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2" r:id="rId1"/>
  </p:sldMasterIdLst>
  <p:notesMasterIdLst>
    <p:notesMasterId r:id="rId33"/>
  </p:notesMasterIdLst>
  <p:handoutMasterIdLst>
    <p:handoutMasterId r:id="rId34"/>
  </p:handoutMasterIdLst>
  <p:sldIdLst>
    <p:sldId id="259" r:id="rId2"/>
    <p:sldId id="406" r:id="rId3"/>
    <p:sldId id="390" r:id="rId4"/>
    <p:sldId id="365" r:id="rId5"/>
    <p:sldId id="392" r:id="rId6"/>
    <p:sldId id="424" r:id="rId7"/>
    <p:sldId id="407" r:id="rId8"/>
    <p:sldId id="408" r:id="rId9"/>
    <p:sldId id="396" r:id="rId10"/>
    <p:sldId id="405" r:id="rId11"/>
    <p:sldId id="399" r:id="rId12"/>
    <p:sldId id="425" r:id="rId13"/>
    <p:sldId id="426" r:id="rId14"/>
    <p:sldId id="431" r:id="rId15"/>
    <p:sldId id="432" r:id="rId16"/>
    <p:sldId id="433" r:id="rId17"/>
    <p:sldId id="400" r:id="rId18"/>
    <p:sldId id="401" r:id="rId19"/>
    <p:sldId id="403" r:id="rId20"/>
    <p:sldId id="404" r:id="rId21"/>
    <p:sldId id="409" r:id="rId22"/>
    <p:sldId id="415" r:id="rId23"/>
    <p:sldId id="416" r:id="rId24"/>
    <p:sldId id="413" r:id="rId25"/>
    <p:sldId id="393" r:id="rId26"/>
    <p:sldId id="421" r:id="rId27"/>
    <p:sldId id="394" r:id="rId28"/>
    <p:sldId id="422" r:id="rId29"/>
    <p:sldId id="375" r:id="rId30"/>
    <p:sldId id="294" r:id="rId31"/>
    <p:sldId id="43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ricia McElroy" initials="PM" lastIdx="48" clrIdx="0"/>
  <p:cmAuthor id="1" name="Zbigniew Baranowski" initials="" lastIdx="1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7475D1"/>
    <a:srgbClr val="003A1A"/>
    <a:srgbClr val="000000"/>
    <a:srgbClr val="EF39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7" autoAdjust="0"/>
    <p:restoredTop sz="45841" autoAdjust="0"/>
  </p:normalViewPr>
  <p:slideViewPr>
    <p:cSldViewPr>
      <p:cViewPr varScale="1">
        <p:scale>
          <a:sx n="33" d="100"/>
          <a:sy n="33" d="100"/>
        </p:scale>
        <p:origin x="2454" y="48"/>
      </p:cViewPr>
      <p:guideLst>
        <p:guide orient="horz" pos="2160"/>
        <p:guide pos="2880"/>
      </p:guideLst>
    </p:cSldViewPr>
  </p:slideViewPr>
  <p:outlineViewPr>
    <p:cViewPr>
      <p:scale>
        <a:sx n="33" d="100"/>
        <a:sy n="33" d="100"/>
      </p:scale>
      <p:origin x="36" y="54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F995A0-17C9-A04A-A851-A9527B5FF741}" type="datetimeFigureOut">
              <a:rPr lang="en-US" smtClean="0"/>
              <a:pPr/>
              <a:t>10/28/2014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48749D2-6E26-E249-8071-4DC1CC90149D}" type="slidenum">
              <a:rPr lang="en-US" smtClean="0"/>
              <a:pPr/>
              <a:t>‹Nº›</a:t>
            </a:fld>
            <a:endParaRPr lang="en-US"/>
          </a:p>
        </p:txBody>
      </p:sp>
    </p:spTree>
    <p:extLst>
      <p:ext uri="{BB962C8B-B14F-4D97-AF65-F5344CB8AC3E}">
        <p14:creationId xmlns:p14="http://schemas.microsoft.com/office/powerpoint/2010/main" val="11391646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889615-72B8-43E6-AAC5-0A6F93C1873B}" type="datetimeFigureOut">
              <a:rPr lang="en-GB" smtClean="0"/>
              <a:pPr/>
              <a:t>28/10/2014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8FBF5E-BF8E-4068-A835-02CE7B13EE65}" type="slidenum">
              <a:rPr lang="en-GB" smtClean="0"/>
              <a:pPr/>
              <a:t>‹Nº›</a:t>
            </a:fld>
            <a:endParaRPr lang="en-GB"/>
          </a:p>
        </p:txBody>
      </p:sp>
    </p:spTree>
    <p:extLst>
      <p:ext uri="{BB962C8B-B14F-4D97-AF65-F5344CB8AC3E}">
        <p14:creationId xmlns:p14="http://schemas.microsoft.com/office/powerpoint/2010/main" val="21491113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information-technology.web.cern.ch/services/dp-app-platform-accelerators" TargetMode="External"/><Relationship Id="rId7" Type="http://schemas.openxmlformats.org/officeDocument/2006/relationships/hyperlink" Target="http://information-technology.web.cern.ch/services/general-purpose-db"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information-technology.web.cern.ch/services/experiment-database" TargetMode="External"/><Relationship Id="rId5" Type="http://schemas.openxmlformats.org/officeDocument/2006/relationships/hyperlink" Target="http://information-technology.web.cern.ch/services/db-app-platform-EDMS" TargetMode="External"/><Relationship Id="rId4" Type="http://schemas.openxmlformats.org/officeDocument/2006/relationships/hyperlink" Target="http://information-technology.web.cern.ch/services/Backup-Restore-Service"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38FBF5E-BF8E-4068-A835-02CE7B13EE65}" type="slidenum">
              <a:rPr lang="en-GB" smtClean="0"/>
              <a:pPr/>
              <a:t>1</a:t>
            </a:fld>
            <a:endParaRPr lang="en-GB"/>
          </a:p>
        </p:txBody>
      </p:sp>
    </p:spTree>
    <p:extLst>
      <p:ext uri="{BB962C8B-B14F-4D97-AF65-F5344CB8AC3E}">
        <p14:creationId xmlns:p14="http://schemas.microsoft.com/office/powerpoint/2010/main" val="2196766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8FBF5E-BF8E-4068-A835-02CE7B13EE65}" type="slidenum">
              <a:rPr lang="en-GB" smtClean="0"/>
              <a:pPr/>
              <a:t>14</a:t>
            </a:fld>
            <a:endParaRPr lang="en-GB"/>
          </a:p>
        </p:txBody>
      </p:sp>
    </p:spTree>
    <p:extLst>
      <p:ext uri="{BB962C8B-B14F-4D97-AF65-F5344CB8AC3E}">
        <p14:creationId xmlns:p14="http://schemas.microsoft.com/office/powerpoint/2010/main" val="1991506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8FBF5E-BF8E-4068-A835-02CE7B13EE65}" type="slidenum">
              <a:rPr lang="en-GB" smtClean="0"/>
              <a:pPr/>
              <a:t>15</a:t>
            </a:fld>
            <a:endParaRPr lang="en-GB"/>
          </a:p>
        </p:txBody>
      </p:sp>
    </p:spTree>
    <p:extLst>
      <p:ext uri="{BB962C8B-B14F-4D97-AF65-F5344CB8AC3E}">
        <p14:creationId xmlns:p14="http://schemas.microsoft.com/office/powerpoint/2010/main" val="2928771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38FBF5E-BF8E-4068-A835-02CE7B13EE65}" type="slidenum">
              <a:rPr lang="en-GB" smtClean="0"/>
              <a:pPr/>
              <a:t>16</a:t>
            </a:fld>
            <a:endParaRPr lang="en-GB"/>
          </a:p>
        </p:txBody>
      </p:sp>
    </p:spTree>
    <p:extLst>
      <p:ext uri="{BB962C8B-B14F-4D97-AF65-F5344CB8AC3E}">
        <p14:creationId xmlns:p14="http://schemas.microsoft.com/office/powerpoint/2010/main" val="2400619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38FBF5E-BF8E-4068-A835-02CE7B13EE65}" type="slidenum">
              <a:rPr lang="en-GB" smtClean="0"/>
              <a:pPr/>
              <a:t>23</a:t>
            </a:fld>
            <a:endParaRPr lang="en-GB"/>
          </a:p>
        </p:txBody>
      </p:sp>
    </p:spTree>
    <p:extLst>
      <p:ext uri="{BB962C8B-B14F-4D97-AF65-F5344CB8AC3E}">
        <p14:creationId xmlns:p14="http://schemas.microsoft.com/office/powerpoint/2010/main" val="4145666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46A3C08-E60F-467A-8AA2-D6866C52505F}" type="slidenum">
              <a:rPr lang="en-US" smtClean="0"/>
              <a:pPr/>
              <a:t>24</a:t>
            </a:fld>
            <a:endParaRPr lang="en-US"/>
          </a:p>
        </p:txBody>
      </p:sp>
    </p:spTree>
    <p:extLst>
      <p:ext uri="{BB962C8B-B14F-4D97-AF65-F5344CB8AC3E}">
        <p14:creationId xmlns:p14="http://schemas.microsoft.com/office/powerpoint/2010/main" val="107038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fontAlgn="base"/>
            <a:r>
              <a:rPr lang="en-US" sz="1200" b="1" i="0" kern="1200" dirty="0" smtClean="0">
                <a:solidFill>
                  <a:schemeClr val="tx1"/>
                </a:solidFill>
                <a:effectLst/>
                <a:latin typeface="+mn-lt"/>
                <a:ea typeface="+mn-ea"/>
                <a:cs typeface="+mn-cs"/>
              </a:rPr>
              <a:t>Services</a:t>
            </a:r>
          </a:p>
          <a:p>
            <a:pPr fontAlgn="base"/>
            <a:r>
              <a:rPr lang="en-US" sz="1200" b="1" i="0" kern="1200" cap="all" dirty="0" smtClean="0">
                <a:solidFill>
                  <a:schemeClr val="tx1"/>
                </a:solidFill>
                <a:effectLst/>
                <a:latin typeface="+mn-lt"/>
                <a:ea typeface="+mn-ea"/>
                <a:cs typeface="+mn-cs"/>
              </a:rPr>
              <a:t>THE FOLLOWING SERVICES ARE UNDER THE RESPONSIBILITY OF THIS TEAM</a:t>
            </a:r>
          </a:p>
          <a:p>
            <a:pPr fontAlgn="base"/>
            <a:r>
              <a:rPr lang="en-US" sz="1200" b="0" i="0" kern="1200" dirty="0" err="1" smtClean="0">
                <a:solidFill>
                  <a:schemeClr val="tx1"/>
                </a:solidFill>
                <a:effectLst/>
                <a:latin typeface="+mn-lt"/>
                <a:ea typeface="+mn-ea"/>
                <a:cs typeface="+mn-cs"/>
              </a:rPr>
              <a:t>ServiceResponsibleDescription</a:t>
            </a:r>
            <a:r>
              <a:rPr lang="en-US" sz="1200" b="0" i="0" u="none" strike="noStrike" kern="1200" dirty="0" err="1" smtClean="0">
                <a:solidFill>
                  <a:schemeClr val="tx1"/>
                </a:solidFill>
                <a:effectLst/>
                <a:latin typeface="+mn-lt"/>
                <a:ea typeface="+mn-ea"/>
                <a:cs typeface="+mn-cs"/>
                <a:hlinkClick r:id="rId3"/>
              </a:rPr>
              <a:t>Accelerator</a:t>
            </a:r>
            <a:r>
              <a:rPr lang="en-US" sz="1200" b="0" i="0" u="none" strike="noStrike" kern="1200" dirty="0" smtClean="0">
                <a:solidFill>
                  <a:schemeClr val="tx1"/>
                </a:solidFill>
                <a:effectLst/>
                <a:latin typeface="+mn-lt"/>
                <a:ea typeface="+mn-ea"/>
                <a:cs typeface="+mn-cs"/>
                <a:hlinkClick r:id="rId3"/>
              </a:rPr>
              <a:t> Database </a:t>
            </a:r>
            <a:r>
              <a:rPr lang="en-US" sz="1200" b="0" i="0" u="none" strike="noStrike" kern="1200" dirty="0" err="1" smtClean="0">
                <a:solidFill>
                  <a:schemeClr val="tx1"/>
                </a:solidFill>
                <a:effectLst/>
                <a:latin typeface="+mn-lt"/>
                <a:ea typeface="+mn-ea"/>
                <a:cs typeface="+mn-cs"/>
                <a:hlinkClick r:id="rId3"/>
              </a:rPr>
              <a:t>Service</a:t>
            </a:r>
            <a:r>
              <a:rPr lang="en-US" sz="1200" b="0" i="0" kern="1200" dirty="0" err="1" smtClean="0">
                <a:solidFill>
                  <a:schemeClr val="tx1"/>
                </a:solidFill>
                <a:effectLst/>
                <a:latin typeface="+mn-lt"/>
                <a:ea typeface="+mn-ea"/>
                <a:cs typeface="+mn-cs"/>
              </a:rPr>
              <a:t>IT</a:t>
            </a:r>
            <a:r>
              <a:rPr lang="en-US" sz="1200" b="0" i="0" kern="1200" dirty="0" smtClean="0">
                <a:solidFill>
                  <a:schemeClr val="tx1"/>
                </a:solidFill>
                <a:effectLst/>
                <a:latin typeface="+mn-lt"/>
                <a:ea typeface="+mn-ea"/>
                <a:cs typeface="+mn-cs"/>
              </a:rPr>
              <a:t>-DB-</a:t>
            </a:r>
            <a:r>
              <a:rPr lang="en-US" sz="1200" b="0" i="0" kern="1200" dirty="0" err="1" smtClean="0">
                <a:solidFill>
                  <a:schemeClr val="tx1"/>
                </a:solidFill>
                <a:effectLst/>
                <a:latin typeface="+mn-lt"/>
                <a:ea typeface="+mn-ea"/>
                <a:cs typeface="+mn-cs"/>
              </a:rPr>
              <a:t>DBFThis</a:t>
            </a:r>
            <a:r>
              <a:rPr lang="en-US" sz="1200" b="0" i="0" kern="1200" dirty="0" smtClean="0">
                <a:solidFill>
                  <a:schemeClr val="tx1"/>
                </a:solidFill>
                <a:effectLst/>
                <a:latin typeface="+mn-lt"/>
                <a:ea typeface="+mn-ea"/>
                <a:cs typeface="+mn-cs"/>
              </a:rPr>
              <a:t> service provides tailored support for accelerator related database applications.</a:t>
            </a:r>
          </a:p>
          <a:p>
            <a:pPr fontAlgn="base"/>
            <a:r>
              <a:rPr lang="en-US" sz="1200" b="0" i="0" u="none" strike="noStrike" kern="1200" dirty="0" smtClean="0">
                <a:solidFill>
                  <a:schemeClr val="tx1"/>
                </a:solidFill>
                <a:effectLst/>
                <a:latin typeface="+mn-lt"/>
                <a:ea typeface="+mn-ea"/>
                <a:cs typeface="+mn-cs"/>
                <a:hlinkClick r:id="rId4"/>
              </a:rPr>
              <a:t>Backup and Restore </a:t>
            </a:r>
            <a:r>
              <a:rPr lang="en-US" sz="1200" b="0" i="0" u="none" strike="noStrike" kern="1200" dirty="0" err="1" smtClean="0">
                <a:solidFill>
                  <a:schemeClr val="tx1"/>
                </a:solidFill>
                <a:effectLst/>
                <a:latin typeface="+mn-lt"/>
                <a:ea typeface="+mn-ea"/>
                <a:cs typeface="+mn-cs"/>
                <a:hlinkClick r:id="rId4"/>
              </a:rPr>
              <a:t>Service</a:t>
            </a:r>
            <a:r>
              <a:rPr lang="en-US" sz="1200" b="0" i="0" kern="1200" dirty="0" err="1" smtClean="0">
                <a:solidFill>
                  <a:schemeClr val="tx1"/>
                </a:solidFill>
                <a:effectLst/>
                <a:latin typeface="+mn-lt"/>
                <a:ea typeface="+mn-ea"/>
                <a:cs typeface="+mn-cs"/>
              </a:rPr>
              <a:t>IT</a:t>
            </a:r>
            <a:r>
              <a:rPr lang="en-US" sz="1200" b="0" i="0" kern="1200" dirty="0" smtClean="0">
                <a:solidFill>
                  <a:schemeClr val="tx1"/>
                </a:solidFill>
                <a:effectLst/>
                <a:latin typeface="+mn-lt"/>
                <a:ea typeface="+mn-ea"/>
                <a:cs typeface="+mn-cs"/>
              </a:rPr>
              <a:t>-DB-</a:t>
            </a:r>
            <a:r>
              <a:rPr lang="en-US" sz="1200" b="0" i="0" kern="1200" dirty="0" err="1" smtClean="0">
                <a:solidFill>
                  <a:schemeClr val="tx1"/>
                </a:solidFill>
                <a:effectLst/>
                <a:latin typeface="+mn-lt"/>
                <a:ea typeface="+mn-ea"/>
                <a:cs typeface="+mn-cs"/>
              </a:rPr>
              <a:t>DBBThe</a:t>
            </a:r>
            <a:r>
              <a:rPr lang="en-US" sz="1200" b="0" i="0" kern="1200" dirty="0" smtClean="0">
                <a:solidFill>
                  <a:schemeClr val="tx1"/>
                </a:solidFill>
                <a:effectLst/>
                <a:latin typeface="+mn-lt"/>
                <a:ea typeface="+mn-ea"/>
                <a:cs typeface="+mn-cs"/>
              </a:rPr>
              <a:t> CERN IT department provides a centralized service to backup CERN-owned server machines containing critical data in the computer </a:t>
            </a:r>
            <a:r>
              <a:rPr lang="en-US" sz="1200" b="0" i="0" kern="1200" dirty="0" err="1" smtClean="0">
                <a:solidFill>
                  <a:schemeClr val="tx1"/>
                </a:solidFill>
                <a:effectLst/>
                <a:latin typeface="+mn-lt"/>
                <a:ea typeface="+mn-ea"/>
                <a:cs typeface="+mn-cs"/>
              </a:rPr>
              <a:t>centre</a:t>
            </a:r>
            <a:r>
              <a:rPr lang="en-US" sz="1200" b="0" i="0" kern="1200" dirty="0" smtClean="0">
                <a:solidFill>
                  <a:schemeClr val="tx1"/>
                </a:solidFill>
                <a:effectLst/>
                <a:latin typeface="+mn-lt"/>
                <a:ea typeface="+mn-ea"/>
                <a:cs typeface="+mn-cs"/>
              </a:rPr>
              <a:t>.</a:t>
            </a:r>
          </a:p>
          <a:p>
            <a:pPr fontAlgn="base"/>
            <a:r>
              <a:rPr lang="en-US" sz="1200" b="0" i="0" kern="1200" dirty="0" smtClean="0">
                <a:solidFill>
                  <a:schemeClr val="tx1"/>
                </a:solidFill>
                <a:effectLst/>
                <a:latin typeface="+mn-lt"/>
                <a:ea typeface="+mn-ea"/>
                <a:cs typeface="+mn-cs"/>
              </a:rPr>
              <a:t>The IBM Tivoli Storage Manager product (TSM) is currently used to provide this function.</a:t>
            </a:r>
          </a:p>
          <a:p>
            <a:pPr fontAlgn="base"/>
            <a:r>
              <a:rPr lang="en-US" sz="1200" b="0" i="0" u="none" strike="noStrike" kern="1200" dirty="0" smtClean="0">
                <a:solidFill>
                  <a:schemeClr val="tx1"/>
                </a:solidFill>
                <a:effectLst/>
                <a:latin typeface="+mn-lt"/>
                <a:ea typeface="+mn-ea"/>
                <a:cs typeface="+mn-cs"/>
                <a:hlinkClick r:id="rId5"/>
              </a:rPr>
              <a:t>Engineering Database </a:t>
            </a:r>
            <a:r>
              <a:rPr lang="en-US" sz="1200" b="0" i="0" u="none" strike="noStrike" kern="1200" dirty="0" err="1" smtClean="0">
                <a:solidFill>
                  <a:schemeClr val="tx1"/>
                </a:solidFill>
                <a:effectLst/>
                <a:latin typeface="+mn-lt"/>
                <a:ea typeface="+mn-ea"/>
                <a:cs typeface="+mn-cs"/>
                <a:hlinkClick r:id="rId5"/>
              </a:rPr>
              <a:t>Service</a:t>
            </a:r>
            <a:r>
              <a:rPr lang="en-US" sz="1200" b="0" i="0" kern="1200" dirty="0" err="1" smtClean="0">
                <a:solidFill>
                  <a:schemeClr val="tx1"/>
                </a:solidFill>
                <a:effectLst/>
                <a:latin typeface="+mn-lt"/>
                <a:ea typeface="+mn-ea"/>
                <a:cs typeface="+mn-cs"/>
              </a:rPr>
              <a:t>IT</a:t>
            </a:r>
            <a:r>
              <a:rPr lang="en-US" sz="1200" b="0" i="0" kern="1200" dirty="0" smtClean="0">
                <a:solidFill>
                  <a:schemeClr val="tx1"/>
                </a:solidFill>
                <a:effectLst/>
                <a:latin typeface="+mn-lt"/>
                <a:ea typeface="+mn-ea"/>
                <a:cs typeface="+mn-cs"/>
              </a:rPr>
              <a:t>-DBOBSOLETE - Merged with SE = "General Purpose Database Service"</a:t>
            </a:r>
          </a:p>
          <a:p>
            <a:pPr fontAlgn="base"/>
            <a:r>
              <a:rPr lang="en-US" sz="1200" b="0" i="0" kern="1200" dirty="0" smtClean="0">
                <a:solidFill>
                  <a:schemeClr val="tx1"/>
                </a:solidFill>
                <a:effectLst/>
                <a:latin typeface="+mn-lt"/>
                <a:ea typeface="+mn-ea"/>
                <a:cs typeface="+mn-cs"/>
              </a:rPr>
              <a:t>This service provides tailored support for EDMS related database applications.</a:t>
            </a:r>
          </a:p>
          <a:p>
            <a:pPr fontAlgn="base"/>
            <a:r>
              <a:rPr lang="en-US" sz="1200" b="0" i="0" u="none" strike="noStrike" kern="1200" dirty="0" smtClean="0">
                <a:solidFill>
                  <a:schemeClr val="tx1"/>
                </a:solidFill>
                <a:effectLst/>
                <a:latin typeface="+mn-lt"/>
                <a:ea typeface="+mn-ea"/>
                <a:cs typeface="+mn-cs"/>
                <a:hlinkClick r:id="rId6"/>
              </a:rPr>
              <a:t>Experiment Database </a:t>
            </a:r>
            <a:r>
              <a:rPr lang="en-US" sz="1200" b="0" i="0" u="none" strike="noStrike" kern="1200" dirty="0" err="1" smtClean="0">
                <a:solidFill>
                  <a:schemeClr val="tx1"/>
                </a:solidFill>
                <a:effectLst/>
                <a:latin typeface="+mn-lt"/>
                <a:ea typeface="+mn-ea"/>
                <a:cs typeface="+mn-cs"/>
                <a:hlinkClick r:id="rId6"/>
              </a:rPr>
              <a:t>Service</a:t>
            </a:r>
            <a:r>
              <a:rPr lang="en-US" sz="1200" b="0" i="0" kern="1200" dirty="0" err="1" smtClean="0">
                <a:solidFill>
                  <a:schemeClr val="tx1"/>
                </a:solidFill>
                <a:effectLst/>
                <a:latin typeface="+mn-lt"/>
                <a:ea typeface="+mn-ea"/>
                <a:cs typeface="+mn-cs"/>
              </a:rPr>
              <a:t>IT-DBThis</a:t>
            </a:r>
            <a:r>
              <a:rPr lang="en-US" sz="1200" b="0" i="0" kern="1200" dirty="0" smtClean="0">
                <a:solidFill>
                  <a:schemeClr val="tx1"/>
                </a:solidFill>
                <a:effectLst/>
                <a:latin typeface="+mn-lt"/>
                <a:ea typeface="+mn-ea"/>
                <a:cs typeface="+mn-cs"/>
              </a:rPr>
              <a:t> service provides support for Oracle-based services to the Physics community at CERN, in particular for applications related to detector conditions, PVSS, bookkeeping, file transfers, physics production processing, detector construction and calibration, and LHC Computing Grid services (such as the LCG file catalog LFC or the </a:t>
            </a:r>
            <a:r>
              <a:rPr lang="en-US" sz="1200" b="0" i="0" kern="1200" dirty="0" err="1" smtClean="0">
                <a:solidFill>
                  <a:schemeClr val="tx1"/>
                </a:solidFill>
                <a:effectLst/>
                <a:latin typeface="+mn-lt"/>
                <a:ea typeface="+mn-ea"/>
                <a:cs typeface="+mn-cs"/>
              </a:rPr>
              <a:t>gLite</a:t>
            </a:r>
            <a:r>
              <a:rPr lang="en-US" sz="1200" b="0" i="0" kern="1200" dirty="0" smtClean="0">
                <a:solidFill>
                  <a:schemeClr val="tx1"/>
                </a:solidFill>
                <a:effectLst/>
                <a:latin typeface="+mn-lt"/>
                <a:ea typeface="+mn-ea"/>
                <a:cs typeface="+mn-cs"/>
              </a:rPr>
              <a:t> file transfer FTS, the grid monitoring tools and experiments dashboards).</a:t>
            </a:r>
          </a:p>
          <a:p>
            <a:pPr fontAlgn="base"/>
            <a:r>
              <a:rPr lang="en-US" sz="1200" b="0" i="0" u="none" strike="noStrike" kern="1200" dirty="0" smtClean="0">
                <a:solidFill>
                  <a:schemeClr val="tx1"/>
                </a:solidFill>
                <a:effectLst/>
                <a:latin typeface="+mn-lt"/>
                <a:ea typeface="+mn-ea"/>
                <a:cs typeface="+mn-cs"/>
                <a:hlinkClick r:id="rId7"/>
              </a:rPr>
              <a:t>General Purpose Database </a:t>
            </a:r>
            <a:r>
              <a:rPr lang="en-US" sz="1200" b="0" i="0" u="none" strike="noStrike" kern="1200" dirty="0" err="1" smtClean="0">
                <a:solidFill>
                  <a:schemeClr val="tx1"/>
                </a:solidFill>
                <a:effectLst/>
                <a:latin typeface="+mn-lt"/>
                <a:ea typeface="+mn-ea"/>
                <a:cs typeface="+mn-cs"/>
                <a:hlinkClick r:id="rId7"/>
              </a:rPr>
              <a:t>Service</a:t>
            </a:r>
            <a:r>
              <a:rPr lang="en-US" sz="1200" b="0" i="0" kern="1200" dirty="0" err="1" smtClean="0">
                <a:solidFill>
                  <a:schemeClr val="tx1"/>
                </a:solidFill>
                <a:effectLst/>
                <a:latin typeface="+mn-lt"/>
                <a:ea typeface="+mn-ea"/>
                <a:cs typeface="+mn-cs"/>
              </a:rPr>
              <a:t>IT-DBThis</a:t>
            </a:r>
            <a:r>
              <a:rPr lang="en-US" sz="1200" b="0" i="0" kern="1200" dirty="0" smtClean="0">
                <a:solidFill>
                  <a:schemeClr val="tx1"/>
                </a:solidFill>
                <a:effectLst/>
                <a:latin typeface="+mn-lt"/>
                <a:ea typeface="+mn-ea"/>
                <a:cs typeface="+mn-cs"/>
              </a:rPr>
              <a:t> service provides, operates and maintains the backend and middle-tier infrastructure for database applications as well as database expertise for software developers.</a:t>
            </a:r>
          </a:p>
          <a:p>
            <a:pPr fontAlgn="base"/>
            <a:r>
              <a:rPr lang="en-US" sz="1200" b="0" i="0" kern="1200" dirty="0" smtClean="0">
                <a:solidFill>
                  <a:schemeClr val="tx1"/>
                </a:solidFill>
                <a:effectLst/>
                <a:latin typeface="+mn-lt"/>
                <a:ea typeface="+mn-ea"/>
                <a:cs typeface="+mn-cs"/>
              </a:rPr>
              <a:t>General Purpose Databases include the IT and the Engineering databases.</a:t>
            </a:r>
          </a:p>
          <a:p>
            <a:endParaRPr lang="es-ES" dirty="0"/>
          </a:p>
        </p:txBody>
      </p:sp>
      <p:sp>
        <p:nvSpPr>
          <p:cNvPr id="4" name="Marcador de número de diapositiva 3"/>
          <p:cNvSpPr>
            <a:spLocks noGrp="1"/>
          </p:cNvSpPr>
          <p:nvPr>
            <p:ph type="sldNum" sz="quarter" idx="10"/>
          </p:nvPr>
        </p:nvSpPr>
        <p:spPr/>
        <p:txBody>
          <a:bodyPr/>
          <a:lstStyle/>
          <a:p>
            <a:fld id="{238FBF5E-BF8E-4068-A835-02CE7B13EE65}" type="slidenum">
              <a:rPr lang="en-GB" smtClean="0"/>
              <a:pPr/>
              <a:t>25</a:t>
            </a:fld>
            <a:endParaRPr lang="en-GB"/>
          </a:p>
        </p:txBody>
      </p:sp>
    </p:spTree>
    <p:extLst>
      <p:ext uri="{BB962C8B-B14F-4D97-AF65-F5344CB8AC3E}">
        <p14:creationId xmlns:p14="http://schemas.microsoft.com/office/powerpoint/2010/main" val="146373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pPr/>
              <a:t>30</a:t>
            </a:fld>
            <a:endParaRPr lang="en-GB" dirty="0"/>
          </a:p>
        </p:txBody>
      </p:sp>
    </p:spTree>
    <p:extLst>
      <p:ext uri="{BB962C8B-B14F-4D97-AF65-F5344CB8AC3E}">
        <p14:creationId xmlns:p14="http://schemas.microsoft.com/office/powerpoint/2010/main" val="818643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38FBF5E-BF8E-4068-A835-02CE7B13EE65}" type="slidenum">
              <a:rPr lang="en-GB" smtClean="0"/>
              <a:pPr/>
              <a:t>2</a:t>
            </a:fld>
            <a:endParaRPr lang="en-GB"/>
          </a:p>
        </p:txBody>
      </p:sp>
    </p:spTree>
    <p:extLst>
      <p:ext uri="{BB962C8B-B14F-4D97-AF65-F5344CB8AC3E}">
        <p14:creationId xmlns:p14="http://schemas.microsoft.com/office/powerpoint/2010/main" val="3506567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Organized Collection of Data</a:t>
            </a:r>
            <a:endParaRPr lang="en-GB" dirty="0"/>
          </a:p>
        </p:txBody>
      </p:sp>
      <p:sp>
        <p:nvSpPr>
          <p:cNvPr id="4" name="Slide Number Placeholder 3"/>
          <p:cNvSpPr>
            <a:spLocks noGrp="1"/>
          </p:cNvSpPr>
          <p:nvPr>
            <p:ph type="sldNum" sz="quarter" idx="10"/>
          </p:nvPr>
        </p:nvSpPr>
        <p:spPr/>
        <p:txBody>
          <a:bodyPr/>
          <a:lstStyle/>
          <a:p>
            <a:fld id="{238FBF5E-BF8E-4068-A835-02CE7B13EE65}" type="slidenum">
              <a:rPr lang="en-GB" smtClean="0"/>
              <a:pPr/>
              <a:t>5</a:t>
            </a:fld>
            <a:endParaRPr lang="en-GB"/>
          </a:p>
        </p:txBody>
      </p:sp>
    </p:spTree>
    <p:extLst>
      <p:ext uri="{BB962C8B-B14F-4D97-AF65-F5344CB8AC3E}">
        <p14:creationId xmlns:p14="http://schemas.microsoft.com/office/powerpoint/2010/main" val="3439266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Organized Collection of Data</a:t>
            </a:r>
            <a:endParaRPr lang="en-GB" dirty="0"/>
          </a:p>
        </p:txBody>
      </p:sp>
      <p:sp>
        <p:nvSpPr>
          <p:cNvPr id="4" name="Slide Number Placeholder 3"/>
          <p:cNvSpPr>
            <a:spLocks noGrp="1"/>
          </p:cNvSpPr>
          <p:nvPr>
            <p:ph type="sldNum" sz="quarter" idx="10"/>
          </p:nvPr>
        </p:nvSpPr>
        <p:spPr/>
        <p:txBody>
          <a:bodyPr/>
          <a:lstStyle/>
          <a:p>
            <a:fld id="{238FBF5E-BF8E-4068-A835-02CE7B13EE65}" type="slidenum">
              <a:rPr lang="en-GB" smtClean="0"/>
              <a:pPr/>
              <a:t>6</a:t>
            </a:fld>
            <a:endParaRPr lang="en-GB"/>
          </a:p>
        </p:txBody>
      </p:sp>
    </p:spTree>
    <p:extLst>
      <p:ext uri="{BB962C8B-B14F-4D97-AF65-F5344CB8AC3E}">
        <p14:creationId xmlns:p14="http://schemas.microsoft.com/office/powerpoint/2010/main" val="788949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mtClean="0"/>
              <a:t>Organized Collection of Data</a:t>
            </a:r>
            <a:endParaRPr lang="en-GB" dirty="0"/>
          </a:p>
        </p:txBody>
      </p:sp>
      <p:sp>
        <p:nvSpPr>
          <p:cNvPr id="4" name="Slide Number Placeholder 3"/>
          <p:cNvSpPr>
            <a:spLocks noGrp="1"/>
          </p:cNvSpPr>
          <p:nvPr>
            <p:ph type="sldNum" sz="quarter" idx="10"/>
          </p:nvPr>
        </p:nvSpPr>
        <p:spPr/>
        <p:txBody>
          <a:bodyPr/>
          <a:lstStyle/>
          <a:p>
            <a:fld id="{238FBF5E-BF8E-4068-A835-02CE7B13EE65}" type="slidenum">
              <a:rPr lang="en-GB" smtClean="0"/>
              <a:pPr/>
              <a:t>7</a:t>
            </a:fld>
            <a:endParaRPr lang="en-GB"/>
          </a:p>
        </p:txBody>
      </p:sp>
    </p:spTree>
    <p:extLst>
      <p:ext uri="{BB962C8B-B14F-4D97-AF65-F5344CB8AC3E}">
        <p14:creationId xmlns:p14="http://schemas.microsoft.com/office/powerpoint/2010/main" val="3439266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8FBF5E-BF8E-4068-A835-02CE7B13EE65}" type="slidenum">
              <a:rPr lang="en-GB" smtClean="0"/>
              <a:pPr/>
              <a:t>9</a:t>
            </a:fld>
            <a:endParaRPr lang="en-GB"/>
          </a:p>
        </p:txBody>
      </p:sp>
    </p:spTree>
    <p:extLst>
      <p:ext uri="{BB962C8B-B14F-4D97-AF65-F5344CB8AC3E}">
        <p14:creationId xmlns:p14="http://schemas.microsoft.com/office/powerpoint/2010/main" val="3629557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8FBF5E-BF8E-4068-A835-02CE7B13EE65}" type="slidenum">
              <a:rPr lang="en-GB" smtClean="0"/>
              <a:pPr/>
              <a:t>11</a:t>
            </a:fld>
            <a:endParaRPr lang="en-GB"/>
          </a:p>
        </p:txBody>
      </p:sp>
    </p:spTree>
    <p:extLst>
      <p:ext uri="{BB962C8B-B14F-4D97-AF65-F5344CB8AC3E}">
        <p14:creationId xmlns:p14="http://schemas.microsoft.com/office/powerpoint/2010/main" val="3629557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8FBF5E-BF8E-4068-A835-02CE7B13EE65}" type="slidenum">
              <a:rPr lang="en-GB" smtClean="0"/>
              <a:pPr/>
              <a:t>12</a:t>
            </a:fld>
            <a:endParaRPr lang="en-GB"/>
          </a:p>
        </p:txBody>
      </p:sp>
    </p:spTree>
    <p:extLst>
      <p:ext uri="{BB962C8B-B14F-4D97-AF65-F5344CB8AC3E}">
        <p14:creationId xmlns:p14="http://schemas.microsoft.com/office/powerpoint/2010/main" val="3378223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8FBF5E-BF8E-4068-A835-02CE7B13EE65}" type="slidenum">
              <a:rPr lang="en-GB" smtClean="0"/>
              <a:pPr/>
              <a:t>13</a:t>
            </a:fld>
            <a:endParaRPr lang="en-GB"/>
          </a:p>
        </p:txBody>
      </p:sp>
    </p:spTree>
    <p:extLst>
      <p:ext uri="{BB962C8B-B14F-4D97-AF65-F5344CB8AC3E}">
        <p14:creationId xmlns:p14="http://schemas.microsoft.com/office/powerpoint/2010/main" val="25069985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Pr>
        <a:solidFill>
          <a:srgbClr val="104282"/>
        </a:solidFill>
        <a:effectLst/>
      </p:bgPr>
    </p:bg>
    <p:spTree>
      <p:nvGrpSpPr>
        <p:cNvPr id="1" name=""/>
        <p:cNvGrpSpPr/>
        <p:nvPr/>
      </p:nvGrpSpPr>
      <p:grpSpPr>
        <a:xfrm>
          <a:off x="0" y="0"/>
          <a:ext cx="0" cy="0"/>
          <a:chOff x="0" y="0"/>
          <a:chExt cx="0" cy="0"/>
        </a:xfrm>
      </p:grpSpPr>
      <p:pic>
        <p:nvPicPr>
          <p:cNvPr id="5" name="Image 4" descr="logooutline.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312000" y="2181663"/>
            <a:ext cx="2520000" cy="2494674"/>
          </a:xfrm>
          <a:prstGeom prst="rect">
            <a:avLst/>
          </a:prstGeom>
        </p:spPr>
      </p:pic>
    </p:spTree>
    <p:extLst>
      <p:ext uri="{BB962C8B-B14F-4D97-AF65-F5344CB8AC3E}">
        <p14:creationId xmlns:p14="http://schemas.microsoft.com/office/powerpoint/2010/main" val="5009649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893977"/>
          </a:xfrm>
        </p:spPr>
        <p:txBody>
          <a:bodyPr anchor="ctr"/>
          <a:lstStyle>
            <a:lvl1pPr>
              <a:defRPr/>
            </a:lvl1pPr>
          </a:lstStyle>
          <a:p>
            <a:r>
              <a:rPr kumimoji="0" lang="en-US" smtClean="0"/>
              <a:t>Click to edit Master title style</a:t>
            </a:r>
            <a:endParaRPr kumimoji="0" lang="en-US"/>
          </a:p>
        </p:txBody>
      </p:sp>
      <p:sp>
        <p:nvSpPr>
          <p:cNvPr id="3" name="Espace réservé du texte 2"/>
          <p:cNvSpPr>
            <a:spLocks noGrp="1"/>
          </p:cNvSpPr>
          <p:nvPr>
            <p:ph type="body" idx="1"/>
          </p:nvPr>
        </p:nvSpPr>
        <p:spPr>
          <a:xfrm>
            <a:off x="457200" y="5101967"/>
            <a:ext cx="4040188" cy="838200"/>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Espace réservé du texte 3"/>
          <p:cNvSpPr>
            <a:spLocks noGrp="1"/>
          </p:cNvSpPr>
          <p:nvPr>
            <p:ph type="body" sz="half" idx="3"/>
          </p:nvPr>
        </p:nvSpPr>
        <p:spPr>
          <a:xfrm>
            <a:off x="4645025" y="5101967"/>
            <a:ext cx="4041775" cy="838200"/>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Espace réservé du contenu 4"/>
          <p:cNvSpPr>
            <a:spLocks noGrp="1"/>
          </p:cNvSpPr>
          <p:nvPr>
            <p:ph sz="quarter" idx="2"/>
          </p:nvPr>
        </p:nvSpPr>
        <p:spPr>
          <a:xfrm>
            <a:off x="457200" y="1269777"/>
            <a:ext cx="4040188" cy="3686655"/>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Espace réservé du contenu 5"/>
          <p:cNvSpPr>
            <a:spLocks noGrp="1"/>
          </p:cNvSpPr>
          <p:nvPr>
            <p:ph sz="quarter" idx="4"/>
          </p:nvPr>
        </p:nvSpPr>
        <p:spPr>
          <a:xfrm>
            <a:off x="4645025" y="1269777"/>
            <a:ext cx="4041775" cy="3686655"/>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srgbClr val="0055A0">
                  <a:tint val="75000"/>
                </a:srgbClr>
              </a:solidFill>
            </a:endParaRPr>
          </a:p>
        </p:txBody>
      </p:sp>
      <p:sp>
        <p:nvSpPr>
          <p:cNvPr id="11" name="Footer Placeholder 2"/>
          <p:cNvSpPr>
            <a:spLocks noGrp="1"/>
          </p:cNvSpPr>
          <p:nvPr>
            <p:ph type="ftr" sz="quarter" idx="11"/>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0055A0">
                    <a:tint val="75000"/>
                  </a:srgbClr>
                </a:solidFill>
              </a:rPr>
              <a:t>UKOUG 2013</a:t>
            </a:r>
            <a:endParaRPr lang="en-US" dirty="0">
              <a:solidFill>
                <a:srgbClr val="0055A0">
                  <a:tint val="75000"/>
                </a:srgbClr>
              </a:solidFill>
            </a:endParaRPr>
          </a:p>
        </p:txBody>
      </p:sp>
      <p:sp>
        <p:nvSpPr>
          <p:cNvPr id="12" name="Slide Number Placeholder 3"/>
          <p:cNvSpPr>
            <a:spLocks noGrp="1"/>
          </p:cNvSpPr>
          <p:nvPr>
            <p:ph type="sldNum" sz="quarter" idx="12"/>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solidFill>
                  <a:srgbClr val="0055A0">
                    <a:tint val="75000"/>
                  </a:srgbClr>
                </a:solidFill>
              </a:rPr>
              <a:pPr/>
              <a:t>‹Nº›</a:t>
            </a:fld>
            <a:endParaRPr lang="en-US" dirty="0">
              <a:solidFill>
                <a:srgbClr val="0055A0">
                  <a:tint val="75000"/>
                </a:srgbClr>
              </a:solidFill>
            </a:endParaRPr>
          </a:p>
        </p:txBody>
      </p:sp>
    </p:spTree>
    <p:extLst>
      <p:ext uri="{BB962C8B-B14F-4D97-AF65-F5344CB8AC3E}">
        <p14:creationId xmlns:p14="http://schemas.microsoft.com/office/powerpoint/2010/main" val="427889208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1"/>
          <p:cNvSpPr>
            <a:spLocks noGrp="1"/>
          </p:cNvSpPr>
          <p:nvPr>
            <p:ph type="dt" sz="half" idx="2"/>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srgbClr val="0055A0">
                  <a:tint val="75000"/>
                </a:srgbClr>
              </a:solidFill>
            </a:endParaRPr>
          </a:p>
        </p:txBody>
      </p:sp>
      <p:sp>
        <p:nvSpPr>
          <p:cNvPr id="6"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rgbClr val="FFFFFF"/>
                </a:solidFill>
              </a:defRPr>
            </a:lvl1pPr>
          </a:lstStyle>
          <a:p>
            <a:r>
              <a:rPr lang="en-US" dirty="0" smtClean="0"/>
              <a:t>UKOUG 2013</a:t>
            </a:r>
            <a:endParaRPr lang="en-US" dirty="0"/>
          </a:p>
        </p:txBody>
      </p:sp>
      <p:sp>
        <p:nvSpPr>
          <p:cNvPr id="7"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bg1"/>
                </a:solidFill>
              </a:defRPr>
            </a:lvl1pPr>
          </a:lstStyle>
          <a:p>
            <a:fld id="{17918391-D411-FE40-AAD7-861AE5233E0E}" type="slidenum">
              <a:rPr lang="en-US" smtClean="0"/>
              <a:pPr/>
              <a:t>‹Nº›</a:t>
            </a:fld>
            <a:endParaRPr lang="en-US" dirty="0"/>
          </a:p>
        </p:txBody>
      </p:sp>
    </p:spTree>
    <p:extLst>
      <p:ext uri="{BB962C8B-B14F-4D97-AF65-F5344CB8AC3E}">
        <p14:creationId xmlns:p14="http://schemas.microsoft.com/office/powerpoint/2010/main" val="136213549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tx1"/>
                </a:solidFill>
              </a:defRPr>
            </a:lvl1pPr>
          </a:lstStyle>
          <a:p>
            <a:r>
              <a:rPr kumimoji="0" lang="en-US" smtClean="0"/>
              <a:t>Click to edit Master title style</a:t>
            </a:r>
            <a:endParaRPr kumimoji="0" lang="en-US" dirty="0"/>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srgbClr val="0055A0">
                  <a:tint val="75000"/>
                </a:srgbClr>
              </a:solidFill>
            </a:endParaRPr>
          </a:p>
        </p:txBody>
      </p:sp>
      <p:sp>
        <p:nvSpPr>
          <p:cNvPr id="9"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0055A0">
                    <a:tint val="75000"/>
                  </a:srgbClr>
                </a:solidFill>
              </a:rPr>
              <a:t>UKOUG 2013</a:t>
            </a:r>
            <a:endParaRPr lang="en-US" dirty="0">
              <a:solidFill>
                <a:srgbClr val="0055A0">
                  <a:tint val="75000"/>
                </a:srgbClr>
              </a:solidFill>
            </a:endParaRPr>
          </a:p>
        </p:txBody>
      </p:sp>
      <p:sp>
        <p:nvSpPr>
          <p:cNvPr id="10"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solidFill>
                  <a:srgbClr val="0055A0">
                    <a:tint val="75000"/>
                  </a:srgbClr>
                </a:solidFill>
              </a:rPr>
              <a:pPr/>
              <a:t>‹Nº›</a:t>
            </a:fld>
            <a:endParaRPr lang="en-US" dirty="0">
              <a:solidFill>
                <a:srgbClr val="0055A0">
                  <a:tint val="75000"/>
                </a:srgbClr>
              </a:solidFill>
            </a:endParaRPr>
          </a:p>
        </p:txBody>
      </p:sp>
    </p:spTree>
    <p:extLst>
      <p:ext uri="{BB962C8B-B14F-4D97-AF65-F5344CB8AC3E}">
        <p14:creationId xmlns:p14="http://schemas.microsoft.com/office/powerpoint/2010/main" val="57643076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tx1"/>
                </a:solidFill>
              </a:defRPr>
            </a:lvl1pPr>
          </a:lstStyle>
          <a:p>
            <a:r>
              <a:rPr kumimoji="0" lang="en-US" smtClean="0"/>
              <a:t>Click to edit Master title style</a:t>
            </a:r>
            <a:endParaRPr kumimoji="0" lang="en-US"/>
          </a:p>
        </p:txBody>
      </p:sp>
      <p:sp>
        <p:nvSpPr>
          <p:cNvPr id="3" name="Espace réservé pour une image  2"/>
          <p:cNvSpPr>
            <a:spLocks noGrp="1"/>
          </p:cNvSpPr>
          <p:nvPr>
            <p:ph type="pic" idx="1"/>
          </p:nvPr>
        </p:nvSpPr>
        <p:spPr>
          <a:xfrm>
            <a:off x="558797" y="802197"/>
            <a:ext cx="4759514" cy="4759514"/>
          </a:xfrm>
          <a:prstGeom prst="ellipse">
            <a:avLst/>
          </a:prstGeom>
          <a:solidFill>
            <a:srgbClr val="FFFFFF"/>
          </a:solidFill>
          <a:ln>
            <a:noFill/>
          </a:ln>
        </p:spPr>
        <p:style>
          <a:lnRef idx="2">
            <a:schemeClr val="accent2">
              <a:shade val="50000"/>
            </a:schemeClr>
          </a:lnRef>
          <a:fillRef idx="1">
            <a:schemeClr val="accent2"/>
          </a:fillRef>
          <a:effectRef idx="0">
            <a:schemeClr val="accent2"/>
          </a:effectRef>
          <a:fontRef idx="none"/>
        </p:style>
        <p:txBody>
          <a:bodyPr/>
          <a:lstStyle>
            <a:lvl1pPr marL="0" indent="0">
              <a:buNone/>
              <a:defRPr sz="3200"/>
            </a:lvl1pPr>
          </a:lstStyle>
          <a:p>
            <a:r>
              <a:rPr kumimoji="0" lang="en-US" dirty="0" smtClean="0"/>
              <a:t>Click icon to add picture</a:t>
            </a:r>
            <a:endParaRPr kumimoji="0" lang="en-US"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srgbClr val="0055A0">
                  <a:tint val="75000"/>
                </a:srgbClr>
              </a:solidFill>
            </a:endParaRPr>
          </a:p>
        </p:txBody>
      </p:sp>
      <p:sp>
        <p:nvSpPr>
          <p:cNvPr id="9"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0055A0">
                    <a:tint val="75000"/>
                  </a:srgbClr>
                </a:solidFill>
              </a:rPr>
              <a:t>UKOUG 2013</a:t>
            </a:r>
            <a:endParaRPr lang="en-US" dirty="0">
              <a:solidFill>
                <a:srgbClr val="0055A0">
                  <a:tint val="75000"/>
                </a:srgbClr>
              </a:solidFill>
            </a:endParaRPr>
          </a:p>
        </p:txBody>
      </p:sp>
      <p:sp>
        <p:nvSpPr>
          <p:cNvPr id="10"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solidFill>
                  <a:srgbClr val="0055A0">
                    <a:tint val="75000"/>
                  </a:srgbClr>
                </a:solidFill>
              </a:rPr>
              <a:pPr/>
              <a:t>‹Nº›</a:t>
            </a:fld>
            <a:endParaRPr lang="en-US" dirty="0">
              <a:solidFill>
                <a:srgbClr val="0055A0">
                  <a:tint val="75000"/>
                </a:srgbClr>
              </a:solidFill>
            </a:endParaRPr>
          </a:p>
        </p:txBody>
      </p:sp>
    </p:spTree>
    <p:extLst>
      <p:ext uri="{BB962C8B-B14F-4D97-AF65-F5344CB8AC3E}">
        <p14:creationId xmlns:p14="http://schemas.microsoft.com/office/powerpoint/2010/main" val="199621887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Diapositive de titre">
    <p:bg>
      <p:bgPr>
        <a:solidFill>
          <a:srgbClr val="104282"/>
        </a:solidFill>
        <a:effectLst/>
      </p:bgPr>
    </p:bg>
    <p:spTree>
      <p:nvGrpSpPr>
        <p:cNvPr id="1" name=""/>
        <p:cNvGrpSpPr/>
        <p:nvPr/>
      </p:nvGrpSpPr>
      <p:grpSpPr>
        <a:xfrm>
          <a:off x="0" y="0"/>
          <a:ext cx="0" cy="0"/>
          <a:chOff x="0" y="0"/>
          <a:chExt cx="0" cy="0"/>
        </a:xfrm>
      </p:grpSpPr>
      <p:pic>
        <p:nvPicPr>
          <p:cNvPr id="3" name="Image 2" descr="LOGOfin.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996267" y="2703284"/>
            <a:ext cx="1172455" cy="1467041"/>
          </a:xfrm>
          <a:prstGeom prst="rect">
            <a:avLst/>
          </a:prstGeom>
        </p:spPr>
      </p:pic>
    </p:spTree>
    <p:extLst>
      <p:ext uri="{BB962C8B-B14F-4D97-AF65-F5344CB8AC3E}">
        <p14:creationId xmlns:p14="http://schemas.microsoft.com/office/powerpoint/2010/main" val="27710083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1520" y="164637"/>
            <a:ext cx="8784976" cy="940443"/>
          </a:xfrm>
        </p:spPr>
        <p:txBody>
          <a:bodyPr/>
          <a:lstStyle/>
          <a:p>
            <a:r>
              <a:rPr lang="en-US" dirty="0" smtClean="0"/>
              <a:t>Click to edit Master title style</a:t>
            </a:r>
            <a:endParaRPr lang="en-GB" dirty="0"/>
          </a:p>
        </p:txBody>
      </p:sp>
      <p:sp>
        <p:nvSpPr>
          <p:cNvPr id="4" name="Espace réservé du contenu 2"/>
          <p:cNvSpPr>
            <a:spLocks noGrp="1"/>
          </p:cNvSpPr>
          <p:nvPr>
            <p:ph idx="1"/>
          </p:nvPr>
        </p:nvSpPr>
        <p:spPr>
          <a:xfrm>
            <a:off x="251520" y="1325608"/>
            <a:ext cx="8640960" cy="4887701"/>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TextBox 6"/>
          <p:cNvSpPr txBox="1"/>
          <p:nvPr userDrawn="1"/>
        </p:nvSpPr>
        <p:spPr>
          <a:xfrm>
            <a:off x="7964843" y="6442621"/>
            <a:ext cx="1008112" cy="276999"/>
          </a:xfrm>
          <a:prstGeom prst="rect">
            <a:avLst/>
          </a:prstGeom>
          <a:noFill/>
        </p:spPr>
        <p:txBody>
          <a:bodyPr wrap="square" rtlCol="0">
            <a:spAutoFit/>
          </a:bodyPr>
          <a:lstStyle/>
          <a:p>
            <a:pPr algn="r"/>
            <a:fld id="{956E76E7-A1B2-4249-AC69-7F1B822E4B26}" type="slidenum">
              <a:rPr lang="en-GB" sz="1200" smtClean="0">
                <a:solidFill>
                  <a:prstClr val="white"/>
                </a:solidFill>
              </a:rPr>
              <a:pPr algn="r"/>
              <a:t>‹Nº›</a:t>
            </a:fld>
            <a:endParaRPr lang="en-GB" sz="1200" dirty="0">
              <a:solidFill>
                <a:prstClr val="white"/>
              </a:solidFill>
            </a:endParaRPr>
          </a:p>
        </p:txBody>
      </p:sp>
    </p:spTree>
    <p:extLst>
      <p:ext uri="{BB962C8B-B14F-4D97-AF65-F5344CB8AC3E}">
        <p14:creationId xmlns:p14="http://schemas.microsoft.com/office/powerpoint/2010/main" val="424940431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pic>
        <p:nvPicPr>
          <p:cNvPr id="3" name="Picture 7" descr="banner-ITonly"/>
          <p:cNvPicPr>
            <a:picLocks noChangeAspect="1" noChangeArrowheads="1"/>
          </p:cNvPicPr>
          <p:nvPr userDrawn="1"/>
        </p:nvPicPr>
        <p:blipFill>
          <a:blip r:embed="rId3" cstate="print"/>
          <a:srcRect/>
          <a:stretch>
            <a:fillRect/>
          </a:stretch>
        </p:blipFill>
        <p:spPr bwMode="auto">
          <a:xfrm>
            <a:off x="1143000" y="0"/>
            <a:ext cx="8001000" cy="849313"/>
          </a:xfrm>
          <a:prstGeom prst="rect">
            <a:avLst/>
          </a:prstGeom>
          <a:noFill/>
          <a:ln w="9525">
            <a:noFill/>
            <a:miter lim="800000"/>
            <a:headEnd/>
            <a:tailEnd/>
          </a:ln>
        </p:spPr>
      </p:pic>
      <p:graphicFrame>
        <p:nvGraphicFramePr>
          <p:cNvPr id="4" name="Object 14"/>
          <p:cNvGraphicFramePr>
            <a:graphicFrameLocks noChangeAspect="1"/>
          </p:cNvGraphicFramePr>
          <p:nvPr/>
        </p:nvGraphicFramePr>
        <p:xfrm>
          <a:off x="0" y="0"/>
          <a:ext cx="1196975" cy="849313"/>
        </p:xfrm>
        <a:graphic>
          <a:graphicData uri="http://schemas.openxmlformats.org/presentationml/2006/ole">
            <mc:AlternateContent xmlns:mc="http://schemas.openxmlformats.org/markup-compatibility/2006">
              <mc:Choice xmlns:v="urn:schemas-microsoft-com:vml" Requires="v">
                <p:oleObj spid="_x0000_s12215" name="Image" r:id="rId4" imgW="2006349" imgH="1422222" progId="">
                  <p:embed/>
                </p:oleObj>
              </mc:Choice>
              <mc:Fallback>
                <p:oleObj name="Image" r:id="rId4" imgW="2006349" imgH="1422222" progId="">
                  <p:embed/>
                  <p:pic>
                    <p:nvPicPr>
                      <p:cNvPr id="0" name="Picture 7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196975" cy="84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5" name="Rectangle 10"/>
          <p:cNvSpPr>
            <a:spLocks noGrp="1" noChangeArrowheads="1"/>
          </p:cNvSpPr>
          <p:nvPr>
            <p:ph type="ftr" sz="quarter" idx="10"/>
          </p:nvPr>
        </p:nvSpPr>
        <p:spPr>
          <a:xfrm>
            <a:off x="2438400" y="6553200"/>
            <a:ext cx="6477000" cy="457200"/>
          </a:xfrm>
          <a:prstGeom prst="rect">
            <a:avLst/>
          </a:prstGeom>
        </p:spPr>
        <p:txBody>
          <a:bodyPr/>
          <a:lstStyle>
            <a:lvl1pPr>
              <a:defRPr/>
            </a:lvl1pPr>
          </a:lstStyle>
          <a:p>
            <a:r>
              <a:rPr lang="en-US" smtClean="0"/>
              <a:t>UKOUG 2013</a:t>
            </a:r>
            <a:endParaRPr lang="en-US"/>
          </a:p>
        </p:txBody>
      </p:sp>
    </p:spTree>
    <p:extLst>
      <p:ext uri="{BB962C8B-B14F-4D97-AF65-F5344CB8AC3E}">
        <p14:creationId xmlns:p14="http://schemas.microsoft.com/office/powerpoint/2010/main" val="38364149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Diapositive de titre">
    <p:bg>
      <p:bgPr>
        <a:solidFill>
          <a:srgbClr val="104282"/>
        </a:solidFill>
        <a:effectLst/>
      </p:bgPr>
    </p:bg>
    <p:spTree>
      <p:nvGrpSpPr>
        <p:cNvPr id="1" name=""/>
        <p:cNvGrpSpPr/>
        <p:nvPr/>
      </p:nvGrpSpPr>
      <p:grpSpPr>
        <a:xfrm>
          <a:off x="0" y="0"/>
          <a:ext cx="0" cy="0"/>
          <a:chOff x="0" y="0"/>
          <a:chExt cx="0" cy="0"/>
        </a:xfrm>
      </p:grpSpPr>
      <p:pic>
        <p:nvPicPr>
          <p:cNvPr id="3" name="Image 2" descr="LOGOfin.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996267" y="2703284"/>
            <a:ext cx="1172455" cy="1467041"/>
          </a:xfrm>
          <a:prstGeom prst="rect">
            <a:avLst/>
          </a:prstGeom>
        </p:spPr>
      </p:pic>
    </p:spTree>
    <p:extLst>
      <p:ext uri="{BB962C8B-B14F-4D97-AF65-F5344CB8AC3E}">
        <p14:creationId xmlns:p14="http://schemas.microsoft.com/office/powerpoint/2010/main" val="33421745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Diapositive de titre">
    <p:bg>
      <p:bgPr>
        <a:solidFill>
          <a:schemeClr val="tx1"/>
        </a:solidFill>
        <a:effectLst/>
      </p:bgPr>
    </p:bg>
    <p:spTree>
      <p:nvGrpSpPr>
        <p:cNvPr id="1" name=""/>
        <p:cNvGrpSpPr/>
        <p:nvPr/>
      </p:nvGrpSpPr>
      <p:grpSpPr>
        <a:xfrm>
          <a:off x="0" y="0"/>
          <a:ext cx="0" cy="0"/>
          <a:chOff x="0" y="0"/>
          <a:chExt cx="0" cy="0"/>
        </a:xfrm>
      </p:grpSpPr>
      <p:pic>
        <p:nvPicPr>
          <p:cNvPr id="2" name="Picture 1" descr="LogoOutline.ai"/>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12000" y="2169000"/>
            <a:ext cx="2520000" cy="2520000"/>
          </a:xfrm>
          <a:prstGeom prst="rect">
            <a:avLst/>
          </a:prstGeom>
        </p:spPr>
      </p:pic>
    </p:spTree>
    <p:extLst>
      <p:ext uri="{BB962C8B-B14F-4D97-AF65-F5344CB8AC3E}">
        <p14:creationId xmlns:p14="http://schemas.microsoft.com/office/powerpoint/2010/main" val="95549680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Diapositive de titre">
    <p:bg>
      <p:bgRef idx="1001">
        <a:schemeClr val="bg1"/>
      </p:bgRef>
    </p:bg>
    <p:spTree>
      <p:nvGrpSpPr>
        <p:cNvPr id="1" name=""/>
        <p:cNvGrpSpPr/>
        <p:nvPr/>
      </p:nvGrpSpPr>
      <p:grpSpPr>
        <a:xfrm>
          <a:off x="0" y="0"/>
          <a:ext cx="0" cy="0"/>
          <a:chOff x="0" y="0"/>
          <a:chExt cx="0" cy="0"/>
        </a:xfrm>
      </p:grpSpPr>
      <p:pic>
        <p:nvPicPr>
          <p:cNvPr id="5" name="Image 4" descr="logoBadgeWeb.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953090" y="2878269"/>
            <a:ext cx="1221946" cy="1535841"/>
          </a:xfrm>
          <a:prstGeom prst="rect">
            <a:avLst/>
          </a:prstGeom>
        </p:spPr>
      </p:pic>
    </p:spTree>
    <p:extLst>
      <p:ext uri="{BB962C8B-B14F-4D97-AF65-F5344CB8AC3E}">
        <p14:creationId xmlns:p14="http://schemas.microsoft.com/office/powerpoint/2010/main" val="2568196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16870" y="2444814"/>
            <a:ext cx="8618899" cy="940443"/>
          </a:xfrm>
        </p:spPr>
        <p:txBody>
          <a:bodyPr/>
          <a:lstStyle>
            <a:lvl1pPr algn="l">
              <a:defRPr b="1"/>
            </a:lvl1pPr>
          </a:lstStyle>
          <a:p>
            <a:r>
              <a:rPr kumimoji="0" lang="en-US" dirty="0" smtClean="0"/>
              <a:t>Click to edit Master title style</a:t>
            </a:r>
            <a:endParaRPr kumimoji="0" lang="en-US" dirty="0"/>
          </a:p>
        </p:txBody>
      </p:sp>
      <p:sp>
        <p:nvSpPr>
          <p:cNvPr id="8" name="Footer Placeholder 2"/>
          <p:cNvSpPr>
            <a:spLocks noGrp="1"/>
          </p:cNvSpPr>
          <p:nvPr>
            <p:ph type="ftr" sz="quarter" idx="3"/>
          </p:nvPr>
        </p:nvSpPr>
        <p:spPr>
          <a:xfrm>
            <a:off x="3938257" y="6348114"/>
            <a:ext cx="4916032" cy="365125"/>
          </a:xfrm>
          <a:prstGeom prst="rect">
            <a:avLst/>
          </a:prstGeom>
        </p:spPr>
        <p:txBody>
          <a:bodyPr vert="horz" lIns="91440" tIns="45720" rIns="91440" bIns="45720" rtlCol="0" anchor="ctr"/>
          <a:lstStyle>
            <a:lvl1pPr algn="r">
              <a:defRPr sz="1500" b="0" i="1">
                <a:solidFill>
                  <a:schemeClr val="bg1"/>
                </a:solidFill>
              </a:defRPr>
            </a:lvl1pPr>
          </a:lstStyle>
          <a:p>
            <a:r>
              <a:rPr lang="en-US" smtClean="0">
                <a:solidFill>
                  <a:prstClr val="white"/>
                </a:solidFill>
              </a:rPr>
              <a:t>UKOUG 2013</a:t>
            </a:r>
            <a:endParaRPr lang="en-US" dirty="0">
              <a:solidFill>
                <a:prstClr val="white"/>
              </a:solidFill>
            </a:endParaRPr>
          </a:p>
        </p:txBody>
      </p:sp>
      <p:sp>
        <p:nvSpPr>
          <p:cNvPr id="11" name="Espace réservé du texte 2"/>
          <p:cNvSpPr>
            <a:spLocks noGrp="1"/>
          </p:cNvSpPr>
          <p:nvPr>
            <p:ph type="body" idx="10"/>
          </p:nvPr>
        </p:nvSpPr>
        <p:spPr>
          <a:xfrm>
            <a:off x="316870" y="3391124"/>
            <a:ext cx="6283106" cy="990753"/>
          </a:xfrm>
        </p:spPr>
        <p:txBody>
          <a:bodyPr lIns="45720" tIns="0" rIns="45720" bIns="0" anchor="b">
            <a:normAutofit/>
          </a:bodyPr>
          <a:lstStyle>
            <a:lvl1pPr marL="0" indent="0" algn="l">
              <a:buNone/>
              <a:defRPr sz="2400"/>
            </a:lvl1pPr>
            <a:lvl2pPr>
              <a:buNone/>
              <a:defRPr sz="1200"/>
            </a:lvl2pPr>
            <a:lvl3pPr>
              <a:buNone/>
              <a:defRPr sz="1000"/>
            </a:lvl3pPr>
            <a:lvl4pPr>
              <a:buNone/>
              <a:defRPr sz="900"/>
            </a:lvl4pPr>
            <a:lvl5pPr>
              <a:buNone/>
              <a:defRPr sz="900"/>
            </a:lvl5pPr>
          </a:lstStyle>
          <a:p>
            <a:pPr lvl="0" eaLnBrk="1" latinLnBrk="0" hangingPunct="1"/>
            <a:r>
              <a:rPr kumimoji="0" lang="en-US" dirty="0" smtClean="0"/>
              <a:t>Click to edit Master text styles</a:t>
            </a:r>
          </a:p>
        </p:txBody>
      </p:sp>
    </p:spTree>
    <p:extLst>
      <p:ext uri="{BB962C8B-B14F-4D97-AF65-F5344CB8AC3E}">
        <p14:creationId xmlns:p14="http://schemas.microsoft.com/office/powerpoint/2010/main" val="7129872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444814"/>
            <a:ext cx="8226854" cy="940443"/>
          </a:xfrm>
        </p:spPr>
        <p:txBody>
          <a:bodyPr/>
          <a:lstStyle>
            <a:lvl1pPr algn="l">
              <a:defRPr/>
            </a:lvl1pPr>
          </a:lstStyle>
          <a:p>
            <a:r>
              <a:rPr kumimoji="0" lang="en-US" smtClean="0"/>
              <a:t>Click to edit Master title style</a:t>
            </a:r>
            <a:endParaRPr kumimoji="0" lang="en-US"/>
          </a:p>
        </p:txBody>
      </p:sp>
      <p:sp>
        <p:nvSpPr>
          <p:cNvPr id="10" name="Titre 1"/>
          <p:cNvSpPr txBox="1">
            <a:spLocks/>
          </p:cNvSpPr>
          <p:nvPr userDrawn="1"/>
        </p:nvSpPr>
        <p:spPr>
          <a:xfrm>
            <a:off x="457199" y="1972062"/>
            <a:ext cx="4236081" cy="471352"/>
          </a:xfrm>
          <a:prstGeom prst="rect">
            <a:avLst/>
          </a:prstGeom>
        </p:spPr>
        <p:txBody>
          <a:bodyPr vert="horz" lIns="45720" tIns="0" rIns="45720" bIns="0" anchor="t">
            <a:normAutofit/>
          </a:bodyPr>
          <a:lstStyle>
            <a:lvl1pPr algn="l" rtl="0" eaLnBrk="1" latinLnBrk="0" hangingPunct="1">
              <a:spcBef>
                <a:spcPct val="0"/>
              </a:spcBef>
              <a:buNone/>
              <a:defRPr kumimoji="0" sz="1800" b="1" kern="1200">
                <a:solidFill>
                  <a:schemeClr val="tx1"/>
                </a:solidFill>
                <a:latin typeface="+mj-lt"/>
                <a:ea typeface="+mj-ea"/>
                <a:cs typeface="+mj-cs"/>
              </a:defRPr>
            </a:lvl1pPr>
          </a:lstStyle>
          <a:p>
            <a:r>
              <a:rPr lang="fr-CH" dirty="0" smtClean="0">
                <a:solidFill>
                  <a:srgbClr val="0055A0"/>
                </a:solidFill>
              </a:rPr>
              <a:t>Click to edit Master title style</a:t>
            </a:r>
            <a:endParaRPr lang="en-US" dirty="0">
              <a:solidFill>
                <a:srgbClr val="0055A0"/>
              </a:solidFill>
            </a:endParaRPr>
          </a:p>
        </p:txBody>
      </p:sp>
      <p:sp>
        <p:nvSpPr>
          <p:cNvPr id="11" name="Espace réservé du texte 2"/>
          <p:cNvSpPr>
            <a:spLocks noGrp="1"/>
          </p:cNvSpPr>
          <p:nvPr>
            <p:ph type="body" idx="10"/>
          </p:nvPr>
        </p:nvSpPr>
        <p:spPr>
          <a:xfrm>
            <a:off x="457200" y="3391124"/>
            <a:ext cx="2743200" cy="419653"/>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1124181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Espace réservé du contenu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9"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bg1"/>
                </a:solidFill>
              </a:defRPr>
            </a:lvl1pPr>
          </a:lstStyle>
          <a:p>
            <a:fld id="{17918391-D411-FE40-AAD7-861AE5233E0E}" type="slidenum">
              <a:rPr lang="en-US" smtClean="0">
                <a:solidFill>
                  <a:prstClr val="white"/>
                </a:solidFill>
              </a:rPr>
              <a:pPr/>
              <a:t>‹Nº›</a:t>
            </a:fld>
            <a:endParaRPr lang="en-US" dirty="0">
              <a:solidFill>
                <a:prstClr val="white"/>
              </a:solidFill>
            </a:endParaRPr>
          </a:p>
        </p:txBody>
      </p:sp>
      <p:sp>
        <p:nvSpPr>
          <p:cNvPr id="5" name="Footer Placeholder 2"/>
          <p:cNvSpPr>
            <a:spLocks noGrp="1"/>
          </p:cNvSpPr>
          <p:nvPr>
            <p:ph type="ftr" sz="quarter" idx="3"/>
          </p:nvPr>
        </p:nvSpPr>
        <p:spPr>
          <a:xfrm>
            <a:off x="3048000" y="6348114"/>
            <a:ext cx="4916032" cy="365125"/>
          </a:xfrm>
          <a:prstGeom prst="rect">
            <a:avLst/>
          </a:prstGeom>
        </p:spPr>
        <p:txBody>
          <a:bodyPr vert="horz" lIns="91440" tIns="45720" rIns="91440" bIns="45720" rtlCol="0" anchor="ctr"/>
          <a:lstStyle>
            <a:lvl1pPr algn="r">
              <a:defRPr sz="1500" b="0" i="1">
                <a:solidFill>
                  <a:schemeClr val="bg1"/>
                </a:solidFill>
              </a:defRPr>
            </a:lvl1pPr>
          </a:lstStyle>
          <a:p>
            <a:r>
              <a:rPr lang="en-US" smtClean="0">
                <a:solidFill>
                  <a:prstClr val="white"/>
                </a:solidFill>
              </a:rPr>
              <a:t>UKOUG 2013</a:t>
            </a:r>
            <a:endParaRPr lang="en-US" dirty="0">
              <a:solidFill>
                <a:prstClr val="white"/>
              </a:solidFill>
            </a:endParaRPr>
          </a:p>
        </p:txBody>
      </p:sp>
    </p:spTree>
    <p:extLst>
      <p:ext uri="{BB962C8B-B14F-4D97-AF65-F5344CB8AC3E}">
        <p14:creationId xmlns:p14="http://schemas.microsoft.com/office/powerpoint/2010/main" val="12248797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lgn="l">
              <a:defRPr/>
            </a:lvl1pPr>
          </a:lstStyle>
          <a:p>
            <a:r>
              <a:rPr kumimoji="0" lang="en-US" dirty="0" smtClean="0"/>
              <a:t>Outline</a:t>
            </a:r>
            <a:endParaRPr kumimoji="0" lang="en-US" dirty="0"/>
          </a:p>
        </p:txBody>
      </p:sp>
      <p:sp>
        <p:nvSpPr>
          <p:cNvPr id="3" name="Espace réservé du contenu 2"/>
          <p:cNvSpPr>
            <a:spLocks noGrp="1"/>
          </p:cNvSpPr>
          <p:nvPr>
            <p:ph idx="1"/>
          </p:nvPr>
        </p:nvSpPr>
        <p:spPr>
          <a:xfrm>
            <a:off x="162961" y="1566229"/>
            <a:ext cx="6138251" cy="3376963"/>
          </a:xfrm>
        </p:spPr>
        <p:txBody>
          <a:bodyPr/>
          <a:lstStyle/>
          <a:p>
            <a:pPr lvl="0" eaLnBrk="1" latinLnBrk="0" hangingPunct="1"/>
            <a:r>
              <a:rPr lang="en-US" dirty="0" smtClean="0"/>
              <a:t>Click to edit Master text styles</a:t>
            </a:r>
          </a:p>
          <a:p>
            <a:pPr lvl="0" eaLnBrk="1" latinLnBrk="0" hangingPunct="1"/>
            <a:r>
              <a:rPr lang="en-US" dirty="0" smtClean="0"/>
              <a:t>Second level</a:t>
            </a:r>
          </a:p>
          <a:p>
            <a:pPr lvl="0" eaLnBrk="1" latinLnBrk="0" hangingPunct="1"/>
            <a:r>
              <a:rPr lang="en-US" dirty="0" smtClean="0"/>
              <a:t>Third level</a:t>
            </a:r>
          </a:p>
          <a:p>
            <a:pPr lvl="0" eaLnBrk="1" latinLnBrk="0" hangingPunct="1"/>
            <a:r>
              <a:rPr lang="en-US" dirty="0" smtClean="0"/>
              <a:t>Fourth level</a:t>
            </a:r>
          </a:p>
          <a:p>
            <a:pPr lvl="0" eaLnBrk="1" latinLnBrk="0" hangingPunct="1"/>
            <a:r>
              <a:rPr lang="en-US" dirty="0" smtClean="0"/>
              <a:t>Fifth level</a:t>
            </a:r>
            <a:endParaRPr kumimoji="0" lang="en-US" dirty="0"/>
          </a:p>
        </p:txBody>
      </p:sp>
      <p:sp>
        <p:nvSpPr>
          <p:cNvPr id="9"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bg1"/>
                </a:solidFill>
              </a:defRPr>
            </a:lvl1pPr>
          </a:lstStyle>
          <a:p>
            <a:fld id="{17918391-D411-FE40-AAD7-861AE5233E0E}" type="slidenum">
              <a:rPr lang="en-US" smtClean="0">
                <a:solidFill>
                  <a:prstClr val="white"/>
                </a:solidFill>
              </a:rPr>
              <a:pPr/>
              <a:t>‹Nº›</a:t>
            </a:fld>
            <a:endParaRPr lang="en-US" dirty="0">
              <a:solidFill>
                <a:prstClr val="white"/>
              </a:solidFill>
            </a:endParaRPr>
          </a:p>
        </p:txBody>
      </p:sp>
      <p:pic>
        <p:nvPicPr>
          <p:cNvPr id="5" name="Picture 2" descr="C:\Users\sskorupi\AppData\Local\Microsoft\Windows\Temporary Internet Files\Content.IE5\Z4ITRD5P\MP900438680[1].jpg"/>
          <p:cNvPicPr>
            <a:picLocks noChangeAspect="1" noChangeArrowheads="1"/>
          </p:cNvPicPr>
          <p:nvPr userDrawn="1"/>
        </p:nvPicPr>
        <p:blipFill>
          <a:blip r:embed="rId2" cstate="email">
            <a:extLst>
              <a:ext uri="{28A0092B-C50C-407E-A947-70E740481C1C}">
                <a14:useLocalDpi xmlns:a14="http://schemas.microsoft.com/office/drawing/2010/main" val="0"/>
              </a:ext>
            </a:extLst>
          </a:blip>
          <a:stretch>
            <a:fillRect/>
          </a:stretch>
        </p:blipFill>
        <p:spPr bwMode="auto">
          <a:xfrm>
            <a:off x="6392554" y="1570251"/>
            <a:ext cx="2578721" cy="2292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3793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Espace réservé du contenu 2"/>
          <p:cNvSpPr>
            <a:spLocks noGrp="1"/>
          </p:cNvSpPr>
          <p:nvPr>
            <p:ph sz="half" idx="1"/>
          </p:nvPr>
        </p:nvSpPr>
        <p:spPr>
          <a:xfrm>
            <a:off x="457200" y="1600201"/>
            <a:ext cx="3657600" cy="4350384"/>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Espace réservé du contenu 3"/>
          <p:cNvSpPr>
            <a:spLocks noGrp="1"/>
          </p:cNvSpPr>
          <p:nvPr>
            <p:ph sz="half" idx="2"/>
          </p:nvPr>
        </p:nvSpPr>
        <p:spPr>
          <a:xfrm>
            <a:off x="4267200" y="1600200"/>
            <a:ext cx="3657600" cy="4350385"/>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srgbClr val="0055A0">
                  <a:tint val="75000"/>
                </a:srgbClr>
              </a:solidFill>
            </a:endParaRPr>
          </a:p>
        </p:txBody>
      </p:sp>
      <p:sp>
        <p:nvSpPr>
          <p:cNvPr id="9"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0055A0">
                    <a:tint val="75000"/>
                  </a:srgbClr>
                </a:solidFill>
              </a:rPr>
              <a:t>UKOUG 2013</a:t>
            </a:r>
            <a:endParaRPr lang="en-US" dirty="0">
              <a:solidFill>
                <a:srgbClr val="0055A0">
                  <a:tint val="75000"/>
                </a:srgbClr>
              </a:solidFill>
            </a:endParaRPr>
          </a:p>
        </p:txBody>
      </p:sp>
      <p:sp>
        <p:nvSpPr>
          <p:cNvPr id="10"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solidFill>
                  <a:srgbClr val="0055A0">
                    <a:tint val="75000"/>
                  </a:srgbClr>
                </a:solidFill>
              </a:rPr>
              <a:pPr/>
              <a:t>‹Nº›</a:t>
            </a:fld>
            <a:endParaRPr lang="en-US" dirty="0">
              <a:solidFill>
                <a:srgbClr val="0055A0">
                  <a:tint val="75000"/>
                </a:srgbClr>
              </a:solidFill>
            </a:endParaRPr>
          </a:p>
        </p:txBody>
      </p:sp>
    </p:spTree>
    <p:extLst>
      <p:ext uri="{BB962C8B-B14F-4D97-AF65-F5344CB8AC3E}">
        <p14:creationId xmlns:p14="http://schemas.microsoft.com/office/powerpoint/2010/main" val="37572553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8"/>
          <p:cNvSpPr>
            <a:spLocks noGrp="1"/>
          </p:cNvSpPr>
          <p:nvPr>
            <p:ph type="title"/>
          </p:nvPr>
        </p:nvSpPr>
        <p:spPr>
          <a:xfrm>
            <a:off x="162961" y="142962"/>
            <a:ext cx="8827129" cy="940443"/>
          </a:xfrm>
          <a:prstGeom prst="rect">
            <a:avLst/>
          </a:prstGeom>
        </p:spPr>
        <p:txBody>
          <a:bodyPr vert="horz" lIns="45720" rIns="45720" anchor="ctr">
            <a:normAutofit/>
          </a:bodyPr>
          <a:lstStyle/>
          <a:p>
            <a:r>
              <a:rPr kumimoji="0" lang="fr-CH" dirty="0" smtClean="0"/>
              <a:t>Cliquez et </a:t>
            </a:r>
            <a:r>
              <a:rPr kumimoji="0" lang="en-US" noProof="0" dirty="0" err="1" smtClean="0"/>
              <a:t>modifiez</a:t>
            </a:r>
            <a:r>
              <a:rPr kumimoji="0" lang="fr-CH" dirty="0" smtClean="0"/>
              <a:t> le titre</a:t>
            </a:r>
            <a:endParaRPr kumimoji="0" lang="en-US" dirty="0"/>
          </a:p>
        </p:txBody>
      </p:sp>
      <p:sp>
        <p:nvSpPr>
          <p:cNvPr id="30" name="Espace réservé du texte 29"/>
          <p:cNvSpPr>
            <a:spLocks noGrp="1"/>
          </p:cNvSpPr>
          <p:nvPr>
            <p:ph type="body" idx="1"/>
          </p:nvPr>
        </p:nvSpPr>
        <p:spPr>
          <a:xfrm>
            <a:off x="162961" y="1176950"/>
            <a:ext cx="8827129" cy="4888872"/>
          </a:xfrm>
          <a:prstGeom prst="rect">
            <a:avLst/>
          </a:prstGeom>
        </p:spPr>
        <p:txBody>
          <a:bodyPr vert="horz">
            <a:normAutofit/>
          </a:bodyPr>
          <a:lstStyle/>
          <a:p>
            <a:pPr lvl="0" eaLnBrk="1" latinLnBrk="0" hangingPunct="1"/>
            <a:r>
              <a:rPr kumimoji="0" lang="fr-CH" dirty="0" smtClean="0"/>
              <a:t>Cliquez pour modifier les styles du texte du masque</a:t>
            </a:r>
          </a:p>
          <a:p>
            <a:pPr lvl="1" eaLnBrk="1" latinLnBrk="0" hangingPunct="1"/>
            <a:r>
              <a:rPr kumimoji="0" lang="fr-CH" dirty="0" smtClean="0"/>
              <a:t>Deuxième niveau</a:t>
            </a:r>
          </a:p>
          <a:p>
            <a:pPr lvl="2" eaLnBrk="1" latinLnBrk="0" hangingPunct="1"/>
            <a:r>
              <a:rPr kumimoji="0" lang="fr-CH" dirty="0" smtClean="0"/>
              <a:t>Troisième niveau</a:t>
            </a:r>
          </a:p>
          <a:p>
            <a:pPr lvl="3" eaLnBrk="1" latinLnBrk="0" hangingPunct="1"/>
            <a:r>
              <a:rPr kumimoji="0" lang="fr-CH" dirty="0" smtClean="0"/>
              <a:t>Quatrième niveau</a:t>
            </a:r>
          </a:p>
          <a:p>
            <a:pPr lvl="4" eaLnBrk="1" latinLnBrk="0" hangingPunct="1"/>
            <a:r>
              <a:rPr kumimoji="0" lang="fr-CH" dirty="0" smtClean="0"/>
              <a:t>Cinquième niveau</a:t>
            </a:r>
            <a:endParaRPr kumimoji="0" lang="en-US" dirty="0"/>
          </a:p>
        </p:txBody>
      </p:sp>
      <p:pic>
        <p:nvPicPr>
          <p:cNvPr id="5" name="Image 4" descr="bande-01.eps"/>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a:off x="0" y="6157663"/>
            <a:ext cx="9144000" cy="707202"/>
          </a:xfrm>
          <a:prstGeom prst="rect">
            <a:avLst/>
          </a:prstGeom>
        </p:spPr>
      </p:pic>
      <p:sp>
        <p:nvSpPr>
          <p:cNvPr id="4"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solidFill>
                  <a:srgbClr val="0055A0">
                    <a:tint val="75000"/>
                  </a:srgbClr>
                </a:solidFill>
              </a:rPr>
              <a:pPr/>
              <a:t>‹Nº›</a:t>
            </a:fld>
            <a:endParaRPr lang="en-US" dirty="0">
              <a:solidFill>
                <a:srgbClr val="0055A0">
                  <a:tint val="75000"/>
                </a:srgbClr>
              </a:solidFill>
            </a:endParaRPr>
          </a:p>
        </p:txBody>
      </p:sp>
    </p:spTree>
    <p:extLst>
      <p:ext uri="{BB962C8B-B14F-4D97-AF65-F5344CB8AC3E}">
        <p14:creationId xmlns:p14="http://schemas.microsoft.com/office/powerpoint/2010/main" val="206194338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timing>
    <p:tnLst>
      <p:par>
        <p:cTn id="1" dur="indefinite" restart="never" nodeType="tmRoot"/>
      </p:par>
    </p:tnLst>
  </p:timing>
  <p:hf hd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0.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691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b="1" dirty="0"/>
              <a:t>Introduction to Databases</a:t>
            </a:r>
            <a:endParaRPr lang="en-GB" sz="4500" b="1" dirty="0"/>
          </a:p>
        </p:txBody>
      </p:sp>
      <p:sp>
        <p:nvSpPr>
          <p:cNvPr id="3" name="Content Placeholder 2"/>
          <p:cNvSpPr>
            <a:spLocks noGrp="1"/>
          </p:cNvSpPr>
          <p:nvPr>
            <p:ph idx="1"/>
          </p:nvPr>
        </p:nvSpPr>
        <p:spPr>
          <a:xfrm>
            <a:off x="162961" y="1176950"/>
            <a:ext cx="8904839" cy="4888872"/>
          </a:xfrm>
        </p:spPr>
        <p:txBody>
          <a:bodyPr>
            <a:normAutofit/>
          </a:bodyPr>
          <a:lstStyle/>
          <a:p>
            <a:pPr marL="571500">
              <a:lnSpc>
                <a:spcPct val="150000"/>
              </a:lnSpc>
              <a:spcAft>
                <a:spcPts val="600"/>
              </a:spcAft>
              <a:buFont typeface="Wingdings" panose="05000000000000000000" pitchFamily="2" charset="2"/>
              <a:buChar char="Ø"/>
            </a:pPr>
            <a:r>
              <a:rPr lang="en-US" sz="2800" dirty="0" smtClean="0"/>
              <a:t>Organized collection of data treated as an unit</a:t>
            </a:r>
          </a:p>
          <a:p>
            <a:pPr marL="571500">
              <a:spcAft>
                <a:spcPts val="600"/>
              </a:spcAft>
              <a:buFont typeface="Wingdings" panose="05000000000000000000" pitchFamily="2" charset="2"/>
              <a:buChar char="Ø"/>
            </a:pPr>
            <a:r>
              <a:rPr lang="en-US" sz="2800" dirty="0" smtClean="0">
                <a:solidFill>
                  <a:srgbClr val="00B050"/>
                </a:solidFill>
              </a:rPr>
              <a:t>Purpose: </a:t>
            </a:r>
            <a:r>
              <a:rPr lang="en-US" sz="2800" dirty="0" smtClean="0"/>
              <a:t>To store and retrieve related information</a:t>
            </a:r>
          </a:p>
          <a:p>
            <a:pPr marL="571500">
              <a:spcAft>
                <a:spcPts val="600"/>
              </a:spcAft>
              <a:buFont typeface="Wingdings" panose="05000000000000000000" pitchFamily="2" charset="2"/>
              <a:buChar char="Ø"/>
            </a:pPr>
            <a:r>
              <a:rPr lang="en-GB" sz="2800" dirty="0" smtClean="0">
                <a:solidFill>
                  <a:srgbClr val="00B050"/>
                </a:solidFill>
              </a:rPr>
              <a:t>Oracle </a:t>
            </a:r>
            <a:r>
              <a:rPr lang="en-GB" sz="2800" dirty="0">
                <a:solidFill>
                  <a:srgbClr val="00B050"/>
                </a:solidFill>
              </a:rPr>
              <a:t>Database 12c </a:t>
            </a:r>
            <a:r>
              <a:rPr lang="en-GB" sz="2800" dirty="0"/>
              <a:t>Production Databases running at </a:t>
            </a:r>
            <a:r>
              <a:rPr lang="en-GB" sz="2800" dirty="0" smtClean="0"/>
              <a:t>CERN</a:t>
            </a:r>
          </a:p>
          <a:p>
            <a:pPr marL="571500">
              <a:spcAft>
                <a:spcPts val="600"/>
              </a:spcAft>
              <a:buFont typeface="Wingdings" panose="05000000000000000000" pitchFamily="2" charset="2"/>
              <a:buChar char="Ø"/>
            </a:pPr>
            <a:r>
              <a:rPr lang="en-US" sz="2800" dirty="0" smtClean="0"/>
              <a:t>Oracle database consists of</a:t>
            </a:r>
          </a:p>
          <a:p>
            <a:pPr marL="982980" lvl="1">
              <a:buFont typeface="Wingdings" panose="05000000000000000000" pitchFamily="2" charset="2"/>
              <a:buChar char="q"/>
            </a:pPr>
            <a:r>
              <a:rPr lang="en-US" sz="2400" dirty="0" smtClean="0"/>
              <a:t>Data files</a:t>
            </a:r>
          </a:p>
          <a:p>
            <a:pPr marL="982980" lvl="1">
              <a:buFont typeface="Wingdings" panose="05000000000000000000" pitchFamily="2" charset="2"/>
              <a:buChar char="q"/>
            </a:pPr>
            <a:r>
              <a:rPr lang="en-US" sz="2400" dirty="0" smtClean="0"/>
              <a:t>Control files</a:t>
            </a:r>
          </a:p>
          <a:p>
            <a:pPr marL="982980" lvl="1">
              <a:buFont typeface="Wingdings" panose="05000000000000000000" pitchFamily="2" charset="2"/>
              <a:buChar char="q"/>
            </a:pPr>
            <a:r>
              <a:rPr lang="en-US" sz="2400" dirty="0" smtClean="0"/>
              <a:t>Online redo log files</a:t>
            </a:r>
            <a:endParaRPr lang="en-GB" sz="2400" dirty="0"/>
          </a:p>
        </p:txBody>
      </p:sp>
      <p:sp>
        <p:nvSpPr>
          <p:cNvPr id="5" name="Rectangle 4"/>
          <p:cNvSpPr/>
          <p:nvPr/>
        </p:nvSpPr>
        <p:spPr>
          <a:xfrm>
            <a:off x="3657600" y="6402233"/>
            <a:ext cx="4953000" cy="246221"/>
          </a:xfrm>
          <a:prstGeom prst="rect">
            <a:avLst/>
          </a:prstGeom>
        </p:spPr>
        <p:txBody>
          <a:bodyPr wrap="square">
            <a:spAutoFit/>
          </a:bodyPr>
          <a:lstStyle/>
          <a:p>
            <a:r>
              <a:rPr lang="en-US" sz="1000" dirty="0">
                <a:solidFill>
                  <a:schemeClr val="bg1"/>
                </a:solidFill>
              </a:rPr>
              <a:t>Starting with databases at CERN: RDBMS for </a:t>
            </a:r>
            <a:r>
              <a:rPr lang="en-US" sz="1000" dirty="0" smtClean="0">
                <a:solidFill>
                  <a:schemeClr val="bg1"/>
                </a:solidFill>
              </a:rPr>
              <a:t>beginners – Lorena Lobato Pardavila</a:t>
            </a:r>
            <a:endParaRPr lang="en-GB" sz="1000" dirty="0">
              <a:solidFill>
                <a:schemeClr val="bg1"/>
              </a:solidFill>
            </a:endParaRPr>
          </a:p>
        </p:txBody>
      </p:sp>
      <p:sp>
        <p:nvSpPr>
          <p:cNvPr id="6" name="Slide Number Placeholder 5"/>
          <p:cNvSpPr>
            <a:spLocks noGrp="1"/>
          </p:cNvSpPr>
          <p:nvPr>
            <p:ph type="sldNum" sz="quarter" idx="4294967295"/>
          </p:nvPr>
        </p:nvSpPr>
        <p:spPr>
          <a:xfrm>
            <a:off x="6629400" y="6324600"/>
            <a:ext cx="2133600" cy="365125"/>
          </a:xfrm>
          <a:prstGeom prst="rect">
            <a:avLst/>
          </a:prstGeom>
        </p:spPr>
        <p:txBody>
          <a:bodyPr/>
          <a:lstStyle/>
          <a:p>
            <a:fld id="{FA84A37A-AFC2-4A01-80A1-FC20F2C0D5BB}" type="slidenum">
              <a:rPr lang="en-US" smtClean="0"/>
              <a:pPr/>
              <a:t>10</a:t>
            </a:fld>
            <a:endParaRPr lang="en-US" dirty="0"/>
          </a:p>
        </p:txBody>
      </p:sp>
      <p:cxnSp>
        <p:nvCxnSpPr>
          <p:cNvPr id="7" name="Straight Connector 6"/>
          <p:cNvCxnSpPr/>
          <p:nvPr/>
        </p:nvCxnSpPr>
        <p:spPr>
          <a:xfrm>
            <a:off x="228600" y="1066800"/>
            <a:ext cx="8610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733800"/>
            <a:ext cx="33528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27866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6357"/>
            <a:ext cx="8827129" cy="940443"/>
          </a:xfrm>
        </p:spPr>
        <p:txBody>
          <a:bodyPr/>
          <a:lstStyle/>
          <a:p>
            <a:pPr algn="l"/>
            <a:r>
              <a:rPr lang="en-US" b="1" dirty="0" smtClean="0"/>
              <a:t>RDBMS</a:t>
            </a:r>
            <a:endParaRPr lang="en-GB" b="1" dirty="0"/>
          </a:p>
        </p:txBody>
      </p:sp>
      <p:sp>
        <p:nvSpPr>
          <p:cNvPr id="3" name="Content Placeholder 2"/>
          <p:cNvSpPr>
            <a:spLocks noGrp="1"/>
          </p:cNvSpPr>
          <p:nvPr>
            <p:ph idx="1"/>
          </p:nvPr>
        </p:nvSpPr>
        <p:spPr>
          <a:xfrm>
            <a:off x="-14957" y="1144433"/>
            <a:ext cx="8981039" cy="4922822"/>
          </a:xfrm>
        </p:spPr>
        <p:txBody>
          <a:bodyPr>
            <a:normAutofit fontScale="92500" lnSpcReduction="10000"/>
          </a:bodyPr>
          <a:lstStyle/>
          <a:p>
            <a:pPr marL="973836" lvl="3" indent="-457200" algn="just">
              <a:lnSpc>
                <a:spcPct val="150000"/>
              </a:lnSpc>
              <a:buSzPct val="80000"/>
              <a:buFont typeface="Wingdings" panose="05000000000000000000" pitchFamily="2" charset="2"/>
              <a:buChar char="Ø"/>
            </a:pPr>
            <a:r>
              <a:rPr lang="en-US" sz="2800" dirty="0" smtClean="0"/>
              <a:t>A </a:t>
            </a:r>
            <a:r>
              <a:rPr lang="es-ES" sz="2800" b="1" dirty="0" err="1">
                <a:solidFill>
                  <a:srgbClr val="FF0000"/>
                </a:solidFill>
              </a:rPr>
              <a:t>R</a:t>
            </a:r>
            <a:r>
              <a:rPr lang="es-ES" sz="2800" dirty="0" err="1"/>
              <a:t>elational</a:t>
            </a:r>
            <a:r>
              <a:rPr lang="es-ES" sz="2800" dirty="0"/>
              <a:t>  </a:t>
            </a:r>
            <a:r>
              <a:rPr lang="es-ES" sz="2800" b="1" dirty="0" err="1">
                <a:solidFill>
                  <a:srgbClr val="FF0000"/>
                </a:solidFill>
              </a:rPr>
              <a:t>D</a:t>
            </a:r>
            <a:r>
              <a:rPr lang="es-ES" sz="2800" dirty="0" err="1"/>
              <a:t>atabase</a:t>
            </a:r>
            <a:r>
              <a:rPr lang="es-ES" sz="2800" dirty="0"/>
              <a:t> </a:t>
            </a:r>
            <a:r>
              <a:rPr lang="es-ES" sz="2800" b="1" dirty="0">
                <a:solidFill>
                  <a:srgbClr val="FF0000"/>
                </a:solidFill>
              </a:rPr>
              <a:t>M</a:t>
            </a:r>
            <a:r>
              <a:rPr lang="es-ES" sz="2800" dirty="0"/>
              <a:t>anagement </a:t>
            </a:r>
            <a:r>
              <a:rPr lang="es-ES" sz="2800" b="1" dirty="0" err="1" smtClean="0">
                <a:solidFill>
                  <a:srgbClr val="FF0000"/>
                </a:solidFill>
              </a:rPr>
              <a:t>S</a:t>
            </a:r>
            <a:r>
              <a:rPr lang="es-ES" sz="2800" dirty="0" err="1" smtClean="0"/>
              <a:t>ystem</a:t>
            </a:r>
            <a:r>
              <a:rPr lang="es-ES" sz="2800" dirty="0" smtClean="0"/>
              <a:t> </a:t>
            </a:r>
            <a:r>
              <a:rPr lang="en-US" sz="2800" dirty="0" smtClean="0"/>
              <a:t>(RDBMS</a:t>
            </a:r>
            <a:r>
              <a:rPr lang="en-US" sz="2800" dirty="0"/>
              <a:t>) is a database management system (DBMS) that is based on the relational model as introduced by E. F. </a:t>
            </a:r>
            <a:r>
              <a:rPr lang="en-US" sz="2800" dirty="0" err="1"/>
              <a:t>Codd</a:t>
            </a:r>
            <a:r>
              <a:rPr lang="en-US" sz="2800" dirty="0"/>
              <a:t>. </a:t>
            </a:r>
            <a:endParaRPr lang="en-US" sz="2800" dirty="0" smtClean="0"/>
          </a:p>
          <a:p>
            <a:pPr marL="973836" lvl="3" indent="-457200" algn="just">
              <a:lnSpc>
                <a:spcPct val="150000"/>
              </a:lnSpc>
              <a:buSzPct val="80000"/>
              <a:buFont typeface="Wingdings" panose="05000000000000000000" pitchFamily="2" charset="2"/>
              <a:buChar char="Ø"/>
            </a:pPr>
            <a:r>
              <a:rPr lang="en-US" altLang="en-US" sz="2800" dirty="0" smtClean="0"/>
              <a:t>Allows application system simply makes a “call” to the RDBMS in order to be used to manage the organization, storage, access, security and integrity of data</a:t>
            </a:r>
            <a:endParaRPr lang="en-US" altLang="en-US" sz="2700" dirty="0"/>
          </a:p>
          <a:p>
            <a:pPr>
              <a:lnSpc>
                <a:spcPct val="150000"/>
              </a:lnSpc>
              <a:buFont typeface="Wingdings" panose="05000000000000000000" pitchFamily="2" charset="2"/>
              <a:buChar char="Ø"/>
            </a:pPr>
            <a:endParaRPr lang="en-GB" dirty="0"/>
          </a:p>
        </p:txBody>
      </p:sp>
      <p:sp>
        <p:nvSpPr>
          <p:cNvPr id="5" name="Rectangle 4"/>
          <p:cNvSpPr/>
          <p:nvPr/>
        </p:nvSpPr>
        <p:spPr>
          <a:xfrm>
            <a:off x="3657600" y="6402233"/>
            <a:ext cx="4953000" cy="246221"/>
          </a:xfrm>
          <a:prstGeom prst="rect">
            <a:avLst/>
          </a:prstGeom>
        </p:spPr>
        <p:txBody>
          <a:bodyPr wrap="square">
            <a:spAutoFit/>
          </a:bodyPr>
          <a:lstStyle/>
          <a:p>
            <a:r>
              <a:rPr lang="en-US" sz="1000" dirty="0">
                <a:solidFill>
                  <a:schemeClr val="bg1"/>
                </a:solidFill>
              </a:rPr>
              <a:t>Starting with databases at CERN: RDBMS for </a:t>
            </a:r>
            <a:r>
              <a:rPr lang="en-US" sz="1000" dirty="0" smtClean="0">
                <a:solidFill>
                  <a:schemeClr val="bg1"/>
                </a:solidFill>
              </a:rPr>
              <a:t>beginners – Lorena Lobato Pardavila</a:t>
            </a:r>
            <a:endParaRPr lang="en-GB" sz="1000" dirty="0">
              <a:solidFill>
                <a:schemeClr val="bg1"/>
              </a:solidFill>
            </a:endParaRPr>
          </a:p>
        </p:txBody>
      </p:sp>
      <p:sp>
        <p:nvSpPr>
          <p:cNvPr id="6" name="Slide Number Placeholder 5"/>
          <p:cNvSpPr>
            <a:spLocks noGrp="1"/>
          </p:cNvSpPr>
          <p:nvPr>
            <p:ph type="sldNum" sz="quarter" idx="4294967295"/>
          </p:nvPr>
        </p:nvSpPr>
        <p:spPr>
          <a:xfrm>
            <a:off x="6629400" y="6324600"/>
            <a:ext cx="2133600" cy="365125"/>
          </a:xfrm>
          <a:prstGeom prst="rect">
            <a:avLst/>
          </a:prstGeom>
        </p:spPr>
        <p:txBody>
          <a:bodyPr/>
          <a:lstStyle/>
          <a:p>
            <a:fld id="{FA84A37A-AFC2-4A01-80A1-FC20F2C0D5BB}" type="slidenum">
              <a:rPr lang="en-US" smtClean="0"/>
              <a:pPr/>
              <a:t>11</a:t>
            </a:fld>
            <a:endParaRPr lang="en-US" dirty="0"/>
          </a:p>
        </p:txBody>
      </p:sp>
      <p:cxnSp>
        <p:nvCxnSpPr>
          <p:cNvPr id="7" name="Straight Connector 6"/>
          <p:cNvCxnSpPr/>
          <p:nvPr/>
        </p:nvCxnSpPr>
        <p:spPr>
          <a:xfrm>
            <a:off x="228600" y="964557"/>
            <a:ext cx="8610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09106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6357"/>
            <a:ext cx="8827129" cy="940443"/>
          </a:xfrm>
        </p:spPr>
        <p:txBody>
          <a:bodyPr/>
          <a:lstStyle/>
          <a:p>
            <a:pPr algn="l"/>
            <a:r>
              <a:rPr lang="en-US" b="1" dirty="0" smtClean="0"/>
              <a:t>RDBMS</a:t>
            </a:r>
            <a:endParaRPr lang="en-GB" b="1" dirty="0"/>
          </a:p>
        </p:txBody>
      </p:sp>
      <p:sp>
        <p:nvSpPr>
          <p:cNvPr id="3" name="Content Placeholder 2"/>
          <p:cNvSpPr>
            <a:spLocks noGrp="1"/>
          </p:cNvSpPr>
          <p:nvPr>
            <p:ph idx="1"/>
          </p:nvPr>
        </p:nvSpPr>
        <p:spPr>
          <a:xfrm>
            <a:off x="-14957" y="1144433"/>
            <a:ext cx="8981039" cy="4922822"/>
          </a:xfrm>
        </p:spPr>
        <p:txBody>
          <a:bodyPr>
            <a:normAutofit fontScale="92500" lnSpcReduction="10000"/>
          </a:bodyPr>
          <a:lstStyle/>
          <a:p>
            <a:pPr>
              <a:lnSpc>
                <a:spcPct val="150000"/>
              </a:lnSpc>
              <a:buFont typeface="Wingdings" panose="05000000000000000000" pitchFamily="2" charset="2"/>
              <a:buChar char="Ø"/>
            </a:pPr>
            <a:r>
              <a:rPr lang="en-GB" dirty="0" smtClean="0"/>
              <a:t>Basic Concepts</a:t>
            </a:r>
          </a:p>
          <a:p>
            <a:pPr lvl="3">
              <a:lnSpc>
                <a:spcPct val="150000"/>
              </a:lnSpc>
              <a:buFont typeface="Wingdings" panose="05000000000000000000" pitchFamily="2" charset="2"/>
              <a:buChar char="q"/>
            </a:pPr>
            <a:r>
              <a:rPr lang="en-GB" sz="2300" dirty="0" smtClean="0">
                <a:solidFill>
                  <a:srgbClr val="009900"/>
                </a:solidFill>
              </a:rPr>
              <a:t>Table</a:t>
            </a:r>
            <a:r>
              <a:rPr lang="en-GB" sz="2300" dirty="0" smtClean="0"/>
              <a:t>: Collection of relates entries and it consists of columns and rows</a:t>
            </a:r>
          </a:p>
          <a:p>
            <a:pPr marL="1042416" lvl="3" indent="0">
              <a:lnSpc>
                <a:spcPct val="150000"/>
              </a:lnSpc>
              <a:buNone/>
            </a:pPr>
            <a:endParaRPr lang="en-GB" sz="2300" dirty="0" smtClean="0"/>
          </a:p>
          <a:p>
            <a:pPr marL="1042416" lvl="3" indent="0">
              <a:lnSpc>
                <a:spcPct val="150000"/>
              </a:lnSpc>
              <a:buNone/>
            </a:pPr>
            <a:endParaRPr lang="en-GB" sz="2300" dirty="0"/>
          </a:p>
          <a:p>
            <a:pPr marL="1042416" lvl="3" indent="0">
              <a:lnSpc>
                <a:spcPct val="150000"/>
              </a:lnSpc>
              <a:buNone/>
            </a:pPr>
            <a:endParaRPr lang="en-GB" sz="2300" dirty="0" smtClean="0"/>
          </a:p>
          <a:p>
            <a:pPr marL="1042416" lvl="3" indent="0">
              <a:lnSpc>
                <a:spcPct val="150000"/>
              </a:lnSpc>
              <a:buNone/>
            </a:pPr>
            <a:endParaRPr lang="en-GB" sz="2300" dirty="0" smtClean="0"/>
          </a:p>
          <a:p>
            <a:pPr lvl="3">
              <a:lnSpc>
                <a:spcPct val="150000"/>
              </a:lnSpc>
              <a:buFont typeface="Wingdings" panose="05000000000000000000" pitchFamily="2" charset="2"/>
              <a:buChar char="q"/>
            </a:pPr>
            <a:r>
              <a:rPr lang="en-GB" sz="2300" dirty="0" smtClean="0">
                <a:solidFill>
                  <a:srgbClr val="009900"/>
                </a:solidFill>
              </a:rPr>
              <a:t>Tuple/Row: </a:t>
            </a:r>
            <a:r>
              <a:rPr lang="en-GB" sz="2300" dirty="0" smtClean="0"/>
              <a:t>Each row represents the data of a single entry</a:t>
            </a:r>
          </a:p>
          <a:p>
            <a:pPr lvl="3">
              <a:lnSpc>
                <a:spcPct val="150000"/>
              </a:lnSpc>
              <a:buFont typeface="Wingdings" panose="05000000000000000000" pitchFamily="2" charset="2"/>
              <a:buChar char="q"/>
            </a:pPr>
            <a:r>
              <a:rPr lang="en-GB" sz="2300" dirty="0" smtClean="0">
                <a:solidFill>
                  <a:srgbClr val="009900"/>
                </a:solidFill>
              </a:rPr>
              <a:t>Attribute/Column</a:t>
            </a:r>
            <a:r>
              <a:rPr lang="en-GB" sz="2300" dirty="0"/>
              <a:t>: </a:t>
            </a:r>
            <a:r>
              <a:rPr lang="en-GB" sz="2300" dirty="0" smtClean="0"/>
              <a:t>A column stores an attribute of the entity</a:t>
            </a:r>
            <a:endParaRPr lang="en-GB" sz="2300" dirty="0"/>
          </a:p>
          <a:p>
            <a:pPr lvl="3">
              <a:lnSpc>
                <a:spcPct val="150000"/>
              </a:lnSpc>
              <a:buFont typeface="Wingdings" panose="05000000000000000000" pitchFamily="2" charset="2"/>
              <a:buChar char="q"/>
            </a:pPr>
            <a:endParaRPr lang="en-GB" sz="2300" dirty="0" smtClean="0"/>
          </a:p>
          <a:p>
            <a:pPr lvl="3">
              <a:lnSpc>
                <a:spcPct val="150000"/>
              </a:lnSpc>
              <a:buFont typeface="Wingdings" panose="05000000000000000000" pitchFamily="2" charset="2"/>
              <a:buChar char="q"/>
            </a:pPr>
            <a:endParaRPr lang="en-GB" sz="2300" dirty="0"/>
          </a:p>
        </p:txBody>
      </p:sp>
      <p:sp>
        <p:nvSpPr>
          <p:cNvPr id="5" name="Rectangle 4"/>
          <p:cNvSpPr/>
          <p:nvPr/>
        </p:nvSpPr>
        <p:spPr>
          <a:xfrm>
            <a:off x="3657600" y="6402233"/>
            <a:ext cx="4953000" cy="246221"/>
          </a:xfrm>
          <a:prstGeom prst="rect">
            <a:avLst/>
          </a:prstGeom>
        </p:spPr>
        <p:txBody>
          <a:bodyPr wrap="square">
            <a:spAutoFit/>
          </a:bodyPr>
          <a:lstStyle/>
          <a:p>
            <a:r>
              <a:rPr lang="en-US" sz="1000" dirty="0">
                <a:solidFill>
                  <a:schemeClr val="bg1"/>
                </a:solidFill>
              </a:rPr>
              <a:t>Starting with databases at CERN: RDBMS for </a:t>
            </a:r>
            <a:r>
              <a:rPr lang="en-US" sz="1000" dirty="0" smtClean="0">
                <a:solidFill>
                  <a:schemeClr val="bg1"/>
                </a:solidFill>
              </a:rPr>
              <a:t>beginners – Lorena Lobato Pardavila</a:t>
            </a:r>
            <a:endParaRPr lang="en-GB" sz="1000" dirty="0">
              <a:solidFill>
                <a:schemeClr val="bg1"/>
              </a:solidFill>
            </a:endParaRPr>
          </a:p>
        </p:txBody>
      </p:sp>
      <p:sp>
        <p:nvSpPr>
          <p:cNvPr id="6" name="Slide Number Placeholder 5"/>
          <p:cNvSpPr>
            <a:spLocks noGrp="1"/>
          </p:cNvSpPr>
          <p:nvPr>
            <p:ph type="sldNum" sz="quarter" idx="4294967295"/>
          </p:nvPr>
        </p:nvSpPr>
        <p:spPr>
          <a:xfrm>
            <a:off x="6629400" y="6324600"/>
            <a:ext cx="2133600" cy="365125"/>
          </a:xfrm>
          <a:prstGeom prst="rect">
            <a:avLst/>
          </a:prstGeom>
        </p:spPr>
        <p:txBody>
          <a:bodyPr/>
          <a:lstStyle/>
          <a:p>
            <a:fld id="{FA84A37A-AFC2-4A01-80A1-FC20F2C0D5BB}" type="slidenum">
              <a:rPr lang="en-US" smtClean="0"/>
              <a:pPr/>
              <a:t>12</a:t>
            </a:fld>
            <a:endParaRPr lang="en-US" dirty="0"/>
          </a:p>
        </p:txBody>
      </p:sp>
      <p:cxnSp>
        <p:nvCxnSpPr>
          <p:cNvPr id="7" name="Straight Connector 6"/>
          <p:cNvCxnSpPr/>
          <p:nvPr/>
        </p:nvCxnSpPr>
        <p:spPr>
          <a:xfrm>
            <a:off x="228600" y="964557"/>
            <a:ext cx="8610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0654" y="2438400"/>
            <a:ext cx="5011346" cy="1993565"/>
          </a:xfrm>
          <a:prstGeom prst="rect">
            <a:avLst/>
          </a:prstGeom>
        </p:spPr>
      </p:pic>
      <p:sp>
        <p:nvSpPr>
          <p:cNvPr id="8" name="Flecha derecha 7"/>
          <p:cNvSpPr/>
          <p:nvPr/>
        </p:nvSpPr>
        <p:spPr>
          <a:xfrm>
            <a:off x="1905000" y="3810000"/>
            <a:ext cx="11430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9" name="Rectángulo 8"/>
          <p:cNvSpPr/>
          <p:nvPr/>
        </p:nvSpPr>
        <p:spPr>
          <a:xfrm flipV="1">
            <a:off x="3200400" y="3733800"/>
            <a:ext cx="5562600" cy="533400"/>
          </a:xfrm>
          <a:prstGeom prst="rect">
            <a:avLst/>
          </a:prstGeom>
          <a:noFill/>
          <a:ln w="38100" cmpd="sng">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Flecha derecha 9"/>
          <p:cNvSpPr/>
          <p:nvPr/>
        </p:nvSpPr>
        <p:spPr>
          <a:xfrm rot="5400000">
            <a:off x="7239000" y="1662663"/>
            <a:ext cx="11430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Rectángulo 11"/>
          <p:cNvSpPr/>
          <p:nvPr/>
        </p:nvSpPr>
        <p:spPr>
          <a:xfrm flipV="1">
            <a:off x="6629400" y="2360766"/>
            <a:ext cx="1905000" cy="2071198"/>
          </a:xfrm>
          <a:prstGeom prst="rect">
            <a:avLst/>
          </a:prstGeom>
          <a:noFill/>
          <a:ln w="38100" cmpd="sng">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3" name="Flecha derecha 12"/>
          <p:cNvSpPr/>
          <p:nvPr/>
        </p:nvSpPr>
        <p:spPr>
          <a:xfrm>
            <a:off x="1905000" y="2959070"/>
            <a:ext cx="11430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4" name="Rectángulo 13"/>
          <p:cNvSpPr/>
          <p:nvPr/>
        </p:nvSpPr>
        <p:spPr>
          <a:xfrm flipV="1">
            <a:off x="3200400" y="2925778"/>
            <a:ext cx="5562600" cy="427022"/>
          </a:xfrm>
          <a:prstGeom prst="rect">
            <a:avLst/>
          </a:prstGeom>
          <a:noFill/>
          <a:ln w="38100" cmpd="sng">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498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2" grpId="0" animBg="1"/>
      <p:bldP spid="12" grpId="1"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6357"/>
            <a:ext cx="8827129" cy="940443"/>
          </a:xfrm>
        </p:spPr>
        <p:txBody>
          <a:bodyPr/>
          <a:lstStyle/>
          <a:p>
            <a:pPr algn="l"/>
            <a:r>
              <a:rPr lang="en-US" b="1" dirty="0" smtClean="0"/>
              <a:t>RDBMS</a:t>
            </a:r>
            <a:endParaRPr lang="en-GB" b="1" dirty="0"/>
          </a:p>
        </p:txBody>
      </p:sp>
      <p:sp>
        <p:nvSpPr>
          <p:cNvPr id="3" name="Content Placeholder 2"/>
          <p:cNvSpPr>
            <a:spLocks noGrp="1"/>
          </p:cNvSpPr>
          <p:nvPr>
            <p:ph idx="1"/>
          </p:nvPr>
        </p:nvSpPr>
        <p:spPr>
          <a:xfrm>
            <a:off x="-14957" y="1066800"/>
            <a:ext cx="8981039" cy="5000455"/>
          </a:xfrm>
        </p:spPr>
        <p:txBody>
          <a:bodyPr>
            <a:normAutofit/>
          </a:bodyPr>
          <a:lstStyle/>
          <a:p>
            <a:pPr>
              <a:lnSpc>
                <a:spcPct val="150000"/>
              </a:lnSpc>
              <a:buFont typeface="Wingdings" panose="05000000000000000000" pitchFamily="2" charset="2"/>
              <a:buChar char="Ø"/>
            </a:pPr>
            <a:r>
              <a:rPr lang="en-GB" dirty="0" smtClean="0"/>
              <a:t>Constraints</a:t>
            </a:r>
          </a:p>
          <a:p>
            <a:pPr lvl="1">
              <a:buFont typeface="Wingdings" panose="05000000000000000000" pitchFamily="2" charset="2"/>
              <a:buChar char="q"/>
            </a:pPr>
            <a:r>
              <a:rPr lang="en-US" sz="2000" b="1" dirty="0" smtClean="0">
                <a:solidFill>
                  <a:srgbClr val="009900"/>
                </a:solidFill>
              </a:rPr>
              <a:t>NOT NULL: </a:t>
            </a:r>
            <a:r>
              <a:rPr lang="en-US" sz="2000" dirty="0"/>
              <a:t>Ensures that a column cannot have NULL value.</a:t>
            </a:r>
          </a:p>
          <a:p>
            <a:pPr lvl="1">
              <a:buFont typeface="Wingdings" panose="05000000000000000000" pitchFamily="2" charset="2"/>
              <a:buChar char="q"/>
            </a:pPr>
            <a:r>
              <a:rPr lang="en-US" sz="2000" b="1" dirty="0" smtClean="0">
                <a:solidFill>
                  <a:srgbClr val="009900"/>
                </a:solidFill>
              </a:rPr>
              <a:t>DEFAULT</a:t>
            </a:r>
            <a:r>
              <a:rPr lang="en-US" sz="2000" dirty="0" smtClean="0"/>
              <a:t>: </a:t>
            </a:r>
            <a:r>
              <a:rPr lang="en-US" sz="2000" dirty="0"/>
              <a:t>Provides a default value for a column when none is </a:t>
            </a:r>
            <a:r>
              <a:rPr lang="en-US" sz="2000" dirty="0" smtClean="0"/>
              <a:t>specified</a:t>
            </a:r>
            <a:r>
              <a:rPr lang="en-US" sz="2000" dirty="0"/>
              <a:t>.</a:t>
            </a:r>
          </a:p>
          <a:p>
            <a:pPr lvl="1">
              <a:buFont typeface="Wingdings" panose="05000000000000000000" pitchFamily="2" charset="2"/>
              <a:buChar char="q"/>
            </a:pPr>
            <a:r>
              <a:rPr lang="en-US" sz="2000" b="1" dirty="0" smtClean="0">
                <a:solidFill>
                  <a:srgbClr val="009900"/>
                </a:solidFill>
              </a:rPr>
              <a:t>UNIQUE</a:t>
            </a:r>
            <a:r>
              <a:rPr lang="en-US" sz="2000" dirty="0" smtClean="0"/>
              <a:t>: </a:t>
            </a:r>
            <a:r>
              <a:rPr lang="en-US" sz="2000" dirty="0"/>
              <a:t>Ensures that all values in a column are different.</a:t>
            </a:r>
          </a:p>
          <a:p>
            <a:pPr lvl="1">
              <a:buFont typeface="Wingdings" panose="05000000000000000000" pitchFamily="2" charset="2"/>
              <a:buChar char="q"/>
            </a:pPr>
            <a:r>
              <a:rPr lang="en-US" sz="2000" b="1" dirty="0" smtClean="0">
                <a:solidFill>
                  <a:srgbClr val="009900"/>
                </a:solidFill>
              </a:rPr>
              <a:t>PRIMARY KEY</a:t>
            </a:r>
            <a:r>
              <a:rPr lang="en-US" sz="2000" dirty="0" smtClean="0"/>
              <a:t>: </a:t>
            </a:r>
            <a:r>
              <a:rPr lang="en-US" sz="2000" dirty="0"/>
              <a:t>Uniquely identified each rows/records in a database table.</a:t>
            </a:r>
          </a:p>
          <a:p>
            <a:pPr lvl="1">
              <a:lnSpc>
                <a:spcPct val="150000"/>
              </a:lnSpc>
              <a:buFont typeface="Wingdings" panose="05000000000000000000" pitchFamily="2" charset="2"/>
              <a:buChar char="q"/>
            </a:pPr>
            <a:endParaRPr lang="en-GB" sz="2300" dirty="0" smtClean="0">
              <a:solidFill>
                <a:srgbClr val="009900"/>
              </a:solidFill>
            </a:endParaRPr>
          </a:p>
          <a:p>
            <a:pPr>
              <a:lnSpc>
                <a:spcPct val="150000"/>
              </a:lnSpc>
              <a:buFont typeface="Wingdings" panose="05000000000000000000" pitchFamily="2" charset="2"/>
              <a:buChar char="Ø"/>
            </a:pPr>
            <a:endParaRPr lang="en-GB" dirty="0" smtClean="0">
              <a:solidFill>
                <a:srgbClr val="009900"/>
              </a:solidFill>
            </a:endParaRPr>
          </a:p>
          <a:p>
            <a:pPr lvl="3">
              <a:lnSpc>
                <a:spcPct val="150000"/>
              </a:lnSpc>
              <a:buFont typeface="Wingdings" panose="05000000000000000000" pitchFamily="2" charset="2"/>
              <a:buChar char="q"/>
            </a:pPr>
            <a:endParaRPr lang="en-GB" sz="2300" dirty="0"/>
          </a:p>
        </p:txBody>
      </p:sp>
      <p:sp>
        <p:nvSpPr>
          <p:cNvPr id="5" name="Rectangle 4"/>
          <p:cNvSpPr/>
          <p:nvPr/>
        </p:nvSpPr>
        <p:spPr>
          <a:xfrm>
            <a:off x="3657600" y="6402233"/>
            <a:ext cx="4953000" cy="246221"/>
          </a:xfrm>
          <a:prstGeom prst="rect">
            <a:avLst/>
          </a:prstGeom>
        </p:spPr>
        <p:txBody>
          <a:bodyPr wrap="square">
            <a:spAutoFit/>
          </a:bodyPr>
          <a:lstStyle/>
          <a:p>
            <a:r>
              <a:rPr lang="en-US" sz="1000" dirty="0">
                <a:solidFill>
                  <a:schemeClr val="bg1"/>
                </a:solidFill>
              </a:rPr>
              <a:t>Starting with databases at CERN: RDBMS for </a:t>
            </a:r>
            <a:r>
              <a:rPr lang="en-US" sz="1000" dirty="0" smtClean="0">
                <a:solidFill>
                  <a:schemeClr val="bg1"/>
                </a:solidFill>
              </a:rPr>
              <a:t>beginners – Lorena Lobato Pardavila</a:t>
            </a:r>
            <a:endParaRPr lang="en-GB" sz="1000" dirty="0">
              <a:solidFill>
                <a:schemeClr val="bg1"/>
              </a:solidFill>
            </a:endParaRPr>
          </a:p>
        </p:txBody>
      </p:sp>
      <p:sp>
        <p:nvSpPr>
          <p:cNvPr id="6" name="Slide Number Placeholder 5"/>
          <p:cNvSpPr>
            <a:spLocks noGrp="1"/>
          </p:cNvSpPr>
          <p:nvPr>
            <p:ph type="sldNum" sz="quarter" idx="4294967295"/>
          </p:nvPr>
        </p:nvSpPr>
        <p:spPr>
          <a:xfrm>
            <a:off x="6629400" y="6324600"/>
            <a:ext cx="2133600" cy="365125"/>
          </a:xfrm>
          <a:prstGeom prst="rect">
            <a:avLst/>
          </a:prstGeom>
        </p:spPr>
        <p:txBody>
          <a:bodyPr/>
          <a:lstStyle/>
          <a:p>
            <a:fld id="{FA84A37A-AFC2-4A01-80A1-FC20F2C0D5BB}" type="slidenum">
              <a:rPr lang="en-US" smtClean="0"/>
              <a:pPr/>
              <a:t>13</a:t>
            </a:fld>
            <a:endParaRPr lang="en-US" dirty="0"/>
          </a:p>
        </p:txBody>
      </p:sp>
      <p:cxnSp>
        <p:nvCxnSpPr>
          <p:cNvPr id="7" name="Straight Connector 6"/>
          <p:cNvCxnSpPr/>
          <p:nvPr/>
        </p:nvCxnSpPr>
        <p:spPr>
          <a:xfrm>
            <a:off x="228600" y="964557"/>
            <a:ext cx="8610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026235"/>
            <a:ext cx="3733800" cy="1612565"/>
          </a:xfrm>
          <a:prstGeom prst="rect">
            <a:avLst/>
          </a:prstGeom>
        </p:spPr>
      </p:pic>
      <p:sp>
        <p:nvSpPr>
          <p:cNvPr id="9" name="Flecha derecha 8"/>
          <p:cNvSpPr/>
          <p:nvPr/>
        </p:nvSpPr>
        <p:spPr>
          <a:xfrm>
            <a:off x="4475562" y="4572000"/>
            <a:ext cx="706038" cy="20744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0524" y="4114800"/>
            <a:ext cx="3671866" cy="1098943"/>
          </a:xfrm>
          <a:prstGeom prst="rect">
            <a:avLst/>
          </a:prstGeom>
        </p:spPr>
      </p:pic>
      <p:pic>
        <p:nvPicPr>
          <p:cNvPr id="18434" name="Picture 2" descr="https://encrypted-tbn2.gstatic.com/images?q=tbn:ANd9GcSORK2Knt-W2gNYe8K6UR7iBovSY-2Ik-vlQ5XTGDyj2JkMa1_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8144" y="126357"/>
            <a:ext cx="3476625" cy="1314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2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150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300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6357"/>
            <a:ext cx="8827129" cy="940443"/>
          </a:xfrm>
        </p:spPr>
        <p:txBody>
          <a:bodyPr/>
          <a:lstStyle/>
          <a:p>
            <a:pPr algn="l"/>
            <a:r>
              <a:rPr lang="en-US" b="1" dirty="0" smtClean="0"/>
              <a:t>RDBMS</a:t>
            </a:r>
            <a:endParaRPr lang="en-GB" b="1" dirty="0"/>
          </a:p>
        </p:txBody>
      </p:sp>
      <p:sp>
        <p:nvSpPr>
          <p:cNvPr id="3" name="Content Placeholder 2"/>
          <p:cNvSpPr>
            <a:spLocks noGrp="1"/>
          </p:cNvSpPr>
          <p:nvPr>
            <p:ph idx="1"/>
          </p:nvPr>
        </p:nvSpPr>
        <p:spPr>
          <a:xfrm>
            <a:off x="228600" y="1144433"/>
            <a:ext cx="8737482" cy="4922822"/>
          </a:xfrm>
        </p:spPr>
        <p:txBody>
          <a:bodyPr>
            <a:normAutofit/>
          </a:bodyPr>
          <a:lstStyle/>
          <a:p>
            <a:pPr>
              <a:lnSpc>
                <a:spcPct val="150000"/>
              </a:lnSpc>
              <a:buFont typeface="Wingdings" panose="05000000000000000000" pitchFamily="2" charset="2"/>
              <a:buChar char="Ø"/>
            </a:pPr>
            <a:r>
              <a:rPr lang="en-GB" dirty="0" smtClean="0"/>
              <a:t>Constraints</a:t>
            </a:r>
          </a:p>
          <a:p>
            <a:pPr lvl="1">
              <a:buFont typeface="Wingdings" panose="05000000000000000000" pitchFamily="2" charset="2"/>
              <a:buChar char="q"/>
            </a:pPr>
            <a:r>
              <a:rPr lang="en-US" sz="2300" b="1" dirty="0" smtClean="0">
                <a:solidFill>
                  <a:srgbClr val="009900"/>
                </a:solidFill>
              </a:rPr>
              <a:t>FOREIGN KEY</a:t>
            </a:r>
            <a:r>
              <a:rPr lang="en-US" sz="2300" dirty="0" smtClean="0"/>
              <a:t>: </a:t>
            </a:r>
            <a:r>
              <a:rPr lang="en-US" sz="2300" dirty="0"/>
              <a:t>Uniquely identified a rows/records in any another database table.</a:t>
            </a:r>
          </a:p>
          <a:p>
            <a:pPr lvl="1">
              <a:lnSpc>
                <a:spcPct val="150000"/>
              </a:lnSpc>
              <a:buFont typeface="Wingdings" panose="05000000000000000000" pitchFamily="2" charset="2"/>
              <a:buChar char="q"/>
            </a:pPr>
            <a:endParaRPr lang="en-GB" sz="2300" dirty="0" smtClean="0">
              <a:solidFill>
                <a:srgbClr val="009900"/>
              </a:solidFill>
            </a:endParaRPr>
          </a:p>
          <a:p>
            <a:pPr>
              <a:lnSpc>
                <a:spcPct val="150000"/>
              </a:lnSpc>
              <a:buFont typeface="Wingdings" panose="05000000000000000000" pitchFamily="2" charset="2"/>
              <a:buChar char="Ø"/>
            </a:pPr>
            <a:endParaRPr lang="en-GB" dirty="0" smtClean="0">
              <a:solidFill>
                <a:srgbClr val="009900"/>
              </a:solidFill>
            </a:endParaRPr>
          </a:p>
          <a:p>
            <a:pPr lvl="3">
              <a:lnSpc>
                <a:spcPct val="150000"/>
              </a:lnSpc>
              <a:buFont typeface="Wingdings" panose="05000000000000000000" pitchFamily="2" charset="2"/>
              <a:buChar char="q"/>
            </a:pPr>
            <a:endParaRPr lang="en-GB" sz="2300" dirty="0" smtClean="0"/>
          </a:p>
          <a:p>
            <a:pPr lvl="1">
              <a:lnSpc>
                <a:spcPct val="150000"/>
              </a:lnSpc>
              <a:buFont typeface="Wingdings" panose="05000000000000000000" pitchFamily="2" charset="2"/>
              <a:buChar char="q"/>
            </a:pPr>
            <a:r>
              <a:rPr lang="en-US" sz="2300" b="1" dirty="0">
                <a:solidFill>
                  <a:srgbClr val="009900"/>
                </a:solidFill>
              </a:rPr>
              <a:t>CHECK</a:t>
            </a:r>
            <a:r>
              <a:rPr lang="en-US" sz="2300" dirty="0"/>
              <a:t>: The CHECK constraint ensures that all values in a column satisfy certain conditions.</a:t>
            </a:r>
          </a:p>
          <a:p>
            <a:pPr lvl="1">
              <a:lnSpc>
                <a:spcPct val="150000"/>
              </a:lnSpc>
              <a:buFont typeface="Wingdings" panose="05000000000000000000" pitchFamily="2" charset="2"/>
              <a:buChar char="q"/>
            </a:pPr>
            <a:endParaRPr lang="en-GB" sz="2900" dirty="0"/>
          </a:p>
        </p:txBody>
      </p:sp>
      <p:sp>
        <p:nvSpPr>
          <p:cNvPr id="5" name="Rectangle 4"/>
          <p:cNvSpPr/>
          <p:nvPr/>
        </p:nvSpPr>
        <p:spPr>
          <a:xfrm>
            <a:off x="3657600" y="6402233"/>
            <a:ext cx="4953000" cy="246221"/>
          </a:xfrm>
          <a:prstGeom prst="rect">
            <a:avLst/>
          </a:prstGeom>
        </p:spPr>
        <p:txBody>
          <a:bodyPr wrap="square">
            <a:spAutoFit/>
          </a:bodyPr>
          <a:lstStyle/>
          <a:p>
            <a:r>
              <a:rPr lang="en-US" sz="1000" dirty="0">
                <a:solidFill>
                  <a:schemeClr val="bg1"/>
                </a:solidFill>
              </a:rPr>
              <a:t>Starting with databases at CERN: RDBMS for </a:t>
            </a:r>
            <a:r>
              <a:rPr lang="en-US" sz="1000" dirty="0" smtClean="0">
                <a:solidFill>
                  <a:schemeClr val="bg1"/>
                </a:solidFill>
              </a:rPr>
              <a:t>beginners – Lorena Lobato Pardavila</a:t>
            </a:r>
            <a:endParaRPr lang="en-GB" sz="1000" dirty="0">
              <a:solidFill>
                <a:schemeClr val="bg1"/>
              </a:solidFill>
            </a:endParaRPr>
          </a:p>
        </p:txBody>
      </p:sp>
      <p:sp>
        <p:nvSpPr>
          <p:cNvPr id="6" name="Slide Number Placeholder 5"/>
          <p:cNvSpPr>
            <a:spLocks noGrp="1"/>
          </p:cNvSpPr>
          <p:nvPr>
            <p:ph type="sldNum" sz="quarter" idx="4294967295"/>
          </p:nvPr>
        </p:nvSpPr>
        <p:spPr>
          <a:xfrm>
            <a:off x="6629400" y="6324600"/>
            <a:ext cx="2133600" cy="365125"/>
          </a:xfrm>
          <a:prstGeom prst="rect">
            <a:avLst/>
          </a:prstGeom>
        </p:spPr>
        <p:txBody>
          <a:bodyPr/>
          <a:lstStyle/>
          <a:p>
            <a:fld id="{FA84A37A-AFC2-4A01-80A1-FC20F2C0D5BB}" type="slidenum">
              <a:rPr lang="en-US" smtClean="0"/>
              <a:pPr/>
              <a:t>14</a:t>
            </a:fld>
            <a:endParaRPr lang="en-US" dirty="0"/>
          </a:p>
        </p:txBody>
      </p:sp>
      <p:cxnSp>
        <p:nvCxnSpPr>
          <p:cNvPr id="7" name="Straight Connector 6"/>
          <p:cNvCxnSpPr/>
          <p:nvPr/>
        </p:nvCxnSpPr>
        <p:spPr>
          <a:xfrm>
            <a:off x="228600" y="964557"/>
            <a:ext cx="8610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08" y="2881944"/>
            <a:ext cx="4151692" cy="1447800"/>
          </a:xfrm>
          <a:prstGeom prst="rect">
            <a:avLst/>
          </a:prstGeom>
        </p:spPr>
      </p:pic>
      <p:pic>
        <p:nvPicPr>
          <p:cNvPr id="16" name="Imagen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2365" y="2788850"/>
            <a:ext cx="3450635" cy="1554550"/>
          </a:xfrm>
          <a:prstGeom prst="rect">
            <a:avLst/>
          </a:prstGeom>
        </p:spPr>
      </p:pic>
      <p:sp>
        <p:nvSpPr>
          <p:cNvPr id="31" name="Rectángulo 30"/>
          <p:cNvSpPr/>
          <p:nvPr/>
        </p:nvSpPr>
        <p:spPr>
          <a:xfrm flipV="1">
            <a:off x="5181600" y="2530526"/>
            <a:ext cx="1905000" cy="2071198"/>
          </a:xfrm>
          <a:prstGeom prst="rect">
            <a:avLst/>
          </a:prstGeom>
          <a:noFill/>
          <a:ln w="38100" cmpd="sng">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2" name="Rectángulo 31"/>
          <p:cNvSpPr/>
          <p:nvPr/>
        </p:nvSpPr>
        <p:spPr>
          <a:xfrm flipV="1">
            <a:off x="2857500" y="2788848"/>
            <a:ext cx="1616665" cy="1812875"/>
          </a:xfrm>
          <a:prstGeom prst="rect">
            <a:avLst/>
          </a:prstGeom>
          <a:noFill/>
          <a:ln w="38100" cmpd="sng">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3" name="Flecha derecha 32"/>
          <p:cNvSpPr/>
          <p:nvPr/>
        </p:nvSpPr>
        <p:spPr>
          <a:xfrm>
            <a:off x="4459465" y="3390691"/>
            <a:ext cx="722135" cy="11450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35" name="Picture 2" descr="https://encrypted-tbn2.gstatic.com/images?q=tbn:ANd9GcSORK2Knt-W2gNYe8K6UR7iBovSY-2Ik-vlQ5XTGDyj2JkMa1_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8144" y="126357"/>
            <a:ext cx="3476625" cy="1314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30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150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300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6357"/>
            <a:ext cx="8827129" cy="940443"/>
          </a:xfrm>
        </p:spPr>
        <p:txBody>
          <a:bodyPr/>
          <a:lstStyle/>
          <a:p>
            <a:pPr algn="l"/>
            <a:r>
              <a:rPr lang="en-US" b="1" dirty="0" smtClean="0"/>
              <a:t>RDBMS</a:t>
            </a:r>
            <a:endParaRPr lang="en-GB" b="1" dirty="0"/>
          </a:p>
        </p:txBody>
      </p:sp>
      <p:sp>
        <p:nvSpPr>
          <p:cNvPr id="3" name="Content Placeholder 2"/>
          <p:cNvSpPr>
            <a:spLocks noGrp="1"/>
          </p:cNvSpPr>
          <p:nvPr>
            <p:ph idx="1"/>
          </p:nvPr>
        </p:nvSpPr>
        <p:spPr>
          <a:xfrm>
            <a:off x="228600" y="1042191"/>
            <a:ext cx="8737482" cy="5025064"/>
          </a:xfrm>
        </p:spPr>
        <p:txBody>
          <a:bodyPr>
            <a:normAutofit/>
          </a:bodyPr>
          <a:lstStyle/>
          <a:p>
            <a:pPr>
              <a:lnSpc>
                <a:spcPct val="150000"/>
              </a:lnSpc>
              <a:buFont typeface="Wingdings" panose="05000000000000000000" pitchFamily="2" charset="2"/>
              <a:buChar char="Ø"/>
            </a:pPr>
            <a:r>
              <a:rPr lang="en-GB" dirty="0" smtClean="0"/>
              <a:t>Constraints</a:t>
            </a:r>
          </a:p>
          <a:p>
            <a:pPr lvl="1">
              <a:buFont typeface="Wingdings" panose="05000000000000000000" pitchFamily="2" charset="2"/>
              <a:buChar char="q"/>
            </a:pPr>
            <a:r>
              <a:rPr lang="en-US" sz="2300" b="1" dirty="0" smtClean="0">
                <a:solidFill>
                  <a:srgbClr val="009900"/>
                </a:solidFill>
              </a:rPr>
              <a:t>INDEX</a:t>
            </a:r>
            <a:r>
              <a:rPr lang="en-US" sz="2300" dirty="0" smtClean="0"/>
              <a:t>: Data structure used </a:t>
            </a:r>
            <a:r>
              <a:rPr lang="en-US" sz="2300" dirty="0"/>
              <a:t>to create and retrieve data from the database very quickly</a:t>
            </a:r>
            <a:r>
              <a:rPr lang="en-US" sz="2300" dirty="0" smtClean="0"/>
              <a:t>.</a:t>
            </a:r>
            <a:endParaRPr lang="en-US" sz="2300" dirty="0">
              <a:solidFill>
                <a:schemeClr val="bg1"/>
              </a:solidFill>
              <a:cs typeface="Courier New" panose="02070309020205020404" pitchFamily="49" charset="0"/>
            </a:endParaRPr>
          </a:p>
          <a:p>
            <a:pPr lvl="1">
              <a:buFont typeface="Wingdings" panose="05000000000000000000" pitchFamily="2" charset="2"/>
              <a:buChar char="q"/>
            </a:pPr>
            <a:r>
              <a:rPr lang="en-US" sz="2300" dirty="0" smtClean="0"/>
              <a:t>The </a:t>
            </a:r>
            <a:r>
              <a:rPr lang="en-US" sz="2300" dirty="0"/>
              <a:t>general rule is anything that is used to limit the number of results you’re trying to find.</a:t>
            </a:r>
          </a:p>
          <a:p>
            <a:pPr marL="448056" lvl="1" indent="0">
              <a:lnSpc>
                <a:spcPct val="150000"/>
              </a:lnSpc>
              <a:buNone/>
            </a:pPr>
            <a:r>
              <a:rPr lang="en-US" sz="2300" dirty="0">
                <a:solidFill>
                  <a:schemeClr val="bg1"/>
                </a:solidFill>
                <a:cs typeface="Courier New" panose="02070309020205020404" pitchFamily="49" charset="0"/>
              </a:rPr>
              <a:t>SELECT * FROM </a:t>
            </a:r>
            <a:r>
              <a:rPr lang="en-US" sz="2300" dirty="0" smtClean="0">
                <a:solidFill>
                  <a:schemeClr val="bg1"/>
                </a:solidFill>
                <a:cs typeface="Courier New" panose="02070309020205020404" pitchFamily="49" charset="0"/>
              </a:rPr>
              <a:t>employee </a:t>
            </a:r>
            <a:r>
              <a:rPr lang="en-US" sz="2300" dirty="0">
                <a:solidFill>
                  <a:schemeClr val="bg1"/>
                </a:solidFill>
                <a:cs typeface="Courier New" panose="02070309020205020404" pitchFamily="49" charset="0"/>
              </a:rPr>
              <a:t>WHERE </a:t>
            </a:r>
            <a:r>
              <a:rPr lang="en-US" sz="2300" dirty="0" err="1">
                <a:solidFill>
                  <a:schemeClr val="bg1"/>
                </a:solidFill>
                <a:cs typeface="Courier New" panose="02070309020205020404" pitchFamily="49" charset="0"/>
              </a:rPr>
              <a:t>emp_name</a:t>
            </a:r>
            <a:r>
              <a:rPr lang="en-US" sz="2300" dirty="0">
                <a:solidFill>
                  <a:schemeClr val="bg1"/>
                </a:solidFill>
                <a:cs typeface="Courier New" panose="02070309020205020404" pitchFamily="49" charset="0"/>
              </a:rPr>
              <a:t> </a:t>
            </a:r>
            <a:r>
              <a:rPr lang="en-US" sz="2300" dirty="0" smtClean="0">
                <a:solidFill>
                  <a:schemeClr val="bg1"/>
                </a:solidFill>
                <a:cs typeface="Courier New" panose="02070309020205020404" pitchFamily="49" charset="0"/>
              </a:rPr>
              <a:t>= ‘Gonzalez’;</a:t>
            </a:r>
            <a:endParaRPr lang="en-GB" sz="2300" dirty="0" smtClean="0">
              <a:solidFill>
                <a:schemeClr val="bg1"/>
              </a:solidFill>
            </a:endParaRPr>
          </a:p>
          <a:p>
            <a:pPr lvl="1">
              <a:lnSpc>
                <a:spcPct val="150000"/>
              </a:lnSpc>
              <a:buFont typeface="Wingdings" panose="05000000000000000000" pitchFamily="2" charset="2"/>
              <a:buChar char="q"/>
            </a:pPr>
            <a:r>
              <a:rPr lang="en-US" sz="2300" dirty="0" smtClean="0"/>
              <a:t>Index creation</a:t>
            </a:r>
            <a:endParaRPr lang="en-US" sz="2300" dirty="0"/>
          </a:p>
          <a:p>
            <a:pPr lvl="1">
              <a:lnSpc>
                <a:spcPct val="150000"/>
              </a:lnSpc>
              <a:buFont typeface="Wingdings" panose="05000000000000000000" pitchFamily="2" charset="2"/>
              <a:buChar char="q"/>
            </a:pPr>
            <a:endParaRPr lang="en-GB" sz="2300" dirty="0" smtClean="0">
              <a:solidFill>
                <a:srgbClr val="009900"/>
              </a:solidFill>
            </a:endParaRPr>
          </a:p>
          <a:p>
            <a:pPr lvl="3">
              <a:lnSpc>
                <a:spcPct val="150000"/>
              </a:lnSpc>
              <a:buFont typeface="Wingdings" panose="05000000000000000000" pitchFamily="2" charset="2"/>
              <a:buChar char="q"/>
            </a:pPr>
            <a:endParaRPr lang="en-GB" sz="2300" dirty="0"/>
          </a:p>
        </p:txBody>
      </p:sp>
      <p:sp>
        <p:nvSpPr>
          <p:cNvPr id="5" name="Rectangle 4"/>
          <p:cNvSpPr/>
          <p:nvPr/>
        </p:nvSpPr>
        <p:spPr>
          <a:xfrm>
            <a:off x="3657600" y="6402233"/>
            <a:ext cx="4953000" cy="246221"/>
          </a:xfrm>
          <a:prstGeom prst="rect">
            <a:avLst/>
          </a:prstGeom>
        </p:spPr>
        <p:txBody>
          <a:bodyPr wrap="square">
            <a:spAutoFit/>
          </a:bodyPr>
          <a:lstStyle/>
          <a:p>
            <a:r>
              <a:rPr lang="en-US" sz="1000" dirty="0">
                <a:solidFill>
                  <a:schemeClr val="bg1"/>
                </a:solidFill>
              </a:rPr>
              <a:t>Starting with databases at CERN: RDBMS for </a:t>
            </a:r>
            <a:r>
              <a:rPr lang="en-US" sz="1000" dirty="0" smtClean="0">
                <a:solidFill>
                  <a:schemeClr val="bg1"/>
                </a:solidFill>
              </a:rPr>
              <a:t>beginners – Lorena Lobato Pardavila</a:t>
            </a:r>
            <a:endParaRPr lang="en-GB" sz="1000" dirty="0">
              <a:solidFill>
                <a:schemeClr val="bg1"/>
              </a:solidFill>
            </a:endParaRPr>
          </a:p>
        </p:txBody>
      </p:sp>
      <p:sp>
        <p:nvSpPr>
          <p:cNvPr id="6" name="Slide Number Placeholder 5"/>
          <p:cNvSpPr>
            <a:spLocks noGrp="1"/>
          </p:cNvSpPr>
          <p:nvPr>
            <p:ph type="sldNum" sz="quarter" idx="4294967295"/>
          </p:nvPr>
        </p:nvSpPr>
        <p:spPr>
          <a:xfrm>
            <a:off x="6629400" y="6324600"/>
            <a:ext cx="2133600" cy="365125"/>
          </a:xfrm>
          <a:prstGeom prst="rect">
            <a:avLst/>
          </a:prstGeom>
        </p:spPr>
        <p:txBody>
          <a:bodyPr/>
          <a:lstStyle/>
          <a:p>
            <a:fld id="{FA84A37A-AFC2-4A01-80A1-FC20F2C0D5BB}" type="slidenum">
              <a:rPr lang="en-US" smtClean="0"/>
              <a:pPr/>
              <a:t>15</a:t>
            </a:fld>
            <a:endParaRPr lang="en-US" dirty="0"/>
          </a:p>
        </p:txBody>
      </p:sp>
      <p:cxnSp>
        <p:nvCxnSpPr>
          <p:cNvPr id="7" name="Straight Connector 6"/>
          <p:cNvCxnSpPr/>
          <p:nvPr/>
        </p:nvCxnSpPr>
        <p:spPr>
          <a:xfrm>
            <a:off x="228600" y="964557"/>
            <a:ext cx="8610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8" name="Picture 2" descr="https://encrypted-tbn2.gstatic.com/images?q=tbn:ANd9GcSORK2Knt-W2gNYe8K6UR7iBovSY-2Ik-vlQ5XTGDyj2JkMa1_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8144" y="152400"/>
            <a:ext cx="3476625" cy="131445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4"/>
          <a:stretch>
            <a:fillRect/>
          </a:stretch>
        </p:blipFill>
        <p:spPr>
          <a:xfrm>
            <a:off x="6176184" y="4191000"/>
            <a:ext cx="2739216" cy="1905000"/>
          </a:xfrm>
          <a:prstGeom prst="rect">
            <a:avLst/>
          </a:prstGeom>
        </p:spPr>
      </p:pic>
      <p:pic>
        <p:nvPicPr>
          <p:cNvPr id="12" name="Imagen 11"/>
          <p:cNvPicPr>
            <a:picLocks noChangeAspect="1"/>
          </p:cNvPicPr>
          <p:nvPr/>
        </p:nvPicPr>
        <p:blipFill>
          <a:blip r:embed="rId5"/>
          <a:stretch>
            <a:fillRect/>
          </a:stretch>
        </p:blipFill>
        <p:spPr>
          <a:xfrm>
            <a:off x="1316496" y="4898698"/>
            <a:ext cx="2722104" cy="636512"/>
          </a:xfrm>
          <a:prstGeom prst="rect">
            <a:avLst/>
          </a:prstGeom>
        </p:spPr>
      </p:pic>
    </p:spTree>
    <p:extLst>
      <p:ext uri="{BB962C8B-B14F-4D97-AF65-F5344CB8AC3E}">
        <p14:creationId xmlns:p14="http://schemas.microsoft.com/office/powerpoint/2010/main" val="23110771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chemeClr val="tx1"/>
                                      </p:to>
                                    </p:animClr>
                                  </p:childTnLst>
                                  <p:subTnLst>
                                    <p:animClr clrSpc="rgb" dir="cw">
                                      <p:cBhvr override="childStyle">
                                        <p:cTn dur="1" fill="hold" display="0" masterRel="nextClick" afterEffect="1"/>
                                        <p:tgtEl>
                                          <p:spTgt spid="3">
                                            <p:txEl>
                                              <p:pRg st="3" end="3"/>
                                            </p:txEl>
                                          </p:spTgt>
                                        </p:tgtEl>
                                        <p:attrNameLst>
                                          <p:attrName>ppt_c</p:attrName>
                                        </p:attrNameLst>
                                      </p:cBhvr>
                                      <p:to>
                                        <a:schemeClr val="tx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6357"/>
            <a:ext cx="8827129" cy="940443"/>
          </a:xfrm>
        </p:spPr>
        <p:txBody>
          <a:bodyPr/>
          <a:lstStyle/>
          <a:p>
            <a:pPr algn="l"/>
            <a:r>
              <a:rPr lang="en-US" b="1" dirty="0" smtClean="0"/>
              <a:t>RDBMS</a:t>
            </a:r>
            <a:endParaRPr lang="en-GB" b="1" dirty="0"/>
          </a:p>
        </p:txBody>
      </p:sp>
      <p:sp>
        <p:nvSpPr>
          <p:cNvPr id="3" name="Content Placeholder 2"/>
          <p:cNvSpPr>
            <a:spLocks noGrp="1"/>
          </p:cNvSpPr>
          <p:nvPr>
            <p:ph idx="1"/>
          </p:nvPr>
        </p:nvSpPr>
        <p:spPr>
          <a:xfrm>
            <a:off x="-14957" y="1144433"/>
            <a:ext cx="9070686" cy="4922822"/>
          </a:xfrm>
        </p:spPr>
        <p:txBody>
          <a:bodyPr>
            <a:normAutofit/>
          </a:bodyPr>
          <a:lstStyle/>
          <a:p>
            <a:pPr>
              <a:lnSpc>
                <a:spcPct val="150000"/>
              </a:lnSpc>
              <a:buFont typeface="Wingdings" panose="05000000000000000000" pitchFamily="2" charset="2"/>
              <a:buChar char="Ø"/>
            </a:pPr>
            <a:r>
              <a:rPr lang="en-GB" dirty="0" smtClean="0"/>
              <a:t>Data Integrity</a:t>
            </a:r>
          </a:p>
          <a:p>
            <a:pPr lvl="1">
              <a:spcAft>
                <a:spcPts val="1200"/>
              </a:spcAft>
              <a:buFont typeface="Wingdings" panose="05000000000000000000" pitchFamily="2" charset="2"/>
              <a:buChar char="q"/>
            </a:pPr>
            <a:r>
              <a:rPr lang="en-US" sz="2500" b="1" dirty="0" smtClean="0">
                <a:solidFill>
                  <a:srgbClr val="009900"/>
                </a:solidFill>
              </a:rPr>
              <a:t>Entity </a:t>
            </a:r>
            <a:r>
              <a:rPr lang="en-US" sz="2500" b="1" dirty="0">
                <a:solidFill>
                  <a:srgbClr val="009900"/>
                </a:solidFill>
              </a:rPr>
              <a:t>Integrity:</a:t>
            </a:r>
            <a:r>
              <a:rPr lang="en-US" sz="2500" dirty="0"/>
              <a:t> There are no duplicate rows in a table.</a:t>
            </a:r>
          </a:p>
          <a:p>
            <a:pPr lvl="1">
              <a:spcAft>
                <a:spcPts val="1200"/>
              </a:spcAft>
              <a:buFont typeface="Wingdings" panose="05000000000000000000" pitchFamily="2" charset="2"/>
              <a:buChar char="q"/>
            </a:pPr>
            <a:r>
              <a:rPr lang="en-US" sz="2500" b="1" dirty="0">
                <a:solidFill>
                  <a:srgbClr val="009900"/>
                </a:solidFill>
              </a:rPr>
              <a:t>Domain Integrity:</a:t>
            </a:r>
            <a:r>
              <a:rPr lang="en-US" sz="2500" dirty="0"/>
              <a:t> Enforces valid entries for a given column by restricting the type, the format, or the range of values.</a:t>
            </a:r>
          </a:p>
          <a:p>
            <a:pPr lvl="1">
              <a:spcAft>
                <a:spcPts val="1200"/>
              </a:spcAft>
              <a:buFont typeface="Wingdings" panose="05000000000000000000" pitchFamily="2" charset="2"/>
              <a:buChar char="q"/>
            </a:pPr>
            <a:r>
              <a:rPr lang="en-US" sz="2500" b="1" dirty="0">
                <a:solidFill>
                  <a:srgbClr val="009900"/>
                </a:solidFill>
              </a:rPr>
              <a:t>Referential integrity:</a:t>
            </a:r>
            <a:r>
              <a:rPr lang="en-US" sz="2500" dirty="0"/>
              <a:t> Rows cannot be deleted, which are used by other records.</a:t>
            </a:r>
          </a:p>
          <a:p>
            <a:pPr marL="448056" lvl="1" indent="0">
              <a:buNone/>
            </a:pPr>
            <a:r>
              <a:rPr lang="en-US" sz="2300" dirty="0" smtClean="0"/>
              <a:t>.</a:t>
            </a:r>
            <a:endParaRPr lang="en-US" sz="2300" dirty="0"/>
          </a:p>
          <a:p>
            <a:pPr lvl="1">
              <a:lnSpc>
                <a:spcPct val="150000"/>
              </a:lnSpc>
              <a:buFont typeface="Wingdings" panose="05000000000000000000" pitchFamily="2" charset="2"/>
              <a:buChar char="q"/>
            </a:pPr>
            <a:endParaRPr lang="en-GB" sz="2300" dirty="0" smtClean="0"/>
          </a:p>
          <a:p>
            <a:pPr>
              <a:lnSpc>
                <a:spcPct val="150000"/>
              </a:lnSpc>
              <a:buFont typeface="Wingdings" panose="05000000000000000000" pitchFamily="2" charset="2"/>
              <a:buChar char="Ø"/>
            </a:pPr>
            <a:endParaRPr lang="en-GB" dirty="0" smtClean="0">
              <a:solidFill>
                <a:srgbClr val="009900"/>
              </a:solidFill>
            </a:endParaRPr>
          </a:p>
          <a:p>
            <a:pPr lvl="3">
              <a:lnSpc>
                <a:spcPct val="150000"/>
              </a:lnSpc>
              <a:buFont typeface="Wingdings" panose="05000000000000000000" pitchFamily="2" charset="2"/>
              <a:buChar char="q"/>
            </a:pPr>
            <a:endParaRPr lang="en-GB" sz="2300" dirty="0"/>
          </a:p>
        </p:txBody>
      </p:sp>
      <p:sp>
        <p:nvSpPr>
          <p:cNvPr id="5" name="Rectangle 4"/>
          <p:cNvSpPr/>
          <p:nvPr/>
        </p:nvSpPr>
        <p:spPr>
          <a:xfrm>
            <a:off x="3657600" y="6402233"/>
            <a:ext cx="4953000" cy="246221"/>
          </a:xfrm>
          <a:prstGeom prst="rect">
            <a:avLst/>
          </a:prstGeom>
        </p:spPr>
        <p:txBody>
          <a:bodyPr wrap="square">
            <a:spAutoFit/>
          </a:bodyPr>
          <a:lstStyle/>
          <a:p>
            <a:r>
              <a:rPr lang="en-US" sz="1000" dirty="0">
                <a:solidFill>
                  <a:schemeClr val="bg1"/>
                </a:solidFill>
              </a:rPr>
              <a:t>Starting with databases at CERN: RDBMS for </a:t>
            </a:r>
            <a:r>
              <a:rPr lang="en-US" sz="1000" dirty="0" smtClean="0">
                <a:solidFill>
                  <a:schemeClr val="bg1"/>
                </a:solidFill>
              </a:rPr>
              <a:t>beginners – Lorena Lobato Pardavila</a:t>
            </a:r>
            <a:endParaRPr lang="en-GB" sz="1000" dirty="0">
              <a:solidFill>
                <a:schemeClr val="bg1"/>
              </a:solidFill>
            </a:endParaRPr>
          </a:p>
        </p:txBody>
      </p:sp>
      <p:sp>
        <p:nvSpPr>
          <p:cNvPr id="6" name="Slide Number Placeholder 5"/>
          <p:cNvSpPr>
            <a:spLocks noGrp="1"/>
          </p:cNvSpPr>
          <p:nvPr>
            <p:ph type="sldNum" sz="quarter" idx="4294967295"/>
          </p:nvPr>
        </p:nvSpPr>
        <p:spPr>
          <a:xfrm>
            <a:off x="6629400" y="6324600"/>
            <a:ext cx="2133600" cy="365125"/>
          </a:xfrm>
          <a:prstGeom prst="rect">
            <a:avLst/>
          </a:prstGeom>
        </p:spPr>
        <p:txBody>
          <a:bodyPr/>
          <a:lstStyle/>
          <a:p>
            <a:fld id="{FA84A37A-AFC2-4A01-80A1-FC20F2C0D5BB}" type="slidenum">
              <a:rPr lang="en-US" smtClean="0"/>
              <a:pPr/>
              <a:t>16</a:t>
            </a:fld>
            <a:endParaRPr lang="en-US" dirty="0"/>
          </a:p>
        </p:txBody>
      </p:sp>
      <p:cxnSp>
        <p:nvCxnSpPr>
          <p:cNvPr id="7" name="Straight Connector 6"/>
          <p:cNvCxnSpPr/>
          <p:nvPr/>
        </p:nvCxnSpPr>
        <p:spPr>
          <a:xfrm>
            <a:off x="228600" y="964557"/>
            <a:ext cx="8610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 name="AutoShape 2" descr="http://blogs.the451group.com/information_management/files/2013/01/3314897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7412" name="Picture 4" descr="... &quot;Figure 21-1 Examples of Data Integr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066801"/>
            <a:ext cx="7620000" cy="4864056"/>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flipV="1">
            <a:off x="3848100" y="887086"/>
            <a:ext cx="2019300" cy="636913"/>
          </a:xfrm>
          <a:prstGeom prst="rect">
            <a:avLst/>
          </a:prstGeom>
          <a:noFill/>
          <a:ln w="38100" cmpd="sng">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Rectángulo 9"/>
          <p:cNvSpPr/>
          <p:nvPr/>
        </p:nvSpPr>
        <p:spPr>
          <a:xfrm flipV="1">
            <a:off x="762000" y="5279373"/>
            <a:ext cx="6248400" cy="787881"/>
          </a:xfrm>
          <a:prstGeom prst="rect">
            <a:avLst/>
          </a:prstGeom>
          <a:noFill/>
          <a:ln w="38100" cmpd="sng">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Rectángulo 10"/>
          <p:cNvSpPr/>
          <p:nvPr/>
        </p:nvSpPr>
        <p:spPr>
          <a:xfrm flipV="1">
            <a:off x="5619750" y="2189636"/>
            <a:ext cx="2019300" cy="1010763"/>
          </a:xfrm>
          <a:prstGeom prst="rect">
            <a:avLst/>
          </a:prstGeom>
          <a:noFill/>
          <a:ln w="38100" cmpd="sng">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0905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961" y="1170476"/>
            <a:ext cx="8676239" cy="4895346"/>
          </a:xfrm>
        </p:spPr>
        <p:txBody>
          <a:bodyPr>
            <a:normAutofit/>
          </a:bodyPr>
          <a:lstStyle/>
          <a:p>
            <a:pPr algn="just">
              <a:spcAft>
                <a:spcPts val="1200"/>
              </a:spcAft>
              <a:buFont typeface="Wingdings" panose="05000000000000000000" pitchFamily="2" charset="2"/>
              <a:buChar char="Ø"/>
            </a:pPr>
            <a:r>
              <a:rPr lang="en-US" sz="2500" b="1" dirty="0" smtClean="0">
                <a:solidFill>
                  <a:srgbClr val="FF6600"/>
                </a:solidFill>
              </a:rPr>
              <a:t>S</a:t>
            </a:r>
            <a:r>
              <a:rPr lang="en-US" sz="2500" dirty="0" smtClean="0"/>
              <a:t>tructured </a:t>
            </a:r>
            <a:r>
              <a:rPr lang="en-US" sz="2500" b="1" dirty="0">
                <a:solidFill>
                  <a:srgbClr val="FF6600"/>
                </a:solidFill>
              </a:rPr>
              <a:t>Q</a:t>
            </a:r>
            <a:r>
              <a:rPr lang="en-US" sz="2500" dirty="0"/>
              <a:t>uery </a:t>
            </a:r>
            <a:r>
              <a:rPr lang="en-US" sz="2500" b="1" dirty="0">
                <a:solidFill>
                  <a:srgbClr val="FF6600"/>
                </a:solidFill>
              </a:rPr>
              <a:t>L</a:t>
            </a:r>
            <a:r>
              <a:rPr lang="en-US" sz="2500" dirty="0"/>
              <a:t>anguage</a:t>
            </a:r>
          </a:p>
          <a:p>
            <a:pPr algn="just">
              <a:spcAft>
                <a:spcPts val="1200"/>
              </a:spcAft>
              <a:buFont typeface="Wingdings" panose="05000000000000000000" pitchFamily="2" charset="2"/>
              <a:buChar char="Ø"/>
            </a:pPr>
            <a:r>
              <a:rPr lang="en-US" sz="2500" dirty="0" smtClean="0"/>
              <a:t>Official ANSI Standard</a:t>
            </a:r>
          </a:p>
          <a:p>
            <a:pPr algn="just">
              <a:spcAft>
                <a:spcPts val="1200"/>
              </a:spcAft>
              <a:buFont typeface="Wingdings" panose="05000000000000000000" pitchFamily="2" charset="2"/>
              <a:buChar char="Ø"/>
            </a:pPr>
            <a:r>
              <a:rPr lang="en-US" sz="2500" dirty="0" smtClean="0"/>
              <a:t>Developed by IBM(1970) to support its various relational products</a:t>
            </a:r>
          </a:p>
          <a:p>
            <a:pPr algn="just">
              <a:spcAft>
                <a:spcPts val="1200"/>
              </a:spcAft>
              <a:buFont typeface="Wingdings" panose="05000000000000000000" pitchFamily="2" charset="2"/>
              <a:buChar char="Ø"/>
            </a:pPr>
            <a:r>
              <a:rPr lang="en-US" sz="2500" dirty="0" smtClean="0"/>
              <a:t>Simple programming language used for accessing and managing data in relational databases</a:t>
            </a:r>
            <a:endParaRPr lang="en-GB" sz="2500" dirty="0"/>
          </a:p>
        </p:txBody>
      </p:sp>
      <p:sp>
        <p:nvSpPr>
          <p:cNvPr id="7" name="Rectangle 6"/>
          <p:cNvSpPr/>
          <p:nvPr/>
        </p:nvSpPr>
        <p:spPr>
          <a:xfrm>
            <a:off x="3657600" y="6402233"/>
            <a:ext cx="4953000" cy="246221"/>
          </a:xfrm>
          <a:prstGeom prst="rect">
            <a:avLst/>
          </a:prstGeom>
        </p:spPr>
        <p:txBody>
          <a:bodyPr wrap="square">
            <a:spAutoFit/>
          </a:bodyPr>
          <a:lstStyle/>
          <a:p>
            <a:r>
              <a:rPr lang="en-US" sz="1000" dirty="0">
                <a:solidFill>
                  <a:schemeClr val="bg1"/>
                </a:solidFill>
              </a:rPr>
              <a:t>Starting with databases at CERN: RDBMS for </a:t>
            </a:r>
            <a:r>
              <a:rPr lang="en-US" sz="1000" dirty="0" smtClean="0">
                <a:solidFill>
                  <a:schemeClr val="bg1"/>
                </a:solidFill>
              </a:rPr>
              <a:t>beginners – Lorena Lobato Pardavila</a:t>
            </a:r>
            <a:endParaRPr lang="en-GB" sz="1000" dirty="0">
              <a:solidFill>
                <a:schemeClr val="bg1"/>
              </a:solidFill>
            </a:endParaRPr>
          </a:p>
        </p:txBody>
      </p:sp>
      <p:sp>
        <p:nvSpPr>
          <p:cNvPr id="8" name="Slide Number Placeholder 5"/>
          <p:cNvSpPr>
            <a:spLocks noGrp="1"/>
          </p:cNvSpPr>
          <p:nvPr>
            <p:ph type="sldNum" sz="quarter" idx="4294967295"/>
          </p:nvPr>
        </p:nvSpPr>
        <p:spPr>
          <a:xfrm>
            <a:off x="6629400" y="6324600"/>
            <a:ext cx="2133600" cy="365125"/>
          </a:xfrm>
          <a:prstGeom prst="rect">
            <a:avLst/>
          </a:prstGeom>
        </p:spPr>
        <p:txBody>
          <a:bodyPr/>
          <a:lstStyle/>
          <a:p>
            <a:fld id="{FA84A37A-AFC2-4A01-80A1-FC20F2C0D5BB}" type="slidenum">
              <a:rPr lang="en-US" smtClean="0"/>
              <a:pPr/>
              <a:t>17</a:t>
            </a:fld>
            <a:endParaRPr lang="en-US" dirty="0"/>
          </a:p>
        </p:txBody>
      </p:sp>
      <p:sp>
        <p:nvSpPr>
          <p:cNvPr id="12" name="Title 1"/>
          <p:cNvSpPr>
            <a:spLocks noGrp="1"/>
          </p:cNvSpPr>
          <p:nvPr>
            <p:ph type="title"/>
          </p:nvPr>
        </p:nvSpPr>
        <p:spPr>
          <a:xfrm>
            <a:off x="162961" y="152400"/>
            <a:ext cx="8827129" cy="940443"/>
          </a:xfrm>
        </p:spPr>
        <p:txBody>
          <a:bodyPr>
            <a:normAutofit/>
          </a:bodyPr>
          <a:lstStyle/>
          <a:p>
            <a:pPr algn="l"/>
            <a:r>
              <a:rPr lang="en-US" sz="4000" b="1" dirty="0"/>
              <a:t>Structured query language (</a:t>
            </a:r>
            <a:r>
              <a:rPr lang="en-US" sz="4000" b="1" dirty="0" smtClean="0"/>
              <a:t>SQL)</a:t>
            </a:r>
            <a:endParaRPr lang="en-US" sz="4000" b="1" dirty="0"/>
          </a:p>
        </p:txBody>
      </p:sp>
      <p:cxnSp>
        <p:nvCxnSpPr>
          <p:cNvPr id="13" name="Straight Connector 12"/>
          <p:cNvCxnSpPr/>
          <p:nvPr/>
        </p:nvCxnSpPr>
        <p:spPr>
          <a:xfrm>
            <a:off x="228600" y="990600"/>
            <a:ext cx="8610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15364" name="Picture 4" descr="http://krazzysam.files.wordpress.com/2012/05/exploits_of_a_mom.png?w=6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416413"/>
            <a:ext cx="5295900" cy="1631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5282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961" y="152400"/>
            <a:ext cx="8827129" cy="940443"/>
          </a:xfrm>
        </p:spPr>
        <p:txBody>
          <a:bodyPr>
            <a:normAutofit/>
          </a:bodyPr>
          <a:lstStyle/>
          <a:p>
            <a:pPr algn="l"/>
            <a:r>
              <a:rPr lang="en-US" sz="4000" b="1" dirty="0"/>
              <a:t>Structured query language (</a:t>
            </a:r>
            <a:r>
              <a:rPr lang="en-US" sz="4000" b="1" dirty="0" smtClean="0"/>
              <a:t>SQL)</a:t>
            </a:r>
            <a:endParaRPr lang="en-US" sz="4000" b="1" dirty="0"/>
          </a:p>
        </p:txBody>
      </p:sp>
      <p:sp>
        <p:nvSpPr>
          <p:cNvPr id="3" name="Content Placeholder 2"/>
          <p:cNvSpPr>
            <a:spLocks noGrp="1"/>
          </p:cNvSpPr>
          <p:nvPr>
            <p:ph idx="1"/>
          </p:nvPr>
        </p:nvSpPr>
        <p:spPr>
          <a:xfrm>
            <a:off x="162961" y="1295400"/>
            <a:ext cx="8981039" cy="4888872"/>
          </a:xfrm>
        </p:spPr>
        <p:txBody>
          <a:bodyPr/>
          <a:lstStyle/>
          <a:p>
            <a:pPr>
              <a:buFont typeface="Wingdings" panose="05000000000000000000" pitchFamily="2" charset="2"/>
              <a:buChar char="Ø"/>
            </a:pPr>
            <a:r>
              <a:rPr lang="en-US" dirty="0" smtClean="0">
                <a:solidFill>
                  <a:srgbClr val="00B050"/>
                </a:solidFill>
              </a:rPr>
              <a:t>Objective</a:t>
            </a:r>
            <a:endParaRPr lang="en-US" dirty="0"/>
          </a:p>
          <a:p>
            <a:pPr marL="448056" lvl="1" indent="0">
              <a:buNone/>
            </a:pPr>
            <a:r>
              <a:rPr lang="en-US" dirty="0" smtClean="0"/>
              <a:t>Be </a:t>
            </a:r>
            <a:r>
              <a:rPr lang="en-US" dirty="0"/>
              <a:t>able to perform the </a:t>
            </a:r>
            <a:r>
              <a:rPr lang="en-US" dirty="0">
                <a:solidFill>
                  <a:srgbClr val="FF6600"/>
                </a:solidFill>
              </a:rPr>
              <a:t>basic </a:t>
            </a:r>
            <a:r>
              <a:rPr lang="en-US" dirty="0" smtClean="0">
                <a:solidFill>
                  <a:srgbClr val="FF6600"/>
                </a:solidFill>
              </a:rPr>
              <a:t>operation</a:t>
            </a:r>
            <a:r>
              <a:rPr lang="en-US" dirty="0" smtClean="0"/>
              <a:t> </a:t>
            </a:r>
            <a:r>
              <a:rPr lang="en-US" dirty="0"/>
              <a:t>of the RDBMS data model</a:t>
            </a:r>
          </a:p>
          <a:p>
            <a:pPr lvl="2">
              <a:lnSpc>
                <a:spcPct val="150000"/>
              </a:lnSpc>
              <a:buFont typeface="Wingdings" panose="05000000000000000000" pitchFamily="2" charset="2"/>
              <a:buChar char="q"/>
            </a:pPr>
            <a:r>
              <a:rPr lang="en-US" dirty="0"/>
              <a:t>create, modify the layout of a table</a:t>
            </a:r>
          </a:p>
          <a:p>
            <a:pPr lvl="2">
              <a:lnSpc>
                <a:spcPct val="150000"/>
              </a:lnSpc>
              <a:buFont typeface="Wingdings" panose="05000000000000000000" pitchFamily="2" charset="2"/>
              <a:buChar char="q"/>
            </a:pPr>
            <a:r>
              <a:rPr lang="en-US" dirty="0"/>
              <a:t>remove a table from the user schema</a:t>
            </a:r>
          </a:p>
          <a:p>
            <a:pPr lvl="2">
              <a:lnSpc>
                <a:spcPct val="150000"/>
              </a:lnSpc>
              <a:buFont typeface="Wingdings" panose="05000000000000000000" pitchFamily="2" charset="2"/>
              <a:buChar char="q"/>
            </a:pPr>
            <a:r>
              <a:rPr lang="en-US" dirty="0"/>
              <a:t>insert data into the table</a:t>
            </a:r>
          </a:p>
          <a:p>
            <a:pPr lvl="2">
              <a:lnSpc>
                <a:spcPct val="150000"/>
              </a:lnSpc>
              <a:buFont typeface="Wingdings" panose="05000000000000000000" pitchFamily="2" charset="2"/>
              <a:buChar char="q"/>
            </a:pPr>
            <a:r>
              <a:rPr lang="en-US" dirty="0"/>
              <a:t>retrieve and manipulate data from one or more tables</a:t>
            </a:r>
          </a:p>
          <a:p>
            <a:pPr lvl="2">
              <a:lnSpc>
                <a:spcPct val="150000"/>
              </a:lnSpc>
              <a:buFont typeface="Wingdings" panose="05000000000000000000" pitchFamily="2" charset="2"/>
              <a:buChar char="q"/>
            </a:pPr>
            <a:r>
              <a:rPr lang="en-US" dirty="0"/>
              <a:t>update/ delete data in a table</a:t>
            </a:r>
          </a:p>
        </p:txBody>
      </p:sp>
      <p:sp>
        <p:nvSpPr>
          <p:cNvPr id="7" name="Rectangle 6"/>
          <p:cNvSpPr/>
          <p:nvPr/>
        </p:nvSpPr>
        <p:spPr>
          <a:xfrm>
            <a:off x="3657600" y="6402233"/>
            <a:ext cx="4953000" cy="246221"/>
          </a:xfrm>
          <a:prstGeom prst="rect">
            <a:avLst/>
          </a:prstGeom>
        </p:spPr>
        <p:txBody>
          <a:bodyPr wrap="square">
            <a:spAutoFit/>
          </a:bodyPr>
          <a:lstStyle/>
          <a:p>
            <a:r>
              <a:rPr lang="en-US" sz="1000" dirty="0">
                <a:solidFill>
                  <a:schemeClr val="bg1"/>
                </a:solidFill>
              </a:rPr>
              <a:t>Starting with databases at CERN: RDBMS for </a:t>
            </a:r>
            <a:r>
              <a:rPr lang="en-US" sz="1000" dirty="0" smtClean="0">
                <a:solidFill>
                  <a:schemeClr val="bg1"/>
                </a:solidFill>
              </a:rPr>
              <a:t>beginners – Lorena Lobato Pardavila</a:t>
            </a:r>
            <a:endParaRPr lang="en-GB" sz="1000" dirty="0">
              <a:solidFill>
                <a:schemeClr val="bg1"/>
              </a:solidFill>
            </a:endParaRPr>
          </a:p>
        </p:txBody>
      </p:sp>
      <p:sp>
        <p:nvSpPr>
          <p:cNvPr id="8" name="Slide Number Placeholder 5"/>
          <p:cNvSpPr>
            <a:spLocks noGrp="1"/>
          </p:cNvSpPr>
          <p:nvPr>
            <p:ph type="sldNum" sz="quarter" idx="4294967295"/>
          </p:nvPr>
        </p:nvSpPr>
        <p:spPr>
          <a:xfrm>
            <a:off x="6629400" y="6324600"/>
            <a:ext cx="2133600" cy="365125"/>
          </a:xfrm>
          <a:prstGeom prst="rect">
            <a:avLst/>
          </a:prstGeom>
        </p:spPr>
        <p:txBody>
          <a:bodyPr/>
          <a:lstStyle/>
          <a:p>
            <a:fld id="{FA84A37A-AFC2-4A01-80A1-FC20F2C0D5BB}" type="slidenum">
              <a:rPr lang="en-US" smtClean="0"/>
              <a:pPr/>
              <a:t>18</a:t>
            </a:fld>
            <a:endParaRPr lang="en-US" dirty="0"/>
          </a:p>
        </p:txBody>
      </p:sp>
      <p:cxnSp>
        <p:nvCxnSpPr>
          <p:cNvPr id="9" name="Straight Connector 8"/>
          <p:cNvCxnSpPr/>
          <p:nvPr/>
        </p:nvCxnSpPr>
        <p:spPr>
          <a:xfrm>
            <a:off x="228600" y="990600"/>
            <a:ext cx="8610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45134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961" y="152400"/>
            <a:ext cx="8827129" cy="940443"/>
          </a:xfrm>
        </p:spPr>
        <p:txBody>
          <a:bodyPr>
            <a:normAutofit/>
          </a:bodyPr>
          <a:lstStyle/>
          <a:p>
            <a:pPr algn="l"/>
            <a:r>
              <a:rPr lang="en-US" sz="4000" b="1" dirty="0"/>
              <a:t>Structured query language (</a:t>
            </a:r>
            <a:r>
              <a:rPr lang="en-US" sz="4000" b="1" dirty="0" smtClean="0"/>
              <a:t>SQL)</a:t>
            </a:r>
            <a:endParaRPr lang="en-US" sz="4000" b="1" dirty="0"/>
          </a:p>
        </p:txBody>
      </p:sp>
      <p:sp>
        <p:nvSpPr>
          <p:cNvPr id="3" name="Content Placeholder 2"/>
          <p:cNvSpPr>
            <a:spLocks noGrp="1"/>
          </p:cNvSpPr>
          <p:nvPr>
            <p:ph idx="1"/>
          </p:nvPr>
        </p:nvSpPr>
        <p:spPr>
          <a:xfrm>
            <a:off x="162961" y="1143000"/>
            <a:ext cx="8981039" cy="5105400"/>
          </a:xfrm>
        </p:spPr>
        <p:txBody>
          <a:bodyPr/>
          <a:lstStyle/>
          <a:p>
            <a:pPr>
              <a:spcAft>
                <a:spcPts val="600"/>
              </a:spcAft>
              <a:buFont typeface="Wingdings" panose="05000000000000000000" pitchFamily="2" charset="2"/>
              <a:buChar char="Ø"/>
            </a:pPr>
            <a:r>
              <a:rPr lang="en-US" dirty="0" smtClean="0">
                <a:solidFill>
                  <a:srgbClr val="00B050"/>
                </a:solidFill>
              </a:rPr>
              <a:t>Description of available statements</a:t>
            </a:r>
          </a:p>
          <a:p>
            <a:pPr lvl="2">
              <a:buFont typeface="Wingdings" panose="05000000000000000000" pitchFamily="2" charset="2"/>
              <a:buChar char="q"/>
            </a:pPr>
            <a:r>
              <a:rPr lang="en-US" dirty="0"/>
              <a:t>Data </a:t>
            </a:r>
            <a:r>
              <a:rPr lang="en-US" dirty="0" smtClean="0"/>
              <a:t>Retrieval</a:t>
            </a:r>
          </a:p>
          <a:p>
            <a:pPr lvl="4">
              <a:buFont typeface="Wingdings" panose="05000000000000000000" pitchFamily="2" charset="2"/>
              <a:buChar char="§"/>
            </a:pPr>
            <a:r>
              <a:rPr lang="en-US" b="1" dirty="0"/>
              <a:t>SELECT</a:t>
            </a:r>
          </a:p>
          <a:p>
            <a:pPr lvl="2">
              <a:buFont typeface="Wingdings" panose="05000000000000000000" pitchFamily="2" charset="2"/>
              <a:buChar char="q"/>
            </a:pPr>
            <a:r>
              <a:rPr lang="en-US" dirty="0" smtClean="0"/>
              <a:t>Data Manipulation Language(DML)</a:t>
            </a:r>
          </a:p>
          <a:p>
            <a:pPr lvl="4">
              <a:buFont typeface="Wingdings" panose="05000000000000000000" pitchFamily="2" charset="2"/>
              <a:buChar char="§"/>
            </a:pPr>
            <a:r>
              <a:rPr lang="en-US" b="1" dirty="0"/>
              <a:t>INSERT, UPDATE </a:t>
            </a:r>
            <a:r>
              <a:rPr lang="en-US" b="1" dirty="0" smtClean="0"/>
              <a:t>and DELETE</a:t>
            </a:r>
          </a:p>
          <a:p>
            <a:pPr lvl="2">
              <a:buFont typeface="Wingdings" panose="05000000000000000000" pitchFamily="2" charset="2"/>
              <a:buChar char="q"/>
            </a:pPr>
            <a:r>
              <a:rPr lang="en-US" dirty="0"/>
              <a:t>Transaction Control</a:t>
            </a:r>
          </a:p>
          <a:p>
            <a:pPr lvl="4">
              <a:buFont typeface="Wingdings" panose="05000000000000000000" pitchFamily="2" charset="2"/>
              <a:buChar char="§"/>
            </a:pPr>
            <a:r>
              <a:rPr lang="en-US" b="1" dirty="0"/>
              <a:t>COMMIT and ROLLBACK</a:t>
            </a:r>
          </a:p>
          <a:p>
            <a:pPr lvl="2">
              <a:buFont typeface="Wingdings" panose="05000000000000000000" pitchFamily="2" charset="2"/>
              <a:buChar char="q"/>
            </a:pPr>
            <a:r>
              <a:rPr lang="en-US" dirty="0" smtClean="0"/>
              <a:t>Data Definition Language(DDL)</a:t>
            </a:r>
          </a:p>
          <a:p>
            <a:pPr lvl="4">
              <a:buFont typeface="Wingdings" panose="05000000000000000000" pitchFamily="2" charset="2"/>
              <a:buChar char="§"/>
            </a:pPr>
            <a:r>
              <a:rPr lang="en-US" b="1" dirty="0" smtClean="0"/>
              <a:t>CREATE,ALTER,DROP,RENAME and TRUNCATE</a:t>
            </a:r>
          </a:p>
          <a:p>
            <a:pPr lvl="2">
              <a:buFont typeface="Wingdings" panose="05000000000000000000" pitchFamily="2" charset="2"/>
              <a:buChar char="q"/>
            </a:pPr>
            <a:r>
              <a:rPr lang="en-US" dirty="0" smtClean="0"/>
              <a:t>Data Control Language(DCL</a:t>
            </a:r>
            <a:r>
              <a:rPr lang="en-US" dirty="0"/>
              <a:t>)</a:t>
            </a:r>
          </a:p>
          <a:p>
            <a:pPr lvl="4">
              <a:buFont typeface="Wingdings" panose="05000000000000000000" pitchFamily="2" charset="2"/>
              <a:buChar char="§"/>
            </a:pPr>
            <a:r>
              <a:rPr lang="en-US" b="1" dirty="0" smtClean="0"/>
              <a:t>GRANT </a:t>
            </a:r>
            <a:r>
              <a:rPr lang="en-US" b="1" dirty="0"/>
              <a:t>and </a:t>
            </a:r>
            <a:r>
              <a:rPr lang="en-US" b="1" dirty="0" smtClean="0"/>
              <a:t>REVOKE</a:t>
            </a:r>
            <a:endParaRPr lang="en-US" b="1" dirty="0"/>
          </a:p>
          <a:p>
            <a:pPr lvl="1">
              <a:buFont typeface="Wingdings" panose="05000000000000000000" pitchFamily="2" charset="2"/>
              <a:buChar char="§"/>
            </a:pPr>
            <a:endParaRPr lang="en-US" sz="2600" b="1" dirty="0" smtClean="0"/>
          </a:p>
          <a:p>
            <a:pPr lvl="1">
              <a:buFont typeface="Wingdings" panose="05000000000000000000" pitchFamily="2" charset="2"/>
              <a:buChar char="q"/>
            </a:pPr>
            <a:endParaRPr lang="en-US" sz="2000" b="1" dirty="0" smtClean="0"/>
          </a:p>
          <a:p>
            <a:pPr lvl="1">
              <a:buFont typeface="Wingdings" panose="05000000000000000000" pitchFamily="2" charset="2"/>
              <a:buChar char="q"/>
            </a:pPr>
            <a:endParaRPr lang="en-US" sz="2000" b="1" dirty="0" smtClean="0"/>
          </a:p>
          <a:p>
            <a:pPr>
              <a:buFont typeface="Wingdings" panose="05000000000000000000" pitchFamily="2" charset="2"/>
              <a:buChar char="Ø"/>
            </a:pPr>
            <a:endParaRPr lang="en-US" dirty="0"/>
          </a:p>
        </p:txBody>
      </p:sp>
      <p:sp>
        <p:nvSpPr>
          <p:cNvPr id="7" name="Rectangle 6"/>
          <p:cNvSpPr/>
          <p:nvPr/>
        </p:nvSpPr>
        <p:spPr>
          <a:xfrm>
            <a:off x="3657600" y="6402233"/>
            <a:ext cx="4953000" cy="246221"/>
          </a:xfrm>
          <a:prstGeom prst="rect">
            <a:avLst/>
          </a:prstGeom>
        </p:spPr>
        <p:txBody>
          <a:bodyPr wrap="square">
            <a:spAutoFit/>
          </a:bodyPr>
          <a:lstStyle/>
          <a:p>
            <a:r>
              <a:rPr lang="en-US" sz="1000" dirty="0">
                <a:solidFill>
                  <a:schemeClr val="bg1"/>
                </a:solidFill>
              </a:rPr>
              <a:t>Starting with databases at CERN: RDBMS for </a:t>
            </a:r>
            <a:r>
              <a:rPr lang="en-US" sz="1000" dirty="0" smtClean="0">
                <a:solidFill>
                  <a:schemeClr val="bg1"/>
                </a:solidFill>
              </a:rPr>
              <a:t>beginners – Lorena Lobato Pardavila</a:t>
            </a:r>
            <a:endParaRPr lang="en-GB" sz="1000" dirty="0">
              <a:solidFill>
                <a:schemeClr val="bg1"/>
              </a:solidFill>
            </a:endParaRPr>
          </a:p>
        </p:txBody>
      </p:sp>
      <p:sp>
        <p:nvSpPr>
          <p:cNvPr id="8" name="Slide Number Placeholder 5"/>
          <p:cNvSpPr>
            <a:spLocks noGrp="1"/>
          </p:cNvSpPr>
          <p:nvPr>
            <p:ph type="sldNum" sz="quarter" idx="4294967295"/>
          </p:nvPr>
        </p:nvSpPr>
        <p:spPr>
          <a:xfrm>
            <a:off x="6629400" y="6324600"/>
            <a:ext cx="2133600" cy="365125"/>
          </a:xfrm>
          <a:prstGeom prst="rect">
            <a:avLst/>
          </a:prstGeom>
        </p:spPr>
        <p:txBody>
          <a:bodyPr/>
          <a:lstStyle/>
          <a:p>
            <a:fld id="{FA84A37A-AFC2-4A01-80A1-FC20F2C0D5BB}" type="slidenum">
              <a:rPr lang="en-US" smtClean="0"/>
              <a:pPr/>
              <a:t>19</a:t>
            </a:fld>
            <a:endParaRPr lang="en-US" dirty="0"/>
          </a:p>
        </p:txBody>
      </p:sp>
      <p:cxnSp>
        <p:nvCxnSpPr>
          <p:cNvPr id="9" name="Straight Connector 8"/>
          <p:cNvCxnSpPr/>
          <p:nvPr/>
        </p:nvCxnSpPr>
        <p:spPr>
          <a:xfrm>
            <a:off x="228600" y="990600"/>
            <a:ext cx="8610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16386" name="Picture 2" descr="http://www.pinaldave.com/bimg/cake/cake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3325" y="1807030"/>
            <a:ext cx="2708275" cy="2031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919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00200"/>
            <a:ext cx="9067800" cy="940443"/>
          </a:xfrm>
        </p:spPr>
        <p:txBody>
          <a:bodyPr>
            <a:normAutofit fontScale="90000"/>
          </a:bodyPr>
          <a:lstStyle/>
          <a:p>
            <a:pPr>
              <a:defRPr/>
            </a:pPr>
            <a:r>
              <a:rPr lang="en-US" sz="4400" b="0" dirty="0"/>
              <a:t>Starting with databases at </a:t>
            </a:r>
            <a:r>
              <a:rPr lang="en-US" sz="4400" dirty="0"/>
              <a:t>CERN: RDBMS </a:t>
            </a:r>
            <a:r>
              <a:rPr lang="en-US" sz="4400" b="0" dirty="0"/>
              <a:t>for beginners</a:t>
            </a:r>
            <a:endParaRPr lang="en-US" sz="4800" b="0" dirty="0"/>
          </a:p>
        </p:txBody>
      </p:sp>
      <p:sp>
        <p:nvSpPr>
          <p:cNvPr id="3" name="Text Placeholder 2"/>
          <p:cNvSpPr>
            <a:spLocks noGrp="1"/>
          </p:cNvSpPr>
          <p:nvPr>
            <p:ph type="body" idx="10"/>
          </p:nvPr>
        </p:nvSpPr>
        <p:spPr>
          <a:xfrm>
            <a:off x="422494" y="3159884"/>
            <a:ext cx="6283106" cy="1031116"/>
          </a:xfrm>
        </p:spPr>
        <p:txBody>
          <a:bodyPr/>
          <a:lstStyle/>
          <a:p>
            <a:r>
              <a:rPr lang="en-GB" dirty="0" smtClean="0"/>
              <a:t>Lorena Lobato Pardavila</a:t>
            </a:r>
          </a:p>
          <a:p>
            <a:r>
              <a:rPr lang="en-GB" dirty="0" smtClean="0"/>
              <a:t>CERN IT Department – DB Group</a:t>
            </a:r>
          </a:p>
        </p:txBody>
      </p:sp>
      <p:sp>
        <p:nvSpPr>
          <p:cNvPr id="4" name="Footer Placeholder 3"/>
          <p:cNvSpPr>
            <a:spLocks noGrp="1"/>
          </p:cNvSpPr>
          <p:nvPr>
            <p:ph type="ftr" sz="quarter" idx="3"/>
          </p:nvPr>
        </p:nvSpPr>
        <p:spPr>
          <a:xfrm>
            <a:off x="1600200" y="6280857"/>
            <a:ext cx="7543801" cy="365125"/>
          </a:xfrm>
        </p:spPr>
        <p:txBody>
          <a:bodyPr/>
          <a:lstStyle/>
          <a:p>
            <a:r>
              <a:rPr lang="en-US" dirty="0"/>
              <a:t>JINR/CERN Grid and Management Information Systems, </a:t>
            </a:r>
            <a:r>
              <a:rPr lang="en-US" dirty="0" err="1"/>
              <a:t>Dubna</a:t>
            </a:r>
            <a:r>
              <a:rPr lang="en-US" dirty="0"/>
              <a:t> (Russia)</a:t>
            </a:r>
          </a:p>
          <a:p>
            <a:r>
              <a:rPr lang="en-US" dirty="0"/>
              <a:t>			</a:t>
            </a:r>
            <a:r>
              <a:rPr lang="en-US" dirty="0" smtClean="0"/>
              <a:t>20</a:t>
            </a:r>
            <a:r>
              <a:rPr lang="en-US" baseline="30000" dirty="0" smtClean="0"/>
              <a:t>th</a:t>
            </a:r>
            <a:r>
              <a:rPr lang="en-US" dirty="0" smtClean="0"/>
              <a:t>  </a:t>
            </a:r>
            <a:r>
              <a:rPr lang="en-US" dirty="0"/>
              <a:t>October,2014</a:t>
            </a:r>
            <a:endParaRPr lang="en-GB" dirty="0"/>
          </a:p>
        </p:txBody>
      </p:sp>
      <p:pic>
        <p:nvPicPr>
          <p:cNvPr id="2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2928057"/>
            <a:ext cx="2029894" cy="1640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8" descr="http://4.bp.blogspot.com/-p6PJcyVN5Sc/T2lb7tuuLmI/AAAAAAAAEDg/24LRjN7JIrE/s400/cern-logo-i0.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61768" y="2928057"/>
            <a:ext cx="1640717" cy="1640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4247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961" y="152400"/>
            <a:ext cx="8827129" cy="940443"/>
          </a:xfrm>
        </p:spPr>
        <p:txBody>
          <a:bodyPr>
            <a:normAutofit/>
          </a:bodyPr>
          <a:lstStyle/>
          <a:p>
            <a:pPr algn="l"/>
            <a:r>
              <a:rPr lang="en-US" sz="4000" b="1" dirty="0"/>
              <a:t>Structured query language (</a:t>
            </a:r>
            <a:r>
              <a:rPr lang="en-US" sz="4000" b="1" dirty="0" smtClean="0"/>
              <a:t>SQL)</a:t>
            </a:r>
            <a:endParaRPr lang="en-US" sz="4000" b="1" dirty="0"/>
          </a:p>
        </p:txBody>
      </p:sp>
      <p:sp>
        <p:nvSpPr>
          <p:cNvPr id="3" name="Content Placeholder 2"/>
          <p:cNvSpPr>
            <a:spLocks noGrp="1"/>
          </p:cNvSpPr>
          <p:nvPr>
            <p:ph idx="1"/>
          </p:nvPr>
        </p:nvSpPr>
        <p:spPr>
          <a:xfrm>
            <a:off x="162961" y="1219200"/>
            <a:ext cx="8981039" cy="5029200"/>
          </a:xfrm>
        </p:spPr>
        <p:txBody>
          <a:bodyPr/>
          <a:lstStyle/>
          <a:p>
            <a:pPr>
              <a:buFont typeface="Wingdings" panose="05000000000000000000" pitchFamily="2" charset="2"/>
              <a:buChar char="Ø"/>
            </a:pPr>
            <a:r>
              <a:rPr lang="en-US" dirty="0" smtClean="0">
                <a:solidFill>
                  <a:srgbClr val="00B050"/>
                </a:solidFill>
              </a:rPr>
              <a:t>SQL Functions</a:t>
            </a:r>
          </a:p>
          <a:p>
            <a:pPr marL="36576" indent="0">
              <a:spcAft>
                <a:spcPts val="600"/>
              </a:spcAft>
              <a:buNone/>
            </a:pPr>
            <a:r>
              <a:rPr lang="en-US" sz="2500" dirty="0"/>
              <a:t> </a:t>
            </a:r>
            <a:r>
              <a:rPr lang="en-US" sz="2500" dirty="0" smtClean="0"/>
              <a:t>    Oracle provides a set of SQL functions for manipulation                                              of column and constant values</a:t>
            </a:r>
          </a:p>
          <a:p>
            <a:pPr lvl="3">
              <a:buFont typeface="Wingdings" panose="05000000000000000000" pitchFamily="2" charset="2"/>
              <a:buChar char="q"/>
            </a:pPr>
            <a:r>
              <a:rPr lang="en-US" sz="2500" dirty="0" smtClean="0"/>
              <a:t>Numeric</a:t>
            </a:r>
          </a:p>
          <a:p>
            <a:pPr lvl="3">
              <a:buFont typeface="Wingdings" panose="05000000000000000000" pitchFamily="2" charset="2"/>
              <a:buChar char="q"/>
            </a:pPr>
            <a:r>
              <a:rPr lang="en-US" sz="2500" dirty="0" smtClean="0"/>
              <a:t>Character or Text</a:t>
            </a:r>
          </a:p>
          <a:p>
            <a:pPr lvl="3">
              <a:buFont typeface="Wingdings" panose="05000000000000000000" pitchFamily="2" charset="2"/>
              <a:buChar char="q"/>
            </a:pPr>
            <a:r>
              <a:rPr lang="en-US" sz="2500" dirty="0" smtClean="0"/>
              <a:t>Date</a:t>
            </a:r>
          </a:p>
          <a:p>
            <a:pPr lvl="3">
              <a:buFont typeface="Wingdings" panose="05000000000000000000" pitchFamily="2" charset="2"/>
              <a:buChar char="q"/>
            </a:pPr>
            <a:r>
              <a:rPr lang="en-US" sz="2500" dirty="0" smtClean="0"/>
              <a:t>Conversion</a:t>
            </a:r>
          </a:p>
          <a:p>
            <a:pPr lvl="3">
              <a:buFont typeface="Wingdings" panose="05000000000000000000" pitchFamily="2" charset="2"/>
              <a:buChar char="q"/>
            </a:pPr>
            <a:r>
              <a:rPr lang="en-US" sz="2500" dirty="0" smtClean="0"/>
              <a:t>Other</a:t>
            </a:r>
            <a:endParaRPr lang="en-US" sz="2500" dirty="0"/>
          </a:p>
          <a:p>
            <a:pPr marL="448056" lvl="1" indent="0">
              <a:buNone/>
            </a:pPr>
            <a:endParaRPr lang="en-US" sz="2600" b="1" dirty="0" smtClean="0"/>
          </a:p>
          <a:p>
            <a:pPr lvl="1">
              <a:buFont typeface="Wingdings" panose="05000000000000000000" pitchFamily="2" charset="2"/>
              <a:buChar char="q"/>
            </a:pPr>
            <a:endParaRPr lang="en-US" sz="2000" b="1" dirty="0" smtClean="0"/>
          </a:p>
          <a:p>
            <a:pPr lvl="1">
              <a:buFont typeface="Wingdings" panose="05000000000000000000" pitchFamily="2" charset="2"/>
              <a:buChar char="q"/>
            </a:pPr>
            <a:endParaRPr lang="en-US" sz="2000" b="1" dirty="0" smtClean="0"/>
          </a:p>
          <a:p>
            <a:pPr>
              <a:buFont typeface="Wingdings" panose="05000000000000000000" pitchFamily="2" charset="2"/>
              <a:buChar char="Ø"/>
            </a:pPr>
            <a:endParaRPr lang="en-US" dirty="0"/>
          </a:p>
        </p:txBody>
      </p:sp>
      <p:sp>
        <p:nvSpPr>
          <p:cNvPr id="7" name="Rectangle 6"/>
          <p:cNvSpPr/>
          <p:nvPr/>
        </p:nvSpPr>
        <p:spPr>
          <a:xfrm>
            <a:off x="3657600" y="6402233"/>
            <a:ext cx="4953000" cy="246221"/>
          </a:xfrm>
          <a:prstGeom prst="rect">
            <a:avLst/>
          </a:prstGeom>
        </p:spPr>
        <p:txBody>
          <a:bodyPr wrap="square">
            <a:spAutoFit/>
          </a:bodyPr>
          <a:lstStyle/>
          <a:p>
            <a:r>
              <a:rPr lang="en-US" sz="1000" dirty="0">
                <a:solidFill>
                  <a:schemeClr val="bg1"/>
                </a:solidFill>
              </a:rPr>
              <a:t>Starting with databases at CERN: RDBMS for </a:t>
            </a:r>
            <a:r>
              <a:rPr lang="en-US" sz="1000" dirty="0" smtClean="0">
                <a:solidFill>
                  <a:schemeClr val="bg1"/>
                </a:solidFill>
              </a:rPr>
              <a:t>beginners – Lorena Lobato Pardavila</a:t>
            </a:r>
            <a:endParaRPr lang="en-GB" sz="1000" dirty="0">
              <a:solidFill>
                <a:schemeClr val="bg1"/>
              </a:solidFill>
            </a:endParaRPr>
          </a:p>
        </p:txBody>
      </p:sp>
      <p:sp>
        <p:nvSpPr>
          <p:cNvPr id="8" name="Slide Number Placeholder 5"/>
          <p:cNvSpPr>
            <a:spLocks noGrp="1"/>
          </p:cNvSpPr>
          <p:nvPr>
            <p:ph type="sldNum" sz="quarter" idx="4294967295"/>
          </p:nvPr>
        </p:nvSpPr>
        <p:spPr>
          <a:xfrm>
            <a:off x="6629400" y="6324600"/>
            <a:ext cx="2133600" cy="365125"/>
          </a:xfrm>
          <a:prstGeom prst="rect">
            <a:avLst/>
          </a:prstGeom>
        </p:spPr>
        <p:txBody>
          <a:bodyPr/>
          <a:lstStyle/>
          <a:p>
            <a:fld id="{FA84A37A-AFC2-4A01-80A1-FC20F2C0D5BB}" type="slidenum">
              <a:rPr lang="en-US" smtClean="0"/>
              <a:pPr/>
              <a:t>20</a:t>
            </a:fld>
            <a:endParaRPr lang="en-US" dirty="0"/>
          </a:p>
        </p:txBody>
      </p:sp>
      <p:cxnSp>
        <p:nvCxnSpPr>
          <p:cNvPr id="9" name="Straight Connector 8"/>
          <p:cNvCxnSpPr/>
          <p:nvPr/>
        </p:nvCxnSpPr>
        <p:spPr>
          <a:xfrm>
            <a:off x="228600" y="990600"/>
            <a:ext cx="8610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657600" y="3789995"/>
            <a:ext cx="5332490" cy="2229805"/>
          </a:xfrm>
          <a:prstGeom prst="rect">
            <a:avLst/>
          </a:prstGeom>
          <a:noFill/>
          <a:ln>
            <a:solidFill>
              <a:schemeClr val="tx1"/>
            </a:solidFill>
            <a:prstDash val="lgDash"/>
          </a:ln>
        </p:spPr>
        <p:txBody>
          <a:bodyPr wrap="square" lIns="144000" tIns="144000" rIns="144000" bIns="144000" rtlCol="0" anchor="ctr">
            <a:spAutoFit/>
          </a:bodyPr>
          <a:lstStyle/>
          <a:p>
            <a:pPr>
              <a:buFont typeface="Wingdings" pitchFamily="2" charset="2"/>
              <a:buNone/>
            </a:pPr>
            <a:r>
              <a:rPr sz="1800" dirty="0" smtClean="0">
                <a:solidFill>
                  <a:srgbClr val="808080"/>
                </a:solidFill>
                <a:latin typeface="Courier"/>
                <a:cs typeface="Courier"/>
              </a:rPr>
              <a:t>SELECT </a:t>
            </a:r>
            <a:r>
              <a:rPr sz="1800" b="1" dirty="0" smtClean="0">
                <a:latin typeface="Courier"/>
                <a:cs typeface="Courier"/>
              </a:rPr>
              <a:t>ROUND</a:t>
            </a:r>
            <a:r>
              <a:rPr sz="1800" b="1" dirty="0" smtClean="0">
                <a:solidFill>
                  <a:srgbClr val="808080"/>
                </a:solidFill>
                <a:latin typeface="Courier"/>
                <a:cs typeface="Courier"/>
              </a:rPr>
              <a:t> </a:t>
            </a:r>
            <a:r>
              <a:rPr sz="1800" dirty="0" smtClean="0">
                <a:solidFill>
                  <a:srgbClr val="808080"/>
                </a:solidFill>
                <a:latin typeface="Courier"/>
                <a:cs typeface="Courier"/>
              </a:rPr>
              <a:t>(unit_price) FROM product; </a:t>
            </a:r>
            <a:endParaRPr lang="es-ES_tradnl" sz="1800" dirty="0" smtClean="0">
              <a:solidFill>
                <a:srgbClr val="808080"/>
              </a:solidFill>
              <a:latin typeface="Courier"/>
              <a:cs typeface="Courier"/>
            </a:endParaRPr>
          </a:p>
          <a:p>
            <a:pPr>
              <a:buFont typeface="Wingdings" pitchFamily="2" charset="2"/>
              <a:buNone/>
            </a:pPr>
            <a:r>
              <a:rPr sz="1800" dirty="0" smtClean="0">
                <a:solidFill>
                  <a:srgbClr val="808080"/>
                </a:solidFill>
                <a:latin typeface="Courier"/>
                <a:cs typeface="Courier"/>
              </a:rPr>
              <a:t>SELECT </a:t>
            </a:r>
            <a:r>
              <a:rPr sz="1800" b="1" dirty="0" smtClean="0">
                <a:latin typeface="Courier"/>
                <a:cs typeface="Courier"/>
              </a:rPr>
              <a:t>UPPER</a:t>
            </a:r>
            <a:r>
              <a:rPr sz="1800" b="1" dirty="0" smtClean="0">
                <a:solidFill>
                  <a:srgbClr val="808080"/>
                </a:solidFill>
                <a:latin typeface="Courier"/>
                <a:cs typeface="Courier"/>
              </a:rPr>
              <a:t> </a:t>
            </a:r>
            <a:r>
              <a:rPr sz="1800" dirty="0" smtClean="0">
                <a:solidFill>
                  <a:srgbClr val="808080"/>
                </a:solidFill>
                <a:latin typeface="Courier"/>
                <a:cs typeface="Courier"/>
              </a:rPr>
              <a:t>(product_name) FROM product;</a:t>
            </a:r>
            <a:endParaRPr lang="es-ES_tradnl" sz="1800" dirty="0" smtClean="0">
              <a:solidFill>
                <a:srgbClr val="808080"/>
              </a:solidFill>
              <a:latin typeface="Courier"/>
              <a:cs typeface="Courier"/>
            </a:endParaRPr>
          </a:p>
          <a:p>
            <a:pPr>
              <a:buFont typeface="Wingdings" pitchFamily="2" charset="2"/>
              <a:buNone/>
            </a:pPr>
            <a:r>
              <a:rPr sz="1800" dirty="0" smtClean="0">
                <a:solidFill>
                  <a:srgbClr val="808080"/>
                </a:solidFill>
                <a:latin typeface="Courier"/>
                <a:cs typeface="Courier"/>
              </a:rPr>
              <a:t>SELECT </a:t>
            </a:r>
            <a:r>
              <a:rPr sz="1800" b="1" dirty="0" smtClean="0">
                <a:latin typeface="Courier"/>
                <a:cs typeface="Courier"/>
              </a:rPr>
              <a:t>TO_DATE</a:t>
            </a:r>
            <a:r>
              <a:rPr sz="1800" dirty="0" smtClean="0">
                <a:solidFill>
                  <a:srgbClr val="808080"/>
                </a:solidFill>
                <a:latin typeface="Courier"/>
                <a:cs typeface="Courier"/>
              </a:rPr>
              <a:t>('</a:t>
            </a:r>
            <a:r>
              <a:rPr lang="en-US" sz="1800" dirty="0" smtClean="0">
                <a:solidFill>
                  <a:srgbClr val="808080"/>
                </a:solidFill>
                <a:latin typeface="Courier"/>
                <a:cs typeface="Courier"/>
              </a:rPr>
              <a:t>0</a:t>
            </a:r>
            <a:r>
              <a:rPr lang="en-US" dirty="0" smtClean="0">
                <a:solidFill>
                  <a:srgbClr val="808080"/>
                </a:solidFill>
                <a:latin typeface="Courier"/>
                <a:cs typeface="Courier"/>
              </a:rPr>
              <a:t>2</a:t>
            </a:r>
            <a:r>
              <a:rPr sz="1800" dirty="0" smtClean="0">
                <a:solidFill>
                  <a:srgbClr val="808080"/>
                </a:solidFill>
                <a:latin typeface="Courier"/>
                <a:cs typeface="Courier"/>
              </a:rPr>
              <a:t>/</a:t>
            </a:r>
            <a:r>
              <a:rPr lang="en-US" sz="1800" dirty="0" smtClean="0">
                <a:solidFill>
                  <a:srgbClr val="808080"/>
                </a:solidFill>
                <a:latin typeface="Courier"/>
                <a:cs typeface="Courier"/>
              </a:rPr>
              <a:t>05</a:t>
            </a:r>
            <a:r>
              <a:rPr sz="1800" dirty="0" smtClean="0">
                <a:solidFill>
                  <a:srgbClr val="808080"/>
                </a:solidFill>
                <a:latin typeface="Courier"/>
                <a:cs typeface="Courier"/>
              </a:rPr>
              <a:t>/20</a:t>
            </a:r>
            <a:r>
              <a:rPr lang="en-US" sz="1800" dirty="0" smtClean="0">
                <a:solidFill>
                  <a:srgbClr val="808080"/>
                </a:solidFill>
                <a:latin typeface="Courier"/>
                <a:cs typeface="Courier"/>
              </a:rPr>
              <a:t>10</a:t>
            </a:r>
            <a:r>
              <a:rPr sz="1800" dirty="0" smtClean="0">
                <a:solidFill>
                  <a:srgbClr val="808080"/>
                </a:solidFill>
                <a:latin typeface="Courier"/>
                <a:cs typeface="Courier"/>
              </a:rPr>
              <a:t>','DD/MM/YYYY') </a:t>
            </a:r>
            <a:br>
              <a:rPr sz="1800" dirty="0" smtClean="0">
                <a:solidFill>
                  <a:srgbClr val="808080"/>
                </a:solidFill>
                <a:latin typeface="Courier"/>
                <a:cs typeface="Courier"/>
              </a:rPr>
            </a:br>
            <a:r>
              <a:rPr sz="1800" dirty="0" smtClean="0">
                <a:solidFill>
                  <a:srgbClr val="808080"/>
                </a:solidFill>
                <a:latin typeface="Courier"/>
                <a:cs typeface="Courier"/>
              </a:rPr>
              <a:t>FROM DUAL; </a:t>
            </a:r>
            <a:endParaRPr lang="en-US" sz="1800" dirty="0" smtClean="0">
              <a:solidFill>
                <a:srgbClr val="808080"/>
              </a:solidFill>
              <a:latin typeface="Courier"/>
              <a:cs typeface="Courier"/>
            </a:endParaRPr>
          </a:p>
        </p:txBody>
      </p:sp>
    </p:spTree>
    <p:extLst>
      <p:ext uri="{BB962C8B-B14F-4D97-AF65-F5344CB8AC3E}">
        <p14:creationId xmlns:p14="http://schemas.microsoft.com/office/powerpoint/2010/main" val="6209237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961" y="152400"/>
            <a:ext cx="8827129" cy="940443"/>
          </a:xfrm>
        </p:spPr>
        <p:txBody>
          <a:bodyPr>
            <a:normAutofit/>
          </a:bodyPr>
          <a:lstStyle/>
          <a:p>
            <a:pPr algn="l"/>
            <a:r>
              <a:rPr lang="en-US" sz="4000" b="1" dirty="0"/>
              <a:t>Structured query language (</a:t>
            </a:r>
            <a:r>
              <a:rPr lang="en-US" sz="4000" b="1" dirty="0" smtClean="0"/>
              <a:t>SQL)</a:t>
            </a:r>
            <a:endParaRPr lang="en-US" sz="4000" b="1" dirty="0"/>
          </a:p>
        </p:txBody>
      </p:sp>
      <p:sp>
        <p:nvSpPr>
          <p:cNvPr id="3" name="Content Placeholder 2"/>
          <p:cNvSpPr>
            <a:spLocks noGrp="1"/>
          </p:cNvSpPr>
          <p:nvPr>
            <p:ph idx="1"/>
          </p:nvPr>
        </p:nvSpPr>
        <p:spPr>
          <a:xfrm>
            <a:off x="228600" y="1066800"/>
            <a:ext cx="8763000" cy="5029200"/>
          </a:xfrm>
        </p:spPr>
        <p:txBody>
          <a:bodyPr/>
          <a:lstStyle/>
          <a:p>
            <a:pPr>
              <a:buFont typeface="Wingdings" panose="05000000000000000000" pitchFamily="2" charset="2"/>
              <a:buChar char="Ø"/>
            </a:pPr>
            <a:r>
              <a:rPr lang="en-US" dirty="0" smtClean="0">
                <a:solidFill>
                  <a:srgbClr val="00B050"/>
                </a:solidFill>
              </a:rPr>
              <a:t>Types of join</a:t>
            </a:r>
          </a:p>
          <a:p>
            <a:pPr marL="36576" indent="0">
              <a:buNone/>
            </a:pPr>
            <a:r>
              <a:rPr lang="en-GB" sz="2400" dirty="0" smtClean="0"/>
              <a:t>      Retrieve data from tables defining a condition for the </a:t>
            </a:r>
            <a:r>
              <a:rPr lang="en-GB" sz="2400" dirty="0" smtClean="0">
                <a:solidFill>
                  <a:srgbClr val="FF6600"/>
                </a:solidFill>
              </a:rPr>
              <a:t>row          association</a:t>
            </a:r>
          </a:p>
          <a:p>
            <a:pPr marL="36576" indent="0">
              <a:buNone/>
            </a:pPr>
            <a:endParaRPr lang="en-GB" sz="2400" dirty="0" smtClean="0">
              <a:solidFill>
                <a:srgbClr val="FF6600"/>
              </a:solidFill>
            </a:endParaRPr>
          </a:p>
          <a:p>
            <a:pPr marL="36576" indent="0">
              <a:buNone/>
            </a:pPr>
            <a:endParaRPr lang="en-US" sz="2500" dirty="0"/>
          </a:p>
          <a:p>
            <a:pPr marL="448056" lvl="1" indent="0">
              <a:buNone/>
            </a:pPr>
            <a:endParaRPr lang="en-US" sz="2600" b="1" dirty="0" smtClean="0"/>
          </a:p>
          <a:p>
            <a:pPr lvl="1">
              <a:buFont typeface="Wingdings" panose="05000000000000000000" pitchFamily="2" charset="2"/>
              <a:buChar char="q"/>
            </a:pPr>
            <a:endParaRPr lang="en-US" sz="2000" b="1" dirty="0" smtClean="0"/>
          </a:p>
          <a:p>
            <a:pPr lvl="1">
              <a:buFont typeface="Wingdings" panose="05000000000000000000" pitchFamily="2" charset="2"/>
              <a:buChar char="q"/>
            </a:pPr>
            <a:endParaRPr lang="en-US" sz="2000" b="1" dirty="0" smtClean="0"/>
          </a:p>
          <a:p>
            <a:pPr>
              <a:buFont typeface="Wingdings" panose="05000000000000000000" pitchFamily="2" charset="2"/>
              <a:buChar char="Ø"/>
            </a:pPr>
            <a:endParaRPr lang="en-US" dirty="0"/>
          </a:p>
        </p:txBody>
      </p:sp>
      <p:sp>
        <p:nvSpPr>
          <p:cNvPr id="7" name="Rectangle 6"/>
          <p:cNvSpPr/>
          <p:nvPr/>
        </p:nvSpPr>
        <p:spPr>
          <a:xfrm>
            <a:off x="3657600" y="6402233"/>
            <a:ext cx="4953000" cy="246221"/>
          </a:xfrm>
          <a:prstGeom prst="rect">
            <a:avLst/>
          </a:prstGeom>
        </p:spPr>
        <p:txBody>
          <a:bodyPr wrap="square">
            <a:spAutoFit/>
          </a:bodyPr>
          <a:lstStyle/>
          <a:p>
            <a:r>
              <a:rPr lang="en-US" sz="1000" dirty="0">
                <a:solidFill>
                  <a:schemeClr val="bg1"/>
                </a:solidFill>
              </a:rPr>
              <a:t>Starting with databases at CERN: RDBMS for </a:t>
            </a:r>
            <a:r>
              <a:rPr lang="en-US" sz="1000" dirty="0" smtClean="0">
                <a:solidFill>
                  <a:schemeClr val="bg1"/>
                </a:solidFill>
              </a:rPr>
              <a:t>beginners – Lorena Lobato Pardavila</a:t>
            </a:r>
            <a:endParaRPr lang="en-GB" sz="1000" dirty="0">
              <a:solidFill>
                <a:schemeClr val="bg1"/>
              </a:solidFill>
            </a:endParaRPr>
          </a:p>
        </p:txBody>
      </p:sp>
      <p:sp>
        <p:nvSpPr>
          <p:cNvPr id="8" name="Slide Number Placeholder 5"/>
          <p:cNvSpPr>
            <a:spLocks noGrp="1"/>
          </p:cNvSpPr>
          <p:nvPr>
            <p:ph type="sldNum" sz="quarter" idx="4294967295"/>
          </p:nvPr>
        </p:nvSpPr>
        <p:spPr>
          <a:xfrm>
            <a:off x="6629400" y="6324600"/>
            <a:ext cx="2133600" cy="365125"/>
          </a:xfrm>
          <a:prstGeom prst="rect">
            <a:avLst/>
          </a:prstGeom>
        </p:spPr>
        <p:txBody>
          <a:bodyPr/>
          <a:lstStyle/>
          <a:p>
            <a:fld id="{FA84A37A-AFC2-4A01-80A1-FC20F2C0D5BB}" type="slidenum">
              <a:rPr lang="en-US" smtClean="0"/>
              <a:pPr/>
              <a:t>21</a:t>
            </a:fld>
            <a:endParaRPr lang="en-US" dirty="0"/>
          </a:p>
        </p:txBody>
      </p:sp>
      <p:cxnSp>
        <p:nvCxnSpPr>
          <p:cNvPr id="9" name="Straight Connector 8"/>
          <p:cNvCxnSpPr/>
          <p:nvPr/>
        </p:nvCxnSpPr>
        <p:spPr>
          <a:xfrm>
            <a:off x="228600" y="990600"/>
            <a:ext cx="8610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11" name="Content Placeholder 7"/>
          <p:cNvGraphicFramePr>
            <a:graphicFrameLocks/>
          </p:cNvGraphicFramePr>
          <p:nvPr>
            <p:extLst>
              <p:ext uri="{D42A27DB-BD31-4B8C-83A1-F6EECF244321}">
                <p14:modId xmlns:p14="http://schemas.microsoft.com/office/powerpoint/2010/main" val="2042071702"/>
              </p:ext>
            </p:extLst>
          </p:nvPr>
        </p:nvGraphicFramePr>
        <p:xfrm>
          <a:off x="381000" y="2438399"/>
          <a:ext cx="8382000" cy="3705063"/>
        </p:xfrm>
        <a:graphic>
          <a:graphicData uri="http://schemas.openxmlformats.org/drawingml/2006/table">
            <a:tbl>
              <a:tblPr bandRow="1">
                <a:tableStyleId>{073A0DAA-6AF3-43AB-8588-CEC1D06C72B9}</a:tableStyleId>
              </a:tblPr>
              <a:tblGrid>
                <a:gridCol w="3688867"/>
                <a:gridCol w="4693133"/>
              </a:tblGrid>
              <a:tr h="912363">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GB" sz="1800" b="1" u="none" strike="noStrike" cap="none" normalizeH="0" baseline="0" dirty="0" smtClean="0">
                          <a:ln>
                            <a:noFill/>
                          </a:ln>
                          <a:effectLst/>
                        </a:rPr>
                        <a:t>EQUIJOIN</a:t>
                      </a:r>
                      <a:endParaRPr kumimoji="0" lang="en-GB" sz="1800" b="1" i="0" u="none" strike="noStrike" cap="none" normalizeH="0" baseline="0" dirty="0" smtClean="0">
                        <a:ln>
                          <a:noFill/>
                        </a:ln>
                        <a:solidFill>
                          <a:schemeClr val="bg1"/>
                        </a:solidFill>
                        <a:effectLst/>
                        <a:latin typeface="+mj-lt"/>
                      </a:endParaRPr>
                    </a:p>
                  </a:txBody>
                  <a:tcPr marL="39818" marR="39818" anchor="ctr" anchorCtr="1" horzOverflow="overflow"/>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GB" sz="1800" u="none" strike="noStrike" cap="none" normalizeH="0" baseline="0" dirty="0" smtClean="0">
                          <a:ln>
                            <a:noFill/>
                          </a:ln>
                          <a:effectLst/>
                        </a:rPr>
                        <a:t>Values in the two corresponding columns of the different tables </a:t>
                      </a:r>
                      <a:r>
                        <a:rPr kumimoji="0" lang="en-GB" sz="1800" u="sng" strike="noStrike" cap="none" normalizeH="0" baseline="0" dirty="0" smtClean="0">
                          <a:ln>
                            <a:noFill/>
                          </a:ln>
                          <a:effectLst/>
                        </a:rPr>
                        <a:t>must be equal</a:t>
                      </a:r>
                      <a:endParaRPr kumimoji="0" lang="en-GB" sz="1800" b="0" i="0" u="sng" strike="noStrike" cap="none" normalizeH="0" baseline="0" dirty="0" smtClean="0">
                        <a:ln>
                          <a:noFill/>
                        </a:ln>
                        <a:solidFill>
                          <a:schemeClr val="bg1"/>
                        </a:solidFill>
                        <a:effectLst/>
                        <a:latin typeface="+mj-lt"/>
                      </a:endParaRPr>
                    </a:p>
                  </a:txBody>
                  <a:tcPr marL="39818" marR="39818" anchor="ctr" anchorCtr="1" horzOverflow="overflow"/>
                </a:tc>
              </a:tr>
              <a:tr h="967974">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GB" sz="1800" b="1" u="none" strike="noStrike" cap="none" normalizeH="0" baseline="0" dirty="0" smtClean="0">
                          <a:ln>
                            <a:noFill/>
                          </a:ln>
                          <a:effectLst/>
                        </a:rPr>
                        <a:t>NON-EQUIJOIN</a:t>
                      </a:r>
                      <a:endParaRPr kumimoji="0" lang="en-GB" sz="1800" b="1" i="0" u="none" strike="noStrike" cap="none" normalizeH="0" baseline="0" dirty="0" smtClean="0">
                        <a:ln>
                          <a:noFill/>
                        </a:ln>
                        <a:solidFill>
                          <a:schemeClr val="bg1"/>
                        </a:solidFill>
                        <a:effectLst/>
                        <a:latin typeface="+mj-lt"/>
                      </a:endParaRPr>
                    </a:p>
                  </a:txBody>
                  <a:tcPr marL="39818" marR="39818" anchor="ctr" anchorCtr="1" horzOverflow="overflow"/>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GB" sz="1800" u="none" strike="noStrike" cap="none" normalizeH="0" baseline="0" dirty="0" smtClean="0">
                          <a:ln>
                            <a:noFill/>
                          </a:ln>
                          <a:effectLst/>
                        </a:rPr>
                        <a:t>The relationship between the columns of the different tables </a:t>
                      </a:r>
                      <a:r>
                        <a:rPr kumimoji="0" lang="en-GB" sz="1800" u="sng" strike="noStrike" cap="none" normalizeH="0" baseline="0" dirty="0" smtClean="0">
                          <a:ln>
                            <a:noFill/>
                          </a:ln>
                          <a:effectLst/>
                        </a:rPr>
                        <a:t>must be other than equal</a:t>
                      </a:r>
                      <a:endParaRPr kumimoji="0" lang="en-GB" sz="1800" b="0" i="0" u="sng" strike="noStrike" cap="none" normalizeH="0" baseline="0" dirty="0" smtClean="0">
                        <a:ln>
                          <a:noFill/>
                        </a:ln>
                        <a:solidFill>
                          <a:schemeClr val="bg1"/>
                        </a:solidFill>
                        <a:effectLst/>
                        <a:latin typeface="+mj-lt"/>
                      </a:endParaRPr>
                    </a:p>
                  </a:txBody>
                  <a:tcPr marL="39818" marR="39818" anchor="ctr" anchorCtr="1" horzOverflow="overflow"/>
                </a:tc>
              </a:tr>
              <a:tr h="912363">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GB" sz="1800" b="1" u="none" strike="noStrike" cap="none" normalizeH="0" baseline="0" dirty="0" smtClean="0">
                          <a:ln>
                            <a:noFill/>
                          </a:ln>
                          <a:effectLst/>
                        </a:rPr>
                        <a:t>OUTERJOIN</a:t>
                      </a:r>
                    </a:p>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GB" sz="1800" b="1" i="0" u="none" strike="noStrike" cap="none" normalizeH="0" baseline="0" dirty="0" smtClean="0">
                          <a:ln>
                            <a:noFill/>
                          </a:ln>
                          <a:solidFill>
                            <a:schemeClr val="bg1"/>
                          </a:solidFill>
                          <a:effectLst/>
                          <a:latin typeface="+mj-lt"/>
                        </a:rPr>
                        <a:t>(LEFT, RIGHT, FULL)</a:t>
                      </a:r>
                    </a:p>
                  </a:txBody>
                  <a:tcPr marL="39818" marR="39818" anchor="ctr" anchorCtr="1" horzOverflow="overflow"/>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GB" sz="1800" u="none" strike="noStrike" cap="none" normalizeH="0" baseline="0" dirty="0" smtClean="0">
                          <a:ln>
                            <a:noFill/>
                          </a:ln>
                          <a:effectLst/>
                        </a:rPr>
                        <a:t>It returns </a:t>
                      </a:r>
                      <a:r>
                        <a:rPr kumimoji="0" lang="en-GB" sz="1800" u="sng" strike="noStrike" cap="none" normalizeH="0" baseline="0" dirty="0" smtClean="0">
                          <a:ln>
                            <a:noFill/>
                          </a:ln>
                          <a:effectLst/>
                        </a:rPr>
                        <a:t>also the rows that do not satisfy the join condition</a:t>
                      </a:r>
                      <a:endParaRPr kumimoji="0" lang="en-GB" sz="1800" b="0" i="0" u="sng" strike="noStrike" cap="none" normalizeH="0" baseline="0" dirty="0" smtClean="0">
                        <a:ln>
                          <a:noFill/>
                        </a:ln>
                        <a:solidFill>
                          <a:schemeClr val="bg1"/>
                        </a:solidFill>
                        <a:effectLst/>
                        <a:latin typeface="+mj-lt"/>
                      </a:endParaRPr>
                    </a:p>
                  </a:txBody>
                  <a:tcPr marL="39818" marR="39818" anchor="ctr" anchorCtr="1" horzOverflow="overflow"/>
                </a:tc>
              </a:tr>
              <a:tr h="912363">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GB" sz="1800" b="1" u="none" strike="noStrike" cap="none" normalizeH="0" baseline="0" dirty="0" smtClean="0">
                          <a:ln>
                            <a:noFill/>
                          </a:ln>
                          <a:effectLst/>
                        </a:rPr>
                        <a:t>SELFJOIN</a:t>
                      </a:r>
                      <a:endParaRPr kumimoji="0" lang="en-GB" sz="1800" b="1" i="0" u="none" strike="noStrike" cap="none" normalizeH="0" baseline="0" dirty="0" smtClean="0">
                        <a:ln>
                          <a:noFill/>
                        </a:ln>
                        <a:solidFill>
                          <a:schemeClr val="bg1"/>
                        </a:solidFill>
                        <a:effectLst/>
                        <a:latin typeface="+mj-lt"/>
                      </a:endParaRPr>
                    </a:p>
                  </a:txBody>
                  <a:tcPr marL="39818" marR="39818" anchor="ctr" anchorCtr="1" horzOverflow="overflow"/>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GB" sz="1800" u="none" strike="noStrike" cap="none" normalizeH="0" baseline="0" dirty="0" smtClean="0">
                          <a:ln>
                            <a:noFill/>
                          </a:ln>
                          <a:effectLst/>
                        </a:rPr>
                        <a:t>Joining data in a </a:t>
                      </a:r>
                      <a:r>
                        <a:rPr kumimoji="0" lang="en-GB" sz="1800" u="sng" strike="noStrike" cap="none" normalizeH="0" baseline="0" dirty="0" smtClean="0">
                          <a:ln>
                            <a:noFill/>
                          </a:ln>
                          <a:effectLst/>
                        </a:rPr>
                        <a:t>table to itself</a:t>
                      </a:r>
                      <a:endParaRPr kumimoji="0" lang="en-GB" sz="1800" b="0" i="0" u="sng" strike="noStrike" cap="none" normalizeH="0" baseline="0" dirty="0" smtClean="0">
                        <a:ln>
                          <a:noFill/>
                        </a:ln>
                        <a:solidFill>
                          <a:schemeClr val="bg1"/>
                        </a:solidFill>
                        <a:effectLst/>
                        <a:latin typeface="+mj-lt"/>
                      </a:endParaRPr>
                    </a:p>
                  </a:txBody>
                  <a:tcPr marL="39818" marR="39818" anchor="ctr" anchorCtr="1" horzOverflow="overflow"/>
                </a:tc>
              </a:tr>
            </a:tbl>
          </a:graphicData>
        </a:graphic>
      </p:graphicFrame>
    </p:spTree>
    <p:extLst>
      <p:ext uri="{BB962C8B-B14F-4D97-AF65-F5344CB8AC3E}">
        <p14:creationId xmlns:p14="http://schemas.microsoft.com/office/powerpoint/2010/main" val="11141814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961" y="152400"/>
            <a:ext cx="8827129" cy="940443"/>
          </a:xfrm>
        </p:spPr>
        <p:txBody>
          <a:bodyPr>
            <a:normAutofit/>
          </a:bodyPr>
          <a:lstStyle/>
          <a:p>
            <a:pPr algn="l"/>
            <a:r>
              <a:rPr lang="en-US" sz="4000" b="1" dirty="0"/>
              <a:t>Structured query language (</a:t>
            </a:r>
            <a:r>
              <a:rPr lang="en-US" sz="4000" b="1" dirty="0" smtClean="0"/>
              <a:t>SQL)</a:t>
            </a:r>
            <a:endParaRPr lang="en-US" sz="4000" b="1" dirty="0"/>
          </a:p>
        </p:txBody>
      </p:sp>
      <p:sp>
        <p:nvSpPr>
          <p:cNvPr id="3" name="Content Placeholder 2"/>
          <p:cNvSpPr>
            <a:spLocks noGrp="1"/>
          </p:cNvSpPr>
          <p:nvPr>
            <p:ph idx="1"/>
          </p:nvPr>
        </p:nvSpPr>
        <p:spPr>
          <a:xfrm>
            <a:off x="228600" y="1066800"/>
            <a:ext cx="8763000" cy="5029200"/>
          </a:xfrm>
        </p:spPr>
        <p:txBody>
          <a:bodyPr/>
          <a:lstStyle/>
          <a:p>
            <a:pPr>
              <a:buFont typeface="Wingdings" panose="05000000000000000000" pitchFamily="2" charset="2"/>
              <a:buChar char="Ø"/>
            </a:pPr>
            <a:r>
              <a:rPr lang="en-GB" dirty="0" smtClean="0">
                <a:solidFill>
                  <a:srgbClr val="00B050"/>
                </a:solidFill>
              </a:rPr>
              <a:t>Equijoin</a:t>
            </a:r>
            <a:endParaRPr lang="en-US" dirty="0">
              <a:solidFill>
                <a:srgbClr val="00B050"/>
              </a:solidFill>
            </a:endParaRPr>
          </a:p>
          <a:p>
            <a:pPr marL="36576" indent="0">
              <a:buNone/>
            </a:pPr>
            <a:r>
              <a:rPr lang="en-GB" sz="2400" dirty="0" smtClean="0"/>
              <a:t>      Retrieve data from tables defining a condition for the </a:t>
            </a:r>
            <a:r>
              <a:rPr lang="en-GB" sz="2400" dirty="0" smtClean="0">
                <a:solidFill>
                  <a:srgbClr val="FF6600"/>
                </a:solidFill>
              </a:rPr>
              <a:t>row          association</a:t>
            </a:r>
          </a:p>
          <a:p>
            <a:pPr marL="36576" indent="0">
              <a:buNone/>
            </a:pPr>
            <a:endParaRPr lang="en-GB" sz="2400" dirty="0" smtClean="0">
              <a:solidFill>
                <a:srgbClr val="FF6600"/>
              </a:solidFill>
            </a:endParaRPr>
          </a:p>
          <a:p>
            <a:pPr marL="36576" indent="0">
              <a:buNone/>
            </a:pPr>
            <a:endParaRPr lang="en-US" sz="2500" dirty="0"/>
          </a:p>
          <a:p>
            <a:pPr marL="448056" lvl="1" indent="0">
              <a:buNone/>
            </a:pPr>
            <a:endParaRPr lang="en-US" sz="2600" b="1" dirty="0" smtClean="0"/>
          </a:p>
          <a:p>
            <a:pPr lvl="1">
              <a:buFont typeface="Wingdings" panose="05000000000000000000" pitchFamily="2" charset="2"/>
              <a:buChar char="q"/>
            </a:pPr>
            <a:endParaRPr lang="en-US" sz="2000" b="1" dirty="0" smtClean="0"/>
          </a:p>
          <a:p>
            <a:pPr lvl="1">
              <a:buFont typeface="Wingdings" panose="05000000000000000000" pitchFamily="2" charset="2"/>
              <a:buChar char="q"/>
            </a:pPr>
            <a:endParaRPr lang="en-US" sz="2000" b="1" dirty="0" smtClean="0"/>
          </a:p>
          <a:p>
            <a:pPr>
              <a:buFont typeface="Wingdings" panose="05000000000000000000" pitchFamily="2" charset="2"/>
              <a:buChar char="Ø"/>
            </a:pPr>
            <a:endParaRPr lang="en-US" dirty="0"/>
          </a:p>
        </p:txBody>
      </p:sp>
      <p:sp>
        <p:nvSpPr>
          <p:cNvPr id="7" name="Rectangle 6"/>
          <p:cNvSpPr/>
          <p:nvPr/>
        </p:nvSpPr>
        <p:spPr>
          <a:xfrm>
            <a:off x="3657600" y="6402233"/>
            <a:ext cx="4953000" cy="246221"/>
          </a:xfrm>
          <a:prstGeom prst="rect">
            <a:avLst/>
          </a:prstGeom>
        </p:spPr>
        <p:txBody>
          <a:bodyPr wrap="square">
            <a:spAutoFit/>
          </a:bodyPr>
          <a:lstStyle/>
          <a:p>
            <a:r>
              <a:rPr lang="en-US" sz="1000" dirty="0">
                <a:solidFill>
                  <a:schemeClr val="bg1"/>
                </a:solidFill>
              </a:rPr>
              <a:t>Starting with databases at CERN: RDBMS for </a:t>
            </a:r>
            <a:r>
              <a:rPr lang="en-US" sz="1000" dirty="0" smtClean="0">
                <a:solidFill>
                  <a:schemeClr val="bg1"/>
                </a:solidFill>
              </a:rPr>
              <a:t>beginners – Lorena Lobato Pardavila</a:t>
            </a:r>
            <a:endParaRPr lang="en-GB" sz="1000" dirty="0">
              <a:solidFill>
                <a:schemeClr val="bg1"/>
              </a:solidFill>
            </a:endParaRPr>
          </a:p>
        </p:txBody>
      </p:sp>
      <p:sp>
        <p:nvSpPr>
          <p:cNvPr id="8" name="Slide Number Placeholder 5"/>
          <p:cNvSpPr>
            <a:spLocks noGrp="1"/>
          </p:cNvSpPr>
          <p:nvPr>
            <p:ph type="sldNum" sz="quarter" idx="4294967295"/>
          </p:nvPr>
        </p:nvSpPr>
        <p:spPr>
          <a:xfrm>
            <a:off x="6629400" y="6324600"/>
            <a:ext cx="2133600" cy="365125"/>
          </a:xfrm>
          <a:prstGeom prst="rect">
            <a:avLst/>
          </a:prstGeom>
        </p:spPr>
        <p:txBody>
          <a:bodyPr/>
          <a:lstStyle/>
          <a:p>
            <a:fld id="{FA84A37A-AFC2-4A01-80A1-FC20F2C0D5BB}" type="slidenum">
              <a:rPr lang="en-US" smtClean="0"/>
              <a:pPr/>
              <a:t>22</a:t>
            </a:fld>
            <a:endParaRPr lang="en-US" dirty="0"/>
          </a:p>
        </p:txBody>
      </p:sp>
      <p:cxnSp>
        <p:nvCxnSpPr>
          <p:cNvPr id="9" name="Straight Connector 8"/>
          <p:cNvCxnSpPr/>
          <p:nvPr/>
        </p:nvCxnSpPr>
        <p:spPr>
          <a:xfrm>
            <a:off x="228600" y="990600"/>
            <a:ext cx="8610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10" name="Group 176"/>
          <p:cNvGraphicFramePr>
            <a:graphicFrameLocks noGrp="1"/>
          </p:cNvGraphicFramePr>
          <p:nvPr>
            <p:extLst>
              <p:ext uri="{D42A27DB-BD31-4B8C-83A1-F6EECF244321}">
                <p14:modId xmlns:p14="http://schemas.microsoft.com/office/powerpoint/2010/main" val="1131139372"/>
              </p:ext>
            </p:extLst>
          </p:nvPr>
        </p:nvGraphicFramePr>
        <p:xfrm>
          <a:off x="462280" y="2613025"/>
          <a:ext cx="3429000" cy="1500188"/>
        </p:xfrm>
        <a:graphic>
          <a:graphicData uri="http://schemas.openxmlformats.org/drawingml/2006/table">
            <a:tbl>
              <a:tblPr>
                <a:tableStyleId>{D7AC3CCA-C797-4891-BE02-D94E43425B78}</a:tableStyleId>
              </a:tblPr>
              <a:tblGrid>
                <a:gridCol w="1714500"/>
                <a:gridCol w="1714500"/>
              </a:tblGrid>
              <a:tr h="180975">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b="1" u="none" strike="noStrike" cap="none" normalizeH="0" baseline="0" dirty="0" smtClean="0">
                          <a:ln>
                            <a:noFill/>
                          </a:ln>
                          <a:effectLst/>
                        </a:rPr>
                        <a:t>EMP_NAME</a:t>
                      </a:r>
                      <a:endParaRPr kumimoji="0" lang="en-GB" sz="1400" b="1" i="0" u="none" strike="noStrike" cap="none" normalizeH="0" baseline="0" dirty="0" smtClean="0">
                        <a:ln>
                          <a:noFill/>
                        </a:ln>
                        <a:solidFill>
                          <a:schemeClr val="bg1"/>
                        </a:solidFill>
                        <a:effectLst/>
                        <a:latin typeface="Comic Sans MS" pitchFamily="66" charset="0"/>
                      </a:endParaRPr>
                    </a:p>
                  </a:txBody>
                  <a:tcPr horzOverflow="overflow">
                    <a:solidFill>
                      <a:schemeClr val="accent1">
                        <a:lumMod val="90000"/>
                      </a:schemeClr>
                    </a:solidFill>
                  </a:tcPr>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b="1" u="none" strike="noStrike" cap="none" normalizeH="0" baseline="0" dirty="0" smtClean="0">
                          <a:ln>
                            <a:noFill/>
                          </a:ln>
                          <a:effectLst/>
                        </a:rPr>
                        <a:t>EMP_DEPTNO</a:t>
                      </a:r>
                      <a:endParaRPr kumimoji="0" lang="en-GB" sz="1400" b="1" i="0" u="none" strike="noStrike" cap="none" normalizeH="0" baseline="0" dirty="0" smtClean="0">
                        <a:ln>
                          <a:noFill/>
                        </a:ln>
                        <a:solidFill>
                          <a:schemeClr val="bg1"/>
                        </a:solidFill>
                        <a:effectLst/>
                        <a:latin typeface="Comic Sans MS" pitchFamily="66" charset="0"/>
                      </a:endParaRPr>
                    </a:p>
                  </a:txBody>
                  <a:tcPr horzOverflow="overflow">
                    <a:solidFill>
                      <a:schemeClr val="accent1">
                        <a:lumMod val="90000"/>
                      </a:schemeClr>
                    </a:solidFill>
                  </a:tcPr>
                </a:tc>
              </a:tr>
              <a:tr h="396875">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u="none" strike="noStrike" cap="none" normalizeH="0" baseline="0" dirty="0" smtClean="0">
                          <a:ln>
                            <a:noFill/>
                          </a:ln>
                          <a:effectLst/>
                        </a:rPr>
                        <a:t>KING</a:t>
                      </a:r>
                      <a:endParaRPr kumimoji="0" lang="en-GB" sz="1400" b="0" i="0" u="none" strike="noStrike" cap="none" normalizeH="0" baseline="0" dirty="0" smtClean="0">
                        <a:ln>
                          <a:noFill/>
                        </a:ln>
                        <a:solidFill>
                          <a:schemeClr val="bg1"/>
                        </a:solidFill>
                        <a:effectLst/>
                        <a:latin typeface="Comic Sans MS" pitchFamily="66"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u="none" strike="noStrike" cap="none" normalizeH="0" baseline="0" dirty="0" smtClean="0">
                          <a:ln>
                            <a:noFill/>
                          </a:ln>
                          <a:effectLst/>
                        </a:rPr>
                        <a:t>10</a:t>
                      </a:r>
                      <a:endParaRPr kumimoji="0" lang="en-GB" sz="1400" b="0" i="0" u="none" strike="noStrike" cap="none" normalizeH="0" baseline="0" dirty="0" smtClean="0">
                        <a:ln>
                          <a:noFill/>
                        </a:ln>
                        <a:solidFill>
                          <a:schemeClr val="bg1"/>
                        </a:solidFill>
                        <a:effectLst/>
                        <a:latin typeface="Comic Sans MS" pitchFamily="66" charset="0"/>
                      </a:endParaRPr>
                    </a:p>
                  </a:txBody>
                  <a:tcPr horzOverflow="overflow"/>
                </a:tc>
              </a:tr>
              <a:tr h="400050">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u="none" strike="noStrike" cap="none" normalizeH="0" baseline="0" dirty="0" smtClean="0">
                          <a:ln>
                            <a:noFill/>
                          </a:ln>
                          <a:effectLst/>
                        </a:rPr>
                        <a:t>BLAKE</a:t>
                      </a:r>
                      <a:endParaRPr kumimoji="0" lang="en-GB" sz="1400" b="0" i="0" u="none" strike="noStrike" cap="none" normalizeH="0" baseline="0" dirty="0" smtClean="0">
                        <a:ln>
                          <a:noFill/>
                        </a:ln>
                        <a:solidFill>
                          <a:schemeClr val="bg1"/>
                        </a:solidFill>
                        <a:effectLst/>
                        <a:latin typeface="Comic Sans MS" pitchFamily="66"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u="none" strike="noStrike" cap="none" normalizeH="0" baseline="0" dirty="0" smtClean="0">
                          <a:ln>
                            <a:noFill/>
                          </a:ln>
                          <a:effectLst/>
                        </a:rPr>
                        <a:t>30</a:t>
                      </a:r>
                      <a:endParaRPr kumimoji="0" lang="en-GB" sz="1400" b="0" i="0" u="none" strike="noStrike" cap="none" normalizeH="0" baseline="0" dirty="0" smtClean="0">
                        <a:ln>
                          <a:noFill/>
                        </a:ln>
                        <a:solidFill>
                          <a:schemeClr val="bg1"/>
                        </a:solidFill>
                        <a:effectLst/>
                        <a:latin typeface="Comic Sans MS" pitchFamily="66" charset="0"/>
                      </a:endParaRPr>
                    </a:p>
                  </a:txBody>
                  <a:tcPr horzOverflow="overflow"/>
                </a:tc>
              </a:tr>
              <a:tr h="398463">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u="none" strike="noStrike" cap="none" normalizeH="0" baseline="0" dirty="0" smtClean="0">
                          <a:ln>
                            <a:noFill/>
                          </a:ln>
                          <a:effectLst/>
                        </a:rPr>
                        <a:t>CLARK</a:t>
                      </a:r>
                      <a:endParaRPr kumimoji="0" lang="en-GB" sz="1400" b="0" i="0" u="none" strike="noStrike" cap="none" normalizeH="0" baseline="0" dirty="0" smtClean="0">
                        <a:ln>
                          <a:noFill/>
                        </a:ln>
                        <a:solidFill>
                          <a:schemeClr val="bg1"/>
                        </a:solidFill>
                        <a:effectLst/>
                        <a:latin typeface="Comic Sans MS" pitchFamily="66"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u="none" strike="noStrike" cap="none" normalizeH="0" baseline="0" dirty="0" smtClean="0">
                          <a:ln>
                            <a:noFill/>
                          </a:ln>
                          <a:effectLst/>
                        </a:rPr>
                        <a:t>10</a:t>
                      </a:r>
                      <a:endParaRPr kumimoji="0" lang="en-GB" sz="1400" b="0" i="0" u="none" strike="noStrike" cap="none" normalizeH="0" baseline="0" dirty="0" smtClean="0">
                        <a:ln>
                          <a:noFill/>
                        </a:ln>
                        <a:solidFill>
                          <a:schemeClr val="bg1"/>
                        </a:solidFill>
                        <a:effectLst/>
                        <a:latin typeface="Comic Sans MS" pitchFamily="66" charset="0"/>
                      </a:endParaRPr>
                    </a:p>
                  </a:txBody>
                  <a:tcPr horzOverflow="overflow"/>
                </a:tc>
              </a:tr>
            </a:tbl>
          </a:graphicData>
        </a:graphic>
      </p:graphicFrame>
      <p:graphicFrame>
        <p:nvGraphicFramePr>
          <p:cNvPr id="12" name="Group 174"/>
          <p:cNvGraphicFramePr>
            <a:graphicFrameLocks noGrp="1"/>
          </p:cNvGraphicFramePr>
          <p:nvPr>
            <p:extLst>
              <p:ext uri="{D42A27DB-BD31-4B8C-83A1-F6EECF244321}">
                <p14:modId xmlns:p14="http://schemas.microsoft.com/office/powerpoint/2010/main" val="3373108524"/>
              </p:ext>
            </p:extLst>
          </p:nvPr>
        </p:nvGraphicFramePr>
        <p:xfrm>
          <a:off x="5110480" y="2794000"/>
          <a:ext cx="3429000" cy="1500188"/>
        </p:xfrm>
        <a:graphic>
          <a:graphicData uri="http://schemas.openxmlformats.org/drawingml/2006/table">
            <a:tbl>
              <a:tblPr>
                <a:tableStyleId>{D7AC3CCA-C797-4891-BE02-D94E43425B78}</a:tableStyleId>
              </a:tblPr>
              <a:tblGrid>
                <a:gridCol w="1714500"/>
                <a:gridCol w="1714500"/>
              </a:tblGrid>
              <a:tr h="180975">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b="1" u="none" strike="noStrike" cap="none" normalizeH="0" baseline="0" dirty="0" smtClean="0">
                          <a:ln>
                            <a:noFill/>
                          </a:ln>
                          <a:effectLst/>
                        </a:rPr>
                        <a:t>DEPT_NO</a:t>
                      </a:r>
                      <a:endParaRPr kumimoji="0" lang="en-GB" sz="1400" b="1" i="0" u="none" strike="noStrike" cap="none" normalizeH="0" baseline="0" dirty="0" smtClean="0">
                        <a:ln>
                          <a:noFill/>
                        </a:ln>
                        <a:solidFill>
                          <a:schemeClr val="bg1"/>
                        </a:solidFill>
                        <a:effectLst/>
                        <a:latin typeface="Comic Sans MS" pitchFamily="66" charset="0"/>
                      </a:endParaRPr>
                    </a:p>
                  </a:txBody>
                  <a:tcPr horzOverflow="overflow">
                    <a:solidFill>
                      <a:schemeClr val="accent1">
                        <a:lumMod val="90000"/>
                      </a:schemeClr>
                    </a:solidFill>
                  </a:tcPr>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b="1" u="none" strike="noStrike" cap="none" normalizeH="0" baseline="0" dirty="0" smtClean="0">
                          <a:ln>
                            <a:noFill/>
                          </a:ln>
                          <a:effectLst/>
                        </a:rPr>
                        <a:t>DEPT_NAME</a:t>
                      </a:r>
                      <a:endParaRPr kumimoji="0" lang="en-GB" sz="1400" b="1" i="0" u="none" strike="noStrike" cap="none" normalizeH="0" baseline="0" dirty="0" smtClean="0">
                        <a:ln>
                          <a:noFill/>
                        </a:ln>
                        <a:solidFill>
                          <a:schemeClr val="bg1"/>
                        </a:solidFill>
                        <a:effectLst/>
                        <a:latin typeface="Comic Sans MS" pitchFamily="66" charset="0"/>
                      </a:endParaRPr>
                    </a:p>
                  </a:txBody>
                  <a:tcPr horzOverflow="overflow">
                    <a:solidFill>
                      <a:schemeClr val="accent1">
                        <a:lumMod val="90000"/>
                      </a:schemeClr>
                    </a:solidFill>
                  </a:tcPr>
                </a:tc>
              </a:tr>
              <a:tr h="396875">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u="none" strike="noStrike" cap="none" normalizeH="0" baseline="0" dirty="0" smtClean="0">
                          <a:ln>
                            <a:noFill/>
                          </a:ln>
                          <a:effectLst/>
                        </a:rPr>
                        <a:t>10</a:t>
                      </a:r>
                      <a:endParaRPr kumimoji="0" lang="en-GB" sz="1400" b="0" i="0" u="none" strike="noStrike" cap="none" normalizeH="0" baseline="0" dirty="0" smtClean="0">
                        <a:ln>
                          <a:noFill/>
                        </a:ln>
                        <a:solidFill>
                          <a:schemeClr val="bg1"/>
                        </a:solidFill>
                        <a:effectLst/>
                        <a:latin typeface="Comic Sans MS" pitchFamily="66"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u="none" strike="noStrike" cap="none" normalizeH="0" baseline="0" smtClean="0">
                          <a:ln>
                            <a:noFill/>
                          </a:ln>
                          <a:effectLst/>
                        </a:rPr>
                        <a:t>ACCOUNTING</a:t>
                      </a:r>
                      <a:endParaRPr kumimoji="0" lang="en-GB" sz="1400" b="0" i="0" u="none" strike="noStrike" cap="none" normalizeH="0" baseline="0" smtClean="0">
                        <a:ln>
                          <a:noFill/>
                        </a:ln>
                        <a:solidFill>
                          <a:schemeClr val="bg1"/>
                        </a:solidFill>
                        <a:effectLst/>
                        <a:latin typeface="Comic Sans MS" pitchFamily="66" charset="0"/>
                      </a:endParaRPr>
                    </a:p>
                  </a:txBody>
                  <a:tcPr horzOverflow="overflow"/>
                </a:tc>
              </a:tr>
              <a:tr h="400050">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u="none" strike="noStrike" cap="none" normalizeH="0" baseline="0" dirty="0" smtClean="0">
                          <a:ln>
                            <a:noFill/>
                          </a:ln>
                          <a:effectLst/>
                        </a:rPr>
                        <a:t>30</a:t>
                      </a:r>
                      <a:endParaRPr kumimoji="0" lang="en-GB" sz="1400" b="0" i="0" u="none" strike="noStrike" cap="none" normalizeH="0" baseline="0" dirty="0" smtClean="0">
                        <a:ln>
                          <a:noFill/>
                        </a:ln>
                        <a:solidFill>
                          <a:schemeClr val="bg1"/>
                        </a:solidFill>
                        <a:effectLst/>
                        <a:latin typeface="Comic Sans MS" pitchFamily="66"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u="none" strike="noStrike" cap="none" normalizeH="0" baseline="0" dirty="0" smtClean="0">
                          <a:ln>
                            <a:noFill/>
                          </a:ln>
                          <a:effectLst/>
                        </a:rPr>
                        <a:t>SALES</a:t>
                      </a:r>
                      <a:endParaRPr kumimoji="0" lang="en-GB" sz="1400" b="0" i="0" u="none" strike="noStrike" cap="none" normalizeH="0" baseline="0" dirty="0" smtClean="0">
                        <a:ln>
                          <a:noFill/>
                        </a:ln>
                        <a:solidFill>
                          <a:schemeClr val="bg1"/>
                        </a:solidFill>
                        <a:effectLst/>
                        <a:latin typeface="Comic Sans MS" pitchFamily="66" charset="0"/>
                      </a:endParaRPr>
                    </a:p>
                  </a:txBody>
                  <a:tcPr horzOverflow="overflow"/>
                </a:tc>
              </a:tr>
              <a:tr h="398463">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u="none" strike="noStrike" cap="none" normalizeH="0" baseline="0" smtClean="0">
                          <a:ln>
                            <a:noFill/>
                          </a:ln>
                          <a:effectLst/>
                        </a:rPr>
                        <a:t>20</a:t>
                      </a:r>
                      <a:endParaRPr kumimoji="0" lang="en-GB" sz="1400" b="0" i="0" u="none" strike="noStrike" cap="none" normalizeH="0" baseline="0" smtClean="0">
                        <a:ln>
                          <a:noFill/>
                        </a:ln>
                        <a:solidFill>
                          <a:schemeClr val="bg1"/>
                        </a:solidFill>
                        <a:effectLst/>
                        <a:latin typeface="Comic Sans MS" pitchFamily="66"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u="none" strike="noStrike" cap="none" normalizeH="0" baseline="0" dirty="0" smtClean="0">
                          <a:ln>
                            <a:noFill/>
                          </a:ln>
                          <a:effectLst/>
                        </a:rPr>
                        <a:t>OPERATIONS</a:t>
                      </a:r>
                      <a:endParaRPr kumimoji="0" lang="en-GB" sz="1400" b="0" i="0" u="none" strike="noStrike" cap="none" normalizeH="0" baseline="0" dirty="0" smtClean="0">
                        <a:ln>
                          <a:noFill/>
                        </a:ln>
                        <a:solidFill>
                          <a:schemeClr val="bg1"/>
                        </a:solidFill>
                        <a:effectLst/>
                        <a:latin typeface="Comic Sans MS" pitchFamily="66" charset="0"/>
                      </a:endParaRPr>
                    </a:p>
                  </a:txBody>
                  <a:tcPr horzOverflow="overflow"/>
                </a:tc>
              </a:tr>
            </a:tbl>
          </a:graphicData>
        </a:graphic>
      </p:graphicFrame>
      <p:cxnSp>
        <p:nvCxnSpPr>
          <p:cNvPr id="13" name="AutoShape 47"/>
          <p:cNvCxnSpPr>
            <a:cxnSpLocks noChangeShapeType="1"/>
          </p:cNvCxnSpPr>
          <p:nvPr/>
        </p:nvCxnSpPr>
        <p:spPr bwMode="auto">
          <a:xfrm>
            <a:off x="3891280" y="3048000"/>
            <a:ext cx="1219200" cy="247650"/>
          </a:xfrm>
          <a:prstGeom prst="curvedConnector3">
            <a:avLst>
              <a:gd name="adj1" fmla="val 50000"/>
            </a:avLst>
          </a:prstGeom>
          <a:noFill/>
          <a:ln w="25400">
            <a:solidFill>
              <a:srgbClr val="0099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AutoShape 48"/>
          <p:cNvCxnSpPr>
            <a:cxnSpLocks noChangeShapeType="1"/>
          </p:cNvCxnSpPr>
          <p:nvPr/>
        </p:nvCxnSpPr>
        <p:spPr bwMode="auto">
          <a:xfrm>
            <a:off x="3891280" y="3590925"/>
            <a:ext cx="1219200" cy="103188"/>
          </a:xfrm>
          <a:prstGeom prst="curvedConnector3">
            <a:avLst>
              <a:gd name="adj1" fmla="val 50000"/>
            </a:avLst>
          </a:prstGeom>
          <a:noFill/>
          <a:ln w="25400">
            <a:solidFill>
              <a:srgbClr val="C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49"/>
          <p:cNvCxnSpPr>
            <a:cxnSpLocks noChangeShapeType="1"/>
          </p:cNvCxnSpPr>
          <p:nvPr/>
        </p:nvCxnSpPr>
        <p:spPr bwMode="auto">
          <a:xfrm flipV="1">
            <a:off x="3891280" y="3295651"/>
            <a:ext cx="1219200" cy="590549"/>
          </a:xfrm>
          <a:prstGeom prst="curvedConnector3">
            <a:avLst>
              <a:gd name="adj1" fmla="val 50000"/>
            </a:avLst>
          </a:prstGeom>
          <a:noFill/>
          <a:ln w="25400">
            <a:solidFill>
              <a:srgbClr val="7030A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6" name="Group 144"/>
          <p:cNvGraphicFramePr>
            <a:graphicFrameLocks noGrp="1"/>
          </p:cNvGraphicFramePr>
          <p:nvPr>
            <p:extLst>
              <p:ext uri="{D42A27DB-BD31-4B8C-83A1-F6EECF244321}">
                <p14:modId xmlns:p14="http://schemas.microsoft.com/office/powerpoint/2010/main" val="2575927084"/>
              </p:ext>
            </p:extLst>
          </p:nvPr>
        </p:nvGraphicFramePr>
        <p:xfrm>
          <a:off x="1224280" y="4495800"/>
          <a:ext cx="6705600" cy="1585914"/>
        </p:xfrm>
        <a:graphic>
          <a:graphicData uri="http://schemas.openxmlformats.org/drawingml/2006/table">
            <a:tbl>
              <a:tblPr>
                <a:tableStyleId>{D7AC3CCA-C797-4891-BE02-D94E43425B78}</a:tableStyleId>
              </a:tblPr>
              <a:tblGrid>
                <a:gridCol w="2235200"/>
                <a:gridCol w="2235200"/>
                <a:gridCol w="2235200"/>
              </a:tblGrid>
              <a:tr h="379413">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b="1" u="none" strike="noStrike" cap="none" normalizeH="0" baseline="0" dirty="0" smtClean="0">
                          <a:ln>
                            <a:noFill/>
                          </a:ln>
                          <a:effectLst/>
                        </a:rPr>
                        <a:t>EMP_NAME</a:t>
                      </a:r>
                      <a:endParaRPr kumimoji="0" lang="en-GB" sz="1400" b="1" i="0" u="none" strike="noStrike" cap="none" normalizeH="0" baseline="0" dirty="0" smtClean="0">
                        <a:ln>
                          <a:noFill/>
                        </a:ln>
                        <a:solidFill>
                          <a:srgbClr val="FFFF99"/>
                        </a:solidFill>
                        <a:effectLst/>
                        <a:latin typeface="Comic Sans MS" pitchFamily="66" charset="0"/>
                      </a:endParaRPr>
                    </a:p>
                  </a:txBody>
                  <a:tcPr horzOverflow="overflow">
                    <a:solidFill>
                      <a:schemeClr val="accent1">
                        <a:lumMod val="90000"/>
                      </a:schemeClr>
                    </a:solidFill>
                  </a:tcPr>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b="1" u="none" strike="noStrike" cap="none" normalizeH="0" baseline="0" dirty="0" smtClean="0">
                          <a:ln>
                            <a:noFill/>
                          </a:ln>
                          <a:effectLst/>
                        </a:rPr>
                        <a:t>EMP_DEPTNO</a:t>
                      </a:r>
                      <a:endParaRPr kumimoji="0" lang="en-GB" sz="1400" b="1" i="0" u="none" strike="noStrike" cap="none" normalizeH="0" baseline="0" dirty="0" smtClean="0">
                        <a:ln>
                          <a:noFill/>
                        </a:ln>
                        <a:solidFill>
                          <a:srgbClr val="FFFF99"/>
                        </a:solidFill>
                        <a:effectLst/>
                        <a:latin typeface="Comic Sans MS" pitchFamily="66" charset="0"/>
                      </a:endParaRPr>
                    </a:p>
                  </a:txBody>
                  <a:tcPr horzOverflow="overflow">
                    <a:solidFill>
                      <a:schemeClr val="accent1">
                        <a:lumMod val="90000"/>
                      </a:schemeClr>
                    </a:solidFill>
                  </a:tcPr>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b="1" u="none" strike="noStrike" cap="none" normalizeH="0" baseline="0" dirty="0" smtClean="0">
                          <a:ln>
                            <a:noFill/>
                          </a:ln>
                          <a:effectLst/>
                        </a:rPr>
                        <a:t>DEPT_NAME</a:t>
                      </a:r>
                      <a:endParaRPr kumimoji="0" lang="en-GB" sz="1400" b="1" i="0" u="none" strike="noStrike" cap="none" normalizeH="0" baseline="0" dirty="0" smtClean="0">
                        <a:ln>
                          <a:noFill/>
                        </a:ln>
                        <a:solidFill>
                          <a:srgbClr val="FFFF99"/>
                        </a:solidFill>
                        <a:effectLst/>
                        <a:latin typeface="Comic Sans MS" pitchFamily="66" charset="0"/>
                      </a:endParaRPr>
                    </a:p>
                  </a:txBody>
                  <a:tcPr horzOverflow="overflow">
                    <a:solidFill>
                      <a:schemeClr val="accent1">
                        <a:lumMod val="90000"/>
                      </a:schemeClr>
                    </a:solidFill>
                  </a:tcPr>
                </a:tc>
              </a:tr>
              <a:tr h="400050">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u="none" strike="noStrike" cap="none" normalizeH="0" baseline="0" dirty="0" smtClean="0">
                          <a:ln>
                            <a:noFill/>
                          </a:ln>
                          <a:effectLst/>
                        </a:rPr>
                        <a:t>KING</a:t>
                      </a:r>
                      <a:endParaRPr kumimoji="0" lang="en-GB" sz="1400" b="0" i="0" u="none" strike="noStrike" cap="none" normalizeH="0" baseline="0" dirty="0" smtClean="0">
                        <a:ln>
                          <a:noFill/>
                        </a:ln>
                        <a:solidFill>
                          <a:srgbClr val="FFFF99"/>
                        </a:solidFill>
                        <a:effectLst/>
                        <a:latin typeface="Comic Sans MS" pitchFamily="66"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u="none" strike="noStrike" cap="none" normalizeH="0" baseline="0" smtClean="0">
                          <a:ln>
                            <a:noFill/>
                          </a:ln>
                          <a:effectLst/>
                        </a:rPr>
                        <a:t>10</a:t>
                      </a:r>
                      <a:endParaRPr kumimoji="0" lang="en-GB" sz="1400" b="0" i="0" u="none" strike="noStrike" cap="none" normalizeH="0" baseline="0" smtClean="0">
                        <a:ln>
                          <a:noFill/>
                        </a:ln>
                        <a:solidFill>
                          <a:srgbClr val="FFFF99"/>
                        </a:solidFill>
                        <a:effectLst/>
                        <a:latin typeface="Comic Sans MS" pitchFamily="66"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u="none" strike="noStrike" cap="none" normalizeH="0" baseline="0" dirty="0" smtClean="0">
                          <a:ln>
                            <a:noFill/>
                          </a:ln>
                          <a:effectLst/>
                        </a:rPr>
                        <a:t>ACCOUNTING</a:t>
                      </a:r>
                      <a:endParaRPr kumimoji="0" lang="en-GB" sz="1400" b="0" i="0" u="none" strike="noStrike" cap="none" normalizeH="0" baseline="0" dirty="0" smtClean="0">
                        <a:ln>
                          <a:noFill/>
                        </a:ln>
                        <a:solidFill>
                          <a:srgbClr val="FFFF99"/>
                        </a:solidFill>
                        <a:effectLst/>
                        <a:latin typeface="Comic Sans MS" pitchFamily="66" charset="0"/>
                      </a:endParaRPr>
                    </a:p>
                  </a:txBody>
                  <a:tcPr horzOverflow="overflow"/>
                </a:tc>
              </a:tr>
              <a:tr h="404813">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u="none" strike="noStrike" cap="none" normalizeH="0" baseline="0" smtClean="0">
                          <a:ln>
                            <a:noFill/>
                          </a:ln>
                          <a:effectLst/>
                        </a:rPr>
                        <a:t>BLAKE</a:t>
                      </a:r>
                      <a:endParaRPr kumimoji="0" lang="en-GB" sz="1400" b="0" i="0" u="none" strike="noStrike" cap="none" normalizeH="0" baseline="0" smtClean="0">
                        <a:ln>
                          <a:noFill/>
                        </a:ln>
                        <a:solidFill>
                          <a:srgbClr val="FFFF99"/>
                        </a:solidFill>
                        <a:effectLst/>
                        <a:latin typeface="Comic Sans MS" pitchFamily="66"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u="none" strike="noStrike" cap="none" normalizeH="0" baseline="0" dirty="0" smtClean="0">
                          <a:ln>
                            <a:noFill/>
                          </a:ln>
                          <a:effectLst/>
                        </a:rPr>
                        <a:t>30</a:t>
                      </a:r>
                      <a:endParaRPr kumimoji="0" lang="en-GB" sz="1400" b="0" i="0" u="none" strike="noStrike" cap="none" normalizeH="0" baseline="0" dirty="0" smtClean="0">
                        <a:ln>
                          <a:noFill/>
                        </a:ln>
                        <a:solidFill>
                          <a:srgbClr val="FFFF99"/>
                        </a:solidFill>
                        <a:effectLst/>
                        <a:latin typeface="Comic Sans MS" pitchFamily="66"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u="none" strike="noStrike" cap="none" normalizeH="0" baseline="0" dirty="0" smtClean="0">
                          <a:ln>
                            <a:noFill/>
                          </a:ln>
                          <a:effectLst/>
                        </a:rPr>
                        <a:t>SALES</a:t>
                      </a:r>
                      <a:endParaRPr kumimoji="0" lang="en-GB" sz="1400" b="0" i="0" u="none" strike="noStrike" cap="none" normalizeH="0" baseline="0" dirty="0" smtClean="0">
                        <a:ln>
                          <a:noFill/>
                        </a:ln>
                        <a:solidFill>
                          <a:srgbClr val="FFFF99"/>
                        </a:solidFill>
                        <a:effectLst/>
                        <a:latin typeface="Comic Sans MS" pitchFamily="66" charset="0"/>
                      </a:endParaRPr>
                    </a:p>
                  </a:txBody>
                  <a:tcPr horzOverflow="overflow"/>
                </a:tc>
              </a:tr>
              <a:tr h="401638">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u="none" strike="noStrike" cap="none" normalizeH="0" baseline="0" smtClean="0">
                          <a:ln>
                            <a:noFill/>
                          </a:ln>
                          <a:effectLst/>
                        </a:rPr>
                        <a:t>CLARK</a:t>
                      </a:r>
                      <a:endParaRPr kumimoji="0" lang="en-GB" sz="1400" b="0" i="0" u="none" strike="noStrike" cap="none" normalizeH="0" baseline="0" smtClean="0">
                        <a:ln>
                          <a:noFill/>
                        </a:ln>
                        <a:solidFill>
                          <a:srgbClr val="FFFF99"/>
                        </a:solidFill>
                        <a:effectLst/>
                        <a:latin typeface="Comic Sans MS" pitchFamily="66"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u="none" strike="noStrike" cap="none" normalizeH="0" baseline="0" smtClean="0">
                          <a:ln>
                            <a:noFill/>
                          </a:ln>
                          <a:effectLst/>
                        </a:rPr>
                        <a:t>10</a:t>
                      </a:r>
                      <a:endParaRPr kumimoji="0" lang="en-GB" sz="1400" b="0" i="0" u="none" strike="noStrike" cap="none" normalizeH="0" baseline="0" smtClean="0">
                        <a:ln>
                          <a:noFill/>
                        </a:ln>
                        <a:solidFill>
                          <a:srgbClr val="FFFF99"/>
                        </a:solidFill>
                        <a:effectLst/>
                        <a:latin typeface="Comic Sans MS" pitchFamily="66"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u="none" strike="noStrike" cap="none" normalizeH="0" baseline="0" dirty="0" smtClean="0">
                          <a:ln>
                            <a:noFill/>
                          </a:ln>
                          <a:effectLst/>
                        </a:rPr>
                        <a:t>ACCOUNTING</a:t>
                      </a:r>
                      <a:endParaRPr kumimoji="0" lang="en-GB" sz="1400" b="0" i="0" u="none" strike="noStrike" cap="none" normalizeH="0" baseline="0" dirty="0" smtClean="0">
                        <a:ln>
                          <a:noFill/>
                        </a:ln>
                        <a:solidFill>
                          <a:srgbClr val="FFFF99"/>
                        </a:solidFill>
                        <a:effectLst/>
                        <a:latin typeface="Comic Sans MS" pitchFamily="66" charset="0"/>
                      </a:endParaRPr>
                    </a:p>
                  </a:txBody>
                  <a:tcPr horzOverflow="overflow"/>
                </a:tc>
              </a:tr>
            </a:tbl>
          </a:graphicData>
        </a:graphic>
      </p:graphicFrame>
      <p:sp>
        <p:nvSpPr>
          <p:cNvPr id="17" name="Text Box 6"/>
          <p:cNvSpPr txBox="1">
            <a:spLocks noChangeArrowheads="1"/>
          </p:cNvSpPr>
          <p:nvPr/>
        </p:nvSpPr>
        <p:spPr bwMode="auto">
          <a:xfrm>
            <a:off x="2786742" y="1066800"/>
            <a:ext cx="6203347" cy="1286845"/>
          </a:xfrm>
          <a:prstGeom prst="rect">
            <a:avLst/>
          </a:prstGeom>
          <a:solidFill>
            <a:schemeClr val="tx1"/>
          </a:solidFill>
          <a:ln w="12700" cap="sq">
            <a:solidFill>
              <a:schemeClr val="accent5"/>
            </a:solidFill>
            <a:miter lim="800000"/>
            <a:headEnd type="none" w="sm" len="sm"/>
            <a:tailEnd type="none" w="sm" len="sm"/>
          </a:ln>
          <a:effectLst/>
          <a:scene3d>
            <a:camera prst="orthographicFront"/>
            <a:lightRig rig="threePt" dir="t"/>
          </a:scene3d>
          <a:sp3d>
            <a:bevelT/>
          </a:sp3d>
          <a:extLst/>
        </p:spPr>
        <p:txBody>
          <a:bodyPr wrap="square" lIns="180000" tIns="180000" rIns="180000" bIns="180000">
            <a:spAutoFit/>
          </a:bodyPr>
          <a:lstStyle/>
          <a:p>
            <a:r>
              <a:rPr lang="en-US" sz="1500" b="1" dirty="0">
                <a:solidFill>
                  <a:schemeClr val="bg1"/>
                </a:solidFill>
                <a:latin typeface="Courier" pitchFamily="49" charset="0"/>
              </a:rPr>
              <a:t>SQL&gt; </a:t>
            </a:r>
            <a:r>
              <a:rPr lang="de-DE" sz="1500" b="1" dirty="0" smtClean="0">
                <a:solidFill>
                  <a:schemeClr val="bg1"/>
                </a:solidFill>
                <a:latin typeface="Courier" pitchFamily="49" charset="0"/>
              </a:rPr>
              <a:t>SELECT e.emp_name, e.emp_deptno, d.dept_name  </a:t>
            </a:r>
          </a:p>
          <a:p>
            <a:r>
              <a:rPr lang="de-DE" sz="1500" b="1" dirty="0" smtClean="0">
                <a:solidFill>
                  <a:schemeClr val="bg1"/>
                </a:solidFill>
                <a:latin typeface="Courier" pitchFamily="49" charset="0"/>
              </a:rPr>
              <a:t>	FROM emp e, dept d </a:t>
            </a:r>
          </a:p>
          <a:p>
            <a:r>
              <a:rPr lang="de-DE" sz="1500" b="1" dirty="0" smtClean="0">
                <a:solidFill>
                  <a:schemeClr val="bg1"/>
                </a:solidFill>
                <a:latin typeface="Courier" pitchFamily="49" charset="0"/>
              </a:rPr>
              <a:t>	WHERE e.emp_deptno = d.deptno </a:t>
            </a:r>
          </a:p>
          <a:p>
            <a:r>
              <a:rPr lang="de-DE" sz="1500" b="1" dirty="0" smtClean="0">
                <a:solidFill>
                  <a:schemeClr val="bg1"/>
                </a:solidFill>
                <a:latin typeface="Courier" pitchFamily="49" charset="0"/>
              </a:rPr>
              <a:t>	ORDER BY emp_name</a:t>
            </a:r>
            <a:r>
              <a:rPr lang="de-DE" sz="1500" b="1" dirty="0" smtClean="0">
                <a:latin typeface="Courier" pitchFamily="49" charset="0"/>
              </a:rPr>
              <a:t>;</a:t>
            </a:r>
          </a:p>
        </p:txBody>
      </p:sp>
    </p:spTree>
    <p:extLst>
      <p:ext uri="{BB962C8B-B14F-4D97-AF65-F5344CB8AC3E}">
        <p14:creationId xmlns:p14="http://schemas.microsoft.com/office/powerpoint/2010/main" val="27500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Right)">
                                      <p:cBhvr>
                                        <p:cTn id="7" dur="500"/>
                                        <p:tgtEl>
                                          <p:spTgt spid="13"/>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slide(fromRight)">
                                      <p:cBhvr>
                                        <p:cTn id="11" dur="500"/>
                                        <p:tgtEl>
                                          <p:spTgt spid="15"/>
                                        </p:tgtEl>
                                      </p:cBhvr>
                                    </p:animEffect>
                                  </p:childTnLst>
                                </p:cTn>
                              </p:par>
                            </p:childTnLst>
                          </p:cTn>
                        </p:par>
                        <p:par>
                          <p:cTn id="12" fill="hold">
                            <p:stCondLst>
                              <p:cond delay="1000"/>
                            </p:stCondLst>
                            <p:childTnLst>
                              <p:par>
                                <p:cTn id="13" presetID="12" presetClass="entr" presetSubtype="2"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slide(fromRigh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randombar(horizont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randombar(horizontal)">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961" y="152400"/>
            <a:ext cx="8827129" cy="940443"/>
          </a:xfrm>
        </p:spPr>
        <p:txBody>
          <a:bodyPr>
            <a:normAutofit/>
          </a:bodyPr>
          <a:lstStyle/>
          <a:p>
            <a:pPr algn="l"/>
            <a:r>
              <a:rPr lang="en-US" sz="4000" b="1" dirty="0"/>
              <a:t>Structured query language (</a:t>
            </a:r>
            <a:r>
              <a:rPr lang="en-US" sz="4000" b="1" dirty="0" smtClean="0"/>
              <a:t>SQL)</a:t>
            </a:r>
            <a:endParaRPr lang="en-US" sz="4000" b="1" dirty="0"/>
          </a:p>
        </p:txBody>
      </p:sp>
      <p:sp>
        <p:nvSpPr>
          <p:cNvPr id="3" name="Content Placeholder 2"/>
          <p:cNvSpPr>
            <a:spLocks noGrp="1"/>
          </p:cNvSpPr>
          <p:nvPr>
            <p:ph idx="1"/>
          </p:nvPr>
        </p:nvSpPr>
        <p:spPr>
          <a:xfrm>
            <a:off x="228600" y="1066800"/>
            <a:ext cx="8763000" cy="5029200"/>
          </a:xfrm>
        </p:spPr>
        <p:txBody>
          <a:bodyPr/>
          <a:lstStyle/>
          <a:p>
            <a:pPr>
              <a:buFont typeface="Wingdings" panose="05000000000000000000" pitchFamily="2" charset="2"/>
              <a:buChar char="Ø"/>
            </a:pPr>
            <a:r>
              <a:rPr lang="en-GB" dirty="0" err="1" smtClean="0">
                <a:solidFill>
                  <a:srgbClr val="00B050"/>
                </a:solidFill>
              </a:rPr>
              <a:t>Outerjoin</a:t>
            </a:r>
            <a:endParaRPr lang="en-US" dirty="0">
              <a:solidFill>
                <a:srgbClr val="00B050"/>
              </a:solidFill>
            </a:endParaRPr>
          </a:p>
        </p:txBody>
      </p:sp>
      <p:sp>
        <p:nvSpPr>
          <p:cNvPr id="7" name="Rectangle 6"/>
          <p:cNvSpPr/>
          <p:nvPr/>
        </p:nvSpPr>
        <p:spPr>
          <a:xfrm>
            <a:off x="3657600" y="6402233"/>
            <a:ext cx="4953000" cy="246221"/>
          </a:xfrm>
          <a:prstGeom prst="rect">
            <a:avLst/>
          </a:prstGeom>
        </p:spPr>
        <p:txBody>
          <a:bodyPr wrap="square">
            <a:spAutoFit/>
          </a:bodyPr>
          <a:lstStyle/>
          <a:p>
            <a:r>
              <a:rPr lang="en-US" sz="1000" dirty="0">
                <a:solidFill>
                  <a:schemeClr val="bg1"/>
                </a:solidFill>
              </a:rPr>
              <a:t>Starting with databases at CERN: RDBMS for </a:t>
            </a:r>
            <a:r>
              <a:rPr lang="en-US" sz="1000" dirty="0" smtClean="0">
                <a:solidFill>
                  <a:schemeClr val="bg1"/>
                </a:solidFill>
              </a:rPr>
              <a:t>beginners – Lorena Lobato Pardavila</a:t>
            </a:r>
            <a:endParaRPr lang="en-GB" sz="1000" dirty="0">
              <a:solidFill>
                <a:schemeClr val="bg1"/>
              </a:solidFill>
            </a:endParaRPr>
          </a:p>
        </p:txBody>
      </p:sp>
      <p:sp>
        <p:nvSpPr>
          <p:cNvPr id="8" name="Slide Number Placeholder 5"/>
          <p:cNvSpPr>
            <a:spLocks noGrp="1"/>
          </p:cNvSpPr>
          <p:nvPr>
            <p:ph type="sldNum" sz="quarter" idx="4294967295"/>
          </p:nvPr>
        </p:nvSpPr>
        <p:spPr>
          <a:xfrm>
            <a:off x="6629400" y="6324600"/>
            <a:ext cx="2133600" cy="365125"/>
          </a:xfrm>
          <a:prstGeom prst="rect">
            <a:avLst/>
          </a:prstGeom>
        </p:spPr>
        <p:txBody>
          <a:bodyPr/>
          <a:lstStyle/>
          <a:p>
            <a:fld id="{FA84A37A-AFC2-4A01-80A1-FC20F2C0D5BB}" type="slidenum">
              <a:rPr lang="en-US" smtClean="0"/>
              <a:pPr/>
              <a:t>23</a:t>
            </a:fld>
            <a:endParaRPr lang="en-US" dirty="0"/>
          </a:p>
        </p:txBody>
      </p:sp>
      <p:cxnSp>
        <p:nvCxnSpPr>
          <p:cNvPr id="9" name="Straight Connector 8"/>
          <p:cNvCxnSpPr/>
          <p:nvPr/>
        </p:nvCxnSpPr>
        <p:spPr>
          <a:xfrm>
            <a:off x="228600" y="990600"/>
            <a:ext cx="8610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18" name="Group 451"/>
          <p:cNvGraphicFramePr>
            <a:graphicFrameLocks noGrp="1"/>
          </p:cNvGraphicFramePr>
          <p:nvPr>
            <p:extLst>
              <p:ext uri="{D42A27DB-BD31-4B8C-83A1-F6EECF244321}">
                <p14:modId xmlns:p14="http://schemas.microsoft.com/office/powerpoint/2010/main" val="399109268"/>
              </p:ext>
            </p:extLst>
          </p:nvPr>
        </p:nvGraphicFramePr>
        <p:xfrm>
          <a:off x="228600" y="2057400"/>
          <a:ext cx="3200085" cy="2725740"/>
        </p:xfrm>
        <a:graphic>
          <a:graphicData uri="http://schemas.openxmlformats.org/drawingml/2006/table">
            <a:tbl>
              <a:tblPr>
                <a:tableStyleId>{D7AC3CCA-C797-4891-BE02-D94E43425B78}</a:tableStyleId>
              </a:tblPr>
              <a:tblGrid>
                <a:gridCol w="1680045"/>
                <a:gridCol w="1520040"/>
              </a:tblGrid>
              <a:tr h="334963">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b="1" u="none" strike="noStrike" cap="none" normalizeH="0" baseline="0" dirty="0" smtClean="0">
                          <a:ln>
                            <a:noFill/>
                          </a:ln>
                          <a:effectLst/>
                        </a:rPr>
                        <a:t>EMP_NAME</a:t>
                      </a:r>
                      <a:endParaRPr kumimoji="0" lang="en-GB" sz="1400" b="1" i="0" u="none" strike="noStrike" cap="none" normalizeH="0" baseline="0" dirty="0" smtClean="0">
                        <a:ln>
                          <a:noFill/>
                        </a:ln>
                        <a:solidFill>
                          <a:schemeClr val="bg1"/>
                        </a:solidFill>
                        <a:effectLst/>
                        <a:latin typeface="Comic Sans MS" pitchFamily="66" charset="0"/>
                      </a:endParaRPr>
                    </a:p>
                  </a:txBody>
                  <a:tcPr horzOverflow="overflow">
                    <a:solidFill>
                      <a:schemeClr val="accent1">
                        <a:lumMod val="90000"/>
                      </a:schemeClr>
                    </a:solidFill>
                  </a:tcPr>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b="1" u="none" strike="noStrike" cap="none" normalizeH="0" baseline="0" dirty="0" smtClean="0">
                          <a:ln>
                            <a:noFill/>
                          </a:ln>
                          <a:effectLst/>
                        </a:rPr>
                        <a:t>EMP_DEPTNO</a:t>
                      </a:r>
                      <a:endParaRPr kumimoji="0" lang="en-GB" sz="1400" b="1" i="0" u="none" strike="noStrike" cap="none" normalizeH="0" baseline="0" dirty="0" smtClean="0">
                        <a:ln>
                          <a:noFill/>
                        </a:ln>
                        <a:solidFill>
                          <a:schemeClr val="bg1"/>
                        </a:solidFill>
                        <a:effectLst/>
                        <a:latin typeface="Comic Sans MS" pitchFamily="66" charset="0"/>
                      </a:endParaRPr>
                    </a:p>
                  </a:txBody>
                  <a:tcPr horzOverflow="overflow">
                    <a:solidFill>
                      <a:schemeClr val="accent1">
                        <a:lumMod val="90000"/>
                      </a:schemeClr>
                    </a:solidFill>
                  </a:tcPr>
                </a:tc>
              </a:tr>
              <a:tr h="396875">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u="none" strike="noStrike" cap="none" normalizeH="0" baseline="0" dirty="0" smtClean="0">
                          <a:ln>
                            <a:noFill/>
                          </a:ln>
                          <a:effectLst/>
                        </a:rPr>
                        <a:t>KING</a:t>
                      </a:r>
                      <a:endParaRPr kumimoji="0" lang="en-GB" sz="1400" b="0" i="0" u="none" strike="noStrike" cap="none" normalizeH="0" baseline="0" dirty="0" smtClean="0">
                        <a:ln>
                          <a:noFill/>
                        </a:ln>
                        <a:solidFill>
                          <a:schemeClr val="bg1"/>
                        </a:solidFill>
                        <a:effectLst/>
                        <a:latin typeface="Comic Sans MS" pitchFamily="66"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u="none" strike="noStrike" cap="none" normalizeH="0" baseline="0" smtClean="0">
                          <a:ln>
                            <a:noFill/>
                          </a:ln>
                          <a:effectLst/>
                        </a:rPr>
                        <a:t>10</a:t>
                      </a:r>
                      <a:endParaRPr kumimoji="0" lang="en-GB" sz="1400" b="0" i="0" u="none" strike="noStrike" cap="none" normalizeH="0" baseline="0" smtClean="0">
                        <a:ln>
                          <a:noFill/>
                        </a:ln>
                        <a:solidFill>
                          <a:schemeClr val="bg1"/>
                        </a:solidFill>
                        <a:effectLst/>
                        <a:latin typeface="Comic Sans MS" pitchFamily="66" charset="0"/>
                      </a:endParaRPr>
                    </a:p>
                  </a:txBody>
                  <a:tcPr horzOverflow="overflow"/>
                </a:tc>
              </a:tr>
              <a:tr h="400050">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u="none" strike="noStrike" cap="none" normalizeH="0" baseline="0" dirty="0" smtClean="0">
                          <a:ln>
                            <a:noFill/>
                          </a:ln>
                          <a:effectLst/>
                        </a:rPr>
                        <a:t>BLAKE</a:t>
                      </a:r>
                      <a:endParaRPr kumimoji="0" lang="en-GB" sz="1400" b="0" i="0" u="none" strike="noStrike" cap="none" normalizeH="0" baseline="0" dirty="0" smtClean="0">
                        <a:ln>
                          <a:noFill/>
                        </a:ln>
                        <a:solidFill>
                          <a:schemeClr val="bg1"/>
                        </a:solidFill>
                        <a:effectLst/>
                        <a:latin typeface="Comic Sans MS" pitchFamily="66"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b="1" u="none" strike="noStrike" cap="none" normalizeH="0" baseline="0" dirty="0" smtClean="0">
                          <a:ln>
                            <a:noFill/>
                          </a:ln>
                          <a:effectLst/>
                        </a:rPr>
                        <a:t>NULL</a:t>
                      </a:r>
                      <a:endParaRPr kumimoji="0" lang="en-GB" sz="1400" b="1" i="0" u="none" strike="noStrike" cap="none" normalizeH="0" baseline="0" dirty="0" smtClean="0">
                        <a:ln>
                          <a:noFill/>
                        </a:ln>
                        <a:solidFill>
                          <a:srgbClr val="FF3300"/>
                        </a:solidFill>
                        <a:effectLst/>
                        <a:latin typeface="Comic Sans MS" pitchFamily="66" charset="0"/>
                      </a:endParaRPr>
                    </a:p>
                  </a:txBody>
                  <a:tcPr horzOverflow="overflow"/>
                </a:tc>
              </a:tr>
              <a:tr h="398463">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u="none" strike="noStrike" cap="none" normalizeH="0" baseline="0" smtClean="0">
                          <a:ln>
                            <a:noFill/>
                          </a:ln>
                          <a:effectLst/>
                        </a:rPr>
                        <a:t>CLARK</a:t>
                      </a:r>
                      <a:endParaRPr kumimoji="0" lang="en-GB" sz="1400" b="0" i="0" u="none" strike="noStrike" cap="none" normalizeH="0" baseline="0" smtClean="0">
                        <a:ln>
                          <a:noFill/>
                        </a:ln>
                        <a:solidFill>
                          <a:schemeClr val="bg1"/>
                        </a:solidFill>
                        <a:effectLst/>
                        <a:latin typeface="Comic Sans MS" pitchFamily="66"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u="none" strike="noStrike" cap="none" normalizeH="0" baseline="0" dirty="0" smtClean="0">
                          <a:ln>
                            <a:noFill/>
                          </a:ln>
                          <a:effectLst/>
                        </a:rPr>
                        <a:t>10</a:t>
                      </a:r>
                      <a:endParaRPr kumimoji="0" lang="en-GB" sz="1400" b="0" i="0" u="none" strike="noStrike" cap="none" normalizeH="0" baseline="0" dirty="0" smtClean="0">
                        <a:ln>
                          <a:noFill/>
                        </a:ln>
                        <a:solidFill>
                          <a:schemeClr val="bg1"/>
                        </a:solidFill>
                        <a:effectLst/>
                        <a:latin typeface="Comic Sans MS" pitchFamily="66" charset="0"/>
                      </a:endParaRPr>
                    </a:p>
                  </a:txBody>
                  <a:tcPr horzOverflow="overflow"/>
                </a:tc>
              </a:tr>
              <a:tr h="398463">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u="none" strike="noStrike" cap="none" normalizeH="0" baseline="0" smtClean="0">
                          <a:ln>
                            <a:noFill/>
                          </a:ln>
                          <a:effectLst/>
                        </a:rPr>
                        <a:t>MARTIN</a:t>
                      </a:r>
                      <a:endParaRPr kumimoji="0" lang="en-GB" sz="1400" b="0" i="0" u="none" strike="noStrike" cap="none" normalizeH="0" baseline="0" smtClean="0">
                        <a:ln>
                          <a:noFill/>
                        </a:ln>
                        <a:solidFill>
                          <a:schemeClr val="bg1"/>
                        </a:solidFill>
                        <a:effectLst/>
                        <a:latin typeface="Comic Sans MS" pitchFamily="66"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u="none" strike="noStrike" cap="none" normalizeH="0" baseline="0" dirty="0" smtClean="0">
                          <a:ln>
                            <a:noFill/>
                          </a:ln>
                          <a:effectLst/>
                        </a:rPr>
                        <a:t>20</a:t>
                      </a:r>
                      <a:endParaRPr kumimoji="0" lang="en-GB" sz="1400" b="0" i="0" u="none" strike="noStrike" cap="none" normalizeH="0" baseline="0" dirty="0" smtClean="0">
                        <a:ln>
                          <a:noFill/>
                        </a:ln>
                        <a:solidFill>
                          <a:schemeClr val="bg1"/>
                        </a:solidFill>
                        <a:effectLst/>
                        <a:latin typeface="Comic Sans MS" pitchFamily="66" charset="0"/>
                      </a:endParaRPr>
                    </a:p>
                  </a:txBody>
                  <a:tcPr horzOverflow="overflow"/>
                </a:tc>
              </a:tr>
              <a:tr h="398463">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u="none" strike="noStrike" cap="none" normalizeH="0" baseline="0" dirty="0" smtClean="0">
                          <a:ln>
                            <a:noFill/>
                          </a:ln>
                          <a:effectLst/>
                        </a:rPr>
                        <a:t>TURNER</a:t>
                      </a:r>
                      <a:endParaRPr kumimoji="0" lang="en-GB" sz="1400" b="0" i="0" u="none" strike="noStrike" cap="none" normalizeH="0" baseline="0" dirty="0" smtClean="0">
                        <a:ln>
                          <a:noFill/>
                        </a:ln>
                        <a:solidFill>
                          <a:schemeClr val="bg1"/>
                        </a:solidFill>
                        <a:effectLst/>
                        <a:latin typeface="Comic Sans MS" pitchFamily="66"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u="none" strike="noStrike" cap="none" normalizeH="0" baseline="0" dirty="0" smtClean="0">
                          <a:ln>
                            <a:noFill/>
                          </a:ln>
                          <a:effectLst/>
                        </a:rPr>
                        <a:t>10</a:t>
                      </a:r>
                      <a:endParaRPr kumimoji="0" lang="en-GB" sz="1400" b="0" i="0" u="none" strike="noStrike" cap="none" normalizeH="0" baseline="0" dirty="0" smtClean="0">
                        <a:ln>
                          <a:noFill/>
                        </a:ln>
                        <a:solidFill>
                          <a:schemeClr val="bg1"/>
                        </a:solidFill>
                        <a:effectLst/>
                        <a:latin typeface="Comic Sans MS" pitchFamily="66" charset="0"/>
                      </a:endParaRPr>
                    </a:p>
                  </a:txBody>
                  <a:tcPr horzOverflow="overflow"/>
                </a:tc>
              </a:tr>
              <a:tr h="398463">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u="none" strike="noStrike" cap="none" normalizeH="0" baseline="0" smtClean="0">
                          <a:ln>
                            <a:noFill/>
                          </a:ln>
                          <a:effectLst/>
                        </a:rPr>
                        <a:t>JONES</a:t>
                      </a:r>
                      <a:endParaRPr kumimoji="0" lang="en-GB" sz="1400" b="0" i="0" u="none" strike="noStrike" cap="none" normalizeH="0" baseline="0" smtClean="0">
                        <a:ln>
                          <a:noFill/>
                        </a:ln>
                        <a:solidFill>
                          <a:schemeClr val="bg1"/>
                        </a:solidFill>
                        <a:effectLst/>
                        <a:latin typeface="Comic Sans MS" pitchFamily="66"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b="1" u="none" strike="noStrike" cap="none" normalizeH="0" baseline="0" dirty="0" smtClean="0">
                          <a:ln>
                            <a:noFill/>
                          </a:ln>
                          <a:effectLst/>
                        </a:rPr>
                        <a:t>NULL</a:t>
                      </a:r>
                      <a:endParaRPr kumimoji="0" lang="en-GB" sz="1400" b="1" i="0" u="none" strike="noStrike" cap="none" normalizeH="0" baseline="0" dirty="0" smtClean="0">
                        <a:ln>
                          <a:noFill/>
                        </a:ln>
                        <a:solidFill>
                          <a:srgbClr val="FF3300"/>
                        </a:solidFill>
                        <a:effectLst/>
                        <a:latin typeface="Comic Sans MS" pitchFamily="66" charset="0"/>
                      </a:endParaRPr>
                    </a:p>
                  </a:txBody>
                  <a:tcPr horzOverflow="overflow"/>
                </a:tc>
              </a:tr>
            </a:tbl>
          </a:graphicData>
        </a:graphic>
      </p:graphicFrame>
      <p:graphicFrame>
        <p:nvGraphicFramePr>
          <p:cNvPr id="19" name="Group 442"/>
          <p:cNvGraphicFramePr>
            <a:graphicFrameLocks noGrp="1"/>
          </p:cNvGraphicFramePr>
          <p:nvPr>
            <p:extLst>
              <p:ext uri="{D42A27DB-BD31-4B8C-83A1-F6EECF244321}">
                <p14:modId xmlns:p14="http://schemas.microsoft.com/office/powerpoint/2010/main" val="3940704519"/>
              </p:ext>
            </p:extLst>
          </p:nvPr>
        </p:nvGraphicFramePr>
        <p:xfrm>
          <a:off x="5067300" y="2057400"/>
          <a:ext cx="3429000" cy="1530351"/>
        </p:xfrm>
        <a:graphic>
          <a:graphicData uri="http://schemas.openxmlformats.org/drawingml/2006/table">
            <a:tbl>
              <a:tblPr>
                <a:tableStyleId>{D7AC3CCA-C797-4891-BE02-D94E43425B78}</a:tableStyleId>
              </a:tblPr>
              <a:tblGrid>
                <a:gridCol w="1714500"/>
                <a:gridCol w="1714500"/>
              </a:tblGrid>
              <a:tr h="334963">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b="1" u="none" strike="noStrike" cap="none" normalizeH="0" baseline="0" dirty="0" smtClean="0">
                          <a:ln>
                            <a:noFill/>
                          </a:ln>
                          <a:effectLst/>
                        </a:rPr>
                        <a:t>DEPT_NO</a:t>
                      </a:r>
                      <a:endParaRPr kumimoji="0" lang="en-GB" sz="1400" b="1" i="0" u="none" strike="noStrike" cap="none" normalizeH="0" baseline="0" dirty="0" smtClean="0">
                        <a:ln>
                          <a:noFill/>
                        </a:ln>
                        <a:solidFill>
                          <a:schemeClr val="bg1"/>
                        </a:solidFill>
                        <a:effectLst/>
                        <a:latin typeface="Comic Sans MS" pitchFamily="66" charset="0"/>
                      </a:endParaRPr>
                    </a:p>
                  </a:txBody>
                  <a:tcPr horzOverflow="overflow">
                    <a:solidFill>
                      <a:schemeClr val="accent1">
                        <a:lumMod val="90000"/>
                      </a:schemeClr>
                    </a:solidFill>
                  </a:tcPr>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b="1" u="none" strike="noStrike" cap="none" normalizeH="0" baseline="0" dirty="0" smtClean="0">
                          <a:ln>
                            <a:noFill/>
                          </a:ln>
                          <a:effectLst/>
                        </a:rPr>
                        <a:t>DEPT_NAME</a:t>
                      </a:r>
                      <a:endParaRPr kumimoji="0" lang="en-GB" sz="1400" b="1" i="0" u="none" strike="noStrike" cap="none" normalizeH="0" baseline="0" dirty="0" smtClean="0">
                        <a:ln>
                          <a:noFill/>
                        </a:ln>
                        <a:solidFill>
                          <a:schemeClr val="bg1"/>
                        </a:solidFill>
                        <a:effectLst/>
                        <a:latin typeface="Comic Sans MS" pitchFamily="66" charset="0"/>
                      </a:endParaRPr>
                    </a:p>
                  </a:txBody>
                  <a:tcPr horzOverflow="overflow">
                    <a:solidFill>
                      <a:schemeClr val="accent1">
                        <a:lumMod val="90000"/>
                      </a:schemeClr>
                    </a:solidFill>
                  </a:tcPr>
                </a:tc>
              </a:tr>
              <a:tr h="396875">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u="none" strike="noStrike" cap="none" normalizeH="0" baseline="0" dirty="0" smtClean="0">
                          <a:ln>
                            <a:noFill/>
                          </a:ln>
                          <a:effectLst/>
                        </a:rPr>
                        <a:t>10</a:t>
                      </a:r>
                      <a:endParaRPr kumimoji="0" lang="en-GB" sz="1400" b="0" i="0" u="none" strike="noStrike" cap="none" normalizeH="0" baseline="0" dirty="0" smtClean="0">
                        <a:ln>
                          <a:noFill/>
                        </a:ln>
                        <a:solidFill>
                          <a:schemeClr val="bg1"/>
                        </a:solidFill>
                        <a:effectLst/>
                        <a:latin typeface="Comic Sans MS" pitchFamily="66"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u="none" strike="noStrike" cap="none" normalizeH="0" baseline="0" smtClean="0">
                          <a:ln>
                            <a:noFill/>
                          </a:ln>
                          <a:effectLst/>
                        </a:rPr>
                        <a:t>ACCOUNTING</a:t>
                      </a:r>
                      <a:endParaRPr kumimoji="0" lang="en-GB" sz="1400" b="0" i="0" u="none" strike="noStrike" cap="none" normalizeH="0" baseline="0" smtClean="0">
                        <a:ln>
                          <a:noFill/>
                        </a:ln>
                        <a:solidFill>
                          <a:schemeClr val="bg1"/>
                        </a:solidFill>
                        <a:effectLst/>
                        <a:latin typeface="Comic Sans MS" pitchFamily="66" charset="0"/>
                      </a:endParaRPr>
                    </a:p>
                  </a:txBody>
                  <a:tcPr horzOverflow="overflow"/>
                </a:tc>
              </a:tr>
              <a:tr h="400050">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u="none" strike="noStrike" cap="none" normalizeH="0" baseline="0" dirty="0" smtClean="0">
                          <a:ln>
                            <a:noFill/>
                          </a:ln>
                          <a:effectLst/>
                        </a:rPr>
                        <a:t>30</a:t>
                      </a:r>
                      <a:endParaRPr kumimoji="0" lang="en-GB" sz="1400" b="0" i="0" u="none" strike="noStrike" cap="none" normalizeH="0" baseline="0" dirty="0" smtClean="0">
                        <a:ln>
                          <a:noFill/>
                        </a:ln>
                        <a:solidFill>
                          <a:schemeClr val="bg1"/>
                        </a:solidFill>
                        <a:effectLst/>
                        <a:latin typeface="Comic Sans MS" pitchFamily="66"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u="none" strike="noStrike" cap="none" normalizeH="0" baseline="0" dirty="0" smtClean="0">
                          <a:ln>
                            <a:noFill/>
                          </a:ln>
                          <a:effectLst/>
                        </a:rPr>
                        <a:t>SALES</a:t>
                      </a:r>
                      <a:endParaRPr kumimoji="0" lang="en-GB" sz="1400" b="0" i="0" u="none" strike="noStrike" cap="none" normalizeH="0" baseline="0" dirty="0" smtClean="0">
                        <a:ln>
                          <a:noFill/>
                        </a:ln>
                        <a:solidFill>
                          <a:schemeClr val="bg1"/>
                        </a:solidFill>
                        <a:effectLst/>
                        <a:latin typeface="Comic Sans MS" pitchFamily="66" charset="0"/>
                      </a:endParaRPr>
                    </a:p>
                  </a:txBody>
                  <a:tcPr horzOverflow="overflow"/>
                </a:tc>
              </a:tr>
              <a:tr h="398463">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u="none" strike="noStrike" cap="none" normalizeH="0" baseline="0" smtClean="0">
                          <a:ln>
                            <a:noFill/>
                          </a:ln>
                          <a:effectLst/>
                        </a:rPr>
                        <a:t>20</a:t>
                      </a:r>
                      <a:endParaRPr kumimoji="0" lang="en-GB" sz="1400" b="0" i="0" u="none" strike="noStrike" cap="none" normalizeH="0" baseline="0" smtClean="0">
                        <a:ln>
                          <a:noFill/>
                        </a:ln>
                        <a:solidFill>
                          <a:schemeClr val="bg1"/>
                        </a:solidFill>
                        <a:effectLst/>
                        <a:latin typeface="Comic Sans MS" pitchFamily="66"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u="none" strike="noStrike" cap="none" normalizeH="0" baseline="0" dirty="0" smtClean="0">
                          <a:ln>
                            <a:noFill/>
                          </a:ln>
                          <a:effectLst/>
                        </a:rPr>
                        <a:t>OPERATIONS</a:t>
                      </a:r>
                      <a:endParaRPr kumimoji="0" lang="en-GB" sz="1400" b="0" i="0" u="none" strike="noStrike" cap="none" normalizeH="0" baseline="0" dirty="0" smtClean="0">
                        <a:ln>
                          <a:noFill/>
                        </a:ln>
                        <a:solidFill>
                          <a:schemeClr val="bg1"/>
                        </a:solidFill>
                        <a:effectLst/>
                        <a:latin typeface="Comic Sans MS" pitchFamily="66" charset="0"/>
                      </a:endParaRPr>
                    </a:p>
                  </a:txBody>
                  <a:tcPr horzOverflow="overflow"/>
                </a:tc>
              </a:tr>
            </a:tbl>
          </a:graphicData>
        </a:graphic>
      </p:graphicFrame>
      <p:cxnSp>
        <p:nvCxnSpPr>
          <p:cNvPr id="20" name="AutoShape 46"/>
          <p:cNvCxnSpPr>
            <a:cxnSpLocks noChangeShapeType="1"/>
          </p:cNvCxnSpPr>
          <p:nvPr/>
        </p:nvCxnSpPr>
        <p:spPr bwMode="auto">
          <a:xfrm flipV="1">
            <a:off x="3505200" y="2490277"/>
            <a:ext cx="1485900" cy="24323"/>
          </a:xfrm>
          <a:prstGeom prst="curvedConnector3">
            <a:avLst>
              <a:gd name="adj1" fmla="val 50000"/>
            </a:avLst>
          </a:prstGeom>
          <a:noFill/>
          <a:ln w="25400">
            <a:solidFill>
              <a:srgbClr val="FF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Line 195"/>
          <p:cNvSpPr>
            <a:spLocks noChangeShapeType="1"/>
          </p:cNvSpPr>
          <p:nvPr/>
        </p:nvSpPr>
        <p:spPr bwMode="auto">
          <a:xfrm flipV="1">
            <a:off x="3505200" y="2514600"/>
            <a:ext cx="1485900" cy="780742"/>
          </a:xfrm>
          <a:prstGeom prst="line">
            <a:avLst/>
          </a:prstGeom>
          <a:noFill/>
          <a:ln w="25400">
            <a:solidFill>
              <a:srgbClr val="FF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dirty="0"/>
          </a:p>
        </p:txBody>
      </p:sp>
      <p:sp>
        <p:nvSpPr>
          <p:cNvPr id="22" name="Line 358"/>
          <p:cNvSpPr>
            <a:spLocks noChangeShapeType="1"/>
          </p:cNvSpPr>
          <p:nvPr/>
        </p:nvSpPr>
        <p:spPr bwMode="auto">
          <a:xfrm flipV="1">
            <a:off x="3505200" y="2559024"/>
            <a:ext cx="1481889" cy="1555776"/>
          </a:xfrm>
          <a:prstGeom prst="line">
            <a:avLst/>
          </a:prstGeom>
          <a:noFill/>
          <a:ln w="25400">
            <a:solidFill>
              <a:srgbClr val="FF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 name="Line 359"/>
          <p:cNvSpPr>
            <a:spLocks noChangeShapeType="1"/>
          </p:cNvSpPr>
          <p:nvPr/>
        </p:nvSpPr>
        <p:spPr bwMode="auto">
          <a:xfrm flipV="1">
            <a:off x="3505199" y="3339766"/>
            <a:ext cx="1481889" cy="341648"/>
          </a:xfrm>
          <a:prstGeom prst="line">
            <a:avLst/>
          </a:prstGeom>
          <a:noFill/>
          <a:ln w="25400">
            <a:solidFill>
              <a:srgbClr val="7030A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24" name="Group 445"/>
          <p:cNvGraphicFramePr>
            <a:graphicFrameLocks noGrp="1"/>
          </p:cNvGraphicFramePr>
          <p:nvPr>
            <p:extLst>
              <p:ext uri="{D42A27DB-BD31-4B8C-83A1-F6EECF244321}">
                <p14:modId xmlns:p14="http://schemas.microsoft.com/office/powerpoint/2010/main" val="3005241617"/>
              </p:ext>
            </p:extLst>
          </p:nvPr>
        </p:nvGraphicFramePr>
        <p:xfrm>
          <a:off x="4010892" y="4011295"/>
          <a:ext cx="4980708" cy="1932305"/>
        </p:xfrm>
        <a:graphic>
          <a:graphicData uri="http://schemas.openxmlformats.org/drawingml/2006/table">
            <a:tbl>
              <a:tblPr>
                <a:tableStyleId>{D7AC3CCA-C797-4891-BE02-D94E43425B78}</a:tableStyleId>
              </a:tblPr>
              <a:tblGrid>
                <a:gridCol w="1660236"/>
                <a:gridCol w="1660236"/>
                <a:gridCol w="1660236"/>
              </a:tblGrid>
              <a:tr h="225425">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200" b="1" u="none" strike="noStrike" cap="none" normalizeH="0" baseline="0" dirty="0" smtClean="0">
                          <a:ln>
                            <a:noFill/>
                          </a:ln>
                          <a:effectLst/>
                        </a:rPr>
                        <a:t>EMP_NAME</a:t>
                      </a:r>
                      <a:endParaRPr kumimoji="0" lang="en-GB" sz="1200" b="1" i="0" u="none" strike="noStrike" cap="none" normalizeH="0" baseline="0" dirty="0" smtClean="0">
                        <a:ln>
                          <a:noFill/>
                        </a:ln>
                        <a:solidFill>
                          <a:srgbClr val="FFFF99"/>
                        </a:solidFill>
                        <a:effectLst/>
                        <a:latin typeface="Comic Sans MS" pitchFamily="66" charset="0"/>
                      </a:endParaRPr>
                    </a:p>
                  </a:txBody>
                  <a:tcPr horzOverflow="overflow">
                    <a:solidFill>
                      <a:schemeClr val="accent1">
                        <a:lumMod val="90000"/>
                      </a:schemeClr>
                    </a:solidFill>
                  </a:tcPr>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200" b="1" u="none" strike="noStrike" cap="none" normalizeH="0" baseline="0" dirty="0" smtClean="0">
                          <a:ln>
                            <a:noFill/>
                          </a:ln>
                          <a:effectLst/>
                        </a:rPr>
                        <a:t>EMP_DEPTNO</a:t>
                      </a:r>
                      <a:endParaRPr kumimoji="0" lang="en-GB" sz="1200" b="1" i="0" u="none" strike="noStrike" cap="none" normalizeH="0" baseline="0" dirty="0" smtClean="0">
                        <a:ln>
                          <a:noFill/>
                        </a:ln>
                        <a:solidFill>
                          <a:srgbClr val="FFFF99"/>
                        </a:solidFill>
                        <a:effectLst/>
                        <a:latin typeface="Comic Sans MS" pitchFamily="66" charset="0"/>
                      </a:endParaRPr>
                    </a:p>
                  </a:txBody>
                  <a:tcPr horzOverflow="overflow">
                    <a:solidFill>
                      <a:schemeClr val="accent1">
                        <a:lumMod val="90000"/>
                      </a:schemeClr>
                    </a:solidFill>
                  </a:tcPr>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200" b="1" u="none" strike="noStrike" cap="none" normalizeH="0" baseline="0" dirty="0" smtClean="0">
                          <a:ln>
                            <a:noFill/>
                          </a:ln>
                          <a:effectLst/>
                        </a:rPr>
                        <a:t>DEPT_NAME</a:t>
                      </a:r>
                      <a:endParaRPr kumimoji="0" lang="en-GB" sz="1200" b="1" i="0" u="none" strike="noStrike" cap="none" normalizeH="0" baseline="0" dirty="0" smtClean="0">
                        <a:ln>
                          <a:noFill/>
                        </a:ln>
                        <a:solidFill>
                          <a:srgbClr val="FFFF99"/>
                        </a:solidFill>
                        <a:effectLst/>
                        <a:latin typeface="Comic Sans MS" pitchFamily="66" charset="0"/>
                      </a:endParaRPr>
                    </a:p>
                  </a:txBody>
                  <a:tcPr horzOverflow="overflow">
                    <a:solidFill>
                      <a:schemeClr val="accent1">
                        <a:lumMod val="90000"/>
                      </a:schemeClr>
                    </a:solidFill>
                  </a:tcPr>
                </a:tc>
              </a:tr>
              <a:tr h="259080">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200" u="none" strike="noStrike" cap="none" normalizeH="0" baseline="0" dirty="0" smtClean="0">
                          <a:ln>
                            <a:noFill/>
                          </a:ln>
                          <a:effectLst/>
                        </a:rPr>
                        <a:t>KING</a:t>
                      </a:r>
                      <a:endParaRPr kumimoji="0" lang="en-GB" sz="1200" b="0" i="0" u="none" strike="noStrike" cap="none" normalizeH="0" baseline="0" dirty="0" smtClean="0">
                        <a:ln>
                          <a:noFill/>
                        </a:ln>
                        <a:solidFill>
                          <a:srgbClr val="FFFF99"/>
                        </a:solidFill>
                        <a:effectLst/>
                        <a:latin typeface="Comic Sans MS" pitchFamily="66"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200" u="none" strike="noStrike" cap="none" normalizeH="0" baseline="0" smtClean="0">
                          <a:ln>
                            <a:noFill/>
                          </a:ln>
                          <a:effectLst/>
                        </a:rPr>
                        <a:t>10</a:t>
                      </a:r>
                      <a:endParaRPr kumimoji="0" lang="en-GB" sz="1200" b="0" i="0" u="none" strike="noStrike" cap="none" normalizeH="0" baseline="0" smtClean="0">
                        <a:ln>
                          <a:noFill/>
                        </a:ln>
                        <a:solidFill>
                          <a:srgbClr val="FFFF99"/>
                        </a:solidFill>
                        <a:effectLst/>
                        <a:latin typeface="Comic Sans MS" pitchFamily="66"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200" u="none" strike="noStrike" cap="none" normalizeH="0" baseline="0" smtClean="0">
                          <a:ln>
                            <a:noFill/>
                          </a:ln>
                          <a:effectLst/>
                        </a:rPr>
                        <a:t>ACCOUNTING</a:t>
                      </a:r>
                      <a:endParaRPr kumimoji="0" lang="en-GB" sz="1200" b="0" i="0" u="none" strike="noStrike" cap="none" normalizeH="0" baseline="0" smtClean="0">
                        <a:ln>
                          <a:noFill/>
                        </a:ln>
                        <a:solidFill>
                          <a:srgbClr val="FFFF99"/>
                        </a:solidFill>
                        <a:effectLst/>
                        <a:latin typeface="Comic Sans MS" pitchFamily="66" charset="0"/>
                      </a:endParaRPr>
                    </a:p>
                  </a:txBody>
                  <a:tcPr horzOverflow="overflow"/>
                </a:tc>
              </a:tr>
              <a:tr h="278130">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200" u="none" strike="noStrike" cap="none" normalizeH="0" baseline="0" dirty="0" smtClean="0">
                          <a:ln>
                            <a:noFill/>
                          </a:ln>
                          <a:effectLst/>
                        </a:rPr>
                        <a:t>BLAKE</a:t>
                      </a:r>
                      <a:endParaRPr kumimoji="0" lang="en-GB" sz="1200" b="1" i="0" u="none" strike="noStrike" cap="none" normalizeH="0" baseline="0" dirty="0" smtClean="0">
                        <a:ln>
                          <a:noFill/>
                        </a:ln>
                        <a:solidFill>
                          <a:srgbClr val="00FF00"/>
                        </a:solidFill>
                        <a:effectLst/>
                        <a:latin typeface="Comic Sans MS" pitchFamily="66" charset="0"/>
                      </a:endParaRPr>
                    </a:p>
                  </a:txBody>
                  <a:tcPr horzOverflow="overflow">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200" u="none" strike="noStrike" cap="none" normalizeH="0" baseline="0" dirty="0" smtClean="0">
                          <a:ln>
                            <a:noFill/>
                          </a:ln>
                          <a:effectLst/>
                        </a:rPr>
                        <a:t>NULL</a:t>
                      </a:r>
                      <a:endParaRPr kumimoji="0" lang="en-GB" sz="1200" b="1" i="0" u="none" strike="noStrike" cap="none" normalizeH="0" baseline="0" dirty="0" smtClean="0">
                        <a:ln>
                          <a:noFill/>
                        </a:ln>
                        <a:solidFill>
                          <a:srgbClr val="00FF00"/>
                        </a:solidFill>
                        <a:effectLst/>
                        <a:latin typeface="Comic Sans MS" pitchFamily="66" charset="0"/>
                      </a:endParaRPr>
                    </a:p>
                  </a:txBody>
                  <a:tcPr horzOverflow="overflow">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200" u="none" strike="noStrike" cap="none" normalizeH="0" baseline="0" dirty="0" smtClean="0">
                          <a:ln>
                            <a:noFill/>
                          </a:ln>
                          <a:effectLst/>
                        </a:rPr>
                        <a:t>NULL</a:t>
                      </a:r>
                      <a:endParaRPr kumimoji="0" lang="en-GB" sz="1200" b="1" i="0" u="none" strike="noStrike" cap="none" normalizeH="0" baseline="0" dirty="0" smtClean="0">
                        <a:ln>
                          <a:noFill/>
                        </a:ln>
                        <a:solidFill>
                          <a:srgbClr val="00FF00"/>
                        </a:solidFill>
                        <a:effectLst/>
                        <a:latin typeface="Comic Sans MS" pitchFamily="66" charset="0"/>
                      </a:endParaRPr>
                    </a:p>
                  </a:txBody>
                  <a:tcPr horzOverflow="overflow">
                    <a:solidFill>
                      <a:schemeClr val="tx1">
                        <a:lumMod val="20000"/>
                        <a:lumOff val="80000"/>
                      </a:schemeClr>
                    </a:solidFill>
                  </a:tcPr>
                </a:tc>
              </a:tr>
              <a:tr h="240030">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200" u="none" strike="noStrike" cap="none" normalizeH="0" baseline="0" smtClean="0">
                          <a:ln>
                            <a:noFill/>
                          </a:ln>
                          <a:effectLst/>
                        </a:rPr>
                        <a:t>CLARK</a:t>
                      </a:r>
                      <a:endParaRPr kumimoji="0" lang="en-GB" sz="1200" b="0" i="0" u="none" strike="noStrike" cap="none" normalizeH="0" baseline="0" smtClean="0">
                        <a:ln>
                          <a:noFill/>
                        </a:ln>
                        <a:solidFill>
                          <a:srgbClr val="FFFF99"/>
                        </a:solidFill>
                        <a:effectLst/>
                        <a:latin typeface="Comic Sans MS" pitchFamily="66"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200" u="none" strike="noStrike" cap="none" normalizeH="0" baseline="0" dirty="0" smtClean="0">
                          <a:ln>
                            <a:noFill/>
                          </a:ln>
                          <a:effectLst/>
                        </a:rPr>
                        <a:t>10</a:t>
                      </a:r>
                      <a:endParaRPr kumimoji="0" lang="en-GB" sz="1200" b="0" i="0" u="none" strike="noStrike" cap="none" normalizeH="0" baseline="0" dirty="0" smtClean="0">
                        <a:ln>
                          <a:noFill/>
                        </a:ln>
                        <a:solidFill>
                          <a:srgbClr val="FFFF99"/>
                        </a:solidFill>
                        <a:effectLst/>
                        <a:latin typeface="Comic Sans MS" pitchFamily="66"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200" u="none" strike="noStrike" cap="none" normalizeH="0" baseline="0" dirty="0" smtClean="0">
                          <a:ln>
                            <a:noFill/>
                          </a:ln>
                          <a:effectLst/>
                        </a:rPr>
                        <a:t>ACCOUNTING</a:t>
                      </a:r>
                      <a:endParaRPr kumimoji="0" lang="en-GB" sz="1200" b="0" i="0" u="none" strike="noStrike" cap="none" normalizeH="0" baseline="0" dirty="0" smtClean="0">
                        <a:ln>
                          <a:noFill/>
                        </a:ln>
                        <a:solidFill>
                          <a:srgbClr val="FFFF99"/>
                        </a:solidFill>
                        <a:effectLst/>
                        <a:latin typeface="Comic Sans MS" pitchFamily="66" charset="0"/>
                      </a:endParaRPr>
                    </a:p>
                  </a:txBody>
                  <a:tcPr horzOverflow="overflow"/>
                </a:tc>
              </a:tr>
              <a:tr h="282575">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GB" sz="1200" u="none" strike="noStrike" cap="none" normalizeH="0" baseline="0" smtClean="0">
                          <a:ln>
                            <a:noFill/>
                          </a:ln>
                          <a:effectLst/>
                        </a:rPr>
                        <a:t>MARTIN</a:t>
                      </a:r>
                      <a:endParaRPr kumimoji="0" lang="en-GB" sz="1200" b="0" i="0" u="none" strike="noStrike" cap="none" normalizeH="0" baseline="0" smtClean="0">
                        <a:ln>
                          <a:noFill/>
                        </a:ln>
                        <a:solidFill>
                          <a:srgbClr val="FFFF99"/>
                        </a:solidFill>
                        <a:effectLst/>
                        <a:latin typeface="Comic Sans MS" pitchFamily="66"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GB" sz="1200" u="none" strike="noStrike" cap="none" normalizeH="0" baseline="0" dirty="0" smtClean="0">
                          <a:ln>
                            <a:noFill/>
                          </a:ln>
                          <a:effectLst/>
                        </a:rPr>
                        <a:t>20</a:t>
                      </a:r>
                      <a:endParaRPr kumimoji="0" lang="en-GB" sz="1200" b="0" i="0" u="none" strike="noStrike" cap="none" normalizeH="0" baseline="0" dirty="0" smtClean="0">
                        <a:ln>
                          <a:noFill/>
                        </a:ln>
                        <a:solidFill>
                          <a:srgbClr val="FFFF99"/>
                        </a:solidFill>
                        <a:effectLst/>
                        <a:latin typeface="Comic Sans MS" pitchFamily="66"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GB" sz="1200" u="none" strike="noStrike" cap="none" normalizeH="0" baseline="0" smtClean="0">
                          <a:ln>
                            <a:noFill/>
                          </a:ln>
                          <a:effectLst/>
                        </a:rPr>
                        <a:t>OPERATIONS</a:t>
                      </a:r>
                      <a:endParaRPr kumimoji="0" lang="en-GB" sz="1200" b="0" i="0" u="none" strike="noStrike" cap="none" normalizeH="0" baseline="0" smtClean="0">
                        <a:ln>
                          <a:noFill/>
                        </a:ln>
                        <a:solidFill>
                          <a:srgbClr val="FFFF99"/>
                        </a:solidFill>
                        <a:effectLst/>
                        <a:latin typeface="Comic Sans MS" pitchFamily="66" charset="0"/>
                      </a:endParaRPr>
                    </a:p>
                  </a:txBody>
                  <a:tcPr horzOverflow="overflow"/>
                </a:tc>
              </a:tr>
              <a:tr h="257175">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GB" sz="1200" u="none" strike="noStrike" cap="none" normalizeH="0" baseline="0" smtClean="0">
                          <a:ln>
                            <a:noFill/>
                          </a:ln>
                          <a:effectLst/>
                        </a:rPr>
                        <a:t>TURNER</a:t>
                      </a:r>
                      <a:endParaRPr kumimoji="0" lang="en-GB" sz="1200" b="0" i="0" u="none" strike="noStrike" cap="none" normalizeH="0" baseline="0" smtClean="0">
                        <a:ln>
                          <a:noFill/>
                        </a:ln>
                        <a:solidFill>
                          <a:srgbClr val="FFFF99"/>
                        </a:solidFill>
                        <a:effectLst/>
                        <a:latin typeface="Comic Sans MS" pitchFamily="66"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200" u="none" strike="noStrike" cap="none" normalizeH="0" baseline="0" dirty="0" smtClean="0">
                          <a:ln>
                            <a:noFill/>
                          </a:ln>
                          <a:effectLst/>
                        </a:rPr>
                        <a:t>10</a:t>
                      </a:r>
                      <a:endParaRPr kumimoji="0" lang="en-GB" sz="1200" b="0" i="0" u="none" strike="noStrike" cap="none" normalizeH="0" baseline="0" dirty="0" smtClean="0">
                        <a:ln>
                          <a:noFill/>
                        </a:ln>
                        <a:solidFill>
                          <a:srgbClr val="FFFF99"/>
                        </a:solidFill>
                        <a:effectLst/>
                        <a:latin typeface="Comic Sans MS" pitchFamily="66"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200" u="none" strike="noStrike" cap="none" normalizeH="0" baseline="0" dirty="0" smtClean="0">
                          <a:ln>
                            <a:noFill/>
                          </a:ln>
                          <a:effectLst/>
                        </a:rPr>
                        <a:t>ACCOUNTING</a:t>
                      </a:r>
                      <a:endParaRPr kumimoji="0" lang="en-GB" sz="1200" b="0" i="0" u="none" strike="noStrike" cap="none" normalizeH="0" baseline="0" dirty="0" smtClean="0">
                        <a:ln>
                          <a:noFill/>
                        </a:ln>
                        <a:solidFill>
                          <a:srgbClr val="FFFF99"/>
                        </a:solidFill>
                        <a:effectLst/>
                        <a:latin typeface="Comic Sans MS" pitchFamily="66" charset="0"/>
                      </a:endParaRPr>
                    </a:p>
                  </a:txBody>
                  <a:tcPr horzOverflow="overflow"/>
                </a:tc>
              </a:tr>
              <a:tr h="257175">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GB" sz="1200" u="none" strike="noStrike" cap="none" normalizeH="0" baseline="0" dirty="0" smtClean="0">
                          <a:ln>
                            <a:noFill/>
                          </a:ln>
                          <a:effectLst/>
                        </a:rPr>
                        <a:t>JONES</a:t>
                      </a:r>
                      <a:endParaRPr kumimoji="0" lang="en-GB" sz="1200" b="1" i="0" u="none" strike="noStrike" cap="none" normalizeH="0" baseline="0" dirty="0" smtClean="0">
                        <a:ln>
                          <a:noFill/>
                        </a:ln>
                        <a:solidFill>
                          <a:srgbClr val="00FF00"/>
                        </a:solidFill>
                        <a:effectLst/>
                        <a:latin typeface="Comic Sans MS" pitchFamily="66" charset="0"/>
                      </a:endParaRPr>
                    </a:p>
                  </a:txBody>
                  <a:tcPr horzOverflow="overflow">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GB" sz="1200" u="none" strike="noStrike" cap="none" normalizeH="0" baseline="0" dirty="0" smtClean="0">
                          <a:ln>
                            <a:noFill/>
                          </a:ln>
                          <a:effectLst/>
                        </a:rPr>
                        <a:t>NULL</a:t>
                      </a:r>
                      <a:endParaRPr kumimoji="0" lang="en-GB" sz="1200" b="1" i="0" u="none" strike="noStrike" cap="none" normalizeH="0" baseline="0" dirty="0" smtClean="0">
                        <a:ln>
                          <a:noFill/>
                        </a:ln>
                        <a:solidFill>
                          <a:srgbClr val="00FF00"/>
                        </a:solidFill>
                        <a:effectLst/>
                        <a:latin typeface="Comic Sans MS" pitchFamily="66" charset="0"/>
                      </a:endParaRPr>
                    </a:p>
                  </a:txBody>
                  <a:tcPr horzOverflow="overflow">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GB" sz="1200" u="none" strike="noStrike" cap="none" normalizeH="0" baseline="0" dirty="0" smtClean="0">
                          <a:ln>
                            <a:noFill/>
                          </a:ln>
                          <a:effectLst/>
                        </a:rPr>
                        <a:t>NULL</a:t>
                      </a:r>
                      <a:endParaRPr kumimoji="0" lang="en-GB" sz="1200" b="1" i="0" u="none" strike="noStrike" cap="none" normalizeH="0" baseline="0" dirty="0" smtClean="0">
                        <a:ln>
                          <a:noFill/>
                        </a:ln>
                        <a:solidFill>
                          <a:srgbClr val="00FF00"/>
                        </a:solidFill>
                        <a:effectLst/>
                        <a:latin typeface="Comic Sans MS" pitchFamily="66" charset="0"/>
                      </a:endParaRPr>
                    </a:p>
                  </a:txBody>
                  <a:tcPr horzOverflow="overflow">
                    <a:solidFill>
                      <a:schemeClr val="tx1">
                        <a:lumMod val="20000"/>
                        <a:lumOff val="80000"/>
                      </a:schemeClr>
                    </a:solidFill>
                  </a:tcPr>
                </a:tc>
              </a:tr>
            </a:tbl>
          </a:graphicData>
        </a:graphic>
      </p:graphicFrame>
      <p:sp>
        <p:nvSpPr>
          <p:cNvPr id="25" name="Text Box 6"/>
          <p:cNvSpPr txBox="1">
            <a:spLocks noChangeArrowheads="1"/>
          </p:cNvSpPr>
          <p:nvPr/>
        </p:nvSpPr>
        <p:spPr bwMode="auto">
          <a:xfrm>
            <a:off x="2590800" y="677916"/>
            <a:ext cx="6400800" cy="1286845"/>
          </a:xfrm>
          <a:prstGeom prst="rect">
            <a:avLst/>
          </a:prstGeom>
          <a:solidFill>
            <a:schemeClr val="tx1"/>
          </a:solidFill>
          <a:ln w="12700" cap="sq">
            <a:solidFill>
              <a:schemeClr val="accent5"/>
            </a:solidFill>
            <a:miter lim="800000"/>
            <a:headEnd type="none" w="sm" len="sm"/>
            <a:tailEnd type="none" w="sm" len="sm"/>
          </a:ln>
          <a:effectLst/>
          <a:scene3d>
            <a:camera prst="orthographicFront"/>
            <a:lightRig rig="threePt" dir="t"/>
          </a:scene3d>
          <a:sp3d>
            <a:bevelT/>
          </a:sp3d>
          <a:extLst/>
        </p:spPr>
        <p:txBody>
          <a:bodyPr wrap="square" lIns="180000" tIns="180000" rIns="180000" bIns="180000">
            <a:spAutoFit/>
          </a:bodyPr>
          <a:lstStyle/>
          <a:p>
            <a:r>
              <a:rPr lang="en-US" sz="1500" b="1" dirty="0">
                <a:solidFill>
                  <a:schemeClr val="bg1"/>
                </a:solidFill>
                <a:latin typeface="Courier" pitchFamily="49" charset="0"/>
              </a:rPr>
              <a:t>SQL&gt; </a:t>
            </a:r>
            <a:r>
              <a:rPr lang="de-DE" sz="1500" b="1" dirty="0" smtClean="0">
                <a:solidFill>
                  <a:schemeClr val="bg1"/>
                </a:solidFill>
                <a:latin typeface="Courier" pitchFamily="49" charset="0"/>
              </a:rPr>
              <a:t>SELECT e.emp_name, e.emp_deptno, d.dept_name  </a:t>
            </a:r>
          </a:p>
          <a:p>
            <a:r>
              <a:rPr lang="de-DE" sz="1500" b="1" dirty="0" smtClean="0">
                <a:solidFill>
                  <a:schemeClr val="bg1"/>
                </a:solidFill>
                <a:latin typeface="Courier" pitchFamily="49" charset="0"/>
              </a:rPr>
              <a:t>	FROM emp e, dept d </a:t>
            </a:r>
          </a:p>
          <a:p>
            <a:r>
              <a:rPr lang="de-DE" sz="1500" b="1" dirty="0" smtClean="0">
                <a:solidFill>
                  <a:schemeClr val="bg1"/>
                </a:solidFill>
                <a:latin typeface="Courier" pitchFamily="49" charset="0"/>
              </a:rPr>
              <a:t>	WHERE e.emp_deptno = d.deptno(+) </a:t>
            </a:r>
          </a:p>
          <a:p>
            <a:r>
              <a:rPr lang="de-DE" sz="1500" b="1" dirty="0" smtClean="0">
                <a:solidFill>
                  <a:schemeClr val="bg1"/>
                </a:solidFill>
                <a:latin typeface="Courier" pitchFamily="49" charset="0"/>
              </a:rPr>
              <a:t>	ORDER BY emp_name;</a:t>
            </a:r>
          </a:p>
        </p:txBody>
      </p:sp>
    </p:spTree>
    <p:extLst>
      <p:ext uri="{BB962C8B-B14F-4D97-AF65-F5344CB8AC3E}">
        <p14:creationId xmlns:p14="http://schemas.microsoft.com/office/powerpoint/2010/main" val="304148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lide(fromRight)">
                                      <p:cBhvr>
                                        <p:cTn id="7" dur="500"/>
                                        <p:tgtEl>
                                          <p:spTgt spid="20"/>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slide(fromRight)">
                                      <p:cBhvr>
                                        <p:cTn id="11" dur="500"/>
                                        <p:tgtEl>
                                          <p:spTgt spid="21"/>
                                        </p:tgtEl>
                                      </p:cBhvr>
                                    </p:animEffect>
                                  </p:childTnLst>
                                </p:cTn>
                              </p:par>
                              <p:par>
                                <p:cTn id="12" presetID="12" presetClass="entr" presetSubtype="2"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slide(fromRight)">
                                      <p:cBhvr>
                                        <p:cTn id="14" dur="500"/>
                                        <p:tgtEl>
                                          <p:spTgt spid="23"/>
                                        </p:tgtEl>
                                      </p:cBhvr>
                                    </p:animEffect>
                                  </p:childTnLst>
                                </p:cTn>
                              </p:par>
                            </p:childTnLst>
                          </p:cTn>
                        </p:par>
                        <p:par>
                          <p:cTn id="15" fill="hold">
                            <p:stCondLst>
                              <p:cond delay="1000"/>
                            </p:stCondLst>
                            <p:childTnLst>
                              <p:par>
                                <p:cTn id="16" presetID="12" presetClass="entr" presetSubtype="2"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slide(fromRight)">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randombar(horizontal)">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randombar(horizontal)">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0340" name="Rectangle 4"/>
          <p:cNvSpPr>
            <a:spLocks noGrp="1" noChangeArrowheads="1"/>
          </p:cNvSpPr>
          <p:nvPr>
            <p:ph sz="half" idx="2"/>
          </p:nvPr>
        </p:nvSpPr>
        <p:spPr>
          <a:xfrm>
            <a:off x="381000" y="1143000"/>
            <a:ext cx="8305800" cy="5410200"/>
          </a:xfrm>
        </p:spPr>
        <p:txBody>
          <a:bodyPr>
            <a:noAutofit/>
          </a:bodyPr>
          <a:lstStyle/>
          <a:p>
            <a:pPr>
              <a:buFont typeface="Wingdings" panose="05000000000000000000" pitchFamily="2" charset="2"/>
              <a:buChar char="Ø"/>
            </a:pPr>
            <a:r>
              <a:rPr lang="en-US" sz="2400" dirty="0" smtClean="0">
                <a:solidFill>
                  <a:srgbClr val="00B050"/>
                </a:solidFill>
              </a:rPr>
              <a:t>Aggregating data</a:t>
            </a:r>
            <a:endParaRPr lang="en-GB" sz="2400" dirty="0" smtClean="0">
              <a:solidFill>
                <a:srgbClr val="00B050"/>
              </a:solidFill>
            </a:endParaRPr>
          </a:p>
          <a:p>
            <a:pPr marL="36576" indent="0">
              <a:buNone/>
            </a:pPr>
            <a:r>
              <a:rPr lang="en-GB" sz="2400" dirty="0" smtClean="0"/>
              <a:t>Data </a:t>
            </a:r>
            <a:r>
              <a:rPr lang="en-GB" sz="2400" dirty="0"/>
              <a:t>can be </a:t>
            </a:r>
            <a:r>
              <a:rPr lang="en-GB" sz="2400" dirty="0">
                <a:solidFill>
                  <a:srgbClr val="FF6600"/>
                </a:solidFill>
              </a:rPr>
              <a:t>grouped </a:t>
            </a:r>
            <a:r>
              <a:rPr lang="en-GB" sz="2400" dirty="0"/>
              <a:t>and some </a:t>
            </a:r>
            <a:r>
              <a:rPr lang="en-GB" sz="2400" dirty="0">
                <a:solidFill>
                  <a:srgbClr val="FF6600"/>
                </a:solidFill>
              </a:rPr>
              <a:t>summary</a:t>
            </a:r>
            <a:r>
              <a:rPr lang="en-GB" sz="2400" dirty="0"/>
              <a:t> values can be computed</a:t>
            </a:r>
          </a:p>
          <a:p>
            <a:pPr>
              <a:buFont typeface="Wingdings" panose="05000000000000000000" pitchFamily="2" charset="2"/>
              <a:buChar char="q"/>
            </a:pPr>
            <a:r>
              <a:rPr lang="en-GB" sz="2400" dirty="0" smtClean="0"/>
              <a:t>Functions </a:t>
            </a:r>
            <a:endParaRPr lang="en-GB" sz="2400" dirty="0"/>
          </a:p>
          <a:p>
            <a:pPr lvl="1">
              <a:buFont typeface="Wingdings" panose="05000000000000000000" pitchFamily="2" charset="2"/>
              <a:buChar char="§"/>
            </a:pPr>
            <a:r>
              <a:rPr lang="en-GB" sz="2000" dirty="0"/>
              <a:t>AVG, COUNT, MAX, MIN, STDDEV, SUM, </a:t>
            </a:r>
            <a:r>
              <a:rPr lang="en-GB" sz="2000" dirty="0" smtClean="0"/>
              <a:t>VARIANCE</a:t>
            </a:r>
          </a:p>
          <a:p>
            <a:pPr lvl="1"/>
            <a:endParaRPr lang="en-GB" sz="2000" dirty="0"/>
          </a:p>
          <a:p>
            <a:pPr lvl="1"/>
            <a:endParaRPr lang="en-GB" sz="2000" dirty="0" smtClean="0"/>
          </a:p>
          <a:p>
            <a:pPr lvl="1"/>
            <a:endParaRPr lang="en-GB" sz="2000" dirty="0" smtClean="0"/>
          </a:p>
          <a:p>
            <a:pPr lvl="1"/>
            <a:endParaRPr lang="en-GB" sz="2000" dirty="0" smtClean="0"/>
          </a:p>
          <a:p>
            <a:pPr>
              <a:buFont typeface="Wingdings" panose="05000000000000000000" pitchFamily="2" charset="2"/>
              <a:buChar char="q"/>
            </a:pPr>
            <a:r>
              <a:rPr lang="en-GB" sz="2400" dirty="0" smtClean="0"/>
              <a:t>Clauses</a:t>
            </a:r>
            <a:endParaRPr lang="en-GB" sz="2400" dirty="0"/>
          </a:p>
          <a:p>
            <a:pPr lvl="1">
              <a:buFont typeface="Wingdings" panose="05000000000000000000" pitchFamily="2" charset="2"/>
              <a:buChar char="§"/>
            </a:pPr>
            <a:r>
              <a:rPr lang="en-GB" b="1" dirty="0">
                <a:solidFill>
                  <a:srgbClr val="2E2E8A"/>
                </a:solidFill>
              </a:rPr>
              <a:t>group by </a:t>
            </a:r>
            <a:r>
              <a:rPr lang="en-GB" dirty="0" smtClean="0"/>
              <a:t>- used </a:t>
            </a:r>
            <a:r>
              <a:rPr lang="en-GB" dirty="0"/>
              <a:t>to define the grouping parameter</a:t>
            </a:r>
          </a:p>
          <a:p>
            <a:pPr lvl="1">
              <a:buFont typeface="Wingdings" panose="05000000000000000000" pitchFamily="2" charset="2"/>
              <a:buChar char="§"/>
            </a:pPr>
            <a:r>
              <a:rPr lang="en-GB" b="1" dirty="0">
                <a:solidFill>
                  <a:srgbClr val="2E2E8A"/>
                </a:solidFill>
              </a:rPr>
              <a:t>having</a:t>
            </a:r>
            <a:r>
              <a:rPr lang="en-GB" dirty="0">
                <a:solidFill>
                  <a:srgbClr val="2E2E8A"/>
                </a:solidFill>
              </a:rPr>
              <a:t> </a:t>
            </a:r>
            <a:r>
              <a:rPr lang="en-GB" dirty="0" smtClean="0"/>
              <a:t>- </a:t>
            </a:r>
            <a:r>
              <a:rPr lang="en-GB" dirty="0"/>
              <a:t>used to limit the output of the statement</a:t>
            </a:r>
            <a:endParaRPr lang="en-GB" sz="2000" dirty="0"/>
          </a:p>
        </p:txBody>
      </p:sp>
      <p:sp>
        <p:nvSpPr>
          <p:cNvPr id="3" name="Rectangle 2"/>
          <p:cNvSpPr/>
          <p:nvPr/>
        </p:nvSpPr>
        <p:spPr>
          <a:xfrm>
            <a:off x="2438400" y="3371671"/>
            <a:ext cx="6553200" cy="1200329"/>
          </a:xfrm>
          <a:prstGeom prst="rect">
            <a:avLst/>
          </a:prstGeom>
          <a:ln>
            <a:solidFill>
              <a:schemeClr val="tx1"/>
            </a:solidFill>
            <a:prstDash val="dash"/>
          </a:ln>
        </p:spPr>
        <p:txBody>
          <a:bodyPr wrap="square">
            <a:spAutoFit/>
          </a:bodyPr>
          <a:lstStyle/>
          <a:p>
            <a:pPr marL="0" lvl="1"/>
            <a:r>
              <a:rPr lang="en-US" sz="1800" dirty="0" smtClean="0">
                <a:solidFill>
                  <a:schemeClr val="accent4"/>
                </a:solidFill>
                <a:latin typeface="Courier" pitchFamily="49" charset="0"/>
              </a:rPr>
              <a:t>SELECT </a:t>
            </a:r>
            <a:r>
              <a:rPr lang="en-US" sz="1800" b="1" dirty="0" smtClean="0">
                <a:solidFill>
                  <a:schemeClr val="accent4"/>
                </a:solidFill>
                <a:latin typeface="Courier" pitchFamily="49" charset="0"/>
              </a:rPr>
              <a:t>COUNT</a:t>
            </a:r>
            <a:r>
              <a:rPr lang="en-US" sz="1800" dirty="0" smtClean="0">
                <a:solidFill>
                  <a:schemeClr val="accent4"/>
                </a:solidFill>
                <a:latin typeface="Courier" pitchFamily="49" charset="0"/>
              </a:rPr>
              <a:t>(*) FROM employees;</a:t>
            </a:r>
          </a:p>
          <a:p>
            <a:pPr marL="0" lvl="1"/>
            <a:r>
              <a:rPr lang="en-US" sz="1800" dirty="0" smtClean="0">
                <a:solidFill>
                  <a:schemeClr val="accent4"/>
                </a:solidFill>
                <a:latin typeface="Courier" pitchFamily="49" charset="0"/>
              </a:rPr>
              <a:t>SELECT </a:t>
            </a:r>
            <a:r>
              <a:rPr lang="en-US" sz="1800" b="1" dirty="0" smtClean="0">
                <a:solidFill>
                  <a:schemeClr val="accent4"/>
                </a:solidFill>
                <a:latin typeface="Courier" pitchFamily="49" charset="0"/>
              </a:rPr>
              <a:t>COUNT</a:t>
            </a:r>
            <a:r>
              <a:rPr lang="en-US" sz="1800" dirty="0" smtClean="0">
                <a:solidFill>
                  <a:schemeClr val="accent4"/>
                </a:solidFill>
                <a:latin typeface="Courier" pitchFamily="49" charset="0"/>
              </a:rPr>
              <a:t>(email) FROM employees;</a:t>
            </a:r>
          </a:p>
          <a:p>
            <a:pPr marL="0" lvl="1"/>
            <a:r>
              <a:rPr lang="en-US" sz="1800" dirty="0" smtClean="0">
                <a:solidFill>
                  <a:schemeClr val="accent4"/>
                </a:solidFill>
                <a:latin typeface="Courier" pitchFamily="49" charset="0"/>
              </a:rPr>
              <a:t>SELECT </a:t>
            </a:r>
            <a:r>
              <a:rPr lang="en-US" sz="1800" b="1" dirty="0" smtClean="0">
                <a:solidFill>
                  <a:schemeClr val="accent4"/>
                </a:solidFill>
                <a:latin typeface="Courier" pitchFamily="49" charset="0"/>
              </a:rPr>
              <a:t>COUNT</a:t>
            </a:r>
            <a:r>
              <a:rPr lang="en-US" sz="1800" dirty="0" smtClean="0">
                <a:solidFill>
                  <a:schemeClr val="accent4"/>
                </a:solidFill>
                <a:latin typeface="Courier" pitchFamily="49" charset="0"/>
              </a:rPr>
              <a:t>(DISTINCT </a:t>
            </a:r>
            <a:r>
              <a:rPr lang="en-US" sz="1800" dirty="0" err="1" smtClean="0">
                <a:solidFill>
                  <a:schemeClr val="accent4"/>
                </a:solidFill>
                <a:latin typeface="Courier" pitchFamily="49" charset="0"/>
              </a:rPr>
              <a:t>div_id</a:t>
            </a:r>
            <a:r>
              <a:rPr lang="en-US" sz="1800" dirty="0" smtClean="0">
                <a:solidFill>
                  <a:schemeClr val="accent4"/>
                </a:solidFill>
                <a:latin typeface="Courier" pitchFamily="49" charset="0"/>
              </a:rPr>
              <a:t>) FROM employees;</a:t>
            </a:r>
          </a:p>
          <a:p>
            <a:pPr marL="0" lvl="1"/>
            <a:r>
              <a:rPr lang="en-US" sz="1800" dirty="0" smtClean="0">
                <a:solidFill>
                  <a:schemeClr val="accent4"/>
                </a:solidFill>
                <a:latin typeface="Courier" pitchFamily="49" charset="0"/>
              </a:rPr>
              <a:t>SELECT </a:t>
            </a:r>
            <a:r>
              <a:rPr lang="en-US" sz="1800" b="1" dirty="0" smtClean="0">
                <a:solidFill>
                  <a:schemeClr val="accent4"/>
                </a:solidFill>
                <a:latin typeface="Courier" pitchFamily="49" charset="0"/>
              </a:rPr>
              <a:t>SUM</a:t>
            </a:r>
            <a:r>
              <a:rPr lang="en-US" sz="1800" dirty="0" smtClean="0">
                <a:solidFill>
                  <a:schemeClr val="accent4"/>
                </a:solidFill>
                <a:latin typeface="Courier" pitchFamily="49" charset="0"/>
              </a:rPr>
              <a:t>(salary) FROM employees;</a:t>
            </a:r>
            <a:endParaRPr lang="en-US" sz="1800" dirty="0">
              <a:solidFill>
                <a:schemeClr val="accent4"/>
              </a:solidFill>
              <a:latin typeface="Courier" pitchFamily="49" charset="0"/>
            </a:endParaRPr>
          </a:p>
        </p:txBody>
      </p:sp>
      <p:sp>
        <p:nvSpPr>
          <p:cNvPr id="7" name="Rectangle 6"/>
          <p:cNvSpPr/>
          <p:nvPr/>
        </p:nvSpPr>
        <p:spPr>
          <a:xfrm>
            <a:off x="3657600" y="6402233"/>
            <a:ext cx="4953000" cy="246221"/>
          </a:xfrm>
          <a:prstGeom prst="rect">
            <a:avLst/>
          </a:prstGeom>
        </p:spPr>
        <p:txBody>
          <a:bodyPr wrap="square">
            <a:spAutoFit/>
          </a:bodyPr>
          <a:lstStyle/>
          <a:p>
            <a:r>
              <a:rPr lang="en-US" sz="1000" dirty="0">
                <a:solidFill>
                  <a:schemeClr val="bg1"/>
                </a:solidFill>
              </a:rPr>
              <a:t>Starting with databases at CERN: RDBMS for </a:t>
            </a:r>
            <a:r>
              <a:rPr lang="en-US" sz="1000" dirty="0" smtClean="0">
                <a:solidFill>
                  <a:schemeClr val="bg1"/>
                </a:solidFill>
              </a:rPr>
              <a:t>beginners – Lorena Lobato Pardavila</a:t>
            </a:r>
            <a:endParaRPr lang="en-GB" sz="1000" dirty="0">
              <a:solidFill>
                <a:schemeClr val="bg1"/>
              </a:solidFill>
            </a:endParaRPr>
          </a:p>
        </p:txBody>
      </p:sp>
      <p:sp>
        <p:nvSpPr>
          <p:cNvPr id="9" name="Slide Number Placeholder 5"/>
          <p:cNvSpPr>
            <a:spLocks noGrp="1"/>
          </p:cNvSpPr>
          <p:nvPr>
            <p:ph type="sldNum" sz="quarter" idx="4294967295"/>
          </p:nvPr>
        </p:nvSpPr>
        <p:spPr>
          <a:xfrm>
            <a:off x="6629400" y="6324600"/>
            <a:ext cx="2133600" cy="365125"/>
          </a:xfrm>
          <a:prstGeom prst="rect">
            <a:avLst/>
          </a:prstGeom>
        </p:spPr>
        <p:txBody>
          <a:bodyPr/>
          <a:lstStyle/>
          <a:p>
            <a:fld id="{FA84A37A-AFC2-4A01-80A1-FC20F2C0D5BB}" type="slidenum">
              <a:rPr lang="en-US" smtClean="0"/>
              <a:pPr/>
              <a:t>24</a:t>
            </a:fld>
            <a:endParaRPr lang="en-US" dirty="0"/>
          </a:p>
        </p:txBody>
      </p:sp>
      <p:sp>
        <p:nvSpPr>
          <p:cNvPr id="13" name="Title 1"/>
          <p:cNvSpPr>
            <a:spLocks noGrp="1"/>
          </p:cNvSpPr>
          <p:nvPr>
            <p:ph type="title"/>
          </p:nvPr>
        </p:nvSpPr>
        <p:spPr>
          <a:xfrm>
            <a:off x="162961" y="0"/>
            <a:ext cx="8827129" cy="940443"/>
          </a:xfrm>
        </p:spPr>
        <p:txBody>
          <a:bodyPr>
            <a:normAutofit/>
          </a:bodyPr>
          <a:lstStyle/>
          <a:p>
            <a:pPr algn="l"/>
            <a:r>
              <a:rPr lang="en-US" sz="4000" b="1" dirty="0"/>
              <a:t>Structured query language (</a:t>
            </a:r>
            <a:r>
              <a:rPr lang="en-US" sz="4000" b="1" dirty="0" smtClean="0"/>
              <a:t>SQL)</a:t>
            </a:r>
            <a:endParaRPr lang="en-US" sz="4000" b="1" dirty="0"/>
          </a:p>
        </p:txBody>
      </p:sp>
      <p:cxnSp>
        <p:nvCxnSpPr>
          <p:cNvPr id="14" name="Straight Connector 13"/>
          <p:cNvCxnSpPr/>
          <p:nvPr/>
        </p:nvCxnSpPr>
        <p:spPr>
          <a:xfrm>
            <a:off x="228600" y="838200"/>
            <a:ext cx="8610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1921301"/>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a:t>What IT-DB group does?</a:t>
            </a:r>
          </a:p>
        </p:txBody>
      </p:sp>
      <p:sp>
        <p:nvSpPr>
          <p:cNvPr id="5" name="Content Placeholder 4"/>
          <p:cNvSpPr>
            <a:spLocks noGrp="1"/>
          </p:cNvSpPr>
          <p:nvPr>
            <p:ph idx="1"/>
          </p:nvPr>
        </p:nvSpPr>
        <p:spPr>
          <a:xfrm>
            <a:off x="305555" y="1161038"/>
            <a:ext cx="8456690" cy="4904784"/>
          </a:xfrm>
        </p:spPr>
        <p:txBody>
          <a:bodyPr>
            <a:normAutofit/>
          </a:bodyPr>
          <a:lstStyle/>
          <a:p>
            <a:pPr>
              <a:buFont typeface="Wingdings" panose="05000000000000000000" pitchFamily="2" charset="2"/>
              <a:buChar char="ü"/>
            </a:pPr>
            <a:r>
              <a:rPr lang="en-US" dirty="0" smtClean="0"/>
              <a:t>Three sections IT-DB</a:t>
            </a:r>
          </a:p>
          <a:p>
            <a:pPr lvl="2">
              <a:buFont typeface="Wingdings" panose="05000000000000000000" pitchFamily="2" charset="2"/>
              <a:buChar char="q"/>
            </a:pPr>
            <a:r>
              <a:rPr lang="en-US" dirty="0" smtClean="0"/>
              <a:t>IT-DB-DBB</a:t>
            </a:r>
          </a:p>
          <a:p>
            <a:pPr lvl="2">
              <a:buFont typeface="Wingdings" panose="05000000000000000000" pitchFamily="2" charset="2"/>
              <a:buChar char="q"/>
            </a:pPr>
            <a:r>
              <a:rPr lang="en-US" dirty="0" smtClean="0">
                <a:solidFill>
                  <a:srgbClr val="00B050"/>
                </a:solidFill>
              </a:rPr>
              <a:t>IT-DB-DBF (mine! </a:t>
            </a:r>
            <a:r>
              <a:rPr lang="en-US" dirty="0" smtClean="0">
                <a:solidFill>
                  <a:srgbClr val="00B050"/>
                </a:solidFill>
                <a:sym typeface="Wingdings" panose="05000000000000000000" pitchFamily="2" charset="2"/>
              </a:rPr>
              <a:t>)</a:t>
            </a:r>
            <a:endParaRPr lang="en-US" dirty="0" smtClean="0">
              <a:solidFill>
                <a:srgbClr val="00B050"/>
              </a:solidFill>
            </a:endParaRPr>
          </a:p>
          <a:p>
            <a:pPr lvl="2">
              <a:buFont typeface="Wingdings" panose="05000000000000000000" pitchFamily="2" charset="2"/>
              <a:buChar char="q"/>
            </a:pPr>
            <a:r>
              <a:rPr lang="en-US" dirty="0" smtClean="0"/>
              <a:t>IMS</a:t>
            </a:r>
          </a:p>
          <a:p>
            <a:pPr>
              <a:buFont typeface="Wingdings" panose="05000000000000000000" pitchFamily="2" charset="2"/>
              <a:buChar char="ü"/>
            </a:pPr>
            <a:r>
              <a:rPr lang="en-US" dirty="0" smtClean="0"/>
              <a:t>Several Functions</a:t>
            </a:r>
          </a:p>
          <a:p>
            <a:pPr lvl="1">
              <a:buFont typeface="Courier New" panose="02070309020205020404" pitchFamily="49" charset="0"/>
              <a:buChar char="o"/>
            </a:pPr>
            <a:r>
              <a:rPr lang="en-US" dirty="0" smtClean="0"/>
              <a:t>Accelerator Database Service</a:t>
            </a:r>
          </a:p>
          <a:p>
            <a:pPr lvl="1">
              <a:buFont typeface="Courier New" panose="02070309020205020404" pitchFamily="49" charset="0"/>
              <a:buChar char="o"/>
            </a:pPr>
            <a:r>
              <a:rPr lang="en-US" dirty="0" smtClean="0"/>
              <a:t>Backup and Restore Service</a:t>
            </a:r>
          </a:p>
          <a:p>
            <a:pPr lvl="1">
              <a:buFont typeface="Courier New" panose="02070309020205020404" pitchFamily="49" charset="0"/>
              <a:buChar char="o"/>
            </a:pPr>
            <a:r>
              <a:rPr lang="en-US" dirty="0" smtClean="0"/>
              <a:t>Experiment Database Service</a:t>
            </a:r>
          </a:p>
          <a:p>
            <a:pPr lvl="1">
              <a:buFont typeface="Courier New" panose="02070309020205020404" pitchFamily="49" charset="0"/>
              <a:buChar char="o"/>
            </a:pPr>
            <a:r>
              <a:rPr lang="en-US" dirty="0" smtClean="0"/>
              <a:t>General Purpose Database Service</a:t>
            </a:r>
          </a:p>
        </p:txBody>
      </p:sp>
      <p:sp>
        <p:nvSpPr>
          <p:cNvPr id="7" name="Rectangle 6"/>
          <p:cNvSpPr/>
          <p:nvPr/>
        </p:nvSpPr>
        <p:spPr>
          <a:xfrm>
            <a:off x="3657600" y="6402233"/>
            <a:ext cx="4953000" cy="246221"/>
          </a:xfrm>
          <a:prstGeom prst="rect">
            <a:avLst/>
          </a:prstGeom>
        </p:spPr>
        <p:txBody>
          <a:bodyPr wrap="square">
            <a:spAutoFit/>
          </a:bodyPr>
          <a:lstStyle/>
          <a:p>
            <a:r>
              <a:rPr lang="en-US" sz="1000" dirty="0">
                <a:solidFill>
                  <a:schemeClr val="bg1"/>
                </a:solidFill>
              </a:rPr>
              <a:t>Starting with databases at CERN: RDBMS for </a:t>
            </a:r>
            <a:r>
              <a:rPr lang="en-US" sz="1000" dirty="0" smtClean="0">
                <a:solidFill>
                  <a:schemeClr val="bg1"/>
                </a:solidFill>
              </a:rPr>
              <a:t>beginners – Lorena Lobato Pardavila</a:t>
            </a:r>
            <a:endParaRPr lang="en-GB" sz="1000" dirty="0">
              <a:solidFill>
                <a:schemeClr val="bg1"/>
              </a:solidFill>
            </a:endParaRPr>
          </a:p>
        </p:txBody>
      </p:sp>
      <p:sp>
        <p:nvSpPr>
          <p:cNvPr id="8" name="Slide Number Placeholder 5"/>
          <p:cNvSpPr>
            <a:spLocks noGrp="1"/>
          </p:cNvSpPr>
          <p:nvPr>
            <p:ph type="sldNum" sz="quarter" idx="4294967295"/>
          </p:nvPr>
        </p:nvSpPr>
        <p:spPr>
          <a:xfrm>
            <a:off x="6629400" y="6324600"/>
            <a:ext cx="2133600" cy="365125"/>
          </a:xfrm>
          <a:prstGeom prst="rect">
            <a:avLst/>
          </a:prstGeom>
        </p:spPr>
        <p:txBody>
          <a:bodyPr/>
          <a:lstStyle/>
          <a:p>
            <a:fld id="{FA84A37A-AFC2-4A01-80A1-FC20F2C0D5BB}" type="slidenum">
              <a:rPr lang="en-US" smtClean="0"/>
              <a:pPr/>
              <a:t>25</a:t>
            </a:fld>
            <a:endParaRPr lang="en-US" dirty="0"/>
          </a:p>
        </p:txBody>
      </p:sp>
      <p:cxnSp>
        <p:nvCxnSpPr>
          <p:cNvPr id="9" name="Straight Connector 8"/>
          <p:cNvCxnSpPr/>
          <p:nvPr/>
        </p:nvCxnSpPr>
        <p:spPr>
          <a:xfrm>
            <a:off x="228600" y="914400"/>
            <a:ext cx="8610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21506" name="Picture 2" descr="database normaliz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671764"/>
            <a:ext cx="3234749" cy="2965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7656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5714999" y="992034"/>
            <a:ext cx="3350535" cy="5164360"/>
          </a:xfrm>
          <a:prstGeom prst="rect">
            <a:avLst/>
          </a:prstGeom>
        </p:spPr>
      </p:pic>
      <p:sp>
        <p:nvSpPr>
          <p:cNvPr id="2" name="Title 1"/>
          <p:cNvSpPr>
            <a:spLocks noGrp="1"/>
          </p:cNvSpPr>
          <p:nvPr>
            <p:ph type="title"/>
          </p:nvPr>
        </p:nvSpPr>
        <p:spPr/>
        <p:txBody>
          <a:bodyPr>
            <a:normAutofit/>
          </a:bodyPr>
          <a:lstStyle/>
          <a:p>
            <a:pPr algn="l"/>
            <a:r>
              <a:rPr lang="en-US" sz="4000" b="1" dirty="0"/>
              <a:t>What IT-DB group does?</a:t>
            </a:r>
          </a:p>
        </p:txBody>
      </p:sp>
      <p:sp>
        <p:nvSpPr>
          <p:cNvPr id="5" name="Content Placeholder 4"/>
          <p:cNvSpPr>
            <a:spLocks noGrp="1"/>
          </p:cNvSpPr>
          <p:nvPr>
            <p:ph idx="1"/>
          </p:nvPr>
        </p:nvSpPr>
        <p:spPr>
          <a:xfrm>
            <a:off x="533400" y="1176950"/>
            <a:ext cx="8456690" cy="4888872"/>
          </a:xfrm>
        </p:spPr>
        <p:txBody>
          <a:bodyPr>
            <a:normAutofit/>
          </a:bodyPr>
          <a:lstStyle/>
          <a:p>
            <a:pPr>
              <a:buFont typeface="Wingdings" panose="05000000000000000000" pitchFamily="2" charset="2"/>
              <a:buChar char="ü"/>
            </a:pPr>
            <a:r>
              <a:rPr lang="en-US" dirty="0" err="1" smtClean="0"/>
              <a:t>Openlab</a:t>
            </a:r>
            <a:r>
              <a:rPr lang="en-US" dirty="0" smtClean="0"/>
              <a:t> </a:t>
            </a:r>
          </a:p>
          <a:p>
            <a:pPr lvl="1">
              <a:buFont typeface="Courier New" panose="02070309020205020404" pitchFamily="49" charset="0"/>
              <a:buChar char="o"/>
            </a:pPr>
            <a:r>
              <a:rPr lang="en-GB" dirty="0"/>
              <a:t>Database Competence </a:t>
            </a:r>
            <a:r>
              <a:rPr lang="en-GB" dirty="0" smtClean="0"/>
              <a:t>Centre</a:t>
            </a:r>
          </a:p>
          <a:p>
            <a:pPr lvl="1">
              <a:buFont typeface="Courier New" panose="02070309020205020404" pitchFamily="49" charset="0"/>
              <a:buChar char="o"/>
            </a:pPr>
            <a:r>
              <a:rPr lang="en-GB" dirty="0" smtClean="0"/>
              <a:t>Oracle is our sponsor</a:t>
            </a:r>
          </a:p>
          <a:p>
            <a:pPr lvl="1">
              <a:buFont typeface="Courier New" panose="02070309020205020404" pitchFamily="49" charset="0"/>
              <a:buChar char="o"/>
            </a:pPr>
            <a:r>
              <a:rPr lang="en-GB" dirty="0" smtClean="0"/>
              <a:t>Currently 6 Fellows</a:t>
            </a:r>
          </a:p>
          <a:p>
            <a:pPr lvl="1">
              <a:buFont typeface="Courier New" panose="02070309020205020404" pitchFamily="49" charset="0"/>
              <a:buChar char="o"/>
            </a:pPr>
            <a:r>
              <a:rPr lang="en-GB" dirty="0" smtClean="0"/>
              <a:t>Fields involved</a:t>
            </a:r>
          </a:p>
          <a:p>
            <a:pPr lvl="3">
              <a:buFont typeface="Arial" panose="020B0604020202020204" pitchFamily="34" charset="0"/>
              <a:buChar char="•"/>
            </a:pPr>
            <a:r>
              <a:rPr lang="en-GB" dirty="0" smtClean="0"/>
              <a:t>Replication technologies</a:t>
            </a:r>
          </a:p>
          <a:p>
            <a:pPr lvl="3">
              <a:buFont typeface="Arial" panose="020B0604020202020204" pitchFamily="34" charset="0"/>
              <a:buChar char="•"/>
            </a:pPr>
            <a:r>
              <a:rPr lang="en-GB" dirty="0" smtClean="0"/>
              <a:t>Virtualization</a:t>
            </a:r>
          </a:p>
          <a:p>
            <a:pPr lvl="3">
              <a:buFont typeface="Arial" panose="020B0604020202020204" pitchFamily="34" charset="0"/>
              <a:buChar char="•"/>
            </a:pPr>
            <a:r>
              <a:rPr lang="en-GB" dirty="0" smtClean="0"/>
              <a:t>Data analytics</a:t>
            </a:r>
          </a:p>
          <a:p>
            <a:pPr lvl="3">
              <a:buFont typeface="Arial" panose="020B0604020202020204" pitchFamily="34" charset="0"/>
              <a:buChar char="•"/>
            </a:pPr>
            <a:r>
              <a:rPr lang="en-GB" dirty="0" smtClean="0"/>
              <a:t>Java Enterprise Edition</a:t>
            </a:r>
          </a:p>
          <a:p>
            <a:pPr lvl="3">
              <a:buFont typeface="Arial" panose="020B0604020202020204" pitchFamily="34" charset="0"/>
              <a:buChar char="•"/>
            </a:pPr>
            <a:r>
              <a:rPr lang="en-GB" dirty="0" smtClean="0"/>
              <a:t>Monitoring and Oracle 12c</a:t>
            </a:r>
            <a:endParaRPr lang="en-GB" dirty="0"/>
          </a:p>
        </p:txBody>
      </p:sp>
      <p:sp>
        <p:nvSpPr>
          <p:cNvPr id="7" name="Rectangle 6"/>
          <p:cNvSpPr/>
          <p:nvPr/>
        </p:nvSpPr>
        <p:spPr>
          <a:xfrm>
            <a:off x="3657600" y="6402233"/>
            <a:ext cx="4953000" cy="246221"/>
          </a:xfrm>
          <a:prstGeom prst="rect">
            <a:avLst/>
          </a:prstGeom>
        </p:spPr>
        <p:txBody>
          <a:bodyPr wrap="square">
            <a:spAutoFit/>
          </a:bodyPr>
          <a:lstStyle/>
          <a:p>
            <a:r>
              <a:rPr lang="en-US" sz="1000" dirty="0">
                <a:solidFill>
                  <a:schemeClr val="bg1"/>
                </a:solidFill>
              </a:rPr>
              <a:t>Starting with databases at CERN: RDBMS for </a:t>
            </a:r>
            <a:r>
              <a:rPr lang="en-US" sz="1000" dirty="0" smtClean="0">
                <a:solidFill>
                  <a:schemeClr val="bg1"/>
                </a:solidFill>
              </a:rPr>
              <a:t>beginners – Lorena Lobato Pardavila</a:t>
            </a:r>
            <a:endParaRPr lang="en-GB" sz="1000" dirty="0">
              <a:solidFill>
                <a:schemeClr val="bg1"/>
              </a:solidFill>
            </a:endParaRPr>
          </a:p>
        </p:txBody>
      </p:sp>
      <p:sp>
        <p:nvSpPr>
          <p:cNvPr id="8" name="Slide Number Placeholder 5"/>
          <p:cNvSpPr>
            <a:spLocks noGrp="1"/>
          </p:cNvSpPr>
          <p:nvPr>
            <p:ph type="sldNum" sz="quarter" idx="4294967295"/>
          </p:nvPr>
        </p:nvSpPr>
        <p:spPr>
          <a:xfrm>
            <a:off x="6629400" y="6324600"/>
            <a:ext cx="2133600" cy="365125"/>
          </a:xfrm>
          <a:prstGeom prst="rect">
            <a:avLst/>
          </a:prstGeom>
        </p:spPr>
        <p:txBody>
          <a:bodyPr/>
          <a:lstStyle/>
          <a:p>
            <a:fld id="{FA84A37A-AFC2-4A01-80A1-FC20F2C0D5BB}" type="slidenum">
              <a:rPr lang="en-US" smtClean="0"/>
              <a:pPr/>
              <a:t>26</a:t>
            </a:fld>
            <a:endParaRPr lang="en-US" dirty="0"/>
          </a:p>
        </p:txBody>
      </p:sp>
      <p:cxnSp>
        <p:nvCxnSpPr>
          <p:cNvPr id="9" name="Straight Connector 8"/>
          <p:cNvCxnSpPr/>
          <p:nvPr/>
        </p:nvCxnSpPr>
        <p:spPr>
          <a:xfrm>
            <a:off x="228600" y="914400"/>
            <a:ext cx="8610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49565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04800" y="771438"/>
            <a:ext cx="8458200" cy="5324562"/>
          </a:xfrm>
          <a:prstGeom prst="rect">
            <a:avLst/>
          </a:prstGeom>
        </p:spPr>
      </p:pic>
      <p:sp>
        <p:nvSpPr>
          <p:cNvPr id="5" name="Rectangle 4"/>
          <p:cNvSpPr/>
          <p:nvPr/>
        </p:nvSpPr>
        <p:spPr>
          <a:xfrm>
            <a:off x="3657600" y="6402233"/>
            <a:ext cx="4953000" cy="246221"/>
          </a:xfrm>
          <a:prstGeom prst="rect">
            <a:avLst/>
          </a:prstGeom>
        </p:spPr>
        <p:txBody>
          <a:bodyPr wrap="square">
            <a:spAutoFit/>
          </a:bodyPr>
          <a:lstStyle/>
          <a:p>
            <a:r>
              <a:rPr lang="en-US" sz="1000" dirty="0">
                <a:solidFill>
                  <a:schemeClr val="bg1"/>
                </a:solidFill>
              </a:rPr>
              <a:t>Starting with databases at CERN: RDBMS for </a:t>
            </a:r>
            <a:r>
              <a:rPr lang="en-US" sz="1000" dirty="0" smtClean="0">
                <a:solidFill>
                  <a:schemeClr val="bg1"/>
                </a:solidFill>
              </a:rPr>
              <a:t>beginners – Lorena Lobato Pardavila</a:t>
            </a:r>
            <a:endParaRPr lang="en-GB" sz="1000" dirty="0">
              <a:solidFill>
                <a:schemeClr val="bg1"/>
              </a:solidFill>
            </a:endParaRPr>
          </a:p>
        </p:txBody>
      </p:sp>
      <p:sp>
        <p:nvSpPr>
          <p:cNvPr id="6" name="Slide Number Placeholder 5"/>
          <p:cNvSpPr>
            <a:spLocks noGrp="1"/>
          </p:cNvSpPr>
          <p:nvPr>
            <p:ph type="sldNum" sz="quarter" idx="4294967295"/>
          </p:nvPr>
        </p:nvSpPr>
        <p:spPr>
          <a:xfrm>
            <a:off x="6629400" y="6324600"/>
            <a:ext cx="2133600" cy="365125"/>
          </a:xfrm>
          <a:prstGeom prst="rect">
            <a:avLst/>
          </a:prstGeom>
        </p:spPr>
        <p:txBody>
          <a:bodyPr/>
          <a:lstStyle/>
          <a:p>
            <a:fld id="{FA84A37A-AFC2-4A01-80A1-FC20F2C0D5BB}" type="slidenum">
              <a:rPr lang="en-US" smtClean="0"/>
              <a:pPr/>
              <a:t>27</a:t>
            </a:fld>
            <a:endParaRPr lang="en-US" dirty="0"/>
          </a:p>
        </p:txBody>
      </p:sp>
      <p:sp>
        <p:nvSpPr>
          <p:cNvPr id="11" name="Title 1"/>
          <p:cNvSpPr>
            <a:spLocks noGrp="1"/>
          </p:cNvSpPr>
          <p:nvPr>
            <p:ph type="title"/>
          </p:nvPr>
        </p:nvSpPr>
        <p:spPr>
          <a:xfrm>
            <a:off x="162961" y="0"/>
            <a:ext cx="8827129" cy="940443"/>
          </a:xfrm>
        </p:spPr>
        <p:txBody>
          <a:bodyPr>
            <a:normAutofit/>
          </a:bodyPr>
          <a:lstStyle/>
          <a:p>
            <a:pPr algn="l"/>
            <a:r>
              <a:rPr lang="en-US" sz="4000" b="1" dirty="0"/>
              <a:t>What IT-DB group does?</a:t>
            </a:r>
          </a:p>
        </p:txBody>
      </p:sp>
      <p:cxnSp>
        <p:nvCxnSpPr>
          <p:cNvPr id="12" name="Straight Connector 11"/>
          <p:cNvCxnSpPr/>
          <p:nvPr/>
        </p:nvCxnSpPr>
        <p:spPr>
          <a:xfrm>
            <a:off x="228600" y="771438"/>
            <a:ext cx="8610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2895600" y="1524000"/>
            <a:ext cx="5867400" cy="2971800"/>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0036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a:t>What IT-DB group does?</a:t>
            </a:r>
          </a:p>
        </p:txBody>
      </p:sp>
      <p:sp>
        <p:nvSpPr>
          <p:cNvPr id="7" name="Rectangle 6"/>
          <p:cNvSpPr/>
          <p:nvPr/>
        </p:nvSpPr>
        <p:spPr>
          <a:xfrm>
            <a:off x="3657600" y="6402233"/>
            <a:ext cx="4953000" cy="246221"/>
          </a:xfrm>
          <a:prstGeom prst="rect">
            <a:avLst/>
          </a:prstGeom>
        </p:spPr>
        <p:txBody>
          <a:bodyPr wrap="square">
            <a:spAutoFit/>
          </a:bodyPr>
          <a:lstStyle/>
          <a:p>
            <a:r>
              <a:rPr lang="en-US" sz="1000" dirty="0">
                <a:solidFill>
                  <a:schemeClr val="bg1"/>
                </a:solidFill>
              </a:rPr>
              <a:t>Starting with databases at CERN: RDBMS for </a:t>
            </a:r>
            <a:r>
              <a:rPr lang="en-US" sz="1000" dirty="0" smtClean="0">
                <a:solidFill>
                  <a:schemeClr val="bg1"/>
                </a:solidFill>
              </a:rPr>
              <a:t>beginners – Lorena Lobato Pardavila</a:t>
            </a:r>
            <a:endParaRPr lang="en-GB" sz="1000" dirty="0">
              <a:solidFill>
                <a:schemeClr val="bg1"/>
              </a:solidFill>
            </a:endParaRPr>
          </a:p>
        </p:txBody>
      </p:sp>
      <p:sp>
        <p:nvSpPr>
          <p:cNvPr id="8" name="Slide Number Placeholder 5"/>
          <p:cNvSpPr>
            <a:spLocks noGrp="1"/>
          </p:cNvSpPr>
          <p:nvPr>
            <p:ph type="sldNum" sz="quarter" idx="4294967295"/>
          </p:nvPr>
        </p:nvSpPr>
        <p:spPr>
          <a:xfrm>
            <a:off x="6629400" y="6324600"/>
            <a:ext cx="2133600" cy="365125"/>
          </a:xfrm>
          <a:prstGeom prst="rect">
            <a:avLst/>
          </a:prstGeom>
        </p:spPr>
        <p:txBody>
          <a:bodyPr/>
          <a:lstStyle/>
          <a:p>
            <a:fld id="{FA84A37A-AFC2-4A01-80A1-FC20F2C0D5BB}" type="slidenum">
              <a:rPr lang="en-US" smtClean="0"/>
              <a:pPr/>
              <a:t>28</a:t>
            </a:fld>
            <a:endParaRPr lang="en-US" dirty="0"/>
          </a:p>
        </p:txBody>
      </p:sp>
      <p:cxnSp>
        <p:nvCxnSpPr>
          <p:cNvPr id="9" name="Straight Connector 8"/>
          <p:cNvCxnSpPr/>
          <p:nvPr/>
        </p:nvCxnSpPr>
        <p:spPr>
          <a:xfrm>
            <a:off x="228600" y="914400"/>
            <a:ext cx="8610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Content Placeholder 4"/>
          <p:cNvSpPr txBox="1">
            <a:spLocks/>
          </p:cNvSpPr>
          <p:nvPr/>
        </p:nvSpPr>
        <p:spPr>
          <a:xfrm>
            <a:off x="162961" y="1274027"/>
            <a:ext cx="8532890" cy="4667421"/>
          </a:xfrm>
          <a:prstGeom prst="rect">
            <a:avLst/>
          </a:prstGeom>
        </p:spPr>
        <p:txBody>
          <a:bodyPr vert="horz">
            <a:noAutofit/>
          </a:bodyPr>
          <a:lst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buFont typeface="Wingdings" panose="05000000000000000000"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500" dirty="0" smtClean="0">
                <a:solidFill>
                  <a:srgbClr val="00B050"/>
                </a:solidFill>
                <a:ea typeface="DejaVu Sans" charset="0"/>
                <a:cs typeface="DejaVu Sans" charset="0"/>
              </a:rPr>
              <a:t>~100 </a:t>
            </a:r>
            <a:r>
              <a:rPr lang="en-GB" sz="2500" dirty="0" smtClean="0">
                <a:ea typeface="DejaVu Sans" charset="0"/>
                <a:cs typeface="DejaVu Sans" charset="0"/>
              </a:rPr>
              <a:t>Oracle databases, most of them RAC</a:t>
            </a:r>
          </a:p>
          <a:p>
            <a:pPr lvl="1">
              <a:buFont typeface="Wingdings" panose="05000000000000000000"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200" dirty="0" smtClean="0">
                <a:ea typeface="DejaVu Sans" charset="0"/>
                <a:cs typeface="DejaVu Sans" charset="0"/>
              </a:rPr>
              <a:t>Mostly NAS storage plus some SAN with ASM</a:t>
            </a:r>
          </a:p>
          <a:p>
            <a:pPr lvl="1">
              <a:spcAft>
                <a:spcPts val="600"/>
              </a:spcAft>
              <a:buFont typeface="Wingdings" panose="05000000000000000000"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200" dirty="0" smtClean="0">
                <a:solidFill>
                  <a:srgbClr val="00B050"/>
                </a:solidFill>
                <a:ea typeface="DejaVu Sans" charset="0"/>
                <a:cs typeface="DejaVu Sans" charset="0"/>
              </a:rPr>
              <a:t>~500 TB </a:t>
            </a:r>
            <a:r>
              <a:rPr lang="en-GB" sz="2200" dirty="0" smtClean="0">
                <a:solidFill>
                  <a:schemeClr val="tx2"/>
                </a:solidFill>
                <a:ea typeface="DejaVu Sans" charset="0"/>
                <a:cs typeface="DejaVu Sans" charset="0"/>
              </a:rPr>
              <a:t>of data files for production DBs in total</a:t>
            </a:r>
          </a:p>
          <a:p>
            <a:pPr>
              <a:buFont typeface="Wingdings" panose="05000000000000000000"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500" dirty="0" smtClean="0">
                <a:solidFill>
                  <a:schemeClr val="tx2"/>
                </a:solidFill>
                <a:ea typeface="DejaVu Sans" charset="0"/>
                <a:cs typeface="DejaVu Sans" charset="0"/>
              </a:rPr>
              <a:t>Example of critical production DBs:</a:t>
            </a:r>
          </a:p>
          <a:p>
            <a:pPr lvl="1">
              <a:buFont typeface="Wingdings" panose="05000000000000000000"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200" dirty="0" smtClean="0">
                <a:solidFill>
                  <a:schemeClr val="tx2"/>
                </a:solidFill>
                <a:ea typeface="DejaVu Sans" charset="0"/>
                <a:cs typeface="DejaVu Sans" charset="0"/>
              </a:rPr>
              <a:t>LHC logging database </a:t>
            </a:r>
            <a:r>
              <a:rPr lang="en-GB" sz="2200" dirty="0" smtClean="0">
                <a:solidFill>
                  <a:srgbClr val="00B050"/>
                </a:solidFill>
                <a:ea typeface="DejaVu Sans" charset="0"/>
                <a:cs typeface="DejaVu Sans" charset="0"/>
              </a:rPr>
              <a:t>~200 TB</a:t>
            </a:r>
            <a:r>
              <a:rPr lang="en-GB" sz="2200" dirty="0" smtClean="0">
                <a:solidFill>
                  <a:schemeClr val="tx2"/>
                </a:solidFill>
                <a:ea typeface="DejaVu Sans" charset="0"/>
                <a:cs typeface="DejaVu Sans" charset="0"/>
              </a:rPr>
              <a:t>, expected growth up to </a:t>
            </a:r>
            <a:r>
              <a:rPr lang="en-GB" sz="2200" dirty="0" smtClean="0">
                <a:solidFill>
                  <a:srgbClr val="00B050"/>
                </a:solidFill>
                <a:ea typeface="DejaVu Sans" charset="0"/>
                <a:cs typeface="DejaVu Sans" charset="0"/>
              </a:rPr>
              <a:t>~70 TB / year</a:t>
            </a:r>
            <a:endParaRPr lang="en-GB" sz="2500" dirty="0" smtClean="0">
              <a:solidFill>
                <a:schemeClr val="tx2"/>
              </a:solidFill>
              <a:ea typeface="DejaVu Sans" charset="0"/>
              <a:cs typeface="DejaVu Sans" charset="0"/>
            </a:endParaRPr>
          </a:p>
          <a:p>
            <a:pPr>
              <a:buFont typeface="Wingdings" panose="05000000000000000000"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500" dirty="0" smtClean="0">
                <a:ea typeface="DejaVu Sans" charset="0"/>
                <a:cs typeface="DejaVu Sans" charset="0"/>
              </a:rPr>
              <a:t>But also as </a:t>
            </a:r>
            <a:r>
              <a:rPr lang="en-GB" sz="2500" dirty="0" err="1" smtClean="0">
                <a:ea typeface="DejaVu Sans" charset="0"/>
                <a:cs typeface="DejaVu Sans" charset="0"/>
              </a:rPr>
              <a:t>DBaaS</a:t>
            </a:r>
            <a:r>
              <a:rPr lang="en-GB" sz="2500" dirty="0" smtClean="0">
                <a:ea typeface="DejaVu Sans" charset="0"/>
                <a:cs typeface="DejaVu Sans" charset="0"/>
              </a:rPr>
              <a:t>, as single instances</a:t>
            </a:r>
          </a:p>
          <a:p>
            <a:pPr lvl="1">
              <a:buFont typeface="Wingdings" panose="05000000000000000000"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200" dirty="0" smtClean="0">
                <a:solidFill>
                  <a:srgbClr val="00B050"/>
                </a:solidFill>
                <a:ea typeface="DejaVu Sans" charset="0"/>
                <a:cs typeface="DejaVu Sans" charset="0"/>
              </a:rPr>
              <a:t>MySQL </a:t>
            </a:r>
            <a:r>
              <a:rPr lang="en-GB" sz="2200" dirty="0" smtClean="0">
                <a:ea typeface="DejaVu Sans" charset="0"/>
                <a:cs typeface="DejaVu Sans" charset="0"/>
              </a:rPr>
              <a:t>Open community databases </a:t>
            </a:r>
          </a:p>
          <a:p>
            <a:pPr lvl="1">
              <a:buFont typeface="Wingdings" panose="05000000000000000000"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200" dirty="0" err="1" smtClean="0">
                <a:solidFill>
                  <a:srgbClr val="00B050"/>
                </a:solidFill>
                <a:ea typeface="DejaVu Sans" charset="0"/>
                <a:cs typeface="DejaVu Sans" charset="0"/>
              </a:rPr>
              <a:t>PostgreSQL</a:t>
            </a:r>
            <a:r>
              <a:rPr lang="en-GB" sz="2200" dirty="0" smtClean="0">
                <a:solidFill>
                  <a:srgbClr val="00B050"/>
                </a:solidFill>
                <a:ea typeface="DejaVu Sans" charset="0"/>
                <a:cs typeface="DejaVu Sans" charset="0"/>
              </a:rPr>
              <a:t> </a:t>
            </a:r>
            <a:r>
              <a:rPr lang="en-GB" sz="2200" dirty="0" smtClean="0">
                <a:ea typeface="DejaVu Sans" charset="0"/>
                <a:cs typeface="DejaVu Sans" charset="0"/>
              </a:rPr>
              <a:t>databases </a:t>
            </a:r>
          </a:p>
          <a:p>
            <a:pPr lvl="1">
              <a:spcAft>
                <a:spcPts val="600"/>
              </a:spcAft>
              <a:buFont typeface="Wingdings" panose="05000000000000000000"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200" dirty="0" smtClean="0">
                <a:ea typeface="DejaVu Sans" charset="0"/>
                <a:cs typeface="DejaVu Sans" charset="0"/>
              </a:rPr>
              <a:t>Oracle12C</a:t>
            </a:r>
            <a:endParaRPr lang="en-GB" sz="1800" dirty="0" smtClean="0">
              <a:ea typeface="DejaVu Sans" charset="0"/>
              <a:cs typeface="DejaVu Sans" charset="0"/>
            </a:endParaRPr>
          </a:p>
          <a:p>
            <a:pPr>
              <a:buFont typeface="Wingdings" panose="05000000000000000000"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500" dirty="0" smtClean="0">
                <a:ea typeface="DejaVu Sans" charset="0"/>
                <a:cs typeface="DejaVu Sans" charset="0"/>
              </a:rPr>
              <a:t>And additional tests setups: </a:t>
            </a:r>
            <a:r>
              <a:rPr lang="en-GB" sz="2500" dirty="0" err="1" smtClean="0">
                <a:ea typeface="DejaVu Sans" charset="0"/>
                <a:cs typeface="DejaVu Sans" charset="0"/>
              </a:rPr>
              <a:t>Hadoop</a:t>
            </a:r>
            <a:r>
              <a:rPr lang="en-GB" sz="2500" dirty="0" smtClean="0">
                <a:ea typeface="DejaVu Sans" charset="0"/>
                <a:cs typeface="DejaVu Sans" charset="0"/>
              </a:rPr>
              <a:t> + Impala, </a:t>
            </a:r>
            <a:r>
              <a:rPr lang="en-GB" sz="2500" dirty="0" err="1" smtClean="0">
                <a:ea typeface="DejaVu Sans" charset="0"/>
                <a:cs typeface="DejaVu Sans" charset="0"/>
              </a:rPr>
              <a:t>CitusDB</a:t>
            </a:r>
            <a:endParaRPr lang="en-GB" sz="2500" dirty="0">
              <a:ea typeface="DejaVu Sans" charset="0"/>
              <a:cs typeface="DejaVu Sans" charset="0"/>
            </a:endParaRPr>
          </a:p>
        </p:txBody>
      </p:sp>
      <p:pic>
        <p:nvPicPr>
          <p:cNvPr id="12"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500971" y="3642332"/>
            <a:ext cx="1059986" cy="12239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46861" y="3755506"/>
            <a:ext cx="873184" cy="66731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4" descr="C:\mblaszcz private\PRESENTATIONS MAIN\aaa IT Technical forum\logo-oracle-smal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986021"/>
            <a:ext cx="2237429" cy="46177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4" name="Group 7"/>
          <p:cNvGrpSpPr/>
          <p:nvPr/>
        </p:nvGrpSpPr>
        <p:grpSpPr>
          <a:xfrm>
            <a:off x="7239000" y="1421055"/>
            <a:ext cx="1972381" cy="1626945"/>
            <a:chOff x="7324019" y="1421055"/>
            <a:chExt cx="1972381" cy="1626945"/>
          </a:xfrm>
        </p:grpSpPr>
        <p:pic>
          <p:nvPicPr>
            <p:cNvPr id="15" name="Picture 2" descr="C:\mblaszcz private\PRESENTATIONS MAIN\aaa UKOUG 2013\pics\Picture1.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981479" y="1421055"/>
              <a:ext cx="1314921" cy="1251724"/>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descr="C:\mblaszcz private\PRESENTATIONS MAIN\aaa UKOUG 2013\pics\Picture1.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80456" y="1686036"/>
              <a:ext cx="1314921" cy="1251724"/>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2" descr="C:\mblaszcz private\PRESENTATIONS MAIN\aaa UKOUG 2013\pics\Picture1.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324019" y="1905000"/>
              <a:ext cx="1200708" cy="1143000"/>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val="25937841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GB" b="1" dirty="0"/>
          </a:p>
        </p:txBody>
      </p:sp>
      <p:sp>
        <p:nvSpPr>
          <p:cNvPr id="3" name="Content Placeholder 2"/>
          <p:cNvSpPr>
            <a:spLocks noGrp="1"/>
          </p:cNvSpPr>
          <p:nvPr>
            <p:ph idx="1"/>
          </p:nvPr>
        </p:nvSpPr>
        <p:spPr/>
        <p:txBody>
          <a:bodyPr/>
          <a:lstStyle/>
          <a:p>
            <a:endParaRPr lang="en-US" dirty="0" smtClean="0"/>
          </a:p>
          <a:p>
            <a:pPr marL="1051560" lvl="3" indent="0">
              <a:buNone/>
            </a:pPr>
            <a:endParaRPr lang="en-US" dirty="0" smtClean="0"/>
          </a:p>
          <a:p>
            <a:pPr marL="1051560" lvl="3" indent="0">
              <a:buNone/>
            </a:pPr>
            <a:r>
              <a:rPr lang="en-US" dirty="0"/>
              <a:t>	</a:t>
            </a:r>
            <a:r>
              <a:rPr lang="en-US" dirty="0" smtClean="0"/>
              <a:t>	</a:t>
            </a:r>
          </a:p>
          <a:p>
            <a:pPr marL="1051560" lvl="3" indent="0">
              <a:buNone/>
            </a:pPr>
            <a:r>
              <a:rPr lang="en-US" dirty="0"/>
              <a:t>	</a:t>
            </a:r>
            <a:r>
              <a:rPr lang="en-US" dirty="0" smtClean="0"/>
              <a:t>	</a:t>
            </a:r>
          </a:p>
          <a:p>
            <a:pPr marL="1051560" lvl="3" indent="0">
              <a:buNone/>
            </a:pPr>
            <a:endParaRPr lang="en-US" dirty="0" smtClean="0"/>
          </a:p>
          <a:p>
            <a:pPr marL="1051560" lvl="3" indent="0">
              <a:buNone/>
            </a:pPr>
            <a:r>
              <a:rPr lang="en-US" dirty="0" smtClean="0"/>
              <a:t>	</a:t>
            </a:r>
            <a:r>
              <a:rPr lang="en-US" sz="3000" dirty="0" smtClean="0"/>
              <a:t>Thank you! / Merci! / </a:t>
            </a:r>
            <a:r>
              <a:rPr lang="az-Cyrl-AZ" sz="3000" dirty="0"/>
              <a:t>Спасибо! </a:t>
            </a:r>
            <a:endParaRPr lang="en-US" sz="3000" dirty="0"/>
          </a:p>
          <a:p>
            <a:pPr marL="1051560" lvl="3" indent="0">
              <a:buNone/>
            </a:pPr>
            <a:r>
              <a:rPr lang="en-US" sz="3000" dirty="0" smtClean="0"/>
              <a:t>	More info:  lorena.lobato@cern.ch</a:t>
            </a:r>
            <a:endParaRPr lang="en-GB" sz="3000"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6809" y="4714358"/>
            <a:ext cx="1055191" cy="826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8" descr="http://4.bp.blogspot.com/-p6PJcyVN5Sc/T2lb7tuuLmI/AAAAAAAAEDg/24LRjN7JIrE/s400/cern-logo-i0.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4714358"/>
            <a:ext cx="826752" cy="8267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www.3coastresources.com/files/2013/09/bigstock__D_Human_And_Blue_Question_MarSMALL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1309426"/>
            <a:ext cx="1741152" cy="179236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304800" y="914400"/>
            <a:ext cx="8382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3733800" y="6383179"/>
            <a:ext cx="4953000" cy="246221"/>
          </a:xfrm>
          <a:prstGeom prst="rect">
            <a:avLst/>
          </a:prstGeom>
        </p:spPr>
        <p:txBody>
          <a:bodyPr wrap="square">
            <a:spAutoFit/>
          </a:bodyPr>
          <a:lstStyle/>
          <a:p>
            <a:r>
              <a:rPr lang="en-US" sz="1000" dirty="0">
                <a:solidFill>
                  <a:schemeClr val="bg1"/>
                </a:solidFill>
              </a:rPr>
              <a:t>Starting with databases at CERN: RDBMS for </a:t>
            </a:r>
            <a:r>
              <a:rPr lang="en-US" sz="1000" dirty="0" smtClean="0">
                <a:solidFill>
                  <a:schemeClr val="bg1"/>
                </a:solidFill>
              </a:rPr>
              <a:t>beginners – Lorena Lobato Pardavila</a:t>
            </a:r>
            <a:endParaRPr lang="en-GB" sz="1000" dirty="0">
              <a:solidFill>
                <a:schemeClr val="bg1"/>
              </a:solidFill>
            </a:endParaRPr>
          </a:p>
        </p:txBody>
      </p:sp>
      <p:sp>
        <p:nvSpPr>
          <p:cNvPr id="13" name="Slide Number Placeholder 5"/>
          <p:cNvSpPr>
            <a:spLocks noGrp="1"/>
          </p:cNvSpPr>
          <p:nvPr>
            <p:ph type="sldNum" sz="quarter" idx="4294967295"/>
          </p:nvPr>
        </p:nvSpPr>
        <p:spPr>
          <a:xfrm>
            <a:off x="6781800" y="6324600"/>
            <a:ext cx="2133600" cy="365125"/>
          </a:xfrm>
          <a:prstGeom prst="rect">
            <a:avLst/>
          </a:prstGeom>
        </p:spPr>
        <p:txBody>
          <a:bodyPr/>
          <a:lstStyle/>
          <a:p>
            <a:fld id="{FA84A37A-AFC2-4A01-80A1-FC20F2C0D5BB}" type="slidenum">
              <a:rPr lang="en-US" smtClean="0"/>
              <a:pPr/>
              <a:t>29</a:t>
            </a:fld>
            <a:endParaRPr lang="en-US" dirty="0"/>
          </a:p>
        </p:txBody>
      </p:sp>
    </p:spTree>
    <p:extLst>
      <p:ext uri="{BB962C8B-B14F-4D97-AF65-F5344CB8AC3E}">
        <p14:creationId xmlns:p14="http://schemas.microsoft.com/office/powerpoint/2010/main" val="192073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671" y="142962"/>
            <a:ext cx="8827129" cy="940443"/>
          </a:xfrm>
        </p:spPr>
        <p:txBody>
          <a:bodyPr/>
          <a:lstStyle/>
          <a:p>
            <a:pPr algn="l"/>
            <a:r>
              <a:rPr lang="en-US" b="1" dirty="0" smtClean="0"/>
              <a:t>About the speaker</a:t>
            </a:r>
            <a:endParaRPr lang="en-GB" b="1"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607187" y="76200"/>
            <a:ext cx="3460613"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228600" y="1295400"/>
            <a:ext cx="8147248" cy="4752528"/>
          </a:xfrm>
          <a:prstGeom prst="rect">
            <a:avLst/>
          </a:prstGeom>
        </p:spPr>
        <p:txBody>
          <a:bodyPr vert="horz" lIns="91440" tIns="45720" rIns="91440" bIns="45720" rtlCol="0">
            <a:normAutofit fontScale="92500" lnSpcReduction="2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a:buFont typeface="Wingdings" panose="05000000000000000000" pitchFamily="2" charset="2"/>
              <a:buChar char="ü"/>
            </a:pPr>
            <a:r>
              <a:rPr lang="en-US" b="1" dirty="0" smtClean="0"/>
              <a:t>Lorena Lobato Pardavila</a:t>
            </a:r>
          </a:p>
          <a:p>
            <a:pPr>
              <a:buFont typeface="Wingdings" panose="05000000000000000000" pitchFamily="2" charset="2"/>
              <a:buChar char="ü"/>
            </a:pPr>
            <a:r>
              <a:rPr lang="en-US" b="1" dirty="0" smtClean="0"/>
              <a:t>Hometown: Vigo(Spain)</a:t>
            </a:r>
          </a:p>
          <a:p>
            <a:pPr>
              <a:buFont typeface="Wingdings" panose="05000000000000000000" pitchFamily="2" charset="2"/>
              <a:buChar char="ü"/>
            </a:pPr>
            <a:r>
              <a:rPr lang="en-US" b="1" dirty="0" smtClean="0"/>
              <a:t>Studies</a:t>
            </a:r>
          </a:p>
          <a:p>
            <a:pPr lvl="1">
              <a:buFont typeface="Wingdings" panose="05000000000000000000" pitchFamily="2" charset="2"/>
              <a:buChar char="§"/>
            </a:pPr>
            <a:r>
              <a:rPr lang="en-US" dirty="0" smtClean="0"/>
              <a:t>National Vocational Qualification 4 in Telecommunication System and Computer Science (School Francisco Asorey,2004)</a:t>
            </a:r>
          </a:p>
          <a:p>
            <a:pPr lvl="1">
              <a:buFont typeface="Wingdings" panose="05000000000000000000" pitchFamily="2" charset="2"/>
              <a:buChar char="§"/>
            </a:pPr>
            <a:r>
              <a:rPr lang="en-US" dirty="0" smtClean="0"/>
              <a:t>Bachelor Degree in Computer Science Management (University of Vigo, 2007)</a:t>
            </a:r>
          </a:p>
          <a:p>
            <a:pPr lvl="1">
              <a:buFont typeface="Wingdings" panose="05000000000000000000" pitchFamily="2" charset="2"/>
              <a:buChar char="§"/>
            </a:pPr>
            <a:r>
              <a:rPr lang="en-US" dirty="0" smtClean="0"/>
              <a:t>Master Degree in Computer Science Engineer (University of Vigo,2012)</a:t>
            </a:r>
          </a:p>
          <a:p>
            <a:pPr>
              <a:buFont typeface="Wingdings" panose="05000000000000000000" pitchFamily="2" charset="2"/>
              <a:buChar char="ü"/>
            </a:pPr>
            <a:r>
              <a:rPr lang="en-US" b="1" dirty="0" smtClean="0"/>
              <a:t>Career</a:t>
            </a:r>
          </a:p>
          <a:p>
            <a:pPr lvl="1">
              <a:buFont typeface="Wingdings" panose="05000000000000000000" pitchFamily="2" charset="2"/>
              <a:buChar char="§"/>
            </a:pPr>
            <a:r>
              <a:rPr lang="en-US" dirty="0" smtClean="0"/>
              <a:t>Computer System Designer and Analyst(2009-2010, </a:t>
            </a:r>
            <a:r>
              <a:rPr lang="en-US" dirty="0" err="1" smtClean="0"/>
              <a:t>Indra</a:t>
            </a:r>
            <a:r>
              <a:rPr lang="en-US" dirty="0" smtClean="0"/>
              <a:t>)</a:t>
            </a:r>
          </a:p>
          <a:p>
            <a:pPr lvl="1">
              <a:buFont typeface="Wingdings" panose="05000000000000000000" pitchFamily="2" charset="2"/>
              <a:buChar char="§"/>
            </a:pPr>
            <a:r>
              <a:rPr lang="en-US" dirty="0" smtClean="0"/>
              <a:t>Senior Consultant (2010, </a:t>
            </a:r>
            <a:r>
              <a:rPr lang="en-US" dirty="0" err="1" smtClean="0"/>
              <a:t>Redegal</a:t>
            </a:r>
            <a:r>
              <a:rPr lang="en-US" dirty="0" smtClean="0"/>
              <a:t>)</a:t>
            </a:r>
          </a:p>
          <a:p>
            <a:pPr lvl="1">
              <a:buFont typeface="Wingdings" panose="05000000000000000000" pitchFamily="2" charset="2"/>
              <a:buChar char="§"/>
            </a:pPr>
            <a:r>
              <a:rPr lang="en-US" dirty="0" smtClean="0"/>
              <a:t>Software Developer (2011-2012, Technical Student PH/ES)</a:t>
            </a:r>
          </a:p>
          <a:p>
            <a:pPr lvl="1">
              <a:buFont typeface="Wingdings" panose="05000000000000000000" pitchFamily="2" charset="2"/>
              <a:buChar char="§"/>
            </a:pPr>
            <a:r>
              <a:rPr lang="en-US" dirty="0" smtClean="0"/>
              <a:t>Replication Technologies Administrator (2012 - Fellow </a:t>
            </a:r>
            <a:r>
              <a:rPr lang="en-US" dirty="0" err="1" smtClean="0"/>
              <a:t>Openlab</a:t>
            </a:r>
            <a:r>
              <a:rPr lang="en-US" dirty="0" smtClean="0"/>
              <a:t> IT/DB )</a:t>
            </a:r>
          </a:p>
          <a:p>
            <a:pPr>
              <a:buFont typeface="Wingdings" panose="05000000000000000000" pitchFamily="2" charset="2"/>
              <a:buChar char="ü"/>
            </a:pPr>
            <a:r>
              <a:rPr lang="en-US" dirty="0" smtClean="0"/>
              <a:t>Sports lover!</a:t>
            </a:r>
          </a:p>
          <a:p>
            <a:endParaRPr lang="en-GB" dirty="0"/>
          </a:p>
        </p:txBody>
      </p:sp>
      <p:sp>
        <p:nvSpPr>
          <p:cNvPr id="3" name="Rectangle 2"/>
          <p:cNvSpPr/>
          <p:nvPr/>
        </p:nvSpPr>
        <p:spPr>
          <a:xfrm>
            <a:off x="3657600" y="6402233"/>
            <a:ext cx="4953000" cy="246221"/>
          </a:xfrm>
          <a:prstGeom prst="rect">
            <a:avLst/>
          </a:prstGeom>
        </p:spPr>
        <p:txBody>
          <a:bodyPr wrap="square">
            <a:spAutoFit/>
          </a:bodyPr>
          <a:lstStyle/>
          <a:p>
            <a:r>
              <a:rPr lang="en-US" sz="1000" dirty="0">
                <a:solidFill>
                  <a:schemeClr val="bg1"/>
                </a:solidFill>
              </a:rPr>
              <a:t>Starting with databases at CERN: RDBMS for </a:t>
            </a:r>
            <a:r>
              <a:rPr lang="en-US" sz="1000" dirty="0" smtClean="0">
                <a:solidFill>
                  <a:schemeClr val="bg1"/>
                </a:solidFill>
              </a:rPr>
              <a:t>beginners – Lorena Lobato Pardavila</a:t>
            </a:r>
            <a:endParaRPr lang="en-GB" sz="1000" dirty="0">
              <a:solidFill>
                <a:schemeClr val="bg1"/>
              </a:solidFill>
            </a:endParaRPr>
          </a:p>
        </p:txBody>
      </p:sp>
      <p:sp>
        <p:nvSpPr>
          <p:cNvPr id="7" name="Slide Number Placeholder 5"/>
          <p:cNvSpPr>
            <a:spLocks noGrp="1"/>
          </p:cNvSpPr>
          <p:nvPr>
            <p:ph type="sldNum" sz="quarter" idx="4294967295"/>
          </p:nvPr>
        </p:nvSpPr>
        <p:spPr>
          <a:xfrm>
            <a:off x="6629400" y="6324600"/>
            <a:ext cx="2133600" cy="365125"/>
          </a:xfrm>
          <a:prstGeom prst="rect">
            <a:avLst/>
          </a:prstGeom>
        </p:spPr>
        <p:txBody>
          <a:bodyPr/>
          <a:lstStyle/>
          <a:p>
            <a:fld id="{FA84A37A-AFC2-4A01-80A1-FC20F2C0D5BB}" type="slidenum">
              <a:rPr lang="en-US" smtClean="0"/>
              <a:pPr/>
              <a:t>3</a:t>
            </a:fld>
            <a:endParaRPr lang="en-US" dirty="0"/>
          </a:p>
        </p:txBody>
      </p:sp>
      <p:cxnSp>
        <p:nvCxnSpPr>
          <p:cNvPr id="8" name="Straight Connector 7"/>
          <p:cNvCxnSpPr/>
          <p:nvPr/>
        </p:nvCxnSpPr>
        <p:spPr>
          <a:xfrm>
            <a:off x="304800" y="1066800"/>
            <a:ext cx="5181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597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42350" y="6356350"/>
            <a:ext cx="501650" cy="365125"/>
          </a:xfrm>
        </p:spPr>
        <p:txBody>
          <a:bodyPr/>
          <a:lstStyle/>
          <a:p>
            <a:fld id="{17918391-D411-FE40-AAD7-861AE5233E0E}" type="slidenum">
              <a:rPr lang="en-US" smtClean="0"/>
              <a:pPr/>
              <a:t>30</a:t>
            </a:fld>
            <a:endParaRPr lang="en-US" dirty="0"/>
          </a:p>
        </p:txBody>
      </p:sp>
    </p:spTree>
    <p:extLst>
      <p:ext uri="{BB962C8B-B14F-4D97-AF65-F5344CB8AC3E}">
        <p14:creationId xmlns:p14="http://schemas.microsoft.com/office/powerpoint/2010/main" val="14439882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763000" cy="5029200"/>
          </a:xfrm>
        </p:spPr>
        <p:txBody>
          <a:bodyPr/>
          <a:lstStyle/>
          <a:p>
            <a:pPr>
              <a:buFont typeface="Wingdings" panose="05000000000000000000" pitchFamily="2" charset="2"/>
              <a:buChar char="Ø"/>
            </a:pPr>
            <a:r>
              <a:rPr lang="en-GB" dirty="0" err="1" smtClean="0">
                <a:solidFill>
                  <a:srgbClr val="00B050"/>
                </a:solidFill>
              </a:rPr>
              <a:t>Outerjoin</a:t>
            </a:r>
            <a:endParaRPr lang="en-US" dirty="0">
              <a:solidFill>
                <a:srgbClr val="00B050"/>
              </a:solidFill>
            </a:endParaRPr>
          </a:p>
        </p:txBody>
      </p:sp>
      <p:sp>
        <p:nvSpPr>
          <p:cNvPr id="7" name="Rectangle 6"/>
          <p:cNvSpPr/>
          <p:nvPr/>
        </p:nvSpPr>
        <p:spPr>
          <a:xfrm>
            <a:off x="3657600" y="6402233"/>
            <a:ext cx="4953000" cy="246221"/>
          </a:xfrm>
          <a:prstGeom prst="rect">
            <a:avLst/>
          </a:prstGeom>
        </p:spPr>
        <p:txBody>
          <a:bodyPr wrap="square">
            <a:spAutoFit/>
          </a:bodyPr>
          <a:lstStyle/>
          <a:p>
            <a:r>
              <a:rPr lang="en-US" sz="1000" dirty="0">
                <a:solidFill>
                  <a:schemeClr val="bg1"/>
                </a:solidFill>
              </a:rPr>
              <a:t>Starting with databases at CERN: RDBMS for </a:t>
            </a:r>
            <a:r>
              <a:rPr lang="en-US" sz="1000" dirty="0" smtClean="0">
                <a:solidFill>
                  <a:schemeClr val="bg1"/>
                </a:solidFill>
              </a:rPr>
              <a:t>beginners – Lorena Lobato Pardavila</a:t>
            </a:r>
            <a:endParaRPr lang="en-GB" sz="1000" dirty="0">
              <a:solidFill>
                <a:schemeClr val="bg1"/>
              </a:solidFill>
            </a:endParaRPr>
          </a:p>
        </p:txBody>
      </p:sp>
      <p:sp>
        <p:nvSpPr>
          <p:cNvPr id="8" name="Slide Number Placeholder 5"/>
          <p:cNvSpPr>
            <a:spLocks noGrp="1"/>
          </p:cNvSpPr>
          <p:nvPr>
            <p:ph type="sldNum" sz="quarter" idx="4294967295"/>
          </p:nvPr>
        </p:nvSpPr>
        <p:spPr>
          <a:xfrm>
            <a:off x="6629400" y="6324600"/>
            <a:ext cx="2133600" cy="365125"/>
          </a:xfrm>
          <a:prstGeom prst="rect">
            <a:avLst/>
          </a:prstGeom>
        </p:spPr>
        <p:txBody>
          <a:bodyPr/>
          <a:lstStyle/>
          <a:p>
            <a:fld id="{FA84A37A-AFC2-4A01-80A1-FC20F2C0D5BB}" type="slidenum">
              <a:rPr lang="en-US" smtClean="0"/>
              <a:pPr/>
              <a:t>31</a:t>
            </a:fld>
            <a:endParaRPr lang="en-US" dirty="0"/>
          </a:p>
        </p:txBody>
      </p:sp>
      <p:graphicFrame>
        <p:nvGraphicFramePr>
          <p:cNvPr id="18" name="Group 451"/>
          <p:cNvGraphicFramePr>
            <a:graphicFrameLocks noGrp="1"/>
          </p:cNvGraphicFramePr>
          <p:nvPr>
            <p:extLst>
              <p:ext uri="{D42A27DB-BD31-4B8C-83A1-F6EECF244321}">
                <p14:modId xmlns:p14="http://schemas.microsoft.com/office/powerpoint/2010/main" val="2787101157"/>
              </p:ext>
            </p:extLst>
          </p:nvPr>
        </p:nvGraphicFramePr>
        <p:xfrm>
          <a:off x="2057557" y="1752600"/>
          <a:ext cx="3200085" cy="2725740"/>
        </p:xfrm>
        <a:graphic>
          <a:graphicData uri="http://schemas.openxmlformats.org/drawingml/2006/table">
            <a:tbl>
              <a:tblPr>
                <a:tableStyleId>{D7AC3CCA-C797-4891-BE02-D94E43425B78}</a:tableStyleId>
              </a:tblPr>
              <a:tblGrid>
                <a:gridCol w="1680045"/>
                <a:gridCol w="1520040"/>
              </a:tblGrid>
              <a:tr h="334963">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b="1" u="none" strike="noStrike" cap="none" normalizeH="0" baseline="0" dirty="0" smtClean="0">
                          <a:ln>
                            <a:noFill/>
                          </a:ln>
                          <a:effectLst/>
                        </a:rPr>
                        <a:t>EMP_NAME</a:t>
                      </a:r>
                      <a:endParaRPr kumimoji="0" lang="en-GB" sz="1400" b="1" i="0" u="none" strike="noStrike" cap="none" normalizeH="0" baseline="0" dirty="0" smtClean="0">
                        <a:ln>
                          <a:noFill/>
                        </a:ln>
                        <a:solidFill>
                          <a:schemeClr val="bg1"/>
                        </a:solidFill>
                        <a:effectLst/>
                        <a:latin typeface="Comic Sans MS" pitchFamily="66" charset="0"/>
                      </a:endParaRPr>
                    </a:p>
                  </a:txBody>
                  <a:tcPr horzOverflow="overflow">
                    <a:solidFill>
                      <a:schemeClr val="accent1">
                        <a:lumMod val="90000"/>
                      </a:schemeClr>
                    </a:solidFill>
                  </a:tcPr>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b="1" u="none" strike="noStrike" cap="none" normalizeH="0" baseline="0" dirty="0" smtClean="0">
                          <a:ln>
                            <a:noFill/>
                          </a:ln>
                          <a:effectLst/>
                        </a:rPr>
                        <a:t>EMP_DEPTNO</a:t>
                      </a:r>
                      <a:endParaRPr kumimoji="0" lang="en-GB" sz="1400" b="1" i="0" u="none" strike="noStrike" cap="none" normalizeH="0" baseline="0" dirty="0" smtClean="0">
                        <a:ln>
                          <a:noFill/>
                        </a:ln>
                        <a:solidFill>
                          <a:schemeClr val="bg1"/>
                        </a:solidFill>
                        <a:effectLst/>
                        <a:latin typeface="Comic Sans MS" pitchFamily="66" charset="0"/>
                      </a:endParaRPr>
                    </a:p>
                  </a:txBody>
                  <a:tcPr horzOverflow="overflow">
                    <a:solidFill>
                      <a:schemeClr val="accent1">
                        <a:lumMod val="90000"/>
                      </a:schemeClr>
                    </a:solidFill>
                  </a:tcPr>
                </a:tc>
              </a:tr>
              <a:tr h="396875">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b="0" u="none" strike="noStrike" cap="none" normalizeH="0" baseline="0" dirty="0" smtClean="0">
                          <a:ln>
                            <a:noFill/>
                          </a:ln>
                          <a:effectLst/>
                        </a:rPr>
                        <a:t>KING</a:t>
                      </a:r>
                      <a:endParaRPr kumimoji="0" lang="en-GB" sz="1400" b="0" i="0" u="none" strike="noStrike" cap="none" normalizeH="0" baseline="0" dirty="0" smtClean="0">
                        <a:ln>
                          <a:noFill/>
                        </a:ln>
                        <a:solidFill>
                          <a:schemeClr val="bg1"/>
                        </a:solidFill>
                        <a:effectLst/>
                        <a:latin typeface="Comic Sans MS" pitchFamily="66"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b="0" u="none" strike="noStrike" cap="none" normalizeH="0" baseline="0" dirty="0" smtClean="0">
                          <a:ln>
                            <a:noFill/>
                          </a:ln>
                          <a:effectLst/>
                        </a:rPr>
                        <a:t>10</a:t>
                      </a:r>
                      <a:endParaRPr kumimoji="0" lang="en-GB" sz="1400" b="0" i="0" u="none" strike="noStrike" cap="none" normalizeH="0" baseline="0" dirty="0" smtClean="0">
                        <a:ln>
                          <a:noFill/>
                        </a:ln>
                        <a:solidFill>
                          <a:schemeClr val="bg1"/>
                        </a:solidFill>
                        <a:effectLst/>
                        <a:latin typeface="Comic Sans MS" pitchFamily="66" charset="0"/>
                      </a:endParaRPr>
                    </a:p>
                  </a:txBody>
                  <a:tcPr horzOverflow="overflow"/>
                </a:tc>
              </a:tr>
              <a:tr h="400050">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b="0" u="none" strike="noStrike" cap="none" normalizeH="0" baseline="0" dirty="0" smtClean="0">
                          <a:ln>
                            <a:noFill/>
                          </a:ln>
                          <a:effectLst/>
                        </a:rPr>
                        <a:t>SMITH</a:t>
                      </a:r>
                      <a:endParaRPr kumimoji="0" lang="en-GB" sz="1400" b="0" i="0" u="none" strike="noStrike" cap="none" normalizeH="0" baseline="0" dirty="0" smtClean="0">
                        <a:ln>
                          <a:noFill/>
                        </a:ln>
                        <a:solidFill>
                          <a:schemeClr val="bg1"/>
                        </a:solidFill>
                        <a:effectLst/>
                        <a:latin typeface="Comic Sans MS" pitchFamily="66"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b="0" u="none" strike="noStrike" cap="none" normalizeH="0" baseline="0" dirty="0" smtClean="0">
                          <a:ln>
                            <a:noFill/>
                          </a:ln>
                          <a:effectLst/>
                        </a:rPr>
                        <a:t>20</a:t>
                      </a:r>
                      <a:endParaRPr kumimoji="0" lang="en-GB" sz="1400" b="0" i="0" u="none" strike="noStrike" cap="none" normalizeH="0" baseline="0" dirty="0" smtClean="0">
                        <a:ln>
                          <a:noFill/>
                        </a:ln>
                        <a:solidFill>
                          <a:srgbClr val="FF3300"/>
                        </a:solidFill>
                        <a:effectLst/>
                        <a:latin typeface="Comic Sans MS" pitchFamily="66" charset="0"/>
                      </a:endParaRPr>
                    </a:p>
                  </a:txBody>
                  <a:tcPr horzOverflow="overflow"/>
                </a:tc>
              </a:tr>
              <a:tr h="398463">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b="0" u="none" strike="noStrike" cap="none" normalizeH="0" baseline="0" smtClean="0">
                          <a:ln>
                            <a:noFill/>
                          </a:ln>
                          <a:effectLst/>
                        </a:rPr>
                        <a:t>CLARK</a:t>
                      </a:r>
                      <a:endParaRPr kumimoji="0" lang="en-GB" sz="1400" b="0" i="0" u="none" strike="noStrike" cap="none" normalizeH="0" baseline="0" smtClean="0">
                        <a:ln>
                          <a:noFill/>
                        </a:ln>
                        <a:solidFill>
                          <a:schemeClr val="bg1"/>
                        </a:solidFill>
                        <a:effectLst/>
                        <a:latin typeface="Comic Sans MS" pitchFamily="66"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b="0" u="none" strike="noStrike" cap="none" normalizeH="0" baseline="0" dirty="0" smtClean="0">
                          <a:ln>
                            <a:noFill/>
                          </a:ln>
                          <a:effectLst/>
                        </a:rPr>
                        <a:t>10</a:t>
                      </a:r>
                      <a:endParaRPr kumimoji="0" lang="en-GB" sz="1400" b="0" i="0" u="none" strike="noStrike" cap="none" normalizeH="0" baseline="0" dirty="0" smtClean="0">
                        <a:ln>
                          <a:noFill/>
                        </a:ln>
                        <a:solidFill>
                          <a:schemeClr val="bg1"/>
                        </a:solidFill>
                        <a:effectLst/>
                        <a:latin typeface="Comic Sans MS" pitchFamily="66" charset="0"/>
                      </a:endParaRPr>
                    </a:p>
                  </a:txBody>
                  <a:tcPr horzOverflow="overflow"/>
                </a:tc>
              </a:tr>
              <a:tr h="398463">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b="0" u="none" strike="noStrike" cap="none" normalizeH="0" baseline="0" smtClean="0">
                          <a:ln>
                            <a:noFill/>
                          </a:ln>
                          <a:effectLst/>
                        </a:rPr>
                        <a:t>MARTIN</a:t>
                      </a:r>
                      <a:endParaRPr kumimoji="0" lang="en-GB" sz="1400" b="0" i="0" u="none" strike="noStrike" cap="none" normalizeH="0" baseline="0" smtClean="0">
                        <a:ln>
                          <a:noFill/>
                        </a:ln>
                        <a:solidFill>
                          <a:schemeClr val="bg1"/>
                        </a:solidFill>
                        <a:effectLst/>
                        <a:latin typeface="Comic Sans MS" pitchFamily="66"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b="0" u="none" strike="noStrike" cap="none" normalizeH="0" baseline="0" dirty="0" smtClean="0">
                          <a:ln>
                            <a:noFill/>
                          </a:ln>
                          <a:effectLst/>
                        </a:rPr>
                        <a:t>20</a:t>
                      </a:r>
                      <a:endParaRPr kumimoji="0" lang="en-GB" sz="1400" b="0" i="0" u="none" strike="noStrike" cap="none" normalizeH="0" baseline="0" dirty="0" smtClean="0">
                        <a:ln>
                          <a:noFill/>
                        </a:ln>
                        <a:solidFill>
                          <a:schemeClr val="bg1"/>
                        </a:solidFill>
                        <a:effectLst/>
                        <a:latin typeface="Comic Sans MS" pitchFamily="66" charset="0"/>
                      </a:endParaRPr>
                    </a:p>
                  </a:txBody>
                  <a:tcPr horzOverflow="overflow"/>
                </a:tc>
              </a:tr>
              <a:tr h="398463">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b="0" u="none" strike="noStrike" cap="none" normalizeH="0" baseline="0" dirty="0" smtClean="0">
                          <a:ln>
                            <a:noFill/>
                          </a:ln>
                          <a:effectLst/>
                        </a:rPr>
                        <a:t>TURNER</a:t>
                      </a:r>
                      <a:endParaRPr kumimoji="0" lang="en-GB" sz="1400" b="0" i="0" u="none" strike="noStrike" cap="none" normalizeH="0" baseline="0" dirty="0" smtClean="0">
                        <a:ln>
                          <a:noFill/>
                        </a:ln>
                        <a:solidFill>
                          <a:schemeClr val="bg1"/>
                        </a:solidFill>
                        <a:effectLst/>
                        <a:latin typeface="Comic Sans MS" pitchFamily="66"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b="0" u="none" strike="noStrike" cap="none" normalizeH="0" baseline="0" dirty="0" smtClean="0">
                          <a:ln>
                            <a:noFill/>
                          </a:ln>
                          <a:effectLst/>
                        </a:rPr>
                        <a:t>10</a:t>
                      </a:r>
                      <a:endParaRPr kumimoji="0" lang="en-GB" sz="1400" b="0" i="0" u="none" strike="noStrike" cap="none" normalizeH="0" baseline="0" dirty="0" smtClean="0">
                        <a:ln>
                          <a:noFill/>
                        </a:ln>
                        <a:solidFill>
                          <a:schemeClr val="bg1"/>
                        </a:solidFill>
                        <a:effectLst/>
                        <a:latin typeface="Comic Sans MS" pitchFamily="66" charset="0"/>
                      </a:endParaRPr>
                    </a:p>
                  </a:txBody>
                  <a:tcPr horzOverflow="overflow"/>
                </a:tc>
              </a:tr>
              <a:tr h="398463">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b="0" u="none" strike="noStrike" cap="none" normalizeH="0" baseline="0" dirty="0" smtClean="0">
                          <a:ln>
                            <a:noFill/>
                          </a:ln>
                          <a:effectLst/>
                        </a:rPr>
                        <a:t>WHITE</a:t>
                      </a:r>
                      <a:endParaRPr kumimoji="0" lang="en-GB" sz="1400" b="0" i="0" u="none" strike="noStrike" cap="none" normalizeH="0" baseline="0" dirty="0" smtClean="0">
                        <a:ln>
                          <a:noFill/>
                        </a:ln>
                        <a:solidFill>
                          <a:schemeClr val="bg1"/>
                        </a:solidFill>
                        <a:effectLst/>
                        <a:latin typeface="Comic Sans MS" pitchFamily="66"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b="0" u="none" strike="noStrike" cap="none" normalizeH="0" baseline="0" dirty="0" smtClean="0">
                          <a:ln>
                            <a:noFill/>
                          </a:ln>
                          <a:effectLst/>
                        </a:rPr>
                        <a:t>30</a:t>
                      </a:r>
                      <a:endParaRPr kumimoji="0" lang="en-GB" sz="1400" b="0" i="0" u="none" strike="noStrike" cap="none" normalizeH="0" baseline="0" dirty="0" smtClean="0">
                        <a:ln>
                          <a:noFill/>
                        </a:ln>
                        <a:solidFill>
                          <a:srgbClr val="FF3300"/>
                        </a:solidFill>
                        <a:effectLst/>
                        <a:latin typeface="Comic Sans MS" pitchFamily="66" charset="0"/>
                      </a:endParaRPr>
                    </a:p>
                  </a:txBody>
                  <a:tcPr horzOverflow="overflow"/>
                </a:tc>
              </a:tr>
            </a:tbl>
          </a:graphicData>
        </a:graphic>
      </p:graphicFrame>
      <p:graphicFrame>
        <p:nvGraphicFramePr>
          <p:cNvPr id="19" name="Group 442"/>
          <p:cNvGraphicFramePr>
            <a:graphicFrameLocks noGrp="1"/>
          </p:cNvGraphicFramePr>
          <p:nvPr>
            <p:extLst>
              <p:ext uri="{D42A27DB-BD31-4B8C-83A1-F6EECF244321}">
                <p14:modId xmlns:p14="http://schemas.microsoft.com/office/powerpoint/2010/main" val="177468740"/>
              </p:ext>
            </p:extLst>
          </p:nvPr>
        </p:nvGraphicFramePr>
        <p:xfrm>
          <a:off x="219635" y="5330824"/>
          <a:ext cx="3429000" cy="1530351"/>
        </p:xfrm>
        <a:graphic>
          <a:graphicData uri="http://schemas.openxmlformats.org/drawingml/2006/table">
            <a:tbl>
              <a:tblPr>
                <a:tableStyleId>{D7AC3CCA-C797-4891-BE02-D94E43425B78}</a:tableStyleId>
              </a:tblPr>
              <a:tblGrid>
                <a:gridCol w="1714500"/>
                <a:gridCol w="1714500"/>
              </a:tblGrid>
              <a:tr h="334963">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b="1" u="none" strike="noStrike" cap="none" normalizeH="0" baseline="0" dirty="0" smtClean="0">
                          <a:ln>
                            <a:noFill/>
                          </a:ln>
                          <a:effectLst/>
                        </a:rPr>
                        <a:t>DEPT_NO</a:t>
                      </a:r>
                      <a:endParaRPr kumimoji="0" lang="en-GB" sz="1400" b="1" i="0" u="none" strike="noStrike" cap="none" normalizeH="0" baseline="0" dirty="0" smtClean="0">
                        <a:ln>
                          <a:noFill/>
                        </a:ln>
                        <a:solidFill>
                          <a:schemeClr val="bg1"/>
                        </a:solidFill>
                        <a:effectLst/>
                        <a:latin typeface="Comic Sans MS" pitchFamily="66" charset="0"/>
                      </a:endParaRPr>
                    </a:p>
                  </a:txBody>
                  <a:tcPr horzOverflow="overflow">
                    <a:solidFill>
                      <a:schemeClr val="accent1">
                        <a:lumMod val="90000"/>
                      </a:schemeClr>
                    </a:solidFill>
                  </a:tcPr>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b="1" u="none" strike="noStrike" cap="none" normalizeH="0" baseline="0" dirty="0" smtClean="0">
                          <a:ln>
                            <a:noFill/>
                          </a:ln>
                          <a:effectLst/>
                        </a:rPr>
                        <a:t>DEPT_NAME</a:t>
                      </a:r>
                      <a:endParaRPr kumimoji="0" lang="en-GB" sz="1400" b="1" i="0" u="none" strike="noStrike" cap="none" normalizeH="0" baseline="0" dirty="0" smtClean="0">
                        <a:ln>
                          <a:noFill/>
                        </a:ln>
                        <a:solidFill>
                          <a:schemeClr val="bg1"/>
                        </a:solidFill>
                        <a:effectLst/>
                        <a:latin typeface="Comic Sans MS" pitchFamily="66" charset="0"/>
                      </a:endParaRPr>
                    </a:p>
                  </a:txBody>
                  <a:tcPr horzOverflow="overflow">
                    <a:solidFill>
                      <a:schemeClr val="accent1">
                        <a:lumMod val="90000"/>
                      </a:schemeClr>
                    </a:solidFill>
                  </a:tcPr>
                </a:tc>
              </a:tr>
              <a:tr h="396875">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u="none" strike="noStrike" cap="none" normalizeH="0" baseline="0" dirty="0" smtClean="0">
                          <a:ln>
                            <a:noFill/>
                          </a:ln>
                          <a:effectLst/>
                        </a:rPr>
                        <a:t>10</a:t>
                      </a:r>
                      <a:endParaRPr kumimoji="0" lang="en-GB" sz="1400" b="0" i="0" u="none" strike="noStrike" cap="none" normalizeH="0" baseline="0" dirty="0" smtClean="0">
                        <a:ln>
                          <a:noFill/>
                        </a:ln>
                        <a:solidFill>
                          <a:schemeClr val="bg1"/>
                        </a:solidFill>
                        <a:effectLst/>
                        <a:latin typeface="Comic Sans MS" pitchFamily="66"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u="none" strike="noStrike" cap="none" normalizeH="0" baseline="0" smtClean="0">
                          <a:ln>
                            <a:noFill/>
                          </a:ln>
                          <a:effectLst/>
                        </a:rPr>
                        <a:t>ACCOUNTING</a:t>
                      </a:r>
                      <a:endParaRPr kumimoji="0" lang="en-GB" sz="1400" b="0" i="0" u="none" strike="noStrike" cap="none" normalizeH="0" baseline="0" smtClean="0">
                        <a:ln>
                          <a:noFill/>
                        </a:ln>
                        <a:solidFill>
                          <a:schemeClr val="bg1"/>
                        </a:solidFill>
                        <a:effectLst/>
                        <a:latin typeface="Comic Sans MS" pitchFamily="66" charset="0"/>
                      </a:endParaRPr>
                    </a:p>
                  </a:txBody>
                  <a:tcPr horzOverflow="overflow"/>
                </a:tc>
              </a:tr>
              <a:tr h="400050">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u="none" strike="noStrike" cap="none" normalizeH="0" baseline="0" dirty="0" smtClean="0">
                          <a:ln>
                            <a:noFill/>
                          </a:ln>
                          <a:effectLst/>
                        </a:rPr>
                        <a:t>20</a:t>
                      </a:r>
                      <a:endParaRPr kumimoji="0" lang="en-GB" sz="1400" b="0" i="0" u="none" strike="noStrike" cap="none" normalizeH="0" baseline="0" dirty="0" smtClean="0">
                        <a:ln>
                          <a:noFill/>
                        </a:ln>
                        <a:solidFill>
                          <a:schemeClr val="bg1"/>
                        </a:solidFill>
                        <a:effectLst/>
                        <a:latin typeface="Comic Sans MS" pitchFamily="66"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u="none" strike="noStrike" cap="none" normalizeH="0" baseline="0" dirty="0" smtClean="0">
                          <a:ln>
                            <a:noFill/>
                          </a:ln>
                          <a:effectLst/>
                        </a:rPr>
                        <a:t>OPERATIONS</a:t>
                      </a:r>
                      <a:endParaRPr kumimoji="0" lang="en-GB" sz="1400" b="0" i="0" u="none" strike="noStrike" cap="none" normalizeH="0" baseline="0" dirty="0" smtClean="0">
                        <a:ln>
                          <a:noFill/>
                        </a:ln>
                        <a:solidFill>
                          <a:schemeClr val="bg1"/>
                        </a:solidFill>
                        <a:effectLst/>
                        <a:latin typeface="Comic Sans MS" pitchFamily="66" charset="0"/>
                      </a:endParaRPr>
                    </a:p>
                  </a:txBody>
                  <a:tcPr horzOverflow="overflow"/>
                </a:tc>
              </a:tr>
              <a:tr h="398463">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u="none" strike="noStrike" cap="none" normalizeH="0" baseline="0" dirty="0" smtClean="0">
                          <a:ln>
                            <a:noFill/>
                          </a:ln>
                          <a:effectLst/>
                        </a:rPr>
                        <a:t>30</a:t>
                      </a:r>
                      <a:endParaRPr kumimoji="0" lang="en-GB" sz="1400" b="0" i="0" u="none" strike="noStrike" cap="none" normalizeH="0" baseline="0" dirty="0" smtClean="0">
                        <a:ln>
                          <a:noFill/>
                        </a:ln>
                        <a:solidFill>
                          <a:schemeClr val="bg1"/>
                        </a:solidFill>
                        <a:effectLst/>
                        <a:latin typeface="Comic Sans MS" pitchFamily="66"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u="none" strike="noStrike" cap="none" normalizeH="0" baseline="0" dirty="0" smtClean="0">
                          <a:ln>
                            <a:noFill/>
                          </a:ln>
                          <a:effectLst/>
                        </a:rPr>
                        <a:t>SALES</a:t>
                      </a:r>
                      <a:endParaRPr kumimoji="0" lang="en-GB" sz="1400" b="0" i="0" u="none" strike="noStrike" cap="none" normalizeH="0" baseline="0" dirty="0" smtClean="0">
                        <a:ln>
                          <a:noFill/>
                        </a:ln>
                        <a:solidFill>
                          <a:schemeClr val="bg1"/>
                        </a:solidFill>
                        <a:effectLst/>
                        <a:latin typeface="Comic Sans MS" pitchFamily="66" charset="0"/>
                      </a:endParaRPr>
                    </a:p>
                  </a:txBody>
                  <a:tcPr horzOverflow="overflow"/>
                </a:tc>
              </a:tr>
            </a:tbl>
          </a:graphicData>
        </a:graphic>
      </p:graphicFrame>
      <p:graphicFrame>
        <p:nvGraphicFramePr>
          <p:cNvPr id="24" name="Group 445"/>
          <p:cNvGraphicFramePr>
            <a:graphicFrameLocks noGrp="1"/>
          </p:cNvGraphicFramePr>
          <p:nvPr>
            <p:extLst/>
          </p:nvPr>
        </p:nvGraphicFramePr>
        <p:xfrm>
          <a:off x="4010892" y="4011295"/>
          <a:ext cx="4980708" cy="1932305"/>
        </p:xfrm>
        <a:graphic>
          <a:graphicData uri="http://schemas.openxmlformats.org/drawingml/2006/table">
            <a:tbl>
              <a:tblPr>
                <a:tableStyleId>{D7AC3CCA-C797-4891-BE02-D94E43425B78}</a:tableStyleId>
              </a:tblPr>
              <a:tblGrid>
                <a:gridCol w="1660236"/>
                <a:gridCol w="1660236"/>
                <a:gridCol w="1660236"/>
              </a:tblGrid>
              <a:tr h="225425">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200" b="1" u="none" strike="noStrike" cap="none" normalizeH="0" baseline="0" dirty="0" smtClean="0">
                          <a:ln>
                            <a:noFill/>
                          </a:ln>
                          <a:effectLst/>
                        </a:rPr>
                        <a:t>EMP_NAME</a:t>
                      </a:r>
                      <a:endParaRPr kumimoji="0" lang="en-GB" sz="1200" b="1" i="0" u="none" strike="noStrike" cap="none" normalizeH="0" baseline="0" dirty="0" smtClean="0">
                        <a:ln>
                          <a:noFill/>
                        </a:ln>
                        <a:solidFill>
                          <a:srgbClr val="FFFF99"/>
                        </a:solidFill>
                        <a:effectLst/>
                        <a:latin typeface="Comic Sans MS" pitchFamily="66" charset="0"/>
                      </a:endParaRPr>
                    </a:p>
                  </a:txBody>
                  <a:tcPr horzOverflow="overflow">
                    <a:solidFill>
                      <a:schemeClr val="accent1">
                        <a:lumMod val="90000"/>
                      </a:schemeClr>
                    </a:solidFill>
                  </a:tcPr>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200" b="1" u="none" strike="noStrike" cap="none" normalizeH="0" baseline="0" dirty="0" smtClean="0">
                          <a:ln>
                            <a:noFill/>
                          </a:ln>
                          <a:effectLst/>
                        </a:rPr>
                        <a:t>EMP_DEPTNO</a:t>
                      </a:r>
                      <a:endParaRPr kumimoji="0" lang="en-GB" sz="1200" b="1" i="0" u="none" strike="noStrike" cap="none" normalizeH="0" baseline="0" dirty="0" smtClean="0">
                        <a:ln>
                          <a:noFill/>
                        </a:ln>
                        <a:solidFill>
                          <a:srgbClr val="FFFF99"/>
                        </a:solidFill>
                        <a:effectLst/>
                        <a:latin typeface="Comic Sans MS" pitchFamily="66" charset="0"/>
                      </a:endParaRPr>
                    </a:p>
                  </a:txBody>
                  <a:tcPr horzOverflow="overflow">
                    <a:solidFill>
                      <a:schemeClr val="accent1">
                        <a:lumMod val="90000"/>
                      </a:schemeClr>
                    </a:solidFill>
                  </a:tcPr>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200" b="1" u="none" strike="noStrike" cap="none" normalizeH="0" baseline="0" dirty="0" smtClean="0">
                          <a:ln>
                            <a:noFill/>
                          </a:ln>
                          <a:effectLst/>
                        </a:rPr>
                        <a:t>DEPT_NAME</a:t>
                      </a:r>
                      <a:endParaRPr kumimoji="0" lang="en-GB" sz="1200" b="1" i="0" u="none" strike="noStrike" cap="none" normalizeH="0" baseline="0" dirty="0" smtClean="0">
                        <a:ln>
                          <a:noFill/>
                        </a:ln>
                        <a:solidFill>
                          <a:srgbClr val="FFFF99"/>
                        </a:solidFill>
                        <a:effectLst/>
                        <a:latin typeface="Comic Sans MS" pitchFamily="66" charset="0"/>
                      </a:endParaRPr>
                    </a:p>
                  </a:txBody>
                  <a:tcPr horzOverflow="overflow">
                    <a:solidFill>
                      <a:schemeClr val="accent1">
                        <a:lumMod val="90000"/>
                      </a:schemeClr>
                    </a:solidFill>
                  </a:tcPr>
                </a:tc>
              </a:tr>
              <a:tr h="259080">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200" u="none" strike="noStrike" cap="none" normalizeH="0" baseline="0" dirty="0" smtClean="0">
                          <a:ln>
                            <a:noFill/>
                          </a:ln>
                          <a:effectLst/>
                        </a:rPr>
                        <a:t>KING</a:t>
                      </a:r>
                      <a:endParaRPr kumimoji="0" lang="en-GB" sz="1200" b="0" i="0" u="none" strike="noStrike" cap="none" normalizeH="0" baseline="0" dirty="0" smtClean="0">
                        <a:ln>
                          <a:noFill/>
                        </a:ln>
                        <a:solidFill>
                          <a:srgbClr val="FFFF99"/>
                        </a:solidFill>
                        <a:effectLst/>
                        <a:latin typeface="Comic Sans MS" pitchFamily="66"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200" u="none" strike="noStrike" cap="none" normalizeH="0" baseline="0" smtClean="0">
                          <a:ln>
                            <a:noFill/>
                          </a:ln>
                          <a:effectLst/>
                        </a:rPr>
                        <a:t>10</a:t>
                      </a:r>
                      <a:endParaRPr kumimoji="0" lang="en-GB" sz="1200" b="0" i="0" u="none" strike="noStrike" cap="none" normalizeH="0" baseline="0" smtClean="0">
                        <a:ln>
                          <a:noFill/>
                        </a:ln>
                        <a:solidFill>
                          <a:srgbClr val="FFFF99"/>
                        </a:solidFill>
                        <a:effectLst/>
                        <a:latin typeface="Comic Sans MS" pitchFamily="66"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200" u="none" strike="noStrike" cap="none" normalizeH="0" baseline="0" smtClean="0">
                          <a:ln>
                            <a:noFill/>
                          </a:ln>
                          <a:effectLst/>
                        </a:rPr>
                        <a:t>ACCOUNTING</a:t>
                      </a:r>
                      <a:endParaRPr kumimoji="0" lang="en-GB" sz="1200" b="0" i="0" u="none" strike="noStrike" cap="none" normalizeH="0" baseline="0" smtClean="0">
                        <a:ln>
                          <a:noFill/>
                        </a:ln>
                        <a:solidFill>
                          <a:srgbClr val="FFFF99"/>
                        </a:solidFill>
                        <a:effectLst/>
                        <a:latin typeface="Comic Sans MS" pitchFamily="66" charset="0"/>
                      </a:endParaRPr>
                    </a:p>
                  </a:txBody>
                  <a:tcPr horzOverflow="overflow"/>
                </a:tc>
              </a:tr>
              <a:tr h="278130">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200" u="none" strike="noStrike" cap="none" normalizeH="0" baseline="0" dirty="0" smtClean="0">
                          <a:ln>
                            <a:noFill/>
                          </a:ln>
                          <a:effectLst/>
                        </a:rPr>
                        <a:t>BLAKE</a:t>
                      </a:r>
                      <a:endParaRPr kumimoji="0" lang="en-GB" sz="1200" b="1" i="0" u="none" strike="noStrike" cap="none" normalizeH="0" baseline="0" dirty="0" smtClean="0">
                        <a:ln>
                          <a:noFill/>
                        </a:ln>
                        <a:solidFill>
                          <a:srgbClr val="00FF00"/>
                        </a:solidFill>
                        <a:effectLst/>
                        <a:latin typeface="Comic Sans MS" pitchFamily="66" charset="0"/>
                      </a:endParaRPr>
                    </a:p>
                  </a:txBody>
                  <a:tcPr horzOverflow="overflow">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200" u="none" strike="noStrike" cap="none" normalizeH="0" baseline="0" dirty="0" smtClean="0">
                          <a:ln>
                            <a:noFill/>
                          </a:ln>
                          <a:effectLst/>
                        </a:rPr>
                        <a:t>NULL</a:t>
                      </a:r>
                      <a:endParaRPr kumimoji="0" lang="en-GB" sz="1200" b="1" i="0" u="none" strike="noStrike" cap="none" normalizeH="0" baseline="0" dirty="0" smtClean="0">
                        <a:ln>
                          <a:noFill/>
                        </a:ln>
                        <a:solidFill>
                          <a:srgbClr val="00FF00"/>
                        </a:solidFill>
                        <a:effectLst/>
                        <a:latin typeface="Comic Sans MS" pitchFamily="66" charset="0"/>
                      </a:endParaRPr>
                    </a:p>
                  </a:txBody>
                  <a:tcPr horzOverflow="overflow">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200" u="none" strike="noStrike" cap="none" normalizeH="0" baseline="0" dirty="0" smtClean="0">
                          <a:ln>
                            <a:noFill/>
                          </a:ln>
                          <a:effectLst/>
                        </a:rPr>
                        <a:t>NULL</a:t>
                      </a:r>
                      <a:endParaRPr kumimoji="0" lang="en-GB" sz="1200" b="1" i="0" u="none" strike="noStrike" cap="none" normalizeH="0" baseline="0" dirty="0" smtClean="0">
                        <a:ln>
                          <a:noFill/>
                        </a:ln>
                        <a:solidFill>
                          <a:srgbClr val="00FF00"/>
                        </a:solidFill>
                        <a:effectLst/>
                        <a:latin typeface="Comic Sans MS" pitchFamily="66" charset="0"/>
                      </a:endParaRPr>
                    </a:p>
                  </a:txBody>
                  <a:tcPr horzOverflow="overflow">
                    <a:solidFill>
                      <a:schemeClr val="tx1">
                        <a:lumMod val="20000"/>
                        <a:lumOff val="80000"/>
                      </a:schemeClr>
                    </a:solidFill>
                  </a:tcPr>
                </a:tc>
              </a:tr>
              <a:tr h="240030">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200" u="none" strike="noStrike" cap="none" normalizeH="0" baseline="0" smtClean="0">
                          <a:ln>
                            <a:noFill/>
                          </a:ln>
                          <a:effectLst/>
                        </a:rPr>
                        <a:t>CLARK</a:t>
                      </a:r>
                      <a:endParaRPr kumimoji="0" lang="en-GB" sz="1200" b="0" i="0" u="none" strike="noStrike" cap="none" normalizeH="0" baseline="0" smtClean="0">
                        <a:ln>
                          <a:noFill/>
                        </a:ln>
                        <a:solidFill>
                          <a:srgbClr val="FFFF99"/>
                        </a:solidFill>
                        <a:effectLst/>
                        <a:latin typeface="Comic Sans MS" pitchFamily="66"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200" u="none" strike="noStrike" cap="none" normalizeH="0" baseline="0" dirty="0" smtClean="0">
                          <a:ln>
                            <a:noFill/>
                          </a:ln>
                          <a:effectLst/>
                        </a:rPr>
                        <a:t>10</a:t>
                      </a:r>
                      <a:endParaRPr kumimoji="0" lang="en-GB" sz="1200" b="0" i="0" u="none" strike="noStrike" cap="none" normalizeH="0" baseline="0" dirty="0" smtClean="0">
                        <a:ln>
                          <a:noFill/>
                        </a:ln>
                        <a:solidFill>
                          <a:srgbClr val="FFFF99"/>
                        </a:solidFill>
                        <a:effectLst/>
                        <a:latin typeface="Comic Sans MS" pitchFamily="66"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200" u="none" strike="noStrike" cap="none" normalizeH="0" baseline="0" dirty="0" smtClean="0">
                          <a:ln>
                            <a:noFill/>
                          </a:ln>
                          <a:effectLst/>
                        </a:rPr>
                        <a:t>ACCOUNTING</a:t>
                      </a:r>
                      <a:endParaRPr kumimoji="0" lang="en-GB" sz="1200" b="0" i="0" u="none" strike="noStrike" cap="none" normalizeH="0" baseline="0" dirty="0" smtClean="0">
                        <a:ln>
                          <a:noFill/>
                        </a:ln>
                        <a:solidFill>
                          <a:srgbClr val="FFFF99"/>
                        </a:solidFill>
                        <a:effectLst/>
                        <a:latin typeface="Comic Sans MS" pitchFamily="66" charset="0"/>
                      </a:endParaRPr>
                    </a:p>
                  </a:txBody>
                  <a:tcPr horzOverflow="overflow"/>
                </a:tc>
              </a:tr>
              <a:tr h="282575">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GB" sz="1200" u="none" strike="noStrike" cap="none" normalizeH="0" baseline="0" smtClean="0">
                          <a:ln>
                            <a:noFill/>
                          </a:ln>
                          <a:effectLst/>
                        </a:rPr>
                        <a:t>MARTIN</a:t>
                      </a:r>
                      <a:endParaRPr kumimoji="0" lang="en-GB" sz="1200" b="0" i="0" u="none" strike="noStrike" cap="none" normalizeH="0" baseline="0" smtClean="0">
                        <a:ln>
                          <a:noFill/>
                        </a:ln>
                        <a:solidFill>
                          <a:srgbClr val="FFFF99"/>
                        </a:solidFill>
                        <a:effectLst/>
                        <a:latin typeface="Comic Sans MS" pitchFamily="66"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GB" sz="1200" u="none" strike="noStrike" cap="none" normalizeH="0" baseline="0" dirty="0" smtClean="0">
                          <a:ln>
                            <a:noFill/>
                          </a:ln>
                          <a:effectLst/>
                        </a:rPr>
                        <a:t>20</a:t>
                      </a:r>
                      <a:endParaRPr kumimoji="0" lang="en-GB" sz="1200" b="0" i="0" u="none" strike="noStrike" cap="none" normalizeH="0" baseline="0" dirty="0" smtClean="0">
                        <a:ln>
                          <a:noFill/>
                        </a:ln>
                        <a:solidFill>
                          <a:srgbClr val="FFFF99"/>
                        </a:solidFill>
                        <a:effectLst/>
                        <a:latin typeface="Comic Sans MS" pitchFamily="66"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GB" sz="1200" u="none" strike="noStrike" cap="none" normalizeH="0" baseline="0" smtClean="0">
                          <a:ln>
                            <a:noFill/>
                          </a:ln>
                          <a:effectLst/>
                        </a:rPr>
                        <a:t>OPERATIONS</a:t>
                      </a:r>
                      <a:endParaRPr kumimoji="0" lang="en-GB" sz="1200" b="0" i="0" u="none" strike="noStrike" cap="none" normalizeH="0" baseline="0" smtClean="0">
                        <a:ln>
                          <a:noFill/>
                        </a:ln>
                        <a:solidFill>
                          <a:srgbClr val="FFFF99"/>
                        </a:solidFill>
                        <a:effectLst/>
                        <a:latin typeface="Comic Sans MS" pitchFamily="66" charset="0"/>
                      </a:endParaRPr>
                    </a:p>
                  </a:txBody>
                  <a:tcPr horzOverflow="overflow"/>
                </a:tc>
              </a:tr>
              <a:tr h="257175">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GB" sz="1200" u="none" strike="noStrike" cap="none" normalizeH="0" baseline="0" smtClean="0">
                          <a:ln>
                            <a:noFill/>
                          </a:ln>
                          <a:effectLst/>
                        </a:rPr>
                        <a:t>TURNER</a:t>
                      </a:r>
                      <a:endParaRPr kumimoji="0" lang="en-GB" sz="1200" b="0" i="0" u="none" strike="noStrike" cap="none" normalizeH="0" baseline="0" smtClean="0">
                        <a:ln>
                          <a:noFill/>
                        </a:ln>
                        <a:solidFill>
                          <a:srgbClr val="FFFF99"/>
                        </a:solidFill>
                        <a:effectLst/>
                        <a:latin typeface="Comic Sans MS" pitchFamily="66"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200" u="none" strike="noStrike" cap="none" normalizeH="0" baseline="0" dirty="0" smtClean="0">
                          <a:ln>
                            <a:noFill/>
                          </a:ln>
                          <a:effectLst/>
                        </a:rPr>
                        <a:t>10</a:t>
                      </a:r>
                      <a:endParaRPr kumimoji="0" lang="en-GB" sz="1200" b="0" i="0" u="none" strike="noStrike" cap="none" normalizeH="0" baseline="0" dirty="0" smtClean="0">
                        <a:ln>
                          <a:noFill/>
                        </a:ln>
                        <a:solidFill>
                          <a:srgbClr val="FFFF99"/>
                        </a:solidFill>
                        <a:effectLst/>
                        <a:latin typeface="Comic Sans MS" pitchFamily="66"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200" u="none" strike="noStrike" cap="none" normalizeH="0" baseline="0" dirty="0" smtClean="0">
                          <a:ln>
                            <a:noFill/>
                          </a:ln>
                          <a:effectLst/>
                        </a:rPr>
                        <a:t>ACCOUNTING</a:t>
                      </a:r>
                      <a:endParaRPr kumimoji="0" lang="en-GB" sz="1200" b="0" i="0" u="none" strike="noStrike" cap="none" normalizeH="0" baseline="0" dirty="0" smtClean="0">
                        <a:ln>
                          <a:noFill/>
                        </a:ln>
                        <a:solidFill>
                          <a:srgbClr val="FFFF99"/>
                        </a:solidFill>
                        <a:effectLst/>
                        <a:latin typeface="Comic Sans MS" pitchFamily="66" charset="0"/>
                      </a:endParaRPr>
                    </a:p>
                  </a:txBody>
                  <a:tcPr horzOverflow="overflow"/>
                </a:tc>
              </a:tr>
              <a:tr h="257175">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GB" sz="1200" u="none" strike="noStrike" cap="none" normalizeH="0" baseline="0" dirty="0" smtClean="0">
                          <a:ln>
                            <a:noFill/>
                          </a:ln>
                          <a:effectLst/>
                        </a:rPr>
                        <a:t>JONES</a:t>
                      </a:r>
                      <a:endParaRPr kumimoji="0" lang="en-GB" sz="1200" b="1" i="0" u="none" strike="noStrike" cap="none" normalizeH="0" baseline="0" dirty="0" smtClean="0">
                        <a:ln>
                          <a:noFill/>
                        </a:ln>
                        <a:solidFill>
                          <a:srgbClr val="00FF00"/>
                        </a:solidFill>
                        <a:effectLst/>
                        <a:latin typeface="Comic Sans MS" pitchFamily="66" charset="0"/>
                      </a:endParaRPr>
                    </a:p>
                  </a:txBody>
                  <a:tcPr horzOverflow="overflow">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GB" sz="1200" u="none" strike="noStrike" cap="none" normalizeH="0" baseline="0" dirty="0" smtClean="0">
                          <a:ln>
                            <a:noFill/>
                          </a:ln>
                          <a:effectLst/>
                        </a:rPr>
                        <a:t>NULL</a:t>
                      </a:r>
                      <a:endParaRPr kumimoji="0" lang="en-GB" sz="1200" b="1" i="0" u="none" strike="noStrike" cap="none" normalizeH="0" baseline="0" dirty="0" smtClean="0">
                        <a:ln>
                          <a:noFill/>
                        </a:ln>
                        <a:solidFill>
                          <a:srgbClr val="00FF00"/>
                        </a:solidFill>
                        <a:effectLst/>
                        <a:latin typeface="Comic Sans MS" pitchFamily="66" charset="0"/>
                      </a:endParaRPr>
                    </a:p>
                  </a:txBody>
                  <a:tcPr horzOverflow="overflow">
                    <a:solidFill>
                      <a:schemeClr val="tx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GB" sz="1200" u="none" strike="noStrike" cap="none" normalizeH="0" baseline="0" dirty="0" smtClean="0">
                          <a:ln>
                            <a:noFill/>
                          </a:ln>
                          <a:effectLst/>
                        </a:rPr>
                        <a:t>NULL</a:t>
                      </a:r>
                      <a:endParaRPr kumimoji="0" lang="en-GB" sz="1200" b="1" i="0" u="none" strike="noStrike" cap="none" normalizeH="0" baseline="0" dirty="0" smtClean="0">
                        <a:ln>
                          <a:noFill/>
                        </a:ln>
                        <a:solidFill>
                          <a:srgbClr val="00FF00"/>
                        </a:solidFill>
                        <a:effectLst/>
                        <a:latin typeface="Comic Sans MS" pitchFamily="66" charset="0"/>
                      </a:endParaRPr>
                    </a:p>
                  </a:txBody>
                  <a:tcPr horzOverflow="overflow">
                    <a:solidFill>
                      <a:schemeClr val="tx1">
                        <a:lumMod val="20000"/>
                        <a:lumOff val="80000"/>
                      </a:schemeClr>
                    </a:solidFill>
                  </a:tcP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239247887"/>
              </p:ext>
            </p:extLst>
          </p:nvPr>
        </p:nvGraphicFramePr>
        <p:xfrm>
          <a:off x="6593541" y="685800"/>
          <a:ext cx="1752600" cy="2638569"/>
        </p:xfrm>
        <a:graphic>
          <a:graphicData uri="http://schemas.openxmlformats.org/drawingml/2006/table">
            <a:tbl>
              <a:tblPr>
                <a:tableStyleId>{D7AC3CCA-C797-4891-BE02-D94E43425B78}</a:tableStyleId>
              </a:tblPr>
              <a:tblGrid>
                <a:gridCol w="1752600"/>
              </a:tblGrid>
              <a:tr h="342246">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200" b="1" u="none" strike="noStrike" cap="none" normalizeH="0" baseline="0" dirty="0" smtClean="0">
                          <a:ln>
                            <a:noFill/>
                          </a:ln>
                          <a:effectLst/>
                        </a:rPr>
                        <a:t>DEPT_NAME</a:t>
                      </a:r>
                      <a:endParaRPr kumimoji="0" lang="en-GB" sz="1200" b="1" i="0" u="none" strike="noStrike" cap="none" normalizeH="0" baseline="0" dirty="0" smtClean="0">
                        <a:ln>
                          <a:noFill/>
                        </a:ln>
                        <a:solidFill>
                          <a:srgbClr val="FFFF99"/>
                        </a:solidFill>
                        <a:effectLst/>
                        <a:latin typeface="Comic Sans MS" pitchFamily="66" charset="0"/>
                      </a:endParaRPr>
                    </a:p>
                  </a:txBody>
                  <a:tcPr horzOverflow="overflow">
                    <a:solidFill>
                      <a:schemeClr val="accent1">
                        <a:lumMod val="90000"/>
                      </a:schemeClr>
                    </a:solidFill>
                  </a:tcPr>
                </a:tc>
              </a:tr>
              <a:tr h="394590">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200" u="none" strike="noStrike" cap="none" normalizeH="0" baseline="0" dirty="0" smtClean="0">
                          <a:ln>
                            <a:noFill/>
                          </a:ln>
                          <a:effectLst/>
                        </a:rPr>
                        <a:t>ACCOUNTING</a:t>
                      </a:r>
                      <a:endParaRPr kumimoji="0" lang="en-GB" sz="1200" b="0" i="0" u="none" strike="noStrike" cap="none" normalizeH="0" baseline="0" dirty="0" smtClean="0">
                        <a:ln>
                          <a:noFill/>
                        </a:ln>
                        <a:solidFill>
                          <a:srgbClr val="FFFF99"/>
                        </a:solidFill>
                        <a:effectLst/>
                        <a:latin typeface="Comic Sans MS" pitchFamily="66" charset="0"/>
                      </a:endParaRPr>
                    </a:p>
                  </a:txBody>
                  <a:tcPr horzOverflow="overflow">
                    <a:solidFill>
                      <a:schemeClr val="tx1">
                        <a:lumMod val="20000"/>
                        <a:lumOff val="80000"/>
                      </a:schemeClr>
                    </a:solidFill>
                  </a:tcPr>
                </a:tc>
              </a:tr>
              <a:tr h="427808">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b="0" u="none" strike="noStrike" kern="1200" cap="none" normalizeH="0" baseline="0" dirty="0" smtClean="0">
                          <a:ln>
                            <a:noFill/>
                          </a:ln>
                          <a:solidFill>
                            <a:schemeClr val="dk1"/>
                          </a:solidFill>
                          <a:effectLst/>
                          <a:latin typeface="+mn-lt"/>
                          <a:ea typeface="+mn-ea"/>
                          <a:cs typeface="+mn-cs"/>
                        </a:rPr>
                        <a:t>NULL</a:t>
                      </a:r>
                      <a:endParaRPr kumimoji="0" lang="en-GB" sz="1400" b="0" u="none" strike="noStrike" kern="1200" cap="none" normalizeH="0" baseline="0" dirty="0" smtClean="0">
                        <a:ln>
                          <a:noFill/>
                        </a:ln>
                        <a:solidFill>
                          <a:schemeClr val="dk1"/>
                        </a:solidFill>
                        <a:effectLst/>
                        <a:latin typeface="+mn-lt"/>
                        <a:ea typeface="+mn-ea"/>
                        <a:cs typeface="+mn-cs"/>
                      </a:endParaRPr>
                    </a:p>
                  </a:txBody>
                  <a:tcPr horzOverflow="overflow">
                    <a:solidFill>
                      <a:schemeClr val="tx1">
                        <a:lumMod val="20000"/>
                        <a:lumOff val="80000"/>
                      </a:schemeClr>
                    </a:solidFill>
                  </a:tcPr>
                </a:tc>
              </a:tr>
              <a:tr h="427808">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b="0" u="none" strike="noStrike" kern="1200" cap="none" normalizeH="0" baseline="0" dirty="0" smtClean="0">
                          <a:ln>
                            <a:noFill/>
                          </a:ln>
                          <a:solidFill>
                            <a:schemeClr val="dk1"/>
                          </a:solidFill>
                          <a:effectLst/>
                          <a:latin typeface="+mn-lt"/>
                          <a:ea typeface="+mn-ea"/>
                          <a:cs typeface="+mn-cs"/>
                        </a:rPr>
                        <a:t>ACCOUNTING</a:t>
                      </a:r>
                      <a:endParaRPr kumimoji="0" lang="en-GB" sz="1400" b="0" u="none" strike="noStrike" kern="1200" cap="none" normalizeH="0" baseline="0" dirty="0" smtClean="0">
                        <a:ln>
                          <a:noFill/>
                        </a:ln>
                        <a:solidFill>
                          <a:schemeClr val="dk1"/>
                        </a:solidFill>
                        <a:effectLst/>
                        <a:latin typeface="+mn-lt"/>
                        <a:ea typeface="+mn-ea"/>
                        <a:cs typeface="+mn-cs"/>
                      </a:endParaRPr>
                    </a:p>
                  </a:txBody>
                  <a:tcPr horzOverflow="overflow">
                    <a:solidFill>
                      <a:schemeClr val="tx1">
                        <a:lumMod val="20000"/>
                        <a:lumOff val="80000"/>
                      </a:schemeClr>
                    </a:solidFill>
                  </a:tcPr>
                </a:tc>
              </a:tr>
              <a:tr h="427808">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GB" sz="1400" b="0" u="none" strike="noStrike" kern="1200" cap="none" normalizeH="0" baseline="0" dirty="0" smtClean="0">
                          <a:ln>
                            <a:noFill/>
                          </a:ln>
                          <a:solidFill>
                            <a:schemeClr val="dk1"/>
                          </a:solidFill>
                          <a:effectLst/>
                          <a:latin typeface="+mn-lt"/>
                          <a:ea typeface="+mn-ea"/>
                          <a:cs typeface="+mn-cs"/>
                        </a:rPr>
                        <a:t>OPERATIONS</a:t>
                      </a:r>
                    </a:p>
                  </a:txBody>
                  <a:tcPr horzOverflow="overflow">
                    <a:solidFill>
                      <a:schemeClr val="tx1">
                        <a:lumMod val="20000"/>
                        <a:lumOff val="80000"/>
                      </a:schemeClr>
                    </a:solidFill>
                  </a:tcPr>
                </a:tc>
              </a:tr>
              <a:tr h="265740">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b="0" u="none" strike="noStrike" kern="1200" cap="none" normalizeH="0" baseline="0" dirty="0" smtClean="0">
                          <a:ln>
                            <a:noFill/>
                          </a:ln>
                          <a:solidFill>
                            <a:schemeClr val="dk1"/>
                          </a:solidFill>
                          <a:effectLst/>
                          <a:latin typeface="+mn-lt"/>
                          <a:ea typeface="+mn-ea"/>
                          <a:cs typeface="+mn-cs"/>
                        </a:rPr>
                        <a:t>ACCOUNTING</a:t>
                      </a:r>
                      <a:endParaRPr kumimoji="0" lang="en-GB" sz="1400" b="0" u="none" strike="noStrike" kern="1200" cap="none" normalizeH="0" baseline="0" dirty="0" smtClean="0">
                        <a:ln>
                          <a:noFill/>
                        </a:ln>
                        <a:solidFill>
                          <a:schemeClr val="dk1"/>
                        </a:solidFill>
                        <a:effectLst/>
                        <a:latin typeface="+mn-lt"/>
                        <a:ea typeface="+mn-ea"/>
                        <a:cs typeface="+mn-cs"/>
                      </a:endParaRPr>
                    </a:p>
                  </a:txBody>
                  <a:tcPr horzOverflow="overflow">
                    <a:solidFill>
                      <a:schemeClr val="tx1">
                        <a:lumMod val="20000"/>
                        <a:lumOff val="80000"/>
                      </a:schemeClr>
                    </a:solidFill>
                  </a:tcPr>
                </a:tc>
              </a:tr>
              <a:tr h="313509">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GB" sz="1400" b="0" u="none" strike="noStrike" kern="1200" cap="none" normalizeH="0" baseline="0" dirty="0" smtClean="0">
                          <a:ln>
                            <a:noFill/>
                          </a:ln>
                          <a:solidFill>
                            <a:schemeClr val="dk1"/>
                          </a:solidFill>
                          <a:effectLst/>
                          <a:latin typeface="+mn-lt"/>
                          <a:ea typeface="+mn-ea"/>
                          <a:cs typeface="+mn-cs"/>
                        </a:rPr>
                        <a:t>NULL</a:t>
                      </a:r>
                    </a:p>
                  </a:txBody>
                  <a:tcPr horzOverflow="overflow">
                    <a:solidFill>
                      <a:schemeClr val="tx1">
                        <a:lumMod val="20000"/>
                        <a:lumOff val="80000"/>
                      </a:schemeClr>
                    </a:solidFill>
                  </a:tcPr>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28570143"/>
              </p:ext>
            </p:extLst>
          </p:nvPr>
        </p:nvGraphicFramePr>
        <p:xfrm>
          <a:off x="5257957" y="1752600"/>
          <a:ext cx="1520040" cy="2725740"/>
        </p:xfrm>
        <a:graphic>
          <a:graphicData uri="http://schemas.openxmlformats.org/drawingml/2006/table">
            <a:tbl>
              <a:tblPr>
                <a:tableStyleId>{D7AC3CCA-C797-4891-BE02-D94E43425B78}</a:tableStyleId>
              </a:tblPr>
              <a:tblGrid>
                <a:gridCol w="1520040"/>
              </a:tblGrid>
              <a:tr h="334963">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200" b="1" u="none" strike="noStrike" cap="none" normalizeH="0" baseline="0" dirty="0" smtClean="0">
                          <a:ln>
                            <a:noFill/>
                          </a:ln>
                          <a:effectLst/>
                        </a:rPr>
                        <a:t>DEPT_NAME</a:t>
                      </a:r>
                      <a:endParaRPr kumimoji="0" lang="en-GB" sz="1200" b="1" i="0" u="none" strike="noStrike" cap="none" normalizeH="0" baseline="0" dirty="0" smtClean="0">
                        <a:ln>
                          <a:noFill/>
                        </a:ln>
                        <a:solidFill>
                          <a:srgbClr val="FFFF99"/>
                        </a:solidFill>
                        <a:effectLst/>
                        <a:latin typeface="Comic Sans MS" pitchFamily="66" charset="0"/>
                      </a:endParaRPr>
                    </a:p>
                  </a:txBody>
                  <a:tcPr horzOverflow="overflow">
                    <a:solidFill>
                      <a:schemeClr val="accent1">
                        <a:lumMod val="90000"/>
                      </a:schemeClr>
                    </a:solidFill>
                  </a:tcPr>
                </a:tc>
              </a:tr>
              <a:tr h="396875">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200" u="none" strike="noStrike" cap="none" normalizeH="0" baseline="0" dirty="0" smtClean="0">
                          <a:ln>
                            <a:noFill/>
                          </a:ln>
                          <a:effectLst/>
                        </a:rPr>
                        <a:t>ACCOUNTING</a:t>
                      </a:r>
                      <a:endParaRPr kumimoji="0" lang="en-GB" sz="1200" b="0" i="0" u="none" strike="noStrike" cap="none" normalizeH="0" baseline="0" dirty="0" smtClean="0">
                        <a:ln>
                          <a:noFill/>
                        </a:ln>
                        <a:solidFill>
                          <a:srgbClr val="FFFF99"/>
                        </a:solidFill>
                        <a:effectLst/>
                        <a:latin typeface="Comic Sans MS" pitchFamily="66" charset="0"/>
                      </a:endParaRPr>
                    </a:p>
                  </a:txBody>
                  <a:tcPr horzOverflow="overflow"/>
                </a:tc>
              </a:tr>
              <a:tr h="400050">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b="0" u="none" strike="noStrike" kern="1200" cap="none" normalizeH="0" baseline="0" dirty="0" smtClean="0">
                          <a:ln>
                            <a:noFill/>
                          </a:ln>
                          <a:solidFill>
                            <a:schemeClr val="dk1"/>
                          </a:solidFill>
                          <a:effectLst/>
                          <a:latin typeface="+mn-lt"/>
                          <a:ea typeface="+mn-ea"/>
                          <a:cs typeface="+mn-cs"/>
                        </a:rPr>
                        <a:t>OPERATIONS</a:t>
                      </a:r>
                      <a:endParaRPr kumimoji="0" lang="en-GB" sz="1400" b="0" u="none" strike="noStrike" kern="1200" cap="none" normalizeH="0" baseline="0" dirty="0" smtClean="0">
                        <a:ln>
                          <a:noFill/>
                        </a:ln>
                        <a:solidFill>
                          <a:schemeClr val="dk1"/>
                        </a:solidFill>
                        <a:effectLst/>
                        <a:latin typeface="+mn-lt"/>
                        <a:ea typeface="+mn-ea"/>
                        <a:cs typeface="+mn-cs"/>
                      </a:endParaRPr>
                    </a:p>
                  </a:txBody>
                  <a:tcPr horzOverflow="overflow"/>
                </a:tc>
              </a:tr>
              <a:tr h="398463">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b="0" u="none" strike="noStrike" kern="1200" cap="none" normalizeH="0" baseline="0" dirty="0" smtClean="0">
                          <a:ln>
                            <a:noFill/>
                          </a:ln>
                          <a:solidFill>
                            <a:schemeClr val="dk1"/>
                          </a:solidFill>
                          <a:effectLst/>
                          <a:latin typeface="+mn-lt"/>
                          <a:ea typeface="+mn-ea"/>
                          <a:cs typeface="+mn-cs"/>
                        </a:rPr>
                        <a:t>ACCOUNTING</a:t>
                      </a:r>
                      <a:endParaRPr kumimoji="0" lang="en-GB" sz="1400" b="0" u="none" strike="noStrike" kern="1200" cap="none" normalizeH="0" baseline="0" dirty="0" smtClean="0">
                        <a:ln>
                          <a:noFill/>
                        </a:ln>
                        <a:solidFill>
                          <a:schemeClr val="dk1"/>
                        </a:solidFill>
                        <a:effectLst/>
                        <a:latin typeface="+mn-lt"/>
                        <a:ea typeface="+mn-ea"/>
                        <a:cs typeface="+mn-cs"/>
                      </a:endParaRPr>
                    </a:p>
                  </a:txBody>
                  <a:tcPr horzOverflow="overflow"/>
                </a:tc>
              </a:tr>
              <a:tr h="398463">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GB" sz="1400" b="0" u="none" strike="noStrike" kern="1200" cap="none" normalizeH="0" baseline="0" dirty="0" smtClean="0">
                          <a:ln>
                            <a:noFill/>
                          </a:ln>
                          <a:solidFill>
                            <a:schemeClr val="dk1"/>
                          </a:solidFill>
                          <a:effectLst/>
                          <a:latin typeface="+mn-lt"/>
                          <a:ea typeface="+mn-ea"/>
                          <a:cs typeface="+mn-cs"/>
                        </a:rPr>
                        <a:t>OPERATIONS</a:t>
                      </a:r>
                    </a:p>
                  </a:txBody>
                  <a:tcPr horzOverflow="overflow"/>
                </a:tc>
              </a:tr>
              <a:tr h="398463">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b="0" u="none" strike="noStrike" kern="1200" cap="none" normalizeH="0" baseline="0" dirty="0" smtClean="0">
                          <a:ln>
                            <a:noFill/>
                          </a:ln>
                          <a:solidFill>
                            <a:schemeClr val="dk1"/>
                          </a:solidFill>
                          <a:effectLst/>
                          <a:latin typeface="+mn-lt"/>
                          <a:ea typeface="+mn-ea"/>
                          <a:cs typeface="+mn-cs"/>
                        </a:rPr>
                        <a:t>ACCOUNTING</a:t>
                      </a:r>
                      <a:endParaRPr kumimoji="0" lang="en-GB" sz="1400" b="0" u="none" strike="noStrike" kern="1200" cap="none" normalizeH="0" baseline="0" dirty="0" smtClean="0">
                        <a:ln>
                          <a:noFill/>
                        </a:ln>
                        <a:solidFill>
                          <a:schemeClr val="dk1"/>
                        </a:solidFill>
                        <a:effectLst/>
                        <a:latin typeface="+mn-lt"/>
                        <a:ea typeface="+mn-ea"/>
                        <a:cs typeface="+mn-cs"/>
                      </a:endParaRPr>
                    </a:p>
                  </a:txBody>
                  <a:tcPr horzOverflow="overflow"/>
                </a:tc>
              </a:tr>
              <a:tr h="398463">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GB" sz="1400" b="0" u="none" strike="noStrike" kern="1200" cap="none" normalizeH="0" baseline="0" dirty="0" smtClean="0">
                          <a:ln>
                            <a:noFill/>
                          </a:ln>
                          <a:solidFill>
                            <a:schemeClr val="dk1"/>
                          </a:solidFill>
                          <a:effectLst/>
                          <a:latin typeface="+mn-lt"/>
                          <a:ea typeface="+mn-ea"/>
                          <a:cs typeface="+mn-cs"/>
                        </a:rPr>
                        <a:t>SALES</a:t>
                      </a:r>
                    </a:p>
                  </a:txBody>
                  <a:tcPr horzOverflow="overflow"/>
                </a:tc>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3148071735"/>
              </p:ext>
            </p:extLst>
          </p:nvPr>
        </p:nvGraphicFramePr>
        <p:xfrm>
          <a:off x="381000" y="1752600"/>
          <a:ext cx="1680045" cy="2725740"/>
        </p:xfrm>
        <a:graphic>
          <a:graphicData uri="http://schemas.openxmlformats.org/drawingml/2006/table">
            <a:tbl>
              <a:tblPr>
                <a:tableStyleId>{D7AC3CCA-C797-4891-BE02-D94E43425B78}</a:tableStyleId>
              </a:tblPr>
              <a:tblGrid>
                <a:gridCol w="1680045"/>
              </a:tblGrid>
              <a:tr h="334963">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b="1" i="0" u="none" strike="noStrike" cap="none" normalizeH="0" baseline="0" dirty="0" smtClean="0">
                          <a:ln>
                            <a:noFill/>
                          </a:ln>
                          <a:solidFill>
                            <a:schemeClr val="dk1"/>
                          </a:solidFill>
                          <a:effectLst/>
                          <a:latin typeface="+mn-lt"/>
                        </a:rPr>
                        <a:t>EMP_ID</a:t>
                      </a:r>
                      <a:endParaRPr kumimoji="0" lang="en-GB" sz="1400" b="1" i="0" u="none" strike="noStrike" cap="none" normalizeH="0" baseline="0" dirty="0" smtClean="0">
                        <a:ln>
                          <a:noFill/>
                        </a:ln>
                        <a:solidFill>
                          <a:schemeClr val="bg1"/>
                        </a:solidFill>
                        <a:effectLst/>
                        <a:latin typeface="Comic Sans MS" pitchFamily="66" charset="0"/>
                      </a:endParaRPr>
                    </a:p>
                  </a:txBody>
                  <a:tcPr horzOverflow="overflow">
                    <a:solidFill>
                      <a:schemeClr val="accent1">
                        <a:lumMod val="90000"/>
                      </a:schemeClr>
                    </a:solidFill>
                  </a:tcPr>
                </a:tc>
              </a:tr>
              <a:tr h="396875">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b="0" u="none" strike="noStrike" cap="none" normalizeH="0" baseline="0" dirty="0" smtClean="0">
                          <a:ln>
                            <a:noFill/>
                          </a:ln>
                          <a:effectLst/>
                        </a:rPr>
                        <a:t>1</a:t>
                      </a:r>
                      <a:endParaRPr kumimoji="0" lang="en-GB" sz="1400" b="0" i="0" u="none" strike="noStrike" cap="none" normalizeH="0" baseline="0" dirty="0" smtClean="0">
                        <a:ln>
                          <a:noFill/>
                        </a:ln>
                        <a:solidFill>
                          <a:schemeClr val="bg1"/>
                        </a:solidFill>
                        <a:effectLst/>
                        <a:latin typeface="Comic Sans MS" pitchFamily="66" charset="0"/>
                      </a:endParaRPr>
                    </a:p>
                  </a:txBody>
                  <a:tcPr horzOverflow="overflow"/>
                </a:tc>
              </a:tr>
              <a:tr h="400050">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b="0" u="none" strike="noStrike" cap="none" normalizeH="0" baseline="0" dirty="0" smtClean="0">
                          <a:ln>
                            <a:noFill/>
                          </a:ln>
                          <a:effectLst/>
                        </a:rPr>
                        <a:t>2</a:t>
                      </a:r>
                      <a:endParaRPr kumimoji="0" lang="en-GB" sz="1400" b="0" i="0" u="none" strike="noStrike" cap="none" normalizeH="0" baseline="0" dirty="0" smtClean="0">
                        <a:ln>
                          <a:noFill/>
                        </a:ln>
                        <a:solidFill>
                          <a:schemeClr val="bg1"/>
                        </a:solidFill>
                        <a:effectLst/>
                        <a:latin typeface="Comic Sans MS" pitchFamily="66" charset="0"/>
                      </a:endParaRPr>
                    </a:p>
                  </a:txBody>
                  <a:tcPr horzOverflow="overflow"/>
                </a:tc>
              </a:tr>
              <a:tr h="398463">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b="0" u="none" strike="noStrike" cap="none" normalizeH="0" baseline="0" dirty="0" smtClean="0">
                          <a:ln>
                            <a:noFill/>
                          </a:ln>
                          <a:effectLst/>
                        </a:rPr>
                        <a:t>3</a:t>
                      </a:r>
                      <a:endParaRPr kumimoji="0" lang="en-GB" sz="1400" b="0" i="0" u="none" strike="noStrike" cap="none" normalizeH="0" baseline="0" dirty="0" smtClean="0">
                        <a:ln>
                          <a:noFill/>
                        </a:ln>
                        <a:solidFill>
                          <a:schemeClr val="bg1"/>
                        </a:solidFill>
                        <a:effectLst/>
                        <a:latin typeface="Comic Sans MS" pitchFamily="66" charset="0"/>
                      </a:endParaRPr>
                    </a:p>
                  </a:txBody>
                  <a:tcPr horzOverflow="overflow"/>
                </a:tc>
              </a:tr>
              <a:tr h="398463">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b="0" u="none" strike="noStrike" cap="none" normalizeH="0" baseline="0" dirty="0" smtClean="0">
                          <a:ln>
                            <a:noFill/>
                          </a:ln>
                          <a:effectLst/>
                        </a:rPr>
                        <a:t>4</a:t>
                      </a:r>
                      <a:endParaRPr kumimoji="0" lang="en-GB" sz="1400" b="0" i="0" u="none" strike="noStrike" cap="none" normalizeH="0" baseline="0" dirty="0" smtClean="0">
                        <a:ln>
                          <a:noFill/>
                        </a:ln>
                        <a:solidFill>
                          <a:schemeClr val="bg1"/>
                        </a:solidFill>
                        <a:effectLst/>
                        <a:latin typeface="Comic Sans MS" pitchFamily="66" charset="0"/>
                      </a:endParaRPr>
                    </a:p>
                  </a:txBody>
                  <a:tcPr horzOverflow="overflow"/>
                </a:tc>
              </a:tr>
              <a:tr h="398463">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b="0" u="none" strike="noStrike" cap="none" normalizeH="0" baseline="0" dirty="0" smtClean="0">
                          <a:ln>
                            <a:noFill/>
                          </a:ln>
                          <a:effectLst/>
                        </a:rPr>
                        <a:t>5</a:t>
                      </a:r>
                      <a:endParaRPr kumimoji="0" lang="en-GB" sz="1400" b="0" i="0" u="none" strike="noStrike" cap="none" normalizeH="0" baseline="0" dirty="0" smtClean="0">
                        <a:ln>
                          <a:noFill/>
                        </a:ln>
                        <a:solidFill>
                          <a:schemeClr val="bg1"/>
                        </a:solidFill>
                        <a:effectLst/>
                        <a:latin typeface="Comic Sans MS" pitchFamily="66" charset="0"/>
                      </a:endParaRPr>
                    </a:p>
                  </a:txBody>
                  <a:tcPr horzOverflow="overflow"/>
                </a:tc>
              </a:tr>
              <a:tr h="398463">
                <a:tc>
                  <a:txBody>
                    <a:bodyPr/>
                    <a:lstStyle/>
                    <a:p>
                      <a:pPr marL="0" marR="0" lvl="0" indent="0" algn="ctr" defTabSz="914400" rtl="0" eaLnBrk="1" fontAlgn="base" latinLnBrk="0" hangingPunct="1">
                        <a:lnSpc>
                          <a:spcPct val="100000"/>
                        </a:lnSpc>
                        <a:spcBef>
                          <a:spcPct val="20000"/>
                        </a:spcBef>
                        <a:spcAft>
                          <a:spcPct val="20000"/>
                        </a:spcAft>
                        <a:buClr>
                          <a:srgbClr val="FFCC00"/>
                        </a:buClr>
                        <a:buSzTx/>
                        <a:buFont typeface="Wingdings" pitchFamily="2" charset="2"/>
                        <a:buNone/>
                        <a:tabLst/>
                      </a:pPr>
                      <a:r>
                        <a:rPr kumimoji="0" lang="en-US" sz="1400" b="0" u="none" strike="noStrike" cap="none" normalizeH="0" baseline="0" dirty="0" smtClean="0">
                          <a:ln>
                            <a:noFill/>
                          </a:ln>
                          <a:effectLst/>
                        </a:rPr>
                        <a:t>6</a:t>
                      </a:r>
                      <a:endParaRPr kumimoji="0" lang="en-GB" sz="1400" b="0" i="0" u="none" strike="noStrike" cap="none" normalizeH="0" baseline="0" dirty="0" smtClean="0">
                        <a:ln>
                          <a:noFill/>
                        </a:ln>
                        <a:solidFill>
                          <a:schemeClr val="bg1"/>
                        </a:solidFill>
                        <a:effectLst/>
                        <a:latin typeface="Comic Sans MS" pitchFamily="66" charset="0"/>
                      </a:endParaRPr>
                    </a:p>
                  </a:txBody>
                  <a:tcPr horzOverflow="overflow"/>
                </a:tc>
              </a:tr>
            </a:tbl>
          </a:graphicData>
        </a:graphic>
      </p:graphicFrame>
    </p:spTree>
    <p:extLst>
      <p:ext uri="{BB962C8B-B14F-4D97-AF65-F5344CB8AC3E}">
        <p14:creationId xmlns:p14="http://schemas.microsoft.com/office/powerpoint/2010/main" val="21793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2962"/>
            <a:ext cx="8827129" cy="940443"/>
          </a:xfrm>
        </p:spPr>
        <p:txBody>
          <a:bodyPr/>
          <a:lstStyle/>
          <a:p>
            <a:r>
              <a:rPr lang="en-US" b="1" dirty="0"/>
              <a:t>A</a:t>
            </a:r>
            <a:r>
              <a:rPr lang="en-US" b="1" dirty="0" smtClean="0"/>
              <a:t>genda</a:t>
            </a:r>
            <a:endParaRPr lang="en-GB" b="1" dirty="0"/>
          </a:p>
        </p:txBody>
      </p:sp>
      <p:sp>
        <p:nvSpPr>
          <p:cNvPr id="3" name="Content Placeholder 2"/>
          <p:cNvSpPr>
            <a:spLocks noGrp="1"/>
          </p:cNvSpPr>
          <p:nvPr>
            <p:ph idx="1"/>
          </p:nvPr>
        </p:nvSpPr>
        <p:spPr>
          <a:xfrm>
            <a:off x="395536" y="1676400"/>
            <a:ext cx="8568952" cy="3729683"/>
          </a:xfrm>
        </p:spPr>
        <p:txBody>
          <a:bodyPr>
            <a:noAutofit/>
          </a:bodyPr>
          <a:lstStyle/>
          <a:p>
            <a:pPr>
              <a:buFont typeface="Wingdings" panose="05000000000000000000" pitchFamily="2" charset="2"/>
              <a:buChar char="Ø"/>
            </a:pPr>
            <a:r>
              <a:rPr lang="en-US" dirty="0" smtClean="0"/>
              <a:t>Introduction to databases</a:t>
            </a:r>
          </a:p>
          <a:p>
            <a:pPr>
              <a:buFont typeface="Wingdings" panose="05000000000000000000" pitchFamily="2" charset="2"/>
              <a:buChar char="Ø"/>
            </a:pPr>
            <a:r>
              <a:rPr lang="en-US" dirty="0" smtClean="0"/>
              <a:t>RDBMS</a:t>
            </a:r>
          </a:p>
          <a:p>
            <a:pPr>
              <a:buFont typeface="Wingdings" panose="05000000000000000000" pitchFamily="2" charset="2"/>
              <a:buChar char="Ø"/>
            </a:pPr>
            <a:r>
              <a:rPr lang="en-US" dirty="0" smtClean="0"/>
              <a:t>Structured </a:t>
            </a:r>
            <a:r>
              <a:rPr lang="en-US" dirty="0"/>
              <a:t>query language (SQL</a:t>
            </a:r>
            <a:r>
              <a:rPr lang="en-US" dirty="0" smtClean="0"/>
              <a:t>)</a:t>
            </a:r>
          </a:p>
          <a:p>
            <a:pPr>
              <a:buFont typeface="Wingdings" panose="05000000000000000000" pitchFamily="2" charset="2"/>
              <a:buChar char="Ø"/>
            </a:pPr>
            <a:r>
              <a:rPr lang="en-US" dirty="0" smtClean="0"/>
              <a:t>What </a:t>
            </a:r>
            <a:r>
              <a:rPr lang="en-US" dirty="0"/>
              <a:t>IT-DB group does?</a:t>
            </a:r>
          </a:p>
          <a:p>
            <a:pPr>
              <a:buFont typeface="Wingdings" panose="05000000000000000000" pitchFamily="2" charset="2"/>
              <a:buChar char="Ø"/>
            </a:pPr>
            <a:r>
              <a:rPr lang="en-US" dirty="0" smtClean="0"/>
              <a:t>Questions</a:t>
            </a:r>
            <a:endParaRPr lang="en-GB" dirty="0"/>
          </a:p>
        </p:txBody>
      </p:sp>
      <p:pic>
        <p:nvPicPr>
          <p:cNvPr id="4" name="Picture 2" descr="http://www.blogviagem.com.br/wp-content/uploads/2014/04/checklis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7369" y="4421249"/>
            <a:ext cx="1557661" cy="1463429"/>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4294967295"/>
          </p:nvPr>
        </p:nvSpPr>
        <p:spPr>
          <a:xfrm>
            <a:off x="6629400" y="6324600"/>
            <a:ext cx="2133600" cy="365125"/>
          </a:xfrm>
          <a:prstGeom prst="rect">
            <a:avLst/>
          </a:prstGeom>
        </p:spPr>
        <p:txBody>
          <a:bodyPr/>
          <a:lstStyle/>
          <a:p>
            <a:fld id="{FA84A37A-AFC2-4A01-80A1-FC20F2C0D5BB}" type="slidenum">
              <a:rPr lang="en-US" smtClean="0"/>
              <a:pPr/>
              <a:t>4</a:t>
            </a:fld>
            <a:endParaRPr lang="en-US" dirty="0"/>
          </a:p>
        </p:txBody>
      </p:sp>
      <p:sp>
        <p:nvSpPr>
          <p:cNvPr id="5" name="Rectangle 4"/>
          <p:cNvSpPr/>
          <p:nvPr/>
        </p:nvSpPr>
        <p:spPr>
          <a:xfrm>
            <a:off x="4827936" y="6400800"/>
            <a:ext cx="3706464" cy="246221"/>
          </a:xfrm>
          <a:prstGeom prst="rect">
            <a:avLst/>
          </a:prstGeom>
        </p:spPr>
        <p:txBody>
          <a:bodyPr wrap="none">
            <a:spAutoFit/>
          </a:bodyPr>
          <a:lstStyle/>
          <a:p>
            <a:r>
              <a:rPr lang="en-GB" sz="1000" dirty="0">
                <a:solidFill>
                  <a:schemeClr val="bg1"/>
                </a:solidFill>
              </a:rPr>
              <a:t>Replication Technologies at WLCG </a:t>
            </a:r>
            <a:r>
              <a:rPr lang="en-GB" sz="1000" dirty="0" smtClean="0">
                <a:solidFill>
                  <a:schemeClr val="bg1"/>
                </a:solidFill>
              </a:rPr>
              <a:t> - Lorena Lobato Pardavila</a:t>
            </a:r>
            <a:endParaRPr lang="en-GB" sz="1000" dirty="0">
              <a:solidFill>
                <a:schemeClr val="bg1"/>
              </a:solidFill>
            </a:endParaRPr>
          </a:p>
        </p:txBody>
      </p:sp>
      <p:cxnSp>
        <p:nvCxnSpPr>
          <p:cNvPr id="10" name="Straight Connector 9"/>
          <p:cNvCxnSpPr/>
          <p:nvPr/>
        </p:nvCxnSpPr>
        <p:spPr>
          <a:xfrm>
            <a:off x="304800" y="1066800"/>
            <a:ext cx="85344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Llamada rectangular 6"/>
          <p:cNvSpPr/>
          <p:nvPr/>
        </p:nvSpPr>
        <p:spPr>
          <a:xfrm>
            <a:off x="5099365" y="418957"/>
            <a:ext cx="2590800" cy="1328896"/>
          </a:xfrm>
          <a:prstGeom prst="wedgeRectCallout">
            <a:avLst>
              <a:gd name="adj1" fmla="val -63079"/>
              <a:gd name="adj2" fmla="val 41211"/>
            </a:avLst>
          </a:prstGeom>
        </p:spPr>
        <p:style>
          <a:lnRef idx="1">
            <a:schemeClr val="dk1"/>
          </a:lnRef>
          <a:fillRef idx="3">
            <a:schemeClr val="dk1"/>
          </a:fillRef>
          <a:effectRef idx="2">
            <a:schemeClr val="dk1"/>
          </a:effectRef>
          <a:fontRef idx="minor">
            <a:schemeClr val="lt1"/>
          </a:fontRef>
        </p:style>
        <p:txBody>
          <a:bodyPr rtlCol="0" anchor="ctr"/>
          <a:lstStyle/>
          <a:p>
            <a:pPr algn="just"/>
            <a:r>
              <a:rPr lang="es-ES" dirty="0" smtClean="0"/>
              <a:t>1.What’s a </a:t>
            </a:r>
            <a:r>
              <a:rPr lang="es-ES" dirty="0" err="1" smtClean="0"/>
              <a:t>database</a:t>
            </a:r>
            <a:r>
              <a:rPr lang="es-ES" dirty="0" smtClean="0"/>
              <a:t>?</a:t>
            </a:r>
          </a:p>
          <a:p>
            <a:pPr algn="just"/>
            <a:r>
              <a:rPr lang="es-ES" dirty="0" smtClean="0"/>
              <a:t>2.Databases </a:t>
            </a:r>
            <a:r>
              <a:rPr lang="es-ES" dirty="0" err="1" smtClean="0"/>
              <a:t>models</a:t>
            </a:r>
            <a:endParaRPr lang="es-ES" dirty="0" smtClean="0"/>
          </a:p>
          <a:p>
            <a:pPr algn="just"/>
            <a:r>
              <a:rPr lang="es-ES" dirty="0" smtClean="0"/>
              <a:t>3.DBMS</a:t>
            </a:r>
          </a:p>
        </p:txBody>
      </p:sp>
      <p:sp>
        <p:nvSpPr>
          <p:cNvPr id="9" name="Llamada rectangular 8"/>
          <p:cNvSpPr/>
          <p:nvPr/>
        </p:nvSpPr>
        <p:spPr>
          <a:xfrm>
            <a:off x="2895600" y="1296869"/>
            <a:ext cx="2590800" cy="1328896"/>
          </a:xfrm>
          <a:prstGeom prst="wedgeRectCallout">
            <a:avLst>
              <a:gd name="adj1" fmla="val -68615"/>
              <a:gd name="adj2" fmla="val 37163"/>
            </a:avLst>
          </a:prstGeom>
        </p:spPr>
        <p:style>
          <a:lnRef idx="1">
            <a:schemeClr val="dk1"/>
          </a:lnRef>
          <a:fillRef idx="3">
            <a:schemeClr val="dk1"/>
          </a:fillRef>
          <a:effectRef idx="2">
            <a:schemeClr val="dk1"/>
          </a:effectRef>
          <a:fontRef idx="minor">
            <a:schemeClr val="lt1"/>
          </a:fontRef>
        </p:style>
        <p:txBody>
          <a:bodyPr rtlCol="0" anchor="ctr"/>
          <a:lstStyle/>
          <a:p>
            <a:pPr algn="just"/>
            <a:r>
              <a:rPr lang="es-ES" u="sng" dirty="0" smtClean="0"/>
              <a:t>1.Definition</a:t>
            </a:r>
          </a:p>
          <a:p>
            <a:pPr algn="just"/>
            <a:r>
              <a:rPr lang="es-ES" u="sng" dirty="0" smtClean="0"/>
              <a:t>2.</a:t>
            </a:r>
            <a:r>
              <a:rPr lang="es-ES" b="1" u="sng" dirty="0"/>
              <a:t> </a:t>
            </a:r>
            <a:r>
              <a:rPr lang="es-ES" u="sng" dirty="0"/>
              <a:t>Basic </a:t>
            </a:r>
            <a:r>
              <a:rPr lang="es-ES" u="sng" dirty="0" err="1" smtClean="0"/>
              <a:t>Concepts</a:t>
            </a:r>
            <a:endParaRPr lang="es-ES" u="sng" dirty="0" smtClean="0"/>
          </a:p>
          <a:p>
            <a:pPr algn="just"/>
            <a:r>
              <a:rPr lang="es-ES" u="sng" dirty="0" smtClean="0"/>
              <a:t>3.Constraints</a:t>
            </a:r>
          </a:p>
          <a:p>
            <a:pPr algn="just"/>
            <a:r>
              <a:rPr lang="es-ES" u="sng" dirty="0" smtClean="0"/>
              <a:t>4.Data </a:t>
            </a:r>
            <a:r>
              <a:rPr lang="es-ES" u="sng" dirty="0" err="1" smtClean="0"/>
              <a:t>Integrity</a:t>
            </a:r>
            <a:endParaRPr lang="es-ES" u="sng" dirty="0" smtClean="0"/>
          </a:p>
        </p:txBody>
      </p:sp>
      <p:sp>
        <p:nvSpPr>
          <p:cNvPr id="12" name="Llamada rectangular 11"/>
          <p:cNvSpPr/>
          <p:nvPr/>
        </p:nvSpPr>
        <p:spPr>
          <a:xfrm>
            <a:off x="6234884" y="623717"/>
            <a:ext cx="2704270" cy="1945184"/>
          </a:xfrm>
          <a:prstGeom prst="wedgeRectCallout">
            <a:avLst>
              <a:gd name="adj1" fmla="val -49587"/>
              <a:gd name="adj2" fmla="val 66098"/>
            </a:avLst>
          </a:prstGeom>
        </p:spPr>
        <p:style>
          <a:lnRef idx="1">
            <a:schemeClr val="dk1"/>
          </a:lnRef>
          <a:fillRef idx="3">
            <a:schemeClr val="dk1"/>
          </a:fillRef>
          <a:effectRef idx="2">
            <a:schemeClr val="dk1"/>
          </a:effectRef>
          <a:fontRef idx="minor">
            <a:schemeClr val="lt1"/>
          </a:fontRef>
        </p:style>
        <p:txBody>
          <a:bodyPr rtlCol="0" anchor="ctr"/>
          <a:lstStyle/>
          <a:p>
            <a:pPr algn="just"/>
            <a:r>
              <a:rPr lang="es-ES" dirty="0" smtClean="0"/>
              <a:t>1.Objective</a:t>
            </a:r>
            <a:endParaRPr lang="es-ES" dirty="0"/>
          </a:p>
          <a:p>
            <a:pPr algn="just"/>
            <a:r>
              <a:rPr lang="es-ES" dirty="0" smtClean="0"/>
              <a:t>2.Description</a:t>
            </a:r>
          </a:p>
          <a:p>
            <a:pPr algn="just"/>
            <a:r>
              <a:rPr lang="es-ES" dirty="0" smtClean="0"/>
              <a:t>3. SQL </a:t>
            </a:r>
            <a:r>
              <a:rPr lang="es-ES" dirty="0" err="1" smtClean="0"/>
              <a:t>Functions</a:t>
            </a:r>
            <a:endParaRPr lang="es-ES" dirty="0" smtClean="0"/>
          </a:p>
          <a:p>
            <a:pPr algn="just"/>
            <a:r>
              <a:rPr lang="es-ES" dirty="0" smtClean="0"/>
              <a:t>4.JOINS</a:t>
            </a:r>
            <a:endParaRPr lang="es-ES" dirty="0"/>
          </a:p>
          <a:p>
            <a:pPr algn="just"/>
            <a:r>
              <a:rPr lang="es-ES" dirty="0" smtClean="0">
                <a:solidFill>
                  <a:schemeClr val="bg1"/>
                </a:solidFill>
              </a:rPr>
              <a:t>5.</a:t>
            </a:r>
            <a:r>
              <a:rPr lang="en-US" dirty="0">
                <a:solidFill>
                  <a:schemeClr val="bg1"/>
                </a:solidFill>
              </a:rPr>
              <a:t> Aggregating </a:t>
            </a:r>
            <a:r>
              <a:rPr lang="en-US" dirty="0" smtClean="0">
                <a:solidFill>
                  <a:schemeClr val="bg1"/>
                </a:solidFill>
              </a:rPr>
              <a:t>data</a:t>
            </a:r>
          </a:p>
        </p:txBody>
      </p:sp>
    </p:spTree>
    <p:extLst>
      <p:ext uri="{BB962C8B-B14F-4D97-AF65-F5344CB8AC3E}">
        <p14:creationId xmlns:p14="http://schemas.microsoft.com/office/powerpoint/2010/main" val="198616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P spid="12" grpId="0" animBg="1"/>
      <p:bldP spid="1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57600" y="6402233"/>
            <a:ext cx="4953000" cy="246221"/>
          </a:xfrm>
          <a:prstGeom prst="rect">
            <a:avLst/>
          </a:prstGeom>
        </p:spPr>
        <p:txBody>
          <a:bodyPr wrap="square">
            <a:spAutoFit/>
          </a:bodyPr>
          <a:lstStyle/>
          <a:p>
            <a:r>
              <a:rPr lang="en-US" sz="1000" dirty="0">
                <a:solidFill>
                  <a:schemeClr val="bg1"/>
                </a:solidFill>
              </a:rPr>
              <a:t>Starting with databases at CERN: RDBMS for </a:t>
            </a:r>
            <a:r>
              <a:rPr lang="en-US" sz="1000" dirty="0" smtClean="0">
                <a:solidFill>
                  <a:schemeClr val="bg1"/>
                </a:solidFill>
              </a:rPr>
              <a:t>beginners – Lorena Lobato Pardavila</a:t>
            </a:r>
            <a:endParaRPr lang="en-GB" sz="1000" dirty="0">
              <a:solidFill>
                <a:schemeClr val="bg1"/>
              </a:solidFill>
            </a:endParaRPr>
          </a:p>
        </p:txBody>
      </p:sp>
      <p:sp>
        <p:nvSpPr>
          <p:cNvPr id="6" name="Slide Number Placeholder 5"/>
          <p:cNvSpPr>
            <a:spLocks noGrp="1"/>
          </p:cNvSpPr>
          <p:nvPr>
            <p:ph type="sldNum" sz="quarter" idx="4294967295"/>
          </p:nvPr>
        </p:nvSpPr>
        <p:spPr>
          <a:xfrm>
            <a:off x="6629400" y="6324600"/>
            <a:ext cx="2133600" cy="365125"/>
          </a:xfrm>
          <a:prstGeom prst="rect">
            <a:avLst/>
          </a:prstGeom>
        </p:spPr>
        <p:txBody>
          <a:bodyPr/>
          <a:lstStyle/>
          <a:p>
            <a:fld id="{FA84A37A-AFC2-4A01-80A1-FC20F2C0D5BB}" type="slidenum">
              <a:rPr lang="en-US" smtClean="0"/>
              <a:pPr/>
              <a:t>5</a:t>
            </a:fld>
            <a:endParaRPr lang="en-US" dirty="0"/>
          </a:p>
        </p:txBody>
      </p:sp>
      <p:cxnSp>
        <p:nvCxnSpPr>
          <p:cNvPr id="7" name="Straight Connector 6"/>
          <p:cNvCxnSpPr/>
          <p:nvPr/>
        </p:nvCxnSpPr>
        <p:spPr>
          <a:xfrm>
            <a:off x="228600" y="1066800"/>
            <a:ext cx="8610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itle 1"/>
          <p:cNvSpPr txBox="1">
            <a:spLocks/>
          </p:cNvSpPr>
          <p:nvPr/>
        </p:nvSpPr>
        <p:spPr>
          <a:xfrm>
            <a:off x="228600" y="228600"/>
            <a:ext cx="8827129" cy="940443"/>
          </a:xfrm>
          <a:prstGeom prst="rect">
            <a:avLst/>
          </a:prstGeom>
        </p:spPr>
        <p:txBody>
          <a:bodyPr vert="horz" lIns="45720" rIns="45720" anchor="ctr">
            <a:normAutofit/>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en-US" sz="4500" b="1" dirty="0" smtClean="0"/>
              <a:t>Introduction to Databases</a:t>
            </a:r>
            <a:endParaRPr lang="en-GB" sz="4500" b="1" dirty="0"/>
          </a:p>
        </p:txBody>
      </p:sp>
      <p:pic>
        <p:nvPicPr>
          <p:cNvPr id="13316" name="Picture 4" descr="http://3.bp.blogspot.com/-C00sK6ffGJM/UQm2w_n2SxI/AAAAAAAAAho/mFFAodCwBm4/s1600/Papele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524000"/>
            <a:ext cx="5905500" cy="4196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718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14300" indent="0" algn="ctr">
              <a:buNone/>
            </a:pPr>
            <a:endParaRPr lang="en-US" sz="3500" dirty="0" smtClean="0"/>
          </a:p>
          <a:p>
            <a:pPr marL="114300" indent="0" algn="ctr">
              <a:buNone/>
            </a:pPr>
            <a:endParaRPr lang="en-US" sz="3500" dirty="0"/>
          </a:p>
          <a:p>
            <a:pPr marL="114300" indent="0" algn="ctr">
              <a:buNone/>
            </a:pPr>
            <a:endParaRPr lang="en-US" sz="3500" dirty="0" smtClean="0"/>
          </a:p>
          <a:p>
            <a:pPr marL="114300" indent="0" algn="ctr">
              <a:buNone/>
            </a:pPr>
            <a:r>
              <a:rPr lang="en-US" sz="3500" dirty="0" smtClean="0"/>
              <a:t>What is a database?</a:t>
            </a:r>
            <a:endParaRPr lang="en-GB" sz="3500" dirty="0"/>
          </a:p>
        </p:txBody>
      </p:sp>
      <p:sp>
        <p:nvSpPr>
          <p:cNvPr id="5" name="Rectangle 4"/>
          <p:cNvSpPr/>
          <p:nvPr/>
        </p:nvSpPr>
        <p:spPr>
          <a:xfrm>
            <a:off x="3657600" y="6402233"/>
            <a:ext cx="4953000" cy="246221"/>
          </a:xfrm>
          <a:prstGeom prst="rect">
            <a:avLst/>
          </a:prstGeom>
        </p:spPr>
        <p:txBody>
          <a:bodyPr wrap="square">
            <a:spAutoFit/>
          </a:bodyPr>
          <a:lstStyle/>
          <a:p>
            <a:r>
              <a:rPr lang="en-US" sz="1000" dirty="0">
                <a:solidFill>
                  <a:schemeClr val="bg1"/>
                </a:solidFill>
              </a:rPr>
              <a:t>Starting with databases at CERN: RDBMS for </a:t>
            </a:r>
            <a:r>
              <a:rPr lang="en-US" sz="1000" dirty="0" smtClean="0">
                <a:solidFill>
                  <a:schemeClr val="bg1"/>
                </a:solidFill>
              </a:rPr>
              <a:t>beginners – Lorena Lobato Pardavila</a:t>
            </a:r>
            <a:endParaRPr lang="en-GB" sz="1000" dirty="0">
              <a:solidFill>
                <a:schemeClr val="bg1"/>
              </a:solidFill>
            </a:endParaRPr>
          </a:p>
        </p:txBody>
      </p:sp>
      <p:sp>
        <p:nvSpPr>
          <p:cNvPr id="6" name="Slide Number Placeholder 5"/>
          <p:cNvSpPr>
            <a:spLocks noGrp="1"/>
          </p:cNvSpPr>
          <p:nvPr>
            <p:ph type="sldNum" sz="quarter" idx="4294967295"/>
          </p:nvPr>
        </p:nvSpPr>
        <p:spPr>
          <a:xfrm>
            <a:off x="6629400" y="6324600"/>
            <a:ext cx="2133600" cy="365125"/>
          </a:xfrm>
          <a:prstGeom prst="rect">
            <a:avLst/>
          </a:prstGeom>
        </p:spPr>
        <p:txBody>
          <a:bodyPr/>
          <a:lstStyle/>
          <a:p>
            <a:fld id="{FA84A37A-AFC2-4A01-80A1-FC20F2C0D5BB}" type="slidenum">
              <a:rPr lang="en-US" smtClean="0"/>
              <a:pPr/>
              <a:t>6</a:t>
            </a:fld>
            <a:endParaRPr lang="en-US" dirty="0"/>
          </a:p>
        </p:txBody>
      </p:sp>
      <p:cxnSp>
        <p:nvCxnSpPr>
          <p:cNvPr id="7" name="Straight Connector 6"/>
          <p:cNvCxnSpPr/>
          <p:nvPr/>
        </p:nvCxnSpPr>
        <p:spPr>
          <a:xfrm>
            <a:off x="228600" y="1066800"/>
            <a:ext cx="8610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8" name="Content Placeholder 8"/>
          <p:cNvPicPr>
            <a:picLocks noChangeAspect="1"/>
          </p:cNvPicPr>
          <p:nvPr/>
        </p:nvPicPr>
        <p:blipFill rotWithShape="1">
          <a:blip r:embed="rId3">
            <a:extLst>
              <a:ext uri="{28A0092B-C50C-407E-A947-70E740481C1C}">
                <a14:useLocalDpi xmlns:a14="http://schemas.microsoft.com/office/drawing/2010/main" val="0"/>
              </a:ext>
            </a:extLst>
          </a:blip>
          <a:srcRect l="17907" r="9280"/>
          <a:stretch/>
        </p:blipFill>
        <p:spPr>
          <a:xfrm>
            <a:off x="2743200" y="1143000"/>
            <a:ext cx="3808768" cy="4956250"/>
          </a:xfrm>
          <a:prstGeom prst="rect">
            <a:avLst/>
          </a:prstGeom>
        </p:spPr>
      </p:pic>
      <p:sp>
        <p:nvSpPr>
          <p:cNvPr id="10" name="Title 1"/>
          <p:cNvSpPr txBox="1">
            <a:spLocks/>
          </p:cNvSpPr>
          <p:nvPr/>
        </p:nvSpPr>
        <p:spPr>
          <a:xfrm>
            <a:off x="228600" y="228600"/>
            <a:ext cx="8827129" cy="940443"/>
          </a:xfrm>
          <a:prstGeom prst="rect">
            <a:avLst/>
          </a:prstGeom>
        </p:spPr>
        <p:txBody>
          <a:bodyPr vert="horz" lIns="45720" rIns="45720" anchor="ctr">
            <a:normAutofit/>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en-US" sz="4500" b="1" dirty="0" smtClean="0"/>
              <a:t>Introduction to Databases</a:t>
            </a:r>
            <a:endParaRPr lang="en-GB" sz="4500" b="1" dirty="0"/>
          </a:p>
        </p:txBody>
      </p:sp>
    </p:spTree>
    <p:extLst>
      <p:ext uri="{BB962C8B-B14F-4D97-AF65-F5344CB8AC3E}">
        <p14:creationId xmlns:p14="http://schemas.microsoft.com/office/powerpoint/2010/main" val="78875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14300" indent="0" algn="ctr">
              <a:buNone/>
            </a:pPr>
            <a:endParaRPr lang="en-US" sz="3500" dirty="0" smtClean="0"/>
          </a:p>
          <a:p>
            <a:pPr marL="114300" indent="0" algn="ctr">
              <a:buNone/>
            </a:pPr>
            <a:endParaRPr lang="en-US" sz="3500" dirty="0"/>
          </a:p>
          <a:p>
            <a:pPr marL="114300" indent="0" algn="ctr">
              <a:buNone/>
            </a:pPr>
            <a:endParaRPr lang="en-US" sz="3500" dirty="0" smtClean="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FA84A37A-AFC2-4A01-80A1-FC20F2C0D5BB}" type="slidenum">
              <a:rPr lang="en-US" smtClean="0"/>
              <a:pPr/>
              <a:t>7</a:t>
            </a:fld>
            <a:endParaRPr lang="en-US"/>
          </a:p>
        </p:txBody>
      </p:sp>
      <p:sp>
        <p:nvSpPr>
          <p:cNvPr id="5" name="Rectangle 4"/>
          <p:cNvSpPr/>
          <p:nvPr/>
        </p:nvSpPr>
        <p:spPr>
          <a:xfrm>
            <a:off x="3657600" y="6402233"/>
            <a:ext cx="4953000" cy="246221"/>
          </a:xfrm>
          <a:prstGeom prst="rect">
            <a:avLst/>
          </a:prstGeom>
        </p:spPr>
        <p:txBody>
          <a:bodyPr wrap="square">
            <a:spAutoFit/>
          </a:bodyPr>
          <a:lstStyle/>
          <a:p>
            <a:r>
              <a:rPr lang="en-US" sz="1000" dirty="0">
                <a:solidFill>
                  <a:schemeClr val="bg1"/>
                </a:solidFill>
              </a:rPr>
              <a:t>Starting with databases at CERN: RDBMS for </a:t>
            </a:r>
            <a:r>
              <a:rPr lang="en-US" sz="1000" dirty="0" smtClean="0">
                <a:solidFill>
                  <a:schemeClr val="bg1"/>
                </a:solidFill>
              </a:rPr>
              <a:t>beginners – Lorena Lobato Pardavila</a:t>
            </a:r>
            <a:endParaRPr lang="en-GB" sz="1000" dirty="0">
              <a:solidFill>
                <a:schemeClr val="bg1"/>
              </a:solidFill>
            </a:endParaRPr>
          </a:p>
        </p:txBody>
      </p:sp>
      <p:sp>
        <p:nvSpPr>
          <p:cNvPr id="6" name="Slide Number Placeholder 5"/>
          <p:cNvSpPr>
            <a:spLocks noGrp="1"/>
          </p:cNvSpPr>
          <p:nvPr>
            <p:ph type="sldNum" sz="quarter" idx="4294967295"/>
          </p:nvPr>
        </p:nvSpPr>
        <p:spPr>
          <a:xfrm>
            <a:off x="6629400" y="6324600"/>
            <a:ext cx="2133600" cy="365125"/>
          </a:xfrm>
          <a:prstGeom prst="rect">
            <a:avLst/>
          </a:prstGeom>
        </p:spPr>
        <p:txBody>
          <a:bodyPr/>
          <a:lstStyle/>
          <a:p>
            <a:fld id="{FA84A37A-AFC2-4A01-80A1-FC20F2C0D5BB}" type="slidenum">
              <a:rPr lang="en-US" smtClean="0"/>
              <a:pPr/>
              <a:t>7</a:t>
            </a:fld>
            <a:endParaRPr lang="en-US" dirty="0"/>
          </a:p>
        </p:txBody>
      </p:sp>
      <p:cxnSp>
        <p:nvCxnSpPr>
          <p:cNvPr id="7" name="Straight Connector 6"/>
          <p:cNvCxnSpPr/>
          <p:nvPr/>
        </p:nvCxnSpPr>
        <p:spPr>
          <a:xfrm>
            <a:off x="228600" y="1066800"/>
            <a:ext cx="8610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8" name="Picture 2" descr="\\cern.ch\dfs\Users\a\atopurov\Desktop\Sche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73935"/>
            <a:ext cx="9144000" cy="5669003"/>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228600" y="228600"/>
            <a:ext cx="8827129" cy="940443"/>
          </a:xfrm>
          <a:prstGeom prst="rect">
            <a:avLst/>
          </a:prstGeom>
        </p:spPr>
        <p:txBody>
          <a:bodyPr vert="horz" lIns="45720" rIns="45720" anchor="ctr">
            <a:normAutofit/>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en-US" sz="4500" b="1" dirty="0" smtClean="0"/>
              <a:t>Introduction to Databases</a:t>
            </a:r>
            <a:endParaRPr lang="en-GB" sz="4500" b="1" dirty="0"/>
          </a:p>
        </p:txBody>
      </p:sp>
    </p:spTree>
    <p:extLst>
      <p:ext uri="{BB962C8B-B14F-4D97-AF65-F5344CB8AC3E}">
        <p14:creationId xmlns:p14="http://schemas.microsoft.com/office/powerpoint/2010/main" val="1241518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961" y="1295400"/>
            <a:ext cx="8904839" cy="4770422"/>
          </a:xfrm>
        </p:spPr>
        <p:txBody>
          <a:bodyPr>
            <a:normAutofit/>
          </a:bodyPr>
          <a:lstStyle/>
          <a:p>
            <a:pPr marL="571500">
              <a:spcAft>
                <a:spcPts val="600"/>
              </a:spcAft>
              <a:buFont typeface="Wingdings" panose="05000000000000000000" pitchFamily="2" charset="2"/>
              <a:buChar char="Ø"/>
            </a:pPr>
            <a:r>
              <a:rPr lang="en-US" sz="2800" dirty="0" smtClean="0">
                <a:solidFill>
                  <a:srgbClr val="00B050"/>
                </a:solidFill>
              </a:rPr>
              <a:t>Database Models: </a:t>
            </a:r>
            <a:r>
              <a:rPr lang="en-US" sz="2800" dirty="0" smtClean="0"/>
              <a:t>Way of storing and retrieving the data</a:t>
            </a:r>
          </a:p>
          <a:p>
            <a:pPr marL="1170432" lvl="2">
              <a:spcAft>
                <a:spcPts val="600"/>
              </a:spcAft>
              <a:buFont typeface="Wingdings" panose="05000000000000000000" pitchFamily="2" charset="2"/>
              <a:buChar char="q"/>
            </a:pPr>
            <a:r>
              <a:rPr lang="en-US" sz="2200" dirty="0" smtClean="0"/>
              <a:t>Hierarchical</a:t>
            </a:r>
          </a:p>
          <a:p>
            <a:pPr marL="1120140" lvl="3" indent="0">
              <a:spcAft>
                <a:spcPts val="600"/>
              </a:spcAft>
              <a:buNone/>
            </a:pPr>
            <a:r>
              <a:rPr lang="en-US" sz="1800" dirty="0" smtClean="0"/>
              <a:t> Data is stored in the form of a tree with one-to-many relationship between entities.</a:t>
            </a:r>
          </a:p>
          <a:p>
            <a:pPr marL="1170432" lvl="2">
              <a:spcAft>
                <a:spcPts val="600"/>
              </a:spcAft>
              <a:buFont typeface="Wingdings" panose="05000000000000000000" pitchFamily="2" charset="2"/>
              <a:buChar char="q"/>
            </a:pPr>
            <a:r>
              <a:rPr lang="en-US" sz="2200" dirty="0" smtClean="0"/>
              <a:t>Network</a:t>
            </a:r>
          </a:p>
          <a:p>
            <a:pPr marL="1120140" lvl="3" indent="0">
              <a:spcAft>
                <a:spcPts val="600"/>
              </a:spcAft>
              <a:buNone/>
            </a:pPr>
            <a:r>
              <a:rPr lang="en-US" sz="1800" dirty="0" smtClean="0"/>
              <a:t> Data is stored along with pointers, which specify the relationship between   entities.</a:t>
            </a:r>
          </a:p>
          <a:p>
            <a:pPr marL="1170432" lvl="2">
              <a:spcAft>
                <a:spcPts val="600"/>
              </a:spcAft>
              <a:buFont typeface="Wingdings" panose="05000000000000000000" pitchFamily="2" charset="2"/>
              <a:buChar char="q"/>
            </a:pPr>
            <a:r>
              <a:rPr lang="en-US" sz="2200" dirty="0" smtClean="0"/>
              <a:t>Relational</a:t>
            </a:r>
          </a:p>
          <a:p>
            <a:pPr marL="1120140" lvl="3" indent="0">
              <a:spcAft>
                <a:spcPts val="600"/>
              </a:spcAft>
              <a:buNone/>
            </a:pPr>
            <a:r>
              <a:rPr lang="en-US" sz="1800" dirty="0"/>
              <a:t> </a:t>
            </a:r>
            <a:r>
              <a:rPr lang="en-US" sz="1800" dirty="0" smtClean="0"/>
              <a:t>This stores data in the form of a table.</a:t>
            </a:r>
          </a:p>
          <a:p>
            <a:pPr marL="1120140" lvl="3" indent="0">
              <a:spcAft>
                <a:spcPts val="600"/>
              </a:spcAft>
              <a:buNone/>
            </a:pPr>
            <a:endParaRPr lang="en-US" sz="1800" dirty="0" smtClean="0"/>
          </a:p>
        </p:txBody>
      </p:sp>
      <p:sp>
        <p:nvSpPr>
          <p:cNvPr id="5" name="Rectangle 4"/>
          <p:cNvSpPr/>
          <p:nvPr/>
        </p:nvSpPr>
        <p:spPr>
          <a:xfrm>
            <a:off x="3657600" y="6402233"/>
            <a:ext cx="4953000" cy="246221"/>
          </a:xfrm>
          <a:prstGeom prst="rect">
            <a:avLst/>
          </a:prstGeom>
        </p:spPr>
        <p:txBody>
          <a:bodyPr wrap="square">
            <a:spAutoFit/>
          </a:bodyPr>
          <a:lstStyle/>
          <a:p>
            <a:r>
              <a:rPr lang="en-US" sz="1000" dirty="0">
                <a:solidFill>
                  <a:schemeClr val="bg1"/>
                </a:solidFill>
              </a:rPr>
              <a:t>Starting with databases at CERN: RDBMS for </a:t>
            </a:r>
            <a:r>
              <a:rPr lang="en-US" sz="1000" dirty="0" smtClean="0">
                <a:solidFill>
                  <a:schemeClr val="bg1"/>
                </a:solidFill>
              </a:rPr>
              <a:t>beginners – Lorena Lobato Pardavila</a:t>
            </a:r>
            <a:endParaRPr lang="en-GB" sz="1000" dirty="0">
              <a:solidFill>
                <a:schemeClr val="bg1"/>
              </a:solidFill>
            </a:endParaRPr>
          </a:p>
        </p:txBody>
      </p:sp>
      <p:sp>
        <p:nvSpPr>
          <p:cNvPr id="6" name="Slide Number Placeholder 5"/>
          <p:cNvSpPr>
            <a:spLocks noGrp="1"/>
          </p:cNvSpPr>
          <p:nvPr>
            <p:ph type="sldNum" sz="quarter" idx="4294967295"/>
          </p:nvPr>
        </p:nvSpPr>
        <p:spPr>
          <a:xfrm>
            <a:off x="6629400" y="6324600"/>
            <a:ext cx="2133600" cy="365125"/>
          </a:xfrm>
          <a:prstGeom prst="rect">
            <a:avLst/>
          </a:prstGeom>
        </p:spPr>
        <p:txBody>
          <a:bodyPr/>
          <a:lstStyle/>
          <a:p>
            <a:fld id="{FA84A37A-AFC2-4A01-80A1-FC20F2C0D5BB}" type="slidenum">
              <a:rPr lang="en-US" smtClean="0"/>
              <a:pPr/>
              <a:t>8</a:t>
            </a:fld>
            <a:endParaRPr lang="en-US" dirty="0"/>
          </a:p>
        </p:txBody>
      </p:sp>
      <p:cxnSp>
        <p:nvCxnSpPr>
          <p:cNvPr id="7" name="Straight Connector 6"/>
          <p:cNvCxnSpPr/>
          <p:nvPr/>
        </p:nvCxnSpPr>
        <p:spPr>
          <a:xfrm>
            <a:off x="228600" y="1066800"/>
            <a:ext cx="8610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itle 1"/>
          <p:cNvSpPr txBox="1">
            <a:spLocks/>
          </p:cNvSpPr>
          <p:nvPr/>
        </p:nvSpPr>
        <p:spPr>
          <a:xfrm>
            <a:off x="228600" y="228600"/>
            <a:ext cx="8827129" cy="940443"/>
          </a:xfrm>
          <a:prstGeom prst="rect">
            <a:avLst/>
          </a:prstGeom>
        </p:spPr>
        <p:txBody>
          <a:bodyPr vert="horz" lIns="45720" rIns="45720" anchor="ctr">
            <a:normAutofit/>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en-US" sz="4500" b="1" dirty="0" smtClean="0"/>
              <a:t>Introduction to Databases</a:t>
            </a:r>
            <a:endParaRPr lang="en-GB" sz="4500" b="1" dirty="0"/>
          </a:p>
        </p:txBody>
      </p:sp>
    </p:spTree>
    <p:extLst>
      <p:ext uri="{BB962C8B-B14F-4D97-AF65-F5344CB8AC3E}">
        <p14:creationId xmlns:p14="http://schemas.microsoft.com/office/powerpoint/2010/main" val="276382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6357"/>
            <a:ext cx="8827129" cy="940443"/>
          </a:xfrm>
        </p:spPr>
        <p:txBody>
          <a:bodyPr>
            <a:normAutofit/>
          </a:bodyPr>
          <a:lstStyle/>
          <a:p>
            <a:pPr algn="l"/>
            <a:r>
              <a:rPr lang="en-US" sz="4500" b="1" dirty="0" smtClean="0"/>
              <a:t>Introduction to Databases</a:t>
            </a:r>
            <a:endParaRPr lang="en-GB" sz="4000" b="1" dirty="0"/>
          </a:p>
        </p:txBody>
      </p:sp>
      <p:sp>
        <p:nvSpPr>
          <p:cNvPr id="3" name="Content Placeholder 2"/>
          <p:cNvSpPr>
            <a:spLocks noGrp="1"/>
          </p:cNvSpPr>
          <p:nvPr>
            <p:ph idx="1"/>
          </p:nvPr>
        </p:nvSpPr>
        <p:spPr>
          <a:xfrm>
            <a:off x="162961" y="1219200"/>
            <a:ext cx="8827129" cy="4846622"/>
          </a:xfrm>
        </p:spPr>
        <p:txBody>
          <a:bodyPr>
            <a:normAutofit fontScale="70000" lnSpcReduction="20000"/>
          </a:bodyPr>
          <a:lstStyle/>
          <a:p>
            <a:pPr>
              <a:lnSpc>
                <a:spcPct val="150000"/>
              </a:lnSpc>
              <a:buFont typeface="Wingdings" panose="05000000000000000000" pitchFamily="2" charset="2"/>
              <a:buChar char="Ø"/>
            </a:pPr>
            <a:r>
              <a:rPr lang="en-US" b="1" dirty="0" smtClean="0">
                <a:solidFill>
                  <a:srgbClr val="00B050"/>
                </a:solidFill>
              </a:rPr>
              <a:t>DBMS</a:t>
            </a:r>
          </a:p>
          <a:p>
            <a:pPr marL="516636" lvl="3" indent="0" algn="just">
              <a:lnSpc>
                <a:spcPct val="150000"/>
              </a:lnSpc>
              <a:buSzPct val="80000"/>
              <a:buNone/>
            </a:pPr>
            <a:r>
              <a:rPr lang="en-US" altLang="en-US" sz="2900" dirty="0"/>
              <a:t>Software tools that enable the management (definition, creation, maintenance and use) of </a:t>
            </a:r>
            <a:r>
              <a:rPr lang="en-US" altLang="en-US" sz="2900" b="1" dirty="0">
                <a:solidFill>
                  <a:srgbClr val="FF0000"/>
                </a:solidFill>
              </a:rPr>
              <a:t>large amounts</a:t>
            </a:r>
            <a:r>
              <a:rPr lang="en-US" altLang="en-US" sz="2900" dirty="0">
                <a:solidFill>
                  <a:srgbClr val="FF0000"/>
                </a:solidFill>
              </a:rPr>
              <a:t> </a:t>
            </a:r>
            <a:r>
              <a:rPr lang="en-US" altLang="en-US" sz="2900" dirty="0"/>
              <a:t>of </a:t>
            </a:r>
            <a:r>
              <a:rPr lang="en-US" altLang="en-US" sz="2900" b="1" dirty="0">
                <a:solidFill>
                  <a:srgbClr val="FF0000"/>
                </a:solidFill>
              </a:rPr>
              <a:t>interrelated data  </a:t>
            </a:r>
            <a:r>
              <a:rPr lang="en-US" altLang="en-US" sz="2900" dirty="0"/>
              <a:t>stored in a computer accessible media.</a:t>
            </a:r>
            <a:r>
              <a:rPr lang="en-US" altLang="en-US" sz="2900" dirty="0">
                <a:solidFill>
                  <a:srgbClr val="84B2CE"/>
                </a:solidFill>
              </a:rPr>
              <a:t> </a:t>
            </a:r>
            <a:endParaRPr lang="en-US" altLang="en-US" sz="2900" dirty="0" smtClean="0">
              <a:solidFill>
                <a:srgbClr val="84B2CE"/>
              </a:solidFill>
            </a:endParaRPr>
          </a:p>
          <a:p>
            <a:pPr>
              <a:lnSpc>
                <a:spcPct val="150000"/>
              </a:lnSpc>
              <a:buFont typeface="Wingdings" panose="05000000000000000000" pitchFamily="2" charset="2"/>
              <a:buChar char="Ø"/>
            </a:pPr>
            <a:r>
              <a:rPr lang="en-US" sz="3200" b="1" dirty="0">
                <a:solidFill>
                  <a:srgbClr val="00B050"/>
                </a:solidFill>
              </a:rPr>
              <a:t>DBMS features</a:t>
            </a:r>
            <a:endParaRPr lang="en-US" dirty="0">
              <a:solidFill>
                <a:srgbClr val="00B050"/>
              </a:solidFill>
            </a:endParaRPr>
          </a:p>
          <a:p>
            <a:pPr lvl="1">
              <a:lnSpc>
                <a:spcPct val="150000"/>
              </a:lnSpc>
              <a:buFont typeface="Wingdings" panose="05000000000000000000" pitchFamily="2" charset="2"/>
              <a:buChar char="q"/>
            </a:pPr>
            <a:r>
              <a:rPr lang="en-US" sz="3000" dirty="0"/>
              <a:t>Support for large amount of data</a:t>
            </a:r>
          </a:p>
          <a:p>
            <a:pPr lvl="1">
              <a:lnSpc>
                <a:spcPct val="150000"/>
              </a:lnSpc>
              <a:buFont typeface="Wingdings" panose="05000000000000000000" pitchFamily="2" charset="2"/>
              <a:buChar char="q"/>
            </a:pPr>
            <a:r>
              <a:rPr lang="en-US" sz="3000" dirty="0"/>
              <a:t>Data sharing, concurrency and locking</a:t>
            </a:r>
          </a:p>
          <a:p>
            <a:pPr lvl="1">
              <a:lnSpc>
                <a:spcPct val="150000"/>
              </a:lnSpc>
              <a:buFont typeface="Wingdings" panose="05000000000000000000" pitchFamily="2" charset="2"/>
              <a:buChar char="q"/>
            </a:pPr>
            <a:r>
              <a:rPr lang="en-US" sz="3000" dirty="0"/>
              <a:t>Data security</a:t>
            </a:r>
          </a:p>
          <a:p>
            <a:pPr lvl="1">
              <a:lnSpc>
                <a:spcPct val="150000"/>
              </a:lnSpc>
              <a:buFont typeface="Wingdings" panose="05000000000000000000" pitchFamily="2" charset="2"/>
              <a:buChar char="q"/>
            </a:pPr>
            <a:r>
              <a:rPr lang="en-US" sz="3000" dirty="0"/>
              <a:t>Data integrity</a:t>
            </a:r>
          </a:p>
          <a:p>
            <a:pPr lvl="1">
              <a:lnSpc>
                <a:spcPct val="150000"/>
              </a:lnSpc>
              <a:buFont typeface="Wingdings" panose="05000000000000000000" pitchFamily="2" charset="2"/>
              <a:buChar char="q"/>
            </a:pPr>
            <a:r>
              <a:rPr lang="en-US" sz="3000" dirty="0"/>
              <a:t>Fault tolerance and recovery</a:t>
            </a:r>
            <a:endParaRPr lang="en-GB" sz="3000" dirty="0"/>
          </a:p>
          <a:p>
            <a:pPr marL="516636" lvl="3" indent="0">
              <a:lnSpc>
                <a:spcPct val="150000"/>
              </a:lnSpc>
              <a:buSzPct val="80000"/>
              <a:buNone/>
            </a:pPr>
            <a:endParaRPr lang="en-US" altLang="en-US" dirty="0">
              <a:solidFill>
                <a:srgbClr val="84B2CE"/>
              </a:solidFill>
              <a:latin typeface="Arial Unicode MS" pitchFamily="34" charset="-128"/>
            </a:endParaRPr>
          </a:p>
          <a:p>
            <a:pPr>
              <a:lnSpc>
                <a:spcPct val="150000"/>
              </a:lnSpc>
              <a:buFont typeface="Wingdings" panose="05000000000000000000" pitchFamily="2" charset="2"/>
              <a:buChar char="Ø"/>
            </a:pPr>
            <a:endParaRPr lang="en-US" dirty="0" smtClean="0">
              <a:solidFill>
                <a:srgbClr val="00B050"/>
              </a:solidFill>
            </a:endParaRPr>
          </a:p>
        </p:txBody>
      </p:sp>
      <p:sp>
        <p:nvSpPr>
          <p:cNvPr id="5" name="Rectangle 4"/>
          <p:cNvSpPr/>
          <p:nvPr/>
        </p:nvSpPr>
        <p:spPr>
          <a:xfrm>
            <a:off x="3657600" y="6402233"/>
            <a:ext cx="4953000" cy="246221"/>
          </a:xfrm>
          <a:prstGeom prst="rect">
            <a:avLst/>
          </a:prstGeom>
        </p:spPr>
        <p:txBody>
          <a:bodyPr wrap="square">
            <a:spAutoFit/>
          </a:bodyPr>
          <a:lstStyle/>
          <a:p>
            <a:r>
              <a:rPr lang="en-US" sz="1000" dirty="0">
                <a:solidFill>
                  <a:schemeClr val="bg1"/>
                </a:solidFill>
              </a:rPr>
              <a:t>Starting with databases at CERN: RDBMS for </a:t>
            </a:r>
            <a:r>
              <a:rPr lang="en-US" sz="1000" dirty="0" smtClean="0">
                <a:solidFill>
                  <a:schemeClr val="bg1"/>
                </a:solidFill>
              </a:rPr>
              <a:t>beginners – Lorena Lobato Pardavila</a:t>
            </a:r>
            <a:endParaRPr lang="en-GB" sz="1000" dirty="0">
              <a:solidFill>
                <a:schemeClr val="bg1"/>
              </a:solidFill>
            </a:endParaRPr>
          </a:p>
        </p:txBody>
      </p:sp>
      <p:sp>
        <p:nvSpPr>
          <p:cNvPr id="6" name="Slide Number Placeholder 5"/>
          <p:cNvSpPr>
            <a:spLocks noGrp="1"/>
          </p:cNvSpPr>
          <p:nvPr>
            <p:ph type="sldNum" sz="quarter" idx="4294967295"/>
          </p:nvPr>
        </p:nvSpPr>
        <p:spPr>
          <a:xfrm>
            <a:off x="6629400" y="6324600"/>
            <a:ext cx="2133600" cy="365125"/>
          </a:xfrm>
          <a:prstGeom prst="rect">
            <a:avLst/>
          </a:prstGeom>
        </p:spPr>
        <p:txBody>
          <a:bodyPr/>
          <a:lstStyle/>
          <a:p>
            <a:fld id="{FA84A37A-AFC2-4A01-80A1-FC20F2C0D5BB}" type="slidenum">
              <a:rPr lang="en-US" smtClean="0"/>
              <a:pPr/>
              <a:t>9</a:t>
            </a:fld>
            <a:endParaRPr lang="en-US" dirty="0"/>
          </a:p>
        </p:txBody>
      </p:sp>
      <p:cxnSp>
        <p:nvCxnSpPr>
          <p:cNvPr id="7" name="Straight Connector 6"/>
          <p:cNvCxnSpPr/>
          <p:nvPr/>
        </p:nvCxnSpPr>
        <p:spPr>
          <a:xfrm>
            <a:off x="228600" y="964557"/>
            <a:ext cx="8610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8391945"/>
      </p:ext>
    </p:extLst>
  </p:cSld>
  <p:clrMapOvr>
    <a:masterClrMapping/>
  </p:clrMapOvr>
  <p:timing>
    <p:tnLst>
      <p:par>
        <p:cTn id="1" dur="indefinite" restart="never" nodeType="tmRoot"/>
      </p:par>
    </p:tnLst>
  </p:timing>
</p:sld>
</file>

<file path=ppt/theme/theme1.xml><?xml version="1.0" encoding="utf-8"?>
<a:theme xmlns:a="http://schemas.openxmlformats.org/drawingml/2006/main" name="CERNCorporate4-3">
  <a:themeElements>
    <a:clrScheme name="CERN 1">
      <a:dk1>
        <a:srgbClr val="0055A0"/>
      </a:dk1>
      <a:lt1>
        <a:sysClr val="window" lastClr="FFFFFF"/>
      </a:lt1>
      <a:dk2>
        <a:srgbClr val="0055A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44215</TotalTime>
  <Words>1788</Words>
  <Application>Microsoft Office PowerPoint</Application>
  <PresentationFormat>Presentación en pantalla (4:3)</PresentationFormat>
  <Paragraphs>461</Paragraphs>
  <Slides>31</Slides>
  <Notes>16</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31</vt:i4>
      </vt:variant>
    </vt:vector>
  </HeadingPairs>
  <TitlesOfParts>
    <vt:vector size="41" baseType="lpstr">
      <vt:lpstr>Arial Unicode MS</vt:lpstr>
      <vt:lpstr>Arial</vt:lpstr>
      <vt:lpstr>Calibri</vt:lpstr>
      <vt:lpstr>Comic Sans MS</vt:lpstr>
      <vt:lpstr>Courier</vt:lpstr>
      <vt:lpstr>Courier New</vt:lpstr>
      <vt:lpstr>DejaVu Sans</vt:lpstr>
      <vt:lpstr>Wingdings</vt:lpstr>
      <vt:lpstr>CERNCorporate4-3</vt:lpstr>
      <vt:lpstr>Image</vt:lpstr>
      <vt:lpstr>Presentación de PowerPoint</vt:lpstr>
      <vt:lpstr>Starting with databases at CERN: RDBMS for beginners</vt:lpstr>
      <vt:lpstr>About the speaker</vt:lpstr>
      <vt:lpstr>Agenda</vt:lpstr>
      <vt:lpstr>Presentación de PowerPoint</vt:lpstr>
      <vt:lpstr>Presentación de PowerPoint</vt:lpstr>
      <vt:lpstr>Presentación de PowerPoint</vt:lpstr>
      <vt:lpstr>Presentación de PowerPoint</vt:lpstr>
      <vt:lpstr>Introduction to Databases</vt:lpstr>
      <vt:lpstr>Introduction to Databases</vt:lpstr>
      <vt:lpstr>RDBMS</vt:lpstr>
      <vt:lpstr>RDBMS</vt:lpstr>
      <vt:lpstr>RDBMS</vt:lpstr>
      <vt:lpstr>RDBMS</vt:lpstr>
      <vt:lpstr>RDBMS</vt:lpstr>
      <vt:lpstr>RDBMS</vt:lpstr>
      <vt:lpstr>Structured query language (SQL)</vt:lpstr>
      <vt:lpstr>Structured query language (SQL)</vt:lpstr>
      <vt:lpstr>Structured query language (SQL)</vt:lpstr>
      <vt:lpstr>Structured query language (SQL)</vt:lpstr>
      <vt:lpstr>Structured query language (SQL)</vt:lpstr>
      <vt:lpstr>Structured query language (SQL)</vt:lpstr>
      <vt:lpstr>Structured query language (SQL)</vt:lpstr>
      <vt:lpstr>Structured query language (SQL)</vt:lpstr>
      <vt:lpstr>What IT-DB group does?</vt:lpstr>
      <vt:lpstr>What IT-DB group does?</vt:lpstr>
      <vt:lpstr>What IT-DB group does?</vt:lpstr>
      <vt:lpstr>What IT-DB group does?</vt:lpstr>
      <vt:lpstr>Questions?</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Next Generation GoldenGate(12c) vs. Streams for Physics Data</dc:title>
  <dc:creator>Lorena Lobato Pardavila</dc:creator>
  <cp:keywords>RDBMS</cp:keywords>
  <cp:lastModifiedBy>LOREN</cp:lastModifiedBy>
  <cp:revision>1010</cp:revision>
  <dcterms:created xsi:type="dcterms:W3CDTF">2006-08-16T00:00:00Z</dcterms:created>
  <dcterms:modified xsi:type="dcterms:W3CDTF">2014-10-27T23:07:40Z</dcterms:modified>
</cp:coreProperties>
</file>