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332" r:id="rId5"/>
    <p:sldId id="333" r:id="rId6"/>
    <p:sldId id="265" r:id="rId7"/>
    <p:sldId id="266" r:id="rId8"/>
    <p:sldId id="270" r:id="rId9"/>
    <p:sldId id="323" r:id="rId10"/>
    <p:sldId id="339" r:id="rId11"/>
    <p:sldId id="340" r:id="rId12"/>
    <p:sldId id="341" r:id="rId13"/>
    <p:sldId id="331" r:id="rId14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EDE8"/>
    <a:srgbClr val="7D8D8F"/>
    <a:srgbClr val="F9FF0D"/>
    <a:srgbClr val="FF2F05"/>
    <a:srgbClr val="D23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4" autoAdjust="0"/>
    <p:restoredTop sz="94671" autoAdjust="0"/>
  </p:normalViewPr>
  <p:slideViewPr>
    <p:cSldViewPr>
      <p:cViewPr varScale="1">
        <p:scale>
          <a:sx n="75" d="100"/>
          <a:sy n="75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83B65-8EFD-4ACE-9BBE-048E75CBA8DC}" type="doc">
      <dgm:prSet loTypeId="urn:diagrams.loki3.com/VaryingWidthList+Icon" loCatId="officeonline" qsTypeId="urn:microsoft.com/office/officeart/2005/8/quickstyle/simple1" qsCatId="simple" csTypeId="urn:microsoft.com/office/officeart/2005/8/colors/accent1_2" csCatId="accent1" phldr="1"/>
      <dgm:spPr/>
    </dgm:pt>
    <dgm:pt modelId="{3197A2F7-DDE1-4079-819D-6A5A009A9AA7}">
      <dgm:prSet phldrT="[Text]" custT="1"/>
      <dgm:spPr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1400" dirty="0" smtClean="0"/>
            <a:t>I/O Flow, Scheduling, Buffering</a:t>
          </a:r>
          <a:endParaRPr lang="en-US" sz="1400" dirty="0"/>
        </a:p>
      </dgm:t>
    </dgm:pt>
    <dgm:pt modelId="{299C5757-0696-4E87-ADEF-045494308AB9}" type="parTrans" cxnId="{73E8C9D9-1A01-4452-BAEF-9A801099123F}">
      <dgm:prSet/>
      <dgm:spPr/>
      <dgm:t>
        <a:bodyPr/>
        <a:lstStyle/>
        <a:p>
          <a:endParaRPr lang="en-US" sz="1400"/>
        </a:p>
      </dgm:t>
    </dgm:pt>
    <dgm:pt modelId="{AE01BE8B-F709-43F1-999C-5923A0A53B15}" type="sibTrans" cxnId="{73E8C9D9-1A01-4452-BAEF-9A801099123F}">
      <dgm:prSet/>
      <dgm:spPr/>
      <dgm:t>
        <a:bodyPr/>
        <a:lstStyle/>
        <a:p>
          <a:endParaRPr lang="en-US" sz="1400"/>
        </a:p>
      </dgm:t>
    </dgm:pt>
    <dgm:pt modelId="{4814F74C-D0B5-4A13-8E34-E7A9750F4A64}">
      <dgm:prSet phldrT="[Text]" custT="1"/>
      <dgm:spPr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1400" dirty="0" smtClean="0"/>
            <a:t>Wear Leveling</a:t>
          </a:r>
          <a:endParaRPr lang="en-US" sz="1400" dirty="0"/>
        </a:p>
      </dgm:t>
    </dgm:pt>
    <dgm:pt modelId="{1C9CB560-7BD0-44F9-8C83-219ABBDA9ADC}" type="parTrans" cxnId="{707A55A3-1D77-427F-89F8-44FBCA29557B}">
      <dgm:prSet/>
      <dgm:spPr/>
      <dgm:t>
        <a:bodyPr/>
        <a:lstStyle/>
        <a:p>
          <a:endParaRPr lang="en-US" sz="1400"/>
        </a:p>
      </dgm:t>
    </dgm:pt>
    <dgm:pt modelId="{2C008F8D-C8CC-425E-8955-2BD590019491}" type="sibTrans" cxnId="{707A55A3-1D77-427F-89F8-44FBCA29557B}">
      <dgm:prSet/>
      <dgm:spPr/>
      <dgm:t>
        <a:bodyPr/>
        <a:lstStyle/>
        <a:p>
          <a:endParaRPr lang="en-US" sz="1400"/>
        </a:p>
      </dgm:t>
    </dgm:pt>
    <dgm:pt modelId="{6637EE0F-0EE5-49F1-9A69-B26437181997}">
      <dgm:prSet phldrT="[Text]" custT="1"/>
      <dgm:spPr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1400" dirty="0" smtClean="0"/>
            <a:t>Erasure Coding</a:t>
          </a:r>
          <a:endParaRPr lang="en-US" sz="1400" dirty="0"/>
        </a:p>
      </dgm:t>
    </dgm:pt>
    <dgm:pt modelId="{4F9D3F46-5AD0-4F31-9660-193752DAAAD4}" type="parTrans" cxnId="{920A0404-87C2-46CA-B440-9AAA6FEE6882}">
      <dgm:prSet/>
      <dgm:spPr/>
      <dgm:t>
        <a:bodyPr/>
        <a:lstStyle/>
        <a:p>
          <a:endParaRPr lang="en-US" sz="1400"/>
        </a:p>
      </dgm:t>
    </dgm:pt>
    <dgm:pt modelId="{7155FEBC-CFAE-4D8E-8775-AB987CBA57A0}" type="sibTrans" cxnId="{920A0404-87C2-46CA-B440-9AAA6FEE6882}">
      <dgm:prSet/>
      <dgm:spPr/>
      <dgm:t>
        <a:bodyPr/>
        <a:lstStyle/>
        <a:p>
          <a:endParaRPr lang="en-US" sz="1400"/>
        </a:p>
      </dgm:t>
    </dgm:pt>
    <dgm:pt modelId="{C7C24109-C2AF-4F14-8D23-487CD1A36597}">
      <dgm:prSet phldrT="[Text]" custT="1"/>
      <dgm:spPr>
        <a:gradFill flip="none" rotWithShape="1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1400" dirty="0" smtClean="0"/>
            <a:t>FPGA and firmware </a:t>
          </a:r>
          <a:endParaRPr lang="en-US" sz="1400" dirty="0"/>
        </a:p>
      </dgm:t>
    </dgm:pt>
    <dgm:pt modelId="{504E4B4F-7CBE-4744-B691-86BDDB478EA0}" type="parTrans" cxnId="{C4D7B416-4743-4561-B9E5-7BB77E160E42}">
      <dgm:prSet/>
      <dgm:spPr/>
      <dgm:t>
        <a:bodyPr/>
        <a:lstStyle/>
        <a:p>
          <a:endParaRPr lang="en-US" sz="1400"/>
        </a:p>
      </dgm:t>
    </dgm:pt>
    <dgm:pt modelId="{53C4261E-D19B-431A-8CDC-8711A9E11A29}" type="sibTrans" cxnId="{C4D7B416-4743-4561-B9E5-7BB77E160E42}">
      <dgm:prSet/>
      <dgm:spPr/>
      <dgm:t>
        <a:bodyPr/>
        <a:lstStyle/>
        <a:p>
          <a:endParaRPr lang="en-US" sz="1400"/>
        </a:p>
      </dgm:t>
    </dgm:pt>
    <dgm:pt modelId="{A513D137-D061-4174-9732-8A2995C87121}" type="pres">
      <dgm:prSet presAssocID="{5A383B65-8EFD-4ACE-9BBE-048E75CBA8DC}" presName="Name0" presStyleCnt="0">
        <dgm:presLayoutVars>
          <dgm:resizeHandles/>
        </dgm:presLayoutVars>
      </dgm:prSet>
      <dgm:spPr/>
    </dgm:pt>
    <dgm:pt modelId="{8772630C-A15E-4F23-ACAA-15796844B6D5}" type="pres">
      <dgm:prSet presAssocID="{3197A2F7-DDE1-4079-819D-6A5A009A9AA7}" presName="text" presStyleLbl="node1" presStyleIdx="0" presStyleCnt="4" custScaleX="104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CBE7F-8A99-4CB2-8A4B-5E430062EA64}" type="pres">
      <dgm:prSet presAssocID="{AE01BE8B-F709-43F1-999C-5923A0A53B15}" presName="space" presStyleCnt="0"/>
      <dgm:spPr/>
    </dgm:pt>
    <dgm:pt modelId="{8E7E3C38-5654-43DA-A66F-52BD4FF0E14D}" type="pres">
      <dgm:prSet presAssocID="{4814F74C-D0B5-4A13-8E34-E7A9750F4A64}" presName="text" presStyleLbl="node1" presStyleIdx="1" presStyleCnt="4" custScaleX="235346" custLinFactNeighborX="0" custLinFactNeighborY="48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069DB-9C9D-4070-A199-DE9CA87E4EBE}" type="pres">
      <dgm:prSet presAssocID="{2C008F8D-C8CC-425E-8955-2BD590019491}" presName="space" presStyleCnt="0"/>
      <dgm:spPr/>
    </dgm:pt>
    <dgm:pt modelId="{AE8140FD-B456-4395-9540-DF4887996F6C}" type="pres">
      <dgm:prSet presAssocID="{6637EE0F-0EE5-49F1-9A69-B26437181997}" presName="text" presStyleLbl="node1" presStyleIdx="2" presStyleCnt="4" custScaleX="235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1C1AA-EBBB-4440-9E3A-7626AA8C381C}" type="pres">
      <dgm:prSet presAssocID="{7155FEBC-CFAE-4D8E-8775-AB987CBA57A0}" presName="space" presStyleCnt="0"/>
      <dgm:spPr/>
    </dgm:pt>
    <dgm:pt modelId="{9D3B206E-E35D-44D4-BE79-5A0D322A5484}" type="pres">
      <dgm:prSet presAssocID="{C7C24109-C2AF-4F14-8D23-487CD1A36597}" presName="text" presStyleLbl="node1" presStyleIdx="3" presStyleCnt="4" custScaleX="217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B1683F-2BDD-4F7B-8CCB-D614F4317040}" type="presOf" srcId="{6637EE0F-0EE5-49F1-9A69-B26437181997}" destId="{AE8140FD-B456-4395-9540-DF4887996F6C}" srcOrd="0" destOrd="0" presId="urn:diagrams.loki3.com/VaryingWidthList+Icon"/>
    <dgm:cxn modelId="{73E8C9D9-1A01-4452-BAEF-9A801099123F}" srcId="{5A383B65-8EFD-4ACE-9BBE-048E75CBA8DC}" destId="{3197A2F7-DDE1-4079-819D-6A5A009A9AA7}" srcOrd="0" destOrd="0" parTransId="{299C5757-0696-4E87-ADEF-045494308AB9}" sibTransId="{AE01BE8B-F709-43F1-999C-5923A0A53B15}"/>
    <dgm:cxn modelId="{0A3F7A01-3290-4138-8E8C-CF7ED4215D46}" type="presOf" srcId="{C7C24109-C2AF-4F14-8D23-487CD1A36597}" destId="{9D3B206E-E35D-44D4-BE79-5A0D322A5484}" srcOrd="0" destOrd="0" presId="urn:diagrams.loki3.com/VaryingWidthList+Icon"/>
    <dgm:cxn modelId="{C4D7B416-4743-4561-B9E5-7BB77E160E42}" srcId="{5A383B65-8EFD-4ACE-9BBE-048E75CBA8DC}" destId="{C7C24109-C2AF-4F14-8D23-487CD1A36597}" srcOrd="3" destOrd="0" parTransId="{504E4B4F-7CBE-4744-B691-86BDDB478EA0}" sibTransId="{53C4261E-D19B-431A-8CDC-8711A9E11A29}"/>
    <dgm:cxn modelId="{707A55A3-1D77-427F-89F8-44FBCA29557B}" srcId="{5A383B65-8EFD-4ACE-9BBE-048E75CBA8DC}" destId="{4814F74C-D0B5-4A13-8E34-E7A9750F4A64}" srcOrd="1" destOrd="0" parTransId="{1C9CB560-7BD0-44F9-8C83-219ABBDA9ADC}" sibTransId="{2C008F8D-C8CC-425E-8955-2BD590019491}"/>
    <dgm:cxn modelId="{60F6733C-1DE2-4330-8A99-4EE99441E188}" type="presOf" srcId="{4814F74C-D0B5-4A13-8E34-E7A9750F4A64}" destId="{8E7E3C38-5654-43DA-A66F-52BD4FF0E14D}" srcOrd="0" destOrd="0" presId="urn:diagrams.loki3.com/VaryingWidthList+Icon"/>
    <dgm:cxn modelId="{EC9F6E15-B37A-4C12-B405-69FD659EA649}" type="presOf" srcId="{5A383B65-8EFD-4ACE-9BBE-048E75CBA8DC}" destId="{A513D137-D061-4174-9732-8A2995C87121}" srcOrd="0" destOrd="0" presId="urn:diagrams.loki3.com/VaryingWidthList+Icon"/>
    <dgm:cxn modelId="{920A0404-87C2-46CA-B440-9AAA6FEE6882}" srcId="{5A383B65-8EFD-4ACE-9BBE-048E75CBA8DC}" destId="{6637EE0F-0EE5-49F1-9A69-B26437181997}" srcOrd="2" destOrd="0" parTransId="{4F9D3F46-5AD0-4F31-9660-193752DAAAD4}" sibTransId="{7155FEBC-CFAE-4D8E-8775-AB987CBA57A0}"/>
    <dgm:cxn modelId="{6D067FDA-B2FC-434D-A2EE-EE3F65E103CE}" type="presOf" srcId="{3197A2F7-DDE1-4079-819D-6A5A009A9AA7}" destId="{8772630C-A15E-4F23-ACAA-15796844B6D5}" srcOrd="0" destOrd="0" presId="urn:diagrams.loki3.com/VaryingWidthList+Icon"/>
    <dgm:cxn modelId="{E54D447C-09FD-4FD6-8BF7-C7D426AE48F5}" type="presParOf" srcId="{A513D137-D061-4174-9732-8A2995C87121}" destId="{8772630C-A15E-4F23-ACAA-15796844B6D5}" srcOrd="0" destOrd="0" presId="urn:diagrams.loki3.com/VaryingWidthList+Icon"/>
    <dgm:cxn modelId="{31B781FE-5A9E-459B-9115-F38B176C0486}" type="presParOf" srcId="{A513D137-D061-4174-9732-8A2995C87121}" destId="{8BECBE7F-8A99-4CB2-8A4B-5E430062EA64}" srcOrd="1" destOrd="0" presId="urn:diagrams.loki3.com/VaryingWidthList+Icon"/>
    <dgm:cxn modelId="{389FC124-4BF1-486D-BECD-643DE0FDA12D}" type="presParOf" srcId="{A513D137-D061-4174-9732-8A2995C87121}" destId="{8E7E3C38-5654-43DA-A66F-52BD4FF0E14D}" srcOrd="2" destOrd="0" presId="urn:diagrams.loki3.com/VaryingWidthList+Icon"/>
    <dgm:cxn modelId="{A837D52D-868B-4B4F-B059-873239FC5397}" type="presParOf" srcId="{A513D137-D061-4174-9732-8A2995C87121}" destId="{34F069DB-9C9D-4070-A199-DE9CA87E4EBE}" srcOrd="3" destOrd="0" presId="urn:diagrams.loki3.com/VaryingWidthList+Icon"/>
    <dgm:cxn modelId="{45D0FD23-5EC7-4956-85A3-3CB62FC667B9}" type="presParOf" srcId="{A513D137-D061-4174-9732-8A2995C87121}" destId="{AE8140FD-B456-4395-9540-DF4887996F6C}" srcOrd="4" destOrd="0" presId="urn:diagrams.loki3.com/VaryingWidthList+Icon"/>
    <dgm:cxn modelId="{8610B04F-7B81-4E6B-8BCB-F2EB0DFF0B24}" type="presParOf" srcId="{A513D137-D061-4174-9732-8A2995C87121}" destId="{F491C1AA-EBBB-4440-9E3A-7626AA8C381C}" srcOrd="5" destOrd="0" presId="urn:diagrams.loki3.com/VaryingWidthList+Icon"/>
    <dgm:cxn modelId="{BBF08CE7-6FD5-4D7B-8600-3FF35C0C8DBA}" type="presParOf" srcId="{A513D137-D061-4174-9732-8A2995C87121}" destId="{9D3B206E-E35D-44D4-BE79-5A0D322A5484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383B65-8EFD-4ACE-9BBE-048E75CBA8DC}" type="doc">
      <dgm:prSet loTypeId="urn:diagrams.loki3.com/VaryingWidthList+Icon" loCatId="officeonline" qsTypeId="urn:microsoft.com/office/officeart/2005/8/quickstyle/simple1" qsCatId="simple" csTypeId="urn:microsoft.com/office/officeart/2005/8/colors/accent1_2" csCatId="accent1" phldr="1"/>
      <dgm:spPr/>
    </dgm:pt>
    <dgm:pt modelId="{3197A2F7-DDE1-4079-819D-6A5A009A9AA7}">
      <dgm:prSet phldrT="[Text]" custT="1"/>
      <dgm:spPr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1400" dirty="0" smtClean="0"/>
            <a:t>NVM File System</a:t>
          </a:r>
          <a:endParaRPr lang="en-US" sz="1400" dirty="0"/>
        </a:p>
      </dgm:t>
    </dgm:pt>
    <dgm:pt modelId="{299C5757-0696-4E87-ADEF-045494308AB9}" type="parTrans" cxnId="{73E8C9D9-1A01-4452-BAEF-9A801099123F}">
      <dgm:prSet/>
      <dgm:spPr/>
      <dgm:t>
        <a:bodyPr/>
        <a:lstStyle/>
        <a:p>
          <a:endParaRPr lang="en-US" sz="1400"/>
        </a:p>
      </dgm:t>
    </dgm:pt>
    <dgm:pt modelId="{AE01BE8B-F709-43F1-999C-5923A0A53B15}" type="sibTrans" cxnId="{73E8C9D9-1A01-4452-BAEF-9A801099123F}">
      <dgm:prSet/>
      <dgm:spPr/>
      <dgm:t>
        <a:bodyPr/>
        <a:lstStyle/>
        <a:p>
          <a:endParaRPr lang="en-US" sz="1400"/>
        </a:p>
      </dgm:t>
    </dgm:pt>
    <dgm:pt modelId="{4814F74C-D0B5-4A13-8E34-E7A9750F4A64}">
      <dgm:prSet phldrT="[Text]" custT="1"/>
      <dgm:spPr>
        <a:gradFill flip="none" rotWithShape="1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1400" dirty="0" smtClean="0"/>
            <a:t>System, Memory &amp; Storage Stacks</a:t>
          </a:r>
          <a:endParaRPr lang="en-US" sz="1400" dirty="0"/>
        </a:p>
      </dgm:t>
    </dgm:pt>
    <dgm:pt modelId="{1C9CB560-7BD0-44F9-8C83-219ABBDA9ADC}" type="parTrans" cxnId="{707A55A3-1D77-427F-89F8-44FBCA29557B}">
      <dgm:prSet/>
      <dgm:spPr/>
      <dgm:t>
        <a:bodyPr/>
        <a:lstStyle/>
        <a:p>
          <a:endParaRPr lang="en-US" sz="1400"/>
        </a:p>
      </dgm:t>
    </dgm:pt>
    <dgm:pt modelId="{2C008F8D-C8CC-425E-8955-2BD590019491}" type="sibTrans" cxnId="{707A55A3-1D77-427F-89F8-44FBCA29557B}">
      <dgm:prSet/>
      <dgm:spPr/>
      <dgm:t>
        <a:bodyPr/>
        <a:lstStyle/>
        <a:p>
          <a:endParaRPr lang="en-US" sz="1400"/>
        </a:p>
      </dgm:t>
    </dgm:pt>
    <dgm:pt modelId="{6637EE0F-0EE5-49F1-9A69-B26437181997}">
      <dgm:prSet phldrT="[Text]" custT="1"/>
      <dgm:spPr>
        <a:gradFill flip="none" rotWithShape="1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1200" dirty="0" smtClean="0"/>
            <a:t>Programming Model, Language &amp; </a:t>
          </a:r>
          <a:r>
            <a:rPr lang="en-US" sz="1200" dirty="0" err="1" smtClean="0"/>
            <a:t>Toolchains</a:t>
          </a:r>
          <a:endParaRPr lang="en-US" sz="1200" dirty="0"/>
        </a:p>
      </dgm:t>
    </dgm:pt>
    <dgm:pt modelId="{4F9D3F46-5AD0-4F31-9660-193752DAAAD4}" type="parTrans" cxnId="{920A0404-87C2-46CA-B440-9AAA6FEE6882}">
      <dgm:prSet/>
      <dgm:spPr/>
      <dgm:t>
        <a:bodyPr/>
        <a:lstStyle/>
        <a:p>
          <a:endParaRPr lang="en-US" sz="1400"/>
        </a:p>
      </dgm:t>
    </dgm:pt>
    <dgm:pt modelId="{7155FEBC-CFAE-4D8E-8775-AB987CBA57A0}" type="sibTrans" cxnId="{920A0404-87C2-46CA-B440-9AAA6FEE6882}">
      <dgm:prSet/>
      <dgm:spPr/>
      <dgm:t>
        <a:bodyPr/>
        <a:lstStyle/>
        <a:p>
          <a:endParaRPr lang="en-US" sz="1400"/>
        </a:p>
      </dgm:t>
    </dgm:pt>
    <dgm:pt modelId="{C7C24109-C2AF-4F14-8D23-487CD1A36597}">
      <dgm:prSet phldrT="[Text]" custT="1"/>
      <dgm:spPr>
        <a:gradFill flip="none" rotWithShape="1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1400" dirty="0" smtClean="0"/>
            <a:t>NVM Systems </a:t>
          </a:r>
        </a:p>
        <a:p>
          <a:r>
            <a:rPr lang="en-US" sz="1400" dirty="0" smtClean="0"/>
            <a:t>Cluster</a:t>
          </a:r>
          <a:endParaRPr lang="en-US" sz="1400" dirty="0"/>
        </a:p>
      </dgm:t>
    </dgm:pt>
    <dgm:pt modelId="{504E4B4F-7CBE-4744-B691-86BDDB478EA0}" type="parTrans" cxnId="{C4D7B416-4743-4561-B9E5-7BB77E160E42}">
      <dgm:prSet/>
      <dgm:spPr/>
      <dgm:t>
        <a:bodyPr/>
        <a:lstStyle/>
        <a:p>
          <a:endParaRPr lang="en-US" sz="1400"/>
        </a:p>
      </dgm:t>
    </dgm:pt>
    <dgm:pt modelId="{53C4261E-D19B-431A-8CDC-8711A9E11A29}" type="sibTrans" cxnId="{C4D7B416-4743-4561-B9E5-7BB77E160E42}">
      <dgm:prSet/>
      <dgm:spPr/>
      <dgm:t>
        <a:bodyPr/>
        <a:lstStyle/>
        <a:p>
          <a:endParaRPr lang="en-US" sz="1400"/>
        </a:p>
      </dgm:t>
    </dgm:pt>
    <dgm:pt modelId="{A513D137-D061-4174-9732-8A2995C87121}" type="pres">
      <dgm:prSet presAssocID="{5A383B65-8EFD-4ACE-9BBE-048E75CBA8DC}" presName="Name0" presStyleCnt="0">
        <dgm:presLayoutVars>
          <dgm:resizeHandles/>
        </dgm:presLayoutVars>
      </dgm:prSet>
      <dgm:spPr/>
    </dgm:pt>
    <dgm:pt modelId="{8772630C-A15E-4F23-ACAA-15796844B6D5}" type="pres">
      <dgm:prSet presAssocID="{3197A2F7-DDE1-4079-819D-6A5A009A9AA7}" presName="text" presStyleLbl="node1" presStyleIdx="0" presStyleCnt="4" custScaleX="221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CBE7F-8A99-4CB2-8A4B-5E430062EA64}" type="pres">
      <dgm:prSet presAssocID="{AE01BE8B-F709-43F1-999C-5923A0A53B15}" presName="space" presStyleCnt="0"/>
      <dgm:spPr/>
    </dgm:pt>
    <dgm:pt modelId="{8E7E3C38-5654-43DA-A66F-52BD4FF0E14D}" type="pres">
      <dgm:prSet presAssocID="{4814F74C-D0B5-4A13-8E34-E7A9750F4A64}" presName="text" presStyleLbl="node1" presStyleIdx="1" presStyleCnt="4" custScaleX="125900" custLinFactNeighborY="12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069DB-9C9D-4070-A199-DE9CA87E4EBE}" type="pres">
      <dgm:prSet presAssocID="{2C008F8D-C8CC-425E-8955-2BD590019491}" presName="space" presStyleCnt="0"/>
      <dgm:spPr/>
    </dgm:pt>
    <dgm:pt modelId="{AE8140FD-B456-4395-9540-DF4887996F6C}" type="pres">
      <dgm:prSet presAssocID="{6637EE0F-0EE5-49F1-9A69-B26437181997}" presName="text" presStyleLbl="node1" presStyleIdx="2" presStyleCnt="4" custScaleX="146044" custLinFactNeighborY="-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1C1AA-EBBB-4440-9E3A-7626AA8C381C}" type="pres">
      <dgm:prSet presAssocID="{7155FEBC-CFAE-4D8E-8775-AB987CBA57A0}" presName="space" presStyleCnt="0"/>
      <dgm:spPr/>
    </dgm:pt>
    <dgm:pt modelId="{9D3B206E-E35D-44D4-BE79-5A0D322A5484}" type="pres">
      <dgm:prSet presAssocID="{C7C24109-C2AF-4F14-8D23-487CD1A36597}" presName="text" presStyleLbl="node1" presStyleIdx="3" presStyleCnt="4" custScaleX="155131" custScaleY="97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A8FCD4-8113-46E3-9D06-421E5B13FA84}" type="presOf" srcId="{6637EE0F-0EE5-49F1-9A69-B26437181997}" destId="{AE8140FD-B456-4395-9540-DF4887996F6C}" srcOrd="0" destOrd="0" presId="urn:diagrams.loki3.com/VaryingWidthList+Icon"/>
    <dgm:cxn modelId="{73E8C9D9-1A01-4452-BAEF-9A801099123F}" srcId="{5A383B65-8EFD-4ACE-9BBE-048E75CBA8DC}" destId="{3197A2F7-DDE1-4079-819D-6A5A009A9AA7}" srcOrd="0" destOrd="0" parTransId="{299C5757-0696-4E87-ADEF-045494308AB9}" sibTransId="{AE01BE8B-F709-43F1-999C-5923A0A53B15}"/>
    <dgm:cxn modelId="{C4D7B416-4743-4561-B9E5-7BB77E160E42}" srcId="{5A383B65-8EFD-4ACE-9BBE-048E75CBA8DC}" destId="{C7C24109-C2AF-4F14-8D23-487CD1A36597}" srcOrd="3" destOrd="0" parTransId="{504E4B4F-7CBE-4744-B691-86BDDB478EA0}" sibTransId="{53C4261E-D19B-431A-8CDC-8711A9E11A29}"/>
    <dgm:cxn modelId="{D5E6C0D1-7753-4608-B751-6035AA607479}" type="presOf" srcId="{3197A2F7-DDE1-4079-819D-6A5A009A9AA7}" destId="{8772630C-A15E-4F23-ACAA-15796844B6D5}" srcOrd="0" destOrd="0" presId="urn:diagrams.loki3.com/VaryingWidthList+Icon"/>
    <dgm:cxn modelId="{EDA75754-B8EE-4F3C-B92F-7F3E145EB971}" type="presOf" srcId="{C7C24109-C2AF-4F14-8D23-487CD1A36597}" destId="{9D3B206E-E35D-44D4-BE79-5A0D322A5484}" srcOrd="0" destOrd="0" presId="urn:diagrams.loki3.com/VaryingWidthList+Icon"/>
    <dgm:cxn modelId="{707A55A3-1D77-427F-89F8-44FBCA29557B}" srcId="{5A383B65-8EFD-4ACE-9BBE-048E75CBA8DC}" destId="{4814F74C-D0B5-4A13-8E34-E7A9750F4A64}" srcOrd="1" destOrd="0" parTransId="{1C9CB560-7BD0-44F9-8C83-219ABBDA9ADC}" sibTransId="{2C008F8D-C8CC-425E-8955-2BD590019491}"/>
    <dgm:cxn modelId="{A0096A32-2888-4212-A68D-5B0C31758909}" type="presOf" srcId="{5A383B65-8EFD-4ACE-9BBE-048E75CBA8DC}" destId="{A513D137-D061-4174-9732-8A2995C87121}" srcOrd="0" destOrd="0" presId="urn:diagrams.loki3.com/VaryingWidthList+Icon"/>
    <dgm:cxn modelId="{26050B56-A96C-44B7-95C7-32EBEC889495}" type="presOf" srcId="{4814F74C-D0B5-4A13-8E34-E7A9750F4A64}" destId="{8E7E3C38-5654-43DA-A66F-52BD4FF0E14D}" srcOrd="0" destOrd="0" presId="urn:diagrams.loki3.com/VaryingWidthList+Icon"/>
    <dgm:cxn modelId="{920A0404-87C2-46CA-B440-9AAA6FEE6882}" srcId="{5A383B65-8EFD-4ACE-9BBE-048E75CBA8DC}" destId="{6637EE0F-0EE5-49F1-9A69-B26437181997}" srcOrd="2" destOrd="0" parTransId="{4F9D3F46-5AD0-4F31-9660-193752DAAAD4}" sibTransId="{7155FEBC-CFAE-4D8E-8775-AB987CBA57A0}"/>
    <dgm:cxn modelId="{D3FDD8DD-1DCF-45BD-866C-26C43211BDB6}" type="presParOf" srcId="{A513D137-D061-4174-9732-8A2995C87121}" destId="{8772630C-A15E-4F23-ACAA-15796844B6D5}" srcOrd="0" destOrd="0" presId="urn:diagrams.loki3.com/VaryingWidthList+Icon"/>
    <dgm:cxn modelId="{B178B08F-3EA5-401C-9760-1AD67B53D882}" type="presParOf" srcId="{A513D137-D061-4174-9732-8A2995C87121}" destId="{8BECBE7F-8A99-4CB2-8A4B-5E430062EA64}" srcOrd="1" destOrd="0" presId="urn:diagrams.loki3.com/VaryingWidthList+Icon"/>
    <dgm:cxn modelId="{09DC40F2-6EDB-46DF-8D36-E85B5FC3FAC6}" type="presParOf" srcId="{A513D137-D061-4174-9732-8A2995C87121}" destId="{8E7E3C38-5654-43DA-A66F-52BD4FF0E14D}" srcOrd="2" destOrd="0" presId="urn:diagrams.loki3.com/VaryingWidthList+Icon"/>
    <dgm:cxn modelId="{4C86D406-42B3-438E-8DC1-D0526C99DFF8}" type="presParOf" srcId="{A513D137-D061-4174-9732-8A2995C87121}" destId="{34F069DB-9C9D-4070-A199-DE9CA87E4EBE}" srcOrd="3" destOrd="0" presId="urn:diagrams.loki3.com/VaryingWidthList+Icon"/>
    <dgm:cxn modelId="{904F29E1-9328-434B-BEC7-47321B972DF7}" type="presParOf" srcId="{A513D137-D061-4174-9732-8A2995C87121}" destId="{AE8140FD-B456-4395-9540-DF4887996F6C}" srcOrd="4" destOrd="0" presId="urn:diagrams.loki3.com/VaryingWidthList+Icon"/>
    <dgm:cxn modelId="{6588E2C3-2FE0-4172-9E52-6E7A7AD6BE60}" type="presParOf" srcId="{A513D137-D061-4174-9732-8A2995C87121}" destId="{F491C1AA-EBBB-4440-9E3A-7626AA8C381C}" srcOrd="5" destOrd="0" presId="urn:diagrams.loki3.com/VaryingWidthList+Icon"/>
    <dgm:cxn modelId="{9F77FDF9-F046-4147-A11D-F49D2C475C15}" type="presParOf" srcId="{A513D137-D061-4174-9732-8A2995C87121}" destId="{9D3B206E-E35D-44D4-BE79-5A0D322A5484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72BF61-E2B2-446F-9C26-487BE3DE145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296B88-0901-44B7-8B8D-ADE63BB63EF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400" dirty="0" smtClean="0"/>
            <a:t>Materials &amp; Structure</a:t>
          </a:r>
          <a:endParaRPr lang="en-US" sz="1400" dirty="0"/>
        </a:p>
      </dgm:t>
    </dgm:pt>
    <dgm:pt modelId="{AECA5727-8827-4FEC-8000-672551A32A55}" type="parTrans" cxnId="{092A5D50-A6D7-4A96-9EB6-E0B5A555053A}">
      <dgm:prSet/>
      <dgm:spPr/>
      <dgm:t>
        <a:bodyPr/>
        <a:lstStyle/>
        <a:p>
          <a:endParaRPr lang="en-US" sz="1200"/>
        </a:p>
      </dgm:t>
    </dgm:pt>
    <dgm:pt modelId="{AF2AF056-C5BF-4861-AB55-92D6BC2E9538}" type="sibTrans" cxnId="{092A5D50-A6D7-4A96-9EB6-E0B5A555053A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 sz="1200"/>
        </a:p>
      </dgm:t>
    </dgm:pt>
    <dgm:pt modelId="{6E88DD8D-C96A-4FA6-B308-6B2DCF26001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400" dirty="0" smtClean="0"/>
            <a:t>Signal Processing</a:t>
          </a:r>
          <a:endParaRPr lang="en-US" sz="1400" dirty="0"/>
        </a:p>
      </dgm:t>
    </dgm:pt>
    <dgm:pt modelId="{3BB090FB-207E-460E-9438-8D5D41CDACF5}" type="parTrans" cxnId="{ED62E6CB-52A4-465A-A589-2FBA8A6A54EA}">
      <dgm:prSet/>
      <dgm:spPr/>
      <dgm:t>
        <a:bodyPr/>
        <a:lstStyle/>
        <a:p>
          <a:endParaRPr lang="en-US" sz="1200"/>
        </a:p>
      </dgm:t>
    </dgm:pt>
    <dgm:pt modelId="{0F253104-F514-4246-8B17-77C81B6519A3}" type="sibTrans" cxnId="{ED62E6CB-52A4-465A-A589-2FBA8A6A54EA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 sz="1200"/>
        </a:p>
      </dgm:t>
    </dgm:pt>
    <dgm:pt modelId="{211044D2-18C4-4F48-93A8-5EC023B9FE2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400" dirty="0" smtClean="0"/>
            <a:t>Process</a:t>
          </a:r>
          <a:endParaRPr lang="en-US" sz="1400" dirty="0"/>
        </a:p>
      </dgm:t>
    </dgm:pt>
    <dgm:pt modelId="{D962428C-F9C8-4191-B2F8-8603D51525D7}" type="parTrans" cxnId="{40ED9782-BA8A-4E5B-8629-E31415867281}">
      <dgm:prSet/>
      <dgm:spPr/>
      <dgm:t>
        <a:bodyPr/>
        <a:lstStyle/>
        <a:p>
          <a:endParaRPr lang="en-US" sz="1200"/>
        </a:p>
      </dgm:t>
    </dgm:pt>
    <dgm:pt modelId="{F41CF615-D053-4D59-8464-C85EF925868B}" type="sibTrans" cxnId="{40ED9782-BA8A-4E5B-8629-E31415867281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 sz="1200"/>
        </a:p>
      </dgm:t>
    </dgm:pt>
    <dgm:pt modelId="{3A535CD9-4FFE-41BF-B75E-BD01315B44BC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300" dirty="0" smtClean="0"/>
            <a:t>IC Integration</a:t>
          </a:r>
          <a:endParaRPr lang="en-US" sz="1300" dirty="0"/>
        </a:p>
      </dgm:t>
    </dgm:pt>
    <dgm:pt modelId="{E6499AB2-58FE-4102-9611-DBF261815735}" type="parTrans" cxnId="{A58A636F-B76A-4EFD-B87B-35D7E60A000C}">
      <dgm:prSet/>
      <dgm:spPr/>
      <dgm:t>
        <a:bodyPr/>
        <a:lstStyle/>
        <a:p>
          <a:endParaRPr lang="en-US" sz="1200"/>
        </a:p>
      </dgm:t>
    </dgm:pt>
    <dgm:pt modelId="{BDFB887B-2224-4BC5-A87B-743F9B88A13A}" type="sibTrans" cxnId="{A58A636F-B76A-4EFD-B87B-35D7E60A000C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 sz="1200"/>
        </a:p>
      </dgm:t>
    </dgm:pt>
    <dgm:pt modelId="{93BA1930-BD99-4D8C-A722-2B57E897ED2F}" type="pres">
      <dgm:prSet presAssocID="{2F72BF61-E2B2-446F-9C26-487BE3DE14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7B7D1F-F5B3-4978-9240-2F0E787AE3F4}" type="pres">
      <dgm:prSet presAssocID="{69296B88-0901-44B7-8B8D-ADE63BB63EF5}" presName="node" presStyleLbl="node1" presStyleIdx="0" presStyleCnt="4" custScaleX="153834" custScaleY="128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AA073-9521-4514-8B13-D0F2B62E2979}" type="pres">
      <dgm:prSet presAssocID="{AF2AF056-C5BF-4861-AB55-92D6BC2E953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10E5093-8A6C-4AA4-81F7-2DB6A025A122}" type="pres">
      <dgm:prSet presAssocID="{AF2AF056-C5BF-4861-AB55-92D6BC2E953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7001750-E22E-470B-A37A-7C1E1920F0EB}" type="pres">
      <dgm:prSet presAssocID="{6E88DD8D-C96A-4FA6-B308-6B2DCF260013}" presName="node" presStyleLbl="node1" presStyleIdx="1" presStyleCnt="4" custScaleX="142682" custScaleY="128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9E5ED-C9E1-419E-A76A-90F947A64C2C}" type="pres">
      <dgm:prSet presAssocID="{0F253104-F514-4246-8B17-77C81B6519A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7D01637-7DC3-4317-8224-0B737616489F}" type="pres">
      <dgm:prSet presAssocID="{0F253104-F514-4246-8B17-77C81B6519A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1C7886D-1677-4D0F-AE28-39BD2F7CC410}" type="pres">
      <dgm:prSet presAssocID="{3A535CD9-4FFE-41BF-B75E-BD01315B44BC}" presName="node" presStyleLbl="node1" presStyleIdx="2" presStyleCnt="4" custScaleX="135966" custScaleY="120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42AAD-FB6A-4D15-93BF-BBE152166DDD}" type="pres">
      <dgm:prSet presAssocID="{BDFB887B-2224-4BC5-A87B-743F9B88A13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495A046-103F-4914-A529-13EEB2D9AD53}" type="pres">
      <dgm:prSet presAssocID="{BDFB887B-2224-4BC5-A87B-743F9B88A13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D217298-E0CC-4C24-A9E8-7DE25F9D8070}" type="pres">
      <dgm:prSet presAssocID="{211044D2-18C4-4F48-93A8-5EC023B9FE29}" presName="node" presStyleLbl="node1" presStyleIdx="3" presStyleCnt="4" custScaleX="122709" custScaleY="132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8EC79-9999-4DDE-8D90-1F3625F549A1}" type="pres">
      <dgm:prSet presAssocID="{F41CF615-D053-4D59-8464-C85EF925868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9136DC04-E8F7-4C59-A755-70E6782C8877}" type="pres">
      <dgm:prSet presAssocID="{F41CF615-D053-4D59-8464-C85EF925868B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D62E6CB-52A4-465A-A589-2FBA8A6A54EA}" srcId="{2F72BF61-E2B2-446F-9C26-487BE3DE1452}" destId="{6E88DD8D-C96A-4FA6-B308-6B2DCF260013}" srcOrd="1" destOrd="0" parTransId="{3BB090FB-207E-460E-9438-8D5D41CDACF5}" sibTransId="{0F253104-F514-4246-8B17-77C81B6519A3}"/>
    <dgm:cxn modelId="{A58A636F-B76A-4EFD-B87B-35D7E60A000C}" srcId="{2F72BF61-E2B2-446F-9C26-487BE3DE1452}" destId="{3A535CD9-4FFE-41BF-B75E-BD01315B44BC}" srcOrd="2" destOrd="0" parTransId="{E6499AB2-58FE-4102-9611-DBF261815735}" sibTransId="{BDFB887B-2224-4BC5-A87B-743F9B88A13A}"/>
    <dgm:cxn modelId="{40ED9782-BA8A-4E5B-8629-E31415867281}" srcId="{2F72BF61-E2B2-446F-9C26-487BE3DE1452}" destId="{211044D2-18C4-4F48-93A8-5EC023B9FE29}" srcOrd="3" destOrd="0" parTransId="{D962428C-F9C8-4191-B2F8-8603D51525D7}" sibTransId="{F41CF615-D053-4D59-8464-C85EF925868B}"/>
    <dgm:cxn modelId="{49ED68EF-B7A0-4102-8EC2-0FD409468D42}" type="presOf" srcId="{211044D2-18C4-4F48-93A8-5EC023B9FE29}" destId="{4D217298-E0CC-4C24-A9E8-7DE25F9D8070}" srcOrd="0" destOrd="0" presId="urn:microsoft.com/office/officeart/2005/8/layout/cycle7"/>
    <dgm:cxn modelId="{8A45F19E-3456-4692-BC49-F8CA5DC6BFE9}" type="presOf" srcId="{BDFB887B-2224-4BC5-A87B-743F9B88A13A}" destId="{B495A046-103F-4914-A529-13EEB2D9AD53}" srcOrd="1" destOrd="0" presId="urn:microsoft.com/office/officeart/2005/8/layout/cycle7"/>
    <dgm:cxn modelId="{1C6BD715-4293-40D8-9617-DA48E4AD5EEE}" type="presOf" srcId="{AF2AF056-C5BF-4861-AB55-92D6BC2E9538}" destId="{99FAA073-9521-4514-8B13-D0F2B62E2979}" srcOrd="0" destOrd="0" presId="urn:microsoft.com/office/officeart/2005/8/layout/cycle7"/>
    <dgm:cxn modelId="{EA84928D-ABEB-4070-8D23-1B8A29C7E519}" type="presOf" srcId="{BDFB887B-2224-4BC5-A87B-743F9B88A13A}" destId="{A8042AAD-FB6A-4D15-93BF-BBE152166DDD}" srcOrd="0" destOrd="0" presId="urn:microsoft.com/office/officeart/2005/8/layout/cycle7"/>
    <dgm:cxn modelId="{225460E3-5194-499D-88BA-FDDEA153EF29}" type="presOf" srcId="{0F253104-F514-4246-8B17-77C81B6519A3}" destId="{F379E5ED-C9E1-419E-A76A-90F947A64C2C}" srcOrd="0" destOrd="0" presId="urn:microsoft.com/office/officeart/2005/8/layout/cycle7"/>
    <dgm:cxn modelId="{D8424E85-CF2C-4669-82D5-77CE3312CE51}" type="presOf" srcId="{69296B88-0901-44B7-8B8D-ADE63BB63EF5}" destId="{D27B7D1F-F5B3-4978-9240-2F0E787AE3F4}" srcOrd="0" destOrd="0" presId="urn:microsoft.com/office/officeart/2005/8/layout/cycle7"/>
    <dgm:cxn modelId="{4A6AF579-D730-4B0D-8D1F-F01B105DA04E}" type="presOf" srcId="{0F253104-F514-4246-8B17-77C81B6519A3}" destId="{87D01637-7DC3-4317-8224-0B737616489F}" srcOrd="1" destOrd="0" presId="urn:microsoft.com/office/officeart/2005/8/layout/cycle7"/>
    <dgm:cxn modelId="{8070F464-91AC-4BEB-917B-AF33CA632488}" type="presOf" srcId="{3A535CD9-4FFE-41BF-B75E-BD01315B44BC}" destId="{01C7886D-1677-4D0F-AE28-39BD2F7CC410}" srcOrd="0" destOrd="0" presId="urn:microsoft.com/office/officeart/2005/8/layout/cycle7"/>
    <dgm:cxn modelId="{68638120-CEDE-4EBC-A142-0DC26AE3B838}" type="presOf" srcId="{F41CF615-D053-4D59-8464-C85EF925868B}" destId="{9136DC04-E8F7-4C59-A755-70E6782C8877}" srcOrd="1" destOrd="0" presId="urn:microsoft.com/office/officeart/2005/8/layout/cycle7"/>
    <dgm:cxn modelId="{47C73F8E-A4BB-4F65-B88B-987CFC74C492}" type="presOf" srcId="{AF2AF056-C5BF-4861-AB55-92D6BC2E9538}" destId="{210E5093-8A6C-4AA4-81F7-2DB6A025A122}" srcOrd="1" destOrd="0" presId="urn:microsoft.com/office/officeart/2005/8/layout/cycle7"/>
    <dgm:cxn modelId="{092A5D50-A6D7-4A96-9EB6-E0B5A555053A}" srcId="{2F72BF61-E2B2-446F-9C26-487BE3DE1452}" destId="{69296B88-0901-44B7-8B8D-ADE63BB63EF5}" srcOrd="0" destOrd="0" parTransId="{AECA5727-8827-4FEC-8000-672551A32A55}" sibTransId="{AF2AF056-C5BF-4861-AB55-92D6BC2E9538}"/>
    <dgm:cxn modelId="{1C57ABFD-D5B8-49CC-8700-4977243C0451}" type="presOf" srcId="{6E88DD8D-C96A-4FA6-B308-6B2DCF260013}" destId="{07001750-E22E-470B-A37A-7C1E1920F0EB}" srcOrd="0" destOrd="0" presId="urn:microsoft.com/office/officeart/2005/8/layout/cycle7"/>
    <dgm:cxn modelId="{533A84AC-7893-4347-86AA-CD69B0DF9EAC}" type="presOf" srcId="{2F72BF61-E2B2-446F-9C26-487BE3DE1452}" destId="{93BA1930-BD99-4D8C-A722-2B57E897ED2F}" srcOrd="0" destOrd="0" presId="urn:microsoft.com/office/officeart/2005/8/layout/cycle7"/>
    <dgm:cxn modelId="{BBE76780-4463-4029-A083-8B70C776E13C}" type="presOf" srcId="{F41CF615-D053-4D59-8464-C85EF925868B}" destId="{93B8EC79-9999-4DDE-8D90-1F3625F549A1}" srcOrd="0" destOrd="0" presId="urn:microsoft.com/office/officeart/2005/8/layout/cycle7"/>
    <dgm:cxn modelId="{411815D4-469F-4348-81F3-E9DA315DF5F6}" type="presParOf" srcId="{93BA1930-BD99-4D8C-A722-2B57E897ED2F}" destId="{D27B7D1F-F5B3-4978-9240-2F0E787AE3F4}" srcOrd="0" destOrd="0" presId="urn:microsoft.com/office/officeart/2005/8/layout/cycle7"/>
    <dgm:cxn modelId="{7455D9EE-19C3-441E-B844-1521A85F86C3}" type="presParOf" srcId="{93BA1930-BD99-4D8C-A722-2B57E897ED2F}" destId="{99FAA073-9521-4514-8B13-D0F2B62E2979}" srcOrd="1" destOrd="0" presId="urn:microsoft.com/office/officeart/2005/8/layout/cycle7"/>
    <dgm:cxn modelId="{744C387F-8435-48F9-9EBB-2CA6E877D145}" type="presParOf" srcId="{99FAA073-9521-4514-8B13-D0F2B62E2979}" destId="{210E5093-8A6C-4AA4-81F7-2DB6A025A122}" srcOrd="0" destOrd="0" presId="urn:microsoft.com/office/officeart/2005/8/layout/cycle7"/>
    <dgm:cxn modelId="{63B957BC-85E5-4EE0-9CCF-DA12835B14C3}" type="presParOf" srcId="{93BA1930-BD99-4D8C-A722-2B57E897ED2F}" destId="{07001750-E22E-470B-A37A-7C1E1920F0EB}" srcOrd="2" destOrd="0" presId="urn:microsoft.com/office/officeart/2005/8/layout/cycle7"/>
    <dgm:cxn modelId="{A80600DC-82D7-4683-B275-392820A28611}" type="presParOf" srcId="{93BA1930-BD99-4D8C-A722-2B57E897ED2F}" destId="{F379E5ED-C9E1-419E-A76A-90F947A64C2C}" srcOrd="3" destOrd="0" presId="urn:microsoft.com/office/officeart/2005/8/layout/cycle7"/>
    <dgm:cxn modelId="{8102C875-171A-426A-BD94-189BF8177E30}" type="presParOf" srcId="{F379E5ED-C9E1-419E-A76A-90F947A64C2C}" destId="{87D01637-7DC3-4317-8224-0B737616489F}" srcOrd="0" destOrd="0" presId="urn:microsoft.com/office/officeart/2005/8/layout/cycle7"/>
    <dgm:cxn modelId="{39AD5569-A271-4130-B5D3-93EA162693C0}" type="presParOf" srcId="{93BA1930-BD99-4D8C-A722-2B57E897ED2F}" destId="{01C7886D-1677-4D0F-AE28-39BD2F7CC410}" srcOrd="4" destOrd="0" presId="urn:microsoft.com/office/officeart/2005/8/layout/cycle7"/>
    <dgm:cxn modelId="{90084098-9567-49C8-A31E-CC45C0EBC8E8}" type="presParOf" srcId="{93BA1930-BD99-4D8C-A722-2B57E897ED2F}" destId="{A8042AAD-FB6A-4D15-93BF-BBE152166DDD}" srcOrd="5" destOrd="0" presId="urn:microsoft.com/office/officeart/2005/8/layout/cycle7"/>
    <dgm:cxn modelId="{7769E961-ACCF-4314-A6E5-80613B8C4D04}" type="presParOf" srcId="{A8042AAD-FB6A-4D15-93BF-BBE152166DDD}" destId="{B495A046-103F-4914-A529-13EEB2D9AD53}" srcOrd="0" destOrd="0" presId="urn:microsoft.com/office/officeart/2005/8/layout/cycle7"/>
    <dgm:cxn modelId="{76D40627-BAA6-40F5-9BE6-4E94C3541A7C}" type="presParOf" srcId="{93BA1930-BD99-4D8C-A722-2B57E897ED2F}" destId="{4D217298-E0CC-4C24-A9E8-7DE25F9D8070}" srcOrd="6" destOrd="0" presId="urn:microsoft.com/office/officeart/2005/8/layout/cycle7"/>
    <dgm:cxn modelId="{0E1978F3-BF0F-4B91-BBF7-77FBDC240C42}" type="presParOf" srcId="{93BA1930-BD99-4D8C-A722-2B57E897ED2F}" destId="{93B8EC79-9999-4DDE-8D90-1F3625F549A1}" srcOrd="7" destOrd="0" presId="urn:microsoft.com/office/officeart/2005/8/layout/cycle7"/>
    <dgm:cxn modelId="{DAF38ABD-696C-48CB-8A31-9C8D2180DC6D}" type="presParOf" srcId="{93B8EC79-9999-4DDE-8D90-1F3625F549A1}" destId="{9136DC04-E8F7-4C59-A755-70E6782C887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2630C-A15E-4F23-ACAA-15796844B6D5}">
      <dsp:nvSpPr>
        <dsp:cNvPr id="0" name=""/>
        <dsp:cNvSpPr/>
      </dsp:nvSpPr>
      <dsp:spPr>
        <a:xfrm>
          <a:off x="115275" y="1249"/>
          <a:ext cx="1684315" cy="601096"/>
        </a:xfrm>
        <a:prstGeom prst="rect">
          <a:avLst/>
        </a:prstGeom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I/O Flow, Scheduling, Buffering</a:t>
          </a:r>
          <a:endParaRPr lang="en-US" sz="1400" kern="1200" dirty="0"/>
        </a:p>
      </dsp:txBody>
      <dsp:txXfrm>
        <a:off x="115275" y="1249"/>
        <a:ext cx="1684315" cy="601096"/>
      </dsp:txXfrm>
    </dsp:sp>
    <dsp:sp modelId="{8E7E3C38-5654-43DA-A66F-52BD4FF0E14D}">
      <dsp:nvSpPr>
        <dsp:cNvPr id="0" name=""/>
        <dsp:cNvSpPr/>
      </dsp:nvSpPr>
      <dsp:spPr>
        <a:xfrm>
          <a:off x="110187" y="647072"/>
          <a:ext cx="1694491" cy="601096"/>
        </a:xfrm>
        <a:prstGeom prst="rect">
          <a:avLst/>
        </a:prstGeom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Wear Leveling</a:t>
          </a:r>
          <a:endParaRPr lang="en-US" sz="1400" kern="1200" dirty="0"/>
        </a:p>
      </dsp:txBody>
      <dsp:txXfrm>
        <a:off x="110187" y="647072"/>
        <a:ext cx="1694491" cy="601096"/>
      </dsp:txXfrm>
    </dsp:sp>
    <dsp:sp modelId="{AE8140FD-B456-4395-9540-DF4887996F6C}">
      <dsp:nvSpPr>
        <dsp:cNvPr id="0" name=""/>
        <dsp:cNvSpPr/>
      </dsp:nvSpPr>
      <dsp:spPr>
        <a:xfrm>
          <a:off x="110187" y="1263552"/>
          <a:ext cx="1694491" cy="601096"/>
        </a:xfrm>
        <a:prstGeom prst="rect">
          <a:avLst/>
        </a:prstGeom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Erasure Coding</a:t>
          </a:r>
          <a:endParaRPr lang="en-US" sz="1400" kern="1200" dirty="0"/>
        </a:p>
      </dsp:txBody>
      <dsp:txXfrm>
        <a:off x="110187" y="1263552"/>
        <a:ext cx="1694491" cy="601096"/>
      </dsp:txXfrm>
    </dsp:sp>
    <dsp:sp modelId="{9D3B206E-E35D-44D4-BE79-5A0D322A5484}">
      <dsp:nvSpPr>
        <dsp:cNvPr id="0" name=""/>
        <dsp:cNvSpPr/>
      </dsp:nvSpPr>
      <dsp:spPr>
        <a:xfrm>
          <a:off x="110188" y="1894704"/>
          <a:ext cx="1694489" cy="601096"/>
        </a:xfrm>
        <a:prstGeom prst="rect">
          <a:avLst/>
        </a:prstGeom>
        <a:gradFill flip="none" rotWithShape="1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FPGA and firmware </a:t>
          </a:r>
          <a:endParaRPr lang="en-US" sz="1400" kern="1200" dirty="0"/>
        </a:p>
      </dsp:txBody>
      <dsp:txXfrm>
        <a:off x="110188" y="1894704"/>
        <a:ext cx="1694489" cy="601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2630C-A15E-4F23-ACAA-15796844B6D5}">
      <dsp:nvSpPr>
        <dsp:cNvPr id="0" name=""/>
        <dsp:cNvSpPr/>
      </dsp:nvSpPr>
      <dsp:spPr>
        <a:xfrm>
          <a:off x="232630" y="440"/>
          <a:ext cx="1644667" cy="593538"/>
        </a:xfrm>
        <a:prstGeom prst="rect">
          <a:avLst/>
        </a:prstGeom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NVM File System</a:t>
          </a:r>
          <a:endParaRPr lang="en-US" sz="1400" kern="1200" dirty="0"/>
        </a:p>
      </dsp:txBody>
      <dsp:txXfrm>
        <a:off x="232630" y="440"/>
        <a:ext cx="1644667" cy="593538"/>
      </dsp:txXfrm>
    </dsp:sp>
    <dsp:sp modelId="{8E7E3C38-5654-43DA-A66F-52BD4FF0E14D}">
      <dsp:nvSpPr>
        <dsp:cNvPr id="0" name=""/>
        <dsp:cNvSpPr/>
      </dsp:nvSpPr>
      <dsp:spPr>
        <a:xfrm>
          <a:off x="233466" y="627393"/>
          <a:ext cx="1642995" cy="593538"/>
        </a:xfrm>
        <a:prstGeom prst="rect">
          <a:avLst/>
        </a:prstGeom>
        <a:gradFill flip="none" rotWithShape="1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System, Memory &amp; Storage Stacks</a:t>
          </a:r>
          <a:endParaRPr lang="en-US" sz="1400" kern="1200" dirty="0"/>
        </a:p>
      </dsp:txBody>
      <dsp:txXfrm>
        <a:off x="233466" y="627393"/>
        <a:ext cx="1642995" cy="593538"/>
      </dsp:txXfrm>
    </dsp:sp>
    <dsp:sp modelId="{AE8140FD-B456-4395-9540-DF4887996F6C}">
      <dsp:nvSpPr>
        <dsp:cNvPr id="0" name=""/>
        <dsp:cNvSpPr/>
      </dsp:nvSpPr>
      <dsp:spPr>
        <a:xfrm>
          <a:off x="233466" y="1246657"/>
          <a:ext cx="1642995" cy="593538"/>
        </a:xfrm>
        <a:prstGeom prst="rect">
          <a:avLst/>
        </a:prstGeom>
        <a:gradFill flip="none" rotWithShape="1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Programming Model, Language &amp; </a:t>
          </a:r>
          <a:r>
            <a:rPr lang="en-US" sz="1200" kern="1200" dirty="0" err="1" smtClean="0"/>
            <a:t>Toolchains</a:t>
          </a:r>
          <a:endParaRPr lang="en-US" sz="1200" kern="1200" dirty="0"/>
        </a:p>
      </dsp:txBody>
      <dsp:txXfrm>
        <a:off x="233466" y="1246657"/>
        <a:ext cx="1642995" cy="593538"/>
      </dsp:txXfrm>
    </dsp:sp>
    <dsp:sp modelId="{9D3B206E-E35D-44D4-BE79-5A0D322A5484}">
      <dsp:nvSpPr>
        <dsp:cNvPr id="0" name=""/>
        <dsp:cNvSpPr/>
      </dsp:nvSpPr>
      <dsp:spPr>
        <a:xfrm>
          <a:off x="226966" y="1870087"/>
          <a:ext cx="1655995" cy="577744"/>
        </a:xfrm>
        <a:prstGeom prst="rect">
          <a:avLst/>
        </a:prstGeom>
        <a:gradFill flip="none" rotWithShape="1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NVM Systems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Cluster</a:t>
          </a:r>
          <a:endParaRPr lang="en-US" sz="1400" kern="1200" dirty="0"/>
        </a:p>
      </dsp:txBody>
      <dsp:txXfrm>
        <a:off x="226966" y="1870087"/>
        <a:ext cx="1655995" cy="577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B7D1F-F5B3-4978-9240-2F0E787AE3F4}">
      <dsp:nvSpPr>
        <dsp:cNvPr id="0" name=""/>
        <dsp:cNvSpPr/>
      </dsp:nvSpPr>
      <dsp:spPr>
        <a:xfrm>
          <a:off x="448283" y="193022"/>
          <a:ext cx="1074717" cy="44787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Materials &amp; Structure</a:t>
          </a:r>
          <a:endParaRPr lang="en-US" sz="1400" kern="1200" dirty="0"/>
        </a:p>
      </dsp:txBody>
      <dsp:txXfrm>
        <a:off x="461401" y="206140"/>
        <a:ext cx="1048481" cy="421643"/>
      </dsp:txXfrm>
    </dsp:sp>
    <dsp:sp modelId="{99FAA073-9521-4514-8B13-D0F2B62E2979}">
      <dsp:nvSpPr>
        <dsp:cNvPr id="0" name=""/>
        <dsp:cNvSpPr/>
      </dsp:nvSpPr>
      <dsp:spPr>
        <a:xfrm rot="2700000">
          <a:off x="1199334" y="691072"/>
          <a:ext cx="243094" cy="122258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236011" y="715524"/>
        <a:ext cx="169740" cy="73354"/>
      </dsp:txXfrm>
    </dsp:sp>
    <dsp:sp modelId="{07001750-E22E-470B-A37A-7C1E1920F0EB}">
      <dsp:nvSpPr>
        <dsp:cNvPr id="0" name=""/>
        <dsp:cNvSpPr/>
      </dsp:nvSpPr>
      <dsp:spPr>
        <a:xfrm>
          <a:off x="1157975" y="863501"/>
          <a:ext cx="996807" cy="44839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Signal Processing</a:t>
          </a:r>
          <a:endParaRPr lang="en-US" sz="1400" kern="1200" dirty="0"/>
        </a:p>
      </dsp:txBody>
      <dsp:txXfrm>
        <a:off x="1171108" y="876634"/>
        <a:ext cx="970541" cy="422130"/>
      </dsp:txXfrm>
    </dsp:sp>
    <dsp:sp modelId="{F379E5ED-C9E1-419E-A76A-90F947A64C2C}">
      <dsp:nvSpPr>
        <dsp:cNvPr id="0" name=""/>
        <dsp:cNvSpPr/>
      </dsp:nvSpPr>
      <dsp:spPr>
        <a:xfrm rot="8100000">
          <a:off x="1192735" y="1368666"/>
          <a:ext cx="243094" cy="122258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1229412" y="1393118"/>
        <a:ext cx="169740" cy="73354"/>
      </dsp:txXfrm>
    </dsp:sp>
    <dsp:sp modelId="{01C7886D-1677-4D0F-AE28-39BD2F7CC410}">
      <dsp:nvSpPr>
        <dsp:cNvPr id="0" name=""/>
        <dsp:cNvSpPr/>
      </dsp:nvSpPr>
      <dsp:spPr>
        <a:xfrm>
          <a:off x="510698" y="1547693"/>
          <a:ext cx="949888" cy="42148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IC Integration</a:t>
          </a:r>
          <a:endParaRPr lang="en-US" sz="1300" kern="1200" dirty="0"/>
        </a:p>
      </dsp:txBody>
      <dsp:txXfrm>
        <a:off x="523043" y="1560038"/>
        <a:ext cx="925198" cy="396795"/>
      </dsp:txXfrm>
    </dsp:sp>
    <dsp:sp modelId="{A8042AAD-FB6A-4D15-93BF-BBE152166DDD}">
      <dsp:nvSpPr>
        <dsp:cNvPr id="0" name=""/>
        <dsp:cNvSpPr/>
      </dsp:nvSpPr>
      <dsp:spPr>
        <a:xfrm rot="13500000">
          <a:off x="539320" y="1372532"/>
          <a:ext cx="243094" cy="122258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75997" y="1396984"/>
        <a:ext cx="169740" cy="73354"/>
      </dsp:txXfrm>
    </dsp:sp>
    <dsp:sp modelId="{4D217298-E0CC-4C24-A9E8-7DE25F9D8070}">
      <dsp:nvSpPr>
        <dsp:cNvPr id="0" name=""/>
        <dsp:cNvSpPr/>
      </dsp:nvSpPr>
      <dsp:spPr>
        <a:xfrm>
          <a:off x="-113730" y="855769"/>
          <a:ext cx="857271" cy="46386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Process</a:t>
          </a:r>
          <a:endParaRPr lang="en-US" sz="1400" kern="1200" dirty="0"/>
        </a:p>
      </dsp:txBody>
      <dsp:txXfrm>
        <a:off x="-100144" y="869355"/>
        <a:ext cx="830099" cy="436688"/>
      </dsp:txXfrm>
    </dsp:sp>
    <dsp:sp modelId="{93B8EC79-9999-4DDE-8D90-1F3625F549A1}">
      <dsp:nvSpPr>
        <dsp:cNvPr id="0" name=""/>
        <dsp:cNvSpPr/>
      </dsp:nvSpPr>
      <dsp:spPr>
        <a:xfrm rot="18900000">
          <a:off x="532721" y="687206"/>
          <a:ext cx="243094" cy="122258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69398" y="711658"/>
        <a:ext cx="169740" cy="73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CD83B-4D61-4D44-A59F-2BF3803D4CE4}" type="datetimeFigureOut">
              <a:rPr lang="en-SG" smtClean="0"/>
              <a:t>10/6/2015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63B90-C01C-4CC6-A5AD-40A33A76605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9324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45058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>
            <a:prstTxWarp prst="textNoShape">
              <a:avLst/>
            </a:prstTxWarp>
          </a:bodyPr>
          <a:lstStyle/>
          <a:p>
            <a:pPr algn="r" eaLnBrk="1"/>
            <a:r>
              <a:rPr lang="en-US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Top to bottom </a:t>
            </a:r>
            <a:endParaRPr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0E1A0B-5EDB-4107-8C76-098B49762CB5}" type="slidenum">
              <a:rPr lang="en-US" smtClean="0">
                <a:latin typeface="Arial" charset="0"/>
                <a:ea typeface="Arial Unicode MS" pitchFamily="34" charset="-128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latin typeface="Arial" charset="0"/>
              <a:ea typeface="Arial Unicode MS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04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total of $13.8M SGD allocated for 7 projects over 3 years,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CF09-5577-42AB-BC50-BC4B19A475D1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6407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79604" indent="-679604">
              <a:buFont typeface="+mj-lt"/>
              <a:buAutoNum type="arabicPeriod"/>
            </a:pPr>
            <a:r>
              <a:rPr lang="en-US" sz="1400" dirty="0"/>
              <a:t>Programming model and primitives for persistent NVM</a:t>
            </a:r>
          </a:p>
          <a:p>
            <a:pPr marL="679604" indent="-679604">
              <a:buFont typeface="+mj-lt"/>
              <a:buAutoNum type="arabicPeriod"/>
            </a:pPr>
            <a:r>
              <a:rPr lang="en-US" sz="1400" dirty="0"/>
              <a:t>NVM software compiler and </a:t>
            </a:r>
            <a:r>
              <a:rPr lang="en-US" sz="1400" dirty="0" err="1"/>
              <a:t>toolchains</a:t>
            </a:r>
            <a:endParaRPr lang="en-US" sz="1400" dirty="0"/>
          </a:p>
          <a:p>
            <a:pPr marL="679604" indent="-679604">
              <a:buFont typeface="+mj-lt"/>
              <a:buAutoNum type="arabicPeriod"/>
            </a:pPr>
            <a:r>
              <a:rPr lang="en-US" sz="1400" dirty="0"/>
              <a:t>NVM runtime libraries</a:t>
            </a:r>
          </a:p>
          <a:p>
            <a:pPr marL="679604" indent="-679604">
              <a:buFont typeface="+mj-lt"/>
              <a:buAutoNum type="arabicPeriod"/>
            </a:pPr>
            <a:r>
              <a:rPr lang="en-US" sz="1400" dirty="0"/>
              <a:t>OS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89390-4FBB-46D2-B1A1-FBF17E7688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4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@DSI CONFIDENTIAL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326-5B41-4F14-9E29-19A9CD0C6E6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2591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@DSI CONFIDENTIAL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326-5B41-4F14-9E29-19A9CD0C6E6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721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@DSI CONFIDENTIAL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326-5B41-4F14-9E29-19A9CD0C6E6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269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@DSI CONFIDENTIAL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326-5B41-4F14-9E29-19A9CD0C6E61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669" y="6021288"/>
            <a:ext cx="918393" cy="8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91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@DSI CONFIDENTIAL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326-5B41-4F14-9E29-19A9CD0C6E6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156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@DSI CONFIDENTIAL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326-5B41-4F14-9E29-19A9CD0C6E6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694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@DSI CONFIDENTIAL</a:t>
            </a: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326-5B41-4F14-9E29-19A9CD0C6E6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187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@DSI CONFIDENTIAL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326-5B41-4F14-9E29-19A9CD0C6E61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669" y="6021288"/>
            <a:ext cx="918393" cy="8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3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@DSI CONFIDENTIAL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326-5B41-4F14-9E29-19A9CD0C6E61}" type="slidenum">
              <a:rPr lang="en-SG" smtClean="0"/>
              <a:t>‹#›</a:t>
            </a:fld>
            <a:endParaRPr lang="en-SG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669" y="6021288"/>
            <a:ext cx="918393" cy="8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83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@DSI CONFIDENTIAL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326-5B41-4F14-9E29-19A9CD0C6E6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937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@DSI CONFIDENTIAL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326-5B41-4F14-9E29-19A9CD0C6E6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159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SG" smtClean="0"/>
              <a:t>@DSI CONFIDENTIAL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18326-5B41-4F14-9E29-19A9CD0C6E6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326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3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59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71800" y="3645023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CERN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openlab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Open Day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 June 2015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4941168"/>
            <a:ext cx="59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 Yong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Sergio Ruocco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Data Center Technologies Division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86235" y="1412776"/>
            <a:ext cx="6143599" cy="194421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+mn-lt"/>
              </a:rPr>
              <a:t>Speeding-up Large-Scale</a:t>
            </a:r>
            <a:br>
              <a:rPr lang="en-US" sz="4800" dirty="0" smtClean="0">
                <a:latin typeface="+mn-lt"/>
              </a:rPr>
            </a:br>
            <a:r>
              <a:rPr lang="en-US" sz="4800" dirty="0" smtClean="0">
                <a:latin typeface="+mn-lt"/>
              </a:rPr>
              <a:t>Storage with Non-Volatile Memory</a:t>
            </a:r>
            <a:endParaRPr lang="en-S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0794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8274"/>
            <a:ext cx="9144000" cy="890446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smtClean="0">
                <a:solidFill>
                  <a:schemeClr val="lt1"/>
                </a:solidFill>
              </a:rPr>
              <a:t>CERN EOS NameSpace</a:t>
            </a:r>
            <a:endParaRPr lang="en-US" sz="3200" dirty="0">
              <a:solidFill>
                <a:schemeClr val="lt1"/>
              </a:solidFill>
            </a:endParaRPr>
          </a:p>
        </p:txBody>
      </p:sp>
      <p:sp>
        <p:nvSpPr>
          <p:cNvPr id="2" name="AutoShape 8" descr="data:image/jpeg;base64,/9j/4AAQSkZJRgABAQAAAQABAAD/2wCEAAkGBxQTEhUSEhIVFRUVFRcVFxQYFRQVGBUUFxQWGBQUFRcYHCggGBolHBQUITEhJSkrLi4uFx8zODMsNygtLiwBCgoKDg0OGxAQGywkICQsLCwsLCwsLCwsLCwsLCwsLCwsLCwsLCwsLCwsLCwsLCwsLCwsLCwsLCwsLCwsLCwsLP/AABEIANsA5wMBEQACEQEDEQH/xAAcAAABBQEBAQAAAAAAAAAAAAAEAAECAwUGBwj/xABDEAABAwIEAwQHBQYFAwUAAAABAAIRAwQFEiExBkFREyJhcRQygZGhscEjQlJy0TOSosLS4SRDU2JzFfDxNFRjgrL/xAAaAQADAQEBAQAAAAAAAAAAAAABAgMABAUG/8QANREAAgIBAwEFBQgCAgMAAAAAAAECEQMEEiExE0FRodEFFCJSYSMyQnGBscHwM5Ek4RWSov/aAAwDAQACEQMRAD8A3+JeJrqnXf2dYtYSQ1sN7oAGoMdZXiZ9TlWaUYyaSf08PyPZwabE8MZOPL/MyWcV3v8A7l/uZ/SpvV5vm/b0KrSYfl/ce549uKbSx1VxcR68NkdI0hGGXUzdqf7egs8Gnj1iZOH8Z373Q68e0A/hpyR+6ujLqckVaZHHp8cnTR11zxBctYSK73AOEkBstEDQmNQV5sdbqG63vy9DsejwfL+5s1cce6m19Oq4TG8agsaenUkKT12pXG9/6XoJh0eNyalFf1kGYxW/1XfD9EP/ACGp+d+XoVejwfL+5CtjlUOY01nNzOGsNiJg8kY67VO/jfl6Ce54km9q8zWubuoGtyVnGQ7vabhxE7eCOTW6mFfaXf0XjXgcmLFjcnugPWxN7bcHMS+YJ0nzWftLM4JKTu+vBoaWEs7VfCaj6x7Nrg7UgT581fPrci08JwyO316ehxxgu0aa4KjWe5pAeQY0PQ9V5/8A5LVX99+XoPshGStcD4RcVMkVZzDn19y9HSe1WlJZZN+D/gGpxw3Xj6BBqnquKXtHUN8Tfl6E9iK/SdQ3NqTHwlGGv1M5KO98v6egez4ui97iOa7NRqNThk4ubf8AoRJMQLomU8cms7FZXPh/3wBUboQeeqWOsz98jbUSDj1VY6rK/wARqQ8nqqrPl+YFIcSrRyZH+IHApW7bJ4mpDyj22TxNSFKzy5PE1IYFaOad8s1DhMsk/EFIdWuadWDgeE1y7jA95cZBPjHwP6Iw3buWY8Y4icXXVQfhdA8t/qvH1VLNP8/4R72md4YfkZlS5g7zGigoWXcqFSsQ4Go7fcIvJXwoVY93xMxchdUK6rqJytNyO3oUxAaH9xzAXDxA2XlSbu65PSgi2vfhrckxpA6JY423Y7pKhV8Tc4d0hp020RWJJ8gSpGRid65rWkyW5tXbgHpK6MWNNuiWXJtSOy4dujWbAIAaBA/T2rgy49rJ5nGK3V1NlrgfaFE52i+k+BHJKycopuybK/fY0H1jEpoQ3SS6CyhUG/AJNfK4g9YSzg4ycX3Edm6NoLC0VZBleHsPfDwJBOV3VvJejolilHIpLmrX/Q2Zrhx/UsfU9q455pOXiKolzXd0f9wvWjmcdKoSXH7fQm18Q0rmsI4T427My0BeqorYvHvJmXiGPUqL+zcHF0SY5K22EYpydD48U8jqKsqHElL8Lvgk7TB8xf3LN4F9njdKo8MBhx2Eg/JPjWOf3WTy6fJijc+C28xanTmTMdEZvFB1JhxabJkVoBpcUUSe9LdYkrQ7KbqLNl02XGt0lwbXbsy58wyxM8oV+yRzWZF1xPSYdA53iNknaYk6bOqOjzS6ILw/GqdXaR5p458TdJi5NLkguUSxv9mPzD5FXrvOY8e4muAK9RrAc+YyekgLwdTG88m+l/wj3tNOsEUupzjNHQdVnyuBl15NelXkRsFzONHSmA1wxpmdd1WO6SIyUU7DmYh3Q2DJUni5sssvFBNGzLvExOvSYSOaQ6Rey3bLA4iSTM7b6exI5Om0avEu44pNp2bRSiO0GcNIIGhieibRXLLcvA4805U1Rk8HXz9SAe4RJ5eCrrMaT/MppZ74uLPRrKuHBeVJUDLBxYY93dMdEhzpfErNKjQa0U3/AImwfMrtyYI44wyXxL9zjnOUnKPgyy0te8S/U/8AeqOkwwyZXHJ4C5cvwpRLlxtbJtIQtbsDzleniUI4MeRdU6ZN9WiilTLXk8jqoYk8GqVq1fkUlJShXeGVmiJXue0MWNw3rr+5CLZW4eC8/Lj6cU+8dMHuLgNgQST0XHmzdm9sSkMbkE0HSJIXqaLJLJHdMlNU6PPuM7gsuXRzaF06qClGJ6Xsurlf0/kGw+2bVbmfUymdoPzTLT4EuQe96nc9q4t9xo29pTpNNVlUOIkExqBGsJ3GOGDlAHbTzSUJq2iuwqelVAxohvnPvXBp9K8knLI7OqeVYYWWcU4UaIZtlMyV0ZNHHGnOJPTa7fLa11MV2MPNLsge5Mx5cl0wnJ4X4kJ4oLVxvoxYbWDnAPOnTdcuLFhpufU7tRkyqX2XQ6GxdVL4aRl5aZQkehwyneOXmQtqF5FydFe03NoNDzJzfRy9mKpJHiy6nlmP1B29UAS7Ofovn9Un28m+l/wj3tK12MTJZYQTOp3/ALKLy8cHQsaQQKQGyXcx6MHHqcOB5Fdmndqjj1Kp2dFw+1lRjc0DKFw6jdGXB14KlHkncV30axNNwc3rroOi0YxnD4uoZNpkbm0bUAIqEEDX5/VaM3F1Q0oKSuw/DWN/ZOAexw7wcJBUsjd7lwxtqraNQDKLKgZTDJ5AaESjJym05OwbYwXCL8LxGCJ2mJ6eBSZMYbUo0dhY1Q4Ljkjz80GmHtqS0N6FZzk0k+45XGpN+IY2tOyzySu11OdwrqTa8FKn4gcaJgq0ZikpXRvvlgHVVJy4YCxxXflnKXL5YiK6rBId0XLq8EYZFk6pNX+Q8ZOqLwZ15L1YSll+OMaj3E+h5nx9iT6NychjMBOgJgdJ23Vc+GOSKvuOnSz2tgzKXbNzvuG0wdmF3L2KcdLixr6jPVZG3SNB2HClauioHudqAJ26ppThOOyL6FMG9Tc5LqT4JfkqAu5z7BopafJFScWX1MJTx8GtxtWZVphjHjTUu3AG3tK69TlUIfn3HFpMcnOzlMNZQYSHZqgIOvip6ebUHLJwi+pSnNKHMkaVhYtcD2dRjI+7oD70r0sMq3Io9X2T2z8jJxrEX0jka4z1mVKGj7KV2VWphkj8KO0wq7dUsmOfqQ+J9hXqLoeJLqzgsUgXNXuz3zr7Avndb/ml+f8ACPoNFSwx4KA7r85XLR2WDvPLZOhGzHx5vdB6eR+S6dO+Tn1C+EI4eu8rREcwdkmphbDp51EKxC6Bkg6k7a/+FPHCis5WiFs6prE9T4BGSiCNlNS8ymcxnkAnWO+4V5K7zVsL9r4FR8n3AeZ5rnyY3H7qKxy7urL67sjpMNpuOjuQOwnoEsVuX1Gcqf0D7bEXUHFpEwJHiI5FSeNTVhkoz4YUeMmAQ1rnHw5ILSS7zleKF9Qi14nziWb9Dv7kksDi+R46bHIAqY7Vc6RICp2UUiywwXG0MocXOZAeUvu99CGTSYpfQ2KPGFPSRp1S9nNHLL2e+5nQ2d2yoMzHAhUxy55ODLiljdSQYF6cepAciVVxU47ZAJMECF1addnj2LoK+XZwnGnCta5rB7BIjwXVCNx5GhPazm28C3LXhzqZeARpmAkcwdVxZccras68eojXKO8sMPqVCRVpZG6AAEHTpIXPovZ0sEnO7Nk1UXGo2QqcOGn+yBIkk+O/1j3K2fQSlLdFlcWrjVSMpnDFZ9IU3CCXAuJPIT+qrDSS7XdN2hcmrjt+A2H8HsFHIww8D1/P5LtljjJbX0OKGWUJbl1OOr8EXTCckkdQf7odnXRlfeE/vRL8N4DrOcDVMCdZKCUb5fIss7qoqjuLuzbRt2U27Bw+R1VjnPKcdrNFzVBkHP8AQdV8/q4vtpf3uR72kkuxiDB8rlqjqsZz+pHv19qKRrAsTZLHD3KmJ1JE8iuLM7BqxbI66rozxTIYJUaFa9eRqRHs+igscUy7yOir02AdSdIM803Zi9oZ77gnQaK6jXLIORZb1suu55eHVLKO4MXRG4xJ7xlcdEY4YxdoDyyao6DA73tqXYE99glrp1cNO5r0XHnx7Jb10Z04JWtpgYrnp1JBLZ6GIPMLsw7ZxpnPm3RlaJ2mPVWHWHeJGvvCE9NCXTgMdROPU6mwxR1Vk9nB5GQvPyYVCVWd+PLKa6FdzZNeZzua7oRI96McjjxQJQvkrdbPYI9YdQjvjJmppGpw/jNSi8Og5diOqTJjT5QmTGssNsj0vCsUZWbLZ8QdCq4M/NPqeJqNNPC6kaAK7YTTOYkF14xWU17gtMASuyIKKxduP3Qs4xfVGSYRSeeYAWhtXEUFoGvsRyEACSTAC8zW+0uxltiuS+HBvTbYqF64xmajpNfLJPZNUJPGkuGGGqIlesRA6946DDVHUSaxScetDJcit7vN6zYUMGzUY1Nrn0C04sbGz9mPzD5Fdwh45xFXHpNUGNHmPcF4Oqi+2l/e5Hu6ZrsYmXUvgPVI8VFYm+pdzS6A9S9GpmPcnWMVzKqt+SIG3RMsSTsR5GA0HcvNWkiEXyWAk7ApeEPyyEEpuAUydJiDYUi3s/FLY20HfS8U6YriK3rOpuD2HUGQtKKmqYFcXaOhxum2rSFVkd7WB918ahcWFuE9r7jrypThuRhUbUc9T8l2Sn4HNHH4m7bVQGxJ0HJcUlbOuMklQbZXJJ2B81OcUkPCbZrUWNjMCQeeX9FztvoXSXUtq03F413HNoGkeB6oJqgKzoMDr5CJ8lCTfVHFrIb06OtpuXo6bLuR4ckXgr1scuCbGDZ3XRhm2uQMl2YXUhSWVag2BXljmII0IMheH7Q9nTyT3wL4s21NPoSt7Zw9Yz7IR0egzQlvmxZ5IvogrswvcIi7IdEHyYYUQlhjjDoGwHGh9mPzD5FMnyA8G4rJ9Mr66dp/KF5ueu0Z62nvs0Z3aclz0dF0Qgc0eReC9jW+CVtjKgWq0h23NUTtEpKnZ1PDdxTptfmbJOoMTp0K8/UxlJqmduFpIzLi2lziGwJPkrxnSSYkoW7I+hGJW7Q3ZkHW2iZTF2A9S2jmnUxHEgylv4JnIFDi7cGlgnUz4IbE3YN7SaI1HmPcUUjNujawqk141J1HJcmZuPQ6sUYy6muaNNmg+Jk/Bc+6Uup0KMY9BDEcuoDdPct2VgeSioYqXOEn9U3Y0iay8nZYG+YJbPXyXBPhktV04Z1ttUBAIVME9rPFnFp0wtpXuYp2RZMFdcMq3bRWiQXWmAdNYBI2YdEw0oGFK1mEg2Yzcb9QfmHyKSL+IJ4PxcR6XX/P9AuHN/lZ6mD/ABIw8ySihDN4o0CywVClo1jPrToio0CTsnSuSPvQlcF4DRm13hVO7fyeD7QpuEfAoskvE17YEjM94DYnx9y5pVdRR0K6tsoNQPdDTA8enVPTirYu63wM+pTkgSW9TuUdsqBuRJ9Wl2ZgEP3B3B/2kcvNBRnu+gXKNCr2lM025CA8bg6eep0WjOSk76GlCLjx1Mmn6xB1yy3w8F0vocy60aGHVizyUMsVIvjk4hn/AFcg6MHTVT7C+rKdvXRFdpZvuHw0EzrAgDzM7BGU1jRL73LOoteEXU4c+q1s8wHH4wuWWoUjQkr+FNnWYPh7mQRD2nSRJHu5LklFy5SJ6jPGS2vho6GiyB7ZQgvgb8OTzpStl1Mrv02R07JyQJfsNQikx2UgdoTJ0IP2QMbguBMcwwjmvVwKMVaJspvbku7Cq3MIzvLOejYewgbkd4eYXZGQpp3VzFPM2CTGTmHOdo3bcSQmRjEsuzaQ2s+YFUAvcZJFxUBPnsqJgL6tanJFu7UMeagBMBnZujfnnybeKazFlF9rlEuZsOZ6INmK2VLcVKwqPpgh7QA6oAQ3sKUQCdt0GzBWHVGl7jRdmpZR3g7MwvkzkPPTeNNucqUpBHxr1B+YfIrYncjM+f8AjF3+NuBP3/5QufMvtGejhf2aMQwkHECsYkHnrCFINsbWZRATduMvtSr6mf0LbWwfU7wGyWeWMOGNDHKXKD2u2a9oMCFGu+JdS7pBtvhrHyRUcx22uoj6KUs0o8NWWjijLlOgu34YLgPtWDWDPz32U3q0u4z09LqNccNBkzctnURlOo6ghFard+EHYPxIXXDlSrmNNweIHLLsOQRhqow4kqBPC30ZlVbJ9AAObBO/SZ2B56LoWSOR8Mk4SxrlDURz16rSAgilSLm5oIExm5E9PNI2ouhqtGzghLHZNQDrvPvXLnqSs6tOqdHc1GOdREuMRp9VwXTJpxjldIJ4NcGZpdGogE6LpxZuyyKaf/ZD2lFypJHVPiJC6dT2c8csmPo+v5nkK7pkGFcGCdDMFt7PMXPcXtc92wcRDRo0aeAn2r2ceSkkTaI21q5lUAAlgLnhxMxnGrddfWBP/wBgupZOAUTtbdweGERTpS5h5OLpytHgwZhHi3oqdpwCiFqHU3kljyD2mwB3uKjhOvMOBVVO0Cid9mqgZabgW5jLgBvTc3K3rJI8PbCO+jUX0ryGgGnU0A+74ea24xKyac1VxBAdUDhPTsaQ+bSPYllMI1OllquIENc1pMbZwTqfGCNfAdFKUwlOM+oPzD5FNp3eQD6Hg/FlE+mXLoEB+p57DRSzy+0aPS08fs0wA4boDn1P3YOi5+25qjo7Hi7CDhDQAe9r5KfbyH7BJEm4M3ofeg9QzdjEt/6e3Y0/bKXtZeI3Zx8DKrYeWkkGR0nVdMcqkuSEsTTtCs6saGVpoEGa1iaZe05gYIkHmubJup8F4qLfU7enh1o8AtLmuPSCB8ZXmPJkXDLKM0+Emih+CakNfoOcQmWbxRW/EGNgB6xKbtG+hTajRsSWwQdlKXJpRTjTOc4kuGF+XNmObX8LRGpb7V26eMquqOXJJOkYd3c0wCO9mOxPw1XVCE27Oec4IONk70Vrwe7mbp1JnUddlLeu1aZTa3BUbVg7uhzhB0jmVy5OtI7MKpWzUqYocoYBpPjv0UVj72ZwSnvXULwe2qVKmgLWiCee250QklVLklnyxjB7jtqdXufD+6m8tY3HxPDcfjLmFJilQrLQV6OPJwI0SBXQsotDhyqspqHzKqygoeU3amoUrdoahSs8hqGlI5mAMY9QfmHyKvpJXkBLoeN8S2s3NU6R2kx10C5tTOs0l/eiPZ00LwxM+4eGtjTXcjooRTk7LzaSMS5pjk53nJ+C64t+BxyS8R7GWu9Y+WqGSmugcVqXU1aVuXGSVzuaXQ6VFvqCX1DK5Vxy3InNUyph5ESPimf0Fom22DjvI5HmPPqlc2kZRTYVZ3Fake4THnof7pJxxzXJWEpx6HV4S6tVALSQfDl5jkvPyqEXR2RkmrlwPjl2+jDahmegC2HGpvgEppRtdGYj8dzDYkExC6fdqI9vZh1anedJmTJP0XWo8I5JPlgty8OI8FSCpEpNNnXW2JThgZIHZ1W93mRJ73muCWNrUP6o6YNbVL9C/Dapqd2YI2P0CjkWzk7cct3B0mGWraYD3AEzz6rmnJtgypt7Ub+FXXrCQC7oB7lJuUehwanF0dcIKqVMsBSJRjuth9CpISXRzTjTLg5WjloSh2PmY5K+PI5W13AaokHJ1mBQ+ZUWYFD5lVZgUPmTdqahSj2hqFK28wFix7g/MPkV26CV5f0Fl0PD+ML0i6rNECH/AECfNjTyyf8Aeh6WHK1iikc9VrnWdSfgsogcykVjsm2oTczRwe1zHMdhqVz5p0qOjDG+Q6jcOdUaxnWApOKUW5FNzcqRdjlPvxpIGsbSl074KZlyZbRoujvIroTpzyQYUdFgdZhBzw1w5k90j3aFcWeLXTodOJ+J0GB0xSLs7yzPpodx00XJlbnVIecGlwrMbjazewtcBNM6CSZDukcl1aOSaa7yWSbkjl2Ujm6Seui7nLgilyG3GBvLDVbBaND90+47qUdQk9r6hnh8GQt8CL3BtMF7+cDuj280ZanarfCA8EV33+xs3nDrwxjHuYxreQ1knclc0NStzklZR47il3BmEWGSpo4EDynZSy5N0eS+OkyeIYoXOFFnXcdfqtjxKtzDOaUuDr8Bw4tGZ890c/LmuLJO3wcuqz2tkQm6uBHjm+EJEhMeN3+hKjdaJXEE8XITTvEriRlhLrW5Dc3iZVYZXBNeJPJicq+hc25CjyI8TLW1QmU2hHFkg9P2wtEsyoswKHzJlmNQsyosoKBMVPcH5voV6Xsud5/0Yk+h4TxdQm9rn/5PoF35pVkZ2YY3BGNVtTupqZSUGaOC4MKslzohRz6hw6FsGCMurDn0m06TmsfIBgqKk5TTkizSjFqLBLLR41jXdUycxZOHDDa9EgknZSjJdC0kCUiIiFRiRDLekCYA16KUnXUrGKYY/DiIzNIU1lvoW7OjZwxoy5HiQdnE7dATy8CufI+bQ9NIo41xthpU6US8GSY0MbOnmd1XSYXucu445pYm/r0OfwezfUcSAA0Alz3TAHsXVmnGK/gWFtlvoF25+RmzhpoYM8tUqyYatiz7S+vBsW76lqMtV1OYj7OpEH/fC5pKOV3FP9UGMmlyZuLXly8ipmDARoGnePvR49VfFDElt6iy7TqizAqRqVmB5NR75AY6SDOk+zf2IZXUfh4MnSuTPSLPh6jbuzgZqkCCQNIAGniuHPNpbbvxOft5ZFwqQRiN0KdODuT8D1XNFWymDE8mSyNraCoJ8N0G2g5MssToynvyuLehhUqzuit0UyTa6FAeMtFwloTsybblChXiL2XaG0k8ISbzml2kVhLad4htElhL23QWpk3iZa2sFraEcGD4i7uj830K9f2LK9TX0ZHIuDxbihs3lf8AP9AvW1D+0l/e47sC+zRmuYVBMvRGkDMCRKLYEjQw93ZmHDM07hQyfF06lYfCbTMOoVYLDDumy5nlyQ4Z0LHjl0J3OHOOgIEczsljlS6jODKauHU2AGrXyzyDTB+qdZZSfwxEaS6s0sCtaZb9k2XSc1ZwLWhvXvaQFLNKV/F/o0ZxhzZXi+K0cwZQOfL61Q6Bzv8AaOiMMMkrkaGebfxf6DMLe003ZntBjRpE5jtA5JJR5ZaTfFL/AKMqvhlKO8w90kjXry8Aqxyz7mLLFGuSu6uTAY2AxogAc/M80YxXV9Qcdxo1MafUc1jCWHIG5ozFpG+U7gnqkjjUE5HNKHNGLRw+oa0dm6dZIzd4+JBG/VXeWOzqLt+I3MRwx9QS2kRpl+8A2NzI3+K58c9vUpJxqr5Og4TwOnQis5zn1ILWyIDQd8onfx8UuXUJrg4s+5vb3G5c1YdPNcXUGOO6NHKYvfF74mQCuiEaR62HEoRo0cOxkMY4Rry81NwdkM+l7SSYB2s6801HWo0qJNcgZotqtLTBEIdRItSVoYPWDRIVVqFcCztihQuxE210KFeMvpXCVolLGFNrFLRFwQ9SvmgeP0K9X2Kv+T+j/g5NVCoWeQcUz6bXj8f8oXr6iu0Y2C9iAQ50dZXPUTouQzGPkQFm41yZKXcH3VrUaxrzs/bSJ9+48VGMotteBSSlV2DuL95T/CB7jQs7+u3aofIgO+ajPHjfVFFKfiaLMcryJLSdY7jT8NlLsMfd+43LVMBvcSrVoDnlwGw0AHk0aKkccIdBUvAro22uoRlPgpGHJrNv20KRf3M7hNMPEmNg7b4KHZvJOua76BkmkjGtuIq7njtstZjtHMcxsEE/dLRIPNdUtNjS+Dh/mcqyT6Pobl+1lOmag2PqzvB2C44bpy2noyqMNxzN9ixLGhoDTmzZhvtEeWkrvx4UnycOTK30DLfjOq1rA2lTL2/5js5nwLQQEPcoc30IvJKXedvhVzWe1tWu6ajhAIAa1jT91rRpqvMzNbqj0R1QxRjHobLHhpBzEnmNgBz81zdUI4uS6AfEGI5R2bTLuZ+ifFC+Smmxfjf6HPUgSVdnYXDTQpTFjHIMJex/NK0Z8hV1XLyHEcojwSRVE8cFBUisVhlI5yjXJmnusqFRGh7LBUkoUANqWkRruJSKRCOa7+gM2oQR5pqKySo6fI3ss2nq/FSa7zxt0u0r6mJbVZcB5/Ir1/Y6/wCT+j/gvr41h/VHmPFFwBeVweVT6BepqIN5H/e4lp5Ls0V298xjXAuzT6rNYG+pXHLHKTVHTHIlYI255gqmwXciVS6c4gucTGgkzA8EFBLoGxdsttDuLG3MbJXAO4voX3UJJYxozJipG26FWMmXMe53OPFI0kPbZs21kHAU6lZmQbNLcxPnrI9ig518UU7BODXHUOdgFFrXinU3IkuZ3gIiGn3qfvEm02COKXRrqZ/E4aaLWARlIA8gFTTWp2VzRqFHCVaREr14yR5rTOk4U4eLiK1UdwagdT18lw6vVV8Eep0YMH4pHoNpQ72ZxgREcgN9l5MnxRbI+Kj1GrV2g5WEmY1O50GseaKT6saEJNXMwsQt3NfLufNXhJNcFk01wStX5dTyKElYe4VxVzOJ6rRVIAzXI0ayxr0tGsJZc+CTaZ8lb6smUyRiIetRgi1bmMeEpZcIDlRZUvHaeGiCigKMVZU2pqi0MX/9Qflyk93ol2In2UN26uSzDnzUHt+S9T2Qv+R+j/g5PaX+H9UeXcYn/HXH/J/K1etmXxs4cP3EZJPxUkVY4PJYxOmfFKxkalCuwNMiTlIA/wB3WVzyjJvgvGSSFaXwpz6pkEaiYkRPmtPG5AU1EFN0OSpsYvaIrN+U3ZIV5mPRe884CElFGi5M0be+ywSSYUJY7LKddTfp8TtLYPrc1yPSOzoWpjRlXuIZ9F0QxbSU8u4twLDxUeXOEhvJLnyuKpDYcak7Z24uW6MbE7Bo3XmU+pfbXVg9bESAWCJG59qZY+9hcI7rAbevDw47n5clWUbVIIdiV2KxaBy59SpQi42Jjx7bM+tTLXZSqp2rGZBqxiYKxiYQMTBQMSptJMBB8GHLSN1jCpVCDos1aAScSBqEAsrzo0LY5qLUazQwf12nMJ1GXWdt/Jel7KX/ACP0f8HB7Ql9lX1R5lxl/wCuuP8Ak/lavUzffZx4vuIx5lSK2I6LdQdBmukotAsY1VtptxOkJ3MIPjoFcl2VuyTkfgOwq2aSZieUqWWbXQpiiu8vxak1tUtpmWgDbaY7wHgkwybhch8iW6ogbmeCpYjQzKB5BFyQFBmlZWDyQY96hPLFF4YpM37R7qTS0CJ5rjlU3Z1x+FUXYf6+cnbWUs+lIK56hFdwLyR7/AbpI9AvqCl8mU9C2WsJ3HJK66BDLd4eXF28Kclt6BQrdgyly0m7oyoFlOKWscgzWPT3QYQtk03AkJH8SNwzpcHw4VKZc5pk9UscWSd7FdHn6nUuE1FPg5e6IFUiNjEeSeP3Tui+h0eO0KYtWuaADp7eq0du1Nde84ME5vPJM5J5ECDrzEbdNeaodtuxqmm8agHQg7+S1ATD8CuCarW6QA6NB05nmvS9mf5v0f8ABwa9fZ39Ueb8Zu/x1x/yfytXpZV8bOTE/gRiHdIh2PBK3Q1Mk2iUNwdrLmWpSOY6xhFG06z/AHSSyFI4whlmeim8hRYwinZFI8iHWMJp2UKbyWOoUFULRvvU5TY8YIPo2rRsFKU2UUUaFGiBKjKTZVJIsaAe6UHxyFeAHcjKcoVI88iS44JVgWgePPqhGmB8FLSnYA2jWytcCN1Jq3YydFCYUmHmInRCu8xKoyELMyIKxi6g6HA+KDXAUaeLvLnt0juhRx8ITHGlRKnjNYM7MPgbaQCqxbimot8iPT43Lc1yCYTZmrVDZ3KNN1Fd485rHBzfcdhfYE1tIy6YHPYK2p9n5NPFZJNdaPNxa1zydDz941hTR6THqUoZmn2LJ80Briwjhp3+Ib+V3yXp+zV9t+j/AIODXf4v1OT4pw8vvK7utT+ULp1GXbkaF0+K8aZmtwrRQ7ct2JYMMG6XtmN2SJizA5Ido2HYginbBTc2OooubTAKVth4J+SAQm2pzopydFIIsr0YQjKwyVEKbEWwIJpFIxkGUHmdlKSHTE6mc0gopqqM1yTeSDmcQSNkqqqRn9QXHcX+zENgN1jxgAwq4MPxfmQm9q3HMvxZznABuUSIPzXcsEYq2yHbts6PD8Sp/sn96odGkaAea4smKX3l0OiORNpGjcWJawPjdQjO3RRtdEUMoEjNKZyp0auLJF4y5eaFO7BfFFQTALbc94eaV9Ao1Lkvrv7o0YIUlUFyLFKHFme+m4SXBUTXcNybHB9q41Wv+6CnxySzQX1Ry6uajia8ToeNb806QY3d5j2Bet7Xm3tx93X/AEef7PxqUnJ9x55cEgyV5UeT13wE3T2ejiCM2nPWZMiEkU+0A3wPwmAa09AfiF6vs/8Az/o/4OHW/wCH9UY/E9q9t1VIEy+dJ6BdWfBuyN2vP0JYM+3GlT8vUCpU382O+C53pX4rz9C61K8H5epPsnR6jvh+qHu0vmXn6B95Xg/L1KHUH/gKZaZ+K8/QX3heD8vUNsKGrc1J56gZddPEqc9NKnUl5+g8dTH5X5epQ+i7MYY7fw/VMtNKvvLz9APUq+j8vUlTpun1HfD9UHpX8y8/Qy1K8H5epp2jy0z2Lz+7/UoT0cn+JefoVjqor8L8vUa+qOcZ7J4/d/VGGjkvxLz9Ay1af4X5eoFDvwO+H6qnuj+ZefoJ70vB+XqWUMwP7N5/d/VCWklX3l5+hlql4Py9TRfXMfsXj9z+pQWilf3l5+hX3yPyvy9SsXDv9J/8P9Sb3J/MvP0B74vlfl6lT6jj/lv/AIf6ky0cvmXn6A97Xyvy9QTEGuc2Oyd7Y+hVMelkne5efoTyaqLVbX5epS2gY/ZuEwJhp90kQn92lf3l5+hPt410fl6hljYMZU7QMqPdtBFPQR+cqU8GWUdu5L/29AwzQUrp+XqdTdYs51v2fo9Xff7OP/3K5I+z5KV7l5+gsc8Vm3U+n09TnWXLwCOzfB/L+q6HoXf3l5+hf3tfK/L1ICo7/Tf/AA/qj7nL5l5+gPel8r8vUZ9R8/s3j939UVo38y8/Qz1S8H5epa6o7lTf/D/Ul9zl8y8/QPvUflfl6mjhGJPpkxRqEHf1P6lLJoHL8S8/QSeojJcp+XqaGPYlnogNtajTmBJIp9PB5KTFoJKX31/9ehDDqKk7t/69QfBcaqUmOaKFQzzGTT+JHJ7Pbf315+hTLlhOm0/L1Mq9xCrUMvZUMbSQY8B3leOha/EvP0HWohHhRa/16glWo8/5b/4f1TLRtfiXn6GeqT7n5eoNUD/wO+H6p1pH8y8/QR6leD8vU3+C6TzVjIQIOp8l1aTTuGbda6Px9Dm1ObdjqjpsZos7epIG/wBAuvJFuTJY2tqBBRZ0CnsY+4f0dvQLbTbiJtG9AtRrLGWregQaCmL0Ns+qFqNY/ojfwhCjWXUaAHIJXEZMlWt2nkEFGguRWLNv4QmoFk2WbfwhBoNlzbYHTKEm0Njm2b0C20O4Z1mw7Ae5GgWD3dhp6qeFWJJ8AYt4MZQBz0VdqJ2wq1wzvZwBA3U5NVTHSp2atbKWZcoUFDkO1KW4FbbMjYe5NtHsj6E3eAjQLG9Db+ELUCyTbNv4QtQbCqNBrCQWjwSONgfJGvDhBCKhQEkugRhVJnqlo18FuzuSQmXpaHxbC6YgtYB1V82JQaoXDkcupl1LRv4R7lJIq2PUwxuXNA9yyfNADeHbYNqHQbFdGBfGSy/cA8Yp/bP8/oF0SXJGL4A+zQoaxwxCjbiQattDuJhLtG3E2oOIdxMIbQ7iTUNodxKENptxJtNBoNloYloNloYhQ1jClrK1GsZ41RUQNj1jIAQUQWUmjKajWWtYY0S0GxsiNAsXZrUayRZyQo1jZFqNZJtNajWXXA1EjklUQJlXZo0GyyzgOBKKVOxZcxaRqXBBaVbNOMo0jngmpGI5ijR02O5vdhauTWX4SyKnsP0V8K+IlkfwguJU/tXef0Cs+pNdAbsUAiNFYwhRWAN2SJiTaSASXZIBsnTozugwolUpQYQXKC+Bg1baDcOCVtodxax6VwCpFqXaNuE1krNGskaa1GshkWo1kwNENprHZSWaNY4p6LUayGRGgWPkQoNjhi1GssfqUNtAXAVRALdQEVS6onK0+AJ1PVaithNWlDUNveTUrYIaaah7Eaa1GsvsGQ/2FUxL4ieToD3jO+7z+iqxEVdmgEXZLGF2SxiQoIBG7BYAuxRMIU1qMPlQo1j9ksEkLZCzUN2Sxi6iOSVoZMtFHWUA2MWLUaxsi1Gsfs4WNYnBajWMGrUaxZFqNY+VajWLKtRrHaEKNZKVqMRyrUayTiSIWoBDKjRrFkWo1l1sNU+PqJPoVXFPvFOxUQ7FYI3ZrGF2axiWRA1iDVqDYgxYw+RYwuzCxibaYQMWlqWg2VVGJkZlWVNQtl9N0pHEKZYAhQbI9msaxP1RSMRyLUaxZFqNYsq1GsfKtRrFlWo1iyrUaxZVqNY4ahRrFlWo1iyrUaxZVqNZOiNU8FyLLoRqDUpgEYQCIBYA7mrIw0LGFCxh4WCMAsYeEDDu2RQCIWMSfssglcJgCCBi8BIEdYxAhEwgsEcoAFCIRQsYdAAkTDQsYSxiRCBhkQkoQF7xM3TR6mZ//9k=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4" name="AutoShape 10" descr="data:image/jpeg;base64,/9j/4AAQSkZJRgABAQAAAQABAAD/2wCEAAkGBxQTEhUSEhIVFRUVFRcVFxQYFRQVGBUUFxQWGBQUFRcYHCggGBolHBQUITEhJSkrLi4uFx8zODMsNygtLiwBCgoKDg0OGxAQGywkICQsLCwsLCwsLCwsLCwsLCwsLCwsLCwsLCwsLCwsLCwsLCwsLCwsLCwsLCwsLCwsLCwsLP/AABEIANsA5wMBEQACEQEDEQH/xAAcAAABBQEBAQAAAAAAAAAAAAAEAAECAwUGBwj/xABDEAABAwIEAwQHBQYFAwUAAAABAAIRAwQFEiExBkFREyJhcRQygZGhscEjQlJy0TOSosLS4SRDU2JzFfDxNFRjgrL/xAAaAQADAQEBAQAAAAAAAAAAAAABAgMABAUG/8QANREAAgIBAwEFBQgCAgMAAAAAAAECEQMEEiExE0FRodEFFCJSYSMyQnGBscHwM5Ek4RWSov/aAAwDAQACEQMRAD8A3+JeJrqnXf2dYtYSQ1sN7oAGoMdZXiZ9TlWaUYyaSf08PyPZwabE8MZOPL/MyWcV3v8A7l/uZ/SpvV5vm/b0KrSYfl/ce549uKbSx1VxcR68NkdI0hGGXUzdqf7egs8Gnj1iZOH8Z373Q68e0A/hpyR+6ujLqckVaZHHp8cnTR11zxBctYSK73AOEkBstEDQmNQV5sdbqG63vy9DsejwfL+5s1cce6m19Oq4TG8agsaenUkKT12pXG9/6XoJh0eNyalFf1kGYxW/1XfD9EP/ACGp+d+XoVejwfL+5CtjlUOY01nNzOGsNiJg8kY67VO/jfl6Ce54km9q8zWubuoGtyVnGQ7vabhxE7eCOTW6mFfaXf0XjXgcmLFjcnugPWxN7bcHMS+YJ0nzWftLM4JKTu+vBoaWEs7VfCaj6x7Nrg7UgT581fPrci08JwyO316ehxxgu0aa4KjWe5pAeQY0PQ9V5/8A5LVX99+XoPshGStcD4RcVMkVZzDn19y9HSe1WlJZZN+D/gGpxw3Xj6BBqnquKXtHUN8Tfl6E9iK/SdQ3NqTHwlGGv1M5KO98v6egez4ui97iOa7NRqNThk4ubf8AoRJMQLomU8cms7FZXPh/3wBUboQeeqWOsz98jbUSDj1VY6rK/wARqQ8nqqrPl+YFIcSrRyZH+IHApW7bJ4mpDyj22TxNSFKzy5PE1IYFaOad8s1DhMsk/EFIdWuadWDgeE1y7jA95cZBPjHwP6Iw3buWY8Y4icXXVQfhdA8t/qvH1VLNP8/4R72md4YfkZlS5g7zGigoWXcqFSsQ4Go7fcIvJXwoVY93xMxchdUK6rqJytNyO3oUxAaH9xzAXDxA2XlSbu65PSgi2vfhrckxpA6JY423Y7pKhV8Tc4d0hp020RWJJ8gSpGRid65rWkyW5tXbgHpK6MWNNuiWXJtSOy4dujWbAIAaBA/T2rgy49rJ5nGK3V1NlrgfaFE52i+k+BHJKycopuybK/fY0H1jEpoQ3SS6CyhUG/AJNfK4g9YSzg4ycX3Edm6NoLC0VZBleHsPfDwJBOV3VvJejolilHIpLmrX/Q2Zrhx/UsfU9q455pOXiKolzXd0f9wvWjmcdKoSXH7fQm18Q0rmsI4T427My0BeqorYvHvJmXiGPUqL+zcHF0SY5K22EYpydD48U8jqKsqHElL8Lvgk7TB8xf3LN4F9njdKo8MBhx2Eg/JPjWOf3WTy6fJijc+C28xanTmTMdEZvFB1JhxabJkVoBpcUUSe9LdYkrQ7KbqLNl02XGt0lwbXbsy58wyxM8oV+yRzWZF1xPSYdA53iNknaYk6bOqOjzS6ILw/GqdXaR5p458TdJi5NLkguUSxv9mPzD5FXrvOY8e4muAK9RrAc+YyekgLwdTG88m+l/wj3tNOsEUupzjNHQdVnyuBl15NelXkRsFzONHSmA1wxpmdd1WO6SIyUU7DmYh3Q2DJUni5sssvFBNGzLvExOvSYSOaQ6Rey3bLA4iSTM7b6exI5Om0avEu44pNp2bRSiO0GcNIIGhieibRXLLcvA4805U1Rk8HXz9SAe4RJ5eCrrMaT/MppZ74uLPRrKuHBeVJUDLBxYY93dMdEhzpfErNKjQa0U3/AImwfMrtyYI44wyXxL9zjnOUnKPgyy0te8S/U/8AeqOkwwyZXHJ4C5cvwpRLlxtbJtIQtbsDzleniUI4MeRdU6ZN9WiilTLXk8jqoYk8GqVq1fkUlJShXeGVmiJXue0MWNw3rr+5CLZW4eC8/Lj6cU+8dMHuLgNgQST0XHmzdm9sSkMbkE0HSJIXqaLJLJHdMlNU6PPuM7gsuXRzaF06qClGJ6Xsurlf0/kGw+2bVbmfUymdoPzTLT4EuQe96nc9q4t9xo29pTpNNVlUOIkExqBGsJ3GOGDlAHbTzSUJq2iuwqelVAxohvnPvXBp9K8knLI7OqeVYYWWcU4UaIZtlMyV0ZNHHGnOJPTa7fLa11MV2MPNLsge5Mx5cl0wnJ4X4kJ4oLVxvoxYbWDnAPOnTdcuLFhpufU7tRkyqX2XQ6GxdVL4aRl5aZQkehwyneOXmQtqF5FydFe03NoNDzJzfRy9mKpJHiy6nlmP1B29UAS7Ofovn9Un28m+l/wj3tK12MTJZYQTOp3/ALKLy8cHQsaQQKQGyXcx6MHHqcOB5Fdmndqjj1Kp2dFw+1lRjc0DKFw6jdGXB14KlHkncV30axNNwc3rroOi0YxnD4uoZNpkbm0bUAIqEEDX5/VaM3F1Q0oKSuw/DWN/ZOAexw7wcJBUsjd7lwxtqraNQDKLKgZTDJ5AaESjJym05OwbYwXCL8LxGCJ2mJ6eBSZMYbUo0dhY1Q4Ljkjz80GmHtqS0N6FZzk0k+45XGpN+IY2tOyzySu11OdwrqTa8FKn4gcaJgq0ZikpXRvvlgHVVJy4YCxxXflnKXL5YiK6rBId0XLq8EYZFk6pNX+Q8ZOqLwZ15L1YSll+OMaj3E+h5nx9iT6NychjMBOgJgdJ23Vc+GOSKvuOnSz2tgzKXbNzvuG0wdmF3L2KcdLixr6jPVZG3SNB2HClauioHudqAJ26ppThOOyL6FMG9Tc5LqT4JfkqAu5z7BopafJFScWX1MJTx8GtxtWZVphjHjTUu3AG3tK69TlUIfn3HFpMcnOzlMNZQYSHZqgIOvip6ebUHLJwi+pSnNKHMkaVhYtcD2dRjI+7oD70r0sMq3Io9X2T2z8jJxrEX0jka4z1mVKGj7KV2VWphkj8KO0wq7dUsmOfqQ+J9hXqLoeJLqzgsUgXNXuz3zr7Avndb/ml+f8ACPoNFSwx4KA7r85XLR2WDvPLZOhGzHx5vdB6eR+S6dO+Tn1C+EI4eu8rREcwdkmphbDp51EKxC6Bkg6k7a/+FPHCis5WiFs6prE9T4BGSiCNlNS8ymcxnkAnWO+4V5K7zVsL9r4FR8n3AeZ5rnyY3H7qKxy7urL67sjpMNpuOjuQOwnoEsVuX1Gcqf0D7bEXUHFpEwJHiI5FSeNTVhkoz4YUeMmAQ1rnHw5ILSS7zleKF9Qi14nziWb9Dv7kksDi+R46bHIAqY7Vc6RICp2UUiywwXG0MocXOZAeUvu99CGTSYpfQ2KPGFPSRp1S9nNHLL2e+5nQ2d2yoMzHAhUxy55ODLiljdSQYF6cepAciVVxU47ZAJMECF1addnj2LoK+XZwnGnCta5rB7BIjwXVCNx5GhPazm28C3LXhzqZeARpmAkcwdVxZccras68eojXKO8sMPqVCRVpZG6AAEHTpIXPovZ0sEnO7Nk1UXGo2QqcOGn+yBIkk+O/1j3K2fQSlLdFlcWrjVSMpnDFZ9IU3CCXAuJPIT+qrDSS7XdN2hcmrjt+A2H8HsFHIww8D1/P5LtljjJbX0OKGWUJbl1OOr8EXTCckkdQf7odnXRlfeE/vRL8N4DrOcDVMCdZKCUb5fIss7qoqjuLuzbRt2U27Bw+R1VjnPKcdrNFzVBkHP8AQdV8/q4vtpf3uR72kkuxiDB8rlqjqsZz+pHv19qKRrAsTZLHD3KmJ1JE8iuLM7BqxbI66rozxTIYJUaFa9eRqRHs+igscUy7yOir02AdSdIM803Zi9oZ77gnQaK6jXLIORZb1suu55eHVLKO4MXRG4xJ7xlcdEY4YxdoDyyao6DA73tqXYE99glrp1cNO5r0XHnx7Jb10Z04JWtpgYrnp1JBLZ6GIPMLsw7ZxpnPm3RlaJ2mPVWHWHeJGvvCE9NCXTgMdROPU6mwxR1Vk9nB5GQvPyYVCVWd+PLKa6FdzZNeZzua7oRI96McjjxQJQvkrdbPYI9YdQjvjJmppGpw/jNSi8Og5diOqTJjT5QmTGssNsj0vCsUZWbLZ8QdCq4M/NPqeJqNNPC6kaAK7YTTOYkF14xWU17gtMASuyIKKxduP3Qs4xfVGSYRSeeYAWhtXEUFoGvsRyEACSTAC8zW+0uxltiuS+HBvTbYqF64xmajpNfLJPZNUJPGkuGGGqIlesRA6946DDVHUSaxScetDJcit7vN6zYUMGzUY1Nrn0C04sbGz9mPzD5Fdwh45xFXHpNUGNHmPcF4Oqi+2l/e5Hu6ZrsYmXUvgPVI8VFYm+pdzS6A9S9GpmPcnWMVzKqt+SIG3RMsSTsR5GA0HcvNWkiEXyWAk7ApeEPyyEEpuAUydJiDYUi3s/FLY20HfS8U6YriK3rOpuD2HUGQtKKmqYFcXaOhxum2rSFVkd7WB918ahcWFuE9r7jrypThuRhUbUc9T8l2Sn4HNHH4m7bVQGxJ0HJcUlbOuMklQbZXJJ2B81OcUkPCbZrUWNjMCQeeX9FztvoXSXUtq03F413HNoGkeB6oJqgKzoMDr5CJ8lCTfVHFrIb06OtpuXo6bLuR4ckXgr1scuCbGDZ3XRhm2uQMl2YXUhSWVag2BXljmII0IMheH7Q9nTyT3wL4s21NPoSt7Zw9Yz7IR0egzQlvmxZ5IvogrswvcIi7IdEHyYYUQlhjjDoGwHGh9mPzD5FMnyA8G4rJ9Mr66dp/KF5ueu0Z62nvs0Z3aclz0dF0Qgc0eReC9jW+CVtjKgWq0h23NUTtEpKnZ1PDdxTptfmbJOoMTp0K8/UxlJqmduFpIzLi2lziGwJPkrxnSSYkoW7I+hGJW7Q3ZkHW2iZTF2A9S2jmnUxHEgylv4JnIFDi7cGlgnUz4IbE3YN7SaI1HmPcUUjNujawqk141J1HJcmZuPQ6sUYy6muaNNmg+Jk/Bc+6Uup0KMY9BDEcuoDdPct2VgeSioYqXOEn9U3Y0iay8nZYG+YJbPXyXBPhktV04Z1ttUBAIVME9rPFnFp0wtpXuYp2RZMFdcMq3bRWiQXWmAdNYBI2YdEw0oGFK1mEg2Yzcb9QfmHyKSL+IJ4PxcR6XX/P9AuHN/lZ6mD/ABIw8ySihDN4o0CywVClo1jPrToio0CTsnSuSPvQlcF4DRm13hVO7fyeD7QpuEfAoskvE17YEjM94DYnx9y5pVdRR0K6tsoNQPdDTA8enVPTirYu63wM+pTkgSW9TuUdsqBuRJ9Wl2ZgEP3B3B/2kcvNBRnu+gXKNCr2lM025CA8bg6eep0WjOSk76GlCLjx1Mmn6xB1yy3w8F0vocy60aGHVizyUMsVIvjk4hn/AFcg6MHTVT7C+rKdvXRFdpZvuHw0EzrAgDzM7BGU1jRL73LOoteEXU4c+q1s8wHH4wuWWoUjQkr+FNnWYPh7mQRD2nSRJHu5LklFy5SJ6jPGS2vho6GiyB7ZQgvgb8OTzpStl1Mrv02R07JyQJfsNQikx2UgdoTJ0IP2QMbguBMcwwjmvVwKMVaJspvbku7Cq3MIzvLOejYewgbkd4eYXZGQpp3VzFPM2CTGTmHOdo3bcSQmRjEsuzaQ2s+YFUAvcZJFxUBPnsqJgL6tanJFu7UMeagBMBnZujfnnybeKazFlF9rlEuZsOZ6INmK2VLcVKwqPpgh7QA6oAQ3sKUQCdt0GzBWHVGl7jRdmpZR3g7MwvkzkPPTeNNucqUpBHxr1B+YfIrYncjM+f8AjF3+NuBP3/5QufMvtGejhf2aMQwkHECsYkHnrCFINsbWZRATduMvtSr6mf0LbWwfU7wGyWeWMOGNDHKXKD2u2a9oMCFGu+JdS7pBtvhrHyRUcx22uoj6KUs0o8NWWjijLlOgu34YLgPtWDWDPz32U3q0u4z09LqNccNBkzctnURlOo6ghFard+EHYPxIXXDlSrmNNweIHLLsOQRhqow4kqBPC30ZlVbJ9AAObBO/SZ2B56LoWSOR8Mk4SxrlDURz16rSAgilSLm5oIExm5E9PNI2ouhqtGzghLHZNQDrvPvXLnqSs6tOqdHc1GOdREuMRp9VwXTJpxjldIJ4NcGZpdGogE6LpxZuyyKaf/ZD2lFypJHVPiJC6dT2c8csmPo+v5nkK7pkGFcGCdDMFt7PMXPcXtc92wcRDRo0aeAn2r2ceSkkTaI21q5lUAAlgLnhxMxnGrddfWBP/wBgupZOAUTtbdweGERTpS5h5OLpytHgwZhHi3oqdpwCiFqHU3kljyD2mwB3uKjhOvMOBVVO0Cid9mqgZabgW5jLgBvTc3K3rJI8PbCO+jUX0ryGgGnU0A+74ea24xKyac1VxBAdUDhPTsaQ+bSPYllMI1OllquIENc1pMbZwTqfGCNfAdFKUwlOM+oPzD5FNp3eQD6Hg/FlE+mXLoEB+p57DRSzy+0aPS08fs0wA4boDn1P3YOi5+25qjo7Hi7CDhDQAe9r5KfbyH7BJEm4M3ofeg9QzdjEt/6e3Y0/bKXtZeI3Zx8DKrYeWkkGR0nVdMcqkuSEsTTtCs6saGVpoEGa1iaZe05gYIkHmubJup8F4qLfU7enh1o8AtLmuPSCB8ZXmPJkXDLKM0+Emih+CakNfoOcQmWbxRW/EGNgB6xKbtG+hTajRsSWwQdlKXJpRTjTOc4kuGF+XNmObX8LRGpb7V26eMquqOXJJOkYd3c0wCO9mOxPw1XVCE27Oec4IONk70Vrwe7mbp1JnUddlLeu1aZTa3BUbVg7uhzhB0jmVy5OtI7MKpWzUqYocoYBpPjv0UVj72ZwSnvXULwe2qVKmgLWiCee250QklVLklnyxjB7jtqdXufD+6m8tY3HxPDcfjLmFJilQrLQV6OPJwI0SBXQsotDhyqspqHzKqygoeU3amoUrdoahSs8hqGlI5mAMY9QfmHyKvpJXkBLoeN8S2s3NU6R2kx10C5tTOs0l/eiPZ00LwxM+4eGtjTXcjooRTk7LzaSMS5pjk53nJ+C64t+BxyS8R7GWu9Y+WqGSmugcVqXU1aVuXGSVzuaXQ6VFvqCX1DK5Vxy3InNUyph5ESPimf0Fom22DjvI5HmPPqlc2kZRTYVZ3Fake4THnof7pJxxzXJWEpx6HV4S6tVALSQfDl5jkvPyqEXR2RkmrlwPjl2+jDahmegC2HGpvgEppRtdGYj8dzDYkExC6fdqI9vZh1anedJmTJP0XWo8I5JPlgty8OI8FSCpEpNNnXW2JThgZIHZ1W93mRJ73muCWNrUP6o6YNbVL9C/Dapqd2YI2P0CjkWzk7cct3B0mGWraYD3AEzz6rmnJtgypt7Ub+FXXrCQC7oB7lJuUehwanF0dcIKqVMsBSJRjuth9CpISXRzTjTLg5WjloSh2PmY5K+PI5W13AaokHJ1mBQ+ZUWYFD5lVZgUPmTdqahSj2hqFK28wFix7g/MPkV26CV5f0Fl0PD+ML0i6rNECH/AECfNjTyyf8Aeh6WHK1iikc9VrnWdSfgsogcykVjsm2oTczRwe1zHMdhqVz5p0qOjDG+Q6jcOdUaxnWApOKUW5FNzcqRdjlPvxpIGsbSl074KZlyZbRoujvIroTpzyQYUdFgdZhBzw1w5k90j3aFcWeLXTodOJ+J0GB0xSLs7yzPpodx00XJlbnVIecGlwrMbjazewtcBNM6CSZDukcl1aOSaa7yWSbkjl2Ujm6Seui7nLgilyG3GBvLDVbBaND90+47qUdQk9r6hnh8GQt8CL3BtMF7+cDuj280ZanarfCA8EV33+xs3nDrwxjHuYxreQ1knclc0NStzklZR47il3BmEWGSpo4EDynZSy5N0eS+OkyeIYoXOFFnXcdfqtjxKtzDOaUuDr8Bw4tGZ890c/LmuLJO3wcuqz2tkQm6uBHjm+EJEhMeN3+hKjdaJXEE8XITTvEriRlhLrW5Dc3iZVYZXBNeJPJicq+hc25CjyI8TLW1QmU2hHFkg9P2wtEsyoswKHzJlmNQsyosoKBMVPcH5voV6Xsud5/0Yk+h4TxdQm9rn/5PoF35pVkZ2YY3BGNVtTupqZSUGaOC4MKslzohRz6hw6FsGCMurDn0m06TmsfIBgqKk5TTkizSjFqLBLLR41jXdUycxZOHDDa9EgknZSjJdC0kCUiIiFRiRDLekCYA16KUnXUrGKYY/DiIzNIU1lvoW7OjZwxoy5HiQdnE7dATy8CufI+bQ9NIo41xthpU6US8GSY0MbOnmd1XSYXucu445pYm/r0OfwezfUcSAA0Alz3TAHsXVmnGK/gWFtlvoF25+RmzhpoYM8tUqyYatiz7S+vBsW76lqMtV1OYj7OpEH/fC5pKOV3FP9UGMmlyZuLXly8ipmDARoGnePvR49VfFDElt6iy7TqizAqRqVmB5NR75AY6SDOk+zf2IZXUfh4MnSuTPSLPh6jbuzgZqkCCQNIAGniuHPNpbbvxOft5ZFwqQRiN0KdODuT8D1XNFWymDE8mSyNraCoJ8N0G2g5MssToynvyuLehhUqzuit0UyTa6FAeMtFwloTsybblChXiL2XaG0k8ISbzml2kVhLad4htElhL23QWpk3iZa2sFraEcGD4i7uj830K9f2LK9TX0ZHIuDxbihs3lf8AP9AvW1D+0l/e47sC+zRmuYVBMvRGkDMCRKLYEjQw93ZmHDM07hQyfF06lYfCbTMOoVYLDDumy5nlyQ4Z0LHjl0J3OHOOgIEczsljlS6jODKauHU2AGrXyzyDTB+qdZZSfwxEaS6s0sCtaZb9k2XSc1ZwLWhvXvaQFLNKV/F/o0ZxhzZXi+K0cwZQOfL61Q6Bzv8AaOiMMMkrkaGebfxf6DMLe003ZntBjRpE5jtA5JJR5ZaTfFL/AKMqvhlKO8w90kjXry8Aqxyz7mLLFGuSu6uTAY2AxogAc/M80YxXV9Qcdxo1MafUc1jCWHIG5ozFpG+U7gnqkjjUE5HNKHNGLRw+oa0dm6dZIzd4+JBG/VXeWOzqLt+I3MRwx9QS2kRpl+8A2NzI3+K58c9vUpJxqr5Og4TwOnQis5zn1ILWyIDQd8onfx8UuXUJrg4s+5vb3G5c1YdPNcXUGOO6NHKYvfF74mQCuiEaR62HEoRo0cOxkMY4Rry81NwdkM+l7SSYB2s6801HWo0qJNcgZotqtLTBEIdRItSVoYPWDRIVVqFcCztihQuxE210KFeMvpXCVolLGFNrFLRFwQ9SvmgeP0K9X2Kv+T+j/g5NVCoWeQcUz6bXj8f8oXr6iu0Y2C9iAQ50dZXPUTouQzGPkQFm41yZKXcH3VrUaxrzs/bSJ9+48VGMotteBSSlV2DuL95T/CB7jQs7+u3aofIgO+ajPHjfVFFKfiaLMcryJLSdY7jT8NlLsMfd+43LVMBvcSrVoDnlwGw0AHk0aKkccIdBUvAro22uoRlPgpGHJrNv20KRf3M7hNMPEmNg7b4KHZvJOua76BkmkjGtuIq7njtstZjtHMcxsEE/dLRIPNdUtNjS+Dh/mcqyT6Pobl+1lOmag2PqzvB2C44bpy2noyqMNxzN9ixLGhoDTmzZhvtEeWkrvx4UnycOTK30DLfjOq1rA2lTL2/5js5nwLQQEPcoc30IvJKXedvhVzWe1tWu6ajhAIAa1jT91rRpqvMzNbqj0R1QxRjHobLHhpBzEnmNgBz81zdUI4uS6AfEGI5R2bTLuZ+ifFC+Smmxfjf6HPUgSVdnYXDTQpTFjHIMJex/NK0Z8hV1XLyHEcojwSRVE8cFBUisVhlI5yjXJmnusqFRGh7LBUkoUANqWkRruJSKRCOa7+gM2oQR5pqKySo6fI3ss2nq/FSa7zxt0u0r6mJbVZcB5/Ir1/Y6/wCT+j/gvr41h/VHmPFFwBeVweVT6BepqIN5H/e4lp5Ls0V298xjXAuzT6rNYG+pXHLHKTVHTHIlYI255gqmwXciVS6c4gucTGgkzA8EFBLoGxdsttDuLG3MbJXAO4voX3UJJYxozJipG26FWMmXMe53OPFI0kPbZs21kHAU6lZmQbNLcxPnrI9ig518UU7BODXHUOdgFFrXinU3IkuZ3gIiGn3qfvEm02COKXRrqZ/E4aaLWARlIA8gFTTWp2VzRqFHCVaREr14yR5rTOk4U4eLiK1UdwagdT18lw6vVV8Eep0YMH4pHoNpQ72ZxgREcgN9l5MnxRbI+Kj1GrV2g5WEmY1O50GseaKT6saEJNXMwsQt3NfLufNXhJNcFk01wStX5dTyKElYe4VxVzOJ6rRVIAzXI0ayxr0tGsJZc+CTaZ8lb6smUyRiIetRgi1bmMeEpZcIDlRZUvHaeGiCigKMVZU2pqi0MX/9Qflyk93ol2In2UN26uSzDnzUHt+S9T2Qv+R+j/g5PaX+H9UeXcYn/HXH/J/K1etmXxs4cP3EZJPxUkVY4PJYxOmfFKxkalCuwNMiTlIA/wB3WVzyjJvgvGSSFaXwpz6pkEaiYkRPmtPG5AU1EFN0OSpsYvaIrN+U3ZIV5mPRe884CElFGi5M0be+ywSSYUJY7LKddTfp8TtLYPrc1yPSOzoWpjRlXuIZ9F0QxbSU8u4twLDxUeXOEhvJLnyuKpDYcak7Z24uW6MbE7Bo3XmU+pfbXVg9bESAWCJG59qZY+9hcI7rAbevDw47n5clWUbVIIdiV2KxaBy59SpQi42Jjx7bM+tTLXZSqp2rGZBqxiYKxiYQMTBQMSptJMBB8GHLSN1jCpVCDos1aAScSBqEAsrzo0LY5qLUazQwf12nMJ1GXWdt/Jel7KX/ACP0f8HB7Ql9lX1R5lxl/wCuuP8Ak/lavUzffZx4vuIx5lSK2I6LdQdBmukotAsY1VtptxOkJ3MIPjoFcl2VuyTkfgOwq2aSZieUqWWbXQpiiu8vxak1tUtpmWgDbaY7wHgkwybhch8iW6ogbmeCpYjQzKB5BFyQFBmlZWDyQY96hPLFF4YpM37R7qTS0CJ5rjlU3Z1x+FUXYf6+cnbWUs+lIK56hFdwLyR7/AbpI9AvqCl8mU9C2WsJ3HJK66BDLd4eXF28Kclt6BQrdgyly0m7oyoFlOKWscgzWPT3QYQtk03AkJH8SNwzpcHw4VKZc5pk9UscWSd7FdHn6nUuE1FPg5e6IFUiNjEeSeP3Tui+h0eO0KYtWuaADp7eq0du1Nde84ME5vPJM5J5ECDrzEbdNeaodtuxqmm8agHQg7+S1ATD8CuCarW6QA6NB05nmvS9mf5v0f8ABwa9fZ39Ueb8Zu/x1x/yfytXpZV8bOTE/gRiHdIh2PBK3Q1Mk2iUNwdrLmWpSOY6xhFG06z/AHSSyFI4whlmeim8hRYwinZFI8iHWMJp2UKbyWOoUFULRvvU5TY8YIPo2rRsFKU2UUUaFGiBKjKTZVJIsaAe6UHxyFeAHcjKcoVI88iS44JVgWgePPqhGmB8FLSnYA2jWytcCN1Jq3YydFCYUmHmInRCu8xKoyELMyIKxi6g6HA+KDXAUaeLvLnt0juhRx8ITHGlRKnjNYM7MPgbaQCqxbimot8iPT43Lc1yCYTZmrVDZ3KNN1Fd485rHBzfcdhfYE1tIy6YHPYK2p9n5NPFZJNdaPNxa1zydDz941hTR6THqUoZmn2LJ80Briwjhp3+Ib+V3yXp+zV9t+j/AIODXf4v1OT4pw8vvK7utT+ULp1GXbkaF0+K8aZmtwrRQ7ct2JYMMG6XtmN2SJizA5Ido2HYginbBTc2OooubTAKVth4J+SAQm2pzopydFIIsr0YQjKwyVEKbEWwIJpFIxkGUHmdlKSHTE6mc0gopqqM1yTeSDmcQSNkqqqRn9QXHcX+zENgN1jxgAwq4MPxfmQm9q3HMvxZznABuUSIPzXcsEYq2yHbts6PD8Sp/sn96odGkaAea4smKX3l0OiORNpGjcWJawPjdQjO3RRtdEUMoEjNKZyp0auLJF4y5eaFO7BfFFQTALbc94eaV9Ao1Lkvrv7o0YIUlUFyLFKHFme+m4SXBUTXcNybHB9q41Wv+6CnxySzQX1Ry6uajia8ToeNb806QY3d5j2Bet7Xm3tx93X/AEef7PxqUnJ9x55cEgyV5UeT13wE3T2ejiCM2nPWZMiEkU+0A3wPwmAa09AfiF6vs/8Az/o/4OHW/wCH9UY/E9q9t1VIEy+dJ6BdWfBuyN2vP0JYM+3GlT8vUCpU382O+C53pX4rz9C61K8H5epPsnR6jvh+qHu0vmXn6B95Xg/L1KHUH/gKZaZ+K8/QX3heD8vUNsKGrc1J56gZddPEqc9NKnUl5+g8dTH5X5epQ+i7MYY7fw/VMtNKvvLz9APUq+j8vUlTpun1HfD9UHpX8y8/Qy1K8H5epp2jy0z2Lz+7/UoT0cn+JefoVjqor8L8vUa+qOcZ7J4/d/VGGjkvxLz9Ay1af4X5eoFDvwO+H6qnuj+ZefoJ70vB+XqWUMwP7N5/d/VCWklX3l5+hlql4Py9TRfXMfsXj9z+pQWilf3l5+hX3yPyvy9SsXDv9J/8P9Sb3J/MvP0B74vlfl6lT6jj/lv/AIf6ky0cvmXn6A97Xyvy9QTEGuc2Oyd7Y+hVMelkne5efoTyaqLVbX5epS2gY/ZuEwJhp90kQn92lf3l5+hPt410fl6hljYMZU7QMqPdtBFPQR+cqU8GWUdu5L/29AwzQUrp+XqdTdYs51v2fo9Xff7OP/3K5I+z5KV7l5+gsc8Vm3U+n09TnWXLwCOzfB/L+q6HoXf3l5+hf3tfK/L1ICo7/Tf/AA/qj7nL5l5+gPel8r8vUZ9R8/s3j939UVo38y8/Qz1S8H5epa6o7lTf/D/Ul9zl8y8/QPvUflfl6mjhGJPpkxRqEHf1P6lLJoHL8S8/QSeojJcp+XqaGPYlnogNtajTmBJIp9PB5KTFoJKX31/9ehDDqKk7t/69QfBcaqUmOaKFQzzGTT+JHJ7Pbf315+hTLlhOm0/L1Mq9xCrUMvZUMbSQY8B3leOha/EvP0HWohHhRa/16glWo8/5b/4f1TLRtfiXn6GeqT7n5eoNUD/wO+H6p1pH8y8/QR6leD8vU3+C6TzVjIQIOp8l1aTTuGbda6Px9Dm1ObdjqjpsZos7epIG/wBAuvJFuTJY2tqBBRZ0CnsY+4f0dvQLbTbiJtG9AtRrLGWregQaCmL0Ns+qFqNY/ojfwhCjWXUaAHIJXEZMlWt2nkEFGguRWLNv4QmoFk2WbfwhBoNlzbYHTKEm0Njm2b0C20O4Z1mw7Ae5GgWD3dhp6qeFWJJ8AYt4MZQBz0VdqJ2wq1wzvZwBA3U5NVTHSp2atbKWZcoUFDkO1KW4FbbMjYe5NtHsj6E3eAjQLG9Db+ELUCyTbNv4QtQbCqNBrCQWjwSONgfJGvDhBCKhQEkugRhVJnqlo18FuzuSQmXpaHxbC6YgtYB1V82JQaoXDkcupl1LRv4R7lJIq2PUwxuXNA9yyfNADeHbYNqHQbFdGBfGSy/cA8Yp/bP8/oF0SXJGL4A+zQoaxwxCjbiQattDuJhLtG3E2oOIdxMIbQ7iTUNodxKENptxJtNBoNloYloNloYhQ1jClrK1GsZ41RUQNj1jIAQUQWUmjKajWWtYY0S0GxsiNAsXZrUayRZyQo1jZFqNZJtNajWXXA1EjklUQJlXZo0GyyzgOBKKVOxZcxaRqXBBaVbNOMo0jngmpGI5ijR02O5vdhauTWX4SyKnsP0V8K+IlkfwguJU/tXef0Cs+pNdAbsUAiNFYwhRWAN2SJiTaSASXZIBsnTozugwolUpQYQXKC+Bg1baDcOCVtodxax6VwCpFqXaNuE1krNGskaa1GshkWo1kwNENprHZSWaNY4p6LUayGRGgWPkQoNjhi1GssfqUNtAXAVRALdQEVS6onK0+AJ1PVaithNWlDUNveTUrYIaaah7Eaa1GsvsGQ/2FUxL4ieToD3jO+7z+iqxEVdmgEXZLGF2SxiQoIBG7BYAuxRMIU1qMPlQo1j9ksEkLZCzUN2Sxi6iOSVoZMtFHWUA2MWLUaxsi1Gsfs4WNYnBajWMGrUaxZFqNY+VajWLKtRrHaEKNZKVqMRyrUayTiSIWoBDKjRrFkWo1l1sNU+PqJPoVXFPvFOxUQ7FYI3ZrGF2axiWRA1iDVqDYgxYw+RYwuzCxibaYQMWlqWg2VVGJkZlWVNQtl9N0pHEKZYAhQbI9msaxP1RSMRyLUaxZFqNYsq1GsfKtRrFlWo1iyrUaxZVqNY4ahRrFlWo1iyrUaxZVqNZOiNU8FyLLoRqDUpgEYQCIBYA7mrIw0LGFCxh4WCMAsYeEDDu2RQCIWMSfssglcJgCCBi8BIEdYxAhEwgsEcoAFCIRQsYdAAkTDQsYSxiRCBhkQkoQF7xM3TR6mZ//9k=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AutoShape 12" descr="data:image/jpeg;base64,/9j/4AAQSkZJRgABAQAAAQABAAD/2wCEAAkGBxQTEhUSEhIVFRUVFRcVFxQYFRQVGBUUFxQWGBQUFRcYHCggGBolHBQUITEhJSkrLi4uFx8zODMsNygtLiwBCgoKDg0OGxAQGywkICQsLCwsLCwsLCwsLCwsLCwsLCwsLCwsLCwsLCwsLCwsLCwsLCwsLCwsLCwsLCwsLCwsLP/AABEIANsA5wMBEQACEQEDEQH/xAAcAAABBQEBAQAAAAAAAAAAAAAEAAECAwUGBwj/xABDEAABAwIEAwQHBQYFAwUAAAABAAIRAwQFEiExBkFREyJhcRQygZGhscEjQlJy0TOSosLS4SRDU2JzFfDxNFRjgrL/xAAaAQADAQEBAQAAAAAAAAAAAAABAgMABAUG/8QANREAAgIBAwEFBQgCAgMAAAAAAAECEQMEEiExE0FRodEFFCJSYSMyQnGBscHwM5Ek4RWSov/aAAwDAQACEQMRAD8A3+JeJrqnXf2dYtYSQ1sN7oAGoMdZXiZ9TlWaUYyaSf08PyPZwabE8MZOPL/MyWcV3v8A7l/uZ/SpvV5vm/b0KrSYfl/ce549uKbSx1VxcR68NkdI0hGGXUzdqf7egs8Gnj1iZOH8Z373Q68e0A/hpyR+6ujLqckVaZHHp8cnTR11zxBctYSK73AOEkBstEDQmNQV5sdbqG63vy9DsejwfL+5s1cce6m19Oq4TG8agsaenUkKT12pXG9/6XoJh0eNyalFf1kGYxW/1XfD9EP/ACGp+d+XoVejwfL+5CtjlUOY01nNzOGsNiJg8kY67VO/jfl6Ce54km9q8zWubuoGtyVnGQ7vabhxE7eCOTW6mFfaXf0XjXgcmLFjcnugPWxN7bcHMS+YJ0nzWftLM4JKTu+vBoaWEs7VfCaj6x7Nrg7UgT581fPrci08JwyO316ehxxgu0aa4KjWe5pAeQY0PQ9V5/8A5LVX99+XoPshGStcD4RcVMkVZzDn19y9HSe1WlJZZN+D/gGpxw3Xj6BBqnquKXtHUN8Tfl6E9iK/SdQ3NqTHwlGGv1M5KO98v6egez4ui97iOa7NRqNThk4ubf8AoRJMQLomU8cms7FZXPh/3wBUboQeeqWOsz98jbUSDj1VY6rK/wARqQ8nqqrPl+YFIcSrRyZH+IHApW7bJ4mpDyj22TxNSFKzy5PE1IYFaOad8s1DhMsk/EFIdWuadWDgeE1y7jA95cZBPjHwP6Iw3buWY8Y4icXXVQfhdA8t/qvH1VLNP8/4R72md4YfkZlS5g7zGigoWXcqFSsQ4Go7fcIvJXwoVY93xMxchdUK6rqJytNyO3oUxAaH9xzAXDxA2XlSbu65PSgi2vfhrckxpA6JY423Y7pKhV8Tc4d0hp020RWJJ8gSpGRid65rWkyW5tXbgHpK6MWNNuiWXJtSOy4dujWbAIAaBA/T2rgy49rJ5nGK3V1NlrgfaFE52i+k+BHJKycopuybK/fY0H1jEpoQ3SS6CyhUG/AJNfK4g9YSzg4ycX3Edm6NoLC0VZBleHsPfDwJBOV3VvJejolilHIpLmrX/Q2Zrhx/UsfU9q455pOXiKolzXd0f9wvWjmcdKoSXH7fQm18Q0rmsI4T427My0BeqorYvHvJmXiGPUqL+zcHF0SY5K22EYpydD48U8jqKsqHElL8Lvgk7TB8xf3LN4F9njdKo8MBhx2Eg/JPjWOf3WTy6fJijc+C28xanTmTMdEZvFB1JhxabJkVoBpcUUSe9LdYkrQ7KbqLNl02XGt0lwbXbsy58wyxM8oV+yRzWZF1xPSYdA53iNknaYk6bOqOjzS6ILw/GqdXaR5p458TdJi5NLkguUSxv9mPzD5FXrvOY8e4muAK9RrAc+YyekgLwdTG88m+l/wj3tNOsEUupzjNHQdVnyuBl15NelXkRsFzONHSmA1wxpmdd1WO6SIyUU7DmYh3Q2DJUni5sssvFBNGzLvExOvSYSOaQ6Rey3bLA4iSTM7b6exI5Om0avEu44pNp2bRSiO0GcNIIGhieibRXLLcvA4805U1Rk8HXz9SAe4RJ5eCrrMaT/MppZ74uLPRrKuHBeVJUDLBxYY93dMdEhzpfErNKjQa0U3/AImwfMrtyYI44wyXxL9zjnOUnKPgyy0te8S/U/8AeqOkwwyZXHJ4C5cvwpRLlxtbJtIQtbsDzleniUI4MeRdU6ZN9WiilTLXk8jqoYk8GqVq1fkUlJShXeGVmiJXue0MWNw3rr+5CLZW4eC8/Lj6cU+8dMHuLgNgQST0XHmzdm9sSkMbkE0HSJIXqaLJLJHdMlNU6PPuM7gsuXRzaF06qClGJ6Xsurlf0/kGw+2bVbmfUymdoPzTLT4EuQe96nc9q4t9xo29pTpNNVlUOIkExqBGsJ3GOGDlAHbTzSUJq2iuwqelVAxohvnPvXBp9K8knLI7OqeVYYWWcU4UaIZtlMyV0ZNHHGnOJPTa7fLa11MV2MPNLsge5Mx5cl0wnJ4X4kJ4oLVxvoxYbWDnAPOnTdcuLFhpufU7tRkyqX2XQ6GxdVL4aRl5aZQkehwyneOXmQtqF5FydFe03NoNDzJzfRy9mKpJHiy6nlmP1B29UAS7Ofovn9Un28m+l/wj3tK12MTJZYQTOp3/ALKLy8cHQsaQQKQGyXcx6MHHqcOB5Fdmndqjj1Kp2dFw+1lRjc0DKFw6jdGXB14KlHkncV30axNNwc3rroOi0YxnD4uoZNpkbm0bUAIqEEDX5/VaM3F1Q0oKSuw/DWN/ZOAexw7wcJBUsjd7lwxtqraNQDKLKgZTDJ5AaESjJym05OwbYwXCL8LxGCJ2mJ6eBSZMYbUo0dhY1Q4Ljkjz80GmHtqS0N6FZzk0k+45XGpN+IY2tOyzySu11OdwrqTa8FKn4gcaJgq0ZikpXRvvlgHVVJy4YCxxXflnKXL5YiK6rBId0XLq8EYZFk6pNX+Q8ZOqLwZ15L1YSll+OMaj3E+h5nx9iT6NychjMBOgJgdJ23Vc+GOSKvuOnSz2tgzKXbNzvuG0wdmF3L2KcdLixr6jPVZG3SNB2HClauioHudqAJ26ppThOOyL6FMG9Tc5LqT4JfkqAu5z7BopafJFScWX1MJTx8GtxtWZVphjHjTUu3AG3tK69TlUIfn3HFpMcnOzlMNZQYSHZqgIOvip6ebUHLJwi+pSnNKHMkaVhYtcD2dRjI+7oD70r0sMq3Io9X2T2z8jJxrEX0jka4z1mVKGj7KV2VWphkj8KO0wq7dUsmOfqQ+J9hXqLoeJLqzgsUgXNXuz3zr7Avndb/ml+f8ACPoNFSwx4KA7r85XLR2WDvPLZOhGzHx5vdB6eR+S6dO+Tn1C+EI4eu8rREcwdkmphbDp51EKxC6Bkg6k7a/+FPHCis5WiFs6prE9T4BGSiCNlNS8ymcxnkAnWO+4V5K7zVsL9r4FR8n3AeZ5rnyY3H7qKxy7urL67sjpMNpuOjuQOwnoEsVuX1Gcqf0D7bEXUHFpEwJHiI5FSeNTVhkoz4YUeMmAQ1rnHw5ILSS7zleKF9Qi14nziWb9Dv7kksDi+R46bHIAqY7Vc6RICp2UUiywwXG0MocXOZAeUvu99CGTSYpfQ2KPGFPSRp1S9nNHLL2e+5nQ2d2yoMzHAhUxy55ODLiljdSQYF6cepAciVVxU47ZAJMECF1addnj2LoK+XZwnGnCta5rB7BIjwXVCNx5GhPazm28C3LXhzqZeARpmAkcwdVxZccras68eojXKO8sMPqVCRVpZG6AAEHTpIXPovZ0sEnO7Nk1UXGo2QqcOGn+yBIkk+O/1j3K2fQSlLdFlcWrjVSMpnDFZ9IU3CCXAuJPIT+qrDSS7XdN2hcmrjt+A2H8HsFHIww8D1/P5LtljjJbX0OKGWUJbl1OOr8EXTCckkdQf7odnXRlfeE/vRL8N4DrOcDVMCdZKCUb5fIss7qoqjuLuzbRt2U27Bw+R1VjnPKcdrNFzVBkHP8AQdV8/q4vtpf3uR72kkuxiDB8rlqjqsZz+pHv19qKRrAsTZLHD3KmJ1JE8iuLM7BqxbI66rozxTIYJUaFa9eRqRHs+igscUy7yOir02AdSdIM803Zi9oZ77gnQaK6jXLIORZb1suu55eHVLKO4MXRG4xJ7xlcdEY4YxdoDyyao6DA73tqXYE99glrp1cNO5r0XHnx7Jb10Z04JWtpgYrnp1JBLZ6GIPMLsw7ZxpnPm3RlaJ2mPVWHWHeJGvvCE9NCXTgMdROPU6mwxR1Vk9nB5GQvPyYVCVWd+PLKa6FdzZNeZzua7oRI96McjjxQJQvkrdbPYI9YdQjvjJmppGpw/jNSi8Og5diOqTJjT5QmTGssNsj0vCsUZWbLZ8QdCq4M/NPqeJqNNPC6kaAK7YTTOYkF14xWU17gtMASuyIKKxduP3Qs4xfVGSYRSeeYAWhtXEUFoGvsRyEACSTAC8zW+0uxltiuS+HBvTbYqF64xmajpNfLJPZNUJPGkuGGGqIlesRA6946DDVHUSaxScetDJcit7vN6zYUMGzUY1Nrn0C04sbGz9mPzD5Fdwh45xFXHpNUGNHmPcF4Oqi+2l/e5Hu6ZrsYmXUvgPVI8VFYm+pdzS6A9S9GpmPcnWMVzKqt+SIG3RMsSTsR5GA0HcvNWkiEXyWAk7ApeEPyyEEpuAUydJiDYUi3s/FLY20HfS8U6YriK3rOpuD2HUGQtKKmqYFcXaOhxum2rSFVkd7WB918ahcWFuE9r7jrypThuRhUbUc9T8l2Sn4HNHH4m7bVQGxJ0HJcUlbOuMklQbZXJJ2B81OcUkPCbZrUWNjMCQeeX9FztvoXSXUtq03F413HNoGkeB6oJqgKzoMDr5CJ8lCTfVHFrIb06OtpuXo6bLuR4ckXgr1scuCbGDZ3XRhm2uQMl2YXUhSWVag2BXljmII0IMheH7Q9nTyT3wL4s21NPoSt7Zw9Yz7IR0egzQlvmxZ5IvogrswvcIi7IdEHyYYUQlhjjDoGwHGh9mPzD5FMnyA8G4rJ9Mr66dp/KF5ueu0Z62nvs0Z3aclz0dF0Qgc0eReC9jW+CVtjKgWq0h23NUTtEpKnZ1PDdxTptfmbJOoMTp0K8/UxlJqmduFpIzLi2lziGwJPkrxnSSYkoW7I+hGJW7Q3ZkHW2iZTF2A9S2jmnUxHEgylv4JnIFDi7cGlgnUz4IbE3YN7SaI1HmPcUUjNujawqk141J1HJcmZuPQ6sUYy6muaNNmg+Jk/Bc+6Uup0KMY9BDEcuoDdPct2VgeSioYqXOEn9U3Y0iay8nZYG+YJbPXyXBPhktV04Z1ttUBAIVME9rPFnFp0wtpXuYp2RZMFdcMq3bRWiQXWmAdNYBI2YdEw0oGFK1mEg2Yzcb9QfmHyKSL+IJ4PxcR6XX/P9AuHN/lZ6mD/ABIw8ySihDN4o0CywVClo1jPrToio0CTsnSuSPvQlcF4DRm13hVO7fyeD7QpuEfAoskvE17YEjM94DYnx9y5pVdRR0K6tsoNQPdDTA8enVPTirYu63wM+pTkgSW9TuUdsqBuRJ9Wl2ZgEP3B3B/2kcvNBRnu+gXKNCr2lM025CA8bg6eep0WjOSk76GlCLjx1Mmn6xB1yy3w8F0vocy60aGHVizyUMsVIvjk4hn/AFcg6MHTVT7C+rKdvXRFdpZvuHw0EzrAgDzM7BGU1jRL73LOoteEXU4c+q1s8wHH4wuWWoUjQkr+FNnWYPh7mQRD2nSRJHu5LklFy5SJ6jPGS2vho6GiyB7ZQgvgb8OTzpStl1Mrv02R07JyQJfsNQikx2UgdoTJ0IP2QMbguBMcwwjmvVwKMVaJspvbku7Cq3MIzvLOejYewgbkd4eYXZGQpp3VzFPM2CTGTmHOdo3bcSQmRjEsuzaQ2s+YFUAvcZJFxUBPnsqJgL6tanJFu7UMeagBMBnZujfnnybeKazFlF9rlEuZsOZ6INmK2VLcVKwqPpgh7QA6oAQ3sKUQCdt0GzBWHVGl7jRdmpZR3g7MwvkzkPPTeNNucqUpBHxr1B+YfIrYncjM+f8AjF3+NuBP3/5QufMvtGejhf2aMQwkHECsYkHnrCFINsbWZRATduMvtSr6mf0LbWwfU7wGyWeWMOGNDHKXKD2u2a9oMCFGu+JdS7pBtvhrHyRUcx22uoj6KUs0o8NWWjijLlOgu34YLgPtWDWDPz32U3q0u4z09LqNccNBkzctnURlOo6ghFard+EHYPxIXXDlSrmNNweIHLLsOQRhqow4kqBPC30ZlVbJ9AAObBO/SZ2B56LoWSOR8Mk4SxrlDURz16rSAgilSLm5oIExm5E9PNI2ouhqtGzghLHZNQDrvPvXLnqSs6tOqdHc1GOdREuMRp9VwXTJpxjldIJ4NcGZpdGogE6LpxZuyyKaf/ZD2lFypJHVPiJC6dT2c8csmPo+v5nkK7pkGFcGCdDMFt7PMXPcXtc92wcRDRo0aeAn2r2ceSkkTaI21q5lUAAlgLnhxMxnGrddfWBP/wBgupZOAUTtbdweGERTpS5h5OLpytHgwZhHi3oqdpwCiFqHU3kljyD2mwB3uKjhOvMOBVVO0Cid9mqgZabgW5jLgBvTc3K3rJI8PbCO+jUX0ryGgGnU0A+74ea24xKyac1VxBAdUDhPTsaQ+bSPYllMI1OllquIENc1pMbZwTqfGCNfAdFKUwlOM+oPzD5FNp3eQD6Hg/FlE+mXLoEB+p57DRSzy+0aPS08fs0wA4boDn1P3YOi5+25qjo7Hi7CDhDQAe9r5KfbyH7BJEm4M3ofeg9QzdjEt/6e3Y0/bKXtZeI3Zx8DKrYeWkkGR0nVdMcqkuSEsTTtCs6saGVpoEGa1iaZe05gYIkHmubJup8F4qLfU7enh1o8AtLmuPSCB8ZXmPJkXDLKM0+Emih+CakNfoOcQmWbxRW/EGNgB6xKbtG+hTajRsSWwQdlKXJpRTjTOc4kuGF+XNmObX8LRGpb7V26eMquqOXJJOkYd3c0wCO9mOxPw1XVCE27Oec4IONk70Vrwe7mbp1JnUddlLeu1aZTa3BUbVg7uhzhB0jmVy5OtI7MKpWzUqYocoYBpPjv0UVj72ZwSnvXULwe2qVKmgLWiCee250QklVLklnyxjB7jtqdXufD+6m8tY3HxPDcfjLmFJilQrLQV6OPJwI0SBXQsotDhyqspqHzKqygoeU3amoUrdoahSs8hqGlI5mAMY9QfmHyKvpJXkBLoeN8S2s3NU6R2kx10C5tTOs0l/eiPZ00LwxM+4eGtjTXcjooRTk7LzaSMS5pjk53nJ+C64t+BxyS8R7GWu9Y+WqGSmugcVqXU1aVuXGSVzuaXQ6VFvqCX1DK5Vxy3InNUyph5ESPimf0Fom22DjvI5HmPPqlc2kZRTYVZ3Fake4THnof7pJxxzXJWEpx6HV4S6tVALSQfDl5jkvPyqEXR2RkmrlwPjl2+jDahmegC2HGpvgEppRtdGYj8dzDYkExC6fdqI9vZh1anedJmTJP0XWo8I5JPlgty8OI8FSCpEpNNnXW2JThgZIHZ1W93mRJ73muCWNrUP6o6YNbVL9C/Dapqd2YI2P0CjkWzk7cct3B0mGWraYD3AEzz6rmnJtgypt7Ub+FXXrCQC7oB7lJuUehwanF0dcIKqVMsBSJRjuth9CpISXRzTjTLg5WjloSh2PmY5K+PI5W13AaokHJ1mBQ+ZUWYFD5lVZgUPmTdqahSj2hqFK28wFix7g/MPkV26CV5f0Fl0PD+ML0i6rNECH/AECfNjTyyf8Aeh6WHK1iikc9VrnWdSfgsogcykVjsm2oTczRwe1zHMdhqVz5p0qOjDG+Q6jcOdUaxnWApOKUW5FNzcqRdjlPvxpIGsbSl074KZlyZbRoujvIroTpzyQYUdFgdZhBzw1w5k90j3aFcWeLXTodOJ+J0GB0xSLs7yzPpodx00XJlbnVIecGlwrMbjazewtcBNM6CSZDukcl1aOSaa7yWSbkjl2Ujm6Seui7nLgilyG3GBvLDVbBaND90+47qUdQk9r6hnh8GQt8CL3BtMF7+cDuj280ZanarfCA8EV33+xs3nDrwxjHuYxreQ1knclc0NStzklZR47il3BmEWGSpo4EDynZSy5N0eS+OkyeIYoXOFFnXcdfqtjxKtzDOaUuDr8Bw4tGZ890c/LmuLJO3wcuqz2tkQm6uBHjm+EJEhMeN3+hKjdaJXEE8XITTvEriRlhLrW5Dc3iZVYZXBNeJPJicq+hc25CjyI8TLW1QmU2hHFkg9P2wtEsyoswKHzJlmNQsyosoKBMVPcH5voV6Xsud5/0Yk+h4TxdQm9rn/5PoF35pVkZ2YY3BGNVtTupqZSUGaOC4MKslzohRz6hw6FsGCMurDn0m06TmsfIBgqKk5TTkizSjFqLBLLR41jXdUycxZOHDDa9EgknZSjJdC0kCUiIiFRiRDLekCYA16KUnXUrGKYY/DiIzNIU1lvoW7OjZwxoy5HiQdnE7dATy8CufI+bQ9NIo41xthpU6US8GSY0MbOnmd1XSYXucu445pYm/r0OfwezfUcSAA0Alz3TAHsXVmnGK/gWFtlvoF25+RmzhpoYM8tUqyYatiz7S+vBsW76lqMtV1OYj7OpEH/fC5pKOV3FP9UGMmlyZuLXly8ipmDARoGnePvR49VfFDElt6iy7TqizAqRqVmB5NR75AY6SDOk+zf2IZXUfh4MnSuTPSLPh6jbuzgZqkCCQNIAGniuHPNpbbvxOft5ZFwqQRiN0KdODuT8D1XNFWymDE8mSyNraCoJ8N0G2g5MssToynvyuLehhUqzuit0UyTa6FAeMtFwloTsybblChXiL2XaG0k8ISbzml2kVhLad4htElhL23QWpk3iZa2sFraEcGD4i7uj830K9f2LK9TX0ZHIuDxbihs3lf8AP9AvW1D+0l/e47sC+zRmuYVBMvRGkDMCRKLYEjQw93ZmHDM07hQyfF06lYfCbTMOoVYLDDumy5nlyQ4Z0LHjl0J3OHOOgIEczsljlS6jODKauHU2AGrXyzyDTB+qdZZSfwxEaS6s0sCtaZb9k2XSc1ZwLWhvXvaQFLNKV/F/o0ZxhzZXi+K0cwZQOfL61Q6Bzv8AaOiMMMkrkaGebfxf6DMLe003ZntBjRpE5jtA5JJR5ZaTfFL/AKMqvhlKO8w90kjXry8Aqxyz7mLLFGuSu6uTAY2AxogAc/M80YxXV9Qcdxo1MafUc1jCWHIG5ozFpG+U7gnqkjjUE5HNKHNGLRw+oa0dm6dZIzd4+JBG/VXeWOzqLt+I3MRwx9QS2kRpl+8A2NzI3+K58c9vUpJxqr5Og4TwOnQis5zn1ILWyIDQd8onfx8UuXUJrg4s+5vb3G5c1YdPNcXUGOO6NHKYvfF74mQCuiEaR62HEoRo0cOxkMY4Rry81NwdkM+l7SSYB2s6801HWo0qJNcgZotqtLTBEIdRItSVoYPWDRIVVqFcCztihQuxE210KFeMvpXCVolLGFNrFLRFwQ9SvmgeP0K9X2Kv+T+j/g5NVCoWeQcUz6bXj8f8oXr6iu0Y2C9iAQ50dZXPUTouQzGPkQFm41yZKXcH3VrUaxrzs/bSJ9+48VGMotteBSSlV2DuL95T/CB7jQs7+u3aofIgO+ajPHjfVFFKfiaLMcryJLSdY7jT8NlLsMfd+43LVMBvcSrVoDnlwGw0AHk0aKkccIdBUvAro22uoRlPgpGHJrNv20KRf3M7hNMPEmNg7b4KHZvJOua76BkmkjGtuIq7njtstZjtHMcxsEE/dLRIPNdUtNjS+Dh/mcqyT6Pobl+1lOmag2PqzvB2C44bpy2noyqMNxzN9ixLGhoDTmzZhvtEeWkrvx4UnycOTK30DLfjOq1rA2lTL2/5js5nwLQQEPcoc30IvJKXedvhVzWe1tWu6ajhAIAa1jT91rRpqvMzNbqj0R1QxRjHobLHhpBzEnmNgBz81zdUI4uS6AfEGI5R2bTLuZ+ifFC+Smmxfjf6HPUgSVdnYXDTQpTFjHIMJex/NK0Z8hV1XLyHEcojwSRVE8cFBUisVhlI5yjXJmnusqFRGh7LBUkoUANqWkRruJSKRCOa7+gM2oQR5pqKySo6fI3ss2nq/FSa7zxt0u0r6mJbVZcB5/Ir1/Y6/wCT+j/gvr41h/VHmPFFwBeVweVT6BepqIN5H/e4lp5Ls0V298xjXAuzT6rNYG+pXHLHKTVHTHIlYI255gqmwXciVS6c4gucTGgkzA8EFBLoGxdsttDuLG3MbJXAO4voX3UJJYxozJipG26FWMmXMe53OPFI0kPbZs21kHAU6lZmQbNLcxPnrI9ig518UU7BODXHUOdgFFrXinU3IkuZ3gIiGn3qfvEm02COKXRrqZ/E4aaLWARlIA8gFTTWp2VzRqFHCVaREr14yR5rTOk4U4eLiK1UdwagdT18lw6vVV8Eep0YMH4pHoNpQ72ZxgREcgN9l5MnxRbI+Kj1GrV2g5WEmY1O50GseaKT6saEJNXMwsQt3NfLufNXhJNcFk01wStX5dTyKElYe4VxVzOJ6rRVIAzXI0ayxr0tGsJZc+CTaZ8lb6smUyRiIetRgi1bmMeEpZcIDlRZUvHaeGiCigKMVZU2pqi0MX/9Qflyk93ol2In2UN26uSzDnzUHt+S9T2Qv+R+j/g5PaX+H9UeXcYn/HXH/J/K1etmXxs4cP3EZJPxUkVY4PJYxOmfFKxkalCuwNMiTlIA/wB3WVzyjJvgvGSSFaXwpz6pkEaiYkRPmtPG5AU1EFN0OSpsYvaIrN+U3ZIV5mPRe884CElFGi5M0be+ywSSYUJY7LKddTfp8TtLYPrc1yPSOzoWpjRlXuIZ9F0QxbSU8u4twLDxUeXOEhvJLnyuKpDYcak7Z24uW6MbE7Bo3XmU+pfbXVg9bESAWCJG59qZY+9hcI7rAbevDw47n5clWUbVIIdiV2KxaBy59SpQi42Jjx7bM+tTLXZSqp2rGZBqxiYKxiYQMTBQMSptJMBB8GHLSN1jCpVCDos1aAScSBqEAsrzo0LY5qLUazQwf12nMJ1GXWdt/Jel7KX/ACP0f8HB7Ql9lX1R5lxl/wCuuP8Ak/lavUzffZx4vuIx5lSK2I6LdQdBmukotAsY1VtptxOkJ3MIPjoFcl2VuyTkfgOwq2aSZieUqWWbXQpiiu8vxak1tUtpmWgDbaY7wHgkwybhch8iW6ogbmeCpYjQzKB5BFyQFBmlZWDyQY96hPLFF4YpM37R7qTS0CJ5rjlU3Z1x+FUXYf6+cnbWUs+lIK56hFdwLyR7/AbpI9AvqCl8mU9C2WsJ3HJK66BDLd4eXF28Kclt6BQrdgyly0m7oyoFlOKWscgzWPT3QYQtk03AkJH8SNwzpcHw4VKZc5pk9UscWSd7FdHn6nUuE1FPg5e6IFUiNjEeSeP3Tui+h0eO0KYtWuaADp7eq0du1Nde84ME5vPJM5J5ECDrzEbdNeaodtuxqmm8agHQg7+S1ATD8CuCarW6QA6NB05nmvS9mf5v0f8ABwa9fZ39Ueb8Zu/x1x/yfytXpZV8bOTE/gRiHdIh2PBK3Q1Mk2iUNwdrLmWpSOY6xhFG06z/AHSSyFI4whlmeim8hRYwinZFI8iHWMJp2UKbyWOoUFULRvvU5TY8YIPo2rRsFKU2UUUaFGiBKjKTZVJIsaAe6UHxyFeAHcjKcoVI88iS44JVgWgePPqhGmB8FLSnYA2jWytcCN1Jq3YydFCYUmHmInRCu8xKoyELMyIKxi6g6HA+KDXAUaeLvLnt0juhRx8ITHGlRKnjNYM7MPgbaQCqxbimot8iPT43Lc1yCYTZmrVDZ3KNN1Fd485rHBzfcdhfYE1tIy6YHPYK2p9n5NPFZJNdaPNxa1zydDz941hTR6THqUoZmn2LJ80Briwjhp3+Ib+V3yXp+zV9t+j/AIODXf4v1OT4pw8vvK7utT+ULp1GXbkaF0+K8aZmtwrRQ7ct2JYMMG6XtmN2SJizA5Ido2HYginbBTc2OooubTAKVth4J+SAQm2pzopydFIIsr0YQjKwyVEKbEWwIJpFIxkGUHmdlKSHTE6mc0gopqqM1yTeSDmcQSNkqqqRn9QXHcX+zENgN1jxgAwq4MPxfmQm9q3HMvxZznABuUSIPzXcsEYq2yHbts6PD8Sp/sn96odGkaAea4smKX3l0OiORNpGjcWJawPjdQjO3RRtdEUMoEjNKZyp0auLJF4y5eaFO7BfFFQTALbc94eaV9Ao1Lkvrv7o0YIUlUFyLFKHFme+m4SXBUTXcNybHB9q41Wv+6CnxySzQX1Ry6uajia8ToeNb806QY3d5j2Bet7Xm3tx93X/AEef7PxqUnJ9x55cEgyV5UeT13wE3T2ejiCM2nPWZMiEkU+0A3wPwmAa09AfiF6vs/8Az/o/4OHW/wCH9UY/E9q9t1VIEy+dJ6BdWfBuyN2vP0JYM+3GlT8vUCpU382O+C53pX4rz9C61K8H5epPsnR6jvh+qHu0vmXn6B95Xg/L1KHUH/gKZaZ+K8/QX3heD8vUNsKGrc1J56gZddPEqc9NKnUl5+g8dTH5X5epQ+i7MYY7fw/VMtNKvvLz9APUq+j8vUlTpun1HfD9UHpX8y8/Qy1K8H5epp2jy0z2Lz+7/UoT0cn+JefoVjqor8L8vUa+qOcZ7J4/d/VGGjkvxLz9Ay1af4X5eoFDvwO+H6qnuj+ZefoJ70vB+XqWUMwP7N5/d/VCWklX3l5+hlql4Py9TRfXMfsXj9z+pQWilf3l5+hX3yPyvy9SsXDv9J/8P9Sb3J/MvP0B74vlfl6lT6jj/lv/AIf6ky0cvmXn6A97Xyvy9QTEGuc2Oyd7Y+hVMelkne5efoTyaqLVbX5epS2gY/ZuEwJhp90kQn92lf3l5+hPt410fl6hljYMZU7QMqPdtBFPQR+cqU8GWUdu5L/29AwzQUrp+XqdTdYs51v2fo9Xff7OP/3K5I+z5KV7l5+gsc8Vm3U+n09TnWXLwCOzfB/L+q6HoXf3l5+hf3tfK/L1ICo7/Tf/AA/qj7nL5l5+gPel8r8vUZ9R8/s3j939UVo38y8/Qz1S8H5epa6o7lTf/D/Ul9zl8y8/QPvUflfl6mjhGJPpkxRqEHf1P6lLJoHL8S8/QSeojJcp+XqaGPYlnogNtajTmBJIp9PB5KTFoJKX31/9ehDDqKk7t/69QfBcaqUmOaKFQzzGTT+JHJ7Pbf315+hTLlhOm0/L1Mq9xCrUMvZUMbSQY8B3leOha/EvP0HWohHhRa/16glWo8/5b/4f1TLRtfiXn6GeqT7n5eoNUD/wO+H6p1pH8y8/QR6leD8vU3+C6TzVjIQIOp8l1aTTuGbda6Px9Dm1ObdjqjpsZos7epIG/wBAuvJFuTJY2tqBBRZ0CnsY+4f0dvQLbTbiJtG9AtRrLGWregQaCmL0Ns+qFqNY/ojfwhCjWXUaAHIJXEZMlWt2nkEFGguRWLNv4QmoFk2WbfwhBoNlzbYHTKEm0Njm2b0C20O4Z1mw7Ae5GgWD3dhp6qeFWJJ8AYt4MZQBz0VdqJ2wq1wzvZwBA3U5NVTHSp2atbKWZcoUFDkO1KW4FbbMjYe5NtHsj6E3eAjQLG9Db+ELUCyTbNv4QtQbCqNBrCQWjwSONgfJGvDhBCKhQEkugRhVJnqlo18FuzuSQmXpaHxbC6YgtYB1V82JQaoXDkcupl1LRv4R7lJIq2PUwxuXNA9yyfNADeHbYNqHQbFdGBfGSy/cA8Yp/bP8/oF0SXJGL4A+zQoaxwxCjbiQattDuJhLtG3E2oOIdxMIbQ7iTUNodxKENptxJtNBoNloYloNloYhQ1jClrK1GsZ41RUQNj1jIAQUQWUmjKajWWtYY0S0GxsiNAsXZrUayRZyQo1jZFqNZJtNajWXXA1EjklUQJlXZo0GyyzgOBKKVOxZcxaRqXBBaVbNOMo0jngmpGI5ijR02O5vdhauTWX4SyKnsP0V8K+IlkfwguJU/tXef0Cs+pNdAbsUAiNFYwhRWAN2SJiTaSASXZIBsnTozugwolUpQYQXKC+Bg1baDcOCVtodxax6VwCpFqXaNuE1krNGskaa1GshkWo1kwNENprHZSWaNY4p6LUayGRGgWPkQoNjhi1GssfqUNtAXAVRALdQEVS6onK0+AJ1PVaithNWlDUNveTUrYIaaah7Eaa1GsvsGQ/2FUxL4ieToD3jO+7z+iqxEVdmgEXZLGF2SxiQoIBG7BYAuxRMIU1qMPlQo1j9ksEkLZCzUN2Sxi6iOSVoZMtFHWUA2MWLUaxsi1Gsfs4WNYnBajWMGrUaxZFqNY+VajWLKtRrHaEKNZKVqMRyrUayTiSIWoBDKjRrFkWo1l1sNU+PqJPoVXFPvFOxUQ7FYI3ZrGF2axiWRA1iDVqDYgxYw+RYwuzCxibaYQMWlqWg2VVGJkZlWVNQtl9N0pHEKZYAhQbI9msaxP1RSMRyLUaxZFqNYsq1GsfKtRrFlWo1iyrUaxZVqNY4ahRrFlWo1iyrUaxZVqNZOiNU8FyLLoRqDUpgEYQCIBYA7mrIw0LGFCxh4WCMAsYeEDDu2RQCIWMSfssglcJgCCBi8BIEdYxAhEwgsEcoAFCIRQsYdAAkTDQsYSxiRCBhkQkoQF7xM3TR6mZ//9k="/>
          <p:cNvSpPr>
            <a:spLocks noChangeAspect="1" noChangeArrowheads="1"/>
          </p:cNvSpPr>
          <p:nvPr/>
        </p:nvSpPr>
        <p:spPr bwMode="auto">
          <a:xfrm>
            <a:off x="345281" y="1603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>
              <a:solidFill>
                <a:prstClr val="black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07504" y="1051248"/>
            <a:ext cx="3498379" cy="3804096"/>
            <a:chOff x="163736" y="1548856"/>
            <a:chExt cx="3498379" cy="3804096"/>
          </a:xfrm>
        </p:grpSpPr>
        <p:sp>
          <p:nvSpPr>
            <p:cNvPr id="7" name="Donut 6"/>
            <p:cNvSpPr/>
            <p:nvPr/>
          </p:nvSpPr>
          <p:spPr>
            <a:xfrm>
              <a:off x="251520" y="1628800"/>
              <a:ext cx="3410595" cy="3378278"/>
            </a:xfrm>
            <a:prstGeom prst="donut">
              <a:avLst>
                <a:gd name="adj" fmla="val 202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8" name="Flowchart: Magnetic Disk 7"/>
            <p:cNvSpPr/>
            <p:nvPr/>
          </p:nvSpPr>
          <p:spPr>
            <a:xfrm>
              <a:off x="307752" y="1622352"/>
              <a:ext cx="792088" cy="1008112"/>
            </a:xfrm>
            <a:prstGeom prst="flowChartMagneticDisk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9.6M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files</a:t>
              </a:r>
              <a:endParaRPr lang="en-SG" dirty="0">
                <a:solidFill>
                  <a:schemeClr val="tx1"/>
                </a:solidFill>
              </a:endParaRPr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1457076" y="4149080"/>
              <a:ext cx="722884" cy="1203872"/>
            </a:xfrm>
            <a:prstGeom prst="flowChartMagneticDisk">
              <a:avLst/>
            </a:prstGeom>
            <a:solidFill>
              <a:srgbClr val="D23A9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68M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files</a:t>
              </a:r>
              <a:endParaRPr lang="en-SG" dirty="0">
                <a:solidFill>
                  <a:schemeClr val="tx1"/>
                </a:solidFill>
              </a:endParaRPr>
            </a:p>
          </p:txBody>
        </p:sp>
        <p:sp>
          <p:nvSpPr>
            <p:cNvPr id="12" name="Flowchart: Magnetic Disk 11"/>
            <p:cNvSpPr/>
            <p:nvPr/>
          </p:nvSpPr>
          <p:spPr>
            <a:xfrm>
              <a:off x="2503252" y="1548856"/>
              <a:ext cx="900844" cy="1801688"/>
            </a:xfrm>
            <a:prstGeom prst="flowChartMagneticDisk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93M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files</a:t>
              </a:r>
              <a:endParaRPr lang="en-SG" dirty="0">
                <a:solidFill>
                  <a:schemeClr val="tx1"/>
                </a:solidFill>
              </a:endParaRPr>
            </a:p>
          </p:txBody>
        </p:sp>
        <p:sp>
          <p:nvSpPr>
            <p:cNvPr id="13" name="Flowchart: Magnetic Disk 12"/>
            <p:cNvSpPr/>
            <p:nvPr/>
          </p:nvSpPr>
          <p:spPr>
            <a:xfrm>
              <a:off x="163736" y="3422552"/>
              <a:ext cx="792088" cy="1014560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4.4M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files</a:t>
              </a:r>
              <a:endParaRPr lang="en-SG" dirty="0">
                <a:solidFill>
                  <a:schemeClr val="tx1"/>
                </a:solidFill>
              </a:endParaRPr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2870027" y="3861048"/>
              <a:ext cx="792088" cy="1008112"/>
            </a:xfrm>
            <a:prstGeom prst="flowChartMagneticDisk">
              <a:avLst/>
            </a:prstGeom>
            <a:solidFill>
              <a:srgbClr val="FF2F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7.4M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files</a:t>
              </a:r>
              <a:endParaRPr lang="en-SG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734122" y="3068960"/>
            <a:ext cx="5374382" cy="3672408"/>
            <a:chOff x="3662114" y="1196752"/>
            <a:chExt cx="5374382" cy="3672408"/>
          </a:xfrm>
        </p:grpSpPr>
        <p:grpSp>
          <p:nvGrpSpPr>
            <p:cNvPr id="72" name="Group 71"/>
            <p:cNvGrpSpPr/>
            <p:nvPr/>
          </p:nvGrpSpPr>
          <p:grpSpPr>
            <a:xfrm>
              <a:off x="3662114" y="1268760"/>
              <a:ext cx="2998117" cy="1944216"/>
              <a:chOff x="3491880" y="1268760"/>
              <a:chExt cx="3384376" cy="1944216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3491880" y="1268760"/>
                <a:ext cx="3384376" cy="648072"/>
                <a:chOff x="3491880" y="1268760"/>
                <a:chExt cx="3384376" cy="648072"/>
              </a:xfrm>
            </p:grpSpPr>
            <p:sp>
              <p:nvSpPr>
                <p:cNvPr id="60" name="Minus 59"/>
                <p:cNvSpPr/>
                <p:nvPr/>
              </p:nvSpPr>
              <p:spPr>
                <a:xfrm>
                  <a:off x="3491880" y="1268760"/>
                  <a:ext cx="3384376" cy="216024"/>
                </a:xfrm>
                <a:prstGeom prst="mathMinus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61" name="Minus 60"/>
                <p:cNvSpPr/>
                <p:nvPr/>
              </p:nvSpPr>
              <p:spPr>
                <a:xfrm>
                  <a:off x="3491880" y="1484784"/>
                  <a:ext cx="3384376" cy="216024"/>
                </a:xfrm>
                <a:prstGeom prst="mathMinus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62" name="Minus 61"/>
                <p:cNvSpPr/>
                <p:nvPr/>
              </p:nvSpPr>
              <p:spPr>
                <a:xfrm>
                  <a:off x="3491880" y="1700808"/>
                  <a:ext cx="3384376" cy="216024"/>
                </a:xfrm>
                <a:prstGeom prst="mathMinus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3491880" y="1916832"/>
                <a:ext cx="3384376" cy="648072"/>
                <a:chOff x="3491880" y="1268760"/>
                <a:chExt cx="3384376" cy="648072"/>
              </a:xfrm>
            </p:grpSpPr>
            <p:sp>
              <p:nvSpPr>
                <p:cNvPr id="65" name="Minus 64"/>
                <p:cNvSpPr/>
                <p:nvPr/>
              </p:nvSpPr>
              <p:spPr>
                <a:xfrm>
                  <a:off x="3491880" y="1268760"/>
                  <a:ext cx="3384376" cy="216024"/>
                </a:xfrm>
                <a:prstGeom prst="mathMinus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66" name="Minus 65"/>
                <p:cNvSpPr/>
                <p:nvPr/>
              </p:nvSpPr>
              <p:spPr>
                <a:xfrm>
                  <a:off x="3491880" y="1484784"/>
                  <a:ext cx="3384376" cy="216024"/>
                </a:xfrm>
                <a:prstGeom prst="mathMinus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67" name="Minus 66"/>
                <p:cNvSpPr/>
                <p:nvPr/>
              </p:nvSpPr>
              <p:spPr>
                <a:xfrm>
                  <a:off x="3491880" y="1700808"/>
                  <a:ext cx="3384376" cy="216024"/>
                </a:xfrm>
                <a:prstGeom prst="mathMinus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3491880" y="2564904"/>
                <a:ext cx="3384376" cy="648072"/>
                <a:chOff x="3491880" y="1268760"/>
                <a:chExt cx="3384376" cy="648072"/>
              </a:xfrm>
            </p:grpSpPr>
            <p:sp>
              <p:nvSpPr>
                <p:cNvPr id="69" name="Minus 68"/>
                <p:cNvSpPr/>
                <p:nvPr/>
              </p:nvSpPr>
              <p:spPr>
                <a:xfrm>
                  <a:off x="3491880" y="1268760"/>
                  <a:ext cx="3384376" cy="216024"/>
                </a:xfrm>
                <a:prstGeom prst="mathMinus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0" name="Minus 69"/>
                <p:cNvSpPr/>
                <p:nvPr/>
              </p:nvSpPr>
              <p:spPr>
                <a:xfrm>
                  <a:off x="3491880" y="1484784"/>
                  <a:ext cx="3384376" cy="216024"/>
                </a:xfrm>
                <a:prstGeom prst="mathMinus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1" name="Minus 70"/>
                <p:cNvSpPr/>
                <p:nvPr/>
              </p:nvSpPr>
              <p:spPr>
                <a:xfrm>
                  <a:off x="3491880" y="1700808"/>
                  <a:ext cx="3384376" cy="216024"/>
                </a:xfrm>
                <a:prstGeom prst="mathMinus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</p:grpSp>
        <p:grpSp>
          <p:nvGrpSpPr>
            <p:cNvPr id="74" name="Group 73"/>
            <p:cNvGrpSpPr/>
            <p:nvPr/>
          </p:nvGrpSpPr>
          <p:grpSpPr>
            <a:xfrm>
              <a:off x="4355976" y="1196752"/>
              <a:ext cx="4680520" cy="3672408"/>
              <a:chOff x="4355976" y="1196752"/>
              <a:chExt cx="4680520" cy="367240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355976" y="1196752"/>
                <a:ext cx="1699964" cy="208823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100GB+ RAM</a:t>
                </a:r>
                <a:endParaRPr lang="en-SG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lowchart: Magnetic Disk 14"/>
              <p:cNvSpPr/>
              <p:nvPr/>
            </p:nvSpPr>
            <p:spPr>
              <a:xfrm>
                <a:off x="6372200" y="1988840"/>
                <a:ext cx="936104" cy="1152128"/>
              </a:xfrm>
              <a:prstGeom prst="flowChartMagneticDisk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EOS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>node</a:t>
                </a:r>
                <a:endParaRPr lang="en-SG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lowchart: Multidocument 15"/>
              <p:cNvSpPr/>
              <p:nvPr/>
            </p:nvSpPr>
            <p:spPr>
              <a:xfrm>
                <a:off x="4427984" y="1268760"/>
                <a:ext cx="1512168" cy="1689139"/>
              </a:xfrm>
              <a:prstGeom prst="flowChartMultidocument">
                <a:avLst/>
              </a:prstGeom>
              <a:solidFill>
                <a:srgbClr val="7D8D8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catalog or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>NameSpace</a:t>
                </a:r>
                <a:endParaRPr lang="en-SG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" name="Straight Connector 19"/>
              <p:cNvCxnSpPr>
                <a:stCxn id="15" idx="4"/>
                <a:endCxn id="46" idx="1"/>
              </p:cNvCxnSpPr>
              <p:nvPr/>
            </p:nvCxnSpPr>
            <p:spPr>
              <a:xfrm>
                <a:off x="7308304" y="2564904"/>
                <a:ext cx="720080" cy="5235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308304" y="2600908"/>
                <a:ext cx="720080" cy="1080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5" idx="4"/>
              </p:cNvCxnSpPr>
              <p:nvPr/>
            </p:nvCxnSpPr>
            <p:spPr>
              <a:xfrm flipV="1">
                <a:off x="7308304" y="1772816"/>
                <a:ext cx="792088" cy="7920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5" idx="4"/>
                <a:endCxn id="45" idx="1"/>
              </p:cNvCxnSpPr>
              <p:nvPr/>
            </p:nvCxnSpPr>
            <p:spPr>
              <a:xfrm flipV="1">
                <a:off x="7308304" y="2224391"/>
                <a:ext cx="720080" cy="3405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5" idx="4"/>
                <a:endCxn id="47" idx="0"/>
              </p:cNvCxnSpPr>
              <p:nvPr/>
            </p:nvCxnSpPr>
            <p:spPr>
              <a:xfrm>
                <a:off x="7308304" y="2564904"/>
                <a:ext cx="930610" cy="12241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/>
              <p:nvPr/>
            </p:nvSpPr>
            <p:spPr>
              <a:xfrm>
                <a:off x="8028384" y="1602571"/>
                <a:ext cx="1008112" cy="32708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client 1</a:t>
                </a:r>
                <a:endParaRPr lang="en-SG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028384" y="2060848"/>
                <a:ext cx="1008112" cy="32708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client 2</a:t>
                </a:r>
                <a:endParaRPr lang="en-SG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028384" y="2924944"/>
                <a:ext cx="1008112" cy="32708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c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lient 100</a:t>
                </a:r>
                <a:endParaRPr lang="en-SG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513340" y="3789040"/>
                <a:ext cx="1451148" cy="32708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client 1000+</a:t>
                </a:r>
                <a:endParaRPr lang="en-SG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Can 47"/>
              <p:cNvSpPr/>
              <p:nvPr/>
            </p:nvSpPr>
            <p:spPr>
              <a:xfrm>
                <a:off x="4355976" y="3573016"/>
                <a:ext cx="1584176" cy="1296144"/>
              </a:xfrm>
              <a:prstGeom prst="can">
                <a:avLst/>
              </a:prstGeom>
              <a:solidFill>
                <a:srgbClr val="7D8D8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isk-based log</a:t>
                </a:r>
                <a:endParaRPr lang="en-SG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Equal 49"/>
              <p:cNvSpPr/>
              <p:nvPr/>
            </p:nvSpPr>
            <p:spPr>
              <a:xfrm>
                <a:off x="4667777" y="4166381"/>
                <a:ext cx="912335" cy="368611"/>
              </a:xfrm>
              <a:prstGeom prst="mathEqual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Equal 50"/>
              <p:cNvSpPr/>
              <p:nvPr/>
            </p:nvSpPr>
            <p:spPr>
              <a:xfrm>
                <a:off x="4657958" y="4428541"/>
                <a:ext cx="912335" cy="368611"/>
              </a:xfrm>
              <a:prstGeom prst="mathEqual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Left-Right Arrow 52"/>
              <p:cNvSpPr/>
              <p:nvPr/>
            </p:nvSpPr>
            <p:spPr>
              <a:xfrm>
                <a:off x="5623892" y="2708919"/>
                <a:ext cx="864096" cy="216025"/>
              </a:xfrm>
              <a:prstGeom prst="leftRigh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9" name="Down Arrow 58"/>
              <p:cNvSpPr/>
              <p:nvPr/>
            </p:nvSpPr>
            <p:spPr>
              <a:xfrm>
                <a:off x="4932040" y="3212976"/>
                <a:ext cx="360040" cy="739606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107504" y="5120024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50+ PB experimental data in </a:t>
            </a:r>
            <a:r>
              <a:rPr lang="en-SG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150M+ </a:t>
            </a:r>
            <a:r>
              <a:rPr lang="en-SG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 across 5 experiments (nodes): ATLAS, CMS, LHCB, </a:t>
            </a:r>
            <a:r>
              <a:rPr lang="en-SG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ALICE…</a:t>
            </a:r>
            <a:br>
              <a:rPr lang="en-SG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SG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critical for the continued operation of thousands of clients</a:t>
            </a:r>
            <a:endParaRPr lang="en-SG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062450" y="1139260"/>
            <a:ext cx="4830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 operations (create, rename, move, delete etc.) are sped-up by in-memory NameSpace, with a growing RAM footprint of 100+ GBs</a:t>
            </a:r>
            <a:b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Disk-based logs enable consistent reconstruction of NameSpace to recover after any hw &amp; sw faults </a:t>
            </a:r>
            <a:endParaRPr lang="en-SG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8274"/>
            <a:ext cx="9144000" cy="890446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smtClean="0">
                <a:solidFill>
                  <a:schemeClr val="lt1"/>
                </a:solidFill>
              </a:rPr>
              <a:t>Challenges: Availability and Consistency</a:t>
            </a:r>
            <a:endParaRPr lang="en-US" sz="3200" dirty="0">
              <a:solidFill>
                <a:schemeClr val="lt1"/>
              </a:solidFill>
            </a:endParaRPr>
          </a:p>
        </p:txBody>
      </p:sp>
      <p:sp>
        <p:nvSpPr>
          <p:cNvPr id="2" name="AutoShape 8" descr="data:image/jpeg;base64,/9j/4AAQSkZJRgABAQAAAQABAAD/2wCEAAkGBxQTEhUSEhIVFRUVFRcVFxQYFRQVGBUUFxQWGBQUFRcYHCggGBolHBQUITEhJSkrLi4uFx8zODMsNygtLiwBCgoKDg0OGxAQGywkICQsLCwsLCwsLCwsLCwsLCwsLCwsLCwsLCwsLCwsLCwsLCwsLCwsLCwsLCwsLCwsLCwsLP/AABEIANsA5wMBEQACEQEDEQH/xAAcAAABBQEBAQAAAAAAAAAAAAAEAAECAwUGBwj/xABDEAABAwIEAwQHBQYFAwUAAAABAAIRAwQFEiExBkFREyJhcRQygZGhscEjQlJy0TOSosLS4SRDU2JzFfDxNFRjgrL/xAAaAQADAQEBAQAAAAAAAAAAAAABAgMABAUG/8QANREAAgIBAwEFBQgCAgMAAAAAAAECEQMEEiExE0FRodEFFCJSYSMyQnGBscHwM5Ek4RWSov/aAAwDAQACEQMRAD8A3+JeJrqnXf2dYtYSQ1sN7oAGoMdZXiZ9TlWaUYyaSf08PyPZwabE8MZOPL/MyWcV3v8A7l/uZ/SpvV5vm/b0KrSYfl/ce549uKbSx1VxcR68NkdI0hGGXUzdqf7egs8Gnj1iZOH8Z373Q68e0A/hpyR+6ujLqckVaZHHp8cnTR11zxBctYSK73AOEkBstEDQmNQV5sdbqG63vy9DsejwfL+5s1cce6m19Oq4TG8agsaenUkKT12pXG9/6XoJh0eNyalFf1kGYxW/1XfD9EP/ACGp+d+XoVejwfL+5CtjlUOY01nNzOGsNiJg8kY67VO/jfl6Ce54km9q8zWubuoGtyVnGQ7vabhxE7eCOTW6mFfaXf0XjXgcmLFjcnugPWxN7bcHMS+YJ0nzWftLM4JKTu+vBoaWEs7VfCaj6x7Nrg7UgT581fPrci08JwyO316ehxxgu0aa4KjWe5pAeQY0PQ9V5/8A5LVX99+XoPshGStcD4RcVMkVZzDn19y9HSe1WlJZZN+D/gGpxw3Xj6BBqnquKXtHUN8Tfl6E9iK/SdQ3NqTHwlGGv1M5KO98v6egez4ui97iOa7NRqNThk4ubf8AoRJMQLomU8cms7FZXPh/3wBUboQeeqWOsz98jbUSDj1VY6rK/wARqQ8nqqrPl+YFIcSrRyZH+IHApW7bJ4mpDyj22TxNSFKzy5PE1IYFaOad8s1DhMsk/EFIdWuadWDgeE1y7jA95cZBPjHwP6Iw3buWY8Y4icXXVQfhdA8t/qvH1VLNP8/4R72md4YfkZlS5g7zGigoWXcqFSsQ4Go7fcIvJXwoVY93xMxchdUK6rqJytNyO3oUxAaH9xzAXDxA2XlSbu65PSgi2vfhrckxpA6JY423Y7pKhV8Tc4d0hp020RWJJ8gSpGRid65rWkyW5tXbgHpK6MWNNuiWXJtSOy4dujWbAIAaBA/T2rgy49rJ5nGK3V1NlrgfaFE52i+k+BHJKycopuybK/fY0H1jEpoQ3SS6CyhUG/AJNfK4g9YSzg4ycX3Edm6NoLC0VZBleHsPfDwJBOV3VvJejolilHIpLmrX/Q2Zrhx/UsfU9q455pOXiKolzXd0f9wvWjmcdKoSXH7fQm18Q0rmsI4T427My0BeqorYvHvJmXiGPUqL+zcHF0SY5K22EYpydD48U8jqKsqHElL8Lvgk7TB8xf3LN4F9njdKo8MBhx2Eg/JPjWOf3WTy6fJijc+C28xanTmTMdEZvFB1JhxabJkVoBpcUUSe9LdYkrQ7KbqLNl02XGt0lwbXbsy58wyxM8oV+yRzWZF1xPSYdA53iNknaYk6bOqOjzS6ILw/GqdXaR5p458TdJi5NLkguUSxv9mPzD5FXrvOY8e4muAK9RrAc+YyekgLwdTG88m+l/wj3tNOsEUupzjNHQdVnyuBl15NelXkRsFzONHSmA1wxpmdd1WO6SIyUU7DmYh3Q2DJUni5sssvFBNGzLvExOvSYSOaQ6Rey3bLA4iSTM7b6exI5Om0avEu44pNp2bRSiO0GcNIIGhieibRXLLcvA4805U1Rk8HXz9SAe4RJ5eCrrMaT/MppZ74uLPRrKuHBeVJUDLBxYY93dMdEhzpfErNKjQa0U3/AImwfMrtyYI44wyXxL9zjnOUnKPgyy0te8S/U/8AeqOkwwyZXHJ4C5cvwpRLlxtbJtIQtbsDzleniUI4MeRdU6ZN9WiilTLXk8jqoYk8GqVq1fkUlJShXeGVmiJXue0MWNw3rr+5CLZW4eC8/Lj6cU+8dMHuLgNgQST0XHmzdm9sSkMbkE0HSJIXqaLJLJHdMlNU6PPuM7gsuXRzaF06qClGJ6Xsurlf0/kGw+2bVbmfUymdoPzTLT4EuQe96nc9q4t9xo29pTpNNVlUOIkExqBGsJ3GOGDlAHbTzSUJq2iuwqelVAxohvnPvXBp9K8knLI7OqeVYYWWcU4UaIZtlMyV0ZNHHGnOJPTa7fLa11MV2MPNLsge5Mx5cl0wnJ4X4kJ4oLVxvoxYbWDnAPOnTdcuLFhpufU7tRkyqX2XQ6GxdVL4aRl5aZQkehwyneOXmQtqF5FydFe03NoNDzJzfRy9mKpJHiy6nlmP1B29UAS7Ofovn9Un28m+l/wj3tK12MTJZYQTOp3/ALKLy8cHQsaQQKQGyXcx6MHHqcOB5Fdmndqjj1Kp2dFw+1lRjc0DKFw6jdGXB14KlHkncV30axNNwc3rroOi0YxnD4uoZNpkbm0bUAIqEEDX5/VaM3F1Q0oKSuw/DWN/ZOAexw7wcJBUsjd7lwxtqraNQDKLKgZTDJ5AaESjJym05OwbYwXCL8LxGCJ2mJ6eBSZMYbUo0dhY1Q4Ljkjz80GmHtqS0N6FZzk0k+45XGpN+IY2tOyzySu11OdwrqTa8FKn4gcaJgq0ZikpXRvvlgHVVJy4YCxxXflnKXL5YiK6rBId0XLq8EYZFk6pNX+Q8ZOqLwZ15L1YSll+OMaj3E+h5nx9iT6NychjMBOgJgdJ23Vc+GOSKvuOnSz2tgzKXbNzvuG0wdmF3L2KcdLixr6jPVZG3SNB2HClauioHudqAJ26ppThOOyL6FMG9Tc5LqT4JfkqAu5z7BopafJFScWX1MJTx8GtxtWZVphjHjTUu3AG3tK69TlUIfn3HFpMcnOzlMNZQYSHZqgIOvip6ebUHLJwi+pSnNKHMkaVhYtcD2dRjI+7oD70r0sMq3Io9X2T2z8jJxrEX0jka4z1mVKGj7KV2VWphkj8KO0wq7dUsmOfqQ+J9hXqLoeJLqzgsUgXNXuz3zr7Avndb/ml+f8ACPoNFSwx4KA7r85XLR2WDvPLZOhGzHx5vdB6eR+S6dO+Tn1C+EI4eu8rREcwdkmphbDp51EKxC6Bkg6k7a/+FPHCis5WiFs6prE9T4BGSiCNlNS8ymcxnkAnWO+4V5K7zVsL9r4FR8n3AeZ5rnyY3H7qKxy7urL67sjpMNpuOjuQOwnoEsVuX1Gcqf0D7bEXUHFpEwJHiI5FSeNTVhkoz4YUeMmAQ1rnHw5ILSS7zleKF9Qi14nziWb9Dv7kksDi+R46bHIAqY7Vc6RICp2UUiywwXG0MocXOZAeUvu99CGTSYpfQ2KPGFPSRp1S9nNHLL2e+5nQ2d2yoMzHAhUxy55ODLiljdSQYF6cepAciVVxU47ZAJMECF1addnj2LoK+XZwnGnCta5rB7BIjwXVCNx5GhPazm28C3LXhzqZeARpmAkcwdVxZccras68eojXKO8sMPqVCRVpZG6AAEHTpIXPovZ0sEnO7Nk1UXGo2QqcOGn+yBIkk+O/1j3K2fQSlLdFlcWrjVSMpnDFZ9IU3CCXAuJPIT+qrDSS7XdN2hcmrjt+A2H8HsFHIww8D1/P5LtljjJbX0OKGWUJbl1OOr8EXTCckkdQf7odnXRlfeE/vRL8N4DrOcDVMCdZKCUb5fIss7qoqjuLuzbRt2U27Bw+R1VjnPKcdrNFzVBkHP8AQdV8/q4vtpf3uR72kkuxiDB8rlqjqsZz+pHv19qKRrAsTZLHD3KmJ1JE8iuLM7BqxbI66rozxTIYJUaFa9eRqRHs+igscUy7yOir02AdSdIM803Zi9oZ77gnQaK6jXLIORZb1suu55eHVLKO4MXRG4xJ7xlcdEY4YxdoDyyao6DA73tqXYE99glrp1cNO5r0XHnx7Jb10Z04JWtpgYrnp1JBLZ6GIPMLsw7ZxpnPm3RlaJ2mPVWHWHeJGvvCE9NCXTgMdROPU6mwxR1Vk9nB5GQvPyYVCVWd+PLKa6FdzZNeZzua7oRI96McjjxQJQvkrdbPYI9YdQjvjJmppGpw/jNSi8Og5diOqTJjT5QmTGssNsj0vCsUZWbLZ8QdCq4M/NPqeJqNNPC6kaAK7YTTOYkF14xWU17gtMASuyIKKxduP3Qs4xfVGSYRSeeYAWhtXEUFoGvsRyEACSTAC8zW+0uxltiuS+HBvTbYqF64xmajpNfLJPZNUJPGkuGGGqIlesRA6946DDVHUSaxScetDJcit7vN6zYUMGzUY1Nrn0C04sbGz9mPzD5Fdwh45xFXHpNUGNHmPcF4Oqi+2l/e5Hu6ZrsYmXUvgPVI8VFYm+pdzS6A9S9GpmPcnWMVzKqt+SIG3RMsSTsR5GA0HcvNWkiEXyWAk7ApeEPyyEEpuAUydJiDYUi3s/FLY20HfS8U6YriK3rOpuD2HUGQtKKmqYFcXaOhxum2rSFVkd7WB918ahcWFuE9r7jrypThuRhUbUc9T8l2Sn4HNHH4m7bVQGxJ0HJcUlbOuMklQbZXJJ2B81OcUkPCbZrUWNjMCQeeX9FztvoXSXUtq03F413HNoGkeB6oJqgKzoMDr5CJ8lCTfVHFrIb06OtpuXo6bLuR4ckXgr1scuCbGDZ3XRhm2uQMl2YXUhSWVag2BXljmII0IMheH7Q9nTyT3wL4s21NPoSt7Zw9Yz7IR0egzQlvmxZ5IvogrswvcIi7IdEHyYYUQlhjjDoGwHGh9mPzD5FMnyA8G4rJ9Mr66dp/KF5ueu0Z62nvs0Z3aclz0dF0Qgc0eReC9jW+CVtjKgWq0h23NUTtEpKnZ1PDdxTptfmbJOoMTp0K8/UxlJqmduFpIzLi2lziGwJPkrxnSSYkoW7I+hGJW7Q3ZkHW2iZTF2A9S2jmnUxHEgylv4JnIFDi7cGlgnUz4IbE3YN7SaI1HmPcUUjNujawqk141J1HJcmZuPQ6sUYy6muaNNmg+Jk/Bc+6Uup0KMY9BDEcuoDdPct2VgeSioYqXOEn9U3Y0iay8nZYG+YJbPXyXBPhktV04Z1ttUBAIVME9rPFnFp0wtpXuYp2RZMFdcMq3bRWiQXWmAdNYBI2YdEw0oGFK1mEg2Yzcb9QfmHyKSL+IJ4PxcR6XX/P9AuHN/lZ6mD/ABIw8ySihDN4o0CywVClo1jPrToio0CTsnSuSPvQlcF4DRm13hVO7fyeD7QpuEfAoskvE17YEjM94DYnx9y5pVdRR0K6tsoNQPdDTA8enVPTirYu63wM+pTkgSW9TuUdsqBuRJ9Wl2ZgEP3B3B/2kcvNBRnu+gXKNCr2lM025CA8bg6eep0WjOSk76GlCLjx1Mmn6xB1yy3w8F0vocy60aGHVizyUMsVIvjk4hn/AFcg6MHTVT7C+rKdvXRFdpZvuHw0EzrAgDzM7BGU1jRL73LOoteEXU4c+q1s8wHH4wuWWoUjQkr+FNnWYPh7mQRD2nSRJHu5LklFy5SJ6jPGS2vho6GiyB7ZQgvgb8OTzpStl1Mrv02R07JyQJfsNQikx2UgdoTJ0IP2QMbguBMcwwjmvVwKMVaJspvbku7Cq3MIzvLOejYewgbkd4eYXZGQpp3VzFPM2CTGTmHOdo3bcSQmRjEsuzaQ2s+YFUAvcZJFxUBPnsqJgL6tanJFu7UMeagBMBnZujfnnybeKazFlF9rlEuZsOZ6INmK2VLcVKwqPpgh7QA6oAQ3sKUQCdt0GzBWHVGl7jRdmpZR3g7MwvkzkPPTeNNucqUpBHxr1B+YfIrYncjM+f8AjF3+NuBP3/5QufMvtGejhf2aMQwkHECsYkHnrCFINsbWZRATduMvtSr6mf0LbWwfU7wGyWeWMOGNDHKXKD2u2a9oMCFGu+JdS7pBtvhrHyRUcx22uoj6KUs0o8NWWjijLlOgu34YLgPtWDWDPz32U3q0u4z09LqNccNBkzctnURlOo6ghFard+EHYPxIXXDlSrmNNweIHLLsOQRhqow4kqBPC30ZlVbJ9AAObBO/SZ2B56LoWSOR8Mk4SxrlDURz16rSAgilSLm5oIExm5E9PNI2ouhqtGzghLHZNQDrvPvXLnqSs6tOqdHc1GOdREuMRp9VwXTJpxjldIJ4NcGZpdGogE6LpxZuyyKaf/ZD2lFypJHVPiJC6dT2c8csmPo+v5nkK7pkGFcGCdDMFt7PMXPcXtc92wcRDRo0aeAn2r2ceSkkTaI21q5lUAAlgLnhxMxnGrddfWBP/wBgupZOAUTtbdweGERTpS5h5OLpytHgwZhHi3oqdpwCiFqHU3kljyD2mwB3uKjhOvMOBVVO0Cid9mqgZabgW5jLgBvTc3K3rJI8PbCO+jUX0ryGgGnU0A+74ea24xKyac1VxBAdUDhPTsaQ+bSPYllMI1OllquIENc1pMbZwTqfGCNfAdFKUwlOM+oPzD5FNp3eQD6Hg/FlE+mXLoEB+p57DRSzy+0aPS08fs0wA4boDn1P3YOi5+25qjo7Hi7CDhDQAe9r5KfbyH7BJEm4M3ofeg9QzdjEt/6e3Y0/bKXtZeI3Zx8DKrYeWkkGR0nVdMcqkuSEsTTtCs6saGVpoEGa1iaZe05gYIkHmubJup8F4qLfU7enh1o8AtLmuPSCB8ZXmPJkXDLKM0+Emih+CakNfoOcQmWbxRW/EGNgB6xKbtG+hTajRsSWwQdlKXJpRTjTOc4kuGF+XNmObX8LRGpb7V26eMquqOXJJOkYd3c0wCO9mOxPw1XVCE27Oec4IONk70Vrwe7mbp1JnUddlLeu1aZTa3BUbVg7uhzhB0jmVy5OtI7MKpWzUqYocoYBpPjv0UVj72ZwSnvXULwe2qVKmgLWiCee250QklVLklnyxjB7jtqdXufD+6m8tY3HxPDcfjLmFJilQrLQV6OPJwI0SBXQsotDhyqspqHzKqygoeU3amoUrdoahSs8hqGlI5mAMY9QfmHyKvpJXkBLoeN8S2s3NU6R2kx10C5tTOs0l/eiPZ00LwxM+4eGtjTXcjooRTk7LzaSMS5pjk53nJ+C64t+BxyS8R7GWu9Y+WqGSmugcVqXU1aVuXGSVzuaXQ6VFvqCX1DK5Vxy3InNUyph5ESPimf0Fom22DjvI5HmPPqlc2kZRTYVZ3Fake4THnof7pJxxzXJWEpx6HV4S6tVALSQfDl5jkvPyqEXR2RkmrlwPjl2+jDahmegC2HGpvgEppRtdGYj8dzDYkExC6fdqI9vZh1anedJmTJP0XWo8I5JPlgty8OI8FSCpEpNNnXW2JThgZIHZ1W93mRJ73muCWNrUP6o6YNbVL9C/Dapqd2YI2P0CjkWzk7cct3B0mGWraYD3AEzz6rmnJtgypt7Ub+FXXrCQC7oB7lJuUehwanF0dcIKqVMsBSJRjuth9CpISXRzTjTLg5WjloSh2PmY5K+PI5W13AaokHJ1mBQ+ZUWYFD5lVZgUPmTdqahSj2hqFK28wFix7g/MPkV26CV5f0Fl0PD+ML0i6rNECH/AECfNjTyyf8Aeh6WHK1iikc9VrnWdSfgsogcykVjsm2oTczRwe1zHMdhqVz5p0qOjDG+Q6jcOdUaxnWApOKUW5FNzcqRdjlPvxpIGsbSl074KZlyZbRoujvIroTpzyQYUdFgdZhBzw1w5k90j3aFcWeLXTodOJ+J0GB0xSLs7yzPpodx00XJlbnVIecGlwrMbjazewtcBNM6CSZDukcl1aOSaa7yWSbkjl2Ujm6Seui7nLgilyG3GBvLDVbBaND90+47qUdQk9r6hnh8GQt8CL3BtMF7+cDuj280ZanarfCA8EV33+xs3nDrwxjHuYxreQ1knclc0NStzklZR47il3BmEWGSpo4EDynZSy5N0eS+OkyeIYoXOFFnXcdfqtjxKtzDOaUuDr8Bw4tGZ890c/LmuLJO3wcuqz2tkQm6uBHjm+EJEhMeN3+hKjdaJXEE8XITTvEriRlhLrW5Dc3iZVYZXBNeJPJicq+hc25CjyI8TLW1QmU2hHFkg9P2wtEsyoswKHzJlmNQsyosoKBMVPcH5voV6Xsud5/0Yk+h4TxdQm9rn/5PoF35pVkZ2YY3BGNVtTupqZSUGaOC4MKslzohRz6hw6FsGCMurDn0m06TmsfIBgqKk5TTkizSjFqLBLLR41jXdUycxZOHDDa9EgknZSjJdC0kCUiIiFRiRDLekCYA16KUnXUrGKYY/DiIzNIU1lvoW7OjZwxoy5HiQdnE7dATy8CufI+bQ9NIo41xthpU6US8GSY0MbOnmd1XSYXucu445pYm/r0OfwezfUcSAA0Alz3TAHsXVmnGK/gWFtlvoF25+RmzhpoYM8tUqyYatiz7S+vBsW76lqMtV1OYj7OpEH/fC5pKOV3FP9UGMmlyZuLXly8ipmDARoGnePvR49VfFDElt6iy7TqizAqRqVmB5NR75AY6SDOk+zf2IZXUfh4MnSuTPSLPh6jbuzgZqkCCQNIAGniuHPNpbbvxOft5ZFwqQRiN0KdODuT8D1XNFWymDE8mSyNraCoJ8N0G2g5MssToynvyuLehhUqzuit0UyTa6FAeMtFwloTsybblChXiL2XaG0k8ISbzml2kVhLad4htElhL23QWpk3iZa2sFraEcGD4i7uj830K9f2LK9TX0ZHIuDxbihs3lf8AP9AvW1D+0l/e47sC+zRmuYVBMvRGkDMCRKLYEjQw93ZmHDM07hQyfF06lYfCbTMOoVYLDDumy5nlyQ4Z0LHjl0J3OHOOgIEczsljlS6jODKauHU2AGrXyzyDTB+qdZZSfwxEaS6s0sCtaZb9k2XSc1ZwLWhvXvaQFLNKV/F/o0ZxhzZXi+K0cwZQOfL61Q6Bzv8AaOiMMMkrkaGebfxf6DMLe003ZntBjRpE5jtA5JJR5ZaTfFL/AKMqvhlKO8w90kjXry8Aqxyz7mLLFGuSu6uTAY2AxogAc/M80YxXV9Qcdxo1MafUc1jCWHIG5ozFpG+U7gnqkjjUE5HNKHNGLRw+oa0dm6dZIzd4+JBG/VXeWOzqLt+I3MRwx9QS2kRpl+8A2NzI3+K58c9vUpJxqr5Og4TwOnQis5zn1ILWyIDQd8onfx8UuXUJrg4s+5vb3G5c1YdPNcXUGOO6NHKYvfF74mQCuiEaR62HEoRo0cOxkMY4Rry81NwdkM+l7SSYB2s6801HWo0qJNcgZotqtLTBEIdRItSVoYPWDRIVVqFcCztihQuxE210KFeMvpXCVolLGFNrFLRFwQ9SvmgeP0K9X2Kv+T+j/g5NVCoWeQcUz6bXj8f8oXr6iu0Y2C9iAQ50dZXPUTouQzGPkQFm41yZKXcH3VrUaxrzs/bSJ9+48VGMotteBSSlV2DuL95T/CB7jQs7+u3aofIgO+ajPHjfVFFKfiaLMcryJLSdY7jT8NlLsMfd+43LVMBvcSrVoDnlwGw0AHk0aKkccIdBUvAro22uoRlPgpGHJrNv20KRf3M7hNMPEmNg7b4KHZvJOua76BkmkjGtuIq7njtstZjtHMcxsEE/dLRIPNdUtNjS+Dh/mcqyT6Pobl+1lOmag2PqzvB2C44bpy2noyqMNxzN9ixLGhoDTmzZhvtEeWkrvx4UnycOTK30DLfjOq1rA2lTL2/5js5nwLQQEPcoc30IvJKXedvhVzWe1tWu6ajhAIAa1jT91rRpqvMzNbqj0R1QxRjHobLHhpBzEnmNgBz81zdUI4uS6AfEGI5R2bTLuZ+ifFC+Smmxfjf6HPUgSVdnYXDTQpTFjHIMJex/NK0Z8hV1XLyHEcojwSRVE8cFBUisVhlI5yjXJmnusqFRGh7LBUkoUANqWkRruJSKRCOa7+gM2oQR5pqKySo6fI3ss2nq/FSa7zxt0u0r6mJbVZcB5/Ir1/Y6/wCT+j/gvr41h/VHmPFFwBeVweVT6BepqIN5H/e4lp5Ls0V298xjXAuzT6rNYG+pXHLHKTVHTHIlYI255gqmwXciVS6c4gucTGgkzA8EFBLoGxdsttDuLG3MbJXAO4voX3UJJYxozJipG26FWMmXMe53OPFI0kPbZs21kHAU6lZmQbNLcxPnrI9ig518UU7BODXHUOdgFFrXinU3IkuZ3gIiGn3qfvEm02COKXRrqZ/E4aaLWARlIA8gFTTWp2VzRqFHCVaREr14yR5rTOk4U4eLiK1UdwagdT18lw6vVV8Eep0YMH4pHoNpQ72ZxgREcgN9l5MnxRbI+Kj1GrV2g5WEmY1O50GseaKT6saEJNXMwsQt3NfLufNXhJNcFk01wStX5dTyKElYe4VxVzOJ6rRVIAzXI0ayxr0tGsJZc+CTaZ8lb6smUyRiIetRgi1bmMeEpZcIDlRZUvHaeGiCigKMVZU2pqi0MX/9Qflyk93ol2In2UN26uSzDnzUHt+S9T2Qv+R+j/g5PaX+H9UeXcYn/HXH/J/K1etmXxs4cP3EZJPxUkVY4PJYxOmfFKxkalCuwNMiTlIA/wB3WVzyjJvgvGSSFaXwpz6pkEaiYkRPmtPG5AU1EFN0OSpsYvaIrN+U3ZIV5mPRe884CElFGi5M0be+ywSSYUJY7LKddTfp8TtLYPrc1yPSOzoWpjRlXuIZ9F0QxbSU8u4twLDxUeXOEhvJLnyuKpDYcak7Z24uW6MbE7Bo3XmU+pfbXVg9bESAWCJG59qZY+9hcI7rAbevDw47n5clWUbVIIdiV2KxaBy59SpQi42Jjx7bM+tTLXZSqp2rGZBqxiYKxiYQMTBQMSptJMBB8GHLSN1jCpVCDos1aAScSBqEAsrzo0LY5qLUazQwf12nMJ1GXWdt/Jel7KX/ACP0f8HB7Ql9lX1R5lxl/wCuuP8Ak/lavUzffZx4vuIx5lSK2I6LdQdBmukotAsY1VtptxOkJ3MIPjoFcl2VuyTkfgOwq2aSZieUqWWbXQpiiu8vxak1tUtpmWgDbaY7wHgkwybhch8iW6ogbmeCpYjQzKB5BFyQFBmlZWDyQY96hPLFF4YpM37R7qTS0CJ5rjlU3Z1x+FUXYf6+cnbWUs+lIK56hFdwLyR7/AbpI9AvqCl8mU9C2WsJ3HJK66BDLd4eXF28Kclt6BQrdgyly0m7oyoFlOKWscgzWPT3QYQtk03AkJH8SNwzpcHw4VKZc5pk9UscWSd7FdHn6nUuE1FPg5e6IFUiNjEeSeP3Tui+h0eO0KYtWuaADp7eq0du1Nde84ME5vPJM5J5ECDrzEbdNeaodtuxqmm8agHQg7+S1ATD8CuCarW6QA6NB05nmvS9mf5v0f8ABwa9fZ39Ueb8Zu/x1x/yfytXpZV8bOTE/gRiHdIh2PBK3Q1Mk2iUNwdrLmWpSOY6xhFG06z/AHSSyFI4whlmeim8hRYwinZFI8iHWMJp2UKbyWOoUFULRvvU5TY8YIPo2rRsFKU2UUUaFGiBKjKTZVJIsaAe6UHxyFeAHcjKcoVI88iS44JVgWgePPqhGmB8FLSnYA2jWytcCN1Jq3YydFCYUmHmInRCu8xKoyELMyIKxi6g6HA+KDXAUaeLvLnt0juhRx8ITHGlRKnjNYM7MPgbaQCqxbimot8iPT43Lc1yCYTZmrVDZ3KNN1Fd485rHBzfcdhfYE1tIy6YHPYK2p9n5NPFZJNdaPNxa1zydDz941hTR6THqUoZmn2LJ80Briwjhp3+Ib+V3yXp+zV9t+j/AIODXf4v1OT4pw8vvK7utT+ULp1GXbkaF0+K8aZmtwrRQ7ct2JYMMG6XtmN2SJizA5Ido2HYginbBTc2OooubTAKVth4J+SAQm2pzopydFIIsr0YQjKwyVEKbEWwIJpFIxkGUHmdlKSHTE6mc0gopqqM1yTeSDmcQSNkqqqRn9QXHcX+zENgN1jxgAwq4MPxfmQm9q3HMvxZznABuUSIPzXcsEYq2yHbts6PD8Sp/sn96odGkaAea4smKX3l0OiORNpGjcWJawPjdQjO3RRtdEUMoEjNKZyp0auLJF4y5eaFO7BfFFQTALbc94eaV9Ao1Lkvrv7o0YIUlUFyLFKHFme+m4SXBUTXcNybHB9q41Wv+6CnxySzQX1Ry6uajia8ToeNb806QY3d5j2Bet7Xm3tx93X/AEef7PxqUnJ9x55cEgyV5UeT13wE3T2ejiCM2nPWZMiEkU+0A3wPwmAa09AfiF6vs/8Az/o/4OHW/wCH9UY/E9q9t1VIEy+dJ6BdWfBuyN2vP0JYM+3GlT8vUCpU382O+C53pX4rz9C61K8H5epPsnR6jvh+qHu0vmXn6B95Xg/L1KHUH/gKZaZ+K8/QX3heD8vUNsKGrc1J56gZddPEqc9NKnUl5+g8dTH5X5epQ+i7MYY7fw/VMtNKvvLz9APUq+j8vUlTpun1HfD9UHpX8y8/Qy1K8H5epp2jy0z2Lz+7/UoT0cn+JefoVjqor8L8vUa+qOcZ7J4/d/VGGjkvxLz9Ay1af4X5eoFDvwO+H6qnuj+ZefoJ70vB+XqWUMwP7N5/d/VCWklX3l5+hlql4Py9TRfXMfsXj9z+pQWilf3l5+hX3yPyvy9SsXDv9J/8P9Sb3J/MvP0B74vlfl6lT6jj/lv/AIf6ky0cvmXn6A97Xyvy9QTEGuc2Oyd7Y+hVMelkne5efoTyaqLVbX5epS2gY/ZuEwJhp90kQn92lf3l5+hPt410fl6hljYMZU7QMqPdtBFPQR+cqU8GWUdu5L/29AwzQUrp+XqdTdYs51v2fo9Xff7OP/3K5I+z5KV7l5+gsc8Vm3U+n09TnWXLwCOzfB/L+q6HoXf3l5+hf3tfK/L1ICo7/Tf/AA/qj7nL5l5+gPel8r8vUZ9R8/s3j939UVo38y8/Qz1S8H5epa6o7lTf/D/Ul9zl8y8/QPvUflfl6mjhGJPpkxRqEHf1P6lLJoHL8S8/QSeojJcp+XqaGPYlnogNtajTmBJIp9PB5KTFoJKX31/9ehDDqKk7t/69QfBcaqUmOaKFQzzGTT+JHJ7Pbf315+hTLlhOm0/L1Mq9xCrUMvZUMbSQY8B3leOha/EvP0HWohHhRa/16glWo8/5b/4f1TLRtfiXn6GeqT7n5eoNUD/wO+H6p1pH8y8/QR6leD8vU3+C6TzVjIQIOp8l1aTTuGbda6Px9Dm1ObdjqjpsZos7epIG/wBAuvJFuTJY2tqBBRZ0CnsY+4f0dvQLbTbiJtG9AtRrLGWregQaCmL0Ns+qFqNY/ojfwhCjWXUaAHIJXEZMlWt2nkEFGguRWLNv4QmoFk2WbfwhBoNlzbYHTKEm0Njm2b0C20O4Z1mw7Ae5GgWD3dhp6qeFWJJ8AYt4MZQBz0VdqJ2wq1wzvZwBA3U5NVTHSp2atbKWZcoUFDkO1KW4FbbMjYe5NtHsj6E3eAjQLG9Db+ELUCyTbNv4QtQbCqNBrCQWjwSONgfJGvDhBCKhQEkugRhVJnqlo18FuzuSQmXpaHxbC6YgtYB1V82JQaoXDkcupl1LRv4R7lJIq2PUwxuXNA9yyfNADeHbYNqHQbFdGBfGSy/cA8Yp/bP8/oF0SXJGL4A+zQoaxwxCjbiQattDuJhLtG3E2oOIdxMIbQ7iTUNodxKENptxJtNBoNloYloNloYhQ1jClrK1GsZ41RUQNj1jIAQUQWUmjKajWWtYY0S0GxsiNAsXZrUayRZyQo1jZFqNZJtNajWXXA1EjklUQJlXZo0GyyzgOBKKVOxZcxaRqXBBaVbNOMo0jngmpGI5ijR02O5vdhauTWX4SyKnsP0V8K+IlkfwguJU/tXef0Cs+pNdAbsUAiNFYwhRWAN2SJiTaSASXZIBsnTozugwolUpQYQXKC+Bg1baDcOCVtodxax6VwCpFqXaNuE1krNGskaa1GshkWo1kwNENprHZSWaNY4p6LUayGRGgWPkQoNjhi1GssfqUNtAXAVRALdQEVS6onK0+AJ1PVaithNWlDUNveTUrYIaaah7Eaa1GsvsGQ/2FUxL4ieToD3jO+7z+iqxEVdmgEXZLGF2SxiQoIBG7BYAuxRMIU1qMPlQo1j9ksEkLZCzUN2Sxi6iOSVoZMtFHWUA2MWLUaxsi1Gsfs4WNYnBajWMGrUaxZFqNY+VajWLKtRrHaEKNZKVqMRyrUayTiSIWoBDKjRrFkWo1l1sNU+PqJPoVXFPvFOxUQ7FYI3ZrGF2axiWRA1iDVqDYgxYw+RYwuzCxibaYQMWlqWg2VVGJkZlWVNQtl9N0pHEKZYAhQbI9msaxP1RSMRyLUaxZFqNYsq1GsfKtRrFlWo1iyrUaxZVqNY4ahRrFlWo1iyrUaxZVqNZOiNU8FyLLoRqDUpgEYQCIBYA7mrIw0LGFCxh4WCMAsYeEDDu2RQCIWMSfssglcJgCCBi8BIEdYxAhEwgsEcoAFCIRQsYdAAkTDQsYSxiRCBhkQkoQF7xM3TR6mZ//9k=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4" name="AutoShape 10" descr="data:image/jpeg;base64,/9j/4AAQSkZJRgABAQAAAQABAAD/2wCEAAkGBxQTEhUSEhIVFRUVFRcVFxQYFRQVGBUUFxQWGBQUFRcYHCggGBolHBQUITEhJSkrLi4uFx8zODMsNygtLiwBCgoKDg0OGxAQGywkICQsLCwsLCwsLCwsLCwsLCwsLCwsLCwsLCwsLCwsLCwsLCwsLCwsLCwsLCwsLCwsLCwsLP/AABEIANsA5wMBEQACEQEDEQH/xAAcAAABBQEBAQAAAAAAAAAAAAAEAAECAwUGBwj/xABDEAABAwIEAwQHBQYFAwUAAAABAAIRAwQFEiExBkFREyJhcRQygZGhscEjQlJy0TOSosLS4SRDU2JzFfDxNFRjgrL/xAAaAQADAQEBAQAAAAAAAAAAAAABAgMABAUG/8QANREAAgIBAwEFBQgCAgMAAAAAAAECEQMEEiExE0FRodEFFCJSYSMyQnGBscHwM5Ek4RWSov/aAAwDAQACEQMRAD8A3+JeJrqnXf2dYtYSQ1sN7oAGoMdZXiZ9TlWaUYyaSf08PyPZwabE8MZOPL/MyWcV3v8A7l/uZ/SpvV5vm/b0KrSYfl/ce549uKbSx1VxcR68NkdI0hGGXUzdqf7egs8Gnj1iZOH8Z373Q68e0A/hpyR+6ujLqckVaZHHp8cnTR11zxBctYSK73AOEkBstEDQmNQV5sdbqG63vy9DsejwfL+5s1cce6m19Oq4TG8agsaenUkKT12pXG9/6XoJh0eNyalFf1kGYxW/1XfD9EP/ACGp+d+XoVejwfL+5CtjlUOY01nNzOGsNiJg8kY67VO/jfl6Ce54km9q8zWubuoGtyVnGQ7vabhxE7eCOTW6mFfaXf0XjXgcmLFjcnugPWxN7bcHMS+YJ0nzWftLM4JKTu+vBoaWEs7VfCaj6x7Nrg7UgT581fPrci08JwyO316ehxxgu0aa4KjWe5pAeQY0PQ9V5/8A5LVX99+XoPshGStcD4RcVMkVZzDn19y9HSe1WlJZZN+D/gGpxw3Xj6BBqnquKXtHUN8Tfl6E9iK/SdQ3NqTHwlGGv1M5KO98v6egez4ui97iOa7NRqNThk4ubf8AoRJMQLomU8cms7FZXPh/3wBUboQeeqWOsz98jbUSDj1VY6rK/wARqQ8nqqrPl+YFIcSrRyZH+IHApW7bJ4mpDyj22TxNSFKzy5PE1IYFaOad8s1DhMsk/EFIdWuadWDgeE1y7jA95cZBPjHwP6Iw3buWY8Y4icXXVQfhdA8t/qvH1VLNP8/4R72md4YfkZlS5g7zGigoWXcqFSsQ4Go7fcIvJXwoVY93xMxchdUK6rqJytNyO3oUxAaH9xzAXDxA2XlSbu65PSgi2vfhrckxpA6JY423Y7pKhV8Tc4d0hp020RWJJ8gSpGRid65rWkyW5tXbgHpK6MWNNuiWXJtSOy4dujWbAIAaBA/T2rgy49rJ5nGK3V1NlrgfaFE52i+k+BHJKycopuybK/fY0H1jEpoQ3SS6CyhUG/AJNfK4g9YSzg4ycX3Edm6NoLC0VZBleHsPfDwJBOV3VvJejolilHIpLmrX/Q2Zrhx/UsfU9q455pOXiKolzXd0f9wvWjmcdKoSXH7fQm18Q0rmsI4T427My0BeqorYvHvJmXiGPUqL+zcHF0SY5K22EYpydD48U8jqKsqHElL8Lvgk7TB8xf3LN4F9njdKo8MBhx2Eg/JPjWOf3WTy6fJijc+C28xanTmTMdEZvFB1JhxabJkVoBpcUUSe9LdYkrQ7KbqLNl02XGt0lwbXbsy58wyxM8oV+yRzWZF1xPSYdA53iNknaYk6bOqOjzS6ILw/GqdXaR5p458TdJi5NLkguUSxv9mPzD5FXrvOY8e4muAK9RrAc+YyekgLwdTG88m+l/wj3tNOsEUupzjNHQdVnyuBl15NelXkRsFzONHSmA1wxpmdd1WO6SIyUU7DmYh3Q2DJUni5sssvFBNGzLvExOvSYSOaQ6Rey3bLA4iSTM7b6exI5Om0avEu44pNp2bRSiO0GcNIIGhieibRXLLcvA4805U1Rk8HXz9SAe4RJ5eCrrMaT/MppZ74uLPRrKuHBeVJUDLBxYY93dMdEhzpfErNKjQa0U3/AImwfMrtyYI44wyXxL9zjnOUnKPgyy0te8S/U/8AeqOkwwyZXHJ4C5cvwpRLlxtbJtIQtbsDzleniUI4MeRdU6ZN9WiilTLXk8jqoYk8GqVq1fkUlJShXeGVmiJXue0MWNw3rr+5CLZW4eC8/Lj6cU+8dMHuLgNgQST0XHmzdm9sSkMbkE0HSJIXqaLJLJHdMlNU6PPuM7gsuXRzaF06qClGJ6Xsurlf0/kGw+2bVbmfUymdoPzTLT4EuQe96nc9q4t9xo29pTpNNVlUOIkExqBGsJ3GOGDlAHbTzSUJq2iuwqelVAxohvnPvXBp9K8knLI7OqeVYYWWcU4UaIZtlMyV0ZNHHGnOJPTa7fLa11MV2MPNLsge5Mx5cl0wnJ4X4kJ4oLVxvoxYbWDnAPOnTdcuLFhpufU7tRkyqX2XQ6GxdVL4aRl5aZQkehwyneOXmQtqF5FydFe03NoNDzJzfRy9mKpJHiy6nlmP1B29UAS7Ofovn9Un28m+l/wj3tK12MTJZYQTOp3/ALKLy8cHQsaQQKQGyXcx6MHHqcOB5Fdmndqjj1Kp2dFw+1lRjc0DKFw6jdGXB14KlHkncV30axNNwc3rroOi0YxnD4uoZNpkbm0bUAIqEEDX5/VaM3F1Q0oKSuw/DWN/ZOAexw7wcJBUsjd7lwxtqraNQDKLKgZTDJ5AaESjJym05OwbYwXCL8LxGCJ2mJ6eBSZMYbUo0dhY1Q4Ljkjz80GmHtqS0N6FZzk0k+45XGpN+IY2tOyzySu11OdwrqTa8FKn4gcaJgq0ZikpXRvvlgHVVJy4YCxxXflnKXL5YiK6rBId0XLq8EYZFk6pNX+Q8ZOqLwZ15L1YSll+OMaj3E+h5nx9iT6NychjMBOgJgdJ23Vc+GOSKvuOnSz2tgzKXbNzvuG0wdmF3L2KcdLixr6jPVZG3SNB2HClauioHudqAJ26ppThOOyL6FMG9Tc5LqT4JfkqAu5z7BopafJFScWX1MJTx8GtxtWZVphjHjTUu3AG3tK69TlUIfn3HFpMcnOzlMNZQYSHZqgIOvip6ebUHLJwi+pSnNKHMkaVhYtcD2dRjI+7oD70r0sMq3Io9X2T2z8jJxrEX0jka4z1mVKGj7KV2VWphkj8KO0wq7dUsmOfqQ+J9hXqLoeJLqzgsUgXNXuz3zr7Avndb/ml+f8ACPoNFSwx4KA7r85XLR2WDvPLZOhGzHx5vdB6eR+S6dO+Tn1C+EI4eu8rREcwdkmphbDp51EKxC6Bkg6k7a/+FPHCis5WiFs6prE9T4BGSiCNlNS8ymcxnkAnWO+4V5K7zVsL9r4FR8n3AeZ5rnyY3H7qKxy7urL67sjpMNpuOjuQOwnoEsVuX1Gcqf0D7bEXUHFpEwJHiI5FSeNTVhkoz4YUeMmAQ1rnHw5ILSS7zleKF9Qi14nziWb9Dv7kksDi+R46bHIAqY7Vc6RICp2UUiywwXG0MocXOZAeUvu99CGTSYpfQ2KPGFPSRp1S9nNHLL2e+5nQ2d2yoMzHAhUxy55ODLiljdSQYF6cepAciVVxU47ZAJMECF1addnj2LoK+XZwnGnCta5rB7BIjwXVCNx5GhPazm28C3LXhzqZeARpmAkcwdVxZccras68eojXKO8sMPqVCRVpZG6AAEHTpIXPovZ0sEnO7Nk1UXGo2QqcOGn+yBIkk+O/1j3K2fQSlLdFlcWrjVSMpnDFZ9IU3CCXAuJPIT+qrDSS7XdN2hcmrjt+A2H8HsFHIww8D1/P5LtljjJbX0OKGWUJbl1OOr8EXTCckkdQf7odnXRlfeE/vRL8N4DrOcDVMCdZKCUb5fIss7qoqjuLuzbRt2U27Bw+R1VjnPKcdrNFzVBkHP8AQdV8/q4vtpf3uR72kkuxiDB8rlqjqsZz+pHv19qKRrAsTZLHD3KmJ1JE8iuLM7BqxbI66rozxTIYJUaFa9eRqRHs+igscUy7yOir02AdSdIM803Zi9oZ77gnQaK6jXLIORZb1suu55eHVLKO4MXRG4xJ7xlcdEY4YxdoDyyao6DA73tqXYE99glrp1cNO5r0XHnx7Jb10Z04JWtpgYrnp1JBLZ6GIPMLsw7ZxpnPm3RlaJ2mPVWHWHeJGvvCE9NCXTgMdROPU6mwxR1Vk9nB5GQvPyYVCVWd+PLKa6FdzZNeZzua7oRI96McjjxQJQvkrdbPYI9YdQjvjJmppGpw/jNSi8Og5diOqTJjT5QmTGssNsj0vCsUZWbLZ8QdCq4M/NPqeJqNNPC6kaAK7YTTOYkF14xWU17gtMASuyIKKxduP3Qs4xfVGSYRSeeYAWhtXEUFoGvsRyEACSTAC8zW+0uxltiuS+HBvTbYqF64xmajpNfLJPZNUJPGkuGGGqIlesRA6946DDVHUSaxScetDJcit7vN6zYUMGzUY1Nrn0C04sbGz9mPzD5Fdwh45xFXHpNUGNHmPcF4Oqi+2l/e5Hu6ZrsYmXUvgPVI8VFYm+pdzS6A9S9GpmPcnWMVzKqt+SIG3RMsSTsR5GA0HcvNWkiEXyWAk7ApeEPyyEEpuAUydJiDYUi3s/FLY20HfS8U6YriK3rOpuD2HUGQtKKmqYFcXaOhxum2rSFVkd7WB918ahcWFuE9r7jrypThuRhUbUc9T8l2Sn4HNHH4m7bVQGxJ0HJcUlbOuMklQbZXJJ2B81OcUkPCbZrUWNjMCQeeX9FztvoXSXUtq03F413HNoGkeB6oJqgKzoMDr5CJ8lCTfVHFrIb06OtpuXo6bLuR4ckXgr1scuCbGDZ3XRhm2uQMl2YXUhSWVag2BXljmII0IMheH7Q9nTyT3wL4s21NPoSt7Zw9Yz7IR0egzQlvmxZ5IvogrswvcIi7IdEHyYYUQlhjjDoGwHGh9mPzD5FMnyA8G4rJ9Mr66dp/KF5ueu0Z62nvs0Z3aclz0dF0Qgc0eReC9jW+CVtjKgWq0h23NUTtEpKnZ1PDdxTptfmbJOoMTp0K8/UxlJqmduFpIzLi2lziGwJPkrxnSSYkoW7I+hGJW7Q3ZkHW2iZTF2A9S2jmnUxHEgylv4JnIFDi7cGlgnUz4IbE3YN7SaI1HmPcUUjNujawqk141J1HJcmZuPQ6sUYy6muaNNmg+Jk/Bc+6Uup0KMY9BDEcuoDdPct2VgeSioYqXOEn9U3Y0iay8nZYG+YJbPXyXBPhktV04Z1ttUBAIVME9rPFnFp0wtpXuYp2RZMFdcMq3bRWiQXWmAdNYBI2YdEw0oGFK1mEg2Yzcb9QfmHyKSL+IJ4PxcR6XX/P9AuHN/lZ6mD/ABIw8ySihDN4o0CywVClo1jPrToio0CTsnSuSPvQlcF4DRm13hVO7fyeD7QpuEfAoskvE17YEjM94DYnx9y5pVdRR0K6tsoNQPdDTA8enVPTirYu63wM+pTkgSW9TuUdsqBuRJ9Wl2ZgEP3B3B/2kcvNBRnu+gXKNCr2lM025CA8bg6eep0WjOSk76GlCLjx1Mmn6xB1yy3w8F0vocy60aGHVizyUMsVIvjk4hn/AFcg6MHTVT7C+rKdvXRFdpZvuHw0EzrAgDzM7BGU1jRL73LOoteEXU4c+q1s8wHH4wuWWoUjQkr+FNnWYPh7mQRD2nSRJHu5LklFy5SJ6jPGS2vho6GiyB7ZQgvgb8OTzpStl1Mrv02R07JyQJfsNQikx2UgdoTJ0IP2QMbguBMcwwjmvVwKMVaJspvbku7Cq3MIzvLOejYewgbkd4eYXZGQpp3VzFPM2CTGTmHOdo3bcSQmRjEsuzaQ2s+YFUAvcZJFxUBPnsqJgL6tanJFu7UMeagBMBnZujfnnybeKazFlF9rlEuZsOZ6INmK2VLcVKwqPpgh7QA6oAQ3sKUQCdt0GzBWHVGl7jRdmpZR3g7MwvkzkPPTeNNucqUpBHxr1B+YfIrYncjM+f8AjF3+NuBP3/5QufMvtGejhf2aMQwkHECsYkHnrCFINsbWZRATduMvtSr6mf0LbWwfU7wGyWeWMOGNDHKXKD2u2a9oMCFGu+JdS7pBtvhrHyRUcx22uoj6KUs0o8NWWjijLlOgu34YLgPtWDWDPz32U3q0u4z09LqNccNBkzctnURlOo6ghFard+EHYPxIXXDlSrmNNweIHLLsOQRhqow4kqBPC30ZlVbJ9AAObBO/SZ2B56LoWSOR8Mk4SxrlDURz16rSAgilSLm5oIExm5E9PNI2ouhqtGzghLHZNQDrvPvXLnqSs6tOqdHc1GOdREuMRp9VwXTJpxjldIJ4NcGZpdGogE6LpxZuyyKaf/ZD2lFypJHVPiJC6dT2c8csmPo+v5nkK7pkGFcGCdDMFt7PMXPcXtc92wcRDRo0aeAn2r2ceSkkTaI21q5lUAAlgLnhxMxnGrddfWBP/wBgupZOAUTtbdweGERTpS5h5OLpytHgwZhHi3oqdpwCiFqHU3kljyD2mwB3uKjhOvMOBVVO0Cid9mqgZabgW5jLgBvTc3K3rJI8PbCO+jUX0ryGgGnU0A+74ea24xKyac1VxBAdUDhPTsaQ+bSPYllMI1OllquIENc1pMbZwTqfGCNfAdFKUwlOM+oPzD5FNp3eQD6Hg/FlE+mXLoEB+p57DRSzy+0aPS08fs0wA4boDn1P3YOi5+25qjo7Hi7CDhDQAe9r5KfbyH7BJEm4M3ofeg9QzdjEt/6e3Y0/bKXtZeI3Zx8DKrYeWkkGR0nVdMcqkuSEsTTtCs6saGVpoEGa1iaZe05gYIkHmubJup8F4qLfU7enh1o8AtLmuPSCB8ZXmPJkXDLKM0+Emih+CakNfoOcQmWbxRW/EGNgB6xKbtG+hTajRsSWwQdlKXJpRTjTOc4kuGF+XNmObX8LRGpb7V26eMquqOXJJOkYd3c0wCO9mOxPw1XVCE27Oec4IONk70Vrwe7mbp1JnUddlLeu1aZTa3BUbVg7uhzhB0jmVy5OtI7MKpWzUqYocoYBpPjv0UVj72ZwSnvXULwe2qVKmgLWiCee250QklVLklnyxjB7jtqdXufD+6m8tY3HxPDcfjLmFJilQrLQV6OPJwI0SBXQsotDhyqspqHzKqygoeU3amoUrdoahSs8hqGlI5mAMY9QfmHyKvpJXkBLoeN8S2s3NU6R2kx10C5tTOs0l/eiPZ00LwxM+4eGtjTXcjooRTk7LzaSMS5pjk53nJ+C64t+BxyS8R7GWu9Y+WqGSmugcVqXU1aVuXGSVzuaXQ6VFvqCX1DK5Vxy3InNUyph5ESPimf0Fom22DjvI5HmPPqlc2kZRTYVZ3Fake4THnof7pJxxzXJWEpx6HV4S6tVALSQfDl5jkvPyqEXR2RkmrlwPjl2+jDahmegC2HGpvgEppRtdGYj8dzDYkExC6fdqI9vZh1anedJmTJP0XWo8I5JPlgty8OI8FSCpEpNNnXW2JThgZIHZ1W93mRJ73muCWNrUP6o6YNbVL9C/Dapqd2YI2P0CjkWzk7cct3B0mGWraYD3AEzz6rmnJtgypt7Ub+FXXrCQC7oB7lJuUehwanF0dcIKqVMsBSJRjuth9CpISXRzTjTLg5WjloSh2PmY5K+PI5W13AaokHJ1mBQ+ZUWYFD5lVZgUPmTdqahSj2hqFK28wFix7g/MPkV26CV5f0Fl0PD+ML0i6rNECH/AECfNjTyyf8Aeh6WHK1iikc9VrnWdSfgsogcykVjsm2oTczRwe1zHMdhqVz5p0qOjDG+Q6jcOdUaxnWApOKUW5FNzcqRdjlPvxpIGsbSl074KZlyZbRoujvIroTpzyQYUdFgdZhBzw1w5k90j3aFcWeLXTodOJ+J0GB0xSLs7yzPpodx00XJlbnVIecGlwrMbjazewtcBNM6CSZDukcl1aOSaa7yWSbkjl2Ujm6Seui7nLgilyG3GBvLDVbBaND90+47qUdQk9r6hnh8GQt8CL3BtMF7+cDuj280ZanarfCA8EV33+xs3nDrwxjHuYxreQ1knclc0NStzklZR47il3BmEWGSpo4EDynZSy5N0eS+OkyeIYoXOFFnXcdfqtjxKtzDOaUuDr8Bw4tGZ890c/LmuLJO3wcuqz2tkQm6uBHjm+EJEhMeN3+hKjdaJXEE8XITTvEriRlhLrW5Dc3iZVYZXBNeJPJicq+hc25CjyI8TLW1QmU2hHFkg9P2wtEsyoswKHzJlmNQsyosoKBMVPcH5voV6Xsud5/0Yk+h4TxdQm9rn/5PoF35pVkZ2YY3BGNVtTupqZSUGaOC4MKslzohRz6hw6FsGCMurDn0m06TmsfIBgqKk5TTkizSjFqLBLLR41jXdUycxZOHDDa9EgknZSjJdC0kCUiIiFRiRDLekCYA16KUnXUrGKYY/DiIzNIU1lvoW7OjZwxoy5HiQdnE7dATy8CufI+bQ9NIo41xthpU6US8GSY0MbOnmd1XSYXucu445pYm/r0OfwezfUcSAA0Alz3TAHsXVmnGK/gWFtlvoF25+RmzhpoYM8tUqyYatiz7S+vBsW76lqMtV1OYj7OpEH/fC5pKOV3FP9UGMmlyZuLXly8ipmDARoGnePvR49VfFDElt6iy7TqizAqRqVmB5NR75AY6SDOk+zf2IZXUfh4MnSuTPSLPh6jbuzgZqkCCQNIAGniuHPNpbbvxOft5ZFwqQRiN0KdODuT8D1XNFWymDE8mSyNraCoJ8N0G2g5MssToynvyuLehhUqzuit0UyTa6FAeMtFwloTsybblChXiL2XaG0k8ISbzml2kVhLad4htElhL23QWpk3iZa2sFraEcGD4i7uj830K9f2LK9TX0ZHIuDxbihs3lf8AP9AvW1D+0l/e47sC+zRmuYVBMvRGkDMCRKLYEjQw93ZmHDM07hQyfF06lYfCbTMOoVYLDDumy5nlyQ4Z0LHjl0J3OHOOgIEczsljlS6jODKauHU2AGrXyzyDTB+qdZZSfwxEaS6s0sCtaZb9k2XSc1ZwLWhvXvaQFLNKV/F/o0ZxhzZXi+K0cwZQOfL61Q6Bzv8AaOiMMMkrkaGebfxf6DMLe003ZntBjRpE5jtA5JJR5ZaTfFL/AKMqvhlKO8w90kjXry8Aqxyz7mLLFGuSu6uTAY2AxogAc/M80YxXV9Qcdxo1MafUc1jCWHIG5ozFpG+U7gnqkjjUE5HNKHNGLRw+oa0dm6dZIzd4+JBG/VXeWOzqLt+I3MRwx9QS2kRpl+8A2NzI3+K58c9vUpJxqr5Og4TwOnQis5zn1ILWyIDQd8onfx8UuXUJrg4s+5vb3G5c1YdPNcXUGOO6NHKYvfF74mQCuiEaR62HEoRo0cOxkMY4Rry81NwdkM+l7SSYB2s6801HWo0qJNcgZotqtLTBEIdRItSVoYPWDRIVVqFcCztihQuxE210KFeMvpXCVolLGFNrFLRFwQ9SvmgeP0K9X2Kv+T+j/g5NVCoWeQcUz6bXj8f8oXr6iu0Y2C9iAQ50dZXPUTouQzGPkQFm41yZKXcH3VrUaxrzs/bSJ9+48VGMotteBSSlV2DuL95T/CB7jQs7+u3aofIgO+ajPHjfVFFKfiaLMcryJLSdY7jT8NlLsMfd+43LVMBvcSrVoDnlwGw0AHk0aKkccIdBUvAro22uoRlPgpGHJrNv20KRf3M7hNMPEmNg7b4KHZvJOua76BkmkjGtuIq7njtstZjtHMcxsEE/dLRIPNdUtNjS+Dh/mcqyT6Pobl+1lOmag2PqzvB2C44bpy2noyqMNxzN9ixLGhoDTmzZhvtEeWkrvx4UnycOTK30DLfjOq1rA2lTL2/5js5nwLQQEPcoc30IvJKXedvhVzWe1tWu6ajhAIAa1jT91rRpqvMzNbqj0R1QxRjHobLHhpBzEnmNgBz81zdUI4uS6AfEGI5R2bTLuZ+ifFC+Smmxfjf6HPUgSVdnYXDTQpTFjHIMJex/NK0Z8hV1XLyHEcojwSRVE8cFBUisVhlI5yjXJmnusqFRGh7LBUkoUANqWkRruJSKRCOa7+gM2oQR5pqKySo6fI3ss2nq/FSa7zxt0u0r6mJbVZcB5/Ir1/Y6/wCT+j/gvr41h/VHmPFFwBeVweVT6BepqIN5H/e4lp5Ls0V298xjXAuzT6rNYG+pXHLHKTVHTHIlYI255gqmwXciVS6c4gucTGgkzA8EFBLoGxdsttDuLG3MbJXAO4voX3UJJYxozJipG26FWMmXMe53OPFI0kPbZs21kHAU6lZmQbNLcxPnrI9ig518UU7BODXHUOdgFFrXinU3IkuZ3gIiGn3qfvEm02COKXRrqZ/E4aaLWARlIA8gFTTWp2VzRqFHCVaREr14yR5rTOk4U4eLiK1UdwagdT18lw6vVV8Eep0YMH4pHoNpQ72ZxgREcgN9l5MnxRbI+Kj1GrV2g5WEmY1O50GseaKT6saEJNXMwsQt3NfLufNXhJNcFk01wStX5dTyKElYe4VxVzOJ6rRVIAzXI0ayxr0tGsJZc+CTaZ8lb6smUyRiIetRgi1bmMeEpZcIDlRZUvHaeGiCigKMVZU2pqi0MX/9Qflyk93ol2In2UN26uSzDnzUHt+S9T2Qv+R+j/g5PaX+H9UeXcYn/HXH/J/K1etmXxs4cP3EZJPxUkVY4PJYxOmfFKxkalCuwNMiTlIA/wB3WVzyjJvgvGSSFaXwpz6pkEaiYkRPmtPG5AU1EFN0OSpsYvaIrN+U3ZIV5mPRe884CElFGi5M0be+ywSSYUJY7LKddTfp8TtLYPrc1yPSOzoWpjRlXuIZ9F0QxbSU8u4twLDxUeXOEhvJLnyuKpDYcak7Z24uW6MbE7Bo3XmU+pfbXVg9bESAWCJG59qZY+9hcI7rAbevDw47n5clWUbVIIdiV2KxaBy59SpQi42Jjx7bM+tTLXZSqp2rGZBqxiYKxiYQMTBQMSptJMBB8GHLSN1jCpVCDos1aAScSBqEAsrzo0LY5qLUazQwf12nMJ1GXWdt/Jel7KX/ACP0f8HB7Ql9lX1R5lxl/wCuuP8Ak/lavUzffZx4vuIx5lSK2I6LdQdBmukotAsY1VtptxOkJ3MIPjoFcl2VuyTkfgOwq2aSZieUqWWbXQpiiu8vxak1tUtpmWgDbaY7wHgkwybhch8iW6ogbmeCpYjQzKB5BFyQFBmlZWDyQY96hPLFF4YpM37R7qTS0CJ5rjlU3Z1x+FUXYf6+cnbWUs+lIK56hFdwLyR7/AbpI9AvqCl8mU9C2WsJ3HJK66BDLd4eXF28Kclt6BQrdgyly0m7oyoFlOKWscgzWPT3QYQtk03AkJH8SNwzpcHw4VKZc5pk9UscWSd7FdHn6nUuE1FPg5e6IFUiNjEeSeP3Tui+h0eO0KYtWuaADp7eq0du1Nde84ME5vPJM5J5ECDrzEbdNeaodtuxqmm8agHQg7+S1ATD8CuCarW6QA6NB05nmvS9mf5v0f8ABwa9fZ39Ueb8Zu/x1x/yfytXpZV8bOTE/gRiHdIh2PBK3Q1Mk2iUNwdrLmWpSOY6xhFG06z/AHSSyFI4whlmeim8hRYwinZFI8iHWMJp2UKbyWOoUFULRvvU5TY8YIPo2rRsFKU2UUUaFGiBKjKTZVJIsaAe6UHxyFeAHcjKcoVI88iS44JVgWgePPqhGmB8FLSnYA2jWytcCN1Jq3YydFCYUmHmInRCu8xKoyELMyIKxi6g6HA+KDXAUaeLvLnt0juhRx8ITHGlRKnjNYM7MPgbaQCqxbimot8iPT43Lc1yCYTZmrVDZ3KNN1Fd485rHBzfcdhfYE1tIy6YHPYK2p9n5NPFZJNdaPNxa1zydDz941hTR6THqUoZmn2LJ80Briwjhp3+Ib+V3yXp+zV9t+j/AIODXf4v1OT4pw8vvK7utT+ULp1GXbkaF0+K8aZmtwrRQ7ct2JYMMG6XtmN2SJizA5Ido2HYginbBTc2OooubTAKVth4J+SAQm2pzopydFIIsr0YQjKwyVEKbEWwIJpFIxkGUHmdlKSHTE6mc0gopqqM1yTeSDmcQSNkqqqRn9QXHcX+zENgN1jxgAwq4MPxfmQm9q3HMvxZznABuUSIPzXcsEYq2yHbts6PD8Sp/sn96odGkaAea4smKX3l0OiORNpGjcWJawPjdQjO3RRtdEUMoEjNKZyp0auLJF4y5eaFO7BfFFQTALbc94eaV9Ao1Lkvrv7o0YIUlUFyLFKHFme+m4SXBUTXcNybHB9q41Wv+6CnxySzQX1Ry6uajia8ToeNb806QY3d5j2Bet7Xm3tx93X/AEef7PxqUnJ9x55cEgyV5UeT13wE3T2ejiCM2nPWZMiEkU+0A3wPwmAa09AfiF6vs/8Az/o/4OHW/wCH9UY/E9q9t1VIEy+dJ6BdWfBuyN2vP0JYM+3GlT8vUCpU382O+C53pX4rz9C61K8H5epPsnR6jvh+qHu0vmXn6B95Xg/L1KHUH/gKZaZ+K8/QX3heD8vUNsKGrc1J56gZddPEqc9NKnUl5+g8dTH5X5epQ+i7MYY7fw/VMtNKvvLz9APUq+j8vUlTpun1HfD9UHpX8y8/Qy1K8H5epp2jy0z2Lz+7/UoT0cn+JefoVjqor8L8vUa+qOcZ7J4/d/VGGjkvxLz9Ay1af4X5eoFDvwO+H6qnuj+ZefoJ70vB+XqWUMwP7N5/d/VCWklX3l5+hlql4Py9TRfXMfsXj9z+pQWilf3l5+hX3yPyvy9SsXDv9J/8P9Sb3J/MvP0B74vlfl6lT6jj/lv/AIf6ky0cvmXn6A97Xyvy9QTEGuc2Oyd7Y+hVMelkne5efoTyaqLVbX5epS2gY/ZuEwJhp90kQn92lf3l5+hPt410fl6hljYMZU7QMqPdtBFPQR+cqU8GWUdu5L/29AwzQUrp+XqdTdYs51v2fo9Xff7OP/3K5I+z5KV7l5+gsc8Vm3U+n09TnWXLwCOzfB/L+q6HoXf3l5+hf3tfK/L1ICo7/Tf/AA/qj7nL5l5+gPel8r8vUZ9R8/s3j939UVo38y8/Qz1S8H5epa6o7lTf/D/Ul9zl8y8/QPvUflfl6mjhGJPpkxRqEHf1P6lLJoHL8S8/QSeojJcp+XqaGPYlnogNtajTmBJIp9PB5KTFoJKX31/9ehDDqKk7t/69QfBcaqUmOaKFQzzGTT+JHJ7Pbf315+hTLlhOm0/L1Mq9xCrUMvZUMbSQY8B3leOha/EvP0HWohHhRa/16glWo8/5b/4f1TLRtfiXn6GeqT7n5eoNUD/wO+H6p1pH8y8/QR6leD8vU3+C6TzVjIQIOp8l1aTTuGbda6Px9Dm1ObdjqjpsZos7epIG/wBAuvJFuTJY2tqBBRZ0CnsY+4f0dvQLbTbiJtG9AtRrLGWregQaCmL0Ns+qFqNY/ojfwhCjWXUaAHIJXEZMlWt2nkEFGguRWLNv4QmoFk2WbfwhBoNlzbYHTKEm0Njm2b0C20O4Z1mw7Ae5GgWD3dhp6qeFWJJ8AYt4MZQBz0VdqJ2wq1wzvZwBA3U5NVTHSp2atbKWZcoUFDkO1KW4FbbMjYe5NtHsj6E3eAjQLG9Db+ELUCyTbNv4QtQbCqNBrCQWjwSONgfJGvDhBCKhQEkugRhVJnqlo18FuzuSQmXpaHxbC6YgtYB1V82JQaoXDkcupl1LRv4R7lJIq2PUwxuXNA9yyfNADeHbYNqHQbFdGBfGSy/cA8Yp/bP8/oF0SXJGL4A+zQoaxwxCjbiQattDuJhLtG3E2oOIdxMIbQ7iTUNodxKENptxJtNBoNloYloNloYhQ1jClrK1GsZ41RUQNj1jIAQUQWUmjKajWWtYY0S0GxsiNAsXZrUayRZyQo1jZFqNZJtNajWXXA1EjklUQJlXZo0GyyzgOBKKVOxZcxaRqXBBaVbNOMo0jngmpGI5ijR02O5vdhauTWX4SyKnsP0V8K+IlkfwguJU/tXef0Cs+pNdAbsUAiNFYwhRWAN2SJiTaSASXZIBsnTozugwolUpQYQXKC+Bg1baDcOCVtodxax6VwCpFqXaNuE1krNGskaa1GshkWo1kwNENprHZSWaNY4p6LUayGRGgWPkQoNjhi1GssfqUNtAXAVRALdQEVS6onK0+AJ1PVaithNWlDUNveTUrYIaaah7Eaa1GsvsGQ/2FUxL4ieToD3jO+7z+iqxEVdmgEXZLGF2SxiQoIBG7BYAuxRMIU1qMPlQo1j9ksEkLZCzUN2Sxi6iOSVoZMtFHWUA2MWLUaxsi1Gsfs4WNYnBajWMGrUaxZFqNY+VajWLKtRrHaEKNZKVqMRyrUayTiSIWoBDKjRrFkWo1l1sNU+PqJPoVXFPvFOxUQ7FYI3ZrGF2axiWRA1iDVqDYgxYw+RYwuzCxibaYQMWlqWg2VVGJkZlWVNQtl9N0pHEKZYAhQbI9msaxP1RSMRyLUaxZFqNYsq1GsfKtRrFlWo1iyrUaxZVqNY4ahRrFlWo1iyrUaxZVqNZOiNU8FyLLoRqDUpgEYQCIBYA7mrIw0LGFCxh4WCMAsYeEDDu2RQCIWMSfssglcJgCCBi8BIEdYxAhEwgsEcoAFCIRQsYdAAkTDQsYSxiRCBhkQkoQF7xM3TR6mZ//9k=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AutoShape 12" descr="data:image/jpeg;base64,/9j/4AAQSkZJRgABAQAAAQABAAD/2wCEAAkGBxQTEhUSEhIVFRUVFRcVFxQYFRQVGBUUFxQWGBQUFRcYHCggGBolHBQUITEhJSkrLi4uFx8zODMsNygtLiwBCgoKDg0OGxAQGywkICQsLCwsLCwsLCwsLCwsLCwsLCwsLCwsLCwsLCwsLCwsLCwsLCwsLCwsLCwsLCwsLCwsLP/AABEIANsA5wMBEQACEQEDEQH/xAAcAAABBQEBAQAAAAAAAAAAAAAEAAECAwUGBwj/xABDEAABAwIEAwQHBQYFAwUAAAABAAIRAwQFEiExBkFREyJhcRQygZGhscEjQlJy0TOSosLS4SRDU2JzFfDxNFRjgrL/xAAaAQADAQEBAQAAAAAAAAAAAAABAgMABAUG/8QANREAAgIBAwEFBQgCAgMAAAAAAAECEQMEEiExE0FRodEFFCJSYSMyQnGBscHwM5Ek4RWSov/aAAwDAQACEQMRAD8A3+JeJrqnXf2dYtYSQ1sN7oAGoMdZXiZ9TlWaUYyaSf08PyPZwabE8MZOPL/MyWcV3v8A7l/uZ/SpvV5vm/b0KrSYfl/ce549uKbSx1VxcR68NkdI0hGGXUzdqf7egs8Gnj1iZOH8Z373Q68e0A/hpyR+6ujLqckVaZHHp8cnTR11zxBctYSK73AOEkBstEDQmNQV5sdbqG63vy9DsejwfL+5s1cce6m19Oq4TG8agsaenUkKT12pXG9/6XoJh0eNyalFf1kGYxW/1XfD9EP/ACGp+d+XoVejwfL+5CtjlUOY01nNzOGsNiJg8kY67VO/jfl6Ce54km9q8zWubuoGtyVnGQ7vabhxE7eCOTW6mFfaXf0XjXgcmLFjcnugPWxN7bcHMS+YJ0nzWftLM4JKTu+vBoaWEs7VfCaj6x7Nrg7UgT581fPrci08JwyO316ehxxgu0aa4KjWe5pAeQY0PQ9V5/8A5LVX99+XoPshGStcD4RcVMkVZzDn19y9HSe1WlJZZN+D/gGpxw3Xj6BBqnquKXtHUN8Tfl6E9iK/SdQ3NqTHwlGGv1M5KO98v6egez4ui97iOa7NRqNThk4ubf8AoRJMQLomU8cms7FZXPh/3wBUboQeeqWOsz98jbUSDj1VY6rK/wARqQ8nqqrPl+YFIcSrRyZH+IHApW7bJ4mpDyj22TxNSFKzy5PE1IYFaOad8s1DhMsk/EFIdWuadWDgeE1y7jA95cZBPjHwP6Iw3buWY8Y4icXXVQfhdA8t/qvH1VLNP8/4R72md4YfkZlS5g7zGigoWXcqFSsQ4Go7fcIvJXwoVY93xMxchdUK6rqJytNyO3oUxAaH9xzAXDxA2XlSbu65PSgi2vfhrckxpA6JY423Y7pKhV8Tc4d0hp020RWJJ8gSpGRid65rWkyW5tXbgHpK6MWNNuiWXJtSOy4dujWbAIAaBA/T2rgy49rJ5nGK3V1NlrgfaFE52i+k+BHJKycopuybK/fY0H1jEpoQ3SS6CyhUG/AJNfK4g9YSzg4ycX3Edm6NoLC0VZBleHsPfDwJBOV3VvJejolilHIpLmrX/Q2Zrhx/UsfU9q455pOXiKolzXd0f9wvWjmcdKoSXH7fQm18Q0rmsI4T427My0BeqorYvHvJmXiGPUqL+zcHF0SY5K22EYpydD48U8jqKsqHElL8Lvgk7TB8xf3LN4F9njdKo8MBhx2Eg/JPjWOf3WTy6fJijc+C28xanTmTMdEZvFB1JhxabJkVoBpcUUSe9LdYkrQ7KbqLNl02XGt0lwbXbsy58wyxM8oV+yRzWZF1xPSYdA53iNknaYk6bOqOjzS6ILw/GqdXaR5p458TdJi5NLkguUSxv9mPzD5FXrvOY8e4muAK9RrAc+YyekgLwdTG88m+l/wj3tNOsEUupzjNHQdVnyuBl15NelXkRsFzONHSmA1wxpmdd1WO6SIyUU7DmYh3Q2DJUni5sssvFBNGzLvExOvSYSOaQ6Rey3bLA4iSTM7b6exI5Om0avEu44pNp2bRSiO0GcNIIGhieibRXLLcvA4805U1Rk8HXz9SAe4RJ5eCrrMaT/MppZ74uLPRrKuHBeVJUDLBxYY93dMdEhzpfErNKjQa0U3/AImwfMrtyYI44wyXxL9zjnOUnKPgyy0te8S/U/8AeqOkwwyZXHJ4C5cvwpRLlxtbJtIQtbsDzleniUI4MeRdU6ZN9WiilTLXk8jqoYk8GqVq1fkUlJShXeGVmiJXue0MWNw3rr+5CLZW4eC8/Lj6cU+8dMHuLgNgQST0XHmzdm9sSkMbkE0HSJIXqaLJLJHdMlNU6PPuM7gsuXRzaF06qClGJ6Xsurlf0/kGw+2bVbmfUymdoPzTLT4EuQe96nc9q4t9xo29pTpNNVlUOIkExqBGsJ3GOGDlAHbTzSUJq2iuwqelVAxohvnPvXBp9K8knLI7OqeVYYWWcU4UaIZtlMyV0ZNHHGnOJPTa7fLa11MV2MPNLsge5Mx5cl0wnJ4X4kJ4oLVxvoxYbWDnAPOnTdcuLFhpufU7tRkyqX2XQ6GxdVL4aRl5aZQkehwyneOXmQtqF5FydFe03NoNDzJzfRy9mKpJHiy6nlmP1B29UAS7Ofovn9Un28m+l/wj3tK12MTJZYQTOp3/ALKLy8cHQsaQQKQGyXcx6MHHqcOB5Fdmndqjj1Kp2dFw+1lRjc0DKFw6jdGXB14KlHkncV30axNNwc3rroOi0YxnD4uoZNpkbm0bUAIqEEDX5/VaM3F1Q0oKSuw/DWN/ZOAexw7wcJBUsjd7lwxtqraNQDKLKgZTDJ5AaESjJym05OwbYwXCL8LxGCJ2mJ6eBSZMYbUo0dhY1Q4Ljkjz80GmHtqS0N6FZzk0k+45XGpN+IY2tOyzySu11OdwrqTa8FKn4gcaJgq0ZikpXRvvlgHVVJy4YCxxXflnKXL5YiK6rBId0XLq8EYZFk6pNX+Q8ZOqLwZ15L1YSll+OMaj3E+h5nx9iT6NychjMBOgJgdJ23Vc+GOSKvuOnSz2tgzKXbNzvuG0wdmF3L2KcdLixr6jPVZG3SNB2HClauioHudqAJ26ppThOOyL6FMG9Tc5LqT4JfkqAu5z7BopafJFScWX1MJTx8GtxtWZVphjHjTUu3AG3tK69TlUIfn3HFpMcnOzlMNZQYSHZqgIOvip6ebUHLJwi+pSnNKHMkaVhYtcD2dRjI+7oD70r0sMq3Io9X2T2z8jJxrEX0jka4z1mVKGj7KV2VWphkj8KO0wq7dUsmOfqQ+J9hXqLoeJLqzgsUgXNXuz3zr7Avndb/ml+f8ACPoNFSwx4KA7r85XLR2WDvPLZOhGzHx5vdB6eR+S6dO+Tn1C+EI4eu8rREcwdkmphbDp51EKxC6Bkg6k7a/+FPHCis5WiFs6prE9T4BGSiCNlNS8ymcxnkAnWO+4V5K7zVsL9r4FR8n3AeZ5rnyY3H7qKxy7urL67sjpMNpuOjuQOwnoEsVuX1Gcqf0D7bEXUHFpEwJHiI5FSeNTVhkoz4YUeMmAQ1rnHw5ILSS7zleKF9Qi14nziWb9Dv7kksDi+R46bHIAqY7Vc6RICp2UUiywwXG0MocXOZAeUvu99CGTSYpfQ2KPGFPSRp1S9nNHLL2e+5nQ2d2yoMzHAhUxy55ODLiljdSQYF6cepAciVVxU47ZAJMECF1addnj2LoK+XZwnGnCta5rB7BIjwXVCNx5GhPazm28C3LXhzqZeARpmAkcwdVxZccras68eojXKO8sMPqVCRVpZG6AAEHTpIXPovZ0sEnO7Nk1UXGo2QqcOGn+yBIkk+O/1j3K2fQSlLdFlcWrjVSMpnDFZ9IU3CCXAuJPIT+qrDSS7XdN2hcmrjt+A2H8HsFHIww8D1/P5LtljjJbX0OKGWUJbl1OOr8EXTCckkdQf7odnXRlfeE/vRL8N4DrOcDVMCdZKCUb5fIss7qoqjuLuzbRt2U27Bw+R1VjnPKcdrNFzVBkHP8AQdV8/q4vtpf3uR72kkuxiDB8rlqjqsZz+pHv19qKRrAsTZLHD3KmJ1JE8iuLM7BqxbI66rozxTIYJUaFa9eRqRHs+igscUy7yOir02AdSdIM803Zi9oZ77gnQaK6jXLIORZb1suu55eHVLKO4MXRG4xJ7xlcdEY4YxdoDyyao6DA73tqXYE99glrp1cNO5r0XHnx7Jb10Z04JWtpgYrnp1JBLZ6GIPMLsw7ZxpnPm3RlaJ2mPVWHWHeJGvvCE9NCXTgMdROPU6mwxR1Vk9nB5GQvPyYVCVWd+PLKa6FdzZNeZzua7oRI96McjjxQJQvkrdbPYI9YdQjvjJmppGpw/jNSi8Og5diOqTJjT5QmTGssNsj0vCsUZWbLZ8QdCq4M/NPqeJqNNPC6kaAK7YTTOYkF14xWU17gtMASuyIKKxduP3Qs4xfVGSYRSeeYAWhtXEUFoGvsRyEACSTAC8zW+0uxltiuS+HBvTbYqF64xmajpNfLJPZNUJPGkuGGGqIlesRA6946DDVHUSaxScetDJcit7vN6zYUMGzUY1Nrn0C04sbGz9mPzD5Fdwh45xFXHpNUGNHmPcF4Oqi+2l/e5Hu6ZrsYmXUvgPVI8VFYm+pdzS6A9S9GpmPcnWMVzKqt+SIG3RMsSTsR5GA0HcvNWkiEXyWAk7ApeEPyyEEpuAUydJiDYUi3s/FLY20HfS8U6YriK3rOpuD2HUGQtKKmqYFcXaOhxum2rSFVkd7WB918ahcWFuE9r7jrypThuRhUbUc9T8l2Sn4HNHH4m7bVQGxJ0HJcUlbOuMklQbZXJJ2B81OcUkPCbZrUWNjMCQeeX9FztvoXSXUtq03F413HNoGkeB6oJqgKzoMDr5CJ8lCTfVHFrIb06OtpuXo6bLuR4ckXgr1scuCbGDZ3XRhm2uQMl2YXUhSWVag2BXljmII0IMheH7Q9nTyT3wL4s21NPoSt7Zw9Yz7IR0egzQlvmxZ5IvogrswvcIi7IdEHyYYUQlhjjDoGwHGh9mPzD5FMnyA8G4rJ9Mr66dp/KF5ueu0Z62nvs0Z3aclz0dF0Qgc0eReC9jW+CVtjKgWq0h23NUTtEpKnZ1PDdxTptfmbJOoMTp0K8/UxlJqmduFpIzLi2lziGwJPkrxnSSYkoW7I+hGJW7Q3ZkHW2iZTF2A9S2jmnUxHEgylv4JnIFDi7cGlgnUz4IbE3YN7SaI1HmPcUUjNujawqk141J1HJcmZuPQ6sUYy6muaNNmg+Jk/Bc+6Uup0KMY9BDEcuoDdPct2VgeSioYqXOEn9U3Y0iay8nZYG+YJbPXyXBPhktV04Z1ttUBAIVME9rPFnFp0wtpXuYp2RZMFdcMq3bRWiQXWmAdNYBI2YdEw0oGFK1mEg2Yzcb9QfmHyKSL+IJ4PxcR6XX/P9AuHN/lZ6mD/ABIw8ySihDN4o0CywVClo1jPrToio0CTsnSuSPvQlcF4DRm13hVO7fyeD7QpuEfAoskvE17YEjM94DYnx9y5pVdRR0K6tsoNQPdDTA8enVPTirYu63wM+pTkgSW9TuUdsqBuRJ9Wl2ZgEP3B3B/2kcvNBRnu+gXKNCr2lM025CA8bg6eep0WjOSk76GlCLjx1Mmn6xB1yy3w8F0vocy60aGHVizyUMsVIvjk4hn/AFcg6MHTVT7C+rKdvXRFdpZvuHw0EzrAgDzM7BGU1jRL73LOoteEXU4c+q1s8wHH4wuWWoUjQkr+FNnWYPh7mQRD2nSRJHu5LklFy5SJ6jPGS2vho6GiyB7ZQgvgb8OTzpStl1Mrv02R07JyQJfsNQikx2UgdoTJ0IP2QMbguBMcwwjmvVwKMVaJspvbku7Cq3MIzvLOejYewgbkd4eYXZGQpp3VzFPM2CTGTmHOdo3bcSQmRjEsuzaQ2s+YFUAvcZJFxUBPnsqJgL6tanJFu7UMeagBMBnZujfnnybeKazFlF9rlEuZsOZ6INmK2VLcVKwqPpgh7QA6oAQ3sKUQCdt0GzBWHVGl7jRdmpZR3g7MwvkzkPPTeNNucqUpBHxr1B+YfIrYncjM+f8AjF3+NuBP3/5QufMvtGejhf2aMQwkHECsYkHnrCFINsbWZRATduMvtSr6mf0LbWwfU7wGyWeWMOGNDHKXKD2u2a9oMCFGu+JdS7pBtvhrHyRUcx22uoj6KUs0o8NWWjijLlOgu34YLgPtWDWDPz32U3q0u4z09LqNccNBkzctnURlOo6ghFard+EHYPxIXXDlSrmNNweIHLLsOQRhqow4kqBPC30ZlVbJ9AAObBO/SZ2B56LoWSOR8Mk4SxrlDURz16rSAgilSLm5oIExm5E9PNI2ouhqtGzghLHZNQDrvPvXLnqSs6tOqdHc1GOdREuMRp9VwXTJpxjldIJ4NcGZpdGogE6LpxZuyyKaf/ZD2lFypJHVPiJC6dT2c8csmPo+v5nkK7pkGFcGCdDMFt7PMXPcXtc92wcRDRo0aeAn2r2ceSkkTaI21q5lUAAlgLnhxMxnGrddfWBP/wBgupZOAUTtbdweGERTpS5h5OLpytHgwZhHi3oqdpwCiFqHU3kljyD2mwB3uKjhOvMOBVVO0Cid9mqgZabgW5jLgBvTc3K3rJI8PbCO+jUX0ryGgGnU0A+74ea24xKyac1VxBAdUDhPTsaQ+bSPYllMI1OllquIENc1pMbZwTqfGCNfAdFKUwlOM+oPzD5FNp3eQD6Hg/FlE+mXLoEB+p57DRSzy+0aPS08fs0wA4boDn1P3YOi5+25qjo7Hi7CDhDQAe9r5KfbyH7BJEm4M3ofeg9QzdjEt/6e3Y0/bKXtZeI3Zx8DKrYeWkkGR0nVdMcqkuSEsTTtCs6saGVpoEGa1iaZe05gYIkHmubJup8F4qLfU7enh1o8AtLmuPSCB8ZXmPJkXDLKM0+Emih+CakNfoOcQmWbxRW/EGNgB6xKbtG+hTajRsSWwQdlKXJpRTjTOc4kuGF+XNmObX8LRGpb7V26eMquqOXJJOkYd3c0wCO9mOxPw1XVCE27Oec4IONk70Vrwe7mbp1JnUddlLeu1aZTa3BUbVg7uhzhB0jmVy5OtI7MKpWzUqYocoYBpPjv0UVj72ZwSnvXULwe2qVKmgLWiCee250QklVLklnyxjB7jtqdXufD+6m8tY3HxPDcfjLmFJilQrLQV6OPJwI0SBXQsotDhyqspqHzKqygoeU3amoUrdoahSs8hqGlI5mAMY9QfmHyKvpJXkBLoeN8S2s3NU6R2kx10C5tTOs0l/eiPZ00LwxM+4eGtjTXcjooRTk7LzaSMS5pjk53nJ+C64t+BxyS8R7GWu9Y+WqGSmugcVqXU1aVuXGSVzuaXQ6VFvqCX1DK5Vxy3InNUyph5ESPimf0Fom22DjvI5HmPPqlc2kZRTYVZ3Fake4THnof7pJxxzXJWEpx6HV4S6tVALSQfDl5jkvPyqEXR2RkmrlwPjl2+jDahmegC2HGpvgEppRtdGYj8dzDYkExC6fdqI9vZh1anedJmTJP0XWo8I5JPlgty8OI8FSCpEpNNnXW2JThgZIHZ1W93mRJ73muCWNrUP6o6YNbVL9C/Dapqd2YI2P0CjkWzk7cct3B0mGWraYD3AEzz6rmnJtgypt7Ub+FXXrCQC7oB7lJuUehwanF0dcIKqVMsBSJRjuth9CpISXRzTjTLg5WjloSh2PmY5K+PI5W13AaokHJ1mBQ+ZUWYFD5lVZgUPmTdqahSj2hqFK28wFix7g/MPkV26CV5f0Fl0PD+ML0i6rNECH/AECfNjTyyf8Aeh6WHK1iikc9VrnWdSfgsogcykVjsm2oTczRwe1zHMdhqVz5p0qOjDG+Q6jcOdUaxnWApOKUW5FNzcqRdjlPvxpIGsbSl074KZlyZbRoujvIroTpzyQYUdFgdZhBzw1w5k90j3aFcWeLXTodOJ+J0GB0xSLs7yzPpodx00XJlbnVIecGlwrMbjazewtcBNM6CSZDukcl1aOSaa7yWSbkjl2Ujm6Seui7nLgilyG3GBvLDVbBaND90+47qUdQk9r6hnh8GQt8CL3BtMF7+cDuj280ZanarfCA8EV33+xs3nDrwxjHuYxreQ1knclc0NStzklZR47il3BmEWGSpo4EDynZSy5N0eS+OkyeIYoXOFFnXcdfqtjxKtzDOaUuDr8Bw4tGZ890c/LmuLJO3wcuqz2tkQm6uBHjm+EJEhMeN3+hKjdaJXEE8XITTvEriRlhLrW5Dc3iZVYZXBNeJPJicq+hc25CjyI8TLW1QmU2hHFkg9P2wtEsyoswKHzJlmNQsyosoKBMVPcH5voV6Xsud5/0Yk+h4TxdQm9rn/5PoF35pVkZ2YY3BGNVtTupqZSUGaOC4MKslzohRz6hw6FsGCMurDn0m06TmsfIBgqKk5TTkizSjFqLBLLR41jXdUycxZOHDDa9EgknZSjJdC0kCUiIiFRiRDLekCYA16KUnXUrGKYY/DiIzNIU1lvoW7OjZwxoy5HiQdnE7dATy8CufI+bQ9NIo41xthpU6US8GSY0MbOnmd1XSYXucu445pYm/r0OfwezfUcSAA0Alz3TAHsXVmnGK/gWFtlvoF25+RmzhpoYM8tUqyYatiz7S+vBsW76lqMtV1OYj7OpEH/fC5pKOV3FP9UGMmlyZuLXly8ipmDARoGnePvR49VfFDElt6iy7TqizAqRqVmB5NR75AY6SDOk+zf2IZXUfh4MnSuTPSLPh6jbuzgZqkCCQNIAGniuHPNpbbvxOft5ZFwqQRiN0KdODuT8D1XNFWymDE8mSyNraCoJ8N0G2g5MssToynvyuLehhUqzuit0UyTa6FAeMtFwloTsybblChXiL2XaG0k8ISbzml2kVhLad4htElhL23QWpk3iZa2sFraEcGD4i7uj830K9f2LK9TX0ZHIuDxbihs3lf8AP9AvW1D+0l/e47sC+zRmuYVBMvRGkDMCRKLYEjQw93ZmHDM07hQyfF06lYfCbTMOoVYLDDumy5nlyQ4Z0LHjl0J3OHOOgIEczsljlS6jODKauHU2AGrXyzyDTB+qdZZSfwxEaS6s0sCtaZb9k2XSc1ZwLWhvXvaQFLNKV/F/o0ZxhzZXi+K0cwZQOfL61Q6Bzv8AaOiMMMkrkaGebfxf6DMLe003ZntBjRpE5jtA5JJR5ZaTfFL/AKMqvhlKO8w90kjXry8Aqxyz7mLLFGuSu6uTAY2AxogAc/M80YxXV9Qcdxo1MafUc1jCWHIG5ozFpG+U7gnqkjjUE5HNKHNGLRw+oa0dm6dZIzd4+JBG/VXeWOzqLt+I3MRwx9QS2kRpl+8A2NzI3+K58c9vUpJxqr5Og4TwOnQis5zn1ILWyIDQd8onfx8UuXUJrg4s+5vb3G5c1YdPNcXUGOO6NHKYvfF74mQCuiEaR62HEoRo0cOxkMY4Rry81NwdkM+l7SSYB2s6801HWo0qJNcgZotqtLTBEIdRItSVoYPWDRIVVqFcCztihQuxE210KFeMvpXCVolLGFNrFLRFwQ9SvmgeP0K9X2Kv+T+j/g5NVCoWeQcUz6bXj8f8oXr6iu0Y2C9iAQ50dZXPUTouQzGPkQFm41yZKXcH3VrUaxrzs/bSJ9+48VGMotteBSSlV2DuL95T/CB7jQs7+u3aofIgO+ajPHjfVFFKfiaLMcryJLSdY7jT8NlLsMfd+43LVMBvcSrVoDnlwGw0AHk0aKkccIdBUvAro22uoRlPgpGHJrNv20KRf3M7hNMPEmNg7b4KHZvJOua76BkmkjGtuIq7njtstZjtHMcxsEE/dLRIPNdUtNjS+Dh/mcqyT6Pobl+1lOmag2PqzvB2C44bpy2noyqMNxzN9ixLGhoDTmzZhvtEeWkrvx4UnycOTK30DLfjOq1rA2lTL2/5js5nwLQQEPcoc30IvJKXedvhVzWe1tWu6ajhAIAa1jT91rRpqvMzNbqj0R1QxRjHobLHhpBzEnmNgBz81zdUI4uS6AfEGI5R2bTLuZ+ifFC+Smmxfjf6HPUgSVdnYXDTQpTFjHIMJex/NK0Z8hV1XLyHEcojwSRVE8cFBUisVhlI5yjXJmnusqFRGh7LBUkoUANqWkRruJSKRCOa7+gM2oQR5pqKySo6fI3ss2nq/FSa7zxt0u0r6mJbVZcB5/Ir1/Y6/wCT+j/gvr41h/VHmPFFwBeVweVT6BepqIN5H/e4lp5Ls0V298xjXAuzT6rNYG+pXHLHKTVHTHIlYI255gqmwXciVS6c4gucTGgkzA8EFBLoGxdsttDuLG3MbJXAO4voX3UJJYxozJipG26FWMmXMe53OPFI0kPbZs21kHAU6lZmQbNLcxPnrI9ig518UU7BODXHUOdgFFrXinU3IkuZ3gIiGn3qfvEm02COKXRrqZ/E4aaLWARlIA8gFTTWp2VzRqFHCVaREr14yR5rTOk4U4eLiK1UdwagdT18lw6vVV8Eep0YMH4pHoNpQ72ZxgREcgN9l5MnxRbI+Kj1GrV2g5WEmY1O50GseaKT6saEJNXMwsQt3NfLufNXhJNcFk01wStX5dTyKElYe4VxVzOJ6rRVIAzXI0ayxr0tGsJZc+CTaZ8lb6smUyRiIetRgi1bmMeEpZcIDlRZUvHaeGiCigKMVZU2pqi0MX/9Qflyk93ol2In2UN26uSzDnzUHt+S9T2Qv+R+j/g5PaX+H9UeXcYn/HXH/J/K1etmXxs4cP3EZJPxUkVY4PJYxOmfFKxkalCuwNMiTlIA/wB3WVzyjJvgvGSSFaXwpz6pkEaiYkRPmtPG5AU1EFN0OSpsYvaIrN+U3ZIV5mPRe884CElFGi5M0be+ywSSYUJY7LKddTfp8TtLYPrc1yPSOzoWpjRlXuIZ9F0QxbSU8u4twLDxUeXOEhvJLnyuKpDYcak7Z24uW6MbE7Bo3XmU+pfbXVg9bESAWCJG59qZY+9hcI7rAbevDw47n5clWUbVIIdiV2KxaBy59SpQi42Jjx7bM+tTLXZSqp2rGZBqxiYKxiYQMTBQMSptJMBB8GHLSN1jCpVCDos1aAScSBqEAsrzo0LY5qLUazQwf12nMJ1GXWdt/Jel7KX/ACP0f8HB7Ql9lX1R5lxl/wCuuP8Ak/lavUzffZx4vuIx5lSK2I6LdQdBmukotAsY1VtptxOkJ3MIPjoFcl2VuyTkfgOwq2aSZieUqWWbXQpiiu8vxak1tUtpmWgDbaY7wHgkwybhch8iW6ogbmeCpYjQzKB5BFyQFBmlZWDyQY96hPLFF4YpM37R7qTS0CJ5rjlU3Z1x+FUXYf6+cnbWUs+lIK56hFdwLyR7/AbpI9AvqCl8mU9C2WsJ3HJK66BDLd4eXF28Kclt6BQrdgyly0m7oyoFlOKWscgzWPT3QYQtk03AkJH8SNwzpcHw4VKZc5pk9UscWSd7FdHn6nUuE1FPg5e6IFUiNjEeSeP3Tui+h0eO0KYtWuaADp7eq0du1Nde84ME5vPJM5J5ECDrzEbdNeaodtuxqmm8agHQg7+S1ATD8CuCarW6QA6NB05nmvS9mf5v0f8ABwa9fZ39Ueb8Zu/x1x/yfytXpZV8bOTE/gRiHdIh2PBK3Q1Mk2iUNwdrLmWpSOY6xhFG06z/AHSSyFI4whlmeim8hRYwinZFI8iHWMJp2UKbyWOoUFULRvvU5TY8YIPo2rRsFKU2UUUaFGiBKjKTZVJIsaAe6UHxyFeAHcjKcoVI88iS44JVgWgePPqhGmB8FLSnYA2jWytcCN1Jq3YydFCYUmHmInRCu8xKoyELMyIKxi6g6HA+KDXAUaeLvLnt0juhRx8ITHGlRKnjNYM7MPgbaQCqxbimot8iPT43Lc1yCYTZmrVDZ3KNN1Fd485rHBzfcdhfYE1tIy6YHPYK2p9n5NPFZJNdaPNxa1zydDz941hTR6THqUoZmn2LJ80Briwjhp3+Ib+V3yXp+zV9t+j/AIODXf4v1OT4pw8vvK7utT+ULp1GXbkaF0+K8aZmtwrRQ7ct2JYMMG6XtmN2SJizA5Ido2HYginbBTc2OooubTAKVth4J+SAQm2pzopydFIIsr0YQjKwyVEKbEWwIJpFIxkGUHmdlKSHTE6mc0gopqqM1yTeSDmcQSNkqqqRn9QXHcX+zENgN1jxgAwq4MPxfmQm9q3HMvxZznABuUSIPzXcsEYq2yHbts6PD8Sp/sn96odGkaAea4smKX3l0OiORNpGjcWJawPjdQjO3RRtdEUMoEjNKZyp0auLJF4y5eaFO7BfFFQTALbc94eaV9Ao1Lkvrv7o0YIUlUFyLFKHFme+m4SXBUTXcNybHB9q41Wv+6CnxySzQX1Ry6uajia8ToeNb806QY3d5j2Bet7Xm3tx93X/AEef7PxqUnJ9x55cEgyV5UeT13wE3T2ejiCM2nPWZMiEkU+0A3wPwmAa09AfiF6vs/8Az/o/4OHW/wCH9UY/E9q9t1VIEy+dJ6BdWfBuyN2vP0JYM+3GlT8vUCpU382O+C53pX4rz9C61K8H5epPsnR6jvh+qHu0vmXn6B95Xg/L1KHUH/gKZaZ+K8/QX3heD8vUNsKGrc1J56gZddPEqc9NKnUl5+g8dTH5X5epQ+i7MYY7fw/VMtNKvvLz9APUq+j8vUlTpun1HfD9UHpX8y8/Qy1K8H5epp2jy0z2Lz+7/UoT0cn+JefoVjqor8L8vUa+qOcZ7J4/d/VGGjkvxLz9Ay1af4X5eoFDvwO+H6qnuj+ZefoJ70vB+XqWUMwP7N5/d/VCWklX3l5+hlql4Py9TRfXMfsXj9z+pQWilf3l5+hX3yPyvy9SsXDv9J/8P9Sb3J/MvP0B74vlfl6lT6jj/lv/AIf6ky0cvmXn6A97Xyvy9QTEGuc2Oyd7Y+hVMelkne5efoTyaqLVbX5epS2gY/ZuEwJhp90kQn92lf3l5+hPt410fl6hljYMZU7QMqPdtBFPQR+cqU8GWUdu5L/29AwzQUrp+XqdTdYs51v2fo9Xff7OP/3K5I+z5KV7l5+gsc8Vm3U+n09TnWXLwCOzfB/L+q6HoXf3l5+hf3tfK/L1ICo7/Tf/AA/qj7nL5l5+gPel8r8vUZ9R8/s3j939UVo38y8/Qz1S8H5epa6o7lTf/D/Ul9zl8y8/QPvUflfl6mjhGJPpkxRqEHf1P6lLJoHL8S8/QSeojJcp+XqaGPYlnogNtajTmBJIp9PB5KTFoJKX31/9ehDDqKk7t/69QfBcaqUmOaKFQzzGTT+JHJ7Pbf315+hTLlhOm0/L1Mq9xCrUMvZUMbSQY8B3leOha/EvP0HWohHhRa/16glWo8/5b/4f1TLRtfiXn6GeqT7n5eoNUD/wO+H6p1pH8y8/QR6leD8vU3+C6TzVjIQIOp8l1aTTuGbda6Px9Dm1ObdjqjpsZos7epIG/wBAuvJFuTJY2tqBBRZ0CnsY+4f0dvQLbTbiJtG9AtRrLGWregQaCmL0Ns+qFqNY/ojfwhCjWXUaAHIJXEZMlWt2nkEFGguRWLNv4QmoFk2WbfwhBoNlzbYHTKEm0Njm2b0C20O4Z1mw7Ae5GgWD3dhp6qeFWJJ8AYt4MZQBz0VdqJ2wq1wzvZwBA3U5NVTHSp2atbKWZcoUFDkO1KW4FbbMjYe5NtHsj6E3eAjQLG9Db+ELUCyTbNv4QtQbCqNBrCQWjwSONgfJGvDhBCKhQEkugRhVJnqlo18FuzuSQmXpaHxbC6YgtYB1V82JQaoXDkcupl1LRv4R7lJIq2PUwxuXNA9yyfNADeHbYNqHQbFdGBfGSy/cA8Yp/bP8/oF0SXJGL4A+zQoaxwxCjbiQattDuJhLtG3E2oOIdxMIbQ7iTUNodxKENptxJtNBoNloYloNloYhQ1jClrK1GsZ41RUQNj1jIAQUQWUmjKajWWtYY0S0GxsiNAsXZrUayRZyQo1jZFqNZJtNajWXXA1EjklUQJlXZo0GyyzgOBKKVOxZcxaRqXBBaVbNOMo0jngmpGI5ijR02O5vdhauTWX4SyKnsP0V8K+IlkfwguJU/tXef0Cs+pNdAbsUAiNFYwhRWAN2SJiTaSASXZIBsnTozugwolUpQYQXKC+Bg1baDcOCVtodxax6VwCpFqXaNuE1krNGskaa1GshkWo1kwNENprHZSWaNY4p6LUayGRGgWPkQoNjhi1GssfqUNtAXAVRALdQEVS6onK0+AJ1PVaithNWlDUNveTUrYIaaah7Eaa1GsvsGQ/2FUxL4ieToD3jO+7z+iqxEVdmgEXZLGF2SxiQoIBG7BYAuxRMIU1qMPlQo1j9ksEkLZCzUN2Sxi6iOSVoZMtFHWUA2MWLUaxsi1Gsfs4WNYnBajWMGrUaxZFqNY+VajWLKtRrHaEKNZKVqMRyrUayTiSIWoBDKjRrFkWo1l1sNU+PqJPoVXFPvFOxUQ7FYI3ZrGF2axiWRA1iDVqDYgxYw+RYwuzCxibaYQMWlqWg2VVGJkZlWVNQtl9N0pHEKZYAhQbI9msaxP1RSMRyLUaxZFqNYsq1GsfKtRrFlWo1iyrUaxZVqNY4ahRrFlWo1iyrUaxZVqNZOiNU8FyLLoRqDUpgEYQCIBYA7mrIw0LGFCxh4WCMAsYeEDDu2RQCIWMSfssglcJgCCBi8BIEdYxAhEwgsEcoAFCIRQsYdAAkTDQsYSxiRCBhkQkoQF7xM3TR6mZ//9k="/>
          <p:cNvSpPr>
            <a:spLocks noChangeAspect="1" noChangeArrowheads="1"/>
          </p:cNvSpPr>
          <p:nvPr/>
        </p:nvSpPr>
        <p:spPr bwMode="auto">
          <a:xfrm>
            <a:off x="345281" y="1603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0165" y="2069644"/>
            <a:ext cx="39333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One of the challenges is the consistent journaling of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metadata updates between memory and disk logs; but also across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failures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NS service, the hardware 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power.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Reconstructing a 100GB+ Catalog can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take even 10 minutes, disrupting client’s work.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Reconstruction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not IO-bound but CPU-bound because data structures trade-off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lookup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speed against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peed.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601957" y="1484784"/>
            <a:ext cx="5374382" cy="4320480"/>
            <a:chOff x="3734122" y="2420888"/>
            <a:chExt cx="5374382" cy="4320480"/>
          </a:xfrm>
        </p:grpSpPr>
        <p:grpSp>
          <p:nvGrpSpPr>
            <p:cNvPr id="63" name="Group 62"/>
            <p:cNvGrpSpPr/>
            <p:nvPr/>
          </p:nvGrpSpPr>
          <p:grpSpPr>
            <a:xfrm>
              <a:off x="3779912" y="2780928"/>
              <a:ext cx="2998117" cy="648072"/>
              <a:chOff x="3491880" y="1268760"/>
              <a:chExt cx="3384376" cy="648072"/>
            </a:xfrm>
          </p:grpSpPr>
          <p:sp>
            <p:nvSpPr>
              <p:cNvPr id="60" name="Minus 59"/>
              <p:cNvSpPr/>
              <p:nvPr/>
            </p:nvSpPr>
            <p:spPr>
              <a:xfrm>
                <a:off x="3491880" y="1268760"/>
                <a:ext cx="3384376" cy="216024"/>
              </a:xfrm>
              <a:prstGeom prst="mathMinus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1" name="Minus 60"/>
              <p:cNvSpPr/>
              <p:nvPr/>
            </p:nvSpPr>
            <p:spPr>
              <a:xfrm>
                <a:off x="3491880" y="1484784"/>
                <a:ext cx="3384376" cy="216024"/>
              </a:xfrm>
              <a:prstGeom prst="mathMinus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2" name="Minus 61"/>
              <p:cNvSpPr/>
              <p:nvPr/>
            </p:nvSpPr>
            <p:spPr>
              <a:xfrm>
                <a:off x="3491880" y="1700808"/>
                <a:ext cx="3384376" cy="216024"/>
              </a:xfrm>
              <a:prstGeom prst="mathMinus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734122" y="4437112"/>
              <a:ext cx="2998117" cy="648072"/>
              <a:chOff x="3491880" y="1268760"/>
              <a:chExt cx="3384376" cy="648072"/>
            </a:xfrm>
          </p:grpSpPr>
          <p:sp>
            <p:nvSpPr>
              <p:cNvPr id="69" name="Minus 68"/>
              <p:cNvSpPr/>
              <p:nvPr/>
            </p:nvSpPr>
            <p:spPr>
              <a:xfrm>
                <a:off x="3491880" y="1268760"/>
                <a:ext cx="3384376" cy="216024"/>
              </a:xfrm>
              <a:prstGeom prst="mathMinus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70" name="Minus 69"/>
              <p:cNvSpPr/>
              <p:nvPr/>
            </p:nvSpPr>
            <p:spPr>
              <a:xfrm>
                <a:off x="3491880" y="1484784"/>
                <a:ext cx="3384376" cy="216024"/>
              </a:xfrm>
              <a:prstGeom prst="mathMinus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71" name="Minus 70"/>
              <p:cNvSpPr/>
              <p:nvPr/>
            </p:nvSpPr>
            <p:spPr>
              <a:xfrm>
                <a:off x="3491880" y="1700808"/>
                <a:ext cx="3384376" cy="216024"/>
              </a:xfrm>
              <a:prstGeom prst="mathMinus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15" name="Flowchart: Magnetic Disk 14"/>
            <p:cNvSpPr/>
            <p:nvPr/>
          </p:nvSpPr>
          <p:spPr>
            <a:xfrm>
              <a:off x="6477465" y="2420888"/>
              <a:ext cx="1296144" cy="1152128"/>
            </a:xfrm>
            <a:prstGeom prst="flowChartMagneticDisk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solidFill>
                    <a:schemeClr val="bg1"/>
                  </a:solidFill>
                </a:rPr>
                <a:t>Read-only</a:t>
              </a:r>
              <a:br>
                <a:rPr lang="en-US" i="1" dirty="0" smtClean="0">
                  <a:solidFill>
                    <a:schemeClr val="bg1"/>
                  </a:solidFill>
                </a:rPr>
              </a:br>
              <a:r>
                <a:rPr lang="en-US" i="1" dirty="0" err="1" smtClean="0">
                  <a:solidFill>
                    <a:schemeClr val="bg1"/>
                  </a:solidFill>
                </a:rPr>
                <a:t>FailOver</a:t>
              </a:r>
              <a:endParaRPr lang="en-SG" i="1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Straight Connector 19"/>
            <p:cNvCxnSpPr>
              <a:stCxn id="15" idx="4"/>
              <a:endCxn id="46" idx="1"/>
            </p:cNvCxnSpPr>
            <p:nvPr/>
          </p:nvCxnSpPr>
          <p:spPr>
            <a:xfrm>
              <a:off x="7773609" y="2996952"/>
              <a:ext cx="326783" cy="1963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5" idx="4"/>
              <a:endCxn id="45" idx="1"/>
            </p:cNvCxnSpPr>
            <p:nvPr/>
          </p:nvCxnSpPr>
          <p:spPr>
            <a:xfrm>
              <a:off x="7773609" y="2996952"/>
              <a:ext cx="326783" cy="10996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5" idx="4"/>
              <a:endCxn id="47" idx="0"/>
            </p:cNvCxnSpPr>
            <p:nvPr/>
          </p:nvCxnSpPr>
          <p:spPr>
            <a:xfrm>
              <a:off x="7773609" y="2996952"/>
              <a:ext cx="537313" cy="26642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8100392" y="3474779"/>
              <a:ext cx="1008112" cy="32708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client 1</a:t>
              </a:r>
              <a:endParaRPr lang="en-SG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100392" y="3933056"/>
              <a:ext cx="1008112" cy="32708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client 2</a:t>
              </a:r>
              <a:endParaRPr lang="en-SG" sz="16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100392" y="4797152"/>
              <a:ext cx="1008112" cy="32708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</a:t>
              </a:r>
              <a:r>
                <a:rPr lang="en-US" sz="1600" dirty="0" smtClean="0">
                  <a:solidFill>
                    <a:schemeClr val="tx1"/>
                  </a:solidFill>
                </a:rPr>
                <a:t>lient 100</a:t>
              </a:r>
              <a:endParaRPr lang="en-SG" sz="16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585348" y="5661248"/>
              <a:ext cx="1451148" cy="32708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client 1000+</a:t>
              </a:r>
              <a:endParaRPr lang="en-SG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Can 47"/>
            <p:cNvSpPr/>
            <p:nvPr/>
          </p:nvSpPr>
          <p:spPr>
            <a:xfrm>
              <a:off x="4427984" y="5445224"/>
              <a:ext cx="1584176" cy="1296144"/>
            </a:xfrm>
            <a:prstGeom prst="can">
              <a:avLst/>
            </a:prstGeom>
            <a:solidFill>
              <a:srgbClr val="7D8D8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  <a:r>
                <a:rPr lang="en-US" dirty="0">
                  <a:solidFill>
                    <a:schemeClr val="tx1"/>
                  </a:solidFill>
                </a:rPr>
                <a:t>isk-based log</a:t>
              </a:r>
              <a:endParaRPr lang="en-SG" dirty="0">
                <a:solidFill>
                  <a:schemeClr val="tx1"/>
                </a:solidFill>
              </a:endParaRPr>
            </a:p>
          </p:txBody>
        </p:sp>
        <p:sp>
          <p:nvSpPr>
            <p:cNvPr id="50" name="Equal 49"/>
            <p:cNvSpPr/>
            <p:nvPr/>
          </p:nvSpPr>
          <p:spPr>
            <a:xfrm>
              <a:off x="4739785" y="6038589"/>
              <a:ext cx="912335" cy="368611"/>
            </a:xfrm>
            <a:prstGeom prst="mathEqua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51" name="Equal 50"/>
            <p:cNvSpPr/>
            <p:nvPr/>
          </p:nvSpPr>
          <p:spPr>
            <a:xfrm>
              <a:off x="4729966" y="6300749"/>
              <a:ext cx="912335" cy="368611"/>
            </a:xfrm>
            <a:prstGeom prst="mathEqua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49" name="Flowchart: Magnetic Disk 48"/>
            <p:cNvSpPr/>
            <p:nvPr/>
          </p:nvSpPr>
          <p:spPr>
            <a:xfrm>
              <a:off x="6444208" y="4221088"/>
              <a:ext cx="1323764" cy="1152128"/>
            </a:xfrm>
            <a:prstGeom prst="flowChartMagneticDisk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solidFill>
                    <a:schemeClr val="bg1"/>
                  </a:solidFill>
                </a:rPr>
                <a:t>Failed &amp; recovering</a:t>
              </a:r>
              <a:endParaRPr lang="en-SG" i="1" dirty="0">
                <a:solidFill>
                  <a:schemeClr val="bg1"/>
                </a:solidFill>
              </a:endParaRPr>
            </a:p>
          </p:txBody>
        </p:sp>
        <p:cxnSp>
          <p:nvCxnSpPr>
            <p:cNvPr id="52" name="Straight Connector 51"/>
            <p:cNvCxnSpPr>
              <a:stCxn id="15" idx="4"/>
            </p:cNvCxnSpPr>
            <p:nvPr/>
          </p:nvCxnSpPr>
          <p:spPr>
            <a:xfrm>
              <a:off x="7773609" y="2996952"/>
              <a:ext cx="357056" cy="5235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Down Arrow 58"/>
            <p:cNvSpPr/>
            <p:nvPr/>
          </p:nvSpPr>
          <p:spPr>
            <a:xfrm rot="13184962">
              <a:off x="6097456" y="5092723"/>
              <a:ext cx="360040" cy="1553780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427984" y="4005064"/>
              <a:ext cx="1699964" cy="1152128"/>
              <a:chOff x="4427984" y="4005064"/>
              <a:chExt cx="1699964" cy="115212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427984" y="4005064"/>
                <a:ext cx="1699964" cy="115212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SG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lowchart: Document 18"/>
              <p:cNvSpPr/>
              <p:nvPr/>
            </p:nvSpPr>
            <p:spPr>
              <a:xfrm>
                <a:off x="4545036" y="4237759"/>
                <a:ext cx="1282194" cy="782325"/>
              </a:xfrm>
              <a:prstGeom prst="flowChartDocumen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448150" y="2564904"/>
              <a:ext cx="1699964" cy="1152128"/>
              <a:chOff x="4427984" y="4005064"/>
              <a:chExt cx="1699964" cy="1152128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4427984" y="4005064"/>
                <a:ext cx="1699964" cy="115212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SG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lowchart: Document 55"/>
              <p:cNvSpPr/>
              <p:nvPr/>
            </p:nvSpPr>
            <p:spPr>
              <a:xfrm>
                <a:off x="4545036" y="4237759"/>
                <a:ext cx="1282194" cy="782325"/>
              </a:xfrm>
              <a:prstGeom prst="flowChartDocumen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23" name="Right Arrow 22"/>
            <p:cNvSpPr/>
            <p:nvPr/>
          </p:nvSpPr>
          <p:spPr>
            <a:xfrm>
              <a:off x="5642300" y="2996952"/>
              <a:ext cx="917696" cy="26179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26" name="Straight Connector 25"/>
            <p:cNvCxnSpPr>
              <a:stCxn id="15" idx="3"/>
              <a:endCxn id="49" idx="1"/>
            </p:cNvCxnSpPr>
            <p:nvPr/>
          </p:nvCxnSpPr>
          <p:spPr>
            <a:xfrm flipH="1">
              <a:off x="7106090" y="3573016"/>
              <a:ext cx="19447" cy="6480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ight Arrow 72"/>
            <p:cNvSpPr/>
            <p:nvPr/>
          </p:nvSpPr>
          <p:spPr>
            <a:xfrm rot="10800000">
              <a:off x="5689266" y="4522240"/>
              <a:ext cx="917696" cy="26179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35377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8274"/>
            <a:ext cx="9144000" cy="890446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 smtClean="0"/>
              <a:t>Proposed Solution: EOS Catalog in Non-Volatile Memory</a:t>
            </a:r>
            <a:endParaRPr lang="en-US" sz="3200" dirty="0">
              <a:solidFill>
                <a:schemeClr val="lt1"/>
              </a:solidFill>
            </a:endParaRPr>
          </a:p>
        </p:txBody>
      </p:sp>
      <p:sp>
        <p:nvSpPr>
          <p:cNvPr id="2" name="AutoShape 8" descr="data:image/jpeg;base64,/9j/4AAQSkZJRgABAQAAAQABAAD/2wCEAAkGBxQTEhUSEhIVFRUVFRcVFxQYFRQVGBUUFxQWGBQUFRcYHCggGBolHBQUITEhJSkrLi4uFx8zODMsNygtLiwBCgoKDg0OGxAQGywkICQsLCwsLCwsLCwsLCwsLCwsLCwsLCwsLCwsLCwsLCwsLCwsLCwsLCwsLCwsLCwsLCwsLP/AABEIANsA5wMBEQACEQEDEQH/xAAcAAABBQEBAQAAAAAAAAAAAAAEAAECAwUGBwj/xABDEAABAwIEAwQHBQYFAwUAAAABAAIRAwQFEiExBkFREyJhcRQygZGhscEjQlJy0TOSosLS4SRDU2JzFfDxNFRjgrL/xAAaAQADAQEBAQAAAAAAAAAAAAABAgMABAUG/8QANREAAgIBAwEFBQgCAgMAAAAAAAECEQMEEiExE0FRodEFFCJSYSMyQnGBscHwM5Ek4RWSov/aAAwDAQACEQMRAD8A3+JeJrqnXf2dYtYSQ1sN7oAGoMdZXiZ9TlWaUYyaSf08PyPZwabE8MZOPL/MyWcV3v8A7l/uZ/SpvV5vm/b0KrSYfl/ce549uKbSx1VxcR68NkdI0hGGXUzdqf7egs8Gnj1iZOH8Z373Q68e0A/hpyR+6ujLqckVaZHHp8cnTR11zxBctYSK73AOEkBstEDQmNQV5sdbqG63vy9DsejwfL+5s1cce6m19Oq4TG8agsaenUkKT12pXG9/6XoJh0eNyalFf1kGYxW/1XfD9EP/ACGp+d+XoVejwfL+5CtjlUOY01nNzOGsNiJg8kY67VO/jfl6Ce54km9q8zWubuoGtyVnGQ7vabhxE7eCOTW6mFfaXf0XjXgcmLFjcnugPWxN7bcHMS+YJ0nzWftLM4JKTu+vBoaWEs7VfCaj6x7Nrg7UgT581fPrci08JwyO316ehxxgu0aa4KjWe5pAeQY0PQ9V5/8A5LVX99+XoPshGStcD4RcVMkVZzDn19y9HSe1WlJZZN+D/gGpxw3Xj6BBqnquKXtHUN8Tfl6E9iK/SdQ3NqTHwlGGv1M5KO98v6egez4ui97iOa7NRqNThk4ubf8AoRJMQLomU8cms7FZXPh/3wBUboQeeqWOsz98jbUSDj1VY6rK/wARqQ8nqqrPl+YFIcSrRyZH+IHApW7bJ4mpDyj22TxNSFKzy5PE1IYFaOad8s1DhMsk/EFIdWuadWDgeE1y7jA95cZBPjHwP6Iw3buWY8Y4icXXVQfhdA8t/qvH1VLNP8/4R72md4YfkZlS5g7zGigoWXcqFSsQ4Go7fcIvJXwoVY93xMxchdUK6rqJytNyO3oUxAaH9xzAXDxA2XlSbu65PSgi2vfhrckxpA6JY423Y7pKhV8Tc4d0hp020RWJJ8gSpGRid65rWkyW5tXbgHpK6MWNNuiWXJtSOy4dujWbAIAaBA/T2rgy49rJ5nGK3V1NlrgfaFE52i+k+BHJKycopuybK/fY0H1jEpoQ3SS6CyhUG/AJNfK4g9YSzg4ycX3Edm6NoLC0VZBleHsPfDwJBOV3VvJejolilHIpLmrX/Q2Zrhx/UsfU9q455pOXiKolzXd0f9wvWjmcdKoSXH7fQm18Q0rmsI4T427My0BeqorYvHvJmXiGPUqL+zcHF0SY5K22EYpydD48U8jqKsqHElL8Lvgk7TB8xf3LN4F9njdKo8MBhx2Eg/JPjWOf3WTy6fJijc+C28xanTmTMdEZvFB1JhxabJkVoBpcUUSe9LdYkrQ7KbqLNl02XGt0lwbXbsy58wyxM8oV+yRzWZF1xPSYdA53iNknaYk6bOqOjzS6ILw/GqdXaR5p458TdJi5NLkguUSxv9mPzD5FXrvOY8e4muAK9RrAc+YyekgLwdTG88m+l/wj3tNOsEUupzjNHQdVnyuBl15NelXkRsFzONHSmA1wxpmdd1WO6SIyUU7DmYh3Q2DJUni5sssvFBNGzLvExOvSYSOaQ6Rey3bLA4iSTM7b6exI5Om0avEu44pNp2bRSiO0GcNIIGhieibRXLLcvA4805U1Rk8HXz9SAe4RJ5eCrrMaT/MppZ74uLPRrKuHBeVJUDLBxYY93dMdEhzpfErNKjQa0U3/AImwfMrtyYI44wyXxL9zjnOUnKPgyy0te8S/U/8AeqOkwwyZXHJ4C5cvwpRLlxtbJtIQtbsDzleniUI4MeRdU6ZN9WiilTLXk8jqoYk8GqVq1fkUlJShXeGVmiJXue0MWNw3rr+5CLZW4eC8/Lj6cU+8dMHuLgNgQST0XHmzdm9sSkMbkE0HSJIXqaLJLJHdMlNU6PPuM7gsuXRzaF06qClGJ6Xsurlf0/kGw+2bVbmfUymdoPzTLT4EuQe96nc9q4t9xo29pTpNNVlUOIkExqBGsJ3GOGDlAHbTzSUJq2iuwqelVAxohvnPvXBp9K8knLI7OqeVYYWWcU4UaIZtlMyV0ZNHHGnOJPTa7fLa11MV2MPNLsge5Mx5cl0wnJ4X4kJ4oLVxvoxYbWDnAPOnTdcuLFhpufU7tRkyqX2XQ6GxdVL4aRl5aZQkehwyneOXmQtqF5FydFe03NoNDzJzfRy9mKpJHiy6nlmP1B29UAS7Ofovn9Un28m+l/wj3tK12MTJZYQTOp3/ALKLy8cHQsaQQKQGyXcx6MHHqcOB5Fdmndqjj1Kp2dFw+1lRjc0DKFw6jdGXB14KlHkncV30axNNwc3rroOi0YxnD4uoZNpkbm0bUAIqEEDX5/VaM3F1Q0oKSuw/DWN/ZOAexw7wcJBUsjd7lwxtqraNQDKLKgZTDJ5AaESjJym05OwbYwXCL8LxGCJ2mJ6eBSZMYbUo0dhY1Q4Ljkjz80GmHtqS0N6FZzk0k+45XGpN+IY2tOyzySu11OdwrqTa8FKn4gcaJgq0ZikpXRvvlgHVVJy4YCxxXflnKXL5YiK6rBId0XLq8EYZFk6pNX+Q8ZOqLwZ15L1YSll+OMaj3E+h5nx9iT6NychjMBOgJgdJ23Vc+GOSKvuOnSz2tgzKXbNzvuG0wdmF3L2KcdLixr6jPVZG3SNB2HClauioHudqAJ26ppThOOyL6FMG9Tc5LqT4JfkqAu5z7BopafJFScWX1MJTx8GtxtWZVphjHjTUu3AG3tK69TlUIfn3HFpMcnOzlMNZQYSHZqgIOvip6ebUHLJwi+pSnNKHMkaVhYtcD2dRjI+7oD70r0sMq3Io9X2T2z8jJxrEX0jka4z1mVKGj7KV2VWphkj8KO0wq7dUsmOfqQ+J9hXqLoeJLqzgsUgXNXuz3zr7Avndb/ml+f8ACPoNFSwx4KA7r85XLR2WDvPLZOhGzHx5vdB6eR+S6dO+Tn1C+EI4eu8rREcwdkmphbDp51EKxC6Bkg6k7a/+FPHCis5WiFs6prE9T4BGSiCNlNS8ymcxnkAnWO+4V5K7zVsL9r4FR8n3AeZ5rnyY3H7qKxy7urL67sjpMNpuOjuQOwnoEsVuX1Gcqf0D7bEXUHFpEwJHiI5FSeNTVhkoz4YUeMmAQ1rnHw5ILSS7zleKF9Qi14nziWb9Dv7kksDi+R46bHIAqY7Vc6RICp2UUiywwXG0MocXOZAeUvu99CGTSYpfQ2KPGFPSRp1S9nNHLL2e+5nQ2d2yoMzHAhUxy55ODLiljdSQYF6cepAciVVxU47ZAJMECF1addnj2LoK+XZwnGnCta5rB7BIjwXVCNx5GhPazm28C3LXhzqZeARpmAkcwdVxZccras68eojXKO8sMPqVCRVpZG6AAEHTpIXPovZ0sEnO7Nk1UXGo2QqcOGn+yBIkk+O/1j3K2fQSlLdFlcWrjVSMpnDFZ9IU3CCXAuJPIT+qrDSS7XdN2hcmrjt+A2H8HsFHIww8D1/P5LtljjJbX0OKGWUJbl1OOr8EXTCckkdQf7odnXRlfeE/vRL8N4DrOcDVMCdZKCUb5fIss7qoqjuLuzbRt2U27Bw+R1VjnPKcdrNFzVBkHP8AQdV8/q4vtpf3uR72kkuxiDB8rlqjqsZz+pHv19qKRrAsTZLHD3KmJ1JE8iuLM7BqxbI66rozxTIYJUaFa9eRqRHs+igscUy7yOir02AdSdIM803Zi9oZ77gnQaK6jXLIORZb1suu55eHVLKO4MXRG4xJ7xlcdEY4YxdoDyyao6DA73tqXYE99glrp1cNO5r0XHnx7Jb10Z04JWtpgYrnp1JBLZ6GIPMLsw7ZxpnPm3RlaJ2mPVWHWHeJGvvCE9NCXTgMdROPU6mwxR1Vk9nB5GQvPyYVCVWd+PLKa6FdzZNeZzua7oRI96McjjxQJQvkrdbPYI9YdQjvjJmppGpw/jNSi8Og5diOqTJjT5QmTGssNsj0vCsUZWbLZ8QdCq4M/NPqeJqNNPC6kaAK7YTTOYkF14xWU17gtMASuyIKKxduP3Qs4xfVGSYRSeeYAWhtXEUFoGvsRyEACSTAC8zW+0uxltiuS+HBvTbYqF64xmajpNfLJPZNUJPGkuGGGqIlesRA6946DDVHUSaxScetDJcit7vN6zYUMGzUY1Nrn0C04sbGz9mPzD5Fdwh45xFXHpNUGNHmPcF4Oqi+2l/e5Hu6ZrsYmXUvgPVI8VFYm+pdzS6A9S9GpmPcnWMVzKqt+SIG3RMsSTsR5GA0HcvNWkiEXyWAk7ApeEPyyEEpuAUydJiDYUi3s/FLY20HfS8U6YriK3rOpuD2HUGQtKKmqYFcXaOhxum2rSFVkd7WB918ahcWFuE9r7jrypThuRhUbUc9T8l2Sn4HNHH4m7bVQGxJ0HJcUlbOuMklQbZXJJ2B81OcUkPCbZrUWNjMCQeeX9FztvoXSXUtq03F413HNoGkeB6oJqgKzoMDr5CJ8lCTfVHFrIb06OtpuXo6bLuR4ckXgr1scuCbGDZ3XRhm2uQMl2YXUhSWVag2BXljmII0IMheH7Q9nTyT3wL4s21NPoSt7Zw9Yz7IR0egzQlvmxZ5IvogrswvcIi7IdEHyYYUQlhjjDoGwHGh9mPzD5FMnyA8G4rJ9Mr66dp/KF5ueu0Z62nvs0Z3aclz0dF0Qgc0eReC9jW+CVtjKgWq0h23NUTtEpKnZ1PDdxTptfmbJOoMTp0K8/UxlJqmduFpIzLi2lziGwJPkrxnSSYkoW7I+hGJW7Q3ZkHW2iZTF2A9S2jmnUxHEgylv4JnIFDi7cGlgnUz4IbE3YN7SaI1HmPcUUjNujawqk141J1HJcmZuPQ6sUYy6muaNNmg+Jk/Bc+6Uup0KMY9BDEcuoDdPct2VgeSioYqXOEn9U3Y0iay8nZYG+YJbPXyXBPhktV04Z1ttUBAIVME9rPFnFp0wtpXuYp2RZMFdcMq3bRWiQXWmAdNYBI2YdEw0oGFK1mEg2Yzcb9QfmHyKSL+IJ4PxcR6XX/P9AuHN/lZ6mD/ABIw8ySihDN4o0CywVClo1jPrToio0CTsnSuSPvQlcF4DRm13hVO7fyeD7QpuEfAoskvE17YEjM94DYnx9y5pVdRR0K6tsoNQPdDTA8enVPTirYu63wM+pTkgSW9TuUdsqBuRJ9Wl2ZgEP3B3B/2kcvNBRnu+gXKNCr2lM025CA8bg6eep0WjOSk76GlCLjx1Mmn6xB1yy3w8F0vocy60aGHVizyUMsVIvjk4hn/AFcg6MHTVT7C+rKdvXRFdpZvuHw0EzrAgDzM7BGU1jRL73LOoteEXU4c+q1s8wHH4wuWWoUjQkr+FNnWYPh7mQRD2nSRJHu5LklFy5SJ6jPGS2vho6GiyB7ZQgvgb8OTzpStl1Mrv02R07JyQJfsNQikx2UgdoTJ0IP2QMbguBMcwwjmvVwKMVaJspvbku7Cq3MIzvLOejYewgbkd4eYXZGQpp3VzFPM2CTGTmHOdo3bcSQmRjEsuzaQ2s+YFUAvcZJFxUBPnsqJgL6tanJFu7UMeagBMBnZujfnnybeKazFlF9rlEuZsOZ6INmK2VLcVKwqPpgh7QA6oAQ3sKUQCdt0GzBWHVGl7jRdmpZR3g7MwvkzkPPTeNNucqUpBHxr1B+YfIrYncjM+f8AjF3+NuBP3/5QufMvtGejhf2aMQwkHECsYkHnrCFINsbWZRATduMvtSr6mf0LbWwfU7wGyWeWMOGNDHKXKD2u2a9oMCFGu+JdS7pBtvhrHyRUcx22uoj6KUs0o8NWWjijLlOgu34YLgPtWDWDPz32U3q0u4z09LqNccNBkzctnURlOo6ghFard+EHYPxIXXDlSrmNNweIHLLsOQRhqow4kqBPC30ZlVbJ9AAObBO/SZ2B56LoWSOR8Mk4SxrlDURz16rSAgilSLm5oIExm5E9PNI2ouhqtGzghLHZNQDrvPvXLnqSs6tOqdHc1GOdREuMRp9VwXTJpxjldIJ4NcGZpdGogE6LpxZuyyKaf/ZD2lFypJHVPiJC6dT2c8csmPo+v5nkK7pkGFcGCdDMFt7PMXPcXtc92wcRDRo0aeAn2r2ceSkkTaI21q5lUAAlgLnhxMxnGrddfWBP/wBgupZOAUTtbdweGERTpS5h5OLpytHgwZhHi3oqdpwCiFqHU3kljyD2mwB3uKjhOvMOBVVO0Cid9mqgZabgW5jLgBvTc3K3rJI8PbCO+jUX0ryGgGnU0A+74ea24xKyac1VxBAdUDhPTsaQ+bSPYllMI1OllquIENc1pMbZwTqfGCNfAdFKUwlOM+oPzD5FNp3eQD6Hg/FlE+mXLoEB+p57DRSzy+0aPS08fs0wA4boDn1P3YOi5+25qjo7Hi7CDhDQAe9r5KfbyH7BJEm4M3ofeg9QzdjEt/6e3Y0/bKXtZeI3Zx8DKrYeWkkGR0nVdMcqkuSEsTTtCs6saGVpoEGa1iaZe05gYIkHmubJup8F4qLfU7enh1o8AtLmuPSCB8ZXmPJkXDLKM0+Emih+CakNfoOcQmWbxRW/EGNgB6xKbtG+hTajRsSWwQdlKXJpRTjTOc4kuGF+XNmObX8LRGpb7V26eMquqOXJJOkYd3c0wCO9mOxPw1XVCE27Oec4IONk70Vrwe7mbp1JnUddlLeu1aZTa3BUbVg7uhzhB0jmVy5OtI7MKpWzUqYocoYBpPjv0UVj72ZwSnvXULwe2qVKmgLWiCee250QklVLklnyxjB7jtqdXufD+6m8tY3HxPDcfjLmFJilQrLQV6OPJwI0SBXQsotDhyqspqHzKqygoeU3amoUrdoahSs8hqGlI5mAMY9QfmHyKvpJXkBLoeN8S2s3NU6R2kx10C5tTOs0l/eiPZ00LwxM+4eGtjTXcjooRTk7LzaSMS5pjk53nJ+C64t+BxyS8R7GWu9Y+WqGSmugcVqXU1aVuXGSVzuaXQ6VFvqCX1DK5Vxy3InNUyph5ESPimf0Fom22DjvI5HmPPqlc2kZRTYVZ3Fake4THnof7pJxxzXJWEpx6HV4S6tVALSQfDl5jkvPyqEXR2RkmrlwPjl2+jDahmegC2HGpvgEppRtdGYj8dzDYkExC6fdqI9vZh1anedJmTJP0XWo8I5JPlgty8OI8FSCpEpNNnXW2JThgZIHZ1W93mRJ73muCWNrUP6o6YNbVL9C/Dapqd2YI2P0CjkWzk7cct3B0mGWraYD3AEzz6rmnJtgypt7Ub+FXXrCQC7oB7lJuUehwanF0dcIKqVMsBSJRjuth9CpISXRzTjTLg5WjloSh2PmY5K+PI5W13AaokHJ1mBQ+ZUWYFD5lVZgUPmTdqahSj2hqFK28wFix7g/MPkV26CV5f0Fl0PD+ML0i6rNECH/AECfNjTyyf8Aeh6WHK1iikc9VrnWdSfgsogcykVjsm2oTczRwe1zHMdhqVz5p0qOjDG+Q6jcOdUaxnWApOKUW5FNzcqRdjlPvxpIGsbSl074KZlyZbRoujvIroTpzyQYUdFgdZhBzw1w5k90j3aFcWeLXTodOJ+J0GB0xSLs7yzPpodx00XJlbnVIecGlwrMbjazewtcBNM6CSZDukcl1aOSaa7yWSbkjl2Ujm6Seui7nLgilyG3GBvLDVbBaND90+47qUdQk9r6hnh8GQt8CL3BtMF7+cDuj280ZanarfCA8EV33+xs3nDrwxjHuYxreQ1knclc0NStzklZR47il3BmEWGSpo4EDynZSy5N0eS+OkyeIYoXOFFnXcdfqtjxKtzDOaUuDr8Bw4tGZ890c/LmuLJO3wcuqz2tkQm6uBHjm+EJEhMeN3+hKjdaJXEE8XITTvEriRlhLrW5Dc3iZVYZXBNeJPJicq+hc25CjyI8TLW1QmU2hHFkg9P2wtEsyoswKHzJlmNQsyosoKBMVPcH5voV6Xsud5/0Yk+h4TxdQm9rn/5PoF35pVkZ2YY3BGNVtTupqZSUGaOC4MKslzohRz6hw6FsGCMurDn0m06TmsfIBgqKk5TTkizSjFqLBLLR41jXdUycxZOHDDa9EgknZSjJdC0kCUiIiFRiRDLekCYA16KUnXUrGKYY/DiIzNIU1lvoW7OjZwxoy5HiQdnE7dATy8CufI+bQ9NIo41xthpU6US8GSY0MbOnmd1XSYXucu445pYm/r0OfwezfUcSAA0Alz3TAHsXVmnGK/gWFtlvoF25+RmzhpoYM8tUqyYatiz7S+vBsW76lqMtV1OYj7OpEH/fC5pKOV3FP9UGMmlyZuLXly8ipmDARoGnePvR49VfFDElt6iy7TqizAqRqVmB5NR75AY6SDOk+zf2IZXUfh4MnSuTPSLPh6jbuzgZqkCCQNIAGniuHPNpbbvxOft5ZFwqQRiN0KdODuT8D1XNFWymDE8mSyNraCoJ8N0G2g5MssToynvyuLehhUqzuit0UyTa6FAeMtFwloTsybblChXiL2XaG0k8ISbzml2kVhLad4htElhL23QWpk3iZa2sFraEcGD4i7uj830K9f2LK9TX0ZHIuDxbihs3lf8AP9AvW1D+0l/e47sC+zRmuYVBMvRGkDMCRKLYEjQw93ZmHDM07hQyfF06lYfCbTMOoVYLDDumy5nlyQ4Z0LHjl0J3OHOOgIEczsljlS6jODKauHU2AGrXyzyDTB+qdZZSfwxEaS6s0sCtaZb9k2XSc1ZwLWhvXvaQFLNKV/F/o0ZxhzZXi+K0cwZQOfL61Q6Bzv8AaOiMMMkrkaGebfxf6DMLe003ZntBjRpE5jtA5JJR5ZaTfFL/AKMqvhlKO8w90kjXry8Aqxyz7mLLFGuSu6uTAY2AxogAc/M80YxXV9Qcdxo1MafUc1jCWHIG5ozFpG+U7gnqkjjUE5HNKHNGLRw+oa0dm6dZIzd4+JBG/VXeWOzqLt+I3MRwx9QS2kRpl+8A2NzI3+K58c9vUpJxqr5Og4TwOnQis5zn1ILWyIDQd8onfx8UuXUJrg4s+5vb3G5c1YdPNcXUGOO6NHKYvfF74mQCuiEaR62HEoRo0cOxkMY4Rry81NwdkM+l7SSYB2s6801HWo0qJNcgZotqtLTBEIdRItSVoYPWDRIVVqFcCztihQuxE210KFeMvpXCVolLGFNrFLRFwQ9SvmgeP0K9X2Kv+T+j/g5NVCoWeQcUz6bXj8f8oXr6iu0Y2C9iAQ50dZXPUTouQzGPkQFm41yZKXcH3VrUaxrzs/bSJ9+48VGMotteBSSlV2DuL95T/CB7jQs7+u3aofIgO+ajPHjfVFFKfiaLMcryJLSdY7jT8NlLsMfd+43LVMBvcSrVoDnlwGw0AHk0aKkccIdBUvAro22uoRlPgpGHJrNv20KRf3M7hNMPEmNg7b4KHZvJOua76BkmkjGtuIq7njtstZjtHMcxsEE/dLRIPNdUtNjS+Dh/mcqyT6Pobl+1lOmag2PqzvB2C44bpy2noyqMNxzN9ixLGhoDTmzZhvtEeWkrvx4UnycOTK30DLfjOq1rA2lTL2/5js5nwLQQEPcoc30IvJKXedvhVzWe1tWu6ajhAIAa1jT91rRpqvMzNbqj0R1QxRjHobLHhpBzEnmNgBz81zdUI4uS6AfEGI5R2bTLuZ+ifFC+Smmxfjf6HPUgSVdnYXDTQpTFjHIMJex/NK0Z8hV1XLyHEcojwSRVE8cFBUisVhlI5yjXJmnusqFRGh7LBUkoUANqWkRruJSKRCOa7+gM2oQR5pqKySo6fI3ss2nq/FSa7zxt0u0r6mJbVZcB5/Ir1/Y6/wCT+j/gvr41h/VHmPFFwBeVweVT6BepqIN5H/e4lp5Ls0V298xjXAuzT6rNYG+pXHLHKTVHTHIlYI255gqmwXciVS6c4gucTGgkzA8EFBLoGxdsttDuLG3MbJXAO4voX3UJJYxozJipG26FWMmXMe53OPFI0kPbZs21kHAU6lZmQbNLcxPnrI9ig518UU7BODXHUOdgFFrXinU3IkuZ3gIiGn3qfvEm02COKXRrqZ/E4aaLWARlIA8gFTTWp2VzRqFHCVaREr14yR5rTOk4U4eLiK1UdwagdT18lw6vVV8Eep0YMH4pHoNpQ72ZxgREcgN9l5MnxRbI+Kj1GrV2g5WEmY1O50GseaKT6saEJNXMwsQt3NfLufNXhJNcFk01wStX5dTyKElYe4VxVzOJ6rRVIAzXI0ayxr0tGsJZc+CTaZ8lb6smUyRiIetRgi1bmMeEpZcIDlRZUvHaeGiCigKMVZU2pqi0MX/9Qflyk93ol2In2UN26uSzDnzUHt+S9T2Qv+R+j/g5PaX+H9UeXcYn/HXH/J/K1etmXxs4cP3EZJPxUkVY4PJYxOmfFKxkalCuwNMiTlIA/wB3WVzyjJvgvGSSFaXwpz6pkEaiYkRPmtPG5AU1EFN0OSpsYvaIrN+U3ZIV5mPRe884CElFGi5M0be+ywSSYUJY7LKddTfp8TtLYPrc1yPSOzoWpjRlXuIZ9F0QxbSU8u4twLDxUeXOEhvJLnyuKpDYcak7Z24uW6MbE7Bo3XmU+pfbXVg9bESAWCJG59qZY+9hcI7rAbevDw47n5clWUbVIIdiV2KxaBy59SpQi42Jjx7bM+tTLXZSqp2rGZBqxiYKxiYQMTBQMSptJMBB8GHLSN1jCpVCDos1aAScSBqEAsrzo0LY5qLUazQwf12nMJ1GXWdt/Jel7KX/ACP0f8HB7Ql9lX1R5lxl/wCuuP8Ak/lavUzffZx4vuIx5lSK2I6LdQdBmukotAsY1VtptxOkJ3MIPjoFcl2VuyTkfgOwq2aSZieUqWWbXQpiiu8vxak1tUtpmWgDbaY7wHgkwybhch8iW6ogbmeCpYjQzKB5BFyQFBmlZWDyQY96hPLFF4YpM37R7qTS0CJ5rjlU3Z1x+FUXYf6+cnbWUs+lIK56hFdwLyR7/AbpI9AvqCl8mU9C2WsJ3HJK66BDLd4eXF28Kclt6BQrdgyly0m7oyoFlOKWscgzWPT3QYQtk03AkJH8SNwzpcHw4VKZc5pk9UscWSd7FdHn6nUuE1FPg5e6IFUiNjEeSeP3Tui+h0eO0KYtWuaADp7eq0du1Nde84ME5vPJM5J5ECDrzEbdNeaodtuxqmm8agHQg7+S1ATD8CuCarW6QA6NB05nmvS9mf5v0f8ABwa9fZ39Ueb8Zu/x1x/yfytXpZV8bOTE/gRiHdIh2PBK3Q1Mk2iUNwdrLmWpSOY6xhFG06z/AHSSyFI4whlmeim8hRYwinZFI8iHWMJp2UKbyWOoUFULRvvU5TY8YIPo2rRsFKU2UUUaFGiBKjKTZVJIsaAe6UHxyFeAHcjKcoVI88iS44JVgWgePPqhGmB8FLSnYA2jWytcCN1Jq3YydFCYUmHmInRCu8xKoyELMyIKxi6g6HA+KDXAUaeLvLnt0juhRx8ITHGlRKnjNYM7MPgbaQCqxbimot8iPT43Lc1yCYTZmrVDZ3KNN1Fd485rHBzfcdhfYE1tIy6YHPYK2p9n5NPFZJNdaPNxa1zydDz941hTR6THqUoZmn2LJ80Briwjhp3+Ib+V3yXp+zV9t+j/AIODXf4v1OT4pw8vvK7utT+ULp1GXbkaF0+K8aZmtwrRQ7ct2JYMMG6XtmN2SJizA5Ido2HYginbBTc2OooubTAKVth4J+SAQm2pzopydFIIsr0YQjKwyVEKbEWwIJpFIxkGUHmdlKSHTE6mc0gopqqM1yTeSDmcQSNkqqqRn9QXHcX+zENgN1jxgAwq4MPxfmQm9q3HMvxZznABuUSIPzXcsEYq2yHbts6PD8Sp/sn96odGkaAea4smKX3l0OiORNpGjcWJawPjdQjO3RRtdEUMoEjNKZyp0auLJF4y5eaFO7BfFFQTALbc94eaV9Ao1Lkvrv7o0YIUlUFyLFKHFme+m4SXBUTXcNybHB9q41Wv+6CnxySzQX1Ry6uajia8ToeNb806QY3d5j2Bet7Xm3tx93X/AEef7PxqUnJ9x55cEgyV5UeT13wE3T2ejiCM2nPWZMiEkU+0A3wPwmAa09AfiF6vs/8Az/o/4OHW/wCH9UY/E9q9t1VIEy+dJ6BdWfBuyN2vP0JYM+3GlT8vUCpU382O+C53pX4rz9C61K8H5epPsnR6jvh+qHu0vmXn6B95Xg/L1KHUH/gKZaZ+K8/QX3heD8vUNsKGrc1J56gZddPEqc9NKnUl5+g8dTH5X5epQ+i7MYY7fw/VMtNKvvLz9APUq+j8vUlTpun1HfD9UHpX8y8/Qy1K8H5epp2jy0z2Lz+7/UoT0cn+JefoVjqor8L8vUa+qOcZ7J4/d/VGGjkvxLz9Ay1af4X5eoFDvwO+H6qnuj+ZefoJ70vB+XqWUMwP7N5/d/VCWklX3l5+hlql4Py9TRfXMfsXj9z+pQWilf3l5+hX3yPyvy9SsXDv9J/8P9Sb3J/MvP0B74vlfl6lT6jj/lv/AIf6ky0cvmXn6A97Xyvy9QTEGuc2Oyd7Y+hVMelkne5efoTyaqLVbX5epS2gY/ZuEwJhp90kQn92lf3l5+hPt410fl6hljYMZU7QMqPdtBFPQR+cqU8GWUdu5L/29AwzQUrp+XqdTdYs51v2fo9Xff7OP/3K5I+z5KV7l5+gsc8Vm3U+n09TnWXLwCOzfB/L+q6HoXf3l5+hf3tfK/L1ICo7/Tf/AA/qj7nL5l5+gPel8r8vUZ9R8/s3j939UVo38y8/Qz1S8H5epa6o7lTf/D/Ul9zl8y8/QPvUflfl6mjhGJPpkxRqEHf1P6lLJoHL8S8/QSeojJcp+XqaGPYlnogNtajTmBJIp9PB5KTFoJKX31/9ehDDqKk7t/69QfBcaqUmOaKFQzzGTT+JHJ7Pbf315+hTLlhOm0/L1Mq9xCrUMvZUMbSQY8B3leOha/EvP0HWohHhRa/16glWo8/5b/4f1TLRtfiXn6GeqT7n5eoNUD/wO+H6p1pH8y8/QR6leD8vU3+C6TzVjIQIOp8l1aTTuGbda6Px9Dm1ObdjqjpsZos7epIG/wBAuvJFuTJY2tqBBRZ0CnsY+4f0dvQLbTbiJtG9AtRrLGWregQaCmL0Ns+qFqNY/ojfwhCjWXUaAHIJXEZMlWt2nkEFGguRWLNv4QmoFk2WbfwhBoNlzbYHTKEm0Njm2b0C20O4Z1mw7Ae5GgWD3dhp6qeFWJJ8AYt4MZQBz0VdqJ2wq1wzvZwBA3U5NVTHSp2atbKWZcoUFDkO1KW4FbbMjYe5NtHsj6E3eAjQLG9Db+ELUCyTbNv4QtQbCqNBrCQWjwSONgfJGvDhBCKhQEkugRhVJnqlo18FuzuSQmXpaHxbC6YgtYB1V82JQaoXDkcupl1LRv4R7lJIq2PUwxuXNA9yyfNADeHbYNqHQbFdGBfGSy/cA8Yp/bP8/oF0SXJGL4A+zQoaxwxCjbiQattDuJhLtG3E2oOIdxMIbQ7iTUNodxKENptxJtNBoNloYloNloYhQ1jClrK1GsZ41RUQNj1jIAQUQWUmjKajWWtYY0S0GxsiNAsXZrUayRZyQo1jZFqNZJtNajWXXA1EjklUQJlXZo0GyyzgOBKKVOxZcxaRqXBBaVbNOMo0jngmpGI5ijR02O5vdhauTWX4SyKnsP0V8K+IlkfwguJU/tXef0Cs+pNdAbsUAiNFYwhRWAN2SJiTaSASXZIBsnTozugwolUpQYQXKC+Bg1baDcOCVtodxax6VwCpFqXaNuE1krNGskaa1GshkWo1kwNENprHZSWaNY4p6LUayGRGgWPkQoNjhi1GssfqUNtAXAVRALdQEVS6onK0+AJ1PVaithNWlDUNveTUrYIaaah7Eaa1GsvsGQ/2FUxL4ieToD3jO+7z+iqxEVdmgEXZLGF2SxiQoIBG7BYAuxRMIU1qMPlQo1j9ksEkLZCzUN2Sxi6iOSVoZMtFHWUA2MWLUaxsi1Gsfs4WNYnBajWMGrUaxZFqNY+VajWLKtRrHaEKNZKVqMRyrUayTiSIWoBDKjRrFkWo1l1sNU+PqJPoVXFPvFOxUQ7FYI3ZrGF2axiWRA1iDVqDYgxYw+RYwuzCxibaYQMWlqWg2VVGJkZlWVNQtl9N0pHEKZYAhQbI9msaxP1RSMRyLUaxZFqNYsq1GsfKtRrFlWo1iyrUaxZVqNY4ahRrFlWo1iyrUaxZVqNZOiNU8FyLLoRqDUpgEYQCIBYA7mrIw0LGFCxh4WCMAsYeEDDu2RQCIWMSfssglcJgCCBi8BIEdYxAhEwgsEcoAFCIRQsYdAAkTDQsYSxiRCBhkQkoQF7xM3TR6mZ//9k=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4" name="AutoShape 10" descr="data:image/jpeg;base64,/9j/4AAQSkZJRgABAQAAAQABAAD/2wCEAAkGBxQTEhUSEhIVFRUVFRcVFxQYFRQVGBUUFxQWGBQUFRcYHCggGBolHBQUITEhJSkrLi4uFx8zODMsNygtLiwBCgoKDg0OGxAQGywkICQsLCwsLCwsLCwsLCwsLCwsLCwsLCwsLCwsLCwsLCwsLCwsLCwsLCwsLCwsLCwsLCwsLP/AABEIANsA5wMBEQACEQEDEQH/xAAcAAABBQEBAQAAAAAAAAAAAAAEAAECAwUGBwj/xABDEAABAwIEAwQHBQYFAwUAAAABAAIRAwQFEiExBkFREyJhcRQygZGhscEjQlJy0TOSosLS4SRDU2JzFfDxNFRjgrL/xAAaAQADAQEBAQAAAAAAAAAAAAABAgMABAUG/8QANREAAgIBAwEFBQgCAgMAAAAAAAECEQMEEiExE0FRodEFFCJSYSMyQnGBscHwM5Ek4RWSov/aAAwDAQACEQMRAD8A3+JeJrqnXf2dYtYSQ1sN7oAGoMdZXiZ9TlWaUYyaSf08PyPZwabE8MZOPL/MyWcV3v8A7l/uZ/SpvV5vm/b0KrSYfl/ce549uKbSx1VxcR68NkdI0hGGXUzdqf7egs8Gnj1iZOH8Z373Q68e0A/hpyR+6ujLqckVaZHHp8cnTR11zxBctYSK73AOEkBstEDQmNQV5sdbqG63vy9DsejwfL+5s1cce6m19Oq4TG8agsaenUkKT12pXG9/6XoJh0eNyalFf1kGYxW/1XfD9EP/ACGp+d+XoVejwfL+5CtjlUOY01nNzOGsNiJg8kY67VO/jfl6Ce54km9q8zWubuoGtyVnGQ7vabhxE7eCOTW6mFfaXf0XjXgcmLFjcnugPWxN7bcHMS+YJ0nzWftLM4JKTu+vBoaWEs7VfCaj6x7Nrg7UgT581fPrci08JwyO316ehxxgu0aa4KjWe5pAeQY0PQ9V5/8A5LVX99+XoPshGStcD4RcVMkVZzDn19y9HSe1WlJZZN+D/gGpxw3Xj6BBqnquKXtHUN8Tfl6E9iK/SdQ3NqTHwlGGv1M5KO98v6egez4ui97iOa7NRqNThk4ubf8AoRJMQLomU8cms7FZXPh/3wBUboQeeqWOsz98jbUSDj1VY6rK/wARqQ8nqqrPl+YFIcSrRyZH+IHApW7bJ4mpDyj22TxNSFKzy5PE1IYFaOad8s1DhMsk/EFIdWuadWDgeE1y7jA95cZBPjHwP6Iw3buWY8Y4icXXVQfhdA8t/qvH1VLNP8/4R72md4YfkZlS5g7zGigoWXcqFSsQ4Go7fcIvJXwoVY93xMxchdUK6rqJytNyO3oUxAaH9xzAXDxA2XlSbu65PSgi2vfhrckxpA6JY423Y7pKhV8Tc4d0hp020RWJJ8gSpGRid65rWkyW5tXbgHpK6MWNNuiWXJtSOy4dujWbAIAaBA/T2rgy49rJ5nGK3V1NlrgfaFE52i+k+BHJKycopuybK/fY0H1jEpoQ3SS6CyhUG/AJNfK4g9YSzg4ycX3Edm6NoLC0VZBleHsPfDwJBOV3VvJejolilHIpLmrX/Q2Zrhx/UsfU9q455pOXiKolzXd0f9wvWjmcdKoSXH7fQm18Q0rmsI4T427My0BeqorYvHvJmXiGPUqL+zcHF0SY5K22EYpydD48U8jqKsqHElL8Lvgk7TB8xf3LN4F9njdKo8MBhx2Eg/JPjWOf3WTy6fJijc+C28xanTmTMdEZvFB1JhxabJkVoBpcUUSe9LdYkrQ7KbqLNl02XGt0lwbXbsy58wyxM8oV+yRzWZF1xPSYdA53iNknaYk6bOqOjzS6ILw/GqdXaR5p458TdJi5NLkguUSxv9mPzD5FXrvOY8e4muAK9RrAc+YyekgLwdTG88m+l/wj3tNOsEUupzjNHQdVnyuBl15NelXkRsFzONHSmA1wxpmdd1WO6SIyUU7DmYh3Q2DJUni5sssvFBNGzLvExOvSYSOaQ6Rey3bLA4iSTM7b6exI5Om0avEu44pNp2bRSiO0GcNIIGhieibRXLLcvA4805U1Rk8HXz9SAe4RJ5eCrrMaT/MppZ74uLPRrKuHBeVJUDLBxYY93dMdEhzpfErNKjQa0U3/AImwfMrtyYI44wyXxL9zjnOUnKPgyy0te8S/U/8AeqOkwwyZXHJ4C5cvwpRLlxtbJtIQtbsDzleniUI4MeRdU6ZN9WiilTLXk8jqoYk8GqVq1fkUlJShXeGVmiJXue0MWNw3rr+5CLZW4eC8/Lj6cU+8dMHuLgNgQST0XHmzdm9sSkMbkE0HSJIXqaLJLJHdMlNU6PPuM7gsuXRzaF06qClGJ6Xsurlf0/kGw+2bVbmfUymdoPzTLT4EuQe96nc9q4t9xo29pTpNNVlUOIkExqBGsJ3GOGDlAHbTzSUJq2iuwqelVAxohvnPvXBp9K8knLI7OqeVYYWWcU4UaIZtlMyV0ZNHHGnOJPTa7fLa11MV2MPNLsge5Mx5cl0wnJ4X4kJ4oLVxvoxYbWDnAPOnTdcuLFhpufU7tRkyqX2XQ6GxdVL4aRl5aZQkehwyneOXmQtqF5FydFe03NoNDzJzfRy9mKpJHiy6nlmP1B29UAS7Ofovn9Un28m+l/wj3tK12MTJZYQTOp3/ALKLy8cHQsaQQKQGyXcx6MHHqcOB5Fdmndqjj1Kp2dFw+1lRjc0DKFw6jdGXB14KlHkncV30axNNwc3rroOi0YxnD4uoZNpkbm0bUAIqEEDX5/VaM3F1Q0oKSuw/DWN/ZOAexw7wcJBUsjd7lwxtqraNQDKLKgZTDJ5AaESjJym05OwbYwXCL8LxGCJ2mJ6eBSZMYbUo0dhY1Q4Ljkjz80GmHtqS0N6FZzk0k+45XGpN+IY2tOyzySu11OdwrqTa8FKn4gcaJgq0ZikpXRvvlgHVVJy4YCxxXflnKXL5YiK6rBId0XLq8EYZFk6pNX+Q8ZOqLwZ15L1YSll+OMaj3E+h5nx9iT6NychjMBOgJgdJ23Vc+GOSKvuOnSz2tgzKXbNzvuG0wdmF3L2KcdLixr6jPVZG3SNB2HClauioHudqAJ26ppThOOyL6FMG9Tc5LqT4JfkqAu5z7BopafJFScWX1MJTx8GtxtWZVphjHjTUu3AG3tK69TlUIfn3HFpMcnOzlMNZQYSHZqgIOvip6ebUHLJwi+pSnNKHMkaVhYtcD2dRjI+7oD70r0sMq3Io9X2T2z8jJxrEX0jka4z1mVKGj7KV2VWphkj8KO0wq7dUsmOfqQ+J9hXqLoeJLqzgsUgXNXuz3zr7Avndb/ml+f8ACPoNFSwx4KA7r85XLR2WDvPLZOhGzHx5vdB6eR+S6dO+Tn1C+EI4eu8rREcwdkmphbDp51EKxC6Bkg6k7a/+FPHCis5WiFs6prE9T4BGSiCNlNS8ymcxnkAnWO+4V5K7zVsL9r4FR8n3AeZ5rnyY3H7qKxy7urL67sjpMNpuOjuQOwnoEsVuX1Gcqf0D7bEXUHFpEwJHiI5FSeNTVhkoz4YUeMmAQ1rnHw5ILSS7zleKF9Qi14nziWb9Dv7kksDi+R46bHIAqY7Vc6RICp2UUiywwXG0MocXOZAeUvu99CGTSYpfQ2KPGFPSRp1S9nNHLL2e+5nQ2d2yoMzHAhUxy55ODLiljdSQYF6cepAciVVxU47ZAJMECF1addnj2LoK+XZwnGnCta5rB7BIjwXVCNx5GhPazm28C3LXhzqZeARpmAkcwdVxZccras68eojXKO8sMPqVCRVpZG6AAEHTpIXPovZ0sEnO7Nk1UXGo2QqcOGn+yBIkk+O/1j3K2fQSlLdFlcWrjVSMpnDFZ9IU3CCXAuJPIT+qrDSS7XdN2hcmrjt+A2H8HsFHIww8D1/P5LtljjJbX0OKGWUJbl1OOr8EXTCckkdQf7odnXRlfeE/vRL8N4DrOcDVMCdZKCUb5fIss7qoqjuLuzbRt2U27Bw+R1VjnPKcdrNFzVBkHP8AQdV8/q4vtpf3uR72kkuxiDB8rlqjqsZz+pHv19qKRrAsTZLHD3KmJ1JE8iuLM7BqxbI66rozxTIYJUaFa9eRqRHs+igscUy7yOir02AdSdIM803Zi9oZ77gnQaK6jXLIORZb1suu55eHVLKO4MXRG4xJ7xlcdEY4YxdoDyyao6DA73tqXYE99glrp1cNO5r0XHnx7Jb10Z04JWtpgYrnp1JBLZ6GIPMLsw7ZxpnPm3RlaJ2mPVWHWHeJGvvCE9NCXTgMdROPU6mwxR1Vk9nB5GQvPyYVCVWd+PLKa6FdzZNeZzua7oRI96McjjxQJQvkrdbPYI9YdQjvjJmppGpw/jNSi8Og5diOqTJjT5QmTGssNsj0vCsUZWbLZ8QdCq4M/NPqeJqNNPC6kaAK7YTTOYkF14xWU17gtMASuyIKKxduP3Qs4xfVGSYRSeeYAWhtXEUFoGvsRyEACSTAC8zW+0uxltiuS+HBvTbYqF64xmajpNfLJPZNUJPGkuGGGqIlesRA6946DDVHUSaxScetDJcit7vN6zYUMGzUY1Nrn0C04sbGz9mPzD5Fdwh45xFXHpNUGNHmPcF4Oqi+2l/e5Hu6ZrsYmXUvgPVI8VFYm+pdzS6A9S9GpmPcnWMVzKqt+SIG3RMsSTsR5GA0HcvNWkiEXyWAk7ApeEPyyEEpuAUydJiDYUi3s/FLY20HfS8U6YriK3rOpuD2HUGQtKKmqYFcXaOhxum2rSFVkd7WB918ahcWFuE9r7jrypThuRhUbUc9T8l2Sn4HNHH4m7bVQGxJ0HJcUlbOuMklQbZXJJ2B81OcUkPCbZrUWNjMCQeeX9FztvoXSXUtq03F413HNoGkeB6oJqgKzoMDr5CJ8lCTfVHFrIb06OtpuXo6bLuR4ckXgr1scuCbGDZ3XRhm2uQMl2YXUhSWVag2BXljmII0IMheH7Q9nTyT3wL4s21NPoSt7Zw9Yz7IR0egzQlvmxZ5IvogrswvcIi7IdEHyYYUQlhjjDoGwHGh9mPzD5FMnyA8G4rJ9Mr66dp/KF5ueu0Z62nvs0Z3aclz0dF0Qgc0eReC9jW+CVtjKgWq0h23NUTtEpKnZ1PDdxTptfmbJOoMTp0K8/UxlJqmduFpIzLi2lziGwJPkrxnSSYkoW7I+hGJW7Q3ZkHW2iZTF2A9S2jmnUxHEgylv4JnIFDi7cGlgnUz4IbE3YN7SaI1HmPcUUjNujawqk141J1HJcmZuPQ6sUYy6muaNNmg+Jk/Bc+6Uup0KMY9BDEcuoDdPct2VgeSioYqXOEn9U3Y0iay8nZYG+YJbPXyXBPhktV04Z1ttUBAIVME9rPFnFp0wtpXuYp2RZMFdcMq3bRWiQXWmAdNYBI2YdEw0oGFK1mEg2Yzcb9QfmHyKSL+IJ4PxcR6XX/P9AuHN/lZ6mD/ABIw8ySihDN4o0CywVClo1jPrToio0CTsnSuSPvQlcF4DRm13hVO7fyeD7QpuEfAoskvE17YEjM94DYnx9y5pVdRR0K6tsoNQPdDTA8enVPTirYu63wM+pTkgSW9TuUdsqBuRJ9Wl2ZgEP3B3B/2kcvNBRnu+gXKNCr2lM025CA8bg6eep0WjOSk76GlCLjx1Mmn6xB1yy3w8F0vocy60aGHVizyUMsVIvjk4hn/AFcg6MHTVT7C+rKdvXRFdpZvuHw0EzrAgDzM7BGU1jRL73LOoteEXU4c+q1s8wHH4wuWWoUjQkr+FNnWYPh7mQRD2nSRJHu5LklFy5SJ6jPGS2vho6GiyB7ZQgvgb8OTzpStl1Mrv02R07JyQJfsNQikx2UgdoTJ0IP2QMbguBMcwwjmvVwKMVaJspvbku7Cq3MIzvLOejYewgbkd4eYXZGQpp3VzFPM2CTGTmHOdo3bcSQmRjEsuzaQ2s+YFUAvcZJFxUBPnsqJgL6tanJFu7UMeagBMBnZujfnnybeKazFlF9rlEuZsOZ6INmK2VLcVKwqPpgh7QA6oAQ3sKUQCdt0GzBWHVGl7jRdmpZR3g7MwvkzkPPTeNNucqUpBHxr1B+YfIrYncjM+f8AjF3+NuBP3/5QufMvtGejhf2aMQwkHECsYkHnrCFINsbWZRATduMvtSr6mf0LbWwfU7wGyWeWMOGNDHKXKD2u2a9oMCFGu+JdS7pBtvhrHyRUcx22uoj6KUs0o8NWWjijLlOgu34YLgPtWDWDPz32U3q0u4z09LqNccNBkzctnURlOo6ghFard+EHYPxIXXDlSrmNNweIHLLsOQRhqow4kqBPC30ZlVbJ9AAObBO/SZ2B56LoWSOR8Mk4SxrlDURz16rSAgilSLm5oIExm5E9PNI2ouhqtGzghLHZNQDrvPvXLnqSs6tOqdHc1GOdREuMRp9VwXTJpxjldIJ4NcGZpdGogE6LpxZuyyKaf/ZD2lFypJHVPiJC6dT2c8csmPo+v5nkK7pkGFcGCdDMFt7PMXPcXtc92wcRDRo0aeAn2r2ceSkkTaI21q5lUAAlgLnhxMxnGrddfWBP/wBgupZOAUTtbdweGERTpS5h5OLpytHgwZhHi3oqdpwCiFqHU3kljyD2mwB3uKjhOvMOBVVO0Cid9mqgZabgW5jLgBvTc3K3rJI8PbCO+jUX0ryGgGnU0A+74ea24xKyac1VxBAdUDhPTsaQ+bSPYllMI1OllquIENc1pMbZwTqfGCNfAdFKUwlOM+oPzD5FNp3eQD6Hg/FlE+mXLoEB+p57DRSzy+0aPS08fs0wA4boDn1P3YOi5+25qjo7Hi7CDhDQAe9r5KfbyH7BJEm4M3ofeg9QzdjEt/6e3Y0/bKXtZeI3Zx8DKrYeWkkGR0nVdMcqkuSEsTTtCs6saGVpoEGa1iaZe05gYIkHmubJup8F4qLfU7enh1o8AtLmuPSCB8ZXmPJkXDLKM0+Emih+CakNfoOcQmWbxRW/EGNgB6xKbtG+hTajRsSWwQdlKXJpRTjTOc4kuGF+XNmObX8LRGpb7V26eMquqOXJJOkYd3c0wCO9mOxPw1XVCE27Oec4IONk70Vrwe7mbp1JnUddlLeu1aZTa3BUbVg7uhzhB0jmVy5OtI7MKpWzUqYocoYBpPjv0UVj72ZwSnvXULwe2qVKmgLWiCee250QklVLklnyxjB7jtqdXufD+6m8tY3HxPDcfjLmFJilQrLQV6OPJwI0SBXQsotDhyqspqHzKqygoeU3amoUrdoahSs8hqGlI5mAMY9QfmHyKvpJXkBLoeN8S2s3NU6R2kx10C5tTOs0l/eiPZ00LwxM+4eGtjTXcjooRTk7LzaSMS5pjk53nJ+C64t+BxyS8R7GWu9Y+WqGSmugcVqXU1aVuXGSVzuaXQ6VFvqCX1DK5Vxy3InNUyph5ESPimf0Fom22DjvI5HmPPqlc2kZRTYVZ3Fake4THnof7pJxxzXJWEpx6HV4S6tVALSQfDl5jkvPyqEXR2RkmrlwPjl2+jDahmegC2HGpvgEppRtdGYj8dzDYkExC6fdqI9vZh1anedJmTJP0XWo8I5JPlgty8OI8FSCpEpNNnXW2JThgZIHZ1W93mRJ73muCWNrUP6o6YNbVL9C/Dapqd2YI2P0CjkWzk7cct3B0mGWraYD3AEzz6rmnJtgypt7Ub+FXXrCQC7oB7lJuUehwanF0dcIKqVMsBSJRjuth9CpISXRzTjTLg5WjloSh2PmY5K+PI5W13AaokHJ1mBQ+ZUWYFD5lVZgUPmTdqahSj2hqFK28wFix7g/MPkV26CV5f0Fl0PD+ML0i6rNECH/AECfNjTyyf8Aeh6WHK1iikc9VrnWdSfgsogcykVjsm2oTczRwe1zHMdhqVz5p0qOjDG+Q6jcOdUaxnWApOKUW5FNzcqRdjlPvxpIGsbSl074KZlyZbRoujvIroTpzyQYUdFgdZhBzw1w5k90j3aFcWeLXTodOJ+J0GB0xSLs7yzPpodx00XJlbnVIecGlwrMbjazewtcBNM6CSZDukcl1aOSaa7yWSbkjl2Ujm6Seui7nLgilyG3GBvLDVbBaND90+47qUdQk9r6hnh8GQt8CL3BtMF7+cDuj280ZanarfCA8EV33+xs3nDrwxjHuYxreQ1knclc0NStzklZR47il3BmEWGSpo4EDynZSy5N0eS+OkyeIYoXOFFnXcdfqtjxKtzDOaUuDr8Bw4tGZ890c/LmuLJO3wcuqz2tkQm6uBHjm+EJEhMeN3+hKjdaJXEE8XITTvEriRlhLrW5Dc3iZVYZXBNeJPJicq+hc25CjyI8TLW1QmU2hHFkg9P2wtEsyoswKHzJlmNQsyosoKBMVPcH5voV6Xsud5/0Yk+h4TxdQm9rn/5PoF35pVkZ2YY3BGNVtTupqZSUGaOC4MKslzohRz6hw6FsGCMurDn0m06TmsfIBgqKk5TTkizSjFqLBLLR41jXdUycxZOHDDa9EgknZSjJdC0kCUiIiFRiRDLekCYA16KUnXUrGKYY/DiIzNIU1lvoW7OjZwxoy5HiQdnE7dATy8CufI+bQ9NIo41xthpU6US8GSY0MbOnmd1XSYXucu445pYm/r0OfwezfUcSAA0Alz3TAHsXVmnGK/gWFtlvoF25+RmzhpoYM8tUqyYatiz7S+vBsW76lqMtV1OYj7OpEH/fC5pKOV3FP9UGMmlyZuLXly8ipmDARoGnePvR49VfFDElt6iy7TqizAqRqVmB5NR75AY6SDOk+zf2IZXUfh4MnSuTPSLPh6jbuzgZqkCCQNIAGniuHPNpbbvxOft5ZFwqQRiN0KdODuT8D1XNFWymDE8mSyNraCoJ8N0G2g5MssToynvyuLehhUqzuit0UyTa6FAeMtFwloTsybblChXiL2XaG0k8ISbzml2kVhLad4htElhL23QWpk3iZa2sFraEcGD4i7uj830K9f2LK9TX0ZHIuDxbihs3lf8AP9AvW1D+0l/e47sC+zRmuYVBMvRGkDMCRKLYEjQw93ZmHDM07hQyfF06lYfCbTMOoVYLDDumy5nlyQ4Z0LHjl0J3OHOOgIEczsljlS6jODKauHU2AGrXyzyDTB+qdZZSfwxEaS6s0sCtaZb9k2XSc1ZwLWhvXvaQFLNKV/F/o0ZxhzZXi+K0cwZQOfL61Q6Bzv8AaOiMMMkrkaGebfxf6DMLe003ZntBjRpE5jtA5JJR5ZaTfFL/AKMqvhlKO8w90kjXry8Aqxyz7mLLFGuSu6uTAY2AxogAc/M80YxXV9Qcdxo1MafUc1jCWHIG5ozFpG+U7gnqkjjUE5HNKHNGLRw+oa0dm6dZIzd4+JBG/VXeWOzqLt+I3MRwx9QS2kRpl+8A2NzI3+K58c9vUpJxqr5Og4TwOnQis5zn1ILWyIDQd8onfx8UuXUJrg4s+5vb3G5c1YdPNcXUGOO6NHKYvfF74mQCuiEaR62HEoRo0cOxkMY4Rry81NwdkM+l7SSYB2s6801HWo0qJNcgZotqtLTBEIdRItSVoYPWDRIVVqFcCztihQuxE210KFeMvpXCVolLGFNrFLRFwQ9SvmgeP0K9X2Kv+T+j/g5NVCoWeQcUz6bXj8f8oXr6iu0Y2C9iAQ50dZXPUTouQzGPkQFm41yZKXcH3VrUaxrzs/bSJ9+48VGMotteBSSlV2DuL95T/CB7jQs7+u3aofIgO+ajPHjfVFFKfiaLMcryJLSdY7jT8NlLsMfd+43LVMBvcSrVoDnlwGw0AHk0aKkccIdBUvAro22uoRlPgpGHJrNv20KRf3M7hNMPEmNg7b4KHZvJOua76BkmkjGtuIq7njtstZjtHMcxsEE/dLRIPNdUtNjS+Dh/mcqyT6Pobl+1lOmag2PqzvB2C44bpy2noyqMNxzN9ixLGhoDTmzZhvtEeWkrvx4UnycOTK30DLfjOq1rA2lTL2/5js5nwLQQEPcoc30IvJKXedvhVzWe1tWu6ajhAIAa1jT91rRpqvMzNbqj0R1QxRjHobLHhpBzEnmNgBz81zdUI4uS6AfEGI5R2bTLuZ+ifFC+Smmxfjf6HPUgSVdnYXDTQpTFjHIMJex/NK0Z8hV1XLyHEcojwSRVE8cFBUisVhlI5yjXJmnusqFRGh7LBUkoUANqWkRruJSKRCOa7+gM2oQR5pqKySo6fI3ss2nq/FSa7zxt0u0r6mJbVZcB5/Ir1/Y6/wCT+j/gvr41h/VHmPFFwBeVweVT6BepqIN5H/e4lp5Ls0V298xjXAuzT6rNYG+pXHLHKTVHTHIlYI255gqmwXciVS6c4gucTGgkzA8EFBLoGxdsttDuLG3MbJXAO4voX3UJJYxozJipG26FWMmXMe53OPFI0kPbZs21kHAU6lZmQbNLcxPnrI9ig518UU7BODXHUOdgFFrXinU3IkuZ3gIiGn3qfvEm02COKXRrqZ/E4aaLWARlIA8gFTTWp2VzRqFHCVaREr14yR5rTOk4U4eLiK1UdwagdT18lw6vVV8Eep0YMH4pHoNpQ72ZxgREcgN9l5MnxRbI+Kj1GrV2g5WEmY1O50GseaKT6saEJNXMwsQt3NfLufNXhJNcFk01wStX5dTyKElYe4VxVzOJ6rRVIAzXI0ayxr0tGsJZc+CTaZ8lb6smUyRiIetRgi1bmMeEpZcIDlRZUvHaeGiCigKMVZU2pqi0MX/9Qflyk93ol2In2UN26uSzDnzUHt+S9T2Qv+R+j/g5PaX+H9UeXcYn/HXH/J/K1etmXxs4cP3EZJPxUkVY4PJYxOmfFKxkalCuwNMiTlIA/wB3WVzyjJvgvGSSFaXwpz6pkEaiYkRPmtPG5AU1EFN0OSpsYvaIrN+U3ZIV5mPRe884CElFGi5M0be+ywSSYUJY7LKddTfp8TtLYPrc1yPSOzoWpjRlXuIZ9F0QxbSU8u4twLDxUeXOEhvJLnyuKpDYcak7Z24uW6MbE7Bo3XmU+pfbXVg9bESAWCJG59qZY+9hcI7rAbevDw47n5clWUbVIIdiV2KxaBy59SpQi42Jjx7bM+tTLXZSqp2rGZBqxiYKxiYQMTBQMSptJMBB8GHLSN1jCpVCDos1aAScSBqEAsrzo0LY5qLUazQwf12nMJ1GXWdt/Jel7KX/ACP0f8HB7Ql9lX1R5lxl/wCuuP8Ak/lavUzffZx4vuIx5lSK2I6LdQdBmukotAsY1VtptxOkJ3MIPjoFcl2VuyTkfgOwq2aSZieUqWWbXQpiiu8vxak1tUtpmWgDbaY7wHgkwybhch8iW6ogbmeCpYjQzKB5BFyQFBmlZWDyQY96hPLFF4YpM37R7qTS0CJ5rjlU3Z1x+FUXYf6+cnbWUs+lIK56hFdwLyR7/AbpI9AvqCl8mU9C2WsJ3HJK66BDLd4eXF28Kclt6BQrdgyly0m7oyoFlOKWscgzWPT3QYQtk03AkJH8SNwzpcHw4VKZc5pk9UscWSd7FdHn6nUuE1FPg5e6IFUiNjEeSeP3Tui+h0eO0KYtWuaADp7eq0du1Nde84ME5vPJM5J5ECDrzEbdNeaodtuxqmm8agHQg7+S1ATD8CuCarW6QA6NB05nmvS9mf5v0f8ABwa9fZ39Ueb8Zu/x1x/yfytXpZV8bOTE/gRiHdIh2PBK3Q1Mk2iUNwdrLmWpSOY6xhFG06z/AHSSyFI4whlmeim8hRYwinZFI8iHWMJp2UKbyWOoUFULRvvU5TY8YIPo2rRsFKU2UUUaFGiBKjKTZVJIsaAe6UHxyFeAHcjKcoVI88iS44JVgWgePPqhGmB8FLSnYA2jWytcCN1Jq3YydFCYUmHmInRCu8xKoyELMyIKxi6g6HA+KDXAUaeLvLnt0juhRx8ITHGlRKnjNYM7MPgbaQCqxbimot8iPT43Lc1yCYTZmrVDZ3KNN1Fd485rHBzfcdhfYE1tIy6YHPYK2p9n5NPFZJNdaPNxa1zydDz941hTR6THqUoZmn2LJ80Briwjhp3+Ib+V3yXp+zV9t+j/AIODXf4v1OT4pw8vvK7utT+ULp1GXbkaF0+K8aZmtwrRQ7ct2JYMMG6XtmN2SJizA5Ido2HYginbBTc2OooubTAKVth4J+SAQm2pzopydFIIsr0YQjKwyVEKbEWwIJpFIxkGUHmdlKSHTE6mc0gopqqM1yTeSDmcQSNkqqqRn9QXHcX+zENgN1jxgAwq4MPxfmQm9q3HMvxZznABuUSIPzXcsEYq2yHbts6PD8Sp/sn96odGkaAea4smKX3l0OiORNpGjcWJawPjdQjO3RRtdEUMoEjNKZyp0auLJF4y5eaFO7BfFFQTALbc94eaV9Ao1Lkvrv7o0YIUlUFyLFKHFme+m4SXBUTXcNybHB9q41Wv+6CnxySzQX1Ry6uajia8ToeNb806QY3d5j2Bet7Xm3tx93X/AEef7PxqUnJ9x55cEgyV5UeT13wE3T2ejiCM2nPWZMiEkU+0A3wPwmAa09AfiF6vs/8Az/o/4OHW/wCH9UY/E9q9t1VIEy+dJ6BdWfBuyN2vP0JYM+3GlT8vUCpU382O+C53pX4rz9C61K8H5epPsnR6jvh+qHu0vmXn6B95Xg/L1KHUH/gKZaZ+K8/QX3heD8vUNsKGrc1J56gZddPEqc9NKnUl5+g8dTH5X5epQ+i7MYY7fw/VMtNKvvLz9APUq+j8vUlTpun1HfD9UHpX8y8/Qy1K8H5epp2jy0z2Lz+7/UoT0cn+JefoVjqor8L8vUa+qOcZ7J4/d/VGGjkvxLz9Ay1af4X5eoFDvwO+H6qnuj+ZefoJ70vB+XqWUMwP7N5/d/VCWklX3l5+hlql4Py9TRfXMfsXj9z+pQWilf3l5+hX3yPyvy9SsXDv9J/8P9Sb3J/MvP0B74vlfl6lT6jj/lv/AIf6ky0cvmXn6A97Xyvy9QTEGuc2Oyd7Y+hVMelkne5efoTyaqLVbX5epS2gY/ZuEwJhp90kQn92lf3l5+hPt410fl6hljYMZU7QMqPdtBFPQR+cqU8GWUdu5L/29AwzQUrp+XqdTdYs51v2fo9Xff7OP/3K5I+z5KV7l5+gsc8Vm3U+n09TnWXLwCOzfB/L+q6HoXf3l5+hf3tfK/L1ICo7/Tf/AA/qj7nL5l5+gPel8r8vUZ9R8/s3j939UVo38y8/Qz1S8H5epa6o7lTf/D/Ul9zl8y8/QPvUflfl6mjhGJPpkxRqEHf1P6lLJoHL8S8/QSeojJcp+XqaGPYlnogNtajTmBJIp9PB5KTFoJKX31/9ehDDqKk7t/69QfBcaqUmOaKFQzzGTT+JHJ7Pbf315+hTLlhOm0/L1Mq9xCrUMvZUMbSQY8B3leOha/EvP0HWohHhRa/16glWo8/5b/4f1TLRtfiXn6GeqT7n5eoNUD/wO+H6p1pH8y8/QR6leD8vU3+C6TzVjIQIOp8l1aTTuGbda6Px9Dm1ObdjqjpsZos7epIG/wBAuvJFuTJY2tqBBRZ0CnsY+4f0dvQLbTbiJtG9AtRrLGWregQaCmL0Ns+qFqNY/ojfwhCjWXUaAHIJXEZMlWt2nkEFGguRWLNv4QmoFk2WbfwhBoNlzbYHTKEm0Njm2b0C20O4Z1mw7Ae5GgWD3dhp6qeFWJJ8AYt4MZQBz0VdqJ2wq1wzvZwBA3U5NVTHSp2atbKWZcoUFDkO1KW4FbbMjYe5NtHsj6E3eAjQLG9Db+ELUCyTbNv4QtQbCqNBrCQWjwSONgfJGvDhBCKhQEkugRhVJnqlo18FuzuSQmXpaHxbC6YgtYB1V82JQaoXDkcupl1LRv4R7lJIq2PUwxuXNA9yyfNADeHbYNqHQbFdGBfGSy/cA8Yp/bP8/oF0SXJGL4A+zQoaxwxCjbiQattDuJhLtG3E2oOIdxMIbQ7iTUNodxKENptxJtNBoNloYloNloYhQ1jClrK1GsZ41RUQNj1jIAQUQWUmjKajWWtYY0S0GxsiNAsXZrUayRZyQo1jZFqNZJtNajWXXA1EjklUQJlXZo0GyyzgOBKKVOxZcxaRqXBBaVbNOMo0jngmpGI5ijR02O5vdhauTWX4SyKnsP0V8K+IlkfwguJU/tXef0Cs+pNdAbsUAiNFYwhRWAN2SJiTaSASXZIBsnTozugwolUpQYQXKC+Bg1baDcOCVtodxax6VwCpFqXaNuE1krNGskaa1GshkWo1kwNENprHZSWaNY4p6LUayGRGgWPkQoNjhi1GssfqUNtAXAVRALdQEVS6onK0+AJ1PVaithNWlDUNveTUrYIaaah7Eaa1GsvsGQ/2FUxL4ieToD3jO+7z+iqxEVdmgEXZLGF2SxiQoIBG7BYAuxRMIU1qMPlQo1j9ksEkLZCzUN2Sxi6iOSVoZMtFHWUA2MWLUaxsi1Gsfs4WNYnBajWMGrUaxZFqNY+VajWLKtRrHaEKNZKVqMRyrUayTiSIWoBDKjRrFkWo1l1sNU+PqJPoVXFPvFOxUQ7FYI3ZrGF2axiWRA1iDVqDYgxYw+RYwuzCxibaYQMWlqWg2VVGJkZlWVNQtl9N0pHEKZYAhQbI9msaxP1RSMRyLUaxZFqNYsq1GsfKtRrFlWo1iyrUaxZVqNY4ahRrFlWo1iyrUaxZVqNZOiNU8FyLLoRqDUpgEYQCIBYA7mrIw0LGFCxh4WCMAsYeEDDu2RQCIWMSfssglcJgCCBi8BIEdYxAhEwgsEcoAFCIRQsYdAAkTDQsYSxiRCBhkQkoQF7xM3TR6mZ//9k=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AutoShape 12" descr="data:image/jpeg;base64,/9j/4AAQSkZJRgABAQAAAQABAAD/2wCEAAkGBxQTEhUSEhIVFRUVFRcVFxQYFRQVGBUUFxQWGBQUFRcYHCggGBolHBQUITEhJSkrLi4uFx8zODMsNygtLiwBCgoKDg0OGxAQGywkICQsLCwsLCwsLCwsLCwsLCwsLCwsLCwsLCwsLCwsLCwsLCwsLCwsLCwsLCwsLCwsLCwsLP/AABEIANsA5wMBEQACEQEDEQH/xAAcAAABBQEBAQAAAAAAAAAAAAAEAAECAwUGBwj/xABDEAABAwIEAwQHBQYFAwUAAAABAAIRAwQFEiExBkFREyJhcRQygZGhscEjQlJy0TOSosLS4SRDU2JzFfDxNFRjgrL/xAAaAQADAQEBAQAAAAAAAAAAAAABAgMABAUG/8QANREAAgIBAwEFBQgCAgMAAAAAAAECEQMEEiExE0FRodEFFCJSYSMyQnGBscHwM5Ek4RWSov/aAAwDAQACEQMRAD8A3+JeJrqnXf2dYtYSQ1sN7oAGoMdZXiZ9TlWaUYyaSf08PyPZwabE8MZOPL/MyWcV3v8A7l/uZ/SpvV5vm/b0KrSYfl/ce549uKbSx1VxcR68NkdI0hGGXUzdqf7egs8Gnj1iZOH8Z373Q68e0A/hpyR+6ujLqckVaZHHp8cnTR11zxBctYSK73AOEkBstEDQmNQV5sdbqG63vy9DsejwfL+5s1cce6m19Oq4TG8agsaenUkKT12pXG9/6XoJh0eNyalFf1kGYxW/1XfD9EP/ACGp+d+XoVejwfL+5CtjlUOY01nNzOGsNiJg8kY67VO/jfl6Ce54km9q8zWubuoGtyVnGQ7vabhxE7eCOTW6mFfaXf0XjXgcmLFjcnugPWxN7bcHMS+YJ0nzWftLM4JKTu+vBoaWEs7VfCaj6x7Nrg7UgT581fPrci08JwyO316ehxxgu0aa4KjWe5pAeQY0PQ9V5/8A5LVX99+XoPshGStcD4RcVMkVZzDn19y9HSe1WlJZZN+D/gGpxw3Xj6BBqnquKXtHUN8Tfl6E9iK/SdQ3NqTHwlGGv1M5KO98v6egez4ui97iOa7NRqNThk4ubf8AoRJMQLomU8cms7FZXPh/3wBUboQeeqWOsz98jbUSDj1VY6rK/wARqQ8nqqrPl+YFIcSrRyZH+IHApW7bJ4mpDyj22TxNSFKzy5PE1IYFaOad8s1DhMsk/EFIdWuadWDgeE1y7jA95cZBPjHwP6Iw3buWY8Y4icXXVQfhdA8t/qvH1VLNP8/4R72md4YfkZlS5g7zGigoWXcqFSsQ4Go7fcIvJXwoVY93xMxchdUK6rqJytNyO3oUxAaH9xzAXDxA2XlSbu65PSgi2vfhrckxpA6JY423Y7pKhV8Tc4d0hp020RWJJ8gSpGRid65rWkyW5tXbgHpK6MWNNuiWXJtSOy4dujWbAIAaBA/T2rgy49rJ5nGK3V1NlrgfaFE52i+k+BHJKycopuybK/fY0H1jEpoQ3SS6CyhUG/AJNfK4g9YSzg4ycX3Edm6NoLC0VZBleHsPfDwJBOV3VvJejolilHIpLmrX/Q2Zrhx/UsfU9q455pOXiKolzXd0f9wvWjmcdKoSXH7fQm18Q0rmsI4T427My0BeqorYvHvJmXiGPUqL+zcHF0SY5K22EYpydD48U8jqKsqHElL8Lvgk7TB8xf3LN4F9njdKo8MBhx2Eg/JPjWOf3WTy6fJijc+C28xanTmTMdEZvFB1JhxabJkVoBpcUUSe9LdYkrQ7KbqLNl02XGt0lwbXbsy58wyxM8oV+yRzWZF1xPSYdA53iNknaYk6bOqOjzS6ILw/GqdXaR5p458TdJi5NLkguUSxv9mPzD5FXrvOY8e4muAK9RrAc+YyekgLwdTG88m+l/wj3tNOsEUupzjNHQdVnyuBl15NelXkRsFzONHSmA1wxpmdd1WO6SIyUU7DmYh3Q2DJUni5sssvFBNGzLvExOvSYSOaQ6Rey3bLA4iSTM7b6exI5Om0avEu44pNp2bRSiO0GcNIIGhieibRXLLcvA4805U1Rk8HXz9SAe4RJ5eCrrMaT/MppZ74uLPRrKuHBeVJUDLBxYY93dMdEhzpfErNKjQa0U3/AImwfMrtyYI44wyXxL9zjnOUnKPgyy0te8S/U/8AeqOkwwyZXHJ4C5cvwpRLlxtbJtIQtbsDzleniUI4MeRdU6ZN9WiilTLXk8jqoYk8GqVq1fkUlJShXeGVmiJXue0MWNw3rr+5CLZW4eC8/Lj6cU+8dMHuLgNgQST0XHmzdm9sSkMbkE0HSJIXqaLJLJHdMlNU6PPuM7gsuXRzaF06qClGJ6Xsurlf0/kGw+2bVbmfUymdoPzTLT4EuQe96nc9q4t9xo29pTpNNVlUOIkExqBGsJ3GOGDlAHbTzSUJq2iuwqelVAxohvnPvXBp9K8knLI7OqeVYYWWcU4UaIZtlMyV0ZNHHGnOJPTa7fLa11MV2MPNLsge5Mx5cl0wnJ4X4kJ4oLVxvoxYbWDnAPOnTdcuLFhpufU7tRkyqX2XQ6GxdVL4aRl5aZQkehwyneOXmQtqF5FydFe03NoNDzJzfRy9mKpJHiy6nlmP1B29UAS7Ofovn9Un28m+l/wj3tK12MTJZYQTOp3/ALKLy8cHQsaQQKQGyXcx6MHHqcOB5Fdmndqjj1Kp2dFw+1lRjc0DKFw6jdGXB14KlHkncV30axNNwc3rroOi0YxnD4uoZNpkbm0bUAIqEEDX5/VaM3F1Q0oKSuw/DWN/ZOAexw7wcJBUsjd7lwxtqraNQDKLKgZTDJ5AaESjJym05OwbYwXCL8LxGCJ2mJ6eBSZMYbUo0dhY1Q4Ljkjz80GmHtqS0N6FZzk0k+45XGpN+IY2tOyzySu11OdwrqTa8FKn4gcaJgq0ZikpXRvvlgHVVJy4YCxxXflnKXL5YiK6rBId0XLq8EYZFk6pNX+Q8ZOqLwZ15L1YSll+OMaj3E+h5nx9iT6NychjMBOgJgdJ23Vc+GOSKvuOnSz2tgzKXbNzvuG0wdmF3L2KcdLixr6jPVZG3SNB2HClauioHudqAJ26ppThOOyL6FMG9Tc5LqT4JfkqAu5z7BopafJFScWX1MJTx8GtxtWZVphjHjTUu3AG3tK69TlUIfn3HFpMcnOzlMNZQYSHZqgIOvip6ebUHLJwi+pSnNKHMkaVhYtcD2dRjI+7oD70r0sMq3Io9X2T2z8jJxrEX0jka4z1mVKGj7KV2VWphkj8KO0wq7dUsmOfqQ+J9hXqLoeJLqzgsUgXNXuz3zr7Avndb/ml+f8ACPoNFSwx4KA7r85XLR2WDvPLZOhGzHx5vdB6eR+S6dO+Tn1C+EI4eu8rREcwdkmphbDp51EKxC6Bkg6k7a/+FPHCis5WiFs6prE9T4BGSiCNlNS8ymcxnkAnWO+4V5K7zVsL9r4FR8n3AeZ5rnyY3H7qKxy7urL67sjpMNpuOjuQOwnoEsVuX1Gcqf0D7bEXUHFpEwJHiI5FSeNTVhkoz4YUeMmAQ1rnHw5ILSS7zleKF9Qi14nziWb9Dv7kksDi+R46bHIAqY7Vc6RICp2UUiywwXG0MocXOZAeUvu99CGTSYpfQ2KPGFPSRp1S9nNHLL2e+5nQ2d2yoMzHAhUxy55ODLiljdSQYF6cepAciVVxU47ZAJMECF1addnj2LoK+XZwnGnCta5rB7BIjwXVCNx5GhPazm28C3LXhzqZeARpmAkcwdVxZccras68eojXKO8sMPqVCRVpZG6AAEHTpIXPovZ0sEnO7Nk1UXGo2QqcOGn+yBIkk+O/1j3K2fQSlLdFlcWrjVSMpnDFZ9IU3CCXAuJPIT+qrDSS7XdN2hcmrjt+A2H8HsFHIww8D1/P5LtljjJbX0OKGWUJbl1OOr8EXTCckkdQf7odnXRlfeE/vRL8N4DrOcDVMCdZKCUb5fIss7qoqjuLuzbRt2U27Bw+R1VjnPKcdrNFzVBkHP8AQdV8/q4vtpf3uR72kkuxiDB8rlqjqsZz+pHv19qKRrAsTZLHD3KmJ1JE8iuLM7BqxbI66rozxTIYJUaFa9eRqRHs+igscUy7yOir02AdSdIM803Zi9oZ77gnQaK6jXLIORZb1suu55eHVLKO4MXRG4xJ7xlcdEY4YxdoDyyao6DA73tqXYE99glrp1cNO5r0XHnx7Jb10Z04JWtpgYrnp1JBLZ6GIPMLsw7ZxpnPm3RlaJ2mPVWHWHeJGvvCE9NCXTgMdROPU6mwxR1Vk9nB5GQvPyYVCVWd+PLKa6FdzZNeZzua7oRI96McjjxQJQvkrdbPYI9YdQjvjJmppGpw/jNSi8Og5diOqTJjT5QmTGssNsj0vCsUZWbLZ8QdCq4M/NPqeJqNNPC6kaAK7YTTOYkF14xWU17gtMASuyIKKxduP3Qs4xfVGSYRSeeYAWhtXEUFoGvsRyEACSTAC8zW+0uxltiuS+HBvTbYqF64xmajpNfLJPZNUJPGkuGGGqIlesRA6946DDVHUSaxScetDJcit7vN6zYUMGzUY1Nrn0C04sbGz9mPzD5Fdwh45xFXHpNUGNHmPcF4Oqi+2l/e5Hu6ZrsYmXUvgPVI8VFYm+pdzS6A9S9GpmPcnWMVzKqt+SIG3RMsSTsR5GA0HcvNWkiEXyWAk7ApeEPyyEEpuAUydJiDYUi3s/FLY20HfS8U6YriK3rOpuD2HUGQtKKmqYFcXaOhxum2rSFVkd7WB918ahcWFuE9r7jrypThuRhUbUc9T8l2Sn4HNHH4m7bVQGxJ0HJcUlbOuMklQbZXJJ2B81OcUkPCbZrUWNjMCQeeX9FztvoXSXUtq03F413HNoGkeB6oJqgKzoMDr5CJ8lCTfVHFrIb06OtpuXo6bLuR4ckXgr1scuCbGDZ3XRhm2uQMl2YXUhSWVag2BXljmII0IMheH7Q9nTyT3wL4s21NPoSt7Zw9Yz7IR0egzQlvmxZ5IvogrswvcIi7IdEHyYYUQlhjjDoGwHGh9mPzD5FMnyA8G4rJ9Mr66dp/KF5ueu0Z62nvs0Z3aclz0dF0Qgc0eReC9jW+CVtjKgWq0h23NUTtEpKnZ1PDdxTptfmbJOoMTp0K8/UxlJqmduFpIzLi2lziGwJPkrxnSSYkoW7I+hGJW7Q3ZkHW2iZTF2A9S2jmnUxHEgylv4JnIFDi7cGlgnUz4IbE3YN7SaI1HmPcUUjNujawqk141J1HJcmZuPQ6sUYy6muaNNmg+Jk/Bc+6Uup0KMY9BDEcuoDdPct2VgeSioYqXOEn9U3Y0iay8nZYG+YJbPXyXBPhktV04Z1ttUBAIVME9rPFnFp0wtpXuYp2RZMFdcMq3bRWiQXWmAdNYBI2YdEw0oGFK1mEg2Yzcb9QfmHyKSL+IJ4PxcR6XX/P9AuHN/lZ6mD/ABIw8ySihDN4o0CywVClo1jPrToio0CTsnSuSPvQlcF4DRm13hVO7fyeD7QpuEfAoskvE17YEjM94DYnx9y5pVdRR0K6tsoNQPdDTA8enVPTirYu63wM+pTkgSW9TuUdsqBuRJ9Wl2ZgEP3B3B/2kcvNBRnu+gXKNCr2lM025CA8bg6eep0WjOSk76GlCLjx1Mmn6xB1yy3w8F0vocy60aGHVizyUMsVIvjk4hn/AFcg6MHTVT7C+rKdvXRFdpZvuHw0EzrAgDzM7BGU1jRL73LOoteEXU4c+q1s8wHH4wuWWoUjQkr+FNnWYPh7mQRD2nSRJHu5LklFy5SJ6jPGS2vho6GiyB7ZQgvgb8OTzpStl1Mrv02R07JyQJfsNQikx2UgdoTJ0IP2QMbguBMcwwjmvVwKMVaJspvbku7Cq3MIzvLOejYewgbkd4eYXZGQpp3VzFPM2CTGTmHOdo3bcSQmRjEsuzaQ2s+YFUAvcZJFxUBPnsqJgL6tanJFu7UMeagBMBnZujfnnybeKazFlF9rlEuZsOZ6INmK2VLcVKwqPpgh7QA6oAQ3sKUQCdt0GzBWHVGl7jRdmpZR3g7MwvkzkPPTeNNucqUpBHxr1B+YfIrYncjM+f8AjF3+NuBP3/5QufMvtGejhf2aMQwkHECsYkHnrCFINsbWZRATduMvtSr6mf0LbWwfU7wGyWeWMOGNDHKXKD2u2a9oMCFGu+JdS7pBtvhrHyRUcx22uoj6KUs0o8NWWjijLlOgu34YLgPtWDWDPz32U3q0u4z09LqNccNBkzctnURlOo6ghFard+EHYPxIXXDlSrmNNweIHLLsOQRhqow4kqBPC30ZlVbJ9AAObBO/SZ2B56LoWSOR8Mk4SxrlDURz16rSAgilSLm5oIExm5E9PNI2ouhqtGzghLHZNQDrvPvXLnqSs6tOqdHc1GOdREuMRp9VwXTJpxjldIJ4NcGZpdGogE6LpxZuyyKaf/ZD2lFypJHVPiJC6dT2c8csmPo+v5nkK7pkGFcGCdDMFt7PMXPcXtc92wcRDRo0aeAn2r2ceSkkTaI21q5lUAAlgLnhxMxnGrddfWBP/wBgupZOAUTtbdweGERTpS5h5OLpytHgwZhHi3oqdpwCiFqHU3kljyD2mwB3uKjhOvMOBVVO0Cid9mqgZabgW5jLgBvTc3K3rJI8PbCO+jUX0ryGgGnU0A+74ea24xKyac1VxBAdUDhPTsaQ+bSPYllMI1OllquIENc1pMbZwTqfGCNfAdFKUwlOM+oPzD5FNp3eQD6Hg/FlE+mXLoEB+p57DRSzy+0aPS08fs0wA4boDn1P3YOi5+25qjo7Hi7CDhDQAe9r5KfbyH7BJEm4M3ofeg9QzdjEt/6e3Y0/bKXtZeI3Zx8DKrYeWkkGR0nVdMcqkuSEsTTtCs6saGVpoEGa1iaZe05gYIkHmubJup8F4qLfU7enh1o8AtLmuPSCB8ZXmPJkXDLKM0+Emih+CakNfoOcQmWbxRW/EGNgB6xKbtG+hTajRsSWwQdlKXJpRTjTOc4kuGF+XNmObX8LRGpb7V26eMquqOXJJOkYd3c0wCO9mOxPw1XVCE27Oec4IONk70Vrwe7mbp1JnUddlLeu1aZTa3BUbVg7uhzhB0jmVy5OtI7MKpWzUqYocoYBpPjv0UVj72ZwSnvXULwe2qVKmgLWiCee250QklVLklnyxjB7jtqdXufD+6m8tY3HxPDcfjLmFJilQrLQV6OPJwI0SBXQsotDhyqspqHzKqygoeU3amoUrdoahSs8hqGlI5mAMY9QfmHyKvpJXkBLoeN8S2s3NU6R2kx10C5tTOs0l/eiPZ00LwxM+4eGtjTXcjooRTk7LzaSMS5pjk53nJ+C64t+BxyS8R7GWu9Y+WqGSmugcVqXU1aVuXGSVzuaXQ6VFvqCX1DK5Vxy3InNUyph5ESPimf0Fom22DjvI5HmPPqlc2kZRTYVZ3Fake4THnof7pJxxzXJWEpx6HV4S6tVALSQfDl5jkvPyqEXR2RkmrlwPjl2+jDahmegC2HGpvgEppRtdGYj8dzDYkExC6fdqI9vZh1anedJmTJP0XWo8I5JPlgty8OI8FSCpEpNNnXW2JThgZIHZ1W93mRJ73muCWNrUP6o6YNbVL9C/Dapqd2YI2P0CjkWzk7cct3B0mGWraYD3AEzz6rmnJtgypt7Ub+FXXrCQC7oB7lJuUehwanF0dcIKqVMsBSJRjuth9CpISXRzTjTLg5WjloSh2PmY5K+PI5W13AaokHJ1mBQ+ZUWYFD5lVZgUPmTdqahSj2hqFK28wFix7g/MPkV26CV5f0Fl0PD+ML0i6rNECH/AECfNjTyyf8Aeh6WHK1iikc9VrnWdSfgsogcykVjsm2oTczRwe1zHMdhqVz5p0qOjDG+Q6jcOdUaxnWApOKUW5FNzcqRdjlPvxpIGsbSl074KZlyZbRoujvIroTpzyQYUdFgdZhBzw1w5k90j3aFcWeLXTodOJ+J0GB0xSLs7yzPpodx00XJlbnVIecGlwrMbjazewtcBNM6CSZDukcl1aOSaa7yWSbkjl2Ujm6Seui7nLgilyG3GBvLDVbBaND90+47qUdQk9r6hnh8GQt8CL3BtMF7+cDuj280ZanarfCA8EV33+xs3nDrwxjHuYxreQ1knclc0NStzklZR47il3BmEWGSpo4EDynZSy5N0eS+OkyeIYoXOFFnXcdfqtjxKtzDOaUuDr8Bw4tGZ890c/LmuLJO3wcuqz2tkQm6uBHjm+EJEhMeN3+hKjdaJXEE8XITTvEriRlhLrW5Dc3iZVYZXBNeJPJicq+hc25CjyI8TLW1QmU2hHFkg9P2wtEsyoswKHzJlmNQsyosoKBMVPcH5voV6Xsud5/0Yk+h4TxdQm9rn/5PoF35pVkZ2YY3BGNVtTupqZSUGaOC4MKslzohRz6hw6FsGCMurDn0m06TmsfIBgqKk5TTkizSjFqLBLLR41jXdUycxZOHDDa9EgknZSjJdC0kCUiIiFRiRDLekCYA16KUnXUrGKYY/DiIzNIU1lvoW7OjZwxoy5HiQdnE7dATy8CufI+bQ9NIo41xthpU6US8GSY0MbOnmd1XSYXucu445pYm/r0OfwezfUcSAA0Alz3TAHsXVmnGK/gWFtlvoF25+RmzhpoYM8tUqyYatiz7S+vBsW76lqMtV1OYj7OpEH/fC5pKOV3FP9UGMmlyZuLXly8ipmDARoGnePvR49VfFDElt6iy7TqizAqRqVmB5NR75AY6SDOk+zf2IZXUfh4MnSuTPSLPh6jbuzgZqkCCQNIAGniuHPNpbbvxOft5ZFwqQRiN0KdODuT8D1XNFWymDE8mSyNraCoJ8N0G2g5MssToynvyuLehhUqzuit0UyTa6FAeMtFwloTsybblChXiL2XaG0k8ISbzml2kVhLad4htElhL23QWpk3iZa2sFraEcGD4i7uj830K9f2LK9TX0ZHIuDxbihs3lf8AP9AvW1D+0l/e47sC+zRmuYVBMvRGkDMCRKLYEjQw93ZmHDM07hQyfF06lYfCbTMOoVYLDDumy5nlyQ4Z0LHjl0J3OHOOgIEczsljlS6jODKauHU2AGrXyzyDTB+qdZZSfwxEaS6s0sCtaZb9k2XSc1ZwLWhvXvaQFLNKV/F/o0ZxhzZXi+K0cwZQOfL61Q6Bzv8AaOiMMMkrkaGebfxf6DMLe003ZntBjRpE5jtA5JJR5ZaTfFL/AKMqvhlKO8w90kjXry8Aqxyz7mLLFGuSu6uTAY2AxogAc/M80YxXV9Qcdxo1MafUc1jCWHIG5ozFpG+U7gnqkjjUE5HNKHNGLRw+oa0dm6dZIzd4+JBG/VXeWOzqLt+I3MRwx9QS2kRpl+8A2NzI3+K58c9vUpJxqr5Og4TwOnQis5zn1ILWyIDQd8onfx8UuXUJrg4s+5vb3G5c1YdPNcXUGOO6NHKYvfF74mQCuiEaR62HEoRo0cOxkMY4Rry81NwdkM+l7SSYB2s6801HWo0qJNcgZotqtLTBEIdRItSVoYPWDRIVVqFcCztihQuxE210KFeMvpXCVolLGFNrFLRFwQ9SvmgeP0K9X2Kv+T+j/g5NVCoWeQcUz6bXj8f8oXr6iu0Y2C9iAQ50dZXPUTouQzGPkQFm41yZKXcH3VrUaxrzs/bSJ9+48VGMotteBSSlV2DuL95T/CB7jQs7+u3aofIgO+ajPHjfVFFKfiaLMcryJLSdY7jT8NlLsMfd+43LVMBvcSrVoDnlwGw0AHk0aKkccIdBUvAro22uoRlPgpGHJrNv20KRf3M7hNMPEmNg7b4KHZvJOua76BkmkjGtuIq7njtstZjtHMcxsEE/dLRIPNdUtNjS+Dh/mcqyT6Pobl+1lOmag2PqzvB2C44bpy2noyqMNxzN9ixLGhoDTmzZhvtEeWkrvx4UnycOTK30DLfjOq1rA2lTL2/5js5nwLQQEPcoc30IvJKXedvhVzWe1tWu6ajhAIAa1jT91rRpqvMzNbqj0R1QxRjHobLHhpBzEnmNgBz81zdUI4uS6AfEGI5R2bTLuZ+ifFC+Smmxfjf6HPUgSVdnYXDTQpTFjHIMJex/NK0Z8hV1XLyHEcojwSRVE8cFBUisVhlI5yjXJmnusqFRGh7LBUkoUANqWkRruJSKRCOa7+gM2oQR5pqKySo6fI3ss2nq/FSa7zxt0u0r6mJbVZcB5/Ir1/Y6/wCT+j/gvr41h/VHmPFFwBeVweVT6BepqIN5H/e4lp5Ls0V298xjXAuzT6rNYG+pXHLHKTVHTHIlYI255gqmwXciVS6c4gucTGgkzA8EFBLoGxdsttDuLG3MbJXAO4voX3UJJYxozJipG26FWMmXMe53OPFI0kPbZs21kHAU6lZmQbNLcxPnrI9ig518UU7BODXHUOdgFFrXinU3IkuZ3gIiGn3qfvEm02COKXRrqZ/E4aaLWARlIA8gFTTWp2VzRqFHCVaREr14yR5rTOk4U4eLiK1UdwagdT18lw6vVV8Eep0YMH4pHoNpQ72ZxgREcgN9l5MnxRbI+Kj1GrV2g5WEmY1O50GseaKT6saEJNXMwsQt3NfLufNXhJNcFk01wStX5dTyKElYe4VxVzOJ6rRVIAzXI0ayxr0tGsJZc+CTaZ8lb6smUyRiIetRgi1bmMeEpZcIDlRZUvHaeGiCigKMVZU2pqi0MX/9Qflyk93ol2In2UN26uSzDnzUHt+S9T2Qv+R+j/g5PaX+H9UeXcYn/HXH/J/K1etmXxs4cP3EZJPxUkVY4PJYxOmfFKxkalCuwNMiTlIA/wB3WVzyjJvgvGSSFaXwpz6pkEaiYkRPmtPG5AU1EFN0OSpsYvaIrN+U3ZIV5mPRe884CElFGi5M0be+ywSSYUJY7LKddTfp8TtLYPrc1yPSOzoWpjRlXuIZ9F0QxbSU8u4twLDxUeXOEhvJLnyuKpDYcak7Z24uW6MbE7Bo3XmU+pfbXVg9bESAWCJG59qZY+9hcI7rAbevDw47n5clWUbVIIdiV2KxaBy59SpQi42Jjx7bM+tTLXZSqp2rGZBqxiYKxiYQMTBQMSptJMBB8GHLSN1jCpVCDos1aAScSBqEAsrzo0LY5qLUazQwf12nMJ1GXWdt/Jel7KX/ACP0f8HB7Ql9lX1R5lxl/wCuuP8Ak/lavUzffZx4vuIx5lSK2I6LdQdBmukotAsY1VtptxOkJ3MIPjoFcl2VuyTkfgOwq2aSZieUqWWbXQpiiu8vxak1tUtpmWgDbaY7wHgkwybhch8iW6ogbmeCpYjQzKB5BFyQFBmlZWDyQY96hPLFF4YpM37R7qTS0CJ5rjlU3Z1x+FUXYf6+cnbWUs+lIK56hFdwLyR7/AbpI9AvqCl8mU9C2WsJ3HJK66BDLd4eXF28Kclt6BQrdgyly0m7oyoFlOKWscgzWPT3QYQtk03AkJH8SNwzpcHw4VKZc5pk9UscWSd7FdHn6nUuE1FPg5e6IFUiNjEeSeP3Tui+h0eO0KYtWuaADp7eq0du1Nde84ME5vPJM5J5ECDrzEbdNeaodtuxqmm8agHQg7+S1ATD8CuCarW6QA6NB05nmvS9mf5v0f8ABwa9fZ39Ueb8Zu/x1x/yfytXpZV8bOTE/gRiHdIh2PBK3Q1Mk2iUNwdrLmWpSOY6xhFG06z/AHSSyFI4whlmeim8hRYwinZFI8iHWMJp2UKbyWOoUFULRvvU5TY8YIPo2rRsFKU2UUUaFGiBKjKTZVJIsaAe6UHxyFeAHcjKcoVI88iS44JVgWgePPqhGmB8FLSnYA2jWytcCN1Jq3YydFCYUmHmInRCu8xKoyELMyIKxi6g6HA+KDXAUaeLvLnt0juhRx8ITHGlRKnjNYM7MPgbaQCqxbimot8iPT43Lc1yCYTZmrVDZ3KNN1Fd485rHBzfcdhfYE1tIy6YHPYK2p9n5NPFZJNdaPNxa1zydDz941hTR6THqUoZmn2LJ80Briwjhp3+Ib+V3yXp+zV9t+j/AIODXf4v1OT4pw8vvK7utT+ULp1GXbkaF0+K8aZmtwrRQ7ct2JYMMG6XtmN2SJizA5Ido2HYginbBTc2OooubTAKVth4J+SAQm2pzopydFIIsr0YQjKwyVEKbEWwIJpFIxkGUHmdlKSHTE6mc0gopqqM1yTeSDmcQSNkqqqRn9QXHcX+zENgN1jxgAwq4MPxfmQm9q3HMvxZznABuUSIPzXcsEYq2yHbts6PD8Sp/sn96odGkaAea4smKX3l0OiORNpGjcWJawPjdQjO3RRtdEUMoEjNKZyp0auLJF4y5eaFO7BfFFQTALbc94eaV9Ao1Lkvrv7o0YIUlUFyLFKHFme+m4SXBUTXcNybHB9q41Wv+6CnxySzQX1Ry6uajia8ToeNb806QY3d5j2Bet7Xm3tx93X/AEef7PxqUnJ9x55cEgyV5UeT13wE3T2ejiCM2nPWZMiEkU+0A3wPwmAa09AfiF6vs/8Az/o/4OHW/wCH9UY/E9q9t1VIEy+dJ6BdWfBuyN2vP0JYM+3GlT8vUCpU382O+C53pX4rz9C61K8H5epPsnR6jvh+qHu0vmXn6B95Xg/L1KHUH/gKZaZ+K8/QX3heD8vUNsKGrc1J56gZddPEqc9NKnUl5+g8dTH5X5epQ+i7MYY7fw/VMtNKvvLz9APUq+j8vUlTpun1HfD9UHpX8y8/Qy1K8H5epp2jy0z2Lz+7/UoT0cn+JefoVjqor8L8vUa+qOcZ7J4/d/VGGjkvxLz9Ay1af4X5eoFDvwO+H6qnuj+ZefoJ70vB+XqWUMwP7N5/d/VCWklX3l5+hlql4Py9TRfXMfsXj9z+pQWilf3l5+hX3yPyvy9SsXDv9J/8P9Sb3J/MvP0B74vlfl6lT6jj/lv/AIf6ky0cvmXn6A97Xyvy9QTEGuc2Oyd7Y+hVMelkne5efoTyaqLVbX5epS2gY/ZuEwJhp90kQn92lf3l5+hPt410fl6hljYMZU7QMqPdtBFPQR+cqU8GWUdu5L/29AwzQUrp+XqdTdYs51v2fo9Xff7OP/3K5I+z5KV7l5+gsc8Vm3U+n09TnWXLwCOzfB/L+q6HoXf3l5+hf3tfK/L1ICo7/Tf/AA/qj7nL5l5+gPel8r8vUZ9R8/s3j939UVo38y8/Qz1S8H5epa6o7lTf/D/Ul9zl8y8/QPvUflfl6mjhGJPpkxRqEHf1P6lLJoHL8S8/QSeojJcp+XqaGPYlnogNtajTmBJIp9PB5KTFoJKX31/9ehDDqKk7t/69QfBcaqUmOaKFQzzGTT+JHJ7Pbf315+hTLlhOm0/L1Mq9xCrUMvZUMbSQY8B3leOha/EvP0HWohHhRa/16glWo8/5b/4f1TLRtfiXn6GeqT7n5eoNUD/wO+H6p1pH8y8/QR6leD8vU3+C6TzVjIQIOp8l1aTTuGbda6Px9Dm1ObdjqjpsZos7epIG/wBAuvJFuTJY2tqBBRZ0CnsY+4f0dvQLbTbiJtG9AtRrLGWregQaCmL0Ns+qFqNY/ojfwhCjWXUaAHIJXEZMlWt2nkEFGguRWLNv4QmoFk2WbfwhBoNlzbYHTKEm0Njm2b0C20O4Z1mw7Ae5GgWD3dhp6qeFWJJ8AYt4MZQBz0VdqJ2wq1wzvZwBA3U5NVTHSp2atbKWZcoUFDkO1KW4FbbMjYe5NtHsj6E3eAjQLG9Db+ELUCyTbNv4QtQbCqNBrCQWjwSONgfJGvDhBCKhQEkugRhVJnqlo18FuzuSQmXpaHxbC6YgtYB1V82JQaoXDkcupl1LRv4R7lJIq2PUwxuXNA9yyfNADeHbYNqHQbFdGBfGSy/cA8Yp/bP8/oF0SXJGL4A+zQoaxwxCjbiQattDuJhLtG3E2oOIdxMIbQ7iTUNodxKENptxJtNBoNloYloNloYhQ1jClrK1GsZ41RUQNj1jIAQUQWUmjKajWWtYY0S0GxsiNAsXZrUayRZyQo1jZFqNZJtNajWXXA1EjklUQJlXZo0GyyzgOBKKVOxZcxaRqXBBaVbNOMo0jngmpGI5ijR02O5vdhauTWX4SyKnsP0V8K+IlkfwguJU/tXef0Cs+pNdAbsUAiNFYwhRWAN2SJiTaSASXZIBsnTozugwolUpQYQXKC+Bg1baDcOCVtodxax6VwCpFqXaNuE1krNGskaa1GshkWo1kwNENprHZSWaNY4p6LUayGRGgWPkQoNjhi1GssfqUNtAXAVRALdQEVS6onK0+AJ1PVaithNWlDUNveTUrYIaaah7Eaa1GsvsGQ/2FUxL4ieToD3jO+7z+iqxEVdmgEXZLGF2SxiQoIBG7BYAuxRMIU1qMPlQo1j9ksEkLZCzUN2Sxi6iOSVoZMtFHWUA2MWLUaxsi1Gsfs4WNYnBajWMGrUaxZFqNY+VajWLKtRrHaEKNZKVqMRyrUayTiSIWoBDKjRrFkWo1l1sNU+PqJPoVXFPvFOxUQ7FYI3ZrGF2axiWRA1iDVqDYgxYw+RYwuzCxibaYQMWlqWg2VVGJkZlWVNQtl9N0pHEKZYAhQbI9msaxP1RSMRyLUaxZFqNYsq1GsfKtRrFlWo1iyrUaxZVqNY4ahRrFlWo1iyrUaxZVqNZOiNU8FyLLoRqDUpgEYQCIBYA7mrIw0LGFCxh4WCMAsYeEDDu2RQCIWMSfssglcJgCCBi8BIEdYxAhEwgsEcoAFCIRQsYdAAkTDQsYSxiRCBhkQkoQF7xM3TR6mZ//9k="/>
          <p:cNvSpPr>
            <a:spLocks noChangeAspect="1" noChangeArrowheads="1"/>
          </p:cNvSpPr>
          <p:nvPr/>
        </p:nvSpPr>
        <p:spPr bwMode="auto">
          <a:xfrm>
            <a:off x="345281" y="1603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2839" y="1196752"/>
            <a:ext cx="831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Store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instance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EOS Catalog in Non-Volatile Memory. NVM-based Catalog is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persistent,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fault-tolerant, and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always consistent.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more slow reconstructions from logs</a:t>
            </a:r>
            <a:endParaRPr lang="en-SG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Minus 43"/>
          <p:cNvSpPr/>
          <p:nvPr/>
        </p:nvSpPr>
        <p:spPr>
          <a:xfrm>
            <a:off x="0" y="4357107"/>
            <a:ext cx="4772415" cy="256230"/>
          </a:xfrm>
          <a:prstGeom prst="mathMinus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3" name="Minus 52"/>
          <p:cNvSpPr/>
          <p:nvPr/>
        </p:nvSpPr>
        <p:spPr>
          <a:xfrm>
            <a:off x="0" y="4613337"/>
            <a:ext cx="4772415" cy="256230"/>
          </a:xfrm>
          <a:prstGeom prst="mathMinus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7" name="Minus 56"/>
          <p:cNvSpPr/>
          <p:nvPr/>
        </p:nvSpPr>
        <p:spPr>
          <a:xfrm>
            <a:off x="0" y="4869566"/>
            <a:ext cx="4772415" cy="256230"/>
          </a:xfrm>
          <a:prstGeom prst="mathMinus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Rectangle 57"/>
          <p:cNvSpPr/>
          <p:nvPr/>
        </p:nvSpPr>
        <p:spPr>
          <a:xfrm>
            <a:off x="1104492" y="3844648"/>
            <a:ext cx="2706010" cy="13665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Volatile memory</a:t>
            </a:r>
            <a:endParaRPr lang="en-SG" dirty="0">
              <a:solidFill>
                <a:schemeClr val="bg1"/>
              </a:solidFill>
            </a:endParaRPr>
          </a:p>
        </p:txBody>
      </p:sp>
      <p:sp>
        <p:nvSpPr>
          <p:cNvPr id="64" name="Flowchart: Document 63"/>
          <p:cNvSpPr/>
          <p:nvPr/>
        </p:nvSpPr>
        <p:spPr>
          <a:xfrm>
            <a:off x="1390635" y="3941339"/>
            <a:ext cx="2041002" cy="927929"/>
          </a:xfrm>
          <a:prstGeom prst="flowChartDocumen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2" name="Minus 41"/>
          <p:cNvSpPr/>
          <p:nvPr/>
        </p:nvSpPr>
        <p:spPr>
          <a:xfrm>
            <a:off x="98849" y="2999980"/>
            <a:ext cx="4820600" cy="221279"/>
          </a:xfrm>
          <a:prstGeom prst="mathMinus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3" name="Minus 42"/>
          <p:cNvSpPr/>
          <p:nvPr/>
        </p:nvSpPr>
        <p:spPr>
          <a:xfrm>
            <a:off x="98849" y="3288012"/>
            <a:ext cx="4820600" cy="221279"/>
          </a:xfrm>
          <a:prstGeom prst="mathMinus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63" name="Group 62"/>
          <p:cNvGrpSpPr/>
          <p:nvPr/>
        </p:nvGrpSpPr>
        <p:grpSpPr>
          <a:xfrm>
            <a:off x="143018" y="2296326"/>
            <a:ext cx="4820601" cy="663838"/>
            <a:chOff x="3491880" y="1268760"/>
            <a:chExt cx="3384376" cy="648072"/>
          </a:xfrm>
        </p:grpSpPr>
        <p:sp>
          <p:nvSpPr>
            <p:cNvPr id="60" name="Minus 59"/>
            <p:cNvSpPr/>
            <p:nvPr/>
          </p:nvSpPr>
          <p:spPr>
            <a:xfrm>
              <a:off x="3491880" y="1268760"/>
              <a:ext cx="3384376" cy="216024"/>
            </a:xfrm>
            <a:prstGeom prst="mathMinus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1" name="Minus 60"/>
            <p:cNvSpPr/>
            <p:nvPr/>
          </p:nvSpPr>
          <p:spPr>
            <a:xfrm>
              <a:off x="3491880" y="1484784"/>
              <a:ext cx="3384376" cy="216024"/>
            </a:xfrm>
            <a:prstGeom prst="mathMinus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2" name="Minus 61"/>
            <p:cNvSpPr/>
            <p:nvPr/>
          </p:nvSpPr>
          <p:spPr>
            <a:xfrm>
              <a:off x="3491880" y="1700808"/>
              <a:ext cx="3384376" cy="216024"/>
            </a:xfrm>
            <a:prstGeom prst="mathMinus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5" name="Flowchart: Magnetic Disk 14"/>
          <p:cNvSpPr/>
          <p:nvPr/>
        </p:nvSpPr>
        <p:spPr>
          <a:xfrm>
            <a:off x="4480349" y="2176650"/>
            <a:ext cx="2084039" cy="1180156"/>
          </a:xfrm>
          <a:prstGeom prst="flowChartMagneticDisk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Read-Write</a:t>
            </a:r>
            <a:r>
              <a:rPr lang="en-US" i="1" dirty="0">
                <a:solidFill>
                  <a:schemeClr val="bg1"/>
                </a:solidFill>
              </a:rPr>
              <a:t/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Node</a:t>
            </a:r>
            <a:endParaRPr lang="en-SG" i="1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>
            <a:stCxn id="15" idx="4"/>
            <a:endCxn id="46" idx="1"/>
          </p:cNvCxnSpPr>
          <p:nvPr/>
        </p:nvCxnSpPr>
        <p:spPr>
          <a:xfrm>
            <a:off x="6564388" y="2766728"/>
            <a:ext cx="560572" cy="8811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5" idx="4"/>
            <a:endCxn id="45" idx="1"/>
          </p:cNvCxnSpPr>
          <p:nvPr/>
        </p:nvCxnSpPr>
        <p:spPr>
          <a:xfrm>
            <a:off x="6564388" y="2766728"/>
            <a:ext cx="5570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5" idx="4"/>
            <a:endCxn id="47" idx="0"/>
          </p:cNvCxnSpPr>
          <p:nvPr/>
        </p:nvCxnSpPr>
        <p:spPr>
          <a:xfrm>
            <a:off x="6564388" y="2766728"/>
            <a:ext cx="1014858" cy="13521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124956" y="2009129"/>
            <a:ext cx="1620918" cy="3350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client 1</a:t>
            </a:r>
            <a:endParaRPr lang="en-SG" sz="16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121411" y="2599207"/>
            <a:ext cx="1620919" cy="3350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client 2</a:t>
            </a:r>
            <a:endParaRPr lang="en-SG" sz="16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24958" y="3480403"/>
            <a:ext cx="1620919" cy="3350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</a:t>
            </a:r>
            <a:r>
              <a:rPr lang="en-US" sz="1600" dirty="0" smtClean="0">
                <a:solidFill>
                  <a:schemeClr val="tx1"/>
                </a:solidFill>
              </a:rPr>
              <a:t>lient 100</a:t>
            </a:r>
            <a:endParaRPr lang="en-SG" sz="16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12611" y="4118831"/>
            <a:ext cx="2333266" cy="3350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client 1000+</a:t>
            </a:r>
            <a:endParaRPr lang="en-SG" sz="1600" dirty="0">
              <a:solidFill>
                <a:schemeClr val="tx1"/>
              </a:solidFill>
            </a:endParaRPr>
          </a:p>
        </p:txBody>
      </p:sp>
      <p:sp>
        <p:nvSpPr>
          <p:cNvPr id="48" name="Can 47"/>
          <p:cNvSpPr/>
          <p:nvPr/>
        </p:nvSpPr>
        <p:spPr>
          <a:xfrm>
            <a:off x="1464152" y="5349967"/>
            <a:ext cx="1617375" cy="1327676"/>
          </a:xfrm>
          <a:prstGeom prst="can">
            <a:avLst/>
          </a:prstGeom>
          <a:solidFill>
            <a:srgbClr val="7D8D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isk-based log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50" name="Equal 49"/>
          <p:cNvSpPr/>
          <p:nvPr/>
        </p:nvSpPr>
        <p:spPr>
          <a:xfrm>
            <a:off x="1444008" y="6263569"/>
            <a:ext cx="1466922" cy="377578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51" name="Equal 50"/>
          <p:cNvSpPr/>
          <p:nvPr/>
        </p:nvSpPr>
        <p:spPr>
          <a:xfrm>
            <a:off x="1447427" y="5993074"/>
            <a:ext cx="1466922" cy="377578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49" name="Flowchart: Magnetic Disk 48"/>
          <p:cNvSpPr/>
          <p:nvPr/>
        </p:nvSpPr>
        <p:spPr>
          <a:xfrm>
            <a:off x="4678754" y="4456223"/>
            <a:ext cx="1466796" cy="1180156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Failed &amp; </a:t>
            </a:r>
            <a:r>
              <a:rPr lang="en-US" i="1" dirty="0" smtClean="0">
                <a:solidFill>
                  <a:schemeClr val="bg1"/>
                </a:solidFill>
              </a:rPr>
              <a:t/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recovering</a:t>
            </a:r>
            <a:endParaRPr lang="en-SG" i="1" dirty="0">
              <a:solidFill>
                <a:schemeClr val="bg1"/>
              </a:solidFill>
            </a:endParaRPr>
          </a:p>
        </p:txBody>
      </p:sp>
      <p:cxnSp>
        <p:nvCxnSpPr>
          <p:cNvPr id="52" name="Straight Connector 51"/>
          <p:cNvCxnSpPr>
            <a:stCxn id="15" idx="4"/>
            <a:endCxn id="41" idx="1"/>
          </p:cNvCxnSpPr>
          <p:nvPr/>
        </p:nvCxnSpPr>
        <p:spPr>
          <a:xfrm flipV="1">
            <a:off x="6564388" y="2176650"/>
            <a:ext cx="560568" cy="5900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Down Arrow 58"/>
          <p:cNvSpPr/>
          <p:nvPr/>
        </p:nvSpPr>
        <p:spPr>
          <a:xfrm rot="14488088">
            <a:off x="3693329" y="4688784"/>
            <a:ext cx="380219" cy="2138261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5" name="Rectangle 54"/>
          <p:cNvSpPr/>
          <p:nvPr/>
        </p:nvSpPr>
        <p:spPr>
          <a:xfrm>
            <a:off x="1149939" y="1916832"/>
            <a:ext cx="2733331" cy="18439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Non-Volatile Memory</a:t>
            </a:r>
            <a:endParaRPr lang="en-SG" dirty="0">
              <a:solidFill>
                <a:schemeClr val="bg1"/>
              </a:solidFill>
            </a:endParaRPr>
          </a:p>
        </p:txBody>
      </p:sp>
      <p:sp>
        <p:nvSpPr>
          <p:cNvPr id="73" name="Right Arrow 72"/>
          <p:cNvSpPr/>
          <p:nvPr/>
        </p:nvSpPr>
        <p:spPr>
          <a:xfrm rot="10800000">
            <a:off x="3292900" y="4520732"/>
            <a:ext cx="1495124" cy="23456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Flowchart: Multidocument 38"/>
          <p:cNvSpPr/>
          <p:nvPr/>
        </p:nvSpPr>
        <p:spPr>
          <a:xfrm>
            <a:off x="1439249" y="2110308"/>
            <a:ext cx="1695496" cy="1186130"/>
          </a:xfrm>
          <a:prstGeom prst="flowChartMultidocument">
            <a:avLst/>
          </a:prstGeom>
          <a:solidFill>
            <a:srgbClr val="7D8D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Persistent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atalog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233273" y="2592733"/>
            <a:ext cx="1676973" cy="221279"/>
          </a:xfrm>
          <a:prstGeom prst="left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Multiply 16"/>
          <p:cNvSpPr/>
          <p:nvPr/>
        </p:nvSpPr>
        <p:spPr>
          <a:xfrm>
            <a:off x="1426896" y="5644279"/>
            <a:ext cx="1667949" cy="1224136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5" name="Multiply 64"/>
          <p:cNvSpPr/>
          <p:nvPr/>
        </p:nvSpPr>
        <p:spPr>
          <a:xfrm>
            <a:off x="4580128" y="4513728"/>
            <a:ext cx="1667949" cy="1224136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6" name="Multiply 65"/>
          <p:cNvSpPr/>
          <p:nvPr/>
        </p:nvSpPr>
        <p:spPr>
          <a:xfrm>
            <a:off x="1682629" y="3941339"/>
            <a:ext cx="1667949" cy="1224136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3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C:\Documents and Settings\kbng\Desktop\New Folder (2)\001_030910.jpg"/>
          <p:cNvPicPr>
            <a:picLocks noChangeAspect="1" noChangeArrowheads="1"/>
          </p:cNvPicPr>
          <p:nvPr/>
        </p:nvPicPr>
        <p:blipFill>
          <a:blip r:embed="rId2" cstate="print"/>
          <a:srcRect l="4630" r="3458"/>
          <a:stretch>
            <a:fillRect/>
          </a:stretch>
        </p:blipFill>
        <p:spPr bwMode="auto">
          <a:xfrm>
            <a:off x="0" y="-13"/>
            <a:ext cx="9144000" cy="68853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3968" y="4734342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Enabling</a:t>
            </a:r>
            <a:r>
              <a:rPr lang="en-US" sz="4000" b="1" dirty="0" smtClean="0"/>
              <a:t> </a:t>
            </a:r>
          </a:p>
          <a:p>
            <a:r>
              <a:rPr lang="en-US" sz="4000" b="1" dirty="0" smtClean="0"/>
              <a:t>	</a:t>
            </a:r>
            <a:r>
              <a:rPr lang="en-US" sz="4000" b="1" dirty="0" smtClean="0">
                <a:solidFill>
                  <a:srgbClr val="002060"/>
                </a:solidFill>
              </a:rPr>
              <a:t>Storage 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           Technologies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2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9" name="Picture 11" descr="C:\Documents and Settings\kbng\Desktop\New Folder (2)\Bkg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778000"/>
            <a:ext cx="5080000" cy="3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486400" y="2169855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  <a:cs typeface="Arial" pitchFamily="34" charset="0"/>
              </a:rPr>
              <a:t>Founded in 1992, DSI’ vision is to be a vital node in a global community of knowledge generation and innovation, nurturing research talents and capabilities for world class R&amp;D in next generation technologies.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41634" y="5674549"/>
            <a:ext cx="57912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  <a:cs typeface="Arial" pitchFamily="34" charset="0"/>
              </a:rPr>
              <a:t>To establish Singapore as an R&amp;D center of excellence in data storage technologies.</a:t>
            </a:r>
          </a:p>
          <a:p>
            <a:endParaRPr lang="en-US" sz="21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-152400"/>
            <a:ext cx="39671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ea typeface="Perpetua"/>
                <a:cs typeface="Times New Roman" pitchFamily="18" charset="0"/>
              </a:rPr>
              <a:t>about</a:t>
            </a:r>
            <a:endParaRPr lang="en-US" sz="9600" dirty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  <a:ea typeface="Perpetua"/>
              <a:cs typeface="Times New Roman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048000" y="382250"/>
            <a:ext cx="3276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8800" b="1" dirty="0" smtClean="0">
                <a:solidFill>
                  <a:srgbClr val="0070C0"/>
                </a:solidFill>
                <a:latin typeface="Arial Black" pitchFamily="34" charset="0"/>
                <a:ea typeface="Perpetua"/>
                <a:cs typeface="Times New Roman" pitchFamily="18" charset="0"/>
              </a:rPr>
              <a:t>DSI</a:t>
            </a:r>
            <a:endParaRPr lang="en-US" sz="8800" b="1" dirty="0">
              <a:solidFill>
                <a:srgbClr val="0070C0"/>
              </a:solidFill>
              <a:latin typeface="Arial Black" pitchFamily="34" charset="0"/>
              <a:ea typeface="Perpetu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10200" y="4667071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  <a:cs typeface="Arial" pitchFamily="34" charset="0"/>
              </a:rPr>
              <a:t>mission</a:t>
            </a:r>
            <a:endParaRPr lang="en-US" sz="7200" b="1" dirty="0"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  <a:latin typeface="Corbe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67400" y="137160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  <a:cs typeface="Arial" pitchFamily="34" charset="0"/>
              </a:rPr>
              <a:t>vision</a:t>
            </a:r>
            <a:endParaRPr lang="en-US" sz="7200" b="1" dirty="0"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44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3429000"/>
            <a:ext cx="9144000" cy="1371600"/>
          </a:xfrm>
          <a:prstGeom prst="rect">
            <a:avLst/>
          </a:prstGeom>
          <a:solidFill>
            <a:srgbClr val="FDA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2286000"/>
            <a:ext cx="9144000" cy="1143000"/>
          </a:xfrm>
          <a:prstGeom prst="rect">
            <a:avLst/>
          </a:prstGeom>
          <a:solidFill>
            <a:srgbClr val="7ED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1143000"/>
            <a:ext cx="9144000" cy="1143000"/>
          </a:xfrm>
          <a:prstGeom prst="rect">
            <a:avLst/>
          </a:prstGeom>
          <a:solidFill>
            <a:srgbClr val="01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962400" y="990600"/>
            <a:ext cx="5181600" cy="58674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6"/>
          <p:cNvSpPr>
            <a:spLocks noChangeAspect="1" noChangeArrowheads="1"/>
          </p:cNvSpPr>
          <p:nvPr/>
        </p:nvSpPr>
        <p:spPr bwMode="gray">
          <a:xfrm>
            <a:off x="3276599" y="1142999"/>
            <a:ext cx="1600201" cy="1600201"/>
          </a:xfrm>
          <a:prstGeom prst="ellipse">
            <a:avLst/>
          </a:prstGeom>
          <a:blipFill>
            <a:blip r:embed="rId3" cstate="print">
              <a:extLst/>
            </a:blip>
            <a:stretch>
              <a:fillRect/>
            </a:stretch>
          </a:blip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17" name="Oval 6"/>
          <p:cNvSpPr>
            <a:spLocks noChangeAspect="1" noChangeArrowheads="1"/>
          </p:cNvSpPr>
          <p:nvPr/>
        </p:nvSpPr>
        <p:spPr bwMode="gray">
          <a:xfrm>
            <a:off x="3276599" y="2438400"/>
            <a:ext cx="1600201" cy="1600201"/>
          </a:xfrm>
          <a:prstGeom prst="ellipse">
            <a:avLst/>
          </a:prstGeom>
          <a:blipFill>
            <a:blip r:embed="rId4" cstate="print">
              <a:extLst/>
            </a:blip>
            <a:stretch>
              <a:fillRect/>
            </a:stretch>
          </a:blip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19" name="Oval 6"/>
          <p:cNvSpPr>
            <a:spLocks noChangeAspect="1" noChangeArrowheads="1"/>
          </p:cNvSpPr>
          <p:nvPr/>
        </p:nvSpPr>
        <p:spPr bwMode="gray">
          <a:xfrm>
            <a:off x="3276599" y="3810000"/>
            <a:ext cx="1600201" cy="1600201"/>
          </a:xfrm>
          <a:prstGeom prst="ellipse">
            <a:avLst/>
          </a:prstGeom>
          <a:blipFill>
            <a:blip r:embed="rId5" cstate="print">
              <a:extLst/>
            </a:blip>
            <a:stretch>
              <a:fillRect/>
            </a:stretch>
          </a:blip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20" name="Oval 6"/>
          <p:cNvSpPr>
            <a:spLocks noChangeAspect="1" noChangeArrowheads="1"/>
          </p:cNvSpPr>
          <p:nvPr/>
        </p:nvSpPr>
        <p:spPr bwMode="gray">
          <a:xfrm>
            <a:off x="3276599" y="5257799"/>
            <a:ext cx="1600201" cy="1600201"/>
          </a:xfrm>
          <a:prstGeom prst="ellipse">
            <a:avLst/>
          </a:prstGeom>
          <a:blipFill>
            <a:blip r:embed="rId6" cstate="print">
              <a:extLst/>
            </a:blip>
            <a:stretch>
              <a:fillRect/>
            </a:stretch>
          </a:blip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44050" name="Rectangle 101"/>
          <p:cNvSpPr>
            <a:spLocks noChangeArrowheads="1"/>
          </p:cNvSpPr>
          <p:nvPr/>
        </p:nvSpPr>
        <p:spPr bwMode="auto">
          <a:xfrm>
            <a:off x="4876800" y="1219200"/>
            <a:ext cx="4267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ts val="300"/>
              </a:spcBef>
              <a:buFontTx/>
              <a:buChar char="•"/>
            </a:pPr>
            <a:r>
              <a:rPr lang="en-US" sz="1700" dirty="0"/>
              <a:t>10Tb/in</a:t>
            </a:r>
            <a:r>
              <a:rPr lang="en-US" sz="1700" baseline="30000" dirty="0"/>
              <a:t>2</a:t>
            </a:r>
            <a:r>
              <a:rPr lang="en-US" sz="1700" dirty="0"/>
              <a:t> areal density technologies</a:t>
            </a:r>
          </a:p>
          <a:p>
            <a:pPr marL="174625" indent="-174625">
              <a:spcBef>
                <a:spcPts val="300"/>
              </a:spcBef>
              <a:buFontTx/>
              <a:buChar char="•"/>
            </a:pPr>
            <a:r>
              <a:rPr lang="en-US" sz="1700" dirty="0"/>
              <a:t>Thin Hybrid HDD </a:t>
            </a:r>
            <a:r>
              <a:rPr lang="en-US" sz="1700" dirty="0" smtClean="0"/>
              <a:t> </a:t>
            </a:r>
            <a:r>
              <a:rPr lang="en-US" sz="1700" dirty="0"/>
              <a:t>(0.5TB 2.5”, 5mm, hybrid HDD)</a:t>
            </a:r>
          </a:p>
        </p:txBody>
      </p:sp>
      <p:sp>
        <p:nvSpPr>
          <p:cNvPr id="44051" name="Rectangle 102"/>
          <p:cNvSpPr>
            <a:spLocks noChangeArrowheads="1"/>
          </p:cNvSpPr>
          <p:nvPr/>
        </p:nvSpPr>
        <p:spPr bwMode="auto">
          <a:xfrm>
            <a:off x="4876800" y="2246819"/>
            <a:ext cx="4267200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ts val="300"/>
              </a:spcBef>
              <a:buFontTx/>
              <a:buChar char="•"/>
            </a:pPr>
            <a:r>
              <a:rPr lang="en-US" sz="1700" dirty="0"/>
              <a:t>STT-MRAM</a:t>
            </a:r>
          </a:p>
          <a:p>
            <a:pPr marL="174625" indent="-174625">
              <a:spcBef>
                <a:spcPts val="300"/>
              </a:spcBef>
              <a:buFontTx/>
              <a:buChar char="•"/>
            </a:pPr>
            <a:r>
              <a:rPr lang="en-US" sz="1700" dirty="0" err="1" smtClean="0"/>
              <a:t>ReRAM</a:t>
            </a:r>
            <a:endParaRPr lang="en-US" sz="1700" dirty="0" smtClean="0"/>
          </a:p>
          <a:p>
            <a:pPr marL="174625" indent="-174625">
              <a:spcBef>
                <a:spcPts val="300"/>
              </a:spcBef>
              <a:buFontTx/>
              <a:buChar char="•"/>
            </a:pPr>
            <a:r>
              <a:rPr lang="en-US" sz="1700" dirty="0" smtClean="0"/>
              <a:t>Signal Processing &amp; Error Correction</a:t>
            </a:r>
          </a:p>
          <a:p>
            <a:pPr marL="174625" indent="-174625">
              <a:spcBef>
                <a:spcPts val="300"/>
              </a:spcBef>
              <a:buFontTx/>
              <a:buChar char="•"/>
            </a:pPr>
            <a:r>
              <a:rPr lang="en-US" sz="1700" dirty="0" smtClean="0"/>
              <a:t>IC Design</a:t>
            </a:r>
            <a:endParaRPr lang="en-US" sz="1700" dirty="0"/>
          </a:p>
        </p:txBody>
      </p:sp>
      <p:sp>
        <p:nvSpPr>
          <p:cNvPr id="44052" name="Rectangle 103"/>
          <p:cNvSpPr>
            <a:spLocks noChangeArrowheads="1"/>
          </p:cNvSpPr>
          <p:nvPr/>
        </p:nvSpPr>
        <p:spPr bwMode="auto">
          <a:xfrm>
            <a:off x="4876800" y="4889500"/>
            <a:ext cx="4267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ts val="300"/>
              </a:spcBef>
              <a:buFontTx/>
              <a:buChar char="•"/>
            </a:pPr>
            <a:r>
              <a:rPr lang="en-US" sz="1700"/>
              <a:t>Nanofabrication</a:t>
            </a:r>
          </a:p>
          <a:p>
            <a:pPr marL="174625" indent="-174625">
              <a:spcBef>
                <a:spcPts val="300"/>
              </a:spcBef>
              <a:buFontTx/>
              <a:buChar char="•"/>
            </a:pPr>
            <a:r>
              <a:rPr lang="en-US" sz="1700"/>
              <a:t>Spintronics</a:t>
            </a:r>
          </a:p>
          <a:p>
            <a:pPr marL="174625" indent="-174625">
              <a:spcBef>
                <a:spcPts val="300"/>
              </a:spcBef>
              <a:buFontTx/>
              <a:buChar char="•"/>
            </a:pPr>
            <a:r>
              <a:rPr lang="en-US" sz="1700"/>
              <a:t>Plasmonics</a:t>
            </a:r>
          </a:p>
          <a:p>
            <a:pPr marL="174625" indent="-174625">
              <a:spcBef>
                <a:spcPts val="300"/>
              </a:spcBef>
              <a:buFontTx/>
              <a:buChar char="•"/>
            </a:pPr>
            <a:r>
              <a:rPr lang="en-US" sz="1700"/>
              <a:t>Photo-Electronics</a:t>
            </a:r>
          </a:p>
          <a:p>
            <a:pPr marL="174625" indent="-174625">
              <a:spcBef>
                <a:spcPts val="300"/>
              </a:spcBef>
              <a:buFontTx/>
              <a:buChar char="•"/>
            </a:pPr>
            <a:r>
              <a:rPr lang="en-US" sz="1700"/>
              <a:t>Metamaterials and Small Particle Physics Research</a:t>
            </a:r>
          </a:p>
        </p:txBody>
      </p:sp>
      <p:sp>
        <p:nvSpPr>
          <p:cNvPr id="44053" name="Rectangle 104"/>
          <p:cNvSpPr>
            <a:spLocks noChangeArrowheads="1"/>
          </p:cNvSpPr>
          <p:nvPr/>
        </p:nvSpPr>
        <p:spPr bwMode="auto">
          <a:xfrm>
            <a:off x="4876800" y="3470955"/>
            <a:ext cx="4267200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300"/>
              </a:spcBef>
              <a:buFontTx/>
              <a:buChar char="•"/>
            </a:pPr>
            <a:r>
              <a:rPr lang="en-US" sz="1700" dirty="0" smtClean="0"/>
              <a:t>NVM System</a:t>
            </a:r>
          </a:p>
          <a:p>
            <a:pPr marL="177800" indent="-177800">
              <a:spcBef>
                <a:spcPts val="300"/>
              </a:spcBef>
              <a:buFontTx/>
              <a:buChar char="•"/>
            </a:pPr>
            <a:r>
              <a:rPr lang="en-US" sz="1700" dirty="0" smtClean="0"/>
              <a:t>Active Hybrid Storage System</a:t>
            </a:r>
          </a:p>
          <a:p>
            <a:pPr marL="177800" indent="-177800">
              <a:spcBef>
                <a:spcPts val="300"/>
              </a:spcBef>
              <a:buFontTx/>
              <a:buChar char="•"/>
            </a:pPr>
            <a:r>
              <a:rPr lang="en-US" sz="1700" dirty="0" smtClean="0"/>
              <a:t>Big Data Analytics Platform</a:t>
            </a:r>
          </a:p>
          <a:p>
            <a:pPr marL="177800" indent="-177800">
              <a:spcBef>
                <a:spcPts val="300"/>
              </a:spcBef>
              <a:buFontTx/>
              <a:buChar char="•"/>
            </a:pPr>
            <a:r>
              <a:rPr lang="en-US" sz="1700" dirty="0" smtClean="0"/>
              <a:t>Data &amp; Storage Security</a:t>
            </a:r>
            <a:endParaRPr lang="en-US" sz="1700" dirty="0"/>
          </a:p>
        </p:txBody>
      </p:sp>
      <p:sp>
        <p:nvSpPr>
          <p:cNvPr id="44054" name="TextBox 2"/>
          <p:cNvSpPr txBox="1">
            <a:spLocks noChangeArrowheads="1"/>
          </p:cNvSpPr>
          <p:nvPr/>
        </p:nvSpPr>
        <p:spPr bwMode="auto">
          <a:xfrm>
            <a:off x="323850" y="2438400"/>
            <a:ext cx="2647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00861A"/>
                </a:solidFill>
                <a:latin typeface="Arial Black" pitchFamily="34" charset="0"/>
              </a:rPr>
              <a:t>NON-VOLATILE </a:t>
            </a:r>
          </a:p>
          <a:p>
            <a:pPr algn="r"/>
            <a:r>
              <a:rPr lang="en-US">
                <a:solidFill>
                  <a:srgbClr val="00861A"/>
                </a:solidFill>
                <a:latin typeface="Arial Black" pitchFamily="34" charset="0"/>
              </a:rPr>
              <a:t>MEMORIES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7200" y="1295400"/>
            <a:ext cx="2514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  <a:cs typeface="+mn-cs"/>
              </a:rPr>
              <a:t>HARD DISK DRIVE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  <a:cs typeface="+mn-cs"/>
              </a:rPr>
              <a:t>TECHNOLOGIES</a:t>
            </a:r>
          </a:p>
        </p:txBody>
      </p:sp>
      <p:sp>
        <p:nvSpPr>
          <p:cNvPr id="44056" name="TextBox 2"/>
          <p:cNvSpPr txBox="1">
            <a:spLocks noChangeArrowheads="1"/>
          </p:cNvSpPr>
          <p:nvPr/>
        </p:nvSpPr>
        <p:spPr bwMode="auto">
          <a:xfrm>
            <a:off x="228600" y="36576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32879E"/>
                </a:solidFill>
                <a:latin typeface="Arial Black" pitchFamily="34" charset="0"/>
              </a:rPr>
              <a:t>DATA CENTER TECHNOLOGIES</a:t>
            </a:r>
          </a:p>
        </p:txBody>
      </p:sp>
      <p:sp>
        <p:nvSpPr>
          <p:cNvPr id="44057" name="TextBox 2"/>
          <p:cNvSpPr txBox="1">
            <a:spLocks noChangeArrowheads="1"/>
          </p:cNvSpPr>
          <p:nvPr/>
        </p:nvSpPr>
        <p:spPr bwMode="auto">
          <a:xfrm>
            <a:off x="304800" y="5029200"/>
            <a:ext cx="2667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57267C"/>
                </a:solidFill>
                <a:latin typeface="Arial Black" pitchFamily="34" charset="0"/>
              </a:rPr>
              <a:t>ADVANCED CONCEPT &amp; NANOFABRICATION TECHNOLOGIES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68313" y="236538"/>
            <a:ext cx="7991475" cy="600075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SG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Core Competencies</a:t>
            </a:r>
          </a:p>
        </p:txBody>
      </p:sp>
    </p:spTree>
    <p:extLst>
      <p:ext uri="{BB962C8B-B14F-4D97-AF65-F5344CB8AC3E}">
        <p14:creationId xmlns:p14="http://schemas.microsoft.com/office/powerpoint/2010/main" val="1330066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631"/>
            <a:ext cx="9144000" cy="932351"/>
          </a:xfr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 Data Key Challenge for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endParaRPr lang="en-SG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096002"/>
            <a:ext cx="6120680" cy="54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CAPEX cost for additional IT equipment  - servers, networks and storage </a:t>
            </a:r>
          </a:p>
          <a:p>
            <a:r>
              <a:rPr lang="en-US" dirty="0"/>
              <a:t>Driving the energy costs</a:t>
            </a:r>
          </a:p>
          <a:p>
            <a:r>
              <a:rPr lang="en-US" dirty="0"/>
              <a:t>Larger footprint and space required</a:t>
            </a:r>
          </a:p>
          <a:p>
            <a:r>
              <a:rPr lang="en-US" dirty="0" smtClean="0"/>
              <a:t>Increasingly challenging and </a:t>
            </a:r>
            <a:r>
              <a:rPr lang="en-US" dirty="0"/>
              <a:t>costly to scale and deliver performance</a:t>
            </a:r>
          </a:p>
          <a:p>
            <a:r>
              <a:rPr lang="en-US" dirty="0" smtClean="0"/>
              <a:t>Increasing </a:t>
            </a:r>
            <a:r>
              <a:rPr lang="en-US" dirty="0"/>
              <a:t>complexity in operating and managing the data </a:t>
            </a:r>
            <a:r>
              <a:rPr lang="en-US" dirty="0" smtClean="0"/>
              <a:t>center</a:t>
            </a:r>
          </a:p>
          <a:p>
            <a:r>
              <a:rPr lang="en-US" dirty="0" smtClean="0"/>
              <a:t>Providing data protection and security for massive amount of data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1520" y="1171085"/>
            <a:ext cx="2016224" cy="5160121"/>
            <a:chOff x="600465" y="5733268"/>
            <a:chExt cx="1641579" cy="4436876"/>
          </a:xfrm>
        </p:grpSpPr>
        <p:grpSp>
          <p:nvGrpSpPr>
            <p:cNvPr id="6" name="Group 5"/>
            <p:cNvGrpSpPr/>
            <p:nvPr/>
          </p:nvGrpSpPr>
          <p:grpSpPr>
            <a:xfrm>
              <a:off x="600465" y="5733268"/>
              <a:ext cx="1641579" cy="4436876"/>
              <a:chOff x="600464" y="5690326"/>
              <a:chExt cx="1801854" cy="475271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600464" y="5690326"/>
                <a:ext cx="1801854" cy="62959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FFFFFF"/>
                    </a:solidFill>
                    <a:cs typeface="Arial" charset="0"/>
                  </a:rPr>
                  <a:t>Performance </a:t>
                </a:r>
                <a:endParaRPr lang="en-SG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629646" y="6507151"/>
                <a:ext cx="1772672" cy="62900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FFFFFF"/>
                    </a:solidFill>
                    <a:cs typeface="Arial" charset="0"/>
                  </a:rPr>
                  <a:t>Scalability</a:t>
                </a:r>
                <a:endParaRPr lang="en-SG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629646" y="8108272"/>
                <a:ext cx="1772672" cy="629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FFFFFF"/>
                    </a:solidFill>
                    <a:cs typeface="Arial" charset="0"/>
                  </a:rPr>
                  <a:t>Energy Consumption</a:t>
                </a:r>
                <a:endParaRPr lang="en-SG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629645" y="9831036"/>
                <a:ext cx="1772671" cy="612000"/>
              </a:xfrm>
              <a:prstGeom prst="rect">
                <a:avLst/>
              </a:prstGeom>
              <a:solidFill>
                <a:srgbClr val="FF0000">
                  <a:alpha val="88000"/>
                </a:srgb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 smtClean="0">
                    <a:solidFill>
                      <a:srgbClr val="FFFFFF"/>
                    </a:solidFill>
                    <a:cs typeface="Arial" charset="0"/>
                  </a:rPr>
                  <a:t>Manageability</a:t>
                </a:r>
                <a:endParaRPr lang="en-SG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629646" y="8969656"/>
                <a:ext cx="1772672" cy="629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FFFFFF"/>
                    </a:solidFill>
                    <a:cs typeface="Arial" charset="0"/>
                  </a:rPr>
                  <a:t>Space</a:t>
                </a:r>
                <a:endParaRPr lang="en-SG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>
              <a:off x="627051" y="7259494"/>
              <a:ext cx="1614992" cy="587201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FFFFFF"/>
                  </a:solidFill>
                  <a:cs typeface="Arial" charset="0"/>
                </a:rPr>
                <a:t>Security</a:t>
              </a:r>
              <a:endParaRPr lang="en-SG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662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796" y="836712"/>
            <a:ext cx="8350785" cy="587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of</a:t>
            </a:r>
          </a:p>
        </p:txBody>
      </p:sp>
      <p:sp>
        <p:nvSpPr>
          <p:cNvPr id="17" name="Text Box 28"/>
          <p:cNvSpPr txBox="1"/>
          <p:nvPr/>
        </p:nvSpPr>
        <p:spPr>
          <a:xfrm>
            <a:off x="2405701" y="1958949"/>
            <a:ext cx="1368853" cy="59436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Active Drive</a:t>
            </a:r>
            <a:endParaRPr 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</p:txBody>
      </p:sp>
      <p:sp>
        <p:nvSpPr>
          <p:cNvPr id="23" name="Text Box 28"/>
          <p:cNvSpPr txBox="1"/>
          <p:nvPr/>
        </p:nvSpPr>
        <p:spPr>
          <a:xfrm>
            <a:off x="314443" y="1958948"/>
            <a:ext cx="1368852" cy="59436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Hybrid Drive</a:t>
            </a:r>
            <a:endParaRPr 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364" y="2636912"/>
            <a:ext cx="1522769" cy="124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8"/>
          <p:cNvSpPr txBox="1"/>
          <p:nvPr/>
        </p:nvSpPr>
        <p:spPr>
          <a:xfrm>
            <a:off x="4302462" y="1931911"/>
            <a:ext cx="1368853" cy="59436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NVM</a:t>
            </a:r>
            <a:endParaRPr 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6505" y="1851027"/>
            <a:ext cx="8914414" cy="2264735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44" name="Group 43"/>
          <p:cNvGrpSpPr/>
          <p:nvPr/>
        </p:nvGrpSpPr>
        <p:grpSpPr>
          <a:xfrm>
            <a:off x="251520" y="2697830"/>
            <a:ext cx="1877520" cy="1277576"/>
            <a:chOff x="5292080" y="2629321"/>
            <a:chExt cx="1678978" cy="694942"/>
          </a:xfrm>
        </p:grpSpPr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 rot="16200000" flipH="1">
              <a:off x="6282060" y="2685322"/>
              <a:ext cx="307464" cy="27547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9ABAEE"/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>
                  <a:latin typeface="Segoe" pitchFamily="34" charset="0"/>
                </a:rPr>
                <a:t>Hard Disk</a:t>
              </a:r>
            </a:p>
            <a:p>
              <a:pPr algn="ctr"/>
              <a:r>
                <a:rPr lang="en-US" sz="600" dirty="0">
                  <a:latin typeface="Segoe" pitchFamily="34" charset="0"/>
                </a:rPr>
                <a:t>Controller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 rot="16200000" flipH="1">
              <a:off x="6330423" y="3033401"/>
              <a:ext cx="214047" cy="275476"/>
            </a:xfrm>
            <a:prstGeom prst="rect">
              <a:avLst/>
            </a:prstGeom>
            <a:solidFill>
              <a:srgbClr val="FFCC00"/>
            </a:solidFill>
            <a:ln w="9525" algn="ctr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 smtClean="0">
                  <a:latin typeface="Segoe" pitchFamily="34" charset="0"/>
                </a:rPr>
                <a:t>NVM</a:t>
              </a:r>
            </a:p>
            <a:p>
              <a:pPr algn="ctr"/>
              <a:r>
                <a:rPr lang="en-US" sz="600" dirty="0" smtClean="0">
                  <a:latin typeface="Segoe" pitchFamily="34" charset="0"/>
                </a:rPr>
                <a:t> </a:t>
              </a:r>
              <a:r>
                <a:rPr lang="en-US" sz="600" dirty="0">
                  <a:latin typeface="Segoe" pitchFamily="34" charset="0"/>
                </a:rPr>
                <a:t>Cache</a:t>
              </a:r>
            </a:p>
          </p:txBody>
        </p:sp>
        <p:sp>
          <p:nvSpPr>
            <p:cNvPr id="47" name="AutoShape 15"/>
            <p:cNvSpPr>
              <a:spLocks noChangeArrowheads="1"/>
            </p:cNvSpPr>
            <p:nvPr/>
          </p:nvSpPr>
          <p:spPr bwMode="auto">
            <a:xfrm rot="5400000">
              <a:off x="6402471" y="2961508"/>
              <a:ext cx="64986" cy="118298"/>
            </a:xfrm>
            <a:prstGeom prst="leftRightArrow">
              <a:avLst>
                <a:gd name="adj1" fmla="val 50000"/>
                <a:gd name="adj2" fmla="val 22378"/>
              </a:avLst>
            </a:prstGeom>
            <a:solidFill>
              <a:schemeClr val="tx2">
                <a:lumMod val="75000"/>
              </a:schemeClr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SG" dirty="0"/>
            </a:p>
          </p:txBody>
        </p:sp>
        <p:sp>
          <p:nvSpPr>
            <p:cNvPr id="48" name="AutoShape 17"/>
            <p:cNvSpPr>
              <a:spLocks noChangeArrowheads="1"/>
            </p:cNvSpPr>
            <p:nvPr/>
          </p:nvSpPr>
          <p:spPr bwMode="auto">
            <a:xfrm>
              <a:off x="6088665" y="2768359"/>
              <a:ext cx="172921" cy="80181"/>
            </a:xfrm>
            <a:prstGeom prst="leftRightArrow">
              <a:avLst>
                <a:gd name="adj1" fmla="val 50000"/>
                <a:gd name="adj2" fmla="val 37755"/>
              </a:avLst>
            </a:prstGeom>
            <a:solidFill>
              <a:schemeClr val="tx2">
                <a:lumMod val="75000"/>
              </a:schemeClr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SG" dirty="0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5400000">
              <a:off x="5628335" y="2293066"/>
              <a:ext cx="694942" cy="1367452"/>
            </a:xfrm>
            <a:prstGeom prst="rect">
              <a:avLst/>
            </a:prstGeom>
            <a:solidFill>
              <a:srgbClr val="000000">
                <a:alpha val="3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dirty="0">
                <a:latin typeface="Segoe" pitchFamily="34" charset="0"/>
              </a:endParaRPr>
            </a:p>
            <a:p>
              <a:endParaRPr lang="en-US" sz="1400" dirty="0">
                <a:latin typeface="Segoe" pitchFamily="34" charset="0"/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 rot="5400000">
              <a:off x="5780648" y="2874332"/>
              <a:ext cx="49552" cy="101752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SG" dirty="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 rot="5400000">
              <a:off x="5476208" y="2577039"/>
              <a:ext cx="531425" cy="747398"/>
            </a:xfrm>
            <a:prstGeom prst="ellipse">
              <a:avLst/>
            </a:prstGeom>
            <a:solidFill>
              <a:srgbClr val="9999FF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SG" dirty="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 rot="5400000">
              <a:off x="5705951" y="2908705"/>
              <a:ext cx="60131" cy="103317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SG" dirty="0"/>
            </a:p>
          </p:txBody>
        </p:sp>
        <p:sp>
          <p:nvSpPr>
            <p:cNvPr id="53" name="Isosceles Triangle 52"/>
            <p:cNvSpPr/>
            <p:nvPr/>
          </p:nvSpPr>
          <p:spPr>
            <a:xfrm rot="1958134">
              <a:off x="5494347" y="2969873"/>
              <a:ext cx="97825" cy="28097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 dirty="0"/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5575880" y="2746343"/>
              <a:ext cx="324109" cy="944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latin typeface="Segoe" pitchFamily="34" charset="0"/>
                </a:rPr>
                <a:t>Magnetic</a:t>
              </a:r>
            </a:p>
            <a:p>
              <a:pPr algn="ctr"/>
              <a:r>
                <a:rPr lang="en-US" sz="1200" dirty="0" smtClean="0">
                  <a:latin typeface="Segoe" pitchFamily="34" charset="0"/>
                </a:rPr>
                <a:t>Media</a:t>
              </a:r>
              <a:endParaRPr lang="en-US" sz="1200" dirty="0">
                <a:latin typeface="Segoe" pitchFamily="34" charset="0"/>
              </a:endParaRPr>
            </a:p>
          </p:txBody>
        </p:sp>
        <p:sp>
          <p:nvSpPr>
            <p:cNvPr id="55" name="Left Arrow 54"/>
            <p:cNvSpPr/>
            <p:nvPr/>
          </p:nvSpPr>
          <p:spPr>
            <a:xfrm>
              <a:off x="5859433" y="2816054"/>
              <a:ext cx="1111625" cy="188763"/>
            </a:xfrm>
            <a:prstGeom prst="leftArrow">
              <a:avLst/>
            </a:prstGeom>
            <a:solidFill>
              <a:schemeClr val="accent4">
                <a:lumMod val="60000"/>
                <a:lumOff val="40000"/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6" name="Left-Up Arrow 55"/>
            <p:cNvSpPr/>
            <p:nvPr/>
          </p:nvSpPr>
          <p:spPr>
            <a:xfrm rot="10800000">
              <a:off x="6373714" y="2825185"/>
              <a:ext cx="597344" cy="335649"/>
            </a:xfrm>
            <a:prstGeom prst="leftUpArrow">
              <a:avLst/>
            </a:prstGeom>
            <a:solidFill>
              <a:srgbClr val="00FF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00547" y="2697829"/>
            <a:ext cx="1572411" cy="1221294"/>
            <a:chOff x="7073664" y="2972925"/>
            <a:chExt cx="1420932" cy="1371774"/>
          </a:xfrm>
        </p:grpSpPr>
        <p:sp>
          <p:nvSpPr>
            <p:cNvPr id="58" name="Rounded Rectangle 57"/>
            <p:cNvSpPr/>
            <p:nvPr/>
          </p:nvSpPr>
          <p:spPr>
            <a:xfrm>
              <a:off x="7073664" y="2972925"/>
              <a:ext cx="1420932" cy="1371774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9" name="AutoShape 15"/>
            <p:cNvSpPr>
              <a:spLocks noChangeArrowheads="1"/>
            </p:cNvSpPr>
            <p:nvPr/>
          </p:nvSpPr>
          <p:spPr bwMode="auto">
            <a:xfrm rot="5400000">
              <a:off x="8157316" y="3641749"/>
              <a:ext cx="205901" cy="132974"/>
            </a:xfrm>
            <a:prstGeom prst="leftRightArrow">
              <a:avLst>
                <a:gd name="adj1" fmla="val 50000"/>
                <a:gd name="adj2" fmla="val 22378"/>
              </a:avLst>
            </a:prstGeom>
            <a:solidFill>
              <a:schemeClr val="tx2">
                <a:lumMod val="75000"/>
              </a:schemeClr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normAutofit fontScale="3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SG" dirty="0"/>
            </a:p>
          </p:txBody>
        </p:sp>
        <p:sp>
          <p:nvSpPr>
            <p:cNvPr id="60" name="AutoShape 17"/>
            <p:cNvSpPr>
              <a:spLocks noChangeArrowheads="1"/>
            </p:cNvSpPr>
            <p:nvPr/>
          </p:nvSpPr>
          <p:spPr bwMode="auto">
            <a:xfrm>
              <a:off x="7871005" y="3238607"/>
              <a:ext cx="194374" cy="161207"/>
            </a:xfrm>
            <a:prstGeom prst="leftRightArrow">
              <a:avLst>
                <a:gd name="adj1" fmla="val 50000"/>
                <a:gd name="adj2" fmla="val 37755"/>
              </a:avLst>
            </a:prstGeom>
            <a:solidFill>
              <a:schemeClr val="tx2">
                <a:lumMod val="75000"/>
              </a:schemeClr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SG" dirty="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 rot="5400000">
              <a:off x="7502811" y="3496771"/>
              <a:ext cx="99624" cy="114376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SG" dirty="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 rot="5400000">
              <a:off x="7095411" y="3233584"/>
              <a:ext cx="968413" cy="64337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algn="ctr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SG" dirty="0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 rot="5400000">
              <a:off x="7513999" y="3501017"/>
              <a:ext cx="120897" cy="11613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SG" dirty="0"/>
            </a:p>
          </p:txBody>
        </p:sp>
        <p:sp>
          <p:nvSpPr>
            <p:cNvPr id="64" name="Isosceles Triangle 63"/>
            <p:cNvSpPr/>
            <p:nvPr/>
          </p:nvSpPr>
          <p:spPr>
            <a:xfrm rot="1958134">
              <a:off x="7294001" y="3506015"/>
              <a:ext cx="109961" cy="5649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 dirty="0"/>
            </a:p>
          </p:txBody>
        </p:sp>
        <p:pic>
          <p:nvPicPr>
            <p:cNvPr id="6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2"/>
            <a:stretch/>
          </p:blipFill>
          <p:spPr bwMode="auto">
            <a:xfrm rot="5400000">
              <a:off x="8000218" y="3154974"/>
              <a:ext cx="493532" cy="32321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66" name="Isosceles Triangle 65"/>
            <p:cNvSpPr/>
            <p:nvPr/>
          </p:nvSpPr>
          <p:spPr>
            <a:xfrm rot="1958134">
              <a:off x="7367936" y="3581806"/>
              <a:ext cx="109961" cy="5639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 dirty="0"/>
            </a:p>
          </p:txBody>
        </p:sp>
        <p:pic>
          <p:nvPicPr>
            <p:cNvPr id="67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62421" y="3950022"/>
              <a:ext cx="442990" cy="228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Cloud 2"/>
          <p:cNvSpPr/>
          <p:nvPr/>
        </p:nvSpPr>
        <p:spPr>
          <a:xfrm>
            <a:off x="5916876" y="2676507"/>
            <a:ext cx="1513084" cy="12212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</a:t>
            </a:r>
          </a:p>
          <a:p>
            <a:pPr algn="ctr"/>
            <a:r>
              <a:rPr lang="en-SG" dirty="0" smtClean="0"/>
              <a:t>Flow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561201" y="2695703"/>
            <a:ext cx="1219365" cy="1241245"/>
            <a:chOff x="9972600" y="2655094"/>
            <a:chExt cx="2062162" cy="1547813"/>
          </a:xfrm>
        </p:grpSpPr>
        <p:pic>
          <p:nvPicPr>
            <p:cNvPr id="69" name="Picture 6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2600" y="2655094"/>
              <a:ext cx="2062162" cy="154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6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22"/>
            <a:stretch>
              <a:fillRect/>
            </a:stretch>
          </p:blipFill>
          <p:spPr bwMode="auto">
            <a:xfrm>
              <a:off x="10386937" y="3352007"/>
              <a:ext cx="544513" cy="515937"/>
            </a:xfrm>
            <a:prstGeom prst="rect">
              <a:avLst/>
            </a:prstGeom>
            <a:gradFill rotWithShape="1">
              <a:gsLst>
                <a:gs pos="0">
                  <a:srgbClr val="285081"/>
                </a:gs>
                <a:gs pos="50000">
                  <a:srgbClr val="3E76BB"/>
                </a:gs>
                <a:gs pos="100000">
                  <a:srgbClr val="4B8DD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71" name="Text Box 28"/>
          <p:cNvSpPr txBox="1"/>
          <p:nvPr/>
        </p:nvSpPr>
        <p:spPr>
          <a:xfrm>
            <a:off x="5916876" y="1931911"/>
            <a:ext cx="1368853" cy="59436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Software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Managed </a:t>
            </a:r>
          </a:p>
        </p:txBody>
      </p:sp>
      <p:sp>
        <p:nvSpPr>
          <p:cNvPr id="72" name="Text Box 28"/>
          <p:cNvSpPr txBox="1"/>
          <p:nvPr/>
        </p:nvSpPr>
        <p:spPr>
          <a:xfrm>
            <a:off x="7561201" y="1958947"/>
            <a:ext cx="1368853" cy="59436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Homomorphic</a:t>
            </a:r>
            <a:endParaRPr lang="en-US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Security</a:t>
            </a: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0" y="-27384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6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Data </a:t>
            </a:r>
            <a:r>
              <a:rPr lang="en-US" sz="2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Architecture with Emerging Technologies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5671" y="4705980"/>
            <a:ext cx="8350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Performance, scalable, secured, energy and cost efficient</a:t>
            </a:r>
          </a:p>
        </p:txBody>
      </p:sp>
    </p:spTree>
    <p:extLst>
      <p:ext uri="{BB962C8B-B14F-4D97-AF65-F5344CB8AC3E}">
        <p14:creationId xmlns:p14="http://schemas.microsoft.com/office/powerpoint/2010/main" val="369526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cs typeface="Arial" panose="020B0604020202020204" pitchFamily="34" charset="0"/>
              </a:rPr>
              <a:t>Next Generation Non Volatile Memory (NVM)</a:t>
            </a:r>
            <a:endParaRPr sz="3200" dirty="0">
              <a:cs typeface="Arial" panose="020B0604020202020204" pitchFamily="34" charset="0"/>
            </a:endParaRPr>
          </a:p>
        </p:txBody>
      </p:sp>
      <p:sp>
        <p:nvSpPr>
          <p:cNvPr id="25604" name="CustomShape 2"/>
          <p:cNvSpPr>
            <a:spLocks noChangeArrowheads="1"/>
          </p:cNvSpPr>
          <p:nvPr/>
        </p:nvSpPr>
        <p:spPr bwMode="auto">
          <a:xfrm>
            <a:off x="250825" y="1196975"/>
            <a:ext cx="7993063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u="sng">
                <a:solidFill>
                  <a:srgbClr val="008000"/>
                </a:solidFill>
              </a:rPr>
              <a:t>Characteristics of next generation NVM:</a:t>
            </a:r>
            <a:endParaRPr lang="en-US" altLang="en-US" sz="26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+</a:t>
            </a:r>
            <a:r>
              <a:rPr lang="en-US" altLang="en-US" sz="2400" b="1">
                <a:solidFill>
                  <a:srgbClr val="000000"/>
                </a:solidFill>
              </a:rPr>
              <a:t> high speed</a:t>
            </a:r>
            <a:r>
              <a:rPr lang="en-US" altLang="en-US" sz="2400">
                <a:solidFill>
                  <a:srgbClr val="000000"/>
                </a:solidFill>
              </a:rPr>
              <a:t> ~ DRAM like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+ </a:t>
            </a:r>
            <a:r>
              <a:rPr lang="en-US" altLang="en-US" sz="2400" b="1">
                <a:solidFill>
                  <a:srgbClr val="000000"/>
                </a:solidFill>
              </a:rPr>
              <a:t>data persistent </a:t>
            </a:r>
            <a:r>
              <a:rPr lang="en-US" altLang="en-US" sz="2400">
                <a:solidFill>
                  <a:srgbClr val="000000"/>
                </a:solidFill>
              </a:rPr>
              <a:t>against power loss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+</a:t>
            </a:r>
            <a:r>
              <a:rPr lang="en-US" altLang="en-US" sz="2400" b="1">
                <a:solidFill>
                  <a:srgbClr val="000000"/>
                </a:solidFill>
              </a:rPr>
              <a:t> byte-addressable</a:t>
            </a:r>
            <a:r>
              <a:rPr lang="en-US" altLang="en-US" sz="2400">
                <a:solidFill>
                  <a:srgbClr val="000000"/>
                </a:solidFill>
              </a:rPr>
              <a:t> (vs 4KB- 512KB blocks)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+</a:t>
            </a:r>
            <a:r>
              <a:rPr lang="en-US" altLang="en-US" sz="2400">
                <a:solidFill>
                  <a:srgbClr val="FFFFFF"/>
                </a:solidFill>
              </a:rPr>
              <a:t> </a:t>
            </a:r>
            <a:r>
              <a:rPr lang="en-US" altLang="en-US" sz="2400" b="1">
                <a:solidFill>
                  <a:srgbClr val="000000"/>
                </a:solidFill>
              </a:rPr>
              <a:t>endurance</a:t>
            </a:r>
            <a:r>
              <a:rPr lang="en-US" altLang="en-US" sz="2400">
                <a:solidFill>
                  <a:srgbClr val="000000"/>
                </a:solidFill>
              </a:rPr>
              <a:t> (~DRAM like) &gt;&gt;&gt; Flash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+ </a:t>
            </a:r>
            <a:r>
              <a:rPr lang="en-US" altLang="en-US" sz="2400" b="1">
                <a:solidFill>
                  <a:srgbClr val="000000"/>
                </a:solidFill>
              </a:rPr>
              <a:t>no refresh </a:t>
            </a:r>
            <a:r>
              <a:rPr lang="en-US" altLang="en-US" sz="2400">
                <a:solidFill>
                  <a:srgbClr val="000000"/>
                </a:solidFill>
              </a:rPr>
              <a:t>cycles/energy</a:t>
            </a:r>
            <a:endParaRPr lang="en-US" altLang="en-US" sz="240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5786438"/>
            <a:ext cx="118268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25438" y="4113213"/>
          <a:ext cx="8493125" cy="2198687"/>
        </p:xfrm>
        <a:graphic>
          <a:graphicData uri="http://schemas.openxmlformats.org/drawingml/2006/table">
            <a:tbl>
              <a:tblPr/>
              <a:tblGrid>
                <a:gridCol w="1306762"/>
                <a:gridCol w="870346"/>
                <a:gridCol w="1669752"/>
                <a:gridCol w="1451958"/>
                <a:gridCol w="882905"/>
                <a:gridCol w="901608"/>
                <a:gridCol w="1409794"/>
              </a:tblGrid>
              <a:tr h="426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Technology</a:t>
                      </a:r>
                      <a:endParaRPr kumimoji="0" lang="en-S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Read</a:t>
                      </a:r>
                      <a:endParaRPr kumimoji="0" lang="en-S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Write</a:t>
                      </a:r>
                      <a:endParaRPr kumimoji="0" lang="en-S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Endurance Cycle</a:t>
                      </a:r>
                      <a:endParaRPr kumimoji="0" lang="en-S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Read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(V)</a:t>
                      </a:r>
                      <a:endParaRPr kumimoji="0" lang="en-S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Write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(V)</a:t>
                      </a:r>
                      <a:endParaRPr kumimoji="0" lang="en-S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Maturity</a:t>
                      </a:r>
                      <a:endParaRPr kumimoji="0" lang="en-S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DDC"/>
                    </a:solidFill>
                  </a:tcPr>
                </a:tc>
              </a:tr>
              <a:tr h="4267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HDD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(15KRPM)</a:t>
                      </a:r>
                      <a:endParaRPr kumimoji="0" lang="en-S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6000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</a:t>
                      </a:r>
                      <a:endParaRPr kumimoji="0" lang="en-S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6000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</a:t>
                      </a:r>
                      <a:endParaRPr kumimoji="0" lang="en-S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</a:t>
                      </a:r>
                      <a:endParaRPr kumimoji="0" lang="en-S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5V, 12V</a:t>
                      </a:r>
                      <a:endParaRPr kumimoji="0" lang="en-S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5V,12V</a:t>
                      </a:r>
                      <a:endParaRPr kumimoji="0" lang="en-S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Product</a:t>
                      </a:r>
                      <a:endParaRPr kumimoji="0" lang="en-S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7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SLC Flash </a:t>
                      </a:r>
                      <a:endParaRPr kumimoji="0" lang="en-S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</a:t>
                      </a:r>
                      <a:endParaRPr kumimoji="0" lang="en-SG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s/1.5ms</a:t>
                      </a:r>
                      <a:endParaRPr kumimoji="0" lang="en-SG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(Program/Erase)</a:t>
                      </a:r>
                      <a:endParaRPr kumimoji="0" lang="en-SG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(1000x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S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 MLC)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S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en-S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Product</a:t>
                      </a:r>
                      <a:endParaRPr kumimoji="0" lang="en-S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5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DRAM </a:t>
                      </a:r>
                      <a:endParaRPr kumimoji="0" lang="en-S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&lt;10ns</a:t>
                      </a:r>
                      <a:endParaRPr kumimoji="0" lang="en-SG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&lt;10ns</a:t>
                      </a:r>
                      <a:endParaRPr kumimoji="0" lang="en-SG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en-SG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1.8</a:t>
                      </a:r>
                      <a:endParaRPr kumimoji="0" lang="en-SG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2.5</a:t>
                      </a:r>
                      <a:endParaRPr kumimoji="0" lang="en-S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Product</a:t>
                      </a:r>
                      <a:endParaRPr kumimoji="0" lang="en-S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STT-MRAM </a:t>
                      </a:r>
                      <a:endParaRPr kumimoji="0" lang="en-S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2-20ns</a:t>
                      </a:r>
                      <a:endParaRPr kumimoji="0" lang="en-S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2-20ns</a:t>
                      </a:r>
                      <a:endParaRPr kumimoji="0" lang="en-S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en-S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</a:t>
                      </a:r>
                      <a:endParaRPr kumimoji="0" lang="en-S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+ 1</a:t>
                      </a:r>
                      <a:endParaRPr kumimoji="0" lang="en-S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Advanced Development</a:t>
                      </a:r>
                      <a:endParaRPr kumimoji="0" lang="en-S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7707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"/>
            <a:ext cx="9144000" cy="688975"/>
          </a:xfrm>
          <a:gradFill flip="none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NVM Research in DSI: </a:t>
            </a:r>
            <a:r>
              <a:rPr lang="en-US" sz="4000" b="1" dirty="0"/>
              <a:t>Device to </a:t>
            </a:r>
            <a:r>
              <a:rPr lang="en-US" sz="4000" b="1" dirty="0" smtClean="0"/>
              <a:t>System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09238" y="899428"/>
            <a:ext cx="134248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NVM Device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7863" y="844550"/>
            <a:ext cx="22907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NVM Controller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1226" y="899428"/>
            <a:ext cx="30765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NVM-based Systems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771775" y="1093788"/>
            <a:ext cx="0" cy="488632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4525" y="1093788"/>
            <a:ext cx="0" cy="488632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458914"/>
            <a:ext cx="182880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/>
        </p:nvGraphicFramePr>
        <p:xfrm>
          <a:off x="3347864" y="3668253"/>
          <a:ext cx="1914866" cy="249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2" name="Diagram 51"/>
          <p:cNvGraphicFramePr/>
          <p:nvPr/>
        </p:nvGraphicFramePr>
        <p:xfrm>
          <a:off x="6516216" y="3645025"/>
          <a:ext cx="210992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Striped Right Arrow 15"/>
          <p:cNvSpPr/>
          <p:nvPr/>
        </p:nvSpPr>
        <p:spPr>
          <a:xfrm>
            <a:off x="2441575" y="3752850"/>
            <a:ext cx="947738" cy="183356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Striped Right Arrow 40"/>
          <p:cNvSpPr/>
          <p:nvPr/>
        </p:nvSpPr>
        <p:spPr>
          <a:xfrm>
            <a:off x="5480050" y="3603625"/>
            <a:ext cx="874713" cy="1982788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32" name="Diagram 31"/>
          <p:cNvGraphicFramePr/>
          <p:nvPr/>
        </p:nvGraphicFramePr>
        <p:xfrm>
          <a:off x="226692" y="3459593"/>
          <a:ext cx="2041052" cy="2162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72642" y="1445886"/>
            <a:ext cx="2675639" cy="1690348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5" y="1626470"/>
            <a:ext cx="1522769" cy="124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2766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3813"/>
            <a:ext cx="9144000" cy="64611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Next Generation Non-Volatile Memory</a:t>
            </a:r>
          </a:p>
        </p:txBody>
      </p:sp>
      <p:grpSp>
        <p:nvGrpSpPr>
          <p:cNvPr id="29699" name="Group 5"/>
          <p:cNvGrpSpPr>
            <a:grpSpLocks/>
          </p:cNvGrpSpPr>
          <p:nvPr/>
        </p:nvGrpSpPr>
        <p:grpSpPr bwMode="auto">
          <a:xfrm>
            <a:off x="1176338" y="1002407"/>
            <a:ext cx="6203950" cy="2714625"/>
            <a:chOff x="805345" y="795443"/>
            <a:chExt cx="6967511" cy="2714757"/>
          </a:xfrm>
        </p:grpSpPr>
        <p:grpSp>
          <p:nvGrpSpPr>
            <p:cNvPr id="29727" name="Group 2"/>
            <p:cNvGrpSpPr>
              <a:grpSpLocks/>
            </p:cNvGrpSpPr>
            <p:nvPr/>
          </p:nvGrpSpPr>
          <p:grpSpPr bwMode="auto">
            <a:xfrm>
              <a:off x="805345" y="795443"/>
              <a:ext cx="6807758" cy="2714757"/>
              <a:chOff x="864436" y="1003850"/>
              <a:chExt cx="6807758" cy="2714757"/>
            </a:xfrm>
          </p:grpSpPr>
          <p:grpSp>
            <p:nvGrpSpPr>
              <p:cNvPr id="29731" name="Group 6"/>
              <p:cNvGrpSpPr>
                <a:grpSpLocks/>
              </p:cNvGrpSpPr>
              <p:nvPr/>
            </p:nvGrpSpPr>
            <p:grpSpPr bwMode="auto">
              <a:xfrm>
                <a:off x="864436" y="1003850"/>
                <a:ext cx="6807758" cy="2714757"/>
                <a:chOff x="3253789" y="1084604"/>
                <a:chExt cx="5332413" cy="1870075"/>
              </a:xfrm>
            </p:grpSpPr>
            <p:pic>
              <p:nvPicPr>
                <p:cNvPr id="29734" name="Picture 10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53789" y="1084604"/>
                  <a:ext cx="5332413" cy="1870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35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6629696" y="2279388"/>
                  <a:ext cx="723900" cy="190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200">
                      <a:solidFill>
                        <a:srgbClr val="0000CC"/>
                      </a:solidFill>
                      <a:ea typeface="宋体" pitchFamily="2" charset="-122"/>
                    </a:rPr>
                    <a:t>2usec</a:t>
                  </a:r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5435751" y="2056413"/>
                <a:ext cx="431458" cy="4016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SG"/>
              </a:p>
            </p:txBody>
          </p:sp>
          <p:sp>
            <p:nvSpPr>
              <p:cNvPr id="29733" name="TextBox 6"/>
              <p:cNvSpPr txBox="1">
                <a:spLocks noChangeArrowheads="1"/>
              </p:cNvSpPr>
              <p:nvPr/>
            </p:nvSpPr>
            <p:spPr bwMode="auto">
              <a:xfrm>
                <a:off x="5321704" y="2084229"/>
                <a:ext cx="9728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CC"/>
                    </a:solidFill>
                    <a:ea typeface="宋体" pitchFamily="2" charset="-122"/>
                  </a:rPr>
                  <a:t>50usec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7380622" y="1259016"/>
              <a:ext cx="115887" cy="2762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9729" name="TextBox 6"/>
            <p:cNvSpPr txBox="1">
              <a:spLocks noChangeArrowheads="1"/>
            </p:cNvSpPr>
            <p:nvPr/>
          </p:nvSpPr>
          <p:spPr bwMode="auto">
            <a:xfrm>
              <a:off x="5809053" y="1258285"/>
              <a:ext cx="7850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solidFill>
                    <a:srgbClr val="0000CC"/>
                  </a:solidFill>
                  <a:ea typeface="宋体" pitchFamily="2" charset="-122"/>
                </a:rPr>
                <a:t>8msec</a:t>
              </a:r>
            </a:p>
          </p:txBody>
        </p:sp>
        <p:sp>
          <p:nvSpPr>
            <p:cNvPr id="29730" name="TextBox 6"/>
            <p:cNvSpPr txBox="1">
              <a:spLocks noChangeArrowheads="1"/>
            </p:cNvSpPr>
            <p:nvPr/>
          </p:nvSpPr>
          <p:spPr bwMode="auto">
            <a:xfrm>
              <a:off x="6987767" y="3104119"/>
              <a:ext cx="785089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solidFill>
                    <a:srgbClr val="0000CC"/>
                  </a:solidFill>
                  <a:ea typeface="宋体" pitchFamily="2" charset="-122"/>
                </a:rPr>
                <a:t>8000</a:t>
              </a:r>
            </a:p>
          </p:txBody>
        </p:sp>
      </p:grpSp>
      <p:sp>
        <p:nvSpPr>
          <p:cNvPr id="17" name="CustomShape 2"/>
          <p:cNvSpPr/>
          <p:nvPr/>
        </p:nvSpPr>
        <p:spPr>
          <a:xfrm>
            <a:off x="461962" y="4457369"/>
            <a:ext cx="8220075" cy="151288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/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latin typeface="Gillius ADF"/>
              </a:rPr>
              <a:t>To fully exploit its performance, </a:t>
            </a:r>
            <a:r>
              <a:rPr lang="en-US" sz="2200" b="1" dirty="0">
                <a:solidFill>
                  <a:srgbClr val="000000"/>
                </a:solidFill>
                <a:latin typeface="Gillius ADF"/>
              </a:rPr>
              <a:t>the hardware architecture and OS stacks including programming model  – </a:t>
            </a:r>
            <a:r>
              <a:rPr lang="en-US" sz="2200" dirty="0">
                <a:solidFill>
                  <a:srgbClr val="000000"/>
                </a:solidFill>
                <a:latin typeface="Gillius ADF"/>
              </a:rPr>
              <a:t> applications, languages, compilers/VMs, run-time libraries, middleware,... – </a:t>
            </a:r>
            <a:r>
              <a:rPr lang="en-US" sz="2200" b="1" dirty="0">
                <a:solidFill>
                  <a:srgbClr val="000000"/>
                </a:solidFill>
                <a:latin typeface="Gillius ADF"/>
              </a:rPr>
              <a:t>must change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42633999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/>
          <p:nvPr/>
        </p:nvGrpSpPr>
        <p:grpSpPr>
          <a:xfrm>
            <a:off x="371056" y="1103141"/>
            <a:ext cx="8017368" cy="2973931"/>
            <a:chOff x="1576816" y="1619479"/>
            <a:chExt cx="5462962" cy="3205910"/>
          </a:xfrm>
        </p:grpSpPr>
        <p:sp>
          <p:nvSpPr>
            <p:cNvPr id="2" name="Rounded Rectangle 1"/>
            <p:cNvSpPr/>
            <p:nvPr/>
          </p:nvSpPr>
          <p:spPr>
            <a:xfrm>
              <a:off x="1938968" y="1619479"/>
              <a:ext cx="1674564" cy="5508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Application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854764" y="1685579"/>
              <a:ext cx="1648859" cy="5508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</a:t>
              </a:r>
              <a:endParaRPr lang="en-US" dirty="0"/>
            </a:p>
          </p:txBody>
        </p:sp>
        <p:sp>
          <p:nvSpPr>
            <p:cNvPr id="7" name="Up-Down Arrow 6"/>
            <p:cNvSpPr/>
            <p:nvPr/>
          </p:nvSpPr>
          <p:spPr>
            <a:xfrm>
              <a:off x="5395050" y="2269474"/>
              <a:ext cx="474644" cy="1916935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89858" y="2754901"/>
              <a:ext cx="10222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Direct memory </a:t>
              </a:r>
            </a:p>
            <a:p>
              <a:pPr algn="ctr"/>
              <a:r>
                <a:rPr lang="en-US" sz="1400" b="1" dirty="0" smtClean="0"/>
                <a:t>load/store</a:t>
              </a:r>
              <a:endParaRPr lang="en-US" sz="1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22271" y="2833237"/>
              <a:ext cx="1417507" cy="581989"/>
            </a:xfrm>
            <a:prstGeom prst="rect">
              <a:avLst/>
            </a:prstGeom>
            <a:solidFill>
              <a:schemeClr val="tx2">
                <a:lumMod val="75000"/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NVM Programming Primitives &amp; Lib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Up-Down Arrow 9"/>
            <p:cNvSpPr/>
            <p:nvPr/>
          </p:nvSpPr>
          <p:spPr>
            <a:xfrm>
              <a:off x="2538928" y="2170323"/>
              <a:ext cx="474644" cy="735242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76816" y="2327668"/>
              <a:ext cx="10222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POSIX</a:t>
              </a:r>
              <a:endParaRPr lang="en-US" sz="14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96946" y="2905564"/>
              <a:ext cx="1158607" cy="542529"/>
            </a:xfrm>
            <a:prstGeom prst="rect">
              <a:avLst/>
            </a:prstGeom>
            <a:solidFill>
              <a:schemeClr val="bg1">
                <a:lumMod val="65000"/>
                <a:alpha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File System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38968" y="4230478"/>
              <a:ext cx="5100810" cy="5949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NVM</a:t>
              </a:r>
              <a:endParaRPr lang="en-US" dirty="0"/>
            </a:p>
          </p:txBody>
        </p:sp>
        <p:sp>
          <p:nvSpPr>
            <p:cNvPr id="14" name="Up-Down Arrow 13"/>
            <p:cNvSpPr/>
            <p:nvPr/>
          </p:nvSpPr>
          <p:spPr>
            <a:xfrm>
              <a:off x="2566929" y="3451167"/>
              <a:ext cx="474644" cy="735242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ustomShape 1"/>
          <p:cNvSpPr/>
          <p:nvPr/>
        </p:nvSpPr>
        <p:spPr>
          <a:xfrm>
            <a:off x="0" y="556"/>
            <a:ext cx="9144000" cy="75960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NVM Software Programming Model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5536" y="4534088"/>
            <a:ext cx="85280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0" lvl="1">
              <a:lnSpc>
                <a:spcPct val="10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programming model for NVM provides data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persistence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into the application programs: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Gillius ADF"/>
              </a:rPr>
              <a:t>Byte-addressable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Gillius ADF"/>
              </a:rPr>
              <a:t>Load/Storage </a:t>
            </a:r>
            <a:r>
              <a:rPr lang="en-US" sz="2000" dirty="0">
                <a:solidFill>
                  <a:srgbClr val="000000"/>
                </a:solidFill>
                <a:latin typeface="Gillius ADF"/>
              </a:rPr>
              <a:t>access without demand paging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Gillius ADF"/>
              </a:rPr>
              <a:t>Memory performance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51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699</Words>
  <Application>Microsoft Office PowerPoint</Application>
  <PresentationFormat>On-screen Show (4:3)</PresentationFormat>
  <Paragraphs>202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Massive Data Key Challenge for Data Center</vt:lpstr>
      <vt:lpstr>PowerPoint Presentation</vt:lpstr>
      <vt:lpstr>PowerPoint Presentation</vt:lpstr>
      <vt:lpstr>NVM Research in DSI: Device to System</vt:lpstr>
      <vt:lpstr>PowerPoint Presentation</vt:lpstr>
      <vt:lpstr>PowerPoint Presentation</vt:lpstr>
      <vt:lpstr>CERN EOS NameSpace</vt:lpstr>
      <vt:lpstr>Challenges: Availability and Consistency</vt:lpstr>
      <vt:lpstr>Proposed Solution: EOS Catalog in Non-Volatile Memory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nsl</dc:creator>
  <cp:lastModifiedBy>Sergio Ruocco (DSI)</cp:lastModifiedBy>
  <cp:revision>69</cp:revision>
  <cp:lastPrinted>2015-06-09T06:51:26Z</cp:lastPrinted>
  <dcterms:created xsi:type="dcterms:W3CDTF">2015-05-29T11:16:22Z</dcterms:created>
  <dcterms:modified xsi:type="dcterms:W3CDTF">2015-06-09T23:59:35Z</dcterms:modified>
</cp:coreProperties>
</file>