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454" r:id="rId3"/>
    <p:sldId id="367" r:id="rId4"/>
    <p:sldId id="368" r:id="rId5"/>
    <p:sldId id="370" r:id="rId6"/>
    <p:sldId id="391" r:id="rId7"/>
    <p:sldId id="513" r:id="rId8"/>
    <p:sldId id="489" r:id="rId9"/>
    <p:sldId id="538" r:id="rId10"/>
    <p:sldId id="539" r:id="rId11"/>
    <p:sldId id="540" r:id="rId12"/>
    <p:sldId id="541" r:id="rId13"/>
    <p:sldId id="542" r:id="rId14"/>
    <p:sldId id="543" r:id="rId15"/>
    <p:sldId id="561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492" r:id="rId29"/>
    <p:sldId id="537" r:id="rId30"/>
    <p:sldId id="560" r:id="rId31"/>
    <p:sldId id="506" r:id="rId32"/>
    <p:sldId id="557" r:id="rId33"/>
    <p:sldId id="491" r:id="rId34"/>
    <p:sldId id="490" r:id="rId35"/>
    <p:sldId id="486" r:id="rId36"/>
    <p:sldId id="487" r:id="rId37"/>
    <p:sldId id="498" r:id="rId38"/>
    <p:sldId id="504" r:id="rId39"/>
    <p:sldId id="508" r:id="rId40"/>
    <p:sldId id="562" r:id="rId41"/>
    <p:sldId id="499" r:id="rId42"/>
    <p:sldId id="500" r:id="rId43"/>
    <p:sldId id="558" r:id="rId44"/>
    <p:sldId id="559" r:id="rId45"/>
    <p:sldId id="503" r:id="rId46"/>
    <p:sldId id="307" r:id="rId47"/>
    <p:sldId id="531" r:id="rId48"/>
    <p:sldId id="26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0"/>
    <a:srgbClr val="82000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47" autoAdjust="0"/>
  </p:normalViewPr>
  <p:slideViewPr>
    <p:cSldViewPr snapToGrid="0" snapToObjects="1">
      <p:cViewPr varScale="1">
        <p:scale>
          <a:sx n="88" d="100"/>
          <a:sy n="88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4"/>
    </p:cViewPr>
  </p:sorterViewPr>
  <p:notesViewPr>
    <p:cSldViewPr snapToGrid="0" snapToObjects="1">
      <p:cViewPr varScale="1">
        <p:scale>
          <a:sx n="88" d="100"/>
          <a:sy n="88" d="100"/>
        </p:scale>
        <p:origin x="-270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25C9-8A45-449D-B6BF-9561CFC91C02}" type="datetimeFigureOut">
              <a:rPr lang="en-GB" smtClean="0"/>
              <a:t>11/12/2014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2EDC-2977-4363-922C-84DC3B1A40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3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4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649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411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480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633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425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04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040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04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8F9ADF3-4A8A-4C9F-B37B-88CEB09A466B}" type="slidenum">
              <a:rPr lang="en-US" sz="1200" smtClean="0">
                <a:latin typeface="Calibri" pitchFamily="34" charset="0"/>
              </a:rPr>
              <a:pPr eaLnBrk="1" hangingPunct="1"/>
              <a:t>2</a:t>
            </a:fld>
            <a:endParaRPr lang="en-US" sz="12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96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040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206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480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693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622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622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887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7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Parameters useful when doing slob testing to</a:t>
            </a:r>
            <a:r>
              <a:rPr lang="en-GB" baseline="0" dirty="0" smtClean="0"/>
              <a:t> force oracle not to use </a:t>
            </a:r>
            <a:r>
              <a:rPr lang="en-GB" baseline="0" dirty="0" err="1" smtClean="0"/>
              <a:t>async</a:t>
            </a:r>
            <a:r>
              <a:rPr lang="en-GB" baseline="0" dirty="0" smtClean="0"/>
              <a:t> I/O (</a:t>
            </a:r>
            <a:r>
              <a:rPr lang="en-GB" baseline="0" dirty="0" err="1" smtClean="0"/>
              <a:t>db</a:t>
            </a:r>
            <a:r>
              <a:rPr lang="en-GB" baseline="0" dirty="0" smtClean="0"/>
              <a:t> file parallel read) optimizations and rather use synch I/O and </a:t>
            </a:r>
            <a:r>
              <a:rPr lang="en-GB" baseline="0" dirty="0" err="1" smtClean="0"/>
              <a:t>db</a:t>
            </a:r>
            <a:r>
              <a:rPr lang="en-GB" baseline="0" dirty="0" smtClean="0"/>
              <a:t> file sequential read waits. These parameters are listed in the slob distribution, they are repeated here for the interested reader:</a:t>
            </a:r>
            <a:endParaRPr lang="en-GB" dirty="0" smtClean="0"/>
          </a:p>
          <a:p>
            <a:pPr lvl="1"/>
            <a:r>
              <a:rPr lang="en-GB" dirty="0" smtClean="0"/>
              <a:t>*._</a:t>
            </a:r>
            <a:r>
              <a:rPr lang="en-GB" dirty="0" err="1" smtClean="0"/>
              <a:t>db_block_prefetch_limit</a:t>
            </a:r>
            <a:r>
              <a:rPr lang="en-GB" dirty="0" smtClean="0"/>
              <a:t> = 0</a:t>
            </a:r>
          </a:p>
          <a:p>
            <a:pPr lvl="1"/>
            <a:r>
              <a:rPr lang="en-GB" dirty="0" smtClean="0"/>
              <a:t>*._</a:t>
            </a:r>
            <a:r>
              <a:rPr lang="en-GB" dirty="0" err="1" smtClean="0"/>
              <a:t>db_block_prefetch_quota</a:t>
            </a:r>
            <a:r>
              <a:rPr lang="en-GB" dirty="0" smtClean="0"/>
              <a:t> = 0</a:t>
            </a:r>
          </a:p>
          <a:p>
            <a:pPr lvl="1"/>
            <a:r>
              <a:rPr lang="en-GB" dirty="0" smtClean="0"/>
              <a:t>*._</a:t>
            </a:r>
            <a:r>
              <a:rPr lang="en-GB" dirty="0" err="1" smtClean="0"/>
              <a:t>db_file_noncontig_mblock_read_count</a:t>
            </a:r>
            <a:r>
              <a:rPr lang="en-GB" dirty="0" smtClean="0"/>
              <a:t> = 0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0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489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785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64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8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particle discovery: see</a:t>
            </a:r>
            <a:r>
              <a:rPr lang="en-GB" baseline="0" dirty="0" smtClean="0"/>
              <a:t> also CMS and Atlas announcement on July 4</a:t>
            </a:r>
            <a:r>
              <a:rPr lang="en-GB" baseline="30000" dirty="0" smtClean="0"/>
              <a:t>th</a:t>
            </a:r>
            <a:r>
              <a:rPr lang="en-GB" baseline="0" dirty="0" smtClean="0"/>
              <a:t> 2012.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2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8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11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RNlogo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1916113"/>
            <a:ext cx="122396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4800600" cy="21336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429000"/>
            <a:ext cx="4800600" cy="1219200"/>
          </a:xfrm>
        </p:spPr>
        <p:txBody>
          <a:bodyPr/>
          <a:lstStyle>
            <a:lvl1pPr marL="0" indent="0" algn="r">
              <a:buFont typeface="Wingdings" pitchFamily="32" charset="2"/>
              <a:buNone/>
              <a:defRPr sz="2400"/>
            </a:lvl1pPr>
          </a:lstStyle>
          <a:p>
            <a:r>
              <a:rPr lang="es-ES_tradnl" smtClean="0"/>
              <a:t>Cliquez pour modifier le style des sous-titres du masque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24300" y="6381750"/>
            <a:ext cx="4686300" cy="476250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29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6470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0883-B84D-4217-B36D-525377B5EC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42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70" y="2444814"/>
            <a:ext cx="8618899" cy="940443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38257" y="6348114"/>
            <a:ext cx="491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316870" y="3391124"/>
            <a:ext cx="6283106" cy="990753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2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Outline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961" y="1566229"/>
            <a:ext cx="6138251" cy="3376963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0" eaLnBrk="1" latinLnBrk="0" hangingPunct="1"/>
            <a:r>
              <a:rPr lang="en-US" dirty="0" smtClean="0"/>
              <a:t>Second level</a:t>
            </a:r>
          </a:p>
          <a:p>
            <a:pPr lvl="0" eaLnBrk="1" latinLnBrk="0" hangingPunct="1"/>
            <a:r>
              <a:rPr lang="en-US" dirty="0" smtClean="0"/>
              <a:t>Third level</a:t>
            </a:r>
          </a:p>
          <a:p>
            <a:pPr lvl="0" eaLnBrk="1" latinLnBrk="0" hangingPunct="1"/>
            <a:r>
              <a:rPr lang="en-US" dirty="0" smtClean="0"/>
              <a:t>Fourth level</a:t>
            </a:r>
          </a:p>
          <a:p>
            <a:pPr lvl="0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554" y="1570251"/>
            <a:ext cx="2578721" cy="2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6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62961" y="142962"/>
            <a:ext cx="882712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</a:t>
            </a:r>
            <a:r>
              <a:rPr kumimoji="0" lang="en-US" noProof="0" dirty="0" err="1" smtClean="0"/>
              <a:t>modifiez</a:t>
            </a:r>
            <a:r>
              <a:rPr kumimoji="0" lang="fr-CH" dirty="0" smtClean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62961" y="1176950"/>
            <a:ext cx="8827129" cy="4888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83" r:id="rId8"/>
    <p:sldLayoutId id="2147483664" r:id="rId9"/>
    <p:sldLayoutId id="2147483665" r:id="rId10"/>
    <p:sldLayoutId id="2147483667" r:id="rId11"/>
    <p:sldLayoutId id="2147483668" r:id="rId12"/>
    <p:sldLayoutId id="2147483669" r:id="rId13"/>
    <p:sldLayoutId id="2147483674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2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Oracle I/O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176949"/>
            <a:ext cx="8827129" cy="554452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I/O is </a:t>
            </a:r>
            <a:r>
              <a:rPr lang="en-GB" sz="3200" dirty="0" smtClean="0">
                <a:solidFill>
                  <a:srgbClr val="FF0000"/>
                </a:solidFill>
              </a:rPr>
              <a:t>critical</a:t>
            </a:r>
            <a:r>
              <a:rPr lang="en-GB" sz="3200" dirty="0" smtClean="0"/>
              <a:t> for databases</a:t>
            </a:r>
          </a:p>
          <a:p>
            <a:r>
              <a:rPr lang="en-GB" sz="3200" dirty="0" smtClean="0"/>
              <a:t>Learn techniques for</a:t>
            </a:r>
            <a:r>
              <a:rPr lang="pl-PL" sz="2800" dirty="0" smtClean="0"/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I</a:t>
            </a:r>
            <a:r>
              <a:rPr lang="pl-PL" sz="2800" dirty="0" smtClean="0"/>
              <a:t>nvestigating </a:t>
            </a:r>
            <a:endParaRPr lang="en-US" sz="2800" dirty="0" smtClean="0"/>
          </a:p>
          <a:p>
            <a:pPr lvl="1"/>
            <a:r>
              <a:rPr lang="en-GB" sz="2800" dirty="0" smtClean="0"/>
              <a:t>Testing</a:t>
            </a:r>
          </a:p>
          <a:p>
            <a:pPr lvl="1"/>
            <a:r>
              <a:rPr lang="en-GB" sz="2800" dirty="0" smtClean="0"/>
              <a:t>Troubleshooting </a:t>
            </a:r>
          </a:p>
          <a:p>
            <a:pPr lvl="1"/>
            <a:r>
              <a:rPr lang="en-GB" sz="2800" dirty="0" smtClean="0"/>
              <a:t>Performance optimization</a:t>
            </a:r>
          </a:p>
          <a:p>
            <a:pPr lvl="1"/>
            <a:endParaRPr lang="en-US" sz="2800" dirty="0" smtClean="0"/>
          </a:p>
          <a:p>
            <a:endParaRPr lang="en-US" sz="3200" dirty="0" smtClean="0"/>
          </a:p>
          <a:p>
            <a:r>
              <a:rPr lang="en-US" sz="3200" dirty="0" smtClean="0"/>
              <a:t>How to measure Oracle DB workload?</a:t>
            </a:r>
            <a:endParaRPr lang="en-GB" sz="32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GB" sz="2800" dirty="0" smtClean="0"/>
          </a:p>
          <a:p>
            <a:pPr lvl="1"/>
            <a:endParaRPr lang="pl-PL" sz="2800" dirty="0" smtClean="0"/>
          </a:p>
          <a:p>
            <a:pPr lvl="1"/>
            <a:endParaRPr lang="pl-PL" sz="3200" dirty="0" smtClean="0"/>
          </a:p>
          <a:p>
            <a:pPr marL="448056" lvl="1" indent="0">
              <a:buNone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47" y="1393994"/>
            <a:ext cx="2810964" cy="377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7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Throughput, IOPS, Latency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49"/>
            <a:ext cx="8981039" cy="5544525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In the context of storage testing</a:t>
            </a:r>
          </a:p>
          <a:p>
            <a:endParaRPr lang="en-US" dirty="0" smtClean="0"/>
          </a:p>
          <a:p>
            <a:r>
              <a:rPr lang="en-US" b="1" u="sng" dirty="0" smtClean="0"/>
              <a:t>IOPS</a:t>
            </a:r>
            <a:r>
              <a:rPr lang="en-US" dirty="0" smtClean="0"/>
              <a:t>  number of I/O operations per second</a:t>
            </a:r>
          </a:p>
          <a:p>
            <a:pPr lvl="1"/>
            <a:r>
              <a:rPr lang="en-US" dirty="0" smtClean="0"/>
              <a:t>Random Read IOPS very important for OLTP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Latency</a:t>
            </a:r>
            <a:r>
              <a:rPr lang="en-US" dirty="0" smtClean="0"/>
              <a:t> time to perform single operation</a:t>
            </a:r>
          </a:p>
          <a:p>
            <a:pPr marL="448056" lvl="1" indent="0">
              <a:buNone/>
            </a:pPr>
            <a:endParaRPr lang="en-US" dirty="0" smtClean="0"/>
          </a:p>
          <a:p>
            <a:r>
              <a:rPr lang="en-US" b="1" u="sng" dirty="0" smtClean="0"/>
              <a:t>Throughput</a:t>
            </a:r>
            <a:r>
              <a:rPr lang="en-US" dirty="0" smtClean="0"/>
              <a:t>  amount of data moved in a given 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Depends</a:t>
            </a:r>
            <a:r>
              <a:rPr lang="en-US" dirty="0" smtClean="0"/>
              <a:t> on IOPS, Latency and type of data access</a:t>
            </a:r>
          </a:p>
          <a:p>
            <a:pPr lvl="1"/>
            <a:endParaRPr lang="en-US" dirty="0" smtClean="0"/>
          </a:p>
          <a:p>
            <a:r>
              <a:rPr lang="en-US" sz="3500" dirty="0" smtClean="0"/>
              <a:t>Meaningful numbers - </a:t>
            </a:r>
            <a:r>
              <a:rPr lang="en-US" sz="3100" dirty="0" smtClean="0">
                <a:solidFill>
                  <a:srgbClr val="FF0000"/>
                </a:solidFill>
              </a:rPr>
              <a:t>only if we know </a:t>
            </a:r>
            <a:r>
              <a:rPr lang="en-US" sz="3100" dirty="0" smtClean="0"/>
              <a:t>what happens on the storage level</a:t>
            </a:r>
          </a:p>
          <a:p>
            <a:pPr marL="36576" indent="0">
              <a:buNone/>
            </a:pPr>
            <a:endParaRPr lang="pl-PL" dirty="0" smtClean="0"/>
          </a:p>
          <a:p>
            <a:pPr marL="448056" lvl="1" indent="0">
              <a:buNone/>
            </a:pPr>
            <a:endParaRPr lang="pl-PL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961" y="210698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pl-PL" sz="4800" dirty="0" err="1"/>
              <a:t>Why</a:t>
            </a:r>
            <a:r>
              <a:rPr lang="pl-PL" sz="4800" dirty="0"/>
              <a:t> </a:t>
            </a:r>
            <a:r>
              <a:rPr lang="pl-PL" sz="4800" dirty="0" err="1" smtClean="0"/>
              <a:t>Us</a:t>
            </a:r>
            <a:r>
              <a:rPr lang="en-GB" sz="4800" dirty="0" smtClean="0"/>
              <a:t>e</a:t>
            </a:r>
            <a:r>
              <a:rPr lang="pl-PL" sz="4800" dirty="0" smtClean="0"/>
              <a:t> </a:t>
            </a:r>
            <a:r>
              <a:rPr lang="pl-PL" sz="4800" dirty="0" err="1" smtClean="0"/>
              <a:t>Calibrate_IO</a:t>
            </a:r>
            <a:r>
              <a:rPr lang="en-GB" sz="4800" dirty="0" smtClean="0"/>
              <a:t> </a:t>
            </a:r>
            <a:r>
              <a:rPr lang="en-GB" sz="4800" dirty="0"/>
              <a:t>t</a:t>
            </a:r>
            <a:r>
              <a:rPr lang="en-GB" sz="4800" dirty="0" smtClean="0"/>
              <a:t>o Test Storage</a:t>
            </a:r>
            <a:r>
              <a:rPr lang="pl-PL" sz="4800" dirty="0" smtClean="0"/>
              <a:t>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176949"/>
            <a:ext cx="8827129" cy="554452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pl-PL" sz="3200" dirty="0" smtClean="0"/>
          </a:p>
          <a:p>
            <a:r>
              <a:rPr lang="pl-PL" sz="3200" dirty="0" smtClean="0">
                <a:solidFill>
                  <a:schemeClr val="tx2"/>
                </a:solidFill>
              </a:rPr>
              <a:t>Simple </a:t>
            </a:r>
            <a:r>
              <a:rPr lang="pl-PL" sz="3200" dirty="0" smtClean="0"/>
              <a:t>&amp; </a:t>
            </a:r>
            <a:r>
              <a:rPr lang="pl-PL" sz="3200" dirty="0" smtClean="0">
                <a:solidFill>
                  <a:srgbClr val="FF0000"/>
                </a:solidFill>
              </a:rPr>
              <a:t>easy</a:t>
            </a:r>
            <a:r>
              <a:rPr lang="pl-PL" sz="3200" dirty="0" smtClean="0">
                <a:solidFill>
                  <a:srgbClr val="FF6600"/>
                </a:solidFill>
              </a:rPr>
              <a:t> </a:t>
            </a:r>
            <a:r>
              <a:rPr lang="pl-PL" sz="3200" dirty="0" smtClean="0"/>
              <a:t>to run</a:t>
            </a:r>
          </a:p>
          <a:p>
            <a:pPr lvl="1"/>
            <a:r>
              <a:rPr lang="pl-PL" sz="2800" dirty="0" smtClean="0"/>
              <a:t>Works out of the box</a:t>
            </a:r>
            <a:endParaRPr lang="en-US" sz="2800" dirty="0" smtClean="0"/>
          </a:p>
          <a:p>
            <a:pPr lvl="1"/>
            <a:r>
              <a:rPr lang="pl-PL" sz="2800" dirty="0" smtClean="0"/>
              <a:t>Integrated into DB engine</a:t>
            </a:r>
            <a:endParaRPr lang="en-US" sz="2800" dirty="0" smtClean="0"/>
          </a:p>
          <a:p>
            <a:pPr lvl="1"/>
            <a:r>
              <a:rPr lang="en-US" sz="2800" dirty="0"/>
              <a:t>Do not require additional installation</a:t>
            </a:r>
            <a:endParaRPr lang="pl-PL" sz="2800" dirty="0"/>
          </a:p>
          <a:p>
            <a:pPr lvl="1"/>
            <a:r>
              <a:rPr lang="en-US" sz="2800" dirty="0" smtClean="0"/>
              <a:t>Works on Active Data Guard</a:t>
            </a:r>
          </a:p>
          <a:p>
            <a:pPr lvl="1"/>
            <a:endParaRPr lang="pl-PL" sz="3200" dirty="0" smtClean="0"/>
          </a:p>
          <a:p>
            <a:pPr marL="448056" lvl="1" indent="0">
              <a:buNone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Calibrate_IO – </a:t>
            </a:r>
            <a:r>
              <a:rPr lang="pl-PL" dirty="0" err="1" smtClean="0"/>
              <a:t>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7" y="1227752"/>
            <a:ext cx="8930823" cy="2379050"/>
          </a:xfrm>
        </p:spPr>
        <p:txBody>
          <a:bodyPr>
            <a:normAutofit/>
          </a:bodyPr>
          <a:lstStyle/>
          <a:p>
            <a:r>
              <a:rPr lang="pl-PL" sz="2350" dirty="0"/>
              <a:t>User with SYSDBA privilege</a:t>
            </a:r>
          </a:p>
          <a:p>
            <a:r>
              <a:rPr lang="en-GB" sz="2350" dirty="0"/>
              <a:t>TIMED_STATISTICS=TRUE </a:t>
            </a:r>
            <a:r>
              <a:rPr lang="en-GB" sz="2350" dirty="0" smtClean="0"/>
              <a:t>(STATISTICS_LEVEL=TYPICAL)</a:t>
            </a:r>
            <a:endParaRPr lang="pl-PL" sz="2350" dirty="0" smtClean="0"/>
          </a:p>
          <a:p>
            <a:r>
              <a:rPr lang="en-GB" sz="2350" dirty="0" smtClean="0"/>
              <a:t>Needs asynchronous I/O</a:t>
            </a:r>
            <a:endParaRPr lang="pl-PL" sz="235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8808" y="2939887"/>
            <a:ext cx="8085364" cy="3473634"/>
          </a:xfrm>
          <a:prstGeom prst="rect">
            <a:avLst/>
          </a:prstGeom>
          <a:solidFill>
            <a:srgbClr val="000000"/>
          </a:solidFill>
          <a:ln w="25400">
            <a:solidFill>
              <a:srgbClr val="104282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DECLARE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l_latency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PLS_INTEGER;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l_iops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PLS_INTEGER;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l_mbps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PLS_INTEGER;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BEGIN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DBMS_RESOURCE_MANAGER.calibrate_io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(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num_physical_disks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=&gt; </a:t>
            </a:r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&amp;1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             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max_latency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=&gt; </a:t>
            </a:r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&amp;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             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max_iops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=&gt;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l_iops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             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max_mbps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=&gt;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l_mbps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                       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actual_latency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=&gt;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l_latency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);</a:t>
            </a: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DBMS_OUTPUT.put_line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('Max IOPS = ' ||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l_iops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);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DBMS_OUTPUT.put_line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('Max MBPS = ' ||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l_mbps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);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DBMS_OUTPUT.put_line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('Latency  = ' ||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l_latency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);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END;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978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900" dirty="0" smtClean="0"/>
              <a:t>Calibrate_IO – Input </a:t>
            </a:r>
            <a:r>
              <a:rPr lang="pl-PL" sz="4900" dirty="0" err="1" smtClean="0"/>
              <a:t>Parameters</a:t>
            </a:r>
            <a:r>
              <a:rPr lang="pl-PL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1" dirty="0" err="1" smtClean="0"/>
              <a:t>num_physical_disks</a:t>
            </a:r>
            <a:endParaRPr lang="pl-PL" sz="2800" b="1" dirty="0" smtClean="0"/>
          </a:p>
          <a:p>
            <a:pPr lvl="1"/>
            <a:r>
              <a:rPr lang="pl-PL" sz="2800" dirty="0" smtClean="0"/>
              <a:t>„</a:t>
            </a:r>
            <a:r>
              <a:rPr lang="en-US" sz="2400" i="1" dirty="0" smtClean="0"/>
              <a:t>Approximate </a:t>
            </a:r>
            <a:r>
              <a:rPr lang="en-US" sz="2400" i="1" dirty="0"/>
              <a:t>number of physical disks in the </a:t>
            </a:r>
            <a:r>
              <a:rPr lang="en-US" sz="2400" i="1" dirty="0" smtClean="0"/>
              <a:t>storage</a:t>
            </a:r>
            <a:r>
              <a:rPr lang="pl-PL" sz="2400" dirty="0" smtClean="0"/>
              <a:t>”</a:t>
            </a:r>
          </a:p>
          <a:p>
            <a:pPr lvl="1"/>
            <a:r>
              <a:rPr lang="pl-PL" sz="2400" dirty="0" smtClean="0"/>
              <a:t>Used to determine </a:t>
            </a:r>
            <a:r>
              <a:rPr lang="pl-PL" sz="2400" dirty="0" smtClean="0">
                <a:solidFill>
                  <a:srgbClr val="FF0000"/>
                </a:solidFill>
              </a:rPr>
              <a:t>initial</a:t>
            </a:r>
            <a:r>
              <a:rPr lang="pl-PL" sz="2400" dirty="0" smtClean="0"/>
              <a:t> I/O load for calibration run</a:t>
            </a:r>
          </a:p>
          <a:p>
            <a:endParaRPr lang="pl-PL" sz="2800" b="1" dirty="0" smtClean="0"/>
          </a:p>
          <a:p>
            <a:r>
              <a:rPr lang="pl-PL" sz="2800" b="1" dirty="0" smtClean="0"/>
              <a:t>max_latency</a:t>
            </a:r>
          </a:p>
          <a:p>
            <a:pPr lvl="1"/>
            <a:r>
              <a:rPr lang="pl-PL" sz="2400" b="1" dirty="0" smtClean="0"/>
              <a:t>„</a:t>
            </a:r>
            <a:r>
              <a:rPr lang="en-US" sz="2400" i="1" dirty="0" smtClean="0"/>
              <a:t>Max</a:t>
            </a:r>
            <a:r>
              <a:rPr lang="pl-PL" sz="2400" i="1" dirty="0"/>
              <a:t>imum</a:t>
            </a:r>
            <a:r>
              <a:rPr lang="en-US" sz="2400" i="1" dirty="0"/>
              <a:t> tolerable latency </a:t>
            </a:r>
            <a:r>
              <a:rPr lang="en-US" sz="2400" i="1" dirty="0" smtClean="0"/>
              <a:t>for </a:t>
            </a:r>
            <a:r>
              <a:rPr lang="en-US" sz="2400" i="1" dirty="0"/>
              <a:t>database-block-sized IO </a:t>
            </a:r>
            <a:r>
              <a:rPr lang="en-US" sz="2400" i="1" dirty="0" smtClean="0"/>
              <a:t>requests</a:t>
            </a:r>
            <a:r>
              <a:rPr lang="pl-PL" sz="2400" dirty="0" smtClean="0"/>
              <a:t>”</a:t>
            </a:r>
          </a:p>
          <a:p>
            <a:pPr lvl="1"/>
            <a:r>
              <a:rPr lang="pl-PL" sz="2400" dirty="0" smtClean="0"/>
              <a:t>We used value of 100 miliseconds</a:t>
            </a:r>
          </a:p>
          <a:p>
            <a:pPr marL="448056" lvl="1" indent="0">
              <a:buNone/>
            </a:pPr>
            <a:r>
              <a:rPr lang="pl-PL" dirty="0" smtClean="0"/>
              <a:t>	</a:t>
            </a:r>
          </a:p>
          <a:p>
            <a:pPr lvl="1"/>
            <a:endParaRPr lang="pl-PL" b="1" dirty="0"/>
          </a:p>
          <a:p>
            <a:r>
              <a:rPr lang="pl-PL" sz="2800" dirty="0"/>
              <a:t>So Let’s try!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C:\mblaszcz private\PRESENTATIONS MAIN\aaaa UKOUG 2014\Pic\engine_st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00" y="4904473"/>
            <a:ext cx="2067623" cy="181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Calibrate_IO – </a:t>
            </a:r>
            <a:r>
              <a:rPr lang="en-US" dirty="0" smtClean="0"/>
              <a:t>W</a:t>
            </a:r>
            <a:r>
              <a:rPr lang="pl-PL" dirty="0" smtClean="0"/>
              <a:t>orkload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5470"/>
            <a:ext cx="9143999" cy="1303783"/>
          </a:xfrm>
        </p:spPr>
        <p:txBody>
          <a:bodyPr>
            <a:noAutofit/>
          </a:bodyPr>
          <a:lstStyle/>
          <a:p>
            <a:r>
              <a:rPr lang="pl-PL" sz="2000" dirty="0" smtClean="0"/>
              <a:t>We can use: </a:t>
            </a:r>
            <a:endParaRPr lang="en-US" sz="2000" dirty="0" smtClean="0"/>
          </a:p>
          <a:p>
            <a:pPr lvl="1"/>
            <a:r>
              <a:rPr lang="en-US" sz="1800" dirty="0" smtClean="0"/>
              <a:t>GV</a:t>
            </a:r>
            <a:r>
              <a:rPr lang="pl-PL" sz="1800" dirty="0" smtClean="0"/>
              <a:t>$</a:t>
            </a:r>
            <a:r>
              <a:rPr lang="en-US" sz="1800" dirty="0" smtClean="0"/>
              <a:t>SESSION</a:t>
            </a:r>
            <a:r>
              <a:rPr lang="pl-PL" sz="1800" dirty="0" smtClean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GV</a:t>
            </a:r>
            <a:r>
              <a:rPr lang="pl-PL" sz="1800" dirty="0" smtClean="0"/>
              <a:t>$</a:t>
            </a:r>
            <a:r>
              <a:rPr lang="en-US" sz="1800" dirty="0" smtClean="0"/>
              <a:t>ACTIVE</a:t>
            </a:r>
            <a:r>
              <a:rPr lang="pl-PL" sz="1800" dirty="0" smtClean="0"/>
              <a:t>_</a:t>
            </a:r>
            <a:r>
              <a:rPr lang="en-US" sz="1800" dirty="0" smtClean="0"/>
              <a:t>SESSION</a:t>
            </a:r>
            <a:r>
              <a:rPr lang="pl-PL" sz="1800" dirty="0" smtClean="0"/>
              <a:t>_</a:t>
            </a:r>
            <a:r>
              <a:rPr lang="en-US" sz="1800" dirty="0" smtClean="0"/>
              <a:t>HISTORY</a:t>
            </a:r>
            <a:endParaRPr lang="pl-PL" sz="1800" dirty="0" smtClean="0"/>
          </a:p>
          <a:p>
            <a:r>
              <a:rPr lang="pl-PL" sz="2000" dirty="0"/>
              <a:t>Drilling down „</a:t>
            </a:r>
            <a:r>
              <a:rPr lang="pl-PL" sz="2000" b="1" i="1" dirty="0"/>
              <a:t>Disk File I/O Calibration</a:t>
            </a:r>
            <a:r>
              <a:rPr lang="pl-PL" sz="2000" dirty="0"/>
              <a:t>” wait event</a:t>
            </a:r>
          </a:p>
          <a:p>
            <a:endParaRPr lang="pl-PL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87" y="2503323"/>
            <a:ext cx="9049376" cy="4320020"/>
          </a:xfrm>
          <a:prstGeom prst="rect">
            <a:avLst/>
          </a:prstGeom>
          <a:solidFill>
            <a:srgbClr val="000000"/>
          </a:solidFill>
          <a:ln w="25400">
            <a:solidFill>
              <a:srgbClr val="104282"/>
            </a:solidFill>
          </a:ln>
        </p:spPr>
        <p:txBody>
          <a:bodyPr wrap="square" tIns="72000">
            <a:spAutoFit/>
          </a:bodyPr>
          <a:lstStyle/>
          <a:p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</a:t>
            </a:r>
            <a:r>
              <a:rPr lang="da-DK" sz="12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top	</a:t>
            </a:r>
            <a:r>
              <a:rPr lang="en-US" sz="125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 </a:t>
            </a:r>
            <a:r>
              <a:rPr lang="en-US" sz="125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SCRIPT QUERYING FROM </a:t>
            </a:r>
            <a:r>
              <a:rPr lang="en-US" sz="125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GVSESSION</a:t>
            </a:r>
          </a:p>
          <a:p>
            <a:endParaRPr lang="da-DK" sz="12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INST_ID    SID  SERIAL USERNAME    SQL_ID CALL_DT EVENT                     SERV_MOD_ACTION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 ------ ------- ----------- ------ ------- ------------------------- --------------</a:t>
            </a:r>
            <a:r>
              <a:rPr lang="da-DK" sz="12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 </a:t>
            </a:r>
            <a:r>
              <a:rPr lang="da-DK" sz="125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</a:t>
            </a:r>
            <a:r>
              <a:rPr lang="da-DK" sz="125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da-DK" sz="12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1st RAC NODE </a:t>
            </a:r>
            <a:r>
              <a:rPr lang="da-DK" sz="125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(…)</a:t>
            </a:r>
            <a:endParaRPr lang="da-DK" sz="125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da-DK" sz="12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    387    1311 SYS (CS0E)              26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1    390   14655 SYS (CS09)              26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1   2658    7163 SYS (CS08)              27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1   2657    8981 SYS (CS0D)              26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1   1904     187 SYS (CS0C)              26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1   1523     375 SYS (CS0B)              26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1   1141      23 SYS (CS0A)              26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1    765      29 SYS (CS0F)              26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</a:t>
            </a:r>
            <a:r>
              <a:rPr lang="da-DK" sz="12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USERS</a:t>
            </a:r>
          </a:p>
          <a:p>
            <a:r>
              <a:rPr lang="da-DK" sz="125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</a:t>
            </a:r>
            <a:r>
              <a:rPr lang="da-DK" sz="125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2nd </a:t>
            </a:r>
            <a:r>
              <a:rPr lang="da-DK" sz="12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RAC NODE </a:t>
            </a:r>
            <a:r>
              <a:rPr lang="da-DK" sz="125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(…) </a:t>
            </a:r>
            <a:endParaRPr lang="da-DK" sz="125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da-DK" sz="12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      8    3253  (CS00)                 27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2   2277    3951  (CS06)                 27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2   1899      79  (CS05)                 27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2   1520   18449  (CS04)                 27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2    765   27311  (CS03)                 27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2    387   59069  (CS02)                 27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2     11   31477  (CS01)                 27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  <a:p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2   2654    8195  (CS07)                 27 Disk file I/O </a:t>
            </a:r>
            <a:r>
              <a:rPr lang="da-DK" sz="12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r>
              <a:rPr lang="da-DK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SYS$USERS</a:t>
            </a:r>
          </a:p>
        </p:txBody>
      </p:sp>
    </p:spTree>
    <p:extLst>
      <p:ext uri="{BB962C8B-B14F-4D97-AF65-F5344CB8AC3E}">
        <p14:creationId xmlns:p14="http://schemas.microsoft.com/office/powerpoint/2010/main" val="41733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I/O Workload?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GV$IOFUNCMETRIC - available since 11g (11.1)</a:t>
            </a:r>
          </a:p>
          <a:p>
            <a:r>
              <a:rPr lang="en-US" sz="2400" dirty="0" smtClean="0"/>
              <a:t>Displays </a:t>
            </a:r>
            <a:r>
              <a:rPr lang="en-US" sz="2400" dirty="0"/>
              <a:t>I/O statistics </a:t>
            </a:r>
            <a:r>
              <a:rPr lang="en-US" sz="2400" dirty="0" smtClean="0"/>
              <a:t>information, </a:t>
            </a:r>
            <a:r>
              <a:rPr lang="en-US" sz="2400" dirty="0" err="1" smtClean="0"/>
              <a:t>e.g</a:t>
            </a:r>
            <a:r>
              <a:rPr lang="en-US" sz="2400" dirty="0" smtClean="0"/>
              <a:t>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Throughput</a:t>
            </a:r>
            <a:endParaRPr lang="en-US" sz="2400" dirty="0" smtClean="0"/>
          </a:p>
          <a:p>
            <a:pPr lvl="1"/>
            <a:r>
              <a:rPr lang="en-US" sz="2000" dirty="0" smtClean="0"/>
              <a:t>Single block / </a:t>
            </a:r>
            <a:r>
              <a:rPr lang="en-US" sz="2000" dirty="0" err="1" smtClean="0"/>
              <a:t>Multiblock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megabytes</a:t>
            </a:r>
            <a:r>
              <a:rPr lang="en-US" sz="2000" dirty="0"/>
              <a:t> </a:t>
            </a:r>
            <a:r>
              <a:rPr lang="en-US" sz="2000" dirty="0" smtClean="0"/>
              <a:t>read/write </a:t>
            </a:r>
            <a:r>
              <a:rPr lang="en-US" sz="2000" dirty="0"/>
              <a:t>per second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IOPS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Single block / </a:t>
            </a:r>
            <a:r>
              <a:rPr lang="en-US" sz="2000" dirty="0" err="1" smtClean="0"/>
              <a:t>Multiblock</a:t>
            </a:r>
            <a:r>
              <a:rPr lang="en-US" sz="2000" dirty="0" smtClean="0"/>
              <a:t> read/write </a:t>
            </a:r>
            <a:r>
              <a:rPr lang="en-US" sz="2000" dirty="0">
                <a:solidFill>
                  <a:srgbClr val="FF0000"/>
                </a:solidFill>
              </a:rPr>
              <a:t>requests</a:t>
            </a:r>
            <a:r>
              <a:rPr lang="en-US" sz="2000" dirty="0"/>
              <a:t> per second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4707" y="3732983"/>
            <a:ext cx="8085364" cy="3011969"/>
          </a:xfrm>
          <a:prstGeom prst="rect">
            <a:avLst/>
          </a:prstGeom>
          <a:solidFill>
            <a:srgbClr val="000000"/>
          </a:solidFill>
          <a:ln w="25400">
            <a:solidFill>
              <a:srgbClr val="104282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</a:t>
            </a:r>
            <a:r>
              <a:rPr lang="en-US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IOPS per RAC node </a:t>
            </a:r>
          </a:p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select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inst_id,begin_time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sum(round(small_read_iops+small_write_iops+large_read_iops+large_write_iops)) IOPS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from </a:t>
            </a:r>
            <a:r>
              <a:rPr lang="en-US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GV$IOFUNCMETRIC</a:t>
            </a:r>
            <a:endParaRPr lang="en-US" sz="1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group by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inst_id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begin_time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order by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inst_id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;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</a:t>
            </a:r>
            <a:r>
              <a:rPr lang="en-US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THROUGHPUT for whole RAC database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select min(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begin_time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b_time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min(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end_time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e_time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round(sum(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large_read_mbps+small_read_mbps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))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read_TOT_mbps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round(sum(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large_write_mbps+small_write_mbps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))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write_TOT_mbps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round(sum(large_read_mbps+small_read_mbps+large_write_mbps+small_write_mbps))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TOT_mbps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from </a:t>
            </a:r>
            <a:r>
              <a:rPr lang="en-US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GV$IOFUNCMETRIC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484707" y="3726202"/>
            <a:ext cx="8153400" cy="3073524"/>
          </a:xfrm>
          <a:prstGeom prst="rect">
            <a:avLst/>
          </a:prstGeom>
          <a:solidFill>
            <a:srgbClr val="000000"/>
          </a:solidFill>
          <a:ln w="25400">
            <a:solidFill>
              <a:srgbClr val="104282"/>
            </a:solidFill>
          </a:ln>
        </p:spPr>
        <p:txBody>
          <a:bodyPr wrap="square" tIns="72000">
            <a:spAutoFit/>
          </a:bodyPr>
          <a:lstStyle/>
          <a:p>
            <a:endParaRPr lang="en-US" sz="1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iops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INST_ID BEGIN_TIME                     IOPS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 -------------------- --------------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1 01-DEC-2014 11:19:00          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3171	</a:t>
            </a:r>
            <a:r>
              <a:rPr lang="en-US" sz="1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 1st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RAC</a:t>
            </a:r>
            <a:r>
              <a:rPr lang="en-US" sz="1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 NODE</a:t>
            </a:r>
            <a:endParaRPr lang="en-US" sz="1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2 01-DEC-2014 11:18:21          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2402	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 2nd RAC NODE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	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@throughput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B_TIME               E_TIME                READ_TOT_MBPS WRITE_TOT_MBPS       TOT_MBPS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-------------------- -------------------- -------------- -------------- --------------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01-DEC-2014 11:20:21 01-DEC-2014 11:21:21            607            321           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928</a:t>
            </a:r>
          </a:p>
          <a:p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Calibrat</a:t>
            </a:r>
            <a:r>
              <a:rPr lang="en-GB" dirty="0" smtClean="0"/>
              <a:t>e</a:t>
            </a:r>
            <a:r>
              <a:rPr lang="pl-PL" dirty="0" smtClean="0"/>
              <a:t>_IO: 1st </a:t>
            </a:r>
            <a:r>
              <a:rPr lang="en-US" dirty="0" smtClean="0"/>
              <a:t>P</a:t>
            </a:r>
            <a:r>
              <a:rPr lang="pl-PL" dirty="0" smtClean="0"/>
              <a:t>hase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161705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Random </a:t>
            </a:r>
            <a:r>
              <a:rPr lang="en-US" dirty="0" smtClean="0">
                <a:solidFill>
                  <a:srgbClr val="FF0000"/>
                </a:solidFill>
              </a:rPr>
              <a:t>reads</a:t>
            </a:r>
            <a:r>
              <a:rPr lang="pl-PL" dirty="0" smtClean="0"/>
              <a:t> </a:t>
            </a:r>
            <a:r>
              <a:rPr lang="en-US" dirty="0" smtClean="0"/>
              <a:t>from </a:t>
            </a:r>
            <a:r>
              <a:rPr lang="pl-PL" dirty="0" smtClean="0">
                <a:solidFill>
                  <a:srgbClr val="FF0000"/>
                </a:solidFill>
              </a:rPr>
              <a:t>all nodes</a:t>
            </a:r>
          </a:p>
          <a:p>
            <a:r>
              <a:rPr lang="pl-PL" dirty="0" smtClean="0"/>
              <a:t>DB level: </a:t>
            </a:r>
            <a:r>
              <a:rPr lang="en-US" dirty="0" smtClean="0"/>
              <a:t>G</a:t>
            </a:r>
            <a:r>
              <a:rPr lang="pl-PL" dirty="0" smtClean="0"/>
              <a:t>V$IOFUNCMETRIC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2227" y="4040384"/>
            <a:ext cx="8827129" cy="8381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OS level: `strace –p &lt;PID&gt;`</a:t>
            </a:r>
          </a:p>
          <a:p>
            <a:pPr marL="36576" indent="0">
              <a:buFont typeface="Arial"/>
              <a:buNone/>
            </a:pP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99597" y="2204372"/>
            <a:ext cx="8790493" cy="1873196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iometric_details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</a:t>
            </a:r>
            <a:r>
              <a:rPr lang="en-US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 SCRIPT QUERYING FROM GV$IOFUNCMETRIC</a:t>
            </a:r>
            <a:endParaRPr lang="en-US" sz="12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INST_ID BEGIN_TIME        FUNCTION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RD_IOPS_SM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RD_IOPS_LG RD_MBPS_SM RD_MBPS_LG WT_IOPS_SM WT_IOPS_LG WT_MBPS_SM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WT_MBPS_LG</a:t>
            </a:r>
          </a:p>
          <a:p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 ----------------- -------- </a:t>
            </a:r>
            <a:r>
              <a:rPr lang="en-US" sz="1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---------- ---------- ---------- ---------- ---------- ---------- ----------</a:t>
            </a:r>
          </a:p>
          <a:p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 02-12-14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22:20:09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Others  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</a:t>
            </a:r>
            <a:r>
              <a:rPr lang="en-US" sz="1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1813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        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14    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        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84    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0          0          0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2 02-12-14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22:21:31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Others  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</a:t>
            </a:r>
            <a:r>
              <a:rPr lang="en-US" sz="1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1856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        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15    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        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21    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0          0          0</a:t>
            </a: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BEGIN_TIME        END_TIME          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READ_TOT_IOPS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READ_TOT_MBPS WRITE_TOT_IOPS WRITE_TOT_MBPS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----------------- -----------------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-------------- -------------- --------------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22:21:31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22:22:31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</a:t>
            </a:r>
            <a:r>
              <a:rPr lang="en-US" sz="1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3763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31            215        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</a:t>
            </a: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7105583" y="5592293"/>
            <a:ext cx="17946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 smtClean="0">
                <a:solidFill>
                  <a:srgbClr val="92D050"/>
                </a:solidFill>
                <a:latin typeface="Comic Sans MS" pitchFamily="66" charset="0"/>
              </a:rPr>
              <a:t>ASYNCH IO</a:t>
            </a:r>
            <a:endParaRPr lang="en-GB" sz="18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9215" y="4586358"/>
            <a:ext cx="8944403" cy="1576870"/>
            <a:chOff x="139215" y="4586358"/>
            <a:chExt cx="8944403" cy="1576870"/>
          </a:xfrm>
        </p:grpSpPr>
        <p:sp>
          <p:nvSpPr>
            <p:cNvPr id="12" name="Rectangle 11"/>
            <p:cNvSpPr/>
            <p:nvPr/>
          </p:nvSpPr>
          <p:spPr>
            <a:xfrm>
              <a:off x="139215" y="4586358"/>
              <a:ext cx="8944403" cy="1511559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55A0"/>
              </a:solidFill>
            </a:ln>
          </p:spPr>
          <p:txBody>
            <a:bodyPr wrap="square" tIns="72000">
              <a:spAutoFit/>
            </a:bodyPr>
            <a:lstStyle/>
            <a:p>
              <a:r>
                <a:rPr lang="en-US" sz="1400" b="1" dirty="0" err="1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io_submit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(47804644147200, 1, {{0x2b7a62e600b0, 0, 0, 0, 288}}) </a:t>
              </a:r>
              <a:r>
                <a:rPr lang="en-US" sz="1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 1</a:t>
              </a:r>
            </a:p>
            <a:p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times({</a:t>
              </a:r>
              <a:r>
                <a:rPr lang="en-US" sz="115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tms_utime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=26, </a:t>
              </a:r>
              <a:r>
                <a:rPr lang="en-US" sz="115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tms_stime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=38, </a:t>
              </a:r>
              <a:r>
                <a:rPr lang="en-US" sz="115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tms_cutime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=0, </a:t>
              </a:r>
              <a:r>
                <a:rPr lang="en-US" sz="115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tms_cstime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=0}) = 1776996225</a:t>
              </a:r>
            </a:p>
            <a:p>
              <a:r>
                <a:rPr lang="en-US" sz="1400" b="1" dirty="0" err="1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io_getevents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(47804644147200, 1, 128, {{0x2b7a62e60320, 0x2b7a62e60320, </a:t>
              </a:r>
              <a:r>
                <a:rPr lang="en-US" sz="1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8192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, 0}}, {600, 0}) </a:t>
              </a:r>
              <a:r>
                <a:rPr lang="en-US" sz="1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 1</a:t>
              </a:r>
            </a:p>
            <a:p>
              <a:r>
                <a:rPr lang="pl-PL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(...)</a:t>
              </a:r>
              <a:endParaRPr lang="en-US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endParaRPr>
            </a:p>
            <a:p>
              <a:r>
                <a:rPr lang="en-US" sz="1400" b="1" dirty="0" err="1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io_submit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(47804644147200, 1, {{0x2b7a62e611c0, 0, 0, 0, 286}}) </a:t>
              </a:r>
              <a:r>
                <a:rPr lang="en-US" sz="1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 1</a:t>
              </a:r>
            </a:p>
            <a:p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times({</a:t>
              </a:r>
              <a:r>
                <a:rPr lang="en-US" sz="115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tms_utime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=26, </a:t>
              </a:r>
              <a:r>
                <a:rPr lang="en-US" sz="115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tms_stime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=38, </a:t>
              </a:r>
              <a:r>
                <a:rPr lang="en-US" sz="115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tms_cutime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=0, </a:t>
              </a:r>
              <a:r>
                <a:rPr lang="en-US" sz="115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tms_cstime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=0}) = 1776996226</a:t>
              </a:r>
            </a:p>
            <a:p>
              <a:r>
                <a:rPr lang="en-US" sz="1400" b="1" dirty="0" err="1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io_getevents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(47804644147200, 1, 128, {{0x2b7a62e600b0, 0x2b7a62e600b0, </a:t>
              </a:r>
              <a:r>
                <a:rPr lang="en-US" sz="1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8192</a:t>
              </a:r>
              <a:r>
                <a:rPr lang="en-US" sz="11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, 0}}, {600, 0}) </a:t>
              </a:r>
              <a:r>
                <a:rPr lang="en-US" sz="1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 1</a:t>
              </a:r>
              <a:endPara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endParaRPr>
            </a:p>
          </p:txBody>
        </p:sp>
        <p:sp>
          <p:nvSpPr>
            <p:cNvPr id="13" name="Text Box 73"/>
            <p:cNvSpPr txBox="1">
              <a:spLocks noChangeArrowheads="1"/>
            </p:cNvSpPr>
            <p:nvPr/>
          </p:nvSpPr>
          <p:spPr bwMode="auto">
            <a:xfrm>
              <a:off x="7288054" y="5341833"/>
              <a:ext cx="15150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92D050"/>
                  </a:solidFill>
                  <a:latin typeface="Comic Sans MS" pitchFamily="66" charset="0"/>
                </a:rPr>
                <a:t>8KB reads</a:t>
              </a:r>
              <a:endParaRPr lang="en-GB" sz="1800" b="1" dirty="0">
                <a:solidFill>
                  <a:srgbClr val="92D050"/>
                </a:solidFill>
                <a:latin typeface="Comic Sans MS" pitchFamily="66" charset="0"/>
              </a:endParaRPr>
            </a:p>
          </p:txBody>
        </p:sp>
        <p:sp>
          <p:nvSpPr>
            <p:cNvPr id="14" name="Oval 74"/>
            <p:cNvSpPr>
              <a:spLocks noChangeArrowheads="1"/>
            </p:cNvSpPr>
            <p:nvPr/>
          </p:nvSpPr>
          <p:spPr bwMode="auto">
            <a:xfrm>
              <a:off x="6490718" y="4920479"/>
              <a:ext cx="762566" cy="1242749"/>
            </a:xfrm>
            <a:prstGeom prst="ellipse">
              <a:avLst/>
            </a:prstGeom>
            <a:noFill/>
            <a:ln w="317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6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Calibrat</a:t>
            </a:r>
            <a:r>
              <a:rPr lang="en-GB" dirty="0" smtClean="0"/>
              <a:t>e</a:t>
            </a:r>
            <a:r>
              <a:rPr lang="pl-PL" dirty="0" smtClean="0"/>
              <a:t>_IO: 1st </a:t>
            </a:r>
            <a:r>
              <a:rPr lang="en-US" dirty="0" smtClean="0"/>
              <a:t>P</a:t>
            </a:r>
            <a:r>
              <a:rPr lang="pl-PL" dirty="0" smtClean="0"/>
              <a:t>hase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161705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Random </a:t>
            </a:r>
            <a:r>
              <a:rPr lang="en-US" dirty="0" smtClean="0">
                <a:solidFill>
                  <a:srgbClr val="FF0000"/>
                </a:solidFill>
              </a:rPr>
              <a:t>reads </a:t>
            </a:r>
            <a:r>
              <a:rPr lang="en-US" dirty="0"/>
              <a:t>from </a:t>
            </a:r>
            <a:r>
              <a:rPr lang="pl-PL" dirty="0" smtClean="0">
                <a:solidFill>
                  <a:srgbClr val="FF0000"/>
                </a:solidFill>
              </a:rPr>
              <a:t>all nodes</a:t>
            </a:r>
          </a:p>
          <a:p>
            <a:r>
              <a:rPr lang="pl-PL" dirty="0" smtClean="0"/>
              <a:t>DB level: </a:t>
            </a:r>
            <a:r>
              <a:rPr lang="en-US" dirty="0" smtClean="0"/>
              <a:t>G</a:t>
            </a:r>
            <a:r>
              <a:rPr lang="pl-PL" dirty="0" smtClean="0"/>
              <a:t>V$IOFUNCMETRIC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2227" y="4040384"/>
            <a:ext cx="8827129" cy="8381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OS level: `strace –p &lt;PID&gt;`</a:t>
            </a:r>
          </a:p>
          <a:p>
            <a:pPr marL="36576" indent="0">
              <a:buFont typeface="Arial"/>
              <a:buNone/>
            </a:pP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99597" y="2204372"/>
            <a:ext cx="8790493" cy="1873196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iometric_details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</a:t>
            </a:r>
            <a:r>
              <a:rPr lang="en-US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 SCRIPT QUERYING FROM GV$IOFUNCMETRIC</a:t>
            </a:r>
            <a:endParaRPr lang="en-US" sz="12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INST_ID BEGIN_TIME        FUNCTION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RD_IOPS_SM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RD_IOPS_LG RD_MBPS_SM RD_MBPS_LG WT_IOPS_SM WT_IOPS_LG WT_MBPS_SM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WT_MBPS_LG</a:t>
            </a:r>
          </a:p>
          <a:p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 ----------------- -------- </a:t>
            </a:r>
            <a:r>
              <a:rPr lang="en-US" sz="1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---------- ---------- ---------- ---------- ---------- ---------- ----------</a:t>
            </a:r>
          </a:p>
          <a:p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 02-12-14 22:24:09 Others  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2404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0         19          1         51          0          0          0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2 02-12-14 22:23:31 Others  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2568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0         20          0         21          0          0          0</a:t>
            </a: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BEGIN_TIME        END_TIME          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READ_TOT_IOPS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READ_TOT_MBPS WRITE_TOT_IOPS WRITE_TOT_MBPS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----------------- -----------------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-------------- -------------- --------------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22:23:31 02-12-14 22:24:31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4972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40             72              0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9214" y="4586358"/>
            <a:ext cx="8944403" cy="2067375"/>
            <a:chOff x="139214" y="938157"/>
            <a:chExt cx="8944403" cy="2067375"/>
          </a:xfrm>
        </p:grpSpPr>
        <p:sp>
          <p:nvSpPr>
            <p:cNvPr id="8" name="Rectangle 7"/>
            <p:cNvSpPr/>
            <p:nvPr/>
          </p:nvSpPr>
          <p:spPr>
            <a:xfrm>
              <a:off x="139214" y="938157"/>
              <a:ext cx="8944403" cy="2042473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55A0"/>
              </a:solidFill>
            </a:ln>
          </p:spPr>
          <p:txBody>
            <a:bodyPr wrap="square" tIns="72000">
              <a:spAutoFit/>
            </a:bodyPr>
            <a:lstStyle/>
            <a:p>
              <a:r>
                <a:rPr lang="en-US" sz="1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io_submit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(47804644147200, 1, {{0x2b7a62f6c140, 0, 0, 0, 275}}) </a:t>
              </a:r>
              <a:r>
                <a:rPr lang="en-US" sz="1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 1</a:t>
              </a:r>
            </a:p>
            <a:p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times({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tms_utime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=130, 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tms_stime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=166, 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tms_cutime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=0, 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tms_cstime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=0}) = 1777017121</a:t>
              </a:r>
            </a:p>
            <a:p>
              <a:r>
                <a:rPr lang="en-US" sz="1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io_submit</a:t>
              </a:r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(47804644147200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, 1, {{0x2b7a62e627b0, 0, 0, 0, 278}}) </a:t>
              </a:r>
              <a:r>
                <a:rPr lang="en-US" sz="1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 1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times({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tms_utime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=130, 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tms_stime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=166, 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tms_cutime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=0, 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tms_cstime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=0}) = 1777017121</a:t>
              </a:r>
            </a:p>
            <a:p>
              <a:r>
                <a:rPr lang="en-US" sz="1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io_submit</a:t>
              </a:r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(47804644147200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, 1, {{0x2b7a62e90a40, 0, 0, 0, 281}}) </a:t>
              </a:r>
              <a:r>
                <a:rPr lang="en-US" sz="1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 1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endParaRPr>
            </a:p>
            <a:p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times({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tms_utime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=130, 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tms_stime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=166, 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tms_cutime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=0, </a:t>
              </a:r>
              <a:r>
                <a:rPr lang="en-US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tms_cstime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=0}) = 1777017121</a:t>
              </a:r>
            </a:p>
            <a:p>
              <a:r>
                <a:rPr lang="pl-PL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(...)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endParaRPr>
            </a:p>
            <a:p>
              <a:r>
                <a:rPr lang="en-US" sz="1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io_getevents</a:t>
              </a:r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(47804644147200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, 1, 128, {{0x2b7a62e781d0, 0x2b7a62e781d0, </a:t>
              </a:r>
              <a:r>
                <a:rPr lang="en-US" sz="1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8192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, 0}, {0x2b7a62f78e00, </a:t>
              </a:r>
              <a:endParaRPr lang="pl-PL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endParaRPr>
            </a:p>
            <a:p>
              <a:r>
                <a:rPr lang="pl-PL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(...)</a:t>
              </a:r>
            </a:p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0x2b7a62ea6e20</a:t>
              </a: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, 8192, 0}}, {600, 0}) </a:t>
              </a:r>
              <a:r>
                <a:rPr lang="en-US" sz="1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" pitchFamily="49" charset="0"/>
                </a:rPr>
                <a:t>= 128</a:t>
              </a:r>
            </a:p>
          </p:txBody>
        </p:sp>
        <p:sp>
          <p:nvSpPr>
            <p:cNvPr id="9" name="Oval 74"/>
            <p:cNvSpPr>
              <a:spLocks noChangeArrowheads="1"/>
            </p:cNvSpPr>
            <p:nvPr/>
          </p:nvSpPr>
          <p:spPr bwMode="auto">
            <a:xfrm rot="21177063">
              <a:off x="3152534" y="2310230"/>
              <a:ext cx="4023722" cy="695302"/>
            </a:xfrm>
            <a:prstGeom prst="ellipse">
              <a:avLst/>
            </a:prstGeom>
            <a:noFill/>
            <a:ln w="317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0" name="Text Box 73"/>
            <p:cNvSpPr txBox="1">
              <a:spLocks noChangeArrowheads="1"/>
            </p:cNvSpPr>
            <p:nvPr/>
          </p:nvSpPr>
          <p:spPr bwMode="auto">
            <a:xfrm>
              <a:off x="7105583" y="1944092"/>
              <a:ext cx="17946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92D050"/>
                  </a:solidFill>
                  <a:latin typeface="Comic Sans MS" pitchFamily="66" charset="0"/>
                </a:rPr>
                <a:t>ASYNCH IO</a:t>
              </a:r>
              <a:endParaRPr lang="en-GB" sz="1800" b="1" dirty="0">
                <a:solidFill>
                  <a:srgbClr val="92D05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2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Calibrat</a:t>
            </a:r>
            <a:r>
              <a:rPr lang="en-GB" dirty="0" smtClean="0"/>
              <a:t>e</a:t>
            </a:r>
            <a:r>
              <a:rPr lang="pl-PL" dirty="0" smtClean="0"/>
              <a:t>_IO: 2nd </a:t>
            </a:r>
            <a:r>
              <a:rPr lang="en-US" dirty="0" smtClean="0"/>
              <a:t>P</a:t>
            </a:r>
            <a:r>
              <a:rPr lang="pl-PL" dirty="0" smtClean="0"/>
              <a:t>hase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161705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Sequential </a:t>
            </a:r>
            <a:r>
              <a:rPr lang="en-US" dirty="0" smtClean="0">
                <a:solidFill>
                  <a:srgbClr val="FF0000"/>
                </a:solidFill>
              </a:rPr>
              <a:t>reads </a:t>
            </a:r>
            <a:r>
              <a:rPr lang="en-US" dirty="0"/>
              <a:t>from </a:t>
            </a:r>
            <a:r>
              <a:rPr lang="pl-PL" dirty="0" smtClean="0">
                <a:solidFill>
                  <a:srgbClr val="FF0000"/>
                </a:solidFill>
              </a:rPr>
              <a:t>all nodes</a:t>
            </a:r>
          </a:p>
          <a:p>
            <a:r>
              <a:rPr lang="pl-PL" dirty="0" smtClean="0"/>
              <a:t>DB level: </a:t>
            </a:r>
            <a:r>
              <a:rPr lang="en-US" dirty="0" smtClean="0"/>
              <a:t>G</a:t>
            </a:r>
            <a:r>
              <a:rPr lang="pl-PL" dirty="0" smtClean="0"/>
              <a:t>V$IOFUNCMETRIC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2227" y="4040384"/>
            <a:ext cx="8827129" cy="8381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OS level: `strace –p &lt;PID&gt;`</a:t>
            </a:r>
          </a:p>
          <a:p>
            <a:pPr marL="36576" indent="0">
              <a:buFont typeface="Arial"/>
              <a:buNone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96310" y="2204875"/>
            <a:ext cx="8793780" cy="1873196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iometric_details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</a:t>
            </a:r>
            <a:r>
              <a:rPr lang="en-US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 SCRIPT QUERYING FROM </a:t>
            </a:r>
            <a:r>
              <a:rPr lang="en-US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GV</a:t>
            </a:r>
            <a:r>
              <a:rPr lang="en-US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$IOFUNCMETRIC</a:t>
            </a:r>
            <a:endParaRPr lang="en-US" sz="1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INST_ID BEGIN_TIME        FUNCTION RD_IOPS_SM RD_IOPS_LG RD_MBPS_SM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RD_MBPS_LG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WT_IOPS_SM WT_IOPS_LG WT_MBPS_SM WT_MBPS_LG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 ----------------- -------- ---------- ---------- ----------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---------- ---------- ---------- ----------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1 02-12-14 23:00:09 Others            5          0          0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554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1         15          0         15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2 02-12-14 23:00:31 Others            3          0          0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715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20          0          0          0</a:t>
            </a: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BEGIN_TIME        END_TIME           READ_TOT_IOPS 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READ_TOT_MBPS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WRITE_TOT_IOPS WRITE_TOT_MBPS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----------------- ----------------- --------------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-------------- --------------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23:00:09 02-12-14 23:01:09              8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1268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36            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15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424" y="4550059"/>
            <a:ext cx="8947690" cy="2257917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io_submit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46921770770432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1, {{0x2b22821be9b0, 0, 0, 0, 290}})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 1</a:t>
            </a:r>
          </a:p>
          <a:p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times(NULL)                             = 1831042508</a:t>
            </a:r>
          </a:p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(…)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io_submit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46921770770432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1, {{0x2b2282259350, 0, 0, 0, 298}})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 1</a:t>
            </a:r>
            <a:endParaRPr 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times(NULL)                             = 1831042509</a:t>
            </a:r>
          </a:p>
          <a:p>
            <a:r>
              <a:rPr lang="en-US" sz="1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io_getevents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46921770770432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1, 128, {{0x2b22821e9050, 0x2b22821e9050,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1048576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0}}, {600, 0})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 1</a:t>
            </a:r>
            <a:endParaRPr 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times(NULL)                             = 1831042509</a:t>
            </a:r>
          </a:p>
          <a:p>
            <a:r>
              <a:rPr lang="en-US" sz="1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io_submit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46921770770432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1, {{0x2b22821e9050, 0, 0, 0, 287}})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 1</a:t>
            </a:r>
            <a:endParaRPr lang="en-US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times(NULL)                             = 1831042509</a:t>
            </a:r>
          </a:p>
          <a:p>
            <a:r>
              <a:rPr lang="en-US" sz="1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io_getevents</a:t>
            </a:r>
            <a:r>
              <a:rPr lang="nl-NL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46921770770432, 34, 128, {{0x2aacd396d310, 0x2aacd396d310,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1048576</a:t>
            </a:r>
            <a:r>
              <a:rPr lang="nl-NL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0}</a:t>
            </a:r>
            <a:r>
              <a:rPr lang="nl-NL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</a:t>
            </a:r>
          </a:p>
          <a:p>
            <a:r>
              <a:rPr lang="nl-NL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(...) , {600, 0}) </a:t>
            </a:r>
            <a:r>
              <a:rPr lang="nl-NL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 34</a:t>
            </a:r>
            <a:endParaRPr lang="en-US" sz="1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14" name="Oval 74"/>
          <p:cNvSpPr>
            <a:spLocks noChangeArrowheads="1"/>
          </p:cNvSpPr>
          <p:nvPr/>
        </p:nvSpPr>
        <p:spPr bwMode="auto">
          <a:xfrm>
            <a:off x="6083300" y="5441179"/>
            <a:ext cx="1447800" cy="1320630"/>
          </a:xfrm>
          <a:prstGeom prst="ellipse">
            <a:avLst/>
          </a:prstGeom>
          <a:noFill/>
          <a:ln w="317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5" name="Text Box 73"/>
          <p:cNvSpPr txBox="1">
            <a:spLocks noChangeArrowheads="1"/>
          </p:cNvSpPr>
          <p:nvPr/>
        </p:nvSpPr>
        <p:spPr bwMode="auto">
          <a:xfrm>
            <a:off x="7288054" y="5157167"/>
            <a:ext cx="1515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92D050"/>
                </a:solidFill>
                <a:latin typeface="Comic Sans MS" pitchFamily="66" charset="0"/>
              </a:rPr>
              <a:t>1MB reads</a:t>
            </a:r>
            <a:endParaRPr lang="en-GB" sz="18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4" b="12329"/>
          <a:stretch>
            <a:fillRect/>
          </a:stretch>
        </p:blipFill>
        <p:spPr bwMode="auto">
          <a:xfrm>
            <a:off x="228600" y="3429000"/>
            <a:ext cx="872331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ctrTitle"/>
          </p:nvPr>
        </p:nvSpPr>
        <p:spPr>
          <a:xfrm>
            <a:off x="161924" y="534988"/>
            <a:ext cx="8856663" cy="772951"/>
          </a:xfrm>
        </p:spPr>
        <p:txBody>
          <a:bodyPr>
            <a:normAutofit/>
          </a:bodyPr>
          <a:lstStyle/>
          <a:p>
            <a:r>
              <a:rPr lang="en-GB" b="1"/>
              <a:t>A Closer Look at CALIBRATE_IO</a:t>
            </a:r>
            <a:endParaRPr lang="en-US" sz="3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207963" y="1643605"/>
            <a:ext cx="6629400" cy="132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sz="2200" b="1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Luca Canali</a:t>
            </a:r>
            <a:r>
              <a:rPr lang="en-US" sz="2200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US" sz="22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CERN</a:t>
            </a:r>
          </a:p>
          <a:p>
            <a:pPr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2200" b="1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Marcin Blaszczyk</a:t>
            </a:r>
            <a:r>
              <a:rPr lang="en-US" sz="22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 CERN</a:t>
            </a:r>
            <a:endParaRPr lang="en-US" sz="2200" kern="0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  <a:p>
            <a:pPr defTabSz="91440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sz="2200" i="1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UKOUG TECH14, Liverpool, December 2014</a:t>
            </a:r>
            <a:endParaRPr lang="en-US" sz="2200" i="1" kern="0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Calibrat</a:t>
            </a:r>
            <a:r>
              <a:rPr lang="en-GB" dirty="0" smtClean="0"/>
              <a:t>e</a:t>
            </a:r>
            <a:r>
              <a:rPr lang="pl-PL" dirty="0" smtClean="0"/>
              <a:t>_IO: 3rd Phase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161705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Sequential </a:t>
            </a:r>
            <a:r>
              <a:rPr lang="en-US" dirty="0" smtClean="0">
                <a:solidFill>
                  <a:srgbClr val="FF0000"/>
                </a:solidFill>
              </a:rPr>
              <a:t>reads </a:t>
            </a:r>
            <a:r>
              <a:rPr lang="en-US" dirty="0" smtClean="0"/>
              <a:t>from 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single session</a:t>
            </a:r>
          </a:p>
          <a:p>
            <a:r>
              <a:rPr lang="pl-PL" dirty="0" smtClean="0"/>
              <a:t>DB level: </a:t>
            </a:r>
            <a:r>
              <a:rPr lang="en-US" dirty="0" smtClean="0"/>
              <a:t>G</a:t>
            </a:r>
            <a:r>
              <a:rPr lang="pl-PL" dirty="0" smtClean="0"/>
              <a:t>V$IOFUNCMETRIC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6310" y="2204875"/>
            <a:ext cx="8793780" cy="1873196"/>
          </a:xfrm>
          <a:prstGeom prst="rect">
            <a:avLst/>
          </a:prstGeom>
          <a:solidFill>
            <a:srgbClr val="000000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iometric_details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</a:t>
            </a:r>
            <a:r>
              <a:rPr lang="en-US" sz="12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 SCRIPT QUERYING FROM V$IOFUNCMETRIC</a:t>
            </a:r>
            <a:endParaRPr lang="en-US" sz="1200" b="1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INST_ID BEGIN_TIME        FUNCTION RD_IOPS_SM RD_IOPS_LG RD_MBPS_SM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RD_MBPS_LG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WT_IOPS_SM WT_IOPS_LG WT_MBPS_SM WT_MBPS_LG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 ----------------- -------- ---------- ---------- ----------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---------- ---------- ---------- ----------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1 02-12-14 23:00:09 Others            5          0          0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554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1         15          0         15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2 02-12-14 23:00:31 Others            3          0          0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715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20          0          0          0</a:t>
            </a: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BEGIN_TIME        END_TIME           READ_TOT_IOPS 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READ_TOT_MBPS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WRITE_TOT_IOPS WRITE_TOT_MBPS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----------------- ----------------- --------------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-------------- --------------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23:00:09 02-12-14 23:01:09              8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1268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36            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15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310" y="2204875"/>
            <a:ext cx="8793780" cy="1873196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iometric_details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</a:t>
            </a:r>
            <a:r>
              <a:rPr lang="en-US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 SCRIPT QUERYING FROM </a:t>
            </a:r>
            <a:r>
              <a:rPr lang="en-US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GV</a:t>
            </a:r>
            <a:r>
              <a:rPr lang="en-US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$IOFUNCMETRIC</a:t>
            </a:r>
            <a:endParaRPr lang="en-US" sz="1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INST_ID BEGIN_TIME        FUNCTION RD_IOPS_SM RD_IOPS_LG RD_MBPS_SM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RD_MBPS_LG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WT_IOPS_SM WT_IOPS_LG WT_MBPS_SM WT_MBPS_LG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 ----------------- -------- ---------- ---------- ----------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---------- ---------- ---------- ----------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1 02-12-14 23:17:09 Others            8          0          0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81          0          0          0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2 02-12-14 23:16:31 Others            5          0          0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328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11          0          0          0</a:t>
            </a: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BEGIN_TIME        END_TIME           READ_TOT_IOPS 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READ_TOT_MBPS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WRITE_TOT_IOPS WRITE_TOT_MBPS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----------------- ----------------- --------------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-------------- --------------</a:t>
            </a:r>
          </a:p>
          <a:p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23:16:31 02-12-14 23:17:32             14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</a:t>
            </a:r>
            <a:r>
              <a:rPr lang="en-US" sz="1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328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92             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2227" y="4040384"/>
            <a:ext cx="8827129" cy="8381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OS level: `strace –p &lt;PID&gt;`</a:t>
            </a:r>
          </a:p>
          <a:p>
            <a:pPr marL="36576" indent="0">
              <a:buFont typeface="Arial"/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1424" y="4550059"/>
            <a:ext cx="8947690" cy="2257917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io_submit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46921770770432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1, {{0x2b22821be9b0, 0, 0, 0, 290}})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 1</a:t>
            </a:r>
          </a:p>
          <a:p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times(NULL)                             = 1831042508</a:t>
            </a:r>
          </a:p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(…)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io_submit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46921770770432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1, {{0x2b2282259350, 0, 0, 0, 298}})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 1</a:t>
            </a:r>
            <a:endParaRPr 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times(NULL)                             = 1831042509</a:t>
            </a:r>
          </a:p>
          <a:p>
            <a:r>
              <a:rPr lang="en-US" sz="1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io_getevents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46921770770432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1, 128, {{0x2b22821e9050, 0x2b22821e9050,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1048576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0}}, {600, 0})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 1</a:t>
            </a:r>
            <a:endParaRPr 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times(NULL)                             = 1831042509</a:t>
            </a:r>
          </a:p>
          <a:p>
            <a:r>
              <a:rPr lang="en-US" sz="1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io_submit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46921770770432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1, {{0x2b22821e9050, 0, 0, 0, 287}})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 1</a:t>
            </a:r>
            <a:endParaRPr lang="en-US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times(NULL)                             = 1831042509</a:t>
            </a:r>
          </a:p>
          <a:p>
            <a:r>
              <a:rPr lang="en-US" sz="1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io_getevents</a:t>
            </a:r>
            <a:r>
              <a:rPr lang="nl-NL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46921770770432, 34, 128, {{0x2aacd396d310, 0x2aacd396d310,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1048576</a:t>
            </a:r>
            <a:r>
              <a:rPr lang="nl-NL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0}</a:t>
            </a:r>
            <a:r>
              <a:rPr lang="nl-NL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</a:t>
            </a:r>
          </a:p>
          <a:p>
            <a:r>
              <a:rPr lang="nl-NL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nl-N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(...) , {600, 0}) </a:t>
            </a:r>
            <a:r>
              <a:rPr lang="nl-NL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 34</a:t>
            </a:r>
            <a:endParaRPr lang="en-US" sz="1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10" name="Oval 74"/>
          <p:cNvSpPr>
            <a:spLocks noChangeArrowheads="1"/>
          </p:cNvSpPr>
          <p:nvPr/>
        </p:nvSpPr>
        <p:spPr bwMode="auto">
          <a:xfrm>
            <a:off x="6083300" y="5441179"/>
            <a:ext cx="1447800" cy="1320630"/>
          </a:xfrm>
          <a:prstGeom prst="ellipse">
            <a:avLst/>
          </a:prstGeom>
          <a:noFill/>
          <a:ln w="317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5" name="Text Box 73"/>
          <p:cNvSpPr txBox="1">
            <a:spLocks noChangeArrowheads="1"/>
          </p:cNvSpPr>
          <p:nvPr/>
        </p:nvSpPr>
        <p:spPr bwMode="auto">
          <a:xfrm>
            <a:off x="7288054" y="5157167"/>
            <a:ext cx="1515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92D050"/>
                </a:solidFill>
                <a:latin typeface="Comic Sans MS" pitchFamily="66" charset="0"/>
              </a:rPr>
              <a:t>1MB reads</a:t>
            </a:r>
            <a:endParaRPr lang="en-GB" sz="18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5871" y="1972585"/>
            <a:ext cx="8085364" cy="4820157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</a:t>
            </a:r>
            <a:r>
              <a:rPr lang="en-US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SELECT </a:t>
            </a:r>
            <a:r>
              <a:rPr lang="en-US" sz="11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sysdate</a:t>
            </a:r>
            <a:r>
              <a:rPr lang="en-US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US" sz="11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file_no</a:t>
            </a:r>
            <a:r>
              <a:rPr lang="en-US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US" sz="11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filetype_name</a:t>
            </a:r>
            <a:r>
              <a:rPr lang="en-US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sum(</a:t>
            </a:r>
            <a:r>
              <a:rPr lang="en-US" sz="11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small_read_reqs</a:t>
            </a:r>
            <a:r>
              <a:rPr lang="en-US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), sum(</a:t>
            </a:r>
            <a:r>
              <a:rPr lang="en-US" sz="11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small_read_servicetime</a:t>
            </a:r>
            <a:r>
              <a:rPr lang="en-US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</a:t>
            </a:r>
          </a:p>
          <a:p>
            <a:r>
              <a:rPr lang="en-US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FROM </a:t>
            </a:r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GV$IOSTAT_FILE</a:t>
            </a:r>
            <a:r>
              <a:rPr lang="en-US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</a:p>
          <a:p>
            <a:r>
              <a:rPr lang="en-US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WHERE </a:t>
            </a:r>
            <a:r>
              <a:rPr lang="en-US" sz="11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filetype_name</a:t>
            </a:r>
            <a:r>
              <a:rPr lang="en-US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='Data </a:t>
            </a:r>
            <a:r>
              <a:rPr lang="en-US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File‘ GROUP </a:t>
            </a:r>
            <a:r>
              <a:rPr lang="en-US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BY </a:t>
            </a:r>
            <a:r>
              <a:rPr lang="en-US" sz="11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file_no</a:t>
            </a:r>
            <a:r>
              <a:rPr lang="en-US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US" sz="11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filetype_name</a:t>
            </a:r>
            <a:endParaRPr lang="en-US" sz="11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ORDER BY </a:t>
            </a:r>
            <a:r>
              <a:rPr lang="en-US" sz="11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file_no</a:t>
            </a:r>
            <a:r>
              <a:rPr lang="en-US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US" sz="11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filetype_name</a:t>
            </a:r>
            <a:r>
              <a:rPr lang="en-US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;</a:t>
            </a:r>
          </a:p>
          <a:p>
            <a:endParaRPr lang="en-US" sz="11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ro-RO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SYSDATE           FILE_NO FILETYPE_NAME SMALL_READ_REQS SMALL_READ_SERVICETIME</a:t>
            </a:r>
          </a:p>
          <a:p>
            <a:r>
              <a:rPr lang="ro-RO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----------------- ------- ------------- --------------- ----------------------</a:t>
            </a:r>
            <a:endParaRPr lang="ro-RO" sz="115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ro-RO" sz="11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23:57:55       1 Data File             1045986               33694991</a:t>
            </a:r>
          </a:p>
          <a:p>
            <a:r>
              <a:rPr lang="ro-RO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23:57:55       2 Data File           789106250              409393779</a:t>
            </a:r>
          </a:p>
          <a:p>
            <a:r>
              <a:rPr lang="en-US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(…)</a:t>
            </a:r>
            <a:endParaRPr lang="ro-RO" sz="11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</a:t>
            </a:r>
            <a:r>
              <a:rPr lang="en-US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/</a:t>
            </a:r>
          </a:p>
          <a:p>
            <a:r>
              <a:rPr lang="ro-RO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SYSDATE           FILE_NO FILETYPE_NAME SMALL_READ_REQS SMALL_READ_SERVICETIME</a:t>
            </a:r>
          </a:p>
          <a:p>
            <a:r>
              <a:rPr lang="ro-RO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----------------- ------- ------------- --------------- ----------------------</a:t>
            </a:r>
          </a:p>
          <a:p>
            <a:r>
              <a:rPr lang="ro-RO" sz="11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23:58:21       1 Data File             1046037               33702193</a:t>
            </a:r>
          </a:p>
          <a:p>
            <a:r>
              <a:rPr lang="ro-RO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23:58:21       2 Data File           789106352              409408018</a:t>
            </a:r>
          </a:p>
          <a:p>
            <a:r>
              <a:rPr lang="en-US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(…)</a:t>
            </a:r>
            <a:endParaRPr lang="ro-RO" sz="11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</a:t>
            </a:r>
            <a:r>
              <a:rPr lang="en-US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/</a:t>
            </a:r>
          </a:p>
          <a:p>
            <a:r>
              <a:rPr lang="ro-RO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SYSDATE           FILE_NO FILETYPE_NAME SMALL_READ_REQS SMALL_READ_SERVICETIME</a:t>
            </a:r>
          </a:p>
          <a:p>
            <a:r>
              <a:rPr lang="ro-RO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----------------- ------- ------------- --------------- ----------------------</a:t>
            </a:r>
          </a:p>
          <a:p>
            <a:r>
              <a:rPr lang="ro-RO" sz="11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23:59:28       1 Data File             1046199               33781055</a:t>
            </a:r>
          </a:p>
          <a:p>
            <a:r>
              <a:rPr lang="ro-RO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23:59:28       2 Data File           789106607              409532304</a:t>
            </a:r>
          </a:p>
          <a:p>
            <a:r>
              <a:rPr lang="en-US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(…)</a:t>
            </a:r>
            <a:endParaRPr lang="ro-RO" sz="11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ro-RO" sz="1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23:59:28       8 Data File               70293                </a:t>
            </a:r>
            <a:r>
              <a:rPr lang="ro-RO" sz="1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3234810</a:t>
            </a:r>
            <a:endParaRPr lang="it-IT" sz="11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I/O </a:t>
            </a:r>
            <a:r>
              <a:rPr lang="en-US" dirty="0" smtClean="0"/>
              <a:t>D</a:t>
            </a:r>
            <a:r>
              <a:rPr lang="pl-PL" dirty="0" smtClean="0"/>
              <a:t>istribution </a:t>
            </a:r>
            <a:r>
              <a:rPr lang="en-US" dirty="0" smtClean="0"/>
              <a:t>A</a:t>
            </a:r>
            <a:r>
              <a:rPr lang="pl-PL" dirty="0" smtClean="0"/>
              <a:t>cross </a:t>
            </a:r>
            <a:r>
              <a:rPr lang="en-US" dirty="0" smtClean="0"/>
              <a:t>S</a:t>
            </a:r>
            <a:r>
              <a:rPr lang="pl-PL" dirty="0" smtClean="0"/>
              <a:t>torage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1220261"/>
          </a:xfrm>
        </p:spPr>
        <p:txBody>
          <a:bodyPr>
            <a:normAutofit/>
          </a:bodyPr>
          <a:lstStyle/>
          <a:p>
            <a:r>
              <a:rPr lang="pl-PL" sz="2000" dirty="0" err="1" smtClean="0"/>
              <a:t>Calibrate_IO</a:t>
            </a:r>
            <a:r>
              <a:rPr lang="pl-PL" sz="2000" dirty="0" smtClean="0"/>
              <a:t> reads from </a:t>
            </a:r>
            <a:r>
              <a:rPr lang="pl-PL" sz="2000" dirty="0" smtClean="0">
                <a:solidFill>
                  <a:srgbClr val="FF0000"/>
                </a:solidFill>
              </a:rPr>
              <a:t>all files </a:t>
            </a:r>
            <a:r>
              <a:rPr lang="pl-PL" sz="2000" dirty="0" smtClean="0"/>
              <a:t>in the </a:t>
            </a:r>
            <a:r>
              <a:rPr lang="pl-PL" sz="2000" dirty="0" err="1" smtClean="0"/>
              <a:t>database</a:t>
            </a:r>
            <a:endParaRPr lang="pl-PL" sz="2000" dirty="0" smtClean="0"/>
          </a:p>
          <a:p>
            <a:r>
              <a:rPr lang="pl-PL" sz="2000" dirty="0" smtClean="0"/>
              <a:t>Load </a:t>
            </a:r>
            <a:r>
              <a:rPr lang="pl-PL" sz="2000" dirty="0" smtClean="0">
                <a:solidFill>
                  <a:srgbClr val="FF0000"/>
                </a:solidFill>
              </a:rPr>
              <a:t>proportional </a:t>
            </a:r>
            <a:r>
              <a:rPr lang="pl-PL" sz="2000" dirty="0" smtClean="0"/>
              <a:t>to file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375421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Oval 74"/>
          <p:cNvSpPr>
            <a:spLocks noChangeArrowheads="1"/>
          </p:cNvSpPr>
          <p:nvPr/>
        </p:nvSpPr>
        <p:spPr bwMode="auto">
          <a:xfrm>
            <a:off x="4283760" y="3501987"/>
            <a:ext cx="1447800" cy="252707"/>
          </a:xfrm>
          <a:prstGeom prst="ellipse">
            <a:avLst/>
          </a:prstGeom>
          <a:noFill/>
          <a:ln w="317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Oval 74"/>
          <p:cNvSpPr>
            <a:spLocks noChangeArrowheads="1"/>
          </p:cNvSpPr>
          <p:nvPr/>
        </p:nvSpPr>
        <p:spPr bwMode="auto">
          <a:xfrm>
            <a:off x="4231334" y="4722406"/>
            <a:ext cx="1447800" cy="252707"/>
          </a:xfrm>
          <a:prstGeom prst="ellipse">
            <a:avLst/>
          </a:prstGeom>
          <a:noFill/>
          <a:ln w="317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Oval 74"/>
          <p:cNvSpPr>
            <a:spLocks noChangeArrowheads="1"/>
          </p:cNvSpPr>
          <p:nvPr/>
        </p:nvSpPr>
        <p:spPr bwMode="auto">
          <a:xfrm>
            <a:off x="4283760" y="5944045"/>
            <a:ext cx="1447800" cy="252707"/>
          </a:xfrm>
          <a:prstGeom prst="ellipse">
            <a:avLst/>
          </a:prstGeom>
          <a:noFill/>
          <a:ln w="317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Calibrate_IO – </a:t>
            </a:r>
            <a:r>
              <a:rPr lang="en-US" dirty="0" smtClean="0"/>
              <a:t>O</a:t>
            </a:r>
            <a:r>
              <a:rPr lang="pl-PL" dirty="0" smtClean="0"/>
              <a:t>utputs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49"/>
            <a:ext cx="8827129" cy="372525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 smtClean="0"/>
              <a:t>MAX</a:t>
            </a:r>
            <a:r>
              <a:rPr lang="pl-PL" sz="2400" b="1" dirty="0" smtClean="0"/>
              <a:t>_</a:t>
            </a:r>
            <a:r>
              <a:rPr lang="en-US" sz="2400" b="1" dirty="0" smtClean="0"/>
              <a:t>IOPS</a:t>
            </a:r>
            <a:r>
              <a:rPr lang="pl-PL" sz="2400" b="1" dirty="0" smtClean="0"/>
              <a:t> </a:t>
            </a:r>
          </a:p>
          <a:p>
            <a:pPr marL="448056" lvl="1" indent="0">
              <a:buNone/>
            </a:pPr>
            <a:r>
              <a:rPr lang="en-US" sz="1600" dirty="0" smtClean="0"/>
              <a:t>Maximum </a:t>
            </a:r>
            <a:r>
              <a:rPr lang="en-US" sz="1600" dirty="0"/>
              <a:t>number of I/O requests </a:t>
            </a:r>
            <a:r>
              <a:rPr lang="en-US" sz="1600" dirty="0" smtClean="0"/>
              <a:t>that </a:t>
            </a:r>
            <a:r>
              <a:rPr lang="en-US" sz="1600" dirty="0"/>
              <a:t>can be sustained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MAX</a:t>
            </a:r>
            <a:r>
              <a:rPr lang="pl-PL" sz="2400" b="1" dirty="0" smtClean="0"/>
              <a:t>_</a:t>
            </a:r>
            <a:r>
              <a:rPr lang="en-US" sz="2400" b="1" dirty="0" smtClean="0"/>
              <a:t>MBPS</a:t>
            </a:r>
            <a:endParaRPr lang="pl-PL" sz="2400" b="1" dirty="0" smtClean="0"/>
          </a:p>
          <a:p>
            <a:pPr marL="448056" lvl="1" indent="0">
              <a:buNone/>
            </a:pPr>
            <a:r>
              <a:rPr lang="en-US" sz="1600" dirty="0" smtClean="0"/>
              <a:t>Maximum throughput of I/O that can be sustained</a:t>
            </a:r>
            <a:endParaRPr lang="pl-PL" sz="1600" dirty="0" smtClean="0"/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LATENCY</a:t>
            </a:r>
            <a:endParaRPr lang="pl-PL" sz="2400" b="1" dirty="0" smtClean="0"/>
          </a:p>
          <a:p>
            <a:pPr marL="448056" lvl="1" indent="0">
              <a:buNone/>
            </a:pPr>
            <a:r>
              <a:rPr lang="pl-PL" sz="1600" dirty="0" smtClean="0"/>
              <a:t>Average latency of database-block-sized I/O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MAX</a:t>
            </a:r>
            <a:r>
              <a:rPr lang="pl-PL" sz="2400" b="1" dirty="0" smtClean="0"/>
              <a:t>_</a:t>
            </a:r>
            <a:r>
              <a:rPr lang="en-US" sz="2400" b="1" dirty="0" smtClean="0"/>
              <a:t>PMBPS </a:t>
            </a:r>
            <a:endParaRPr lang="pl-PL" sz="2400" b="1" dirty="0"/>
          </a:p>
          <a:p>
            <a:pPr marL="448056" lvl="1" indent="0">
              <a:buNone/>
            </a:pPr>
            <a:r>
              <a:rPr lang="en-US" sz="1600" dirty="0" smtClean="0"/>
              <a:t>Maximum </a:t>
            </a:r>
            <a:r>
              <a:rPr lang="en-US" sz="1600" dirty="0"/>
              <a:t>throughput</a:t>
            </a:r>
            <a:r>
              <a:rPr lang="en-US" sz="1600" dirty="0" smtClean="0"/>
              <a:t> </a:t>
            </a:r>
            <a:r>
              <a:rPr lang="en-US" sz="1600" dirty="0"/>
              <a:t>of large I/O requests that can be sustained by a single </a:t>
            </a:r>
            <a:r>
              <a:rPr lang="en-US" sz="1600" dirty="0" smtClean="0"/>
              <a:t>process </a:t>
            </a:r>
          </a:p>
          <a:p>
            <a:pPr marL="448056" lvl="1" indent="0">
              <a:buNone/>
            </a:pPr>
            <a:r>
              <a:rPr lang="en-US" sz="1600" dirty="0" err="1" smtClean="0"/>
              <a:t>max_pmbs</a:t>
            </a:r>
            <a:r>
              <a:rPr lang="en-US" sz="1600" dirty="0" smtClean="0"/>
              <a:t> </a:t>
            </a:r>
            <a:r>
              <a:rPr lang="en-US" sz="1600" dirty="0" err="1" smtClean="0"/>
              <a:t>avaliable</a:t>
            </a:r>
            <a:r>
              <a:rPr lang="en-US" sz="1600" dirty="0" smtClean="0"/>
              <a:t> only in DBA_RSRC_IO_CALIBRATE:</a:t>
            </a:r>
          </a:p>
          <a:p>
            <a:pPr marL="448056" lvl="1" indent="0">
              <a:buNone/>
            </a:pPr>
            <a:r>
              <a:rPr lang="pl-PL" dirty="0" smtClean="0"/>
              <a:t> 	</a:t>
            </a:r>
          </a:p>
          <a:p>
            <a:pPr lvl="1"/>
            <a:endParaRPr lang="pl-PL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1" y="4604245"/>
            <a:ext cx="8974667" cy="1273032"/>
          </a:xfrm>
          <a:prstGeom prst="rect">
            <a:avLst/>
          </a:prstGeom>
          <a:solidFill>
            <a:srgbClr val="000000"/>
          </a:solidFill>
          <a:ln w="25400">
            <a:solidFill>
              <a:srgbClr val="104282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2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2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</a:t>
            </a:r>
            <a:r>
              <a:rPr lang="en-US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select * from DBA_RSRC_IO_CALIBRATE;</a:t>
            </a:r>
          </a:p>
          <a:p>
            <a:endParaRPr lang="en-US" sz="12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START_TIME        END_TIME          MAX_IOPS </a:t>
            </a:r>
            <a:r>
              <a:rPr lang="en-US" sz="12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MAX_MBPS</a:t>
            </a:r>
            <a:r>
              <a:rPr lang="en-US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12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MAX_PMBPS</a:t>
            </a:r>
            <a:r>
              <a:rPr lang="en-US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LATENCY NUM_PHYSICAL_DISKS</a:t>
            </a:r>
          </a:p>
          <a:p>
            <a:r>
              <a:rPr lang="en-US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----------------- ----------------- -------- </a:t>
            </a:r>
            <a:r>
              <a:rPr lang="en-US" sz="12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</a:t>
            </a:r>
            <a:r>
              <a:rPr lang="en-US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12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</a:t>
            </a:r>
            <a:r>
              <a:rPr lang="en-US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------- ------------------</a:t>
            </a:r>
          </a:p>
          <a:p>
            <a:r>
              <a:rPr lang="en-US" sz="12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</a:t>
            </a:r>
            <a:r>
              <a:rPr lang="en-US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17:08:01 </a:t>
            </a:r>
            <a:r>
              <a:rPr lang="en-US" sz="12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02-12-14 </a:t>
            </a:r>
            <a:r>
              <a:rPr lang="en-US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17:20:37     </a:t>
            </a:r>
            <a:r>
              <a:rPr lang="en-US" sz="12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4997     </a:t>
            </a:r>
            <a:r>
              <a:rPr lang="en-US" sz="12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1257</a:t>
            </a:r>
            <a:r>
              <a:rPr lang="en-US" sz="12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</a:t>
            </a:r>
            <a:r>
              <a:rPr lang="en-US" sz="125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398</a:t>
            </a:r>
            <a:r>
              <a:rPr lang="en-US" sz="12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42                 50</a:t>
            </a:r>
            <a:endParaRPr lang="en-US" sz="12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12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2226" y="6019884"/>
            <a:ext cx="8827129" cy="62645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Automatic degree of </a:t>
            </a:r>
            <a:r>
              <a:rPr lang="en-GB" sz="2400" dirty="0" smtClean="0"/>
              <a:t>parallelism </a:t>
            </a:r>
            <a:r>
              <a:rPr lang="en-GB" sz="2400" dirty="0" smtClean="0"/>
              <a:t>uses MAX_PMBPS and MAX_MBPS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549080" y="1382899"/>
            <a:ext cx="2442609" cy="2057862"/>
          </a:xfrm>
          <a:prstGeom prst="rect">
            <a:avLst/>
          </a:prstGeom>
          <a:solidFill>
            <a:srgbClr val="000000"/>
          </a:solidFill>
          <a:ln w="25400">
            <a:solidFill>
              <a:srgbClr val="104282"/>
            </a:solidFill>
          </a:ln>
        </p:spPr>
        <p:txBody>
          <a:bodyPr wrap="square" tIns="7200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 IOPS =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4997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 MBPS =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1257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Latency  =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42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PL/SQL procedure successfully completed.</a:t>
            </a:r>
          </a:p>
        </p:txBody>
      </p:sp>
    </p:spTree>
    <p:extLst>
      <p:ext uri="{BB962C8B-B14F-4D97-AF65-F5344CB8AC3E}">
        <p14:creationId xmlns:p14="http://schemas.microsoft.com/office/powerpoint/2010/main" val="36070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JBOD &amp; ASM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3979333"/>
            <a:ext cx="8827129" cy="274214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IOPS </a:t>
            </a:r>
            <a:endParaRPr lang="pl-PL" dirty="0" smtClean="0"/>
          </a:p>
          <a:p>
            <a:pPr lvl="1"/>
            <a:r>
              <a:rPr lang="en-US" dirty="0" smtClean="0"/>
              <a:t>Value s</a:t>
            </a:r>
            <a:r>
              <a:rPr lang="pl-PL" dirty="0" smtClean="0"/>
              <a:t>eems </a:t>
            </a:r>
            <a:r>
              <a:rPr lang="en-US" dirty="0" smtClean="0">
                <a:solidFill>
                  <a:srgbClr val="FF0000"/>
                </a:solidFill>
              </a:rPr>
              <a:t>correct</a:t>
            </a:r>
            <a:r>
              <a:rPr lang="en-US" dirty="0" smtClean="0"/>
              <a:t> (46 disks * ~100IOPS)</a:t>
            </a:r>
            <a:endParaRPr lang="pl-PL" dirty="0" smtClean="0"/>
          </a:p>
          <a:p>
            <a:r>
              <a:rPr lang="pl-PL" dirty="0" smtClean="0"/>
              <a:t>Latency:</a:t>
            </a:r>
          </a:p>
          <a:p>
            <a:pPr lvl="1"/>
            <a:r>
              <a:rPr lang="en-US" dirty="0" smtClean="0"/>
              <a:t>What does this number mean to us?</a:t>
            </a:r>
          </a:p>
          <a:p>
            <a:pPr lvl="1"/>
            <a:r>
              <a:rPr lang="en-US" dirty="0" smtClean="0"/>
              <a:t>Different values reported for the same system and same input parameters</a:t>
            </a:r>
            <a:endParaRPr lang="pl-PL" dirty="0" smtClean="0"/>
          </a:p>
          <a:p>
            <a:r>
              <a:rPr lang="pl-PL" dirty="0" smtClean="0"/>
              <a:t>Throughput:</a:t>
            </a:r>
          </a:p>
          <a:p>
            <a:pPr lvl="1"/>
            <a:r>
              <a:rPr lang="en-US" dirty="0" smtClean="0"/>
              <a:t>Value too small but </a:t>
            </a:r>
            <a:r>
              <a:rPr lang="en-US" dirty="0" smtClean="0">
                <a:solidFill>
                  <a:srgbClr val="FF0000"/>
                </a:solidFill>
              </a:rPr>
              <a:t>close</a:t>
            </a:r>
            <a:r>
              <a:rPr lang="en-US" dirty="0" smtClean="0"/>
              <a:t> to expected maximum  </a:t>
            </a:r>
          </a:p>
          <a:p>
            <a:pPr lvl="1"/>
            <a:r>
              <a:rPr lang="en-US" dirty="0" smtClean="0"/>
              <a:t>2ports 4Gb/s per node, we expect ~1600MBPS for this system, which we confirmed by measurements taken with parallel query</a:t>
            </a:r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96819" y="1083406"/>
            <a:ext cx="8827129" cy="60146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GB" b="1" dirty="0" smtClean="0"/>
              <a:t>46 </a:t>
            </a:r>
            <a:r>
              <a:rPr lang="en-GB" b="1" dirty="0"/>
              <a:t>SATA disks in </a:t>
            </a:r>
            <a:r>
              <a:rPr lang="en-GB" b="1" dirty="0" smtClean="0"/>
              <a:t>JBOD, 2 node RAC on 11.2.0.4, Linux (RHEL)</a:t>
            </a:r>
            <a:endParaRPr lang="pl-PL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510108" y="1564697"/>
            <a:ext cx="8153400" cy="2334861"/>
          </a:xfrm>
          <a:prstGeom prst="rect">
            <a:avLst/>
          </a:prstGeom>
          <a:solidFill>
            <a:srgbClr val="000000"/>
          </a:solidFill>
          <a:ln w="25400">
            <a:solidFill>
              <a:srgbClr val="104282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calio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50 100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old   6:         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DBMS_RESOURCE_MANAGER.calibrate_io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num_physical_disks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=&gt; &amp;&amp;1,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new   6:         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DBMS_RESOURCE_MANAGER.calibrate_io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num_physical_disks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=&gt; 50,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old   7:                                             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max_latency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=&gt; &amp;&amp;2,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new   7:                                             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max_latency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=&gt; 100,</a:t>
            </a:r>
          </a:p>
          <a:p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 IOPS = 4778</a:t>
            </a:r>
          </a:p>
          <a:p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 MBPS = 1251</a:t>
            </a:r>
          </a:p>
          <a:p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Latency  = 47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PL/SQL procedure successfully completed.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Elapsed: 00:09:54.25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 </a:t>
            </a:r>
            <a:r>
              <a:rPr lang="en-US" dirty="0" smtClean="0"/>
              <a:t>S</a:t>
            </a:r>
            <a:r>
              <a:rPr lang="pl-PL" dirty="0" smtClean="0"/>
              <a:t>torage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62961" y="3979333"/>
            <a:ext cx="8827129" cy="274214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IOPS </a:t>
            </a:r>
          </a:p>
          <a:p>
            <a:pPr lvl="1"/>
            <a:r>
              <a:rPr lang="en-US" dirty="0" smtClean="0"/>
              <a:t>Value seems to be </a:t>
            </a:r>
            <a:r>
              <a:rPr lang="en-US" dirty="0" smtClean="0">
                <a:solidFill>
                  <a:srgbClr val="FF0000"/>
                </a:solidFill>
              </a:rPr>
              <a:t>correct</a:t>
            </a:r>
            <a:r>
              <a:rPr lang="en-US" dirty="0" smtClean="0"/>
              <a:t> (60 SATA disks, 7200rpm 60*~70 IOPS – we expect ~4200 IOPS)</a:t>
            </a:r>
          </a:p>
          <a:p>
            <a:r>
              <a:rPr lang="pl-PL" dirty="0" err="1" smtClean="0"/>
              <a:t>Latency</a:t>
            </a:r>
            <a:r>
              <a:rPr lang="pl-PL" dirty="0" smtClean="0"/>
              <a:t>:</a:t>
            </a:r>
          </a:p>
          <a:p>
            <a:pPr lvl="1"/>
            <a:r>
              <a:rPr lang="en-US" dirty="0"/>
              <a:t>What does this number mean to us?</a:t>
            </a:r>
          </a:p>
          <a:p>
            <a:pPr lvl="1"/>
            <a:r>
              <a:rPr lang="en-US" dirty="0"/>
              <a:t>Different values reported for the same system and same input parameters</a:t>
            </a:r>
            <a:endParaRPr lang="pl-PL" dirty="0"/>
          </a:p>
          <a:p>
            <a:r>
              <a:rPr lang="pl-PL" dirty="0" err="1" smtClean="0"/>
              <a:t>Throughput</a:t>
            </a:r>
            <a:r>
              <a:rPr lang="pl-PL" dirty="0" smtClean="0"/>
              <a:t>:</a:t>
            </a:r>
          </a:p>
          <a:p>
            <a:pPr lvl="1"/>
            <a:r>
              <a:rPr lang="en-US" dirty="0" smtClean="0"/>
              <a:t>Seems </a:t>
            </a:r>
            <a:r>
              <a:rPr lang="en-US" dirty="0" smtClean="0">
                <a:solidFill>
                  <a:srgbClr val="FF0000"/>
                </a:solidFill>
              </a:rPr>
              <a:t>too low 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(this system is able to reach 1 GBPS as measured with other methods)</a:t>
            </a:r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96819" y="1083406"/>
            <a:ext cx="8827129" cy="60146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GB" b="1" dirty="0" smtClean="0"/>
              <a:t>NAS with SSD Cache, 2 node RAC on 11.2.0.4, Linux (RHEL)</a:t>
            </a:r>
            <a:endParaRPr lang="pl-PL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0108" y="1564697"/>
            <a:ext cx="8153400" cy="2334861"/>
          </a:xfrm>
          <a:prstGeom prst="rect">
            <a:avLst/>
          </a:prstGeom>
          <a:solidFill>
            <a:srgbClr val="000000"/>
          </a:solidFill>
          <a:ln w="25400">
            <a:solidFill>
              <a:srgbClr val="104282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60 100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old   6:         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DBMS_RESOURCE_MANAGER.calibrate_io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num_physical_disks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=&gt; &amp;&amp;1,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new   6:         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DBMS_RESOURCE_MANAGER.calibrate_io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num_physical_disks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=&gt;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60,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old   7:                                             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max_latency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=&gt; &amp;&amp;2,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new   7:                                             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max_latency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=&gt; 100,</a:t>
            </a:r>
          </a:p>
          <a:p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 IOPS = 4378</a:t>
            </a:r>
          </a:p>
          <a:p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Max MBPS = 400</a:t>
            </a:r>
          </a:p>
          <a:p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Latency  = 5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PL/SQL procedure successfully completed.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Elapsed: 00:10:44.90</a:t>
            </a:r>
          </a:p>
        </p:txBody>
      </p:sp>
    </p:spTree>
    <p:extLst>
      <p:ext uri="{BB962C8B-B14F-4D97-AF65-F5344CB8AC3E}">
        <p14:creationId xmlns:p14="http://schemas.microsoft.com/office/powerpoint/2010/main" val="38426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Latency &amp; </a:t>
            </a:r>
            <a:r>
              <a:rPr lang="en-US" dirty="0" smtClean="0"/>
              <a:t>A</a:t>
            </a:r>
            <a:r>
              <a:rPr lang="pl-PL" dirty="0" smtClean="0"/>
              <a:t>synchronous I</a:t>
            </a:r>
            <a:r>
              <a:rPr lang="en-US" dirty="0" smtClean="0"/>
              <a:t>/</a:t>
            </a:r>
            <a:r>
              <a:rPr lang="pl-PL" dirty="0" smtClean="0"/>
              <a:t>O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1082084"/>
          </a:xfrm>
        </p:spPr>
        <p:txBody>
          <a:bodyPr>
            <a:normAutofit fontScale="85000" lnSpcReduction="10000"/>
          </a:bodyPr>
          <a:lstStyle/>
          <a:p>
            <a:r>
              <a:rPr lang="pl-PL" sz="3600" dirty="0" smtClean="0"/>
              <a:t>Let’s </a:t>
            </a:r>
            <a:r>
              <a:rPr lang="pl-PL" sz="3600" dirty="0" err="1" smtClean="0"/>
              <a:t>rerun</a:t>
            </a:r>
            <a:r>
              <a:rPr lang="pl-PL" sz="3600" dirty="0" smtClean="0"/>
              <a:t> </a:t>
            </a:r>
            <a:r>
              <a:rPr lang="pl-PL" sz="3600" dirty="0" err="1" smtClean="0"/>
              <a:t>Calibrate_IO</a:t>
            </a:r>
            <a:r>
              <a:rPr lang="pl-PL" sz="3600" dirty="0" smtClean="0"/>
              <a:t> and measure latency</a:t>
            </a:r>
            <a:endParaRPr lang="en-US" sz="3600" dirty="0" smtClean="0"/>
          </a:p>
          <a:p>
            <a:pPr lvl="1"/>
            <a:r>
              <a:rPr lang="en-US" sz="3100" dirty="0" smtClean="0"/>
              <a:t>Using GV$SYSMETRIC:</a:t>
            </a:r>
          </a:p>
          <a:p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4339" y="2271039"/>
            <a:ext cx="8953447" cy="3350524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system@ORCL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sysmetric.sql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 SCRIPT QUERYING FROM </a:t>
            </a:r>
            <a:r>
              <a:rPr lang="en-US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GV$SYSMETRIC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Time+Delta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Metric                                                   Total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-------------- -------------------------------------------------------- ----------</a:t>
            </a: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12:04:59 /60s  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Average Synchronous Single-Block Read Latency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Millisec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130</a:t>
            </a:r>
          </a:p>
          <a:p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12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:06:00 /60s  Average Synchronous Single-Block Read Latency -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Millisec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167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12:06:21 /60s  Average Synchronous Single-Block Read Latency -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Millisec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328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12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:07:00 /60s  Average Synchronous Single-Block Read Latency -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Millisec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588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12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:08:00 /60s  Average Synchronous Single-Block Read Latency -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Millisec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1981.1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12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:09:00 /60s  Average Synchronous Single-Block Read Latency -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Millisec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5001.5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2961" y="5859189"/>
            <a:ext cx="8827129" cy="7523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rgbClr val="FF0000"/>
                </a:solidFill>
              </a:rPr>
              <a:t>Not </a:t>
            </a:r>
            <a:r>
              <a:rPr lang="pl-PL" dirty="0" err="1" smtClean="0">
                <a:solidFill>
                  <a:srgbClr val="FF0000"/>
                </a:solidFill>
              </a:rPr>
              <a:t>relevant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- we </a:t>
            </a:r>
            <a:r>
              <a:rPr lang="pl-PL" dirty="0" err="1" smtClean="0"/>
              <a:t>know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I/O </a:t>
            </a:r>
            <a:r>
              <a:rPr lang="pl-PL" dirty="0" err="1" smtClean="0"/>
              <a:t>is</a:t>
            </a:r>
            <a:r>
              <a:rPr lang="pl-PL" dirty="0" smtClean="0"/>
              <a:t> ASYNCH</a:t>
            </a:r>
          </a:p>
        </p:txBody>
      </p:sp>
    </p:spTree>
    <p:extLst>
      <p:ext uri="{BB962C8B-B14F-4D97-AF65-F5344CB8AC3E}">
        <p14:creationId xmlns:p14="http://schemas.microsoft.com/office/powerpoint/2010/main" val="40795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Latency &amp; </a:t>
            </a:r>
            <a:r>
              <a:rPr lang="en-US" dirty="0" smtClean="0"/>
              <a:t>A</a:t>
            </a:r>
            <a:r>
              <a:rPr lang="pl-PL" dirty="0" smtClean="0"/>
              <a:t>synchronous I</a:t>
            </a:r>
            <a:r>
              <a:rPr lang="en-US" dirty="0" smtClean="0"/>
              <a:t>/</a:t>
            </a:r>
            <a:r>
              <a:rPr lang="pl-PL" dirty="0" smtClean="0"/>
              <a:t>O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4989" y="2129229"/>
            <a:ext cx="8523840" cy="3812188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sys@INTR:SQL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@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ehm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60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Disk%Calibration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US" sz="1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 SCRIPT QUERYING FROM </a:t>
            </a:r>
            <a:r>
              <a:rPr lang="en-US" sz="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sym typeface="Wingdings"/>
              </a:rPr>
              <a:t>GV$EVENT_HISTOGRAM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waiting for 60 sec (delta measurement interval = 60 sec)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Wait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   N#          Event                   Last update time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 ----------- ----------------------- -----------------------------------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1            32968      </a:t>
            </a:r>
            <a:r>
              <a:rPr lang="en-US" sz="1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Disk file I/O Calibration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04-DEC-14 04.22.17.057413 PM +01:00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2            25805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Disk file I/O Calibration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04-DEC-14 04.22.17.055425 PM +01:00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4            40757      Disk file I/O Calibration 04-DEC-14 04.22.17.057053 PM +01:00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8            48935      Disk file I/O Calibration 04-DEC-14 04.22.17.055730 PM +01:00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16           31128      Disk file I/O Calibration 04-DEC-14 04.22.17.054248 PM +01:00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32           6078       Disk file I/O Calibration 04-DEC-14 04.22.17.046247 PM +01:00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64           189        Disk file I/O Calibration 04-DEC-14 04.22.17.001269 PM +01:00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128          13         Disk file I/O Calibration 04-DEC-14 04.22.12.773398 PM +01:00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256          6          Disk file I/O Calibration 04-DEC-14 04.22.12.533209 PM +01:00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512          10         Disk file I/O Calibration 04-DEC-14 04.22.12.669338 PM +01:00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Avg_wait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 N#        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Tot_wait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 Event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------------ ---------- ------------ -------------------</a:t>
            </a:r>
          </a:p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5.1          185258     947481.3     Disk file I/O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Calibration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1082084"/>
          </a:xfrm>
        </p:spPr>
        <p:txBody>
          <a:bodyPr>
            <a:normAutofit fontScale="85000" lnSpcReduction="10000"/>
          </a:bodyPr>
          <a:lstStyle/>
          <a:p>
            <a:r>
              <a:rPr lang="pl-PL" sz="3600" dirty="0" smtClean="0"/>
              <a:t>Let’s </a:t>
            </a:r>
            <a:r>
              <a:rPr lang="pl-PL" sz="3600" dirty="0" err="1" smtClean="0"/>
              <a:t>rerun</a:t>
            </a:r>
            <a:r>
              <a:rPr lang="pl-PL" sz="3600" dirty="0" smtClean="0"/>
              <a:t> </a:t>
            </a:r>
            <a:r>
              <a:rPr lang="pl-PL" sz="3600" dirty="0" err="1" smtClean="0"/>
              <a:t>Calibrate_IO</a:t>
            </a:r>
            <a:r>
              <a:rPr lang="pl-PL" sz="3600" dirty="0" smtClean="0"/>
              <a:t> and measure latency</a:t>
            </a:r>
            <a:endParaRPr lang="en-US" sz="3600" dirty="0" smtClean="0"/>
          </a:p>
          <a:p>
            <a:pPr lvl="1"/>
            <a:r>
              <a:rPr lang="en-US" sz="3100" dirty="0" smtClean="0"/>
              <a:t>Using GV$EVENT_HISTOGRAM:</a:t>
            </a:r>
          </a:p>
          <a:p>
            <a:endParaRPr lang="pl-PL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" y="6066776"/>
            <a:ext cx="9144000" cy="752387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rgbClr val="FF0000"/>
                </a:solidFill>
              </a:rPr>
              <a:t>Not </a:t>
            </a:r>
            <a:r>
              <a:rPr lang="pl-PL" dirty="0" err="1" smtClean="0">
                <a:solidFill>
                  <a:srgbClr val="FF0000"/>
                </a:solidFill>
              </a:rPr>
              <a:t>relevant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– </a:t>
            </a:r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represents</a:t>
            </a:r>
            <a:r>
              <a:rPr lang="pl-PL" dirty="0" smtClean="0"/>
              <a:t> </a:t>
            </a:r>
            <a:r>
              <a:rPr lang="pl-PL" dirty="0" err="1" smtClean="0"/>
              <a:t>Random</a:t>
            </a:r>
            <a:r>
              <a:rPr lang="pl-PL" dirty="0" smtClean="0"/>
              <a:t> &amp; </a:t>
            </a:r>
            <a:r>
              <a:rPr lang="pl-PL" dirty="0" err="1" smtClean="0"/>
              <a:t>Sequential</a:t>
            </a:r>
            <a:r>
              <a:rPr lang="pl-PL" dirty="0" smtClean="0"/>
              <a:t> IO</a:t>
            </a:r>
          </a:p>
        </p:txBody>
      </p:sp>
    </p:spTree>
    <p:extLst>
      <p:ext uri="{BB962C8B-B14F-4D97-AF65-F5344CB8AC3E}">
        <p14:creationId xmlns:p14="http://schemas.microsoft.com/office/powerpoint/2010/main" val="21960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Calibrate_IO</a:t>
            </a:r>
            <a:r>
              <a:rPr lang="en-US" dirty="0" smtClean="0"/>
              <a:t> – Some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981039" cy="53128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Easy</a:t>
            </a:r>
            <a:r>
              <a:rPr lang="en-US" dirty="0" smtClean="0"/>
              <a:t> to generate I/O workload 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Asynchronous</a:t>
            </a:r>
            <a:r>
              <a:rPr lang="en-US" dirty="0" smtClean="0"/>
              <a:t> I/O</a:t>
            </a:r>
          </a:p>
          <a:p>
            <a:r>
              <a:rPr lang="en-US" dirty="0" smtClean="0"/>
              <a:t>Describe I/O subsystem characteristics</a:t>
            </a:r>
          </a:p>
          <a:p>
            <a:pPr lvl="1"/>
            <a:r>
              <a:rPr lang="en-US" b="1" u="sng" dirty="0" smtClean="0"/>
              <a:t>IOPS</a:t>
            </a:r>
            <a:r>
              <a:rPr lang="en-US" dirty="0" smtClean="0"/>
              <a:t> – 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sz="2200" dirty="0" smtClean="0"/>
              <a:t>For systems we tested value seems to be </a:t>
            </a:r>
            <a:r>
              <a:rPr lang="en-US" sz="2200" dirty="0" smtClean="0">
                <a:solidFill>
                  <a:srgbClr val="FF0000"/>
                </a:solidFill>
              </a:rPr>
              <a:t>correct</a:t>
            </a:r>
            <a:r>
              <a:rPr lang="en-US" sz="2200" dirty="0" smtClean="0"/>
              <a:t> </a:t>
            </a:r>
          </a:p>
          <a:p>
            <a:pPr lvl="1"/>
            <a:r>
              <a:rPr lang="en-US" b="1" u="sng" dirty="0" smtClean="0"/>
              <a:t>Latency</a:t>
            </a:r>
            <a:r>
              <a:rPr lang="en-US" dirty="0" smtClean="0"/>
              <a:t> – </a:t>
            </a:r>
          </a:p>
          <a:p>
            <a:pPr lvl="2"/>
            <a:r>
              <a:rPr lang="en-US" sz="2200" dirty="0" smtClean="0"/>
              <a:t>Average value seem to be </a:t>
            </a:r>
            <a:r>
              <a:rPr lang="en-US" sz="2200" dirty="0" smtClean="0">
                <a:solidFill>
                  <a:srgbClr val="FF0000"/>
                </a:solidFill>
              </a:rPr>
              <a:t>incorrect </a:t>
            </a:r>
            <a:r>
              <a:rPr lang="en-US" sz="2200" dirty="0" smtClean="0">
                <a:solidFill>
                  <a:srgbClr val="0055A0"/>
                </a:solidFill>
              </a:rPr>
              <a:t>and</a:t>
            </a:r>
            <a:r>
              <a:rPr lang="en-US" sz="2200" dirty="0" smtClean="0">
                <a:solidFill>
                  <a:srgbClr val="FF0000"/>
                </a:solidFill>
              </a:rPr>
              <a:t> may vary </a:t>
            </a:r>
            <a:r>
              <a:rPr lang="en-US" sz="2200" dirty="0"/>
              <a:t>(even for the same </a:t>
            </a:r>
            <a:r>
              <a:rPr lang="en-US" sz="2200" dirty="0" smtClean="0"/>
              <a:t>system and the same input parameters)</a:t>
            </a:r>
            <a:endParaRPr lang="en-US" sz="2200" dirty="0"/>
          </a:p>
          <a:p>
            <a:pPr lvl="1"/>
            <a:r>
              <a:rPr lang="en-US" b="1" u="sng" dirty="0" smtClean="0"/>
              <a:t>Throughput</a:t>
            </a:r>
            <a:r>
              <a:rPr lang="en-US" dirty="0" smtClean="0"/>
              <a:t> – </a:t>
            </a:r>
          </a:p>
          <a:p>
            <a:pPr lvl="2"/>
            <a:r>
              <a:rPr lang="en-US" sz="2200" dirty="0" smtClean="0"/>
              <a:t>For JBOD &amp; ASM is </a:t>
            </a:r>
            <a:r>
              <a:rPr lang="en-US" sz="2200" dirty="0" smtClean="0">
                <a:solidFill>
                  <a:srgbClr val="FF0000"/>
                </a:solidFill>
              </a:rPr>
              <a:t>close</a:t>
            </a:r>
            <a:r>
              <a:rPr lang="en-US" sz="2200" dirty="0" smtClean="0"/>
              <a:t> to expected value (~80% of max)</a:t>
            </a:r>
          </a:p>
          <a:p>
            <a:pPr lvl="2"/>
            <a:r>
              <a:rPr lang="en-US" sz="2200" dirty="0" smtClean="0"/>
              <a:t>For NAS storage seems to be </a:t>
            </a:r>
            <a:r>
              <a:rPr lang="en-US" sz="2200" dirty="0" smtClean="0">
                <a:solidFill>
                  <a:srgbClr val="FF0000"/>
                </a:solidFill>
              </a:rPr>
              <a:t>too small </a:t>
            </a:r>
            <a:r>
              <a:rPr lang="en-US" sz="2200" dirty="0"/>
              <a:t>(~50% of </a:t>
            </a:r>
            <a:r>
              <a:rPr lang="en-US" sz="2200" dirty="0" smtClean="0"/>
              <a:t>max</a:t>
            </a:r>
            <a:r>
              <a:rPr lang="en-US" sz="2200" dirty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IOPS and Latency Measurements Should Go Together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Latency</a:t>
            </a:r>
            <a:r>
              <a:rPr lang="en-GB" sz="3200" dirty="0" smtClean="0"/>
              <a:t> figures reveal </a:t>
            </a:r>
            <a:r>
              <a:rPr lang="en-GB" sz="3200" dirty="0" smtClean="0">
                <a:solidFill>
                  <a:srgbClr val="FF0000"/>
                </a:solidFill>
              </a:rPr>
              <a:t>details</a:t>
            </a:r>
            <a:r>
              <a:rPr lang="en-GB" sz="3200" dirty="0" smtClean="0"/>
              <a:t> about the IOPS</a:t>
            </a:r>
          </a:p>
          <a:p>
            <a:pPr lvl="1"/>
            <a:r>
              <a:rPr lang="en-GB" sz="2800" dirty="0" smtClean="0"/>
              <a:t>I/O from cache or SSD, or HDD, high latency values..</a:t>
            </a:r>
          </a:p>
          <a:p>
            <a:r>
              <a:rPr lang="en-GB" sz="3200" dirty="0" smtClean="0"/>
              <a:t>Latency drill down</a:t>
            </a:r>
          </a:p>
          <a:p>
            <a:pPr lvl="1"/>
            <a:r>
              <a:rPr lang="en-GB" sz="2800" dirty="0" smtClean="0"/>
              <a:t>With latency </a:t>
            </a:r>
            <a:r>
              <a:rPr lang="en-GB" sz="2800" dirty="0" smtClean="0">
                <a:solidFill>
                  <a:srgbClr val="FF0000"/>
                </a:solidFill>
              </a:rPr>
              <a:t>histograms</a:t>
            </a:r>
          </a:p>
          <a:p>
            <a:pPr lvl="1"/>
            <a:r>
              <a:rPr lang="en-GB" sz="2800" dirty="0" smtClean="0"/>
              <a:t>Heat map representation also very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Latency - Snapshots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1664491"/>
          </a:xfrm>
        </p:spPr>
        <p:txBody>
          <a:bodyPr>
            <a:normAutofit/>
          </a:bodyPr>
          <a:lstStyle/>
          <a:p>
            <a:r>
              <a:rPr lang="en-US" dirty="0"/>
              <a:t>Custom script: </a:t>
            </a:r>
            <a:r>
              <a:rPr lang="en-US" dirty="0" err="1"/>
              <a:t>ehm.sql</a:t>
            </a:r>
            <a:endParaRPr lang="en-US" dirty="0"/>
          </a:p>
          <a:p>
            <a:pPr marL="448056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9" y="1741804"/>
            <a:ext cx="8214502" cy="437773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8203" y="2242159"/>
            <a:ext cx="2192055" cy="1929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Luca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Senior </a:t>
            </a:r>
            <a:r>
              <a:rPr lang="en-US" dirty="0" smtClean="0">
                <a:solidFill>
                  <a:srgbClr val="FF0000"/>
                </a:solidFill>
              </a:rPr>
              <a:t>DBA</a:t>
            </a:r>
            <a:r>
              <a:rPr lang="en-US" dirty="0" smtClean="0"/>
              <a:t> and team lead at </a:t>
            </a:r>
            <a:r>
              <a:rPr lang="en-US" dirty="0" smtClean="0">
                <a:solidFill>
                  <a:srgbClr val="FF0000"/>
                </a:solidFill>
              </a:rPr>
              <a:t>CERN</a:t>
            </a:r>
            <a:r>
              <a:rPr lang="en-US" dirty="0" smtClean="0"/>
              <a:t> IT </a:t>
            </a:r>
          </a:p>
          <a:p>
            <a:pPr lvl="1"/>
            <a:r>
              <a:rPr lang="en-US" dirty="0" smtClean="0"/>
              <a:t>Joined CERN in 2005</a:t>
            </a:r>
          </a:p>
          <a:p>
            <a:pPr lvl="1"/>
            <a:r>
              <a:rPr lang="en-US" dirty="0" smtClean="0"/>
              <a:t>Working with </a:t>
            </a:r>
            <a:r>
              <a:rPr lang="en-US" dirty="0"/>
              <a:t>Oracle </a:t>
            </a:r>
            <a:r>
              <a:rPr lang="en-US" dirty="0" smtClean="0"/>
              <a:t>RDBMS since 2000</a:t>
            </a:r>
            <a:endParaRPr lang="en-US" dirty="0"/>
          </a:p>
          <a:p>
            <a:r>
              <a:rPr lang="en-GB" dirty="0" smtClean="0"/>
              <a:t>Passionate </a:t>
            </a:r>
            <a:r>
              <a:rPr lang="en-GB" dirty="0"/>
              <a:t>to </a:t>
            </a:r>
            <a:r>
              <a:rPr lang="en-GB" dirty="0" smtClean="0"/>
              <a:t>learn and share knowledge, how to get most value from database technology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LucaCanaliDB</a:t>
            </a:r>
            <a:r>
              <a:rPr lang="en-GB" dirty="0"/>
              <a:t> </a:t>
            </a:r>
            <a:r>
              <a:rPr lang="en-GB" dirty="0" smtClean="0"/>
              <a:t>- http://cern.ch/canali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100" name="Picture 4" descr="C:\Working_Set\Activities\blog\figures_blog_entry_calibrate_io\SLOB_test_850_slaves_with_latency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9" y="4328629"/>
            <a:ext cx="3445792" cy="22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ak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89" y="4461611"/>
            <a:ext cx="3193380" cy="18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346965"/>
            <a:ext cx="9144000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IOPS a Modern System Can Sustain is Often Not Well Defined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IOPS </a:t>
            </a:r>
          </a:p>
          <a:p>
            <a:pPr lvl="1"/>
            <a:r>
              <a:rPr lang="en-GB" sz="2800" dirty="0" smtClean="0">
                <a:solidFill>
                  <a:srgbClr val="FF0000"/>
                </a:solidFill>
              </a:rPr>
              <a:t>HDD</a:t>
            </a:r>
            <a:r>
              <a:rPr lang="en-GB" sz="2800" dirty="0" smtClean="0"/>
              <a:t> and </a:t>
            </a:r>
            <a:r>
              <a:rPr lang="en-GB" sz="2800" dirty="0" smtClean="0">
                <a:solidFill>
                  <a:srgbClr val="FF0000"/>
                </a:solidFill>
              </a:rPr>
              <a:t>SSD</a:t>
            </a:r>
            <a:r>
              <a:rPr lang="en-GB" sz="2800" dirty="0" smtClean="0"/>
              <a:t> have different limit</a:t>
            </a:r>
          </a:p>
          <a:p>
            <a:pPr lvl="1"/>
            <a:r>
              <a:rPr lang="en-GB" sz="2800" dirty="0" smtClean="0"/>
              <a:t>SSDs much more performant than HDD for </a:t>
            </a:r>
            <a:r>
              <a:rPr lang="en-GB" sz="2800" dirty="0" smtClean="0">
                <a:solidFill>
                  <a:srgbClr val="FF0000"/>
                </a:solidFill>
              </a:rPr>
              <a:t>random IO</a:t>
            </a:r>
          </a:p>
          <a:p>
            <a:r>
              <a:rPr lang="en-GB" sz="3200" dirty="0" smtClean="0"/>
              <a:t>Systems with HDD and SSD cache</a:t>
            </a:r>
          </a:p>
          <a:p>
            <a:pPr lvl="1"/>
            <a:r>
              <a:rPr lang="en-GB" sz="2800" smtClean="0"/>
              <a:t>Max N# </a:t>
            </a:r>
            <a:r>
              <a:rPr lang="en-GB" sz="2800" dirty="0" smtClean="0"/>
              <a:t>of IOPS </a:t>
            </a:r>
            <a:r>
              <a:rPr lang="en-GB" sz="2800" dirty="0" smtClean="0">
                <a:solidFill>
                  <a:srgbClr val="FF0000"/>
                </a:solidFill>
              </a:rPr>
              <a:t>depends</a:t>
            </a:r>
            <a:r>
              <a:rPr lang="en-GB" sz="2800" dirty="0" smtClean="0"/>
              <a:t> of how much of the workload is served by SSD and how much from HDD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I/O Workload Generation and Measurements with ORION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ORION</a:t>
            </a:r>
            <a:r>
              <a:rPr lang="en-GB" dirty="0" smtClean="0"/>
              <a:t> (Oracle I/O Numbers)</a:t>
            </a:r>
          </a:p>
          <a:p>
            <a:pPr lvl="1"/>
            <a:r>
              <a:rPr lang="en-GB" dirty="0" err="1" smtClean="0"/>
              <a:t>Calibrate_io</a:t>
            </a:r>
            <a:r>
              <a:rPr lang="en-GB" dirty="0" smtClean="0"/>
              <a:t> is a sort of simplified ORION integrated in the engine DB</a:t>
            </a:r>
          </a:p>
          <a:p>
            <a:r>
              <a:rPr lang="en-GB" dirty="0" smtClean="0"/>
              <a:t>Latest versions have </a:t>
            </a:r>
            <a:r>
              <a:rPr lang="en-GB" dirty="0" smtClean="0">
                <a:solidFill>
                  <a:srgbClr val="FF0000"/>
                </a:solidFill>
              </a:rPr>
              <a:t>latency histogram </a:t>
            </a:r>
            <a:r>
              <a:rPr lang="en-GB" dirty="0" smtClean="0"/>
              <a:t>details</a:t>
            </a:r>
          </a:p>
          <a:p>
            <a:r>
              <a:rPr lang="en-GB" dirty="0" smtClean="0"/>
              <a:t>ORION allows to run tests at variable </a:t>
            </a:r>
            <a:r>
              <a:rPr lang="en-GB" dirty="0" smtClean="0">
                <a:solidFill>
                  <a:srgbClr val="FF0000"/>
                </a:solidFill>
              </a:rPr>
              <a:t>load</a:t>
            </a:r>
          </a:p>
          <a:p>
            <a:pPr lvl="1"/>
            <a:r>
              <a:rPr lang="en-GB" dirty="0" smtClean="0"/>
              <a:t>Study how the system reacts from low load to saturation</a:t>
            </a:r>
          </a:p>
          <a:p>
            <a:pPr lvl="1"/>
            <a:r>
              <a:rPr lang="en-GB" dirty="0" smtClean="0"/>
              <a:t>Can run mixed workload (read + write)</a:t>
            </a:r>
          </a:p>
          <a:p>
            <a:pPr lvl="1"/>
            <a:r>
              <a:rPr lang="en-GB" dirty="0" smtClean="0"/>
              <a:t>Several other useful feature..</a:t>
            </a:r>
          </a:p>
          <a:p>
            <a:pPr marL="36576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ORION Produced </a:t>
            </a:r>
            <a:r>
              <a:rPr lang="en-US" dirty="0"/>
              <a:t>H</a:t>
            </a:r>
            <a:r>
              <a:rPr lang="en-US" dirty="0" smtClean="0"/>
              <a:t>istogram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4469" y="1669117"/>
            <a:ext cx="8827129" cy="4550852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Latency Histogram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for small IOs @ Small=35 and Large=0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Latency:                # of IOs (read)          # of IOs (write)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256 - 512         us:             0   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512 - 1024        us:             2   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1024 - 2048        us:             2   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2048 - 4096        us:             71  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4096 - 8192        us:             2126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8192 - 16384       us:             9572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16384 - 32768       us:             6149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32768 - 65536       us:             2829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65536 - 131072      us:             890 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131072 - 262144      us:             581 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262144 - 524288      us:             538 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524288 - 1048576     us:             655 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1048576 - 2097152     us:             460 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2097152 - 4194304     us:             64                      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4194304 - 8388608     us:             1                       0</a:t>
            </a:r>
          </a:p>
        </p:txBody>
      </p:sp>
    </p:spTree>
    <p:extLst>
      <p:ext uri="{BB962C8B-B14F-4D97-AF65-F5344CB8AC3E}">
        <p14:creationId xmlns:p14="http://schemas.microsoft.com/office/powerpoint/2010/main" val="21019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Passive Benchmarking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trust the measuring tool to do all the work</a:t>
            </a:r>
          </a:p>
          <a:p>
            <a:r>
              <a:rPr lang="en-GB" dirty="0" smtClean="0"/>
              <a:t>We run a given benchmarking tool and </a:t>
            </a:r>
            <a:r>
              <a:rPr lang="en-GB" dirty="0" smtClean="0">
                <a:solidFill>
                  <a:srgbClr val="FF0000"/>
                </a:solidFill>
              </a:rPr>
              <a:t>just collect the output</a:t>
            </a:r>
          </a:p>
          <a:p>
            <a:r>
              <a:rPr lang="en-GB" dirty="0" smtClean="0"/>
              <a:t>For a complex system the results can be </a:t>
            </a:r>
            <a:r>
              <a:rPr lang="en-GB" dirty="0" smtClean="0">
                <a:solidFill>
                  <a:srgbClr val="FF0000"/>
                </a:solidFill>
              </a:rPr>
              <a:t>misleading</a:t>
            </a:r>
          </a:p>
          <a:p>
            <a:pPr lvl="1"/>
            <a:r>
              <a:rPr lang="en-GB" dirty="0" smtClean="0"/>
              <a:t>No understanding of why the system behaves in a certain way</a:t>
            </a:r>
          </a:p>
          <a:p>
            <a:pPr lvl="1"/>
            <a:r>
              <a:rPr lang="en-GB" dirty="0" smtClean="0"/>
              <a:t>Does not help in predicting the behaviour in the real-world scenarios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Active Benchmarking Provides </a:t>
            </a:r>
            <a:r>
              <a:rPr lang="en-US" dirty="0"/>
              <a:t>U</a:t>
            </a:r>
            <a:r>
              <a:rPr lang="en-US" dirty="0" smtClean="0"/>
              <a:t>nderstanding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52999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Active benchmarking</a:t>
            </a:r>
            <a:r>
              <a:rPr lang="en-US" dirty="0" smtClean="0"/>
              <a:t> is about measuring the system while the benchmark workload runs</a:t>
            </a:r>
          </a:p>
          <a:p>
            <a:pPr lvl="1"/>
            <a:r>
              <a:rPr lang="en-US" dirty="0" smtClean="0"/>
              <a:t>Use many measurement tools</a:t>
            </a:r>
          </a:p>
          <a:p>
            <a:pPr lvl="1"/>
            <a:r>
              <a:rPr lang="en-US" dirty="0" smtClean="0"/>
              <a:t>Use standard tools</a:t>
            </a:r>
          </a:p>
          <a:p>
            <a:r>
              <a:rPr lang="en-GB" dirty="0" smtClean="0"/>
              <a:t>This is a good </a:t>
            </a:r>
            <a:r>
              <a:rPr lang="en-GB" dirty="0" smtClean="0">
                <a:solidFill>
                  <a:srgbClr val="FF0000"/>
                </a:solidFill>
              </a:rPr>
              <a:t>methodology</a:t>
            </a:r>
            <a:r>
              <a:rPr lang="en-GB" dirty="0" smtClean="0"/>
              <a:t> because it allows to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Understand</a:t>
            </a:r>
            <a:r>
              <a:rPr lang="en-GB" dirty="0" smtClean="0"/>
              <a:t> why the system behaves in a certain way</a:t>
            </a:r>
          </a:p>
          <a:p>
            <a:pPr lvl="1"/>
            <a:r>
              <a:rPr lang="en-GB" dirty="0" smtClean="0"/>
              <a:t>Understand the limiting factors  (bottlenecks)</a:t>
            </a:r>
          </a:p>
          <a:p>
            <a:pPr lvl="1"/>
            <a:r>
              <a:rPr lang="en-GB" dirty="0"/>
              <a:t>Helps in </a:t>
            </a:r>
            <a:r>
              <a:rPr lang="en-GB" dirty="0">
                <a:solidFill>
                  <a:srgbClr val="FF0000"/>
                </a:solidFill>
              </a:rPr>
              <a:t>predicting</a:t>
            </a:r>
            <a:r>
              <a:rPr lang="en-GB" dirty="0"/>
              <a:t> the systems behaviour </a:t>
            </a:r>
            <a:endParaRPr lang="en-GB" dirty="0" smtClean="0"/>
          </a:p>
          <a:p>
            <a:r>
              <a:rPr lang="en-GB" dirty="0" smtClean="0"/>
              <a:t>Reference: Brendan Gregg’s blog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SLOB for Storage </a:t>
            </a:r>
            <a:r>
              <a:rPr lang="en-US" dirty="0"/>
              <a:t>T</a:t>
            </a:r>
            <a:r>
              <a:rPr lang="en-US" dirty="0" smtClean="0"/>
              <a:t>esting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77692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SLOB – </a:t>
            </a:r>
            <a:r>
              <a:rPr lang="en-GB" dirty="0" smtClean="0"/>
              <a:t>“Silly little Oracle benchmark” </a:t>
            </a:r>
          </a:p>
          <a:p>
            <a:pPr lvl="1"/>
            <a:r>
              <a:rPr lang="en-GB" dirty="0" smtClean="0"/>
              <a:t>Free tool, written and maintained by Kevin </a:t>
            </a:r>
            <a:r>
              <a:rPr lang="en-GB" dirty="0" err="1" smtClean="0"/>
              <a:t>Closson</a:t>
            </a:r>
            <a:endParaRPr lang="en-GB" dirty="0" smtClean="0"/>
          </a:p>
          <a:p>
            <a:pPr lvl="1"/>
            <a:r>
              <a:rPr lang="en-GB" dirty="0" smtClean="0"/>
              <a:t>Version 2.2 just released, check it out!</a:t>
            </a:r>
          </a:p>
          <a:p>
            <a:r>
              <a:rPr lang="en-GB" dirty="0" smtClean="0"/>
              <a:t>Several </a:t>
            </a:r>
            <a:r>
              <a:rPr lang="en-GB" dirty="0" smtClean="0">
                <a:solidFill>
                  <a:srgbClr val="FF0000"/>
                </a:solidFill>
              </a:rPr>
              <a:t>advantages </a:t>
            </a:r>
          </a:p>
          <a:p>
            <a:pPr lvl="1"/>
            <a:r>
              <a:rPr lang="en-GB" dirty="0"/>
              <a:t>Runs the workload directly </a:t>
            </a:r>
            <a:r>
              <a:rPr lang="en-GB" dirty="0" smtClean="0">
                <a:solidFill>
                  <a:srgbClr val="FF0000"/>
                </a:solidFill>
              </a:rPr>
              <a:t>from the Oracle DB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Excellent</a:t>
            </a:r>
            <a:r>
              <a:rPr lang="en-GB" dirty="0" smtClean="0"/>
              <a:t> to produce concurrent random I/O</a:t>
            </a:r>
          </a:p>
          <a:p>
            <a:pPr lvl="1"/>
            <a:r>
              <a:rPr lang="en-GB" dirty="0"/>
              <a:t>Configurable load </a:t>
            </a:r>
            <a:r>
              <a:rPr lang="en-GB" dirty="0" smtClean="0"/>
              <a:t>(concurrency)</a:t>
            </a:r>
          </a:p>
          <a:p>
            <a:pPr lvl="2"/>
            <a:r>
              <a:rPr lang="en-GB" dirty="0" smtClean="0"/>
              <a:t>Allows to ramp up </a:t>
            </a:r>
            <a:r>
              <a:rPr lang="en-GB" dirty="0" smtClean="0">
                <a:solidFill>
                  <a:srgbClr val="FF0000"/>
                </a:solidFill>
              </a:rPr>
              <a:t>from low load to saturation</a:t>
            </a:r>
            <a:endParaRPr lang="en-GB" dirty="0" smtClean="0"/>
          </a:p>
          <a:p>
            <a:pPr lvl="1"/>
            <a:r>
              <a:rPr lang="en-GB" dirty="0" smtClean="0"/>
              <a:t>Mixed workload (</a:t>
            </a:r>
            <a:r>
              <a:rPr lang="en-GB" dirty="0" err="1" smtClean="0"/>
              <a:t>read+write</a:t>
            </a:r>
            <a:r>
              <a:rPr lang="en-GB" dirty="0" smtClean="0"/>
              <a:t>) possible</a:t>
            </a:r>
          </a:p>
          <a:p>
            <a:pPr lvl="1"/>
            <a:r>
              <a:rPr lang="en-GB" dirty="0" smtClean="0"/>
              <a:t>It’s becoming a standard: simplify </a:t>
            </a:r>
            <a:r>
              <a:rPr lang="en-GB" dirty="0" smtClean="0">
                <a:solidFill>
                  <a:srgbClr val="FF0000"/>
                </a:solidFill>
              </a:rPr>
              <a:t>sharing</a:t>
            </a:r>
            <a:r>
              <a:rPr lang="en-GB" dirty="0" smtClean="0"/>
              <a:t>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026" name="Picture 2" descr="C:\Users\luca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90" y="309533"/>
            <a:ext cx="1384910" cy="1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Active Benchmarking with SLOB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66919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Run SLOB workload and </a:t>
            </a:r>
            <a:r>
              <a:rPr lang="en-GB" dirty="0" smtClean="0">
                <a:solidFill>
                  <a:srgbClr val="FF0000"/>
                </a:solidFill>
              </a:rPr>
              <a:t>measure</a:t>
            </a:r>
            <a:r>
              <a:rPr lang="en-GB" dirty="0" smtClean="0"/>
              <a:t> it with </a:t>
            </a:r>
            <a:r>
              <a:rPr lang="en-GB" dirty="0" smtClean="0">
                <a:solidFill>
                  <a:srgbClr val="FF0000"/>
                </a:solidFill>
              </a:rPr>
              <a:t>standard tools</a:t>
            </a:r>
          </a:p>
          <a:p>
            <a:r>
              <a:rPr lang="en-GB" dirty="0" smtClean="0"/>
              <a:t>Focus moves from benchmarking to measuring</a:t>
            </a:r>
          </a:p>
          <a:p>
            <a:pPr lvl="1"/>
            <a:r>
              <a:rPr lang="en-GB" dirty="0" smtClean="0"/>
              <a:t>Know </a:t>
            </a:r>
            <a:r>
              <a:rPr lang="en-GB" dirty="0">
                <a:solidFill>
                  <a:srgbClr val="FF0000"/>
                </a:solidFill>
              </a:rPr>
              <a:t>what</a:t>
            </a:r>
            <a:r>
              <a:rPr lang="en-GB" dirty="0"/>
              <a:t> to measure, know </a:t>
            </a:r>
            <a:r>
              <a:rPr lang="en-GB" dirty="0">
                <a:solidFill>
                  <a:srgbClr val="FF0000"/>
                </a:solidFill>
              </a:rPr>
              <a:t>how</a:t>
            </a:r>
            <a:r>
              <a:rPr lang="en-GB" dirty="0"/>
              <a:t> to measure!</a:t>
            </a:r>
          </a:p>
          <a:p>
            <a:pPr lvl="1"/>
            <a:r>
              <a:rPr lang="en-GB" dirty="0"/>
              <a:t>Use many tools at different layers and compare</a:t>
            </a:r>
          </a:p>
          <a:p>
            <a:r>
              <a:rPr lang="en-GB" dirty="0" smtClean="0"/>
              <a:t>Use AWR reports</a:t>
            </a:r>
          </a:p>
          <a:p>
            <a:r>
              <a:rPr lang="en-GB" dirty="0" smtClean="0"/>
              <a:t>Use real-time measurement </a:t>
            </a:r>
          </a:p>
          <a:p>
            <a:pPr lvl="1"/>
            <a:r>
              <a:rPr lang="en-GB" dirty="0" smtClean="0"/>
              <a:t>From V$ views</a:t>
            </a:r>
          </a:p>
          <a:p>
            <a:pPr lvl="1"/>
            <a:r>
              <a:rPr lang="en-GB" dirty="0" smtClean="0"/>
              <a:t>From ASM</a:t>
            </a:r>
          </a:p>
          <a:p>
            <a:pPr lvl="1"/>
            <a:r>
              <a:rPr lang="en-GB" dirty="0" smtClean="0"/>
              <a:t>From OS</a:t>
            </a:r>
          </a:p>
          <a:p>
            <a:pPr lvl="1"/>
            <a:r>
              <a:rPr lang="en-GB" dirty="0" smtClean="0"/>
              <a:t>From the storage instrumentation</a:t>
            </a:r>
          </a:p>
          <a:p>
            <a:pPr lvl="1"/>
            <a:endParaRPr lang="en-GB" dirty="0" smtClean="0"/>
          </a:p>
          <a:p>
            <a:pPr marL="448056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GB" dirty="0"/>
              <a:t>Use GV$ </a:t>
            </a:r>
            <a:r>
              <a:rPr lang="en-GB" dirty="0" smtClean="0"/>
              <a:t>Views </a:t>
            </a:r>
            <a:r>
              <a:rPr lang="en-GB" dirty="0"/>
              <a:t>on the DB </a:t>
            </a:r>
            <a:r>
              <a:rPr lang="en-GB" dirty="0" smtClean="0"/>
              <a:t>Instance </a:t>
            </a:r>
            <a:r>
              <a:rPr lang="en-GB" dirty="0"/>
              <a:t>to </a:t>
            </a:r>
            <a:r>
              <a:rPr lang="en-GB" dirty="0" smtClean="0"/>
              <a:t>Measure </a:t>
            </a:r>
            <a:r>
              <a:rPr lang="en-GB" dirty="0"/>
              <a:t>I/O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Some of the interesting GV$ to use are:</a:t>
            </a:r>
          </a:p>
          <a:p>
            <a:pPr lvl="1"/>
            <a:r>
              <a:rPr lang="en-GB" dirty="0" smtClean="0"/>
              <a:t>GV$SYSMETRIC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GV$IOFUNCMETRIC</a:t>
            </a:r>
          </a:p>
          <a:p>
            <a:pPr lvl="1"/>
            <a:r>
              <a:rPr lang="en-GB" dirty="0" smtClean="0"/>
              <a:t>GV$IOSTAT_FILE</a:t>
            </a:r>
            <a:r>
              <a:rPr lang="en-GB" dirty="0"/>
              <a:t> </a:t>
            </a:r>
            <a:r>
              <a:rPr lang="en-GB" dirty="0" smtClean="0"/>
              <a:t>(and rest of GV$IOSTAT_*)</a:t>
            </a:r>
          </a:p>
          <a:p>
            <a:endParaRPr lang="en-GB" dirty="0" smtClean="0"/>
          </a:p>
          <a:p>
            <a:endParaRPr lang="en-GB" dirty="0" smtClean="0"/>
          </a:p>
          <a:p>
            <a:pPr marL="448056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Produce Latency </a:t>
            </a:r>
            <a:r>
              <a:rPr lang="en-US" dirty="0" err="1" smtClean="0"/>
              <a:t>Heatmaps</a:t>
            </a:r>
            <a:r>
              <a:rPr lang="en-US" dirty="0" smtClean="0"/>
              <a:t> from SLOB Tests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761241"/>
            <a:ext cx="8827129" cy="4121275"/>
          </a:xfrm>
        </p:spPr>
        <p:txBody>
          <a:bodyPr>
            <a:noAutofit/>
          </a:bodyPr>
          <a:lstStyle/>
          <a:p>
            <a:r>
              <a:rPr lang="en-GB" sz="2800" dirty="0" smtClean="0"/>
              <a:t>Easy way to understand IOPS and latency using SLOB</a:t>
            </a:r>
          </a:p>
          <a:p>
            <a:pPr lvl="1"/>
            <a:r>
              <a:rPr lang="en-GB" sz="2400" dirty="0" smtClean="0"/>
              <a:t>Measure latency details using histograms of </a:t>
            </a:r>
            <a:r>
              <a:rPr lang="en-GB" sz="2400" dirty="0" err="1" smtClean="0"/>
              <a:t>db</a:t>
            </a:r>
            <a:r>
              <a:rPr lang="en-GB" sz="2400" dirty="0" smtClean="0"/>
              <a:t> file sequential read wait time from V$EVENT_HISTOGRAM</a:t>
            </a:r>
          </a:p>
          <a:p>
            <a:pPr lvl="1"/>
            <a:r>
              <a:rPr lang="en-GB" sz="2400" dirty="0" smtClean="0"/>
              <a:t>Plot data as </a:t>
            </a:r>
            <a:r>
              <a:rPr lang="en-GB" sz="2400" dirty="0" smtClean="0">
                <a:solidFill>
                  <a:srgbClr val="FF0000"/>
                </a:solidFill>
              </a:rPr>
              <a:t>latency </a:t>
            </a:r>
            <a:r>
              <a:rPr lang="en-GB" sz="2400" dirty="0" err="1" smtClean="0">
                <a:solidFill>
                  <a:srgbClr val="FF0000"/>
                </a:solidFill>
              </a:rPr>
              <a:t>heatmap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(ex with </a:t>
            </a:r>
            <a:r>
              <a:rPr lang="en-GB" sz="2000" dirty="0" err="1" smtClean="0"/>
              <a:t>OraLatencyMap</a:t>
            </a:r>
            <a:r>
              <a:rPr lang="en-GB" sz="2000" dirty="0" smtClean="0"/>
              <a:t>) </a:t>
            </a:r>
          </a:p>
          <a:p>
            <a:endParaRPr lang="en-GB" sz="2400" dirty="0"/>
          </a:p>
          <a:p>
            <a:r>
              <a:rPr lang="en-GB" sz="2800" dirty="0" smtClean="0"/>
              <a:t>Note: </a:t>
            </a:r>
          </a:p>
          <a:p>
            <a:pPr lvl="1"/>
            <a:r>
              <a:rPr lang="en-GB" sz="2400" dirty="0" smtClean="0"/>
              <a:t>Oracle can execute SLOB workload with asynchronous I/O too, this shows as ‘</a:t>
            </a:r>
            <a:r>
              <a:rPr lang="en-GB" sz="2400" dirty="0" err="1" smtClean="0"/>
              <a:t>db</a:t>
            </a:r>
            <a:r>
              <a:rPr lang="en-GB" sz="2400" dirty="0" smtClean="0"/>
              <a:t> file parallel read’ wait event and does not represent a measurement of I/O latency</a:t>
            </a:r>
          </a:p>
          <a:p>
            <a:pPr lvl="1"/>
            <a:r>
              <a:rPr lang="en-GB" sz="2400" dirty="0" smtClean="0"/>
              <a:t>See notes on this slides to revert to ‘</a:t>
            </a:r>
            <a:r>
              <a:rPr lang="en-GB" sz="2400" dirty="0" err="1" smtClean="0"/>
              <a:t>db</a:t>
            </a:r>
            <a:r>
              <a:rPr lang="en-GB" sz="2400" dirty="0" smtClean="0"/>
              <a:t> file sequential read’ wait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 indent="0"/>
            <a:r>
              <a:rPr lang="en-GB" dirty="0" smtClean="0"/>
              <a:t>Example: </a:t>
            </a:r>
            <a:r>
              <a:rPr lang="en-US" dirty="0"/>
              <a:t>Latency </a:t>
            </a:r>
            <a:r>
              <a:rPr lang="en-US" dirty="0" err="1" smtClean="0"/>
              <a:t>Heatmap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Random </a:t>
            </a:r>
            <a:r>
              <a:rPr lang="en-US" dirty="0"/>
              <a:t>I/O at </a:t>
            </a:r>
            <a:r>
              <a:rPr lang="en-US" dirty="0" smtClean="0"/>
              <a:t>Increasing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169" y="1226625"/>
            <a:ext cx="2692536" cy="4190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48521" y="2140587"/>
            <a:ext cx="2696347" cy="975984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300" dirty="0">
                <a:solidFill>
                  <a:srgbClr val="FF0000"/>
                </a:solidFill>
              </a:rPr>
              <a:t>23 SAS </a:t>
            </a:r>
            <a:r>
              <a:rPr lang="en-US" sz="2300" dirty="0" smtClean="0"/>
              <a:t>disks </a:t>
            </a:r>
          </a:p>
          <a:p>
            <a:pPr marL="36576" indent="0">
              <a:buNone/>
            </a:pPr>
            <a:r>
              <a:rPr lang="en-US" sz="2300" dirty="0" smtClean="0"/>
              <a:t>JBOD &amp; </a:t>
            </a:r>
            <a:r>
              <a:rPr lang="en-US" sz="2300" dirty="0" smtClean="0">
                <a:solidFill>
                  <a:srgbClr val="FF0000"/>
                </a:solidFill>
              </a:rPr>
              <a:t>ASM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48521" y="3586557"/>
            <a:ext cx="2918984" cy="124190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300" dirty="0" smtClean="0"/>
              <a:t>4 consecutive </a:t>
            </a:r>
          </a:p>
          <a:p>
            <a:pPr marL="36576" indent="0">
              <a:buNone/>
            </a:pPr>
            <a:r>
              <a:rPr lang="en-US" sz="2300" dirty="0" smtClean="0"/>
              <a:t>tests with </a:t>
            </a:r>
          </a:p>
          <a:p>
            <a:pPr marL="36576" indent="0">
              <a:buNone/>
            </a:pPr>
            <a:r>
              <a:rPr lang="en-US" sz="2300" dirty="0" smtClean="0"/>
              <a:t>increasing </a:t>
            </a:r>
            <a:r>
              <a:rPr lang="en-US" sz="2300" dirty="0"/>
              <a:t>load</a:t>
            </a:r>
          </a:p>
          <a:p>
            <a:pPr marL="36576" indent="0">
              <a:buNone/>
            </a:pPr>
            <a:endParaRPr lang="en-US" sz="2300" dirty="0"/>
          </a:p>
        </p:txBody>
      </p:sp>
      <p:pic>
        <p:nvPicPr>
          <p:cNvPr id="5126" name="Picture 6" descr="C:\mblaszcz private\PRESENTATIONS MAIN\aaa UKOUG 2013\working\pics latency\pictures\OraLatencyMap_v1.1_large_scale_IOPS_2_annot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8" y="1362326"/>
            <a:ext cx="6759193" cy="4749181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89328" y="6247851"/>
            <a:ext cx="8954672" cy="473624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800" dirty="0" err="1" smtClean="0"/>
              <a:t>OraLatencyMap</a:t>
            </a:r>
            <a:r>
              <a:rPr lang="en-US" sz="1800" dirty="0" smtClean="0"/>
              <a:t> available at: </a:t>
            </a:r>
            <a:r>
              <a:rPr lang="en-US" sz="1800" dirty="0"/>
              <a:t>http://canali.web.cern.ch/canali/resources.htm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606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CERN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 smtClean="0"/>
              <a:t>CERN </a:t>
            </a:r>
            <a:r>
              <a:rPr lang="en-US" sz="2100" dirty="0"/>
              <a:t>- European Laboratory for Particle </a:t>
            </a:r>
            <a:r>
              <a:rPr lang="en-US" sz="2100" dirty="0" smtClean="0"/>
              <a:t>Physics</a:t>
            </a:r>
          </a:p>
          <a:p>
            <a:r>
              <a:rPr lang="en-US" sz="2100" dirty="0" smtClean="0"/>
              <a:t>Founded </a:t>
            </a:r>
            <a:r>
              <a:rPr lang="en-US" sz="2100" dirty="0"/>
              <a:t>in 1954 by 12 </a:t>
            </a:r>
            <a:r>
              <a:rPr lang="en-US" sz="2100" dirty="0" smtClean="0"/>
              <a:t>countries </a:t>
            </a:r>
            <a:r>
              <a:rPr lang="en-US" sz="2100" dirty="0"/>
              <a:t>for fundamental physics research in a post-war Europe </a:t>
            </a:r>
          </a:p>
          <a:p>
            <a:r>
              <a:rPr lang="en-US" sz="2100" dirty="0" smtClean="0"/>
              <a:t>Today 21 member states + world-wide collaborations</a:t>
            </a:r>
          </a:p>
          <a:p>
            <a:pPr marL="800100" lvl="1" indent="-342900"/>
            <a:r>
              <a:rPr lang="en-US" sz="2100" dirty="0" smtClean="0"/>
              <a:t>About ~1000 MCHF yearly budget </a:t>
            </a:r>
          </a:p>
          <a:p>
            <a:pPr marL="800100" lvl="1" indent="-342900"/>
            <a:r>
              <a:rPr lang="fr-FR" sz="2100" dirty="0" smtClean="0"/>
              <a:t>2’300 CERN personnel + </a:t>
            </a:r>
            <a:r>
              <a:rPr lang="fr-FR" sz="2100" dirty="0"/>
              <a:t>10’000 </a:t>
            </a:r>
            <a:r>
              <a:rPr lang="fr-FR" sz="2100" dirty="0" err="1" smtClean="0"/>
              <a:t>users</a:t>
            </a:r>
            <a:r>
              <a:rPr lang="fr-FR" sz="2100" dirty="0" smtClean="0"/>
              <a:t> </a:t>
            </a:r>
            <a:r>
              <a:rPr lang="fr-FR" sz="2100" dirty="0" err="1" smtClean="0"/>
              <a:t>from</a:t>
            </a:r>
            <a:r>
              <a:rPr lang="fr-FR" sz="2100" dirty="0" smtClean="0"/>
              <a:t> 110 countries </a:t>
            </a:r>
            <a:endParaRPr lang="fr-FR" sz="2100" dirty="0"/>
          </a:p>
          <a:p>
            <a:pPr marL="800100" lvl="1" indent="-342900"/>
            <a:endParaRPr lang="en-US" sz="2100" dirty="0"/>
          </a:p>
        </p:txBody>
      </p:sp>
      <p:pic>
        <p:nvPicPr>
          <p:cNvPr id="8" name="Picture 10" descr="World_users_by_Inst_2009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829" r="1389" b="8357"/>
          <a:stretch>
            <a:fillRect/>
          </a:stretch>
        </p:blipFill>
        <p:spPr bwMode="auto">
          <a:xfrm>
            <a:off x="4598670" y="3526797"/>
            <a:ext cx="3573780" cy="2905204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PEBQUEg8VFhQWEBYZFxcUFhUUFRUWFhQXFxQVGhcYHCggGBonGxUVIjEhJSkrLi4uFx8/OjMsNygtLysBCgoKDg0OGxAQGzQkHyQ0LSwsMzgsLCw0LC0sLCwsLCwyNCwsLCwsLCwsLCwsLC8sLCwsLCwsLCwsLCwsLDQsLP/AABEIALoBDwMBEQACEQEDEQH/xAAcAAEAAQUBAQAAAAAAAAAAAAAABgIDBAUHAQj/xABDEAABAwIDBQQHBgQFAwUAAAABAAIDBBEFITEGEkFRYSJxgZEHEzJCUqGxFCNicpLRM1OCwUNEotLxFlTCFSSTsvD/xAAaAQEAAwEBAQAAAAAAAAAAAAAAAgMEBQEG/8QAMhEBAAIBAwEFBgcAAgMAAAAAAAECAwQRITESIjJBoRMUUWGRsQVCUnGB0fDh8RUjwf/aAAwDAQACEQMRAD8A7ggICAgICAgICAgICAgICAgICAgICAgICAgICAgICAgICAgICAgICAgICAgICAgICAgIMauxCKnbvSytYPxGxPcNT4KVaWvO1Y3QvkrSN7TsjNd6QIGZRRvkPM/dt+efyWumivPinZjv+IUjwxv6NJU7fVDvYZGwdxcfMm3yV9dFSOszLLb8QyT0iIYMm1lW7/MEdzWD/wAVZGmxR5KZ1mafzfZbG0VV/wBzJ5j9l77DH+lH3rN+qV6PaaqH+Zd4hp+oXk6fF8HsavNH5vsz6fbSpb7W4/vbY/6SFXOkxz0W11+WOu0txRbcsOUsLm9WEOHkbH6qi2jn8stNPxKs+KNvVIqDFYaj+HKHHlo4f0nNZb47U8UNuPNjyeGWaoLRAQEBAQEBAQEBAQEBAQEBAQEBAQEBBYrayOBhfK8MYNSfp1PQKVazadqwje9aRvaeHPcd2/fJdtK3cb/McAXnuGjfG57l0cWiiOb8uZm11p4x8fND5pnSOLnuLnHVziXE+JW2IiI2hz5mZneQI8XoIXP9hjnflBd9FG1ojrL2K2t4Y3bCLA6h2lO/xAb9bKqdRij8y2NLmn8sshuzdT/IP6mf7lH3nF8fu99zz/p9Y/sOz9SP8B3gWn6Fe+84viTpM0fl+yxLQSs9qF472ut52UoyUnpKq2HJXrWfosgqapdjdY3BsRoRkQvDokuD7VyRWbLeRnP3x4+94+ay5dLW3NeJb8GvvTi/Mev/ACm1FWsmYHRuBB+XQjgVz7Vms7S6+PJXJXtVneGQopiAgICAgICAgICAgICAgICAgINJtBtVTUA++l7driNnakPLs+6OrrBXYtPfJ4Y4U5M9MfWWvpdqnfZjV1EYihd/AivvSy30cToLjMADIXJJyVk6eJv7OvM+c+UK/eNqe0txHlHnLnWOY5LWyb8rsh7LB7LB05nmdT8l08WGuONquVlzWyzvZi0tM+V27GwudyaL/wDA6qVrRWN7SrrS1p2rG6WYVsNI+xmfuj4WZu/Uch81iya6I8EN2P8AD5nm87JXh+yVPFpECeb+2fnkPBY76jJbrLbTS4qdI/8ArdR0bWiwCpaF0Qjkg99WOSB6sckHhhHJBhVeDRS+3G09SM/PVTrktXpKu+Kl/FG7QV+xjdYnlp5O7TfPUfNaaay0eKN2LJ+HUnwTt6o1XYZLTm0jLDg4ZtPj+62Uy1v4ZczLgyYvFC5hWJPpn7zD+ZvBw5H90yY4yRtJhz2xW3r/ANuj4bXNnjD2nI+YPEHquTek0naX0GLLXJWLVZSisEBAQEBAQEBAQEBAQEBAQYuJ4lFSxmSaRrGDi7ieQGpPQZqVKWvO1YRtetY3s5VtR6SpZ7spAYY9N8/xXd3CMeZ6hdTDoq15vzLnZdXa3FOIR/Y/CfttWPWG8bbyTFxvcA6Enmdel1dqMvs6cdekKcGP2l+enWWw2mxs1s5dpG3sxN0AbztzNr+Q4LzBh9nXbz80NRm9pbfy8mds1sq+qs992RcPif3ch1VefVRj7teZ+yzBpJyd63Efd0vCsFjp27rGBo6anqTqSuXe9rzvaXVpjrSNqw2jWAKCapAQEBAQEBAQWpoGvBDgCCMwRcFexO3MPJiJjaUPx3Zfcu+AXGpZqR1b+y24dTvxf6uVqdDt3sf0/pibK4gYpg0nsvNu53un+3irNTj7Vd/OFOhzdjJ2Z6T90/abrmu49QEBAQEBAQEBAQEBAQEEZ2v2yhw5u7/EnIu2MHTk5591vzPDppwaa2XnpCjNqK4+PNxjHMamrpPWTybx90DJjBya3gPmeJK6+PFXHG1YcrJktkney9gOzk9c77plmXzkdkwc7fEeg+Sjlz0xdevwSxYb5OnROMTwVuE4dIGvLpKh7I3ONhcWJcABoN0PHH2lix5J1GaJnpHLVlpGDDMR1nhh7E7MfaSJpW/dA9lp/wAQjUn8I+Z7lZqtR2O5Xr9lWl03b79un3dUp6cNGi5Tqr6AgICAgICAgICAg8IQRHavB9z7+MWzu8DgeDx46/8AK3abNv3Lfx/Tla7Tbf8Atp/P9pRRSbzGu+JoPmLrFaNpmHTrbtVifivrxIQEBAQEBAQEBAQEBBBtvduhR3gpyHVFu07VsN+fN/IcOPI7dNpe33rdPuyajU9ju16/Zx6aV0ji57i5zjcucSXOJ4k8SutEREbQ5kzM8ynWyGwLpbS1QIbqItCer+Q/DrztoufqNbt3cf1/ptwaTfvX+n9uq0VC2Joa1oAAsAAAAOQA0XNmZmd5dCIiOIRvb3DHVb6OFtwHTu3iPdaGXce+29bqQtWlyRji1vky6rHOSa1+aTUdI2JrWsaA1rQGgaAAWAWWZmZ3lqiIiNoZK8eiAgICAgICAgICAgIKZGBwIIuCCCOYOoXsTty8mImNpWKQBlogfYiZ5doD/wCqlbnvfHdCm1e5HlEf70ZKgsEBAQEBAQEBAQEBBBvSJtp9jaYKd3/uHDtO19S08fzngOGvK+3S6bt963T7smp1HY7tev2cdF3u4uc53Uuc4nzJJK63EQ5fV03YzZJlMBPUlvrNQHEBsXici/rw4c1ytRqpydynT7ung08U71+v2TH/AKloosjWwX6SNP0KzRgyz+WfovnPjj80fV4Ns6D/AL2L9Sl7tl/TLz3jF+qGVTY7STEblXA5w0tIwnPXK91CcWSvWJ+iUZKW6TDZgqtY9QEBAQEBAQEBAQEBAQEGhwCv9fUVTgezeMN/K3fF/G1/Fac1OxSsfuw6XL7TLkny429W+WZuEBAQEBAQEBAQEEa262oGHQdmxnkuI2nhzkI+EfM2C06bB7W3PSOqjUZvZ146uFTSukc5z3FznOJc45kk5kldqIiI2hyJned5e087o3BzHFrhoRqL5ZHgeqWrFo2ki0xO8KZpXSG73OcebiXHzKRER0JnfryouvXjzeHNNnm8PbXR6zsOxeemN4aiSPo1x3fFvsnxChfHS/ijdOt7V8M7JtgXpSlYQ2qiEjfjjAa8dS32XeG6sWTQVnmk7NWPW2ji8bul4PjMNZHvwSh7eNsnNPJzTm09652THbHO1ob6ZK3jess9QTEBAQEBAQEBAQEEe2uxgQx+qYfvHjO3usOp7zoPFatNh7U9qekMGu1HYr2K9Z9IYOwrLCR3NzR+kE/+SnrJ5iFf4bXu2t/v9yl6xOmICAgICAgICAgx8QrWU8T5ZHWYxpc49By5nopVrNpisI2tFYmZfPe0OMPrqh80nvGzW8GMHssHd8yTzXexY4x1isOLkyTe02li0VFJO/cijc93JovbqToB1Kle9aRvadnla2tO1Y3TTCPRpLJYzyhg+Fg33eLjkPmsOTX1jwRu100Vp8U7JbQejqkjtvRGQ85HE/IWb8lltrMtvPZprpMUeW7dU+zFNH7NLCO6Nn7KmcuSetp+q6MVI6RH0ZX/AKLD/Jj/AEN/ZR7dvil2Y+Dm/pY2ZEfqZ4WBjbujkDAGi57THEDLg8X7lt0mS1pmu7Fq6VrEW2RfZ6gp5T6upe6Mk9iVpFgfhe0i1uuXVbMlstY3rz8mTHGK07W4+baYz6O6mAF0RE7Pw9mS35Cc/Ak9FDHrcduLcLMmjvXmOUcwzEZqKbfic6ORpsQQRfmx7TqOh+RWm9K5K7TzCil7UtvHEu47H7TMxGHeHZkbYSMvfdPAjm02Nj38lxc+CcVtp6eTrYc0ZK7x1b9ULhAQEBAQEBAQaLaLaJlKC1tnSkZN4N6u/bUrRh085OZ6Mep1dcUbRzb/AHVz6Wd0jy5xLnONyTqSunERWNocO1ptO88zLouzdF6mFrTra57zmf28Fyc1+3eZfQ6bF7LHFfPzblVLxAQEBAQEBAQEHMfTFjRHq6Rp1Akk7rkRt8w4+DV0tBi63n9oYNbk6Uj95RrZHY19baSS7Ib5H3pPy8h+Ly6X6jVRj7teZ+ynBppyczxH3ddwfA4qZgZFGGtHAcTzJ1J6lcm97Xne07unSlaRtWG0awBQSVICAgwsYw5lVA+F/svba/EHVrh1BAPgp47zS0WhDJSL1msuF4nh76WZ0Uos5p8HDg4cwQu7S8XrFocS9Jpaay3uzO2MtGAx49bD8JPaYPwO5fhOXcs+fS1ycxxK7DqrY+J5hK6+gocbZdjw2cNydYNlb0c0+23zHIhY62zaaeY49G2YxaiOJ59UEwszYLiLBMLAkNeR7EkTjbfB4gHPmCLLdfs6jFPZ/wBLHTtYMve/0O5MNwuK66pAQEBAQEGLX4jFTt3pZGtHC+p7gMz4KdMdrztWFeTLTHG9p2QzGttHSXbTgsb8Z9s9w0b369y3YtJEc35czPr5txj4+aK71zcm5JuScyTzutjmykuymEGRwlcOyPZHM/F3BYtVm2jsR/LpaHTbz7S3Ty/tP4mWC57rq0BAQEBAQEBAQEHJG4IcVxmqdJf1MM26/wDFudhkY79wk9L811Jy+xwViOs/7dzYx+2z2mekf7Z1OlpgwAAAACwAyAA0AC5bpMhAQEBAQEGg2s2ZZXx/DK0dh9tPwnm0q/BnnFPyUZ8EZY+bj+JYbJSyGOZha4eThzaeIXYpkreN6uRfHak7WWGOsQQbEaEZEHmCpyrZOK4jLUwiOWT1m7mwvsXtysQH62PEG+g5KumOtLb1jZO2a9q9m07umHbKOkbAyWN5LqSKQuZumxcCCCCR8PzXNrpZybzWfOYdO+rrjmK2jyiWbBtxRv1lc38zH/UAhQnSZY8ko1uGfP0ZjdqKQ/5qPxNvqoe75f0p+84f1Q9dtPSD/NR+Bv8ARPd8v6T3nD+qGNNtnRt/xi78rHn5kWUo0mWfJCdbhjz9Jayq9IMY/hwPd+chg+Vyrq6G3nKi34jX8tWjrts6mXJrmxj8Az/UbnystFNJjr15ZMmuy26cNFJKXkuc4ucdS4kk+JWiIiI2hkmZmd5ehHiTYBs06Qh8oIbwbxPfyHRYc+qiO7T6ujptDNu9k6fBPqanDAAAue66+gICAgICAgICAgIMDC8NZAJCyx9bO+VxHEvP7AKd7zbbfy4QpWK77efLPUExAQEBAQEBBgYthMVUzcljDhwvqDzBGYPcp0yWpO9ZQvjreNrQ51jfo+liJdTu9Y34XWbIPHR3yXRxa2s8X4c7LorRzTlGYMNkdOyB0bmve8Ns4FpF9TY8ALnwWqclYpN4niGOMdpvFJjaZZm09aJquXd9iMiJvdGAD/q3lXpqTXHG/nz9Vmqt2ss7eXH0a0K9nVhHioLx4rCCsLx4rajxusO2cnmt2NxvN+Xk3VZsmpx1+bXi0WW/WNo+aZYNsvHDYkbz/idw7hwWDLqL5OOkOnh0mPFz1n4pFHEGqhqXEBAQEBAQEBAQEBAQRD0fY6Jo30shtNTPcyx1dGxxaxw52tunuHNa9Vi7MxeOk8s2my9qJpPWEvWRpEBAQEBAQEBAIQRH0g7QsoILNsaiQERjIlgOTpegHDmfFatLgnJbnpHX+mbU5ox146+X9o/sbsXFU0Eckm+2R5e7ea7Pd3iG5EEaC+nFaM+rvTLMV6Qz4dJS+OJt1llVHo6+CpP9TAfmCPooxr586+pb8Pjyt6MR3o/mGkzD3hw/dT9+r8Fc/h9v1QN2Cm/ms8nH+ye/V+Dz/wAff9UMqHYF3vVH6Wf3LlCdd8K+qcfh3xt6f8tnS7Cwt9ovf3mw/wBIB+aqtrMk9OFtdBijrvP++Te0OBxQ+xE1vUDPz1Kz2yWv4paqYqU8MbNiyEDgoLFxAQEBAQEBAQEBAQEBAQca2/o5cNxIVMBLRKfWNcNA/SVh5g624755Lr6a1cuLsW8v9Dl6is4svbr5/wClOtj9toq9oY4iOe2cZOTuZYT7Q6aj5rDn01sXPWGzDqK5OOkpWszQICAgICAgIIjtft3DQgsjIlqNNwHssPN5Gn5Rn3arXg0tsnM8QzZtTXHxHMuU0cM+LVgD3lz5HXe/4GDUgaAAZAcyF07Wpgx8dIc6sWzX2nrLvWHUzYo2saLNa0NaOQAsB5LhTMzO8uzEREbQyl49LIPLIPbICAgICAgICAgICAgICAgICAg1m0WCx10DoZRkc2uHtMcNHDr9QSrMWW2O3ahDJjjJXsy4Rj+BzUE25KLZ3Y9t914GjmngemoXbxZa5a7w4+TFbHbaW/wD0jVVMA2W07B8ZtIB0fx/qB71Rl0WO/NeJXY9XevE8wneF+kiimsHvdC7lK02/W2487LFfRZa9I3bKavHbrwklHisEwvFURP/ACPa76FZ7UtXrGy+t626SzFBIJQa+txymg/i1UTOjpGg+V7lWVxXt0iULZKV6yjOKek6kiuIg+Z34WljPFz7fIFaKaHJPXhnvrMcdOUDx/0gVdWC1rhDGfdiJ3iORk1PhZbsWkx056yx5NVkvx0hH8KwuWqkEcLN53Hg1o+Jx4D/APZq/Jkrjje0qaY7XnasO1bHbLsoY7DtPdYvfbNx4AcmjgFxc+ectt56eTr4cMYo2jqk4CoXPUBAQEBAQEBAQEBAQEBAQEBAQEBAQEGHimGRVUZjmjD2HgefMHUHqM1Kl7Uneso2pFo2s5htD6MZGEupH77f5chAeOgfo7xt3ldLFr4ni8fywZNHMc0QbEMOlpzaaF8Z/G0gHudofArbS9b+Gd2O1LU8UbMUtB4KaPC4yZzdHuHc4j6LzaJe7zHR5JIXe04nvJP1SIiOjyeeqgABejLoMNmqDaGF7+rWktHe7QeJUL5K08U7JVpa/hjdNMC9GsjyHVL9wfBHm49C7QeF+9YsuviOKQ2Y9FM83l0rB8DipWBkUYa3pqTzJOZPUrnXyWvO9p3b6UrSNqw2gFlBJ6gICAgICAgICAgICAgICAgICAgICAgICAQgtS07XCxAIPAi4QaOs2Mo5c3UkVzxa3cPm2yurqMtelpVTgxz1rDWv9G9EdIXDulk/u5We+5vj6Qr90xfD1kZ6OKIf4Lj3ySf2cnvmb4+kHumL4estlSbHUkRu2liuOJaHHzdcqu2oy262lZXBjr0rDcxUjWiwGSpWrzWgIKkBAQEBAQEBAQEBAQEBAQEBAQEBAQEBAQEBAQEBAQEBAQEBAQEBAQEBAQEBAQEBAQEBAQEBAQEBBS94aLk2HXrkgqQW3ztbe7hkQD0JtYd+Y80FH2xnxfJ37ILwN0FLJQ69iDumxtnY2BsetiPNB5LM1lt42vp1QUNq2Egb4uTYA5XPIX1QXJZQwXcQM7DqeQ5nogpiqWuNg7tWvum7XW57pzsguoLcUu9vWGQda/MjW3cbjvBQemUBwaXDeIJA4kC1yO6480HskgaC5xAABJJyAAzJJ4BBUEHgcL2vmADbjY3sfkfJBYdWsF+3kNTnui2oLtB5oL7TcXBuCgonmbG0ue5rWtFy5xDWgcyTkAvYiZnaHkzERvLXUe0tJM8Mjq4XPJsGh7buPIfF4Ky2HJWN5rKFc2O07RMLuIY3T0zg2apijcW7wa97WktJIvYnS4PkvK4r3jesbvbZKVna07LdLtHSSvDI6yF73GzWtkaXE65AHNe2w5KxvNZeRlpM7RMFTtJSRPcySsha9ps5rpGhwPIgnJIw5JjeKyTlpE7TMMqgxGKoaXQzRyAGxMb2vAPI2ORULUtXi0bJVvW3hnd7S4hFK57I5mPdG6z2tcC5huRZwGmYPkk0tWImY6kXrMzET0ez10cb2Rvla18l9xpIDn213RxskVtMTMRxD2bRE7SyFF6ICAgICAgIPHNBBBFwRYg5gg6hBheudH937Tj/DJubj8R/Dx5i3E2QKlgjjbqfvWEmxLnEvFzYDXuQXhWN5P/APjk/wBqCuql3GkgXOjRzcTZo7rnyugx2xepcw3ycAxxPF1yWvPUuLgeZeOSCqqlDZIy4gCz9e4IKamqY9rmDtkt9luetwLn3RkczyQVPY5rmOtv2YWm1g65tdwvYZ2z8EFyOoY8ge8MwHNLXciQHDPXUc0HtVIWt7PtOO63vPHuAuT0BQVwxhjQ0aAcdT1PMoML1ZkaZG+1cGP8rL7ovycC/Pk/ogvVcgfA9w0MRI8WoDPunbvuOPZ/Cfg6A8PLkEFL2F0koBsTAwA8rmXNBVHUbgAdGWWFsgXMFuRbo3vsgyI7WG7axFxa1rHO4sggm08X2/FoKKQn7OyD1z2AkesdcgA24ZN83Ldhn2eCckdd9v2Y8se0zRjnp1b6t2LoZWhpo422IIMbRG7I3sXMsSD1VFdTlrPiXTp8U/lRLbWaGPGYHT05mjFDnG2MSk9uax3DkbHNatPFp089mdp3/b4MueaxnjtRvG37/FudmqygnqGiHC3QyNaXNkfTMiAtkbOGYOf1VWauWte9feP33XYrY5t3a7fxs0FLPQsxPEft4hIMrPV+tZv52dv2yNvd+SvmMs4aez3891ETjjNf2m3kydnWwyYyH4cy1M2mInLGuZEXG+6ACBnf1ZsPhPUqOXtRg2y9d+Pili7M598fTbn4NRCyeCsr62m7Rp614li/mQuc4v8ALdB6a8LG2ZpalMdvOOJ+auO1W9slfKef2b/FcTjq8QwiaJ12P9eRzB3W3aeRByKopSaYslZ+S694vkx2j5ugrA2iAgICAgICAgsyMJkYbZBr7+O7b6FBTWtJaLNJIew2Fr2DgTqeSD37Qf5L/wDR/uQUSweseN4ENaLjOx3zcH2TcWFx/WeSBJQMcCDvZ/jflyOuqAxryYy4Zhrg61rXyFx0NroK6mM5PZ7beHxN4tP9jwPS9w9lkcCCGbzbZ2IDge4mxHj5oLb7yFvYIDXB286wOV8gAb3N7HoSg9i7chdwbdre/wB8+Y3f6Xc0FdWwubuj3jYnSzfePfbIdSEFIo2j4v1v/dBZdTFrJWNHZLSWZ8XA7zczf2s7n4uiDMljDgQRcEZoMSnika997HsMa1x96xecwND2hf5cgF0VDuML79C0g9xuMu+yCqkjLW2NrlznWGg3nF1vmgje1uz80s0VXRva2phFrP8AYlZn2D+p36jmMiNWDNWKzjv4Z9GfNitMxenWGKcQxectY2iipu0N6V8jZRYHOzGm+fj3jVS7GnrzNt/ltsh289uOzt/O6jaSgrG4pDV01KJgyk3DeRkY3i6W/tG+jgV7ivjnDNLTtzv9nmWmSM0XrG/G33bDDcVxF8rGzYYyOMu7TxOxxaLa7oOarvjwxWZrfef2WUvlmdrV2j92PgezzhX18tRTsMcr4zEXiN9wA7esMy3Ua2UsmaPZUrWeY33Rx4p9pebRxO2z3ZnCJ8OqpYWML6GQl8bt5t4HnVhBO8W5WyB93m5M2SmWkWnxR6mLHbHeax4Z9F7ZHCZaeor3yx7rZqovjN2nebd+dgTbUaqOfJW1aRHlCWGlq2vM+ctJ/wBEyU2KwTU7b0vrHPLd4AQucwhwDSc2ns2tytwCu96i+Ga28X3U+7zXNFq9Ps6GsDcICAgICAgICAgICAgICAgICDxrbaCyD1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PEBQUEg8VFhQWEBYZFxcUFhUUFRUWFhQXFxQVGhcYHCggGBonGxUVIjEhJSkrLi4uFx8/OjMsNygtLysBCgoKDg0OGxAQGzQkHyQ0LSwsMzgsLCw0LC0sLCwsLCwyNCwsLCwsLCwsLCwsLC8sLCwsLCwsLCwsLCwsLDQsLP/AABEIALoBDwMBEQACEQEDEQH/xAAcAAEAAQUBAQAAAAAAAAAAAAAABgIDBAUHAQj/xABDEAABAwIDBQQHBgQFAwUAAAABAAIDBBEFITEGEkFRYSJxgZEHEzJCUqGxFCNicpLRM1OCwUNEotLxFlTCFSSTsvD/xAAaAQEAAwEBAQAAAAAAAAAAAAAAAgMEBQEG/8QAMhEBAAIBAwEFBgcAAgMAAAAAAAECAwQRITESIjJBoRMUUWGRsQVCUnGB0fDh8RUjwf/aAAwDAQACEQMRAD8A7ggICAgICAgICAgICAgICAgICAgICAgICAgICAgICAgICAgICAgICAgICAgICAgICAgIMauxCKnbvSytYPxGxPcNT4KVaWvO1Y3QvkrSN7TsjNd6QIGZRRvkPM/dt+efyWumivPinZjv+IUjwxv6NJU7fVDvYZGwdxcfMm3yV9dFSOszLLb8QyT0iIYMm1lW7/MEdzWD/wAVZGmxR5KZ1mafzfZbG0VV/wBzJ5j9l77DH+lH3rN+qV6PaaqH+Zd4hp+oXk6fF8HsavNH5vsz6fbSpb7W4/vbY/6SFXOkxz0W11+WOu0txRbcsOUsLm9WEOHkbH6qi2jn8stNPxKs+KNvVIqDFYaj+HKHHlo4f0nNZb47U8UNuPNjyeGWaoLRAQEBAQEBAQEBAQEBAQEBAQEBAQEBBYrayOBhfK8MYNSfp1PQKVazadqwje9aRvaeHPcd2/fJdtK3cb/McAXnuGjfG57l0cWiiOb8uZm11p4x8fND5pnSOLnuLnHVziXE+JW2IiI2hz5mZneQI8XoIXP9hjnflBd9FG1ojrL2K2t4Y3bCLA6h2lO/xAb9bKqdRij8y2NLmn8sshuzdT/IP6mf7lH3nF8fu99zz/p9Y/sOz9SP8B3gWn6Fe+84viTpM0fl+yxLQSs9qF472ut52UoyUnpKq2HJXrWfosgqapdjdY3BsRoRkQvDokuD7VyRWbLeRnP3x4+94+ay5dLW3NeJb8GvvTi/Mev/ACm1FWsmYHRuBB+XQjgVz7Vms7S6+PJXJXtVneGQopiAgICAgICAgICAgICAgICAgINJtBtVTUA++l7driNnakPLs+6OrrBXYtPfJ4Y4U5M9MfWWvpdqnfZjV1EYihd/AivvSy30cToLjMADIXJJyVk6eJv7OvM+c+UK/eNqe0txHlHnLnWOY5LWyb8rsh7LB7LB05nmdT8l08WGuONquVlzWyzvZi0tM+V27GwudyaL/wDA6qVrRWN7SrrS1p2rG6WYVsNI+xmfuj4WZu/Uch81iya6I8EN2P8AD5nm87JXh+yVPFpECeb+2fnkPBY76jJbrLbTS4qdI/8ArdR0bWiwCpaF0Qjkg99WOSB6sckHhhHJBhVeDRS+3G09SM/PVTrktXpKu+Kl/FG7QV+xjdYnlp5O7TfPUfNaaay0eKN2LJ+HUnwTt6o1XYZLTm0jLDg4ZtPj+62Uy1v4ZczLgyYvFC5hWJPpn7zD+ZvBw5H90yY4yRtJhz2xW3r/ANuj4bXNnjD2nI+YPEHquTek0naX0GLLXJWLVZSisEBAQEBAQEBAQEBAQEBAQYuJ4lFSxmSaRrGDi7ieQGpPQZqVKWvO1YRtetY3s5VtR6SpZ7spAYY9N8/xXd3CMeZ6hdTDoq15vzLnZdXa3FOIR/Y/CfttWPWG8bbyTFxvcA6Enmdel1dqMvs6cdekKcGP2l+enWWw2mxs1s5dpG3sxN0AbztzNr+Q4LzBh9nXbz80NRm9pbfy8mds1sq+qs992RcPif3ch1VefVRj7teZ+yzBpJyd63Efd0vCsFjp27rGBo6anqTqSuXe9rzvaXVpjrSNqw2jWAKCapAQEBAQEBAQWpoGvBDgCCMwRcFexO3MPJiJjaUPx3Zfcu+AXGpZqR1b+y24dTvxf6uVqdDt3sf0/pibK4gYpg0nsvNu53un+3irNTj7Vd/OFOhzdjJ2Z6T90/abrmu49QEBAQEBAQEBAQEBAQEEZ2v2yhw5u7/EnIu2MHTk5591vzPDppwaa2XnpCjNqK4+PNxjHMamrpPWTybx90DJjBya3gPmeJK6+PFXHG1YcrJktkney9gOzk9c77plmXzkdkwc7fEeg+Sjlz0xdevwSxYb5OnROMTwVuE4dIGvLpKh7I3ONhcWJcABoN0PHH2lix5J1GaJnpHLVlpGDDMR1nhh7E7MfaSJpW/dA9lp/wAQjUn8I+Z7lZqtR2O5Xr9lWl03b79un3dUp6cNGi5Tqr6AgICAgICAgICAg8IQRHavB9z7+MWzu8DgeDx46/8AK3abNv3Lfx/Tla7Tbf8Atp/P9pRRSbzGu+JoPmLrFaNpmHTrbtVifivrxIQEBAQEBAQEBAQEBBBtvduhR3gpyHVFu07VsN+fN/IcOPI7dNpe33rdPuyajU9ju16/Zx6aV0ji57i5zjcucSXOJ4k8SutEREbQ5kzM8ynWyGwLpbS1QIbqItCer+Q/DrztoufqNbt3cf1/ptwaTfvX+n9uq0VC2Joa1oAAsAAAAOQA0XNmZmd5dCIiOIRvb3DHVb6OFtwHTu3iPdaGXce+29bqQtWlyRji1vky6rHOSa1+aTUdI2JrWsaA1rQGgaAAWAWWZmZ3lqiIiNoZK8eiAgICAgICAgICAgIKZGBwIIuCCCOYOoXsTty8mImNpWKQBlogfYiZ5doD/wCqlbnvfHdCm1e5HlEf70ZKgsEBAQEBAQEBAQEBBBvSJtp9jaYKd3/uHDtO19S08fzngOGvK+3S6bt963T7smp1HY7tev2cdF3u4uc53Uuc4nzJJK63EQ5fV03YzZJlMBPUlvrNQHEBsXici/rw4c1ytRqpydynT7ung08U71+v2TH/AKloosjWwX6SNP0KzRgyz+WfovnPjj80fV4Ns6D/AL2L9Sl7tl/TLz3jF+qGVTY7STEblXA5w0tIwnPXK91CcWSvWJ+iUZKW6TDZgqtY9QEBAQEBAQEBAQEBAQEGhwCv9fUVTgezeMN/K3fF/G1/Fac1OxSsfuw6XL7TLkny429W+WZuEBAQEBAQEBAQEEa262oGHQdmxnkuI2nhzkI+EfM2C06bB7W3PSOqjUZvZ146uFTSukc5z3FznOJc45kk5kldqIiI2hyJned5e087o3BzHFrhoRqL5ZHgeqWrFo2ki0xO8KZpXSG73OcebiXHzKRER0JnfryouvXjzeHNNnm8PbXR6zsOxeemN4aiSPo1x3fFvsnxChfHS/ijdOt7V8M7JtgXpSlYQ2qiEjfjjAa8dS32XeG6sWTQVnmk7NWPW2ji8bul4PjMNZHvwSh7eNsnNPJzTm09652THbHO1ob6ZK3jess9QTEBAQEBAQEBAQEEe2uxgQx+qYfvHjO3usOp7zoPFatNh7U9qekMGu1HYr2K9Z9IYOwrLCR3NzR+kE/+SnrJ5iFf4bXu2t/v9yl6xOmICAgICAgICAgx8QrWU8T5ZHWYxpc49By5nopVrNpisI2tFYmZfPe0OMPrqh80nvGzW8GMHssHd8yTzXexY4x1isOLkyTe02li0VFJO/cijc93JovbqToB1Kle9aRvadnla2tO1Y3TTCPRpLJYzyhg+Fg33eLjkPmsOTX1jwRu100Vp8U7JbQejqkjtvRGQ85HE/IWb8lltrMtvPZprpMUeW7dU+zFNH7NLCO6Nn7KmcuSetp+q6MVI6RH0ZX/AKLD/Jj/AEN/ZR7dvil2Y+Dm/pY2ZEfqZ4WBjbujkDAGi57THEDLg8X7lt0mS1pmu7Fq6VrEW2RfZ6gp5T6upe6Mk9iVpFgfhe0i1uuXVbMlstY3rz8mTHGK07W4+baYz6O6mAF0RE7Pw9mS35Cc/Ak9FDHrcduLcLMmjvXmOUcwzEZqKbfic6ORpsQQRfmx7TqOh+RWm9K5K7TzCil7UtvHEu47H7TMxGHeHZkbYSMvfdPAjm02Nj38lxc+CcVtp6eTrYc0ZK7x1b9ULhAQEBAQEBAQaLaLaJlKC1tnSkZN4N6u/bUrRh085OZ6Mep1dcUbRzb/AHVz6Wd0jy5xLnONyTqSunERWNocO1ptO88zLouzdF6mFrTra57zmf28Fyc1+3eZfQ6bF7LHFfPzblVLxAQEBAQEBAQEHMfTFjRHq6Rp1Akk7rkRt8w4+DV0tBi63n9oYNbk6Uj95RrZHY19baSS7Ib5H3pPy8h+Ly6X6jVRj7teZ+ynBppyczxH3ddwfA4qZgZFGGtHAcTzJ1J6lcm97Xne07unSlaRtWG0awBQSVICAgwsYw5lVA+F/svba/EHVrh1BAPgp47zS0WhDJSL1msuF4nh76WZ0Uos5p8HDg4cwQu7S8XrFocS9Jpaay3uzO2MtGAx49bD8JPaYPwO5fhOXcs+fS1ycxxK7DqrY+J5hK6+gocbZdjw2cNydYNlb0c0+23zHIhY62zaaeY49G2YxaiOJ59UEwszYLiLBMLAkNeR7EkTjbfB4gHPmCLLdfs6jFPZ/wBLHTtYMve/0O5MNwuK66pAQEBAQEGLX4jFTt3pZGtHC+p7gMz4KdMdrztWFeTLTHG9p2QzGttHSXbTgsb8Z9s9w0b369y3YtJEc35czPr5txj4+aK71zcm5JuScyTzutjmykuymEGRwlcOyPZHM/F3BYtVm2jsR/LpaHTbz7S3Ty/tP4mWC57rq0BAQEBAQEBAQEHJG4IcVxmqdJf1MM26/wDFudhkY79wk9L811Jy+xwViOs/7dzYx+2z2mekf7Z1OlpgwAAAACwAyAA0AC5bpMhAQEBAQEGg2s2ZZXx/DK0dh9tPwnm0q/BnnFPyUZ8EZY+bj+JYbJSyGOZha4eThzaeIXYpkreN6uRfHak7WWGOsQQbEaEZEHmCpyrZOK4jLUwiOWT1m7mwvsXtysQH62PEG+g5KumOtLb1jZO2a9q9m07umHbKOkbAyWN5LqSKQuZumxcCCCCR8PzXNrpZybzWfOYdO+rrjmK2jyiWbBtxRv1lc38zH/UAhQnSZY8ko1uGfP0ZjdqKQ/5qPxNvqoe75f0p+84f1Q9dtPSD/NR+Bv8ARPd8v6T3nD+qGNNtnRt/xi78rHn5kWUo0mWfJCdbhjz9Jayq9IMY/hwPd+chg+Vyrq6G3nKi34jX8tWjrts6mXJrmxj8Az/UbnystFNJjr15ZMmuy26cNFJKXkuc4ucdS4kk+JWiIiI2hkmZmd5ehHiTYBs06Qh8oIbwbxPfyHRYc+qiO7T6ujptDNu9k6fBPqanDAAAue66+gICAgICAgICAgIMDC8NZAJCyx9bO+VxHEvP7AKd7zbbfy4QpWK77efLPUExAQEBAQEBBgYthMVUzcljDhwvqDzBGYPcp0yWpO9ZQvjreNrQ51jfo+liJdTu9Y34XWbIPHR3yXRxa2s8X4c7LorRzTlGYMNkdOyB0bmve8Ns4FpF9TY8ALnwWqclYpN4niGOMdpvFJjaZZm09aJquXd9iMiJvdGAD/q3lXpqTXHG/nz9Vmqt2ss7eXH0a0K9nVhHioLx4rCCsLx4rajxusO2cnmt2NxvN+Xk3VZsmpx1+bXi0WW/WNo+aZYNsvHDYkbz/idw7hwWDLqL5OOkOnh0mPFz1n4pFHEGqhqXEBAQEBAQEBAQEBAQRD0fY6Jo30shtNTPcyx1dGxxaxw52tunuHNa9Vi7MxeOk8s2my9qJpPWEvWRpEBAQEBAQEBAIQRH0g7QsoILNsaiQERjIlgOTpegHDmfFatLgnJbnpHX+mbU5ox146+X9o/sbsXFU0Eckm+2R5e7ea7Pd3iG5EEaC+nFaM+rvTLMV6Qz4dJS+OJt1llVHo6+CpP9TAfmCPooxr586+pb8Pjyt6MR3o/mGkzD3hw/dT9+r8Fc/h9v1QN2Cm/ms8nH+ye/V+Dz/wAff9UMqHYF3vVH6Wf3LlCdd8K+qcfh3xt6f8tnS7Cwt9ovf3mw/wBIB+aqtrMk9OFtdBijrvP++Te0OBxQ+xE1vUDPz1Kz2yWv4paqYqU8MbNiyEDgoLFxAQEBAQEBAQEBAQEBAQca2/o5cNxIVMBLRKfWNcNA/SVh5g624755Lr6a1cuLsW8v9Dl6is4svbr5/wClOtj9toq9oY4iOe2cZOTuZYT7Q6aj5rDn01sXPWGzDqK5OOkpWszQICAgICAgIIjtft3DQgsjIlqNNwHssPN5Gn5Rn3arXg0tsnM8QzZtTXHxHMuU0cM+LVgD3lz5HXe/4GDUgaAAZAcyF07Wpgx8dIc6sWzX2nrLvWHUzYo2saLNa0NaOQAsB5LhTMzO8uzEREbQyl49LIPLIPbICAgICAgICAgICAgICAgICAg1m0WCx10DoZRkc2uHtMcNHDr9QSrMWW2O3ahDJjjJXsy4Rj+BzUE25KLZ3Y9t914GjmngemoXbxZa5a7w4+TFbHbaW/wD0jVVMA2W07B8ZtIB0fx/qB71Rl0WO/NeJXY9XevE8wneF+kiimsHvdC7lK02/W2487LFfRZa9I3bKavHbrwklHisEwvFURP/ACPa76FZ7UtXrGy+t626SzFBIJQa+txymg/i1UTOjpGg+V7lWVxXt0iULZKV6yjOKek6kiuIg+Z34WljPFz7fIFaKaHJPXhnvrMcdOUDx/0gVdWC1rhDGfdiJ3iORk1PhZbsWkx056yx5NVkvx0hH8KwuWqkEcLN53Hg1o+Jx4D/APZq/Jkrjje0qaY7XnasO1bHbLsoY7DtPdYvfbNx4AcmjgFxc+ectt56eTr4cMYo2jqk4CoXPUBAQEBAQEBAQEBAQEBAQEBAQEBAQEGHimGRVUZjmjD2HgefMHUHqM1Kl7Uneso2pFo2s5htD6MZGEupH77f5chAeOgfo7xt3ldLFr4ni8fywZNHMc0QbEMOlpzaaF8Z/G0gHudofArbS9b+Gd2O1LU8UbMUtB4KaPC4yZzdHuHc4j6LzaJe7zHR5JIXe04nvJP1SIiOjyeeqgABejLoMNmqDaGF7+rWktHe7QeJUL5K08U7JVpa/hjdNMC9GsjyHVL9wfBHm49C7QeF+9YsuviOKQ2Y9FM83l0rB8DipWBkUYa3pqTzJOZPUrnXyWvO9p3b6UrSNqw2gFlBJ6gICAgICAgICAgICAgICAgICAgICAgICAQgtS07XCxAIPAi4QaOs2Mo5c3UkVzxa3cPm2yurqMtelpVTgxz1rDWv9G9EdIXDulk/u5We+5vj6Qr90xfD1kZ6OKIf4Lj3ySf2cnvmb4+kHumL4estlSbHUkRu2liuOJaHHzdcqu2oy262lZXBjr0rDcxUjWiwGSpWrzWgIKkBAQEBAQEBAQEBAQEBAQEBAQEBAQEBAQEBAQEBAQEBAQEBAQEBAQEBAQEBAQEBAQEBAQEBAQEBBS94aLk2HXrkgqQW3ztbe7hkQD0JtYd+Y80FH2xnxfJ37ILwN0FLJQ69iDumxtnY2BsetiPNB5LM1lt42vp1QUNq2Egb4uTYA5XPIX1QXJZQwXcQM7DqeQ5nogpiqWuNg7tWvum7XW57pzsguoLcUu9vWGQda/MjW3cbjvBQemUBwaXDeIJA4kC1yO6480HskgaC5xAABJJyAAzJJ4BBUEHgcL2vmADbjY3sfkfJBYdWsF+3kNTnui2oLtB5oL7TcXBuCgonmbG0ue5rWtFy5xDWgcyTkAvYiZnaHkzERvLXUe0tJM8Mjq4XPJsGh7buPIfF4Ky2HJWN5rKFc2O07RMLuIY3T0zg2apijcW7wa97WktJIvYnS4PkvK4r3jesbvbZKVna07LdLtHSSvDI6yF73GzWtkaXE65AHNe2w5KxvNZeRlpM7RMFTtJSRPcySsha9ps5rpGhwPIgnJIw5JjeKyTlpE7TMMqgxGKoaXQzRyAGxMb2vAPI2ORULUtXi0bJVvW3hnd7S4hFK57I5mPdG6z2tcC5huRZwGmYPkk0tWImY6kXrMzET0ez10cb2Rvla18l9xpIDn213RxskVtMTMRxD2bRE7SyFF6ICAgICAgIPHNBBBFwRYg5gg6hBheudH937Tj/DJubj8R/Dx5i3E2QKlgjjbqfvWEmxLnEvFzYDXuQXhWN5P/APjk/wBqCuql3GkgXOjRzcTZo7rnyugx2xepcw3ycAxxPF1yWvPUuLgeZeOSCqqlDZIy4gCz9e4IKamqY9rmDtkt9luetwLn3RkczyQVPY5rmOtv2YWm1g65tdwvYZ2z8EFyOoY8ge8MwHNLXciQHDPXUc0HtVIWt7PtOO63vPHuAuT0BQVwxhjQ0aAcdT1PMoML1ZkaZG+1cGP8rL7ovycC/Pk/ogvVcgfA9w0MRI8WoDPunbvuOPZ/Cfg6A8PLkEFL2F0koBsTAwA8rmXNBVHUbgAdGWWFsgXMFuRbo3vsgyI7WG7axFxa1rHO4sggm08X2/FoKKQn7OyD1z2AkesdcgA24ZN83Ldhn2eCckdd9v2Y8se0zRjnp1b6t2LoZWhpo422IIMbRG7I3sXMsSD1VFdTlrPiXTp8U/lRLbWaGPGYHT05mjFDnG2MSk9uax3DkbHNatPFp089mdp3/b4MueaxnjtRvG37/FudmqygnqGiHC3QyNaXNkfTMiAtkbOGYOf1VWauWte9feP33XYrY5t3a7fxs0FLPQsxPEft4hIMrPV+tZv52dv2yNvd+SvmMs4aez3891ETjjNf2m3kydnWwyYyH4cy1M2mInLGuZEXG+6ACBnf1ZsPhPUqOXtRg2y9d+Pili7M598fTbn4NRCyeCsr62m7Rp614li/mQuc4v8ALdB6a8LG2ZpalMdvOOJ+auO1W9slfKef2b/FcTjq8QwiaJ12P9eRzB3W3aeRByKopSaYslZ+S694vkx2j5ugrA2iAgICAgICAgsyMJkYbZBr7+O7b6FBTWtJaLNJIew2Fr2DgTqeSD37Qf5L/wDR/uQUSweseN4ENaLjOx3zcH2TcWFx/WeSBJQMcCDvZ/jflyOuqAxryYy4Zhrg61rXyFx0NroK6mM5PZ7beHxN4tP9jwPS9w9lkcCCGbzbZ2IDge4mxHj5oLb7yFvYIDXB286wOV8gAb3N7HoSg9i7chdwbdre/wB8+Y3f6Xc0FdWwubuj3jYnSzfePfbIdSEFIo2j4v1v/dBZdTFrJWNHZLSWZ8XA7zczf2s7n4uiDMljDgQRcEZoMSnika997HsMa1x96xecwND2hf5cgF0VDuML79C0g9xuMu+yCqkjLW2NrlznWGg3nF1vmgje1uz80s0VXRva2phFrP8AYlZn2D+p36jmMiNWDNWKzjv4Z9GfNitMxenWGKcQxectY2iipu0N6V8jZRYHOzGm+fj3jVS7GnrzNt/ltsh289uOzt/O6jaSgrG4pDV01KJgyk3DeRkY3i6W/tG+jgV7ivjnDNLTtzv9nmWmSM0XrG/G33bDDcVxF8rGzYYyOMu7TxOxxaLa7oOarvjwxWZrfef2WUvlmdrV2j92PgezzhX18tRTsMcr4zEXiN9wA7esMy3Ua2UsmaPZUrWeY33Rx4p9pebRxO2z3ZnCJ8OqpYWML6GQl8bt5t4HnVhBO8W5WyB93m5M2SmWkWnxR6mLHbHeax4Z9F7ZHCZaeor3yx7rZqovjN2nebd+dgTbUaqOfJW1aRHlCWGlq2vM+ctJ/wBEyU2KwTU7b0vrHPLd4AQucwhwDSc2ns2tytwCu96i+Ga28X3U+7zXNFq9Ps6GsDcICAgICAgICAgICAgICAgICDxrbaCyD1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05960"/>
            <a:ext cx="3821808" cy="282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DF8EC-8D06-164F-8C4D-FBE624E24E84}" type="slidenum">
              <a:rPr lang="en-US" smtClean="0">
                <a:solidFill>
                  <a:schemeClr val="bg1"/>
                </a:solidFill>
              </a:rPr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0" y="1035258"/>
            <a:ext cx="8562564" cy="532109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914" y="171427"/>
            <a:ext cx="899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Example: All I/</a:t>
            </a:r>
            <a:r>
              <a:rPr lang="en-GB" sz="2400" dirty="0" err="1" smtClean="0"/>
              <a:t>Os</a:t>
            </a:r>
            <a:r>
              <a:rPr lang="en-GB" sz="2400" dirty="0" smtClean="0"/>
              <a:t> from SSD cache </a:t>
            </a:r>
          </a:p>
          <a:p>
            <a:r>
              <a:rPr lang="en-GB" sz="2400" dirty="0" smtClean="0"/>
              <a:t>0.5 </a:t>
            </a:r>
            <a:r>
              <a:rPr lang="en-GB" sz="2400" dirty="0" smtClean="0"/>
              <a:t>TB dataset, 100% in </a:t>
            </a:r>
            <a:r>
              <a:rPr lang="en-GB" sz="2400" dirty="0" smtClean="0"/>
              <a:t>SSD</a:t>
            </a:r>
            <a:r>
              <a:rPr lang="en-GB" sz="2400" smtClean="0"/>
              <a:t>, 56 sessions</a:t>
            </a:r>
            <a:r>
              <a:rPr lang="en-GB" sz="2400" dirty="0" smtClean="0"/>
              <a:t>, random reads - </a:t>
            </a:r>
            <a:r>
              <a:rPr lang="en-GB" sz="2400" dirty="0" smtClean="0"/>
              <a:t>NAS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57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ASM Examples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Measure from ASM V$ metrics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GV$ASM_DISK_IOSTAT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GV$ASM_DISK_STAT </a:t>
            </a:r>
          </a:p>
          <a:p>
            <a:pPr lvl="1"/>
            <a:r>
              <a:rPr lang="en-GB" dirty="0" smtClean="0"/>
              <a:t>GV$ASM_DISKGROUP_STAT </a:t>
            </a:r>
            <a:endParaRPr lang="en-GB" dirty="0"/>
          </a:p>
          <a:p>
            <a:pPr marL="448056" lvl="1" indent="0">
              <a:buNone/>
            </a:pPr>
            <a:endParaRPr lang="en-GB" dirty="0"/>
          </a:p>
          <a:p>
            <a:r>
              <a:rPr lang="en-GB" dirty="0" smtClean="0"/>
              <a:t>See also work of Bertrand </a:t>
            </a:r>
            <a:r>
              <a:rPr lang="en-GB" dirty="0" err="1"/>
              <a:t>Drouvot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/>
              <a:t>asm_metrics.pl utility </a:t>
            </a:r>
          </a:p>
          <a:p>
            <a:pPr marL="448056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OS Tools to Measure Activity on the I/O Subsystem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814358"/>
            <a:ext cx="8827129" cy="4121275"/>
          </a:xfrm>
        </p:spPr>
        <p:txBody>
          <a:bodyPr>
            <a:noAutofit/>
          </a:bodyPr>
          <a:lstStyle/>
          <a:p>
            <a:r>
              <a:rPr lang="en-GB" sz="3200" dirty="0" smtClean="0"/>
              <a:t>Measure disk activity:</a:t>
            </a:r>
          </a:p>
          <a:p>
            <a:pPr lvl="1"/>
            <a:r>
              <a:rPr lang="en-GB" sz="2800" dirty="0" smtClean="0"/>
              <a:t>Use </a:t>
            </a:r>
            <a:r>
              <a:rPr lang="en-GB" sz="2800" dirty="0" err="1" smtClean="0"/>
              <a:t>iostat</a:t>
            </a:r>
            <a:r>
              <a:rPr lang="en-GB" sz="2800" dirty="0" smtClean="0"/>
              <a:t>, </a:t>
            </a:r>
            <a:r>
              <a:rPr lang="en-GB" sz="2800" dirty="0" err="1" smtClean="0"/>
              <a:t>sar</a:t>
            </a:r>
            <a:r>
              <a:rPr lang="en-GB" sz="2800" dirty="0" smtClean="0"/>
              <a:t>, </a:t>
            </a:r>
            <a:r>
              <a:rPr lang="en-GB" sz="2800" dirty="0" err="1" smtClean="0"/>
              <a:t>collectl</a:t>
            </a:r>
            <a:r>
              <a:rPr lang="en-GB" sz="2800" dirty="0" smtClean="0"/>
              <a:t>, </a:t>
            </a:r>
            <a:r>
              <a:rPr lang="en-GB" sz="2800" dirty="0" err="1" smtClean="0"/>
              <a:t>dstat</a:t>
            </a:r>
            <a:endParaRPr lang="en-GB" sz="2800" dirty="0" smtClean="0"/>
          </a:p>
          <a:p>
            <a:r>
              <a:rPr lang="en-GB" sz="3200" dirty="0" smtClean="0"/>
              <a:t>Advanced tools to measure latency</a:t>
            </a:r>
          </a:p>
          <a:p>
            <a:pPr lvl="1"/>
            <a:r>
              <a:rPr lang="en-GB" sz="2800" dirty="0" smtClean="0"/>
              <a:t>Oracle wait events do not measure correctly latency for asynchronous I/O</a:t>
            </a:r>
            <a:endParaRPr lang="en-GB" sz="2800" dirty="0"/>
          </a:p>
          <a:p>
            <a:pPr lvl="1"/>
            <a:r>
              <a:rPr lang="en-GB" sz="2800" dirty="0"/>
              <a:t>Measure </a:t>
            </a:r>
            <a:r>
              <a:rPr lang="en-GB" sz="2800" dirty="0">
                <a:solidFill>
                  <a:srgbClr val="FF0000"/>
                </a:solidFill>
              </a:rPr>
              <a:t>directly</a:t>
            </a:r>
            <a:r>
              <a:rPr lang="en-GB" sz="2800" dirty="0"/>
              <a:t> from </a:t>
            </a:r>
            <a:r>
              <a:rPr lang="en-GB" sz="2800" dirty="0">
                <a:solidFill>
                  <a:srgbClr val="FF0000"/>
                </a:solidFill>
              </a:rPr>
              <a:t>OS</a:t>
            </a:r>
            <a:r>
              <a:rPr lang="en-GB" sz="2800" dirty="0"/>
              <a:t> block device </a:t>
            </a:r>
            <a:r>
              <a:rPr lang="en-GB" sz="2800" dirty="0" smtClean="0"/>
              <a:t>interface</a:t>
            </a:r>
            <a:endParaRPr lang="en-GB" sz="2800" dirty="0"/>
          </a:p>
          <a:p>
            <a:pPr lvl="1"/>
            <a:r>
              <a:rPr lang="en-GB" sz="2800" dirty="0" err="1" smtClean="0">
                <a:solidFill>
                  <a:srgbClr val="FF0000"/>
                </a:solidFill>
              </a:rPr>
              <a:t>Ftrace</a:t>
            </a:r>
            <a:r>
              <a:rPr lang="en-GB" sz="2800" dirty="0" smtClean="0"/>
              <a:t> and </a:t>
            </a:r>
            <a:r>
              <a:rPr lang="en-GB" sz="2800" dirty="0" err="1" smtClean="0">
                <a:solidFill>
                  <a:srgbClr val="FF0000"/>
                </a:solidFill>
              </a:rPr>
              <a:t>SystemTap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probes</a:t>
            </a:r>
          </a:p>
          <a:p>
            <a:pPr marL="448056" lvl="1" indent="0">
              <a:buNone/>
            </a:pPr>
            <a:endParaRPr lang="en-GB" sz="2800" dirty="0" smtClean="0"/>
          </a:p>
          <a:p>
            <a:pPr lvl="1"/>
            <a:r>
              <a:rPr lang="en-GB" sz="2800" dirty="0" smtClean="0">
                <a:solidFill>
                  <a:srgbClr val="FF0000"/>
                </a:solidFill>
              </a:rPr>
              <a:t>See also </a:t>
            </a:r>
            <a:r>
              <a:rPr lang="en-GB" sz="2800" dirty="0" smtClean="0"/>
              <a:t>talk “</a:t>
            </a:r>
            <a:r>
              <a:rPr lang="en-GB" sz="2800" dirty="0"/>
              <a:t>Modern Linux Tools for Oracle </a:t>
            </a:r>
            <a:r>
              <a:rPr lang="en-GB" sz="2800" dirty="0" smtClean="0"/>
              <a:t>Troubleshooting”, in </a:t>
            </a:r>
            <a:r>
              <a:rPr lang="en-GB" sz="2800" dirty="0" smtClean="0">
                <a:solidFill>
                  <a:srgbClr val="FF0000"/>
                </a:solidFill>
              </a:rPr>
              <a:t>Hall 4A at </a:t>
            </a:r>
            <a:r>
              <a:rPr lang="en-GB" sz="2800" dirty="0">
                <a:solidFill>
                  <a:srgbClr val="FF0000"/>
                </a:solidFill>
              </a:rPr>
              <a:t>12:00</a:t>
            </a:r>
          </a:p>
          <a:p>
            <a:pPr lvl="1"/>
            <a:endParaRPr lang="en-GB" sz="2800" dirty="0"/>
          </a:p>
          <a:p>
            <a:pPr lvl="1"/>
            <a:endParaRPr lang="en-GB" sz="2800" dirty="0" smtClean="0"/>
          </a:p>
          <a:p>
            <a:pPr marL="448056" lvl="1" indent="0">
              <a:buNone/>
            </a:pPr>
            <a:endParaRPr lang="en-GB" sz="2800" dirty="0" smtClean="0"/>
          </a:p>
          <a:p>
            <a:pPr marL="448056" lvl="1" indent="0">
              <a:buNone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Way to Measure I/O from OS: Use </a:t>
            </a:r>
            <a:r>
              <a:rPr lang="en-US" dirty="0" err="1" smtClean="0"/>
              <a:t>Ftrace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838015"/>
            <a:ext cx="8827129" cy="4121275"/>
          </a:xfrm>
        </p:spPr>
        <p:txBody>
          <a:bodyPr/>
          <a:lstStyle/>
          <a:p>
            <a:r>
              <a:rPr lang="en-GB" dirty="0" smtClean="0"/>
              <a:t>https</a:t>
            </a:r>
            <a:r>
              <a:rPr lang="en-GB" dirty="0"/>
              <a:t>://github.com/brendangregg/perf-tools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5539" y="2538807"/>
            <a:ext cx="8695267" cy="3812188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</a:t>
            </a:r>
            <a:r>
              <a:rPr lang="en-GB" sz="1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./</a:t>
            </a:r>
            <a:r>
              <a:rPr lang="en-GB" sz="15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iolatency</a:t>
            </a:r>
            <a:r>
              <a:rPr lang="en-GB" sz="1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10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Tracing block I/O. Output every 10 seconds. Ctrl-C to </a:t>
            </a:r>
            <a:r>
              <a:rPr lang="en-GB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to</a:t>
            </a:r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end.</a:t>
            </a:r>
          </a:p>
          <a:p>
            <a:pPr marL="0" lvl="1"/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&gt;=(</a:t>
            </a:r>
            <a:r>
              <a:rPr lang="en-GB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ms</a:t>
            </a:r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 .. &lt;(</a:t>
            </a:r>
            <a:r>
              <a:rPr lang="en-GB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ms</a:t>
            </a:r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   : I/O      |Distribution                          |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0 -&gt; 1       : 95       |##                                    |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1 -&gt; 2       : 74       |##                                    |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2 -&gt; 4       : 475      |#########                             |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4 -&gt; 8       : 2035     |######################################|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8 -&gt; 16      : 1245     |########################              |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16 -&gt; 32      : 37       |#                                     |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32 -&gt; 64      : 11       |#                                     |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64 -&gt; 128     : 7        |#                                     |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128 -&gt; 256     : 23       |#                                     |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256 -&gt; 512     : 10       |#                                     |</a:t>
            </a:r>
          </a:p>
          <a:p>
            <a:pPr marL="0" lvl="1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512 -&gt; 1024    : 4        |#                                     </a:t>
            </a:r>
            <a:r>
              <a:rPr lang="en-GB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|</a:t>
            </a:r>
          </a:p>
          <a:p>
            <a:pPr marL="0" lvl="1"/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 Wait Events for Asynchronous I/O Cannot Be Used to Study Latency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589441"/>
            <a:ext cx="8827129" cy="4121275"/>
          </a:xfrm>
        </p:spPr>
        <p:txBody>
          <a:bodyPr/>
          <a:lstStyle/>
          <a:p>
            <a:pPr marL="36576" indent="0">
              <a:buNone/>
            </a:pPr>
            <a:r>
              <a:rPr lang="en-GB" sz="2800" dirty="0" smtClean="0"/>
              <a:t>Example of how to measure I/O latency from the block I/O interface using </a:t>
            </a:r>
            <a:r>
              <a:rPr lang="en-GB" sz="2800" dirty="0" err="1" smtClean="0"/>
              <a:t>SystemTap</a:t>
            </a:r>
            <a:r>
              <a:rPr lang="en-GB" sz="2800" dirty="0" smtClean="0"/>
              <a:t>: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8677" y="2745027"/>
            <a:ext cx="8000994" cy="3858355"/>
          </a:xfrm>
          <a:prstGeom prst="rect">
            <a:avLst/>
          </a:prstGeom>
          <a:solidFill>
            <a:srgbClr val="000000"/>
          </a:solidFill>
          <a:ln w="25400">
            <a:solidFill>
              <a:srgbClr val="0055A0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global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latencyTimes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requestTime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[10000]</a:t>
            </a:r>
          </a:p>
          <a:p>
            <a:pPr marL="0" lvl="1"/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probe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ioblock_trace.request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{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requestTime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[$bio] =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gettimeofday_us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()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</a:t>
            </a:r>
          </a:p>
          <a:p>
            <a:pPr marL="0" lvl="1"/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probe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ioblock.end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{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t =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gettimeofday_us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()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s =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requestTime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[$bio]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if (s &gt; 0) {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</a:t>
            </a:r>
            <a:r>
              <a:rPr lang="en-GB" sz="1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latencyTimes</a:t>
            </a:r>
            <a:r>
              <a:rPr lang="en-GB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&lt;&lt;&lt; (t-s)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delete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requestTime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[$bio]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}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</a:t>
            </a:r>
          </a:p>
          <a:p>
            <a:pPr marL="0" lvl="1"/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Interpreting the Results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590586"/>
            <a:ext cx="8827129" cy="4121275"/>
          </a:xfrm>
        </p:spPr>
        <p:txBody>
          <a:bodyPr>
            <a:noAutofit/>
          </a:bodyPr>
          <a:lstStyle/>
          <a:p>
            <a:r>
              <a:rPr lang="en-GB" sz="3200" dirty="0" smtClean="0"/>
              <a:t>How to translate IOPS and latency measurements into answers to </a:t>
            </a:r>
            <a:r>
              <a:rPr lang="en-GB" sz="3200" dirty="0" smtClean="0">
                <a:solidFill>
                  <a:srgbClr val="FF0000"/>
                </a:solidFill>
              </a:rPr>
              <a:t>questions that matter?</a:t>
            </a:r>
            <a:endParaRPr lang="en-GB" sz="3200" dirty="0" smtClean="0"/>
          </a:p>
          <a:p>
            <a:pPr lvl="1"/>
            <a:r>
              <a:rPr lang="en-GB" sz="2800" dirty="0" smtClean="0"/>
              <a:t>Will production workload be OK on this storage?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Measure</a:t>
            </a:r>
            <a:r>
              <a:rPr lang="en-GB" sz="3200" dirty="0" smtClean="0"/>
              <a:t> production workload and </a:t>
            </a:r>
            <a:r>
              <a:rPr lang="en-GB" sz="3200" dirty="0" smtClean="0">
                <a:solidFill>
                  <a:srgbClr val="FF0000"/>
                </a:solidFill>
              </a:rPr>
              <a:t>compare</a:t>
            </a:r>
          </a:p>
          <a:p>
            <a:pPr lvl="1"/>
            <a:r>
              <a:rPr lang="en-GB" sz="2800" dirty="0" smtClean="0"/>
              <a:t>use active benchmarking and workload measurement with standard tools</a:t>
            </a:r>
          </a:p>
          <a:p>
            <a:pPr lvl="1"/>
            <a:r>
              <a:rPr lang="en-GB" sz="2800" dirty="0" smtClean="0"/>
              <a:t>Use the same measurement tools against production</a:t>
            </a:r>
          </a:p>
          <a:p>
            <a:r>
              <a:rPr lang="en-GB" sz="3200" dirty="0" smtClean="0"/>
              <a:t>Do </a:t>
            </a:r>
            <a:r>
              <a:rPr lang="en-GB" sz="3200" dirty="0" smtClean="0">
                <a:solidFill>
                  <a:srgbClr val="FF0000"/>
                </a:solidFill>
              </a:rPr>
              <a:t>application</a:t>
            </a:r>
            <a:r>
              <a:rPr lang="en-GB" sz="3200" dirty="0" smtClean="0"/>
              <a:t>-specific stress tests too</a:t>
            </a:r>
          </a:p>
          <a:p>
            <a:endParaRPr lang="en-GB" sz="3200" dirty="0" smtClean="0"/>
          </a:p>
          <a:p>
            <a:pPr marL="448056" lvl="1" indent="0">
              <a:buNone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427470"/>
            <a:ext cx="8827129" cy="5681050"/>
          </a:xfrm>
        </p:spPr>
        <p:txBody>
          <a:bodyPr>
            <a:normAutofit/>
          </a:bodyPr>
          <a:lstStyle/>
          <a:p>
            <a:r>
              <a:rPr lang="en-GB" sz="3200" dirty="0"/>
              <a:t>Storage is </a:t>
            </a:r>
            <a:r>
              <a:rPr lang="en-GB" sz="3200" dirty="0" smtClean="0"/>
              <a:t>critical and complex, </a:t>
            </a:r>
            <a:r>
              <a:rPr lang="en-GB" sz="3200" dirty="0"/>
              <a:t>need to </a:t>
            </a:r>
            <a:r>
              <a:rPr lang="en-GB" sz="3200" dirty="0">
                <a:solidFill>
                  <a:srgbClr val="FF0000"/>
                </a:solidFill>
              </a:rPr>
              <a:t>test!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CALIBRATE_IO</a:t>
            </a:r>
            <a:r>
              <a:rPr lang="en-GB" sz="3200" dirty="0" smtClean="0"/>
              <a:t> provides an </a:t>
            </a:r>
            <a:r>
              <a:rPr lang="en-GB" sz="3200" dirty="0"/>
              <a:t>easy </a:t>
            </a:r>
            <a:r>
              <a:rPr lang="en-GB" sz="3200" dirty="0" smtClean="0"/>
              <a:t>way to generate I/O load</a:t>
            </a:r>
          </a:p>
          <a:p>
            <a:pPr lvl="1"/>
            <a:r>
              <a:rPr lang="en-GB" sz="2800" dirty="0" smtClean="0"/>
              <a:t>However the output misses </a:t>
            </a:r>
            <a:r>
              <a:rPr lang="en-GB" sz="2800" dirty="0" smtClean="0">
                <a:solidFill>
                  <a:srgbClr val="FF0000"/>
                </a:solidFill>
              </a:rPr>
              <a:t>critical details</a:t>
            </a:r>
          </a:p>
          <a:p>
            <a:r>
              <a:rPr lang="en-GB" sz="3200" dirty="0" smtClean="0"/>
              <a:t>Methodology: use </a:t>
            </a:r>
            <a:r>
              <a:rPr lang="en-GB" sz="3200" dirty="0" smtClean="0">
                <a:solidFill>
                  <a:srgbClr val="FF0000"/>
                </a:solidFill>
              </a:rPr>
              <a:t>active benchmarking</a:t>
            </a:r>
            <a:endParaRPr lang="en-GB" sz="3200" dirty="0" smtClean="0"/>
          </a:p>
          <a:p>
            <a:pPr lvl="1"/>
            <a:r>
              <a:rPr lang="en-GB" sz="2800" dirty="0" smtClean="0"/>
              <a:t>Run an I/O workload generator </a:t>
            </a:r>
          </a:p>
          <a:p>
            <a:pPr lvl="1"/>
            <a:r>
              <a:rPr lang="en-GB" sz="2800" dirty="0" smtClean="0"/>
              <a:t>Measure key metrics with standard tools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SLOB</a:t>
            </a:r>
            <a:r>
              <a:rPr lang="en-GB" sz="3200" dirty="0" smtClean="0"/>
              <a:t> is a very good I/O workload generator</a:t>
            </a:r>
          </a:p>
          <a:p>
            <a:pPr lvl="1"/>
            <a:r>
              <a:rPr lang="en-GB" sz="2800" dirty="0" smtClean="0"/>
              <a:t>Great help for active benchmarking of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and </a:t>
            </a:r>
            <a:r>
              <a:rPr lang="en-US" dirty="0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5681050"/>
          </a:xfrm>
        </p:spPr>
        <p:txBody>
          <a:bodyPr>
            <a:normAutofit/>
          </a:bodyPr>
          <a:lstStyle/>
          <a:p>
            <a:r>
              <a:rPr lang="en-US" sz="3600" dirty="0"/>
              <a:t>CERN Colleagues and in particular the Database Services Group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We have a blog </a:t>
            </a:r>
            <a:r>
              <a:rPr lang="en-US" sz="3200" dirty="0"/>
              <a:t>http://</a:t>
            </a:r>
            <a:r>
              <a:rPr lang="en-US" sz="3200" dirty="0" err="1"/>
              <a:t>db-blog.web.cern.ch</a:t>
            </a:r>
            <a:endParaRPr lang="en-US" sz="3600" dirty="0"/>
          </a:p>
          <a:p>
            <a:pPr marL="36576" indent="0">
              <a:buNone/>
            </a:pPr>
            <a:endParaRPr lang="en-US" sz="3600" dirty="0"/>
          </a:p>
          <a:p>
            <a:r>
              <a:rPr lang="en-US" sz="3600" dirty="0"/>
              <a:t>Contacts:</a:t>
            </a:r>
          </a:p>
          <a:p>
            <a:pPr marL="36576" indent="0">
              <a:buNone/>
            </a:pPr>
            <a:r>
              <a:rPr lang="en-GB" sz="2800" dirty="0" err="1"/>
              <a:t>Luca.Canali@cern.ch</a:t>
            </a:r>
            <a:r>
              <a:rPr lang="en-GB" sz="2800" dirty="0"/>
              <a:t>, </a:t>
            </a:r>
          </a:p>
          <a:p>
            <a:pPr marL="36576" indent="0">
              <a:buNone/>
            </a:pPr>
            <a:r>
              <a:rPr lang="en-GB" sz="2800" dirty="0" err="1"/>
              <a:t>Marcin.Blaszczyk@cern.ch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 descr="T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72" y="3223857"/>
            <a:ext cx="4390110" cy="285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2960" y="6356350"/>
            <a:ext cx="8827129" cy="365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600" dirty="0" smtClean="0"/>
              <a:t>* All scripts demonstrated in this presentation</a:t>
            </a:r>
            <a:r>
              <a:rPr lang="en-US" sz="1600" dirty="0"/>
              <a:t>: http://</a:t>
            </a:r>
            <a:r>
              <a:rPr lang="en-US" sz="1600" dirty="0" smtClean="0"/>
              <a:t>canali.web.cern.ch/canali/resources.htm</a:t>
            </a:r>
            <a:endParaRPr lang="pl-PL" sz="1600" dirty="0" smtClean="0"/>
          </a:p>
        </p:txBody>
      </p:sp>
    </p:spTree>
    <p:extLst>
      <p:ext uri="{BB962C8B-B14F-4D97-AF65-F5344CB8AC3E}">
        <p14:creationId xmlns:p14="http://schemas.microsoft.com/office/powerpoint/2010/main" val="23664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2350" y="6356350"/>
            <a:ext cx="501650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LHC</a:t>
            </a:r>
            <a:r>
              <a:rPr lang="en-GB" dirty="0" smtClean="0"/>
              <a:t> is the World’s Largest Particle 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" y="1736202"/>
            <a:ext cx="7858125" cy="4513761"/>
          </a:xfrm>
        </p:spPr>
        <p:txBody>
          <a:bodyPr>
            <a:no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LHC = Large Hadron Collider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55A0"/>
                </a:solidFill>
              </a:rPr>
              <a:t>27km </a:t>
            </a:r>
            <a:r>
              <a:rPr lang="en-GB" sz="2400" dirty="0">
                <a:solidFill>
                  <a:srgbClr val="0055A0"/>
                </a:solidFill>
              </a:rPr>
              <a:t>ring of superconducting magnets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Currently undergoing upgrades, </a:t>
            </a:r>
            <a:r>
              <a:rPr lang="en-US" sz="24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restart in 2015</a:t>
            </a:r>
          </a:p>
        </p:txBody>
      </p:sp>
      <p:pic>
        <p:nvPicPr>
          <p:cNvPr id="10" name="Picture 9" descr="CERN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3335423"/>
            <a:ext cx="5048250" cy="33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8-14 at 10.5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810" y="2983035"/>
            <a:ext cx="3956170" cy="3881945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187830" cy="3462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98" y="580876"/>
            <a:ext cx="38134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0055A0"/>
                </a:solidFill>
                <a:latin typeface="Arial Rounded MT Bold"/>
                <a:cs typeface="Arial Rounded MT Bold"/>
              </a:rPr>
              <a:t>From particle</a:t>
            </a:r>
          </a:p>
          <a:p>
            <a:r>
              <a:rPr lang="en-GB" sz="4400" dirty="0" smtClean="0">
                <a:solidFill>
                  <a:srgbClr val="0055A0"/>
                </a:solidFill>
                <a:latin typeface="Arial Rounded MT Bold"/>
                <a:cs typeface="Arial Rounded MT Bold"/>
              </a:rPr>
              <a:t>to article..</a:t>
            </a:r>
            <a:endParaRPr lang="en-GB" sz="4400" dirty="0">
              <a:solidFill>
                <a:srgbClr val="0055A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72744"/>
            <a:ext cx="5187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55A0"/>
                </a:solidFill>
                <a:latin typeface="Arial Rounded MT Bold"/>
                <a:cs typeface="Arial Rounded MT Bold"/>
              </a:rPr>
              <a:t>How do you get from this</a:t>
            </a:r>
          </a:p>
          <a:p>
            <a:pPr algn="ctr"/>
            <a:endParaRPr lang="en-GB" sz="40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GB" sz="4000" dirty="0">
                <a:solidFill>
                  <a:srgbClr val="0055A0"/>
                </a:solidFill>
                <a:latin typeface="Arial Rounded MT Bold"/>
                <a:cs typeface="Arial Rounded MT Bold"/>
              </a:rPr>
              <a:t>t</a:t>
            </a:r>
            <a:r>
              <a:rPr lang="en-GB" sz="4000" dirty="0" smtClean="0">
                <a:solidFill>
                  <a:srgbClr val="0055A0"/>
                </a:solidFill>
                <a:latin typeface="Arial Rounded MT Bold"/>
                <a:cs typeface="Arial Rounded MT Bold"/>
              </a:rPr>
              <a:t>o this</a:t>
            </a:r>
            <a:endParaRPr lang="en-GB" sz="4000" dirty="0">
              <a:solidFill>
                <a:srgbClr val="0055A0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21720" y="2985373"/>
            <a:ext cx="1090668" cy="95492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12387" y="5630941"/>
            <a:ext cx="1675443" cy="48092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00" y="1393145"/>
            <a:ext cx="8827129" cy="4888872"/>
          </a:xfrm>
        </p:spPr>
        <p:txBody>
          <a:bodyPr>
            <a:norm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FF0000"/>
                </a:solidFill>
                <a:ea typeface="DejaVu Sans" charset="0"/>
                <a:cs typeface="DejaVu Sans" charset="0"/>
              </a:rPr>
              <a:t>~</a:t>
            </a:r>
            <a:r>
              <a:rPr lang="en-US" sz="24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100</a:t>
            </a:r>
            <a:r>
              <a:rPr lang="en-US" sz="24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 </a:t>
            </a:r>
            <a:r>
              <a:rPr lang="en-US" sz="2400" dirty="0">
                <a:ea typeface="DejaVu Sans" charset="0"/>
                <a:cs typeface="DejaVu Sans" charset="0"/>
              </a:rPr>
              <a:t>Oracle databases, most of them RAC</a:t>
            </a:r>
            <a:endParaRPr lang="en-US" sz="2400" dirty="0" smtClean="0"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DejaVu Sans" charset="0"/>
                <a:cs typeface="DejaVu Sans" charset="0"/>
              </a:rPr>
              <a:t>Mostly NAS storage plus some SAN with ASM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~500 </a:t>
            </a:r>
            <a:r>
              <a:rPr lang="en-US" sz="2000" dirty="0">
                <a:solidFill>
                  <a:srgbClr val="FF0000"/>
                </a:solidFill>
                <a:ea typeface="DejaVu Sans" charset="0"/>
                <a:cs typeface="DejaVu Sans" charset="0"/>
              </a:rPr>
              <a:t>TB </a:t>
            </a:r>
            <a:r>
              <a:rPr lang="en-US" sz="2000" dirty="0">
                <a:solidFill>
                  <a:schemeClr val="tx2"/>
                </a:solidFill>
                <a:ea typeface="DejaVu Sans" charset="0"/>
                <a:cs typeface="DejaVu Sans" charset="0"/>
              </a:rPr>
              <a:t>of </a:t>
            </a:r>
            <a:r>
              <a:rPr lang="en-US" sz="20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data files </a:t>
            </a:r>
            <a:r>
              <a:rPr lang="en-US" sz="2000" dirty="0">
                <a:solidFill>
                  <a:schemeClr val="tx2"/>
                </a:solidFill>
                <a:ea typeface="DejaVu Sans" charset="0"/>
                <a:cs typeface="DejaVu Sans" charset="0"/>
              </a:rPr>
              <a:t>for production DBs in total</a:t>
            </a:r>
          </a:p>
          <a:p>
            <a:pPr marL="36576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Example</a:t>
            </a:r>
            <a:r>
              <a:rPr lang="pl-PL" sz="2400" dirty="0" smtClean="0">
                <a:solidFill>
                  <a:schemeClr val="tx2"/>
                </a:solidFill>
                <a:ea typeface="DejaVu Sans" charset="0"/>
                <a:cs typeface="DejaVu Sans" charset="0"/>
              </a:rPr>
              <a:t> </a:t>
            </a:r>
            <a:r>
              <a:rPr lang="pl-PL" sz="2400" dirty="0">
                <a:solidFill>
                  <a:schemeClr val="tx2"/>
                </a:solidFill>
                <a:ea typeface="DejaVu Sans" charset="0"/>
                <a:cs typeface="DejaVu Sans" charset="0"/>
              </a:rPr>
              <a:t>of critical production DBs: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000" dirty="0">
                <a:solidFill>
                  <a:schemeClr val="tx2"/>
                </a:solidFill>
                <a:ea typeface="DejaVu Sans" charset="0"/>
                <a:cs typeface="DejaVu Sans" charset="0"/>
              </a:rPr>
              <a:t>LHC logging database </a:t>
            </a:r>
            <a:r>
              <a:rPr lang="pl-PL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~</a:t>
            </a:r>
            <a:r>
              <a:rPr lang="en-GB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170</a:t>
            </a:r>
            <a:r>
              <a:rPr lang="pl-PL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 </a:t>
            </a:r>
            <a:r>
              <a:rPr lang="pl-PL" sz="2000" dirty="0">
                <a:solidFill>
                  <a:srgbClr val="FF0000"/>
                </a:solidFill>
                <a:ea typeface="DejaVu Sans" charset="0"/>
                <a:cs typeface="DejaVu Sans" charset="0"/>
              </a:rPr>
              <a:t>TB</a:t>
            </a:r>
            <a:r>
              <a:rPr lang="pl-PL" sz="2000" dirty="0">
                <a:solidFill>
                  <a:schemeClr val="tx2"/>
                </a:solidFill>
                <a:ea typeface="DejaVu Sans" charset="0"/>
                <a:cs typeface="DejaVu Sans" charset="0"/>
              </a:rPr>
              <a:t>, expected growth up to </a:t>
            </a:r>
            <a:r>
              <a:rPr lang="en-US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~</a:t>
            </a:r>
            <a:r>
              <a:rPr lang="pl-PL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70 TB/year</a:t>
            </a:r>
            <a:endParaRPr lang="pl-PL" sz="2000" dirty="0">
              <a:solidFill>
                <a:srgbClr val="FF0000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ea typeface="DejaVu Sans" charset="0"/>
                <a:cs typeface="DejaVu Sans" charset="0"/>
              </a:rPr>
              <a:t>But also as </a:t>
            </a:r>
            <a:r>
              <a:rPr lang="en-GB" sz="2400" dirty="0" err="1" smtClean="0">
                <a:ea typeface="DejaVu Sans" charset="0"/>
                <a:cs typeface="DejaVu Sans" charset="0"/>
              </a:rPr>
              <a:t>DBaaS</a:t>
            </a:r>
            <a:r>
              <a:rPr lang="en-GB" sz="2400" dirty="0" smtClean="0">
                <a:ea typeface="DejaVu Sans" charset="0"/>
                <a:cs typeface="DejaVu Sans" charset="0"/>
              </a:rPr>
              <a:t>, as single instances*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ea typeface="DejaVu Sans" charset="0"/>
                <a:cs typeface="DejaVu Sans" charset="0"/>
              </a:rPr>
              <a:t>160 </a:t>
            </a:r>
            <a:r>
              <a:rPr lang="en-GB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MySQL</a:t>
            </a:r>
            <a:r>
              <a:rPr lang="en-GB" sz="2000" dirty="0" smtClean="0">
                <a:ea typeface="DejaVu Sans" charset="0"/>
                <a:cs typeface="DejaVu Sans" charset="0"/>
              </a:rPr>
              <a:t> CE (5.6, Dec 2014)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ea typeface="DejaVu Sans" charset="0"/>
                <a:cs typeface="DejaVu Sans" charset="0"/>
              </a:rPr>
              <a:t>16 </a:t>
            </a:r>
            <a:r>
              <a:rPr lang="en-GB" sz="20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PostgreSQL</a:t>
            </a:r>
            <a:r>
              <a:rPr lang="en-GB" sz="2000" dirty="0" smtClean="0">
                <a:ea typeface="DejaVu Sans" charset="0"/>
                <a:cs typeface="DejaVu Sans" charset="0"/>
              </a:rPr>
              <a:t> databases (version 9.2, Dec 2014)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ea typeface="DejaVu Sans" charset="0"/>
                <a:cs typeface="DejaVu Sans" charset="0"/>
              </a:rPr>
              <a:t>12 Oracle DBs (11g and 12c)</a:t>
            </a:r>
            <a:endParaRPr lang="en-US" sz="2000" dirty="0" smtClean="0">
              <a:ea typeface="DejaVu Sans" charset="0"/>
              <a:cs typeface="DejaVu Sans" charset="0"/>
            </a:endParaRPr>
          </a:p>
          <a:p>
            <a:pPr marL="448056" lvl="1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chemeClr val="tx2"/>
              </a:solidFill>
              <a:ea typeface="DejaVu Sans" charset="0"/>
              <a:cs typeface="DejaVu Sans" charset="0"/>
            </a:endParaRPr>
          </a:p>
          <a:p>
            <a:pPr marL="457200" lvl="1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tx2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35" y="5058055"/>
            <a:ext cx="1059986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CERN</a:t>
            </a:r>
            <a:r>
              <a:rPr lang="pl-PL" dirty="0" smtClean="0"/>
              <a:t> </a:t>
            </a:r>
            <a:r>
              <a:rPr lang="en-GB" dirty="0" smtClean="0"/>
              <a:t>D</a:t>
            </a:r>
            <a:r>
              <a:rPr lang="pl-PL" dirty="0" err="1" smtClean="0"/>
              <a:t>atabase</a:t>
            </a:r>
            <a:r>
              <a:rPr lang="en-GB" dirty="0" smtClean="0"/>
              <a:t> </a:t>
            </a:r>
            <a:r>
              <a:rPr lang="pl-PL" dirty="0" smtClean="0"/>
              <a:t>S</a:t>
            </a:r>
            <a:r>
              <a:rPr lang="en-GB" dirty="0" err="1" smtClean="0"/>
              <a:t>ervices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7086600" y="1421055"/>
            <a:ext cx="1972381" cy="1626945"/>
            <a:chOff x="7324019" y="1421055"/>
            <a:chExt cx="1972381" cy="1626945"/>
          </a:xfrm>
        </p:grpSpPr>
        <p:pic>
          <p:nvPicPr>
            <p:cNvPr id="17" name="Picture 2" descr="C:\mblaszcz private\PRESENTATIONS MAIN\aaa UKOUG 2013\pics\Picture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479" y="1421055"/>
              <a:ext cx="1314921" cy="1251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mblaszcz private\PRESENTATIONS MAIN\aaa UKOUG 2013\pics\Picture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456" y="1686036"/>
              <a:ext cx="1314921" cy="1251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mblaszcz private\PRESENTATIONS MAIN\aaa UKOUG 2013\pics\Picture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019" y="1905000"/>
              <a:ext cx="1200708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60" y="4496252"/>
            <a:ext cx="873184" cy="66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mblaszcz private\PRESENTATIONS MAIN\aaa IT Technical forum\logo-oracle-smal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2237429" cy="46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 Became Interested in the Subject of Evaluating CALIBRATE_IO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C:\Users\luca\Desktop\calibrate_io_twe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1" y="2091983"/>
            <a:ext cx="8095169" cy="22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About Marcin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~9 years of working with Oracle DBs</a:t>
            </a:r>
          </a:p>
          <a:p>
            <a:pPr lvl="1"/>
            <a:r>
              <a:rPr lang="en-US" dirty="0"/>
              <a:t>7+ of administering mission critical DB systems </a:t>
            </a:r>
          </a:p>
          <a:p>
            <a:r>
              <a:rPr lang="en-US" dirty="0"/>
              <a:t>5 years spent @CERN DB group</a:t>
            </a:r>
          </a:p>
          <a:p>
            <a:r>
              <a:rPr lang="en-US" dirty="0"/>
              <a:t>Certified Oracle </a:t>
            </a:r>
            <a:r>
              <a:rPr lang="en-US" dirty="0">
                <a:solidFill>
                  <a:srgbClr val="FF0000"/>
                </a:solidFill>
              </a:rPr>
              <a:t>DBA</a:t>
            </a:r>
            <a:r>
              <a:rPr lang="en-US" dirty="0"/>
              <a:t> &amp; SQL Expert</a:t>
            </a:r>
          </a:p>
          <a:p>
            <a:r>
              <a:rPr lang="en-US" dirty="0"/>
              <a:t>3rd time speaking @UKOUG/TECH conference</a:t>
            </a:r>
          </a:p>
          <a:p>
            <a:endParaRPr lang="en-US" dirty="0"/>
          </a:p>
          <a:p>
            <a:r>
              <a:rPr lang="en-US" dirty="0"/>
              <a:t>Privately</a:t>
            </a:r>
          </a:p>
          <a:p>
            <a:pPr lvl="1"/>
            <a:r>
              <a:rPr lang="en-US" dirty="0"/>
              <a:t>Fan of motorbikes and </a:t>
            </a:r>
            <a:r>
              <a:rPr lang="en-US" dirty="0" smtClean="0"/>
              <a:t>….</a:t>
            </a:r>
          </a:p>
          <a:p>
            <a:pPr marL="448056" lvl="1" indent="0">
              <a:buNone/>
            </a:pPr>
            <a:r>
              <a:rPr lang="en-US" dirty="0"/>
              <a:t>	</a:t>
            </a:r>
            <a:r>
              <a:rPr lang="en-US" dirty="0" smtClean="0"/>
              <a:t>sport fishing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Screen Shot 2014-12-02 at 23.35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68" y="4499362"/>
            <a:ext cx="3251721" cy="1482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567" y="2521830"/>
            <a:ext cx="1868499" cy="6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45152</TotalTime>
  <Words>3887</Words>
  <Application>Microsoft Office PowerPoint</Application>
  <PresentationFormat>On-screen Show (4:3)</PresentationFormat>
  <Paragraphs>704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CERNCorporate4-3</vt:lpstr>
      <vt:lpstr>PowerPoint Presentation</vt:lpstr>
      <vt:lpstr>A Closer Look at CALIBRATE_IO</vt:lpstr>
      <vt:lpstr>About Luca</vt:lpstr>
      <vt:lpstr>About CERN</vt:lpstr>
      <vt:lpstr>LHC is the World’s Largest Particle Accelerator</vt:lpstr>
      <vt:lpstr>PowerPoint Presentation</vt:lpstr>
      <vt:lpstr>CERN Database Services</vt:lpstr>
      <vt:lpstr>How I Became Interested in the Subject of Evaluating CALIBRATE_IO</vt:lpstr>
      <vt:lpstr>About Marcin </vt:lpstr>
      <vt:lpstr>Testing Oracle I/O</vt:lpstr>
      <vt:lpstr>Throughput, IOPS, Latency</vt:lpstr>
      <vt:lpstr>Why Use Calibrate_IO to Test Storage?</vt:lpstr>
      <vt:lpstr>Calibrate_IO – Procedure</vt:lpstr>
      <vt:lpstr>Calibrate_IO – Input Parameters </vt:lpstr>
      <vt:lpstr>Calibrate_IO – Workload </vt:lpstr>
      <vt:lpstr>How to Measure I/O Workload?</vt:lpstr>
      <vt:lpstr>Calibrate_IO: 1st Phase</vt:lpstr>
      <vt:lpstr>Calibrate_IO: 1st Phase</vt:lpstr>
      <vt:lpstr>Calibrate_IO: 2nd Phase</vt:lpstr>
      <vt:lpstr>Calibrate_IO: 3rd Phase  </vt:lpstr>
      <vt:lpstr>I/O Distribution Across Storage </vt:lpstr>
      <vt:lpstr>Calibrate_IO – Outputs </vt:lpstr>
      <vt:lpstr>JBOD &amp; ASM </vt:lpstr>
      <vt:lpstr>NAS Storage</vt:lpstr>
      <vt:lpstr>Latency &amp; Asynchronous I/O </vt:lpstr>
      <vt:lpstr>Latency &amp; Asynchronous I/O </vt:lpstr>
      <vt:lpstr>Calibrate_IO – Some Conclusions</vt:lpstr>
      <vt:lpstr>IOPS and Latency Measurements Should Go Together</vt:lpstr>
      <vt:lpstr>Monitoring Latency - Snapshots</vt:lpstr>
      <vt:lpstr>How Many IOPS a Modern System Can Sustain is Often Not Well Defined</vt:lpstr>
      <vt:lpstr>I/O Workload Generation and Measurements with ORION</vt:lpstr>
      <vt:lpstr>Example of ORION Produced Histogram</vt:lpstr>
      <vt:lpstr>Passive Benchmarking</vt:lpstr>
      <vt:lpstr>Active Benchmarking Provides Understanding</vt:lpstr>
      <vt:lpstr>SLOB for Storage Testing</vt:lpstr>
      <vt:lpstr>Active Benchmarking with SLOB</vt:lpstr>
      <vt:lpstr>Use GV$ Views on the DB Instance to Measure I/O</vt:lpstr>
      <vt:lpstr>Produce Latency Heatmaps from SLOB Tests</vt:lpstr>
      <vt:lpstr>Example: Latency Heatmap of Random I/O at Increasing Load</vt:lpstr>
      <vt:lpstr>PowerPoint Presentation</vt:lpstr>
      <vt:lpstr>ASM Examples</vt:lpstr>
      <vt:lpstr>Use OS Tools to Measure Activity on the I/O Subsystem</vt:lpstr>
      <vt:lpstr>Another Way to Measure I/O from OS: Use Ftrace</vt:lpstr>
      <vt:lpstr>Oracle Wait Events for Asynchronous I/O Cannot Be Used to Study Latency</vt:lpstr>
      <vt:lpstr>Interpreting the Results</vt:lpstr>
      <vt:lpstr>Conclusions</vt:lpstr>
      <vt:lpstr>Acknowledgements and Contacts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canali</dc:creator>
  <cp:lastModifiedBy>Luca Canali</cp:lastModifiedBy>
  <cp:revision>647</cp:revision>
  <dcterms:created xsi:type="dcterms:W3CDTF">2013-10-30T15:50:13Z</dcterms:created>
  <dcterms:modified xsi:type="dcterms:W3CDTF">2014-12-11T09:23:52Z</dcterms:modified>
</cp:coreProperties>
</file>