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475" r:id="rId2"/>
    <p:sldId id="476" r:id="rId3"/>
    <p:sldId id="492" r:id="rId4"/>
    <p:sldId id="530" r:id="rId5"/>
    <p:sldId id="494" r:id="rId6"/>
    <p:sldId id="497" r:id="rId7"/>
    <p:sldId id="531" r:id="rId8"/>
    <p:sldId id="503" r:id="rId9"/>
    <p:sldId id="498" r:id="rId10"/>
    <p:sldId id="499" r:id="rId11"/>
    <p:sldId id="532" r:id="rId12"/>
    <p:sldId id="534" r:id="rId13"/>
    <p:sldId id="535" r:id="rId14"/>
    <p:sldId id="514" r:id="rId15"/>
    <p:sldId id="521" r:id="rId16"/>
    <p:sldId id="501" r:id="rId17"/>
    <p:sldId id="502" r:id="rId18"/>
    <p:sldId id="522" r:id="rId19"/>
    <p:sldId id="500" r:id="rId20"/>
    <p:sldId id="517" r:id="rId21"/>
    <p:sldId id="512" r:id="rId22"/>
    <p:sldId id="504" r:id="rId23"/>
    <p:sldId id="508" r:id="rId24"/>
    <p:sldId id="515" r:id="rId25"/>
    <p:sldId id="516" r:id="rId26"/>
    <p:sldId id="509" r:id="rId27"/>
    <p:sldId id="536" r:id="rId28"/>
    <p:sldId id="391" r:id="rId29"/>
    <p:sldId id="442" r:id="rId30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CAF"/>
    <a:srgbClr val="A39D29"/>
    <a:srgbClr val="ECBB42"/>
    <a:srgbClr val="DE5822"/>
    <a:srgbClr val="A16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42" autoAdjust="0"/>
  </p:normalViewPr>
  <p:slideViewPr>
    <p:cSldViewPr snapToObjects="1">
      <p:cViewPr>
        <p:scale>
          <a:sx n="70" d="100"/>
          <a:sy n="70" d="100"/>
        </p:scale>
        <p:origin x="-117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notesViewPr>
    <p:cSldViewPr snapToObjects="1">
      <p:cViewPr varScale="1">
        <p:scale>
          <a:sx n="95" d="100"/>
          <a:sy n="95" d="100"/>
        </p:scale>
        <p:origin x="-240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094871D-0ADC-48F2-B69D-1502A474030A}" type="datetime1">
              <a:rPr lang="en-US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A3A9C1B-12CF-4254-9F92-670C4AEDB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890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1B6C7C-D1BB-468F-A981-9661D8B706A3}" type="datetime1">
              <a:rPr lang="en-US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37477FD-EE3A-4024-957E-E2D0C230A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63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boptimizer.com/2011/09/27/orion-io-calibration-tool-bug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8F9ADF3-4A8A-4C9F-B37B-88CEB09A466B}" type="slidenum">
              <a:rPr lang="en-US" sz="1200" smtClean="0">
                <a:latin typeface="Calibri" pitchFamily="34" charset="0"/>
              </a:rPr>
              <a:pPr eaLnBrk="1" hangingPunct="1"/>
              <a:t>1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C8FC1EA-0FC2-49FA-AA02-900DD26519D3}" type="slidenum">
              <a:rPr lang="en-US" sz="1200" smtClean="0">
                <a:latin typeface="Calibri" pitchFamily="34" charset="0"/>
              </a:rPr>
              <a:pPr eaLnBrk="1" hangingPunct="1"/>
              <a:t>12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2 or 3 concurrent executions of SQL similar to “create tablespace deleteme1 datafile size 1t;” are often enough to saturate sequential write throughput.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541114DE-9606-4BD5-99E5-CA7A8E113E0B}" type="slidenum">
              <a:rPr lang="en-US" sz="1200" smtClean="0">
                <a:latin typeface="Calibri" pitchFamily="34" charset="0"/>
              </a:rPr>
              <a:pPr eaLnBrk="1" hangingPunct="1"/>
              <a:t>14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/>
            <a:r>
              <a:rPr lang="en-US" smtClean="0">
                <a:latin typeface="Helvetica" pitchFamily="34" charset="0"/>
                <a:hlinkClick r:id="rId3"/>
              </a:rPr>
              <a:t>http://dboptimizer.com/2011/09/27/orion-io-calibration-tool-bug/</a:t>
            </a:r>
            <a:r>
              <a:rPr lang="en-US" smtClean="0">
                <a:latin typeface="Helvetica" pitchFamily="34" charset="0"/>
              </a:rPr>
              <a:t> reports possible issues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0E91DF14-C077-4780-8619-3FF3CB414B89}" type="slidenum">
              <a:rPr lang="en-US" sz="1200" smtClean="0">
                <a:latin typeface="Calibri" pitchFamily="34" charset="0"/>
              </a:rPr>
              <a:pPr eaLnBrk="1" hangingPunct="1"/>
              <a:t>15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F3A15241-8AAE-49E8-8F2F-C4EDED42D1E8}" type="slidenum">
              <a:rPr lang="en-US" sz="1200" smtClean="0">
                <a:latin typeface="Calibri" pitchFamily="34" charset="0"/>
              </a:rPr>
              <a:pPr eaLnBrk="1" hangingPunct="1"/>
              <a:t>16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287396B1-E7E2-44E1-AD89-5D2F74FDC244}" type="slidenum">
              <a:rPr lang="en-US" sz="1200" smtClean="0">
                <a:latin typeface="Calibri" pitchFamily="34" charset="0"/>
              </a:rPr>
              <a:pPr eaLnBrk="1" hangingPunct="1"/>
              <a:t>17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SQL used for preparing and executing the test</a:t>
            </a:r>
          </a:p>
          <a:p>
            <a:pPr eaLnBrk="1" hangingPunct="1"/>
            <a:r>
              <a:rPr lang="en-GB" dirty="0" smtClean="0"/>
              <a:t>Main idea: </a:t>
            </a:r>
          </a:p>
          <a:p>
            <a:pPr eaLnBrk="1" hangingPunct="1"/>
            <a:r>
              <a:rPr lang="en-GB" dirty="0" smtClean="0"/>
              <a:t> (1) create a big table of a few TBs and a small tables with its </a:t>
            </a:r>
            <a:r>
              <a:rPr lang="en-GB" dirty="0" err="1" smtClean="0"/>
              <a:t>rowids</a:t>
            </a:r>
            <a:r>
              <a:rPr lang="en-GB" dirty="0" smtClean="0"/>
              <a:t> in random order. </a:t>
            </a:r>
          </a:p>
          <a:p>
            <a:pPr eaLnBrk="1" hangingPunct="1"/>
            <a:r>
              <a:rPr lang="en-GB" dirty="0" smtClean="0"/>
              <a:t> (2) use NL join to create single-block read workload.</a:t>
            </a:r>
          </a:p>
          <a:p>
            <a:pPr eaLnBrk="1" hangingPunct="1"/>
            <a:r>
              <a:rPr lang="en-GB" dirty="0" smtClean="0"/>
              <a:t> (3) use parallel query on the small table to create concurrent activity of single block reads</a:t>
            </a:r>
          </a:p>
          <a:p>
            <a:pPr eaLnBrk="1" hangingPunct="1"/>
            <a:r>
              <a:rPr lang="en-GB" dirty="0" smtClean="0"/>
              <a:t> (4) use wait event interface and </a:t>
            </a:r>
            <a:r>
              <a:rPr lang="en-GB" dirty="0" err="1" smtClean="0"/>
              <a:t>gv$sysmetric</a:t>
            </a:r>
            <a:r>
              <a:rPr lang="en-GB" dirty="0" smtClean="0"/>
              <a:t> to confirm that load is indeed single block reads</a:t>
            </a:r>
          </a:p>
          <a:p>
            <a:pPr eaLnBrk="1" hangingPunct="1"/>
            <a:r>
              <a:rPr lang="en-GB" dirty="0" smtClean="0"/>
              <a:t> </a:t>
            </a:r>
          </a:p>
          <a:p>
            <a:pPr eaLnBrk="1" hangingPunct="1"/>
            <a:r>
              <a:rPr lang="en-GB" dirty="0" smtClean="0"/>
              <a:t>create </a:t>
            </a:r>
            <a:r>
              <a:rPr lang="en-GB" dirty="0" err="1" smtClean="0"/>
              <a:t>bigfile</a:t>
            </a:r>
            <a:r>
              <a:rPr lang="en-GB" dirty="0" smtClean="0"/>
              <a:t> </a:t>
            </a:r>
            <a:r>
              <a:rPr lang="en-GB" dirty="0" err="1" smtClean="0"/>
              <a:t>tablespace</a:t>
            </a:r>
            <a:r>
              <a:rPr lang="en-GB" dirty="0" smtClean="0"/>
              <a:t> testiops2 </a:t>
            </a:r>
            <a:r>
              <a:rPr lang="en-GB" dirty="0" err="1" smtClean="0"/>
              <a:t>datafile</a:t>
            </a:r>
            <a:r>
              <a:rPr lang="en-GB" dirty="0" smtClean="0"/>
              <a:t> ‘{PATH}…../testiops2.dbf' size 4000g </a:t>
            </a:r>
            <a:r>
              <a:rPr lang="en-GB" dirty="0" err="1" smtClean="0"/>
              <a:t>autoextend</a:t>
            </a:r>
            <a:r>
              <a:rPr lang="en-GB" dirty="0" smtClean="0"/>
              <a:t> on </a:t>
            </a:r>
            <a:r>
              <a:rPr lang="en-GB" dirty="0" err="1" smtClean="0"/>
              <a:t>maxsize</a:t>
            </a:r>
            <a:r>
              <a:rPr lang="en-GB" dirty="0" smtClean="0"/>
              <a:t> 4500g; -- or bigger size for larger tests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create user testiops2 identified by {pass}</a:t>
            </a:r>
          </a:p>
          <a:p>
            <a:pPr eaLnBrk="1" hangingPunct="1"/>
            <a:r>
              <a:rPr lang="en-GB" dirty="0" smtClean="0"/>
              <a:t>       default </a:t>
            </a:r>
            <a:r>
              <a:rPr lang="en-GB" dirty="0" err="1" smtClean="0"/>
              <a:t>tablespace</a:t>
            </a:r>
            <a:r>
              <a:rPr lang="en-GB" dirty="0" smtClean="0"/>
              <a:t> testiops2 </a:t>
            </a:r>
          </a:p>
          <a:p>
            <a:pPr eaLnBrk="1" hangingPunct="1"/>
            <a:r>
              <a:rPr lang="en-GB" dirty="0" smtClean="0"/>
              <a:t>       quota unlimited on testiops2;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grant </a:t>
            </a:r>
            <a:r>
              <a:rPr lang="en-GB" dirty="0" err="1" smtClean="0"/>
              <a:t>connect,dba</a:t>
            </a:r>
            <a:r>
              <a:rPr lang="en-GB" dirty="0" smtClean="0"/>
              <a:t> to testiops2;</a:t>
            </a:r>
          </a:p>
          <a:p>
            <a:pPr eaLnBrk="1" hangingPunct="1"/>
            <a:r>
              <a:rPr lang="en-GB" dirty="0" smtClean="0"/>
              <a:t>grant select any dictionary to testiops2;</a:t>
            </a:r>
          </a:p>
          <a:p>
            <a:pPr eaLnBrk="1" hangingPunct="1"/>
            <a:r>
              <a:rPr lang="en-GB" dirty="0" smtClean="0"/>
              <a:t>grant execute on </a:t>
            </a:r>
            <a:r>
              <a:rPr lang="en-GB" dirty="0" err="1" smtClean="0"/>
              <a:t>dbms_lock</a:t>
            </a:r>
            <a:r>
              <a:rPr lang="en-GB" dirty="0" smtClean="0"/>
              <a:t> to testiops2;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connect testiops2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set timing on</a:t>
            </a:r>
          </a:p>
          <a:p>
            <a:pPr eaLnBrk="1" hangingPunct="1"/>
            <a:r>
              <a:rPr lang="en-GB" dirty="0" smtClean="0"/>
              <a:t>set time on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drop table testtable1;</a:t>
            </a:r>
          </a:p>
          <a:p>
            <a:pPr eaLnBrk="1" hangingPunct="1"/>
            <a:r>
              <a:rPr lang="en-GB" dirty="0" smtClean="0"/>
              <a:t>drop table probetest1;</a:t>
            </a:r>
          </a:p>
          <a:p>
            <a:pPr eaLnBrk="1" hangingPunct="1"/>
            <a:r>
              <a:rPr lang="en-GB" dirty="0" smtClean="0"/>
              <a:t>drop table probetest1_1pct;</a:t>
            </a:r>
          </a:p>
          <a:p>
            <a:pPr eaLnBrk="1" hangingPunct="1"/>
            <a:r>
              <a:rPr lang="en-GB" dirty="0" smtClean="0"/>
              <a:t>drop table probetest1_01pct;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define NUMBLOCKS=120000000</a:t>
            </a:r>
          </a:p>
          <a:p>
            <a:pPr eaLnBrk="1" hangingPunct="1"/>
            <a:r>
              <a:rPr lang="en-GB" dirty="0" smtClean="0"/>
              <a:t>define PARALLDEG=40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Create table testtable1 </a:t>
            </a:r>
            <a:r>
              <a:rPr lang="en-GB" dirty="0" err="1" smtClean="0"/>
              <a:t>pctused</a:t>
            </a:r>
            <a:r>
              <a:rPr lang="en-GB" dirty="0" smtClean="0"/>
              <a:t> 10 </a:t>
            </a:r>
            <a:r>
              <a:rPr lang="en-GB" dirty="0" err="1" smtClean="0"/>
              <a:t>pctfree</a:t>
            </a:r>
            <a:r>
              <a:rPr lang="en-GB" dirty="0" smtClean="0"/>
              <a:t> 80</a:t>
            </a:r>
          </a:p>
          <a:p>
            <a:pPr eaLnBrk="1" hangingPunct="1"/>
            <a:r>
              <a:rPr lang="en-GB" dirty="0" err="1" smtClean="0"/>
              <a:t>tablespace</a:t>
            </a:r>
            <a:r>
              <a:rPr lang="en-GB" dirty="0" smtClean="0"/>
              <a:t> testiops2 </a:t>
            </a:r>
            <a:r>
              <a:rPr lang="en-GB" dirty="0" err="1" smtClean="0"/>
              <a:t>nologging</a:t>
            </a:r>
            <a:endParaRPr lang="en-GB" dirty="0" smtClean="0"/>
          </a:p>
          <a:p>
            <a:pPr eaLnBrk="1" hangingPunct="1"/>
            <a:r>
              <a:rPr lang="en-GB" dirty="0" smtClean="0"/>
              <a:t>as</a:t>
            </a:r>
          </a:p>
          <a:p>
            <a:pPr eaLnBrk="1" hangingPunct="1"/>
            <a:r>
              <a:rPr lang="en-GB" dirty="0" smtClean="0"/>
              <a:t>select /*+ parallel (a &amp;PARALLDEG) parallel (b &amp;PARALLDEG) */ </a:t>
            </a:r>
          </a:p>
          <a:p>
            <a:pPr eaLnBrk="1" hangingPunct="1"/>
            <a:r>
              <a:rPr lang="en-GB" dirty="0" err="1" smtClean="0"/>
              <a:t>rownum</a:t>
            </a:r>
            <a:r>
              <a:rPr lang="en-GB" dirty="0" smtClean="0"/>
              <a:t> </a:t>
            </a:r>
            <a:r>
              <a:rPr lang="en-GB" dirty="0" err="1" smtClean="0"/>
              <a:t>num</a:t>
            </a:r>
            <a:r>
              <a:rPr lang="en-GB" dirty="0" smtClean="0"/>
              <a:t>, </a:t>
            </a:r>
            <a:r>
              <a:rPr lang="en-GB" dirty="0" err="1" smtClean="0"/>
              <a:t>rpad</a:t>
            </a:r>
            <a:r>
              <a:rPr lang="en-GB" dirty="0" smtClean="0"/>
              <a:t>('name',2000,'P') name</a:t>
            </a:r>
          </a:p>
          <a:p>
            <a:pPr eaLnBrk="1" hangingPunct="1"/>
            <a:r>
              <a:rPr lang="en-GB" dirty="0" smtClean="0"/>
              <a:t>from </a:t>
            </a:r>
            <a:r>
              <a:rPr lang="en-GB" dirty="0" err="1" smtClean="0"/>
              <a:t>sys.col</a:t>
            </a:r>
            <a:r>
              <a:rPr lang="en-GB" dirty="0" smtClean="0"/>
              <a:t>$ a, </a:t>
            </a:r>
            <a:r>
              <a:rPr lang="en-GB" dirty="0" err="1" smtClean="0"/>
              <a:t>sys.col</a:t>
            </a:r>
            <a:r>
              <a:rPr lang="en-GB" dirty="0" smtClean="0"/>
              <a:t>$ b</a:t>
            </a:r>
          </a:p>
          <a:p>
            <a:pPr eaLnBrk="1" hangingPunct="1"/>
            <a:r>
              <a:rPr lang="en-GB" dirty="0" smtClean="0"/>
              <a:t>where </a:t>
            </a:r>
            <a:r>
              <a:rPr lang="en-GB" dirty="0" err="1" smtClean="0"/>
              <a:t>rownum</a:t>
            </a:r>
            <a:r>
              <a:rPr lang="en-GB" dirty="0" smtClean="0"/>
              <a:t>&lt;=&amp;NUMBLOCKS;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set timing on</a:t>
            </a:r>
          </a:p>
          <a:p>
            <a:pPr eaLnBrk="1" hangingPunct="1"/>
            <a:r>
              <a:rPr lang="en-GB" dirty="0" smtClean="0"/>
              <a:t>define NUMBLOCKS=360000000</a:t>
            </a:r>
          </a:p>
          <a:p>
            <a:pPr eaLnBrk="1" hangingPunct="1"/>
            <a:r>
              <a:rPr lang="en-GB" dirty="0" smtClean="0"/>
              <a:t>define PARALLDEG= 8</a:t>
            </a:r>
          </a:p>
          <a:p>
            <a:pPr eaLnBrk="1" hangingPunct="1"/>
            <a:r>
              <a:rPr lang="en-GB" dirty="0" smtClean="0"/>
              <a:t>set </a:t>
            </a:r>
            <a:r>
              <a:rPr lang="en-GB" dirty="0" err="1" smtClean="0"/>
              <a:t>autotrace</a:t>
            </a:r>
            <a:r>
              <a:rPr lang="en-GB" dirty="0" smtClean="0"/>
              <a:t> on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alter session force parallel </a:t>
            </a:r>
            <a:r>
              <a:rPr lang="en-GB" dirty="0" err="1" smtClean="0"/>
              <a:t>ddl</a:t>
            </a:r>
            <a:r>
              <a:rPr lang="en-GB" dirty="0" smtClean="0"/>
              <a:t> parallel &amp;PARALLDEG; </a:t>
            </a:r>
          </a:p>
          <a:p>
            <a:pPr eaLnBrk="1" hangingPunct="1"/>
            <a:r>
              <a:rPr lang="en-GB" dirty="0" smtClean="0"/>
              <a:t>Create table testtable_3T </a:t>
            </a:r>
            <a:r>
              <a:rPr lang="en-GB" dirty="0" err="1" smtClean="0"/>
              <a:t>pctused</a:t>
            </a:r>
            <a:r>
              <a:rPr lang="en-GB" dirty="0" smtClean="0"/>
              <a:t> 10 </a:t>
            </a:r>
            <a:r>
              <a:rPr lang="en-GB" dirty="0" err="1" smtClean="0"/>
              <a:t>pctfree</a:t>
            </a:r>
            <a:r>
              <a:rPr lang="en-GB" dirty="0" smtClean="0"/>
              <a:t> 80   -- a test table of 3TB minimum, scale up to larger values by adding</a:t>
            </a:r>
            <a:r>
              <a:rPr lang="en-GB" baseline="0" dirty="0" smtClean="0"/>
              <a:t> more ‘</a:t>
            </a:r>
            <a:r>
              <a:rPr lang="en-GB" dirty="0" smtClean="0"/>
              <a:t>union all’. Author tested up to 9TB (14 hours </a:t>
            </a:r>
            <a:r>
              <a:rPr lang="en-GB" smtClean="0"/>
              <a:t>to create) </a:t>
            </a:r>
          </a:p>
          <a:p>
            <a:pPr eaLnBrk="1" hangingPunct="1"/>
            <a:r>
              <a:rPr lang="en-GB" dirty="0" err="1" smtClean="0"/>
              <a:t>tablespace</a:t>
            </a:r>
            <a:r>
              <a:rPr lang="en-GB" dirty="0" smtClean="0"/>
              <a:t> testiops2 </a:t>
            </a:r>
            <a:r>
              <a:rPr lang="en-GB" dirty="0" err="1" smtClean="0"/>
              <a:t>nologging</a:t>
            </a:r>
            <a:endParaRPr lang="en-GB" dirty="0" smtClean="0"/>
          </a:p>
          <a:p>
            <a:pPr eaLnBrk="1" hangingPunct="1"/>
            <a:r>
              <a:rPr lang="en-GB" dirty="0" smtClean="0"/>
              <a:t>as</a:t>
            </a:r>
          </a:p>
          <a:p>
            <a:pPr eaLnBrk="1" hangingPunct="1"/>
            <a:r>
              <a:rPr lang="en-GB" dirty="0" smtClean="0"/>
              <a:t>select * from testiops2.testtable1</a:t>
            </a:r>
          </a:p>
          <a:p>
            <a:pPr eaLnBrk="1" hangingPunct="1"/>
            <a:r>
              <a:rPr lang="en-GB" dirty="0" smtClean="0"/>
              <a:t>union all</a:t>
            </a:r>
          </a:p>
          <a:p>
            <a:pPr eaLnBrk="1" hangingPunct="1"/>
            <a:r>
              <a:rPr lang="en-GB" dirty="0" smtClean="0"/>
              <a:t>select * from testiops2.testtable1</a:t>
            </a:r>
          </a:p>
          <a:p>
            <a:pPr eaLnBrk="1" hangingPunct="1"/>
            <a:r>
              <a:rPr lang="en-GB" dirty="0" smtClean="0"/>
              <a:t>union all</a:t>
            </a:r>
          </a:p>
          <a:p>
            <a:pPr eaLnBrk="1" hangingPunct="1"/>
            <a:r>
              <a:rPr lang="en-GB" dirty="0" smtClean="0"/>
              <a:t>select * from testiops2.testtable1;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exec </a:t>
            </a:r>
            <a:r>
              <a:rPr lang="en-GB" dirty="0" err="1" smtClean="0"/>
              <a:t>dbms_stats.set_table_stats</a:t>
            </a:r>
            <a:r>
              <a:rPr lang="en-GB" dirty="0" smtClean="0"/>
              <a:t>('TESTIOPS2','TESTTABLE_3T',numrows=&gt;&amp;</a:t>
            </a:r>
            <a:r>
              <a:rPr lang="en-GB" dirty="0" err="1" smtClean="0"/>
              <a:t>NUMBLOCKS,numblks</a:t>
            </a:r>
            <a:r>
              <a:rPr lang="en-GB" dirty="0" smtClean="0"/>
              <a:t>=&gt;&amp;NUMBLOCKS)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create table probetest3T_norandom </a:t>
            </a:r>
            <a:r>
              <a:rPr lang="en-GB" dirty="0" err="1" smtClean="0"/>
              <a:t>pctfree</a:t>
            </a:r>
            <a:r>
              <a:rPr lang="en-GB" dirty="0" smtClean="0"/>
              <a:t> 0</a:t>
            </a:r>
          </a:p>
          <a:p>
            <a:pPr eaLnBrk="1" hangingPunct="1"/>
            <a:r>
              <a:rPr lang="en-GB" dirty="0" err="1" smtClean="0"/>
              <a:t>tablespace</a:t>
            </a:r>
            <a:r>
              <a:rPr lang="en-GB" dirty="0" smtClean="0"/>
              <a:t> testiops2 </a:t>
            </a:r>
            <a:r>
              <a:rPr lang="en-GB" dirty="0" err="1" smtClean="0"/>
              <a:t>nologging</a:t>
            </a:r>
            <a:endParaRPr lang="en-GB" dirty="0" smtClean="0"/>
          </a:p>
          <a:p>
            <a:pPr eaLnBrk="1" hangingPunct="1"/>
            <a:r>
              <a:rPr lang="en-GB" dirty="0" smtClean="0"/>
              <a:t>as</a:t>
            </a:r>
          </a:p>
          <a:p>
            <a:pPr eaLnBrk="1" hangingPunct="1"/>
            <a:r>
              <a:rPr lang="en-GB" dirty="0" smtClean="0"/>
              <a:t>select /*+ parallel (a &amp;PARALLDEG ) */ </a:t>
            </a:r>
            <a:r>
              <a:rPr lang="en-GB" dirty="0" err="1" smtClean="0"/>
              <a:t>rowid</a:t>
            </a:r>
            <a:r>
              <a:rPr lang="en-GB" dirty="0" smtClean="0"/>
              <a:t> id</a:t>
            </a:r>
          </a:p>
          <a:p>
            <a:pPr eaLnBrk="1" hangingPunct="1"/>
            <a:r>
              <a:rPr lang="en-GB" dirty="0" smtClean="0"/>
              <a:t>from testiops2.testtable_3t a ;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exec </a:t>
            </a:r>
            <a:r>
              <a:rPr lang="en-GB" dirty="0" err="1" smtClean="0"/>
              <a:t>dbms_stats.set_table_stats</a:t>
            </a:r>
            <a:r>
              <a:rPr lang="en-GB" dirty="0" smtClean="0"/>
              <a:t>('TESTIOPS2','PROBETEST3T_NORANDOM',numrows=&gt;&amp;NUMBLOCKS)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create table probetest3T_2pct </a:t>
            </a:r>
            <a:r>
              <a:rPr lang="en-GB" dirty="0" err="1" smtClean="0"/>
              <a:t>pctfree</a:t>
            </a:r>
            <a:r>
              <a:rPr lang="en-GB" dirty="0" smtClean="0"/>
              <a:t> 0</a:t>
            </a:r>
          </a:p>
          <a:p>
            <a:pPr eaLnBrk="1" hangingPunct="1"/>
            <a:r>
              <a:rPr lang="en-GB" dirty="0" err="1" smtClean="0"/>
              <a:t>tablespace</a:t>
            </a:r>
            <a:r>
              <a:rPr lang="en-GB" dirty="0" smtClean="0"/>
              <a:t> testiops2 </a:t>
            </a:r>
            <a:r>
              <a:rPr lang="en-GB" dirty="0" err="1" smtClean="0"/>
              <a:t>nologging</a:t>
            </a:r>
            <a:endParaRPr lang="en-GB" dirty="0" smtClean="0"/>
          </a:p>
          <a:p>
            <a:pPr eaLnBrk="1" hangingPunct="1"/>
            <a:r>
              <a:rPr lang="en-GB" dirty="0" smtClean="0"/>
              <a:t>as</a:t>
            </a:r>
          </a:p>
          <a:p>
            <a:pPr eaLnBrk="1" hangingPunct="1"/>
            <a:r>
              <a:rPr lang="en-GB" dirty="0" smtClean="0"/>
              <a:t>select a.id id from</a:t>
            </a:r>
          </a:p>
          <a:p>
            <a:pPr eaLnBrk="1" hangingPunct="1"/>
            <a:r>
              <a:rPr lang="en-GB" dirty="0" smtClean="0"/>
              <a:t> (select </a:t>
            </a:r>
            <a:r>
              <a:rPr lang="en-GB" dirty="0" err="1" smtClean="0"/>
              <a:t>rownum</a:t>
            </a:r>
            <a:r>
              <a:rPr lang="en-GB" dirty="0" smtClean="0"/>
              <a:t> n, id from probetest3t_norandom) a</a:t>
            </a:r>
          </a:p>
          <a:p>
            <a:pPr eaLnBrk="1" hangingPunct="1"/>
            <a:r>
              <a:rPr lang="en-GB" dirty="0" smtClean="0"/>
              <a:t>where mod(a.n,50)=1</a:t>
            </a:r>
          </a:p>
          <a:p>
            <a:pPr eaLnBrk="1" hangingPunct="1"/>
            <a:r>
              <a:rPr lang="en-GB" dirty="0" smtClean="0"/>
              <a:t>order by </a:t>
            </a:r>
            <a:r>
              <a:rPr lang="en-GB" dirty="0" err="1" smtClean="0"/>
              <a:t>dbms_random.value</a:t>
            </a:r>
            <a:r>
              <a:rPr lang="en-GB" dirty="0" smtClean="0"/>
              <a:t>(1,&amp;NUMBLOCKS);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alter system set </a:t>
            </a:r>
            <a:r>
              <a:rPr lang="en-GB" dirty="0" err="1" smtClean="0"/>
              <a:t>db_recycle_cache_size</a:t>
            </a:r>
            <a:r>
              <a:rPr lang="en-GB" dirty="0" smtClean="0"/>
              <a:t>=100m scope=both </a:t>
            </a:r>
            <a:r>
              <a:rPr lang="en-GB" dirty="0" err="1" smtClean="0"/>
              <a:t>sid</a:t>
            </a:r>
            <a:r>
              <a:rPr lang="en-GB" dirty="0" smtClean="0"/>
              <a:t>=‘{inst1}'; --repeat for all instances</a:t>
            </a:r>
          </a:p>
          <a:p>
            <a:pPr eaLnBrk="1" hangingPunct="1"/>
            <a:r>
              <a:rPr lang="en-GB" dirty="0" smtClean="0"/>
              <a:t>alter table testiops2.testtable_3t storage (</a:t>
            </a:r>
            <a:r>
              <a:rPr lang="en-GB" dirty="0" err="1" smtClean="0"/>
              <a:t>buffer_pool</a:t>
            </a:r>
            <a:r>
              <a:rPr lang="en-GB" dirty="0" smtClean="0"/>
              <a:t> recycle);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Check </a:t>
            </a:r>
            <a:r>
              <a:rPr lang="en-GB" dirty="0" err="1" smtClean="0"/>
              <a:t>parall</a:t>
            </a:r>
            <a:r>
              <a:rPr lang="en-GB" dirty="0" smtClean="0"/>
              <a:t> parameters. Here 11gR2 version</a:t>
            </a:r>
          </a:p>
          <a:p>
            <a:pPr eaLnBrk="1" hangingPunct="1"/>
            <a:r>
              <a:rPr lang="en-GB" dirty="0" err="1" smtClean="0"/>
              <a:t>parallel_adaptive_multi_user</a:t>
            </a:r>
            <a:r>
              <a:rPr lang="en-GB" dirty="0" smtClean="0"/>
              <a:t>         </a:t>
            </a:r>
            <a:r>
              <a:rPr lang="en-GB" dirty="0" err="1" smtClean="0"/>
              <a:t>boolean</a:t>
            </a:r>
            <a:r>
              <a:rPr lang="en-GB" dirty="0" smtClean="0"/>
              <a:t>     TRUE</a:t>
            </a:r>
          </a:p>
          <a:p>
            <a:pPr eaLnBrk="1" hangingPunct="1"/>
            <a:r>
              <a:rPr lang="en-GB" dirty="0" err="1" smtClean="0"/>
              <a:t>parallel_automatic_tuning</a:t>
            </a:r>
            <a:r>
              <a:rPr lang="en-GB" dirty="0" smtClean="0"/>
              <a:t>            </a:t>
            </a:r>
            <a:r>
              <a:rPr lang="en-GB" dirty="0" err="1" smtClean="0"/>
              <a:t>boolean</a:t>
            </a:r>
            <a:r>
              <a:rPr lang="en-GB" dirty="0" smtClean="0"/>
              <a:t>     FALSE</a:t>
            </a:r>
          </a:p>
          <a:p>
            <a:pPr eaLnBrk="1" hangingPunct="1"/>
            <a:r>
              <a:rPr lang="en-GB" dirty="0" err="1" smtClean="0"/>
              <a:t>parallel_degree_limit</a:t>
            </a:r>
            <a:r>
              <a:rPr lang="en-GB" dirty="0" smtClean="0"/>
              <a:t>                string      CPU</a:t>
            </a:r>
          </a:p>
          <a:p>
            <a:pPr eaLnBrk="1" hangingPunct="1"/>
            <a:r>
              <a:rPr lang="en-GB" dirty="0" err="1" smtClean="0"/>
              <a:t>parallel_degree_policy</a:t>
            </a:r>
            <a:r>
              <a:rPr lang="en-GB" dirty="0" smtClean="0"/>
              <a:t>               string      MANUAL</a:t>
            </a:r>
          </a:p>
          <a:p>
            <a:pPr eaLnBrk="1" hangingPunct="1"/>
            <a:r>
              <a:rPr lang="en-GB" dirty="0" err="1" smtClean="0"/>
              <a:t>parallel_execution_message_size</a:t>
            </a:r>
            <a:r>
              <a:rPr lang="en-GB" dirty="0" smtClean="0"/>
              <a:t>      integer     16384</a:t>
            </a:r>
          </a:p>
          <a:p>
            <a:pPr eaLnBrk="1" hangingPunct="1"/>
            <a:r>
              <a:rPr lang="en-GB" dirty="0" err="1" smtClean="0"/>
              <a:t>parallel_force_local</a:t>
            </a:r>
            <a:r>
              <a:rPr lang="en-GB" dirty="0" smtClean="0"/>
              <a:t>                 </a:t>
            </a:r>
            <a:r>
              <a:rPr lang="en-GB" dirty="0" err="1" smtClean="0"/>
              <a:t>boolean</a:t>
            </a:r>
            <a:r>
              <a:rPr lang="en-GB" dirty="0" smtClean="0"/>
              <a:t>     FALSE</a:t>
            </a:r>
          </a:p>
          <a:p>
            <a:pPr eaLnBrk="1" hangingPunct="1"/>
            <a:r>
              <a:rPr lang="en-GB" dirty="0" err="1" smtClean="0"/>
              <a:t>parallel_io_cap_enabled</a:t>
            </a:r>
            <a:r>
              <a:rPr lang="en-GB" dirty="0" smtClean="0"/>
              <a:t>              </a:t>
            </a:r>
            <a:r>
              <a:rPr lang="en-GB" dirty="0" err="1" smtClean="0"/>
              <a:t>boolean</a:t>
            </a:r>
            <a:r>
              <a:rPr lang="en-GB" dirty="0" smtClean="0"/>
              <a:t>     FALSE</a:t>
            </a:r>
          </a:p>
          <a:p>
            <a:pPr eaLnBrk="1" hangingPunct="1"/>
            <a:r>
              <a:rPr lang="en-GB" dirty="0" err="1" smtClean="0"/>
              <a:t>parallel_max_servers</a:t>
            </a:r>
            <a:r>
              <a:rPr lang="en-GB" dirty="0" smtClean="0"/>
              <a:t>                 integer     135</a:t>
            </a:r>
          </a:p>
          <a:p>
            <a:pPr eaLnBrk="1" hangingPunct="1"/>
            <a:r>
              <a:rPr lang="en-GB" dirty="0" err="1" smtClean="0"/>
              <a:t>parallel_min_percent</a:t>
            </a:r>
            <a:r>
              <a:rPr lang="en-GB" dirty="0" smtClean="0"/>
              <a:t>                 integer     0</a:t>
            </a:r>
          </a:p>
          <a:p>
            <a:pPr eaLnBrk="1" hangingPunct="1"/>
            <a:r>
              <a:rPr lang="en-GB" dirty="0" err="1" smtClean="0"/>
              <a:t>parallel_min_servers</a:t>
            </a:r>
            <a:r>
              <a:rPr lang="en-GB" dirty="0" smtClean="0"/>
              <a:t>                 integer     0</a:t>
            </a:r>
          </a:p>
          <a:p>
            <a:pPr eaLnBrk="1" hangingPunct="1"/>
            <a:r>
              <a:rPr lang="en-GB" dirty="0" err="1" smtClean="0"/>
              <a:t>parallel_min_time_threshold</a:t>
            </a:r>
            <a:r>
              <a:rPr lang="en-GB" dirty="0" smtClean="0"/>
              <a:t>          string      AUTO</a:t>
            </a:r>
          </a:p>
          <a:p>
            <a:pPr eaLnBrk="1" hangingPunct="1"/>
            <a:r>
              <a:rPr lang="en-GB" dirty="0" err="1" smtClean="0"/>
              <a:t>parallel_server</a:t>
            </a:r>
            <a:r>
              <a:rPr lang="en-GB" dirty="0" smtClean="0"/>
              <a:t>                      </a:t>
            </a:r>
            <a:r>
              <a:rPr lang="en-GB" dirty="0" err="1" smtClean="0"/>
              <a:t>boolean</a:t>
            </a:r>
            <a:r>
              <a:rPr lang="en-GB" dirty="0" smtClean="0"/>
              <a:t>     TRUE</a:t>
            </a:r>
          </a:p>
          <a:p>
            <a:pPr eaLnBrk="1" hangingPunct="1"/>
            <a:r>
              <a:rPr lang="en-GB" dirty="0" err="1" smtClean="0"/>
              <a:t>parallel_servers_target</a:t>
            </a:r>
            <a:r>
              <a:rPr lang="en-GB" dirty="0" smtClean="0"/>
              <a:t>              integer     256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select /*+USE_NL(t p) parallel(128) */ sum(1) from testtable_3t t, probetest3t_2pct p where </a:t>
            </a:r>
            <a:r>
              <a:rPr lang="en-GB" dirty="0" err="1" smtClean="0"/>
              <a:t>t.rowid</a:t>
            </a:r>
            <a:r>
              <a:rPr lang="en-GB" dirty="0" smtClean="0"/>
              <a:t>=p.id;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See from </a:t>
            </a:r>
            <a:r>
              <a:rPr lang="en-GB" dirty="0" err="1" smtClean="0"/>
              <a:t>gv$session</a:t>
            </a:r>
            <a:r>
              <a:rPr lang="en-GB" dirty="0" smtClean="0"/>
              <a:t> that parallel </a:t>
            </a:r>
            <a:r>
              <a:rPr lang="en-GB" dirty="0" err="1" smtClean="0"/>
              <a:t>executio</a:t>
            </a:r>
            <a:r>
              <a:rPr lang="en-GB" dirty="0" smtClean="0"/>
              <a:t> is OK and that wait events are </a:t>
            </a:r>
            <a:r>
              <a:rPr lang="en-GB" dirty="0" err="1" smtClean="0"/>
              <a:t>db</a:t>
            </a:r>
            <a:r>
              <a:rPr lang="en-GB" dirty="0" smtClean="0"/>
              <a:t> file sequential read or </a:t>
            </a:r>
            <a:r>
              <a:rPr lang="en-GB" dirty="0" err="1" smtClean="0"/>
              <a:t>db</a:t>
            </a:r>
            <a:r>
              <a:rPr lang="en-GB" dirty="0" smtClean="0"/>
              <a:t> file parallel read (both related to single block random access)</a:t>
            </a:r>
          </a:p>
          <a:p>
            <a:pPr eaLnBrk="1" hangingPunct="1"/>
            <a:r>
              <a:rPr lang="en-GB" dirty="0" smtClean="0"/>
              <a:t>Measure IOPS from </a:t>
            </a:r>
            <a:r>
              <a:rPr lang="en-GB" dirty="0" err="1" smtClean="0"/>
              <a:t>gv$session</a:t>
            </a:r>
            <a:r>
              <a:rPr lang="en-GB" dirty="0" smtClean="0"/>
              <a:t> metric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Example:</a:t>
            </a:r>
          </a:p>
          <a:p>
            <a:pPr eaLnBrk="1" hangingPunct="1"/>
            <a:r>
              <a:rPr lang="en-GB" dirty="0" smtClean="0"/>
              <a:t>select "</a:t>
            </a:r>
            <a:r>
              <a:rPr lang="en-GB" dirty="0" err="1" smtClean="0"/>
              <a:t>Time+Delta</a:t>
            </a:r>
            <a:r>
              <a:rPr lang="en-GB" dirty="0" smtClean="0"/>
              <a:t>", "Metric",</a:t>
            </a:r>
          </a:p>
          <a:p>
            <a:pPr eaLnBrk="1" hangingPunct="1"/>
            <a:r>
              <a:rPr lang="en-GB" dirty="0" smtClean="0"/>
              <a:t>       case when "Total" &gt;10000000 then '* '||round("Total"/1024/1024,0)||' M'</a:t>
            </a:r>
          </a:p>
          <a:p>
            <a:pPr eaLnBrk="1" hangingPunct="1"/>
            <a:r>
              <a:rPr lang="en-GB" dirty="0" smtClean="0"/>
              <a:t>            when "Total" between 10000 and 10000000 then '+ '||round("Total"/1024,0)||' K'</a:t>
            </a:r>
          </a:p>
          <a:p>
            <a:pPr eaLnBrk="1" hangingPunct="1"/>
            <a:r>
              <a:rPr lang="en-GB" dirty="0" smtClean="0"/>
              <a:t>            when "Total" between 10 and 1024 then '  '||</a:t>
            </a:r>
            <a:r>
              <a:rPr lang="en-GB" dirty="0" err="1" smtClean="0"/>
              <a:t>to_char</a:t>
            </a:r>
            <a:r>
              <a:rPr lang="en-GB" dirty="0" smtClean="0"/>
              <a:t>(round("Total",0))</a:t>
            </a:r>
          </a:p>
          <a:p>
            <a:pPr eaLnBrk="1" hangingPunct="1"/>
            <a:r>
              <a:rPr lang="en-GB" dirty="0" smtClean="0"/>
              <a:t>            else '  '||</a:t>
            </a:r>
            <a:r>
              <a:rPr lang="en-GB" dirty="0" err="1" smtClean="0"/>
              <a:t>to_char</a:t>
            </a:r>
            <a:r>
              <a:rPr lang="en-GB" dirty="0" smtClean="0"/>
              <a:t>("Total")</a:t>
            </a:r>
          </a:p>
          <a:p>
            <a:pPr eaLnBrk="1" hangingPunct="1"/>
            <a:r>
              <a:rPr lang="en-GB" dirty="0" smtClean="0"/>
              <a:t>       end "Total"</a:t>
            </a:r>
          </a:p>
          <a:p>
            <a:pPr eaLnBrk="1" hangingPunct="1"/>
            <a:r>
              <a:rPr lang="en-GB" dirty="0" smtClean="0"/>
              <a:t>from (</a:t>
            </a:r>
          </a:p>
          <a:p>
            <a:pPr eaLnBrk="1" hangingPunct="1"/>
            <a:r>
              <a:rPr lang="en-GB" dirty="0" smtClean="0"/>
              <a:t> select </a:t>
            </a:r>
            <a:r>
              <a:rPr lang="en-GB" dirty="0" err="1" smtClean="0"/>
              <a:t>to_char</a:t>
            </a:r>
            <a:r>
              <a:rPr lang="en-GB" dirty="0" smtClean="0"/>
              <a:t>(min(</a:t>
            </a:r>
            <a:r>
              <a:rPr lang="en-GB" dirty="0" err="1" smtClean="0"/>
              <a:t>begin_time</a:t>
            </a:r>
            <a:r>
              <a:rPr lang="en-GB" dirty="0" smtClean="0"/>
              <a:t>),'hh24:mi:ss')||' /'||round(</a:t>
            </a:r>
            <a:r>
              <a:rPr lang="en-GB" dirty="0" err="1" smtClean="0"/>
              <a:t>avg</a:t>
            </a:r>
            <a:r>
              <a:rPr lang="en-GB" dirty="0" smtClean="0"/>
              <a:t>(</a:t>
            </a:r>
            <a:r>
              <a:rPr lang="en-GB" dirty="0" err="1" smtClean="0"/>
              <a:t>intsize_csec</a:t>
            </a:r>
            <a:r>
              <a:rPr lang="en-GB" dirty="0" smtClean="0"/>
              <a:t>/100),0)||'s' "</a:t>
            </a:r>
            <a:r>
              <a:rPr lang="en-GB" dirty="0" err="1" smtClean="0"/>
              <a:t>Time+Delta</a:t>
            </a:r>
            <a:r>
              <a:rPr lang="en-GB" dirty="0" smtClean="0"/>
              <a:t>",</a:t>
            </a:r>
          </a:p>
          <a:p>
            <a:pPr eaLnBrk="1" hangingPunct="1"/>
            <a:r>
              <a:rPr lang="en-GB" dirty="0" smtClean="0"/>
              <a:t>       </a:t>
            </a:r>
            <a:r>
              <a:rPr lang="en-GB" dirty="0" err="1" smtClean="0"/>
              <a:t>metric_name</a:t>
            </a:r>
            <a:r>
              <a:rPr lang="en-GB" dirty="0" smtClean="0"/>
              <a:t>||' - '||</a:t>
            </a:r>
            <a:r>
              <a:rPr lang="en-GB" dirty="0" err="1" smtClean="0"/>
              <a:t>metric_unit</a:t>
            </a:r>
            <a:r>
              <a:rPr lang="en-GB" dirty="0" smtClean="0"/>
              <a:t> "Metric",</a:t>
            </a:r>
          </a:p>
          <a:p>
            <a:pPr eaLnBrk="1" hangingPunct="1"/>
            <a:r>
              <a:rPr lang="en-GB" dirty="0" smtClean="0"/>
              <a:t>       </a:t>
            </a:r>
            <a:r>
              <a:rPr lang="en-GB" dirty="0" err="1" smtClean="0"/>
              <a:t>nvl</a:t>
            </a:r>
            <a:r>
              <a:rPr lang="en-GB" dirty="0" smtClean="0"/>
              <a:t>(sum(value_inst1),0)+</a:t>
            </a:r>
            <a:r>
              <a:rPr lang="en-GB" dirty="0" err="1" smtClean="0"/>
              <a:t>nvl</a:t>
            </a:r>
            <a:r>
              <a:rPr lang="en-GB" dirty="0" smtClean="0"/>
              <a:t>(sum(value_inst2),0)+</a:t>
            </a:r>
            <a:r>
              <a:rPr lang="en-GB" dirty="0" err="1" smtClean="0"/>
              <a:t>nvl</a:t>
            </a:r>
            <a:r>
              <a:rPr lang="en-GB" dirty="0" smtClean="0"/>
              <a:t>(sum(value_inst3),0)+</a:t>
            </a:r>
            <a:r>
              <a:rPr lang="en-GB" dirty="0" err="1" smtClean="0"/>
              <a:t>nvl</a:t>
            </a:r>
            <a:r>
              <a:rPr lang="en-GB" dirty="0" smtClean="0"/>
              <a:t>(sum(value_inst4),0)+</a:t>
            </a:r>
          </a:p>
          <a:p>
            <a:pPr eaLnBrk="1" hangingPunct="1"/>
            <a:r>
              <a:rPr lang="en-GB" dirty="0" smtClean="0"/>
              <a:t>       </a:t>
            </a:r>
            <a:r>
              <a:rPr lang="en-GB" dirty="0" err="1" smtClean="0"/>
              <a:t>nvl</a:t>
            </a:r>
            <a:r>
              <a:rPr lang="en-GB" dirty="0" smtClean="0"/>
              <a:t>(sum(value_inst5),0)+</a:t>
            </a:r>
            <a:r>
              <a:rPr lang="en-GB" dirty="0" err="1" smtClean="0"/>
              <a:t>nvl</a:t>
            </a:r>
            <a:r>
              <a:rPr lang="en-GB" dirty="0" smtClean="0"/>
              <a:t>(sum(value_inst6),0)+</a:t>
            </a:r>
            <a:r>
              <a:rPr lang="en-GB" dirty="0" err="1" smtClean="0"/>
              <a:t>nvl</a:t>
            </a:r>
            <a:r>
              <a:rPr lang="en-GB" dirty="0" smtClean="0"/>
              <a:t>(sum(value_inst7),0)+</a:t>
            </a:r>
            <a:r>
              <a:rPr lang="en-GB" dirty="0" err="1" smtClean="0"/>
              <a:t>nvl</a:t>
            </a:r>
            <a:r>
              <a:rPr lang="en-GB" dirty="0" smtClean="0"/>
              <a:t>(sum(value_inst8),0) "Total",</a:t>
            </a:r>
          </a:p>
          <a:p>
            <a:pPr eaLnBrk="1" hangingPunct="1"/>
            <a:r>
              <a:rPr lang="en-GB" dirty="0" smtClean="0"/>
              <a:t>       sum(value_inst1) inst1, sum(value_inst2) inst2, sum(value_inst3) inst3, sum(value_inst4) inst4,</a:t>
            </a:r>
          </a:p>
          <a:p>
            <a:pPr eaLnBrk="1" hangingPunct="1"/>
            <a:r>
              <a:rPr lang="en-GB" dirty="0" smtClean="0"/>
              <a:t>       sum(value_inst5) inst5, sum(value_inst6) inst6, sum(value_inst7) inst7, sum(value_inst8) inst8</a:t>
            </a:r>
          </a:p>
          <a:p>
            <a:pPr eaLnBrk="1" hangingPunct="1"/>
            <a:r>
              <a:rPr lang="en-GB" dirty="0" smtClean="0"/>
              <a:t> from</a:t>
            </a:r>
          </a:p>
          <a:p>
            <a:pPr eaLnBrk="1" hangingPunct="1"/>
            <a:r>
              <a:rPr lang="en-GB" dirty="0" smtClean="0"/>
              <a:t>  ( select begin_time,intsize_csec,metric_name,metric_unit,metric_id,group_id,</a:t>
            </a:r>
          </a:p>
          <a:p>
            <a:pPr eaLnBrk="1" hangingPunct="1"/>
            <a:r>
              <a:rPr lang="en-GB" dirty="0" smtClean="0"/>
              <a:t>       case </a:t>
            </a:r>
            <a:r>
              <a:rPr lang="en-GB" dirty="0" err="1" smtClean="0"/>
              <a:t>inst_id</a:t>
            </a:r>
            <a:r>
              <a:rPr lang="en-GB" dirty="0" smtClean="0"/>
              <a:t> when 1 then round(value,1) end value_inst1,</a:t>
            </a:r>
          </a:p>
          <a:p>
            <a:pPr eaLnBrk="1" hangingPunct="1"/>
            <a:r>
              <a:rPr lang="en-GB" dirty="0" smtClean="0"/>
              <a:t>       case </a:t>
            </a:r>
            <a:r>
              <a:rPr lang="en-GB" dirty="0" err="1" smtClean="0"/>
              <a:t>inst_id</a:t>
            </a:r>
            <a:r>
              <a:rPr lang="en-GB" dirty="0" smtClean="0"/>
              <a:t> when 2 then round(value,1) end value_inst2,</a:t>
            </a:r>
          </a:p>
          <a:p>
            <a:pPr eaLnBrk="1" hangingPunct="1"/>
            <a:r>
              <a:rPr lang="en-GB" dirty="0" smtClean="0"/>
              <a:t>       case </a:t>
            </a:r>
            <a:r>
              <a:rPr lang="en-GB" dirty="0" err="1" smtClean="0"/>
              <a:t>inst_id</a:t>
            </a:r>
            <a:r>
              <a:rPr lang="en-GB" dirty="0" smtClean="0"/>
              <a:t> when 3 then round(value,1) end value_inst3,</a:t>
            </a:r>
          </a:p>
          <a:p>
            <a:pPr eaLnBrk="1" hangingPunct="1"/>
            <a:r>
              <a:rPr lang="en-GB" dirty="0" smtClean="0"/>
              <a:t>       case </a:t>
            </a:r>
            <a:r>
              <a:rPr lang="en-GB" dirty="0" err="1" smtClean="0"/>
              <a:t>inst_id</a:t>
            </a:r>
            <a:r>
              <a:rPr lang="en-GB" dirty="0" smtClean="0"/>
              <a:t> when 4 then round(value,1) end value_inst4,</a:t>
            </a:r>
          </a:p>
          <a:p>
            <a:pPr eaLnBrk="1" hangingPunct="1"/>
            <a:r>
              <a:rPr lang="en-GB" dirty="0" smtClean="0"/>
              <a:t>       case </a:t>
            </a:r>
            <a:r>
              <a:rPr lang="en-GB" dirty="0" err="1" smtClean="0"/>
              <a:t>inst_id</a:t>
            </a:r>
            <a:r>
              <a:rPr lang="en-GB" dirty="0" smtClean="0"/>
              <a:t> when 5 then round(value,1) end value_inst5,</a:t>
            </a:r>
          </a:p>
          <a:p>
            <a:pPr eaLnBrk="1" hangingPunct="1"/>
            <a:r>
              <a:rPr lang="en-GB" dirty="0" smtClean="0"/>
              <a:t>       case </a:t>
            </a:r>
            <a:r>
              <a:rPr lang="en-GB" dirty="0" err="1" smtClean="0"/>
              <a:t>inst_id</a:t>
            </a:r>
            <a:r>
              <a:rPr lang="en-GB" dirty="0" smtClean="0"/>
              <a:t> when 6 then round(value,1) end value_inst6,</a:t>
            </a:r>
          </a:p>
          <a:p>
            <a:pPr eaLnBrk="1" hangingPunct="1"/>
            <a:r>
              <a:rPr lang="en-GB" dirty="0" smtClean="0"/>
              <a:t>       case </a:t>
            </a:r>
            <a:r>
              <a:rPr lang="en-GB" dirty="0" err="1" smtClean="0"/>
              <a:t>inst_id</a:t>
            </a:r>
            <a:r>
              <a:rPr lang="en-GB" dirty="0" smtClean="0"/>
              <a:t> when 7 then round(value,1) end value_inst7,</a:t>
            </a:r>
          </a:p>
          <a:p>
            <a:pPr eaLnBrk="1" hangingPunct="1"/>
            <a:r>
              <a:rPr lang="en-GB" dirty="0" smtClean="0"/>
              <a:t>       case </a:t>
            </a:r>
            <a:r>
              <a:rPr lang="en-GB" dirty="0" err="1" smtClean="0"/>
              <a:t>inst_id</a:t>
            </a:r>
            <a:r>
              <a:rPr lang="en-GB" dirty="0" smtClean="0"/>
              <a:t> when 8 then round(value,1) end value_inst8</a:t>
            </a:r>
          </a:p>
          <a:p>
            <a:pPr eaLnBrk="1" hangingPunct="1"/>
            <a:r>
              <a:rPr lang="en-GB" dirty="0" smtClean="0"/>
              <a:t>  from </a:t>
            </a:r>
            <a:r>
              <a:rPr lang="en-GB" dirty="0" err="1" smtClean="0"/>
              <a:t>gv$sysmetric</a:t>
            </a:r>
            <a:endParaRPr lang="en-GB" dirty="0" smtClean="0"/>
          </a:p>
          <a:p>
            <a:pPr eaLnBrk="1" hangingPunct="1"/>
            <a:r>
              <a:rPr lang="en-GB" dirty="0" smtClean="0"/>
              <a:t>  where </a:t>
            </a:r>
            <a:r>
              <a:rPr lang="en-GB" dirty="0" err="1" smtClean="0"/>
              <a:t>metric_name</a:t>
            </a:r>
            <a:r>
              <a:rPr lang="en-GB" dirty="0" smtClean="0"/>
              <a:t> in ('Host CPU Utilization (%)','Current OS Load', 'Physical Write Total IO Requests Per Sec',</a:t>
            </a:r>
          </a:p>
          <a:p>
            <a:pPr eaLnBrk="1" hangingPunct="1"/>
            <a:r>
              <a:rPr lang="en-GB" dirty="0" smtClean="0"/>
              <a:t>        'Physical Write Total Bytes Per Sec', 'Global Cache Average Current Get Time', 'Global Cache Average CR Get Time',</a:t>
            </a:r>
          </a:p>
          <a:p>
            <a:pPr eaLnBrk="1" hangingPunct="1"/>
            <a:r>
              <a:rPr lang="en-GB" dirty="0" smtClean="0"/>
              <a:t>        'Physical Read Total Bytes Per Sec', 'Physical Read Total IO Requests Per Sec',</a:t>
            </a:r>
          </a:p>
          <a:p>
            <a:pPr eaLnBrk="1" hangingPunct="1"/>
            <a:r>
              <a:rPr lang="en-GB" dirty="0" smtClean="0"/>
              <a:t>        'CPU Usage Per </a:t>
            </a:r>
            <a:r>
              <a:rPr lang="en-GB" dirty="0" err="1" smtClean="0"/>
              <a:t>Sec','Network</a:t>
            </a:r>
            <a:r>
              <a:rPr lang="en-GB" dirty="0" smtClean="0"/>
              <a:t> Traffic Volume Per </a:t>
            </a:r>
            <a:r>
              <a:rPr lang="en-GB" dirty="0" err="1" smtClean="0"/>
              <a:t>Sec','Logons</a:t>
            </a:r>
            <a:r>
              <a:rPr lang="en-GB" dirty="0" smtClean="0"/>
              <a:t> Per </a:t>
            </a:r>
            <a:r>
              <a:rPr lang="en-GB" dirty="0" err="1" smtClean="0"/>
              <a:t>Sec','User</a:t>
            </a:r>
            <a:r>
              <a:rPr lang="en-GB" dirty="0" smtClean="0"/>
              <a:t> Transaction Per Sec',</a:t>
            </a:r>
          </a:p>
          <a:p>
            <a:pPr eaLnBrk="1" hangingPunct="1"/>
            <a:r>
              <a:rPr lang="en-GB" dirty="0" smtClean="0"/>
              <a:t>        'Redo Generated Per </a:t>
            </a:r>
            <a:r>
              <a:rPr lang="en-GB" dirty="0" err="1" smtClean="0"/>
              <a:t>Sec','Database</a:t>
            </a:r>
            <a:r>
              <a:rPr lang="en-GB" dirty="0" smtClean="0"/>
              <a:t> CPU Time </a:t>
            </a:r>
            <a:r>
              <a:rPr lang="en-GB" dirty="0" err="1" smtClean="0"/>
              <a:t>Ratio','Database</a:t>
            </a:r>
            <a:r>
              <a:rPr lang="en-GB" dirty="0" smtClean="0"/>
              <a:t> Wait Time </a:t>
            </a:r>
            <a:r>
              <a:rPr lang="en-GB" dirty="0" err="1" smtClean="0"/>
              <a:t>Ratio','Database</a:t>
            </a:r>
            <a:r>
              <a:rPr lang="en-GB" dirty="0" smtClean="0"/>
              <a:t> Time Per Sec')</a:t>
            </a:r>
          </a:p>
          <a:p>
            <a:pPr eaLnBrk="1" hangingPunct="1"/>
            <a:r>
              <a:rPr lang="en-GB" dirty="0" smtClean="0"/>
              <a:t>  )</a:t>
            </a:r>
          </a:p>
          <a:p>
            <a:pPr eaLnBrk="1" hangingPunct="1"/>
            <a:r>
              <a:rPr lang="en-GB" dirty="0" smtClean="0"/>
              <a:t> group by </a:t>
            </a:r>
            <a:r>
              <a:rPr lang="en-GB" dirty="0" err="1" smtClean="0"/>
              <a:t>metric_id,group_id,metric_name,metric_unit</a:t>
            </a:r>
            <a:endParaRPr lang="en-GB" dirty="0" smtClean="0"/>
          </a:p>
          <a:p>
            <a:pPr eaLnBrk="1" hangingPunct="1"/>
            <a:r>
              <a:rPr lang="en-GB" dirty="0" smtClean="0"/>
              <a:t> order by </a:t>
            </a:r>
            <a:r>
              <a:rPr lang="en-GB" dirty="0" err="1" smtClean="0"/>
              <a:t>metric_name</a:t>
            </a:r>
            <a:endParaRPr lang="en-GB" dirty="0" smtClean="0"/>
          </a:p>
          <a:p>
            <a:pPr eaLnBrk="1" hangingPunct="1"/>
            <a:r>
              <a:rPr lang="en-GB" dirty="0" smtClean="0"/>
              <a:t>);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4B8D5458-6F22-467B-835C-3054244389C8}" type="slidenum">
              <a:rPr lang="en-US" sz="1200" smtClean="0">
                <a:latin typeface="Calibri" pitchFamily="34" charset="0"/>
              </a:rPr>
              <a:pPr eaLnBrk="1" hangingPunct="1"/>
              <a:t>18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SET SERVEROUTPUT ON</a:t>
            </a:r>
          </a:p>
          <a:p>
            <a:pPr eaLnBrk="1" hangingPunct="1"/>
            <a:r>
              <a:rPr lang="en-GB" smtClean="0"/>
              <a:t>DECLARE</a:t>
            </a:r>
          </a:p>
          <a:p>
            <a:pPr eaLnBrk="1" hangingPunct="1"/>
            <a:r>
              <a:rPr lang="en-GB" smtClean="0"/>
              <a:t>  lat  INTEGER;</a:t>
            </a:r>
          </a:p>
          <a:p>
            <a:pPr eaLnBrk="1" hangingPunct="1"/>
            <a:r>
              <a:rPr lang="en-GB" smtClean="0"/>
              <a:t>  iops INTEGER;</a:t>
            </a:r>
          </a:p>
          <a:p>
            <a:pPr eaLnBrk="1" hangingPunct="1"/>
            <a:r>
              <a:rPr lang="en-GB" smtClean="0"/>
              <a:t>  mbps INTEGER;</a:t>
            </a:r>
          </a:p>
          <a:p>
            <a:pPr eaLnBrk="1" hangingPunct="1"/>
            <a:r>
              <a:rPr lang="en-GB" smtClean="0"/>
              <a:t>BEGIN</a:t>
            </a:r>
          </a:p>
          <a:p>
            <a:pPr eaLnBrk="1" hangingPunct="1"/>
            <a:r>
              <a:rPr lang="en-GB" smtClean="0"/>
              <a:t>-- DBMS_RESOURCE_MANAGER.CALIBRATE_IO (&lt;DISKS&gt;, &lt;MAX_LATENCY&gt;, iops, mbps, lat);</a:t>
            </a:r>
          </a:p>
          <a:p>
            <a:pPr eaLnBrk="1" hangingPunct="1"/>
            <a:r>
              <a:rPr lang="en-GB" smtClean="0"/>
              <a:t>   DBMS_RESOURCE_MANAGER.CALIBRATE_IO (24, 100, iops, mbps, lat);</a:t>
            </a:r>
          </a:p>
          <a:p>
            <a:pPr eaLnBrk="1" hangingPunct="1"/>
            <a:r>
              <a:rPr lang="en-GB" smtClean="0"/>
              <a:t> </a:t>
            </a:r>
          </a:p>
          <a:p>
            <a:pPr eaLnBrk="1" hangingPunct="1"/>
            <a:r>
              <a:rPr lang="en-GB" smtClean="0"/>
              <a:t>  DBMS_OUTPUT.PUT_LINE ('max_iops = ' || iops);</a:t>
            </a:r>
          </a:p>
          <a:p>
            <a:pPr eaLnBrk="1" hangingPunct="1"/>
            <a:r>
              <a:rPr lang="en-GB" smtClean="0"/>
              <a:t>  DBMS_OUTPUT.PUT_LINE ('latency  = ' || lat);</a:t>
            </a:r>
          </a:p>
          <a:p>
            <a:pPr eaLnBrk="1" hangingPunct="1"/>
            <a:r>
              <a:rPr lang="en-GB" smtClean="0"/>
              <a:t>  DBMS_OUTPUT.PUT_LINE ('max_mbps = ' || mbps);</a:t>
            </a:r>
          </a:p>
          <a:p>
            <a:pPr eaLnBrk="1" hangingPunct="1"/>
            <a:r>
              <a:rPr lang="en-GB" smtClean="0"/>
              <a:t>end;</a:t>
            </a:r>
          </a:p>
          <a:p>
            <a:pPr eaLnBrk="1" hangingPunct="1"/>
            <a:r>
              <a:rPr lang="en-GB" smtClean="0"/>
              <a:t>/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ASM config output (24 SAS disks on 8+8 G FC):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max_iops = 7147</a:t>
            </a:r>
          </a:p>
          <a:p>
            <a:pPr eaLnBrk="1" hangingPunct="1"/>
            <a:r>
              <a:rPr lang="en-GB" smtClean="0"/>
              <a:t>latency  = 17</a:t>
            </a:r>
          </a:p>
          <a:p>
            <a:pPr eaLnBrk="1" hangingPunct="1"/>
            <a:r>
              <a:rPr lang="en-GB" smtClean="0"/>
              <a:t>max_mbps = 1314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NAS (72 disks in RAID DP on 10 GigE):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max_iops = 7193</a:t>
            </a:r>
          </a:p>
          <a:p>
            <a:pPr eaLnBrk="1" hangingPunct="1"/>
            <a:r>
              <a:rPr lang="en-GB" smtClean="0"/>
              <a:t>latency  = 0</a:t>
            </a:r>
          </a:p>
          <a:p>
            <a:pPr eaLnBrk="1" hangingPunct="1"/>
            <a:r>
              <a:rPr lang="en-GB" smtClean="0"/>
              <a:t>max_mbps = 538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9363DC1A-BDCD-4C80-999B-4C35559FE5F4}" type="slidenum">
              <a:rPr lang="en-US" sz="1200" smtClean="0">
                <a:latin typeface="Calibri" pitchFamily="34" charset="0"/>
              </a:rPr>
              <a:pPr eaLnBrk="1" hangingPunct="1"/>
              <a:t>19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0FB33A34-7A12-4916-890F-8843622AC62B}" type="slidenum">
              <a:rPr lang="en-US" sz="1200" smtClean="0">
                <a:latin typeface="Calibri" pitchFamily="34" charset="0"/>
              </a:rPr>
              <a:pPr eaLnBrk="1" hangingPunct="1"/>
              <a:t>20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A1DC8B7C-9402-49EC-85BB-35BAE5AF6CD1}" type="slidenum">
              <a:rPr lang="en-US" sz="1200" smtClean="0">
                <a:latin typeface="Calibri" pitchFamily="34" charset="0"/>
              </a:rPr>
              <a:pPr eaLnBrk="1" hangingPunct="1"/>
              <a:t>22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40C18D0-D4A1-4126-B51C-0869F37E4110}" type="slidenum">
              <a:rPr lang="en-US" sz="1200" smtClean="0">
                <a:latin typeface="Calibri" pitchFamily="34" charset="0"/>
              </a:rPr>
              <a:pPr eaLnBrk="1" hangingPunct="1"/>
              <a:t>23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A9B50262-C244-482B-983E-35A4C49AEB9A}" type="slidenum">
              <a:rPr lang="en-US" sz="1200" smtClean="0">
                <a:latin typeface="Calibri" pitchFamily="34" charset="0"/>
              </a:rPr>
              <a:pPr eaLnBrk="1" hangingPunct="1"/>
              <a:t>3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06C5DED-A00C-4212-BB40-281471A86DB4}" type="slidenum">
              <a:rPr lang="en-US" sz="1200" smtClean="0">
                <a:latin typeface="Calibri" pitchFamily="34" charset="0"/>
              </a:rPr>
              <a:pPr eaLnBrk="1" hangingPunct="1"/>
              <a:t>24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SSD: STEC ZEUS-IOPS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AE50AF7B-D6F9-4A2C-ACD1-3B33D860F814}" type="slidenum">
              <a:rPr lang="en-US" sz="1200" smtClean="0">
                <a:latin typeface="Calibri" pitchFamily="34" charset="0"/>
              </a:rPr>
              <a:pPr eaLnBrk="1" hangingPunct="1"/>
              <a:t>25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SQL to read the table with single block reads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define NUMBLOCKS=1024000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Create table testtable1M </a:t>
            </a:r>
            <a:r>
              <a:rPr lang="en-GB" dirty="0" err="1" smtClean="0"/>
              <a:t>pctused</a:t>
            </a:r>
            <a:r>
              <a:rPr lang="en-GB" dirty="0" smtClean="0"/>
              <a:t> 10 </a:t>
            </a:r>
            <a:r>
              <a:rPr lang="en-GB" dirty="0" err="1" smtClean="0"/>
              <a:t>pctfree</a:t>
            </a:r>
            <a:r>
              <a:rPr lang="en-GB" dirty="0" smtClean="0"/>
              <a:t> 80</a:t>
            </a:r>
          </a:p>
          <a:p>
            <a:pPr eaLnBrk="1" hangingPunct="1"/>
            <a:r>
              <a:rPr lang="en-GB" dirty="0" err="1" smtClean="0"/>
              <a:t>tablespace</a:t>
            </a:r>
            <a:r>
              <a:rPr lang="en-GB" dirty="0" smtClean="0"/>
              <a:t> testiops2 </a:t>
            </a:r>
            <a:r>
              <a:rPr lang="en-GB" dirty="0" err="1" smtClean="0"/>
              <a:t>nologging</a:t>
            </a:r>
            <a:endParaRPr lang="en-GB" dirty="0" smtClean="0"/>
          </a:p>
          <a:p>
            <a:pPr eaLnBrk="1" hangingPunct="1"/>
            <a:r>
              <a:rPr lang="en-GB" dirty="0" smtClean="0"/>
              <a:t>as</a:t>
            </a:r>
          </a:p>
          <a:p>
            <a:pPr eaLnBrk="1" hangingPunct="1"/>
            <a:r>
              <a:rPr lang="en-GB" dirty="0" smtClean="0"/>
              <a:t>select</a:t>
            </a:r>
          </a:p>
          <a:p>
            <a:pPr eaLnBrk="1" hangingPunct="1"/>
            <a:r>
              <a:rPr lang="en-GB" dirty="0" err="1" smtClean="0"/>
              <a:t>rownum</a:t>
            </a:r>
            <a:r>
              <a:rPr lang="en-GB" dirty="0" smtClean="0"/>
              <a:t> </a:t>
            </a:r>
            <a:r>
              <a:rPr lang="en-GB" dirty="0" err="1" smtClean="0"/>
              <a:t>num</a:t>
            </a:r>
            <a:r>
              <a:rPr lang="en-GB" dirty="0" smtClean="0"/>
              <a:t>, </a:t>
            </a:r>
            <a:r>
              <a:rPr lang="en-GB" dirty="0" err="1" smtClean="0"/>
              <a:t>rpad</a:t>
            </a:r>
            <a:r>
              <a:rPr lang="en-GB" dirty="0" smtClean="0"/>
              <a:t>('name',2000,'P') name</a:t>
            </a:r>
          </a:p>
          <a:p>
            <a:pPr eaLnBrk="1" hangingPunct="1"/>
            <a:r>
              <a:rPr lang="en-GB" dirty="0" smtClean="0"/>
              <a:t>from </a:t>
            </a:r>
            <a:r>
              <a:rPr lang="en-GB" dirty="0" err="1" smtClean="0"/>
              <a:t>sys.col</a:t>
            </a:r>
            <a:r>
              <a:rPr lang="en-GB" dirty="0" smtClean="0"/>
              <a:t>$ a, </a:t>
            </a:r>
            <a:r>
              <a:rPr lang="en-GB" dirty="0" err="1" smtClean="0"/>
              <a:t>sys.col</a:t>
            </a:r>
            <a:r>
              <a:rPr lang="en-GB" dirty="0" smtClean="0"/>
              <a:t>$ b</a:t>
            </a:r>
          </a:p>
          <a:p>
            <a:pPr eaLnBrk="1" hangingPunct="1"/>
            <a:r>
              <a:rPr lang="en-GB" dirty="0" smtClean="0"/>
              <a:t>where </a:t>
            </a:r>
            <a:r>
              <a:rPr lang="en-GB" dirty="0" err="1" smtClean="0"/>
              <a:t>rownum</a:t>
            </a:r>
            <a:r>
              <a:rPr lang="en-GB" dirty="0" smtClean="0"/>
              <a:t>&lt;=&amp;NUMBLOCKS;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exec </a:t>
            </a:r>
            <a:r>
              <a:rPr lang="en-GB" dirty="0" err="1" smtClean="0"/>
              <a:t>dbms_stats.set_table_stats</a:t>
            </a:r>
            <a:r>
              <a:rPr lang="en-GB" dirty="0" smtClean="0"/>
              <a:t>('TESTIOPS2','TESTTABLE1M',numrows=&gt;&amp;</a:t>
            </a:r>
            <a:r>
              <a:rPr lang="en-GB" dirty="0" err="1" smtClean="0"/>
              <a:t>NUMBLOCKS,numblks</a:t>
            </a:r>
            <a:r>
              <a:rPr lang="en-GB" dirty="0" smtClean="0"/>
              <a:t>=&gt;&amp;NUMBLOCKS)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create index i_testtable1M on testtable1M(</a:t>
            </a:r>
            <a:r>
              <a:rPr lang="en-GB" dirty="0" err="1" smtClean="0"/>
              <a:t>num</a:t>
            </a:r>
            <a:r>
              <a:rPr lang="en-GB" dirty="0" smtClean="0"/>
              <a:t>) </a:t>
            </a:r>
            <a:r>
              <a:rPr lang="en-GB" dirty="0" err="1" smtClean="0"/>
              <a:t>pctfree</a:t>
            </a:r>
            <a:r>
              <a:rPr lang="en-GB" dirty="0" smtClean="0"/>
              <a:t> 0 </a:t>
            </a:r>
            <a:r>
              <a:rPr lang="en-GB" dirty="0" err="1" smtClean="0"/>
              <a:t>tablespace</a:t>
            </a:r>
            <a:r>
              <a:rPr lang="en-GB" dirty="0" smtClean="0"/>
              <a:t> testiops2 </a:t>
            </a:r>
            <a:r>
              <a:rPr lang="en-GB" dirty="0" err="1" smtClean="0"/>
              <a:t>nologging</a:t>
            </a:r>
            <a:r>
              <a:rPr lang="en-GB" dirty="0" smtClean="0"/>
              <a:t> </a:t>
            </a:r>
            <a:r>
              <a:rPr lang="en-GB" dirty="0" err="1" smtClean="0"/>
              <a:t>noparallel</a:t>
            </a:r>
            <a:r>
              <a:rPr lang="en-GB" dirty="0" smtClean="0"/>
              <a:t>;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alter table TESTTABLE1M storage (</a:t>
            </a:r>
            <a:r>
              <a:rPr lang="en-GB" dirty="0" err="1" smtClean="0"/>
              <a:t>buffer_pool</a:t>
            </a:r>
            <a:r>
              <a:rPr lang="en-GB" dirty="0" smtClean="0"/>
              <a:t> default FLASH_CACHE keep);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set timing on</a:t>
            </a:r>
          </a:p>
          <a:p>
            <a:pPr eaLnBrk="1" hangingPunct="1"/>
            <a:r>
              <a:rPr lang="en-GB" dirty="0" smtClean="0"/>
              <a:t>--1M blocks</a:t>
            </a:r>
          </a:p>
          <a:p>
            <a:pPr eaLnBrk="1" hangingPunct="1"/>
            <a:r>
              <a:rPr lang="en-GB" dirty="0" smtClean="0"/>
              <a:t>declare</a:t>
            </a:r>
          </a:p>
          <a:p>
            <a:pPr eaLnBrk="1" hangingPunct="1"/>
            <a:r>
              <a:rPr lang="en-GB" dirty="0" smtClean="0"/>
              <a:t> </a:t>
            </a:r>
            <a:r>
              <a:rPr lang="en-GB" dirty="0" err="1" smtClean="0"/>
              <a:t>v_name</a:t>
            </a:r>
            <a:r>
              <a:rPr lang="en-GB" dirty="0" smtClean="0"/>
              <a:t> varchar2(1);</a:t>
            </a:r>
          </a:p>
          <a:p>
            <a:pPr eaLnBrk="1" hangingPunct="1"/>
            <a:r>
              <a:rPr lang="en-GB" dirty="0" smtClean="0"/>
              <a:t>begin</a:t>
            </a:r>
          </a:p>
          <a:p>
            <a:pPr eaLnBrk="1" hangingPunct="1"/>
            <a:r>
              <a:rPr lang="en-GB" dirty="0" smtClean="0"/>
              <a:t>  for c in (select </a:t>
            </a:r>
            <a:r>
              <a:rPr lang="en-GB" dirty="0" err="1" smtClean="0"/>
              <a:t>rownum</a:t>
            </a:r>
            <a:r>
              <a:rPr lang="en-GB" dirty="0" smtClean="0"/>
              <a:t> id from dual connect by level&lt;=1000000 order by </a:t>
            </a:r>
            <a:r>
              <a:rPr lang="en-GB" dirty="0" err="1" smtClean="0"/>
              <a:t>dbms_random.random</a:t>
            </a:r>
            <a:r>
              <a:rPr lang="en-GB" dirty="0" smtClean="0"/>
              <a:t>) loop</a:t>
            </a:r>
          </a:p>
          <a:p>
            <a:pPr eaLnBrk="1" hangingPunct="1"/>
            <a:r>
              <a:rPr lang="en-GB" dirty="0" smtClean="0"/>
              <a:t>    select </a:t>
            </a:r>
            <a:r>
              <a:rPr lang="en-GB" dirty="0" err="1" smtClean="0"/>
              <a:t>substr</a:t>
            </a:r>
            <a:r>
              <a:rPr lang="en-GB" dirty="0" smtClean="0"/>
              <a:t>(name,1,1) into </a:t>
            </a:r>
            <a:r>
              <a:rPr lang="en-GB" dirty="0" err="1" smtClean="0"/>
              <a:t>v_name</a:t>
            </a:r>
            <a:r>
              <a:rPr lang="en-GB" dirty="0" smtClean="0"/>
              <a:t> from testtable1M where num=c.id and </a:t>
            </a:r>
            <a:r>
              <a:rPr lang="en-GB" dirty="0" err="1" smtClean="0"/>
              <a:t>rownum</a:t>
            </a:r>
            <a:r>
              <a:rPr lang="en-GB" dirty="0" smtClean="0"/>
              <a:t>=1;</a:t>
            </a:r>
          </a:p>
          <a:p>
            <a:pPr eaLnBrk="1" hangingPunct="1"/>
            <a:r>
              <a:rPr lang="en-GB" dirty="0" smtClean="0"/>
              <a:t> end loop;</a:t>
            </a:r>
          </a:p>
          <a:p>
            <a:pPr eaLnBrk="1" hangingPunct="1"/>
            <a:r>
              <a:rPr lang="en-GB" dirty="0" smtClean="0"/>
              <a:t>end;</a:t>
            </a:r>
          </a:p>
          <a:p>
            <a:pPr eaLnBrk="1" hangingPunct="1"/>
            <a:r>
              <a:rPr lang="en-GB" dirty="0" smtClean="0"/>
              <a:t>/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Execute multiple time to see </a:t>
            </a:r>
            <a:r>
              <a:rPr lang="en-GB" dirty="0" err="1" smtClean="0"/>
              <a:t>db</a:t>
            </a:r>
            <a:r>
              <a:rPr lang="en-GB" dirty="0" smtClean="0"/>
              <a:t> flash cache effect</a:t>
            </a:r>
          </a:p>
          <a:p>
            <a:pPr eaLnBrk="1" hangingPunct="1"/>
            <a:r>
              <a:rPr lang="en-GB" dirty="0" smtClean="0"/>
              <a:t>query </a:t>
            </a:r>
            <a:r>
              <a:rPr lang="en-GB" dirty="0" err="1" smtClean="0"/>
              <a:t>gv$bh</a:t>
            </a:r>
            <a:r>
              <a:rPr lang="en-GB" dirty="0" smtClean="0"/>
              <a:t> to see how many blocks cached</a:t>
            </a:r>
          </a:p>
          <a:p>
            <a:pPr eaLnBrk="1" hangingPunct="1"/>
            <a:r>
              <a:rPr lang="en-GB" dirty="0" smtClean="0"/>
              <a:t>Relevant wait events: </a:t>
            </a:r>
          </a:p>
          <a:p>
            <a:pPr eaLnBrk="1" hangingPunct="1"/>
            <a:r>
              <a:rPr lang="en-GB" dirty="0" smtClean="0"/>
              <a:t>  when reading from disk: </a:t>
            </a:r>
            <a:r>
              <a:rPr lang="en-GB" dirty="0" err="1" smtClean="0"/>
              <a:t>db</a:t>
            </a:r>
            <a:r>
              <a:rPr lang="en-GB" dirty="0" smtClean="0"/>
              <a:t> file sequential read,</a:t>
            </a:r>
          </a:p>
          <a:p>
            <a:pPr eaLnBrk="1" hangingPunct="1"/>
            <a:r>
              <a:rPr lang="en-GB" dirty="0" smtClean="0"/>
              <a:t>   when reading from </a:t>
            </a:r>
            <a:r>
              <a:rPr lang="en-GB" dirty="0" err="1" smtClean="0"/>
              <a:t>db</a:t>
            </a:r>
            <a:r>
              <a:rPr lang="en-GB" dirty="0" smtClean="0"/>
              <a:t> flash cache: </a:t>
            </a:r>
            <a:r>
              <a:rPr lang="en-GB" dirty="0" err="1" smtClean="0"/>
              <a:t>db</a:t>
            </a:r>
            <a:r>
              <a:rPr lang="en-GB" dirty="0" smtClean="0"/>
              <a:t> flash cache single block physical read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5AF97E2D-A5F1-46B3-BBB6-FC69E4851E32}" type="slidenum">
              <a:rPr lang="en-US" sz="1200" smtClean="0">
                <a:latin typeface="Calibri" pitchFamily="34" charset="0"/>
              </a:rPr>
              <a:pPr eaLnBrk="1" hangingPunct="1"/>
              <a:t>26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5AF97E2D-A5F1-46B3-BBB6-FC69E4851E32}" type="slidenum">
              <a:rPr lang="en-US" sz="1200" smtClean="0">
                <a:latin typeface="Calibri" pitchFamily="34" charset="0"/>
              </a:rPr>
              <a:pPr eaLnBrk="1" hangingPunct="1"/>
              <a:t>27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4444C8B6-76EB-4C87-935C-063EFC622EFD}" type="slidenum">
              <a:rPr lang="en-US" sz="1200" smtClean="0">
                <a:latin typeface="Calibri" pitchFamily="34" charset="0"/>
              </a:rPr>
              <a:pPr eaLnBrk="1" hangingPunct="1"/>
              <a:t>28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FE69B8C-6EA4-45CE-B803-AED40EDFC80C}" type="slidenum">
              <a:rPr lang="en-US" sz="1200" smtClean="0">
                <a:latin typeface="Calibri" pitchFamily="34" charset="0"/>
              </a:rPr>
              <a:pPr eaLnBrk="1" hangingPunct="1"/>
              <a:t>29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93B5906E-90B1-4EE6-91C3-AC6611C14D1F}" type="slidenum">
              <a:rPr lang="en-US" sz="1200" smtClean="0">
                <a:latin typeface="Calibri" pitchFamily="34" charset="0"/>
              </a:rPr>
              <a:pPr eaLnBrk="1" hangingPunct="1"/>
              <a:t>4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497F4828-EC77-4569-ADC2-B7B8C53E5CFB}" type="slidenum">
              <a:rPr lang="en-US" sz="1200" smtClean="0">
                <a:latin typeface="Calibri" pitchFamily="34" charset="0"/>
              </a:rPr>
              <a:pPr eaLnBrk="1" hangingPunct="1"/>
              <a:t>5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More recent HW uses Nehalem processors and 24 GB of RAM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3B8B486-3C41-4935-AF9E-3C1AF62F3D1C}" type="slidenum">
              <a:rPr lang="en-US" sz="1200" smtClean="0">
                <a:latin typeface="Calibri" pitchFamily="34" charset="0"/>
              </a:rPr>
              <a:pPr eaLnBrk="1" hangingPunct="1"/>
              <a:t>6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3B6BF26-7349-4953-A5C9-61679FCEDF7D}" type="slidenum">
              <a:rPr lang="en-US" sz="1200" smtClean="0">
                <a:latin typeface="Calibri" pitchFamily="34" charset="0"/>
              </a:rPr>
              <a:pPr eaLnBrk="1" hangingPunct="1"/>
              <a:t>7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FAS3240 with OnTap8.0.2P1</a:t>
            </a:r>
          </a:p>
          <a:p>
            <a:pPr eaLnBrk="1" hangingPunct="1"/>
            <a:r>
              <a:rPr lang="en-US" smtClean="0"/>
              <a:t>DS4243 shelves with 1TB SATA</a:t>
            </a: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88466E4-2ED7-450A-A670-8FB0B250126A}" type="slidenum">
              <a:rPr lang="en-US" sz="1200" smtClean="0">
                <a:latin typeface="Calibri" pitchFamily="34" charset="0"/>
              </a:rPr>
              <a:pPr eaLnBrk="1" hangingPunct="1"/>
              <a:t>9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424265F8-C541-4564-B3D8-2285C32CC82B}" type="slidenum">
              <a:rPr lang="en-US" sz="1200" smtClean="0">
                <a:latin typeface="Calibri" pitchFamily="34" charset="0"/>
              </a:rPr>
              <a:pPr eaLnBrk="1" hangingPunct="1"/>
              <a:t>10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D287076-2DDC-4489-89DC-33661B9EA992}" type="slidenum">
              <a:rPr lang="en-US" sz="1200" smtClean="0">
                <a:latin typeface="Calibri" pitchFamily="34" charset="0"/>
              </a:rPr>
              <a:pPr eaLnBrk="1" hangingPunct="1"/>
              <a:t>11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A query the authors find useful to monitor OS resources usage in oracle and especially in RAC via </a:t>
            </a:r>
            <a:r>
              <a:rPr lang="en-GB" dirty="0" err="1" smtClean="0"/>
              <a:t>v$views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select </a:t>
            </a:r>
            <a:r>
              <a:rPr lang="en-GB" dirty="0" err="1" smtClean="0"/>
              <a:t>to_char</a:t>
            </a:r>
            <a:r>
              <a:rPr lang="en-GB" dirty="0" smtClean="0"/>
              <a:t>(min(</a:t>
            </a:r>
            <a:r>
              <a:rPr lang="en-GB" dirty="0" err="1" smtClean="0"/>
              <a:t>begin_time</a:t>
            </a:r>
            <a:r>
              <a:rPr lang="en-GB" dirty="0" smtClean="0"/>
              <a:t>),'hh24:mi:ss')||' /'||round(</a:t>
            </a:r>
            <a:r>
              <a:rPr lang="en-GB" dirty="0" err="1" smtClean="0"/>
              <a:t>avg</a:t>
            </a:r>
            <a:r>
              <a:rPr lang="en-GB" dirty="0" smtClean="0"/>
              <a:t>(</a:t>
            </a:r>
            <a:r>
              <a:rPr lang="en-GB" dirty="0" err="1" smtClean="0"/>
              <a:t>intsize_csec</a:t>
            </a:r>
            <a:r>
              <a:rPr lang="en-GB" dirty="0" smtClean="0"/>
              <a:t>/100),0)||'s' "</a:t>
            </a:r>
            <a:r>
              <a:rPr lang="en-GB" dirty="0" err="1" smtClean="0"/>
              <a:t>Time+Delta</a:t>
            </a:r>
            <a:r>
              <a:rPr lang="en-GB" dirty="0" smtClean="0"/>
              <a:t>",</a:t>
            </a:r>
          </a:p>
          <a:p>
            <a:pPr eaLnBrk="1" hangingPunct="1"/>
            <a:r>
              <a:rPr lang="en-GB" dirty="0" smtClean="0"/>
              <a:t>      </a:t>
            </a:r>
            <a:r>
              <a:rPr lang="en-GB" dirty="0" err="1" smtClean="0"/>
              <a:t>metric_name</a:t>
            </a:r>
            <a:r>
              <a:rPr lang="en-GB" dirty="0" smtClean="0"/>
              <a:t>||' - '||</a:t>
            </a:r>
            <a:r>
              <a:rPr lang="en-GB" dirty="0" err="1" smtClean="0"/>
              <a:t>metric_unit</a:t>
            </a:r>
            <a:r>
              <a:rPr lang="en-GB" dirty="0" smtClean="0"/>
              <a:t> "Metric",</a:t>
            </a:r>
          </a:p>
          <a:p>
            <a:pPr eaLnBrk="1" hangingPunct="1"/>
            <a:r>
              <a:rPr lang="en-GB" dirty="0" smtClean="0"/>
              <a:t>      sum(value_inst1) inst1, sum(value_inst2) inst2, sum(value_inst3) inst3, sum(value_inst4) inst4,</a:t>
            </a:r>
          </a:p>
          <a:p>
            <a:pPr eaLnBrk="1" hangingPunct="1"/>
            <a:r>
              <a:rPr lang="en-GB" dirty="0" smtClean="0"/>
              <a:t>      sum(value_inst5) inst5, sum(value_inst6) inst6</a:t>
            </a:r>
          </a:p>
          <a:p>
            <a:pPr eaLnBrk="1" hangingPunct="1"/>
            <a:r>
              <a:rPr lang="en-GB" dirty="0" smtClean="0"/>
              <a:t>from</a:t>
            </a:r>
          </a:p>
          <a:p>
            <a:pPr eaLnBrk="1" hangingPunct="1"/>
            <a:r>
              <a:rPr lang="en-GB" dirty="0" smtClean="0"/>
              <a:t> ( select begin_time,intsize_csec,metric_name,metric_unit,metric_id,group_id,</a:t>
            </a:r>
          </a:p>
          <a:p>
            <a:pPr eaLnBrk="1" hangingPunct="1"/>
            <a:r>
              <a:rPr lang="en-GB" dirty="0" smtClean="0"/>
              <a:t>      case </a:t>
            </a:r>
            <a:r>
              <a:rPr lang="en-GB" dirty="0" err="1" smtClean="0"/>
              <a:t>inst_id</a:t>
            </a:r>
            <a:r>
              <a:rPr lang="en-GB" dirty="0" smtClean="0"/>
              <a:t> when 1 then round(value,1) end value_inst1,</a:t>
            </a:r>
          </a:p>
          <a:p>
            <a:pPr eaLnBrk="1" hangingPunct="1"/>
            <a:r>
              <a:rPr lang="en-GB" dirty="0" smtClean="0"/>
              <a:t>      case </a:t>
            </a:r>
            <a:r>
              <a:rPr lang="en-GB" dirty="0" err="1" smtClean="0"/>
              <a:t>inst_id</a:t>
            </a:r>
            <a:r>
              <a:rPr lang="en-GB" dirty="0" smtClean="0"/>
              <a:t> when 2 then round(value,1) end value_inst2,</a:t>
            </a:r>
          </a:p>
          <a:p>
            <a:pPr eaLnBrk="1" hangingPunct="1"/>
            <a:r>
              <a:rPr lang="en-GB" dirty="0" smtClean="0"/>
              <a:t>      case </a:t>
            </a:r>
            <a:r>
              <a:rPr lang="en-GB" dirty="0" err="1" smtClean="0"/>
              <a:t>inst_id</a:t>
            </a:r>
            <a:r>
              <a:rPr lang="en-GB" dirty="0" smtClean="0"/>
              <a:t> when 3 then round(value,1) end value_inst3,</a:t>
            </a:r>
          </a:p>
          <a:p>
            <a:pPr eaLnBrk="1" hangingPunct="1"/>
            <a:r>
              <a:rPr lang="en-GB" dirty="0" smtClean="0"/>
              <a:t>      case </a:t>
            </a:r>
            <a:r>
              <a:rPr lang="en-GB" dirty="0" err="1" smtClean="0"/>
              <a:t>inst_id</a:t>
            </a:r>
            <a:r>
              <a:rPr lang="en-GB" dirty="0" smtClean="0"/>
              <a:t> when 4 then round(value,1) end value_inst4,</a:t>
            </a:r>
          </a:p>
          <a:p>
            <a:pPr eaLnBrk="1" hangingPunct="1"/>
            <a:r>
              <a:rPr lang="en-GB" dirty="0" smtClean="0"/>
              <a:t>      case </a:t>
            </a:r>
            <a:r>
              <a:rPr lang="en-GB" dirty="0" err="1" smtClean="0"/>
              <a:t>inst_id</a:t>
            </a:r>
            <a:r>
              <a:rPr lang="en-GB" dirty="0" smtClean="0"/>
              <a:t> when 5 then round(value,1) end value_inst5,</a:t>
            </a:r>
          </a:p>
          <a:p>
            <a:pPr eaLnBrk="1" hangingPunct="1"/>
            <a:r>
              <a:rPr lang="en-GB" dirty="0" smtClean="0"/>
              <a:t>      case </a:t>
            </a:r>
            <a:r>
              <a:rPr lang="en-GB" dirty="0" err="1" smtClean="0"/>
              <a:t>inst_id</a:t>
            </a:r>
            <a:r>
              <a:rPr lang="en-GB" dirty="0" smtClean="0"/>
              <a:t> when 6 then round(value,1) end value_inst6</a:t>
            </a:r>
          </a:p>
          <a:p>
            <a:pPr eaLnBrk="1" hangingPunct="1"/>
            <a:r>
              <a:rPr lang="en-GB" dirty="0" smtClean="0"/>
              <a:t> from </a:t>
            </a:r>
            <a:r>
              <a:rPr lang="en-GB" dirty="0" err="1" smtClean="0"/>
              <a:t>gv$sysmetric</a:t>
            </a:r>
            <a:endParaRPr lang="en-GB" dirty="0" smtClean="0"/>
          </a:p>
          <a:p>
            <a:pPr eaLnBrk="1" hangingPunct="1"/>
            <a:r>
              <a:rPr lang="en-GB" dirty="0" smtClean="0"/>
              <a:t> where </a:t>
            </a:r>
            <a:r>
              <a:rPr lang="en-GB" dirty="0" err="1" smtClean="0"/>
              <a:t>metric_name</a:t>
            </a:r>
            <a:r>
              <a:rPr lang="en-GB" dirty="0" smtClean="0"/>
              <a:t> in ('Host CPU Utilization (%)','Current OS Load', 'Physical Write Total IO Requests Per Sec',</a:t>
            </a:r>
          </a:p>
          <a:p>
            <a:pPr eaLnBrk="1" hangingPunct="1"/>
            <a:r>
              <a:rPr lang="en-GB" dirty="0" smtClean="0"/>
              <a:t>       'Physical Write Total Bytes Per Sec', 'Global Cache Average Current Get Time', 'Global Cache Average CR Get Time',</a:t>
            </a:r>
          </a:p>
          <a:p>
            <a:pPr eaLnBrk="1" hangingPunct="1"/>
            <a:r>
              <a:rPr lang="en-GB" dirty="0" smtClean="0"/>
              <a:t>       'Physical Read Total Bytes Per Sec', 'Physical Read Total IO Requests Per Sec',</a:t>
            </a:r>
          </a:p>
          <a:p>
            <a:pPr eaLnBrk="1" hangingPunct="1"/>
            <a:r>
              <a:rPr lang="en-GB" dirty="0" smtClean="0"/>
              <a:t>       'CPU Usage Per </a:t>
            </a:r>
            <a:r>
              <a:rPr lang="en-GB" dirty="0" err="1" smtClean="0"/>
              <a:t>Sec','Network</a:t>
            </a:r>
            <a:r>
              <a:rPr lang="en-GB" dirty="0" smtClean="0"/>
              <a:t> Traffic Volume Per </a:t>
            </a:r>
            <a:r>
              <a:rPr lang="en-GB" dirty="0" err="1" smtClean="0"/>
              <a:t>Sec','Logons</a:t>
            </a:r>
            <a:r>
              <a:rPr lang="en-GB" dirty="0" smtClean="0"/>
              <a:t> Per </a:t>
            </a:r>
            <a:r>
              <a:rPr lang="en-GB" dirty="0" err="1" smtClean="0"/>
              <a:t>Sec','Redo</a:t>
            </a:r>
            <a:r>
              <a:rPr lang="en-GB" dirty="0" smtClean="0"/>
              <a:t> Generated Per Sec',</a:t>
            </a:r>
          </a:p>
          <a:p>
            <a:pPr eaLnBrk="1" hangingPunct="1"/>
            <a:r>
              <a:rPr lang="en-GB" dirty="0" smtClean="0"/>
              <a:t>       'User Transaction Per </a:t>
            </a:r>
            <a:r>
              <a:rPr lang="en-GB" dirty="0" err="1" smtClean="0"/>
              <a:t>Sec','Database</a:t>
            </a:r>
            <a:r>
              <a:rPr lang="en-GB" dirty="0" smtClean="0"/>
              <a:t> CPU Time </a:t>
            </a:r>
            <a:r>
              <a:rPr lang="en-GB" dirty="0" err="1" smtClean="0"/>
              <a:t>Ratio','Database</a:t>
            </a:r>
            <a:r>
              <a:rPr lang="en-GB" dirty="0" smtClean="0"/>
              <a:t> Wait Time </a:t>
            </a:r>
            <a:r>
              <a:rPr lang="en-GB" dirty="0" err="1" smtClean="0"/>
              <a:t>Ratio','Database</a:t>
            </a:r>
            <a:r>
              <a:rPr lang="en-GB" dirty="0" smtClean="0"/>
              <a:t> Time Per Sec')</a:t>
            </a:r>
          </a:p>
          <a:p>
            <a:pPr eaLnBrk="1" hangingPunct="1"/>
            <a:r>
              <a:rPr lang="en-GB" dirty="0" smtClean="0"/>
              <a:t> )</a:t>
            </a:r>
          </a:p>
          <a:p>
            <a:pPr eaLnBrk="1" hangingPunct="1"/>
            <a:r>
              <a:rPr lang="en-GB" dirty="0" smtClean="0"/>
              <a:t>group by </a:t>
            </a:r>
            <a:r>
              <a:rPr lang="en-GB" dirty="0" err="1" smtClean="0"/>
              <a:t>metric_id,group_id,metric_name,metric_unit</a:t>
            </a:r>
            <a:endParaRPr lang="en-GB" dirty="0" smtClean="0"/>
          </a:p>
          <a:p>
            <a:pPr eaLnBrk="1" hangingPunct="1"/>
            <a:r>
              <a:rPr lang="en-GB" dirty="0" smtClean="0"/>
              <a:t>order by </a:t>
            </a:r>
            <a:r>
              <a:rPr lang="en-GB" dirty="0" err="1" smtClean="0"/>
              <a:t>metric_name</a:t>
            </a:r>
            <a:r>
              <a:rPr lang="en-GB" dirty="0" smtClean="0"/>
              <a:t>;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RNlogo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1916113"/>
            <a:ext cx="122396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4800600" cy="21336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429000"/>
            <a:ext cx="4800600" cy="1219200"/>
          </a:xfrm>
        </p:spPr>
        <p:txBody>
          <a:bodyPr/>
          <a:lstStyle>
            <a:lvl1pPr marL="0" indent="0" algn="r">
              <a:buFont typeface="Wingdings" pitchFamily="32" charset="2"/>
              <a:buNone/>
              <a:defRPr sz="2400"/>
            </a:lvl1pPr>
          </a:lstStyle>
          <a:p>
            <a:r>
              <a:rPr lang="es-ES_tradnl" smtClean="0"/>
              <a:t>Cliquez pour modifier le style des sous-titres du masque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24300" y="6381750"/>
            <a:ext cx="4686300" cy="476250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en-GB"/>
              <a:t>Testing Storage for RAC 11g – Luca Canali, Dawid Wojcik</a:t>
            </a:r>
            <a:endParaRPr lang="en-GB"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35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Testing Storage for RAC 11g – Luca Canali, Dawid Wojcik</a:t>
            </a:r>
            <a:endParaRPr lang="en-GB">
              <a:latin typeface="Arial" pitchFamily="34" charset="0"/>
              <a:cs typeface="+mn-cs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4BF4-6FF6-4213-828C-711B39A352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6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05000" cy="6096000"/>
          </a:xfrm>
        </p:spPr>
        <p:txBody>
          <a:bodyPr vert="eaVert"/>
          <a:lstStyle/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71600" y="228600"/>
            <a:ext cx="5562600" cy="6096000"/>
          </a:xfrm>
        </p:spPr>
        <p:txBody>
          <a:bodyPr vert="eaVert"/>
          <a:lstStyle/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Testing Storage for RAC 11g – Luca Canali, Dawid Wojcik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850E-40DC-48EE-B4F7-FFB503D716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43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Testing Storage for RAC 11g – Luca Canali, Dawid Wojcik</a:t>
            </a:r>
            <a:endParaRPr lang="en-GB">
              <a:latin typeface="Arial" pitchFamily="34" charset="0"/>
              <a:cs typeface="+mn-cs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E9B08-9335-4036-8680-9F6BDBE51A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7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dirty="0" err="1" smtClean="0"/>
              <a:t>Cliquez</a:t>
            </a:r>
            <a:r>
              <a:rPr lang="es-ES_tradnl" dirty="0" smtClean="0"/>
              <a:t> et </a:t>
            </a:r>
            <a:r>
              <a:rPr lang="es-ES_tradnl" dirty="0" err="1" smtClean="0"/>
              <a:t>modifiez</a:t>
            </a:r>
            <a:r>
              <a:rPr lang="es-ES_tradnl" dirty="0" smtClean="0"/>
              <a:t> le </a:t>
            </a:r>
            <a:r>
              <a:rPr lang="es-ES_tradnl" dirty="0" err="1" smtClean="0"/>
              <a:t>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dirty="0" err="1" smtClean="0"/>
              <a:t>Cliquez</a:t>
            </a:r>
            <a:r>
              <a:rPr lang="es-ES_tradnl" dirty="0" smtClean="0"/>
              <a:t> </a:t>
            </a:r>
            <a:r>
              <a:rPr lang="es-ES_tradnl" dirty="0" err="1" smtClean="0"/>
              <a:t>pour</a:t>
            </a:r>
            <a:r>
              <a:rPr lang="es-ES_tradnl" dirty="0" smtClean="0"/>
              <a:t> </a:t>
            </a:r>
            <a:r>
              <a:rPr lang="es-ES_tradnl" dirty="0" err="1" smtClean="0"/>
              <a:t>modifier</a:t>
            </a:r>
            <a:r>
              <a:rPr lang="es-ES_tradnl" dirty="0" smtClean="0"/>
              <a:t> les </a:t>
            </a:r>
            <a:r>
              <a:rPr lang="es-ES_tradnl" dirty="0" err="1" smtClean="0"/>
              <a:t>styles</a:t>
            </a:r>
            <a:r>
              <a:rPr lang="es-ES_tradnl" dirty="0" smtClean="0"/>
              <a:t> </a:t>
            </a:r>
            <a:r>
              <a:rPr lang="es-ES_tradnl" dirty="0" err="1" smtClean="0"/>
              <a:t>du</a:t>
            </a:r>
            <a:r>
              <a:rPr lang="es-ES_tradnl" dirty="0" smtClean="0"/>
              <a:t> </a:t>
            </a:r>
            <a:r>
              <a:rPr lang="es-ES_tradnl" dirty="0" err="1" smtClean="0"/>
              <a:t>texte</a:t>
            </a:r>
            <a:r>
              <a:rPr lang="es-ES_tradnl" dirty="0" smtClean="0"/>
              <a:t> </a:t>
            </a:r>
            <a:r>
              <a:rPr lang="es-ES_tradnl" dirty="0" err="1" smtClean="0"/>
              <a:t>du</a:t>
            </a:r>
            <a:r>
              <a:rPr lang="es-ES_tradnl" dirty="0" smtClean="0"/>
              <a:t> masque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Testing Storage for RAC 11g – Luca Canali, Dawid Wojcik</a:t>
            </a:r>
            <a:endParaRPr lang="en-GB">
              <a:latin typeface="Arial" pitchFamily="34" charset="0"/>
              <a:cs typeface="+mn-cs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9DF67-4ECC-44F7-8EF3-18E2BF3498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0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733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7800" y="1219200"/>
            <a:ext cx="3733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Testing Storage for RAC 11g – Luca Canali, Dawid Wojcik</a:t>
            </a:r>
            <a:endParaRPr lang="en-GB">
              <a:latin typeface="Arial" pitchFamily="34" charset="0"/>
              <a:cs typeface="+mn-cs"/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8747-4EB7-46BA-B839-7698481A64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9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Testing Storage for RAC 11g – Luca Canali, Dawid Wojcik</a:t>
            </a:r>
            <a:endParaRPr lang="en-GB">
              <a:latin typeface="Arial" pitchFamily="34" charset="0"/>
              <a:cs typeface="+mn-cs"/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0656-CCA4-4673-8DDB-D4A2968AB8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39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Testing Storage for RAC 11g – Luca Canali, Dawid Wojcik</a:t>
            </a:r>
            <a:endParaRPr lang="en-GB">
              <a:latin typeface="Arial" pitchFamily="34" charset="0"/>
              <a:cs typeface="+mn-cs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C3218-EB96-4E64-A36B-9C519F528D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21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Testing Storage for RAC 11g – Luca Canali, Dawid Wojcik</a:t>
            </a:r>
            <a:endParaRPr lang="en-GB">
              <a:latin typeface="Arial" pitchFamily="34" charset="0"/>
              <a:cs typeface="+mn-cs"/>
            </a:endParaRP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7A42-28BC-4ED6-987D-B8E85CD32B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14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Testing Storage for RAC 11g – Luca Canali, Dawid Wojcik</a:t>
            </a:r>
            <a:endParaRPr lang="en-GB">
              <a:latin typeface="Arial" pitchFamily="34" charset="0"/>
              <a:cs typeface="+mn-cs"/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E6CB-372F-4468-AE7E-F6B3356E4A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1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Cliquez sur l'icône pour ajouter une image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Testing Storage for RAC 11g – Luca Canali, Dawid Wojcik</a:t>
            </a:r>
            <a:endParaRPr lang="en-GB">
              <a:latin typeface="Arial" pitchFamily="34" charset="0"/>
              <a:cs typeface="+mn-cs"/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DF04-E2E2-4790-BF21-ADBDE3C3D1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33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/>
        </p:nvSpPr>
        <p:spPr bwMode="auto">
          <a:xfrm>
            <a:off x="228600" y="6553200"/>
            <a:ext cx="8686800" cy="0"/>
          </a:xfrm>
          <a:prstGeom prst="line">
            <a:avLst/>
          </a:prstGeom>
          <a:noFill/>
          <a:ln w="38100">
            <a:solidFill>
              <a:srgbClr val="1553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763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5532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1">
                <a:solidFill>
                  <a:srgbClr val="15539C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>
              <a:defRPr/>
            </a:pPr>
            <a:r>
              <a:rPr lang="en-GB"/>
              <a:t>Testing Storage for RAC 11g – Luca Canali, Dawid Wojcik</a:t>
            </a:r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28600"/>
            <a:ext cx="563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553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15539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0A012E0-72F1-4BC6-8815-E77E4EB6A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CERNlogo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Helvetica"/>
          <a:ea typeface="MS PGothic" pitchFamily="34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Helvetica" charset="0"/>
          <a:ea typeface="MS PGothic" pitchFamily="34" charset="-128"/>
          <a:cs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Helvetica" charset="0"/>
          <a:ea typeface="MS PGothic" pitchFamily="34" charset="-128"/>
          <a:cs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Helvetica" charset="0"/>
          <a:ea typeface="MS PGothic" pitchFamily="34" charset="-128"/>
          <a:cs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Helvetica" charset="0"/>
          <a:ea typeface="MS PGothic" pitchFamily="34" charset="-128"/>
          <a:cs typeface="Helvetica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pitchFamily="3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pitchFamily="3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pitchFamily="3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sz="2800">
          <a:solidFill>
            <a:srgbClr val="003399"/>
          </a:solidFill>
          <a:latin typeface="Helvetica"/>
          <a:ea typeface="MS PGothic" pitchFamily="34" charset="-128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sz="2400">
          <a:solidFill>
            <a:srgbClr val="003399"/>
          </a:solidFill>
          <a:latin typeface="Helvetica"/>
          <a:ea typeface="MS PGothic" pitchFamily="34" charset="-128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99"/>
          </a:solidFill>
          <a:latin typeface="Helvetica"/>
          <a:ea typeface="MS PGothic" pitchFamily="34" charset="-128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99"/>
          </a:solidFill>
          <a:latin typeface="Helvetica"/>
          <a:ea typeface="MS PGothic" pitchFamily="34" charset="-128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99"/>
          </a:solidFill>
          <a:latin typeface="Helvetica"/>
          <a:ea typeface="MS PGothic" pitchFamily="34" charset="-128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5539C"/>
          </a:solidFill>
          <a:latin typeface="+mn-lt"/>
          <a:ea typeface="ＭＳ Ｐゴシック" pitchFamily="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5539C"/>
          </a:solidFill>
          <a:latin typeface="+mn-lt"/>
          <a:ea typeface="ＭＳ Ｐゴシック" pitchFamily="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5539C"/>
          </a:solidFill>
          <a:latin typeface="+mn-lt"/>
          <a:ea typeface="ＭＳ Ｐゴシック" pitchFamily="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5539C"/>
          </a:solidFill>
          <a:latin typeface="+mn-lt"/>
          <a:ea typeface="ＭＳ Ｐゴシック" pitchFamily="32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4" b="12329"/>
          <a:stretch>
            <a:fillRect/>
          </a:stretch>
        </p:blipFill>
        <p:spPr bwMode="auto">
          <a:xfrm>
            <a:off x="228600" y="3429000"/>
            <a:ext cx="872331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ctrTitle"/>
          </p:nvPr>
        </p:nvSpPr>
        <p:spPr>
          <a:xfrm>
            <a:off x="85725" y="115888"/>
            <a:ext cx="8856663" cy="1250950"/>
          </a:xfrm>
        </p:spPr>
        <p:txBody>
          <a:bodyPr/>
          <a:lstStyle/>
          <a:p>
            <a:r>
              <a:rPr lang="en-US" b="1" smtClean="0">
                <a:latin typeface="Helvetica" pitchFamily="34" charset="0"/>
                <a:cs typeface="Helvetica" pitchFamily="34" charset="0"/>
              </a:rPr>
              <a:t>Testing Storage for Oracle RAC 11g</a:t>
            </a:r>
            <a:br>
              <a:rPr lang="en-US" b="1" smtClean="0">
                <a:latin typeface="Helvetica" pitchFamily="34" charset="0"/>
                <a:cs typeface="Helvetica" pitchFamily="34" charset="0"/>
              </a:rPr>
            </a:br>
            <a:r>
              <a:rPr lang="en-US" sz="3000" smtClean="0">
                <a:latin typeface="Helvetica" pitchFamily="34" charset="0"/>
                <a:cs typeface="Helvetica" pitchFamily="34" charset="0"/>
              </a:rPr>
              <a:t>with NAS, ASM and DB Smart Flash Cache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207963" y="1844675"/>
            <a:ext cx="66294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en-US" sz="2200" b="1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Luca Canali</a:t>
            </a:r>
            <a:r>
              <a:rPr lang="en-US" sz="2200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, CERN</a:t>
            </a:r>
          </a:p>
          <a:p>
            <a:pPr defTabSz="91440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en-US" sz="2200" b="1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Dawid Wojcik</a:t>
            </a:r>
            <a:r>
              <a:rPr lang="en-US" sz="2200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, CERN</a:t>
            </a:r>
          </a:p>
          <a:p>
            <a:pPr defTabSz="91440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en-US" sz="2200" i="1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UKOUG Conference, Birmingham, Dec 6</a:t>
            </a:r>
            <a:r>
              <a:rPr lang="en-US" sz="2200" i="1" kern="0" baseline="3000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th</a:t>
            </a:r>
            <a:r>
              <a:rPr lang="en-US" sz="2200" i="1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,2011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Tools to Measure IO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>
          <a:xfrm>
            <a:off x="417513" y="1492250"/>
            <a:ext cx="8763000" cy="51054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We want something that we can </a:t>
            </a:r>
            <a:r>
              <a:rPr lang="en-US" sz="32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understand</a:t>
            </a:r>
            <a:endParaRPr lang="en-US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Workload that makes sense for databases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Avoid caching traps (i.e. testing with little data)</a:t>
            </a:r>
          </a:p>
          <a:p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Analysis 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Use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metrics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that relate to DB usage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Possibly allow to build a model to correlate measurements and HW architecture</a:t>
            </a: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sz="32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40617E6-DB28-416B-94EC-1C6871EF7A12}" type="slidenum">
              <a:rPr lang="en-GB" sz="1200" smtClean="0">
                <a:solidFill>
                  <a:srgbClr val="15539C"/>
                </a:solidFill>
              </a:rPr>
              <a:pPr eaLnBrk="1" hangingPunct="1"/>
              <a:t>10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22534" name="Picture 6" descr="C:\Users\dave\AppData\Local\Microsoft\Windows\Temporary Internet Files\Content.IE5\IY2Y22PK\MC90043709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28600"/>
            <a:ext cx="12731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28600"/>
            <a:ext cx="5638800" cy="762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Sequential Read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488950" y="1341438"/>
            <a:ext cx="8763000" cy="51054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How to test: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Parallel query of very large table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Measure throughput for example from </a:t>
            </a:r>
            <a:r>
              <a:rPr lang="en-US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gv$sysmetric</a:t>
            </a:r>
            <a:endParaRPr lang="en-US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lvl="2"/>
            <a:r>
              <a:rPr lang="en-US" dirty="0" smtClean="0">
                <a:latin typeface="Helvetica" pitchFamily="34" charset="0"/>
                <a:cs typeface="Helvetica" pitchFamily="34" charset="0"/>
              </a:rPr>
              <a:t>Metric: “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Physical Read Total Bytes Per Sec”</a:t>
            </a:r>
          </a:p>
          <a:p>
            <a:pPr lvl="2"/>
            <a:r>
              <a:rPr lang="en-GB" dirty="0" smtClean="0">
                <a:latin typeface="Helvetica" pitchFamily="34" charset="0"/>
                <a:cs typeface="Helvetica" pitchFamily="34" charset="0"/>
              </a:rPr>
              <a:t>See also SQL on slide’s comment section  </a:t>
            </a:r>
          </a:p>
          <a:p>
            <a:r>
              <a:rPr lang="en-GB" dirty="0" smtClean="0">
                <a:latin typeface="Helvetica" pitchFamily="34" charset="0"/>
                <a:cs typeface="Helvetica" pitchFamily="34" charset="0"/>
              </a:rPr>
              <a:t>Tested SAN</a:t>
            </a:r>
          </a:p>
          <a:p>
            <a:pPr lvl="1"/>
            <a:r>
              <a:rPr lang="en-GB" dirty="0" smtClean="0">
                <a:latin typeface="Helvetica" pitchFamily="34" charset="0"/>
                <a:cs typeface="Helvetica" pitchFamily="34" charset="0"/>
              </a:rPr>
              <a:t>2 storage arrays with 12 disks each, 8+8 Gig FC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Throughput=1.5 GB/sec</a:t>
            </a:r>
            <a:endParaRPr lang="en-GB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GB" dirty="0" smtClean="0">
                <a:latin typeface="Helvetica" pitchFamily="34" charset="0"/>
                <a:cs typeface="Helvetica" pitchFamily="34" charset="0"/>
              </a:rPr>
              <a:t>Tested NAS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1 box with 72 disks in RAID DP, 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10GigE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GB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Throughput=0.7 GB/sec</a:t>
            </a:r>
            <a:endParaRPr lang="en-GB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2355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9D8A0D6C-A1CD-48AF-B100-5516C23EAF63}" type="slidenum">
              <a:rPr lang="en-GB" sz="1200" smtClean="0">
                <a:solidFill>
                  <a:srgbClr val="15539C"/>
                </a:solidFill>
              </a:rPr>
              <a:pPr eaLnBrk="1" hangingPunct="1"/>
              <a:t>11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2050" name="Picture 2" descr="C:\Users\dave\AppData\Local\Microsoft\Windows\Temporary Internet Files\Content.IE5\ITNPTRJR\MC9000787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72" y="188640"/>
            <a:ext cx="222524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28600"/>
            <a:ext cx="5638800" cy="762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Sequential Write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417513" y="1492250"/>
            <a:ext cx="87630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How to test:</a:t>
            </a:r>
          </a:p>
          <a:p>
            <a:pPr lvl="1"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Multiple session running SQL for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tablespace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creation</a:t>
            </a:r>
          </a:p>
          <a:p>
            <a:pPr lvl="1">
              <a:defRPr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OS tools: ORION and </a:t>
            </a:r>
            <a:r>
              <a:rPr lang="en-GB" dirty="0" err="1" smtClean="0">
                <a:latin typeface="Helvetica" pitchFamily="34" charset="0"/>
                <a:cs typeface="Helvetica" pitchFamily="34" charset="0"/>
              </a:rPr>
              <a:t>unix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 command </a:t>
            </a:r>
            <a:r>
              <a:rPr lang="en-GB" dirty="0" err="1" smtClean="0">
                <a:latin typeface="Helvetica" pitchFamily="34" charset="0"/>
                <a:cs typeface="Helvetica" pitchFamily="34" charset="0"/>
              </a:rPr>
              <a:t>dd</a:t>
            </a:r>
            <a:endParaRPr lang="en-GB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Tested SAN</a:t>
            </a:r>
          </a:p>
          <a:p>
            <a:pPr lvl="1">
              <a:defRPr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2 x storage arrays with 12 disks each</a:t>
            </a:r>
          </a:p>
          <a:p>
            <a:pPr lvl="1">
              <a:defRPr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Normal redundancy ASM (needs to write 2 copies)</a:t>
            </a:r>
          </a:p>
          <a:p>
            <a:pPr lvl="1">
              <a:defRPr/>
            </a:pPr>
            <a:r>
              <a:rPr lang="en-GB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Throughput= 700 MB/sec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 (limited by 8G FC)</a:t>
            </a:r>
          </a:p>
          <a:p>
            <a:pPr>
              <a:defRPr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Tested NAS</a:t>
            </a:r>
          </a:p>
          <a:p>
            <a:pPr lvl="1">
              <a:defRPr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1 storage box, 72 disks</a:t>
            </a:r>
          </a:p>
          <a:p>
            <a:pPr lvl="1">
              <a:defRPr/>
            </a:pPr>
            <a:r>
              <a:rPr lang="en-GB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Throughput=300 MB/sec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3E0C05D-C3C0-4DEC-AFEB-6785004F5F57}" type="slidenum">
              <a:rPr lang="en-GB" sz="1200" smtClean="0">
                <a:solidFill>
                  <a:srgbClr val="15539C"/>
                </a:solidFill>
              </a:rPr>
              <a:pPr eaLnBrk="1" hangingPunct="1"/>
              <a:t>12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3077" name="Picture 5" descr="C:\Users\dave\AppData\Local\Microsoft\Windows\Temporary Internet Files\Content.IE5\BYZO8047\MC9002390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730" y="204018"/>
            <a:ext cx="1565950" cy="12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9"/>
          <p:cNvSpPr>
            <a:spLocks noGrp="1"/>
          </p:cNvSpPr>
          <p:nvPr>
            <p:ph type="ctrTitle"/>
          </p:nvPr>
        </p:nvSpPr>
        <p:spPr>
          <a:xfrm>
            <a:off x="466725" y="2049463"/>
            <a:ext cx="5257800" cy="2819400"/>
          </a:xfrm>
        </p:spPr>
        <p:txBody>
          <a:bodyPr/>
          <a:lstStyle/>
          <a:p>
            <a:pPr algn="l"/>
            <a:r>
              <a:rPr lang="en-US" sz="6000" smtClean="0">
                <a:latin typeface="Helvetica" pitchFamily="34" charset="0"/>
                <a:cs typeface="Helvetica" pitchFamily="34" charset="0"/>
              </a:rPr>
              <a:t>Random IO and IOPS measurements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ORION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417513" y="1492250"/>
            <a:ext cx="8763000" cy="5105400"/>
          </a:xfrm>
        </p:spPr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Oracle tool, available since 10g</a:t>
            </a:r>
          </a:p>
          <a:p>
            <a:r>
              <a:rPr lang="en-US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Easy</a:t>
            </a:r>
            <a:r>
              <a:rPr lang="en-US" smtClean="0">
                <a:latin typeface="Helvetica" pitchFamily="34" charset="0"/>
                <a:cs typeface="Helvetica" pitchFamily="34" charset="0"/>
              </a:rPr>
              <a:t> to use</a:t>
            </a:r>
          </a:p>
          <a:p>
            <a:r>
              <a:rPr lang="en-US" smtClean="0">
                <a:latin typeface="Helvetica" pitchFamily="34" charset="0"/>
                <a:cs typeface="Helvetica" pitchFamily="34" charset="0"/>
              </a:rPr>
              <a:t>Used it for several years</a:t>
            </a:r>
          </a:p>
          <a:p>
            <a:pPr lvl="1"/>
            <a:r>
              <a:rPr lang="en-US" smtClean="0">
                <a:latin typeface="Helvetica" pitchFamily="34" charset="0"/>
                <a:cs typeface="Helvetica" pitchFamily="34" charset="0"/>
              </a:rPr>
              <a:t>good results for JBOD configs for ASM </a:t>
            </a:r>
          </a:p>
          <a:p>
            <a:r>
              <a:rPr lang="en-US" smtClean="0">
                <a:latin typeface="Helvetica" pitchFamily="34" charset="0"/>
                <a:cs typeface="Helvetica" pitchFamily="34" charset="0"/>
              </a:rPr>
              <a:t>Output easy to understand</a:t>
            </a:r>
          </a:p>
          <a:p>
            <a:pPr lvl="1"/>
            <a:r>
              <a:rPr lang="en-US" smtClean="0">
                <a:latin typeface="Helvetica" pitchFamily="34" charset="0"/>
                <a:cs typeface="Helvetica" pitchFamily="34" charset="0"/>
              </a:rPr>
              <a:t>In particular for read-related metrics</a:t>
            </a:r>
          </a:p>
          <a:p>
            <a:r>
              <a:rPr lang="en-US" smtClean="0">
                <a:latin typeface="Helvetica" pitchFamily="34" charset="0"/>
                <a:cs typeface="Helvetica" pitchFamily="34" charset="0"/>
              </a:rPr>
              <a:t>Some critique</a:t>
            </a:r>
          </a:p>
          <a:p>
            <a:pPr lvl="1"/>
            <a:r>
              <a:rPr lang="en-US" smtClean="0">
                <a:latin typeface="Helvetica" pitchFamily="34" charset="0"/>
                <a:cs typeface="Helvetica" pitchFamily="34" charset="0"/>
              </a:rPr>
              <a:t>Proprietary tool</a:t>
            </a:r>
          </a:p>
          <a:p>
            <a:pPr lvl="1"/>
            <a:r>
              <a:rPr lang="en-US" smtClean="0">
                <a:latin typeface="Helvetica" pitchFamily="34" charset="0"/>
                <a:cs typeface="Helvetica" pitchFamily="34" charset="0"/>
              </a:rPr>
              <a:t>Possible ‘cache trap’ (see also Kyle Hailey’s dtrace measurements)</a:t>
            </a: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9999CE17-39BD-48CF-A31A-10ED7222C7CD}" type="slidenum">
              <a:rPr lang="en-GB" sz="1200" smtClean="0">
                <a:solidFill>
                  <a:srgbClr val="15539C"/>
                </a:solidFill>
              </a:rPr>
              <a:pPr eaLnBrk="1" hangingPunct="1"/>
              <a:t>14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4099" name="Picture 3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52" y="333375"/>
            <a:ext cx="1827212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ORION - Example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>
          <a:xfrm>
            <a:off x="250825" y="1412875"/>
            <a:ext cx="8929688" cy="5105400"/>
          </a:xfrm>
        </p:spPr>
        <p:txBody>
          <a:bodyPr/>
          <a:lstStyle/>
          <a:p>
            <a:pPr marL="431800" indent="-323850" eaLnBrk="1">
              <a:buClr>
                <a:srgbClr val="3961A9"/>
              </a:buClr>
              <a:buSzPct val="50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 smtClean="0"/>
              <a:t>Basic IO metrics measured by ORION</a:t>
            </a:r>
          </a:p>
          <a:p>
            <a:pPr marL="863600" lvl="1" indent="-323850" eaLnBrk="1">
              <a:buClr>
                <a:srgbClr val="3961A9"/>
              </a:buClr>
              <a:buSzPct val="50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 smtClean="0"/>
              <a:t>IOPS for random I/O (8KB)</a:t>
            </a:r>
          </a:p>
          <a:p>
            <a:pPr marL="863600" lvl="1" indent="-323850" eaLnBrk="1">
              <a:buClr>
                <a:srgbClr val="3961A9"/>
              </a:buClr>
              <a:buSzPct val="50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 smtClean="0"/>
              <a:t>MBPS for sequential I/O (in chunks of 1 MB)</a:t>
            </a:r>
          </a:p>
          <a:p>
            <a:pPr marL="863600" lvl="1" indent="-323850" eaLnBrk="1">
              <a:buClr>
                <a:srgbClr val="3961A9"/>
              </a:buClr>
              <a:buSzPct val="50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 smtClean="0"/>
              <a:t>Latency associated with the IO operations</a:t>
            </a:r>
          </a:p>
          <a:p>
            <a:pPr marL="863600" lvl="1" indent="-323850" eaLnBrk="1">
              <a:buClr>
                <a:srgbClr val="3961A9"/>
              </a:buClr>
              <a:buSzPct val="50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 smtClean="0"/>
              <a:t>Since </a:t>
            </a:r>
            <a:r>
              <a:rPr lang="en-US" dirty="0" smtClean="0">
                <a:solidFill>
                  <a:srgbClr val="FF0000"/>
                </a:solidFill>
              </a:rPr>
              <a:t>11.2.0.2, latency histogram </a:t>
            </a:r>
            <a:r>
              <a:rPr lang="en-US" dirty="0" smtClean="0"/>
              <a:t>(helps testing SSD)</a:t>
            </a:r>
          </a:p>
          <a:p>
            <a:pPr marL="939800" lvl="2" indent="0" eaLnBrk="1">
              <a:buClr>
                <a:srgbClr val="3961A9"/>
              </a:buClr>
              <a:buSzPct val="5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dirty="0" smtClean="0"/>
          </a:p>
          <a:p>
            <a:pPr marL="431800" indent="-323850" eaLnBrk="1">
              <a:buClr>
                <a:srgbClr val="3961A9"/>
              </a:buClr>
              <a:buSzPct val="50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 smtClean="0"/>
              <a:t>Simple to use</a:t>
            </a:r>
          </a:p>
          <a:p>
            <a:pPr marL="863600" lvl="1" indent="-323850" eaLnBrk="1">
              <a:buClr>
                <a:srgbClr val="3961A9"/>
              </a:buClr>
              <a:buSzPct val="50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Getting started</a:t>
            </a:r>
            <a:r>
              <a:rPr lang="en-US" dirty="0"/>
              <a:t>:</a:t>
            </a:r>
            <a:br>
              <a:rPr lang="en-US" dirty="0"/>
            </a:br>
            <a:r>
              <a:rPr lang="en-US" b="1" dirty="0">
                <a:latin typeface="Courier" pitchFamily="49" charset="0"/>
              </a:rPr>
              <a:t>./orion_linux_em64t -run simple -</a:t>
            </a:r>
            <a:r>
              <a:rPr lang="en-US" b="1" dirty="0" err="1">
                <a:latin typeface="Courier" pitchFamily="49" charset="0"/>
              </a:rPr>
              <a:t>testname</a:t>
            </a:r>
            <a:r>
              <a:rPr lang="en-US" b="1" dirty="0">
                <a:latin typeface="Courier" pitchFamily="49" charset="0"/>
              </a:rPr>
              <a:t> </a:t>
            </a:r>
            <a:r>
              <a:rPr lang="en-US" b="1" dirty="0" err="1">
                <a:latin typeface="Courier" pitchFamily="49" charset="0"/>
              </a:rPr>
              <a:t>mytest</a:t>
            </a:r>
            <a:r>
              <a:rPr lang="en-US" b="1" dirty="0">
                <a:latin typeface="Courier" pitchFamily="49" charset="0"/>
              </a:rPr>
              <a:t> -</a:t>
            </a:r>
            <a:r>
              <a:rPr lang="en-US" b="1" dirty="0" err="1">
                <a:latin typeface="Courier" pitchFamily="49" charset="0"/>
              </a:rPr>
              <a:t>num_disks</a:t>
            </a:r>
            <a:r>
              <a:rPr lang="en-US" b="1" dirty="0">
                <a:latin typeface="Courier" pitchFamily="49" charset="0"/>
              </a:rPr>
              <a:t> </a:t>
            </a:r>
            <a:r>
              <a:rPr lang="en-US" b="1" dirty="0" smtClean="0">
                <a:latin typeface="Courier" pitchFamily="49" charset="0"/>
              </a:rPr>
              <a:t>24</a:t>
            </a:r>
            <a:r>
              <a:rPr lang="en-US" dirty="0" smtClean="0">
                <a:latin typeface="Courier" pitchFamily="49" charset="0"/>
              </a:rPr>
              <a:t> </a:t>
            </a:r>
            <a:endParaRPr lang="en-US" dirty="0">
              <a:latin typeface="Courier" pitchFamily="49" charset="0"/>
            </a:endParaRPr>
          </a:p>
          <a:p>
            <a:pPr marL="863600" lvl="1" indent="-323850" eaLnBrk="1">
              <a:buClr>
                <a:srgbClr val="3961A9"/>
              </a:buClr>
              <a:buSzPct val="50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/>
              <a:t>More info: https://twiki.cern.ch/twiki/bin/view/PDBService/OrionTests</a:t>
            </a:r>
            <a:endParaRPr lang="en-US" dirty="0" smtClean="0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B3E50CF3-499C-4AE4-8E8E-1EEC3DAD27C4}" type="slidenum">
              <a:rPr lang="en-GB" sz="1200" smtClean="0">
                <a:solidFill>
                  <a:srgbClr val="15539C"/>
                </a:solidFill>
              </a:rPr>
              <a:pPr eaLnBrk="1" hangingPunct="1"/>
              <a:t>15</a:t>
            </a:fld>
            <a:endParaRPr lang="en-GB" sz="1200" smtClean="0">
              <a:solidFill>
                <a:srgbClr val="15539C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dave\AppData\Local\Microsoft\Windows\Temporary Internet Files\Content.IE5\BYZO8047\MC90044128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62" y="4725144"/>
            <a:ext cx="1633438" cy="16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DB-Oriented Tests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417513" y="1492250"/>
            <a:ext cx="87630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Look at your production DBs’ workload</a:t>
            </a:r>
          </a:p>
          <a:p>
            <a:pPr lvl="1">
              <a:defRPr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Read/write ratio and average IO size</a:t>
            </a:r>
          </a:p>
          <a:p>
            <a:pPr lvl="1">
              <a:defRPr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Sequential vs. scattered access</a:t>
            </a:r>
          </a:p>
          <a:p>
            <a:pPr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Create a test DB</a:t>
            </a:r>
          </a:p>
          <a:p>
            <a:pPr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Define simple DB workloads</a:t>
            </a:r>
          </a:p>
          <a:p>
            <a:pPr lvl="1"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Test cases that match your average production workload</a:t>
            </a:r>
          </a:p>
          <a:p>
            <a:pPr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Produce load on the metrics of interest</a:t>
            </a:r>
          </a:p>
          <a:p>
            <a:pPr lvl="1"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Random IO read</a:t>
            </a:r>
          </a:p>
          <a:p>
            <a:pPr lvl="1"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Sequential read</a:t>
            </a:r>
          </a:p>
          <a:p>
            <a:pPr lvl="1"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Sequential write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5812D4A-7AA3-4C2C-80D3-8094AEDFB474}" type="slidenum">
              <a:rPr lang="en-GB" sz="1200" smtClean="0">
                <a:solidFill>
                  <a:srgbClr val="15539C"/>
                </a:solidFill>
              </a:rPr>
              <a:pPr eaLnBrk="1" hangingPunct="1"/>
              <a:t>16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6148" name="Picture 4" descr="C:\Users\dave\AppData\Local\Temp\Database-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683" y="2171404"/>
            <a:ext cx="1257596" cy="125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Elbow Connector 25"/>
          <p:cNvCxnSpPr>
            <a:stCxn id="2" idx="3"/>
            <a:endCxn id="15" idx="1"/>
          </p:cNvCxnSpPr>
          <p:nvPr/>
        </p:nvCxnSpPr>
        <p:spPr>
          <a:xfrm>
            <a:off x="3131518" y="4142582"/>
            <a:ext cx="2845420" cy="1587"/>
          </a:xfrm>
          <a:prstGeom prst="bentConnector3">
            <a:avLst>
              <a:gd name="adj1" fmla="val 50000"/>
            </a:avLst>
          </a:prstGeom>
          <a:ln w="50800">
            <a:solidFill>
              <a:srgbClr val="00B0F0"/>
            </a:solidFill>
            <a:prstDash val="sysDash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3"/>
            <a:endCxn id="12" idx="1"/>
          </p:cNvCxnSpPr>
          <p:nvPr/>
        </p:nvCxnSpPr>
        <p:spPr>
          <a:xfrm flipV="1">
            <a:off x="3131518" y="3278982"/>
            <a:ext cx="2845420" cy="1151731"/>
          </a:xfrm>
          <a:prstGeom prst="bentConnector3">
            <a:avLst>
              <a:gd name="adj1" fmla="val 43752"/>
            </a:avLst>
          </a:prstGeom>
          <a:ln w="50800">
            <a:solidFill>
              <a:srgbClr val="00B0F0"/>
            </a:solidFill>
            <a:prstDash val="sysDash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0" idx="3"/>
            <a:endCxn id="21" idx="1"/>
          </p:cNvCxnSpPr>
          <p:nvPr/>
        </p:nvCxnSpPr>
        <p:spPr>
          <a:xfrm>
            <a:off x="3131518" y="4718844"/>
            <a:ext cx="2845420" cy="1155700"/>
          </a:xfrm>
          <a:prstGeom prst="bentConnector3">
            <a:avLst>
              <a:gd name="adj1" fmla="val 44644"/>
            </a:avLst>
          </a:prstGeom>
          <a:ln w="50800">
            <a:solidFill>
              <a:srgbClr val="00B0F0"/>
            </a:solidFill>
            <a:prstDash val="sysDash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1" idx="3"/>
            <a:endCxn id="18" idx="1"/>
          </p:cNvCxnSpPr>
          <p:nvPr/>
        </p:nvCxnSpPr>
        <p:spPr>
          <a:xfrm>
            <a:off x="3131518" y="5007769"/>
            <a:ext cx="2839070" cy="794"/>
          </a:xfrm>
          <a:prstGeom prst="bentConnector3">
            <a:avLst>
              <a:gd name="adj1" fmla="val 50000"/>
            </a:avLst>
          </a:prstGeom>
          <a:ln w="50800">
            <a:solidFill>
              <a:srgbClr val="00B0F0"/>
            </a:solidFill>
            <a:prstDash val="sysDash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290513"/>
            <a:ext cx="6445250" cy="762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More Details on Tests</a:t>
            </a:r>
          </a:p>
        </p:txBody>
      </p:sp>
      <p:sp>
        <p:nvSpPr>
          <p:cNvPr id="29704" name="Content Placeholder 5"/>
          <p:cNvSpPr>
            <a:spLocks noGrp="1"/>
          </p:cNvSpPr>
          <p:nvPr>
            <p:ph idx="1"/>
          </p:nvPr>
        </p:nvSpPr>
        <p:spPr>
          <a:xfrm>
            <a:off x="457200" y="1379538"/>
            <a:ext cx="8763000" cy="1431925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Nested loops join with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parallel query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to drive load</a:t>
            </a:r>
          </a:p>
          <a:p>
            <a:pPr marL="342900" lvl="1" indent="-342900">
              <a:buClr>
                <a:srgbClr val="003399"/>
              </a:buClr>
              <a:buSzTx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How to measure IOPS: from </a:t>
            </a:r>
            <a:r>
              <a:rPr lang="en-US" sz="2800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gv$sysmetric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70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297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ACAE7777-5FF7-4BDB-BCA7-52D2402C43B7}" type="slidenum">
              <a:rPr lang="en-GB" sz="1200" smtClean="0">
                <a:solidFill>
                  <a:srgbClr val="15539C"/>
                </a:solidFill>
              </a:rPr>
              <a:pPr eaLnBrk="1" hangingPunct="1"/>
              <a:t>17</a:t>
            </a:fld>
            <a:endParaRPr lang="en-GB" sz="1200" smtClean="0">
              <a:solidFill>
                <a:srgbClr val="15539C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77343" y="3998913"/>
            <a:ext cx="1654175" cy="287337"/>
          </a:xfrm>
          <a:prstGeom prst="roundRect">
            <a:avLst/>
          </a:prstGeom>
          <a:gradFill flip="none" rotWithShape="1">
            <a:gsLst>
              <a:gs pos="0">
                <a:srgbClr val="5E9EFF">
                  <a:lumMod val="10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i="1" dirty="0">
                <a:solidFill>
                  <a:schemeClr val="tx1"/>
                </a:solidFill>
              </a:rPr>
              <a:t>ROWID</a:t>
            </a:r>
            <a:r>
              <a:rPr lang="en-US" sz="1200" b="1" dirty="0">
                <a:solidFill>
                  <a:schemeClr val="tx1"/>
                </a:solidFill>
              </a:rPr>
              <a:t> of row 51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77343" y="4286250"/>
            <a:ext cx="1654175" cy="288925"/>
          </a:xfrm>
          <a:prstGeom prst="roundRect">
            <a:avLst/>
          </a:prstGeom>
          <a:gradFill flip="none" rotWithShape="1">
            <a:gsLst>
              <a:gs pos="0">
                <a:srgbClr val="5E9EFF">
                  <a:lumMod val="10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i="1" dirty="0">
                <a:solidFill>
                  <a:srgbClr val="000000"/>
                </a:solidFill>
              </a:rPr>
              <a:t>ROWID</a:t>
            </a:r>
            <a:r>
              <a:rPr lang="en-US" sz="1200" b="1" dirty="0">
                <a:solidFill>
                  <a:srgbClr val="000000"/>
                </a:solidFill>
              </a:rPr>
              <a:t> of row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77343" y="4575175"/>
            <a:ext cx="1654175" cy="287338"/>
          </a:xfrm>
          <a:prstGeom prst="roundRect">
            <a:avLst/>
          </a:prstGeom>
          <a:gradFill flip="none" rotWithShape="1">
            <a:gsLst>
              <a:gs pos="0">
                <a:srgbClr val="5E9EFF">
                  <a:lumMod val="10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i="1" dirty="0">
                <a:solidFill>
                  <a:srgbClr val="000000"/>
                </a:solidFill>
              </a:rPr>
              <a:t>ROWID</a:t>
            </a:r>
            <a:r>
              <a:rPr lang="en-US" sz="1200" b="1" dirty="0">
                <a:solidFill>
                  <a:srgbClr val="000000"/>
                </a:solidFill>
              </a:rPr>
              <a:t> of row 151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77343" y="4864100"/>
            <a:ext cx="1654175" cy="287338"/>
          </a:xfrm>
          <a:prstGeom prst="roundRect">
            <a:avLst/>
          </a:prstGeom>
          <a:gradFill flip="none" rotWithShape="1">
            <a:gsLst>
              <a:gs pos="0">
                <a:srgbClr val="5E9EFF">
                  <a:lumMod val="10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i="1" dirty="0">
                <a:solidFill>
                  <a:srgbClr val="000000"/>
                </a:solidFill>
              </a:rPr>
              <a:t>ROWID</a:t>
            </a:r>
            <a:r>
              <a:rPr lang="en-US" sz="1200" b="1" dirty="0">
                <a:solidFill>
                  <a:srgbClr val="000000"/>
                </a:solidFill>
              </a:rPr>
              <a:t> of row 101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76938" y="3135313"/>
            <a:ext cx="1223962" cy="287337"/>
          </a:xfrm>
          <a:prstGeom prst="roundRect">
            <a:avLst/>
          </a:prstGeom>
          <a:gradFill>
            <a:gsLst>
              <a:gs pos="0">
                <a:srgbClr val="DDEBCF"/>
              </a:gs>
              <a:gs pos="100000">
                <a:srgbClr val="92D050">
                  <a:lumMod val="100000"/>
                </a:srgb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Row 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76938" y="4000500"/>
            <a:ext cx="1223962" cy="287338"/>
          </a:xfrm>
          <a:prstGeom prst="roundRect">
            <a:avLst/>
          </a:prstGeom>
          <a:gradFill>
            <a:gsLst>
              <a:gs pos="0">
                <a:srgbClr val="DDEBCF"/>
              </a:gs>
              <a:gs pos="100000">
                <a:srgbClr val="92D050">
                  <a:lumMod val="100000"/>
                </a:srgb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Row 51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70588" y="4864100"/>
            <a:ext cx="1223962" cy="288925"/>
          </a:xfrm>
          <a:prstGeom prst="roundRect">
            <a:avLst/>
          </a:prstGeom>
          <a:gradFill>
            <a:gsLst>
              <a:gs pos="0">
                <a:srgbClr val="DDEBCF"/>
              </a:gs>
              <a:gs pos="100000">
                <a:srgbClr val="92D050">
                  <a:lumMod val="100000"/>
                </a:srgb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Row 101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976938" y="5730875"/>
            <a:ext cx="1223962" cy="287338"/>
          </a:xfrm>
          <a:prstGeom prst="roundRect">
            <a:avLst/>
          </a:prstGeom>
          <a:gradFill>
            <a:gsLst>
              <a:gs pos="0">
                <a:srgbClr val="DDEBCF"/>
              </a:gs>
              <a:gs pos="100000">
                <a:srgbClr val="92D050">
                  <a:lumMod val="100000"/>
                </a:srgb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Row 151</a:t>
            </a:r>
          </a:p>
        </p:txBody>
      </p:sp>
      <p:cxnSp>
        <p:nvCxnSpPr>
          <p:cNvPr id="4" name="Straight Connector 3"/>
          <p:cNvCxnSpPr>
            <a:stCxn id="12" idx="2"/>
            <a:endCxn id="15" idx="0"/>
          </p:cNvCxnSpPr>
          <p:nvPr/>
        </p:nvCxnSpPr>
        <p:spPr>
          <a:xfrm>
            <a:off x="6589713" y="3422650"/>
            <a:ext cx="0" cy="57785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8" idx="0"/>
          </p:cNvCxnSpPr>
          <p:nvPr/>
        </p:nvCxnSpPr>
        <p:spPr>
          <a:xfrm flipH="1">
            <a:off x="6581775" y="4287838"/>
            <a:ext cx="7938" cy="576262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8" idx="2"/>
            <a:endCxn id="21" idx="0"/>
          </p:cNvCxnSpPr>
          <p:nvPr/>
        </p:nvCxnSpPr>
        <p:spPr>
          <a:xfrm>
            <a:off x="6581775" y="5153025"/>
            <a:ext cx="7938" cy="57785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TextBox 37"/>
          <p:cNvSpPr txBox="1">
            <a:spLocks noChangeArrowheads="1"/>
          </p:cNvSpPr>
          <p:nvPr/>
        </p:nvSpPr>
        <p:spPr bwMode="auto">
          <a:xfrm>
            <a:off x="1116980" y="3094038"/>
            <a:ext cx="2374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600" b="1" dirty="0"/>
              <a:t>Probe Table: List of </a:t>
            </a:r>
            <a:r>
              <a:rPr lang="en-US" sz="1600" b="1" i="1" dirty="0"/>
              <a:t>ROWIDs</a:t>
            </a:r>
            <a:r>
              <a:rPr lang="en-US" sz="1600" b="1" dirty="0"/>
              <a:t> of big table in random order</a:t>
            </a:r>
          </a:p>
        </p:txBody>
      </p:sp>
      <p:sp>
        <p:nvSpPr>
          <p:cNvPr id="29719" name="TextBox 42"/>
          <p:cNvSpPr txBox="1">
            <a:spLocks noChangeArrowheads="1"/>
          </p:cNvSpPr>
          <p:nvPr/>
        </p:nvSpPr>
        <p:spPr bwMode="auto">
          <a:xfrm>
            <a:off x="5546725" y="2487613"/>
            <a:ext cx="2084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600" b="1"/>
              <a:t>BigTable (n TB)</a:t>
            </a:r>
          </a:p>
          <a:p>
            <a:pPr algn="ctr" eaLnBrk="1" hangingPunct="1"/>
            <a:r>
              <a:rPr lang="en-US" sz="1600" b="1"/>
              <a:t>1 row per 8K block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419872" y="3533216"/>
            <a:ext cx="1855359" cy="2085505"/>
            <a:chOff x="-240055" y="3789039"/>
            <a:chExt cx="1855359" cy="2085505"/>
          </a:xfrm>
        </p:grpSpPr>
        <p:sp>
          <p:nvSpPr>
            <p:cNvPr id="28" name="Curved Left Arrow 27"/>
            <p:cNvSpPr/>
            <p:nvPr/>
          </p:nvSpPr>
          <p:spPr>
            <a:xfrm>
              <a:off x="742865" y="3940029"/>
              <a:ext cx="872439" cy="1934515"/>
            </a:xfrm>
            <a:prstGeom prst="curvedLeftArrow">
              <a:avLst>
                <a:gd name="adj1" fmla="val 20470"/>
                <a:gd name="adj2" fmla="val 50000"/>
                <a:gd name="adj3" fmla="val 25000"/>
              </a:avLst>
            </a:prstGeom>
            <a:gradFill>
              <a:gsLst>
                <a:gs pos="0">
                  <a:srgbClr val="DE5822"/>
                </a:gs>
                <a:gs pos="100000">
                  <a:srgbClr val="FF0300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urved Right Arrow 7"/>
            <p:cNvSpPr/>
            <p:nvPr/>
          </p:nvSpPr>
          <p:spPr>
            <a:xfrm flipV="1">
              <a:off x="-240055" y="3789039"/>
              <a:ext cx="953442" cy="1941836"/>
            </a:xfrm>
            <a:prstGeom prst="curvedRightArrow">
              <a:avLst/>
            </a:prstGeom>
            <a:gradFill>
              <a:gsLst>
                <a:gs pos="0">
                  <a:srgbClr val="DE5822"/>
                </a:gs>
                <a:gs pos="100000">
                  <a:srgbClr val="FF0300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urved Left Arrow 33"/>
            <p:cNvSpPr/>
            <p:nvPr/>
          </p:nvSpPr>
          <p:spPr>
            <a:xfrm>
              <a:off x="766041" y="4365623"/>
              <a:ext cx="436375" cy="967602"/>
            </a:xfrm>
            <a:prstGeom prst="curvedLeftArrow">
              <a:avLst>
                <a:gd name="adj1" fmla="val 20470"/>
                <a:gd name="adj2" fmla="val 50000"/>
                <a:gd name="adj3" fmla="val 25000"/>
              </a:avLst>
            </a:prstGeom>
            <a:gradFill>
              <a:gsLst>
                <a:gs pos="0">
                  <a:srgbClr val="DE5822"/>
                </a:gs>
                <a:gs pos="100000">
                  <a:srgbClr val="FF0300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Curved Right Arrow 34"/>
            <p:cNvSpPr/>
            <p:nvPr/>
          </p:nvSpPr>
          <p:spPr>
            <a:xfrm flipV="1">
              <a:off x="251520" y="4293096"/>
              <a:ext cx="485042" cy="987866"/>
            </a:xfrm>
            <a:prstGeom prst="curvedRightArrow">
              <a:avLst/>
            </a:prstGeom>
            <a:gradFill>
              <a:gsLst>
                <a:gs pos="0">
                  <a:srgbClr val="DE5822"/>
                </a:gs>
                <a:gs pos="100000">
                  <a:srgbClr val="FF0300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1774825" y="5566334"/>
            <a:ext cx="2005087" cy="796156"/>
          </a:xfrm>
          <a:prstGeom prst="wedgeEllipseCallout">
            <a:avLst>
              <a:gd name="adj1" fmla="val 52743"/>
              <a:gd name="adj2" fmla="val -90635"/>
            </a:avLst>
          </a:prstGeom>
          <a:gradFill>
            <a:gsLst>
              <a:gs pos="0">
                <a:srgbClr val="ECBB42"/>
              </a:gs>
              <a:gs pos="100000">
                <a:srgbClr val="FF03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 Join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7536" y="228600"/>
            <a:ext cx="5638800" cy="762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DB Workload for Tests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>
          <a:xfrm>
            <a:off x="395288" y="1492250"/>
            <a:ext cx="8763000" cy="51054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A standard way to run workload from DB would be very beneficial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A step in this direction: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DBMS_RESOURCE_MANAGER.CALIBRATE_IO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Similar to Orion, although more difficult to interpret results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Critique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From our tests IOPS seems to be overestimated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Sequential throughput underestimated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Unaware of array cache</a:t>
            </a: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2833B9C-2882-4FF6-92F0-E9063B5E820D}" type="slidenum">
              <a:rPr lang="en-GB" sz="1200" smtClean="0">
                <a:solidFill>
                  <a:srgbClr val="15539C"/>
                </a:solidFill>
              </a:rPr>
              <a:pPr eaLnBrk="1" hangingPunct="1"/>
              <a:t>18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7170" name="Picture 2" descr="C:\Users\dave\AppData\Local\Microsoft\Windows\Temporary Internet Files\Content.IE5\IY2Y22PK\MC90002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624"/>
            <a:ext cx="1441029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Random reads SAN</a:t>
            </a:r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>
          <a:xfrm>
            <a:off x="417513" y="149225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SAN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for </a:t>
            </a:r>
            <a:r>
              <a:rPr lang="en-US" sz="32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ASM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normal redundancy</a:t>
            </a:r>
          </a:p>
          <a:p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IOPS scale up with Number of disks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~100 IOPS/disk for SATA, 	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~200 IOPS/disk for SAS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Example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: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24 SAS disks -&gt; ~5000 small random read IOPS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Test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config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of 400 SATA disks: ~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40K IOPS</a:t>
            </a: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BFAD164-C821-46C4-8380-AD30993691A7}" type="slidenum">
              <a:rPr lang="en-GB" sz="1200" smtClean="0">
                <a:solidFill>
                  <a:srgbClr val="15539C"/>
                </a:solidFill>
              </a:rPr>
              <a:pPr eaLnBrk="1" hangingPunct="1"/>
              <a:t>19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730" y="178594"/>
            <a:ext cx="1357313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\\fsproxy\hd0p6\dave\work\ora\presentations\picts\notebo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1412875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Outline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228600" y="1628775"/>
            <a:ext cx="8763000" cy="48482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Why </a:t>
            </a:r>
            <a:r>
              <a:rPr lang="en-US" sz="32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testing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storage for Oracle </a:t>
            </a:r>
          </a:p>
          <a:p>
            <a:pPr>
              <a:defRPr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Define the </a:t>
            </a:r>
            <a:r>
              <a:rPr lang="en-US" sz="32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goals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of testing</a:t>
            </a:r>
          </a:p>
          <a:p>
            <a:pPr>
              <a:defRPr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Example: NAS, SAN, </a:t>
            </a:r>
            <a:r>
              <a:rPr lang="en-US" sz="3200" dirty="0" err="1" smtClean="0">
                <a:latin typeface="Helvetica" pitchFamily="34" charset="0"/>
                <a:cs typeface="Helvetica" pitchFamily="34" charset="0"/>
              </a:rPr>
              <a:t>etc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, how to </a:t>
            </a:r>
            <a:r>
              <a:rPr lang="en-US" sz="32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compare</a:t>
            </a:r>
            <a:r>
              <a:rPr lang="en-US" sz="32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?</a:t>
            </a:r>
          </a:p>
          <a:p>
            <a:pPr lvl="1"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Results from our configurations and tests</a:t>
            </a:r>
          </a:p>
          <a:p>
            <a:pPr>
              <a:defRPr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Lessons learned and wrap-up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6450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  <a:endParaRPr lang="en-GB" sz="1200" smtClean="0">
              <a:solidFill>
                <a:srgbClr val="15539C"/>
              </a:solidFill>
            </a:endParaRPr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578E55C4-8AB7-455A-AD79-1DF6568E3EAA}" type="slidenum">
              <a:rPr lang="en-GB" sz="1200" smtClean="0">
                <a:solidFill>
                  <a:srgbClr val="15539C"/>
                </a:solidFill>
              </a:rPr>
              <a:pPr eaLnBrk="1" hangingPunct="1"/>
              <a:t>2</a:t>
            </a:fld>
            <a:endParaRPr lang="en-GB" sz="1200" smtClean="0">
              <a:solidFill>
                <a:srgbClr val="15539C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Random Reads NAS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>
          <a:xfrm>
            <a:off x="417513" y="1492250"/>
            <a:ext cx="8763000" cy="5105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NAS:</a:t>
            </a:r>
          </a:p>
          <a:p>
            <a:pPr>
              <a:defRPr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Random reads -&gt; ~100 IOPS per disk</a:t>
            </a:r>
          </a:p>
          <a:p>
            <a:pPr lvl="1">
              <a:defRPr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Take about 20% disks off as they are used for DP</a:t>
            </a:r>
          </a:p>
          <a:p>
            <a:pPr lvl="1">
              <a:defRPr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Example raid group of 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72 disks </a:t>
            </a:r>
            <a:r>
              <a:rPr lang="en-US" sz="2800" smtClean="0">
                <a:latin typeface="Helvetica" pitchFamily="34" charset="0"/>
                <a:cs typeface="Helvetica" pitchFamily="34" charset="0"/>
              </a:rPr>
              <a:t>-&gt; </a:t>
            </a:r>
            <a:r>
              <a:rPr lang="en-US" sz="280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~5000 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IOPS</a:t>
            </a:r>
          </a:p>
          <a:p>
            <a:pPr>
              <a:defRPr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Random reads served by Solid State cache</a:t>
            </a:r>
            <a:endParaRPr lang="en-US" sz="3200" dirty="0">
              <a:latin typeface="Helvetica" pitchFamily="34" charset="0"/>
              <a:cs typeface="Helvetica" pitchFamily="34" charset="0"/>
            </a:endParaRPr>
          </a:p>
          <a:p>
            <a:pPr lvl="1">
              <a:defRPr/>
            </a:pP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512 GB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PAM module</a:t>
            </a:r>
          </a:p>
          <a:p>
            <a:pPr lvl="1">
              <a:defRPr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Up to ~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33K IOPS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lvl="1">
              <a:defRPr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Note we find 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DNFS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improves IOPS we can get</a:t>
            </a:r>
          </a:p>
          <a:p>
            <a:pPr lvl="1">
              <a:defRPr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914400" lvl="2" indent="0">
              <a:buFontTx/>
              <a:buNone/>
              <a:defRPr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>
              <a:defRPr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EC7565C-5978-4773-99AF-3CE8CF18E9E3}" type="slidenum">
              <a:rPr lang="en-GB" sz="1200" smtClean="0">
                <a:solidFill>
                  <a:srgbClr val="15539C"/>
                </a:solidFill>
              </a:rPr>
              <a:pPr eaLnBrk="1" hangingPunct="1"/>
              <a:t>20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91" y="188640"/>
            <a:ext cx="1357313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9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6121400" cy="1871663"/>
          </a:xfrm>
        </p:spPr>
        <p:txBody>
          <a:bodyPr/>
          <a:lstStyle/>
          <a:p>
            <a:pPr algn="l"/>
            <a:r>
              <a:rPr lang="en-US" sz="6000" smtClean="0">
                <a:latin typeface="Helvetica" pitchFamily="34" charset="0"/>
                <a:cs typeface="Helvetica" pitchFamily="34" charset="0"/>
              </a:rPr>
              <a:t>Solid State Disks</a:t>
            </a:r>
            <a:br>
              <a:rPr lang="en-US" sz="6000" smtClean="0">
                <a:latin typeface="Helvetica" pitchFamily="34" charset="0"/>
                <a:cs typeface="Helvetica" pitchFamily="34" charset="0"/>
              </a:rPr>
            </a:br>
            <a:r>
              <a:rPr lang="en-US" sz="6000" smtClean="0">
                <a:latin typeface="Helvetica" pitchFamily="34" charset="0"/>
                <a:cs typeface="Helvetica" pitchFamily="34" charset="0"/>
              </a:rPr>
              <a:t>for IOPS</a:t>
            </a: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212976"/>
            <a:ext cx="24098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IOPS-Hungry Applications 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>
          <a:xfrm>
            <a:off x="417513" y="1492250"/>
            <a:ext cx="8763000" cy="51054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SSD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provide high IOPS and </a:t>
            </a:r>
            <a:r>
              <a:rPr lang="en-US" sz="32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low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latency</a:t>
            </a:r>
          </a:p>
          <a:p>
            <a:pPr lvl="1">
              <a:defRPr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Great for many 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OLTP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-like applications</a:t>
            </a:r>
          </a:p>
          <a:p>
            <a:pPr>
              <a:defRPr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Possible usage of SSD</a:t>
            </a:r>
          </a:p>
          <a:p>
            <a:pPr lvl="1">
              <a:defRPr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Full DB on SSD</a:t>
            </a:r>
          </a:p>
          <a:p>
            <a:pPr lvl="1">
              <a:defRPr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Parts of the DB on SSD (e.g. critical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tablespaces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)</a:t>
            </a:r>
          </a:p>
          <a:p>
            <a:pPr lvl="1">
              <a:defRPr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SSD as cache on storage controller</a:t>
            </a:r>
          </a:p>
          <a:p>
            <a:pPr lvl="1">
              <a:defRPr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Database smart </a:t>
            </a:r>
            <a:r>
              <a:rPr lang="en-US" sz="2800" smtClean="0">
                <a:latin typeface="Helvetica" pitchFamily="34" charset="0"/>
                <a:cs typeface="Helvetica" pitchFamily="34" charset="0"/>
              </a:rPr>
              <a:t>flash cache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9C8161E-4839-406F-9D0A-0C5C88BEE97B}" type="slidenum">
              <a:rPr lang="en-GB" sz="1200" smtClean="0">
                <a:solidFill>
                  <a:srgbClr val="15539C"/>
                </a:solidFill>
              </a:rPr>
              <a:pPr eaLnBrk="1" hangingPunct="1"/>
              <a:t>22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8197" name="Picture 5" descr="C:\Users\dave\AppData\Local\Microsoft\Windows\Temporary Internet Files\Content.IE5\E0KHIVUU\MC90043983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32" y="369168"/>
            <a:ext cx="1242864" cy="124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19" y="4704928"/>
            <a:ext cx="24098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228600"/>
            <a:ext cx="5638800" cy="762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DB Flash Cache 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>
          <a:xfrm>
            <a:off x="417513" y="1492250"/>
            <a:ext cx="8763000" cy="51054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Goal: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Cost-effective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, high capacity, high read 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IOPS</a:t>
            </a:r>
          </a:p>
          <a:p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Problem: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Low-cost arrays often don’t have SSD cache</a:t>
            </a:r>
          </a:p>
          <a:p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Idea: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Use SAN and 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ASM with normal redundancy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with high capacity disks 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Use 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DB flash cache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to enhance DB buffer cache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3584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9D06B7C1-4070-442E-8A27-9CBAC7362909}" type="slidenum">
              <a:rPr lang="en-GB" sz="1200" smtClean="0">
                <a:solidFill>
                  <a:srgbClr val="15539C"/>
                </a:solidFill>
              </a:rPr>
              <a:pPr eaLnBrk="1" hangingPunct="1"/>
              <a:t>23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9218" name="Picture 2" descr="C:\Users\dave\AppData\Local\Microsoft\Windows\Temporary Internet Files\Content.IE5\BYZO8047\MC90043387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00" y="304800"/>
            <a:ext cx="1324000" cy="1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Setup for Testing</a:t>
            </a: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417513" y="1492250"/>
            <a:ext cx="8763000" cy="51054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Supported on Solaris and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OEL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Tip for red-hat testing: actually just need package ‘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enterprise-release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’ from OEL to replace ‘</a:t>
            </a:r>
            <a:r>
              <a:rPr lang="en-GB" dirty="0" err="1" smtClean="0">
                <a:latin typeface="Helvetica" pitchFamily="34" charset="0"/>
                <a:cs typeface="Helvetica" pitchFamily="34" charset="0"/>
              </a:rPr>
              <a:t>redhat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-release’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HW: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Local SSD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of 200 GB used for this test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Idea: low cost HW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DB parameters 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*.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db_flash_cache_size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=160g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inst1.db_flash_cache_file=‘+SSD_NODE1/flashc1.dbf’</a:t>
            </a:r>
          </a:p>
          <a:p>
            <a:pPr marL="742950" lvl="2" indent="-342900">
              <a:buClr>
                <a:srgbClr val="003399"/>
              </a:buClr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inst2.db_flash_cache_file=‘+SSD_NODE2/flashc2.dbf’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754BA10-2FE2-49B9-870D-C7EEA137A985}" type="slidenum">
              <a:rPr lang="en-GB" sz="1200" smtClean="0">
                <a:solidFill>
                  <a:srgbClr val="15539C"/>
                </a:solidFill>
              </a:rPr>
              <a:pPr eaLnBrk="1" hangingPunct="1"/>
              <a:t>24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10244" name="Picture 4" descr="C:\Users\dave\AppData\Local\Microsoft\Windows\Temporary Internet Files\Content.IE5\IY2Y22PK\MC9004369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04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Basic Tests</a:t>
            </a: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>
          <a:xfrm>
            <a:off x="441325" y="1447800"/>
            <a:ext cx="87630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ORION on local SSD:</a:t>
            </a:r>
          </a:p>
          <a:p>
            <a:pPr lvl="1"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Random small reads: </a:t>
            </a:r>
            <a:r>
              <a:rPr lang="en-GB" dirty="0" smtClean="0"/>
              <a:t>16000 IOPS</a:t>
            </a:r>
            <a:endParaRPr lang="en-GB" dirty="0" smtClean="0">
              <a:latin typeface="Helvetica" pitchFamily="34" charset="0"/>
              <a:cs typeface="Helvetica" pitchFamily="34" charset="0"/>
            </a:endParaRPr>
          </a:p>
          <a:p>
            <a:pPr lvl="1">
              <a:defRPr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Latency histogram: 0.5-1ms range</a:t>
            </a:r>
          </a:p>
          <a:p>
            <a:pPr lvl="1">
              <a:defRPr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Random small writes: 2900 IOPS</a:t>
            </a:r>
          </a:p>
          <a:p>
            <a:pPr lvl="1">
              <a:defRPr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Sequential IO: read 240 MB/s, write 60 MB/s</a:t>
            </a:r>
          </a:p>
          <a:p>
            <a:pPr marL="457200" lvl="1" indent="0">
              <a:buNone/>
              <a:defRPr/>
            </a:pPr>
            <a:endParaRPr lang="en-GB" dirty="0" smtClean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Oracle-based test</a:t>
            </a:r>
          </a:p>
          <a:p>
            <a:pPr lvl="1">
              <a:defRPr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Measure exec time for 1M single-block </a:t>
            </a:r>
            <a:r>
              <a:rPr lang="en-GB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cached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 reads</a:t>
            </a:r>
          </a:p>
          <a:p>
            <a:pPr lvl="1">
              <a:defRPr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Time is latency bound, with SSD </a:t>
            </a:r>
            <a:r>
              <a:rPr lang="en-GB" dirty="0" err="1" smtClean="0">
                <a:latin typeface="Helvetica" pitchFamily="34" charset="0"/>
                <a:cs typeface="Helvetica" pitchFamily="34" charset="0"/>
              </a:rPr>
              <a:t>vs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 disk: </a:t>
            </a:r>
            <a:r>
              <a:rPr lang="en-GB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6x speedup </a:t>
            </a:r>
            <a:endParaRPr lang="en-GB" dirty="0" smtClean="0">
              <a:latin typeface="Helvetica" pitchFamily="34" charset="0"/>
              <a:cs typeface="Helvetica" pitchFamily="34" charset="0"/>
            </a:endParaRPr>
          </a:p>
          <a:p>
            <a:pPr lvl="2">
              <a:defRPr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single </a:t>
            </a:r>
            <a:r>
              <a:rPr lang="en-GB" dirty="0">
                <a:latin typeface="Helvetica" pitchFamily="34" charset="0"/>
                <a:cs typeface="Helvetica" pitchFamily="34" charset="0"/>
              </a:rPr>
              <a:t>block read from flash cache: ~0.6 </a:t>
            </a:r>
            <a:r>
              <a:rPr lang="en-GB" dirty="0" err="1">
                <a:latin typeface="Helvetica" pitchFamily="34" charset="0"/>
                <a:cs typeface="Helvetica" pitchFamily="34" charset="0"/>
              </a:rPr>
              <a:t>ms</a:t>
            </a:r>
            <a:endParaRPr lang="en-GB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lvl="2">
              <a:defRPr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See also SQL in slide’s note section</a:t>
            </a:r>
          </a:p>
          <a:p>
            <a:pPr marL="57150" indent="0">
              <a:buFont typeface="Wingdings" pitchFamily="2" charset="2"/>
              <a:buNone/>
              <a:defRPr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 marL="57150" indent="0">
              <a:buFont typeface="Wingdings" pitchFamily="2" charset="2"/>
              <a:buNone/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F5BE82E9-CC80-491E-88CC-628D76572251}" type="slidenum">
              <a:rPr lang="en-GB" sz="1200" smtClean="0">
                <a:solidFill>
                  <a:srgbClr val="15539C"/>
                </a:solidFill>
              </a:rPr>
              <a:pPr eaLnBrk="1" hangingPunct="1"/>
              <a:t>25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11266" name="Picture 2" descr="C:\Users\dave\AppData\Local\Microsoft\Windows\Temporary Internet Files\Content.IE5\E0KHIVUU\MC90043389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1382"/>
            <a:ext cx="1407418" cy="14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Flash Cache and SSD</a:t>
            </a: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>
          <a:xfrm>
            <a:off x="417513" y="1492250"/>
            <a:ext cx="8763000" cy="51054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DB Flash Cache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(+) Can 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boost IOPS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performance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(+) Can be tuned at segment level</a:t>
            </a:r>
          </a:p>
          <a:p>
            <a:pPr lvl="2"/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SQL: storage (</a:t>
            </a:r>
            <a:r>
              <a:rPr lang="en-US" sz="2400" dirty="0" err="1" smtClean="0">
                <a:latin typeface="Helvetica" pitchFamily="34" charset="0"/>
                <a:cs typeface="Helvetica" pitchFamily="34" charset="0"/>
              </a:rPr>
              <a:t>flash_cache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keep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)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(-) consumes CPU on DB server (DBWR) 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(-) requires extra memory from buffer cache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(-) cache is local and not RAC-aware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(-) New feature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(-) runs only on some Linux distributions</a:t>
            </a: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51C41DB5-0143-4CC0-BD24-9958ADC9F390}" type="slidenum">
              <a:rPr lang="en-GB" sz="1200" smtClean="0">
                <a:solidFill>
                  <a:srgbClr val="15539C"/>
                </a:solidFill>
              </a:rPr>
              <a:pPr eaLnBrk="1" hangingPunct="1"/>
              <a:t>26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6" name="Picture 6" descr="question_cub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01613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13" y="3861048"/>
            <a:ext cx="2710963" cy="264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28600"/>
            <a:ext cx="6178624" cy="762000"/>
          </a:xfrm>
        </p:spPr>
        <p:txBody>
          <a:bodyPr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Solid State Cache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and NAS</a:t>
            </a: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>
          <a:xfrm>
            <a:off x="417513" y="1492250"/>
            <a:ext cx="8763000" cy="51054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Storage controller-based solid state cache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(+) Easy to 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understand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and proven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(+) No additional server CPU, RAM consumed</a:t>
            </a: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(+) 33K random read IOPS in tested </a:t>
            </a:r>
            <a:r>
              <a:rPr lang="en-US" sz="2800" smtClean="0">
                <a:latin typeface="Helvetica" pitchFamily="34" charset="0"/>
                <a:cs typeface="Helvetica" pitchFamily="34" charset="0"/>
              </a:rPr>
              <a:t>config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(-) Cost can be high for large amounts of cache currently</a:t>
            </a: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51C41DB5-0143-4CC0-BD24-9958ADC9F390}" type="slidenum">
              <a:rPr lang="en-GB" sz="1200" smtClean="0">
                <a:solidFill>
                  <a:srgbClr val="15539C"/>
                </a:solidFill>
              </a:rPr>
              <a:pPr eaLnBrk="1" hangingPunct="1"/>
              <a:t>27</a:t>
            </a:fld>
            <a:endParaRPr lang="en-GB" sz="1200" smtClean="0">
              <a:solidFill>
                <a:srgbClr val="15539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Conclusions </a:t>
            </a:r>
          </a:p>
        </p:txBody>
      </p:sp>
      <p:sp>
        <p:nvSpPr>
          <p:cNvPr id="45059" name="Content Placeholder 5"/>
          <p:cNvSpPr>
            <a:spLocks noGrp="1"/>
          </p:cNvSpPr>
          <p:nvPr>
            <p:ph idx="1"/>
          </p:nvPr>
        </p:nvSpPr>
        <p:spPr>
          <a:xfrm>
            <a:off x="417513" y="1268413"/>
            <a:ext cx="8763000" cy="51054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Many </a:t>
            </a:r>
            <a:r>
              <a:rPr lang="en-US" sz="3200" dirty="0">
                <a:latin typeface="Helvetica" pitchFamily="34" charset="0"/>
                <a:cs typeface="Helvetica" pitchFamily="34" charset="0"/>
              </a:rPr>
              <a:t>interesting </a:t>
            </a:r>
            <a:r>
              <a:rPr lang="en-US" sz="32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lessons</a:t>
            </a:r>
            <a:r>
              <a:rPr lang="en-US" sz="3200" dirty="0">
                <a:latin typeface="Helvetica" pitchFamily="34" charset="0"/>
                <a:cs typeface="Helvetica" pitchFamily="34" charset="0"/>
              </a:rPr>
              <a:t> learned by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testing</a:t>
            </a:r>
          </a:p>
          <a:p>
            <a:pPr>
              <a:defRPr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New technology of high impact</a:t>
            </a:r>
            <a:endParaRPr lang="en-US" sz="3200" dirty="0">
              <a:latin typeface="Helvetica" pitchFamily="34" charset="0"/>
              <a:cs typeface="Helvetica" pitchFamily="34" charset="0"/>
            </a:endParaRPr>
          </a:p>
          <a:p>
            <a:pPr lvl="1">
              <a:defRPr/>
            </a:pP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Solid State Disks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for OLTP applications</a:t>
            </a:r>
          </a:p>
          <a:p>
            <a:pPr lvl="1">
              <a:defRPr/>
            </a:pP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10 GigE 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11g new features of interest</a:t>
            </a:r>
          </a:p>
          <a:p>
            <a:pPr lvl="1">
              <a:defRPr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Direct NFS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and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db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flash cache</a:t>
            </a:r>
          </a:p>
          <a:p>
            <a:pPr>
              <a:defRPr/>
            </a:pPr>
            <a:r>
              <a:rPr lang="en-US" sz="3200" dirty="0">
                <a:latin typeface="Helvetica" pitchFamily="34" charset="0"/>
                <a:cs typeface="Helvetica" pitchFamily="34" charset="0"/>
              </a:rPr>
              <a:t>Storage for Oracle (RAC)</a:t>
            </a:r>
          </a:p>
          <a:p>
            <a:pPr lvl="1">
              <a:defRPr/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Complex ecosystem, </a:t>
            </a:r>
            <a:r>
              <a:rPr lang="en-US" sz="28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evolving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fast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>
              <a:defRPr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6450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3994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49D69DFA-763C-4957-A5C0-0B112F0CFC23}" type="slidenum">
              <a:rPr lang="en-GB" sz="1200" smtClean="0">
                <a:solidFill>
                  <a:srgbClr val="15539C"/>
                </a:solidFill>
              </a:rPr>
              <a:pPr eaLnBrk="1" hangingPunct="1"/>
              <a:t>28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13317" name="Picture 5" descr="C:\Users\dave\AppData\Local\Microsoft\Windows\Temporary Internet Files\Content.IE5\BYZO8047\MC90043523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15158"/>
            <a:ext cx="2369384" cy="29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268413"/>
            <a:ext cx="7802562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Helvetica" pitchFamily="34" charset="0"/>
                <a:cs typeface="Helvetica" pitchFamily="34" charset="0"/>
              </a:rPr>
              <a:t>Acknowledgments </a:t>
            </a:r>
          </a:p>
        </p:txBody>
      </p:sp>
      <p:sp>
        <p:nvSpPr>
          <p:cNvPr id="46084" name="Content Placeholder 6"/>
          <p:cNvSpPr>
            <a:spLocks noGrp="1"/>
          </p:cNvSpPr>
          <p:nvPr>
            <p:ph idx="1"/>
          </p:nvPr>
        </p:nvSpPr>
        <p:spPr>
          <a:xfrm>
            <a:off x="1116013" y="1347936"/>
            <a:ext cx="8763000" cy="5105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32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CERN IT Database Services Group 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In particular: Ruben Gaspar Aparicio, Jacek Wojcieszuk, Eric Grancher</a:t>
            </a:r>
          </a:p>
          <a:p>
            <a:pPr eaLnBrk="1" hangingPunct="1">
              <a:defRPr/>
            </a:pPr>
            <a:endParaRPr lang="en-GB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24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More info: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http://cern.ch/it-dep/db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http://cern.ch/canali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12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12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(Picture: ATLAS Experiment © 2011 CERN) </a:t>
            </a:r>
          </a:p>
        </p:txBody>
      </p:sp>
      <p:sp>
        <p:nvSpPr>
          <p:cNvPr id="4096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6450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  <a:endParaRPr lang="en-GB" sz="1200" smtClean="0">
              <a:solidFill>
                <a:srgbClr val="15539C"/>
              </a:solidFill>
            </a:endParaRPr>
          </a:p>
        </p:txBody>
      </p:sp>
      <p:sp>
        <p:nvSpPr>
          <p:cNvPr id="409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FB11CB8-1ACE-45BA-816A-DEDD3D18FC62}" type="slidenum">
              <a:rPr lang="en-GB" sz="1200" smtClean="0">
                <a:solidFill>
                  <a:srgbClr val="15539C"/>
                </a:solidFill>
              </a:rPr>
              <a:pPr eaLnBrk="1" hangingPunct="1"/>
              <a:t>29</a:t>
            </a:fld>
            <a:endParaRPr lang="en-GB" sz="1200" smtClean="0">
              <a:solidFill>
                <a:srgbClr val="15539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825204"/>
            <a:ext cx="3671887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Motivations 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17513" y="1492250"/>
            <a:ext cx="5091112" cy="5105400"/>
          </a:xfrm>
        </p:spPr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New HW acquisition</a:t>
            </a:r>
          </a:p>
          <a:p>
            <a:pPr lvl="1"/>
            <a:r>
              <a:rPr lang="en-US" smtClean="0">
                <a:latin typeface="Helvetica" pitchFamily="34" charset="0"/>
                <a:cs typeface="Helvetica" pitchFamily="34" charset="0"/>
              </a:rPr>
              <a:t>refresh cycle ~ every 3 years</a:t>
            </a:r>
          </a:p>
          <a:p>
            <a:pPr lvl="1"/>
            <a:r>
              <a:rPr lang="en-US" smtClean="0">
                <a:latin typeface="Helvetica" pitchFamily="34" charset="0"/>
                <a:cs typeface="Helvetica" pitchFamily="34" charset="0"/>
              </a:rPr>
              <a:t>Occasion to test and deploy new technology</a:t>
            </a:r>
          </a:p>
          <a:p>
            <a:r>
              <a:rPr lang="en-US" smtClean="0">
                <a:latin typeface="Helvetica" pitchFamily="34" charset="0"/>
                <a:cs typeface="Helvetica" pitchFamily="34" charset="0"/>
              </a:rPr>
              <a:t>Additional input this time</a:t>
            </a:r>
          </a:p>
          <a:p>
            <a:pPr lvl="1"/>
            <a:r>
              <a:rPr lang="en-US" smtClean="0">
                <a:latin typeface="Helvetica" pitchFamily="34" charset="0"/>
                <a:cs typeface="Helvetica" pitchFamily="34" charset="0"/>
              </a:rPr>
              <a:t>Consolidate storage solution</a:t>
            </a:r>
          </a:p>
          <a:p>
            <a:pPr lvl="1"/>
            <a:r>
              <a:rPr lang="en-US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NAS</a:t>
            </a:r>
            <a:r>
              <a:rPr lang="en-US" smtClean="0">
                <a:latin typeface="Helvetica" pitchFamily="34" charset="0"/>
                <a:cs typeface="Helvetica" pitchFamily="34" charset="0"/>
              </a:rPr>
              <a:t> and </a:t>
            </a:r>
            <a:r>
              <a:rPr lang="en-US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SAN</a:t>
            </a:r>
          </a:p>
          <a:p>
            <a:pPr lvl="1"/>
            <a:r>
              <a:rPr lang="en-US" smtClean="0">
                <a:latin typeface="Helvetica" pitchFamily="34" charset="0"/>
                <a:cs typeface="Helvetica" pitchFamily="34" charset="0"/>
              </a:rPr>
              <a:t>Upgrade 10gR2 to 11gR2 </a:t>
            </a:r>
            <a:endParaRPr lang="en-US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lvl="1"/>
            <a:endParaRPr lang="en-US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2068FEA7-4B8E-41B9-9A8D-C81B692F5BD2}" type="slidenum">
              <a:rPr lang="en-GB" sz="1200" smtClean="0">
                <a:solidFill>
                  <a:srgbClr val="15539C"/>
                </a:solidFill>
              </a:rPr>
              <a:pPr eaLnBrk="1" hangingPunct="1"/>
              <a:t>3</a:t>
            </a:fld>
            <a:endParaRPr lang="en-GB" sz="1200" smtClean="0">
              <a:solidFill>
                <a:srgbClr val="15539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C:\Users\dave\AppData\Local\Microsoft\Windows\Temporary Internet Files\Content.IE5\IY2Y22PK\MP9003163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508500"/>
            <a:ext cx="23939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Focus on Storage</a:t>
            </a:r>
          </a:p>
        </p:txBody>
      </p:sp>
      <p:sp>
        <p:nvSpPr>
          <p:cNvPr id="2" name="Content Placeholder 5"/>
          <p:cNvSpPr>
            <a:spLocks noGrp="1"/>
          </p:cNvSpPr>
          <p:nvPr>
            <p:ph idx="1"/>
          </p:nvPr>
        </p:nvSpPr>
        <p:spPr>
          <a:xfrm>
            <a:off x="417513" y="1492250"/>
            <a:ext cx="87630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Matching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requirements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from production</a:t>
            </a:r>
          </a:p>
          <a:p>
            <a:pPr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What do we need (in our environment)?</a:t>
            </a:r>
          </a:p>
          <a:p>
            <a:pPr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Random read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IOPS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most critical</a:t>
            </a:r>
          </a:p>
          <a:p>
            <a:pPr lvl="1"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Index-based access and nested loop joins</a:t>
            </a:r>
          </a:p>
          <a:p>
            <a:pPr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Fast sequential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read</a:t>
            </a:r>
          </a:p>
          <a:p>
            <a:pPr lvl="1"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Mostly for backup, stats gathering and some full scans</a:t>
            </a:r>
          </a:p>
          <a:p>
            <a:pPr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Also critical</a:t>
            </a:r>
          </a:p>
          <a:p>
            <a:pPr lvl="1"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HA and management features</a:t>
            </a:r>
          </a:p>
          <a:p>
            <a:pPr lvl="1"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Cost and economies of scale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163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47899117-9EAC-42A2-8C51-3D06024CAA11}" type="slidenum">
              <a:rPr lang="en-GB" sz="1200" smtClean="0">
                <a:solidFill>
                  <a:srgbClr val="15539C"/>
                </a:solidFill>
              </a:rPr>
              <a:pPr eaLnBrk="1" hangingPunct="1"/>
              <a:t>4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2535238"/>
            <a:ext cx="1357313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28600"/>
            <a:ext cx="6985000" cy="762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Measurements from Production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xfrm>
            <a:off x="417513" y="1492250"/>
            <a:ext cx="87630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AWR data for capacity planning and trend analysis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>
              <a:defRPr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82EABF4-AA2D-40DA-A1A4-09D05BB0CC9D}" type="slidenum">
              <a:rPr lang="en-GB" sz="1200" smtClean="0">
                <a:solidFill>
                  <a:srgbClr val="15539C"/>
                </a:solidFill>
              </a:rPr>
              <a:pPr eaLnBrk="1" hangingPunct="1"/>
              <a:t>5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9281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19250"/>
            <a:ext cx="64770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857375" y="76200"/>
            <a:ext cx="6686550" cy="762000"/>
          </a:xfrm>
        </p:spPr>
        <p:txBody>
          <a:bodyPr/>
          <a:lstStyle/>
          <a:p>
            <a:pPr defTabSz="912813" eaLnBrk="1" hangingPunct="1"/>
            <a:r>
              <a:rPr lang="en-US" smtClean="0">
                <a:latin typeface="Helvetica" pitchFamily="34" charset="0"/>
                <a:cs typeface="Helvetica" pitchFamily="34" charset="0"/>
              </a:rPr>
              <a:t>ASM Normal Redundancy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1295400" y="838200"/>
            <a:ext cx="7772400" cy="1219200"/>
          </a:xfrm>
          <a:solidFill>
            <a:schemeClr val="bg1"/>
          </a:solidFill>
        </p:spPr>
        <p:txBody>
          <a:bodyPr/>
          <a:lstStyle/>
          <a:p>
            <a:pPr defTabSz="912813">
              <a:lnSpc>
                <a:spcPct val="70000"/>
              </a:lnSpc>
              <a:spcAft>
                <a:spcPts val="600"/>
              </a:spcAft>
            </a:pPr>
            <a:r>
              <a:rPr lang="en-US" sz="2100" smtClean="0">
                <a:latin typeface="Helvetica" pitchFamily="34" charset="0"/>
                <a:cs typeface="Helvetica" pitchFamily="34" charset="0"/>
              </a:rPr>
              <a:t>Dual-CPU quad-core blade servers, 24GB memory, Intel </a:t>
            </a:r>
            <a:r>
              <a:rPr lang="en-US" sz="2400" b="1" smtClean="0">
                <a:latin typeface="Helvetica" pitchFamily="34" charset="0"/>
                <a:cs typeface="Helvetica" pitchFamily="34" charset="0"/>
              </a:rPr>
              <a:t>Nehalem </a:t>
            </a:r>
            <a:r>
              <a:rPr lang="en-US" sz="2400" smtClean="0">
                <a:latin typeface="Helvetica" pitchFamily="34" charset="0"/>
                <a:cs typeface="Helvetica" pitchFamily="34" charset="0"/>
              </a:rPr>
              <a:t>low power</a:t>
            </a:r>
            <a:r>
              <a:rPr lang="en-US" sz="2100" b="1" smtClean="0">
                <a:latin typeface="Helvetica" pitchFamily="34" charset="0"/>
                <a:cs typeface="Helvetica" pitchFamily="34" charset="0"/>
              </a:rPr>
              <a:t>; 2.26GHz clock</a:t>
            </a:r>
          </a:p>
          <a:p>
            <a:pPr defTabSz="912813">
              <a:lnSpc>
                <a:spcPct val="70000"/>
              </a:lnSpc>
              <a:spcAft>
                <a:spcPts val="1200"/>
              </a:spcAft>
            </a:pPr>
            <a:r>
              <a:rPr lang="en-US" sz="2100" smtClean="0">
                <a:latin typeface="Helvetica" pitchFamily="34" charset="0"/>
                <a:cs typeface="Helvetica" pitchFamily="34" charset="0"/>
              </a:rPr>
              <a:t>Redundant power, mirrored local disks, 4 NIC (2 private/            2 public), dual HBAs, “RAID 1+0 like” with </a:t>
            </a:r>
            <a:r>
              <a:rPr lang="en-US" sz="210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ASM</a:t>
            </a:r>
            <a:r>
              <a:rPr lang="en-US" sz="2100" smtClean="0">
                <a:latin typeface="Helvetica" pitchFamily="34" charset="0"/>
                <a:cs typeface="Helvetica" pitchFamily="34" charset="0"/>
              </a:rPr>
              <a:t> </a:t>
            </a:r>
            <a:endParaRPr lang="en-US" sz="2100" b="1" smtClean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04875" y="1177925"/>
            <a:ext cx="7639050" cy="4876800"/>
            <a:chOff x="838200" y="920750"/>
            <a:chExt cx="7639050" cy="4876800"/>
          </a:xfrm>
        </p:grpSpPr>
        <p:pic>
          <p:nvPicPr>
            <p:cNvPr id="18442" name="Picture 30" descr="racphoto4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996950"/>
              <a:ext cx="3600450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31" descr="racphoto1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20750"/>
              <a:ext cx="36576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29" descr="test_server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647950"/>
            <a:ext cx="57372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fiber_switch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1177925"/>
            <a:ext cx="58801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7FA5792-DDA2-4562-89F2-211C7902D2AB}" type="slidenum">
              <a:rPr lang="en-GB" sz="1200" smtClean="0">
                <a:solidFill>
                  <a:srgbClr val="15539C"/>
                </a:solidFill>
              </a:rPr>
              <a:pPr eaLnBrk="1" hangingPunct="1"/>
              <a:t>6</a:t>
            </a:fld>
            <a:endParaRPr lang="en-GB" sz="1200" smtClean="0">
              <a:solidFill>
                <a:srgbClr val="15539C"/>
              </a:solidFill>
            </a:endParaRPr>
          </a:p>
        </p:txBody>
      </p:sp>
      <p:sp>
        <p:nvSpPr>
          <p:cNvPr id="18441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50215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  <a:endParaRPr lang="en-GB" sz="1200" smtClean="0">
              <a:solidFill>
                <a:srgbClr val="15539C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3411" y="6597352"/>
            <a:ext cx="180157" cy="180976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L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NetApp NAS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073275" y="6553200"/>
            <a:ext cx="5510213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8D127CA-0250-4BB9-9952-770EB201FF07}" type="slidenum">
              <a:rPr lang="en-GB" sz="1200" smtClean="0">
                <a:solidFill>
                  <a:srgbClr val="15539C"/>
                </a:solidFill>
              </a:rPr>
              <a:pPr eaLnBrk="1" hangingPunct="1"/>
              <a:t>7</a:t>
            </a:fld>
            <a:endParaRPr lang="en-GB" sz="1200" smtClean="0">
              <a:solidFill>
                <a:srgbClr val="15539C"/>
              </a:solidFill>
            </a:endParaRPr>
          </a:p>
        </p:txBody>
      </p:sp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6624637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858000"/>
            <a:ext cx="3432175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884988"/>
            <a:ext cx="42354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6921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1.11111E-6 -0.865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3.33333E-6 -0.8805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2.5E-6 -0.6018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9"/>
          <p:cNvSpPr>
            <a:spLocks noGrp="1"/>
          </p:cNvSpPr>
          <p:nvPr>
            <p:ph type="ctrTitle"/>
          </p:nvPr>
        </p:nvSpPr>
        <p:spPr>
          <a:xfrm>
            <a:off x="466725" y="2049463"/>
            <a:ext cx="5257800" cy="2819400"/>
          </a:xfrm>
        </p:spPr>
        <p:txBody>
          <a:bodyPr/>
          <a:lstStyle/>
          <a:p>
            <a:pPr algn="l"/>
            <a:r>
              <a:rPr lang="en-US" sz="6000" smtClean="0">
                <a:latin typeface="Helvetica" pitchFamily="34" charset="0"/>
                <a:cs typeface="Helvetica" pitchFamily="34" charset="0"/>
              </a:rPr>
              <a:t>Measuring IO performance</a:t>
            </a:r>
            <a:r>
              <a:rPr lang="en-US" sz="180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smtClean="0">
                <a:latin typeface="Helvetica" pitchFamily="34" charset="0"/>
                <a:cs typeface="Helvetica" pitchFamily="34" charset="0"/>
              </a:rPr>
            </a:br>
            <a:endParaRPr lang="en-US" sz="600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C:\Users\dave\AppData\Local\Microsoft\Windows\Temporary Internet Files\Content.IE5\ITNPTRJR\MC9004338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3626147"/>
            <a:ext cx="124301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49263"/>
            <a:ext cx="20891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Apples and Oranges</a:t>
            </a:r>
          </a:p>
        </p:txBody>
      </p:sp>
      <p:sp>
        <p:nvSpPr>
          <p:cNvPr id="21509" name="Content Placeholder 5"/>
          <p:cNvSpPr>
            <a:spLocks noGrp="1"/>
          </p:cNvSpPr>
          <p:nvPr>
            <p:ph idx="1"/>
          </p:nvPr>
        </p:nvSpPr>
        <p:spPr>
          <a:xfrm>
            <a:off x="417513" y="1492250"/>
            <a:ext cx="8763000" cy="51054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Different</a:t>
            </a:r>
            <a:r>
              <a:rPr lang="en-US" sz="3200" smtClean="0">
                <a:latin typeface="Helvetica" pitchFamily="34" charset="0"/>
                <a:cs typeface="Helvetica" pitchFamily="34" charset="0"/>
              </a:rPr>
              <a:t> solutions, strong and weak points </a:t>
            </a:r>
          </a:p>
          <a:p>
            <a:pPr lvl="1"/>
            <a:r>
              <a:rPr lang="en-US" sz="2800" smtClean="0">
                <a:latin typeface="Helvetica" pitchFamily="34" charset="0"/>
                <a:cs typeface="Helvetica" pitchFamily="34" charset="0"/>
              </a:rPr>
              <a:t>May be quite different</a:t>
            </a:r>
          </a:p>
          <a:p>
            <a:r>
              <a:rPr lang="en-US" sz="3200" smtClean="0">
                <a:latin typeface="Helvetica" pitchFamily="34" charset="0"/>
                <a:cs typeface="Helvetica" pitchFamily="34" charset="0"/>
              </a:rPr>
              <a:t>How to </a:t>
            </a:r>
            <a:r>
              <a:rPr lang="en-US" sz="320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compare</a:t>
            </a:r>
            <a:r>
              <a:rPr lang="en-US" sz="3200" smtClean="0">
                <a:latin typeface="Helvetica" pitchFamily="34" charset="0"/>
                <a:cs typeface="Helvetica" pitchFamily="34" charset="0"/>
              </a:rPr>
              <a:t>, then?</a:t>
            </a:r>
          </a:p>
          <a:p>
            <a:pPr lvl="1"/>
            <a:r>
              <a:rPr lang="en-US" sz="2800" smtClean="0">
                <a:latin typeface="Helvetica" pitchFamily="34" charset="0"/>
                <a:cs typeface="Helvetica" pitchFamily="34" charset="0"/>
              </a:rPr>
              <a:t>Define a few configurations that we understand and make sense for us</a:t>
            </a:r>
          </a:p>
          <a:p>
            <a:pPr lvl="1"/>
            <a:r>
              <a:rPr lang="en-US" sz="2800" smtClean="0">
                <a:latin typeface="Helvetica" pitchFamily="34" charset="0"/>
                <a:cs typeface="Helvetica" pitchFamily="34" charset="0"/>
              </a:rPr>
              <a:t>Define and test the IO metrics</a:t>
            </a:r>
          </a:p>
          <a:p>
            <a:r>
              <a:rPr lang="en-US" sz="3200" smtClean="0">
                <a:latin typeface="Helvetica" pitchFamily="34" charset="0"/>
                <a:cs typeface="Helvetica" pitchFamily="34" charset="0"/>
              </a:rPr>
              <a:t>Further tests with </a:t>
            </a:r>
            <a:r>
              <a:rPr lang="en-US" sz="320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real</a:t>
            </a:r>
            <a:r>
              <a:rPr lang="en-US" sz="3200" smtClean="0">
                <a:latin typeface="Helvetica" pitchFamily="34" charset="0"/>
                <a:cs typeface="Helvetica" pitchFamily="34" charset="0"/>
              </a:rPr>
              <a:t> application workload</a:t>
            </a:r>
          </a:p>
        </p:txBody>
      </p:sp>
      <p:sp>
        <p:nvSpPr>
          <p:cNvPr id="215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44291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15539C"/>
                </a:solidFill>
                <a:latin typeface="Helvetica" pitchFamily="34" charset="0"/>
              </a:rPr>
              <a:t>Testing Storage for RAC 11g – Luca Canali, Dawid Wojcik</a:t>
            </a:r>
          </a:p>
        </p:txBody>
      </p:sp>
      <p:sp>
        <p:nvSpPr>
          <p:cNvPr id="215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4B34ADE2-6C5F-4F7F-99FD-0C280DE4C070}" type="slidenum">
              <a:rPr lang="en-GB" sz="1200" smtClean="0">
                <a:solidFill>
                  <a:srgbClr val="15539C"/>
                </a:solidFill>
              </a:rPr>
              <a:pPr eaLnBrk="1" hangingPunct="1"/>
              <a:t>9</a:t>
            </a:fld>
            <a:endParaRPr lang="en-GB" sz="1200" smtClean="0">
              <a:solidFill>
                <a:srgbClr val="15539C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20" y="6597352"/>
            <a:ext cx="180157" cy="180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65000"/>
                  </a:schemeClr>
                </a:solidFill>
              </a:rPr>
              <a:t>D</a:t>
            </a:r>
            <a:endParaRPr lang="en-US" sz="1200" b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lab phase two generic slides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openlab phase two generic slides.pot</Template>
  <TotalTime>57446</TotalTime>
  <Words>3026</Words>
  <Application>Microsoft Office PowerPoint</Application>
  <PresentationFormat>On-screen Show (4:3)</PresentationFormat>
  <Paragraphs>555</Paragraphs>
  <Slides>29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openlab phase two generic slides</vt:lpstr>
      <vt:lpstr>Testing Storage for Oracle RAC 11g with NAS, ASM and DB Smart Flash Cache</vt:lpstr>
      <vt:lpstr>Outline</vt:lpstr>
      <vt:lpstr>Motivations </vt:lpstr>
      <vt:lpstr>Focus on Storage</vt:lpstr>
      <vt:lpstr>Measurements from Production</vt:lpstr>
      <vt:lpstr>ASM Normal Redundancy</vt:lpstr>
      <vt:lpstr>NetApp NAS</vt:lpstr>
      <vt:lpstr>Measuring IO performance </vt:lpstr>
      <vt:lpstr>Apples and Oranges</vt:lpstr>
      <vt:lpstr>Tools to Measure IO</vt:lpstr>
      <vt:lpstr>Sequential Read</vt:lpstr>
      <vt:lpstr>Sequential Write</vt:lpstr>
      <vt:lpstr>Random IO and IOPS measurements</vt:lpstr>
      <vt:lpstr>ORION</vt:lpstr>
      <vt:lpstr>ORION - Example</vt:lpstr>
      <vt:lpstr>DB-Oriented Tests</vt:lpstr>
      <vt:lpstr>More Details on Tests</vt:lpstr>
      <vt:lpstr>DB Workload for Tests</vt:lpstr>
      <vt:lpstr>Random reads SAN</vt:lpstr>
      <vt:lpstr>Random Reads NAS</vt:lpstr>
      <vt:lpstr>Solid State Disks for IOPS</vt:lpstr>
      <vt:lpstr>IOPS-Hungry Applications </vt:lpstr>
      <vt:lpstr>DB Flash Cache </vt:lpstr>
      <vt:lpstr>Setup for Testing</vt:lpstr>
      <vt:lpstr>Basic Tests</vt:lpstr>
      <vt:lpstr>Flash Cache and SSD</vt:lpstr>
      <vt:lpstr>Solid State Cache and NAS</vt:lpstr>
      <vt:lpstr>Conclusions </vt:lpstr>
      <vt:lpstr>Acknowledgments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Storage for Oracle RAC 11g</dc:title>
  <dc:creator>Luca Canali;Dawid Wojcik</dc:creator>
  <cp:lastModifiedBy>Luca Canali</cp:lastModifiedBy>
  <cp:revision>1397</cp:revision>
  <cp:lastPrinted>2009-10-08T11:43:21Z</cp:lastPrinted>
  <dcterms:created xsi:type="dcterms:W3CDTF">2009-10-12T18:07:40Z</dcterms:created>
  <dcterms:modified xsi:type="dcterms:W3CDTF">2011-12-12T15:53:31Z</dcterms:modified>
</cp:coreProperties>
</file>