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0.xml" ContentType="application/vnd.openxmlformats-officedocument.presentationml.notesSlide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6.xml" ContentType="application/vnd.openxmlformats-officedocument.presentationml.tags+xml"/>
  <Override PartName="/ppt/notesSlides/notesSlide14.xml" ContentType="application/vnd.openxmlformats-officedocument.presentationml.notesSlide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65" r:id="rId5"/>
    <p:sldId id="360" r:id="rId6"/>
    <p:sldId id="367" r:id="rId7"/>
    <p:sldId id="374" r:id="rId8"/>
    <p:sldId id="375" r:id="rId9"/>
    <p:sldId id="372" r:id="rId10"/>
    <p:sldId id="376" r:id="rId11"/>
    <p:sldId id="366" r:id="rId12"/>
    <p:sldId id="365" r:id="rId13"/>
    <p:sldId id="357" r:id="rId14"/>
    <p:sldId id="337" r:id="rId15"/>
    <p:sldId id="340" r:id="rId16"/>
    <p:sldId id="356" r:id="rId17"/>
    <p:sldId id="358" r:id="rId18"/>
    <p:sldId id="373" r:id="rId19"/>
    <p:sldId id="354" r:id="rId20"/>
    <p:sldId id="359" r:id="rId21"/>
    <p:sldId id="355" r:id="rId22"/>
    <p:sldId id="338" r:id="rId23"/>
    <p:sldId id="341" r:id="rId24"/>
    <p:sldId id="32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68"/>
    <a:srgbClr val="0066CC"/>
    <a:srgbClr val="25F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2512" autoAdjust="0"/>
  </p:normalViewPr>
  <p:slideViewPr>
    <p:cSldViewPr>
      <p:cViewPr varScale="1">
        <p:scale>
          <a:sx n="122" d="100"/>
          <a:sy n="122" d="100"/>
        </p:scale>
        <p:origin x="10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2F6E3-1CEB-4080-AEE4-8301754FF76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92D4B9AB-5D0B-4C41-B9C0-B42464044879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Control Systems Integration</a:t>
          </a:r>
        </a:p>
      </dgm:t>
    </dgm:pt>
    <dgm:pt modelId="{73A4A645-A5D9-4169-A8C9-00DB6F863864}" type="parTrans" cxnId="{34A9ABE9-90AE-4495-9ADE-000F14A46393}">
      <dgm:prSet/>
      <dgm:spPr/>
      <dgm:t>
        <a:bodyPr/>
        <a:lstStyle/>
        <a:p>
          <a:endParaRPr lang="en-GB" sz="1400"/>
        </a:p>
      </dgm:t>
    </dgm:pt>
    <dgm:pt modelId="{AEF4A420-011B-4616-834F-C05EB978EABA}" type="sibTrans" cxnId="{34A9ABE9-90AE-4495-9ADE-000F14A46393}">
      <dgm:prSet/>
      <dgm:spPr/>
      <dgm:t>
        <a:bodyPr/>
        <a:lstStyle/>
        <a:p>
          <a:endParaRPr lang="en-GB" sz="1400"/>
        </a:p>
      </dgm:t>
    </dgm:pt>
    <dgm:pt modelId="{707651A2-0F96-482B-8591-E035A1066318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Online analysis</a:t>
          </a:r>
        </a:p>
      </dgm:t>
    </dgm:pt>
    <dgm:pt modelId="{E72DFCB4-BBAA-4211-A07E-1AD3179678ED}" type="parTrans" cxnId="{B7DC451B-158D-4CFE-88D6-B7AFEEE75BA5}">
      <dgm:prSet/>
      <dgm:spPr/>
      <dgm:t>
        <a:bodyPr/>
        <a:lstStyle/>
        <a:p>
          <a:endParaRPr lang="en-GB" sz="1400"/>
        </a:p>
      </dgm:t>
    </dgm:pt>
    <dgm:pt modelId="{ECD7B789-26C6-4FDF-AFB8-09F75CAB0F9E}" type="sibTrans" cxnId="{B7DC451B-158D-4CFE-88D6-B7AFEEE75BA5}">
      <dgm:prSet/>
      <dgm:spPr/>
      <dgm:t>
        <a:bodyPr/>
        <a:lstStyle/>
        <a:p>
          <a:endParaRPr lang="en-GB" sz="1400"/>
        </a:p>
      </dgm:t>
    </dgm:pt>
    <dgm:pt modelId="{1914B75E-B9D2-41A8-A9CD-E8707B1266E4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Further Performance &amp; Scalability </a:t>
          </a:r>
        </a:p>
      </dgm:t>
    </dgm:pt>
    <dgm:pt modelId="{9535E349-426B-47E1-83DC-1C834C86551E}" type="parTrans" cxnId="{7A7613FB-7BB8-4563-B99A-C5E7A4AD01E8}">
      <dgm:prSet/>
      <dgm:spPr/>
      <dgm:t>
        <a:bodyPr/>
        <a:lstStyle/>
        <a:p>
          <a:endParaRPr lang="en-GB" sz="1400"/>
        </a:p>
      </dgm:t>
    </dgm:pt>
    <dgm:pt modelId="{774B8B9B-B2EB-4CAF-B29E-7B87891997F0}" type="sibTrans" cxnId="{7A7613FB-7BB8-4563-B99A-C5E7A4AD01E8}">
      <dgm:prSet/>
      <dgm:spPr/>
      <dgm:t>
        <a:bodyPr/>
        <a:lstStyle/>
        <a:p>
          <a:endParaRPr lang="en-GB" sz="1400"/>
        </a:p>
      </dgm:t>
    </dgm:pt>
    <dgm:pt modelId="{623A2E86-6F8A-4F34-AB5C-7068B3B20A83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Large scale deployment &amp; further extensions</a:t>
          </a:r>
        </a:p>
      </dgm:t>
    </dgm:pt>
    <dgm:pt modelId="{CE6B2289-1BDC-4B5C-93B9-8045BF8AD773}" type="parTrans" cxnId="{BC9102F3-23B1-41BE-9D88-85CB5608B7A9}">
      <dgm:prSet/>
      <dgm:spPr/>
      <dgm:t>
        <a:bodyPr/>
        <a:lstStyle/>
        <a:p>
          <a:endParaRPr lang="en-GB" sz="1400"/>
        </a:p>
      </dgm:t>
    </dgm:pt>
    <dgm:pt modelId="{16077229-38BD-4573-AABC-CB7CEA75E418}" type="sibTrans" cxnId="{BC9102F3-23B1-41BE-9D88-85CB5608B7A9}">
      <dgm:prSet/>
      <dgm:spPr/>
      <dgm:t>
        <a:bodyPr/>
        <a:lstStyle/>
        <a:p>
          <a:endParaRPr lang="en-GB" sz="1400"/>
        </a:p>
      </dgm:t>
    </dgm:pt>
    <dgm:pt modelId="{4381E161-A4F0-4FE1-BA22-6791B92D3427}" type="pres">
      <dgm:prSet presAssocID="{8562F6E3-1CEB-4080-AEE4-8301754FF76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AAFBEDF-B4C5-42CC-907F-BA7C0F6933F4}" type="pres">
      <dgm:prSet presAssocID="{1914B75E-B9D2-41A8-A9CD-E8707B1266E4}" presName="horFlow" presStyleCnt="0"/>
      <dgm:spPr/>
    </dgm:pt>
    <dgm:pt modelId="{3A6F04F4-2334-4FE9-B7E9-C81177569F7F}" type="pres">
      <dgm:prSet presAssocID="{1914B75E-B9D2-41A8-A9CD-E8707B1266E4}" presName="bigChev" presStyleLbl="node1" presStyleIdx="0" presStyleCnt="1" custScaleX="87851" custScaleY="69727" custLinFactNeighborX="-7018"/>
      <dgm:spPr/>
      <dgm:t>
        <a:bodyPr/>
        <a:lstStyle/>
        <a:p>
          <a:endParaRPr lang="en-GB"/>
        </a:p>
      </dgm:t>
    </dgm:pt>
    <dgm:pt modelId="{2959F972-1F8F-49DB-9C2B-0BFD4269CF2C}" type="pres">
      <dgm:prSet presAssocID="{73A4A645-A5D9-4169-A8C9-00DB6F863864}" presName="parTrans" presStyleCnt="0"/>
      <dgm:spPr/>
    </dgm:pt>
    <dgm:pt modelId="{407B5FD5-F21A-4E3E-98B3-CC6F6D404A1B}" type="pres">
      <dgm:prSet presAssocID="{92D4B9AB-5D0B-4C41-B9C0-B42464044879}" presName="node" presStyleLbl="alignAccFollowNode1" presStyleIdx="0" presStyleCnt="3" custScaleX="89577" custScaleY="84008" custLinFactNeighborX="16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EB53CA-F8E7-4922-868D-2A83F38A5CED}" type="pres">
      <dgm:prSet presAssocID="{AEF4A420-011B-4616-834F-C05EB978EABA}" presName="sibTrans" presStyleCnt="0"/>
      <dgm:spPr/>
    </dgm:pt>
    <dgm:pt modelId="{B55A576B-82A6-444D-92CC-0E43399CBD5D}" type="pres">
      <dgm:prSet presAssocID="{707651A2-0F96-482B-8591-E035A1066318}" presName="node" presStyleLbl="alignAccFollowNode1" presStyleIdx="1" presStyleCnt="3" custScaleX="93212" custScaleY="84008" custLinFactNeighborX="292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11541-9DB7-4147-8DC7-EDD85BA5ECF3}" type="pres">
      <dgm:prSet presAssocID="{ECD7B789-26C6-4FDF-AFB8-09F75CAB0F9E}" presName="sibTrans" presStyleCnt="0"/>
      <dgm:spPr/>
    </dgm:pt>
    <dgm:pt modelId="{E1C0B485-9163-43DC-AC60-71C6A3DA7E0D}" type="pres">
      <dgm:prSet presAssocID="{623A2E86-6F8A-4F34-AB5C-7068B3B20A83}" presName="node" presStyleLbl="alignAccFollowNode1" presStyleIdx="2" presStyleCnt="3" custScaleX="111763" custScaleY="82358" custLinFactNeighborX="46153" custLinFactNeighborY="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9102F3-23B1-41BE-9D88-85CB5608B7A9}" srcId="{1914B75E-B9D2-41A8-A9CD-E8707B1266E4}" destId="{623A2E86-6F8A-4F34-AB5C-7068B3B20A83}" srcOrd="2" destOrd="0" parTransId="{CE6B2289-1BDC-4B5C-93B9-8045BF8AD773}" sibTransId="{16077229-38BD-4573-AABC-CB7CEA75E418}"/>
    <dgm:cxn modelId="{7928F9C5-A5C8-4B6E-80B3-35163225DE14}" type="presOf" srcId="{623A2E86-6F8A-4F34-AB5C-7068B3B20A83}" destId="{E1C0B485-9163-43DC-AC60-71C6A3DA7E0D}" srcOrd="0" destOrd="0" presId="urn:microsoft.com/office/officeart/2005/8/layout/lProcess3"/>
    <dgm:cxn modelId="{7A7613FB-7BB8-4563-B99A-C5E7A4AD01E8}" srcId="{8562F6E3-1CEB-4080-AEE4-8301754FF76F}" destId="{1914B75E-B9D2-41A8-A9CD-E8707B1266E4}" srcOrd="0" destOrd="0" parTransId="{9535E349-426B-47E1-83DC-1C834C86551E}" sibTransId="{774B8B9B-B2EB-4CAF-B29E-7B87891997F0}"/>
    <dgm:cxn modelId="{3F3C56ED-6287-4344-AD51-D8A773DAC9DD}" type="presOf" srcId="{8562F6E3-1CEB-4080-AEE4-8301754FF76F}" destId="{4381E161-A4F0-4FE1-BA22-6791B92D3427}" srcOrd="0" destOrd="0" presId="urn:microsoft.com/office/officeart/2005/8/layout/lProcess3"/>
    <dgm:cxn modelId="{9F781323-B003-479D-8505-413E9F1E3F2F}" type="presOf" srcId="{92D4B9AB-5D0B-4C41-B9C0-B42464044879}" destId="{407B5FD5-F21A-4E3E-98B3-CC6F6D404A1B}" srcOrd="0" destOrd="0" presId="urn:microsoft.com/office/officeart/2005/8/layout/lProcess3"/>
    <dgm:cxn modelId="{34A9ABE9-90AE-4495-9ADE-000F14A46393}" srcId="{1914B75E-B9D2-41A8-A9CD-E8707B1266E4}" destId="{92D4B9AB-5D0B-4C41-B9C0-B42464044879}" srcOrd="0" destOrd="0" parTransId="{73A4A645-A5D9-4169-A8C9-00DB6F863864}" sibTransId="{AEF4A420-011B-4616-834F-C05EB978EABA}"/>
    <dgm:cxn modelId="{3E17A674-F336-4FD4-A7F1-82E3500D0477}" type="presOf" srcId="{1914B75E-B9D2-41A8-A9CD-E8707B1266E4}" destId="{3A6F04F4-2334-4FE9-B7E9-C81177569F7F}" srcOrd="0" destOrd="0" presId="urn:microsoft.com/office/officeart/2005/8/layout/lProcess3"/>
    <dgm:cxn modelId="{B7DC451B-158D-4CFE-88D6-B7AFEEE75BA5}" srcId="{1914B75E-B9D2-41A8-A9CD-E8707B1266E4}" destId="{707651A2-0F96-482B-8591-E035A1066318}" srcOrd="1" destOrd="0" parTransId="{E72DFCB4-BBAA-4211-A07E-1AD3179678ED}" sibTransId="{ECD7B789-26C6-4FDF-AFB8-09F75CAB0F9E}"/>
    <dgm:cxn modelId="{1E74ED48-3836-4389-B1DB-76E90C51F764}" type="presOf" srcId="{707651A2-0F96-482B-8591-E035A1066318}" destId="{B55A576B-82A6-444D-92CC-0E43399CBD5D}" srcOrd="0" destOrd="0" presId="urn:microsoft.com/office/officeart/2005/8/layout/lProcess3"/>
    <dgm:cxn modelId="{1924348F-F256-4A48-91E6-0441217C7511}" type="presParOf" srcId="{4381E161-A4F0-4FE1-BA22-6791B92D3427}" destId="{DAAFBEDF-B4C5-42CC-907F-BA7C0F6933F4}" srcOrd="0" destOrd="0" presId="urn:microsoft.com/office/officeart/2005/8/layout/lProcess3"/>
    <dgm:cxn modelId="{44305AA6-2EE3-4ECA-8E47-A76D47FB462B}" type="presParOf" srcId="{DAAFBEDF-B4C5-42CC-907F-BA7C0F6933F4}" destId="{3A6F04F4-2334-4FE9-B7E9-C81177569F7F}" srcOrd="0" destOrd="0" presId="urn:microsoft.com/office/officeart/2005/8/layout/lProcess3"/>
    <dgm:cxn modelId="{AB36356B-DD56-4095-AA2C-B7435BEDC1BC}" type="presParOf" srcId="{DAAFBEDF-B4C5-42CC-907F-BA7C0F6933F4}" destId="{2959F972-1F8F-49DB-9C2B-0BFD4269CF2C}" srcOrd="1" destOrd="0" presId="urn:microsoft.com/office/officeart/2005/8/layout/lProcess3"/>
    <dgm:cxn modelId="{5EAE22F1-9CAD-4213-A283-0726005D6CB3}" type="presParOf" srcId="{DAAFBEDF-B4C5-42CC-907F-BA7C0F6933F4}" destId="{407B5FD5-F21A-4E3E-98B3-CC6F6D404A1B}" srcOrd="2" destOrd="0" presId="urn:microsoft.com/office/officeart/2005/8/layout/lProcess3"/>
    <dgm:cxn modelId="{1A357ACC-FB5F-4A34-B96C-7D071216780E}" type="presParOf" srcId="{DAAFBEDF-B4C5-42CC-907F-BA7C0F6933F4}" destId="{42EB53CA-F8E7-4922-868D-2A83F38A5CED}" srcOrd="3" destOrd="0" presId="urn:microsoft.com/office/officeart/2005/8/layout/lProcess3"/>
    <dgm:cxn modelId="{FB517C6C-7517-4E1A-B4EE-304A66324839}" type="presParOf" srcId="{DAAFBEDF-B4C5-42CC-907F-BA7C0F6933F4}" destId="{B55A576B-82A6-444D-92CC-0E43399CBD5D}" srcOrd="4" destOrd="0" presId="urn:microsoft.com/office/officeart/2005/8/layout/lProcess3"/>
    <dgm:cxn modelId="{B6B2795F-01A9-4B2B-8C8E-ED7B20CB2630}" type="presParOf" srcId="{DAAFBEDF-B4C5-42CC-907F-BA7C0F6933F4}" destId="{08F11541-9DB7-4147-8DC7-EDD85BA5ECF3}" srcOrd="5" destOrd="0" presId="urn:microsoft.com/office/officeart/2005/8/layout/lProcess3"/>
    <dgm:cxn modelId="{050544F5-52F6-43B4-A374-346FE22BE1FF}" type="presParOf" srcId="{DAAFBEDF-B4C5-42CC-907F-BA7C0F6933F4}" destId="{E1C0B485-9163-43DC-AC60-71C6A3DA7E0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F04F4-2334-4FE9-B7E9-C81177569F7F}">
      <dsp:nvSpPr>
        <dsp:cNvPr id="0" name=""/>
        <dsp:cNvSpPr/>
      </dsp:nvSpPr>
      <dsp:spPr>
        <a:xfrm>
          <a:off x="243503" y="339"/>
          <a:ext cx="2492795" cy="791408"/>
        </a:xfrm>
        <a:prstGeom prst="chevron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Further Performance &amp; Scalability </a:t>
          </a:r>
        </a:p>
      </dsp:txBody>
      <dsp:txXfrm>
        <a:off x="639207" y="339"/>
        <a:ext cx="1701387" cy="791408"/>
      </dsp:txXfrm>
    </dsp:sp>
    <dsp:sp modelId="{407B5FD5-F21A-4E3E-98B3-CC6F6D404A1B}">
      <dsp:nvSpPr>
        <dsp:cNvPr id="0" name=""/>
        <dsp:cNvSpPr/>
      </dsp:nvSpPr>
      <dsp:spPr>
        <a:xfrm>
          <a:off x="2448273" y="341"/>
          <a:ext cx="2109670" cy="791404"/>
        </a:xfrm>
        <a:prstGeom prst="chevron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Control Systems Integration</a:t>
          </a:r>
        </a:p>
      </dsp:txBody>
      <dsp:txXfrm>
        <a:off x="2843975" y="341"/>
        <a:ext cx="1318266" cy="791404"/>
      </dsp:txXfrm>
    </dsp:sp>
    <dsp:sp modelId="{B55A576B-82A6-444D-92CC-0E43399CBD5D}">
      <dsp:nvSpPr>
        <dsp:cNvPr id="0" name=""/>
        <dsp:cNvSpPr/>
      </dsp:nvSpPr>
      <dsp:spPr>
        <a:xfrm>
          <a:off x="4269813" y="341"/>
          <a:ext cx="2195279" cy="791404"/>
        </a:xfrm>
        <a:prstGeom prst="chevron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Online analysis</a:t>
          </a:r>
        </a:p>
      </dsp:txBody>
      <dsp:txXfrm>
        <a:off x="4665515" y="341"/>
        <a:ext cx="1403875" cy="791404"/>
      </dsp:txXfrm>
    </dsp:sp>
    <dsp:sp modelId="{E1C0B485-9163-43DC-AC60-71C6A3DA7E0D}">
      <dsp:nvSpPr>
        <dsp:cNvPr id="0" name=""/>
        <dsp:cNvSpPr/>
      </dsp:nvSpPr>
      <dsp:spPr>
        <a:xfrm>
          <a:off x="6190993" y="8707"/>
          <a:ext cx="2632183" cy="775860"/>
        </a:xfrm>
        <a:prstGeom prst="chevron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Large scale deployment &amp; further extensions</a:t>
          </a:r>
        </a:p>
      </dsp:txBody>
      <dsp:txXfrm>
        <a:off x="6578923" y="8707"/>
        <a:ext cx="1856323" cy="77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09E4-6072-4206-A09D-57447F962C5E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27B0-3277-4758-B25E-AA3FDEA5C6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Siemens: intro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6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Siemens removing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8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Siemens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value archiver (file based with low performances</a:t>
            </a:r>
            <a:r>
              <a:rPr lang="en-GB" baseline="0" dirty="0" smtClean="0"/>
              <a:t> when compared to DB</a:t>
            </a:r>
            <a:r>
              <a:rPr lang="en-GB" dirty="0" smtClean="0"/>
              <a:t>)</a:t>
            </a:r>
          </a:p>
          <a:p>
            <a:r>
              <a:rPr lang="en-GB" dirty="0" smtClean="0"/>
              <a:t>Overflow RDB Manger buffer</a:t>
            </a:r>
          </a:p>
          <a:p>
            <a:r>
              <a:rPr lang="en-GB" dirty="0" smtClean="0"/>
              <a:t>1DB per project?</a:t>
            </a:r>
          </a:p>
          <a:p>
            <a:endParaRPr lang="en-GB" dirty="0" smtClean="0"/>
          </a:p>
          <a:p>
            <a:r>
              <a:rPr lang="en-GB" dirty="0" smtClean="0"/>
              <a:t>Data</a:t>
            </a:r>
            <a:r>
              <a:rPr lang="en-GB" baseline="0" dirty="0" smtClean="0"/>
              <a:t> schema reduction</a:t>
            </a:r>
          </a:p>
          <a:p>
            <a:r>
              <a:rPr lang="en-GB" baseline="0" dirty="0" smtClean="0"/>
              <a:t>Bug fixing in WinCC OA core code</a:t>
            </a:r>
          </a:p>
          <a:p>
            <a:r>
              <a:rPr lang="en-GB" baseline="0" dirty="0" smtClean="0"/>
              <a:t>Direct access to the DB by shared lib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5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Simple  SOAP based interface for external</a:t>
            </a:r>
            <a:r>
              <a:rPr lang="en-GB" baseline="0" dirty="0" smtClean="0"/>
              <a:t> tools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Siemens: top part</a:t>
            </a:r>
          </a:p>
          <a:p>
            <a:r>
              <a:rPr lang="en-GB" dirty="0" smtClean="0"/>
              <a:t>CERN:</a:t>
            </a:r>
            <a:r>
              <a:rPr lang="en-GB" baseline="0" dirty="0" smtClean="0"/>
              <a:t> bottom part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42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r>
              <a:rPr lang="en-GB" baseline="0" dirty="0" smtClean="0"/>
              <a:t> from CERN</a:t>
            </a:r>
          </a:p>
          <a:p>
            <a:r>
              <a:rPr lang="en-GB" baseline="0" smtClean="0"/>
              <a:t>Next steps from Siemens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42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noFill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12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noFill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150000"/>
              <a:buFont typeface="Arial" panose="020B0604020202020204" pitchFamily="34" charset="0"/>
              <a:buChar char="›"/>
            </a:pPr>
            <a:r>
              <a:rPr lang="en-US" sz="32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Supervisory control systems for:</a:t>
            </a:r>
          </a:p>
          <a:p>
            <a:pPr lvl="1"/>
            <a:r>
              <a:rPr lang="en-US" sz="25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Water plant networks</a:t>
            </a:r>
          </a:p>
          <a:p>
            <a:pPr lvl="1"/>
            <a:r>
              <a:rPr lang="en-US" sz="25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Oil &amp; Gas pipelines and production</a:t>
            </a:r>
          </a:p>
          <a:p>
            <a:pPr lvl="1"/>
            <a:r>
              <a:rPr lang="en-US" sz="25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Energy supplies</a:t>
            </a:r>
          </a:p>
          <a:p>
            <a:pPr lvl="1"/>
            <a:r>
              <a:rPr lang="en-US" sz="25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Undergrounds</a:t>
            </a:r>
          </a:p>
          <a:p>
            <a:pPr lvl="1"/>
            <a:r>
              <a:rPr lang="en-US" sz="25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Traffic management</a:t>
            </a:r>
          </a:p>
          <a:p>
            <a:pPr lvl="1"/>
            <a:r>
              <a:rPr lang="en-US" sz="25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Building automation</a:t>
            </a:r>
          </a:p>
          <a:p>
            <a:pPr lvl="1"/>
            <a:r>
              <a:rPr lang="en-US" sz="25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Passenger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11864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noFill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150000"/>
              <a:buFont typeface="Arial" panose="020B0604020202020204" pitchFamily="34" charset="0"/>
              <a:buNone/>
            </a:pPr>
            <a:endParaRPr lang="en-US" sz="25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noFill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150000"/>
              <a:buFont typeface="Arial" panose="020B0604020202020204" pitchFamily="34" charset="0"/>
              <a:buNone/>
            </a:pPr>
            <a:endParaRPr lang="en-US" sz="25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4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noFill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SzPct val="150000"/>
              <a:buFont typeface="Arial" panose="020B0604020202020204" pitchFamily="34" charset="0"/>
              <a:buNone/>
            </a:pPr>
            <a:endParaRPr lang="en-US" sz="25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40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Used </a:t>
            </a:r>
            <a:r>
              <a:rPr lang="en-US" b="1" baseline="0" dirty="0" smtClean="0"/>
              <a:t>in m</a:t>
            </a:r>
            <a:r>
              <a:rPr lang="en-US" b="1" dirty="0" smtClean="0"/>
              <a:t>any industrial sectors: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Water plant networks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Oil &amp; Gas pipelines and production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Energy supplies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Undergrounds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Traffic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Building automation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Passenger information systems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2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CERN</a:t>
            </a:r>
          </a:p>
          <a:p>
            <a:r>
              <a:rPr lang="en-GB" dirty="0" smtClean="0"/>
              <a:t>-Collaboration</a:t>
            </a:r>
            <a:r>
              <a:rPr lang="en-GB" baseline="0" dirty="0" smtClean="0"/>
              <a:t> with Siemens is long term and in many areas</a:t>
            </a:r>
          </a:p>
          <a:p>
            <a:r>
              <a:rPr lang="en-GB" baseline="0" dirty="0" smtClean="0"/>
              <a:t>-Large base of systems installed at CERN. They produce large amounts of data </a:t>
            </a:r>
            <a:r>
              <a:rPr lang="en-GB" baseline="0" dirty="0" smtClean="0">
                <a:sym typeface="Wingdings" panose="05000000000000000000" pitchFamily="2" charset="2"/>
              </a:rPr>
              <a:t> suited for the data analysis framework.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8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0" dirty="0" smtClean="0"/>
              <a:t> activities for the same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1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2346450"/>
            <a:ext cx="3888432" cy="1658614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4149080"/>
            <a:ext cx="3888432" cy="1968219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Conference/Meeting Name</a:t>
            </a:r>
            <a:br>
              <a:rPr lang="en-US" dirty="0" smtClean="0"/>
            </a:br>
            <a:r>
              <a:rPr lang="en-US" dirty="0" smtClean="0"/>
              <a:t>Author 1 First and Family Names</a:t>
            </a:r>
            <a:br>
              <a:rPr lang="en-US" dirty="0" smtClean="0"/>
            </a:br>
            <a:r>
              <a:rPr lang="en-US" dirty="0" smtClean="0"/>
              <a:t>Author 2 First and Family Names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403350" y="4149079"/>
            <a:ext cx="2376488" cy="18728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xx/xx/2014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2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 Oct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Siemens CERN LiveMeeting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4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236978"/>
            <a:ext cx="7283152" cy="28891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03350" y="1701800"/>
            <a:ext cx="7272338" cy="124671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12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8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7544" y="1548714"/>
            <a:ext cx="3959994" cy="456845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4" y="1604434"/>
            <a:ext cx="3959225" cy="451273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3560" y="1535113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3" y="1535113"/>
            <a:ext cx="5266929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3" y="2174875"/>
            <a:ext cx="5266929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2512641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-20535" y="3490169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4467697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496" y="5445224"/>
            <a:ext cx="3109345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</p:spTree>
    <p:extLst>
      <p:ext uri="{BB962C8B-B14F-4D97-AF65-F5344CB8AC3E}">
        <p14:creationId xmlns:p14="http://schemas.microsoft.com/office/powerpoint/2010/main" val="21408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think-cell Slide" r:id="rId17" imgW="216" imgH="216" progId="">
                  <p:embed/>
                </p:oleObj>
              </mc:Choice>
              <mc:Fallback>
                <p:oleObj name="think-cell Slide" r:id="rId17" imgW="216" imgH="216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600201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1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 dirty="0" smtClean="0"/>
              <a:t>Filippo Tilaro – CERN </a:t>
            </a:r>
            <a:r>
              <a:rPr lang="fr-CH" dirty="0" err="1" smtClean="0"/>
              <a:t>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4EB1264-2DC2-4921-94A1-13F831F55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0" r:id="rId7"/>
    <p:sldLayoutId id="2147483671" r:id="rId8"/>
    <p:sldLayoutId id="2147483669" r:id="rId9"/>
    <p:sldLayoutId id="2147483654" r:id="rId10"/>
    <p:sldLayoutId id="2147483655" r:id="rId11"/>
    <p:sldLayoutId id="2147483657" r:id="rId12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2222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›"/>
        <a:defRPr sz="2800" b="1" kern="1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rgbClr val="2222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̵"/>
        <a:defRPr sz="2400" kern="1200">
          <a:solidFill>
            <a:srgbClr val="2222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2222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∙"/>
        <a:defRPr sz="1600" kern="1200">
          <a:solidFill>
            <a:srgbClr val="2222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wmf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3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1.emf"/><Relationship Id="rId18" Type="http://schemas.openxmlformats.org/officeDocument/2006/relationships/image" Target="../media/image36.jpeg"/><Relationship Id="rId26" Type="http://schemas.openxmlformats.org/officeDocument/2006/relationships/image" Target="../media/image40.png"/><Relationship Id="rId3" Type="http://schemas.openxmlformats.org/officeDocument/2006/relationships/tags" Target="../tags/tag58.xml"/><Relationship Id="rId21" Type="http://schemas.openxmlformats.org/officeDocument/2006/relationships/image" Target="../media/image39.jpeg"/><Relationship Id="rId7" Type="http://schemas.openxmlformats.org/officeDocument/2006/relationships/tags" Target="../tags/tag62.xml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35.png"/><Relationship Id="rId25" Type="http://schemas.openxmlformats.org/officeDocument/2006/relationships/image" Target="../media/image21.png"/><Relationship Id="rId2" Type="http://schemas.openxmlformats.org/officeDocument/2006/relationships/tags" Target="../tags/tag57.xml"/><Relationship Id="rId16" Type="http://schemas.openxmlformats.org/officeDocument/2006/relationships/image" Target="../media/image34.gif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6" Type="http://schemas.openxmlformats.org/officeDocument/2006/relationships/tags" Target="../tags/tag61.xml"/><Relationship Id="rId11" Type="http://schemas.openxmlformats.org/officeDocument/2006/relationships/notesSlide" Target="../notesSlides/notesSlide10.xml"/><Relationship Id="rId24" Type="http://schemas.openxmlformats.org/officeDocument/2006/relationships/image" Target="../media/image20.jpeg"/><Relationship Id="rId5" Type="http://schemas.openxmlformats.org/officeDocument/2006/relationships/tags" Target="../tags/tag60.xml"/><Relationship Id="rId15" Type="http://schemas.microsoft.com/office/2007/relationships/hdphoto" Target="../media/hdphoto1.wdp"/><Relationship Id="rId23" Type="http://schemas.openxmlformats.org/officeDocument/2006/relationships/image" Target="../media/image31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7.jpe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.png"/><Relationship Id="rId22" Type="http://schemas.openxmlformats.org/officeDocument/2006/relationships/image" Target="../media/image26.png"/><Relationship Id="rId27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5.bin"/><Relationship Id="rId10" Type="http://schemas.microsoft.com/office/2007/relationships/hdphoto" Target="../media/hdphoto1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26.png"/><Relationship Id="rId10" Type="http://schemas.openxmlformats.org/officeDocument/2006/relationships/image" Target="../media/image66.gif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9.jpeg"/><Relationship Id="rId12" Type="http://schemas.openxmlformats.org/officeDocument/2006/relationships/image" Target="../media/image70.png"/><Relationship Id="rId2" Type="http://schemas.openxmlformats.org/officeDocument/2006/relationships/tags" Target="../tags/tag6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8.jpeg"/><Relationship Id="rId11" Type="http://schemas.microsoft.com/office/2007/relationships/hdphoto" Target="../media/hdphoto1.wdp"/><Relationship Id="rId5" Type="http://schemas.openxmlformats.org/officeDocument/2006/relationships/image" Target="../media/image67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6" Type="http://schemas.microsoft.com/office/2007/relationships/hdphoto" Target="../media/hdphoto1.wdp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jpeg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image" Target="../media/image7.jpeg"/><Relationship Id="rId4" Type="http://schemas.openxmlformats.org/officeDocument/2006/relationships/tags" Target="../tags/tag5.xml"/><Relationship Id="rId9" Type="http://schemas.openxmlformats.org/officeDocument/2006/relationships/image" Target="../media/image6.emf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diagramQuickStyle" Target="../diagrams/quickStyle1.xml"/><Relationship Id="rId5" Type="http://schemas.openxmlformats.org/officeDocument/2006/relationships/oleObject" Target="../embeddings/oleObject7.bin"/><Relationship Id="rId10" Type="http://schemas.openxmlformats.org/officeDocument/2006/relationships/diagramLayout" Target="../diagrams/layout1.xml"/><Relationship Id="rId4" Type="http://schemas.openxmlformats.org/officeDocument/2006/relationships/notesSlide" Target="../notesSlides/notesSlide15.xml"/><Relationship Id="rId9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image" Target="../media/image5.png"/><Relationship Id="rId50" Type="http://schemas.openxmlformats.org/officeDocument/2006/relationships/image" Target="../media/image18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41" Type="http://schemas.openxmlformats.org/officeDocument/2006/relationships/tags" Target="../tags/tag51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image" Target="../media/image17.jpe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microsoft.com/office/2007/relationships/hdphoto" Target="../media/hdphoto1.wdp"/><Relationship Id="rId8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2346450"/>
            <a:ext cx="4752528" cy="1658614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Smart Technologies for Large Control Systems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59632" y="4149079"/>
            <a:ext cx="2376488" cy="1872837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GB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June 2015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60032" y="3501008"/>
            <a:ext cx="3816424" cy="16586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 smtClean="0">
                <a:solidFill>
                  <a:srgbClr val="0066CC"/>
                </a:solidFill>
              </a:rPr>
              <a:t> </a:t>
            </a:r>
          </a:p>
          <a:p>
            <a:r>
              <a:rPr lang="en-GB" sz="2500" dirty="0" smtClean="0">
                <a:solidFill>
                  <a:schemeClr val="accent1"/>
                </a:solidFill>
              </a:rPr>
              <a:t>CERN Open </a:t>
            </a:r>
            <a:r>
              <a:rPr lang="en-GB" sz="2500" dirty="0">
                <a:solidFill>
                  <a:schemeClr val="accent1"/>
                </a:solidFill>
              </a:rPr>
              <a:t>Day</a:t>
            </a:r>
            <a:endParaRPr lang="en-GB" sz="2500" dirty="0">
              <a:solidFill>
                <a:srgbClr val="0066CC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70" y="6503027"/>
            <a:ext cx="1249725" cy="29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317825" y="6484237"/>
            <a:ext cx="137469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7"/>
          <p:cNvSpPr>
            <a:spLocks noGrp="1"/>
          </p:cNvSpPr>
          <p:nvPr>
            <p:ph type="subTitle" idx="1"/>
          </p:nvPr>
        </p:nvSpPr>
        <p:spPr>
          <a:xfrm>
            <a:off x="4788024" y="4725143"/>
            <a:ext cx="3888432" cy="864097"/>
          </a:xfrm>
        </p:spPr>
        <p:txBody>
          <a:bodyPr>
            <a:noAutofit/>
          </a:bodyPr>
          <a:lstStyle/>
          <a:p>
            <a:r>
              <a:rPr lang="en-GB" sz="1600" b="0" i="1" dirty="0">
                <a:solidFill>
                  <a:schemeClr val="accent1">
                    <a:lumMod val="75000"/>
                  </a:schemeClr>
                </a:solidFill>
              </a:rPr>
              <a:t>Elisabeth Bakany, </a:t>
            </a:r>
            <a:r>
              <a:rPr lang="en-GB" sz="1600" b="0" i="1" dirty="0" smtClean="0">
                <a:solidFill>
                  <a:schemeClr val="accent1">
                    <a:lumMod val="75000"/>
                  </a:schemeClr>
                </a:solidFill>
              </a:rPr>
              <a:t>Siemens-ETM</a:t>
            </a:r>
            <a:endParaRPr lang="en-GB" sz="1600" b="0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1600" b="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Filippo Tilaro, </a:t>
            </a:r>
            <a:r>
              <a:rPr lang="en-GB" sz="1600" b="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CERN</a:t>
            </a:r>
            <a:endParaRPr lang="en-GB" sz="1600" b="0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13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89"/>
          <p:cNvSpPr txBox="1"/>
          <p:nvPr/>
        </p:nvSpPr>
        <p:spPr bwMode="auto">
          <a:xfrm>
            <a:off x="8499383" y="3660853"/>
            <a:ext cx="825145" cy="2862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0" dirty="0" smtClean="0">
                <a:solidFill>
                  <a:srgbClr val="15539C"/>
                </a:solidFill>
                <a:latin typeface="+mn-lt"/>
              </a:rPr>
              <a:t>OPC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Typical Control System Architecture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Siemens CERN </a:t>
            </a:r>
            <a:r>
              <a:rPr lang="pl-PL" dirty="0" smtClean="0"/>
              <a:t>o</a:t>
            </a:r>
            <a:r>
              <a:rPr lang="en-GB" dirty="0" smtClean="0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10</a:t>
            </a:fld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034431" y="5661586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210385" y="5661586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83709" y="5661586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90543" y="5661586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682265" y="5661586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365105" y="5661586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102766" y="5661586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04376" y="5385782"/>
            <a:ext cx="2781897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16"/>
          <p:cNvSpPr txBox="1">
            <a:spLocks noChangeArrowheads="1"/>
          </p:cNvSpPr>
          <p:nvPr/>
        </p:nvSpPr>
        <p:spPr bwMode="auto">
          <a:xfrm>
            <a:off x="5282158" y="5071235"/>
            <a:ext cx="1073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Fieldbus</a:t>
            </a:r>
            <a:endParaRPr lang="en-US" sz="1400" b="0" dirty="0">
              <a:solidFill>
                <a:srgbClr val="15539C"/>
              </a:solidFill>
              <a:latin typeface="+mn-lt"/>
            </a:endParaRPr>
          </a:p>
        </p:txBody>
      </p:sp>
      <p:pic>
        <p:nvPicPr>
          <p:cNvPr id="32" name="Picture 31" descr="SI_P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583" y="5702235"/>
            <a:ext cx="215768" cy="382198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Picture 32" descr="SI_P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960" y="5848165"/>
            <a:ext cx="220027" cy="389147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4" name="Picture 33" descr="C:\Documents and Settings\Enrique Blanco.PCEBHOME\Desktop\presentations\flowmete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727" y="5665752"/>
            <a:ext cx="178860" cy="3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:\Documents and Settings\Enrique Blanco.PCEBHOME\Desktop\presentations\flowmete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363" y="5761302"/>
            <a:ext cx="178860" cy="3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ject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8813" y="5726557"/>
            <a:ext cx="562134" cy="41520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743441"/>
            <a:ext cx="332169" cy="2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7743" y="5858589"/>
            <a:ext cx="332169" cy="2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endCxn id="119" idx="0"/>
          </p:cNvCxnSpPr>
          <p:nvPr/>
        </p:nvCxnSpPr>
        <p:spPr>
          <a:xfrm>
            <a:off x="4383813" y="3297374"/>
            <a:ext cx="1" cy="3928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cxnSpLocks noChangeShapeType="1"/>
          </p:cNvCxnSpPr>
          <p:nvPr/>
        </p:nvCxnSpPr>
        <p:spPr bwMode="auto">
          <a:xfrm>
            <a:off x="4680143" y="3978138"/>
            <a:ext cx="308148" cy="777235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41" name="Straight Connector 40"/>
          <p:cNvCxnSpPr/>
          <p:nvPr/>
        </p:nvCxnSpPr>
        <p:spPr>
          <a:xfrm>
            <a:off x="3507347" y="3287547"/>
            <a:ext cx="5239677" cy="146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16"/>
          <p:cNvSpPr txBox="1">
            <a:spLocks noChangeArrowheads="1"/>
          </p:cNvSpPr>
          <p:nvPr/>
        </p:nvSpPr>
        <p:spPr bwMode="auto">
          <a:xfrm>
            <a:off x="8678185" y="3101933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dirty="0">
                <a:solidFill>
                  <a:srgbClr val="15539C"/>
                </a:solidFill>
                <a:latin typeface="+mn-lt"/>
              </a:rPr>
              <a:t>TN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507347" y="3287547"/>
            <a:ext cx="10225" cy="1152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9" idx="0"/>
          </p:cNvCxnSpPr>
          <p:nvPr/>
        </p:nvCxnSpPr>
        <p:spPr>
          <a:xfrm>
            <a:off x="5117068" y="3321615"/>
            <a:ext cx="0" cy="10397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cxnSpLocks noChangeShapeType="1"/>
          </p:cNvCxnSpPr>
          <p:nvPr/>
        </p:nvCxnSpPr>
        <p:spPr bwMode="auto">
          <a:xfrm rot="10800000" flipV="1">
            <a:off x="3636126" y="3978137"/>
            <a:ext cx="415168" cy="777235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48" name="Straight Connector 47"/>
          <p:cNvCxnSpPr/>
          <p:nvPr/>
        </p:nvCxnSpPr>
        <p:spPr>
          <a:xfrm rot="5400000">
            <a:off x="4776876" y="5109978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p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513" y="4361368"/>
            <a:ext cx="515111" cy="6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rot="5400000">
            <a:off x="3231543" y="5109978"/>
            <a:ext cx="5516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92" y="4440169"/>
            <a:ext cx="515111" cy="4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172"/>
          <p:cNvSpPr txBox="1"/>
          <p:nvPr/>
        </p:nvSpPr>
        <p:spPr bwMode="auto">
          <a:xfrm>
            <a:off x="4086847" y="4597771"/>
            <a:ext cx="708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PLCs</a:t>
            </a:r>
            <a:endParaRPr lang="en-US" sz="1400" b="0" dirty="0">
              <a:solidFill>
                <a:srgbClr val="15539C"/>
              </a:solidFill>
              <a:latin typeface="+mn-lt"/>
            </a:endParaRPr>
          </a:p>
        </p:txBody>
      </p:sp>
      <p:sp>
        <p:nvSpPr>
          <p:cNvPr id="53" name="TextBox 173"/>
          <p:cNvSpPr txBox="1"/>
          <p:nvPr/>
        </p:nvSpPr>
        <p:spPr bwMode="auto">
          <a:xfrm>
            <a:off x="5633898" y="5453447"/>
            <a:ext cx="826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Sensors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&amp;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Actuators</a:t>
            </a:r>
            <a:endParaRPr lang="en-US" sz="1200" b="0" dirty="0">
              <a:solidFill>
                <a:srgbClr val="15539C"/>
              </a:solidFill>
              <a:latin typeface="+mn-lt"/>
            </a:endParaRPr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4127" y="2508166"/>
            <a:ext cx="454511" cy="52494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55" name="TextBox 110"/>
          <p:cNvSpPr txBox="1"/>
          <p:nvPr/>
        </p:nvSpPr>
        <p:spPr bwMode="auto">
          <a:xfrm>
            <a:off x="4888725" y="2132856"/>
            <a:ext cx="954315" cy="471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b="0" dirty="0">
                <a:solidFill>
                  <a:srgbClr val="15539C"/>
                </a:solidFill>
                <a:latin typeface="+mn-lt"/>
              </a:rPr>
              <a:t>MOON</a:t>
            </a:r>
          </a:p>
          <a:p>
            <a:pPr algn="ctr" eaLnBrk="0" hangingPunct="0">
              <a:defRPr/>
            </a:pPr>
            <a:r>
              <a:rPr lang="en-US" sz="1000" b="0" dirty="0">
                <a:solidFill>
                  <a:srgbClr val="15539C"/>
                </a:solidFill>
                <a:latin typeface="+mn-lt"/>
              </a:rPr>
              <a:t>(Monitoring</a:t>
            </a:r>
            <a:r>
              <a:rPr lang="en-US" sz="1100" b="0" dirty="0">
                <a:solidFill>
                  <a:srgbClr val="15539C"/>
                </a:solidFill>
                <a:latin typeface="+mn-lt"/>
              </a:rPr>
              <a:t>)</a:t>
            </a:r>
          </a:p>
        </p:txBody>
      </p:sp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7422" r="16973" b="5079"/>
          <a:stretch/>
        </p:blipFill>
        <p:spPr bwMode="auto">
          <a:xfrm>
            <a:off x="3970832" y="2351350"/>
            <a:ext cx="434399" cy="6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C:\Documents and Settings\eblanco\Local Settings\Temporary Internet Files\Content.IE5\4P84RBAS\MCj0431566000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1798" y="2446136"/>
            <a:ext cx="464186" cy="57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>
          <a:xfrm>
            <a:off x="6123891" y="2996952"/>
            <a:ext cx="0" cy="3039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6" y="4359335"/>
            <a:ext cx="838140" cy="74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7801834" y="3294856"/>
            <a:ext cx="1233324" cy="1026415"/>
            <a:chOff x="768317" y="2137045"/>
            <a:chExt cx="1461563" cy="1062884"/>
          </a:xfrm>
        </p:grpSpPr>
        <p:sp>
          <p:nvSpPr>
            <p:cNvPr id="86" name="TextBox 178"/>
            <p:cNvSpPr txBox="1"/>
            <p:nvPr/>
          </p:nvSpPr>
          <p:spPr bwMode="auto">
            <a:xfrm>
              <a:off x="1051262" y="2903467"/>
              <a:ext cx="1178618" cy="296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0" dirty="0">
                <a:solidFill>
                  <a:srgbClr val="15539C"/>
                </a:solidFill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endCxn id="116" idx="0"/>
            </p:cNvCxnSpPr>
            <p:nvPr/>
          </p:nvCxnSpPr>
          <p:spPr>
            <a:xfrm>
              <a:off x="768317" y="2137045"/>
              <a:ext cx="1587" cy="2692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>
            <a:endCxn id="78" idx="0"/>
          </p:cNvCxnSpPr>
          <p:nvPr/>
        </p:nvCxnSpPr>
        <p:spPr>
          <a:xfrm>
            <a:off x="7103047" y="3298288"/>
            <a:ext cx="769" cy="1168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86"/>
          <p:cNvSpPr txBox="1"/>
          <p:nvPr/>
        </p:nvSpPr>
        <p:spPr bwMode="auto">
          <a:xfrm>
            <a:off x="8028384" y="5142447"/>
            <a:ext cx="10603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High Voltage</a:t>
            </a:r>
          </a:p>
        </p:txBody>
      </p:sp>
      <p:cxnSp>
        <p:nvCxnSpPr>
          <p:cNvPr id="64" name="Straight Connector 63"/>
          <p:cNvCxnSpPr>
            <a:endCxn id="59" idx="0"/>
          </p:cNvCxnSpPr>
          <p:nvPr/>
        </p:nvCxnSpPr>
        <p:spPr>
          <a:xfrm>
            <a:off x="8524277" y="3304972"/>
            <a:ext cx="1359" cy="10543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88"/>
          <p:cNvSpPr txBox="1"/>
          <p:nvPr/>
        </p:nvSpPr>
        <p:spPr bwMode="auto">
          <a:xfrm>
            <a:off x="6259465" y="3697558"/>
            <a:ext cx="9719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DIM/CMW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470138" y="4467015"/>
            <a:ext cx="1157556" cy="1516634"/>
            <a:chOff x="4968552" y="4754050"/>
            <a:chExt cx="1294530" cy="138589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2094" y="4754050"/>
              <a:ext cx="1070238" cy="532103"/>
            </a:xfrm>
            <a:prstGeom prst="rect">
              <a:avLst/>
            </a:prstGeom>
          </p:spPr>
        </p:pic>
        <p:pic>
          <p:nvPicPr>
            <p:cNvPr id="79" name="Picture 78" descr="SI_P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029" y="5790691"/>
              <a:ext cx="241300" cy="349250"/>
            </a:xfrm>
            <a:prstGeom prst="rect">
              <a:avLst/>
            </a:prstGeom>
            <a:solidFill>
              <a:schemeClr val="accent1">
                <a:alpha val="29019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68552" y="5835550"/>
              <a:ext cx="371475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1" name="Straight Connector 80"/>
            <p:cNvCxnSpPr>
              <a:endCxn id="80" idx="0"/>
            </p:cNvCxnSpPr>
            <p:nvPr/>
          </p:nvCxnSpPr>
          <p:spPr>
            <a:xfrm flipH="1">
              <a:off x="5154290" y="5152608"/>
              <a:ext cx="528389" cy="68294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9" idx="0"/>
            </p:cNvCxnSpPr>
            <p:nvPr/>
          </p:nvCxnSpPr>
          <p:spPr>
            <a:xfrm>
              <a:off x="5682679" y="5170274"/>
              <a:ext cx="0" cy="620417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 descr="C:\Documents and Settings\Enrique Blanco.PCEBHOME\Desktop\presentations\flowmeter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3057" y="5787863"/>
              <a:ext cx="200025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4" name="Straight Connector 83"/>
            <p:cNvCxnSpPr>
              <a:endCxn id="83" idx="0"/>
            </p:cNvCxnSpPr>
            <p:nvPr/>
          </p:nvCxnSpPr>
          <p:spPr>
            <a:xfrm>
              <a:off x="5682679" y="5152608"/>
              <a:ext cx="480391" cy="635255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7136" y="2365085"/>
            <a:ext cx="463881" cy="63186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cxnSp>
        <p:nvCxnSpPr>
          <p:cNvPr id="77" name="Straight Connector 76"/>
          <p:cNvCxnSpPr>
            <a:stCxn id="75" idx="2"/>
          </p:cNvCxnSpPr>
          <p:nvPr/>
        </p:nvCxnSpPr>
        <p:spPr>
          <a:xfrm>
            <a:off x="6939077" y="2996952"/>
            <a:ext cx="0" cy="2856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C:\Documents and Settings\eblanco\Local Settings\Temporary Internet Files\Content.IE5\4P84RBAS\MCj0431566000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5288" y="2484860"/>
            <a:ext cx="464186" cy="57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71"/>
          <p:cNvCxnSpPr/>
          <p:nvPr/>
        </p:nvCxnSpPr>
        <p:spPr>
          <a:xfrm>
            <a:off x="8311356" y="3017388"/>
            <a:ext cx="0" cy="3039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6" idx="2"/>
          </p:cNvCxnSpPr>
          <p:nvPr/>
        </p:nvCxnSpPr>
        <p:spPr>
          <a:xfrm>
            <a:off x="4188032" y="2996952"/>
            <a:ext cx="0" cy="2979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294906" y="2998381"/>
            <a:ext cx="0" cy="3039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1921" y="5373216"/>
            <a:ext cx="1311723" cy="681285"/>
          </a:xfrm>
          <a:prstGeom prst="roundRect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Field </a:t>
            </a:r>
            <a:b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</a:b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layer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1921" y="4216959"/>
            <a:ext cx="1311723" cy="868225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Process</a:t>
            </a:r>
            <a:b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</a:b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layer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1921" y="2201159"/>
            <a:ext cx="1698092" cy="1731897"/>
          </a:xfrm>
          <a:prstGeom prst="round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Supervision</a:t>
            </a:r>
            <a:b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</a:b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layer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90707" y="1444459"/>
            <a:ext cx="1573872" cy="58470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2222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/>
              </a:rPr>
              <a:t>Data Analytics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0706" y="2759796"/>
            <a:ext cx="1573873" cy="110125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2222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 smtClean="0">
                <a:solidFill>
                  <a:srgbClr val="222268"/>
                </a:solidFill>
                <a:latin typeface="Arial"/>
              </a:rPr>
              <a:t>WinCC OA:</a:t>
            </a:r>
          </a:p>
          <a:p>
            <a:pPr marL="108000" marR="0" lvl="0" indent="-1800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1" kern="0" dirty="0" smtClean="0">
                <a:solidFill>
                  <a:srgbClr val="222268"/>
                </a:solidFill>
                <a:latin typeface="Arial"/>
              </a:rPr>
              <a:t>Deployment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300" b="1" kern="0" dirty="0">
                <a:solidFill>
                  <a:srgbClr val="222268"/>
                </a:solidFill>
                <a:latin typeface="Arial"/>
              </a:rPr>
              <a:t> </a:t>
            </a:r>
            <a:r>
              <a:rPr lang="en-US" sz="1300" b="1" kern="0" dirty="0" smtClean="0">
                <a:solidFill>
                  <a:srgbClr val="222268"/>
                </a:solidFill>
                <a:latin typeface="Arial"/>
              </a:rPr>
              <a:t>   tool</a:t>
            </a:r>
          </a:p>
          <a:p>
            <a:pPr marL="108000" marR="0" lvl="0" indent="-1800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1" kern="0" dirty="0" smtClean="0">
                <a:solidFill>
                  <a:srgbClr val="222268"/>
                </a:solidFill>
                <a:latin typeface="Arial"/>
              </a:rPr>
              <a:t>RDB Archiver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TextBox 188"/>
          <p:cNvSpPr txBox="1"/>
          <p:nvPr/>
        </p:nvSpPr>
        <p:spPr bwMode="auto">
          <a:xfrm>
            <a:off x="6230329" y="4246598"/>
            <a:ext cx="971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Front-end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 smtClean="0">
                <a:solidFill>
                  <a:srgbClr val="15539C"/>
                </a:solidFill>
                <a:latin typeface="+mn-lt"/>
              </a:rPr>
              <a:t>PC</a:t>
            </a:r>
          </a:p>
        </p:txBody>
      </p:sp>
      <p:sp>
        <p:nvSpPr>
          <p:cNvPr id="1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Straight Connector 112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mzl.ceijism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06936" y="2492896"/>
            <a:ext cx="241334" cy="241334"/>
          </a:xfrm>
          <a:prstGeom prst="rect">
            <a:avLst/>
          </a:prstGeom>
        </p:spPr>
      </p:pic>
      <p:pic>
        <p:nvPicPr>
          <p:cNvPr id="115" name="Picture 114" descr="mzl.ceijism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03489" y="2371445"/>
            <a:ext cx="265467" cy="265467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1232" y="3554832"/>
            <a:ext cx="463881" cy="63186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pic>
        <p:nvPicPr>
          <p:cNvPr id="117" name="Picture 116" descr="mzl.ceijism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78257" y="3570015"/>
            <a:ext cx="265467" cy="26546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1873" y="3690197"/>
            <a:ext cx="463881" cy="63186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pic>
        <p:nvPicPr>
          <p:cNvPr id="118" name="Picture 117" descr="mzl.ceijism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47765" y="3667589"/>
            <a:ext cx="265467" cy="265467"/>
          </a:xfrm>
          <a:prstGeom prst="rect">
            <a:avLst/>
          </a:prstGeom>
        </p:spPr>
      </p:pic>
      <p:sp>
        <p:nvSpPr>
          <p:cNvPr id="120" name="Rounded Rectangular Callout 119"/>
          <p:cNvSpPr/>
          <p:nvPr/>
        </p:nvSpPr>
        <p:spPr>
          <a:xfrm>
            <a:off x="2483768" y="1401927"/>
            <a:ext cx="6551389" cy="670637"/>
          </a:xfrm>
          <a:prstGeom prst="wedgeRoundRectCallout">
            <a:avLst>
              <a:gd name="adj1" fmla="val -63418"/>
              <a:gd name="adj2" fmla="val -4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539C"/>
                </a:solidFill>
                <a:latin typeface="Arial"/>
              </a:rPr>
              <a:t>Improve functionality, efficiency, and predictability of CERN control </a:t>
            </a:r>
            <a:r>
              <a:rPr lang="en-GB" sz="1400" dirty="0" smtClean="0">
                <a:solidFill>
                  <a:srgbClr val="15539C"/>
                </a:solidFill>
                <a:latin typeface="Arial"/>
              </a:rPr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539C"/>
                </a:solidFill>
                <a:latin typeface="Arial"/>
              </a:rPr>
              <a:t>Support operators </a:t>
            </a:r>
            <a:r>
              <a:rPr lang="en-GB" sz="1400" dirty="0" smtClean="0">
                <a:solidFill>
                  <a:srgbClr val="15539C"/>
                </a:solidFill>
                <a:latin typeface="Arial"/>
              </a:rPr>
              <a:t>to take decisions, enhance </a:t>
            </a:r>
            <a:r>
              <a:rPr lang="en-GB" sz="1400" dirty="0">
                <a:solidFill>
                  <a:srgbClr val="15539C"/>
                </a:solidFill>
                <a:latin typeface="Arial"/>
              </a:rPr>
              <a:t>the online monitoring systems</a:t>
            </a:r>
          </a:p>
        </p:txBody>
      </p:sp>
      <p:sp>
        <p:nvSpPr>
          <p:cNvPr id="121" name="Rounded Rectangular Callout 120"/>
          <p:cNvSpPr/>
          <p:nvPr/>
        </p:nvSpPr>
        <p:spPr>
          <a:xfrm>
            <a:off x="1835696" y="2276872"/>
            <a:ext cx="1891437" cy="853071"/>
          </a:xfrm>
          <a:prstGeom prst="wedgeRoundRectCallout">
            <a:avLst>
              <a:gd name="adj1" fmla="val -68132"/>
              <a:gd name="adj2" fmla="val 439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5539C"/>
                </a:solidFill>
              </a:rPr>
              <a:t>Manage multiple SCADA applications </a:t>
            </a:r>
            <a:r>
              <a:rPr lang="en-GB" sz="1400" dirty="0">
                <a:solidFill>
                  <a:srgbClr val="15539C"/>
                </a:solidFill>
              </a:rPr>
              <a:t>in a </a:t>
            </a:r>
            <a:r>
              <a:rPr lang="en-GB" sz="1400" dirty="0" smtClean="0">
                <a:solidFill>
                  <a:srgbClr val="15539C"/>
                </a:solidFill>
              </a:rPr>
              <a:t>centralized way</a:t>
            </a:r>
            <a:endParaRPr lang="en-GB" sz="1400" dirty="0">
              <a:solidFill>
                <a:srgbClr val="15539C"/>
              </a:solidFill>
            </a:endParaRPr>
          </a:p>
        </p:txBody>
      </p:sp>
      <p:sp>
        <p:nvSpPr>
          <p:cNvPr id="85" name="Rounded Rectangular Callout 84"/>
          <p:cNvSpPr/>
          <p:nvPr/>
        </p:nvSpPr>
        <p:spPr>
          <a:xfrm>
            <a:off x="1816465" y="3284984"/>
            <a:ext cx="1574898" cy="837826"/>
          </a:xfrm>
          <a:prstGeom prst="wedgeRoundRectCallout">
            <a:avLst>
              <a:gd name="adj1" fmla="val -68880"/>
              <a:gd name="adj2" fmla="val -202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15539C"/>
                </a:solidFill>
              </a:rPr>
              <a:t>Improve </a:t>
            </a:r>
            <a:r>
              <a:rPr lang="en-GB" sz="1400" dirty="0" smtClean="0">
                <a:solidFill>
                  <a:srgbClr val="15539C"/>
                </a:solidFill>
              </a:rPr>
              <a:t>WinCC OA archiving </a:t>
            </a:r>
            <a:r>
              <a:rPr lang="en-GB" sz="1400" dirty="0">
                <a:solidFill>
                  <a:srgbClr val="15539C"/>
                </a:solidFill>
              </a:rPr>
              <a:t>capabilities </a:t>
            </a:r>
          </a:p>
        </p:txBody>
      </p:sp>
    </p:spTree>
    <p:extLst>
      <p:ext uri="{BB962C8B-B14F-4D97-AF65-F5344CB8AC3E}">
        <p14:creationId xmlns:p14="http://schemas.microsoft.com/office/powerpoint/2010/main" val="41505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think-cell Slide" r:id="rId4" imgW="216" imgH="216" progId="">
                  <p:embed/>
                </p:oleObj>
              </mc:Choice>
              <mc:Fallback>
                <p:oleObj name="think-cell Slide" r:id="rId4" imgW="216" imgH="216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572000" y="1412776"/>
            <a:ext cx="4445540" cy="4997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Siemens’ Smart Data Technologies @ CERN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10" name="Picture 3" descr="C:\Users\Z002KJ5A\Desktop\ELVis_big_teaser_EX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06462"/>
            <a:ext cx="4134282" cy="221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 t="3663"/>
          <a:stretch>
            <a:fillRect/>
          </a:stretch>
        </p:blipFill>
        <p:spPr bwMode="auto">
          <a:xfrm>
            <a:off x="4664314" y="1905852"/>
            <a:ext cx="4228166" cy="224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1473805"/>
            <a:ext cx="4392488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Code name “</a:t>
            </a: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ELVis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Cloud-based BIG Data Analytics for Time Series Sensor Data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Real-Time Stream Processing at customizable KHz-Rates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High Performance Online Visualization in Rich Web-based UI 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Intelligence for Sensor Data Validation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Job-based Offline Data Analysis</a:t>
            </a: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650" kern="0" dirty="0">
              <a:solidFill>
                <a:srgbClr val="15539C"/>
              </a:solidFill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44008" y="1473804"/>
            <a:ext cx="4248472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Code name “</a:t>
            </a: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WatchCAT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Data Fusion of events &amp; sensors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Complex Event Processing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Automated Learning of fault patterns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Logical Reasoning for Fault Detection &amp; Isolation 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Fault prediction based on recognizable patterns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GB" sz="1050" kern="0" dirty="0">
              <a:solidFill>
                <a:srgbClr val="15539C"/>
              </a:solidFill>
              <a:ea typeface="+mj-ea"/>
              <a:cs typeface="+mj-cs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8589" y="1521252"/>
            <a:ext cx="1757923" cy="439449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2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think-cell Slide" r:id="rId12" imgW="216" imgH="216" progId="">
                  <p:embed/>
                </p:oleObj>
              </mc:Choice>
              <mc:Fallback>
                <p:oleObj name="think-cell Slide" r:id="rId12" imgW="216" imgH="216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40129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Siemens’ Smart Data Technologies: </a:t>
            </a:r>
            <a:br>
              <a:rPr lang="en-GB" sz="2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en-GB" sz="3200" b="1" dirty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Control</a:t>
            </a:r>
            <a:r>
              <a:rPr lang="en-GB" sz="2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GB" sz="32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System Analysis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12</a:t>
            </a:fld>
            <a:endParaRPr lang="en-GB" dirty="0">
              <a:latin typeface="+mn-lt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Plc-communicatiemodule-Siemens-ET200M-6ES71532BA020XB-1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595" y="3717032"/>
            <a:ext cx="1008112" cy="50090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438431" y="1581641"/>
            <a:ext cx="2118835" cy="33789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29" name="Rechteck 14"/>
          <p:cNvSpPr/>
          <p:nvPr/>
        </p:nvSpPr>
        <p:spPr bwMode="auto">
          <a:xfrm>
            <a:off x="5343527" y="1947073"/>
            <a:ext cx="47500" cy="434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0" name="Rechteckige Legende 44"/>
          <p:cNvSpPr/>
          <p:nvPr/>
        </p:nvSpPr>
        <p:spPr bwMode="auto">
          <a:xfrm>
            <a:off x="2411760" y="3525858"/>
            <a:ext cx="2160240" cy="144016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Identify and detect fault / abnormal pattern for Diagnosis and Prognostics based on domain knowledge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77472" y="1653649"/>
            <a:ext cx="244827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Analyze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660950" y="1576248"/>
            <a:ext cx="2118835" cy="33789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884565" y="1581641"/>
            <a:ext cx="2118835" cy="33789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2781528" y="2034320"/>
            <a:ext cx="1176129" cy="1419529"/>
            <a:chOff x="4808984" y="2492896"/>
            <a:chExt cx="1425759" cy="1755387"/>
          </a:xfrm>
        </p:grpSpPr>
        <p:pic>
          <p:nvPicPr>
            <p:cNvPr id="53" name="Picture 10" descr="D:\Users\mchn3680\Pictures\Slides\Pictures\shutterstock_66272299- DB.pn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13040" y="2492896"/>
              <a:ext cx="921703" cy="1152128"/>
            </a:xfrm>
            <a:prstGeom prst="rect">
              <a:avLst/>
            </a:prstGeom>
            <a:noFill/>
          </p:spPr>
        </p:pic>
        <p:sp>
          <p:nvSpPr>
            <p:cNvPr id="54" name="Rectangle 53"/>
            <p:cNvSpPr/>
            <p:nvPr>
              <p:custDataLst>
                <p:tags r:id="rId8"/>
              </p:custDataLst>
            </p:nvPr>
          </p:nvSpPr>
          <p:spPr bwMode="auto">
            <a:xfrm rot="861551">
              <a:off x="5318678" y="3371024"/>
              <a:ext cx="432047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5" name="Picture 3" descr="D:\Users\mchn3680\Downloads\shutterstock_58530694.jp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984" y="3237359"/>
              <a:ext cx="1357325" cy="1010924"/>
            </a:xfrm>
            <a:prstGeom prst="rect">
              <a:avLst/>
            </a:prstGeom>
            <a:noFill/>
          </p:spPr>
        </p:pic>
      </p:grpSp>
      <p:sp>
        <p:nvSpPr>
          <p:cNvPr id="56" name="Rechteckige Legende 44"/>
          <p:cNvSpPr/>
          <p:nvPr/>
        </p:nvSpPr>
        <p:spPr bwMode="auto">
          <a:xfrm>
            <a:off x="4644008" y="3525858"/>
            <a:ext cx="2160240" cy="144016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Provide experts with Root-cause  and Gap Analysis using Rules  and Patterns Mining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99992" y="1653649"/>
            <a:ext cx="244827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Learn</a:t>
            </a:r>
          </a:p>
        </p:txBody>
      </p:sp>
      <p:grpSp>
        <p:nvGrpSpPr>
          <p:cNvPr id="3" name="Group 53"/>
          <p:cNvGrpSpPr/>
          <p:nvPr/>
        </p:nvGrpSpPr>
        <p:grpSpPr>
          <a:xfrm>
            <a:off x="4932040" y="1976046"/>
            <a:ext cx="1419617" cy="1333787"/>
            <a:chOff x="9544361" y="4871389"/>
            <a:chExt cx="713085" cy="740384"/>
          </a:xfrm>
        </p:grpSpPr>
        <p:pic>
          <p:nvPicPr>
            <p:cNvPr id="59" name="Picture 6" descr="D:\Users\mchn3680\Downloads\shutterstock_11827318.jp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52287" y="4871389"/>
              <a:ext cx="505159" cy="410441"/>
            </a:xfrm>
            <a:prstGeom prst="rect">
              <a:avLst/>
            </a:prstGeom>
            <a:noFill/>
          </p:spPr>
        </p:pic>
        <p:pic>
          <p:nvPicPr>
            <p:cNvPr id="60" name="Picture 4" descr="D:\Users\mchn3680\Downloads\shutterstock_43682035 - blue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44361" y="5046765"/>
              <a:ext cx="439871" cy="324035"/>
            </a:xfrm>
            <a:prstGeom prst="rect">
              <a:avLst/>
            </a:prstGeom>
            <a:noFill/>
          </p:spPr>
        </p:pic>
        <p:pic>
          <p:nvPicPr>
            <p:cNvPr id="61" name="Picture 8" descr="D:\Users\mchn3680\Downloads\shutterstock_92815348.jp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80114" y="5218678"/>
              <a:ext cx="483808" cy="393095"/>
            </a:xfrm>
            <a:prstGeom prst="rect">
              <a:avLst/>
            </a:prstGeom>
            <a:noFill/>
          </p:spPr>
        </p:pic>
      </p:grpSp>
      <p:sp>
        <p:nvSpPr>
          <p:cNvPr id="62" name="Rechteckige Legende 44"/>
          <p:cNvSpPr/>
          <p:nvPr/>
        </p:nvSpPr>
        <p:spPr bwMode="auto">
          <a:xfrm>
            <a:off x="6876256" y="3525858"/>
            <a:ext cx="2160240" cy="144016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Forecasts, Trends and Early-Warnings to increase Operating Hours</a:t>
            </a:r>
          </a:p>
        </p:txBody>
      </p:sp>
      <p:grpSp>
        <p:nvGrpSpPr>
          <p:cNvPr id="5" name="Group 47"/>
          <p:cNvGrpSpPr/>
          <p:nvPr/>
        </p:nvGrpSpPr>
        <p:grpSpPr>
          <a:xfrm>
            <a:off x="3275856" y="5104640"/>
            <a:ext cx="4896544" cy="1152128"/>
            <a:chOff x="2555776" y="4077072"/>
            <a:chExt cx="4896544" cy="1152128"/>
          </a:xfrm>
        </p:grpSpPr>
        <p:sp>
          <p:nvSpPr>
            <p:cNvPr id="88" name="Rectangle 87"/>
            <p:cNvSpPr/>
            <p:nvPr/>
          </p:nvSpPr>
          <p:spPr>
            <a:xfrm>
              <a:off x="2555776" y="4077072"/>
              <a:ext cx="4896544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" name="Group 88"/>
            <p:cNvGrpSpPr/>
            <p:nvPr/>
          </p:nvGrpSpPr>
          <p:grpSpPr>
            <a:xfrm>
              <a:off x="2627784" y="4149080"/>
              <a:ext cx="4743588" cy="989691"/>
              <a:chOff x="3663322" y="5060777"/>
              <a:chExt cx="4743588" cy="989691"/>
            </a:xfrm>
          </p:grpSpPr>
          <p:sp>
            <p:nvSpPr>
              <p:cNvPr id="90" name="Right Arrow 89"/>
              <p:cNvSpPr/>
              <p:nvPr/>
            </p:nvSpPr>
            <p:spPr bwMode="auto">
              <a:xfrm>
                <a:off x="3670432" y="5278897"/>
                <a:ext cx="4736478" cy="771571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de-DE" sz="18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663322" y="5492098"/>
                <a:ext cx="419980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dirty="0">
                    <a:solidFill>
                      <a:schemeClr val="tx2"/>
                    </a:solidFill>
                  </a:rPr>
                  <a:t>X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T C D </a:t>
                </a:r>
                <a:r>
                  <a:rPr lang="de-DE" sz="1400" dirty="0">
                    <a:solidFill>
                      <a:schemeClr val="tx2"/>
                    </a:solidFill>
                  </a:rPr>
                  <a:t>F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400" dirty="0">
                    <a:solidFill>
                      <a:srgbClr val="FF0000"/>
                    </a:solidFill>
                  </a:rPr>
                  <a:t>A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E D N D 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B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400" dirty="0" smtClean="0">
                    <a:solidFill>
                      <a:srgbClr val="002060"/>
                    </a:solidFill>
                  </a:rPr>
                  <a:t>K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D </a:t>
                </a:r>
                <a:r>
                  <a:rPr lang="en-US" sz="1400" dirty="0">
                    <a:solidFill>
                      <a:schemeClr val="tx1"/>
                    </a:solidFill>
                  </a:rPr>
                  <a:t>F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A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B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400" dirty="0" smtClean="0">
                    <a:solidFill>
                      <a:srgbClr val="002060"/>
                    </a:solidFill>
                  </a:rPr>
                  <a:t>K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D</a:t>
                </a:r>
                <a:endParaRPr lang="de-DE" sz="1400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471444" y="5071410"/>
                <a:ext cx="2603655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400" dirty="0" smtClean="0">
                    <a:solidFill>
                      <a:srgbClr val="FF0000"/>
                    </a:solidFill>
                  </a:rPr>
                  <a:t>АА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              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B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          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A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B</a:t>
                </a:r>
                <a:endParaRPr lang="de-DE" sz="1400" dirty="0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 bwMode="auto">
              <a:xfrm>
                <a:off x="6702960" y="5225732"/>
                <a:ext cx="595423" cy="0"/>
              </a:xfrm>
              <a:prstGeom prst="straightConnector1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>
              <a:xfrm>
                <a:off x="7340915" y="5060777"/>
                <a:ext cx="662361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2"/>
                    </a:solidFill>
                  </a:rPr>
                  <a:t>Alarm </a:t>
                </a:r>
                <a:endParaRPr lang="de-DE" sz="1200" b="1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813535" y="5105518"/>
                <a:ext cx="6703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100" b="1" dirty="0" smtClean="0">
                    <a:solidFill>
                      <a:schemeClr val="tx2"/>
                    </a:solidFill>
                  </a:rPr>
                  <a:t>Pattern</a:t>
                </a:r>
                <a:endParaRPr lang="de-DE" sz="1000" b="1" dirty="0"/>
              </a:p>
            </p:txBody>
          </p:sp>
        </p:grpSp>
      </p:grpSp>
      <p:sp>
        <p:nvSpPr>
          <p:cNvPr id="63" name="Rectangle 62"/>
          <p:cNvSpPr/>
          <p:nvPr/>
        </p:nvSpPr>
        <p:spPr>
          <a:xfrm>
            <a:off x="6579591" y="1653649"/>
            <a:ext cx="244827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Diagnose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496" y="1578278"/>
            <a:ext cx="1859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Control Systems</a:t>
            </a:r>
            <a:endParaRPr lang="en-US" sz="1600" dirty="0"/>
          </a:p>
        </p:txBody>
      </p:sp>
      <p:sp>
        <p:nvSpPr>
          <p:cNvPr id="50" name="Freeform 49"/>
          <p:cNvSpPr/>
          <p:nvPr/>
        </p:nvSpPr>
        <p:spPr>
          <a:xfrm>
            <a:off x="1835696" y="1556792"/>
            <a:ext cx="576064" cy="3672408"/>
          </a:xfrm>
          <a:custGeom>
            <a:avLst/>
            <a:gdLst>
              <a:gd name="connsiteX0" fmla="*/ 0 w 720080"/>
              <a:gd name="connsiteY0" fmla="*/ 108012 h 432048"/>
              <a:gd name="connsiteX1" fmla="*/ 504056 w 720080"/>
              <a:gd name="connsiteY1" fmla="*/ 108012 h 432048"/>
              <a:gd name="connsiteX2" fmla="*/ 504056 w 720080"/>
              <a:gd name="connsiteY2" fmla="*/ 0 h 432048"/>
              <a:gd name="connsiteX3" fmla="*/ 720080 w 720080"/>
              <a:gd name="connsiteY3" fmla="*/ 216024 h 432048"/>
              <a:gd name="connsiteX4" fmla="*/ 504056 w 720080"/>
              <a:gd name="connsiteY4" fmla="*/ 432048 h 432048"/>
              <a:gd name="connsiteX5" fmla="*/ 504056 w 720080"/>
              <a:gd name="connsiteY5" fmla="*/ 324036 h 432048"/>
              <a:gd name="connsiteX6" fmla="*/ 0 w 720080"/>
              <a:gd name="connsiteY6" fmla="*/ 324036 h 432048"/>
              <a:gd name="connsiteX7" fmla="*/ 0 w 720080"/>
              <a:gd name="connsiteY7" fmla="*/ 108012 h 432048"/>
              <a:gd name="connsiteX0" fmla="*/ 0 w 720080"/>
              <a:gd name="connsiteY0" fmla="*/ 0 h 1944216"/>
              <a:gd name="connsiteX1" fmla="*/ 504056 w 720080"/>
              <a:gd name="connsiteY1" fmla="*/ 1620180 h 1944216"/>
              <a:gd name="connsiteX2" fmla="*/ 504056 w 720080"/>
              <a:gd name="connsiteY2" fmla="*/ 1512168 h 1944216"/>
              <a:gd name="connsiteX3" fmla="*/ 720080 w 720080"/>
              <a:gd name="connsiteY3" fmla="*/ 1728192 h 1944216"/>
              <a:gd name="connsiteX4" fmla="*/ 504056 w 720080"/>
              <a:gd name="connsiteY4" fmla="*/ 1944216 h 1944216"/>
              <a:gd name="connsiteX5" fmla="*/ 504056 w 720080"/>
              <a:gd name="connsiteY5" fmla="*/ 1836204 h 1944216"/>
              <a:gd name="connsiteX6" fmla="*/ 0 w 720080"/>
              <a:gd name="connsiteY6" fmla="*/ 1836204 h 1944216"/>
              <a:gd name="connsiteX7" fmla="*/ 0 w 720080"/>
              <a:gd name="connsiteY7" fmla="*/ 0 h 1944216"/>
              <a:gd name="connsiteX0" fmla="*/ 0 w 720080"/>
              <a:gd name="connsiteY0" fmla="*/ 36004 h 1980220"/>
              <a:gd name="connsiteX1" fmla="*/ 504056 w 720080"/>
              <a:gd name="connsiteY1" fmla="*/ 1656184 h 1980220"/>
              <a:gd name="connsiteX2" fmla="*/ 504056 w 720080"/>
              <a:gd name="connsiteY2" fmla="*/ 1548172 h 1980220"/>
              <a:gd name="connsiteX3" fmla="*/ 720080 w 720080"/>
              <a:gd name="connsiteY3" fmla="*/ 1764196 h 1980220"/>
              <a:gd name="connsiteX4" fmla="*/ 504056 w 720080"/>
              <a:gd name="connsiteY4" fmla="*/ 1980220 h 1980220"/>
              <a:gd name="connsiteX5" fmla="*/ 504056 w 720080"/>
              <a:gd name="connsiteY5" fmla="*/ 1872208 h 1980220"/>
              <a:gd name="connsiteX6" fmla="*/ 0 w 720080"/>
              <a:gd name="connsiteY6" fmla="*/ 1872208 h 1980220"/>
              <a:gd name="connsiteX7" fmla="*/ 0 w 720080"/>
              <a:gd name="connsiteY7" fmla="*/ 36004 h 1980220"/>
              <a:gd name="connsiteX0" fmla="*/ 0 w 720080"/>
              <a:gd name="connsiteY0" fmla="*/ 0 h 1944216"/>
              <a:gd name="connsiteX1" fmla="*/ 504056 w 720080"/>
              <a:gd name="connsiteY1" fmla="*/ 1620180 h 1944216"/>
              <a:gd name="connsiteX2" fmla="*/ 504056 w 720080"/>
              <a:gd name="connsiteY2" fmla="*/ 1512168 h 1944216"/>
              <a:gd name="connsiteX3" fmla="*/ 720080 w 720080"/>
              <a:gd name="connsiteY3" fmla="*/ 1728192 h 1944216"/>
              <a:gd name="connsiteX4" fmla="*/ 504056 w 720080"/>
              <a:gd name="connsiteY4" fmla="*/ 1944216 h 1944216"/>
              <a:gd name="connsiteX5" fmla="*/ 504056 w 720080"/>
              <a:gd name="connsiteY5" fmla="*/ 1836204 h 1944216"/>
              <a:gd name="connsiteX6" fmla="*/ 0 w 720080"/>
              <a:gd name="connsiteY6" fmla="*/ 1836204 h 1944216"/>
              <a:gd name="connsiteX7" fmla="*/ 0 w 720080"/>
              <a:gd name="connsiteY7" fmla="*/ 0 h 1944216"/>
              <a:gd name="connsiteX0" fmla="*/ 38623 w 758703"/>
              <a:gd name="connsiteY0" fmla="*/ 0 h 1944216"/>
              <a:gd name="connsiteX1" fmla="*/ 542679 w 758703"/>
              <a:gd name="connsiteY1" fmla="*/ 1620180 h 1944216"/>
              <a:gd name="connsiteX2" fmla="*/ 542679 w 758703"/>
              <a:gd name="connsiteY2" fmla="*/ 1512168 h 1944216"/>
              <a:gd name="connsiteX3" fmla="*/ 758703 w 758703"/>
              <a:gd name="connsiteY3" fmla="*/ 1728192 h 1944216"/>
              <a:gd name="connsiteX4" fmla="*/ 542679 w 758703"/>
              <a:gd name="connsiteY4" fmla="*/ 1944216 h 1944216"/>
              <a:gd name="connsiteX5" fmla="*/ 542679 w 758703"/>
              <a:gd name="connsiteY5" fmla="*/ 1836204 h 1944216"/>
              <a:gd name="connsiteX6" fmla="*/ 38623 w 758703"/>
              <a:gd name="connsiteY6" fmla="*/ 1836204 h 1944216"/>
              <a:gd name="connsiteX7" fmla="*/ 38623 w 758703"/>
              <a:gd name="connsiteY7" fmla="*/ 0 h 1944216"/>
              <a:gd name="connsiteX0" fmla="*/ 0 w 720080"/>
              <a:gd name="connsiteY0" fmla="*/ 0 h 1944216"/>
              <a:gd name="connsiteX1" fmla="*/ 504056 w 720080"/>
              <a:gd name="connsiteY1" fmla="*/ 1620180 h 1944216"/>
              <a:gd name="connsiteX2" fmla="*/ 504056 w 720080"/>
              <a:gd name="connsiteY2" fmla="*/ 1512168 h 1944216"/>
              <a:gd name="connsiteX3" fmla="*/ 720080 w 720080"/>
              <a:gd name="connsiteY3" fmla="*/ 1728192 h 1944216"/>
              <a:gd name="connsiteX4" fmla="*/ 504056 w 720080"/>
              <a:gd name="connsiteY4" fmla="*/ 1944216 h 1944216"/>
              <a:gd name="connsiteX5" fmla="*/ 504056 w 720080"/>
              <a:gd name="connsiteY5" fmla="*/ 1836204 h 1944216"/>
              <a:gd name="connsiteX6" fmla="*/ 0 w 720080"/>
              <a:gd name="connsiteY6" fmla="*/ 1836204 h 1944216"/>
              <a:gd name="connsiteX7" fmla="*/ 0 w 720080"/>
              <a:gd name="connsiteY7" fmla="*/ 0 h 1944216"/>
              <a:gd name="connsiteX0" fmla="*/ 0 w 720080"/>
              <a:gd name="connsiteY0" fmla="*/ 0 h 3672408"/>
              <a:gd name="connsiteX1" fmla="*/ 504056 w 720080"/>
              <a:gd name="connsiteY1" fmla="*/ 1620180 h 3672408"/>
              <a:gd name="connsiteX2" fmla="*/ 504056 w 720080"/>
              <a:gd name="connsiteY2" fmla="*/ 1512168 h 3672408"/>
              <a:gd name="connsiteX3" fmla="*/ 720080 w 720080"/>
              <a:gd name="connsiteY3" fmla="*/ 1728192 h 3672408"/>
              <a:gd name="connsiteX4" fmla="*/ 504056 w 720080"/>
              <a:gd name="connsiteY4" fmla="*/ 1944216 h 3672408"/>
              <a:gd name="connsiteX5" fmla="*/ 504056 w 720080"/>
              <a:gd name="connsiteY5" fmla="*/ 1836204 h 3672408"/>
              <a:gd name="connsiteX6" fmla="*/ 0 w 720080"/>
              <a:gd name="connsiteY6" fmla="*/ 3672408 h 3672408"/>
              <a:gd name="connsiteX7" fmla="*/ 0 w 720080"/>
              <a:gd name="connsiteY7" fmla="*/ 0 h 3672408"/>
              <a:gd name="connsiteX0" fmla="*/ 0 w 720080"/>
              <a:gd name="connsiteY0" fmla="*/ 0 h 3978442"/>
              <a:gd name="connsiteX1" fmla="*/ 504056 w 720080"/>
              <a:gd name="connsiteY1" fmla="*/ 1620180 h 3978442"/>
              <a:gd name="connsiteX2" fmla="*/ 504056 w 720080"/>
              <a:gd name="connsiteY2" fmla="*/ 1512168 h 3978442"/>
              <a:gd name="connsiteX3" fmla="*/ 720080 w 720080"/>
              <a:gd name="connsiteY3" fmla="*/ 1728192 h 3978442"/>
              <a:gd name="connsiteX4" fmla="*/ 504056 w 720080"/>
              <a:gd name="connsiteY4" fmla="*/ 1944216 h 3978442"/>
              <a:gd name="connsiteX5" fmla="*/ 504056 w 720080"/>
              <a:gd name="connsiteY5" fmla="*/ 1836204 h 3978442"/>
              <a:gd name="connsiteX6" fmla="*/ 0 w 720080"/>
              <a:gd name="connsiteY6" fmla="*/ 3672408 h 3978442"/>
              <a:gd name="connsiteX7" fmla="*/ 0 w 720080"/>
              <a:gd name="connsiteY7" fmla="*/ 0 h 3978442"/>
              <a:gd name="connsiteX0" fmla="*/ 0 w 720080"/>
              <a:gd name="connsiteY0" fmla="*/ 0 h 3672408"/>
              <a:gd name="connsiteX1" fmla="*/ 504056 w 720080"/>
              <a:gd name="connsiteY1" fmla="*/ 1620180 h 3672408"/>
              <a:gd name="connsiteX2" fmla="*/ 504056 w 720080"/>
              <a:gd name="connsiteY2" fmla="*/ 1512168 h 3672408"/>
              <a:gd name="connsiteX3" fmla="*/ 720080 w 720080"/>
              <a:gd name="connsiteY3" fmla="*/ 1728192 h 3672408"/>
              <a:gd name="connsiteX4" fmla="*/ 504056 w 720080"/>
              <a:gd name="connsiteY4" fmla="*/ 1944216 h 3672408"/>
              <a:gd name="connsiteX5" fmla="*/ 504056 w 720080"/>
              <a:gd name="connsiteY5" fmla="*/ 1836204 h 3672408"/>
              <a:gd name="connsiteX6" fmla="*/ 0 w 720080"/>
              <a:gd name="connsiteY6" fmla="*/ 3672408 h 3672408"/>
              <a:gd name="connsiteX7" fmla="*/ 0 w 720080"/>
              <a:gd name="connsiteY7" fmla="*/ 0 h 3672408"/>
              <a:gd name="connsiteX0" fmla="*/ 94528 w 814608"/>
              <a:gd name="connsiteY0" fmla="*/ 0 h 3672408"/>
              <a:gd name="connsiteX1" fmla="*/ 598584 w 814608"/>
              <a:gd name="connsiteY1" fmla="*/ 1620180 h 3672408"/>
              <a:gd name="connsiteX2" fmla="*/ 598584 w 814608"/>
              <a:gd name="connsiteY2" fmla="*/ 1512168 h 3672408"/>
              <a:gd name="connsiteX3" fmla="*/ 814608 w 814608"/>
              <a:gd name="connsiteY3" fmla="*/ 1728192 h 3672408"/>
              <a:gd name="connsiteX4" fmla="*/ 598584 w 814608"/>
              <a:gd name="connsiteY4" fmla="*/ 1944216 h 3672408"/>
              <a:gd name="connsiteX5" fmla="*/ 598584 w 814608"/>
              <a:gd name="connsiteY5" fmla="*/ 1836204 h 3672408"/>
              <a:gd name="connsiteX6" fmla="*/ 94528 w 814608"/>
              <a:gd name="connsiteY6" fmla="*/ 3672408 h 3672408"/>
              <a:gd name="connsiteX7" fmla="*/ 94528 w 814608"/>
              <a:gd name="connsiteY7" fmla="*/ 0 h 3672408"/>
              <a:gd name="connsiteX0" fmla="*/ 110414 w 830494"/>
              <a:gd name="connsiteY0" fmla="*/ 0 h 3672408"/>
              <a:gd name="connsiteX1" fmla="*/ 614470 w 830494"/>
              <a:gd name="connsiteY1" fmla="*/ 1620180 h 3672408"/>
              <a:gd name="connsiteX2" fmla="*/ 614470 w 830494"/>
              <a:gd name="connsiteY2" fmla="*/ 1512168 h 3672408"/>
              <a:gd name="connsiteX3" fmla="*/ 830494 w 830494"/>
              <a:gd name="connsiteY3" fmla="*/ 1728192 h 3672408"/>
              <a:gd name="connsiteX4" fmla="*/ 614470 w 830494"/>
              <a:gd name="connsiteY4" fmla="*/ 1944216 h 3672408"/>
              <a:gd name="connsiteX5" fmla="*/ 614470 w 830494"/>
              <a:gd name="connsiteY5" fmla="*/ 1836204 h 3672408"/>
              <a:gd name="connsiteX6" fmla="*/ 110414 w 830494"/>
              <a:gd name="connsiteY6" fmla="*/ 3672408 h 3672408"/>
              <a:gd name="connsiteX7" fmla="*/ 110414 w 830494"/>
              <a:gd name="connsiteY7" fmla="*/ 0 h 3672408"/>
              <a:gd name="connsiteX0" fmla="*/ 0 w 720080"/>
              <a:gd name="connsiteY0" fmla="*/ 0 h 3672408"/>
              <a:gd name="connsiteX1" fmla="*/ 504056 w 720080"/>
              <a:gd name="connsiteY1" fmla="*/ 1620180 h 3672408"/>
              <a:gd name="connsiteX2" fmla="*/ 504056 w 720080"/>
              <a:gd name="connsiteY2" fmla="*/ 1512168 h 3672408"/>
              <a:gd name="connsiteX3" fmla="*/ 720080 w 720080"/>
              <a:gd name="connsiteY3" fmla="*/ 1728192 h 3672408"/>
              <a:gd name="connsiteX4" fmla="*/ 504056 w 720080"/>
              <a:gd name="connsiteY4" fmla="*/ 1944216 h 3672408"/>
              <a:gd name="connsiteX5" fmla="*/ 504056 w 720080"/>
              <a:gd name="connsiteY5" fmla="*/ 1836204 h 3672408"/>
              <a:gd name="connsiteX6" fmla="*/ 0 w 720080"/>
              <a:gd name="connsiteY6" fmla="*/ 3672408 h 3672408"/>
              <a:gd name="connsiteX7" fmla="*/ 0 w 720080"/>
              <a:gd name="connsiteY7" fmla="*/ 0 h 3672408"/>
              <a:gd name="connsiteX0" fmla="*/ 0 w 720080"/>
              <a:gd name="connsiteY0" fmla="*/ 0 h 3672408"/>
              <a:gd name="connsiteX1" fmla="*/ 504056 w 720080"/>
              <a:gd name="connsiteY1" fmla="*/ 1620180 h 3672408"/>
              <a:gd name="connsiteX2" fmla="*/ 504056 w 720080"/>
              <a:gd name="connsiteY2" fmla="*/ 1512168 h 3672408"/>
              <a:gd name="connsiteX3" fmla="*/ 720080 w 720080"/>
              <a:gd name="connsiteY3" fmla="*/ 1728192 h 3672408"/>
              <a:gd name="connsiteX4" fmla="*/ 504056 w 720080"/>
              <a:gd name="connsiteY4" fmla="*/ 1944216 h 3672408"/>
              <a:gd name="connsiteX5" fmla="*/ 504056 w 720080"/>
              <a:gd name="connsiteY5" fmla="*/ 1836204 h 3672408"/>
              <a:gd name="connsiteX6" fmla="*/ 0 w 720080"/>
              <a:gd name="connsiteY6" fmla="*/ 3672408 h 3672408"/>
              <a:gd name="connsiteX7" fmla="*/ 0 w 720080"/>
              <a:gd name="connsiteY7" fmla="*/ 0 h 36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80" h="3672408">
                <a:moveTo>
                  <a:pt x="0" y="0"/>
                </a:moveTo>
                <a:cubicBezTo>
                  <a:pt x="34018" y="829391"/>
                  <a:pt x="159470" y="1434580"/>
                  <a:pt x="504056" y="1620180"/>
                </a:cubicBezTo>
                <a:lnTo>
                  <a:pt x="504056" y="1512168"/>
                </a:lnTo>
                <a:lnTo>
                  <a:pt x="720080" y="1728192"/>
                </a:lnTo>
                <a:lnTo>
                  <a:pt x="504056" y="1944216"/>
                </a:lnTo>
                <a:lnTo>
                  <a:pt x="504056" y="1836204"/>
                </a:lnTo>
                <a:cubicBezTo>
                  <a:pt x="122805" y="1941310"/>
                  <a:pt x="58336" y="2828929"/>
                  <a:pt x="0" y="36724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539C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 rot="16200000">
            <a:off x="1486184" y="3101256"/>
            <a:ext cx="982439" cy="34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Data</a:t>
            </a:r>
            <a:endParaRPr lang="en-US" sz="1600" kern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5116" y="1994808"/>
            <a:ext cx="889579" cy="858128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35496" y="2825448"/>
            <a:ext cx="1764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~200 systems</a:t>
            </a:r>
            <a:endParaRPr lang="en-US" sz="1600" dirty="0"/>
          </a:p>
        </p:txBody>
      </p:sp>
      <p:sp>
        <p:nvSpPr>
          <p:cNvPr id="69" name="Rectangle 68"/>
          <p:cNvSpPr/>
          <p:nvPr/>
        </p:nvSpPr>
        <p:spPr>
          <a:xfrm>
            <a:off x="35496" y="4221088"/>
            <a:ext cx="1764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~300PLCs</a:t>
            </a:r>
          </a:p>
          <a:p>
            <a:pPr algn="ctr"/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~100 FECs</a:t>
            </a:r>
            <a:endParaRPr lang="en-US" sz="1600" dirty="0"/>
          </a:p>
        </p:txBody>
      </p:sp>
      <p:pic>
        <p:nvPicPr>
          <p:cNvPr id="23" name="Picture 22" descr="mzl.ceijisml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33252" y="1844824"/>
            <a:ext cx="517321" cy="517321"/>
          </a:xfrm>
          <a:prstGeom prst="rect">
            <a:avLst/>
          </a:prstGeom>
        </p:spPr>
      </p:pic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7" name="Up-Down Arrow 6"/>
          <p:cNvSpPr/>
          <p:nvPr/>
        </p:nvSpPr>
        <p:spPr>
          <a:xfrm>
            <a:off x="776290" y="3140968"/>
            <a:ext cx="302519" cy="55451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Up-Down Arrow 63"/>
          <p:cNvSpPr/>
          <p:nvPr/>
        </p:nvSpPr>
        <p:spPr>
          <a:xfrm>
            <a:off x="762664" y="4746696"/>
            <a:ext cx="302519" cy="55451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 descr="SI_PS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52414" y="5200194"/>
            <a:ext cx="220027" cy="389147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1" name="Picture 70" descr="C:\Documents and Settings\Enrique Blanco.PCEBHOME\Desktop\presentations\flowmeter.TI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95936" y="5229669"/>
            <a:ext cx="178860" cy="3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56794" y="5598048"/>
            <a:ext cx="1764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~5*10</a:t>
            </a:r>
            <a:r>
              <a:rPr lang="en-GB" sz="1600" b="1" baseline="30000" dirty="0" smtClean="0">
                <a:solidFill>
                  <a:srgbClr val="4F81BD">
                    <a:lumMod val="75000"/>
                  </a:srgbClr>
                </a:solidFill>
              </a:rPr>
              <a:t>7</a:t>
            </a:r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 I/</a:t>
            </a:r>
            <a:r>
              <a:rPr lang="en-GB" sz="1600" b="1" dirty="0" err="1" smtClean="0">
                <a:solidFill>
                  <a:srgbClr val="4F81BD">
                    <a:lumMod val="75000"/>
                  </a:srgbClr>
                </a:solidFill>
              </a:rPr>
              <a:t>Os</a:t>
            </a:r>
            <a:endParaRPr lang="en-US" sz="1600" dirty="0"/>
          </a:p>
        </p:txBody>
      </p:sp>
      <p:grpSp>
        <p:nvGrpSpPr>
          <p:cNvPr id="73" name="Group 48"/>
          <p:cNvGrpSpPr/>
          <p:nvPr/>
        </p:nvGrpSpPr>
        <p:grpSpPr>
          <a:xfrm>
            <a:off x="7164288" y="1994808"/>
            <a:ext cx="1415814" cy="1545022"/>
            <a:chOff x="10957945" y="4303524"/>
            <a:chExt cx="1051099" cy="1267569"/>
          </a:xfrm>
        </p:grpSpPr>
        <p:pic>
          <p:nvPicPr>
            <p:cNvPr id="74" name="Picture 10" descr="D:\Users\mchn3680\Pictures\Slides\Pictures\shutterstock_66272299- DB.pn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1424084" y="4303524"/>
              <a:ext cx="584960" cy="792133"/>
            </a:xfrm>
            <a:prstGeom prst="rect">
              <a:avLst/>
            </a:prstGeom>
            <a:noFill/>
          </p:spPr>
        </p:pic>
        <p:pic>
          <p:nvPicPr>
            <p:cNvPr id="75" name="Picture 7" descr="D:\Users\mchn3680\Pictures\Slides\Pictures\shutterstock_86729548.jp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57945" y="4699590"/>
              <a:ext cx="1033849" cy="87150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02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think-cell Slide" r:id="rId5" imgW="216" imgH="216" progId="">
                  <p:embed/>
                </p:oleObj>
              </mc:Choice>
              <mc:Fallback>
                <p:oleObj name="think-cell Slide" r:id="rId5" imgW="216" imgH="216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1331640" y="4869160"/>
            <a:ext cx="734481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7"/>
            <a:ext cx="7355160" cy="1143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Understanding the GAS system behaviour with Smart Data: </a:t>
            </a:r>
            <a:b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Identifying a root-cause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03648" y="4869160"/>
            <a:ext cx="7272808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Objective: Support the operator during diagnostic activities shortening the analysis time and avoiding or shorting the downtimes</a:t>
            </a:r>
          </a:p>
          <a:p>
            <a:pPr lvl="1" indent="-342900">
              <a:buSzPct val="150000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en-GB" sz="1600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Phase: learning system behaviour by extracting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fault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signatures</a:t>
            </a:r>
          </a:p>
          <a:p>
            <a:pPr lvl="1" indent="-342900">
              <a:buSzPct val="150000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1600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Phase: automatic fault classification by comparing  the current events and alarm with the previously extracted signatures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600" y="40770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Event lists generated </a:t>
            </a:r>
          </a:p>
          <a:p>
            <a:pPr algn="ctr"/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by the same fault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2" y="1268760"/>
            <a:ext cx="2671611" cy="890537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9690"/>
            <a:ext cx="2671612" cy="125135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68144" y="4149080"/>
            <a:ext cx="3066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Extracted fault signatures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701526" cy="248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991163" y="1844334"/>
            <a:ext cx="2232666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71600" y="2175209"/>
            <a:ext cx="2232666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83414" y="2388645"/>
            <a:ext cx="2232666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75665" y="3189239"/>
            <a:ext cx="2232666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971600" y="3325506"/>
            <a:ext cx="2232666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46" y="1634282"/>
            <a:ext cx="2701526" cy="248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342550" y="2208218"/>
            <a:ext cx="2699522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358004" y="2550106"/>
            <a:ext cx="2684068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351620" y="2753800"/>
            <a:ext cx="2690451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351619" y="3557028"/>
            <a:ext cx="2690451" cy="5532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351620" y="3686736"/>
            <a:ext cx="2690449" cy="6579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4603065" y="1995099"/>
            <a:ext cx="721671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76" y="4415929"/>
            <a:ext cx="175642" cy="1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mzl.ceijism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1105" y="3750241"/>
            <a:ext cx="1020535" cy="1020535"/>
          </a:xfrm>
          <a:prstGeom prst="rect">
            <a:avLst/>
          </a:prstGeom>
        </p:spPr>
      </p:pic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75069"/>
              </p:ext>
            </p:extLst>
          </p:nvPr>
        </p:nvGraphicFramePr>
        <p:xfrm>
          <a:off x="457199" y="1106710"/>
          <a:ext cx="8507289" cy="527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5"/>
                <a:gridCol w="3024336"/>
                <a:gridCol w="3312368"/>
              </a:tblGrid>
              <a:tr h="5532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Analysis</a:t>
                      </a:r>
                      <a:r>
                        <a:rPr lang="en-GB" baseline="0" dirty="0" smtClean="0"/>
                        <a:t> Results</a:t>
                      </a:r>
                      <a:endParaRPr lang="en-GB" dirty="0"/>
                    </a:p>
                  </a:txBody>
                  <a:tcPr/>
                </a:tc>
              </a:tr>
              <a:tr h="153499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On-line analysis of control alarms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Alarms analysis to detect anomalies or abnormal behaviours at the single device</a:t>
                      </a:r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level</a:t>
                      </a:r>
                      <a:endParaRPr lang="en-GB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1551251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Fault sensor</a:t>
                      </a:r>
                      <a:r>
                        <a:rPr lang="en-GB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measurements detection for the cryogenic system</a:t>
                      </a: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Design and implementation of algorithm to detect faults in sensors measurements</a:t>
                      </a:r>
                      <a:endParaRPr lang="en-GB" sz="180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1635135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Cryogenic valves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oscillation</a:t>
                      </a: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Optimize the regulation of control valves by spotting oscillator behaviours</a:t>
                      </a:r>
                      <a:endParaRPr lang="en-GB" sz="180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283152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Analytics use-cases: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</a:rPr>
              <a:t>few examples, but many more!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4343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40" y="1707603"/>
            <a:ext cx="2838089" cy="14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85185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257195" y="844078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"/>
          <a:stretch/>
        </p:blipFill>
        <p:spPr bwMode="auto">
          <a:xfrm>
            <a:off x="5900741" y="3227293"/>
            <a:ext cx="2838088" cy="14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44" y="3488820"/>
            <a:ext cx="956192" cy="17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694348" y="3488820"/>
            <a:ext cx="90742" cy="7200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40" y="5728233"/>
            <a:ext cx="2838089" cy="6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40" y="4779515"/>
            <a:ext cx="2838089" cy="9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2240" y="5772716"/>
                <a:ext cx="2006590" cy="2504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100" b="0" i="1">
                          <a:solidFill>
                            <a:srgbClr val="003366"/>
                          </a:solidFill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GB" sz="11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100" b="0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100" b="0" i="1" baseline="-25000" dirty="0">
                          <a:solidFill>
                            <a:srgbClr val="003366"/>
                          </a:solidFill>
                          <a:latin typeface="Cambria Math"/>
                        </a:rPr>
                        <m:t>𝑘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⁡(2∗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𝜋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∗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𝑓𝑘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∗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100" b="0" i="1" dirty="0">
                          <a:solidFill>
                            <a:srgbClr val="003366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100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772716"/>
                <a:ext cx="2006590" cy="250445"/>
              </a:xfrm>
              <a:prstGeom prst="rect">
                <a:avLst/>
              </a:prstGeom>
              <a:blipFill rotWithShape="0">
                <a:blip r:embed="rId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6732240" y="5628700"/>
            <a:ext cx="587544" cy="288032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 rot="5400000">
            <a:off x="7309800" y="5102872"/>
            <a:ext cx="268268" cy="63937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32974" y="5133853"/>
                <a:ext cx="661203" cy="1881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1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~ 1.5</m:t>
                      </m:r>
                      <m:r>
                        <a:rPr lang="en-GB" sz="11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100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74" y="5133853"/>
                <a:ext cx="661203" cy="188163"/>
              </a:xfrm>
              <a:prstGeom prst="rect">
                <a:avLst/>
              </a:prstGeom>
              <a:blipFill rotWithShape="0">
                <a:blip r:embed="rId10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6235337" y="6167238"/>
            <a:ext cx="2386149" cy="57280"/>
          </a:xfrm>
          <a:custGeom>
            <a:avLst/>
            <a:gdLst>
              <a:gd name="connsiteX0" fmla="*/ 0 w 2386149"/>
              <a:gd name="connsiteY0" fmla="*/ 5028 h 57280"/>
              <a:gd name="connsiteX1" fmla="*/ 1053737 w 2386149"/>
              <a:gd name="connsiteY1" fmla="*/ 5028 h 57280"/>
              <a:gd name="connsiteX2" fmla="*/ 2386149 w 2386149"/>
              <a:gd name="connsiteY2" fmla="*/ 57280 h 5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6149" h="57280">
                <a:moveTo>
                  <a:pt x="0" y="5028"/>
                </a:moveTo>
                <a:cubicBezTo>
                  <a:pt x="328023" y="673"/>
                  <a:pt x="656046" y="-3681"/>
                  <a:pt x="1053737" y="5028"/>
                </a:cubicBezTo>
                <a:cubicBezTo>
                  <a:pt x="1451428" y="13737"/>
                  <a:pt x="2146663" y="26800"/>
                  <a:pt x="2386149" y="5728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118"/>
          <p:cNvSpPr/>
          <p:nvPr/>
        </p:nvSpPr>
        <p:spPr>
          <a:xfrm>
            <a:off x="322615" y="4227481"/>
            <a:ext cx="3570109" cy="1834691"/>
          </a:xfrm>
          <a:custGeom>
            <a:avLst/>
            <a:gdLst>
              <a:gd name="connsiteX0" fmla="*/ 579120 w 2796540"/>
              <a:gd name="connsiteY0" fmla="*/ 22860 h 1684020"/>
              <a:gd name="connsiteX1" fmla="*/ 579120 w 2796540"/>
              <a:gd name="connsiteY1" fmla="*/ 815340 h 1684020"/>
              <a:gd name="connsiteX2" fmla="*/ 0 w 2796540"/>
              <a:gd name="connsiteY2" fmla="*/ 815340 h 1684020"/>
              <a:gd name="connsiteX3" fmla="*/ 0 w 2796540"/>
              <a:gd name="connsiteY3" fmla="*/ 1684020 h 1684020"/>
              <a:gd name="connsiteX4" fmla="*/ 777240 w 2796540"/>
              <a:gd name="connsiteY4" fmla="*/ 1684020 h 1684020"/>
              <a:gd name="connsiteX5" fmla="*/ 777240 w 2796540"/>
              <a:gd name="connsiteY5" fmla="*/ 1501140 h 1684020"/>
              <a:gd name="connsiteX6" fmla="*/ 2796540 w 2796540"/>
              <a:gd name="connsiteY6" fmla="*/ 1501140 h 1684020"/>
              <a:gd name="connsiteX7" fmla="*/ 2796540 w 2796540"/>
              <a:gd name="connsiteY7" fmla="*/ 830580 h 1684020"/>
              <a:gd name="connsiteX8" fmla="*/ 2141220 w 2796540"/>
              <a:gd name="connsiteY8" fmla="*/ 830580 h 1684020"/>
              <a:gd name="connsiteX9" fmla="*/ 2141220 w 2796540"/>
              <a:gd name="connsiteY9" fmla="*/ 0 h 1684020"/>
              <a:gd name="connsiteX10" fmla="*/ 579120 w 2796540"/>
              <a:gd name="connsiteY10" fmla="*/ 2286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6540" h="1684020">
                <a:moveTo>
                  <a:pt x="579120" y="22860"/>
                </a:moveTo>
                <a:lnTo>
                  <a:pt x="579120" y="815340"/>
                </a:lnTo>
                <a:lnTo>
                  <a:pt x="0" y="815340"/>
                </a:lnTo>
                <a:lnTo>
                  <a:pt x="0" y="1684020"/>
                </a:lnTo>
                <a:lnTo>
                  <a:pt x="777240" y="1684020"/>
                </a:lnTo>
                <a:lnTo>
                  <a:pt x="777240" y="1501140"/>
                </a:lnTo>
                <a:lnTo>
                  <a:pt x="2796540" y="1501140"/>
                </a:lnTo>
                <a:lnTo>
                  <a:pt x="2796540" y="830580"/>
                </a:lnTo>
                <a:lnTo>
                  <a:pt x="2141220" y="830580"/>
                </a:lnTo>
                <a:lnTo>
                  <a:pt x="2141220" y="0"/>
                </a:lnTo>
                <a:lnTo>
                  <a:pt x="579120" y="2286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1339990" y="899198"/>
            <a:ext cx="7624498" cy="9923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Centralized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Deployment Tool (CDT)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4343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054256" y="2196841"/>
            <a:ext cx="4910232" cy="914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ASCII Manager 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 a key component of the CDT</a:t>
            </a:r>
          </a:p>
          <a:p>
            <a:pPr marL="800100" lvl="8" indent="-342900"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Projects DB imports/exports from/to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files</a:t>
            </a:r>
          </a:p>
          <a:p>
            <a:pPr marL="800100" lvl="8" indent="-342900"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Hardware equipment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configuration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295926" y="905062"/>
            <a:ext cx="7828236" cy="412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Large </a:t>
            </a:r>
            <a:r>
              <a:rPr lang="en-GB" sz="18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control </a:t>
            </a:r>
            <a:r>
              <a:rPr lang="en-GB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applications </a:t>
            </a:r>
            <a:r>
              <a:rPr lang="en-GB" sz="18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@CERN</a:t>
            </a:r>
            <a:r>
              <a:rPr lang="en-GB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endParaRPr lang="en-GB" sz="1800" b="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GB" sz="1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150 interconnected WinCC OA systems</a:t>
            </a:r>
          </a:p>
          <a:p>
            <a:r>
              <a:rPr lang="en-GB" sz="18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Upgrade sets </a:t>
            </a:r>
            <a:r>
              <a:rPr lang="en-GB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WinCC OA </a:t>
            </a:r>
            <a:r>
              <a:rPr lang="en-GB" sz="18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applications </a:t>
            </a:r>
            <a:r>
              <a:rPr lang="en-GB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a centralized </a:t>
            </a:r>
            <a:r>
              <a:rPr lang="en-GB" sz="18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fashion</a:t>
            </a:r>
            <a:endParaRPr lang="en-GB" sz="1800" b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4052398" y="3450742"/>
            <a:ext cx="4912090" cy="177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rgbClr val="222268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>
                <a:solidFill>
                  <a:srgbClr val="222268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222268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>
                <a:solidFill>
                  <a:srgbClr val="222268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800100" lvl="8" indent="-3429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16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Goal</a:t>
            </a:r>
            <a:endParaRPr lang="en-GB" sz="1600" dirty="0"/>
          </a:p>
          <a:p>
            <a:pPr lvl="8"/>
            <a:r>
              <a:rPr lang="en-GB" dirty="0" smtClean="0"/>
              <a:t>Introduce </a:t>
            </a:r>
            <a:r>
              <a:rPr lang="en-GB" dirty="0"/>
              <a:t>XML based file format for </a:t>
            </a:r>
            <a:r>
              <a:rPr lang="en-GB" dirty="0" smtClean="0"/>
              <a:t>export/import</a:t>
            </a:r>
          </a:p>
          <a:p>
            <a:pPr lvl="8"/>
            <a:r>
              <a:rPr lang="en-GB" dirty="0" smtClean="0"/>
              <a:t>XML is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easier to validate and integrate with external tools than current ASCII files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1323983" y="3436787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Ctrl</a:t>
            </a:r>
          </a:p>
        </p:txBody>
      </p: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3360157" y="3439344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API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2297075" y="4349905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EV</a:t>
            </a:r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3233179" y="5322265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531012" y="3181259"/>
            <a:ext cx="1860" cy="1139513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 flipH="1" flipV="1">
            <a:off x="1798708" y="3170743"/>
            <a:ext cx="732304" cy="1155891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Oval 23"/>
          <p:cNvSpPr>
            <a:spLocks noChangeArrowheads="1"/>
          </p:cNvSpPr>
          <p:nvPr/>
        </p:nvSpPr>
        <p:spPr bwMode="auto">
          <a:xfrm>
            <a:off x="1461497" y="2711252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UIM</a:t>
            </a:r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 flipV="1">
            <a:off x="2535706" y="3196382"/>
            <a:ext cx="699411" cy="1124390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Line 30"/>
          <p:cNvSpPr>
            <a:spLocks noChangeShapeType="1"/>
          </p:cNvSpPr>
          <p:nvPr/>
        </p:nvSpPr>
        <p:spPr bwMode="auto">
          <a:xfrm flipH="1" flipV="1">
            <a:off x="1732621" y="3862573"/>
            <a:ext cx="810717" cy="474184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 flipV="1">
            <a:off x="2538543" y="3833440"/>
            <a:ext cx="910660" cy="500480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>
            <a:off x="2567876" y="4848889"/>
            <a:ext cx="817166" cy="552003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 flipH="1">
            <a:off x="1737974" y="4841141"/>
            <a:ext cx="807753" cy="497716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34"/>
          <p:cNvSpPr>
            <a:spLocks noChangeShapeType="1"/>
          </p:cNvSpPr>
          <p:nvPr/>
        </p:nvSpPr>
        <p:spPr bwMode="auto">
          <a:xfrm>
            <a:off x="2545728" y="4849064"/>
            <a:ext cx="0" cy="473201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5" name="Oval 35"/>
          <p:cNvSpPr>
            <a:spLocks noChangeArrowheads="1"/>
          </p:cNvSpPr>
          <p:nvPr/>
        </p:nvSpPr>
        <p:spPr bwMode="auto">
          <a:xfrm>
            <a:off x="1216955" y="4347525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DM</a:t>
            </a:r>
          </a:p>
        </p:txBody>
      </p:sp>
      <p:sp>
        <p:nvSpPr>
          <p:cNvPr id="97" name="Line 37"/>
          <p:cNvSpPr>
            <a:spLocks noChangeShapeType="1"/>
          </p:cNvSpPr>
          <p:nvPr/>
        </p:nvSpPr>
        <p:spPr bwMode="auto">
          <a:xfrm flipH="1">
            <a:off x="1703470" y="4606910"/>
            <a:ext cx="575702" cy="0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Oval 11"/>
          <p:cNvSpPr>
            <a:spLocks noChangeArrowheads="1"/>
          </p:cNvSpPr>
          <p:nvPr/>
        </p:nvSpPr>
        <p:spPr bwMode="auto">
          <a:xfrm>
            <a:off x="3449203" y="4358141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DIST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2783590" y="4596511"/>
            <a:ext cx="651985" cy="17041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Oval 23"/>
          <p:cNvSpPr>
            <a:spLocks noChangeArrowheads="1"/>
          </p:cNvSpPr>
          <p:nvPr/>
        </p:nvSpPr>
        <p:spPr bwMode="auto">
          <a:xfrm>
            <a:off x="2293493" y="2713990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UIM</a:t>
            </a:r>
          </a:p>
        </p:txBody>
      </p:sp>
      <p:sp>
        <p:nvSpPr>
          <p:cNvPr id="102" name="Oval 23"/>
          <p:cNvSpPr>
            <a:spLocks noChangeArrowheads="1"/>
          </p:cNvSpPr>
          <p:nvPr/>
        </p:nvSpPr>
        <p:spPr bwMode="auto">
          <a:xfrm>
            <a:off x="3044287" y="2717345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UIM</a:t>
            </a:r>
          </a:p>
        </p:txBody>
      </p:sp>
      <p:sp>
        <p:nvSpPr>
          <p:cNvPr id="103" name="Oval 17"/>
          <p:cNvSpPr>
            <a:spLocks noChangeArrowheads="1"/>
          </p:cNvSpPr>
          <p:nvPr/>
        </p:nvSpPr>
        <p:spPr bwMode="auto">
          <a:xfrm>
            <a:off x="1403648" y="5319922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104" name="Oval 17"/>
          <p:cNvSpPr>
            <a:spLocks noChangeArrowheads="1"/>
          </p:cNvSpPr>
          <p:nvPr/>
        </p:nvSpPr>
        <p:spPr bwMode="auto">
          <a:xfrm>
            <a:off x="2315970" y="5322265"/>
            <a:ext cx="474725" cy="482999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3" y="2132856"/>
            <a:ext cx="3882533" cy="422398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" name="Picture 2" descr="E:\Code_Documentation\Openlab presentations\img\1195431327409717356database_base_de_donn__01r.svg_.hi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5" y="4317044"/>
            <a:ext cx="482967" cy="4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E:\Code_Documentation\Openlab presentations\img\1195431327409717356database_base_de_donn__01r.svg_.hi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5" y="4392883"/>
            <a:ext cx="482967" cy="4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Line 37"/>
          <p:cNvSpPr>
            <a:spLocks noChangeShapeType="1"/>
          </p:cNvSpPr>
          <p:nvPr/>
        </p:nvSpPr>
        <p:spPr bwMode="auto">
          <a:xfrm flipH="1">
            <a:off x="899591" y="4587894"/>
            <a:ext cx="317363" cy="0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8" name="Picture 3" descr="E:\Code_Documentation\Openlab presentations\img\12065695931696523378felipecaparelli_Gears_1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7" y="3434051"/>
            <a:ext cx="560555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E:\Code_Documentation\Openlab presentations\img\karderio_computer_scre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2" y="2711252"/>
            <a:ext cx="647076" cy="4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7" descr="C:\Siemens\Automation\WinCC_OA\3.11\pictures\pv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00" y="2285506"/>
            <a:ext cx="981341" cy="2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160" y="2219936"/>
            <a:ext cx="277796" cy="3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val 17"/>
          <p:cNvSpPr>
            <a:spLocks noChangeArrowheads="1"/>
          </p:cNvSpPr>
          <p:nvPr/>
        </p:nvSpPr>
        <p:spPr bwMode="auto">
          <a:xfrm>
            <a:off x="395780" y="5234224"/>
            <a:ext cx="861846" cy="588440"/>
          </a:xfrm>
          <a:prstGeom prst="ellipse">
            <a:avLst/>
          </a:prstGeom>
          <a:gradFill rotWithShape="1">
            <a:gsLst>
              <a:gs pos="0">
                <a:srgbClr val="16495F"/>
              </a:gs>
              <a:gs pos="100000">
                <a:srgbClr val="1137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1649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ASCII</a:t>
            </a: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Manger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113" name="Picture 2" descr="E:\Code_Documentation\Openlab presentations\img\plc 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70189"/>
            <a:ext cx="519042" cy="2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 descr="E:\Code_Documentation\Openlab presentations\img\SC230N4-DVP7042AE-9680014007201304011155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01" y="5991226"/>
            <a:ext cx="461662" cy="3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E:\Code_Documentation\Openlab presentations\img\1030_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2" y="5972338"/>
            <a:ext cx="433896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Line 34"/>
          <p:cNvSpPr>
            <a:spLocks noChangeShapeType="1"/>
          </p:cNvSpPr>
          <p:nvPr/>
        </p:nvSpPr>
        <p:spPr bwMode="auto">
          <a:xfrm>
            <a:off x="1641010" y="5802921"/>
            <a:ext cx="0" cy="167268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2558135" y="5802921"/>
            <a:ext cx="0" cy="167268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Line 34"/>
          <p:cNvSpPr>
            <a:spLocks noChangeShapeType="1"/>
          </p:cNvSpPr>
          <p:nvPr/>
        </p:nvSpPr>
        <p:spPr bwMode="auto">
          <a:xfrm>
            <a:off x="3491880" y="5802921"/>
            <a:ext cx="0" cy="167268"/>
          </a:xfrm>
          <a:prstGeom prst="line">
            <a:avLst/>
          </a:prstGeom>
          <a:noFill/>
          <a:ln w="19050">
            <a:solidFill>
              <a:srgbClr val="1649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3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ASCII Manager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4343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5616" y="1268760"/>
            <a:ext cx="7571184" cy="5184576"/>
          </a:xfrm>
        </p:spPr>
        <p:txBody>
          <a:bodyPr>
            <a:normAutofit/>
          </a:bodyPr>
          <a:lstStyle/>
          <a:p>
            <a:r>
              <a:rPr lang="en-GB" sz="2300" dirty="0"/>
              <a:t>WinCC OA 3.X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XML schema defined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First implementation of XML export functionality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Code and schema currently under review at ETM</a:t>
            </a:r>
          </a:p>
          <a:p>
            <a:pPr lvl="1"/>
            <a:endParaRPr lang="en-GB" sz="1500" dirty="0"/>
          </a:p>
          <a:p>
            <a:r>
              <a:rPr lang="en-GB" sz="2300" dirty="0"/>
              <a:t>IOWA-based SCADA system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Completely new platform (including data model)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New way to interact with the runtime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CERN involvement since an early stage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Influence the requirements and technology selection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Pioneering the usage of the new SDK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Valuable feedback sent to ETM on SDK and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tutorials</a:t>
            </a:r>
          </a:p>
          <a:p>
            <a:pPr lvl="1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Prototype available</a:t>
            </a:r>
            <a:endParaRPr lang="en-GB" sz="1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11" y="3268897"/>
            <a:ext cx="1114165" cy="46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38804"/>
            <a:ext cx="1713450" cy="30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RDB Archiver for WinCC OA 3.11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Performance,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robustness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stability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4343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99792" y="1417637"/>
            <a:ext cx="5987008" cy="486670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Successful </a:t>
            </a:r>
            <a:r>
              <a:rPr lang="en-GB" sz="2000" dirty="0"/>
              <a:t>collaboration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Improvements implemented and tested at CERN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Code transferred to ETM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New functionality made available to all ETM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customers</a:t>
            </a:r>
          </a:p>
          <a:p>
            <a:pPr lvl="1"/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2000" dirty="0"/>
              <a:t>Success story: migration to Oracle Archiver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200 LHC-related applications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Required to run the LHC at 13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TeV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(QPS)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200 000 values/s steady state,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GB" sz="1600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6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values/s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peak</a:t>
            </a:r>
          </a:p>
          <a:p>
            <a:pPr lvl="1"/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2000" dirty="0"/>
              <a:t>Essential also for CERN experiments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Oracle archiver used since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2007</a:t>
            </a:r>
          </a:p>
          <a:p>
            <a:pPr lvl="1"/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2000" dirty="0"/>
              <a:t>Unified archiving technology CERN-wide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~500 CERN production systems and ~10 databases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Deployed on time for the LHC Run II</a:t>
            </a:r>
          </a:p>
          <a:p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29" y="4246363"/>
            <a:ext cx="978537" cy="94394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12" name="Shape 11"/>
          <p:cNvSpPr/>
          <p:nvPr/>
        </p:nvSpPr>
        <p:spPr>
          <a:xfrm rot="18546769">
            <a:off x="-13328" y="2783889"/>
            <a:ext cx="572593" cy="40721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403801" y="3239007"/>
            <a:ext cx="839402" cy="895664"/>
            <a:chOff x="2407260" y="819898"/>
            <a:chExt cx="1135927" cy="1339999"/>
          </a:xfrm>
        </p:grpSpPr>
        <p:grpSp>
          <p:nvGrpSpPr>
            <p:cNvPr id="14" name="Group 13"/>
            <p:cNvGrpSpPr/>
            <p:nvPr/>
          </p:nvGrpSpPr>
          <p:grpSpPr>
            <a:xfrm>
              <a:off x="2407260" y="980727"/>
              <a:ext cx="928584" cy="1179170"/>
              <a:chOff x="2665296" y="863472"/>
              <a:chExt cx="928584" cy="1179170"/>
            </a:xfrm>
          </p:grpSpPr>
          <p:pic>
            <p:nvPicPr>
              <p:cNvPr id="18" name="Picture 3" descr="E:\Code_Documentation\Openlab presentations\img\oracle-log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296" y="1868015"/>
                <a:ext cx="845688" cy="174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://icons.iconarchive.com/icons/gakuseisean/ivista-2/128/Misc-Web-Database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9801" y="863472"/>
                <a:ext cx="924079" cy="924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245859" y="819898"/>
              <a:ext cx="297328" cy="331607"/>
              <a:chOff x="5025190" y="3032916"/>
              <a:chExt cx="312977" cy="349059"/>
            </a:xfrm>
            <a:solidFill>
              <a:schemeClr val="tx2"/>
            </a:solidFill>
          </p:grpSpPr>
          <p:sp>
            <p:nvSpPr>
              <p:cNvPr id="16" name="Circular Arrow 15"/>
              <p:cNvSpPr/>
              <p:nvPr/>
            </p:nvSpPr>
            <p:spPr>
              <a:xfrm>
                <a:off x="5025190" y="3032916"/>
                <a:ext cx="312852" cy="312850"/>
              </a:xfrm>
              <a:prstGeom prst="circularArrow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ircular Arrow 16"/>
              <p:cNvSpPr/>
              <p:nvPr/>
            </p:nvSpPr>
            <p:spPr>
              <a:xfrm rot="10800000">
                <a:off x="5025316" y="3069124"/>
                <a:ext cx="312851" cy="312851"/>
              </a:xfrm>
              <a:prstGeom prst="circularArrow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0" name="Shape 19"/>
          <p:cNvSpPr/>
          <p:nvPr/>
        </p:nvSpPr>
        <p:spPr>
          <a:xfrm rot="18415908">
            <a:off x="-8702" y="3764101"/>
            <a:ext cx="563339" cy="44023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1095522" y="4702673"/>
            <a:ext cx="1100214" cy="598535"/>
            <a:chOff x="2051720" y="3244917"/>
            <a:chExt cx="1100214" cy="544123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94"/>
            <a:stretch/>
          </p:blipFill>
          <p:spPr bwMode="auto">
            <a:xfrm>
              <a:off x="2051720" y="3554522"/>
              <a:ext cx="564313" cy="234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C:\Siemens\Automation\WinCC_OA\3.11\pictures\pvs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114" y="3283385"/>
              <a:ext cx="817820" cy="238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Siemens\Automation\WinCC_OA\3.11\pictures\firmLogo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5056" y="3244917"/>
              <a:ext cx="332984" cy="33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372286" y="2264127"/>
            <a:ext cx="686184" cy="788165"/>
            <a:chOff x="2665296" y="863472"/>
            <a:chExt cx="928584" cy="1179170"/>
          </a:xfrm>
        </p:grpSpPr>
        <p:pic>
          <p:nvPicPr>
            <p:cNvPr id="33" name="Picture 3" descr="E:\Code_Documentation\Openlab presentations\img\oracle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296" y="1868015"/>
              <a:ext cx="845688" cy="17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icons.iconarchive.com/icons/gakuseisean/ivista-2/128/Misc-Web-Database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801" y="863472"/>
              <a:ext cx="924079" cy="92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871265" y="2457609"/>
            <a:ext cx="1764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LHC Logging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504624" y="3504071"/>
            <a:ext cx="1764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F81BD">
                    <a:lumMod val="75000"/>
                  </a:srgbClr>
                </a:solidFill>
              </a:rPr>
              <a:t>RDB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34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41331" y="1057823"/>
            <a:ext cx="7207133" cy="1944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4343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41330" y="3140968"/>
            <a:ext cx="7207133" cy="3431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R&amp;D</a:t>
            </a:r>
            <a:r>
              <a:rPr lang="en-US" sz="2400" dirty="0"/>
              <a:t>: Big data and NoSQL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Research on technology for future archiving system</a:t>
            </a:r>
          </a:p>
          <a:p>
            <a:pPr lvl="1"/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Prepare future run of LHC: throughput/size increase by </a:t>
            </a:r>
            <a:r>
              <a:rPr lang="en-US" sz="19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10x factor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Hadoop</a:t>
            </a:r>
          </a:p>
          <a:p>
            <a:pPr lvl="1"/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Workshop to transfer knowledge to ETM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Initial investigation of other technologies </a:t>
            </a:r>
          </a:p>
          <a:p>
            <a:pPr lvl="1"/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Elasticsearch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IMPALA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Synergy with Data Analytics</a:t>
            </a:r>
          </a:p>
          <a:p>
            <a:pPr lvl="1"/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Archiving subsystem is essential	</a:t>
            </a:r>
          </a:p>
          <a:p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1541330" y="1057823"/>
            <a:ext cx="7207133" cy="201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lang="en-US" sz="32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Reporting Manager</a:t>
            </a:r>
          </a:p>
          <a:p>
            <a:r>
              <a:rPr lang="en-GB" sz="2000" dirty="0" smtClean="0"/>
              <a:t>Significant </a:t>
            </a:r>
            <a:r>
              <a:rPr lang="en-GB" sz="2000" dirty="0"/>
              <a:t>performance </a:t>
            </a:r>
            <a:r>
              <a:rPr lang="en-GB" sz="2000" dirty="0" smtClean="0"/>
              <a:t>improvements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parallel request processing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redesign of architecture for Oracle queries</a:t>
            </a:r>
          </a:p>
          <a:p>
            <a:r>
              <a:rPr lang="en-GB" sz="2000" dirty="0" smtClean="0"/>
              <a:t>Already available </a:t>
            </a:r>
            <a:r>
              <a:rPr lang="en-GB" sz="2000" dirty="0"/>
              <a:t>in </a:t>
            </a:r>
            <a:r>
              <a:rPr lang="en-GB" sz="2000" dirty="0" smtClean="0"/>
              <a:t>WinCC </a:t>
            </a:r>
            <a:r>
              <a:rPr lang="en-GB" sz="2000" smtClean="0"/>
              <a:t>OA </a:t>
            </a:r>
            <a:r>
              <a:rPr lang="en-GB" sz="2000" smtClean="0"/>
              <a:t>3.13</a:t>
            </a:r>
            <a:endParaRPr lang="en-GB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6289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More on Data Processing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60440" y="1156090"/>
            <a:ext cx="4758861" cy="2088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60440" y="1196752"/>
            <a:ext cx="4788024" cy="202517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Increased System Reliability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Minimized forced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outages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Complete data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analysis 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Reduced service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effort: weeks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hours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24/7 Expert Knowledge Availability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One central knowledge base</a:t>
            </a:r>
          </a:p>
        </p:txBody>
      </p:sp>
      <p:pic>
        <p:nvPicPr>
          <p:cNvPr id="2061" name="Picture 13" descr="http://www.lucenaresearch.com/wp-content/uploads/2012/06/shutterstock_55368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35" y="3323333"/>
            <a:ext cx="2449080" cy="16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public.web.cern.ch/public/features/120411_C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4" y="3323333"/>
            <a:ext cx="2449079" cy="16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flextronicsblog.com/wp-content/uploads/2013/04/Designing-for-Manufacturabil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90" y="3298937"/>
            <a:ext cx="2449811" cy="16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think-cell Slide" r:id="rId8" imgW="216" imgH="216" progId="">
                  <p:embed/>
                </p:oleObj>
              </mc:Choice>
              <mc:Fallback>
                <p:oleObj name="think-cell Slide" r:id="rId8" imgW="216" imgH="216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4" y="1156091"/>
            <a:ext cx="2906467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99592" y="4979518"/>
            <a:ext cx="2631086" cy="161783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Operation support</a:t>
            </a:r>
          </a:p>
          <a:p>
            <a:pPr marL="180000" indent="-180000"/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Forecast system status and </a:t>
            </a:r>
            <a:b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take proper actions in time</a:t>
            </a:r>
          </a:p>
          <a:p>
            <a:pPr marL="180000" indent="-180000"/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Prevent possible faults and </a:t>
            </a:r>
            <a:r>
              <a:rPr lang="en-GB" sz="1400" b="0" dirty="0">
                <a:solidFill>
                  <a:schemeClr val="accent1">
                    <a:lumMod val="75000"/>
                  </a:schemeClr>
                </a:solidFill>
              </a:rPr>
              <a:t>system </a:t>
            </a:r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downtime</a:t>
            </a:r>
          </a:p>
          <a:p>
            <a:pPr marL="180000" indent="-180000"/>
            <a:r>
              <a:rPr lang="de-DE" sz="1400" b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Identify hidden </a:t>
            </a:r>
            <a:r>
              <a:rPr lang="de-DE" sz="1400" b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patterns</a:t>
            </a:r>
            <a:endParaRPr lang="en-GB" sz="1400" b="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17038" y="4979517"/>
            <a:ext cx="2592287" cy="14792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Diagnosis support</a:t>
            </a:r>
            <a:endParaRPr lang="en-GB" sz="1600" b="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180000" indent="-180000"/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Identify root causes</a:t>
            </a:r>
          </a:p>
          <a:p>
            <a:pPr marL="180000" indent="-180000"/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More accurate analysis</a:t>
            </a:r>
          </a:p>
          <a:p>
            <a:pPr marL="180000" indent="-180000"/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Accelerate analysis </a:t>
            </a:r>
            <a:b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From weeks to hours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81334" y="4979517"/>
            <a:ext cx="2783154" cy="154582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Engineering support</a:t>
            </a:r>
          </a:p>
          <a:p>
            <a:pPr marL="180000" indent="-180000"/>
            <a:r>
              <a:rPr lang="en-GB" sz="1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Improve operational performance</a:t>
            </a:r>
          </a:p>
          <a:p>
            <a:pPr marL="180000" indent="-180000"/>
            <a:r>
              <a:rPr lang="en-GB" sz="1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Increase reliability and efficiency by </a:t>
            </a:r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design</a:t>
            </a:r>
            <a:endParaRPr lang="en-GB" sz="1400" b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marL="180000" indent="-180000"/>
            <a:r>
              <a:rPr lang="en-GB" sz="1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Lead </a:t>
            </a:r>
            <a:r>
              <a:rPr lang="en-GB" sz="14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control system decisions</a:t>
            </a:r>
          </a:p>
          <a:p>
            <a:pPr marL="0" indent="0">
              <a:buNone/>
            </a:pPr>
            <a:endParaRPr lang="en-GB" sz="12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03648" y="274637"/>
            <a:ext cx="72831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CERN &amp; Siemens collaboration: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Benefits for CERN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92297334"/>
              </p:ext>
            </p:extLst>
          </p:nvPr>
        </p:nvGraphicFramePr>
        <p:xfrm>
          <a:off x="1194" y="1594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think-cell Folie" r:id="rId8" imgW="216" imgH="216" progId="">
                  <p:embed/>
                </p:oleObj>
              </mc:Choice>
              <mc:Fallback>
                <p:oleObj name="think-cell Folie" r:id="rId8" imgW="216" imgH="21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" y="1594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2" name="Rechteck 135181" hidden="1"/>
          <p:cNvSpPr/>
          <p:nvPr>
            <p:custDataLst>
              <p:tags r:id="rId4"/>
            </p:custDataLst>
          </p:nvPr>
        </p:nvSpPr>
        <p:spPr bwMode="auto">
          <a:xfrm>
            <a:off x="2" y="0"/>
            <a:ext cx="119001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7200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AT" sz="1400" dirty="0" err="1" smtClean="0">
              <a:solidFill>
                <a:schemeClr val="tx1"/>
              </a:solidFill>
              <a:latin typeface="ＭＳ Ｐゴシック"/>
              <a:ea typeface="ＭＳ Ｐゴシック"/>
              <a:sym typeface="ＭＳ Ｐゴシック"/>
            </a:endParaRPr>
          </a:p>
        </p:txBody>
      </p:sp>
      <p:sp>
        <p:nvSpPr>
          <p:cNvPr id="138" name="Textplatzhalter 2"/>
          <p:cNvSpPr txBox="1">
            <a:spLocks/>
          </p:cNvSpPr>
          <p:nvPr/>
        </p:nvSpPr>
        <p:spPr>
          <a:xfrm>
            <a:off x="7594859" y="1744314"/>
            <a:ext cx="1297621" cy="2804538"/>
          </a:xfrm>
          <a:prstGeom prst="rect">
            <a:avLst/>
          </a:prstGeom>
          <a:ln>
            <a:solidFill>
              <a:srgbClr val="879BAA"/>
            </a:solidFill>
          </a:ln>
        </p:spPr>
        <p:txBody>
          <a:bodyPr vert="horz" wrap="square" lIns="108000" tIns="72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358775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538163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717550" indent="-1778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1747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319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879BAA"/>
              </a:buClr>
              <a:buNone/>
            </a:pPr>
            <a:r>
              <a:rPr lang="en-US" b="1" kern="0" dirty="0" smtClean="0">
                <a:solidFill>
                  <a:schemeClr val="accent5"/>
                </a:solidFill>
                <a:latin typeface="Arial"/>
              </a:rPr>
              <a:t>Customer Advantage</a:t>
            </a:r>
            <a:endParaRPr lang="en-US" b="1" kern="0" dirty="0">
              <a:solidFill>
                <a:schemeClr val="accent5"/>
              </a:solidFill>
              <a:latin typeface="Arial"/>
            </a:endParaRPr>
          </a:p>
          <a:p>
            <a:pPr lvl="1">
              <a:buClr>
                <a:srgbClr val="879BAA"/>
              </a:buClr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Better Performance</a:t>
            </a:r>
          </a:p>
          <a:p>
            <a:pPr lvl="1">
              <a:spcBef>
                <a:spcPts val="0"/>
              </a:spcBef>
              <a:buClr>
                <a:srgbClr val="879BAA"/>
              </a:buClr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Lower Costs</a:t>
            </a:r>
          </a:p>
          <a:p>
            <a:pPr lvl="1">
              <a:spcBef>
                <a:spcPts val="0"/>
              </a:spcBef>
              <a:buClr>
                <a:srgbClr val="879BAA"/>
              </a:buClr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Saving </a:t>
            </a:r>
            <a:br>
              <a:rPr lang="en-US" sz="12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Energy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1">
              <a:spcBef>
                <a:spcPts val="0"/>
              </a:spcBef>
              <a:buClr>
                <a:srgbClr val="879BAA"/>
              </a:buClr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Reduce Risks</a:t>
            </a:r>
          </a:p>
          <a:p>
            <a:pPr lvl="1">
              <a:spcBef>
                <a:spcPts val="0"/>
              </a:spcBef>
              <a:buClr>
                <a:srgbClr val="879BAA"/>
              </a:buClr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New Business Models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feil nach rechts 7"/>
          <p:cNvSpPr>
            <a:spLocks noChangeArrowheads="1"/>
          </p:cNvSpPr>
          <p:nvPr/>
        </p:nvSpPr>
        <p:spPr bwMode="auto">
          <a:xfrm>
            <a:off x="1489930" y="3842523"/>
            <a:ext cx="161840" cy="312187"/>
          </a:xfrm>
          <a:prstGeom prst="chevron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108000" tIns="54000" rIns="108000" bIns="5400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400" cap="none" spc="0" normalizeH="0" baseline="0" noProof="0" smtClean="0">
              <a:ln>
                <a:noFill/>
              </a:ln>
              <a:solidFill>
                <a:srgbClr val="879BAA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3" name="Zylinder 23"/>
          <p:cNvSpPr>
            <a:spLocks noChangeArrowheads="1"/>
          </p:cNvSpPr>
          <p:nvPr/>
        </p:nvSpPr>
        <p:spPr bwMode="auto">
          <a:xfrm>
            <a:off x="542133" y="3413479"/>
            <a:ext cx="885877" cy="1170260"/>
          </a:xfrm>
          <a:prstGeom prst="can">
            <a:avLst>
              <a:gd name="adj" fmla="val 14319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0" rIns="72000" bIns="0" anchor="ctr"/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4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Data from Products, Systems, Sensors,</a:t>
            </a:r>
            <a:r>
              <a:rPr kumimoji="0" lang="en-US" sz="1200" u="none" strike="noStrike" kern="14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Processes ...</a:t>
            </a:r>
            <a:endParaRPr kumimoji="0" lang="en-US" sz="1200" u="none" strike="noStrike" kern="14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7" name="Rechteck 48"/>
          <p:cNvSpPr>
            <a:spLocks/>
          </p:cNvSpPr>
          <p:nvPr/>
        </p:nvSpPr>
        <p:spPr bwMode="auto">
          <a:xfrm>
            <a:off x="1715673" y="3692609"/>
            <a:ext cx="1168931" cy="612000"/>
          </a:xfrm>
          <a:prstGeom prst="rect">
            <a:avLst/>
          </a:prstGeom>
          <a:solidFill>
            <a:srgbClr val="BECDD7"/>
          </a:solidFill>
          <a:ln w="9525" algn="ctr">
            <a:noFill/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marR="0" lvl="0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34" charset="-128"/>
              </a:rPr>
              <a:t>Data</a:t>
            </a:r>
            <a:endParaRPr kumimoji="0" lang="en-US" sz="1200" b="1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88" name="Text Box 34"/>
          <p:cNvSpPr txBox="1">
            <a:spLocks noChangeArrowheads="1"/>
          </p:cNvSpPr>
          <p:nvPr/>
        </p:nvSpPr>
        <p:spPr bwMode="auto">
          <a:xfrm>
            <a:off x="5140661" y="3692609"/>
            <a:ext cx="1168931" cy="6120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marR="0" lvl="0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4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Business Innovation</a:t>
            </a:r>
          </a:p>
        </p:txBody>
      </p:sp>
      <p:sp>
        <p:nvSpPr>
          <p:cNvPr id="89" name="Pfeil nach rechts 51"/>
          <p:cNvSpPr>
            <a:spLocks noChangeArrowheads="1"/>
          </p:cNvSpPr>
          <p:nvPr/>
        </p:nvSpPr>
        <p:spPr bwMode="auto">
          <a:xfrm>
            <a:off x="6291266" y="3692609"/>
            <a:ext cx="1148995" cy="612000"/>
          </a:xfrm>
          <a:prstGeom prst="homePlate">
            <a:avLst>
              <a:gd name="adj" fmla="val 27487"/>
            </a:avLst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marR="0" lvl="0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4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Value</a:t>
            </a:r>
            <a:br>
              <a:rPr kumimoji="0" lang="en-US" sz="1200" b="1" i="0" u="none" strike="noStrike" kern="14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</a:br>
            <a:r>
              <a:rPr kumimoji="0" lang="en-US" sz="1200" b="1" i="0" u="none" strike="noStrike" kern="14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Generation</a:t>
            </a:r>
          </a:p>
        </p:txBody>
      </p:sp>
      <p:sp>
        <p:nvSpPr>
          <p:cNvPr id="90" name="Rechteck 52"/>
          <p:cNvSpPr>
            <a:spLocks noChangeArrowheads="1"/>
          </p:cNvSpPr>
          <p:nvPr/>
        </p:nvSpPr>
        <p:spPr bwMode="auto">
          <a:xfrm>
            <a:off x="2857335" y="3692609"/>
            <a:ext cx="1168931" cy="6120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marR="0" lvl="0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4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Data analytics</a:t>
            </a:r>
          </a:p>
        </p:txBody>
      </p:sp>
      <p:sp>
        <p:nvSpPr>
          <p:cNvPr id="92" name="Rechteck 175"/>
          <p:cNvSpPr>
            <a:spLocks/>
          </p:cNvSpPr>
          <p:nvPr/>
        </p:nvSpPr>
        <p:spPr bwMode="auto">
          <a:xfrm>
            <a:off x="3998998" y="3692609"/>
            <a:ext cx="1168931" cy="612000"/>
          </a:xfrm>
          <a:prstGeom prst="rect">
            <a:avLst/>
          </a:prstGeom>
          <a:solidFill>
            <a:srgbClr val="BECDD7"/>
          </a:solidFill>
          <a:ln w="9525" algn="ctr">
            <a:noFill/>
            <a:miter lim="800000"/>
            <a:headEnd/>
            <a:tailEnd/>
          </a:ln>
        </p:spPr>
        <p:txBody>
          <a:bodyPr wrap="square" lIns="144000" tIns="72000" rIns="72000" bIns="72000" anchor="ctr"/>
          <a:lstStyle/>
          <a:p>
            <a:pPr marR="0" lvl="0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34" charset="-128"/>
              </a:rPr>
              <a:t>Business Intelligence</a:t>
            </a:r>
            <a:endParaRPr kumimoji="0" lang="en-US" sz="1200" b="1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7301029" y="2257658"/>
            <a:ext cx="230832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542131" y="5034939"/>
            <a:ext cx="8206583" cy="1132501"/>
          </a:xfrm>
          <a:prstGeom prst="rect">
            <a:avLst/>
          </a:prstGeom>
          <a:noFill/>
          <a:ln w="9525" algn="ctr">
            <a:solidFill>
              <a:srgbClr val="879BAA"/>
            </a:solidFill>
            <a:miter lim="800000"/>
            <a:headEnd/>
            <a:tailEnd/>
          </a:ln>
        </p:spPr>
        <p:txBody>
          <a:bodyPr wrap="none" lIns="72000" tIns="108000" rIns="72000" bIns="0" anchor="t" anchorCtr="0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4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" name="TextBox 34"/>
          <p:cNvSpPr txBox="1">
            <a:spLocks/>
          </p:cNvSpPr>
          <p:nvPr/>
        </p:nvSpPr>
        <p:spPr>
          <a:xfrm>
            <a:off x="730229" y="5156933"/>
            <a:ext cx="1656000" cy="619382"/>
          </a:xfrm>
          <a:prstGeom prst="rect">
            <a:avLst/>
          </a:prstGeom>
          <a:solidFill>
            <a:srgbClr val="BECDD7"/>
          </a:solidFill>
          <a:ln>
            <a:noFill/>
          </a:ln>
        </p:spPr>
        <p:txBody>
          <a:bodyPr wrap="square" lIns="144000" tIns="72000" rIns="72000" bIns="72000" rtlCol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Domain</a:t>
            </a:r>
            <a:b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</a:b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know-how</a:t>
            </a:r>
          </a:p>
        </p:txBody>
      </p:sp>
      <p:sp>
        <p:nvSpPr>
          <p:cNvPr id="55" name="TextBox 35"/>
          <p:cNvSpPr txBox="1">
            <a:spLocks/>
          </p:cNvSpPr>
          <p:nvPr/>
        </p:nvSpPr>
        <p:spPr>
          <a:xfrm>
            <a:off x="2788357" y="5156933"/>
            <a:ext cx="1656000" cy="619382"/>
          </a:xfrm>
          <a:prstGeom prst="rect">
            <a:avLst/>
          </a:prstGeom>
          <a:solidFill>
            <a:srgbClr val="BECDD7"/>
          </a:solidFill>
          <a:ln>
            <a:noFill/>
          </a:ln>
        </p:spPr>
        <p:txBody>
          <a:bodyPr wrap="square" lIns="144000" tIns="72000" rIns="72000" bIns="72000" rtlCol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Device</a:t>
            </a:r>
            <a:b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</a:b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know-how</a:t>
            </a:r>
          </a:p>
        </p:txBody>
      </p:sp>
      <p:sp>
        <p:nvSpPr>
          <p:cNvPr id="56" name="TextBox 36"/>
          <p:cNvSpPr txBox="1">
            <a:spLocks/>
          </p:cNvSpPr>
          <p:nvPr/>
        </p:nvSpPr>
        <p:spPr>
          <a:xfrm>
            <a:off x="6904613" y="5156933"/>
            <a:ext cx="1656000" cy="6193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144000" tIns="72000" rIns="72000" bIns="72000" rtlCol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Smart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Data </a:t>
            </a:r>
          </a:p>
        </p:txBody>
      </p:sp>
      <p:sp>
        <p:nvSpPr>
          <p:cNvPr id="57" name="TextBox 37"/>
          <p:cNvSpPr txBox="1">
            <a:spLocks/>
          </p:cNvSpPr>
          <p:nvPr/>
        </p:nvSpPr>
        <p:spPr>
          <a:xfrm>
            <a:off x="4846485" y="5156933"/>
            <a:ext cx="1656000" cy="619382"/>
          </a:xfrm>
          <a:prstGeom prst="rect">
            <a:avLst/>
          </a:prstGeom>
          <a:solidFill>
            <a:srgbClr val="BECDD7"/>
          </a:solidFill>
          <a:ln>
            <a:noFill/>
          </a:ln>
        </p:spPr>
        <p:txBody>
          <a:bodyPr wrap="square" lIns="144000" tIns="72000" rIns="72000" bIns="72000" rtlCol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Analytics</a:t>
            </a:r>
            <a:b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</a:b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know-how</a:t>
            </a:r>
          </a:p>
        </p:txBody>
      </p:sp>
      <p:cxnSp>
        <p:nvCxnSpPr>
          <p:cNvPr id="65" name="Gerade Verbindung 64"/>
          <p:cNvCxnSpPr/>
          <p:nvPr/>
        </p:nvCxnSpPr>
        <p:spPr bwMode="auto">
          <a:xfrm flipH="1">
            <a:off x="524027" y="3028307"/>
            <a:ext cx="6949927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hteck 65"/>
          <p:cNvSpPr/>
          <p:nvPr/>
        </p:nvSpPr>
        <p:spPr bwMode="auto">
          <a:xfrm flipH="1">
            <a:off x="718842" y="2988771"/>
            <a:ext cx="532457" cy="938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grpSp>
        <p:nvGrpSpPr>
          <p:cNvPr id="5" name="Gruppieren 66"/>
          <p:cNvGrpSpPr/>
          <p:nvPr/>
        </p:nvGrpSpPr>
        <p:grpSpPr>
          <a:xfrm flipH="1">
            <a:off x="818532" y="2927351"/>
            <a:ext cx="333076" cy="316226"/>
            <a:chOff x="3210631" y="3009950"/>
            <a:chExt cx="573171" cy="566645"/>
          </a:xfrm>
        </p:grpSpPr>
        <p:sp>
          <p:nvSpPr>
            <p:cNvPr id="68" name="Eingekerbter Richtungspfeil 67"/>
            <p:cNvSpPr/>
            <p:nvPr/>
          </p:nvSpPr>
          <p:spPr bwMode="auto">
            <a:xfrm rot="5400000">
              <a:off x="3330575" y="2890006"/>
              <a:ext cx="333284" cy="573171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69" name="Eingekerbter Richtungspfeil 68"/>
            <p:cNvSpPr/>
            <p:nvPr/>
          </p:nvSpPr>
          <p:spPr bwMode="auto">
            <a:xfrm rot="5400000">
              <a:off x="3330575" y="3123367"/>
              <a:ext cx="333284" cy="573171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0" name="Line 61"/>
          <p:cNvSpPr>
            <a:spLocks noChangeShapeType="1"/>
          </p:cNvSpPr>
          <p:nvPr/>
        </p:nvSpPr>
        <p:spPr bwMode="auto">
          <a:xfrm>
            <a:off x="730229" y="5974113"/>
            <a:ext cx="7830384" cy="0"/>
          </a:xfrm>
          <a:prstGeom prst="line">
            <a:avLst/>
          </a:prstGeom>
          <a:noFill/>
          <a:ln w="9525" cmpd="sng">
            <a:solidFill>
              <a:schemeClr val="accent5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400" cap="none" spc="0" normalizeH="0" baseline="0" noProof="0" smtClean="0">
              <a:ln>
                <a:noFill/>
              </a:ln>
              <a:solidFill>
                <a:srgbClr val="879BAA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5827193"/>
            <a:ext cx="1292648" cy="293840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 bwMode="auto">
          <a:xfrm>
            <a:off x="2442513" y="5321844"/>
            <a:ext cx="289560" cy="289560"/>
          </a:xfrm>
          <a:prstGeom prst="mathPlus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71" name="Plus 70"/>
          <p:cNvSpPr/>
          <p:nvPr/>
        </p:nvSpPr>
        <p:spPr bwMode="auto">
          <a:xfrm>
            <a:off x="4500641" y="5321844"/>
            <a:ext cx="289560" cy="289560"/>
          </a:xfrm>
          <a:prstGeom prst="mathPlus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72" name="Gleich 71"/>
          <p:cNvSpPr/>
          <p:nvPr/>
        </p:nvSpPr>
        <p:spPr bwMode="auto">
          <a:xfrm>
            <a:off x="6558769" y="5321844"/>
            <a:ext cx="289560" cy="289560"/>
          </a:xfrm>
          <a:prstGeom prst="mathEqual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73" name="Pfeil nach rechts 7"/>
          <p:cNvSpPr>
            <a:spLocks noChangeArrowheads="1"/>
          </p:cNvSpPr>
          <p:nvPr/>
        </p:nvSpPr>
        <p:spPr bwMode="auto">
          <a:xfrm>
            <a:off x="1592928" y="3842523"/>
            <a:ext cx="161840" cy="312187"/>
          </a:xfrm>
          <a:prstGeom prst="chevron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108000" tIns="54000" rIns="108000" bIns="5400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400" cap="none" spc="0" normalizeH="0" baseline="0" noProof="0" smtClean="0">
              <a:ln>
                <a:noFill/>
              </a:ln>
              <a:solidFill>
                <a:srgbClr val="879BAA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6" name="Gruppieren 9"/>
          <p:cNvGrpSpPr/>
          <p:nvPr/>
        </p:nvGrpSpPr>
        <p:grpSpPr>
          <a:xfrm>
            <a:off x="1715673" y="3410986"/>
            <a:ext cx="5551939" cy="236988"/>
            <a:chOff x="1715672" y="3344304"/>
            <a:chExt cx="5551939" cy="236988"/>
          </a:xfrm>
        </p:grpSpPr>
        <p:sp>
          <p:nvSpPr>
            <p:cNvPr id="115" name="Line 6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715672" y="3462798"/>
              <a:ext cx="5551939" cy="0"/>
            </a:xfrm>
            <a:prstGeom prst="line">
              <a:avLst/>
            </a:prstGeom>
            <a:noFill/>
            <a:ln w="9525" cmpd="sng">
              <a:solidFill>
                <a:schemeClr val="accent5"/>
              </a:solidFill>
              <a:round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400" cap="none" spc="0" normalizeH="0" baseline="0" noProof="0" smtClean="0">
                <a:ln>
                  <a:noFill/>
                </a:ln>
                <a:solidFill>
                  <a:srgbClr val="879BAA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0" name="AutoShape 32"/>
            <p:cNvSpPr>
              <a:spLocks noChangeArrowheads="1"/>
            </p:cNvSpPr>
            <p:nvPr/>
          </p:nvSpPr>
          <p:spPr bwMode="gray">
            <a:xfrm>
              <a:off x="3250585" y="3344304"/>
              <a:ext cx="2287019" cy="23698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72000" tIns="0" rIns="7200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1" i="0" u="none" strike="noStrike" kern="14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''Smart data to business''</a:t>
              </a:r>
            </a:p>
          </p:txBody>
        </p:sp>
        <p:cxnSp>
          <p:nvCxnSpPr>
            <p:cNvPr id="9" name="Gerade Verbindung 8"/>
            <p:cNvCxnSpPr/>
            <p:nvPr/>
          </p:nvCxnSpPr>
          <p:spPr bwMode="auto">
            <a:xfrm>
              <a:off x="1715672" y="3372798"/>
              <a:ext cx="0" cy="18000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7267611" y="3372798"/>
              <a:ext cx="0" cy="18000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69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00" dirty="0" smtClean="0">
              <a:solidFill>
                <a:srgbClr val="FFFFFF"/>
              </a:solidFill>
            </a:endParaRPr>
          </a:p>
        </p:txBody>
      </p:sp>
      <p:pic>
        <p:nvPicPr>
          <p:cNvPr id="77" name="Picture 7" descr="\\demchp9901xsto.ww002.siemens.net\mch18380$\My Documents\Projekte_Sonstiges\Vortraege_Helmrich\ZVEI_Energiewende-Dialog\06_06_2013_Innovationspanel\Bilder\Bilderbogen\in20080405-03_300dp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8972" y="2247058"/>
            <a:ext cx="1594379" cy="560881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79" name="Picture 10" descr="J:\Rauch Christina\Bilder für Sören\Effiziente Energienutzung\Bild2.jpg"/>
          <p:cNvPicPr>
            <a:picLocks noChangeAspect="1" noChangeArrowheads="1"/>
          </p:cNvPicPr>
          <p:nvPr/>
        </p:nvPicPr>
        <p:blipFill>
          <a:blip r:embed="rId12" cstate="print"/>
          <a:srcRect l="7629" t="2971" r="774" b="2971"/>
          <a:stretch>
            <a:fillRect/>
          </a:stretch>
        </p:blipFill>
        <p:spPr bwMode="auto">
          <a:xfrm>
            <a:off x="536726" y="2247057"/>
            <a:ext cx="1592792" cy="56088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81" name="Picture 6" descr="SmartGrids_V08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2211465" y="2247058"/>
            <a:ext cx="1595560" cy="56088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82" name="Picture 4" descr="http://www.siemens.com/press/pool/de/pressebilder/imaging_it/medax200801025-01_300dp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5296" y="2247060"/>
            <a:ext cx="1594379" cy="56087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535138" y="1744314"/>
            <a:ext cx="1594380" cy="502743"/>
          </a:xfrm>
          <a:prstGeom prst="rect">
            <a:avLst/>
          </a:prstGeom>
          <a:solidFill>
            <a:schemeClr val="accent1"/>
          </a:solidFill>
          <a:ln w="9525">
            <a:solidFill>
              <a:srgbClr val="879BAA"/>
            </a:solidFill>
            <a:miter lim="800000"/>
            <a:headEnd/>
            <a:tailEnd/>
          </a:ln>
        </p:spPr>
        <p:txBody>
          <a:bodyPr wrap="square" lIns="108000" tIns="72000" rIns="108000" bIns="72000" anchor="ctr"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Power Plants</a:t>
            </a:r>
            <a:endParaRPr lang="en-US" sz="1400" b="1" kern="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3888972" y="1744313"/>
            <a:ext cx="1594379" cy="502746"/>
          </a:xfrm>
          <a:prstGeom prst="rect">
            <a:avLst/>
          </a:prstGeom>
          <a:solidFill>
            <a:schemeClr val="accent1"/>
          </a:solidFill>
          <a:ln w="9525">
            <a:solidFill>
              <a:srgbClr val="879BAA"/>
            </a:solidFill>
            <a:miter lim="800000"/>
            <a:headEnd/>
            <a:tailEnd/>
          </a:ln>
        </p:spPr>
        <p:txBody>
          <a:bodyPr wrap="square" lIns="108000" tIns="72000" rIns="108000" bIns="72000" anchor="ctr"/>
          <a:lstStyle/>
          <a:p>
            <a:pPr fontAlgn="auto"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Factories</a:t>
            </a: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>
            <a:off x="2211465" y="1744314"/>
            <a:ext cx="1595560" cy="502743"/>
          </a:xfrm>
          <a:prstGeom prst="rect">
            <a:avLst/>
          </a:prstGeom>
          <a:solidFill>
            <a:schemeClr val="accent1"/>
          </a:solidFill>
          <a:ln w="9525">
            <a:solidFill>
              <a:srgbClr val="879BAA"/>
            </a:solidFill>
            <a:miter lim="800000"/>
            <a:headEnd/>
            <a:tailEnd/>
          </a:ln>
        </p:spPr>
        <p:txBody>
          <a:bodyPr wrap="square" lIns="108000" tIns="72000" rIns="108000" bIns="72000" anchor="ctr"/>
          <a:lstStyle/>
          <a:p>
            <a:pPr fontAlgn="auto"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Power Grids</a:t>
            </a:r>
            <a:endParaRPr lang="en-US" sz="1400" b="1" kern="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5565297" y="1744314"/>
            <a:ext cx="1594379" cy="502743"/>
          </a:xfrm>
          <a:prstGeom prst="rect">
            <a:avLst/>
          </a:prstGeom>
          <a:solidFill>
            <a:schemeClr val="accent1"/>
          </a:solidFill>
          <a:ln w="9525">
            <a:solidFill>
              <a:srgbClr val="879BAA"/>
            </a:solidFill>
            <a:miter lim="800000"/>
            <a:headEnd/>
            <a:tailEnd/>
          </a:ln>
        </p:spPr>
        <p:txBody>
          <a:bodyPr wrap="square" lIns="108000" tIns="72000" rIns="108000" bIns="72000" anchor="ctr"/>
          <a:lstStyle/>
          <a:p>
            <a:pPr fontAlgn="auto"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Hospitals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Siemens - Smart Data to Business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2</a:t>
            </a:fld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69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351534" y="4005064"/>
            <a:ext cx="7562378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351534" y="4044190"/>
            <a:ext cx="7562378" cy="204910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WinCC OA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Continue the work on the open fronts: RDB and CDT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Broaden the spectrum of activities to other areas like: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Visualization: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Web, widgets enhancements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Secure Remote Access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Alarms: Screen and alarm hierarchies</a:t>
            </a:r>
          </a:p>
          <a:p>
            <a:pPr lvl="2">
              <a:lnSpc>
                <a:spcPct val="80000"/>
              </a:lnSpc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Enhanced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Reporting / Data Analytics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integration </a:t>
            </a:r>
            <a:endParaRPr lang="en-GB" sz="14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2">
              <a:lnSpc>
                <a:spcPct val="80000"/>
              </a:lnSpc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Prototype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NoSQL-based archiver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system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Development tools</a:t>
            </a: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think-cell Slide" r:id="rId5" imgW="216" imgH="216" progId="">
                  <p:embed/>
                </p:oleObj>
              </mc:Choice>
              <mc:Fallback>
                <p:oleObj name="think-cell Slide" r:id="rId5" imgW="216" imgH="216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391512" y="1375581"/>
            <a:ext cx="7522400" cy="1114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3648" y="1446655"/>
            <a:ext cx="7550242" cy="91058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Data Analytics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Innovative Siemens’ Smart Data technologies suited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the analysis of many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CERN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control systems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Integration of CERN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specific extensions &amp; data analysis algorithms 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648" y="274637"/>
            <a:ext cx="72831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CERN &amp; Siemens collaboration 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Next Steps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527" y="2968894"/>
            <a:ext cx="872737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67788" y="2659981"/>
            <a:ext cx="1008112" cy="27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Q3/2015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87824" y="2657318"/>
            <a:ext cx="1008112" cy="27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Q1/2016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16016" y="2657318"/>
            <a:ext cx="1008112" cy="27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400" i="1" dirty="0" smtClean="0">
                <a:solidFill>
                  <a:schemeClr val="accent1">
                    <a:lumMod val="75000"/>
                  </a:schemeClr>
                </a:solidFill>
              </a:rPr>
              <a:t>Q2/2016</a:t>
            </a:r>
            <a:endParaRPr lang="en-GB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7436" y="2657318"/>
            <a:ext cx="1008112" cy="27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400" i="1" dirty="0" smtClean="0">
                <a:solidFill>
                  <a:schemeClr val="accent1">
                    <a:lumMod val="75000"/>
                  </a:schemeClr>
                </a:solidFill>
              </a:rPr>
              <a:t>Q1/2017</a:t>
            </a:r>
            <a:endParaRPr lang="en-GB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24328" y="2650446"/>
            <a:ext cx="1008112" cy="27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400" i="1" dirty="0" smtClean="0">
                <a:solidFill>
                  <a:schemeClr val="accent1">
                    <a:lumMod val="75000"/>
                  </a:schemeClr>
                </a:solidFill>
              </a:rPr>
              <a:t>2018</a:t>
            </a:r>
            <a:endParaRPr lang="en-GB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286140833"/>
              </p:ext>
            </p:extLst>
          </p:nvPr>
        </p:nvGraphicFramePr>
        <p:xfrm>
          <a:off x="107505" y="3037698"/>
          <a:ext cx="894039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ftilaro\Local Settings\Temporary Internet Files\Content.IE5\UE0QMS3C\MC9004414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36683" cy="283668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1203919"/>
            <a:ext cx="8892480" cy="5105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endParaRPr lang="en-US" sz="4000" b="1" u="sng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endParaRPr lang="en-US" sz="4000" b="1" u="sng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Any Questions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endParaRPr lang="en-US" sz="4000" b="1" u="sng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endParaRPr lang="en-US" sz="4000" b="1" u="sng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defRPr/>
            </a:pP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CERN openlab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3"/>
          <p:cNvGrpSpPr/>
          <p:nvPr/>
        </p:nvGrpSpPr>
        <p:grpSpPr>
          <a:xfrm>
            <a:off x="3428467" y="1506630"/>
            <a:ext cx="5680037" cy="4658674"/>
            <a:chOff x="3952874" y="1468438"/>
            <a:chExt cx="8242301" cy="5036661"/>
          </a:xfrm>
        </p:grpSpPr>
        <p:sp>
          <p:nvSpPr>
            <p:cNvPr id="268" name="Line 5"/>
            <p:cNvSpPr>
              <a:spLocks noChangeShapeType="1"/>
            </p:cNvSpPr>
            <p:nvPr/>
          </p:nvSpPr>
          <p:spPr bwMode="auto">
            <a:xfrm>
              <a:off x="10502900" y="4672013"/>
              <a:ext cx="0" cy="7048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9" name="Line 6"/>
            <p:cNvSpPr>
              <a:spLocks noChangeShapeType="1"/>
            </p:cNvSpPr>
            <p:nvPr/>
          </p:nvSpPr>
          <p:spPr bwMode="auto">
            <a:xfrm>
              <a:off x="9414464" y="5377451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0" name="Line 7"/>
            <p:cNvSpPr>
              <a:spLocks noChangeShapeType="1"/>
            </p:cNvSpPr>
            <p:nvPr/>
          </p:nvSpPr>
          <p:spPr bwMode="auto">
            <a:xfrm>
              <a:off x="8662399" y="5377451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1" name="Line 8"/>
            <p:cNvSpPr>
              <a:spLocks noChangeShapeType="1"/>
            </p:cNvSpPr>
            <p:nvPr/>
          </p:nvSpPr>
          <p:spPr bwMode="auto">
            <a:xfrm>
              <a:off x="7734300" y="4668838"/>
              <a:ext cx="0" cy="8890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72" name="Picture 9" descr="s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79909" y="5681006"/>
              <a:ext cx="5905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3" name="Rectangle 10"/>
            <p:cNvSpPr>
              <a:spLocks noChangeArrowheads="1"/>
            </p:cNvSpPr>
            <p:nvPr/>
          </p:nvSpPr>
          <p:spPr bwMode="auto">
            <a:xfrm>
              <a:off x="6286985" y="2165350"/>
              <a:ext cx="5595546" cy="1258888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60338" indent="-160338">
                <a:spcBef>
                  <a:spcPct val="0"/>
                </a:spcBef>
                <a:buClrTx/>
                <a:buFontTx/>
                <a:buNone/>
              </a:pPr>
              <a:endParaRPr lang="en-US"/>
            </a:p>
            <a:p>
              <a:pPr marL="160338" indent="-160338">
                <a:spcBef>
                  <a:spcPct val="0"/>
                </a:spcBef>
                <a:buClrTx/>
                <a:buFontTx/>
                <a:buChar char="•"/>
              </a:pPr>
              <a:endParaRPr lang="en-US"/>
            </a:p>
          </p:txBody>
        </p:sp>
        <p:sp>
          <p:nvSpPr>
            <p:cNvPr id="274" name="Line 11"/>
            <p:cNvSpPr>
              <a:spLocks noChangeShapeType="1"/>
            </p:cNvSpPr>
            <p:nvPr/>
          </p:nvSpPr>
          <p:spPr bwMode="auto">
            <a:xfrm>
              <a:off x="4084638" y="4981575"/>
              <a:ext cx="811053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2"/>
            <p:cNvSpPr>
              <a:spLocks noChangeShapeType="1"/>
            </p:cNvSpPr>
            <p:nvPr/>
          </p:nvSpPr>
          <p:spPr bwMode="auto">
            <a:xfrm>
              <a:off x="4075113" y="3540125"/>
              <a:ext cx="812006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Text Box 13"/>
            <p:cNvSpPr txBox="1">
              <a:spLocks noChangeArrowheads="1"/>
            </p:cNvSpPr>
            <p:nvPr/>
          </p:nvSpPr>
          <p:spPr bwMode="auto">
            <a:xfrm>
              <a:off x="3952874" y="2028825"/>
              <a:ext cx="2178923" cy="320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</a:rPr>
                <a:t>Supervisory layer</a:t>
              </a:r>
            </a:p>
          </p:txBody>
        </p:sp>
        <p:sp>
          <p:nvSpPr>
            <p:cNvPr id="277" name="Text Box 14"/>
            <p:cNvSpPr txBox="1">
              <a:spLocks noChangeArrowheads="1"/>
            </p:cNvSpPr>
            <p:nvPr/>
          </p:nvSpPr>
          <p:spPr bwMode="auto">
            <a:xfrm>
              <a:off x="3961935" y="4981574"/>
              <a:ext cx="1697379" cy="320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</a:rPr>
                <a:t>Control layer</a:t>
              </a:r>
            </a:p>
          </p:txBody>
        </p:sp>
        <p:sp>
          <p:nvSpPr>
            <p:cNvPr id="278" name="Text Box 15"/>
            <p:cNvSpPr txBox="1">
              <a:spLocks noChangeArrowheads="1"/>
            </p:cNvSpPr>
            <p:nvPr/>
          </p:nvSpPr>
          <p:spPr bwMode="auto">
            <a:xfrm>
              <a:off x="3954462" y="3550047"/>
              <a:ext cx="1909041" cy="545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</a:rPr>
                <a:t>SCADA / DCS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</a:rPr>
                <a:t>layer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79" name="Line 16"/>
            <p:cNvSpPr>
              <a:spLocks noChangeShapeType="1"/>
            </p:cNvSpPr>
            <p:nvPr/>
          </p:nvSpPr>
          <p:spPr bwMode="auto">
            <a:xfrm>
              <a:off x="4081463" y="2028825"/>
              <a:ext cx="811371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80" name="Picture 17" descr="display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89700" y="2551113"/>
              <a:ext cx="728663" cy="546100"/>
            </a:xfrm>
            <a:prstGeom prst="rect">
              <a:avLst/>
            </a:prstGeom>
            <a:noFill/>
          </p:spPr>
        </p:pic>
        <p:sp>
          <p:nvSpPr>
            <p:cNvPr id="281" name="Line 18"/>
            <p:cNvSpPr>
              <a:spLocks noChangeShapeType="1"/>
            </p:cNvSpPr>
            <p:nvPr/>
          </p:nvSpPr>
          <p:spPr bwMode="auto">
            <a:xfrm>
              <a:off x="7490012" y="1776412"/>
              <a:ext cx="0" cy="7461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2" name="Line 19"/>
            <p:cNvSpPr>
              <a:spLocks noChangeShapeType="1"/>
            </p:cNvSpPr>
            <p:nvPr/>
          </p:nvSpPr>
          <p:spPr bwMode="auto">
            <a:xfrm>
              <a:off x="7486650" y="3051175"/>
              <a:ext cx="0" cy="7794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3" name="Line 20"/>
            <p:cNvSpPr>
              <a:spLocks noChangeShapeType="1"/>
            </p:cNvSpPr>
            <p:nvPr/>
          </p:nvSpPr>
          <p:spPr bwMode="auto">
            <a:xfrm>
              <a:off x="7512050" y="2874963"/>
              <a:ext cx="8874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4" name="Text Box 21"/>
            <p:cNvSpPr txBox="1">
              <a:spLocks noChangeArrowheads="1"/>
            </p:cNvSpPr>
            <p:nvPr/>
          </p:nvSpPr>
          <p:spPr bwMode="auto">
            <a:xfrm>
              <a:off x="3954462" y="1468438"/>
              <a:ext cx="2114325" cy="320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</a:rPr>
                <a:t>PPS / MES layer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85" name="Text Box 22"/>
            <p:cNvSpPr txBox="1">
              <a:spLocks noChangeArrowheads="1"/>
            </p:cNvSpPr>
            <p:nvPr/>
          </p:nvSpPr>
          <p:spPr bwMode="auto">
            <a:xfrm>
              <a:off x="6286985" y="1492716"/>
              <a:ext cx="2399069" cy="67324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b="1" smtClean="0">
                  <a:solidFill>
                    <a:schemeClr val="bg1"/>
                  </a:solidFill>
                </a:rPr>
                <a:t>Business systems</a:t>
              </a: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286" name="Picture 23" descr="towe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478838" y="2281238"/>
              <a:ext cx="260350" cy="338137"/>
            </a:xfrm>
            <a:prstGeom prst="rect">
              <a:avLst/>
            </a:prstGeom>
            <a:noFill/>
          </p:spPr>
        </p:pic>
        <p:pic>
          <p:nvPicPr>
            <p:cNvPr id="287" name="Picture 24" descr="towe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767763" y="2497138"/>
              <a:ext cx="260350" cy="338137"/>
            </a:xfrm>
            <a:prstGeom prst="rect">
              <a:avLst/>
            </a:prstGeom>
            <a:noFill/>
          </p:spPr>
        </p:pic>
        <p:sp>
          <p:nvSpPr>
            <p:cNvPr id="290" name="Line 27"/>
            <p:cNvSpPr>
              <a:spLocks noChangeShapeType="1"/>
            </p:cNvSpPr>
            <p:nvPr/>
          </p:nvSpPr>
          <p:spPr bwMode="auto">
            <a:xfrm flipH="1">
              <a:off x="8415338" y="2436224"/>
              <a:ext cx="857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1" name="Line 28"/>
            <p:cNvSpPr>
              <a:spLocks noChangeShapeType="1"/>
            </p:cNvSpPr>
            <p:nvPr/>
          </p:nvSpPr>
          <p:spPr bwMode="auto">
            <a:xfrm flipH="1">
              <a:off x="8407400" y="2657475"/>
              <a:ext cx="3810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2" name="Line 29"/>
            <p:cNvSpPr>
              <a:spLocks noChangeShapeType="1"/>
            </p:cNvSpPr>
            <p:nvPr/>
          </p:nvSpPr>
          <p:spPr bwMode="auto">
            <a:xfrm flipH="1">
              <a:off x="8415338" y="2873375"/>
              <a:ext cx="660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3" name="Line 30"/>
            <p:cNvSpPr>
              <a:spLocks noChangeShapeType="1"/>
            </p:cNvSpPr>
            <p:nvPr/>
          </p:nvSpPr>
          <p:spPr bwMode="auto">
            <a:xfrm flipH="1">
              <a:off x="8401639" y="3089275"/>
              <a:ext cx="9683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4" name="Line 31"/>
            <p:cNvSpPr>
              <a:spLocks noChangeShapeType="1"/>
            </p:cNvSpPr>
            <p:nvPr/>
          </p:nvSpPr>
          <p:spPr bwMode="auto">
            <a:xfrm>
              <a:off x="8407400" y="2433638"/>
              <a:ext cx="0" cy="6540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5" name="Text Box 32"/>
            <p:cNvSpPr txBox="1">
              <a:spLocks noChangeArrowheads="1"/>
            </p:cNvSpPr>
            <p:nvPr/>
          </p:nvSpPr>
          <p:spPr bwMode="auto">
            <a:xfrm>
              <a:off x="9811181" y="2519055"/>
              <a:ext cx="1995154" cy="76941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1200" b="1" dirty="0" smtClean="0">
                  <a:solidFill>
                    <a:schemeClr val="bg1"/>
                  </a:solidFill>
                </a:rPr>
                <a:t>Flexible concept for special needs to integrate other applications</a:t>
              </a:r>
            </a:p>
          </p:txBody>
        </p:sp>
        <p:pic>
          <p:nvPicPr>
            <p:cNvPr id="296" name="Picture 33" descr="tower"/>
            <p:cNvPicPr>
              <a:picLocks noChangeAspect="1" noChangeArrowheads="1"/>
            </p:cNvPicPr>
            <p:nvPr/>
          </p:nvPicPr>
          <p:blipFill>
            <a:blip r:embed="rId7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6140450" y="4067175"/>
              <a:ext cx="479425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" name="Picture 34" descr="tower"/>
            <p:cNvPicPr>
              <a:picLocks noChangeAspect="1" noChangeArrowheads="1"/>
            </p:cNvPicPr>
            <p:nvPr/>
          </p:nvPicPr>
          <p:blipFill>
            <a:blip r:embed="rId7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7519988" y="4071938"/>
              <a:ext cx="481012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8" name="Picture 35" descr="tower"/>
            <p:cNvPicPr>
              <a:picLocks noChangeAspect="1" noChangeArrowheads="1"/>
            </p:cNvPicPr>
            <p:nvPr/>
          </p:nvPicPr>
          <p:blipFill>
            <a:blip r:embed="rId7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10293350" y="4067175"/>
              <a:ext cx="481013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9" name="Picture 36" descr="tower"/>
            <p:cNvPicPr>
              <a:picLocks noChangeAspect="1" noChangeArrowheads="1"/>
            </p:cNvPicPr>
            <p:nvPr/>
          </p:nvPicPr>
          <p:blipFill>
            <a:blip r:embed="rId7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8824913" y="4071938"/>
              <a:ext cx="481012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0" name="Picture 37" descr="tower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1585575" y="4070350"/>
              <a:ext cx="481013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1" name="Picture 38" descr="display"/>
            <p:cNvPicPr>
              <a:picLocks noChangeAspect="1" noChangeArrowheads="1"/>
            </p:cNvPicPr>
            <p:nvPr/>
          </p:nvPicPr>
          <p:blipFill>
            <a:blip r:embed="rId5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5384800" y="4164013"/>
              <a:ext cx="727075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2" name="Picture 39" descr="display"/>
            <p:cNvPicPr>
              <a:picLocks noChangeAspect="1" noChangeArrowheads="1"/>
            </p:cNvPicPr>
            <p:nvPr/>
          </p:nvPicPr>
          <p:blipFill>
            <a:blip r:embed="rId5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6775450" y="4168775"/>
              <a:ext cx="728663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3" name="Picture 40" descr="display"/>
            <p:cNvPicPr>
              <a:picLocks noChangeAspect="1" noChangeArrowheads="1"/>
            </p:cNvPicPr>
            <p:nvPr/>
          </p:nvPicPr>
          <p:blipFill>
            <a:blip r:embed="rId5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8059738" y="4162425"/>
              <a:ext cx="728662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4" name="Picture 41" descr="display"/>
            <p:cNvPicPr>
              <a:picLocks noChangeAspect="1" noChangeArrowheads="1"/>
            </p:cNvPicPr>
            <p:nvPr/>
          </p:nvPicPr>
          <p:blipFill>
            <a:blip r:embed="rId5" cstate="email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9529763" y="4165600"/>
              <a:ext cx="728662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5" name="Picture 42" descr="display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856913" y="4170363"/>
              <a:ext cx="728662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6" name="Line 43"/>
            <p:cNvSpPr>
              <a:spLocks noChangeShapeType="1"/>
            </p:cNvSpPr>
            <p:nvPr/>
          </p:nvSpPr>
          <p:spPr bwMode="auto">
            <a:xfrm>
              <a:off x="5260975" y="3832225"/>
              <a:ext cx="65452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" name="Line 44"/>
            <p:cNvSpPr>
              <a:spLocks noChangeShapeType="1"/>
            </p:cNvSpPr>
            <p:nvPr/>
          </p:nvSpPr>
          <p:spPr bwMode="auto">
            <a:xfrm>
              <a:off x="6356350" y="3827463"/>
              <a:ext cx="0" cy="2571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" name="Line 45"/>
            <p:cNvSpPr>
              <a:spLocks noChangeShapeType="1"/>
            </p:cNvSpPr>
            <p:nvPr/>
          </p:nvSpPr>
          <p:spPr bwMode="auto">
            <a:xfrm>
              <a:off x="7729538" y="3829050"/>
              <a:ext cx="0" cy="2571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9" name="Line 46"/>
            <p:cNvSpPr>
              <a:spLocks noChangeShapeType="1"/>
            </p:cNvSpPr>
            <p:nvPr/>
          </p:nvSpPr>
          <p:spPr bwMode="auto">
            <a:xfrm>
              <a:off x="9034463" y="3835400"/>
              <a:ext cx="0" cy="2571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0" name="Line 47"/>
            <p:cNvSpPr>
              <a:spLocks noChangeShapeType="1"/>
            </p:cNvSpPr>
            <p:nvPr/>
          </p:nvSpPr>
          <p:spPr bwMode="auto">
            <a:xfrm>
              <a:off x="10502900" y="3832225"/>
              <a:ext cx="0" cy="2571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1" name="Line 48"/>
            <p:cNvSpPr>
              <a:spLocks noChangeShapeType="1"/>
            </p:cNvSpPr>
            <p:nvPr/>
          </p:nvSpPr>
          <p:spPr bwMode="auto">
            <a:xfrm>
              <a:off x="11807825" y="3833813"/>
              <a:ext cx="0" cy="2571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2" name="Line 49"/>
            <p:cNvSpPr>
              <a:spLocks noChangeShapeType="1"/>
            </p:cNvSpPr>
            <p:nvPr/>
          </p:nvSpPr>
          <p:spPr bwMode="auto">
            <a:xfrm>
              <a:off x="5251450" y="3822700"/>
              <a:ext cx="0" cy="18827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13" name="Picture 50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962195" y="5682594"/>
              <a:ext cx="590550" cy="215900"/>
            </a:xfrm>
            <a:prstGeom prst="rect">
              <a:avLst/>
            </a:prstGeom>
            <a:noFill/>
          </p:spPr>
        </p:pic>
        <p:pic>
          <p:nvPicPr>
            <p:cNvPr id="314" name="Picture 51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232110" y="5684180"/>
              <a:ext cx="590550" cy="2159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315" name="Line 52"/>
            <p:cNvSpPr>
              <a:spLocks noChangeShapeType="1"/>
            </p:cNvSpPr>
            <p:nvPr/>
          </p:nvSpPr>
          <p:spPr bwMode="auto">
            <a:xfrm>
              <a:off x="4519612" y="5523349"/>
              <a:ext cx="14573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6" name="Line 53"/>
            <p:cNvSpPr>
              <a:spLocks noChangeShapeType="1"/>
            </p:cNvSpPr>
            <p:nvPr/>
          </p:nvSpPr>
          <p:spPr bwMode="auto">
            <a:xfrm>
              <a:off x="4523786" y="5516999"/>
              <a:ext cx="0" cy="1640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" name="Line 55"/>
            <p:cNvSpPr>
              <a:spLocks noChangeShapeType="1"/>
            </p:cNvSpPr>
            <p:nvPr/>
          </p:nvSpPr>
          <p:spPr bwMode="auto">
            <a:xfrm>
              <a:off x="5969588" y="5525361"/>
              <a:ext cx="0" cy="15564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" name="Text Box 56"/>
            <p:cNvSpPr txBox="1">
              <a:spLocks noChangeArrowheads="1"/>
            </p:cNvSpPr>
            <p:nvPr/>
          </p:nvSpPr>
          <p:spPr bwMode="auto">
            <a:xfrm>
              <a:off x="5672139" y="4708525"/>
              <a:ext cx="620712" cy="16029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000" b="1">
                  <a:solidFill>
                    <a:schemeClr val="tx1"/>
                  </a:solidFill>
                </a:rPr>
                <a:t>PCS 7</a:t>
              </a:r>
            </a:p>
          </p:txBody>
        </p:sp>
        <p:sp>
          <p:nvSpPr>
            <p:cNvPr id="320" name="Text Box 57"/>
            <p:cNvSpPr txBox="1">
              <a:spLocks noChangeArrowheads="1"/>
            </p:cNvSpPr>
            <p:nvPr/>
          </p:nvSpPr>
          <p:spPr bwMode="auto">
            <a:xfrm>
              <a:off x="6715125" y="4710113"/>
              <a:ext cx="1347788" cy="16029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000" b="1" dirty="0" smtClean="0">
                  <a:solidFill>
                    <a:schemeClr val="tx1"/>
                  </a:solidFill>
                </a:rPr>
                <a:t>3rd Party DCS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1" name="Text Box 58"/>
            <p:cNvSpPr txBox="1">
              <a:spLocks noChangeArrowheads="1"/>
            </p:cNvSpPr>
            <p:nvPr/>
          </p:nvSpPr>
          <p:spPr bwMode="auto">
            <a:xfrm>
              <a:off x="8348663" y="4702175"/>
              <a:ext cx="619125" cy="16029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000" b="1">
                  <a:solidFill>
                    <a:schemeClr val="tx1"/>
                  </a:solidFill>
                </a:rPr>
                <a:t>WinCC</a:t>
              </a:r>
            </a:p>
          </p:txBody>
        </p:sp>
        <p:sp>
          <p:nvSpPr>
            <p:cNvPr id="322" name="Text Box 59"/>
            <p:cNvSpPr txBox="1">
              <a:spLocks noChangeArrowheads="1"/>
            </p:cNvSpPr>
            <p:nvPr/>
          </p:nvSpPr>
          <p:spPr bwMode="auto">
            <a:xfrm>
              <a:off x="9440863" y="4694238"/>
              <a:ext cx="1401761" cy="32059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000" b="1" dirty="0" smtClean="0">
                  <a:solidFill>
                    <a:schemeClr val="tx1"/>
                  </a:solidFill>
                </a:rPr>
                <a:t>3rd Party SCADA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323" name="Picture 60" descr="s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01779" y="6286024"/>
              <a:ext cx="5905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4" name="Picture 61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053138" y="6287611"/>
              <a:ext cx="590550" cy="215900"/>
            </a:xfrm>
            <a:prstGeom prst="rect">
              <a:avLst/>
            </a:prstGeom>
            <a:noFill/>
          </p:spPr>
        </p:pic>
        <p:pic>
          <p:nvPicPr>
            <p:cNvPr id="325" name="Picture 62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347794" y="6289199"/>
              <a:ext cx="590550" cy="215900"/>
            </a:xfrm>
            <a:prstGeom prst="rect">
              <a:avLst/>
            </a:prstGeom>
            <a:noFill/>
          </p:spPr>
        </p:pic>
        <p:sp>
          <p:nvSpPr>
            <p:cNvPr id="326" name="Line 63"/>
            <p:cNvSpPr>
              <a:spLocks noChangeShapeType="1"/>
            </p:cNvSpPr>
            <p:nvPr/>
          </p:nvSpPr>
          <p:spPr bwMode="auto">
            <a:xfrm>
              <a:off x="5635625" y="6115996"/>
              <a:ext cx="14573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" name="Line 64"/>
            <p:cNvSpPr>
              <a:spLocks noChangeShapeType="1"/>
            </p:cNvSpPr>
            <p:nvPr/>
          </p:nvSpPr>
          <p:spPr bwMode="auto">
            <a:xfrm>
              <a:off x="5645150" y="6109646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" name="Line 66"/>
            <p:cNvSpPr>
              <a:spLocks noChangeShapeType="1"/>
            </p:cNvSpPr>
            <p:nvPr/>
          </p:nvSpPr>
          <p:spPr bwMode="auto">
            <a:xfrm>
              <a:off x="7092950" y="6106471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" name="Line 67"/>
            <p:cNvSpPr>
              <a:spLocks noChangeShapeType="1"/>
            </p:cNvSpPr>
            <p:nvPr/>
          </p:nvSpPr>
          <p:spPr bwMode="auto">
            <a:xfrm>
              <a:off x="6350000" y="4679121"/>
              <a:ext cx="0" cy="14362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31" name="Picture 68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443624" y="5543880"/>
              <a:ext cx="590550" cy="215900"/>
            </a:xfrm>
            <a:prstGeom prst="rect">
              <a:avLst/>
            </a:prstGeom>
            <a:noFill/>
          </p:spPr>
        </p:pic>
        <p:pic>
          <p:nvPicPr>
            <p:cNvPr id="332" name="Picture 69" descr="s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122704" y="5542128"/>
              <a:ext cx="5905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3" name="Picture 70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367877" y="5537530"/>
              <a:ext cx="590550" cy="215900"/>
            </a:xfrm>
            <a:prstGeom prst="rect">
              <a:avLst/>
            </a:prstGeom>
            <a:noFill/>
          </p:spPr>
        </p:pic>
        <p:sp>
          <p:nvSpPr>
            <p:cNvPr id="334" name="Line 71"/>
            <p:cNvSpPr>
              <a:spLocks noChangeShapeType="1"/>
            </p:cNvSpPr>
            <p:nvPr/>
          </p:nvSpPr>
          <p:spPr bwMode="auto">
            <a:xfrm>
              <a:off x="9034463" y="4675188"/>
              <a:ext cx="0" cy="7048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5" name="Line 72"/>
            <p:cNvSpPr>
              <a:spLocks noChangeShapeType="1"/>
            </p:cNvSpPr>
            <p:nvPr/>
          </p:nvSpPr>
          <p:spPr bwMode="auto">
            <a:xfrm>
              <a:off x="8656638" y="5380038"/>
              <a:ext cx="7635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6" name="Line 73"/>
            <p:cNvSpPr>
              <a:spLocks noChangeShapeType="1"/>
            </p:cNvSpPr>
            <p:nvPr/>
          </p:nvSpPr>
          <p:spPr bwMode="auto">
            <a:xfrm>
              <a:off x="10882901" y="5375110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7" name="Line 74"/>
            <p:cNvSpPr>
              <a:spLocks noChangeShapeType="1"/>
            </p:cNvSpPr>
            <p:nvPr/>
          </p:nvSpPr>
          <p:spPr bwMode="auto">
            <a:xfrm>
              <a:off x="10128527" y="5375110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38" name="Picture 75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836315" y="5546725"/>
              <a:ext cx="590550" cy="215900"/>
            </a:xfrm>
            <a:prstGeom prst="rect">
              <a:avLst/>
            </a:prstGeom>
            <a:noFill/>
          </p:spPr>
        </p:pic>
        <p:sp>
          <p:nvSpPr>
            <p:cNvPr id="339" name="Line 76"/>
            <p:cNvSpPr>
              <a:spLocks noChangeShapeType="1"/>
            </p:cNvSpPr>
            <p:nvPr/>
          </p:nvSpPr>
          <p:spPr bwMode="auto">
            <a:xfrm>
              <a:off x="10126663" y="5376863"/>
              <a:ext cx="7620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40" name="Picture 77" descr="s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520158" y="6279224"/>
              <a:ext cx="5905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" name="Picture 78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0788486" y="6280810"/>
              <a:ext cx="592138" cy="215900"/>
            </a:xfrm>
            <a:prstGeom prst="rect">
              <a:avLst/>
            </a:prstGeom>
            <a:noFill/>
          </p:spPr>
        </p:pic>
        <p:pic>
          <p:nvPicPr>
            <p:cNvPr id="342" name="Picture 79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0070770" y="6282399"/>
              <a:ext cx="590550" cy="215900"/>
            </a:xfrm>
            <a:prstGeom prst="rect">
              <a:avLst/>
            </a:prstGeom>
            <a:noFill/>
          </p:spPr>
        </p:pic>
        <p:sp>
          <p:nvSpPr>
            <p:cNvPr id="343" name="Line 80"/>
            <p:cNvSpPr>
              <a:spLocks noChangeShapeType="1"/>
            </p:cNvSpPr>
            <p:nvPr/>
          </p:nvSpPr>
          <p:spPr bwMode="auto">
            <a:xfrm>
              <a:off x="10355263" y="6103011"/>
              <a:ext cx="145097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4" name="Line 81"/>
            <p:cNvSpPr>
              <a:spLocks noChangeShapeType="1"/>
            </p:cNvSpPr>
            <p:nvPr/>
          </p:nvSpPr>
          <p:spPr bwMode="auto">
            <a:xfrm>
              <a:off x="10361613" y="6110877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5" name="Line 82"/>
            <p:cNvSpPr>
              <a:spLocks noChangeShapeType="1"/>
            </p:cNvSpPr>
            <p:nvPr/>
          </p:nvSpPr>
          <p:spPr bwMode="auto">
            <a:xfrm>
              <a:off x="11080750" y="6096661"/>
              <a:ext cx="0" cy="1841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7" name="Line 84"/>
            <p:cNvSpPr>
              <a:spLocks noChangeShapeType="1"/>
            </p:cNvSpPr>
            <p:nvPr/>
          </p:nvSpPr>
          <p:spPr bwMode="auto">
            <a:xfrm>
              <a:off x="11795125" y="4672013"/>
              <a:ext cx="11210" cy="16124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" name="Text Box 85"/>
            <p:cNvSpPr txBox="1">
              <a:spLocks noChangeArrowheads="1"/>
            </p:cNvSpPr>
            <p:nvPr/>
          </p:nvSpPr>
          <p:spPr bwMode="auto">
            <a:xfrm>
              <a:off x="4217987" y="5714673"/>
              <a:ext cx="619125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 smtClean="0">
                  <a:solidFill>
                    <a:schemeClr val="bg1"/>
                  </a:solidFill>
                </a:rPr>
                <a:t>PLC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49" name="Text Box 86"/>
            <p:cNvSpPr txBox="1">
              <a:spLocks noChangeArrowheads="1"/>
            </p:cNvSpPr>
            <p:nvPr/>
          </p:nvSpPr>
          <p:spPr bwMode="auto">
            <a:xfrm>
              <a:off x="4944733" y="5711663"/>
              <a:ext cx="620712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RTU</a:t>
              </a:r>
            </a:p>
          </p:txBody>
        </p:sp>
        <p:sp>
          <p:nvSpPr>
            <p:cNvPr id="350" name="Text Box 87"/>
            <p:cNvSpPr txBox="1">
              <a:spLocks noChangeArrowheads="1"/>
            </p:cNvSpPr>
            <p:nvPr/>
          </p:nvSpPr>
          <p:spPr bwMode="auto">
            <a:xfrm>
              <a:off x="5661024" y="5720694"/>
              <a:ext cx="620714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S7</a:t>
              </a:r>
            </a:p>
          </p:txBody>
        </p:sp>
        <p:sp>
          <p:nvSpPr>
            <p:cNvPr id="351" name="Text Box 88"/>
            <p:cNvSpPr txBox="1">
              <a:spLocks noChangeArrowheads="1"/>
            </p:cNvSpPr>
            <p:nvPr/>
          </p:nvSpPr>
          <p:spPr bwMode="auto">
            <a:xfrm>
              <a:off x="6782399" y="6314928"/>
              <a:ext cx="620712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S7</a:t>
              </a:r>
            </a:p>
          </p:txBody>
        </p:sp>
        <p:sp>
          <p:nvSpPr>
            <p:cNvPr id="352" name="Text Box 89"/>
            <p:cNvSpPr txBox="1">
              <a:spLocks noChangeArrowheads="1"/>
            </p:cNvSpPr>
            <p:nvPr/>
          </p:nvSpPr>
          <p:spPr bwMode="auto">
            <a:xfrm>
              <a:off x="6042025" y="6318268"/>
              <a:ext cx="620714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RTU</a:t>
              </a:r>
            </a:p>
          </p:txBody>
        </p:sp>
        <p:sp>
          <p:nvSpPr>
            <p:cNvPr id="353" name="Text Box 90"/>
            <p:cNvSpPr txBox="1">
              <a:spLocks noChangeArrowheads="1"/>
            </p:cNvSpPr>
            <p:nvPr/>
          </p:nvSpPr>
          <p:spPr bwMode="auto">
            <a:xfrm>
              <a:off x="5336351" y="6319855"/>
              <a:ext cx="620714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AS</a:t>
              </a:r>
            </a:p>
          </p:txBody>
        </p:sp>
        <p:sp>
          <p:nvSpPr>
            <p:cNvPr id="354" name="Text Box 91"/>
            <p:cNvSpPr txBox="1">
              <a:spLocks noChangeArrowheads="1"/>
            </p:cNvSpPr>
            <p:nvPr/>
          </p:nvSpPr>
          <p:spPr bwMode="auto">
            <a:xfrm>
              <a:off x="7427583" y="5579134"/>
              <a:ext cx="619125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AS</a:t>
              </a:r>
            </a:p>
          </p:txBody>
        </p:sp>
        <p:sp>
          <p:nvSpPr>
            <p:cNvPr id="355" name="Text Box 92"/>
            <p:cNvSpPr txBox="1">
              <a:spLocks noChangeArrowheads="1"/>
            </p:cNvSpPr>
            <p:nvPr/>
          </p:nvSpPr>
          <p:spPr bwMode="auto">
            <a:xfrm>
              <a:off x="8348663" y="5575630"/>
              <a:ext cx="619125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 smtClean="0">
                  <a:solidFill>
                    <a:schemeClr val="bg1"/>
                  </a:solidFill>
                </a:rPr>
                <a:t>PLC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56" name="Text Box 93"/>
            <p:cNvSpPr txBox="1">
              <a:spLocks noChangeArrowheads="1"/>
            </p:cNvSpPr>
            <p:nvPr/>
          </p:nvSpPr>
          <p:spPr bwMode="auto">
            <a:xfrm>
              <a:off x="9104911" y="5574207"/>
              <a:ext cx="620714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S7</a:t>
              </a:r>
            </a:p>
          </p:txBody>
        </p:sp>
        <p:sp>
          <p:nvSpPr>
            <p:cNvPr id="357" name="Text Box 94"/>
            <p:cNvSpPr txBox="1">
              <a:spLocks noChangeArrowheads="1"/>
            </p:cNvSpPr>
            <p:nvPr/>
          </p:nvSpPr>
          <p:spPr bwMode="auto">
            <a:xfrm>
              <a:off x="9815678" y="5578805"/>
              <a:ext cx="620712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 smtClean="0">
                  <a:solidFill>
                    <a:schemeClr val="bg1"/>
                  </a:solidFill>
                </a:rPr>
                <a:t>PLC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59" name="Text Box 96"/>
            <p:cNvSpPr txBox="1">
              <a:spLocks noChangeArrowheads="1"/>
            </p:cNvSpPr>
            <p:nvPr/>
          </p:nvSpPr>
          <p:spPr bwMode="auto">
            <a:xfrm>
              <a:off x="10055225" y="6312890"/>
              <a:ext cx="619125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 smtClean="0">
                  <a:solidFill>
                    <a:schemeClr val="bg1"/>
                  </a:solidFill>
                </a:rPr>
                <a:t>PLC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60" name="Text Box 97"/>
            <p:cNvSpPr txBox="1">
              <a:spLocks noChangeArrowheads="1"/>
            </p:cNvSpPr>
            <p:nvPr/>
          </p:nvSpPr>
          <p:spPr bwMode="auto">
            <a:xfrm>
              <a:off x="10774363" y="6314313"/>
              <a:ext cx="620712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RTU</a:t>
              </a:r>
            </a:p>
          </p:txBody>
        </p:sp>
        <p:sp>
          <p:nvSpPr>
            <p:cNvPr id="361" name="Text Box 98"/>
            <p:cNvSpPr txBox="1">
              <a:spLocks noChangeArrowheads="1"/>
            </p:cNvSpPr>
            <p:nvPr/>
          </p:nvSpPr>
          <p:spPr bwMode="auto">
            <a:xfrm>
              <a:off x="11504119" y="6311138"/>
              <a:ext cx="620712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S7</a:t>
              </a:r>
            </a:p>
          </p:txBody>
        </p:sp>
        <p:pic>
          <p:nvPicPr>
            <p:cNvPr id="363" name="Picture 106" descr="tower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440613" y="2366963"/>
              <a:ext cx="479425" cy="623887"/>
            </a:xfrm>
            <a:prstGeom prst="rect">
              <a:avLst/>
            </a:prstGeom>
            <a:noFill/>
          </p:spPr>
        </p:pic>
        <p:pic>
          <p:nvPicPr>
            <p:cNvPr id="364" name="Picture 107" descr="tower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270750" y="2465388"/>
              <a:ext cx="481013" cy="623887"/>
            </a:xfrm>
            <a:prstGeom prst="rect">
              <a:avLst/>
            </a:prstGeom>
            <a:noFill/>
          </p:spPr>
        </p:pic>
        <p:sp>
          <p:nvSpPr>
            <p:cNvPr id="365" name="Text Box 108"/>
            <p:cNvSpPr txBox="1">
              <a:spLocks noChangeArrowheads="1"/>
            </p:cNvSpPr>
            <p:nvPr/>
          </p:nvSpPr>
          <p:spPr bwMode="auto">
            <a:xfrm>
              <a:off x="10975975" y="4268788"/>
              <a:ext cx="503238" cy="25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WinCC OA</a:t>
              </a:r>
            </a:p>
          </p:txBody>
        </p:sp>
        <p:sp>
          <p:nvSpPr>
            <p:cNvPr id="366" name="Text Box 109"/>
            <p:cNvSpPr txBox="1">
              <a:spLocks noChangeArrowheads="1"/>
            </p:cNvSpPr>
            <p:nvPr/>
          </p:nvSpPr>
          <p:spPr bwMode="auto">
            <a:xfrm>
              <a:off x="6604000" y="2647950"/>
              <a:ext cx="503238" cy="25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WinCC OA</a:t>
              </a:r>
            </a:p>
          </p:txBody>
        </p:sp>
        <p:pic>
          <p:nvPicPr>
            <p:cNvPr id="267" name="Picture 4" descr="3rd_party_plc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0592567" y="5543550"/>
              <a:ext cx="590550" cy="215900"/>
            </a:xfrm>
            <a:prstGeom prst="rect">
              <a:avLst/>
            </a:prstGeom>
            <a:noFill/>
          </p:spPr>
        </p:pic>
        <p:sp>
          <p:nvSpPr>
            <p:cNvPr id="358" name="Text Box 95"/>
            <p:cNvSpPr txBox="1">
              <a:spLocks noChangeArrowheads="1"/>
            </p:cNvSpPr>
            <p:nvPr/>
          </p:nvSpPr>
          <p:spPr bwMode="auto">
            <a:xfrm>
              <a:off x="10573092" y="5577053"/>
              <a:ext cx="620714" cy="1442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900" b="1" dirty="0">
                  <a:solidFill>
                    <a:schemeClr val="bg1"/>
                  </a:solidFill>
                </a:rPr>
                <a:t>RTU</a:t>
              </a:r>
            </a:p>
          </p:txBody>
        </p:sp>
        <p:pic>
          <p:nvPicPr>
            <p:cNvPr id="289" name="Picture 26" descr="towe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344025" y="2928938"/>
              <a:ext cx="260350" cy="338137"/>
            </a:xfrm>
            <a:prstGeom prst="rect">
              <a:avLst/>
            </a:prstGeom>
            <a:noFill/>
          </p:spPr>
        </p:pic>
        <p:pic>
          <p:nvPicPr>
            <p:cNvPr id="288" name="Picture 25" descr="towe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055100" y="2713038"/>
              <a:ext cx="260350" cy="338137"/>
            </a:xfrm>
            <a:prstGeom prst="rect">
              <a:avLst/>
            </a:prstGeom>
            <a:noFill/>
          </p:spPr>
        </p:pic>
      </p:grp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WinCC Open Architecture (OA)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107504" y="1340768"/>
            <a:ext cx="33123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Perfect for large scale applications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 big and/or complex systems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geographically wide distributed plants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freely scalable and expandable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for supervisory layer</a:t>
            </a:r>
            <a:endParaRPr lang="de-DE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upports redundancy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the highest security requirements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only SCADA system with SIL 3-certification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Supports &gt; 10,000,000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points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9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WinCC OA Manager Concept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42" name="Gruppieren 41"/>
          <p:cNvGrpSpPr/>
          <p:nvPr/>
        </p:nvGrpSpPr>
        <p:grpSpPr>
          <a:xfrm>
            <a:off x="323528" y="1573213"/>
            <a:ext cx="8712967" cy="4540250"/>
            <a:chOff x="171450" y="1573213"/>
            <a:chExt cx="8864837" cy="4540250"/>
          </a:xfrm>
        </p:grpSpPr>
        <p:sp>
          <p:nvSpPr>
            <p:cNvPr id="43" name="Rectangle 2"/>
            <p:cNvSpPr>
              <a:spLocks noChangeArrowheads="1"/>
            </p:cNvSpPr>
            <p:nvPr/>
          </p:nvSpPr>
          <p:spPr bwMode="auto">
            <a:xfrm>
              <a:off x="173038" y="1573213"/>
              <a:ext cx="8789987" cy="1127125"/>
            </a:xfrm>
            <a:prstGeom prst="rect">
              <a:avLst/>
            </a:prstGeom>
            <a:solidFill>
              <a:srgbClr val="919191">
                <a:alpha val="39999"/>
              </a:srgbClr>
            </a:solidFill>
            <a:ln w="12700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174625" y="2701925"/>
              <a:ext cx="8785225" cy="1139825"/>
            </a:xfrm>
            <a:prstGeom prst="rect">
              <a:avLst/>
            </a:prstGeom>
            <a:solidFill>
              <a:srgbClr val="F7F7F7">
                <a:alpha val="79999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71450" y="3849688"/>
              <a:ext cx="8789988" cy="1127125"/>
            </a:xfrm>
            <a:prstGeom prst="rect">
              <a:avLst/>
            </a:prstGeom>
            <a:solidFill>
              <a:srgbClr val="919191">
                <a:alpha val="39999"/>
              </a:srgbClr>
            </a:solidFill>
            <a:ln w="12700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74625" y="4973638"/>
              <a:ext cx="8783638" cy="1139825"/>
            </a:xfrm>
            <a:prstGeom prst="rect">
              <a:avLst/>
            </a:prstGeom>
            <a:solidFill>
              <a:srgbClr val="F7F7F7">
                <a:alpha val="79999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6681139" y="1973263"/>
              <a:ext cx="2303219" cy="384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user</a:t>
              </a:r>
              <a:r>
                <a:rPr lang="de-DE" sz="19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interface</a:t>
              </a:r>
              <a:r>
                <a:rPr lang="de-DE" sz="19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layer</a:t>
              </a:r>
              <a:endParaRPr lang="de-DE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6681139" y="3121025"/>
              <a:ext cx="1999864" cy="384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processing</a:t>
              </a:r>
              <a:r>
                <a:rPr lang="de-DE" sz="19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layer</a:t>
              </a:r>
              <a:endParaRPr lang="de-DE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6690664" y="5340350"/>
              <a:ext cx="1419248" cy="384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driver</a:t>
              </a:r>
              <a:r>
                <a:rPr lang="de-DE" sz="19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layer</a:t>
              </a:r>
              <a:endParaRPr lang="de-DE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1160463" y="2908300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1230313" y="3108325"/>
              <a:ext cx="620712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 dirty="0" err="1">
                  <a:solidFill>
                    <a:schemeClr val="bg2"/>
                  </a:solidFill>
                </a:rPr>
                <a:t>Ctrl</a:t>
              </a:r>
              <a:endParaRPr lang="de-DE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4276725" y="2908300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4373563" y="3108325"/>
              <a:ext cx="608012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API</a:t>
              </a:r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2698750" y="3967163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2830513" y="4173538"/>
              <a:ext cx="52387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EV</a:t>
              </a:r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2695575" y="5275263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2906713" y="5484813"/>
              <a:ext cx="3683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4184650" y="5275263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4395788" y="5495925"/>
              <a:ext cx="3683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1266825" y="5275263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0"/>
            <p:cNvSpPr>
              <a:spLocks noChangeArrowheads="1"/>
            </p:cNvSpPr>
            <p:nvPr/>
          </p:nvSpPr>
          <p:spPr bwMode="auto">
            <a:xfrm>
              <a:off x="1487488" y="5484813"/>
              <a:ext cx="3683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>
              <a:off x="3101975" y="2370138"/>
              <a:ext cx="0" cy="1582737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H="1" flipV="1">
              <a:off x="2089150" y="2327275"/>
              <a:ext cx="1003300" cy="1633538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Oval 23"/>
            <p:cNvSpPr>
              <a:spLocks noChangeArrowheads="1"/>
            </p:cNvSpPr>
            <p:nvPr/>
          </p:nvSpPr>
          <p:spPr bwMode="auto">
            <a:xfrm>
              <a:off x="1498600" y="1749425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24"/>
            <p:cNvSpPr>
              <a:spLocks noChangeArrowheads="1"/>
            </p:cNvSpPr>
            <p:nvPr/>
          </p:nvSpPr>
          <p:spPr bwMode="auto">
            <a:xfrm>
              <a:off x="1554163" y="1943100"/>
              <a:ext cx="649287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UIM</a:t>
              </a: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2720975" y="1749425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6"/>
            <p:cNvSpPr>
              <a:spLocks noChangeArrowheads="1"/>
            </p:cNvSpPr>
            <p:nvPr/>
          </p:nvSpPr>
          <p:spPr bwMode="auto">
            <a:xfrm>
              <a:off x="2795588" y="1952625"/>
              <a:ext cx="649287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 dirty="0">
                  <a:solidFill>
                    <a:schemeClr val="bg2"/>
                  </a:solidFill>
                </a:rPr>
                <a:t>UIM</a:t>
              </a:r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V="1">
              <a:off x="3101975" y="2327275"/>
              <a:ext cx="1028700" cy="1633538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3929063" y="1749425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29"/>
            <p:cNvSpPr>
              <a:spLocks noChangeArrowheads="1"/>
            </p:cNvSpPr>
            <p:nvPr/>
          </p:nvSpPr>
          <p:spPr bwMode="auto">
            <a:xfrm>
              <a:off x="4003675" y="1952625"/>
              <a:ext cx="64928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UIM</a:t>
              </a: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H="1" flipV="1">
              <a:off x="1944688" y="3332163"/>
              <a:ext cx="1157287" cy="620712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 flipV="1">
              <a:off x="3114675" y="3322638"/>
              <a:ext cx="1157288" cy="620712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3108325" y="4770438"/>
              <a:ext cx="1149350" cy="646112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 flipH="1">
              <a:off x="1952625" y="4760913"/>
              <a:ext cx="1149350" cy="646112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>
              <a:off x="3092450" y="4768850"/>
              <a:ext cx="0" cy="501650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" name="Oval 35"/>
            <p:cNvSpPr>
              <a:spLocks noChangeArrowheads="1"/>
            </p:cNvSpPr>
            <p:nvPr/>
          </p:nvSpPr>
          <p:spPr bwMode="auto">
            <a:xfrm>
              <a:off x="603250" y="3951288"/>
              <a:ext cx="777875" cy="777875"/>
            </a:xfrm>
            <a:prstGeom prst="ellipse">
              <a:avLst/>
            </a:prstGeom>
            <a:gradFill rotWithShape="1">
              <a:gsLst>
                <a:gs pos="0">
                  <a:srgbClr val="16495F"/>
                </a:gs>
                <a:gs pos="100000">
                  <a:srgbClr val="113748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164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36"/>
            <p:cNvSpPr>
              <a:spLocks noChangeArrowheads="1"/>
            </p:cNvSpPr>
            <p:nvPr/>
          </p:nvSpPr>
          <p:spPr bwMode="auto">
            <a:xfrm>
              <a:off x="700088" y="4151313"/>
              <a:ext cx="579437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2000" b="1">
                  <a:solidFill>
                    <a:schemeClr val="bg2"/>
                  </a:solidFill>
                </a:rPr>
                <a:t>DM</a:t>
              </a:r>
            </a:p>
          </p:txBody>
        </p:sp>
        <p:sp>
          <p:nvSpPr>
            <p:cNvPr id="78" name="Line 37"/>
            <p:cNvSpPr>
              <a:spLocks noChangeShapeType="1"/>
            </p:cNvSpPr>
            <p:nvPr/>
          </p:nvSpPr>
          <p:spPr bwMode="auto">
            <a:xfrm flipH="1">
              <a:off x="1392238" y="4376738"/>
              <a:ext cx="1300162" cy="0"/>
            </a:xfrm>
            <a:prstGeom prst="line">
              <a:avLst/>
            </a:prstGeom>
            <a:noFill/>
            <a:ln w="19050">
              <a:solidFill>
                <a:srgbClr val="16496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" name="Rectangle 38"/>
            <p:cNvSpPr>
              <a:spLocks noChangeArrowheads="1"/>
            </p:cNvSpPr>
            <p:nvPr/>
          </p:nvSpPr>
          <p:spPr bwMode="auto">
            <a:xfrm>
              <a:off x="6690664" y="4100513"/>
              <a:ext cx="2345623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communication</a:t>
              </a:r>
              <a:r>
                <a:rPr lang="de-DE" sz="19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and</a:t>
              </a:r>
              <a:endParaRPr lang="de-DE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memory</a:t>
              </a:r>
              <a:r>
                <a:rPr lang="de-DE" sz="19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9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layer</a:t>
              </a:r>
              <a:endParaRPr lang="de-DE" sz="19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84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WinCC OA as Distributed System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3" name="AutoShape 107"/>
          <p:cNvSpPr>
            <a:spLocks noChangeArrowheads="1"/>
          </p:cNvSpPr>
          <p:nvPr/>
        </p:nvSpPr>
        <p:spPr bwMode="auto">
          <a:xfrm>
            <a:off x="2984500" y="1146175"/>
            <a:ext cx="5784850" cy="2909888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tIns="0" bIns="720000"/>
          <a:lstStyle/>
          <a:p>
            <a:pPr defTabSz="762000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System 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4" name="Gruppieren 94"/>
          <p:cNvGrpSpPr>
            <a:grpSpLocks/>
          </p:cNvGrpSpPr>
          <p:nvPr/>
        </p:nvGrpSpPr>
        <p:grpSpPr bwMode="auto">
          <a:xfrm>
            <a:off x="161925" y="1187450"/>
            <a:ext cx="8767763" cy="5619750"/>
            <a:chOff x="161925" y="1187450"/>
            <a:chExt cx="8767763" cy="5619750"/>
          </a:xfrm>
        </p:grpSpPr>
        <p:sp>
          <p:nvSpPr>
            <p:cNvPr id="85" name="Line 48"/>
            <p:cNvSpPr>
              <a:spLocks noChangeShapeType="1"/>
            </p:cNvSpPr>
            <p:nvPr/>
          </p:nvSpPr>
          <p:spPr bwMode="auto">
            <a:xfrm flipH="1">
              <a:off x="2765425" y="2570163"/>
              <a:ext cx="4763" cy="15875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AutoShape 45"/>
            <p:cNvSpPr>
              <a:spLocks noChangeArrowheads="1"/>
            </p:cNvSpPr>
            <p:nvPr/>
          </p:nvSpPr>
          <p:spPr bwMode="auto">
            <a:xfrm>
              <a:off x="161925" y="1201738"/>
              <a:ext cx="2387600" cy="2476500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tIns="0" bIns="720000"/>
            <a:lstStyle/>
            <a:p>
              <a:pPr defTabSz="762000"/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</a:rPr>
                <a:t>System </a:t>
              </a: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 flipV="1">
              <a:off x="1838325" y="1622425"/>
              <a:ext cx="0" cy="9477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Oval 47"/>
            <p:cNvSpPr>
              <a:spLocks noChangeArrowheads="1"/>
            </p:cNvSpPr>
            <p:nvPr/>
          </p:nvSpPr>
          <p:spPr bwMode="auto">
            <a:xfrm>
              <a:off x="1608138" y="1309688"/>
              <a:ext cx="469900" cy="468312"/>
            </a:xfrm>
            <a:prstGeom prst="ellipse">
              <a:avLst/>
            </a:prstGeom>
            <a:solidFill>
              <a:srgbClr val="16495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sz="1400">
                  <a:solidFill>
                    <a:schemeClr val="bg2"/>
                  </a:solidFill>
                  <a:latin typeface="Arial" charset="0"/>
                </a:rPr>
                <a:t>UI</a:t>
              </a:r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 flipV="1">
              <a:off x="925513" y="1895475"/>
              <a:ext cx="0" cy="6794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51"/>
            <p:cNvSpPr>
              <a:spLocks noChangeShapeType="1"/>
            </p:cNvSpPr>
            <p:nvPr/>
          </p:nvSpPr>
          <p:spPr bwMode="auto">
            <a:xfrm flipV="1">
              <a:off x="522288" y="2427288"/>
              <a:ext cx="0" cy="1476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Oval 52"/>
            <p:cNvSpPr>
              <a:spLocks noChangeArrowheads="1"/>
            </p:cNvSpPr>
            <p:nvPr/>
          </p:nvSpPr>
          <p:spPr bwMode="auto">
            <a:xfrm flipH="1">
              <a:off x="711200" y="1587500"/>
              <a:ext cx="449263" cy="454025"/>
            </a:xfrm>
            <a:prstGeom prst="ellipse">
              <a:avLst/>
            </a:prstGeom>
            <a:solidFill>
              <a:srgbClr val="16495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sz="1400" dirty="0">
                  <a:solidFill>
                    <a:schemeClr val="bg2"/>
                  </a:solidFill>
                  <a:latin typeface="Arial" charset="0"/>
                </a:rPr>
                <a:t>Ctrl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92" name="Oval 53"/>
            <p:cNvSpPr>
              <a:spLocks noChangeArrowheads="1"/>
            </p:cNvSpPr>
            <p:nvPr/>
          </p:nvSpPr>
          <p:spPr bwMode="auto">
            <a:xfrm>
              <a:off x="288925" y="1965325"/>
              <a:ext cx="468313" cy="469900"/>
            </a:xfrm>
            <a:prstGeom prst="ellipse">
              <a:avLst/>
            </a:prstGeom>
            <a:solidFill>
              <a:srgbClr val="16495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sz="1400" dirty="0">
                  <a:solidFill>
                    <a:schemeClr val="bg2"/>
                  </a:solidFill>
                  <a:latin typeface="Arial" charset="0"/>
                </a:rPr>
                <a:t>DM</a:t>
              </a:r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 flipV="1">
              <a:off x="1468438" y="2414588"/>
              <a:ext cx="0" cy="1635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Oval 55"/>
            <p:cNvSpPr>
              <a:spLocks noChangeArrowheads="1"/>
            </p:cNvSpPr>
            <p:nvPr/>
          </p:nvSpPr>
          <p:spPr bwMode="auto">
            <a:xfrm>
              <a:off x="1236663" y="1971675"/>
              <a:ext cx="469900" cy="469900"/>
            </a:xfrm>
            <a:prstGeom prst="ellipse">
              <a:avLst/>
            </a:prstGeom>
            <a:solidFill>
              <a:srgbClr val="16495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sz="1400">
                  <a:solidFill>
                    <a:schemeClr val="bg2"/>
                  </a:solidFill>
                  <a:latin typeface="Arial" charset="0"/>
                </a:rPr>
                <a:t>EV</a:t>
              </a:r>
            </a:p>
          </p:txBody>
        </p:sp>
        <p:sp>
          <p:nvSpPr>
            <p:cNvPr id="95" name="Line 56"/>
            <p:cNvSpPr>
              <a:spLocks noChangeShapeType="1"/>
            </p:cNvSpPr>
            <p:nvPr/>
          </p:nvSpPr>
          <p:spPr bwMode="auto">
            <a:xfrm>
              <a:off x="1189038" y="2582863"/>
              <a:ext cx="0" cy="6111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Oval 57"/>
            <p:cNvSpPr>
              <a:spLocks noChangeArrowheads="1"/>
            </p:cNvSpPr>
            <p:nvPr/>
          </p:nvSpPr>
          <p:spPr bwMode="auto">
            <a:xfrm>
              <a:off x="954088" y="2946400"/>
              <a:ext cx="469900" cy="469900"/>
            </a:xfrm>
            <a:prstGeom prst="ellipse">
              <a:avLst/>
            </a:prstGeom>
            <a:solidFill>
              <a:srgbClr val="16495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sz="1400">
                  <a:solidFill>
                    <a:schemeClr val="bg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97" name="Line 58"/>
            <p:cNvSpPr>
              <a:spLocks noChangeShapeType="1"/>
            </p:cNvSpPr>
            <p:nvPr/>
          </p:nvSpPr>
          <p:spPr bwMode="auto">
            <a:xfrm>
              <a:off x="2162175" y="2592388"/>
              <a:ext cx="0" cy="3730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Oval 59"/>
            <p:cNvSpPr>
              <a:spLocks noChangeArrowheads="1"/>
            </p:cNvSpPr>
            <p:nvPr/>
          </p:nvSpPr>
          <p:spPr bwMode="auto">
            <a:xfrm>
              <a:off x="1928813" y="2933700"/>
              <a:ext cx="469900" cy="469900"/>
            </a:xfrm>
            <a:prstGeom prst="ellipse">
              <a:avLst/>
            </a:prstGeom>
            <a:solidFill>
              <a:srgbClr val="16495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sz="1400" dirty="0">
                  <a:solidFill>
                    <a:schemeClr val="bg2"/>
                  </a:solidFill>
                  <a:latin typeface="Arial" charset="0"/>
                </a:rPr>
                <a:t>Dist</a:t>
              </a:r>
            </a:p>
          </p:txBody>
        </p:sp>
        <p:sp>
          <p:nvSpPr>
            <p:cNvPr id="99" name="Line 49"/>
            <p:cNvSpPr>
              <a:spLocks noChangeShapeType="1"/>
            </p:cNvSpPr>
            <p:nvPr/>
          </p:nvSpPr>
          <p:spPr bwMode="auto">
            <a:xfrm>
              <a:off x="273050" y="2571750"/>
              <a:ext cx="24955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diamond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Line 61"/>
            <p:cNvSpPr>
              <a:spLocks noChangeShapeType="1"/>
            </p:cNvSpPr>
            <p:nvPr/>
          </p:nvSpPr>
          <p:spPr bwMode="auto">
            <a:xfrm>
              <a:off x="177800" y="4151313"/>
              <a:ext cx="87518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1" name="Group 150"/>
            <p:cNvGrpSpPr>
              <a:grpSpLocks/>
            </p:cNvGrpSpPr>
            <p:nvPr/>
          </p:nvGrpSpPr>
          <p:grpSpPr bwMode="auto">
            <a:xfrm>
              <a:off x="4687888" y="4364038"/>
              <a:ext cx="2387600" cy="2443162"/>
              <a:chOff x="2816" y="2611"/>
              <a:chExt cx="1504" cy="1539"/>
            </a:xfrm>
          </p:grpSpPr>
          <p:sp>
            <p:nvSpPr>
              <p:cNvPr id="171" name="AutoShape 64"/>
              <p:cNvSpPr>
                <a:spLocks noChangeArrowheads="1"/>
              </p:cNvSpPr>
              <p:nvPr/>
            </p:nvSpPr>
            <p:spPr bwMode="auto">
              <a:xfrm flipH="1">
                <a:off x="2816" y="2611"/>
                <a:ext cx="1504" cy="1539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9050" cap="rnd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tIns="0" bIns="720000"/>
              <a:lstStyle/>
              <a:p>
                <a:pPr algn="r" defTabSz="762000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System 2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Line 65"/>
              <p:cNvSpPr>
                <a:spLocks noChangeShapeType="1"/>
              </p:cNvSpPr>
              <p:nvPr/>
            </p:nvSpPr>
            <p:spPr bwMode="auto">
              <a:xfrm flipH="1" flipV="1">
                <a:off x="3264" y="2952"/>
                <a:ext cx="0" cy="5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Oval 66"/>
              <p:cNvSpPr>
                <a:spLocks noChangeArrowheads="1"/>
              </p:cNvSpPr>
              <p:nvPr/>
            </p:nvSpPr>
            <p:spPr bwMode="auto">
              <a:xfrm flipH="1">
                <a:off x="3113" y="2665"/>
                <a:ext cx="296" cy="295"/>
              </a:xfrm>
              <a:prstGeom prst="ellipse">
                <a:avLst/>
              </a:prstGeom>
              <a:solidFill>
                <a:srgbClr val="1649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UI</a:t>
                </a:r>
              </a:p>
            </p:txBody>
          </p:sp>
          <p:sp>
            <p:nvSpPr>
              <p:cNvPr id="174" name="Line 67"/>
              <p:cNvSpPr>
                <a:spLocks noChangeShapeType="1"/>
              </p:cNvSpPr>
              <p:nvPr/>
            </p:nvSpPr>
            <p:spPr bwMode="auto">
              <a:xfrm flipH="1" flipV="1">
                <a:off x="3839" y="3124"/>
                <a:ext cx="0" cy="4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Line 68"/>
              <p:cNvSpPr>
                <a:spLocks noChangeShapeType="1"/>
              </p:cNvSpPr>
              <p:nvPr/>
            </p:nvSpPr>
            <p:spPr bwMode="auto">
              <a:xfrm flipH="1" flipV="1">
                <a:off x="4093" y="3459"/>
                <a:ext cx="0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Oval 69"/>
              <p:cNvSpPr>
                <a:spLocks noChangeArrowheads="1"/>
              </p:cNvSpPr>
              <p:nvPr/>
            </p:nvSpPr>
            <p:spPr bwMode="auto">
              <a:xfrm>
                <a:off x="3691" y="2864"/>
                <a:ext cx="283" cy="28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Ctrl</a:t>
                </a:r>
              </a:p>
            </p:txBody>
          </p:sp>
          <p:sp>
            <p:nvSpPr>
              <p:cNvPr id="177" name="Oval 70"/>
              <p:cNvSpPr>
                <a:spLocks noChangeArrowheads="1"/>
              </p:cNvSpPr>
              <p:nvPr/>
            </p:nvSpPr>
            <p:spPr bwMode="auto">
              <a:xfrm flipH="1">
                <a:off x="3945" y="3168"/>
                <a:ext cx="295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DM</a:t>
                </a:r>
              </a:p>
            </p:txBody>
          </p:sp>
          <p:sp>
            <p:nvSpPr>
              <p:cNvPr id="178" name="Line 71"/>
              <p:cNvSpPr>
                <a:spLocks noChangeShapeType="1"/>
              </p:cNvSpPr>
              <p:nvPr/>
            </p:nvSpPr>
            <p:spPr bwMode="auto">
              <a:xfrm flipH="1" flipV="1">
                <a:off x="3497" y="3451"/>
                <a:ext cx="0" cy="1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Oval 72"/>
              <p:cNvSpPr>
                <a:spLocks noChangeArrowheads="1"/>
              </p:cNvSpPr>
              <p:nvPr/>
            </p:nvSpPr>
            <p:spPr bwMode="auto">
              <a:xfrm flipH="1">
                <a:off x="3347" y="3172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EV</a:t>
                </a:r>
              </a:p>
            </p:txBody>
          </p:sp>
          <p:sp>
            <p:nvSpPr>
              <p:cNvPr id="180" name="Line 73"/>
              <p:cNvSpPr>
                <a:spLocks noChangeShapeType="1"/>
              </p:cNvSpPr>
              <p:nvPr/>
            </p:nvSpPr>
            <p:spPr bwMode="auto">
              <a:xfrm flipH="1">
                <a:off x="3673" y="3557"/>
                <a:ext cx="0" cy="3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" name="Oval 74"/>
              <p:cNvSpPr>
                <a:spLocks noChangeArrowheads="1"/>
              </p:cNvSpPr>
              <p:nvPr/>
            </p:nvSpPr>
            <p:spPr bwMode="auto">
              <a:xfrm flipH="1">
                <a:off x="3525" y="3776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182" name="Line 75"/>
              <p:cNvSpPr>
                <a:spLocks noChangeShapeType="1"/>
              </p:cNvSpPr>
              <p:nvPr/>
            </p:nvSpPr>
            <p:spPr bwMode="auto">
              <a:xfrm flipH="1">
                <a:off x="3060" y="3563"/>
                <a:ext cx="0" cy="2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3" name="Oval 76"/>
              <p:cNvSpPr>
                <a:spLocks noChangeArrowheads="1"/>
              </p:cNvSpPr>
              <p:nvPr/>
            </p:nvSpPr>
            <p:spPr bwMode="auto">
              <a:xfrm flipH="1">
                <a:off x="2911" y="3778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Dist</a:t>
                </a:r>
              </a:p>
            </p:txBody>
          </p:sp>
        </p:grpSp>
        <p:sp>
          <p:nvSpPr>
            <p:cNvPr id="107" name="Line 77"/>
            <p:cNvSpPr>
              <a:spLocks noChangeShapeType="1"/>
            </p:cNvSpPr>
            <p:nvPr/>
          </p:nvSpPr>
          <p:spPr bwMode="auto">
            <a:xfrm>
              <a:off x="4473575" y="5861050"/>
              <a:ext cx="24955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 flipH="1">
              <a:off x="4486275" y="4160838"/>
              <a:ext cx="6350" cy="17081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148"/>
            <p:cNvGrpSpPr>
              <a:grpSpLocks/>
            </p:cNvGrpSpPr>
            <p:nvPr/>
          </p:nvGrpSpPr>
          <p:grpSpPr bwMode="auto">
            <a:xfrm>
              <a:off x="6294438" y="1751013"/>
              <a:ext cx="2387600" cy="2032000"/>
              <a:chOff x="4097" y="953"/>
              <a:chExt cx="1504" cy="1280"/>
            </a:xfrm>
          </p:grpSpPr>
          <p:sp>
            <p:nvSpPr>
              <p:cNvPr id="158" name="AutoShape 80"/>
              <p:cNvSpPr>
                <a:spLocks noChangeArrowheads="1"/>
              </p:cNvSpPr>
              <p:nvPr/>
            </p:nvSpPr>
            <p:spPr bwMode="auto">
              <a:xfrm flipH="1">
                <a:off x="4097" y="953"/>
                <a:ext cx="1504" cy="12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 cap="rnd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tIns="0" bIns="720000"/>
              <a:lstStyle/>
              <a:p>
                <a:pPr algn="r" defTabSz="762000"/>
                <a:endParaRPr lang="en-US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59" name="Line 83"/>
              <p:cNvSpPr>
                <a:spLocks noChangeShapeType="1"/>
              </p:cNvSpPr>
              <p:nvPr/>
            </p:nvSpPr>
            <p:spPr bwMode="auto">
              <a:xfrm flipH="1" flipV="1">
                <a:off x="5120" y="1239"/>
                <a:ext cx="0" cy="42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Line 84"/>
              <p:cNvSpPr>
                <a:spLocks noChangeShapeType="1"/>
              </p:cNvSpPr>
              <p:nvPr/>
            </p:nvSpPr>
            <p:spPr bwMode="auto">
              <a:xfrm flipH="1" flipV="1">
                <a:off x="5374" y="1574"/>
                <a:ext cx="0" cy="9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1" name="Oval 85"/>
              <p:cNvSpPr>
                <a:spLocks noChangeArrowheads="1"/>
              </p:cNvSpPr>
              <p:nvPr/>
            </p:nvSpPr>
            <p:spPr bwMode="auto">
              <a:xfrm>
                <a:off x="4972" y="979"/>
                <a:ext cx="283" cy="28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Ctrl</a:t>
                </a:r>
              </a:p>
            </p:txBody>
          </p:sp>
          <p:sp>
            <p:nvSpPr>
              <p:cNvPr id="162" name="Oval 86"/>
              <p:cNvSpPr>
                <a:spLocks noChangeArrowheads="1"/>
              </p:cNvSpPr>
              <p:nvPr/>
            </p:nvSpPr>
            <p:spPr bwMode="auto">
              <a:xfrm flipH="1">
                <a:off x="5226" y="1283"/>
                <a:ext cx="295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DM</a:t>
                </a:r>
              </a:p>
            </p:txBody>
          </p:sp>
          <p:sp>
            <p:nvSpPr>
              <p:cNvPr id="163" name="Line 87"/>
              <p:cNvSpPr>
                <a:spLocks noChangeShapeType="1"/>
              </p:cNvSpPr>
              <p:nvPr/>
            </p:nvSpPr>
            <p:spPr bwMode="auto">
              <a:xfrm flipH="1" flipV="1">
                <a:off x="4778" y="1566"/>
                <a:ext cx="0" cy="10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Oval 88"/>
              <p:cNvSpPr>
                <a:spLocks noChangeArrowheads="1"/>
              </p:cNvSpPr>
              <p:nvPr/>
            </p:nvSpPr>
            <p:spPr bwMode="auto">
              <a:xfrm flipH="1">
                <a:off x="4628" y="1287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EV</a:t>
                </a:r>
              </a:p>
            </p:txBody>
          </p:sp>
          <p:sp>
            <p:nvSpPr>
              <p:cNvPr id="165" name="Line 89"/>
              <p:cNvSpPr>
                <a:spLocks noChangeShapeType="1"/>
              </p:cNvSpPr>
              <p:nvPr/>
            </p:nvSpPr>
            <p:spPr bwMode="auto">
              <a:xfrm flipH="1">
                <a:off x="4954" y="1672"/>
                <a:ext cx="0" cy="22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Oval 90"/>
              <p:cNvSpPr>
                <a:spLocks noChangeArrowheads="1"/>
              </p:cNvSpPr>
              <p:nvPr/>
            </p:nvSpPr>
            <p:spPr bwMode="auto">
              <a:xfrm flipH="1">
                <a:off x="4806" y="1891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167" name="Line 91"/>
              <p:cNvSpPr>
                <a:spLocks noChangeShapeType="1"/>
              </p:cNvSpPr>
              <p:nvPr/>
            </p:nvSpPr>
            <p:spPr bwMode="auto">
              <a:xfrm flipH="1">
                <a:off x="4341" y="1678"/>
                <a:ext cx="0" cy="23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" name="Oval 92"/>
              <p:cNvSpPr>
                <a:spLocks noChangeArrowheads="1"/>
              </p:cNvSpPr>
              <p:nvPr/>
            </p:nvSpPr>
            <p:spPr bwMode="auto">
              <a:xfrm flipH="1">
                <a:off x="4192" y="1893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Dist</a:t>
                </a:r>
              </a:p>
            </p:txBody>
          </p:sp>
          <p:sp>
            <p:nvSpPr>
              <p:cNvPr id="169" name="Line 115"/>
              <p:cNvSpPr>
                <a:spLocks noChangeShapeType="1"/>
              </p:cNvSpPr>
              <p:nvPr/>
            </p:nvSpPr>
            <p:spPr bwMode="auto">
              <a:xfrm flipH="1" flipV="1">
                <a:off x="4508" y="1230"/>
                <a:ext cx="0" cy="43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Oval 116"/>
              <p:cNvSpPr>
                <a:spLocks noChangeArrowheads="1"/>
              </p:cNvSpPr>
              <p:nvPr/>
            </p:nvSpPr>
            <p:spPr bwMode="auto">
              <a:xfrm flipH="1">
                <a:off x="4357" y="998"/>
                <a:ext cx="296" cy="295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Redu</a:t>
                </a:r>
              </a:p>
            </p:txBody>
          </p:sp>
        </p:grpSp>
        <p:sp>
          <p:nvSpPr>
            <p:cNvPr id="110" name="Line 111"/>
            <p:cNvSpPr>
              <a:spLocks noChangeShapeType="1"/>
            </p:cNvSpPr>
            <p:nvPr/>
          </p:nvSpPr>
          <p:spPr bwMode="auto">
            <a:xfrm>
              <a:off x="6129338" y="2881313"/>
              <a:ext cx="2387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1" name="Group 147"/>
            <p:cNvGrpSpPr>
              <a:grpSpLocks/>
            </p:cNvGrpSpPr>
            <p:nvPr/>
          </p:nvGrpSpPr>
          <p:grpSpPr bwMode="auto">
            <a:xfrm>
              <a:off x="3109913" y="1752600"/>
              <a:ext cx="2387600" cy="2032000"/>
              <a:chOff x="2091" y="954"/>
              <a:chExt cx="1504" cy="1280"/>
            </a:xfrm>
          </p:grpSpPr>
          <p:sp>
            <p:nvSpPr>
              <p:cNvPr id="145" name="AutoShape 120"/>
              <p:cNvSpPr>
                <a:spLocks noChangeArrowheads="1"/>
              </p:cNvSpPr>
              <p:nvPr/>
            </p:nvSpPr>
            <p:spPr bwMode="auto">
              <a:xfrm flipH="1">
                <a:off x="2091" y="954"/>
                <a:ext cx="1504" cy="12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 cap="rnd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tIns="0" bIns="720000"/>
              <a:lstStyle/>
              <a:p>
                <a:pPr algn="r" defTabSz="762000"/>
                <a:endParaRPr lang="en-US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46" name="Line 121"/>
              <p:cNvSpPr>
                <a:spLocks noChangeShapeType="1"/>
              </p:cNvSpPr>
              <p:nvPr/>
            </p:nvSpPr>
            <p:spPr bwMode="auto">
              <a:xfrm flipH="1" flipV="1">
                <a:off x="2572" y="1240"/>
                <a:ext cx="0" cy="42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ine 122"/>
              <p:cNvSpPr>
                <a:spLocks noChangeShapeType="1"/>
              </p:cNvSpPr>
              <p:nvPr/>
            </p:nvSpPr>
            <p:spPr bwMode="auto">
              <a:xfrm flipH="1" flipV="1">
                <a:off x="2318" y="1575"/>
                <a:ext cx="0" cy="9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Oval 123"/>
              <p:cNvSpPr>
                <a:spLocks noChangeArrowheads="1"/>
              </p:cNvSpPr>
              <p:nvPr/>
            </p:nvSpPr>
            <p:spPr bwMode="auto">
              <a:xfrm>
                <a:off x="2437" y="980"/>
                <a:ext cx="283" cy="28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Ctrl</a:t>
                </a:r>
              </a:p>
            </p:txBody>
          </p:sp>
          <p:sp>
            <p:nvSpPr>
              <p:cNvPr id="149" name="Oval 124"/>
              <p:cNvSpPr>
                <a:spLocks noChangeArrowheads="1"/>
              </p:cNvSpPr>
              <p:nvPr/>
            </p:nvSpPr>
            <p:spPr bwMode="auto">
              <a:xfrm flipH="1">
                <a:off x="2171" y="1284"/>
                <a:ext cx="295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DM</a:t>
                </a:r>
              </a:p>
            </p:txBody>
          </p:sp>
          <p:sp>
            <p:nvSpPr>
              <p:cNvPr id="150" name="Line 125"/>
              <p:cNvSpPr>
                <a:spLocks noChangeShapeType="1"/>
              </p:cNvSpPr>
              <p:nvPr/>
            </p:nvSpPr>
            <p:spPr bwMode="auto">
              <a:xfrm flipH="1" flipV="1">
                <a:off x="2914" y="1567"/>
                <a:ext cx="0" cy="10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1" name="Oval 126"/>
              <p:cNvSpPr>
                <a:spLocks noChangeArrowheads="1"/>
              </p:cNvSpPr>
              <p:nvPr/>
            </p:nvSpPr>
            <p:spPr bwMode="auto">
              <a:xfrm flipH="1">
                <a:off x="2768" y="1288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EV</a:t>
                </a:r>
              </a:p>
            </p:txBody>
          </p:sp>
          <p:sp>
            <p:nvSpPr>
              <p:cNvPr id="152" name="Line 127"/>
              <p:cNvSpPr>
                <a:spLocks noChangeShapeType="1"/>
              </p:cNvSpPr>
              <p:nvPr/>
            </p:nvSpPr>
            <p:spPr bwMode="auto">
              <a:xfrm flipH="1">
                <a:off x="2738" y="1673"/>
                <a:ext cx="0" cy="22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Oval 128"/>
              <p:cNvSpPr>
                <a:spLocks noChangeArrowheads="1"/>
              </p:cNvSpPr>
              <p:nvPr/>
            </p:nvSpPr>
            <p:spPr bwMode="auto">
              <a:xfrm flipH="1">
                <a:off x="2590" y="1892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154" name="Line 129"/>
              <p:cNvSpPr>
                <a:spLocks noChangeShapeType="1"/>
              </p:cNvSpPr>
              <p:nvPr/>
            </p:nvSpPr>
            <p:spPr bwMode="auto">
              <a:xfrm flipH="1">
                <a:off x="3351" y="1679"/>
                <a:ext cx="0" cy="23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Oval 130"/>
              <p:cNvSpPr>
                <a:spLocks noChangeArrowheads="1"/>
              </p:cNvSpPr>
              <p:nvPr/>
            </p:nvSpPr>
            <p:spPr bwMode="auto">
              <a:xfrm flipH="1">
                <a:off x="3204" y="1894"/>
                <a:ext cx="296" cy="296"/>
              </a:xfrm>
              <a:prstGeom prst="ellipse">
                <a:avLst/>
              </a:prstGeom>
              <a:solidFill>
                <a:srgbClr val="16495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Dist</a:t>
                </a:r>
              </a:p>
            </p:txBody>
          </p:sp>
          <p:sp>
            <p:nvSpPr>
              <p:cNvPr id="156" name="Line 131"/>
              <p:cNvSpPr>
                <a:spLocks noChangeShapeType="1"/>
              </p:cNvSpPr>
              <p:nvPr/>
            </p:nvSpPr>
            <p:spPr bwMode="auto">
              <a:xfrm flipH="1" flipV="1">
                <a:off x="3184" y="1231"/>
                <a:ext cx="0" cy="43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Oval 132"/>
              <p:cNvSpPr>
                <a:spLocks noChangeArrowheads="1"/>
              </p:cNvSpPr>
              <p:nvPr/>
            </p:nvSpPr>
            <p:spPr bwMode="auto">
              <a:xfrm flipH="1">
                <a:off x="3039" y="999"/>
                <a:ext cx="296" cy="295"/>
              </a:xfrm>
              <a:prstGeom prst="ellipse">
                <a:avLst/>
              </a:prstGeom>
              <a:solidFill>
                <a:srgbClr val="1649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 defTabSz="762000"/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Redu</a:t>
                </a:r>
              </a:p>
            </p:txBody>
          </p:sp>
        </p:grp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3248025" y="2892425"/>
              <a:ext cx="241617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diamond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AutoShape 134"/>
            <p:cNvSpPr>
              <a:spLocks noChangeArrowheads="1"/>
            </p:cNvSpPr>
            <p:nvPr/>
          </p:nvSpPr>
          <p:spPr bwMode="auto">
            <a:xfrm>
              <a:off x="5030788" y="1187450"/>
              <a:ext cx="1755775" cy="5286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tIns="0" bIns="720000"/>
            <a:lstStyle/>
            <a:p>
              <a:pPr algn="r" defTabSz="762000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114" name="Line 135"/>
            <p:cNvSpPr>
              <a:spLocks noChangeShapeType="1"/>
            </p:cNvSpPr>
            <p:nvPr/>
          </p:nvSpPr>
          <p:spPr bwMode="auto">
            <a:xfrm flipH="1">
              <a:off x="5649913" y="2897188"/>
              <a:ext cx="3175" cy="12588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136"/>
            <p:cNvSpPr>
              <a:spLocks noChangeShapeType="1"/>
            </p:cNvSpPr>
            <p:nvPr/>
          </p:nvSpPr>
          <p:spPr bwMode="auto">
            <a:xfrm flipH="1">
              <a:off x="5900738" y="1566863"/>
              <a:ext cx="1587" cy="25844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Oval 82"/>
            <p:cNvSpPr>
              <a:spLocks noChangeArrowheads="1"/>
            </p:cNvSpPr>
            <p:nvPr/>
          </p:nvSpPr>
          <p:spPr bwMode="auto">
            <a:xfrm flipH="1">
              <a:off x="5668963" y="1216025"/>
              <a:ext cx="469900" cy="468313"/>
            </a:xfrm>
            <a:prstGeom prst="ellipse">
              <a:avLst/>
            </a:prstGeom>
            <a:solidFill>
              <a:srgbClr val="16495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sz="1400">
                  <a:solidFill>
                    <a:schemeClr val="bg2"/>
                  </a:solidFill>
                  <a:latin typeface="Arial" charset="0"/>
                </a:rPr>
                <a:t>UI</a:t>
              </a:r>
            </a:p>
          </p:txBody>
        </p:sp>
        <p:sp>
          <p:nvSpPr>
            <p:cNvPr id="117" name="Line 151"/>
            <p:cNvSpPr>
              <a:spLocks noChangeShapeType="1"/>
            </p:cNvSpPr>
            <p:nvPr/>
          </p:nvSpPr>
          <p:spPr bwMode="auto">
            <a:xfrm flipH="1">
              <a:off x="6127750" y="2881313"/>
              <a:ext cx="3175" cy="12684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52"/>
            <p:cNvSpPr>
              <a:spLocks noChangeShapeType="1"/>
            </p:cNvSpPr>
            <p:nvPr/>
          </p:nvSpPr>
          <p:spPr bwMode="auto">
            <a:xfrm>
              <a:off x="598488" y="5672138"/>
              <a:ext cx="4889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AutoShape 153"/>
            <p:cNvSpPr>
              <a:spLocks noChangeArrowheads="1"/>
            </p:cNvSpPr>
            <p:nvPr/>
          </p:nvSpPr>
          <p:spPr bwMode="auto">
            <a:xfrm>
              <a:off x="601663" y="4897438"/>
              <a:ext cx="500062" cy="225425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tIns="0" bIns="720000"/>
            <a:lstStyle/>
            <a:p>
              <a:pPr defTabSz="762000"/>
              <a:endParaRPr lang="en-US" sz="900" b="1">
                <a:solidFill>
                  <a:schemeClr val="bg2"/>
                </a:solidFill>
              </a:endParaRPr>
            </a:p>
          </p:txBody>
        </p:sp>
        <p:sp>
          <p:nvSpPr>
            <p:cNvPr id="120" name="Text Box 154"/>
            <p:cNvSpPr txBox="1">
              <a:spLocks noChangeArrowheads="1"/>
            </p:cNvSpPr>
            <p:nvPr/>
          </p:nvSpPr>
          <p:spPr bwMode="auto">
            <a:xfrm>
              <a:off x="1243013" y="4718050"/>
              <a:ext cx="21590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164960"/>
                  </a:solidFill>
                  <a:latin typeface="Arial" charset="0"/>
                </a:rPr>
                <a:t>System- or </a:t>
              </a:r>
              <a:br>
                <a:rPr lang="en-US" sz="1600" b="1" dirty="0">
                  <a:solidFill>
                    <a:srgbClr val="164960"/>
                  </a:solidFill>
                  <a:latin typeface="Arial" charset="0"/>
                </a:rPr>
              </a:br>
              <a:r>
                <a:rPr lang="en-US" sz="1600" b="1" dirty="0">
                  <a:solidFill>
                    <a:srgbClr val="164960"/>
                  </a:solidFill>
                  <a:latin typeface="Arial" charset="0"/>
                </a:rPr>
                <a:t>machine boundaries</a:t>
              </a:r>
            </a:p>
          </p:txBody>
        </p:sp>
        <p:sp>
          <p:nvSpPr>
            <p:cNvPr id="121" name="Text Box 155"/>
            <p:cNvSpPr txBox="1">
              <a:spLocks noChangeArrowheads="1"/>
            </p:cNvSpPr>
            <p:nvPr/>
          </p:nvSpPr>
          <p:spPr bwMode="auto">
            <a:xfrm>
              <a:off x="1244600" y="5378450"/>
              <a:ext cx="13795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164960"/>
                  </a:solidFill>
                  <a:latin typeface="Arial" charset="0"/>
                </a:rPr>
                <a:t>Network-</a:t>
              </a:r>
              <a:br>
                <a:rPr lang="en-US" sz="1600" b="1" dirty="0">
                  <a:solidFill>
                    <a:srgbClr val="164960"/>
                  </a:solidFill>
                  <a:latin typeface="Arial" charset="0"/>
                </a:rPr>
              </a:br>
              <a:r>
                <a:rPr lang="en-US" sz="1600" b="1" dirty="0">
                  <a:solidFill>
                    <a:srgbClr val="164960"/>
                  </a:solidFill>
                  <a:latin typeface="Arial" charset="0"/>
                </a:rPr>
                <a:t>connections</a:t>
              </a:r>
            </a:p>
          </p:txBody>
        </p:sp>
        <p:sp>
          <p:nvSpPr>
            <p:cNvPr id="122" name="Line 156"/>
            <p:cNvSpPr>
              <a:spLocks noChangeShapeType="1"/>
            </p:cNvSpPr>
            <p:nvPr/>
          </p:nvSpPr>
          <p:spPr bwMode="auto">
            <a:xfrm>
              <a:off x="592138" y="6276975"/>
              <a:ext cx="488950" cy="0"/>
            </a:xfrm>
            <a:prstGeom prst="line">
              <a:avLst/>
            </a:prstGeom>
            <a:noFill/>
            <a:ln w="25400">
              <a:solidFill>
                <a:srgbClr val="1649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Text Box 157"/>
            <p:cNvSpPr txBox="1">
              <a:spLocks noChangeArrowheads="1"/>
            </p:cNvSpPr>
            <p:nvPr/>
          </p:nvSpPr>
          <p:spPr bwMode="auto">
            <a:xfrm>
              <a:off x="1238250" y="6046788"/>
              <a:ext cx="1416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164960"/>
                  </a:solidFill>
                  <a:latin typeface="Arial" charset="0"/>
                </a:rPr>
                <a:t>Logical links</a:t>
              </a:r>
            </a:p>
          </p:txBody>
        </p:sp>
        <p:sp>
          <p:nvSpPr>
            <p:cNvPr id="124" name="Line 158"/>
            <p:cNvSpPr>
              <a:spLocks noChangeShapeType="1"/>
            </p:cNvSpPr>
            <p:nvPr/>
          </p:nvSpPr>
          <p:spPr bwMode="auto">
            <a:xfrm>
              <a:off x="593725" y="6165304"/>
              <a:ext cx="488950" cy="0"/>
            </a:xfrm>
            <a:prstGeom prst="line">
              <a:avLst/>
            </a:prstGeom>
            <a:noFill/>
            <a:ln w="254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159"/>
            <p:cNvSpPr>
              <a:spLocks noChangeShapeType="1"/>
            </p:cNvSpPr>
            <p:nvPr/>
          </p:nvSpPr>
          <p:spPr bwMode="auto">
            <a:xfrm>
              <a:off x="2249488" y="2709863"/>
              <a:ext cx="6350" cy="239712"/>
            </a:xfrm>
            <a:prstGeom prst="line">
              <a:avLst/>
            </a:prstGeom>
            <a:noFill/>
            <a:ln w="38100">
              <a:solidFill>
                <a:srgbClr val="16495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Line 160"/>
            <p:cNvSpPr>
              <a:spLocks noChangeShapeType="1"/>
            </p:cNvSpPr>
            <p:nvPr/>
          </p:nvSpPr>
          <p:spPr bwMode="auto">
            <a:xfrm>
              <a:off x="2025650" y="2438400"/>
              <a:ext cx="0" cy="506413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Line 161"/>
            <p:cNvSpPr>
              <a:spLocks noChangeShapeType="1"/>
            </p:cNvSpPr>
            <p:nvPr/>
          </p:nvSpPr>
          <p:spPr bwMode="auto">
            <a:xfrm>
              <a:off x="2043113" y="2425700"/>
              <a:ext cx="847725" cy="0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Line 162"/>
            <p:cNvSpPr>
              <a:spLocks noChangeShapeType="1"/>
            </p:cNvSpPr>
            <p:nvPr/>
          </p:nvSpPr>
          <p:spPr bwMode="auto">
            <a:xfrm>
              <a:off x="2251075" y="2687638"/>
              <a:ext cx="395288" cy="0"/>
            </a:xfrm>
            <a:prstGeom prst="line">
              <a:avLst/>
            </a:prstGeom>
            <a:noFill/>
            <a:ln w="38100">
              <a:solidFill>
                <a:srgbClr val="1649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Line 163"/>
            <p:cNvSpPr>
              <a:spLocks noChangeShapeType="1"/>
            </p:cNvSpPr>
            <p:nvPr/>
          </p:nvSpPr>
          <p:spPr bwMode="auto">
            <a:xfrm>
              <a:off x="2660650" y="4283075"/>
              <a:ext cx="1712913" cy="0"/>
            </a:xfrm>
            <a:prstGeom prst="line">
              <a:avLst/>
            </a:prstGeom>
            <a:noFill/>
            <a:ln w="38100">
              <a:solidFill>
                <a:srgbClr val="1649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165"/>
            <p:cNvSpPr>
              <a:spLocks noChangeShapeType="1"/>
            </p:cNvSpPr>
            <p:nvPr/>
          </p:nvSpPr>
          <p:spPr bwMode="auto">
            <a:xfrm rot="5400000">
              <a:off x="1823244" y="3483769"/>
              <a:ext cx="1604962" cy="0"/>
            </a:xfrm>
            <a:prstGeom prst="line">
              <a:avLst/>
            </a:prstGeom>
            <a:noFill/>
            <a:ln w="38100">
              <a:solidFill>
                <a:srgbClr val="1649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Line 166"/>
            <p:cNvSpPr>
              <a:spLocks noChangeShapeType="1"/>
            </p:cNvSpPr>
            <p:nvPr/>
          </p:nvSpPr>
          <p:spPr bwMode="auto">
            <a:xfrm rot="5400000">
              <a:off x="3510756" y="5123657"/>
              <a:ext cx="1690687" cy="0"/>
            </a:xfrm>
            <a:prstGeom prst="line">
              <a:avLst/>
            </a:prstGeom>
            <a:noFill/>
            <a:ln w="38100">
              <a:solidFill>
                <a:srgbClr val="1649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67"/>
            <p:cNvSpPr>
              <a:spLocks noChangeShapeType="1"/>
            </p:cNvSpPr>
            <p:nvPr/>
          </p:nvSpPr>
          <p:spPr bwMode="auto">
            <a:xfrm flipV="1">
              <a:off x="4346575" y="5965825"/>
              <a:ext cx="533400" cy="9525"/>
            </a:xfrm>
            <a:prstGeom prst="line">
              <a:avLst/>
            </a:prstGeom>
            <a:noFill/>
            <a:ln w="38100">
              <a:solidFill>
                <a:srgbClr val="1649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68"/>
            <p:cNvSpPr>
              <a:spLocks noChangeShapeType="1"/>
            </p:cNvSpPr>
            <p:nvPr/>
          </p:nvSpPr>
          <p:spPr bwMode="auto">
            <a:xfrm>
              <a:off x="4886325" y="5959475"/>
              <a:ext cx="0" cy="325438"/>
            </a:xfrm>
            <a:prstGeom prst="line">
              <a:avLst/>
            </a:prstGeom>
            <a:noFill/>
            <a:ln w="38100">
              <a:solidFill>
                <a:srgbClr val="16495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Line 169"/>
            <p:cNvSpPr>
              <a:spLocks noChangeShapeType="1"/>
            </p:cNvSpPr>
            <p:nvPr/>
          </p:nvSpPr>
          <p:spPr bwMode="auto">
            <a:xfrm rot="5400000">
              <a:off x="2091532" y="3217069"/>
              <a:ext cx="1604962" cy="0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70"/>
            <p:cNvSpPr>
              <a:spLocks noChangeShapeType="1"/>
            </p:cNvSpPr>
            <p:nvPr/>
          </p:nvSpPr>
          <p:spPr bwMode="auto">
            <a:xfrm>
              <a:off x="2892425" y="4016375"/>
              <a:ext cx="3368675" cy="0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71"/>
            <p:cNvSpPr>
              <a:spLocks noChangeShapeType="1"/>
            </p:cNvSpPr>
            <p:nvPr/>
          </p:nvSpPr>
          <p:spPr bwMode="auto">
            <a:xfrm>
              <a:off x="5245100" y="2981325"/>
              <a:ext cx="0" cy="268288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72"/>
            <p:cNvSpPr>
              <a:spLocks noChangeShapeType="1"/>
            </p:cNvSpPr>
            <p:nvPr/>
          </p:nvSpPr>
          <p:spPr bwMode="auto">
            <a:xfrm>
              <a:off x="5260975" y="2986088"/>
              <a:ext cx="257175" cy="0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73"/>
            <p:cNvSpPr>
              <a:spLocks noChangeShapeType="1"/>
            </p:cNvSpPr>
            <p:nvPr/>
          </p:nvSpPr>
          <p:spPr bwMode="auto">
            <a:xfrm rot="5400000">
              <a:off x="4999831" y="3498057"/>
              <a:ext cx="1042987" cy="0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74"/>
            <p:cNvSpPr>
              <a:spLocks noChangeShapeType="1"/>
            </p:cNvSpPr>
            <p:nvPr/>
          </p:nvSpPr>
          <p:spPr bwMode="auto">
            <a:xfrm>
              <a:off x="6540500" y="2982913"/>
              <a:ext cx="0" cy="268287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Line 175"/>
            <p:cNvSpPr>
              <a:spLocks noChangeShapeType="1"/>
            </p:cNvSpPr>
            <p:nvPr/>
          </p:nvSpPr>
          <p:spPr bwMode="auto">
            <a:xfrm>
              <a:off x="6283325" y="2986088"/>
              <a:ext cx="257175" cy="0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77"/>
            <p:cNvSpPr>
              <a:spLocks noChangeShapeType="1"/>
            </p:cNvSpPr>
            <p:nvPr/>
          </p:nvSpPr>
          <p:spPr bwMode="auto">
            <a:xfrm rot="5400000">
              <a:off x="5726906" y="3504407"/>
              <a:ext cx="1042987" cy="0"/>
            </a:xfrm>
            <a:prstGeom prst="line">
              <a:avLst/>
            </a:prstGeom>
            <a:noFill/>
            <a:ln w="38100">
              <a:solidFill>
                <a:srgbClr val="16496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02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WinCC OA Redundancy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80" name="Gruppieren 79"/>
          <p:cNvGrpSpPr/>
          <p:nvPr/>
        </p:nvGrpSpPr>
        <p:grpSpPr>
          <a:xfrm>
            <a:off x="251520" y="1297607"/>
            <a:ext cx="8568952" cy="5299745"/>
            <a:chOff x="604838" y="1258888"/>
            <a:chExt cx="7899400" cy="5381625"/>
          </a:xfrm>
        </p:grpSpPr>
        <p:sp>
          <p:nvSpPr>
            <p:cNvPr id="81" name="Line 172"/>
            <p:cNvSpPr>
              <a:spLocks noChangeShapeType="1"/>
            </p:cNvSpPr>
            <p:nvPr/>
          </p:nvSpPr>
          <p:spPr bwMode="auto">
            <a:xfrm>
              <a:off x="617538" y="2655888"/>
              <a:ext cx="7851775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AutoShape 142"/>
            <p:cNvSpPr>
              <a:spLocks noChangeArrowheads="1"/>
            </p:cNvSpPr>
            <p:nvPr/>
          </p:nvSpPr>
          <p:spPr bwMode="auto">
            <a:xfrm>
              <a:off x="628650" y="1258888"/>
              <a:ext cx="7853363" cy="965200"/>
            </a:xfrm>
            <a:prstGeom prst="roundRect">
              <a:avLst>
                <a:gd name="adj" fmla="val 16667"/>
              </a:avLst>
            </a:prstGeom>
            <a:solidFill>
              <a:srgbClr val="DADADA"/>
            </a:solidFill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tIns="0" bIns="720000"/>
            <a:lstStyle/>
            <a:p>
              <a:pPr algn="ctr" defTabSz="762000"/>
              <a:endParaRPr lang="de-AT">
                <a:solidFill>
                  <a:schemeClr val="bg2"/>
                </a:solidFill>
              </a:endParaRPr>
            </a:p>
          </p:txBody>
        </p:sp>
        <p:sp>
          <p:nvSpPr>
            <p:cNvPr id="83" name="AutoShape 143"/>
            <p:cNvSpPr>
              <a:spLocks noChangeArrowheads="1"/>
            </p:cNvSpPr>
            <p:nvPr/>
          </p:nvSpPr>
          <p:spPr bwMode="auto">
            <a:xfrm>
              <a:off x="5230813" y="2967038"/>
              <a:ext cx="3273425" cy="3048000"/>
            </a:xfrm>
            <a:prstGeom prst="roundRect">
              <a:avLst>
                <a:gd name="adj" fmla="val 16667"/>
              </a:avLst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tIns="0" bIns="720000"/>
            <a:lstStyle/>
            <a:p>
              <a:pPr algn="r" defTabSz="762000"/>
              <a:r>
                <a:rPr lang="de-DE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System‘</a:t>
              </a:r>
            </a:p>
          </p:txBody>
        </p:sp>
        <p:sp>
          <p:nvSpPr>
            <p:cNvPr id="84" name="AutoShape 144"/>
            <p:cNvSpPr>
              <a:spLocks noChangeArrowheads="1"/>
            </p:cNvSpPr>
            <p:nvPr/>
          </p:nvSpPr>
          <p:spPr bwMode="auto">
            <a:xfrm>
              <a:off x="604838" y="2944813"/>
              <a:ext cx="3243262" cy="3097212"/>
            </a:xfrm>
            <a:prstGeom prst="roundRect">
              <a:avLst>
                <a:gd name="adj" fmla="val 16667"/>
              </a:avLst>
            </a:prstGeom>
            <a:solidFill>
              <a:srgbClr val="DADADA"/>
            </a:solidFill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tIns="0" bIns="720000"/>
            <a:lstStyle/>
            <a:p>
              <a:pPr defTabSz="762000"/>
              <a:r>
                <a:rPr lang="de-DE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System</a:t>
              </a:r>
            </a:p>
          </p:txBody>
        </p:sp>
        <p:sp>
          <p:nvSpPr>
            <p:cNvPr id="85" name="AutoShape 152"/>
            <p:cNvSpPr>
              <a:spLocks noChangeArrowheads="1"/>
            </p:cNvSpPr>
            <p:nvPr/>
          </p:nvSpPr>
          <p:spPr bwMode="auto">
            <a:xfrm>
              <a:off x="3021013" y="6367463"/>
              <a:ext cx="2971800" cy="2730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 defTabSz="762000"/>
              <a:r>
                <a:rPr lang="de-DE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Peripherals</a:t>
              </a:r>
            </a:p>
          </p:txBody>
        </p:sp>
        <p:cxnSp>
          <p:nvCxnSpPr>
            <p:cNvPr id="86" name="AutoShape 153"/>
            <p:cNvCxnSpPr>
              <a:cxnSpLocks noChangeShapeType="1"/>
              <a:stCxn id="113" idx="5"/>
              <a:endCxn id="85" idx="0"/>
            </p:cNvCxnSpPr>
            <p:nvPr/>
          </p:nvCxnSpPr>
          <p:spPr bwMode="auto">
            <a:xfrm>
              <a:off x="2428875" y="5864225"/>
              <a:ext cx="2078038" cy="5032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" name="AutoShape 160"/>
            <p:cNvCxnSpPr>
              <a:cxnSpLocks noChangeShapeType="1"/>
              <a:stCxn id="132" idx="3"/>
              <a:endCxn id="85" idx="0"/>
            </p:cNvCxnSpPr>
            <p:nvPr/>
          </p:nvCxnSpPr>
          <p:spPr bwMode="auto">
            <a:xfrm flipH="1">
              <a:off x="4506913" y="5857875"/>
              <a:ext cx="2185987" cy="509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8" name="Rectangle 161"/>
            <p:cNvSpPr>
              <a:spLocks noChangeArrowheads="1"/>
            </p:cNvSpPr>
            <p:nvPr/>
          </p:nvSpPr>
          <p:spPr bwMode="auto">
            <a:xfrm>
              <a:off x="935275" y="1433513"/>
              <a:ext cx="9028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Remote</a:t>
              </a:r>
            </a:p>
            <a:p>
              <a:pPr algn="ctr" defTabSz="762000"/>
              <a:r>
                <a:rPr lang="de-DE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UI</a:t>
              </a:r>
            </a:p>
          </p:txBody>
        </p:sp>
        <p:sp>
          <p:nvSpPr>
            <p:cNvPr id="89" name="Line 166"/>
            <p:cNvSpPr>
              <a:spLocks noChangeShapeType="1"/>
            </p:cNvSpPr>
            <p:nvPr/>
          </p:nvSpPr>
          <p:spPr bwMode="auto">
            <a:xfrm>
              <a:off x="614363" y="2374900"/>
              <a:ext cx="7851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167"/>
            <p:cNvSpPr>
              <a:spLocks noChangeShapeType="1"/>
            </p:cNvSpPr>
            <p:nvPr/>
          </p:nvSpPr>
          <p:spPr bwMode="auto">
            <a:xfrm flipV="1">
              <a:off x="4384675" y="2039938"/>
              <a:ext cx="0" cy="330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173"/>
            <p:cNvSpPr>
              <a:spLocks noChangeShapeType="1"/>
            </p:cNvSpPr>
            <p:nvPr/>
          </p:nvSpPr>
          <p:spPr bwMode="auto">
            <a:xfrm flipV="1">
              <a:off x="4648200" y="2039938"/>
              <a:ext cx="0" cy="6096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Oval 149"/>
            <p:cNvSpPr>
              <a:spLocks noChangeArrowheads="1"/>
            </p:cNvSpPr>
            <p:nvPr/>
          </p:nvSpPr>
          <p:spPr bwMode="auto">
            <a:xfrm>
              <a:off x="4205288" y="1431925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2400" b="0" dirty="0">
                  <a:solidFill>
                    <a:schemeClr val="bg2"/>
                  </a:solidFill>
                  <a:latin typeface="Arial" pitchFamily="34" charset="0"/>
                </a:rPr>
                <a:t>UI</a:t>
              </a:r>
            </a:p>
          </p:txBody>
        </p:sp>
        <p:sp>
          <p:nvSpPr>
            <p:cNvPr id="93" name="Line 182"/>
            <p:cNvSpPr>
              <a:spLocks noChangeShapeType="1"/>
            </p:cNvSpPr>
            <p:nvPr/>
          </p:nvSpPr>
          <p:spPr bwMode="auto">
            <a:xfrm>
              <a:off x="4132263" y="2371725"/>
              <a:ext cx="0" cy="2216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83"/>
            <p:cNvSpPr>
              <a:spLocks noChangeShapeType="1"/>
            </p:cNvSpPr>
            <p:nvPr/>
          </p:nvSpPr>
          <p:spPr bwMode="auto">
            <a:xfrm>
              <a:off x="701675" y="4581525"/>
              <a:ext cx="3443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84"/>
            <p:cNvSpPr>
              <a:spLocks noChangeShapeType="1"/>
            </p:cNvSpPr>
            <p:nvPr/>
          </p:nvSpPr>
          <p:spPr bwMode="auto">
            <a:xfrm>
              <a:off x="4348163" y="2659063"/>
              <a:ext cx="0" cy="221615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185"/>
            <p:cNvSpPr>
              <a:spLocks noChangeShapeType="1"/>
            </p:cNvSpPr>
            <p:nvPr/>
          </p:nvSpPr>
          <p:spPr bwMode="auto">
            <a:xfrm>
              <a:off x="717550" y="4868863"/>
              <a:ext cx="3643313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diamond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187"/>
            <p:cNvSpPr>
              <a:spLocks noChangeShapeType="1"/>
            </p:cNvSpPr>
            <p:nvPr/>
          </p:nvSpPr>
          <p:spPr bwMode="auto">
            <a:xfrm flipV="1">
              <a:off x="1928813" y="3643313"/>
              <a:ext cx="0" cy="922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88"/>
            <p:cNvSpPr>
              <a:spLocks noChangeShapeType="1"/>
            </p:cNvSpPr>
            <p:nvPr/>
          </p:nvSpPr>
          <p:spPr bwMode="auto">
            <a:xfrm flipV="1">
              <a:off x="2192338" y="3679825"/>
              <a:ext cx="0" cy="117951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Line 189"/>
            <p:cNvSpPr>
              <a:spLocks noChangeShapeType="1"/>
            </p:cNvSpPr>
            <p:nvPr/>
          </p:nvSpPr>
          <p:spPr bwMode="auto">
            <a:xfrm flipV="1">
              <a:off x="1065213" y="4387850"/>
              <a:ext cx="0" cy="200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Line 190"/>
            <p:cNvSpPr>
              <a:spLocks noChangeShapeType="1"/>
            </p:cNvSpPr>
            <p:nvPr/>
          </p:nvSpPr>
          <p:spPr bwMode="auto">
            <a:xfrm flipV="1">
              <a:off x="1328738" y="4387850"/>
              <a:ext cx="0" cy="48101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Oval 162"/>
            <p:cNvSpPr>
              <a:spLocks noChangeArrowheads="1"/>
            </p:cNvSpPr>
            <p:nvPr/>
          </p:nvSpPr>
          <p:spPr bwMode="auto">
            <a:xfrm flipH="1">
              <a:off x="1749425" y="3082925"/>
              <a:ext cx="609600" cy="6159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de-DE" sz="2400" b="0" dirty="0" err="1">
                  <a:solidFill>
                    <a:schemeClr val="bg2"/>
                  </a:solidFill>
                  <a:latin typeface="Arial" pitchFamily="34" charset="0"/>
                </a:rPr>
                <a:t>Ctrl</a:t>
              </a:r>
              <a:endParaRPr lang="de-DE" dirty="0">
                <a:solidFill>
                  <a:schemeClr val="bg2"/>
                </a:solidFill>
              </a:endParaRPr>
            </a:p>
          </p:txBody>
        </p:sp>
        <p:sp>
          <p:nvSpPr>
            <p:cNvPr id="107" name="Oval 148"/>
            <p:cNvSpPr>
              <a:spLocks noChangeArrowheads="1"/>
            </p:cNvSpPr>
            <p:nvPr/>
          </p:nvSpPr>
          <p:spPr bwMode="auto">
            <a:xfrm>
              <a:off x="879475" y="3794125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2400" b="0" dirty="0">
                  <a:solidFill>
                    <a:schemeClr val="bg2"/>
                  </a:solidFill>
                  <a:latin typeface="Arial" pitchFamily="34" charset="0"/>
                </a:rPr>
                <a:t>DM</a:t>
              </a:r>
              <a:endParaRPr lang="de-DE" sz="1400" dirty="0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108" name="Line 191"/>
            <p:cNvSpPr>
              <a:spLocks noChangeShapeType="1"/>
            </p:cNvSpPr>
            <p:nvPr/>
          </p:nvSpPr>
          <p:spPr bwMode="auto">
            <a:xfrm flipV="1">
              <a:off x="2701925" y="4359275"/>
              <a:ext cx="0" cy="222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Line 192"/>
            <p:cNvSpPr>
              <a:spLocks noChangeShapeType="1"/>
            </p:cNvSpPr>
            <p:nvPr/>
          </p:nvSpPr>
          <p:spPr bwMode="auto">
            <a:xfrm flipV="1">
              <a:off x="2965450" y="4395788"/>
              <a:ext cx="0" cy="45085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Oval 147"/>
            <p:cNvSpPr>
              <a:spLocks noChangeArrowheads="1"/>
            </p:cNvSpPr>
            <p:nvPr/>
          </p:nvSpPr>
          <p:spPr bwMode="auto">
            <a:xfrm>
              <a:off x="2514600" y="3802063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2400" b="0" dirty="0">
                  <a:solidFill>
                    <a:schemeClr val="bg2"/>
                  </a:solidFill>
                  <a:latin typeface="Arial" pitchFamily="34" charset="0"/>
                </a:rPr>
                <a:t>EV</a:t>
              </a:r>
            </a:p>
          </p:txBody>
        </p:sp>
        <p:sp>
          <p:nvSpPr>
            <p:cNvPr id="111" name="Line 193"/>
            <p:cNvSpPr>
              <a:spLocks noChangeShapeType="1"/>
            </p:cNvSpPr>
            <p:nvPr/>
          </p:nvSpPr>
          <p:spPr bwMode="auto">
            <a:xfrm>
              <a:off x="2068513" y="4578350"/>
              <a:ext cx="0" cy="828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94"/>
            <p:cNvSpPr>
              <a:spLocks noChangeShapeType="1"/>
            </p:cNvSpPr>
            <p:nvPr/>
          </p:nvSpPr>
          <p:spPr bwMode="auto">
            <a:xfrm>
              <a:off x="2332038" y="4860925"/>
              <a:ext cx="0" cy="536575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Oval 150"/>
            <p:cNvSpPr>
              <a:spLocks noChangeArrowheads="1"/>
            </p:cNvSpPr>
            <p:nvPr/>
          </p:nvSpPr>
          <p:spPr bwMode="auto">
            <a:xfrm>
              <a:off x="1884363" y="5319713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2400" b="0" dirty="0">
                  <a:solidFill>
                    <a:schemeClr val="bg2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14" name="Line 195"/>
            <p:cNvSpPr>
              <a:spLocks noChangeShapeType="1"/>
            </p:cNvSpPr>
            <p:nvPr/>
          </p:nvSpPr>
          <p:spPr bwMode="auto">
            <a:xfrm>
              <a:off x="3306763" y="4589463"/>
              <a:ext cx="0" cy="50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196"/>
            <p:cNvSpPr>
              <a:spLocks noChangeShapeType="1"/>
            </p:cNvSpPr>
            <p:nvPr/>
          </p:nvSpPr>
          <p:spPr bwMode="auto">
            <a:xfrm>
              <a:off x="3570288" y="4872038"/>
              <a:ext cx="0" cy="250825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Oval 151"/>
            <p:cNvSpPr>
              <a:spLocks noChangeArrowheads="1"/>
            </p:cNvSpPr>
            <p:nvPr/>
          </p:nvSpPr>
          <p:spPr bwMode="auto">
            <a:xfrm>
              <a:off x="3108325" y="4991100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1800" dirty="0" err="1">
                  <a:solidFill>
                    <a:schemeClr val="bg2"/>
                  </a:solidFill>
                  <a:latin typeface="Arial" pitchFamily="34" charset="0"/>
                </a:rPr>
                <a:t>Redu</a:t>
              </a:r>
              <a:endParaRPr lang="de-DE" sz="1400" dirty="0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117" name="Line 197"/>
            <p:cNvSpPr>
              <a:spLocks noChangeShapeType="1"/>
            </p:cNvSpPr>
            <p:nvPr/>
          </p:nvSpPr>
          <p:spPr bwMode="auto">
            <a:xfrm>
              <a:off x="4989513" y="2365375"/>
              <a:ext cx="0" cy="2216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98"/>
            <p:cNvSpPr>
              <a:spLocks noChangeShapeType="1"/>
            </p:cNvSpPr>
            <p:nvPr/>
          </p:nvSpPr>
          <p:spPr bwMode="auto">
            <a:xfrm flipH="1">
              <a:off x="4976813" y="4575175"/>
              <a:ext cx="34432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99"/>
            <p:cNvSpPr>
              <a:spLocks noChangeShapeType="1"/>
            </p:cNvSpPr>
            <p:nvPr/>
          </p:nvSpPr>
          <p:spPr bwMode="auto">
            <a:xfrm>
              <a:off x="4773613" y="2652713"/>
              <a:ext cx="0" cy="221615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200"/>
            <p:cNvSpPr>
              <a:spLocks noChangeShapeType="1"/>
            </p:cNvSpPr>
            <p:nvPr/>
          </p:nvSpPr>
          <p:spPr bwMode="auto">
            <a:xfrm flipH="1">
              <a:off x="4760913" y="4862513"/>
              <a:ext cx="3643312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diamond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201"/>
            <p:cNvSpPr>
              <a:spLocks noChangeShapeType="1"/>
            </p:cNvSpPr>
            <p:nvPr/>
          </p:nvSpPr>
          <p:spPr bwMode="auto">
            <a:xfrm flipV="1">
              <a:off x="7192963" y="3636963"/>
              <a:ext cx="0" cy="922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202"/>
            <p:cNvSpPr>
              <a:spLocks noChangeShapeType="1"/>
            </p:cNvSpPr>
            <p:nvPr/>
          </p:nvSpPr>
          <p:spPr bwMode="auto">
            <a:xfrm flipV="1">
              <a:off x="6929438" y="3673475"/>
              <a:ext cx="0" cy="117951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203"/>
            <p:cNvSpPr>
              <a:spLocks noChangeShapeType="1"/>
            </p:cNvSpPr>
            <p:nvPr/>
          </p:nvSpPr>
          <p:spPr bwMode="auto">
            <a:xfrm flipV="1">
              <a:off x="8056563" y="4381500"/>
              <a:ext cx="0" cy="200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204"/>
            <p:cNvSpPr>
              <a:spLocks noChangeShapeType="1"/>
            </p:cNvSpPr>
            <p:nvPr/>
          </p:nvSpPr>
          <p:spPr bwMode="auto">
            <a:xfrm flipV="1">
              <a:off x="7793038" y="4381500"/>
              <a:ext cx="0" cy="48101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Oval 205"/>
            <p:cNvSpPr>
              <a:spLocks noChangeArrowheads="1"/>
            </p:cNvSpPr>
            <p:nvPr/>
          </p:nvSpPr>
          <p:spPr bwMode="auto">
            <a:xfrm flipH="1">
              <a:off x="6762750" y="3076575"/>
              <a:ext cx="609600" cy="6159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de-DE" sz="2400" b="0">
                  <a:solidFill>
                    <a:schemeClr val="bg2"/>
                  </a:solidFill>
                  <a:latin typeface="Arial" pitchFamily="34" charset="0"/>
                </a:rPr>
                <a:t>Ctrl‘</a:t>
              </a:r>
            </a:p>
          </p:txBody>
        </p:sp>
        <p:sp>
          <p:nvSpPr>
            <p:cNvPr id="126" name="Oval 206"/>
            <p:cNvSpPr>
              <a:spLocks noChangeArrowheads="1"/>
            </p:cNvSpPr>
            <p:nvPr/>
          </p:nvSpPr>
          <p:spPr bwMode="auto">
            <a:xfrm>
              <a:off x="7604125" y="3787775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2400" b="0">
                  <a:solidFill>
                    <a:schemeClr val="bg2"/>
                  </a:solidFill>
                  <a:latin typeface="Arial" pitchFamily="34" charset="0"/>
                </a:rPr>
                <a:t>DM‘</a:t>
              </a:r>
            </a:p>
          </p:txBody>
        </p:sp>
        <p:sp>
          <p:nvSpPr>
            <p:cNvPr id="127" name="Line 207"/>
            <p:cNvSpPr>
              <a:spLocks noChangeShapeType="1"/>
            </p:cNvSpPr>
            <p:nvPr/>
          </p:nvSpPr>
          <p:spPr bwMode="auto">
            <a:xfrm flipV="1">
              <a:off x="6419850" y="4352925"/>
              <a:ext cx="0" cy="222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Line 208"/>
            <p:cNvSpPr>
              <a:spLocks noChangeShapeType="1"/>
            </p:cNvSpPr>
            <p:nvPr/>
          </p:nvSpPr>
          <p:spPr bwMode="auto">
            <a:xfrm flipV="1">
              <a:off x="6156325" y="4389438"/>
              <a:ext cx="0" cy="45085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Oval 209"/>
            <p:cNvSpPr>
              <a:spLocks noChangeArrowheads="1"/>
            </p:cNvSpPr>
            <p:nvPr/>
          </p:nvSpPr>
          <p:spPr bwMode="auto">
            <a:xfrm>
              <a:off x="5969000" y="3795713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2400" b="0">
                  <a:solidFill>
                    <a:schemeClr val="bg2"/>
                  </a:solidFill>
                  <a:latin typeface="Arial" pitchFamily="34" charset="0"/>
                </a:rPr>
                <a:t>EV‘</a:t>
              </a:r>
            </a:p>
          </p:txBody>
        </p:sp>
        <p:sp>
          <p:nvSpPr>
            <p:cNvPr id="130" name="Line 210"/>
            <p:cNvSpPr>
              <a:spLocks noChangeShapeType="1"/>
            </p:cNvSpPr>
            <p:nvPr/>
          </p:nvSpPr>
          <p:spPr bwMode="auto">
            <a:xfrm>
              <a:off x="7053263" y="4572000"/>
              <a:ext cx="0" cy="828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Line 211"/>
            <p:cNvSpPr>
              <a:spLocks noChangeShapeType="1"/>
            </p:cNvSpPr>
            <p:nvPr/>
          </p:nvSpPr>
          <p:spPr bwMode="auto">
            <a:xfrm>
              <a:off x="6789738" y="4854575"/>
              <a:ext cx="0" cy="536575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Oval 212"/>
            <p:cNvSpPr>
              <a:spLocks noChangeArrowheads="1"/>
            </p:cNvSpPr>
            <p:nvPr/>
          </p:nvSpPr>
          <p:spPr bwMode="auto">
            <a:xfrm>
              <a:off x="6599238" y="5313363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2400" b="0">
                  <a:solidFill>
                    <a:schemeClr val="bg2"/>
                  </a:solidFill>
                  <a:latin typeface="Arial" pitchFamily="34" charset="0"/>
                </a:rPr>
                <a:t>D‘</a:t>
              </a:r>
            </a:p>
          </p:txBody>
        </p:sp>
        <p:sp>
          <p:nvSpPr>
            <p:cNvPr id="133" name="Line 213"/>
            <p:cNvSpPr>
              <a:spLocks noChangeShapeType="1"/>
            </p:cNvSpPr>
            <p:nvPr/>
          </p:nvSpPr>
          <p:spPr bwMode="auto">
            <a:xfrm>
              <a:off x="5815013" y="4583113"/>
              <a:ext cx="0" cy="50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Line 214"/>
            <p:cNvSpPr>
              <a:spLocks noChangeShapeType="1"/>
            </p:cNvSpPr>
            <p:nvPr/>
          </p:nvSpPr>
          <p:spPr bwMode="auto">
            <a:xfrm>
              <a:off x="5551488" y="4865688"/>
              <a:ext cx="0" cy="250825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Oval 215"/>
            <p:cNvSpPr>
              <a:spLocks noChangeArrowheads="1"/>
            </p:cNvSpPr>
            <p:nvPr/>
          </p:nvSpPr>
          <p:spPr bwMode="auto">
            <a:xfrm>
              <a:off x="5375275" y="4984750"/>
              <a:ext cx="638175" cy="638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762000"/>
              <a:r>
                <a:rPr lang="de-DE" sz="1800" dirty="0" err="1">
                  <a:solidFill>
                    <a:schemeClr val="bg2"/>
                  </a:solidFill>
                  <a:latin typeface="Arial" pitchFamily="34" charset="0"/>
                </a:rPr>
                <a:t>Redu</a:t>
              </a:r>
              <a:r>
                <a:rPr lang="de-DE" sz="1800" b="0" dirty="0">
                  <a:solidFill>
                    <a:schemeClr val="bg2"/>
                  </a:solidFill>
                  <a:latin typeface="Arial" pitchFamily="34" charset="0"/>
                </a:rPr>
                <a:t>‘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99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412776"/>
            <a:ext cx="6624736" cy="3024336"/>
          </a:xfrm>
        </p:spPr>
        <p:txBody>
          <a:bodyPr tIns="36000" bIns="36000">
            <a:normAutofit/>
          </a:bodyPr>
          <a:lstStyle/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Fast adaptation of control and visualization of the plant to suit current market requirements</a:t>
            </a: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Implement new processes quickly and easily also by </a:t>
            </a:r>
            <a:b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in-house programming and developments enabling independence and know-how protection</a:t>
            </a: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Standardized solutions enable continuous use</a:t>
            </a: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SCADA Platform for OEMs</a:t>
            </a: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80000"/>
              </a:lnSpc>
              <a:buSzPct val="150000"/>
              <a:buFont typeface="Arial" panose="020B0604020202020204" pitchFamily="34" charset="0"/>
              <a:buChar char="›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Brand labeling is supported</a:t>
            </a:r>
            <a:endParaRPr lang="de-DE" sz="18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1403648" y="4628166"/>
            <a:ext cx="5888604" cy="1537138"/>
          </a:xfrm>
          <a:prstGeom prst="rect">
            <a:avLst/>
          </a:prstGeom>
          <a:solidFill>
            <a:srgbClr val="AAAA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54000" rIns="108000" bIns="54000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Platform independent (Windows, Linux, Solaris)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Object orientation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achitecture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Platform in use in many industrial sectors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Easy Integration with other SW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 development time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WinCC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OA – flexible and open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WinCC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OA within Siemens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96" name="Gruppieren 95"/>
          <p:cNvGrpSpPr/>
          <p:nvPr/>
        </p:nvGrpSpPr>
        <p:grpSpPr>
          <a:xfrm>
            <a:off x="179512" y="1412776"/>
            <a:ext cx="8964489" cy="4896544"/>
            <a:chOff x="885825" y="1326409"/>
            <a:chExt cx="10847193" cy="5059829"/>
          </a:xfrm>
        </p:grpSpPr>
        <p:sp>
          <p:nvSpPr>
            <p:cNvPr id="97" name="Text Box 3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86182" y="1798553"/>
              <a:ext cx="1260000" cy="665875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PG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Power </a:t>
              </a:r>
              <a:br>
                <a:rPr lang="en-US" sz="12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and Gas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86064" y="1798553"/>
              <a:ext cx="1260000" cy="666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WP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Wind Power &amp;</a:t>
              </a:r>
              <a:r>
                <a:rPr lang="en-US" sz="1200" dirty="0" err="1" smtClean="0">
                  <a:solidFill>
                    <a:schemeClr val="bg1"/>
                  </a:solidFill>
                  <a:latin typeface="+mj-lt"/>
                </a:rPr>
                <a:t>Renewables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89664" y="1799508"/>
              <a:ext cx="1260000" cy="1044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EM</a:t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Energy management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0" name="Text Box 3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85829" y="1798027"/>
              <a:ext cx="1260000" cy="1044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BT</a:t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Building technologies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1" name="Text Box 3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85712" y="1798022"/>
              <a:ext cx="1260000" cy="1044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MO</a:t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Mobility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2" name="Text Box 3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385594" y="1798022"/>
              <a:ext cx="1260000" cy="1044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DF</a:t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Digital </a:t>
              </a:r>
              <a:br>
                <a:rPr lang="en-US" sz="12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factory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3" name="Text Box 3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685477" y="1798022"/>
              <a:ext cx="1260000" cy="1044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PD</a:t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Process Industries and Drives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4" name="Text Box 3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85359" y="1798022"/>
              <a:ext cx="1260000" cy="1044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36000" rIns="0" bIns="3600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HC</a:t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  <a:latin typeface="+mj-lt"/>
                </a:rPr>
              </a:b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Healthcare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5" name="Text Box 3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86182" y="2487696"/>
              <a:ext cx="2559600" cy="360000"/>
            </a:xfrm>
            <a:prstGeom prst="rect">
              <a:avLst/>
            </a:prstGeom>
            <a:solidFill>
              <a:srgbClr val="AAAA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PG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Power Generation Services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6" name="Text Box 4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85589" y="4174484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SG</a:t>
              </a:r>
            </a:p>
          </p:txBody>
        </p:sp>
        <p:sp>
          <p:nvSpPr>
            <p:cNvPr id="107" name="Text Box 4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85471" y="3206309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CPS</a:t>
              </a:r>
            </a:p>
          </p:txBody>
        </p:sp>
        <p:sp>
          <p:nvSpPr>
            <p:cNvPr id="108" name="Text Box 4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85354" y="4174484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CS</a:t>
              </a:r>
            </a:p>
          </p:txBody>
        </p:sp>
        <p:sp>
          <p:nvSpPr>
            <p:cNvPr id="109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685119" y="3851768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 Box 4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985001" y="4165519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IM</a:t>
              </a:r>
            </a:p>
          </p:txBody>
        </p:sp>
        <p:sp>
          <p:nvSpPr>
            <p:cNvPr id="111" name="Text Box 4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685119" y="3529053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PA</a:t>
              </a:r>
            </a:p>
          </p:txBody>
        </p:sp>
        <p:sp>
          <p:nvSpPr>
            <p:cNvPr id="112" name="Text Box 4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685119" y="3206337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 Box 4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85119" y="2883621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4" name="Text Box 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85355" y="3851768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UT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 Box 4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85355" y="3529053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MLT</a:t>
              </a:r>
            </a:p>
          </p:txBody>
        </p:sp>
        <p:sp>
          <p:nvSpPr>
            <p:cNvPr id="116" name="Text Box 4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85355" y="3206337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TPE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 Box 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085355" y="2883621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 Box 4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85591" y="3851768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 Box 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85591" y="3529053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MS</a:t>
              </a:r>
            </a:p>
          </p:txBody>
        </p:sp>
        <p:sp>
          <p:nvSpPr>
            <p:cNvPr id="120" name="Text Box 4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485591" y="3206337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HP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1" name="Text Box 4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485591" y="2883621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LP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 Box 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85591" y="4837891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TR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3" name="Text Box 4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85591" y="4506210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TS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4" name="Text Box 4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85825" y="4174484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IE</a:t>
              </a:r>
            </a:p>
          </p:txBody>
        </p:sp>
        <p:sp>
          <p:nvSpPr>
            <p:cNvPr id="125" name="Text Box 4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85827" y="3851768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 Box 4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85827" y="3529053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CP</a:t>
              </a:r>
            </a:p>
          </p:txBody>
        </p:sp>
        <p:sp>
          <p:nvSpPr>
            <p:cNvPr id="127" name="Text Box 4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85827" y="3206337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SU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8" name="Text Box 4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85827" y="2883621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DG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 Box 4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85827" y="4506201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GT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 Box 4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85707" y="2883585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WP</a:t>
              </a:r>
            </a:p>
          </p:txBody>
        </p:sp>
        <p:sp>
          <p:nvSpPr>
            <p:cNvPr id="131" name="Text Box 4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385238" y="4183457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 Box 4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385238" y="3860742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CP</a:t>
              </a:r>
            </a:p>
          </p:txBody>
        </p:sp>
        <p:sp>
          <p:nvSpPr>
            <p:cNvPr id="133" name="Text Box 41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85238" y="3538026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EC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4" name="Text Box 4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385238" y="3215310"/>
              <a:ext cx="1260000" cy="288000"/>
            </a:xfrm>
            <a:prstGeom prst="rect">
              <a:avLst/>
            </a:prstGeom>
            <a:solidFill>
              <a:schemeClr val="accent3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5" name="Text Box 41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385238" y="2892577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FA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6" name="Text Box 4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385238" y="4515173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MC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7" name="Text Box 4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85471" y="2883585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BT</a:t>
              </a:r>
            </a:p>
          </p:txBody>
        </p:sp>
        <p:sp>
          <p:nvSpPr>
            <p:cNvPr id="138" name="Text Box 41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985003" y="3842812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CP</a:t>
              </a:r>
            </a:p>
          </p:txBody>
        </p:sp>
        <p:sp>
          <p:nvSpPr>
            <p:cNvPr id="139" name="Text Box 41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9985003" y="3520096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DX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0" name="Text Box 4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9985003" y="3197380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CX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 Box 4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9985003" y="2874647"/>
              <a:ext cx="1260000" cy="288000"/>
            </a:xfrm>
            <a:prstGeom prst="rect">
              <a:avLst/>
            </a:prstGeom>
            <a:solidFill>
              <a:srgbClr val="55A0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AU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2" name="Rechteck 141"/>
            <p:cNvSpPr/>
            <p:nvPr/>
          </p:nvSpPr>
          <p:spPr bwMode="auto">
            <a:xfrm>
              <a:off x="887514" y="1326409"/>
              <a:ext cx="10361052" cy="448236"/>
            </a:xfrm>
            <a:prstGeom prst="rect">
              <a:avLst/>
            </a:prstGeom>
            <a:solidFill>
              <a:srgbClr val="AAAA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43" name="Picture 2" descr="X:\Bilder\logos\Siemens\sie_logo_petrol.jpg"/>
            <p:cNvPicPr>
              <a:picLocks noChangeAspect="1" noChangeArrowheads="1"/>
            </p:cNvPicPr>
            <p:nvPr/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4971" y="1357463"/>
              <a:ext cx="1999229" cy="395452"/>
            </a:xfrm>
            <a:prstGeom prst="rect">
              <a:avLst/>
            </a:prstGeom>
            <a:noFill/>
          </p:spPr>
        </p:pic>
        <p:pic>
          <p:nvPicPr>
            <p:cNvPr id="144" name="Grafik 143" descr="140508_SIMATIC WinCC OA DT Icons.png"/>
            <p:cNvPicPr>
              <a:picLocks noChangeAspect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 rot="10800000" flipH="1" flipV="1">
              <a:off x="7425202" y="3239751"/>
              <a:ext cx="268176" cy="242928"/>
            </a:xfrm>
            <a:prstGeom prst="rect">
              <a:avLst/>
            </a:prstGeom>
          </p:spPr>
        </p:pic>
        <p:sp>
          <p:nvSpPr>
            <p:cNvPr id="145" name="Ellipse 144"/>
            <p:cNvSpPr/>
            <p:nvPr/>
          </p:nvSpPr>
          <p:spPr bwMode="auto">
            <a:xfrm rot="10800000" flipH="1">
              <a:off x="7345354" y="5474852"/>
              <a:ext cx="138542" cy="12549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de-DE" sz="8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6" name="Ellipse 145"/>
            <p:cNvSpPr/>
            <p:nvPr/>
          </p:nvSpPr>
          <p:spPr bwMode="auto">
            <a:xfrm>
              <a:off x="4511688" y="2914978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7" name="Ellipse 146"/>
            <p:cNvSpPr/>
            <p:nvPr/>
          </p:nvSpPr>
          <p:spPr bwMode="auto">
            <a:xfrm>
              <a:off x="4500527" y="3557279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8" name="Ellipse 147"/>
            <p:cNvSpPr/>
            <p:nvPr/>
          </p:nvSpPr>
          <p:spPr bwMode="auto">
            <a:xfrm>
              <a:off x="4500527" y="4535184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9" name="Ellipse 148"/>
            <p:cNvSpPr/>
            <p:nvPr/>
          </p:nvSpPr>
          <p:spPr bwMode="auto">
            <a:xfrm>
              <a:off x="5825638" y="2917172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0" name="Ellipse 149"/>
            <p:cNvSpPr/>
            <p:nvPr/>
          </p:nvSpPr>
          <p:spPr bwMode="auto">
            <a:xfrm>
              <a:off x="6132052" y="2920520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1" name="Ellipse 150"/>
            <p:cNvSpPr/>
            <p:nvPr/>
          </p:nvSpPr>
          <p:spPr bwMode="auto">
            <a:xfrm>
              <a:off x="6374112" y="2922277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2" name="Ellipse 151"/>
            <p:cNvSpPr/>
            <p:nvPr/>
          </p:nvSpPr>
          <p:spPr bwMode="auto">
            <a:xfrm>
              <a:off x="7092336" y="2922277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3" name="Ellipse 152"/>
            <p:cNvSpPr/>
            <p:nvPr/>
          </p:nvSpPr>
          <p:spPr bwMode="auto">
            <a:xfrm>
              <a:off x="6125592" y="3571347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4" name="Ellipse 153"/>
            <p:cNvSpPr/>
            <p:nvPr/>
          </p:nvSpPr>
          <p:spPr bwMode="auto">
            <a:xfrm>
              <a:off x="6367652" y="3573104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5" name="Ellipse 154"/>
            <p:cNvSpPr/>
            <p:nvPr/>
          </p:nvSpPr>
          <p:spPr bwMode="auto">
            <a:xfrm>
              <a:off x="7085876" y="3573104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6" name="Ellipse 155"/>
            <p:cNvSpPr/>
            <p:nvPr/>
          </p:nvSpPr>
          <p:spPr bwMode="auto">
            <a:xfrm>
              <a:off x="7085876" y="3245007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7" name="Ellipse 156"/>
            <p:cNvSpPr/>
            <p:nvPr/>
          </p:nvSpPr>
          <p:spPr bwMode="auto">
            <a:xfrm>
              <a:off x="7078268" y="3891239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8" name="Ellipse 157"/>
            <p:cNvSpPr/>
            <p:nvPr/>
          </p:nvSpPr>
          <p:spPr bwMode="auto">
            <a:xfrm>
              <a:off x="8411337" y="2927770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9" name="Ellipse 158"/>
            <p:cNvSpPr/>
            <p:nvPr/>
          </p:nvSpPr>
          <p:spPr bwMode="auto">
            <a:xfrm>
              <a:off x="9739354" y="3245007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0" name="Ellipse 159"/>
            <p:cNvSpPr/>
            <p:nvPr/>
          </p:nvSpPr>
          <p:spPr bwMode="auto">
            <a:xfrm>
              <a:off x="8717593" y="3569590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1" name="Ellipse 160"/>
            <p:cNvSpPr/>
            <p:nvPr/>
          </p:nvSpPr>
          <p:spPr bwMode="auto">
            <a:xfrm>
              <a:off x="8959653" y="3571347"/>
              <a:ext cx="191697" cy="19169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2" name="Rechteck 161"/>
            <p:cNvSpPr/>
            <p:nvPr/>
          </p:nvSpPr>
          <p:spPr>
            <a:xfrm rot="389682">
              <a:off x="8489822" y="4814464"/>
              <a:ext cx="3243196" cy="157177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r>
                <a:rPr lang="en-US" sz="2800" b="1" dirty="0" smtClean="0">
                  <a:solidFill>
                    <a:srgbClr val="FFB900"/>
                  </a:solidFill>
                  <a:latin typeface="Siemens Sans" pitchFamily="2" charset="0"/>
                  <a:cs typeface="Arial" pitchFamily="34" charset="0"/>
                </a:rPr>
                <a:t>17 products based on OA</a:t>
              </a:r>
              <a:endParaRPr lang="en-US" sz="2800" dirty="0">
                <a:solidFill>
                  <a:srgbClr val="FFB9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68760"/>
            <a:ext cx="6984776" cy="4896544"/>
          </a:xfrm>
        </p:spPr>
        <p:txBody>
          <a:bodyPr>
            <a:noAutofit/>
          </a:bodyPr>
          <a:lstStyle/>
          <a:p>
            <a:r>
              <a:rPr lang="en-GB" sz="2000" dirty="0" smtClean="0"/>
              <a:t>Long successful collaboration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 more than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 Years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More than 600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Simatic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control systems installed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Partnership,  Much more than a client-provider relationship</a:t>
            </a:r>
          </a:p>
          <a:p>
            <a:pPr marL="457200" lvl="1" indent="0">
              <a:buNone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2000" dirty="0" smtClean="0"/>
              <a:t>Large deployment of  Siemens systems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Supervision systems  (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WinCC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OA,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WinCC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Programmable Logic Controllers (PLC) 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Control modules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Panels, …</a:t>
            </a:r>
          </a:p>
          <a:p>
            <a:pPr lvl="1">
              <a:buNone/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2000" dirty="0" smtClean="0"/>
              <a:t>Joined </a:t>
            </a:r>
            <a:r>
              <a:rPr lang="en-GB" sz="2000" dirty="0" err="1" smtClean="0"/>
              <a:t>openlab</a:t>
            </a:r>
            <a:r>
              <a:rPr lang="en-GB" sz="2000" dirty="0" smtClean="0"/>
              <a:t> in 2009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Phase III (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2009-12): Security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Large scale deployment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Phase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IV (2012-15): High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performance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archiving, Data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Analysis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Next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phase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 (2015-18): Data Analytics, WinCC OA enhancements</a:t>
            </a:r>
          </a:p>
          <a:p>
            <a:pPr lvl="1"/>
            <a:endParaRPr lang="en-GB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01.i.aliimg.com/img/pb/861/741/252/1275987895086_hz-fileserver2_2147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77809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 bit of history…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 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Siemens </a:t>
            </a:r>
            <a:r>
              <a:rPr lang="en-GB" dirty="0"/>
              <a:t>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86792" l="0" r="92920">
                        <a14:foregroundMark x1="18584" y1="28302" x2="18584" y2="28302"/>
                        <a14:foregroundMark x1="8850" y1="49057" x2="8850" y2="49057"/>
                        <a14:foregroundMark x1="26549" y1="49057" x2="26549" y2="49057"/>
                        <a14:foregroundMark x1="60177" y1="35849" x2="60177" y2="35849"/>
                        <a14:foregroundMark x1="72566" y1="37736" x2="72566" y2="37736"/>
                        <a14:foregroundMark x1="92920" y1="50943" x2="92920" y2="50943"/>
                        <a14:backgroundMark x1="15044" y1="32075" x2="15044" y2="32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831211"/>
            <a:ext cx="938937" cy="2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57195" y="790104"/>
            <a:ext cx="9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58655"/>
              </p:ext>
            </p:extLst>
          </p:nvPr>
        </p:nvGraphicFramePr>
        <p:xfrm>
          <a:off x="6876256" y="2708920"/>
          <a:ext cx="1944216" cy="2103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83835"/>
                <a:gridCol w="860381"/>
              </a:tblGrid>
              <a:tr h="344223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Application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Systems installed</a:t>
                      </a:r>
                      <a:endParaRPr lang="en-GB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4786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ALICE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~100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4786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ATLAS</a:t>
                      </a:r>
                      <a:endParaRPr lang="en-GB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~130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4786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305" rtl="0" eaLnBrk="1" latinLnBrk="0" hangingPunct="1"/>
                      <a:r>
                        <a:rPr lang="en-GB" sz="1200" kern="1200" dirty="0" smtClean="0"/>
                        <a:t>CMS</a:t>
                      </a:r>
                      <a:endParaRPr lang="en-GB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"/>
                        <a:cs typeface="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305" rtl="0" eaLnBrk="1" latinLnBrk="0" hangingPunct="1"/>
                      <a:r>
                        <a:rPr lang="en-GB" sz="1200" kern="1200" dirty="0" smtClean="0"/>
                        <a:t>~90</a:t>
                      </a:r>
                      <a:endParaRPr lang="en-GB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"/>
                        <a:cs typeface=""/>
                      </a:endParaRPr>
                    </a:p>
                  </a:txBody>
                  <a:tcPr/>
                </a:tc>
              </a:tr>
              <a:tr h="204786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err="1" smtClean="0"/>
                        <a:t>LHCb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~160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4786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kern="1200" dirty="0" smtClean="0"/>
                        <a:t>Accelerators</a:t>
                      </a:r>
                      <a:endParaRPr lang="en-GB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200" kern="1200" dirty="0" smtClean="0"/>
                        <a:t>~200</a:t>
                      </a:r>
                      <a:endParaRPr lang="en-GB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4786">
                <a:tc>
                  <a:txBody>
                    <a:bodyPr/>
                    <a:lstStyle/>
                    <a:p>
                      <a:pPr marL="0" algn="ctr" defTabSz="914305" rtl="0" eaLnBrk="1" latinLnBrk="0" hangingPunct="1"/>
                      <a:r>
                        <a:rPr lang="en-GB" sz="1200" kern="1200" dirty="0" smtClean="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rPr>
                        <a:t>Total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Calibri"/>
                        <a:ea typeface=""/>
                        <a:cs typeface="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5" rtl="0" eaLnBrk="1" latinLnBrk="0" hangingPunct="1"/>
                      <a:r>
                        <a:rPr lang="en-GB" sz="1200" kern="1200" dirty="0" smtClean="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rPr>
                        <a:t>&gt;600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Calibri"/>
                        <a:ea typeface=""/>
                        <a:cs typeface="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wo columns"/>
  <p:tag name="CDT_LAYOUT_TYPE" val="29"/>
  <p:tag name="CDT_ORIGINAL_DESIGNS_NAME" val="Siemens 2013 – 16:9"/>
  <p:tag name="CDT_ORIGINAL_MASTERS_NAME" val="Two columns"/>
  <p:tag name="CDT_ORIGINAL_LAYOUT_TYPE" val="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LWgSqhGUa_8F4f1uba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One object (large)"/>
  <p:tag name="CDT_LAYOUT_TYPE" val="16"/>
  <p:tag name="CDT_ORIGINAL_DESIGNS_NAME" val="Siemens 2013 – 16:9"/>
  <p:tag name="CDT_ORIGINAL_MASTERS_NAME" val="One object (large)"/>
  <p:tag name="CDT_ORIGINAL_LAYOUT_TYPE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LNIpYezUij3mccrJ11b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kbZ_L30m2Poyw_I_a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rZ20srq0C6C173J1230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UOHm3Wl0aQxVnJCRUN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u5qwGGugk2GE8fGoUxhQ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i.PqNPG0ab.1IxBxN9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WpclfL3EeKmqZKc2GfO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pkIZa_v0WWar9EEMwbm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_o4YYcY0ezpUxKwj_I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YpjywZa0KQ0FGUblcRq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wo columns"/>
  <p:tag name="CDT_LAYOUT_TYPE" val="29"/>
  <p:tag name="CDT_ORIGINAL_DESIGNS_NAME" val="Siemens 2013 – 16:9"/>
  <p:tag name="CDT_ORIGINAL_MASTERS_NAME" val="Two columns"/>
  <p:tag name="CDT_ORIGINAL_LAYOUT_TYPE" val="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wo columns"/>
  <p:tag name="CDT_LAYOUT_TYPE" val="29"/>
  <p:tag name="CDT_ORIGINAL_DESIGNS_NAME" val="Siemens 2013 – 16:9"/>
  <p:tag name="CDT_ORIGINAL_MASTERS_NAME" val="Two columns"/>
  <p:tag name="CDT_ORIGINAL_LAYOUT_TYPE" val="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wo columns"/>
  <p:tag name="CDT_LAYOUT_TYPE" val="29"/>
  <p:tag name="CDT_ORIGINAL_DESIGNS_NAME" val="Siemens 2013 – 16:9"/>
  <p:tag name="CDT_ORIGINAL_MASTERS_NAME" val="Two columns"/>
  <p:tag name="CDT_ORIGINAL_LAYOUT_TYPE" val="29"/>
</p:tagLst>
</file>

<file path=ppt/theme/theme1.xml><?xml version="1.0" encoding="utf-8"?>
<a:theme xmlns:a="http://schemas.openxmlformats.org/drawingml/2006/main" name="Office Theme">
  <a:themeElements>
    <a:clrScheme name="CERN openlab">
      <a:dk1>
        <a:srgbClr val="222268"/>
      </a:dk1>
      <a:lt1>
        <a:sysClr val="window" lastClr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BF9E3E5DAC847BCCE6085537EFAD0" ma:contentTypeVersion="0" ma:contentTypeDescription="Create a new document." ma:contentTypeScope="" ma:versionID="b68f3527c49fbfe03bd613ef88a3c0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D7D221-1A3E-4E46-AF01-552FA1789F0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583EE2-AF66-43EA-8E79-C37A9128B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94009-5D07-4AEA-B832-2BABC57CB3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1642</Words>
  <Application>Microsoft Office PowerPoint</Application>
  <PresentationFormat>On-screen Show (4:3)</PresentationFormat>
  <Paragraphs>552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Siemens Sans</vt:lpstr>
      <vt:lpstr>Wingdings</vt:lpstr>
      <vt:lpstr>Office Theme</vt:lpstr>
      <vt:lpstr>think-cell Slide</vt:lpstr>
      <vt:lpstr>think-cell Folie</vt:lpstr>
      <vt:lpstr>Smart Technologies for Large Control Systems</vt:lpstr>
      <vt:lpstr>Siemens - Smart Data to Business </vt:lpstr>
      <vt:lpstr>WinCC Open Architecture (OA)</vt:lpstr>
      <vt:lpstr>WinCC OA Manager Concept</vt:lpstr>
      <vt:lpstr>WinCC OA as Distributed System</vt:lpstr>
      <vt:lpstr>WinCC OA Redundancy</vt:lpstr>
      <vt:lpstr>WinCC OA – flexible and open</vt:lpstr>
      <vt:lpstr>WinCC OA within Siemens</vt:lpstr>
      <vt:lpstr>A bit of history…</vt:lpstr>
      <vt:lpstr>Typical Control System Architecture</vt:lpstr>
      <vt:lpstr>Siemens’ Smart Data Technologies @ CERN</vt:lpstr>
      <vt:lpstr>PowerPoint Presentation</vt:lpstr>
      <vt:lpstr>Understanding the GAS system behaviour with Smart Data:  Identifying a root-cause</vt:lpstr>
      <vt:lpstr>Data Analytics use-cases: few examples, but many more!</vt:lpstr>
      <vt:lpstr>Centralized Deployment Tool (CDT)</vt:lpstr>
      <vt:lpstr>ASCII Manager</vt:lpstr>
      <vt:lpstr>RDB Archiver for WinCC OA 3.11 Performance, robustness and stability</vt:lpstr>
      <vt:lpstr>More on Data Processing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Mélissa Gaillard</dc:creator>
  <cp:lastModifiedBy>Filippo Maria Tilaro</cp:lastModifiedBy>
  <cp:revision>734</cp:revision>
  <dcterms:created xsi:type="dcterms:W3CDTF">2014-01-28T10:51:30Z</dcterms:created>
  <dcterms:modified xsi:type="dcterms:W3CDTF">2015-06-11T12:19:57Z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0x0101004DDBF9E3E5DAC847BCCE6085537EFAD0</vt:lpwstr>
  </property>
  <property fmtid="{D5CDD505-2E9C-101B-9397-08002B2CF9AE}" pid="4" name="_AdHocReviewCycleID">
    <vt:i4>548149229</vt:i4>
  </property>
  <property fmtid="{D5CDD505-2E9C-101B-9397-08002B2CF9AE}" pid="5" name="_EmailSubject">
    <vt:lpwstr>CERN external account</vt:lpwstr>
  </property>
  <property fmtid="{D5CDD505-2E9C-101B-9397-08002B2CF9AE}" pid="6" name="_AuthorEmail">
    <vt:lpwstr>elisabeth.bakany@etm.at</vt:lpwstr>
  </property>
  <property fmtid="{D5CDD505-2E9C-101B-9397-08002B2CF9AE}" pid="7" name="_AuthorEmailDisplayName">
    <vt:lpwstr>Bakany, Elisabeth</vt:lpwstr>
  </property>
  <property fmtid="{D5CDD505-2E9C-101B-9397-08002B2CF9AE}" pid="8" name="_PreviousAdHocReviewCycleID">
    <vt:i4>-1546218473</vt:i4>
  </property>
</Properties>
</file>