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8" r:id="rId9"/>
    <p:sldId id="269" r:id="rId10"/>
    <p:sldId id="270" r:id="rId11"/>
    <p:sldId id="261" r:id="rId12"/>
    <p:sldId id="265" r:id="rId13"/>
    <p:sldId id="266" r:id="rId14"/>
    <p:sldId id="267" r:id="rId15"/>
    <p:sldId id="273" r:id="rId16"/>
    <p:sldId id="271" r:id="rId17"/>
  </p:sldIdLst>
  <p:sldSz cx="9144000" cy="6858000" type="screen4x3"/>
  <p:notesSz cx="6858000" cy="9144000"/>
  <p:custShowLst>
    <p:custShow name="Scheduler" id="0">
      <p:sldLst>
        <p:sld r:id="rId8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706"/>
    <a:srgbClr val="317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heata:.Trash:VecPhy_XeonPh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Speed-up on Xeon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Phi(R) </a:t>
            </a:r>
            <a:r>
              <a:rPr lang="en-US" sz="1000" b="1" i="0" u="none" strike="noStrike" baseline="0">
                <a:effectLst/>
              </a:rPr>
              <a:t>C0PRQ-7120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 for Compton KN model compared to Geant4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</c:rich>
      </c:tx>
      <c:layout>
        <c:manualLayout>
          <c:xMode val="edge"/>
          <c:yMode val="edge"/>
          <c:x val="0.230056288141138"/>
          <c:y val="0.0394282044458461"/>
          <c:w val="0.100258"/>
          <c:h val="0.109467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3469274741266"/>
          <c:y val="0.0348547058547383"/>
          <c:w val="0.843055020020762"/>
          <c:h val="0.839467657268648"/>
        </c:manualLayout>
      </c:layout>
      <c:lineChart>
        <c:grouping val="standard"/>
        <c:varyColors val="0"/>
        <c:ser>
          <c:idx val="0"/>
          <c:order val="0"/>
          <c:tx>
            <c:v>T(Geant4)/T(Scalar)</c:v>
          </c:tx>
          <c:spPr>
            <a:ln w="50800" cap="flat">
              <a:solidFill>
                <a:srgbClr val="3B6C9D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3B6C9D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Monoenergetic!$N$14:$N$19</c:f>
              <c:numCache>
                <c:formatCode>General</c:formatCode>
                <c:ptCount val="6"/>
                <c:pt idx="0">
                  <c:v>1.084337349397591</c:v>
                </c:pt>
                <c:pt idx="1">
                  <c:v>1.125</c:v>
                </c:pt>
                <c:pt idx="2">
                  <c:v>1.16883116883117</c:v>
                </c:pt>
                <c:pt idx="3">
                  <c:v>1.181818181818182</c:v>
                </c:pt>
                <c:pt idx="4">
                  <c:v>1.158890290037831</c:v>
                </c:pt>
                <c:pt idx="5">
                  <c:v>1.168567807351077</c:v>
                </c:pt>
              </c:numCache>
            </c:numRef>
          </c:val>
          <c:smooth val="0"/>
        </c:ser>
        <c:ser>
          <c:idx val="1"/>
          <c:order val="1"/>
          <c:tx>
            <c:v>T(Geant4)/T(Vector)</c:v>
          </c:tx>
          <c:spPr>
            <a:ln w="50800" cap="flat">
              <a:solidFill>
                <a:srgbClr val="6EA45A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6EA45A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Monoenergetic!$O$14:$O$19</c:f>
              <c:numCache>
                <c:formatCode>General</c:formatCode>
                <c:ptCount val="6"/>
                <c:pt idx="0">
                  <c:v>5.76923076923077</c:v>
                </c:pt>
                <c:pt idx="1">
                  <c:v>6.0</c:v>
                </c:pt>
                <c:pt idx="2">
                  <c:v>6.923076923076922</c:v>
                </c:pt>
                <c:pt idx="3">
                  <c:v>6.066666666666666</c:v>
                </c:pt>
                <c:pt idx="4">
                  <c:v>6.5177304964539</c:v>
                </c:pt>
                <c:pt idx="5">
                  <c:v>6.609318996415768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9677608"/>
        <c:axId val="1869371160"/>
      </c:lineChart>
      <c:catAx>
        <c:axId val="-2049677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Number</a:t>
                </a:r>
                <a:r>
                  <a:rPr lang="en-US" sz="1000" baseline="0">
                    <a:latin typeface="Clear Sans"/>
                    <a:cs typeface="Clear Sans"/>
                  </a:rPr>
                  <a:t> of tracks</a:t>
                </a:r>
                <a:endParaRPr lang="en-US" sz="1000">
                  <a:latin typeface="Clear Sans"/>
                  <a:cs typeface="Clear Sans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1869371160"/>
        <c:crosses val="autoZero"/>
        <c:auto val="1"/>
        <c:lblAlgn val="ctr"/>
        <c:lblOffset val="100"/>
        <c:noMultiLvlLbl val="1"/>
      </c:catAx>
      <c:valAx>
        <c:axId val="1869371160"/>
        <c:scaling>
          <c:orientation val="minMax"/>
          <c:max val="8.75"/>
          <c:min val="0.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Speedup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49677608"/>
        <c:crosses val="autoZero"/>
        <c:crossBetween val="midCat"/>
        <c:majorUnit val="1.0"/>
        <c:minorUnit val="0.8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3359406566978"/>
          <c:y val="0.33835443711428"/>
          <c:w val="0.56402027906248"/>
          <c:h val="0.2891115130878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100" b="0" i="0" u="none" strike="noStrike">
              <a:solidFill>
                <a:srgbClr val="000000"/>
              </a:solidFill>
              <a:effectLst/>
              <a:latin typeface="Clear Sans"/>
              <a:cs typeface="Clear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55CC-D74B-774F-A559-DACFE015AB3D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35654-E582-064D-8A2C-D57C35A60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1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4D6A-D916-514E-BBB0-35C299AACCED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C593-DA59-E64B-B3B9-4FBC198F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156418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ABE5A-A5BA-4D4E-9280-DF7FDC043630}" type="datetime1">
              <a:rPr lang="en-US" smtClean="0"/>
              <a:t>29/10/15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740" y="758008"/>
            <a:ext cx="670660" cy="660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11" y="758008"/>
            <a:ext cx="152232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6921" y="642762"/>
            <a:ext cx="850187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831" y="642762"/>
            <a:ext cx="632636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8970" y="647676"/>
            <a:ext cx="789319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48" y="642762"/>
            <a:ext cx="853755" cy="642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92291" y="5409199"/>
            <a:ext cx="3641940" cy="9435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50357" y="642762"/>
            <a:ext cx="1042796" cy="646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728289" y="642762"/>
            <a:ext cx="632636" cy="632636"/>
          </a:xfrm>
          <a:prstGeom prst="rect">
            <a:avLst/>
          </a:prstGeom>
        </p:spPr>
      </p:pic>
      <p:pic>
        <p:nvPicPr>
          <p:cNvPr id="16" name="Picture 15" descr="g5ggc-1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143"/>
            <a:ext cx="905689" cy="15635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A105FF7-FAD1-7447-A37A-84A3721E1B77}" type="datetime1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4626-25C6-D141-B15D-60D6B893227C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60B1554-B193-E845-B679-7D770215BA82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41F1B7E-D495-E642-BF83-28365EA55506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42B4D150-A505-E64B-A6AB-E2BD63763FE4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7FE3A6B2-874B-FD45-9823-A9708C450EFA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50FC-9FEA-5C4B-B1E2-F9D1AD61F36D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53AF-33E3-4448-A700-4A989E9F9E4B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rgbClr val="3176CB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FE5A-7D49-5A49-A861-DBE42842C064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DCA30FB-6E68-644A-99FA-A7D31F3103B1}" type="datetime1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8808ECA-8772-7645-BFC0-A80D6AE55BA2}" type="datetime1">
              <a:rPr lang="en-US" smtClean="0"/>
              <a:t>29/10/15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5091A-FC00-194A-A1D0-F6175D81B217}" type="datetime1">
              <a:rPr lang="en-US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6FC0-8F4D-144B-A855-77C0421DC538}" type="datetime1">
              <a:rPr lang="en-US" smtClean="0"/>
              <a:t>29/10/15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279E89-8939-C946-B8FC-61CC8875D361}" type="datetime1">
              <a:rPr lang="en-US" smtClean="0"/>
              <a:t>29/10/15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99303"/>
            <a:ext cx="8913813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046112"/>
            <a:ext cx="7610476" cy="42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fld id="{37CA6CD8-08CA-8F45-BB86-46BDA216BB58}" type="datetime1">
              <a:rPr lang="en-US" smtClean="0"/>
              <a:t>29/10/15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lear Sans"/>
          <a:ea typeface="+mj-ea"/>
          <a:cs typeface="Clear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gif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gi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Intel Clear" panose="020B0604020203020204" pitchFamily="34" charset="0"/>
              </a:rPr>
              <a:t>Porting LHC detector simulations on Intel Xeon and Xeon Phi architectures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/>
              <a:t>Andrei Gheata for the </a:t>
            </a:r>
            <a:r>
              <a:rPr lang="en-US" sz="1600" dirty="0" err="1" smtClean="0"/>
              <a:t>GeantV</a:t>
            </a:r>
            <a:r>
              <a:rPr lang="en-US" sz="1600" dirty="0" smtClean="0"/>
              <a:t> project</a:t>
            </a:r>
          </a:p>
          <a:p>
            <a:pPr algn="r"/>
            <a:endParaRPr lang="en-US" sz="1600" dirty="0" smtClean="0"/>
          </a:p>
          <a:p>
            <a:pPr algn="r"/>
            <a:r>
              <a:rPr lang="en-US" dirty="0" smtClean="0"/>
              <a:t>Intel HPC </a:t>
            </a:r>
            <a:r>
              <a:rPr lang="en-US" dirty="0"/>
              <a:t>Developers Conference, November 14</a:t>
            </a:r>
            <a:r>
              <a:rPr lang="en-US" baseline="30000" dirty="0"/>
              <a:t>th</a:t>
            </a:r>
            <a:r>
              <a:rPr lang="en-US" dirty="0"/>
              <a:t> – 15</a:t>
            </a:r>
            <a:r>
              <a:rPr lang="en-US" baseline="30000" dirty="0"/>
              <a:t>th</a:t>
            </a:r>
            <a:r>
              <a:rPr lang="en-US" dirty="0"/>
              <a:t>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Basketizer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23" y="1912437"/>
            <a:ext cx="4071737" cy="43645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Investigated different ways of scheduling &amp; sharing work - lock free queues, ..</a:t>
            </a:r>
          </a:p>
          <a:p>
            <a:pPr lvl="1"/>
            <a:r>
              <a:rPr lang="en-US" dirty="0"/>
              <a:t>Changes in scheduler require non-trivial effort (rewrite)</a:t>
            </a:r>
          </a:p>
          <a:p>
            <a:r>
              <a:rPr lang="en-US" dirty="0"/>
              <a:t>Amdahl still large, due to high re-</a:t>
            </a:r>
            <a:r>
              <a:rPr lang="en-US" dirty="0" err="1"/>
              <a:t>basketizing</a:t>
            </a:r>
            <a:r>
              <a:rPr lang="en-US" dirty="0"/>
              <a:t> </a:t>
            </a:r>
            <a:r>
              <a:rPr lang="en-US" dirty="0" smtClean="0"/>
              <a:t>load (concurrent copying)</a:t>
            </a:r>
            <a:endParaRPr lang="en-US" dirty="0"/>
          </a:p>
          <a:p>
            <a:pPr lvl="1"/>
            <a:r>
              <a:rPr lang="en-US" dirty="0"/>
              <a:t>O(10</a:t>
            </a:r>
            <a:r>
              <a:rPr lang="en-US" baseline="30000" dirty="0"/>
              <a:t>5</a:t>
            </a:r>
            <a:r>
              <a:rPr lang="en-US" dirty="0"/>
              <a:t>) baskets/second on Intel Core i7™ </a:t>
            </a:r>
          </a:p>
          <a:p>
            <a:pPr lvl="1"/>
            <a:r>
              <a:rPr lang="en-US" dirty="0"/>
              <a:t>Algorithm already lock free</a:t>
            </a:r>
          </a:p>
          <a:p>
            <a:pPr lvl="1"/>
            <a:r>
              <a:rPr lang="en-US" dirty="0" smtClean="0"/>
              <a:t>Rate will go down with physics processes</a:t>
            </a:r>
            <a:endParaRPr lang="en-US" dirty="0"/>
          </a:p>
          <a:p>
            <a:r>
              <a:rPr lang="en-US" dirty="0" smtClean="0"/>
              <a:t>Ongoing work to improve scalability</a:t>
            </a:r>
            <a:endParaRPr lang="en-US" dirty="0"/>
          </a:p>
          <a:p>
            <a:pPr lvl="1"/>
            <a:r>
              <a:rPr lang="en-US" dirty="0"/>
              <a:t>Re-use baskets in the same thread after step if enough particles doing physics-limited steps</a:t>
            </a:r>
          </a:p>
          <a:p>
            <a:pPr lvl="1"/>
            <a:r>
              <a:rPr lang="en-US" dirty="0"/>
              <a:t>Clone scheduling in NUMA aware groups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41803" y="1713703"/>
            <a:ext cx="4202196" cy="2315784"/>
            <a:chOff x="4284070" y="4257097"/>
            <a:chExt cx="4674999" cy="2315784"/>
          </a:xfrm>
        </p:grpSpPr>
        <p:pic>
          <p:nvPicPr>
            <p:cNvPr id="8" name="Picture 7" descr="speedup_juin_21_2015_11.16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869" y="4626792"/>
              <a:ext cx="2362200" cy="1946089"/>
            </a:xfrm>
            <a:prstGeom prst="rect">
              <a:avLst/>
            </a:prstGeom>
          </p:spPr>
        </p:pic>
        <p:pic>
          <p:nvPicPr>
            <p:cNvPr id="9" name="Picture 8" descr="Macintosh HD:Users:agheata:Desktop:speedup_juin_19_2015_19.52.gif"/>
            <p:cNvPicPr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70" y="4626793"/>
              <a:ext cx="2311400" cy="1946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004317" y="5880383"/>
              <a:ext cx="1954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Lock-free algorithm</a:t>
              </a:r>
            </a:p>
            <a:p>
              <a:r>
                <a:rPr lang="en-US" sz="1200" dirty="0" smtClean="0">
                  <a:solidFill>
                    <a:schemeClr val="tx2"/>
                  </a:solidFill>
                </a:rPr>
                <a:t>(memory polling)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4070" y="6011093"/>
              <a:ext cx="2312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Algorithm using spinlocks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88826" y="4257097"/>
              <a:ext cx="4479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Rebasketizing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2x </a:t>
              </a:r>
              <a:r>
                <a:rPr lang="fr-FR" sz="1200" dirty="0" smtClean="0">
                  <a:solidFill>
                    <a:srgbClr val="FF0000"/>
                  </a:solidFill>
                </a:rPr>
                <a:t>Intel</a:t>
              </a:r>
              <a:r>
                <a:rPr lang="fr-FR" sz="1200" dirty="0">
                  <a:solidFill>
                    <a:srgbClr val="FF0000"/>
                  </a:solidFill>
                </a:rPr>
                <a:t>(R) Xeon(R) CPU E5-2630 v3 @ 2.40GHz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6079" y="4140377"/>
            <a:ext cx="4026414" cy="2425103"/>
            <a:chOff x="641684" y="1791379"/>
            <a:chExt cx="7299158" cy="4638832"/>
          </a:xfrm>
        </p:grpSpPr>
        <p:cxnSp>
          <p:nvCxnSpPr>
            <p:cNvPr id="14" name="Straight Arrow Connector 13"/>
            <p:cNvCxnSpPr>
              <a:stCxn id="25" idx="1"/>
              <a:endCxn id="21" idx="2"/>
            </p:cNvCxnSpPr>
            <p:nvPr/>
          </p:nvCxnSpPr>
          <p:spPr>
            <a:xfrm flipV="1">
              <a:off x="4518526" y="3248536"/>
              <a:ext cx="1430405" cy="66575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4" idx="1"/>
              <a:endCxn id="22" idx="0"/>
            </p:cNvCxnSpPr>
            <p:nvPr/>
          </p:nvCxnSpPr>
          <p:spPr>
            <a:xfrm>
              <a:off x="4518526" y="3002556"/>
              <a:ext cx="1430405" cy="7058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053352" y="4149565"/>
              <a:ext cx="4660227" cy="510674"/>
              <a:chOff x="3045336" y="2566733"/>
              <a:chExt cx="4660227" cy="510674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3048000" y="25667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3053352" y="27191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045336" y="28715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050688" y="30239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045336" y="2245901"/>
              <a:ext cx="4660227" cy="510674"/>
              <a:chOff x="3045336" y="2566733"/>
              <a:chExt cx="4660227" cy="51067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3048000" y="25667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3053352" y="27191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045336" y="28715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050688" y="30239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2580105" y="2005273"/>
              <a:ext cx="467895" cy="1016000"/>
            </a:xfrm>
            <a:prstGeom prst="rect">
              <a:avLst/>
            </a:prstGeom>
            <a:solidFill>
              <a:srgbClr val="D2610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RAM_1</a:t>
              </a:r>
              <a:endParaRPr lang="en-US" sz="9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80105" y="3922305"/>
              <a:ext cx="467895" cy="1016000"/>
            </a:xfrm>
            <a:prstGeom prst="rect">
              <a:avLst/>
            </a:prstGeom>
            <a:solidFill>
              <a:srgbClr val="D2610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RAM_2</a:t>
              </a:r>
              <a:endParaRPr lang="en-US" sz="900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>
              <a:off x="3596105" y="1791379"/>
              <a:ext cx="788737" cy="3374189"/>
            </a:xfrm>
            <a:prstGeom prst="round1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err="1" smtClean="0"/>
                <a:t>GeantPropagator</a:t>
              </a:r>
              <a:r>
                <a:rPr lang="en-US" sz="900" dirty="0" smtClean="0"/>
                <a:t> (NUMA manager)</a:t>
              </a:r>
              <a:endParaRPr lang="en-US" sz="9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534509" y="1791379"/>
              <a:ext cx="828843" cy="145715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Scheduler1</a:t>
              </a:r>
              <a:endParaRPr lang="en-US" sz="9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34509" y="3708411"/>
              <a:ext cx="828843" cy="145715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Scheduler2</a:t>
              </a:r>
              <a:endParaRPr lang="en-US" sz="9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312526" y="1791379"/>
              <a:ext cx="628316" cy="337418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Transport</a:t>
              </a:r>
              <a:endParaRPr lang="en-US" sz="900" dirty="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518526" y="2756575"/>
              <a:ext cx="909053" cy="4919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queue1</a:t>
              </a:r>
              <a:endParaRPr lang="en-US" sz="500" dirty="0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4518526" y="3668308"/>
              <a:ext cx="909053" cy="4919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queue2</a:t>
              </a:r>
              <a:endParaRPr lang="en-US" sz="5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73060" y="3175837"/>
              <a:ext cx="2067781" cy="58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FF0000"/>
                  </a:solidFill>
                </a:rPr>
                <a:t>Work stealing only </a:t>
              </a:r>
            </a:p>
            <a:p>
              <a:r>
                <a:rPr lang="en-US" sz="700" dirty="0" smtClean="0">
                  <a:solidFill>
                    <a:srgbClr val="FF0000"/>
                  </a:solidFill>
                </a:rPr>
                <a:t>when needed</a:t>
              </a:r>
              <a:endParaRPr lang="en-US" sz="700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122947" y="1791379"/>
              <a:ext cx="1457158" cy="1457157"/>
              <a:chOff x="1122947" y="2112211"/>
              <a:chExt cx="1457158" cy="145715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122947" y="2112211"/>
                <a:ext cx="1457158" cy="145715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CPU1</a:t>
                </a:r>
                <a:endParaRPr lang="en-US" sz="9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56634" y="224589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037350" y="224589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256634" y="302393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037350" y="302393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122947" y="3708411"/>
              <a:ext cx="1457158" cy="1457157"/>
              <a:chOff x="1122947" y="4029243"/>
              <a:chExt cx="1457158" cy="145715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122947" y="4029243"/>
                <a:ext cx="1457158" cy="145715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CPU2</a:t>
                </a:r>
                <a:endParaRPr lang="en-US" sz="9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56634" y="414955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37350" y="414955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256634" y="492759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037350" y="492759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41684" y="5601368"/>
              <a:ext cx="5440948" cy="4946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2"/>
                  </a:solidFill>
                </a:rPr>
                <a:t>MPI manager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9" idx="0"/>
              <a:endCxn id="20" idx="2"/>
            </p:cNvCxnSpPr>
            <p:nvPr/>
          </p:nvCxnSpPr>
          <p:spPr>
            <a:xfrm flipV="1">
              <a:off x="3362158" y="5165568"/>
              <a:ext cx="628316" cy="435800"/>
            </a:xfrm>
            <a:prstGeom prst="straightConnector1">
              <a:avLst/>
            </a:prstGeom>
            <a:ln w="12700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9" idx="2"/>
            </p:cNvCxnSpPr>
            <p:nvPr/>
          </p:nvCxnSpPr>
          <p:spPr>
            <a:xfrm>
              <a:off x="3362158" y="6096000"/>
              <a:ext cx="628316" cy="334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98227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X-Ray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5507" y="2244772"/>
            <a:ext cx="3768253" cy="40322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X-Ray benchmark tests geometry navigation in a real detector </a:t>
            </a:r>
            <a:r>
              <a:rPr lang="en-US" dirty="0" smtClean="0"/>
              <a:t>geometry</a:t>
            </a:r>
          </a:p>
          <a:p>
            <a:r>
              <a:rPr lang="en-US" i="1" dirty="0" smtClean="0"/>
              <a:t>X</a:t>
            </a:r>
            <a:r>
              <a:rPr lang="en-US" i="1" dirty="0"/>
              <a:t>-</a:t>
            </a:r>
            <a:r>
              <a:rPr lang="en-US" i="1" dirty="0" smtClean="0"/>
              <a:t>Ray</a:t>
            </a:r>
            <a:r>
              <a:rPr lang="en-US" dirty="0" smtClean="0"/>
              <a:t> </a:t>
            </a:r>
            <a:r>
              <a:rPr lang="en-US" dirty="0"/>
              <a:t>scans </a:t>
            </a:r>
            <a:r>
              <a:rPr lang="en-US" dirty="0" smtClean="0"/>
              <a:t>a module </a:t>
            </a:r>
            <a:r>
              <a:rPr lang="en-US" dirty="0"/>
              <a:t>with virtual rays </a:t>
            </a:r>
            <a:r>
              <a:rPr lang="en-US" dirty="0" smtClean="0"/>
              <a:t>in a grid corresponding to pixels on the final image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ray is propagated from boundary to boundary </a:t>
            </a:r>
          </a:p>
          <a:p>
            <a:pPr lvl="1"/>
            <a:r>
              <a:rPr lang="en-US" dirty="0" smtClean="0"/>
              <a:t>Pixel gray level determined by number </a:t>
            </a:r>
            <a:r>
              <a:rPr lang="en-US" dirty="0"/>
              <a:t>of </a:t>
            </a:r>
            <a:r>
              <a:rPr lang="en-US" dirty="0" smtClean="0"/>
              <a:t>crossings</a:t>
            </a:r>
          </a:p>
          <a:p>
            <a:r>
              <a:rPr lang="en-US" dirty="0" smtClean="0"/>
              <a:t>A simple geometry example (concentric tubes) emulating a tracker detector used for </a:t>
            </a:r>
            <a:r>
              <a:rPr lang="en-US" dirty="0" err="1" smtClean="0"/>
              <a:t>Xeon©Phi</a:t>
            </a:r>
            <a:r>
              <a:rPr lang="en-US" dirty="0" smtClean="0"/>
              <a:t> benchmark</a:t>
            </a:r>
          </a:p>
          <a:p>
            <a:pPr lvl="1"/>
            <a:r>
              <a:rPr lang="en-US" dirty="0" smtClean="0"/>
              <a:t>To probe the </a:t>
            </a:r>
            <a:r>
              <a:rPr lang="en-US" dirty="0" err="1" smtClean="0"/>
              <a:t>vectorized</a:t>
            </a:r>
            <a:r>
              <a:rPr lang="en-US" dirty="0" smtClean="0"/>
              <a:t> geometry elements + global navigation as task</a:t>
            </a:r>
          </a:p>
          <a:p>
            <a:pPr lvl="1"/>
            <a:r>
              <a:rPr lang="en-US" dirty="0" smtClean="0"/>
              <a:t>OMP parallelism + “basket” model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  <p:pic>
        <p:nvPicPr>
          <p:cNvPr id="127" name="Picture 126" descr="simpleTrackerimage_z_basket_hi_r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49" y="2348462"/>
            <a:ext cx="1029431" cy="97579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109282" y="3121719"/>
            <a:ext cx="938808" cy="1251836"/>
            <a:chOff x="17963327" y="20562351"/>
            <a:chExt cx="1860072" cy="2616603"/>
          </a:xfrm>
        </p:grpSpPr>
        <p:grpSp>
          <p:nvGrpSpPr>
            <p:cNvPr id="80" name="Group 79"/>
            <p:cNvGrpSpPr/>
            <p:nvPr/>
          </p:nvGrpSpPr>
          <p:grpSpPr>
            <a:xfrm>
              <a:off x="18056208" y="20562351"/>
              <a:ext cx="1767191" cy="2301354"/>
              <a:chOff x="22874094" y="18394022"/>
              <a:chExt cx="1767191" cy="230135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2877166" y="1839402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Arrow Connector 12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Arrow Connector 12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22875630" y="1902747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7" name="Straight Arrow Connector 10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Arrow Connector 10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Arrow Connector 11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1" name="Straight Arrow Connector 10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Arrow Connector 10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Arrow Connector 10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Arrow Connector 10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Arrow Connector 10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Arrow Connector 10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4" name="Group 83"/>
              <p:cNvGrpSpPr/>
              <p:nvPr/>
            </p:nvGrpSpPr>
            <p:grpSpPr>
              <a:xfrm>
                <a:off x="22874094" y="19680164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85" name="Group 84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93" name="Straight Arrow Connector 92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93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96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87" name="Straight Arrow Connector 8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1" name="Parallelogram 80"/>
            <p:cNvSpPr/>
            <p:nvPr/>
          </p:nvSpPr>
          <p:spPr>
            <a:xfrm rot="16200000">
              <a:off x="17283078" y="21332320"/>
              <a:ext cx="2526883" cy="1166385"/>
            </a:xfrm>
            <a:prstGeom prst="parallelogram">
              <a:avLst>
                <a:gd name="adj" fmla="val 4647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86716" y="1605268"/>
            <a:ext cx="1066193" cy="991583"/>
            <a:chOff x="20235159" y="17631446"/>
            <a:chExt cx="2112461" cy="2072618"/>
          </a:xfrm>
        </p:grpSpPr>
        <p:grpSp>
          <p:nvGrpSpPr>
            <p:cNvPr id="13" name="Group 12"/>
            <p:cNvGrpSpPr/>
            <p:nvPr/>
          </p:nvGrpSpPr>
          <p:grpSpPr>
            <a:xfrm>
              <a:off x="20235159" y="18555609"/>
              <a:ext cx="2105868" cy="824089"/>
              <a:chOff x="25053045" y="16387280"/>
              <a:chExt cx="2105868" cy="8240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5053045" y="16393424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5" name="Straight Arrow Connector 74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Arrow Connector 75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2" name="Straight Arrow Connector 71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Arrow Connector 72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Arrow Connector 73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25667253" y="16391888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4" name="Straight Arrow Connector 5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9" name="Straight Arrow Connector 48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26281461" y="16391888"/>
                <a:ext cx="266316" cy="816409"/>
                <a:chOff x="25053045" y="16394960"/>
                <a:chExt cx="266316" cy="816409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25053045" y="16396496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9" name="Straight Arrow Connector 38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25205445" y="16394960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26587797" y="16391888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6740197" y="16390352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6892597" y="16388816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27044997" y="16387280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Parallelogram 13"/>
            <p:cNvSpPr/>
            <p:nvPr/>
          </p:nvSpPr>
          <p:spPr>
            <a:xfrm rot="3078627">
              <a:off x="20285240" y="17641684"/>
              <a:ext cx="2072618" cy="2052142"/>
            </a:xfrm>
            <a:prstGeom prst="parallelogram">
              <a:avLst>
                <a:gd name="adj" fmla="val 81877"/>
              </a:avLst>
            </a:prstGeom>
            <a:ln w="6350" cap="flat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2044" y="3729092"/>
            <a:ext cx="826687" cy="130458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796" y="2653381"/>
            <a:ext cx="1488670" cy="12394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09281" y="5138467"/>
            <a:ext cx="3335058" cy="503877"/>
            <a:chOff x="5109281" y="5138467"/>
            <a:chExt cx="3335058" cy="50387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09281" y="5390406"/>
              <a:ext cx="2539897" cy="4430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5109281" y="5290867"/>
            <a:ext cx="3487458" cy="503877"/>
            <a:chOff x="4956881" y="5138467"/>
            <a:chExt cx="3487458" cy="503877"/>
          </a:xfrm>
        </p:grpSpPr>
        <p:cxnSp>
          <p:nvCxnSpPr>
            <p:cNvPr id="131" name="Straight Connector 130"/>
            <p:cNvCxnSpPr/>
            <p:nvPr/>
          </p:nvCxnSpPr>
          <p:spPr>
            <a:xfrm flipV="1">
              <a:off x="4956881" y="5390407"/>
              <a:ext cx="2692297" cy="5286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5109281" y="5443267"/>
            <a:ext cx="3639858" cy="503877"/>
            <a:chOff x="4804481" y="5138467"/>
            <a:chExt cx="3639858" cy="503877"/>
          </a:xfrm>
        </p:grpSpPr>
        <p:cxnSp>
          <p:nvCxnSpPr>
            <p:cNvPr id="135" name="Straight Connector 134"/>
            <p:cNvCxnSpPr/>
            <p:nvPr/>
          </p:nvCxnSpPr>
          <p:spPr>
            <a:xfrm flipV="1">
              <a:off x="4804481" y="5390407"/>
              <a:ext cx="28446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5109281" y="5595667"/>
            <a:ext cx="3792258" cy="503877"/>
            <a:chOff x="4652081" y="5138467"/>
            <a:chExt cx="3792258" cy="50387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652081" y="5390407"/>
              <a:ext cx="29970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5109281" y="5748067"/>
            <a:ext cx="3944658" cy="503877"/>
            <a:chOff x="4499681" y="5138467"/>
            <a:chExt cx="3944658" cy="503877"/>
          </a:xfrm>
        </p:grpSpPr>
        <p:cxnSp>
          <p:nvCxnSpPr>
            <p:cNvPr id="141" name="Straight Connector 140"/>
            <p:cNvCxnSpPr/>
            <p:nvPr/>
          </p:nvCxnSpPr>
          <p:spPr>
            <a:xfrm flipV="1">
              <a:off x="4499681" y="5390407"/>
              <a:ext cx="31494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750" y="5209970"/>
            <a:ext cx="1818759" cy="1067005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5005759" y="4991665"/>
            <a:ext cx="10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OMP threads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64069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and throughput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156163"/>
            <a:ext cx="3566160" cy="412081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etter behavior using </a:t>
            </a:r>
            <a:r>
              <a:rPr lang="en-US" dirty="0"/>
              <a:t>OMP balanced </a:t>
            </a:r>
            <a:endParaRPr lang="en-US" dirty="0" smtClean="0"/>
          </a:p>
          <a:p>
            <a:pPr lvl="1"/>
            <a:r>
              <a:rPr lang="en-US" dirty="0" smtClean="0"/>
              <a:t>Approaching </a:t>
            </a:r>
            <a:r>
              <a:rPr lang="en-US" dirty="0"/>
              <a:t>well the ideal curve up to native cores </a:t>
            </a:r>
            <a:r>
              <a:rPr lang="en-US" dirty="0" smtClean="0"/>
              <a:t>count</a:t>
            </a:r>
          </a:p>
          <a:p>
            <a:pPr lvl="1"/>
            <a:r>
              <a:rPr lang="en-US" dirty="0" smtClean="0"/>
              <a:t>Balanced threading converges </a:t>
            </a:r>
            <a:r>
              <a:rPr lang="en-US" dirty="0"/>
              <a:t>towards the compact model as all the thread slots are </a:t>
            </a:r>
            <a:r>
              <a:rPr lang="en-US" dirty="0" smtClean="0"/>
              <a:t>filled</a:t>
            </a:r>
          </a:p>
          <a:p>
            <a:r>
              <a:rPr lang="en-US" dirty="0" smtClean="0"/>
              <a:t>It’s </a:t>
            </a:r>
            <a:r>
              <a:rPr lang="en-US" dirty="0"/>
              <a:t>worth to run Xeon Phi saturated for our </a:t>
            </a:r>
            <a:r>
              <a:rPr lang="en-US" dirty="0" smtClean="0"/>
              <a:t>application</a:t>
            </a:r>
          </a:p>
          <a:p>
            <a:r>
              <a:rPr lang="en-US" dirty="0"/>
              <a:t>The throughput performance for a saturated KNC is equivalent (for this setup) to the dual Xeon E5-2650L@1.8GHz server which hosts the card.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Scalability_m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84" y="1861312"/>
            <a:ext cx="3584710" cy="2288564"/>
          </a:xfrm>
          <a:prstGeom prst="rect">
            <a:avLst/>
          </a:prstGeom>
        </p:spPr>
      </p:pic>
      <p:pic>
        <p:nvPicPr>
          <p:cNvPr id="11" name="Picture 10" descr="Throughput_mic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84" y="4149876"/>
            <a:ext cx="3584709" cy="23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0872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Gaining up to 4.5 from </a:t>
            </a:r>
            <a:r>
              <a:rPr lang="en-US" dirty="0" err="1"/>
              <a:t>vectorization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basketized</a:t>
            </a:r>
            <a:r>
              <a:rPr lang="en-US" dirty="0" smtClean="0"/>
              <a:t> mode</a:t>
            </a:r>
          </a:p>
          <a:p>
            <a:pPr lvl="1"/>
            <a:r>
              <a:rPr lang="en-US" dirty="0" smtClean="0"/>
              <a:t>Approaching </a:t>
            </a:r>
            <a:r>
              <a:rPr lang="en-US" dirty="0"/>
              <a:t>the ideal </a:t>
            </a:r>
            <a:r>
              <a:rPr lang="en-US" dirty="0" err="1"/>
              <a:t>vectorization</a:t>
            </a:r>
            <a:r>
              <a:rPr lang="en-US" dirty="0"/>
              <a:t> case (when no regrouping of vectors is done) </a:t>
            </a:r>
            <a:r>
              <a:rPr lang="en-US" dirty="0" smtClean="0"/>
              <a:t>.</a:t>
            </a:r>
          </a:p>
          <a:p>
            <a:r>
              <a:rPr lang="en-US" dirty="0" smtClean="0"/>
              <a:t>Vector </a:t>
            </a:r>
            <a:r>
              <a:rPr lang="en-US" dirty="0"/>
              <a:t>starvation starts </a:t>
            </a:r>
            <a:r>
              <a:rPr lang="en-US" dirty="0" smtClean="0"/>
              <a:t>when </a:t>
            </a:r>
            <a:r>
              <a:rPr lang="en-US" dirty="0"/>
              <a:t>filling more thread slots than the core </a:t>
            </a:r>
            <a:r>
              <a:rPr lang="en-US" dirty="0" smtClean="0"/>
              <a:t>count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loss is not dramatic </a:t>
            </a:r>
          </a:p>
          <a:p>
            <a:pPr lvl="1"/>
            <a:r>
              <a:rPr lang="en-US" dirty="0" smtClean="0"/>
              <a:t>Better </a:t>
            </a:r>
            <a:r>
              <a:rPr lang="en-US" dirty="0" err="1"/>
              <a:t>vectorization</a:t>
            </a:r>
            <a:r>
              <a:rPr lang="en-US" dirty="0"/>
              <a:t> compared to the Sandy-Bridge </a:t>
            </a:r>
            <a:r>
              <a:rPr lang="en-US" dirty="0" smtClean="0"/>
              <a:t>host (expected)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4637221"/>
            <a:ext cx="3753470" cy="197941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Scalar case: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Simple loop over </a:t>
            </a:r>
            <a:r>
              <a:rPr lang="en-US" dirty="0" smtClean="0">
                <a:solidFill>
                  <a:schemeClr val="tx1"/>
                </a:solidFill>
              </a:rPr>
              <a:t>pixels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Ideal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vectorization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case: </a:t>
            </a:r>
            <a:r>
              <a:rPr lang="en-US" dirty="0"/>
              <a:t>Fill vectors with N times the same X-</a:t>
            </a:r>
            <a:r>
              <a:rPr lang="en-US" dirty="0" smtClean="0"/>
              <a:t>ray</a:t>
            </a:r>
          </a:p>
          <a:p>
            <a:r>
              <a:rPr lang="en-US" dirty="0" smtClean="0">
                <a:solidFill>
                  <a:srgbClr val="60C706"/>
                </a:solidFill>
              </a:rPr>
              <a:t>Realistic </a:t>
            </a:r>
            <a:r>
              <a:rPr lang="en-US" dirty="0">
                <a:solidFill>
                  <a:srgbClr val="60C706"/>
                </a:solidFill>
              </a:rPr>
              <a:t>(basket) case: </a:t>
            </a:r>
            <a:r>
              <a:rPr lang="en-US" dirty="0" smtClean="0"/>
              <a:t>Group </a:t>
            </a:r>
            <a:r>
              <a:rPr lang="en-US" dirty="0"/>
              <a:t>baskets per geometry volume 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Vectorization_x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54" y="1890846"/>
            <a:ext cx="4297524" cy="24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13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59" y="1885722"/>
            <a:ext cx="4229943" cy="2734726"/>
          </a:xfrm>
          <a:prstGeom prst="rect">
            <a:avLst/>
          </a:prstGeom>
        </p:spPr>
      </p:pic>
      <p:pic>
        <p:nvPicPr>
          <p:cNvPr id="10" name="Picture 9" descr="sc15-demo-basket244-vect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41" y="4446006"/>
            <a:ext cx="3263872" cy="1423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Profiling for the X-Ray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2728662"/>
          </a:xfrm>
        </p:spPr>
        <p:txBody>
          <a:bodyPr>
            <a:normAutofit fontScale="92500"/>
          </a:bodyPr>
          <a:lstStyle/>
          <a:p>
            <a:r>
              <a:rPr lang="en-US" dirty="0"/>
              <a:t>Good </a:t>
            </a:r>
            <a:r>
              <a:rPr lang="en-US" dirty="0" err="1"/>
              <a:t>vectorization</a:t>
            </a:r>
            <a:r>
              <a:rPr lang="en-US" dirty="0"/>
              <a:t> intensity, thread activity and core usage for the X-Ray </a:t>
            </a:r>
            <a:r>
              <a:rPr lang="en-US" dirty="0" err="1"/>
              <a:t>basketized</a:t>
            </a:r>
            <a:r>
              <a:rPr lang="en-US" dirty="0"/>
              <a:t> benchmark on a Xeon Phi (61 core C0PRQ-7120 P</a:t>
            </a:r>
            <a:r>
              <a:rPr lang="en-US" dirty="0" smtClean="0"/>
              <a:t>)</a:t>
            </a:r>
          </a:p>
          <a:p>
            <a:r>
              <a:rPr lang="en-US" dirty="0"/>
              <a:t>The performance tools </a:t>
            </a:r>
            <a:r>
              <a:rPr lang="en-US" dirty="0" smtClean="0"/>
              <a:t>gave us good insight on the </a:t>
            </a:r>
            <a:r>
              <a:rPr lang="en-US" dirty="0"/>
              <a:t>current performance of </a:t>
            </a:r>
            <a:r>
              <a:rPr lang="en-US" dirty="0" err="1"/>
              <a:t>GeantV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40" y="6086115"/>
            <a:ext cx="8728760" cy="482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08" y="5543850"/>
            <a:ext cx="8818292" cy="5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155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 </a:t>
            </a:r>
            <a:r>
              <a:rPr lang="en-US" dirty="0" smtClean="0"/>
              <a:t>to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… implementing a “smoking gun” demonstrator combining all prototype features </a:t>
            </a:r>
          </a:p>
          <a:p>
            <a:pPr lvl="1"/>
            <a:r>
              <a:rPr lang="en-US" dirty="0" smtClean="0"/>
              <a:t>SIMD gains in the full CMS experiment setup</a:t>
            </a:r>
          </a:p>
          <a:p>
            <a:pPr lvl="1"/>
            <a:r>
              <a:rPr lang="en-US" dirty="0" smtClean="0"/>
              <a:t>Coprocessor broker in action: part of the full transport kernel running on </a:t>
            </a:r>
            <a:r>
              <a:rPr lang="en-US" dirty="0" err="1" smtClean="0"/>
              <a:t>Xeon®Phi</a:t>
            </a:r>
            <a:r>
              <a:rPr lang="en-US" dirty="0" smtClean="0"/>
              <a:t>® and GPGPU</a:t>
            </a:r>
          </a:p>
          <a:p>
            <a:pPr lvl="1"/>
            <a:r>
              <a:rPr lang="en-US" dirty="0" smtClean="0"/>
              <a:t>Scalability and NUMA awareness for </a:t>
            </a:r>
            <a:r>
              <a:rPr lang="en-US" dirty="0" err="1" smtClean="0"/>
              <a:t>rebasketizing</a:t>
            </a:r>
            <a:r>
              <a:rPr lang="en-US" dirty="0" smtClean="0"/>
              <a:t> procedure</a:t>
            </a:r>
          </a:p>
          <a:p>
            <a:pPr lvl="1"/>
            <a:r>
              <a:rPr lang="en-US" dirty="0" smtClean="0"/>
              <a:t>… achieving these just moves the target a bit further</a:t>
            </a:r>
          </a:p>
          <a:p>
            <a:r>
              <a:rPr lang="en-US" dirty="0" smtClean="0"/>
              <a:t>… testing and optimizing the workflow on KNL</a:t>
            </a:r>
          </a:p>
          <a:p>
            <a:pPr lvl="1"/>
            <a:r>
              <a:rPr lang="en-US" dirty="0" smtClean="0"/>
              <a:t>Important architecture to test how flexible our model is</a:t>
            </a:r>
          </a:p>
          <a:p>
            <a:pPr lvl="1"/>
            <a:r>
              <a:rPr lang="en-US" dirty="0" smtClean="0"/>
              <a:t>Expecting epic “fights” for scaling up the performance</a:t>
            </a:r>
          </a:p>
          <a:p>
            <a:pPr lvl="1"/>
            <a:r>
              <a:rPr lang="en-US" dirty="0" smtClean="0"/>
              <a:t>Already working on implementing device-specific scheduling policies and addressing NUMA awareness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3553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3176CB"/>
                </a:solidFill>
              </a:rPr>
              <a:t>GeantV</a:t>
            </a:r>
            <a:r>
              <a:rPr lang="en-US" dirty="0" err="1" smtClean="0">
                <a:solidFill>
                  <a:schemeClr val="tx1"/>
                </a:solidFill>
              </a:rPr>
              <a:t>ectorized</a:t>
            </a:r>
            <a:r>
              <a:rPr lang="en-US" dirty="0" smtClean="0"/>
              <a:t> – a fresh start for HPC particle transport simulations</a:t>
            </a:r>
          </a:p>
          <a:p>
            <a:pPr lvl="1"/>
            <a:r>
              <a:rPr lang="en-US" dirty="0" smtClean="0"/>
              <a:t>The problem</a:t>
            </a:r>
          </a:p>
          <a:p>
            <a:pPr lvl="1"/>
            <a:r>
              <a:rPr lang="en-US" dirty="0" smtClean="0"/>
              <a:t>Challenges, ideas, goals, design</a:t>
            </a:r>
          </a:p>
          <a:p>
            <a:r>
              <a:rPr lang="en-US" dirty="0" smtClean="0"/>
              <a:t>Main components and features</a:t>
            </a:r>
          </a:p>
          <a:p>
            <a:pPr lvl="1"/>
            <a:r>
              <a:rPr lang="en-US" dirty="0" err="1" smtClean="0"/>
              <a:t>Vectorization</a:t>
            </a:r>
            <a:r>
              <a:rPr lang="en-US" dirty="0" smtClean="0"/>
              <a:t>: overheads vs. gains</a:t>
            </a:r>
          </a:p>
          <a:p>
            <a:pPr lvl="1"/>
            <a:r>
              <a:rPr lang="en-US" dirty="0" smtClean="0"/>
              <a:t>Geometry and physics performance</a:t>
            </a:r>
          </a:p>
          <a:p>
            <a:r>
              <a:rPr lang="en-US" dirty="0" smtClean="0"/>
              <a:t>Performance benchmarks</a:t>
            </a:r>
          </a:p>
          <a:p>
            <a:pPr lvl="1"/>
            <a:r>
              <a:rPr lang="en-US" dirty="0" err="1" smtClean="0"/>
              <a:t>GeantV</a:t>
            </a:r>
            <a:r>
              <a:rPr lang="en-US" dirty="0" smtClean="0"/>
              <a:t> on </a:t>
            </a:r>
            <a:r>
              <a:rPr lang="en-US" dirty="0" err="1" smtClean="0"/>
              <a:t>Intel®Xeon</a:t>
            </a:r>
            <a:endParaRPr lang="en-US" dirty="0"/>
          </a:p>
          <a:p>
            <a:pPr lvl="1"/>
            <a:r>
              <a:rPr lang="en-US" dirty="0" smtClean="0"/>
              <a:t>Harnessing the Phi: the X-Ray benchmark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079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3660" r="2366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Detailed simulation of subatomic particle transport and interactions in detector geometries</a:t>
            </a:r>
          </a:p>
          <a:p>
            <a:r>
              <a:rPr lang="en-US" dirty="0" smtClean="0"/>
              <a:t>Using state of </a:t>
            </a:r>
            <a:r>
              <a:rPr lang="en-US" dirty="0" smtClean="0"/>
              <a:t>the art </a:t>
            </a:r>
            <a:r>
              <a:rPr lang="en-US" dirty="0" smtClean="0"/>
              <a:t>physics models, propagation in fields in geometries having complexities of millions of parts</a:t>
            </a:r>
          </a:p>
          <a:p>
            <a:r>
              <a:rPr lang="en-US" dirty="0" smtClean="0"/>
              <a:t>Heavy computation requirements, massively CPU-bound, seeking organically HPC solutions…</a:t>
            </a:r>
          </a:p>
          <a:p>
            <a:r>
              <a:rPr lang="en-US" dirty="0" smtClean="0"/>
              <a:t>The LHC uses more than 50% of its distributed GRID power for detector simulations (~250.000 CPU years equivalent so far)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7374" y="6292076"/>
            <a:ext cx="1322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atlas.ch</a:t>
            </a:r>
            <a:endParaRPr lang="en-US" sz="1200" dirty="0"/>
          </a:p>
        </p:txBody>
      </p:sp>
      <p:pic>
        <p:nvPicPr>
          <p:cNvPr id="3" name="CERN-MOVIE-2010-214-0753-kbps-640x360-25-fps-audio-64-kbps-44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7987" y="1124713"/>
            <a:ext cx="342741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39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the legacy code…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117600" y="2015577"/>
            <a:ext cx="3982278" cy="426139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state of the art HEP code is Geant4</a:t>
            </a:r>
          </a:p>
          <a:p>
            <a:pPr lvl="1"/>
            <a:r>
              <a:rPr lang="en-US" dirty="0" smtClean="0"/>
              <a:t>Code of large complexity, used in </a:t>
            </a:r>
            <a:r>
              <a:rPr lang="en-US" dirty="0"/>
              <a:t>high energy, nuclear and accelerator physics, as well as studies in medical and space science</a:t>
            </a:r>
            <a:endParaRPr lang="en-US" dirty="0" smtClean="0"/>
          </a:p>
          <a:p>
            <a:r>
              <a:rPr lang="en-US" dirty="0" smtClean="0"/>
              <a:t>Why not Geant4+?</a:t>
            </a:r>
          </a:p>
          <a:p>
            <a:pPr lvl="1"/>
            <a:r>
              <a:rPr lang="en-US" dirty="0"/>
              <a:t>Scalar by design</a:t>
            </a:r>
          </a:p>
          <a:p>
            <a:pPr lvl="1"/>
            <a:r>
              <a:rPr lang="en-US" dirty="0"/>
              <a:t>Very deep call stack </a:t>
            </a:r>
            <a:r>
              <a:rPr lang="en-US" dirty="0" smtClean="0"/>
              <a:t>(IC </a:t>
            </a:r>
            <a:r>
              <a:rPr lang="en-US" dirty="0"/>
              <a:t>misses</a:t>
            </a:r>
            <a:r>
              <a:rPr lang="en-US" dirty="0" smtClean="0"/>
              <a:t>) and virtual table structure</a:t>
            </a:r>
          </a:p>
          <a:p>
            <a:pPr lvl="1"/>
            <a:r>
              <a:rPr lang="en-US" dirty="0" smtClean="0"/>
              <a:t>Hotspots practically inexistent</a:t>
            </a:r>
          </a:p>
          <a:p>
            <a:pPr lvl="1"/>
            <a:r>
              <a:rPr lang="en-US" dirty="0" smtClean="0"/>
              <a:t> Codebase very large and non-homogenous</a:t>
            </a:r>
          </a:p>
          <a:p>
            <a:r>
              <a:rPr lang="en-US" dirty="0" smtClean="0"/>
              <a:t>Embarrassing parallelism implemented already</a:t>
            </a:r>
          </a:p>
          <a:p>
            <a:pPr lvl="1"/>
            <a:r>
              <a:rPr lang="en-US" dirty="0" smtClean="0"/>
              <a:t>Fine grain concurrency (ILP) hard to address with this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pic>
        <p:nvPicPr>
          <p:cNvPr id="8" name="Shape 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2243" y="1749483"/>
            <a:ext cx="3387652" cy="22010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402243" y="3950530"/>
            <a:ext cx="3387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lear Sans"/>
                <a:cs typeface="Clear Sans"/>
              </a:rPr>
              <a:t>C</a:t>
            </a:r>
            <a:r>
              <a:rPr lang="en-US" sz="1600" dirty="0" err="1" smtClean="0">
                <a:latin typeface="Clear Sans"/>
                <a:cs typeface="Clear Sans"/>
              </a:rPr>
              <a:t>allgrind</a:t>
            </a:r>
            <a:r>
              <a:rPr lang="en-US" sz="1600" dirty="0" smtClean="0">
                <a:latin typeface="Clear Sans"/>
                <a:cs typeface="Clear Sans"/>
              </a:rPr>
              <a:t> call map of Geant4  </a:t>
            </a:r>
            <a:endParaRPr lang="en-US" sz="1600" dirty="0">
              <a:latin typeface="Clear Sans"/>
              <a:cs typeface="Clear Sans"/>
            </a:endParaRPr>
          </a:p>
        </p:txBody>
      </p:sp>
      <p:pic>
        <p:nvPicPr>
          <p:cNvPr id="1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2243" y="4535306"/>
            <a:ext cx="3387651" cy="19815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402245" y="5703767"/>
            <a:ext cx="19956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lear Sans"/>
                <a:cs typeface="Clear Sans"/>
              </a:rPr>
              <a:t>Snapshot of Geant4 call stack</a:t>
            </a:r>
            <a:endParaRPr lang="en-US" sz="1600" dirty="0">
              <a:latin typeface="Clear Sans"/>
              <a:cs typeface="Clear Sans"/>
            </a:endParaRPr>
          </a:p>
        </p:txBody>
      </p:sp>
      <p:pic>
        <p:nvPicPr>
          <p:cNvPr id="13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2246" y="4462607"/>
            <a:ext cx="3387649" cy="210646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6736" y="6233687"/>
            <a:ext cx="493452" cy="30457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7391377" y="5593131"/>
            <a:ext cx="155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lear Sans"/>
                <a:cs typeface="Clear Sans"/>
              </a:rPr>
              <a:t>Smaller and smaller boxes… </a:t>
            </a:r>
            <a:endParaRPr lang="en-US" sz="1400" dirty="0">
              <a:latin typeface="Clear Sans"/>
              <a:cs typeface="Clear Sans"/>
            </a:endParaRPr>
          </a:p>
        </p:txBody>
      </p:sp>
    </p:spTree>
    <p:extLst>
      <p:ext uri="{BB962C8B-B14F-4D97-AF65-F5344CB8AC3E}">
        <p14:creationId xmlns:p14="http://schemas.microsoft.com/office/powerpoint/2010/main" val="34157806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C 0.01927 -0.00648 0.03854 -0.01296 0.04826 -0.02917 C 0.05799 -0.04537 0.06285 -0.07708 0.05851 -0.09745 C 0.05417 -0.11782 0.03976 -0.14421 0.02205 -0.15208 C 0.00434 -0.15995 -0.03038 -0.15417 -0.04809 -0.14421 C -0.0658 -0.13426 -0.07865 -0.10046 -0.08472 -0.09167 " pathEditMode="relative" ptsTypes="aaaa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or starting afresh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520" y="2226356"/>
            <a:ext cx="3566160" cy="42468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Transport particles in groups (vectors) rather than one by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Group particles by geometry volume or same physics</a:t>
            </a:r>
          </a:p>
          <a:p>
            <a:pPr lvl="1"/>
            <a:r>
              <a:rPr lang="en-US" dirty="0" smtClean="0"/>
              <a:t>No free lunch: data gathering overheads &lt; vector gains</a:t>
            </a:r>
          </a:p>
          <a:p>
            <a:r>
              <a:rPr lang="en-US" dirty="0" smtClean="0"/>
              <a:t>Dispatch </a:t>
            </a:r>
            <a:r>
              <a:rPr lang="en-US" dirty="0" err="1" smtClean="0"/>
              <a:t>SoA</a:t>
            </a:r>
            <a:r>
              <a:rPr lang="en-US" dirty="0" smtClean="0"/>
              <a:t> to functions with vector signatures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abstract interface: vector, scalar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insulate technology/library: </a:t>
            </a:r>
            <a:r>
              <a:rPr lang="en-US" dirty="0" err="1" smtClean="0"/>
              <a:t>Vc</a:t>
            </a:r>
            <a:r>
              <a:rPr lang="en-US" dirty="0" smtClean="0"/>
              <a:t>, </a:t>
            </a:r>
            <a:r>
              <a:rPr lang="en-US" dirty="0" err="1" smtClean="0"/>
              <a:t>Cilk</a:t>
            </a:r>
            <a:r>
              <a:rPr lang="en-US" dirty="0" smtClean="0"/>
              <a:t>+, </a:t>
            </a:r>
            <a:r>
              <a:rPr lang="en-US" dirty="0" err="1" smtClean="0"/>
              <a:t>VecMic</a:t>
            </a:r>
            <a:r>
              <a:rPr lang="en-US" dirty="0" smtClean="0"/>
              <a:t>, … </a:t>
            </a:r>
          </a:p>
          <a:p>
            <a:r>
              <a:rPr lang="en-US" dirty="0" smtClean="0"/>
              <a:t>Redesign the library and workflow to target fine grain parallelism</a:t>
            </a:r>
          </a:p>
          <a:p>
            <a:pPr lvl="1"/>
            <a:r>
              <a:rPr lang="en-US" dirty="0" smtClean="0"/>
              <a:t>CPU, GPU, Phi, Atom, …</a:t>
            </a:r>
          </a:p>
          <a:p>
            <a:pPr lvl="1"/>
            <a:r>
              <a:rPr lang="en-US" dirty="0" smtClean="0"/>
              <a:t>Aim for a 3x-5x faster code, understand hard limits for 10x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683761" y="2161838"/>
            <a:ext cx="4366665" cy="4049189"/>
            <a:chOff x="31681556" y="9563540"/>
            <a:chExt cx="10547605" cy="3618956"/>
          </a:xfrm>
        </p:grpSpPr>
        <p:grpSp>
          <p:nvGrpSpPr>
            <p:cNvPr id="8" name="Group 7"/>
            <p:cNvGrpSpPr/>
            <p:nvPr/>
          </p:nvGrpSpPr>
          <p:grpSpPr>
            <a:xfrm>
              <a:off x="31681556" y="9563540"/>
              <a:ext cx="10547605" cy="3618956"/>
              <a:chOff x="2789035" y="3234958"/>
              <a:chExt cx="6056299" cy="2189087"/>
            </a:xfrm>
          </p:grpSpPr>
          <p:sp>
            <p:nvSpPr>
              <p:cNvPr id="11" name="Shape 661"/>
              <p:cNvSpPr/>
              <p:nvPr/>
            </p:nvSpPr>
            <p:spPr>
              <a:xfrm>
                <a:off x="3690868" y="3715070"/>
                <a:ext cx="4839250" cy="804588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5717" tIns="35717" rIns="35717" bIns="35717" anchor="ctr">
                <a:norm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template&lt;class Backend&gt;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Backend::double_t 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common_distance_function( Backend::double_t input )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// </a:t>
                </a:r>
                <a:r>
                  <a:rPr lang="en-US" sz="1000" dirty="0" smtClean="0">
                    <a:latin typeface="Clear Sans"/>
                    <a:cs typeface="Clear Sans"/>
                  </a:rPr>
                  <a:t>Single kernel </a:t>
                </a:r>
                <a:r>
                  <a:rPr lang="en-US" sz="1000" dirty="0">
                    <a:latin typeface="Clear Sans"/>
                    <a:cs typeface="Clear Sans"/>
                  </a:rPr>
                  <a:t>a</a:t>
                </a:r>
                <a:r>
                  <a:rPr sz="1000" dirty="0" smtClean="0">
                    <a:latin typeface="Clear Sans"/>
                    <a:cs typeface="Clear Sans"/>
                  </a:rPr>
                  <a:t>lgorithm </a:t>
                </a:r>
                <a:r>
                  <a:rPr sz="1000" dirty="0">
                    <a:latin typeface="Clear Sans"/>
                    <a:cs typeface="Clear Sans"/>
                  </a:rPr>
                  <a:t>using Backend types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</a:p>
            </p:txBody>
          </p:sp>
          <p:sp>
            <p:nvSpPr>
              <p:cNvPr id="12" name="Shape 664"/>
              <p:cNvSpPr>
                <a:spLocks noChangeAspect="1"/>
              </p:cNvSpPr>
              <p:nvPr/>
            </p:nvSpPr>
            <p:spPr>
              <a:xfrm>
                <a:off x="6045495" y="4565751"/>
                <a:ext cx="2799839" cy="858294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5717" tIns="35717" rIns="35717" bIns="35717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struct </a:t>
                </a:r>
                <a:r>
                  <a:rPr sz="1000" dirty="0" smtClean="0">
                    <a:latin typeface="Clear Sans"/>
                    <a:cs typeface="Clear Sans"/>
                  </a:rPr>
                  <a:t>Vector</a:t>
                </a:r>
                <a:r>
                  <a:rPr lang="en-US" sz="1000" dirty="0" smtClean="0">
                    <a:latin typeface="Clear Sans"/>
                    <a:cs typeface="Clear Sans"/>
                  </a:rPr>
                  <a:t>Vc</a:t>
                </a:r>
                <a:r>
                  <a:rPr sz="1000" dirty="0" smtClean="0">
                    <a:latin typeface="Clear Sans"/>
                    <a:cs typeface="Clear Sans"/>
                  </a:rPr>
                  <a:t>Backend</a:t>
                </a:r>
                <a:endParaRPr sz="1000" dirty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Vc::double_v double_t;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Vc::double_m bool_t;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boolIsScalar=false;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IsSIMD=true;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  <a:r>
                  <a:rPr sz="1000" dirty="0" smtClean="0">
                    <a:latin typeface="Clear Sans"/>
                    <a:cs typeface="Clear Sans"/>
                  </a:rPr>
                  <a:t>;</a:t>
                </a:r>
                <a:endParaRPr lang="en-US" sz="1000" dirty="0" smtClean="0">
                  <a:latin typeface="Clear Sans"/>
                  <a:cs typeface="Clear Sans"/>
                </a:endParaRPr>
              </a:p>
              <a:p>
                <a:pPr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lang="en-US" sz="1000" dirty="0">
                    <a:latin typeface="Clear Sans"/>
                    <a:cs typeface="Clear Sans"/>
                  </a:rPr>
                  <a:t>// </a:t>
                </a:r>
                <a:r>
                  <a:rPr lang="en-US" sz="1000" dirty="0" smtClean="0">
                    <a:latin typeface="Clear Sans"/>
                    <a:cs typeface="Clear Sans"/>
                  </a:rPr>
                  <a:t>Functions </a:t>
                </a:r>
                <a:r>
                  <a:rPr lang="en-US" sz="1000" dirty="0">
                    <a:latin typeface="Clear Sans"/>
                    <a:cs typeface="Clear Sans"/>
                  </a:rPr>
                  <a:t>operating with backend </a:t>
                </a:r>
                <a:r>
                  <a:rPr lang="en-US" sz="1000" dirty="0" smtClean="0">
                    <a:latin typeface="Clear Sans"/>
                    <a:cs typeface="Clear Sans"/>
                  </a:rPr>
                  <a:t>types</a:t>
                </a:r>
                <a:endParaRPr lang="en-US" sz="1000" dirty="0">
                  <a:latin typeface="Clear Sans"/>
                  <a:cs typeface="Clear Sans"/>
                </a:endParaRPr>
              </a:p>
            </p:txBody>
          </p:sp>
          <p:pic>
            <p:nvPicPr>
              <p:cNvPr id="13" name="Picture 12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915455" flipH="1">
                <a:off x="6470140" y="3330601"/>
                <a:ext cx="228333" cy="54562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9684545">
                <a:off x="4935604" y="3336722"/>
                <a:ext cx="246993" cy="533377"/>
              </a:xfrm>
              <a:prstGeom prst="rect">
                <a:avLst/>
              </a:prstGeom>
            </p:spPr>
          </p:pic>
          <p:sp>
            <p:nvSpPr>
              <p:cNvPr id="15" name="Shape 672"/>
              <p:cNvSpPr/>
              <p:nvPr/>
            </p:nvSpPr>
            <p:spPr>
              <a:xfrm>
                <a:off x="5525707" y="3235581"/>
                <a:ext cx="3319627" cy="138831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spAutoFit/>
              </a:bodyPr>
              <a:lstStyle>
                <a:lvl1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200" dirty="0" smtClean="0">
                    <a:latin typeface="Clear Sans"/>
                    <a:cs typeface="Clear Sans"/>
                  </a:rPr>
                  <a:t>distance( </a:t>
                </a:r>
                <a:r>
                  <a:rPr lang="en-US" sz="1200" dirty="0" smtClean="0">
                    <a:latin typeface="Clear Sans"/>
                    <a:cs typeface="Clear Sans"/>
                  </a:rPr>
                  <a:t>vector_type</a:t>
                </a:r>
                <a:r>
                  <a:rPr sz="1200" dirty="0" smtClean="0">
                    <a:latin typeface="Clear Sans"/>
                    <a:cs typeface="Clear Sans"/>
                  </a:rPr>
                  <a:t> </a:t>
                </a:r>
                <a:r>
                  <a:rPr lang="en-US" sz="1200" dirty="0" smtClean="0">
                    <a:latin typeface="Clear Sans"/>
                    <a:cs typeface="Clear Sans"/>
                  </a:rPr>
                  <a:t> </a:t>
                </a:r>
                <a:r>
                  <a:rPr lang="en-US" sz="1200" dirty="0" smtClean="0">
                    <a:latin typeface="Clear Sans"/>
                    <a:cs typeface="Clear Sans"/>
                  </a:rPr>
                  <a:t>&amp;</a:t>
                </a:r>
                <a:r>
                  <a:rPr sz="1200" dirty="0" smtClean="0">
                    <a:latin typeface="Clear Sans"/>
                    <a:cs typeface="Clear Sans"/>
                  </a:rPr>
                  <a:t>)</a:t>
                </a:r>
                <a:r>
                  <a:rPr sz="1200" dirty="0">
                    <a:latin typeface="Clear Sans"/>
                    <a:cs typeface="Clear Sans"/>
                  </a:rPr>
                  <a:t>;</a:t>
                </a:r>
              </a:p>
            </p:txBody>
          </p:sp>
          <p:sp>
            <p:nvSpPr>
              <p:cNvPr id="16" name="Shape 673"/>
              <p:cNvSpPr/>
              <p:nvPr/>
            </p:nvSpPr>
            <p:spPr>
              <a:xfrm>
                <a:off x="3032515" y="3234958"/>
                <a:ext cx="2406288" cy="138831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spAutoFit/>
              </a:bodyPr>
              <a:lstStyle>
                <a:lvl1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200" dirty="0" smtClean="0">
                    <a:latin typeface="Clear Sans"/>
                    <a:cs typeface="Clear Sans"/>
                  </a:rPr>
                  <a:t>distance</a:t>
                </a:r>
                <a:r>
                  <a:rPr sz="1200" dirty="0">
                    <a:latin typeface="Clear Sans"/>
                    <a:cs typeface="Clear Sans"/>
                  </a:rPr>
                  <a:t>( double </a:t>
                </a:r>
                <a:r>
                  <a:rPr lang="en-US" sz="1200" dirty="0" smtClean="0">
                    <a:latin typeface="Clear Sans"/>
                    <a:cs typeface="Clear Sans"/>
                  </a:rPr>
                  <a:t>&amp;</a:t>
                </a:r>
                <a:r>
                  <a:rPr sz="1200" dirty="0" smtClean="0">
                    <a:latin typeface="Clear Sans"/>
                    <a:cs typeface="Clear Sans"/>
                  </a:rPr>
                  <a:t>)</a:t>
                </a:r>
                <a:r>
                  <a:rPr sz="1200" dirty="0">
                    <a:latin typeface="Clear Sans"/>
                    <a:cs typeface="Clear Sans"/>
                  </a:rPr>
                  <a:t>;</a:t>
                </a:r>
              </a:p>
            </p:txBody>
          </p:sp>
          <p:sp>
            <p:nvSpPr>
              <p:cNvPr id="17" name="Shape 663"/>
              <p:cNvSpPr/>
              <p:nvPr/>
            </p:nvSpPr>
            <p:spPr>
              <a:xfrm>
                <a:off x="2789035" y="4559946"/>
                <a:ext cx="3015544" cy="864098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norm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struct ScalarBackend</a:t>
                </a:r>
                <a:endParaRPr sz="1000" b="1" dirty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double double_t;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bool   bool_t;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IsScalar=true;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IsSIMD=false;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  <a:r>
                  <a:rPr sz="1000" dirty="0" smtClean="0">
                    <a:latin typeface="Clear Sans"/>
                    <a:cs typeface="Clear Sans"/>
                  </a:rPr>
                  <a:t>;</a:t>
                </a:r>
                <a:endParaRPr lang="en-US" sz="1000" dirty="0" smtClean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lang="en-US" sz="1000" dirty="0" smtClean="0">
                    <a:latin typeface="Clear Sans"/>
                    <a:cs typeface="Clear Sans"/>
                  </a:rPr>
                  <a:t>// Functions operating with backend types</a:t>
                </a:r>
                <a:endParaRPr sz="1000" dirty="0">
                  <a:latin typeface="Clear Sans"/>
                  <a:cs typeface="Clear San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164957" y="9911269"/>
              <a:ext cx="4190774" cy="2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lear Sans"/>
                  <a:cs typeface="Clear Sans"/>
                </a:rPr>
                <a:t>Scalar interface</a:t>
              </a:r>
              <a:endParaRPr lang="en-US" sz="1200" dirty="0">
                <a:latin typeface="Clear Sans"/>
                <a:cs typeface="Clear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74906" y="9926679"/>
              <a:ext cx="3295939" cy="2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lear Sans"/>
                  <a:cs typeface="Clear Sans"/>
                </a:rPr>
                <a:t>Vector interface</a:t>
              </a:r>
              <a:endParaRPr lang="en-US" sz="1200" dirty="0">
                <a:latin typeface="Clear Sans"/>
                <a:cs typeface="Clear San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78426" y="619620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u="sng" dirty="0" err="1" smtClean="0"/>
              <a:t>code.compeng.uni</a:t>
            </a:r>
            <a:r>
              <a:rPr lang="en-GB" sz="1200" u="sng" dirty="0" err="1"/>
              <a:t>-frankfurt.de</a:t>
            </a:r>
            <a:r>
              <a:rPr lang="en-GB" sz="1200" u="sng" dirty="0"/>
              <a:t>/projects/</a:t>
            </a:r>
            <a:r>
              <a:rPr lang="en-GB" sz="1200" u="sng" dirty="0" err="1"/>
              <a:t>vc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438634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H="1">
            <a:off x="7226056" y="146530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 flipH="1">
            <a:off x="7477398" y="147081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/>
          <p:nvPr/>
        </p:nvCxnSpPr>
        <p:spPr>
          <a:xfrm flipH="1">
            <a:off x="7728808" y="145711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 flipH="1">
            <a:off x="7980150" y="146262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l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42" y="1717552"/>
            <a:ext cx="3066486" cy="3435105"/>
          </a:xfrm>
          <a:prstGeom prst="rect">
            <a:avLst/>
          </a:prstGeom>
        </p:spPr>
      </p:pic>
      <p:grpSp>
        <p:nvGrpSpPr>
          <p:cNvPr id="451" name="Group 450"/>
          <p:cNvGrpSpPr/>
          <p:nvPr/>
        </p:nvGrpSpPr>
        <p:grpSpPr>
          <a:xfrm>
            <a:off x="3756025" y="2601067"/>
            <a:ext cx="1619250" cy="1615333"/>
            <a:chOff x="3756025" y="2601067"/>
            <a:chExt cx="1619250" cy="1615333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799125" y="3519476"/>
              <a:ext cx="581169" cy="27445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3756025" y="3213101"/>
              <a:ext cx="624270" cy="1841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571868" y="2601067"/>
              <a:ext cx="117182" cy="65638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91602" y="3595285"/>
              <a:ext cx="167723" cy="62111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716016" y="3397251"/>
              <a:ext cx="659259" cy="444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5" name="Group 464"/>
          <p:cNvGrpSpPr/>
          <p:nvPr/>
        </p:nvGrpSpPr>
        <p:grpSpPr>
          <a:xfrm>
            <a:off x="3718408" y="2603697"/>
            <a:ext cx="1617788" cy="1642437"/>
            <a:chOff x="3718408" y="2603697"/>
            <a:chExt cx="1617788" cy="1642437"/>
          </a:xfrm>
        </p:grpSpPr>
        <p:sp>
          <p:nvSpPr>
            <p:cNvPr id="21" name="Freeform 20"/>
            <p:cNvSpPr/>
            <p:nvPr/>
          </p:nvSpPr>
          <p:spPr>
            <a:xfrm rot="17234653">
              <a:off x="4123271" y="3872138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3621070">
              <a:off x="4620879" y="3693799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4" name="Group 463"/>
            <p:cNvGrpSpPr/>
            <p:nvPr/>
          </p:nvGrpSpPr>
          <p:grpSpPr>
            <a:xfrm>
              <a:off x="3718408" y="2603697"/>
              <a:ext cx="1617788" cy="1106428"/>
              <a:chOff x="3718408" y="2603697"/>
              <a:chExt cx="1617788" cy="1106428"/>
            </a:xfrm>
          </p:grpSpPr>
          <p:sp>
            <p:nvSpPr>
              <p:cNvPr id="23" name="Freeform 22"/>
              <p:cNvSpPr/>
              <p:nvPr/>
            </p:nvSpPr>
            <p:spPr>
              <a:xfrm rot="8573279">
                <a:off x="4589424" y="3046693"/>
                <a:ext cx="651124" cy="96867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3718408" y="2603697"/>
                <a:ext cx="830319" cy="958831"/>
                <a:chOff x="3718408" y="2603697"/>
                <a:chExt cx="830319" cy="958831"/>
              </a:xfrm>
            </p:grpSpPr>
            <p:grpSp>
              <p:nvGrpSpPr>
                <p:cNvPr id="461" name="Group 460"/>
                <p:cNvGrpSpPr/>
                <p:nvPr/>
              </p:nvGrpSpPr>
              <p:grpSpPr>
                <a:xfrm>
                  <a:off x="3718408" y="3051773"/>
                  <a:ext cx="768641" cy="510755"/>
                  <a:chOff x="3718408" y="3051773"/>
                  <a:chExt cx="768641" cy="510755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718408" y="3465661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 rot="2650737">
                    <a:off x="3835925" y="3051773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</p:grpSp>
            <p:sp>
              <p:nvSpPr>
                <p:cNvPr id="22" name="Freeform 21"/>
                <p:cNvSpPr/>
                <p:nvPr/>
              </p:nvSpPr>
              <p:spPr>
                <a:xfrm rot="5645839">
                  <a:off x="4174732" y="2880825"/>
                  <a:ext cx="651124" cy="96867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6881667">
                  <a:off x="4184559" y="2780984"/>
                  <a:ext cx="457706" cy="158163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 rot="12974254">
                <a:off x="4771318" y="3484715"/>
                <a:ext cx="564878" cy="225410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3855234" y="2700959"/>
            <a:ext cx="1463722" cy="1460107"/>
            <a:chOff x="3855234" y="2700959"/>
            <a:chExt cx="1463722" cy="1460107"/>
          </a:xfrm>
        </p:grpSpPr>
        <p:sp>
          <p:nvSpPr>
            <p:cNvPr id="14" name="Freeform 13"/>
            <p:cNvSpPr/>
            <p:nvPr/>
          </p:nvSpPr>
          <p:spPr>
            <a:xfrm rot="4260492">
              <a:off x="4896201" y="3216153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7234524">
              <a:off x="4697096" y="3552952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3855234" y="2700959"/>
              <a:ext cx="1061389" cy="1460107"/>
              <a:chOff x="3855234" y="2700959"/>
              <a:chExt cx="1061389" cy="1460107"/>
            </a:xfrm>
          </p:grpSpPr>
          <p:sp>
            <p:nvSpPr>
              <p:cNvPr id="13" name="Freeform 12"/>
              <p:cNvSpPr/>
              <p:nvPr/>
            </p:nvSpPr>
            <p:spPr>
              <a:xfrm rot="188408">
                <a:off x="4641558" y="2700959"/>
                <a:ext cx="275065" cy="570444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6" name="Group 465"/>
              <p:cNvGrpSpPr/>
              <p:nvPr/>
            </p:nvGrpSpPr>
            <p:grpSpPr>
              <a:xfrm>
                <a:off x="3855234" y="3001048"/>
                <a:ext cx="594406" cy="1160018"/>
                <a:chOff x="3855234" y="3001048"/>
                <a:chExt cx="594406" cy="1160018"/>
              </a:xfrm>
            </p:grpSpPr>
            <p:sp>
              <p:nvSpPr>
                <p:cNvPr id="16" name="Freeform 15"/>
                <p:cNvSpPr/>
                <p:nvPr/>
              </p:nvSpPr>
              <p:spPr>
                <a:xfrm rot="16957076">
                  <a:off x="4002923" y="2853359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10960213">
                  <a:off x="4174575" y="3590622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1" name="Freeform 130"/>
              <p:cNvSpPr/>
              <p:nvPr/>
            </p:nvSpPr>
            <p:spPr>
              <a:xfrm rot="18319563">
                <a:off x="4188018" y="2692650"/>
                <a:ext cx="137896" cy="446229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  <p:sp>
          <p:nvSpPr>
            <p:cNvPr id="133" name="Freeform 132"/>
            <p:cNvSpPr/>
            <p:nvPr/>
          </p:nvSpPr>
          <p:spPr>
            <a:xfrm rot="7232875">
              <a:off x="4837267" y="3477228"/>
              <a:ext cx="228032" cy="58080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lear Sans"/>
                <a:cs typeface="Clear Sans"/>
              </a:endParaRPr>
            </a:p>
          </p:txBody>
        </p:sp>
      </p:grpSp>
      <p:grpSp>
        <p:nvGrpSpPr>
          <p:cNvPr id="521" name="Group 520"/>
          <p:cNvGrpSpPr/>
          <p:nvPr/>
        </p:nvGrpSpPr>
        <p:grpSpPr>
          <a:xfrm>
            <a:off x="4932041" y="2568029"/>
            <a:ext cx="154309" cy="138524"/>
            <a:chOff x="4782816" y="2568029"/>
            <a:chExt cx="154309" cy="138524"/>
          </a:xfrm>
        </p:grpSpPr>
        <p:cxnSp>
          <p:nvCxnSpPr>
            <p:cNvPr id="148" name="Straight Connector 147"/>
            <p:cNvCxnSpPr/>
            <p:nvPr/>
          </p:nvCxnSpPr>
          <p:spPr>
            <a:xfrm flipH="1">
              <a:off x="4829175" y="2619102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Group 519"/>
            <p:cNvGrpSpPr/>
            <p:nvPr/>
          </p:nvGrpSpPr>
          <p:grpSpPr>
            <a:xfrm>
              <a:off x="4782816" y="2568029"/>
              <a:ext cx="109859" cy="138524"/>
              <a:chOff x="4782816" y="2568029"/>
              <a:chExt cx="109859" cy="138524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4829175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4851400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851400" y="2644775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9" name="Group 518"/>
              <p:cNvGrpSpPr/>
              <p:nvPr/>
            </p:nvGrpSpPr>
            <p:grpSpPr>
              <a:xfrm>
                <a:off x="4782816" y="2601067"/>
                <a:ext cx="109859" cy="105486"/>
                <a:chOff x="4935216" y="2601067"/>
                <a:chExt cx="109859" cy="105486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4935216" y="2670175"/>
                  <a:ext cx="30484" cy="3637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4965700" y="2619102"/>
                  <a:ext cx="22225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965700" y="2644775"/>
                  <a:ext cx="44450" cy="2540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5010150" y="2601067"/>
                  <a:ext cx="34925" cy="18035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1" name="Straight Connector 170"/>
            <p:cNvCxnSpPr/>
            <p:nvPr/>
          </p:nvCxnSpPr>
          <p:spPr>
            <a:xfrm flipH="1">
              <a:off x="4886326" y="2601067"/>
              <a:ext cx="50799" cy="43709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/>
          <p:cNvGrpSpPr/>
          <p:nvPr/>
        </p:nvGrpSpPr>
        <p:grpSpPr>
          <a:xfrm>
            <a:off x="4978400" y="2360016"/>
            <a:ext cx="285693" cy="254040"/>
            <a:chOff x="4756150" y="2360016"/>
            <a:chExt cx="285693" cy="254040"/>
          </a:xfrm>
        </p:grpSpPr>
        <p:cxnSp>
          <p:nvCxnSpPr>
            <p:cNvPr id="174" name="Straight Connector 173"/>
            <p:cNvCxnSpPr/>
            <p:nvPr/>
          </p:nvCxnSpPr>
          <p:spPr>
            <a:xfrm flipH="1">
              <a:off x="4813301" y="2568029"/>
              <a:ext cx="22226" cy="4602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H="1">
              <a:off x="4908551" y="2411090"/>
              <a:ext cx="47926" cy="64477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4835527" y="2411089"/>
              <a:ext cx="5427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975233" y="2462163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2" name="Group 531"/>
            <p:cNvGrpSpPr/>
            <p:nvPr/>
          </p:nvGrpSpPr>
          <p:grpSpPr>
            <a:xfrm>
              <a:off x="4756150" y="2360016"/>
              <a:ext cx="217344" cy="241053"/>
              <a:chOff x="4987925" y="2360016"/>
              <a:chExt cx="217344" cy="241053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4987925" y="2516956"/>
                <a:ext cx="22226" cy="5107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>
                <a:off x="5010151" y="2516956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5095876" y="2513236"/>
                <a:ext cx="42718" cy="8783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5099051" y="2568029"/>
                <a:ext cx="53975" cy="33038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5067301" y="2513236"/>
                <a:ext cx="25701" cy="5479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H="1">
                <a:off x="5045076" y="2513236"/>
                <a:ext cx="57150" cy="36758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5064125" y="2467359"/>
                <a:ext cx="22226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H="1">
                <a:off x="5010150" y="2462163"/>
                <a:ext cx="12701" cy="5626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>
                <a:off x="5022851" y="2411090"/>
                <a:ext cx="444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5138594" y="2468633"/>
                <a:ext cx="66675" cy="5196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5092702" y="2471639"/>
                <a:ext cx="50806" cy="4587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>
                <a:off x="5086351" y="2411089"/>
                <a:ext cx="38100" cy="5627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H="1">
                <a:off x="5067300" y="2360016"/>
                <a:ext cx="15877" cy="51074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5124451" y="2387600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9" name="Group 528"/>
          <p:cNvGrpSpPr/>
          <p:nvPr/>
        </p:nvGrpSpPr>
        <p:grpSpPr>
          <a:xfrm>
            <a:off x="4003984" y="4148817"/>
            <a:ext cx="163834" cy="189597"/>
            <a:chOff x="4216709" y="4148817"/>
            <a:chExt cx="163834" cy="189597"/>
          </a:xfrm>
        </p:grpSpPr>
        <p:cxnSp>
          <p:nvCxnSpPr>
            <p:cNvPr id="280" name="Straight Connector 279"/>
            <p:cNvCxnSpPr/>
            <p:nvPr/>
          </p:nvCxnSpPr>
          <p:spPr>
            <a:xfrm rot="10800000" flipV="1">
              <a:off x="4350059" y="4148817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10800000" flipH="1">
              <a:off x="4305608" y="4287341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oup 527"/>
            <p:cNvGrpSpPr/>
            <p:nvPr/>
          </p:nvGrpSpPr>
          <p:grpSpPr>
            <a:xfrm>
              <a:off x="4216709" y="4185194"/>
              <a:ext cx="130175" cy="102147"/>
              <a:chOff x="4159559" y="4185194"/>
              <a:chExt cx="130175" cy="102147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 rot="10800000" flipH="1">
                <a:off x="4245284" y="4236268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7" name="Group 526"/>
              <p:cNvGrpSpPr/>
              <p:nvPr/>
            </p:nvGrpSpPr>
            <p:grpSpPr>
              <a:xfrm>
                <a:off x="4159559" y="4185194"/>
                <a:ext cx="130175" cy="102147"/>
                <a:chOff x="4159559" y="4185194"/>
                <a:chExt cx="130175" cy="102147"/>
              </a:xfrm>
            </p:grpSpPr>
            <p:cxnSp>
              <p:nvCxnSpPr>
                <p:cNvPr id="285" name="Straight Connector 284"/>
                <p:cNvCxnSpPr/>
                <p:nvPr/>
              </p:nvCxnSpPr>
              <p:spPr>
                <a:xfrm rot="10800000">
                  <a:off x="4245284" y="4236268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rot="10800000" flipH="1">
                  <a:off x="4210359" y="4210594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rot="10800000" flipV="1">
                  <a:off x="4188134" y="425430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6" name="Group 525"/>
                <p:cNvGrpSpPr/>
                <p:nvPr/>
              </p:nvGrpSpPr>
              <p:grpSpPr>
                <a:xfrm>
                  <a:off x="4159559" y="4185194"/>
                  <a:ext cx="130175" cy="102147"/>
                  <a:chOff x="4007159" y="4185194"/>
                  <a:chExt cx="130175" cy="102147"/>
                </a:xfrm>
              </p:grpSpPr>
              <p:cxnSp>
                <p:nvCxnSpPr>
                  <p:cNvPr id="281" name="Straight Connector 280"/>
                  <p:cNvCxnSpPr/>
                  <p:nvPr/>
                </p:nvCxnSpPr>
                <p:spPr>
                  <a:xfrm rot="10800000" flipH="1">
                    <a:off x="4115109" y="4185195"/>
                    <a:ext cx="22225" cy="51073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10800000" flipH="1">
                    <a:off x="4092884" y="4185194"/>
                    <a:ext cx="44450" cy="2540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 rot="10800000">
                    <a:off x="4115109" y="4236268"/>
                    <a:ext cx="0" cy="5107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 rot="10800000" flipH="1">
                    <a:off x="4057959" y="4236268"/>
                    <a:ext cx="34925" cy="18035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 rot="10800000" flipH="1">
                    <a:off x="4007159" y="4210594"/>
                    <a:ext cx="50799" cy="4370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0" name="Group 559"/>
          <p:cNvGrpSpPr/>
          <p:nvPr/>
        </p:nvGrpSpPr>
        <p:grpSpPr>
          <a:xfrm>
            <a:off x="3727759" y="4388010"/>
            <a:ext cx="292098" cy="254385"/>
            <a:chOff x="3727759" y="4388010"/>
            <a:chExt cx="292098" cy="254385"/>
          </a:xfrm>
        </p:grpSpPr>
        <p:cxnSp>
          <p:nvCxnSpPr>
            <p:cNvPr id="304" name="Straight Connector 303"/>
            <p:cNvCxnSpPr/>
            <p:nvPr/>
          </p:nvCxnSpPr>
          <p:spPr>
            <a:xfrm rot="10800000" flipH="1">
              <a:off x="3952880" y="4495354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10800000" flipH="1">
              <a:off x="3873809" y="4418744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rot="10800000" flipV="1">
              <a:off x="3727759" y="4388010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rot="10800000" flipH="1">
              <a:off x="4008745" y="4495354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rot="10800000" flipV="1">
              <a:off x="3754846" y="4444280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 flipH="1">
              <a:off x="3913194" y="4469818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>
            <a:off x="5193966" y="3941530"/>
            <a:ext cx="130320" cy="167486"/>
            <a:chOff x="5006641" y="3941530"/>
            <a:chExt cx="130320" cy="167486"/>
          </a:xfrm>
        </p:grpSpPr>
        <p:cxnSp>
          <p:nvCxnSpPr>
            <p:cNvPr id="315" name="Straight Connector 314"/>
            <p:cNvCxnSpPr/>
            <p:nvPr/>
          </p:nvCxnSpPr>
          <p:spPr>
            <a:xfrm rot="5802756" flipV="1">
              <a:off x="5009588" y="3938583"/>
              <a:ext cx="30484" cy="36378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5802756" flipH="1">
              <a:off x="5076827" y="4013115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523"/>
            <p:cNvGrpSpPr/>
            <p:nvPr/>
          </p:nvGrpSpPr>
          <p:grpSpPr>
            <a:xfrm>
              <a:off x="5035252" y="3975368"/>
              <a:ext cx="101709" cy="133648"/>
              <a:chOff x="5222577" y="3975368"/>
              <a:chExt cx="101709" cy="133648"/>
            </a:xfrm>
          </p:grpSpPr>
          <p:cxnSp>
            <p:nvCxnSpPr>
              <p:cNvPr id="316" name="Straight Connector 315"/>
              <p:cNvCxnSpPr/>
              <p:nvPr/>
            </p:nvCxnSpPr>
            <p:spPr>
              <a:xfrm rot="5802756" flipH="1">
                <a:off x="5238213" y="3962520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802756" flipH="1">
                <a:off x="5213053" y="3984892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802756">
                <a:off x="5298750" y="3979527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802756">
                <a:off x="5296152" y="400159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802756" flipH="1">
                <a:off x="5225789" y="4038492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5802756" flipH="1">
                <a:off x="5260242" y="4033530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802756" flipH="1">
                <a:off x="5234546" y="406176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0" name="Group 459"/>
          <p:cNvGrpSpPr/>
          <p:nvPr/>
        </p:nvGrpSpPr>
        <p:grpSpPr>
          <a:xfrm>
            <a:off x="3718408" y="2651631"/>
            <a:ext cx="1610997" cy="1356416"/>
            <a:chOff x="3718408" y="2651631"/>
            <a:chExt cx="1610997" cy="1356416"/>
          </a:xfrm>
        </p:grpSpPr>
        <p:cxnSp>
          <p:nvCxnSpPr>
            <p:cNvPr id="352" name="Straight Connector 351"/>
            <p:cNvCxnSpPr/>
            <p:nvPr/>
          </p:nvCxnSpPr>
          <p:spPr>
            <a:xfrm flipH="1">
              <a:off x="3950007" y="3562529"/>
              <a:ext cx="478715" cy="445518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9" name="Group 458"/>
            <p:cNvGrpSpPr/>
            <p:nvPr/>
          </p:nvGrpSpPr>
          <p:grpSpPr>
            <a:xfrm>
              <a:off x="3718408" y="2651631"/>
              <a:ext cx="1610997" cy="790070"/>
              <a:chOff x="3718408" y="2651631"/>
              <a:chExt cx="1610997" cy="790070"/>
            </a:xfrm>
          </p:grpSpPr>
          <p:grpSp>
            <p:nvGrpSpPr>
              <p:cNvPr id="458" name="Group 457"/>
              <p:cNvGrpSpPr/>
              <p:nvPr/>
            </p:nvGrpSpPr>
            <p:grpSpPr>
              <a:xfrm>
                <a:off x="3718408" y="2651631"/>
                <a:ext cx="744372" cy="790070"/>
                <a:chOff x="3718408" y="2651631"/>
                <a:chExt cx="744372" cy="79007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 flipH="1" flipV="1">
                  <a:off x="3718408" y="3397251"/>
                  <a:ext cx="651124" cy="44450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 flipV="1">
                  <a:off x="4306065" y="2651631"/>
                  <a:ext cx="156715" cy="605821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9" name="Straight Connector 358"/>
              <p:cNvCxnSpPr/>
              <p:nvPr/>
            </p:nvCxnSpPr>
            <p:spPr>
              <a:xfrm flipV="1">
                <a:off x="4716016" y="3175000"/>
                <a:ext cx="613389" cy="218796"/>
              </a:xfrm>
              <a:prstGeom prst="line">
                <a:avLst/>
              </a:prstGeom>
              <a:ln w="6350" cmpd="sng">
                <a:solidFill>
                  <a:srgbClr val="008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6" name="Straight Connector 375"/>
          <p:cNvCxnSpPr/>
          <p:nvPr/>
        </p:nvCxnSpPr>
        <p:spPr>
          <a:xfrm flipH="1">
            <a:off x="3847753" y="4005064"/>
            <a:ext cx="105126" cy="100160"/>
          </a:xfrm>
          <a:prstGeom prst="line">
            <a:avLst/>
          </a:prstGeom>
          <a:ln w="6350" cmpd="sng"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4" name="Group 553"/>
          <p:cNvGrpSpPr/>
          <p:nvPr/>
        </p:nvGrpSpPr>
        <p:grpSpPr>
          <a:xfrm>
            <a:off x="3832591" y="3038475"/>
            <a:ext cx="1857009" cy="1456879"/>
            <a:chOff x="3832591" y="3038475"/>
            <a:chExt cx="1857009" cy="1456879"/>
          </a:xfrm>
        </p:grpSpPr>
        <p:grpSp>
          <p:nvGrpSpPr>
            <p:cNvPr id="553" name="Group 552"/>
            <p:cNvGrpSpPr/>
            <p:nvPr/>
          </p:nvGrpSpPr>
          <p:grpSpPr>
            <a:xfrm>
              <a:off x="3832591" y="4254303"/>
              <a:ext cx="260293" cy="241051"/>
              <a:chOff x="3305541" y="4254303"/>
              <a:chExt cx="260293" cy="241051"/>
            </a:xfrm>
          </p:grpSpPr>
          <p:grpSp>
            <p:nvGrpSpPr>
              <p:cNvPr id="551" name="Group 550"/>
              <p:cNvGrpSpPr/>
              <p:nvPr/>
            </p:nvGrpSpPr>
            <p:grpSpPr>
              <a:xfrm>
                <a:off x="3372152" y="4254303"/>
                <a:ext cx="193682" cy="241051"/>
                <a:chOff x="3899202" y="4254303"/>
                <a:chExt cx="193682" cy="241051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 rot="10800000" flipH="1">
                  <a:off x="4035734" y="428734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rot="10800000" flipH="1">
                  <a:off x="4003983" y="4254303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 rot="10800000" flipH="1">
                  <a:off x="3950008" y="4254303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rot="10800000" flipV="1">
                  <a:off x="3924307" y="4287341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rot="10800000" flipH="1">
                  <a:off x="3950008" y="430537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rot="10800000" flipH="1">
                  <a:off x="4016683" y="433693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rot="10800000" flipH="1">
                  <a:off x="4080183" y="4336938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rot="10800000" flipH="1">
                  <a:off x="3950008" y="438801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rot="10800000" flipV="1">
                  <a:off x="3899202" y="434213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 rot="10800000" flipH="1">
                  <a:off x="3978583" y="4388010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rot="10800000" flipH="1">
                  <a:off x="4019857" y="4444280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rot="10800000" flipH="1">
                  <a:off x="3924307" y="4444281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/>
              <p:cNvGrpSpPr/>
              <p:nvPr/>
            </p:nvGrpSpPr>
            <p:grpSpPr>
              <a:xfrm>
                <a:off x="3305541" y="4342134"/>
                <a:ext cx="247592" cy="125636"/>
                <a:chOff x="3832591" y="4342134"/>
                <a:chExt cx="247592" cy="125636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 rot="10800000" flipH="1">
                  <a:off x="4035734" y="4393207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rot="10800000" flipH="1">
                  <a:off x="3913194" y="4342134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rot="10800000" flipH="1">
                  <a:off x="3832591" y="4388010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rot="10800000" flipV="1">
                  <a:off x="3978582" y="4444280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4" name="Freeform 373"/>
            <p:cNvSpPr/>
            <p:nvPr/>
          </p:nvSpPr>
          <p:spPr>
            <a:xfrm rot="7424068">
              <a:off x="5231889" y="4294588"/>
              <a:ext cx="86850" cy="8037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97" name="Straight Connector 396"/>
            <p:cNvCxnSpPr/>
            <p:nvPr/>
          </p:nvCxnSpPr>
          <p:spPr>
            <a:xfrm flipV="1">
              <a:off x="5467351" y="3038475"/>
              <a:ext cx="222249" cy="7937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3565887" y="3478912"/>
            <a:ext cx="181972" cy="107945"/>
            <a:chOff x="3565887" y="3355087"/>
            <a:chExt cx="181972" cy="107945"/>
          </a:xfrm>
        </p:grpSpPr>
        <p:cxnSp>
          <p:nvCxnSpPr>
            <p:cNvPr id="418" name="Straight Connector 417"/>
            <p:cNvCxnSpPr/>
            <p:nvPr/>
          </p:nvCxnSpPr>
          <p:spPr>
            <a:xfrm rot="13850235" flipH="1">
              <a:off x="3668012" y="3413857"/>
              <a:ext cx="22225" cy="51073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13850235" flipH="1">
              <a:off x="3659834" y="3409970"/>
              <a:ext cx="44450" cy="2540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13850235">
              <a:off x="3632506" y="3437495"/>
              <a:ext cx="0" cy="51073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 rot="13850235" flipH="1">
              <a:off x="3602788" y="3412810"/>
              <a:ext cx="34925" cy="18035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" name="Group 521"/>
            <p:cNvGrpSpPr/>
            <p:nvPr/>
          </p:nvGrpSpPr>
          <p:grpSpPr>
            <a:xfrm>
              <a:off x="3565887" y="3355087"/>
              <a:ext cx="181972" cy="94314"/>
              <a:chOff x="3565887" y="3482087"/>
              <a:chExt cx="181972" cy="94314"/>
            </a:xfrm>
          </p:grpSpPr>
          <p:cxnSp>
            <p:nvCxnSpPr>
              <p:cNvPr id="417" name="Straight Connector 416"/>
              <p:cNvCxnSpPr/>
              <p:nvPr/>
            </p:nvCxnSpPr>
            <p:spPr>
              <a:xfrm rot="13850235" flipV="1">
                <a:off x="3714428" y="3541025"/>
                <a:ext cx="30484" cy="3637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13850235" flipH="1">
                <a:off x="3634176" y="3565289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3850235">
                <a:off x="3618471" y="3547263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3850235" flipH="1">
                <a:off x="3629686" y="3526919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3850235" flipV="1">
                <a:off x="3571293" y="3526280"/>
                <a:ext cx="22225" cy="3303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13850235" flipH="1">
                <a:off x="3577736" y="348563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8" name="Group 557"/>
          <p:cNvGrpSpPr/>
          <p:nvPr/>
        </p:nvGrpSpPr>
        <p:grpSpPr>
          <a:xfrm>
            <a:off x="3372654" y="3444841"/>
            <a:ext cx="238771" cy="222214"/>
            <a:chOff x="3372654" y="3444841"/>
            <a:chExt cx="238771" cy="222214"/>
          </a:xfrm>
        </p:grpSpPr>
        <p:cxnSp>
          <p:nvCxnSpPr>
            <p:cNvPr id="425" name="Straight Connector 424"/>
            <p:cNvCxnSpPr/>
            <p:nvPr/>
          </p:nvCxnSpPr>
          <p:spPr>
            <a:xfrm rot="13850235" flipH="1">
              <a:off x="3574776" y="3588132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7" name="Group 556"/>
            <p:cNvGrpSpPr/>
            <p:nvPr/>
          </p:nvGrpSpPr>
          <p:grpSpPr>
            <a:xfrm>
              <a:off x="3372654" y="3444841"/>
              <a:ext cx="213707" cy="222214"/>
              <a:chOff x="3372654" y="3702016"/>
              <a:chExt cx="213707" cy="222214"/>
            </a:xfrm>
          </p:grpSpPr>
          <p:grpSp>
            <p:nvGrpSpPr>
              <p:cNvPr id="555" name="Group 554"/>
              <p:cNvGrpSpPr/>
              <p:nvPr/>
            </p:nvGrpSpPr>
            <p:grpSpPr>
              <a:xfrm>
                <a:off x="3372654" y="3702016"/>
                <a:ext cx="213707" cy="222214"/>
                <a:chOff x="3372654" y="3444841"/>
                <a:chExt cx="213707" cy="222214"/>
              </a:xfrm>
            </p:grpSpPr>
            <p:cxnSp>
              <p:nvCxnSpPr>
                <p:cNvPr id="426" name="Straight Connector 425"/>
                <p:cNvCxnSpPr/>
                <p:nvPr/>
              </p:nvCxnSpPr>
              <p:spPr>
                <a:xfrm rot="13850235" flipH="1">
                  <a:off x="3532250" y="355736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/>
                <p:cNvCxnSpPr/>
                <p:nvPr/>
              </p:nvCxnSpPr>
              <p:spPr>
                <a:xfrm rot="13850235" flipH="1">
                  <a:off x="3511305" y="3472120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 rot="13850235" flipH="1">
                  <a:off x="3488198" y="3560372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 rot="13850235" flipH="1">
                  <a:off x="3528040" y="3604957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3850235" flipH="1">
                  <a:off x="3452507" y="3619294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3850235" flipH="1">
                  <a:off x="3416088" y="3566613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3850235" flipH="1">
                  <a:off x="3406226" y="3484363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/>
              </p:nvCxnSpPr>
              <p:spPr>
                <a:xfrm rot="13850235" flipH="1">
                  <a:off x="3419598" y="3568281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/>
                <p:cNvCxnSpPr/>
                <p:nvPr/>
              </p:nvCxnSpPr>
              <p:spPr>
                <a:xfrm rot="13850235" flipH="1">
                  <a:off x="3408144" y="3628161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 rot="13850235" flipH="1">
                  <a:off x="3341948" y="3475547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/>
              <p:cNvGrpSpPr/>
              <p:nvPr/>
            </p:nvGrpSpPr>
            <p:grpSpPr>
              <a:xfrm>
                <a:off x="3383952" y="3729809"/>
                <a:ext cx="190931" cy="134196"/>
                <a:chOff x="3383952" y="3472634"/>
                <a:chExt cx="190931" cy="134196"/>
              </a:xfrm>
            </p:grpSpPr>
            <p:cxnSp>
              <p:nvCxnSpPr>
                <p:cNvPr id="429" name="Straight Connector 428"/>
                <p:cNvCxnSpPr/>
                <p:nvPr/>
              </p:nvCxnSpPr>
              <p:spPr>
                <a:xfrm rot="13850235" flipH="1">
                  <a:off x="3547759" y="3490954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/>
              </p:nvCxnSpPr>
              <p:spPr>
                <a:xfrm rot="13850235" flipV="1">
                  <a:off x="3466233" y="3458088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/>
                <p:nvPr/>
              </p:nvCxnSpPr>
              <p:spPr>
                <a:xfrm rot="13850235" flipH="1">
                  <a:off x="3469678" y="3504920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 rot="13850235" flipV="1">
                  <a:off x="3406726" y="3484601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/>
                <p:cNvCxnSpPr/>
                <p:nvPr/>
              </p:nvCxnSpPr>
              <p:spPr>
                <a:xfrm rot="13850235" flipH="1">
                  <a:off x="3360527" y="3578372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/>
              </p:nvCxnSpPr>
              <p:spPr>
                <a:xfrm rot="13850235" flipV="1">
                  <a:off x="3395696" y="3595085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9" name="Group 558"/>
          <p:cNvGrpSpPr/>
          <p:nvPr/>
        </p:nvGrpSpPr>
        <p:grpSpPr>
          <a:xfrm>
            <a:off x="3241675" y="3086100"/>
            <a:ext cx="233476" cy="918964"/>
            <a:chOff x="3241675" y="3086100"/>
            <a:chExt cx="233476" cy="918964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347864" y="3946330"/>
              <a:ext cx="127287" cy="5873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73425" y="3086100"/>
              <a:ext cx="120650" cy="317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H="1">
              <a:off x="3241675" y="3393796"/>
              <a:ext cx="106189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13850235" flipH="1">
              <a:off x="3293166" y="3617048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13850235" flipH="1">
              <a:off x="3296478" y="349132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rot="13850235" flipV="1">
              <a:off x="3268702" y="340908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rot="13850235" flipH="1">
              <a:off x="3210890" y="3336984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rot="13850235" flipH="1">
              <a:off x="3325199" y="3632272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rot="13850235" flipV="1">
              <a:off x="3212487" y="348222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13850235" flipH="1">
              <a:off x="3288082" y="356646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 543"/>
          <p:cNvGrpSpPr/>
          <p:nvPr/>
        </p:nvGrpSpPr>
        <p:grpSpPr>
          <a:xfrm>
            <a:off x="3947893" y="2247899"/>
            <a:ext cx="1821082" cy="1405174"/>
            <a:chOff x="3947893" y="2247899"/>
            <a:chExt cx="1821082" cy="1405174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4719279" y="2247900"/>
              <a:ext cx="40046" cy="244996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527675" y="3395787"/>
              <a:ext cx="24130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Freeform 362"/>
            <p:cNvSpPr/>
            <p:nvPr/>
          </p:nvSpPr>
          <p:spPr>
            <a:xfrm rot="17839125">
              <a:off x="3936799" y="2399270"/>
              <a:ext cx="185594" cy="16340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 rot="5400000">
              <a:off x="4283253" y="2334206"/>
              <a:ext cx="226453" cy="53840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 rot="10800000">
              <a:off x="5510109" y="3607354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H="1" flipV="1">
              <a:off x="4206875" y="2270125"/>
              <a:ext cx="66675" cy="222771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Freeform 469"/>
            <p:cNvSpPr/>
            <p:nvPr/>
          </p:nvSpPr>
          <p:spPr>
            <a:xfrm rot="8412576">
              <a:off x="5199327" y="2637418"/>
              <a:ext cx="233713" cy="46595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 rot="4985544">
              <a:off x="5545869" y="3545817"/>
              <a:ext cx="52848" cy="11169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50" name="Group 549"/>
          <p:cNvGrpSpPr/>
          <p:nvPr/>
        </p:nvGrpSpPr>
        <p:grpSpPr>
          <a:xfrm>
            <a:off x="5271868" y="3547325"/>
            <a:ext cx="502249" cy="753604"/>
            <a:chOff x="5271868" y="3547325"/>
            <a:chExt cx="502249" cy="753604"/>
          </a:xfrm>
        </p:grpSpPr>
        <p:grpSp>
          <p:nvGrpSpPr>
            <p:cNvPr id="549" name="Group 548"/>
            <p:cNvGrpSpPr/>
            <p:nvPr/>
          </p:nvGrpSpPr>
          <p:grpSpPr>
            <a:xfrm>
              <a:off x="5271868" y="4010957"/>
              <a:ext cx="245625" cy="289972"/>
              <a:chOff x="5725893" y="4010957"/>
              <a:chExt cx="245625" cy="289972"/>
            </a:xfrm>
          </p:grpSpPr>
          <p:grpSp>
            <p:nvGrpSpPr>
              <p:cNvPr id="546" name="Group 545"/>
              <p:cNvGrpSpPr/>
              <p:nvPr/>
            </p:nvGrpSpPr>
            <p:grpSpPr>
              <a:xfrm>
                <a:off x="5725893" y="4010957"/>
                <a:ext cx="245625" cy="220778"/>
                <a:chOff x="5275043" y="4010957"/>
                <a:chExt cx="245625" cy="220778"/>
              </a:xfrm>
            </p:grpSpPr>
            <p:cxnSp>
              <p:nvCxnSpPr>
                <p:cNvPr id="323" name="Straight Connector 322"/>
                <p:cNvCxnSpPr/>
                <p:nvPr/>
              </p:nvCxnSpPr>
              <p:spPr>
                <a:xfrm rot="5802756" flipH="1">
                  <a:off x="5337060" y="3996533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5802756" flipH="1">
                  <a:off x="5314960" y="4035949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5802756" flipV="1">
                  <a:off x="5288614" y="405739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rot="5802756" flipH="1">
                  <a:off x="5302269" y="4090422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rot="5802756" flipH="1">
                  <a:off x="5264574" y="4126765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rot="5802756" flipV="1">
                  <a:off x="5317669" y="4160586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rot="5802756" flipH="1">
                  <a:off x="5315742" y="412951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rot="5802756" flipH="1">
                  <a:off x="5377410" y="407800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rot="5802756" flipH="1">
                  <a:off x="5391619" y="4017379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rot="5802756" flipH="1">
                  <a:off x="5425708" y="4054630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rot="5802756" flipH="1">
                  <a:off x="5377932" y="414838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rot="5802756" flipH="1">
                  <a:off x="5376714" y="4162875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rot="5802756" flipV="1">
                  <a:off x="5353638" y="418339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rot="5802756" flipH="1">
                  <a:off x="5419251" y="4111639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rot="5802756" flipH="1">
                  <a:off x="5487192" y="4090556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rot="5802756" flipH="1">
                  <a:off x="5433707" y="4188935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2" name="Straight Connector 341"/>
              <p:cNvCxnSpPr/>
              <p:nvPr/>
            </p:nvCxnSpPr>
            <p:spPr>
              <a:xfrm rot="5802756" flipH="1">
                <a:off x="5815085" y="4265025"/>
                <a:ext cx="66610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rot="5802756" flipV="1">
                <a:off x="5926530" y="4151611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0" name="Freeform 369"/>
            <p:cNvSpPr/>
            <p:nvPr/>
          </p:nvSpPr>
          <p:spPr>
            <a:xfrm rot="9903919">
              <a:off x="5640528" y="3547325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 rot="4985544">
              <a:off x="5653857" y="3597797"/>
              <a:ext cx="68012" cy="10602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2" name="Group 561"/>
          <p:cNvGrpSpPr/>
          <p:nvPr/>
        </p:nvGrpSpPr>
        <p:grpSpPr>
          <a:xfrm>
            <a:off x="5378591" y="3393796"/>
            <a:ext cx="510724" cy="1103082"/>
            <a:chOff x="5378591" y="3393796"/>
            <a:chExt cx="510724" cy="1103082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768975" y="3393796"/>
              <a:ext cx="10795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rot="5802756" flipH="1">
              <a:off x="5537835" y="4110715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rot="5802756" flipH="1">
              <a:off x="5479084" y="418119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rot="5802756" flipV="1">
              <a:off x="5335104" y="4350158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rot="5802756" flipH="1">
              <a:off x="5332555" y="445084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rot="5802756" flipH="1">
              <a:off x="5586375" y="4067553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5802756" flipV="1">
              <a:off x="5388399" y="427748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5802756" flipH="1">
              <a:off x="5512984" y="414962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Freeform 370"/>
            <p:cNvSpPr/>
            <p:nvPr/>
          </p:nvSpPr>
          <p:spPr>
            <a:xfrm rot="9444241">
              <a:off x="5747935" y="3462734"/>
              <a:ext cx="14138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 rot="5153198">
              <a:off x="5745420" y="3678466"/>
              <a:ext cx="83368" cy="7861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3663950" y="3642279"/>
            <a:ext cx="1820998" cy="750162"/>
            <a:chOff x="3663950" y="3642279"/>
            <a:chExt cx="1820998" cy="750162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663950" y="3793930"/>
              <a:ext cx="135176" cy="67118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759325" y="4216401"/>
              <a:ext cx="37540" cy="158749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Freeform 367"/>
            <p:cNvSpPr/>
            <p:nvPr/>
          </p:nvSpPr>
          <p:spPr>
            <a:xfrm rot="11617560">
              <a:off x="5351359" y="3642279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lear Sans"/>
                <a:cs typeface="Clear Sans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 rot="7651956">
              <a:off x="5140427" y="3988305"/>
              <a:ext cx="76545" cy="16968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 rot="8341071">
              <a:off x="5023875" y="4100309"/>
              <a:ext cx="45719" cy="15972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 rot="17234653">
              <a:off x="4323578" y="4292129"/>
              <a:ext cx="154905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3603011" y="4276345"/>
            <a:ext cx="1588636" cy="488555"/>
            <a:chOff x="3603011" y="4276345"/>
            <a:chExt cx="1588636" cy="4885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851401" y="4600575"/>
              <a:ext cx="25399" cy="1238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rot="10800000" flipH="1">
              <a:off x="3635683" y="4393206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H="1">
              <a:off x="3603011" y="4276345"/>
              <a:ext cx="82834" cy="9880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Freeform 477"/>
            <p:cNvSpPr/>
            <p:nvPr/>
          </p:nvSpPr>
          <p:spPr>
            <a:xfrm rot="8223663">
              <a:off x="5109988" y="4492306"/>
              <a:ext cx="81659" cy="100731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 rot="15985111">
              <a:off x="4410986" y="4683082"/>
              <a:ext cx="117917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3347864" y="2246074"/>
            <a:ext cx="1951557" cy="2396321"/>
            <a:chOff x="3347864" y="2246074"/>
            <a:chExt cx="1951557" cy="2396321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3463925" y="3861048"/>
              <a:ext cx="200025" cy="91827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394075" y="3117850"/>
              <a:ext cx="219887" cy="571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796865" y="4375150"/>
              <a:ext cx="54535" cy="2254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Freeform 372"/>
            <p:cNvSpPr/>
            <p:nvPr/>
          </p:nvSpPr>
          <p:spPr>
            <a:xfrm rot="7424068">
              <a:off x="5201904" y="4158350"/>
              <a:ext cx="84219" cy="11081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78" name="Straight Connector 377"/>
            <p:cNvCxnSpPr/>
            <p:nvPr/>
          </p:nvCxnSpPr>
          <p:spPr>
            <a:xfrm flipH="1">
              <a:off x="3687790" y="4108646"/>
              <a:ext cx="160056" cy="16769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H="1" flipV="1">
              <a:off x="3347864" y="3393796"/>
              <a:ext cx="234073" cy="345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Freeform 476"/>
            <p:cNvSpPr/>
            <p:nvPr/>
          </p:nvSpPr>
          <p:spPr>
            <a:xfrm rot="8341071">
              <a:off x="5068039" y="4250093"/>
              <a:ext cx="93451" cy="21548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 rot="16200000">
              <a:off x="4294356" y="4493305"/>
              <a:ext cx="252461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 rot="5170049">
              <a:off x="4302590" y="2330983"/>
              <a:ext cx="217164" cy="47346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7" name="Group 566"/>
          <p:cNvGrpSpPr/>
          <p:nvPr/>
        </p:nvGrpSpPr>
        <p:grpSpPr>
          <a:xfrm>
            <a:off x="3749194" y="2122621"/>
            <a:ext cx="1596524" cy="2400167"/>
            <a:chOff x="3749194" y="2122621"/>
            <a:chExt cx="1596524" cy="2400167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4759325" y="2130425"/>
              <a:ext cx="25400" cy="11747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16854112" flipH="1">
              <a:off x="3703158" y="242308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Freeform 363"/>
            <p:cNvSpPr/>
            <p:nvPr/>
          </p:nvSpPr>
          <p:spPr>
            <a:xfrm rot="19194337">
              <a:off x="3956429" y="2242765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 rot="4743274">
              <a:off x="4271070" y="2164786"/>
              <a:ext cx="12229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 rot="8107278">
              <a:off x="5253757" y="4398169"/>
              <a:ext cx="91961" cy="124619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12" name="Straight Connector 411"/>
            <p:cNvCxnSpPr/>
            <p:nvPr/>
          </p:nvCxnSpPr>
          <p:spPr>
            <a:xfrm flipH="1" flipV="1">
              <a:off x="4167818" y="2162175"/>
              <a:ext cx="39058" cy="1079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Freeform 483"/>
            <p:cNvSpPr/>
            <p:nvPr/>
          </p:nvSpPr>
          <p:spPr>
            <a:xfrm rot="5232282">
              <a:off x="4290716" y="2162086"/>
              <a:ext cx="12464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4036562" y="2446814"/>
            <a:ext cx="438684" cy="270804"/>
            <a:chOff x="4036562" y="2446814"/>
            <a:chExt cx="438684" cy="270804"/>
          </a:xfrm>
        </p:grpSpPr>
        <p:sp>
          <p:nvSpPr>
            <p:cNvPr id="362" name="Freeform 361"/>
            <p:cNvSpPr/>
            <p:nvPr/>
          </p:nvSpPr>
          <p:spPr>
            <a:xfrm rot="17448192">
              <a:off x="4038034" y="2614810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 rot="5900039">
              <a:off x="4348223" y="2520280"/>
              <a:ext cx="154734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H="1" flipV="1">
              <a:off x="4273550" y="2492896"/>
              <a:ext cx="32516" cy="158734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>
              <a:stCxn id="483" idx="0"/>
              <a:endCxn id="22" idx="2"/>
            </p:cNvCxnSpPr>
            <p:nvPr/>
          </p:nvCxnSpPr>
          <p:spPr>
            <a:xfrm>
              <a:off x="4442050" y="2446814"/>
              <a:ext cx="33196" cy="13965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>
            <a:off x="3581937" y="2492896"/>
            <a:ext cx="1945738" cy="1099676"/>
            <a:chOff x="3581937" y="2492896"/>
            <a:chExt cx="1945738" cy="10996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602736" y="3175000"/>
              <a:ext cx="153290" cy="3810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689052" y="2492896"/>
              <a:ext cx="26964" cy="108171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75276" y="3395787"/>
              <a:ext cx="152399" cy="146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 flipV="1">
              <a:off x="3581937" y="3393796"/>
              <a:ext cx="121621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V="1">
              <a:off x="5317432" y="3117851"/>
              <a:ext cx="158460" cy="5714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Freeform 471"/>
            <p:cNvSpPr/>
            <p:nvPr/>
          </p:nvSpPr>
          <p:spPr>
            <a:xfrm rot="4985544">
              <a:off x="5405709" y="3479980"/>
              <a:ext cx="61750" cy="163433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90" name="Straight Connector 489"/>
            <p:cNvCxnSpPr>
              <a:stCxn id="470" idx="0"/>
              <a:endCxn id="23" idx="2"/>
            </p:cNvCxnSpPr>
            <p:nvPr/>
          </p:nvCxnSpPr>
          <p:spPr>
            <a:xfrm flipH="1">
              <a:off x="5145384" y="2738804"/>
              <a:ext cx="95918" cy="1066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>
            <a:off x="5083177" y="2212975"/>
            <a:ext cx="717548" cy="825500"/>
            <a:chOff x="5083177" y="2212975"/>
            <a:chExt cx="717548" cy="825500"/>
          </a:xfrm>
        </p:grpSpPr>
        <p:cxnSp>
          <p:nvCxnSpPr>
            <p:cNvPr id="204" name="Straight Connector 203"/>
            <p:cNvCxnSpPr/>
            <p:nvPr/>
          </p:nvCxnSpPr>
          <p:spPr>
            <a:xfrm flipH="1">
              <a:off x="5083177" y="2247900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5178727" y="2295525"/>
              <a:ext cx="50499" cy="1155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5270443" y="246216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5375277" y="2462163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5083177" y="221297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5178727" y="2360016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5130801" y="2270125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689600" y="3006725"/>
              <a:ext cx="111125" cy="317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>
              <a:endCxn id="470" idx="2"/>
            </p:cNvCxnSpPr>
            <p:nvPr/>
          </p:nvCxnSpPr>
          <p:spPr>
            <a:xfrm flipH="1">
              <a:off x="5391065" y="2467359"/>
              <a:ext cx="76286" cy="100669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8" name="Group 517"/>
          <p:cNvGrpSpPr/>
          <p:nvPr/>
        </p:nvGrpSpPr>
        <p:grpSpPr>
          <a:xfrm>
            <a:off x="3773898" y="2772591"/>
            <a:ext cx="123528" cy="170870"/>
            <a:chOff x="3967573" y="2772591"/>
            <a:chExt cx="123528" cy="170870"/>
          </a:xfrm>
        </p:grpSpPr>
        <p:cxnSp>
          <p:nvCxnSpPr>
            <p:cNvPr id="245" name="Straight Connector 244"/>
            <p:cNvCxnSpPr/>
            <p:nvPr/>
          </p:nvCxnSpPr>
          <p:spPr>
            <a:xfrm rot="16854112" flipV="1">
              <a:off x="4057520" y="2910030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854112" flipH="1">
              <a:off x="4002825" y="2867417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/>
            <p:cNvGrpSpPr/>
            <p:nvPr/>
          </p:nvGrpSpPr>
          <p:grpSpPr>
            <a:xfrm>
              <a:off x="3967573" y="2772591"/>
              <a:ext cx="123528" cy="135466"/>
              <a:chOff x="3967573" y="2772591"/>
              <a:chExt cx="123528" cy="135466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 rot="16854112" flipH="1">
                <a:off x="4026872" y="2868534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16854112" flipH="1">
                <a:off x="4030467" y="2872886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854112">
                <a:off x="3994139" y="282613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rot="16854112" flipH="1">
                <a:off x="3996200" y="2828635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" name="Group 513"/>
              <p:cNvGrpSpPr/>
              <p:nvPr/>
            </p:nvGrpSpPr>
            <p:grpSpPr>
              <a:xfrm>
                <a:off x="3967573" y="2772591"/>
                <a:ext cx="123528" cy="135466"/>
                <a:chOff x="3770723" y="2772591"/>
                <a:chExt cx="123528" cy="135466"/>
              </a:xfrm>
            </p:grpSpPr>
            <p:cxnSp>
              <p:nvCxnSpPr>
                <p:cNvPr id="248" name="Straight Connector 247"/>
                <p:cNvCxnSpPr/>
                <p:nvPr/>
              </p:nvCxnSpPr>
              <p:spPr>
                <a:xfrm rot="16854112">
                  <a:off x="3796260" y="2847963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rot="16854112" flipH="1">
                  <a:off x="3836590" y="2844213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rot="16854112" flipV="1">
                  <a:off x="3789203" y="2788244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rot="16854112" flipH="1">
                  <a:off x="3815300" y="2776136"/>
                  <a:ext cx="50799" cy="4370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/>
                <p:cNvCxnSpPr>
                  <a:endCxn id="20" idx="2"/>
                </p:cNvCxnSpPr>
                <p:nvPr/>
              </p:nvCxnSpPr>
              <p:spPr>
                <a:xfrm>
                  <a:off x="3771184" y="2827066"/>
                  <a:ext cx="123067" cy="80991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6" name="Group 565"/>
          <p:cNvGrpSpPr/>
          <p:nvPr/>
        </p:nvGrpSpPr>
        <p:grpSpPr>
          <a:xfrm>
            <a:off x="3577669" y="2571119"/>
            <a:ext cx="261902" cy="292922"/>
            <a:chOff x="3577669" y="2571119"/>
            <a:chExt cx="261902" cy="292922"/>
          </a:xfrm>
        </p:grpSpPr>
        <p:cxnSp>
          <p:nvCxnSpPr>
            <p:cNvPr id="272" name="Straight Connector 271"/>
            <p:cNvCxnSpPr/>
            <p:nvPr/>
          </p:nvCxnSpPr>
          <p:spPr>
            <a:xfrm rot="16854112" flipH="1">
              <a:off x="3683609" y="2601825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3" name="Group 542"/>
            <p:cNvGrpSpPr/>
            <p:nvPr/>
          </p:nvGrpSpPr>
          <p:grpSpPr>
            <a:xfrm>
              <a:off x="3577669" y="2641500"/>
              <a:ext cx="261902" cy="222541"/>
              <a:chOff x="3215719" y="2641500"/>
              <a:chExt cx="261902" cy="222541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 rot="16854112" flipH="1">
                <a:off x="3381067" y="2788420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854112" flipH="1">
                <a:off x="3274818" y="2678277"/>
                <a:ext cx="5427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2" name="Group 541"/>
              <p:cNvGrpSpPr/>
              <p:nvPr/>
            </p:nvGrpSpPr>
            <p:grpSpPr>
              <a:xfrm>
                <a:off x="3215719" y="2641500"/>
                <a:ext cx="261902" cy="222541"/>
                <a:chOff x="3215719" y="2641500"/>
                <a:chExt cx="261902" cy="222541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rot="16854112" flipH="1">
                  <a:off x="3384673" y="2827391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rot="16854112" flipH="1">
                  <a:off x="3445254" y="2736991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rot="16854112" flipH="1">
                  <a:off x="3350382" y="2743186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rot="16854112" flipH="1">
                  <a:off x="3278313" y="2762162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rot="16854112" flipH="1">
                  <a:off x="3343641" y="2632561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rot="16854112" flipH="1">
                  <a:off x="3248152" y="2722884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16854112" flipV="1">
                  <a:off x="3278940" y="2690959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1" name="Group 540"/>
                <p:cNvGrpSpPr/>
                <p:nvPr/>
              </p:nvGrpSpPr>
              <p:grpSpPr>
                <a:xfrm>
                  <a:off x="3215719" y="2641500"/>
                  <a:ext cx="261902" cy="195685"/>
                  <a:chOff x="3568144" y="2641500"/>
                  <a:chExt cx="261902" cy="195685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rot="16854112" flipH="1">
                    <a:off x="3786539" y="2719654"/>
                    <a:ext cx="53975" cy="3303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rot="16854112" flipV="1">
                    <a:off x="3765088" y="2661352"/>
                    <a:ext cx="25701" cy="5479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rot="16854112" flipH="1">
                    <a:off x="3732674" y="2709342"/>
                    <a:ext cx="57150" cy="36758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 rot="16854112" flipH="1">
                    <a:off x="3693910" y="2797774"/>
                    <a:ext cx="12701" cy="5626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rot="16854112" flipH="1">
                    <a:off x="3661363" y="2717155"/>
                    <a:ext cx="66675" cy="5196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rot="16854112" flipV="1">
                    <a:off x="3705483" y="2643965"/>
                    <a:ext cx="50806" cy="45876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/>
                  <p:nvPr/>
                </p:nvCxnSpPr>
                <p:spPr>
                  <a:xfrm rot="16854112" flipH="1">
                    <a:off x="3647873" y="2700818"/>
                    <a:ext cx="38100" cy="5627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/>
                  <p:cNvCxnSpPr/>
                  <p:nvPr/>
                </p:nvCxnSpPr>
                <p:spPr>
                  <a:xfrm>
                    <a:off x="3568144" y="2735797"/>
                    <a:ext cx="213848" cy="10138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5" name="Group 564"/>
          <p:cNvGrpSpPr/>
          <p:nvPr/>
        </p:nvGrpSpPr>
        <p:grpSpPr>
          <a:xfrm>
            <a:off x="3440277" y="2471009"/>
            <a:ext cx="295447" cy="264788"/>
            <a:chOff x="3440277" y="2429734"/>
            <a:chExt cx="295447" cy="264788"/>
          </a:xfrm>
        </p:grpSpPr>
        <p:cxnSp>
          <p:nvCxnSpPr>
            <p:cNvPr id="276" name="Straight Connector 275"/>
            <p:cNvCxnSpPr/>
            <p:nvPr/>
          </p:nvCxnSpPr>
          <p:spPr>
            <a:xfrm rot="16854112" flipH="1">
              <a:off x="3508242" y="260481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/>
            <p:cNvGrpSpPr/>
            <p:nvPr/>
          </p:nvGrpSpPr>
          <p:grpSpPr>
            <a:xfrm>
              <a:off x="3449726" y="2429734"/>
              <a:ext cx="285998" cy="264788"/>
              <a:chOff x="3449726" y="2467834"/>
              <a:chExt cx="285998" cy="26478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 rot="16854112" flipH="1">
                <a:off x="3502739" y="2636252"/>
                <a:ext cx="66977" cy="11211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16854112" flipH="1">
                <a:off x="3595095" y="2542316"/>
                <a:ext cx="39385" cy="141101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854112" flipV="1">
                <a:off x="3680710" y="2517651"/>
                <a:ext cx="104832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6854112" flipV="1">
                <a:off x="3559382" y="2538062"/>
                <a:ext cx="169461" cy="51074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854112" flipH="1">
                <a:off x="3538414" y="2596245"/>
                <a:ext cx="59039" cy="115427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3449726" y="2683350"/>
                <a:ext cx="118418" cy="49272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7" name="Rectangle 656"/>
          <p:cNvSpPr/>
          <p:nvPr/>
        </p:nvSpPr>
        <p:spPr>
          <a:xfrm>
            <a:off x="2846528" y="1499471"/>
            <a:ext cx="320730" cy="707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58" name="Rectangle 657"/>
          <p:cNvSpPr/>
          <p:nvPr/>
        </p:nvSpPr>
        <p:spPr>
          <a:xfrm>
            <a:off x="1067998" y="1508847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59" name="Rectangle 658"/>
          <p:cNvSpPr/>
          <p:nvPr/>
        </p:nvSpPr>
        <p:spPr>
          <a:xfrm>
            <a:off x="1451325" y="1506514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0" name="Rectangle 659"/>
          <p:cNvSpPr/>
          <p:nvPr/>
        </p:nvSpPr>
        <p:spPr>
          <a:xfrm>
            <a:off x="1836190" y="1507439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1" name="Rectangle 660"/>
          <p:cNvSpPr/>
          <p:nvPr/>
        </p:nvSpPr>
        <p:spPr>
          <a:xfrm>
            <a:off x="2219517" y="1505106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2" name="Rectangle 661"/>
          <p:cNvSpPr/>
          <p:nvPr/>
        </p:nvSpPr>
        <p:spPr>
          <a:xfrm>
            <a:off x="1068695" y="4644182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Scheduler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663" name="Rectangle 662"/>
          <p:cNvSpPr/>
          <p:nvPr/>
        </p:nvSpPr>
        <p:spPr>
          <a:xfrm>
            <a:off x="1064822" y="3412717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1448149" y="3410384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1833014" y="3411309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2216341" y="3408976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1061646" y="3448800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1448149" y="3448799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9" name="Rectangle 668"/>
          <p:cNvSpPr/>
          <p:nvPr/>
        </p:nvSpPr>
        <p:spPr>
          <a:xfrm>
            <a:off x="1833014" y="3449027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0" name="Rectangle 669"/>
          <p:cNvSpPr/>
          <p:nvPr/>
        </p:nvSpPr>
        <p:spPr>
          <a:xfrm>
            <a:off x="2216341" y="3449027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1" name="Rectangle 670"/>
          <p:cNvSpPr/>
          <p:nvPr/>
        </p:nvSpPr>
        <p:spPr>
          <a:xfrm>
            <a:off x="1064822" y="3529564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2" name="Rectangle 671"/>
          <p:cNvSpPr/>
          <p:nvPr/>
        </p:nvSpPr>
        <p:spPr>
          <a:xfrm>
            <a:off x="1451325" y="3529563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3" name="Rectangle 672"/>
          <p:cNvSpPr/>
          <p:nvPr/>
        </p:nvSpPr>
        <p:spPr>
          <a:xfrm>
            <a:off x="1836190" y="352979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4" name="Rectangle 673"/>
          <p:cNvSpPr/>
          <p:nvPr/>
        </p:nvSpPr>
        <p:spPr>
          <a:xfrm>
            <a:off x="2219517" y="3529791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5" name="Rectangle 674"/>
          <p:cNvSpPr/>
          <p:nvPr/>
        </p:nvSpPr>
        <p:spPr>
          <a:xfrm>
            <a:off x="1064822" y="3608748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6" name="Rectangle 675"/>
          <p:cNvSpPr/>
          <p:nvPr/>
        </p:nvSpPr>
        <p:spPr>
          <a:xfrm>
            <a:off x="1451325" y="3608747"/>
            <a:ext cx="320730" cy="58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7" name="Rectangle 676"/>
          <p:cNvSpPr/>
          <p:nvPr/>
        </p:nvSpPr>
        <p:spPr>
          <a:xfrm>
            <a:off x="1836190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8" name="Rectangle 677"/>
          <p:cNvSpPr/>
          <p:nvPr/>
        </p:nvSpPr>
        <p:spPr>
          <a:xfrm>
            <a:off x="2219517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9" name="Rectangle 678"/>
          <p:cNvSpPr/>
          <p:nvPr/>
        </p:nvSpPr>
        <p:spPr>
          <a:xfrm>
            <a:off x="1064822" y="3689284"/>
            <a:ext cx="323905" cy="58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0" name="Rectangle 679"/>
          <p:cNvSpPr/>
          <p:nvPr/>
        </p:nvSpPr>
        <p:spPr>
          <a:xfrm>
            <a:off x="1451325" y="3689283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1" name="Rectangle 680"/>
          <p:cNvSpPr/>
          <p:nvPr/>
        </p:nvSpPr>
        <p:spPr>
          <a:xfrm>
            <a:off x="1836190" y="3689511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2219517" y="368951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064822" y="3768660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1451325" y="3768659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5" name="Rectangle 684"/>
          <p:cNvSpPr/>
          <p:nvPr/>
        </p:nvSpPr>
        <p:spPr>
          <a:xfrm>
            <a:off x="1836190" y="3768887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6" name="Rectangle 685"/>
          <p:cNvSpPr/>
          <p:nvPr/>
        </p:nvSpPr>
        <p:spPr>
          <a:xfrm>
            <a:off x="2219517" y="3768887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7" name="Rectangle 686"/>
          <p:cNvSpPr/>
          <p:nvPr/>
        </p:nvSpPr>
        <p:spPr>
          <a:xfrm>
            <a:off x="1061646" y="3845362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1448149" y="3845361"/>
            <a:ext cx="320730" cy="5837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833014" y="3845589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0" name="Rectangle 689"/>
          <p:cNvSpPr/>
          <p:nvPr/>
        </p:nvSpPr>
        <p:spPr>
          <a:xfrm>
            <a:off x="2216341" y="3845589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1" name="Rectangle 690"/>
          <p:cNvSpPr/>
          <p:nvPr/>
        </p:nvSpPr>
        <p:spPr>
          <a:xfrm>
            <a:off x="1064822" y="3924863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1451325" y="3924862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1836190" y="3925090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4" name="Rectangle 693"/>
          <p:cNvSpPr/>
          <p:nvPr/>
        </p:nvSpPr>
        <p:spPr>
          <a:xfrm>
            <a:off x="2219517" y="3925090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5" name="Rectangle 694"/>
          <p:cNvSpPr/>
          <p:nvPr/>
        </p:nvSpPr>
        <p:spPr>
          <a:xfrm>
            <a:off x="1448149" y="4003947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6" name="Rectangle 695"/>
          <p:cNvSpPr/>
          <p:nvPr/>
        </p:nvSpPr>
        <p:spPr>
          <a:xfrm>
            <a:off x="1833014" y="4004175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7" name="Rectangle 696"/>
          <p:cNvSpPr/>
          <p:nvPr/>
        </p:nvSpPr>
        <p:spPr>
          <a:xfrm>
            <a:off x="2216341" y="4004175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8" name="Rectangle 697"/>
          <p:cNvSpPr/>
          <p:nvPr/>
        </p:nvSpPr>
        <p:spPr>
          <a:xfrm>
            <a:off x="1064822" y="4006499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9" name="Rectangle 698"/>
          <p:cNvSpPr/>
          <p:nvPr/>
        </p:nvSpPr>
        <p:spPr>
          <a:xfrm>
            <a:off x="1451325" y="4083248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0" name="Rectangle 699"/>
          <p:cNvSpPr/>
          <p:nvPr/>
        </p:nvSpPr>
        <p:spPr>
          <a:xfrm>
            <a:off x="2219517" y="4083476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1" name="Rectangle 700"/>
          <p:cNvSpPr/>
          <p:nvPr/>
        </p:nvSpPr>
        <p:spPr>
          <a:xfrm>
            <a:off x="1061646" y="4083248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2" name="TextBox 701"/>
          <p:cNvSpPr txBox="1"/>
          <p:nvPr/>
        </p:nvSpPr>
        <p:spPr>
          <a:xfrm>
            <a:off x="1320800" y="427057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Outputs</a:t>
            </a:r>
            <a:endParaRPr lang="en-US" dirty="0">
              <a:latin typeface="Clear Sans"/>
              <a:cs typeface="Clear Sans"/>
            </a:endParaRPr>
          </a:p>
        </p:txBody>
      </p:sp>
      <p:sp>
        <p:nvSpPr>
          <p:cNvPr id="703" name="Rectangle 702"/>
          <p:cNvSpPr/>
          <p:nvPr/>
        </p:nvSpPr>
        <p:spPr>
          <a:xfrm>
            <a:off x="1064822" y="452577"/>
            <a:ext cx="1472249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Geometry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704" name="TextBox 703"/>
          <p:cNvSpPr txBox="1"/>
          <p:nvPr/>
        </p:nvSpPr>
        <p:spPr>
          <a:xfrm>
            <a:off x="1629869" y="233412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Baskets</a:t>
            </a:r>
            <a:endParaRPr lang="en-US" dirty="0">
              <a:latin typeface="Clear Sans"/>
              <a:cs typeface="Clear Sans"/>
            </a:endParaRPr>
          </a:p>
        </p:txBody>
      </p:sp>
      <p:grpSp>
        <p:nvGrpSpPr>
          <p:cNvPr id="705" name="Group 704"/>
          <p:cNvGrpSpPr/>
          <p:nvPr/>
        </p:nvGrpSpPr>
        <p:grpSpPr>
          <a:xfrm>
            <a:off x="1067998" y="1533200"/>
            <a:ext cx="321427" cy="486123"/>
            <a:chOff x="1067998" y="1533200"/>
            <a:chExt cx="321427" cy="486123"/>
          </a:xfrm>
        </p:grpSpPr>
        <p:sp>
          <p:nvSpPr>
            <p:cNvPr id="706" name="Rectangle 705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9" name="Rectangle 708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12" name="Group 711"/>
          <p:cNvGrpSpPr/>
          <p:nvPr/>
        </p:nvGrpSpPr>
        <p:grpSpPr>
          <a:xfrm>
            <a:off x="1450628" y="1531903"/>
            <a:ext cx="321427" cy="651701"/>
            <a:chOff x="1067998" y="1533200"/>
            <a:chExt cx="321427" cy="651701"/>
          </a:xfrm>
          <a:solidFill>
            <a:srgbClr val="0000FF"/>
          </a:solidFill>
        </p:grpSpPr>
        <p:sp>
          <p:nvSpPr>
            <p:cNvPr id="713" name="Rectangle 712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1836190" y="1534297"/>
            <a:ext cx="321427" cy="651701"/>
            <a:chOff x="1067998" y="1533200"/>
            <a:chExt cx="321427" cy="65170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22" name="Rectangle 721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30" name="Group 729"/>
          <p:cNvGrpSpPr/>
          <p:nvPr/>
        </p:nvGrpSpPr>
        <p:grpSpPr>
          <a:xfrm>
            <a:off x="2218820" y="1534297"/>
            <a:ext cx="321427" cy="403096"/>
            <a:chOff x="1067998" y="1533200"/>
            <a:chExt cx="321427" cy="403096"/>
          </a:xfrm>
          <a:solidFill>
            <a:schemeClr val="accent5">
              <a:lumMod val="50000"/>
            </a:schemeClr>
          </a:solidFill>
        </p:grpSpPr>
        <p:sp>
          <p:nvSpPr>
            <p:cNvPr id="731" name="Rectangle 730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36" name="Rectangle 735"/>
          <p:cNvSpPr/>
          <p:nvPr/>
        </p:nvSpPr>
        <p:spPr>
          <a:xfrm>
            <a:off x="2846528" y="452577"/>
            <a:ext cx="1649915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(Fast)Physics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grpSp>
        <p:nvGrpSpPr>
          <p:cNvPr id="737" name="Group 736"/>
          <p:cNvGrpSpPr/>
          <p:nvPr/>
        </p:nvGrpSpPr>
        <p:grpSpPr>
          <a:xfrm>
            <a:off x="2846528" y="1534297"/>
            <a:ext cx="321427" cy="651701"/>
            <a:chOff x="1067998" y="1533200"/>
            <a:chExt cx="321427" cy="651701"/>
          </a:xfrm>
          <a:solidFill>
            <a:srgbClr val="FF0000"/>
          </a:solidFill>
        </p:grpSpPr>
        <p:sp>
          <p:nvSpPr>
            <p:cNvPr id="738" name="Rectangle 737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46" name="Rectangle 745"/>
          <p:cNvSpPr/>
          <p:nvPr/>
        </p:nvSpPr>
        <p:spPr>
          <a:xfrm>
            <a:off x="6849007" y="704535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Stepper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876800" y="940701"/>
            <a:ext cx="1662984" cy="3762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lear Sans"/>
                <a:cs typeface="Clear Sans"/>
              </a:rPr>
              <a:t>Input queue</a:t>
            </a:r>
            <a:endParaRPr lang="en-US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39784" y="969899"/>
            <a:ext cx="315643" cy="312989"/>
            <a:chOff x="6539784" y="940701"/>
            <a:chExt cx="315643" cy="31298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39784" y="940701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546204" y="1049304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546204" y="1151497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6546204" y="1253690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4" name="Rectangle 413"/>
          <p:cNvSpPr/>
          <p:nvPr/>
        </p:nvSpPr>
        <p:spPr>
          <a:xfrm>
            <a:off x="7090446" y="1999176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Vector</a:t>
            </a:r>
          </a:p>
          <a:p>
            <a:pPr algn="ctr"/>
            <a:r>
              <a:rPr lang="en-US" sz="1400" dirty="0" smtClean="0">
                <a:latin typeface="Clear Sans"/>
                <a:cs typeface="Clear Sans"/>
              </a:rPr>
              <a:t>stepper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7090446" y="2575507"/>
            <a:ext cx="1081721" cy="38973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Step sampling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7090446" y="2965240"/>
            <a:ext cx="1081721" cy="188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Filter neutrals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7090452" y="3148620"/>
            <a:ext cx="1081721" cy="389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(Field) Propagator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7087966" y="3535870"/>
            <a:ext cx="1081721" cy="2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Step limiter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reshuffle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54" name="Group 453"/>
          <p:cNvGrpSpPr/>
          <p:nvPr/>
        </p:nvGrpSpPr>
        <p:grpSpPr>
          <a:xfrm>
            <a:off x="6787917" y="4287342"/>
            <a:ext cx="788689" cy="1474003"/>
            <a:chOff x="4066345" y="4724315"/>
            <a:chExt cx="788689" cy="1474003"/>
          </a:xfrm>
        </p:grpSpPr>
        <p:sp>
          <p:nvSpPr>
            <p:cNvPr id="455" name="Rectangle 454"/>
            <p:cNvSpPr/>
            <p:nvPr/>
          </p:nvSpPr>
          <p:spPr>
            <a:xfrm>
              <a:off x="4066345" y="4724315"/>
              <a:ext cx="788689" cy="578104"/>
            </a:xfrm>
            <a:prstGeom prst="rect">
              <a:avLst/>
            </a:prstGeom>
            <a:solidFill>
              <a:srgbClr val="AA10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 smtClean="0">
                  <a:latin typeface="Clear Sans"/>
                  <a:cs typeface="Clear Sans"/>
                </a:rPr>
                <a:t>VecGeom</a:t>
              </a:r>
              <a:endParaRPr lang="en-US" sz="1050" dirty="0" smtClean="0">
                <a:latin typeface="Clear Sans"/>
                <a:cs typeface="Clear Sans"/>
              </a:endParaRPr>
            </a:p>
            <a:p>
              <a:pPr algn="ctr"/>
              <a:r>
                <a:rPr lang="en-US" sz="1050" dirty="0" smtClean="0">
                  <a:latin typeface="Clear Sans"/>
                  <a:cs typeface="Clear Sans"/>
                </a:rPr>
                <a:t>navigator</a:t>
              </a:r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4081848" y="5299918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Full geometry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4466544" y="5302419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Simplified geometry</a:t>
              </a:r>
            </a:p>
          </p:txBody>
        </p:sp>
      </p:grpSp>
      <p:sp>
        <p:nvSpPr>
          <p:cNvPr id="462" name="Rectangle 461"/>
          <p:cNvSpPr/>
          <p:nvPr/>
        </p:nvSpPr>
        <p:spPr>
          <a:xfrm>
            <a:off x="7628826" y="4287341"/>
            <a:ext cx="1081721" cy="57810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Physics sampler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7628826" y="4878440"/>
            <a:ext cx="1081721" cy="38973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lear Sans"/>
                <a:cs typeface="Clear Sans"/>
              </a:rPr>
              <a:t>Phys. Process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lear Sans"/>
                <a:cs typeface="Clear Sans"/>
              </a:rPr>
              <a:t>p</a:t>
            </a:r>
            <a:r>
              <a:rPr lang="en-US" sz="1100" dirty="0" smtClean="0">
                <a:solidFill>
                  <a:schemeClr val="bg1"/>
                </a:solidFill>
                <a:latin typeface="Clear Sans"/>
                <a:cs typeface="Clear Sans"/>
              </a:rPr>
              <a:t>ost-step</a:t>
            </a:r>
            <a:endParaRPr lang="en-US" sz="1100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7628826" y="5268171"/>
            <a:ext cx="1081721" cy="234827"/>
          </a:xfrm>
          <a:prstGeom prst="rect">
            <a:avLst/>
          </a:prstGeom>
          <a:solidFill>
            <a:srgbClr val="E188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000000"/>
                </a:solidFill>
                <a:latin typeface="Clear Sans"/>
                <a:cs typeface="Clear Sans"/>
              </a:rPr>
              <a:t>Secondaries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82" name="Group 481"/>
          <p:cNvGrpSpPr/>
          <p:nvPr/>
        </p:nvGrpSpPr>
        <p:grpSpPr>
          <a:xfrm>
            <a:off x="1061646" y="6335142"/>
            <a:ext cx="7445817" cy="369332"/>
            <a:chOff x="294281" y="6410169"/>
            <a:chExt cx="8379266" cy="369332"/>
          </a:xfrm>
        </p:grpSpPr>
        <p:sp>
          <p:nvSpPr>
            <p:cNvPr id="486" name="Pentagon 485"/>
            <p:cNvSpPr/>
            <p:nvPr/>
          </p:nvSpPr>
          <p:spPr>
            <a:xfrm rot="10800000">
              <a:off x="294281" y="6503102"/>
              <a:ext cx="8379266" cy="201371"/>
            </a:xfrm>
            <a:prstGeom prst="homePlate">
              <a:avLst>
                <a:gd name="adj" fmla="val 78945"/>
              </a:avLst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71712" y="6410169"/>
              <a:ext cx="2341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lear Sans"/>
                  <a:cs typeface="Clear Sans"/>
                </a:rPr>
                <a:t>TO SCHEDULER</a:t>
              </a:r>
              <a:endParaRPr lang="en-US" dirty="0">
                <a:latin typeface="Clear Sans"/>
                <a:cs typeface="Clear Sans"/>
              </a:endParaRPr>
            </a:p>
          </p:txBody>
        </p:sp>
      </p:grpSp>
      <p:grpSp>
        <p:nvGrpSpPr>
          <p:cNvPr id="488" name="Group 487"/>
          <p:cNvGrpSpPr/>
          <p:nvPr/>
        </p:nvGrpSpPr>
        <p:grpSpPr>
          <a:xfrm>
            <a:off x="7937360" y="5502997"/>
            <a:ext cx="464654" cy="925077"/>
            <a:chOff x="7392730" y="5341391"/>
            <a:chExt cx="464654" cy="1161716"/>
          </a:xfrm>
        </p:grpSpPr>
        <p:sp>
          <p:nvSpPr>
            <p:cNvPr id="489" name="Pentagon 488"/>
            <p:cNvSpPr/>
            <p:nvPr/>
          </p:nvSpPr>
          <p:spPr>
            <a:xfrm rot="5400000">
              <a:off x="7044199" y="5689922"/>
              <a:ext cx="1161716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1" name="Chord 490"/>
            <p:cNvSpPr/>
            <p:nvPr/>
          </p:nvSpPr>
          <p:spPr>
            <a:xfrm rot="10800000">
              <a:off x="7466889" y="6053922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6955789" y="5762999"/>
            <a:ext cx="464654" cy="665075"/>
            <a:chOff x="5152670" y="5940498"/>
            <a:chExt cx="464654" cy="531631"/>
          </a:xfrm>
        </p:grpSpPr>
        <p:sp>
          <p:nvSpPr>
            <p:cNvPr id="494" name="Pentagon 493"/>
            <p:cNvSpPr/>
            <p:nvPr/>
          </p:nvSpPr>
          <p:spPr>
            <a:xfrm rot="5400000">
              <a:off x="5119181" y="5973987"/>
              <a:ext cx="531631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5" name="Chord 494"/>
            <p:cNvSpPr/>
            <p:nvPr/>
          </p:nvSpPr>
          <p:spPr>
            <a:xfrm rot="10800000">
              <a:off x="5226827" y="6186209"/>
              <a:ext cx="340750" cy="223957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cxnSp>
        <p:nvCxnSpPr>
          <p:cNvPr id="500" name="Straight Connector 499"/>
          <p:cNvCxnSpPr/>
          <p:nvPr/>
        </p:nvCxnSpPr>
        <p:spPr>
          <a:xfrm>
            <a:off x="1472302" y="5404948"/>
            <a:ext cx="1" cy="1047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723645" y="5404948"/>
            <a:ext cx="0" cy="1053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1975054" y="5404948"/>
            <a:ext cx="0" cy="1039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2226396" y="5404948"/>
            <a:ext cx="0" cy="1044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5" name="Chord 504"/>
          <p:cNvSpPr/>
          <p:nvPr/>
        </p:nvSpPr>
        <p:spPr>
          <a:xfrm rot="10800000">
            <a:off x="5329405" y="1427545"/>
            <a:ext cx="340750" cy="280172"/>
          </a:xfrm>
          <a:prstGeom prst="chord">
            <a:avLst>
              <a:gd name="adj1" fmla="val 21357625"/>
              <a:gd name="adj2" fmla="val 1106327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506" name="Rectangle 505"/>
          <p:cNvSpPr/>
          <p:nvPr/>
        </p:nvSpPr>
        <p:spPr>
          <a:xfrm>
            <a:off x="1068695" y="1146369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 smtClean="0">
                <a:solidFill>
                  <a:srgbClr val="0000FF"/>
                </a:solidFill>
                <a:latin typeface="Clear Sans"/>
                <a:cs typeface="Clear Sans"/>
              </a:rPr>
              <a:t>1</a:t>
            </a:r>
            <a:endParaRPr lang="en-US" sz="1000" baseline="-25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1448009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2</a:t>
            </a:r>
          </a:p>
        </p:txBody>
      </p:sp>
      <p:sp>
        <p:nvSpPr>
          <p:cNvPr id="509" name="Rectangle 508"/>
          <p:cNvSpPr/>
          <p:nvPr/>
        </p:nvSpPr>
        <p:spPr>
          <a:xfrm>
            <a:off x="1836887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3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16341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n</a:t>
            </a:r>
          </a:p>
        </p:txBody>
      </p:sp>
      <p:sp>
        <p:nvSpPr>
          <p:cNvPr id="512" name="Rectangle 511"/>
          <p:cNvSpPr/>
          <p:nvPr/>
        </p:nvSpPr>
        <p:spPr>
          <a:xfrm>
            <a:off x="2846528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1000" dirty="0">
                <a:solidFill>
                  <a:srgbClr val="0000FF"/>
                </a:solidFill>
                <a:latin typeface="Clear Sans"/>
                <a:cs typeface="Clear Sans"/>
              </a:rPr>
              <a:t>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+</a:t>
            </a:r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/e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-</a:t>
            </a:r>
          </a:p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γ</a:t>
            </a:r>
            <a:endParaRPr lang="en-US" sz="1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13" name="Title 3"/>
          <p:cNvSpPr txBox="1">
            <a:spLocks/>
          </p:cNvSpPr>
          <p:nvPr/>
        </p:nvSpPr>
        <p:spPr>
          <a:xfrm>
            <a:off x="3505166" y="5357178"/>
            <a:ext cx="2131727" cy="7879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err="1" smtClean="0">
                <a:latin typeface="Clear Sans"/>
                <a:cs typeface="Clear Sans"/>
              </a:rPr>
              <a:t>GeantV</a:t>
            </a:r>
            <a:endParaRPr lang="en-US" cap="none" dirty="0">
              <a:latin typeface="Clear Sans"/>
              <a:cs typeface="Clear Sans"/>
            </a:endParaRPr>
          </a:p>
        </p:txBody>
      </p:sp>
      <p:grpSp>
        <p:nvGrpSpPr>
          <p:cNvPr id="515" name="Group 514"/>
          <p:cNvGrpSpPr/>
          <p:nvPr/>
        </p:nvGrpSpPr>
        <p:grpSpPr>
          <a:xfrm>
            <a:off x="5623149" y="5256965"/>
            <a:ext cx="464654" cy="1167173"/>
            <a:chOff x="2732842" y="5111552"/>
            <a:chExt cx="464654" cy="1368575"/>
          </a:xfrm>
        </p:grpSpPr>
        <p:sp>
          <p:nvSpPr>
            <p:cNvPr id="516" name="Pentagon 515"/>
            <p:cNvSpPr/>
            <p:nvPr/>
          </p:nvSpPr>
          <p:spPr>
            <a:xfrm rot="5400000">
              <a:off x="2280881" y="5563513"/>
              <a:ext cx="1368575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534" name="Chord 533"/>
            <p:cNvSpPr/>
            <p:nvPr/>
          </p:nvSpPr>
          <p:spPr>
            <a:xfrm rot="10800000">
              <a:off x="2794788" y="6046475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536" name="Rectangle 535"/>
          <p:cNvSpPr/>
          <p:nvPr/>
        </p:nvSpPr>
        <p:spPr>
          <a:xfrm>
            <a:off x="5603272" y="4297849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lear Sans"/>
                <a:cs typeface="Clear Sans"/>
              </a:rPr>
              <a:t>Coproc</a:t>
            </a:r>
            <a:r>
              <a:rPr lang="en-US" sz="1400" dirty="0" smtClean="0">
                <a:latin typeface="Clear Sans"/>
                <a:cs typeface="Clear Sans"/>
              </a:rPr>
              <a:t>. broker</a:t>
            </a:r>
            <a:endParaRPr lang="en-US" sz="1400" dirty="0">
              <a:latin typeface="Clear Sans"/>
              <a:cs typeface="Clear Sans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>
            <a:off x="6235813" y="4960881"/>
            <a:ext cx="0" cy="325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Arrow Connector 537"/>
          <p:cNvCxnSpPr/>
          <p:nvPr/>
        </p:nvCxnSpPr>
        <p:spPr>
          <a:xfrm>
            <a:off x="6357237" y="4958381"/>
            <a:ext cx="0" cy="32528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6145820" y="3791458"/>
            <a:ext cx="375" cy="501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0" name="Action Button: Custom 539">
            <a:hlinkClick r:id="" action="ppaction://customshow?id=0&amp;return=true" highlightClick="1"/>
          </p:cNvPr>
          <p:cNvSpPr/>
          <p:nvPr/>
        </p:nvSpPr>
        <p:spPr>
          <a:xfrm>
            <a:off x="3677168" y="2571719"/>
            <a:ext cx="1815343" cy="18788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2973" y="1608196"/>
            <a:ext cx="194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10</a:t>
            </a:r>
            <a:r>
              <a:rPr lang="en-US" baseline="30000" dirty="0" smtClean="0">
                <a:solidFill>
                  <a:srgbClr val="FF6600"/>
                </a:solidFill>
                <a:latin typeface="Clear Sans"/>
                <a:cs typeface="Clear Sans"/>
              </a:rPr>
              <a:t>5</a:t>
            </a:r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 baskets/sec</a:t>
            </a:r>
            <a:endParaRPr lang="en-US" dirty="0">
              <a:solidFill>
                <a:srgbClr val="FF6600"/>
              </a:solidFill>
              <a:latin typeface="Clear Sans"/>
              <a:cs typeface="Clear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latin typeface="Clear Sans"/>
                <a:cs typeface="Clear Sans"/>
              </a:rPr>
              <a:pPr/>
              <a:t>6</a:t>
            </a:fld>
            <a:endParaRPr lang="en-US">
              <a:latin typeface="Clear Sans"/>
              <a:cs typeface="Clear Sans"/>
            </a:endParaRPr>
          </a:p>
        </p:txBody>
      </p:sp>
      <p:pic>
        <p:nvPicPr>
          <p:cNvPr id="547" name="Picture 5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83" y="5357178"/>
            <a:ext cx="791910" cy="4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130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H="1">
            <a:off x="7226056" y="146530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 flipH="1">
            <a:off x="7477398" y="147081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/>
          <p:nvPr/>
        </p:nvCxnSpPr>
        <p:spPr>
          <a:xfrm flipH="1">
            <a:off x="7728808" y="145711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 flipH="1">
            <a:off x="7980150" y="146262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l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42" y="1717552"/>
            <a:ext cx="3066486" cy="3435105"/>
          </a:xfrm>
          <a:prstGeom prst="rect">
            <a:avLst/>
          </a:prstGeom>
        </p:spPr>
      </p:pic>
      <p:grpSp>
        <p:nvGrpSpPr>
          <p:cNvPr id="451" name="Group 450"/>
          <p:cNvGrpSpPr/>
          <p:nvPr/>
        </p:nvGrpSpPr>
        <p:grpSpPr>
          <a:xfrm>
            <a:off x="3756025" y="2601067"/>
            <a:ext cx="1619250" cy="1615333"/>
            <a:chOff x="3756025" y="2601067"/>
            <a:chExt cx="1619250" cy="1615333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799125" y="3519476"/>
              <a:ext cx="581169" cy="27445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3756025" y="3213101"/>
              <a:ext cx="624270" cy="1841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571868" y="2601067"/>
              <a:ext cx="117182" cy="65638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91602" y="3595285"/>
              <a:ext cx="167723" cy="62111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716016" y="3397251"/>
              <a:ext cx="659259" cy="444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5" name="Group 464"/>
          <p:cNvGrpSpPr/>
          <p:nvPr/>
        </p:nvGrpSpPr>
        <p:grpSpPr>
          <a:xfrm>
            <a:off x="3718408" y="2603697"/>
            <a:ext cx="1617788" cy="1642437"/>
            <a:chOff x="3718408" y="2603697"/>
            <a:chExt cx="1617788" cy="1642437"/>
          </a:xfrm>
        </p:grpSpPr>
        <p:sp>
          <p:nvSpPr>
            <p:cNvPr id="21" name="Freeform 20"/>
            <p:cNvSpPr/>
            <p:nvPr/>
          </p:nvSpPr>
          <p:spPr>
            <a:xfrm rot="17234653">
              <a:off x="4123271" y="3872138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3621070">
              <a:off x="4620879" y="3693799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4" name="Group 463"/>
            <p:cNvGrpSpPr/>
            <p:nvPr/>
          </p:nvGrpSpPr>
          <p:grpSpPr>
            <a:xfrm>
              <a:off x="3718408" y="2603697"/>
              <a:ext cx="1617788" cy="1106428"/>
              <a:chOff x="3718408" y="2603697"/>
              <a:chExt cx="1617788" cy="1106428"/>
            </a:xfrm>
          </p:grpSpPr>
          <p:sp>
            <p:nvSpPr>
              <p:cNvPr id="23" name="Freeform 22"/>
              <p:cNvSpPr/>
              <p:nvPr/>
            </p:nvSpPr>
            <p:spPr>
              <a:xfrm rot="8573279">
                <a:off x="4589424" y="3046693"/>
                <a:ext cx="651124" cy="96867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3718408" y="2603697"/>
                <a:ext cx="830319" cy="958831"/>
                <a:chOff x="3718408" y="2603697"/>
                <a:chExt cx="830319" cy="958831"/>
              </a:xfrm>
            </p:grpSpPr>
            <p:grpSp>
              <p:nvGrpSpPr>
                <p:cNvPr id="461" name="Group 460"/>
                <p:cNvGrpSpPr/>
                <p:nvPr/>
              </p:nvGrpSpPr>
              <p:grpSpPr>
                <a:xfrm>
                  <a:off x="3718408" y="3051773"/>
                  <a:ext cx="768641" cy="510755"/>
                  <a:chOff x="3718408" y="3051773"/>
                  <a:chExt cx="768641" cy="510755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718408" y="3465661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 rot="2650737">
                    <a:off x="3835925" y="3051773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</p:grpSp>
            <p:sp>
              <p:nvSpPr>
                <p:cNvPr id="22" name="Freeform 21"/>
                <p:cNvSpPr/>
                <p:nvPr/>
              </p:nvSpPr>
              <p:spPr>
                <a:xfrm rot="5645839">
                  <a:off x="4174732" y="2880825"/>
                  <a:ext cx="651124" cy="96867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6881667">
                  <a:off x="4184559" y="2780984"/>
                  <a:ext cx="457706" cy="158163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 rot="12974254">
                <a:off x="4771318" y="3484715"/>
                <a:ext cx="564878" cy="225410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3855234" y="2700959"/>
            <a:ext cx="1463722" cy="1460107"/>
            <a:chOff x="3855234" y="2700959"/>
            <a:chExt cx="1463722" cy="1460107"/>
          </a:xfrm>
        </p:grpSpPr>
        <p:sp>
          <p:nvSpPr>
            <p:cNvPr id="14" name="Freeform 13"/>
            <p:cNvSpPr/>
            <p:nvPr/>
          </p:nvSpPr>
          <p:spPr>
            <a:xfrm rot="4260492">
              <a:off x="4896201" y="3216153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7234524">
              <a:off x="4697096" y="3552952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3855234" y="2700959"/>
              <a:ext cx="1061389" cy="1460107"/>
              <a:chOff x="3855234" y="2700959"/>
              <a:chExt cx="1061389" cy="1460107"/>
            </a:xfrm>
          </p:grpSpPr>
          <p:sp>
            <p:nvSpPr>
              <p:cNvPr id="13" name="Freeform 12"/>
              <p:cNvSpPr/>
              <p:nvPr/>
            </p:nvSpPr>
            <p:spPr>
              <a:xfrm rot="188408">
                <a:off x="4641558" y="2700959"/>
                <a:ext cx="275065" cy="570444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6" name="Group 465"/>
              <p:cNvGrpSpPr/>
              <p:nvPr/>
            </p:nvGrpSpPr>
            <p:grpSpPr>
              <a:xfrm>
                <a:off x="3855234" y="3001048"/>
                <a:ext cx="594406" cy="1160018"/>
                <a:chOff x="3855234" y="3001048"/>
                <a:chExt cx="594406" cy="1160018"/>
              </a:xfrm>
            </p:grpSpPr>
            <p:sp>
              <p:nvSpPr>
                <p:cNvPr id="16" name="Freeform 15"/>
                <p:cNvSpPr/>
                <p:nvPr/>
              </p:nvSpPr>
              <p:spPr>
                <a:xfrm rot="16957076">
                  <a:off x="4002923" y="2853359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10960213">
                  <a:off x="4174575" y="3590622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1" name="Freeform 130"/>
              <p:cNvSpPr/>
              <p:nvPr/>
            </p:nvSpPr>
            <p:spPr>
              <a:xfrm rot="18319563">
                <a:off x="4188018" y="2692650"/>
                <a:ext cx="137896" cy="446229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  <p:sp>
          <p:nvSpPr>
            <p:cNvPr id="133" name="Freeform 132"/>
            <p:cNvSpPr/>
            <p:nvPr/>
          </p:nvSpPr>
          <p:spPr>
            <a:xfrm rot="7232875">
              <a:off x="4837267" y="3477228"/>
              <a:ext cx="228032" cy="58080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lear Sans"/>
                <a:cs typeface="Clear Sans"/>
              </a:endParaRPr>
            </a:p>
          </p:txBody>
        </p:sp>
      </p:grpSp>
      <p:grpSp>
        <p:nvGrpSpPr>
          <p:cNvPr id="521" name="Group 520"/>
          <p:cNvGrpSpPr/>
          <p:nvPr/>
        </p:nvGrpSpPr>
        <p:grpSpPr>
          <a:xfrm>
            <a:off x="4932041" y="2568029"/>
            <a:ext cx="154309" cy="138524"/>
            <a:chOff x="4782816" y="2568029"/>
            <a:chExt cx="154309" cy="138524"/>
          </a:xfrm>
        </p:grpSpPr>
        <p:cxnSp>
          <p:nvCxnSpPr>
            <p:cNvPr id="148" name="Straight Connector 147"/>
            <p:cNvCxnSpPr/>
            <p:nvPr/>
          </p:nvCxnSpPr>
          <p:spPr>
            <a:xfrm flipH="1">
              <a:off x="4829175" y="2619102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Group 519"/>
            <p:cNvGrpSpPr/>
            <p:nvPr/>
          </p:nvGrpSpPr>
          <p:grpSpPr>
            <a:xfrm>
              <a:off x="4782816" y="2568029"/>
              <a:ext cx="109859" cy="138524"/>
              <a:chOff x="4782816" y="2568029"/>
              <a:chExt cx="109859" cy="138524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4829175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4851400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851400" y="2644775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9" name="Group 518"/>
              <p:cNvGrpSpPr/>
              <p:nvPr/>
            </p:nvGrpSpPr>
            <p:grpSpPr>
              <a:xfrm>
                <a:off x="4782816" y="2601067"/>
                <a:ext cx="109859" cy="105486"/>
                <a:chOff x="4935216" y="2601067"/>
                <a:chExt cx="109859" cy="105486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4935216" y="2670175"/>
                  <a:ext cx="30484" cy="3637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4965700" y="2619102"/>
                  <a:ext cx="22225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965700" y="2644775"/>
                  <a:ext cx="44450" cy="2540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5010150" y="2601067"/>
                  <a:ext cx="34925" cy="18035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1" name="Straight Connector 170"/>
            <p:cNvCxnSpPr/>
            <p:nvPr/>
          </p:nvCxnSpPr>
          <p:spPr>
            <a:xfrm flipH="1">
              <a:off x="4886326" y="2601067"/>
              <a:ext cx="50799" cy="43709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/>
          <p:cNvGrpSpPr/>
          <p:nvPr/>
        </p:nvGrpSpPr>
        <p:grpSpPr>
          <a:xfrm>
            <a:off x="4978400" y="2360016"/>
            <a:ext cx="285693" cy="254040"/>
            <a:chOff x="4756150" y="2360016"/>
            <a:chExt cx="285693" cy="254040"/>
          </a:xfrm>
        </p:grpSpPr>
        <p:cxnSp>
          <p:nvCxnSpPr>
            <p:cNvPr id="174" name="Straight Connector 173"/>
            <p:cNvCxnSpPr/>
            <p:nvPr/>
          </p:nvCxnSpPr>
          <p:spPr>
            <a:xfrm flipH="1">
              <a:off x="4813301" y="2568029"/>
              <a:ext cx="22226" cy="4602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H="1">
              <a:off x="4908551" y="2411090"/>
              <a:ext cx="47926" cy="64477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4835527" y="2411089"/>
              <a:ext cx="5427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975233" y="2462163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2" name="Group 531"/>
            <p:cNvGrpSpPr/>
            <p:nvPr/>
          </p:nvGrpSpPr>
          <p:grpSpPr>
            <a:xfrm>
              <a:off x="4756150" y="2360016"/>
              <a:ext cx="217344" cy="241053"/>
              <a:chOff x="4987925" y="2360016"/>
              <a:chExt cx="217344" cy="241053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4987925" y="2516956"/>
                <a:ext cx="22226" cy="5107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>
                <a:off x="5010151" y="2516956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5095876" y="2513236"/>
                <a:ext cx="42718" cy="8783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5099051" y="2568029"/>
                <a:ext cx="53975" cy="33038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5067301" y="2513236"/>
                <a:ext cx="25701" cy="5479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H="1">
                <a:off x="5045076" y="2513236"/>
                <a:ext cx="57150" cy="36758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5064125" y="2467359"/>
                <a:ext cx="22226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H="1">
                <a:off x="5010150" y="2462163"/>
                <a:ext cx="12701" cy="5626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>
                <a:off x="5022851" y="2411090"/>
                <a:ext cx="444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5138594" y="2468633"/>
                <a:ext cx="66675" cy="5196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5092702" y="2471639"/>
                <a:ext cx="50806" cy="4587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>
                <a:off x="5086351" y="2411089"/>
                <a:ext cx="38100" cy="5627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H="1">
                <a:off x="5067300" y="2360016"/>
                <a:ext cx="15877" cy="51074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5124451" y="2387600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9" name="Group 528"/>
          <p:cNvGrpSpPr/>
          <p:nvPr/>
        </p:nvGrpSpPr>
        <p:grpSpPr>
          <a:xfrm>
            <a:off x="4003984" y="4148817"/>
            <a:ext cx="163834" cy="189597"/>
            <a:chOff x="4216709" y="4148817"/>
            <a:chExt cx="163834" cy="189597"/>
          </a:xfrm>
        </p:grpSpPr>
        <p:cxnSp>
          <p:nvCxnSpPr>
            <p:cNvPr id="280" name="Straight Connector 279"/>
            <p:cNvCxnSpPr/>
            <p:nvPr/>
          </p:nvCxnSpPr>
          <p:spPr>
            <a:xfrm rot="10800000" flipV="1">
              <a:off x="4350059" y="4148817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10800000" flipH="1">
              <a:off x="4305608" y="4287341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oup 527"/>
            <p:cNvGrpSpPr/>
            <p:nvPr/>
          </p:nvGrpSpPr>
          <p:grpSpPr>
            <a:xfrm>
              <a:off x="4216709" y="4185194"/>
              <a:ext cx="130175" cy="102147"/>
              <a:chOff x="4159559" y="4185194"/>
              <a:chExt cx="130175" cy="102147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 rot="10800000" flipH="1">
                <a:off x="4245284" y="4236268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7" name="Group 526"/>
              <p:cNvGrpSpPr/>
              <p:nvPr/>
            </p:nvGrpSpPr>
            <p:grpSpPr>
              <a:xfrm>
                <a:off x="4159559" y="4185194"/>
                <a:ext cx="130175" cy="102147"/>
                <a:chOff x="4159559" y="4185194"/>
                <a:chExt cx="130175" cy="102147"/>
              </a:xfrm>
            </p:grpSpPr>
            <p:cxnSp>
              <p:nvCxnSpPr>
                <p:cNvPr id="285" name="Straight Connector 284"/>
                <p:cNvCxnSpPr/>
                <p:nvPr/>
              </p:nvCxnSpPr>
              <p:spPr>
                <a:xfrm rot="10800000">
                  <a:off x="4245284" y="4236268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rot="10800000" flipH="1">
                  <a:off x="4210359" y="4210594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rot="10800000" flipV="1">
                  <a:off x="4188134" y="425430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6" name="Group 525"/>
                <p:cNvGrpSpPr/>
                <p:nvPr/>
              </p:nvGrpSpPr>
              <p:grpSpPr>
                <a:xfrm>
                  <a:off x="4159559" y="4185194"/>
                  <a:ext cx="130175" cy="102147"/>
                  <a:chOff x="4007159" y="4185194"/>
                  <a:chExt cx="130175" cy="102147"/>
                </a:xfrm>
              </p:grpSpPr>
              <p:cxnSp>
                <p:nvCxnSpPr>
                  <p:cNvPr id="281" name="Straight Connector 280"/>
                  <p:cNvCxnSpPr/>
                  <p:nvPr/>
                </p:nvCxnSpPr>
                <p:spPr>
                  <a:xfrm rot="10800000" flipH="1">
                    <a:off x="4115109" y="4185195"/>
                    <a:ext cx="22225" cy="51073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10800000" flipH="1">
                    <a:off x="4092884" y="4185194"/>
                    <a:ext cx="44450" cy="2540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 rot="10800000">
                    <a:off x="4115109" y="4236268"/>
                    <a:ext cx="0" cy="5107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 rot="10800000" flipH="1">
                    <a:off x="4057959" y="4236268"/>
                    <a:ext cx="34925" cy="18035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 rot="10800000" flipH="1">
                    <a:off x="4007159" y="4210594"/>
                    <a:ext cx="50799" cy="4370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0" name="Group 559"/>
          <p:cNvGrpSpPr/>
          <p:nvPr/>
        </p:nvGrpSpPr>
        <p:grpSpPr>
          <a:xfrm>
            <a:off x="3727759" y="4388010"/>
            <a:ext cx="292098" cy="254385"/>
            <a:chOff x="3727759" y="4388010"/>
            <a:chExt cx="292098" cy="254385"/>
          </a:xfrm>
        </p:grpSpPr>
        <p:cxnSp>
          <p:nvCxnSpPr>
            <p:cNvPr id="304" name="Straight Connector 303"/>
            <p:cNvCxnSpPr/>
            <p:nvPr/>
          </p:nvCxnSpPr>
          <p:spPr>
            <a:xfrm rot="10800000" flipH="1">
              <a:off x="3952880" y="4495354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10800000" flipH="1">
              <a:off x="3873809" y="4418744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rot="10800000" flipV="1">
              <a:off x="3727759" y="4388010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rot="10800000" flipH="1">
              <a:off x="4008745" y="4495354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rot="10800000" flipV="1">
              <a:off x="3754846" y="4444280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 flipH="1">
              <a:off x="3913194" y="4469818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>
            <a:off x="5193966" y="3941530"/>
            <a:ext cx="130320" cy="167486"/>
            <a:chOff x="5006641" y="3941530"/>
            <a:chExt cx="130320" cy="167486"/>
          </a:xfrm>
        </p:grpSpPr>
        <p:cxnSp>
          <p:nvCxnSpPr>
            <p:cNvPr id="315" name="Straight Connector 314"/>
            <p:cNvCxnSpPr/>
            <p:nvPr/>
          </p:nvCxnSpPr>
          <p:spPr>
            <a:xfrm rot="5802756" flipV="1">
              <a:off x="5009588" y="3938583"/>
              <a:ext cx="30484" cy="36378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5802756" flipH="1">
              <a:off x="5076827" y="4013115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523"/>
            <p:cNvGrpSpPr/>
            <p:nvPr/>
          </p:nvGrpSpPr>
          <p:grpSpPr>
            <a:xfrm>
              <a:off x="5035252" y="3975368"/>
              <a:ext cx="101709" cy="133648"/>
              <a:chOff x="5222577" y="3975368"/>
              <a:chExt cx="101709" cy="133648"/>
            </a:xfrm>
          </p:grpSpPr>
          <p:cxnSp>
            <p:nvCxnSpPr>
              <p:cNvPr id="316" name="Straight Connector 315"/>
              <p:cNvCxnSpPr/>
              <p:nvPr/>
            </p:nvCxnSpPr>
            <p:spPr>
              <a:xfrm rot="5802756" flipH="1">
                <a:off x="5238213" y="3962520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802756" flipH="1">
                <a:off x="5213053" y="3984892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802756">
                <a:off x="5298750" y="3979527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802756">
                <a:off x="5296152" y="400159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802756" flipH="1">
                <a:off x="5225789" y="4038492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5802756" flipH="1">
                <a:off x="5260242" y="4033530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802756" flipH="1">
                <a:off x="5234546" y="406176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0" name="Group 459"/>
          <p:cNvGrpSpPr/>
          <p:nvPr/>
        </p:nvGrpSpPr>
        <p:grpSpPr>
          <a:xfrm>
            <a:off x="3718408" y="2651631"/>
            <a:ext cx="1610997" cy="1356416"/>
            <a:chOff x="3718408" y="2651631"/>
            <a:chExt cx="1610997" cy="1356416"/>
          </a:xfrm>
        </p:grpSpPr>
        <p:cxnSp>
          <p:nvCxnSpPr>
            <p:cNvPr id="352" name="Straight Connector 351"/>
            <p:cNvCxnSpPr/>
            <p:nvPr/>
          </p:nvCxnSpPr>
          <p:spPr>
            <a:xfrm flipH="1">
              <a:off x="3950007" y="3562529"/>
              <a:ext cx="478715" cy="445518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9" name="Group 458"/>
            <p:cNvGrpSpPr/>
            <p:nvPr/>
          </p:nvGrpSpPr>
          <p:grpSpPr>
            <a:xfrm>
              <a:off x="3718408" y="2651631"/>
              <a:ext cx="1610997" cy="790070"/>
              <a:chOff x="3718408" y="2651631"/>
              <a:chExt cx="1610997" cy="790070"/>
            </a:xfrm>
          </p:grpSpPr>
          <p:grpSp>
            <p:nvGrpSpPr>
              <p:cNvPr id="458" name="Group 457"/>
              <p:cNvGrpSpPr/>
              <p:nvPr/>
            </p:nvGrpSpPr>
            <p:grpSpPr>
              <a:xfrm>
                <a:off x="3718408" y="2651631"/>
                <a:ext cx="744372" cy="790070"/>
                <a:chOff x="3718408" y="2651631"/>
                <a:chExt cx="744372" cy="79007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 flipH="1" flipV="1">
                  <a:off x="3718408" y="3397251"/>
                  <a:ext cx="651124" cy="44450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 flipV="1">
                  <a:off x="4306065" y="2651631"/>
                  <a:ext cx="156715" cy="605821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9" name="Straight Connector 358"/>
              <p:cNvCxnSpPr/>
              <p:nvPr/>
            </p:nvCxnSpPr>
            <p:spPr>
              <a:xfrm flipV="1">
                <a:off x="4716016" y="3175000"/>
                <a:ext cx="613389" cy="218796"/>
              </a:xfrm>
              <a:prstGeom prst="line">
                <a:avLst/>
              </a:prstGeom>
              <a:ln w="6350" cmpd="sng">
                <a:solidFill>
                  <a:srgbClr val="008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6" name="Straight Connector 375"/>
          <p:cNvCxnSpPr/>
          <p:nvPr/>
        </p:nvCxnSpPr>
        <p:spPr>
          <a:xfrm flipH="1">
            <a:off x="3847753" y="4005064"/>
            <a:ext cx="105126" cy="100160"/>
          </a:xfrm>
          <a:prstGeom prst="line">
            <a:avLst/>
          </a:prstGeom>
          <a:ln w="6350" cmpd="sng"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4" name="Group 553"/>
          <p:cNvGrpSpPr/>
          <p:nvPr/>
        </p:nvGrpSpPr>
        <p:grpSpPr>
          <a:xfrm>
            <a:off x="3832591" y="3038475"/>
            <a:ext cx="1857009" cy="1456879"/>
            <a:chOff x="3832591" y="3038475"/>
            <a:chExt cx="1857009" cy="1456879"/>
          </a:xfrm>
        </p:grpSpPr>
        <p:grpSp>
          <p:nvGrpSpPr>
            <p:cNvPr id="553" name="Group 552"/>
            <p:cNvGrpSpPr/>
            <p:nvPr/>
          </p:nvGrpSpPr>
          <p:grpSpPr>
            <a:xfrm>
              <a:off x="3832591" y="4254303"/>
              <a:ext cx="260293" cy="241051"/>
              <a:chOff x="3305541" y="4254303"/>
              <a:chExt cx="260293" cy="241051"/>
            </a:xfrm>
          </p:grpSpPr>
          <p:grpSp>
            <p:nvGrpSpPr>
              <p:cNvPr id="551" name="Group 550"/>
              <p:cNvGrpSpPr/>
              <p:nvPr/>
            </p:nvGrpSpPr>
            <p:grpSpPr>
              <a:xfrm>
                <a:off x="3372152" y="4254303"/>
                <a:ext cx="193682" cy="241051"/>
                <a:chOff x="3899202" y="4254303"/>
                <a:chExt cx="193682" cy="241051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 rot="10800000" flipH="1">
                  <a:off x="4035734" y="428734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rot="10800000" flipH="1">
                  <a:off x="4003983" y="4254303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 rot="10800000" flipH="1">
                  <a:off x="3950008" y="4254303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rot="10800000" flipV="1">
                  <a:off x="3924307" y="4287341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rot="10800000" flipH="1">
                  <a:off x="3950008" y="430537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rot="10800000" flipH="1">
                  <a:off x="4016683" y="433693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rot="10800000" flipH="1">
                  <a:off x="4080183" y="4336938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rot="10800000" flipH="1">
                  <a:off x="3950008" y="438801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rot="10800000" flipV="1">
                  <a:off x="3899202" y="434213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 rot="10800000" flipH="1">
                  <a:off x="3978583" y="4388010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rot="10800000" flipH="1">
                  <a:off x="4019857" y="4444280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rot="10800000" flipH="1">
                  <a:off x="3924307" y="4444281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/>
              <p:cNvGrpSpPr/>
              <p:nvPr/>
            </p:nvGrpSpPr>
            <p:grpSpPr>
              <a:xfrm>
                <a:off x="3305541" y="4342134"/>
                <a:ext cx="247592" cy="125636"/>
                <a:chOff x="3832591" y="4342134"/>
                <a:chExt cx="247592" cy="125636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 rot="10800000" flipH="1">
                  <a:off x="4035734" y="4393207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rot="10800000" flipH="1">
                  <a:off x="3913194" y="4342134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rot="10800000" flipH="1">
                  <a:off x="3832591" y="4388010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rot="10800000" flipV="1">
                  <a:off x="3978582" y="4444280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4" name="Freeform 373"/>
            <p:cNvSpPr/>
            <p:nvPr/>
          </p:nvSpPr>
          <p:spPr>
            <a:xfrm rot="7424068">
              <a:off x="5231889" y="4294588"/>
              <a:ext cx="86850" cy="8037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97" name="Straight Connector 396"/>
            <p:cNvCxnSpPr/>
            <p:nvPr/>
          </p:nvCxnSpPr>
          <p:spPr>
            <a:xfrm flipV="1">
              <a:off x="5467351" y="3038475"/>
              <a:ext cx="222249" cy="7937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3565887" y="3478912"/>
            <a:ext cx="181972" cy="107945"/>
            <a:chOff x="3565887" y="3355087"/>
            <a:chExt cx="181972" cy="107945"/>
          </a:xfrm>
        </p:grpSpPr>
        <p:cxnSp>
          <p:nvCxnSpPr>
            <p:cNvPr id="418" name="Straight Connector 417"/>
            <p:cNvCxnSpPr/>
            <p:nvPr/>
          </p:nvCxnSpPr>
          <p:spPr>
            <a:xfrm rot="13850235" flipH="1">
              <a:off x="3668012" y="3413857"/>
              <a:ext cx="22225" cy="51073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13850235" flipH="1">
              <a:off x="3659834" y="3409970"/>
              <a:ext cx="44450" cy="2540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13850235">
              <a:off x="3632506" y="3437495"/>
              <a:ext cx="0" cy="51073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 rot="13850235" flipH="1">
              <a:off x="3602788" y="3412810"/>
              <a:ext cx="34925" cy="18035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" name="Group 521"/>
            <p:cNvGrpSpPr/>
            <p:nvPr/>
          </p:nvGrpSpPr>
          <p:grpSpPr>
            <a:xfrm>
              <a:off x="3565887" y="3355087"/>
              <a:ext cx="181972" cy="94314"/>
              <a:chOff x="3565887" y="3482087"/>
              <a:chExt cx="181972" cy="94314"/>
            </a:xfrm>
          </p:grpSpPr>
          <p:cxnSp>
            <p:nvCxnSpPr>
              <p:cNvPr id="417" name="Straight Connector 416"/>
              <p:cNvCxnSpPr/>
              <p:nvPr/>
            </p:nvCxnSpPr>
            <p:spPr>
              <a:xfrm rot="13850235" flipV="1">
                <a:off x="3714428" y="3541025"/>
                <a:ext cx="30484" cy="3637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13850235" flipH="1">
                <a:off x="3634176" y="3565289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3850235">
                <a:off x="3618471" y="3547263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3850235" flipH="1">
                <a:off x="3629686" y="3526919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3850235" flipV="1">
                <a:off x="3571293" y="3526280"/>
                <a:ext cx="22225" cy="3303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13850235" flipH="1">
                <a:off x="3577736" y="348563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8" name="Group 557"/>
          <p:cNvGrpSpPr/>
          <p:nvPr/>
        </p:nvGrpSpPr>
        <p:grpSpPr>
          <a:xfrm>
            <a:off x="3372654" y="3444841"/>
            <a:ext cx="238771" cy="222214"/>
            <a:chOff x="3372654" y="3444841"/>
            <a:chExt cx="238771" cy="222214"/>
          </a:xfrm>
        </p:grpSpPr>
        <p:cxnSp>
          <p:nvCxnSpPr>
            <p:cNvPr id="425" name="Straight Connector 424"/>
            <p:cNvCxnSpPr/>
            <p:nvPr/>
          </p:nvCxnSpPr>
          <p:spPr>
            <a:xfrm rot="13850235" flipH="1">
              <a:off x="3574776" y="3588132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7" name="Group 556"/>
            <p:cNvGrpSpPr/>
            <p:nvPr/>
          </p:nvGrpSpPr>
          <p:grpSpPr>
            <a:xfrm>
              <a:off x="3372654" y="3444841"/>
              <a:ext cx="213707" cy="222214"/>
              <a:chOff x="3372654" y="3702016"/>
              <a:chExt cx="213707" cy="222214"/>
            </a:xfrm>
          </p:grpSpPr>
          <p:grpSp>
            <p:nvGrpSpPr>
              <p:cNvPr id="555" name="Group 554"/>
              <p:cNvGrpSpPr/>
              <p:nvPr/>
            </p:nvGrpSpPr>
            <p:grpSpPr>
              <a:xfrm>
                <a:off x="3372654" y="3702016"/>
                <a:ext cx="213707" cy="222214"/>
                <a:chOff x="3372654" y="3444841"/>
                <a:chExt cx="213707" cy="222214"/>
              </a:xfrm>
            </p:grpSpPr>
            <p:cxnSp>
              <p:nvCxnSpPr>
                <p:cNvPr id="426" name="Straight Connector 425"/>
                <p:cNvCxnSpPr/>
                <p:nvPr/>
              </p:nvCxnSpPr>
              <p:spPr>
                <a:xfrm rot="13850235" flipH="1">
                  <a:off x="3532250" y="355736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/>
                <p:cNvCxnSpPr/>
                <p:nvPr/>
              </p:nvCxnSpPr>
              <p:spPr>
                <a:xfrm rot="13850235" flipH="1">
                  <a:off x="3511305" y="3472120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 rot="13850235" flipH="1">
                  <a:off x="3488198" y="3560372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 rot="13850235" flipH="1">
                  <a:off x="3528040" y="3604957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3850235" flipH="1">
                  <a:off x="3452507" y="3619294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3850235" flipH="1">
                  <a:off x="3416088" y="3566613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3850235" flipH="1">
                  <a:off x="3406226" y="3484363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/>
              </p:nvCxnSpPr>
              <p:spPr>
                <a:xfrm rot="13850235" flipH="1">
                  <a:off x="3419598" y="3568281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/>
                <p:cNvCxnSpPr/>
                <p:nvPr/>
              </p:nvCxnSpPr>
              <p:spPr>
                <a:xfrm rot="13850235" flipH="1">
                  <a:off x="3408144" y="3628161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 rot="13850235" flipH="1">
                  <a:off x="3341948" y="3475547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/>
              <p:cNvGrpSpPr/>
              <p:nvPr/>
            </p:nvGrpSpPr>
            <p:grpSpPr>
              <a:xfrm>
                <a:off x="3383952" y="3729809"/>
                <a:ext cx="190931" cy="134196"/>
                <a:chOff x="3383952" y="3472634"/>
                <a:chExt cx="190931" cy="134196"/>
              </a:xfrm>
            </p:grpSpPr>
            <p:cxnSp>
              <p:nvCxnSpPr>
                <p:cNvPr id="429" name="Straight Connector 428"/>
                <p:cNvCxnSpPr/>
                <p:nvPr/>
              </p:nvCxnSpPr>
              <p:spPr>
                <a:xfrm rot="13850235" flipH="1">
                  <a:off x="3547759" y="3490954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/>
              </p:nvCxnSpPr>
              <p:spPr>
                <a:xfrm rot="13850235" flipV="1">
                  <a:off x="3466233" y="3458088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/>
                <p:nvPr/>
              </p:nvCxnSpPr>
              <p:spPr>
                <a:xfrm rot="13850235" flipH="1">
                  <a:off x="3469678" y="3504920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 rot="13850235" flipV="1">
                  <a:off x="3406726" y="3484601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/>
                <p:cNvCxnSpPr/>
                <p:nvPr/>
              </p:nvCxnSpPr>
              <p:spPr>
                <a:xfrm rot="13850235" flipH="1">
                  <a:off x="3360527" y="3578372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/>
              </p:nvCxnSpPr>
              <p:spPr>
                <a:xfrm rot="13850235" flipV="1">
                  <a:off x="3395696" y="3595085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9" name="Group 558"/>
          <p:cNvGrpSpPr/>
          <p:nvPr/>
        </p:nvGrpSpPr>
        <p:grpSpPr>
          <a:xfrm>
            <a:off x="3241675" y="3086100"/>
            <a:ext cx="233476" cy="918964"/>
            <a:chOff x="3241675" y="3086100"/>
            <a:chExt cx="233476" cy="918964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347864" y="3946330"/>
              <a:ext cx="127287" cy="5873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73425" y="3086100"/>
              <a:ext cx="120650" cy="317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H="1">
              <a:off x="3241675" y="3393796"/>
              <a:ext cx="106189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13850235" flipH="1">
              <a:off x="3293166" y="3617048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13850235" flipH="1">
              <a:off x="3296478" y="349132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rot="13850235" flipV="1">
              <a:off x="3268702" y="340908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rot="13850235" flipH="1">
              <a:off x="3210890" y="3336984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rot="13850235" flipH="1">
              <a:off x="3325199" y="3632272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rot="13850235" flipV="1">
              <a:off x="3212487" y="348222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13850235" flipH="1">
              <a:off x="3288082" y="356646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 543"/>
          <p:cNvGrpSpPr/>
          <p:nvPr/>
        </p:nvGrpSpPr>
        <p:grpSpPr>
          <a:xfrm>
            <a:off x="3947893" y="2247899"/>
            <a:ext cx="1821082" cy="1405174"/>
            <a:chOff x="3947893" y="2247899"/>
            <a:chExt cx="1821082" cy="1405174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4719279" y="2247900"/>
              <a:ext cx="40046" cy="244996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527675" y="3395787"/>
              <a:ext cx="24130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Freeform 362"/>
            <p:cNvSpPr/>
            <p:nvPr/>
          </p:nvSpPr>
          <p:spPr>
            <a:xfrm rot="17839125">
              <a:off x="3936799" y="2399270"/>
              <a:ext cx="185594" cy="16340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 rot="5400000">
              <a:off x="4283253" y="2334206"/>
              <a:ext cx="226453" cy="53840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 rot="10800000">
              <a:off x="5510109" y="3607354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H="1" flipV="1">
              <a:off x="4206875" y="2270125"/>
              <a:ext cx="66675" cy="222771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Freeform 469"/>
            <p:cNvSpPr/>
            <p:nvPr/>
          </p:nvSpPr>
          <p:spPr>
            <a:xfrm rot="8412576">
              <a:off x="5199327" y="2637418"/>
              <a:ext cx="233713" cy="46595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 rot="4985544">
              <a:off x="5545869" y="3545817"/>
              <a:ext cx="52848" cy="11169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50" name="Group 549"/>
          <p:cNvGrpSpPr/>
          <p:nvPr/>
        </p:nvGrpSpPr>
        <p:grpSpPr>
          <a:xfrm>
            <a:off x="5271868" y="3547325"/>
            <a:ext cx="502249" cy="753604"/>
            <a:chOff x="5271868" y="3547325"/>
            <a:chExt cx="502249" cy="753604"/>
          </a:xfrm>
        </p:grpSpPr>
        <p:grpSp>
          <p:nvGrpSpPr>
            <p:cNvPr id="549" name="Group 548"/>
            <p:cNvGrpSpPr/>
            <p:nvPr/>
          </p:nvGrpSpPr>
          <p:grpSpPr>
            <a:xfrm>
              <a:off x="5271868" y="4010957"/>
              <a:ext cx="245625" cy="289972"/>
              <a:chOff x="5725893" y="4010957"/>
              <a:chExt cx="245625" cy="289972"/>
            </a:xfrm>
          </p:grpSpPr>
          <p:grpSp>
            <p:nvGrpSpPr>
              <p:cNvPr id="546" name="Group 545"/>
              <p:cNvGrpSpPr/>
              <p:nvPr/>
            </p:nvGrpSpPr>
            <p:grpSpPr>
              <a:xfrm>
                <a:off x="5725893" y="4010957"/>
                <a:ext cx="245625" cy="220778"/>
                <a:chOff x="5275043" y="4010957"/>
                <a:chExt cx="245625" cy="220778"/>
              </a:xfrm>
            </p:grpSpPr>
            <p:cxnSp>
              <p:nvCxnSpPr>
                <p:cNvPr id="323" name="Straight Connector 322"/>
                <p:cNvCxnSpPr/>
                <p:nvPr/>
              </p:nvCxnSpPr>
              <p:spPr>
                <a:xfrm rot="5802756" flipH="1">
                  <a:off x="5337060" y="3996533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5802756" flipH="1">
                  <a:off x="5314960" y="4035949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5802756" flipV="1">
                  <a:off x="5288614" y="405739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rot="5802756" flipH="1">
                  <a:off x="5302269" y="4090422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rot="5802756" flipH="1">
                  <a:off x="5264574" y="4126765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rot="5802756" flipV="1">
                  <a:off x="5317669" y="4160586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rot="5802756" flipH="1">
                  <a:off x="5315742" y="412951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rot="5802756" flipH="1">
                  <a:off x="5377410" y="407800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rot="5802756" flipH="1">
                  <a:off x="5391619" y="4017379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rot="5802756" flipH="1">
                  <a:off x="5425708" y="4054630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rot="5802756" flipH="1">
                  <a:off x="5377932" y="414838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rot="5802756" flipH="1">
                  <a:off x="5376714" y="4162875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rot="5802756" flipV="1">
                  <a:off x="5353638" y="418339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rot="5802756" flipH="1">
                  <a:off x="5419251" y="4111639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rot="5802756" flipH="1">
                  <a:off x="5487192" y="4090556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rot="5802756" flipH="1">
                  <a:off x="5433707" y="4188935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2" name="Straight Connector 341"/>
              <p:cNvCxnSpPr/>
              <p:nvPr/>
            </p:nvCxnSpPr>
            <p:spPr>
              <a:xfrm rot="5802756" flipH="1">
                <a:off x="5815085" y="4265025"/>
                <a:ext cx="66610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rot="5802756" flipV="1">
                <a:off x="5926530" y="4151611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0" name="Freeform 369"/>
            <p:cNvSpPr/>
            <p:nvPr/>
          </p:nvSpPr>
          <p:spPr>
            <a:xfrm rot="9903919">
              <a:off x="5640528" y="3547325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 rot="4985544">
              <a:off x="5653857" y="3597797"/>
              <a:ext cx="68012" cy="10602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2" name="Group 561"/>
          <p:cNvGrpSpPr/>
          <p:nvPr/>
        </p:nvGrpSpPr>
        <p:grpSpPr>
          <a:xfrm>
            <a:off x="5378591" y="3393796"/>
            <a:ext cx="510724" cy="1103082"/>
            <a:chOff x="5378591" y="3393796"/>
            <a:chExt cx="510724" cy="1103082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768975" y="3393796"/>
              <a:ext cx="10795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rot="5802756" flipH="1">
              <a:off x="5537835" y="4110715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rot="5802756" flipH="1">
              <a:off x="5479084" y="418119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rot="5802756" flipV="1">
              <a:off x="5335104" y="4350158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rot="5802756" flipH="1">
              <a:off x="5332555" y="445084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rot="5802756" flipH="1">
              <a:off x="5586375" y="4067553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5802756" flipV="1">
              <a:off x="5388399" y="427748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5802756" flipH="1">
              <a:off x="5512984" y="414962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Freeform 370"/>
            <p:cNvSpPr/>
            <p:nvPr/>
          </p:nvSpPr>
          <p:spPr>
            <a:xfrm rot="9444241">
              <a:off x="5747935" y="3462734"/>
              <a:ext cx="14138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 rot="5153198">
              <a:off x="5745420" y="3678466"/>
              <a:ext cx="83368" cy="7861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3663950" y="3642279"/>
            <a:ext cx="1820998" cy="750162"/>
            <a:chOff x="3663950" y="3642279"/>
            <a:chExt cx="1820998" cy="750162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663950" y="3793930"/>
              <a:ext cx="135176" cy="67118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759325" y="4216401"/>
              <a:ext cx="37540" cy="158749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Freeform 367"/>
            <p:cNvSpPr/>
            <p:nvPr/>
          </p:nvSpPr>
          <p:spPr>
            <a:xfrm rot="11617560">
              <a:off x="5351359" y="3642279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lear Sans"/>
                <a:cs typeface="Clear Sans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 rot="7651956">
              <a:off x="5140427" y="3988305"/>
              <a:ext cx="76545" cy="16968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 rot="8341071">
              <a:off x="5023875" y="4100309"/>
              <a:ext cx="45719" cy="15972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 rot="17234653">
              <a:off x="4323578" y="4292129"/>
              <a:ext cx="154905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3603011" y="4276345"/>
            <a:ext cx="1588636" cy="488555"/>
            <a:chOff x="3603011" y="4276345"/>
            <a:chExt cx="1588636" cy="4885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851401" y="4600575"/>
              <a:ext cx="25399" cy="1238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rot="10800000" flipH="1">
              <a:off x="3635683" y="4393206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H="1">
              <a:off x="3603011" y="4276345"/>
              <a:ext cx="82834" cy="9880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Freeform 477"/>
            <p:cNvSpPr/>
            <p:nvPr/>
          </p:nvSpPr>
          <p:spPr>
            <a:xfrm rot="8223663">
              <a:off x="5109988" y="4492306"/>
              <a:ext cx="81659" cy="100731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 rot="15985111">
              <a:off x="4410986" y="4683082"/>
              <a:ext cx="117917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3347864" y="2246074"/>
            <a:ext cx="1951557" cy="2396321"/>
            <a:chOff x="3347864" y="2246074"/>
            <a:chExt cx="1951557" cy="2396321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3463925" y="3861048"/>
              <a:ext cx="200025" cy="91827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394075" y="3117850"/>
              <a:ext cx="219887" cy="571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796865" y="4375150"/>
              <a:ext cx="54535" cy="2254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Freeform 372"/>
            <p:cNvSpPr/>
            <p:nvPr/>
          </p:nvSpPr>
          <p:spPr>
            <a:xfrm rot="7424068">
              <a:off x="5201904" y="4158350"/>
              <a:ext cx="84219" cy="11081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78" name="Straight Connector 377"/>
            <p:cNvCxnSpPr/>
            <p:nvPr/>
          </p:nvCxnSpPr>
          <p:spPr>
            <a:xfrm flipH="1">
              <a:off x="3687790" y="4108646"/>
              <a:ext cx="160056" cy="16769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H="1" flipV="1">
              <a:off x="3347864" y="3393796"/>
              <a:ext cx="234073" cy="345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Freeform 476"/>
            <p:cNvSpPr/>
            <p:nvPr/>
          </p:nvSpPr>
          <p:spPr>
            <a:xfrm rot="8341071">
              <a:off x="5068039" y="4250093"/>
              <a:ext cx="93451" cy="21548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 rot="16200000">
              <a:off x="4294356" y="4493305"/>
              <a:ext cx="252461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 rot="5170049">
              <a:off x="4302590" y="2330983"/>
              <a:ext cx="217164" cy="47346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7" name="Group 566"/>
          <p:cNvGrpSpPr/>
          <p:nvPr/>
        </p:nvGrpSpPr>
        <p:grpSpPr>
          <a:xfrm>
            <a:off x="3749194" y="2122621"/>
            <a:ext cx="1596524" cy="2400167"/>
            <a:chOff x="3749194" y="2122621"/>
            <a:chExt cx="1596524" cy="2400167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4759325" y="2130425"/>
              <a:ext cx="25400" cy="11747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16854112" flipH="1">
              <a:off x="3703158" y="242308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Freeform 363"/>
            <p:cNvSpPr/>
            <p:nvPr/>
          </p:nvSpPr>
          <p:spPr>
            <a:xfrm rot="19194337">
              <a:off x="3956429" y="2242765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 rot="4743274">
              <a:off x="4271070" y="2164786"/>
              <a:ext cx="12229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 rot="8107278">
              <a:off x="5253757" y="4398169"/>
              <a:ext cx="91961" cy="124619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12" name="Straight Connector 411"/>
            <p:cNvCxnSpPr/>
            <p:nvPr/>
          </p:nvCxnSpPr>
          <p:spPr>
            <a:xfrm flipH="1" flipV="1">
              <a:off x="4167818" y="2162175"/>
              <a:ext cx="39058" cy="1079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Freeform 483"/>
            <p:cNvSpPr/>
            <p:nvPr/>
          </p:nvSpPr>
          <p:spPr>
            <a:xfrm rot="5232282">
              <a:off x="4290716" y="2162086"/>
              <a:ext cx="12464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4036562" y="2446814"/>
            <a:ext cx="438684" cy="270804"/>
            <a:chOff x="4036562" y="2446814"/>
            <a:chExt cx="438684" cy="270804"/>
          </a:xfrm>
        </p:grpSpPr>
        <p:sp>
          <p:nvSpPr>
            <p:cNvPr id="362" name="Freeform 361"/>
            <p:cNvSpPr/>
            <p:nvPr/>
          </p:nvSpPr>
          <p:spPr>
            <a:xfrm rot="17448192">
              <a:off x="4038034" y="2614810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 rot="5900039">
              <a:off x="4348223" y="2520280"/>
              <a:ext cx="154734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H="1" flipV="1">
              <a:off x="4273550" y="2492896"/>
              <a:ext cx="32516" cy="158734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>
              <a:stCxn id="483" idx="0"/>
              <a:endCxn id="22" idx="2"/>
            </p:cNvCxnSpPr>
            <p:nvPr/>
          </p:nvCxnSpPr>
          <p:spPr>
            <a:xfrm>
              <a:off x="4442050" y="2446814"/>
              <a:ext cx="33196" cy="13965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>
            <a:off x="3581937" y="2492896"/>
            <a:ext cx="1945738" cy="1099676"/>
            <a:chOff x="3581937" y="2492896"/>
            <a:chExt cx="1945738" cy="10996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602736" y="3175000"/>
              <a:ext cx="153290" cy="3810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689052" y="2492896"/>
              <a:ext cx="26964" cy="108171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75276" y="3395787"/>
              <a:ext cx="152399" cy="146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 flipV="1">
              <a:off x="3581937" y="3393796"/>
              <a:ext cx="121621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V="1">
              <a:off x="5317432" y="3117851"/>
              <a:ext cx="158460" cy="5714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Freeform 471"/>
            <p:cNvSpPr/>
            <p:nvPr/>
          </p:nvSpPr>
          <p:spPr>
            <a:xfrm rot="4985544">
              <a:off x="5405709" y="3479980"/>
              <a:ext cx="61750" cy="163433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90" name="Straight Connector 489"/>
            <p:cNvCxnSpPr>
              <a:stCxn id="470" idx="0"/>
              <a:endCxn id="23" idx="2"/>
            </p:cNvCxnSpPr>
            <p:nvPr/>
          </p:nvCxnSpPr>
          <p:spPr>
            <a:xfrm flipH="1">
              <a:off x="5145384" y="2738804"/>
              <a:ext cx="95918" cy="1066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>
            <a:off x="5083177" y="2212975"/>
            <a:ext cx="717548" cy="825500"/>
            <a:chOff x="5083177" y="2212975"/>
            <a:chExt cx="717548" cy="825500"/>
          </a:xfrm>
        </p:grpSpPr>
        <p:cxnSp>
          <p:nvCxnSpPr>
            <p:cNvPr id="204" name="Straight Connector 203"/>
            <p:cNvCxnSpPr/>
            <p:nvPr/>
          </p:nvCxnSpPr>
          <p:spPr>
            <a:xfrm flipH="1">
              <a:off x="5083177" y="2247900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5178727" y="2295525"/>
              <a:ext cx="50499" cy="1155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5270443" y="246216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5375277" y="2462163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5083177" y="221297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5178727" y="2360016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5130801" y="2270125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689600" y="3006725"/>
              <a:ext cx="111125" cy="317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>
              <a:endCxn id="470" idx="2"/>
            </p:cNvCxnSpPr>
            <p:nvPr/>
          </p:nvCxnSpPr>
          <p:spPr>
            <a:xfrm flipH="1">
              <a:off x="5391065" y="2467359"/>
              <a:ext cx="76286" cy="100669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8" name="Group 517"/>
          <p:cNvGrpSpPr/>
          <p:nvPr/>
        </p:nvGrpSpPr>
        <p:grpSpPr>
          <a:xfrm>
            <a:off x="3773898" y="2772591"/>
            <a:ext cx="123528" cy="170870"/>
            <a:chOff x="3967573" y="2772591"/>
            <a:chExt cx="123528" cy="170870"/>
          </a:xfrm>
        </p:grpSpPr>
        <p:cxnSp>
          <p:nvCxnSpPr>
            <p:cNvPr id="245" name="Straight Connector 244"/>
            <p:cNvCxnSpPr/>
            <p:nvPr/>
          </p:nvCxnSpPr>
          <p:spPr>
            <a:xfrm rot="16854112" flipV="1">
              <a:off x="4057520" y="2910030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854112" flipH="1">
              <a:off x="4002825" y="2867417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/>
            <p:cNvGrpSpPr/>
            <p:nvPr/>
          </p:nvGrpSpPr>
          <p:grpSpPr>
            <a:xfrm>
              <a:off x="3967573" y="2772591"/>
              <a:ext cx="123528" cy="135466"/>
              <a:chOff x="3967573" y="2772591"/>
              <a:chExt cx="123528" cy="135466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 rot="16854112" flipH="1">
                <a:off x="4026872" y="2868534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16854112" flipH="1">
                <a:off x="4030467" y="2872886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854112">
                <a:off x="3994139" y="282613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rot="16854112" flipH="1">
                <a:off x="3996200" y="2828635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" name="Group 513"/>
              <p:cNvGrpSpPr/>
              <p:nvPr/>
            </p:nvGrpSpPr>
            <p:grpSpPr>
              <a:xfrm>
                <a:off x="3967573" y="2772591"/>
                <a:ext cx="123528" cy="135466"/>
                <a:chOff x="3770723" y="2772591"/>
                <a:chExt cx="123528" cy="135466"/>
              </a:xfrm>
            </p:grpSpPr>
            <p:cxnSp>
              <p:nvCxnSpPr>
                <p:cNvPr id="248" name="Straight Connector 247"/>
                <p:cNvCxnSpPr/>
                <p:nvPr/>
              </p:nvCxnSpPr>
              <p:spPr>
                <a:xfrm rot="16854112">
                  <a:off x="3796260" y="2847963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rot="16854112" flipH="1">
                  <a:off x="3836590" y="2844213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rot="16854112" flipV="1">
                  <a:off x="3789203" y="2788244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rot="16854112" flipH="1">
                  <a:off x="3815300" y="2776136"/>
                  <a:ext cx="50799" cy="4370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/>
                <p:cNvCxnSpPr>
                  <a:endCxn id="20" idx="2"/>
                </p:cNvCxnSpPr>
                <p:nvPr/>
              </p:nvCxnSpPr>
              <p:spPr>
                <a:xfrm>
                  <a:off x="3771184" y="2827066"/>
                  <a:ext cx="123067" cy="80991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6" name="Group 565"/>
          <p:cNvGrpSpPr/>
          <p:nvPr/>
        </p:nvGrpSpPr>
        <p:grpSpPr>
          <a:xfrm>
            <a:off x="3577669" y="2571119"/>
            <a:ext cx="261902" cy="292922"/>
            <a:chOff x="3577669" y="2571119"/>
            <a:chExt cx="261902" cy="292922"/>
          </a:xfrm>
        </p:grpSpPr>
        <p:cxnSp>
          <p:nvCxnSpPr>
            <p:cNvPr id="272" name="Straight Connector 271"/>
            <p:cNvCxnSpPr/>
            <p:nvPr/>
          </p:nvCxnSpPr>
          <p:spPr>
            <a:xfrm rot="16854112" flipH="1">
              <a:off x="3683609" y="2601825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3" name="Group 542"/>
            <p:cNvGrpSpPr/>
            <p:nvPr/>
          </p:nvGrpSpPr>
          <p:grpSpPr>
            <a:xfrm>
              <a:off x="3577669" y="2641500"/>
              <a:ext cx="261902" cy="222541"/>
              <a:chOff x="3215719" y="2641500"/>
              <a:chExt cx="261902" cy="222541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 rot="16854112" flipH="1">
                <a:off x="3381067" y="2788420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854112" flipH="1">
                <a:off x="3274818" y="2678277"/>
                <a:ext cx="5427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2" name="Group 541"/>
              <p:cNvGrpSpPr/>
              <p:nvPr/>
            </p:nvGrpSpPr>
            <p:grpSpPr>
              <a:xfrm>
                <a:off x="3215719" y="2641500"/>
                <a:ext cx="261902" cy="222541"/>
                <a:chOff x="3215719" y="2641500"/>
                <a:chExt cx="261902" cy="222541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rot="16854112" flipH="1">
                  <a:off x="3384673" y="2827391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rot="16854112" flipH="1">
                  <a:off x="3445254" y="2736991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rot="16854112" flipH="1">
                  <a:off x="3350382" y="2743186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rot="16854112" flipH="1">
                  <a:off x="3278313" y="2762162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rot="16854112" flipH="1">
                  <a:off x="3343641" y="2632561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rot="16854112" flipH="1">
                  <a:off x="3248152" y="2722884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16854112" flipV="1">
                  <a:off x="3278940" y="2690959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1" name="Group 540"/>
                <p:cNvGrpSpPr/>
                <p:nvPr/>
              </p:nvGrpSpPr>
              <p:grpSpPr>
                <a:xfrm>
                  <a:off x="3215719" y="2641500"/>
                  <a:ext cx="261902" cy="195685"/>
                  <a:chOff x="3568144" y="2641500"/>
                  <a:chExt cx="261902" cy="195685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rot="16854112" flipH="1">
                    <a:off x="3786539" y="2719654"/>
                    <a:ext cx="53975" cy="3303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rot="16854112" flipV="1">
                    <a:off x="3765088" y="2661352"/>
                    <a:ext cx="25701" cy="5479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rot="16854112" flipH="1">
                    <a:off x="3732674" y="2709342"/>
                    <a:ext cx="57150" cy="36758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 rot="16854112" flipH="1">
                    <a:off x="3693910" y="2797774"/>
                    <a:ext cx="12701" cy="5626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rot="16854112" flipH="1">
                    <a:off x="3661363" y="2717155"/>
                    <a:ext cx="66675" cy="5196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rot="16854112" flipV="1">
                    <a:off x="3705483" y="2643965"/>
                    <a:ext cx="50806" cy="45876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/>
                  <p:nvPr/>
                </p:nvCxnSpPr>
                <p:spPr>
                  <a:xfrm rot="16854112" flipH="1">
                    <a:off x="3647873" y="2700818"/>
                    <a:ext cx="38100" cy="5627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/>
                  <p:cNvCxnSpPr/>
                  <p:nvPr/>
                </p:nvCxnSpPr>
                <p:spPr>
                  <a:xfrm>
                    <a:off x="3568144" y="2735797"/>
                    <a:ext cx="213848" cy="10138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5" name="Group 564"/>
          <p:cNvGrpSpPr/>
          <p:nvPr/>
        </p:nvGrpSpPr>
        <p:grpSpPr>
          <a:xfrm>
            <a:off x="3440277" y="2471009"/>
            <a:ext cx="295447" cy="264788"/>
            <a:chOff x="3440277" y="2429734"/>
            <a:chExt cx="295447" cy="264788"/>
          </a:xfrm>
        </p:grpSpPr>
        <p:cxnSp>
          <p:nvCxnSpPr>
            <p:cNvPr id="276" name="Straight Connector 275"/>
            <p:cNvCxnSpPr/>
            <p:nvPr/>
          </p:nvCxnSpPr>
          <p:spPr>
            <a:xfrm rot="16854112" flipH="1">
              <a:off x="3508242" y="260481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/>
            <p:cNvGrpSpPr/>
            <p:nvPr/>
          </p:nvGrpSpPr>
          <p:grpSpPr>
            <a:xfrm>
              <a:off x="3449726" y="2429734"/>
              <a:ext cx="285998" cy="264788"/>
              <a:chOff x="3449726" y="2467834"/>
              <a:chExt cx="285998" cy="26478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 rot="16854112" flipH="1">
                <a:off x="3502739" y="2636252"/>
                <a:ext cx="66977" cy="11211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16854112" flipH="1">
                <a:off x="3595095" y="2542316"/>
                <a:ext cx="39385" cy="141101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854112" flipV="1">
                <a:off x="3680710" y="2517651"/>
                <a:ext cx="104832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6854112" flipV="1">
                <a:off x="3559382" y="2538062"/>
                <a:ext cx="169461" cy="51074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854112" flipH="1">
                <a:off x="3538414" y="2596245"/>
                <a:ext cx="59039" cy="115427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3449726" y="2683350"/>
                <a:ext cx="118418" cy="49272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7" name="Rectangle 656"/>
          <p:cNvSpPr/>
          <p:nvPr/>
        </p:nvSpPr>
        <p:spPr>
          <a:xfrm>
            <a:off x="2846528" y="1499471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58" name="Rectangle 657"/>
          <p:cNvSpPr/>
          <p:nvPr/>
        </p:nvSpPr>
        <p:spPr>
          <a:xfrm>
            <a:off x="1067998" y="1508847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59" name="Rectangle 658"/>
          <p:cNvSpPr/>
          <p:nvPr/>
        </p:nvSpPr>
        <p:spPr>
          <a:xfrm>
            <a:off x="1451325" y="1506514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0" name="Rectangle 659"/>
          <p:cNvSpPr/>
          <p:nvPr/>
        </p:nvSpPr>
        <p:spPr>
          <a:xfrm>
            <a:off x="1836190" y="1507439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1" name="Rectangle 660"/>
          <p:cNvSpPr/>
          <p:nvPr/>
        </p:nvSpPr>
        <p:spPr>
          <a:xfrm>
            <a:off x="2219517" y="1505106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2" name="Rectangle 661"/>
          <p:cNvSpPr/>
          <p:nvPr/>
        </p:nvSpPr>
        <p:spPr>
          <a:xfrm>
            <a:off x="1068695" y="4644182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Scheduler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663" name="Rectangle 662"/>
          <p:cNvSpPr/>
          <p:nvPr/>
        </p:nvSpPr>
        <p:spPr>
          <a:xfrm>
            <a:off x="1064822" y="3412717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1448149" y="3410384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1833014" y="3411309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2216341" y="3408976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1061646" y="3448800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1448149" y="3448799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9" name="Rectangle 668"/>
          <p:cNvSpPr/>
          <p:nvPr/>
        </p:nvSpPr>
        <p:spPr>
          <a:xfrm>
            <a:off x="1833014" y="3449027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0" name="Rectangle 669"/>
          <p:cNvSpPr/>
          <p:nvPr/>
        </p:nvSpPr>
        <p:spPr>
          <a:xfrm>
            <a:off x="2216341" y="3449027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1" name="Rectangle 670"/>
          <p:cNvSpPr/>
          <p:nvPr/>
        </p:nvSpPr>
        <p:spPr>
          <a:xfrm>
            <a:off x="1064822" y="3529564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2" name="Rectangle 671"/>
          <p:cNvSpPr/>
          <p:nvPr/>
        </p:nvSpPr>
        <p:spPr>
          <a:xfrm>
            <a:off x="1451325" y="3529563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3" name="Rectangle 672"/>
          <p:cNvSpPr/>
          <p:nvPr/>
        </p:nvSpPr>
        <p:spPr>
          <a:xfrm>
            <a:off x="1836190" y="352979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4" name="Rectangle 673"/>
          <p:cNvSpPr/>
          <p:nvPr/>
        </p:nvSpPr>
        <p:spPr>
          <a:xfrm>
            <a:off x="2219517" y="3529791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5" name="Rectangle 674"/>
          <p:cNvSpPr/>
          <p:nvPr/>
        </p:nvSpPr>
        <p:spPr>
          <a:xfrm>
            <a:off x="1064822" y="3608748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6" name="Rectangle 675"/>
          <p:cNvSpPr/>
          <p:nvPr/>
        </p:nvSpPr>
        <p:spPr>
          <a:xfrm>
            <a:off x="1451325" y="3608747"/>
            <a:ext cx="320730" cy="58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7" name="Rectangle 676"/>
          <p:cNvSpPr/>
          <p:nvPr/>
        </p:nvSpPr>
        <p:spPr>
          <a:xfrm>
            <a:off x="1836190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8" name="Rectangle 677"/>
          <p:cNvSpPr/>
          <p:nvPr/>
        </p:nvSpPr>
        <p:spPr>
          <a:xfrm>
            <a:off x="2219517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9" name="Rectangle 678"/>
          <p:cNvSpPr/>
          <p:nvPr/>
        </p:nvSpPr>
        <p:spPr>
          <a:xfrm>
            <a:off x="1064822" y="3689284"/>
            <a:ext cx="323905" cy="58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0" name="Rectangle 679"/>
          <p:cNvSpPr/>
          <p:nvPr/>
        </p:nvSpPr>
        <p:spPr>
          <a:xfrm>
            <a:off x="1451325" y="3689283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1" name="Rectangle 680"/>
          <p:cNvSpPr/>
          <p:nvPr/>
        </p:nvSpPr>
        <p:spPr>
          <a:xfrm>
            <a:off x="1836190" y="3689511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2219517" y="368951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064822" y="3768660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1451325" y="3768659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5" name="Rectangle 684"/>
          <p:cNvSpPr/>
          <p:nvPr/>
        </p:nvSpPr>
        <p:spPr>
          <a:xfrm>
            <a:off x="1836190" y="3768887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6" name="Rectangle 685"/>
          <p:cNvSpPr/>
          <p:nvPr/>
        </p:nvSpPr>
        <p:spPr>
          <a:xfrm>
            <a:off x="2219517" y="3768887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7" name="Rectangle 686"/>
          <p:cNvSpPr/>
          <p:nvPr/>
        </p:nvSpPr>
        <p:spPr>
          <a:xfrm>
            <a:off x="1061646" y="3845362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1448149" y="3845361"/>
            <a:ext cx="320730" cy="5837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833014" y="3845589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0" name="Rectangle 689"/>
          <p:cNvSpPr/>
          <p:nvPr/>
        </p:nvSpPr>
        <p:spPr>
          <a:xfrm>
            <a:off x="2216341" y="3845589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1" name="Rectangle 690"/>
          <p:cNvSpPr/>
          <p:nvPr/>
        </p:nvSpPr>
        <p:spPr>
          <a:xfrm>
            <a:off x="1064822" y="3924863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1451325" y="3924862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1836190" y="3925090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4" name="Rectangle 693"/>
          <p:cNvSpPr/>
          <p:nvPr/>
        </p:nvSpPr>
        <p:spPr>
          <a:xfrm>
            <a:off x="2219517" y="3925090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5" name="Rectangle 694"/>
          <p:cNvSpPr/>
          <p:nvPr/>
        </p:nvSpPr>
        <p:spPr>
          <a:xfrm>
            <a:off x="1448149" y="4003947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6" name="Rectangle 695"/>
          <p:cNvSpPr/>
          <p:nvPr/>
        </p:nvSpPr>
        <p:spPr>
          <a:xfrm>
            <a:off x="1833014" y="4004175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7" name="Rectangle 696"/>
          <p:cNvSpPr/>
          <p:nvPr/>
        </p:nvSpPr>
        <p:spPr>
          <a:xfrm>
            <a:off x="2216341" y="4004175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8" name="Rectangle 697"/>
          <p:cNvSpPr/>
          <p:nvPr/>
        </p:nvSpPr>
        <p:spPr>
          <a:xfrm>
            <a:off x="1064822" y="4006499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9" name="Rectangle 698"/>
          <p:cNvSpPr/>
          <p:nvPr/>
        </p:nvSpPr>
        <p:spPr>
          <a:xfrm>
            <a:off x="1451325" y="4083248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0" name="Rectangle 699"/>
          <p:cNvSpPr/>
          <p:nvPr/>
        </p:nvSpPr>
        <p:spPr>
          <a:xfrm>
            <a:off x="2219517" y="4083476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1" name="Rectangle 700"/>
          <p:cNvSpPr/>
          <p:nvPr/>
        </p:nvSpPr>
        <p:spPr>
          <a:xfrm>
            <a:off x="1061646" y="4083248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2" name="TextBox 701"/>
          <p:cNvSpPr txBox="1"/>
          <p:nvPr/>
        </p:nvSpPr>
        <p:spPr>
          <a:xfrm>
            <a:off x="1320800" y="427057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Outputs</a:t>
            </a:r>
            <a:endParaRPr lang="en-US" dirty="0">
              <a:latin typeface="Clear Sans"/>
              <a:cs typeface="Clear Sans"/>
            </a:endParaRPr>
          </a:p>
        </p:txBody>
      </p:sp>
      <p:sp>
        <p:nvSpPr>
          <p:cNvPr id="703" name="Rectangle 702"/>
          <p:cNvSpPr/>
          <p:nvPr/>
        </p:nvSpPr>
        <p:spPr>
          <a:xfrm>
            <a:off x="1064822" y="452577"/>
            <a:ext cx="1472249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Geometry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704" name="TextBox 703"/>
          <p:cNvSpPr txBox="1"/>
          <p:nvPr/>
        </p:nvSpPr>
        <p:spPr>
          <a:xfrm>
            <a:off x="1629869" y="233412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Baskets</a:t>
            </a:r>
            <a:endParaRPr lang="en-US" dirty="0">
              <a:latin typeface="Clear Sans"/>
              <a:cs typeface="Clear Sans"/>
            </a:endParaRPr>
          </a:p>
        </p:txBody>
      </p:sp>
      <p:grpSp>
        <p:nvGrpSpPr>
          <p:cNvPr id="705" name="Group 704"/>
          <p:cNvGrpSpPr/>
          <p:nvPr/>
        </p:nvGrpSpPr>
        <p:grpSpPr>
          <a:xfrm>
            <a:off x="1067998" y="1533200"/>
            <a:ext cx="321427" cy="486123"/>
            <a:chOff x="1067998" y="1533200"/>
            <a:chExt cx="321427" cy="486123"/>
          </a:xfrm>
        </p:grpSpPr>
        <p:sp>
          <p:nvSpPr>
            <p:cNvPr id="706" name="Rectangle 705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9" name="Rectangle 708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12" name="Group 711"/>
          <p:cNvGrpSpPr/>
          <p:nvPr/>
        </p:nvGrpSpPr>
        <p:grpSpPr>
          <a:xfrm>
            <a:off x="1450628" y="1531903"/>
            <a:ext cx="321427" cy="651701"/>
            <a:chOff x="1067998" y="1533200"/>
            <a:chExt cx="321427" cy="651701"/>
          </a:xfrm>
          <a:solidFill>
            <a:srgbClr val="0000FF"/>
          </a:solidFill>
        </p:grpSpPr>
        <p:sp>
          <p:nvSpPr>
            <p:cNvPr id="713" name="Rectangle 712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1836190" y="1534297"/>
            <a:ext cx="321427" cy="651701"/>
            <a:chOff x="1067998" y="1533200"/>
            <a:chExt cx="321427" cy="65170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22" name="Rectangle 721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30" name="Group 729"/>
          <p:cNvGrpSpPr/>
          <p:nvPr/>
        </p:nvGrpSpPr>
        <p:grpSpPr>
          <a:xfrm>
            <a:off x="2218820" y="1534297"/>
            <a:ext cx="321427" cy="403096"/>
            <a:chOff x="1067998" y="1533200"/>
            <a:chExt cx="321427" cy="403096"/>
          </a:xfrm>
          <a:solidFill>
            <a:schemeClr val="accent5">
              <a:lumMod val="50000"/>
            </a:schemeClr>
          </a:solidFill>
        </p:grpSpPr>
        <p:sp>
          <p:nvSpPr>
            <p:cNvPr id="731" name="Rectangle 730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36" name="Rectangle 735"/>
          <p:cNvSpPr/>
          <p:nvPr/>
        </p:nvSpPr>
        <p:spPr>
          <a:xfrm>
            <a:off x="2846528" y="452577"/>
            <a:ext cx="1649915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(Fast)Physics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grpSp>
        <p:nvGrpSpPr>
          <p:cNvPr id="737" name="Group 736"/>
          <p:cNvGrpSpPr/>
          <p:nvPr/>
        </p:nvGrpSpPr>
        <p:grpSpPr>
          <a:xfrm>
            <a:off x="2846528" y="1534297"/>
            <a:ext cx="321427" cy="651701"/>
            <a:chOff x="1067998" y="1533200"/>
            <a:chExt cx="321427" cy="651701"/>
          </a:xfrm>
          <a:solidFill>
            <a:srgbClr val="FF0000"/>
          </a:solidFill>
        </p:grpSpPr>
        <p:sp>
          <p:nvSpPr>
            <p:cNvPr id="738" name="Rectangle 737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46" name="Rectangle 745"/>
          <p:cNvSpPr/>
          <p:nvPr/>
        </p:nvSpPr>
        <p:spPr>
          <a:xfrm>
            <a:off x="6849007" y="704535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Stepper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876800" y="940701"/>
            <a:ext cx="1662984" cy="37627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lear Sans"/>
                <a:cs typeface="Clear Sans"/>
              </a:rPr>
              <a:t>Input queue</a:t>
            </a:r>
            <a:endParaRPr lang="en-US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39784" y="969899"/>
            <a:ext cx="315643" cy="312989"/>
            <a:chOff x="6539784" y="940701"/>
            <a:chExt cx="315643" cy="31298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39784" y="940701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546204" y="1049304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546204" y="1151497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6546204" y="1253690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4" name="Rectangle 413"/>
          <p:cNvSpPr/>
          <p:nvPr/>
        </p:nvSpPr>
        <p:spPr>
          <a:xfrm>
            <a:off x="7090446" y="1999176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Vector</a:t>
            </a:r>
          </a:p>
          <a:p>
            <a:pPr algn="ctr"/>
            <a:r>
              <a:rPr lang="en-US" sz="1400" dirty="0" smtClean="0">
                <a:latin typeface="Clear Sans"/>
                <a:cs typeface="Clear Sans"/>
              </a:rPr>
              <a:t>stepper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7090446" y="2575507"/>
            <a:ext cx="1081721" cy="38973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Step sampling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7090446" y="2965240"/>
            <a:ext cx="1081721" cy="188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Filter neutrals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7090452" y="3148620"/>
            <a:ext cx="1081721" cy="389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(Field) Propagator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7087966" y="3535870"/>
            <a:ext cx="1081721" cy="2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Step limiter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reshuffle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54" name="Group 453"/>
          <p:cNvGrpSpPr/>
          <p:nvPr/>
        </p:nvGrpSpPr>
        <p:grpSpPr>
          <a:xfrm>
            <a:off x="6787917" y="4287342"/>
            <a:ext cx="788689" cy="1474003"/>
            <a:chOff x="4066345" y="4724315"/>
            <a:chExt cx="788689" cy="1474003"/>
          </a:xfrm>
        </p:grpSpPr>
        <p:sp>
          <p:nvSpPr>
            <p:cNvPr id="455" name="Rectangle 454"/>
            <p:cNvSpPr/>
            <p:nvPr/>
          </p:nvSpPr>
          <p:spPr>
            <a:xfrm>
              <a:off x="4066345" y="4724315"/>
              <a:ext cx="788689" cy="578104"/>
            </a:xfrm>
            <a:prstGeom prst="rect">
              <a:avLst/>
            </a:prstGeom>
            <a:solidFill>
              <a:srgbClr val="AA10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 smtClean="0">
                  <a:latin typeface="Clear Sans"/>
                  <a:cs typeface="Clear Sans"/>
                </a:rPr>
                <a:t>VecGeom</a:t>
              </a:r>
              <a:endParaRPr lang="en-US" sz="1050" dirty="0" smtClean="0">
                <a:latin typeface="Clear Sans"/>
                <a:cs typeface="Clear Sans"/>
              </a:endParaRPr>
            </a:p>
            <a:p>
              <a:pPr algn="ctr"/>
              <a:r>
                <a:rPr lang="en-US" sz="1050" dirty="0" smtClean="0">
                  <a:latin typeface="Clear Sans"/>
                  <a:cs typeface="Clear Sans"/>
                </a:rPr>
                <a:t>navigator</a:t>
              </a:r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4081848" y="5299918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Full geometry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4466544" y="5302419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Simplified geometry</a:t>
              </a:r>
            </a:p>
          </p:txBody>
        </p:sp>
      </p:grpSp>
      <p:sp>
        <p:nvSpPr>
          <p:cNvPr id="462" name="Rectangle 461"/>
          <p:cNvSpPr/>
          <p:nvPr/>
        </p:nvSpPr>
        <p:spPr>
          <a:xfrm>
            <a:off x="7628826" y="4287341"/>
            <a:ext cx="1081721" cy="57810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Physics sampler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7628826" y="4878440"/>
            <a:ext cx="1081721" cy="38973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Clear Sans"/>
                <a:cs typeface="Clear Sans"/>
              </a:rPr>
              <a:t>Phys. Process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Clear Sans"/>
                <a:cs typeface="Clear Sans"/>
              </a:rPr>
              <a:t>p</a:t>
            </a:r>
            <a:r>
              <a:rPr lang="en-US" sz="1100" dirty="0" smtClean="0">
                <a:solidFill>
                  <a:srgbClr val="FFFFFF"/>
                </a:solidFill>
                <a:latin typeface="Clear Sans"/>
                <a:cs typeface="Clear Sans"/>
              </a:rPr>
              <a:t>ost-step</a:t>
            </a:r>
            <a:endParaRPr lang="en-US" sz="1100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7628826" y="5268171"/>
            <a:ext cx="1081721" cy="234827"/>
          </a:xfrm>
          <a:prstGeom prst="rect">
            <a:avLst/>
          </a:prstGeom>
          <a:solidFill>
            <a:srgbClr val="E188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000000"/>
                </a:solidFill>
                <a:latin typeface="Clear Sans"/>
                <a:cs typeface="Clear Sans"/>
              </a:rPr>
              <a:t>Secondaries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82" name="Group 481"/>
          <p:cNvGrpSpPr/>
          <p:nvPr/>
        </p:nvGrpSpPr>
        <p:grpSpPr>
          <a:xfrm>
            <a:off x="1061646" y="6335142"/>
            <a:ext cx="7445817" cy="369332"/>
            <a:chOff x="294281" y="6410169"/>
            <a:chExt cx="8379266" cy="369332"/>
          </a:xfrm>
        </p:grpSpPr>
        <p:sp>
          <p:nvSpPr>
            <p:cNvPr id="486" name="Pentagon 485"/>
            <p:cNvSpPr/>
            <p:nvPr/>
          </p:nvSpPr>
          <p:spPr>
            <a:xfrm rot="10800000">
              <a:off x="294281" y="6503102"/>
              <a:ext cx="8379266" cy="201371"/>
            </a:xfrm>
            <a:prstGeom prst="homePlate">
              <a:avLst>
                <a:gd name="adj" fmla="val 78945"/>
              </a:avLst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71712" y="6410169"/>
              <a:ext cx="2341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lear Sans"/>
                  <a:cs typeface="Clear Sans"/>
                </a:rPr>
                <a:t>TO SCHEDULER</a:t>
              </a:r>
              <a:endParaRPr lang="en-US" dirty="0">
                <a:latin typeface="Clear Sans"/>
                <a:cs typeface="Clear Sans"/>
              </a:endParaRPr>
            </a:p>
          </p:txBody>
        </p:sp>
      </p:grpSp>
      <p:grpSp>
        <p:nvGrpSpPr>
          <p:cNvPr id="488" name="Group 487"/>
          <p:cNvGrpSpPr/>
          <p:nvPr/>
        </p:nvGrpSpPr>
        <p:grpSpPr>
          <a:xfrm>
            <a:off x="7937360" y="5502997"/>
            <a:ext cx="464654" cy="925077"/>
            <a:chOff x="7392730" y="5341391"/>
            <a:chExt cx="464654" cy="1161716"/>
          </a:xfrm>
        </p:grpSpPr>
        <p:sp>
          <p:nvSpPr>
            <p:cNvPr id="489" name="Pentagon 488"/>
            <p:cNvSpPr/>
            <p:nvPr/>
          </p:nvSpPr>
          <p:spPr>
            <a:xfrm rot="5400000">
              <a:off x="7044199" y="5689922"/>
              <a:ext cx="1161716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1" name="Chord 490"/>
            <p:cNvSpPr/>
            <p:nvPr/>
          </p:nvSpPr>
          <p:spPr>
            <a:xfrm rot="10800000">
              <a:off x="7466889" y="6053922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6955789" y="5762999"/>
            <a:ext cx="464654" cy="665075"/>
            <a:chOff x="5152670" y="5940498"/>
            <a:chExt cx="464654" cy="531631"/>
          </a:xfrm>
        </p:grpSpPr>
        <p:sp>
          <p:nvSpPr>
            <p:cNvPr id="494" name="Pentagon 493"/>
            <p:cNvSpPr/>
            <p:nvPr/>
          </p:nvSpPr>
          <p:spPr>
            <a:xfrm rot="5400000">
              <a:off x="5119181" y="5973987"/>
              <a:ext cx="531631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5" name="Chord 494"/>
            <p:cNvSpPr/>
            <p:nvPr/>
          </p:nvSpPr>
          <p:spPr>
            <a:xfrm rot="10800000">
              <a:off x="5226827" y="6186209"/>
              <a:ext cx="340750" cy="223957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cxnSp>
        <p:nvCxnSpPr>
          <p:cNvPr id="500" name="Straight Connector 499"/>
          <p:cNvCxnSpPr/>
          <p:nvPr/>
        </p:nvCxnSpPr>
        <p:spPr>
          <a:xfrm>
            <a:off x="1472302" y="5404948"/>
            <a:ext cx="1" cy="1047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723645" y="5404948"/>
            <a:ext cx="0" cy="1053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1975054" y="5404948"/>
            <a:ext cx="0" cy="1039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2226396" y="5404948"/>
            <a:ext cx="0" cy="1044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5" name="Chord 504"/>
          <p:cNvSpPr/>
          <p:nvPr/>
        </p:nvSpPr>
        <p:spPr>
          <a:xfrm rot="10800000">
            <a:off x="5329405" y="1427545"/>
            <a:ext cx="340750" cy="280172"/>
          </a:xfrm>
          <a:prstGeom prst="chord">
            <a:avLst>
              <a:gd name="adj1" fmla="val 21357625"/>
              <a:gd name="adj2" fmla="val 1106327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506" name="Rectangle 505"/>
          <p:cNvSpPr/>
          <p:nvPr/>
        </p:nvSpPr>
        <p:spPr>
          <a:xfrm>
            <a:off x="1068695" y="1146369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 smtClean="0">
                <a:solidFill>
                  <a:srgbClr val="0000FF"/>
                </a:solidFill>
                <a:latin typeface="Clear Sans"/>
                <a:cs typeface="Clear Sans"/>
              </a:rPr>
              <a:t>1</a:t>
            </a:r>
            <a:endParaRPr lang="en-US" sz="1000" baseline="-25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1448009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2</a:t>
            </a:r>
          </a:p>
        </p:txBody>
      </p:sp>
      <p:sp>
        <p:nvSpPr>
          <p:cNvPr id="509" name="Rectangle 508"/>
          <p:cNvSpPr/>
          <p:nvPr/>
        </p:nvSpPr>
        <p:spPr>
          <a:xfrm>
            <a:off x="1836887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3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16341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n</a:t>
            </a:r>
          </a:p>
        </p:txBody>
      </p:sp>
      <p:sp>
        <p:nvSpPr>
          <p:cNvPr id="512" name="Rectangle 511"/>
          <p:cNvSpPr/>
          <p:nvPr/>
        </p:nvSpPr>
        <p:spPr>
          <a:xfrm>
            <a:off x="2846528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1000" dirty="0">
                <a:solidFill>
                  <a:srgbClr val="0000FF"/>
                </a:solidFill>
                <a:latin typeface="Clear Sans"/>
                <a:cs typeface="Clear Sans"/>
              </a:rPr>
              <a:t>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+</a:t>
            </a:r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/e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-</a:t>
            </a:r>
          </a:p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γ</a:t>
            </a:r>
            <a:endParaRPr lang="en-US" sz="1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13" name="Title 3"/>
          <p:cNvSpPr txBox="1">
            <a:spLocks/>
          </p:cNvSpPr>
          <p:nvPr/>
        </p:nvSpPr>
        <p:spPr>
          <a:xfrm>
            <a:off x="3505166" y="5357178"/>
            <a:ext cx="2131727" cy="7879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err="1" smtClean="0">
                <a:latin typeface="Clear Sans"/>
                <a:cs typeface="Clear Sans"/>
              </a:rPr>
              <a:t>GeantV</a:t>
            </a:r>
            <a:endParaRPr lang="en-US" cap="none" dirty="0">
              <a:latin typeface="Clear Sans"/>
              <a:cs typeface="Clear Sans"/>
            </a:endParaRPr>
          </a:p>
        </p:txBody>
      </p:sp>
      <p:grpSp>
        <p:nvGrpSpPr>
          <p:cNvPr id="515" name="Group 514"/>
          <p:cNvGrpSpPr/>
          <p:nvPr/>
        </p:nvGrpSpPr>
        <p:grpSpPr>
          <a:xfrm>
            <a:off x="5623149" y="5256965"/>
            <a:ext cx="464654" cy="1167173"/>
            <a:chOff x="2732842" y="5111552"/>
            <a:chExt cx="464654" cy="1368575"/>
          </a:xfrm>
        </p:grpSpPr>
        <p:sp>
          <p:nvSpPr>
            <p:cNvPr id="516" name="Pentagon 515"/>
            <p:cNvSpPr/>
            <p:nvPr/>
          </p:nvSpPr>
          <p:spPr>
            <a:xfrm rot="5400000">
              <a:off x="2280881" y="5563513"/>
              <a:ext cx="1368575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534" name="Chord 533"/>
            <p:cNvSpPr/>
            <p:nvPr/>
          </p:nvSpPr>
          <p:spPr>
            <a:xfrm rot="10800000">
              <a:off x="2794788" y="6046475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536" name="Rectangle 535"/>
          <p:cNvSpPr/>
          <p:nvPr/>
        </p:nvSpPr>
        <p:spPr>
          <a:xfrm>
            <a:off x="5603272" y="4297849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lear Sans"/>
                <a:cs typeface="Clear Sans"/>
              </a:rPr>
              <a:t>Coproc</a:t>
            </a:r>
            <a:r>
              <a:rPr lang="en-US" sz="1400" dirty="0" smtClean="0">
                <a:latin typeface="Clear Sans"/>
                <a:cs typeface="Clear Sans"/>
              </a:rPr>
              <a:t>. broker</a:t>
            </a:r>
            <a:endParaRPr lang="en-US" sz="1400" dirty="0">
              <a:latin typeface="Clear Sans"/>
              <a:cs typeface="Clear Sans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>
            <a:off x="6235813" y="4960881"/>
            <a:ext cx="0" cy="325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Arrow Connector 537"/>
          <p:cNvCxnSpPr/>
          <p:nvPr/>
        </p:nvCxnSpPr>
        <p:spPr>
          <a:xfrm>
            <a:off x="6357237" y="4958381"/>
            <a:ext cx="0" cy="32528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6145820" y="3791458"/>
            <a:ext cx="375" cy="501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latin typeface="Clear Sans"/>
                <a:cs typeface="Clear Sans"/>
              </a:rPr>
              <a:pPr/>
              <a:t>7</a:t>
            </a:fld>
            <a:endParaRPr lang="en-US">
              <a:latin typeface="Clear Sans"/>
              <a:cs typeface="Clear Sans"/>
            </a:endParaRPr>
          </a:p>
        </p:txBody>
      </p:sp>
      <p:pic>
        <p:nvPicPr>
          <p:cNvPr id="547" name="Picture 5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83" y="5357178"/>
            <a:ext cx="791910" cy="464587"/>
          </a:xfrm>
          <a:prstGeom prst="rect">
            <a:avLst/>
          </a:prstGeom>
        </p:spPr>
      </p:pic>
      <p:sp>
        <p:nvSpPr>
          <p:cNvPr id="535" name="TextBox 534"/>
          <p:cNvSpPr txBox="1"/>
          <p:nvPr/>
        </p:nvSpPr>
        <p:spPr>
          <a:xfrm>
            <a:off x="4232973" y="1608196"/>
            <a:ext cx="194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10</a:t>
            </a:r>
            <a:r>
              <a:rPr lang="en-US" baseline="30000" dirty="0" smtClean="0">
                <a:solidFill>
                  <a:srgbClr val="FF6600"/>
                </a:solidFill>
                <a:latin typeface="Clear Sans"/>
                <a:cs typeface="Clear Sans"/>
              </a:rPr>
              <a:t>5</a:t>
            </a:r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 baskets/sec</a:t>
            </a:r>
            <a:endParaRPr lang="en-US" dirty="0">
              <a:solidFill>
                <a:srgbClr val="FF6600"/>
              </a:solidFill>
              <a:latin typeface="Clear Sans"/>
              <a:cs typeface="Clear Sans"/>
            </a:endParaRPr>
          </a:p>
        </p:txBody>
      </p:sp>
    </p:spTree>
    <p:extLst>
      <p:ext uri="{BB962C8B-B14F-4D97-AF65-F5344CB8AC3E}">
        <p14:creationId xmlns:p14="http://schemas.microsoft.com/office/powerpoint/2010/main" val="291393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546E-6 2.31374E-6 L 0.08112 2.31374E-6 C 0.11708 2.31374E-6 0.16224 0.09185 0.16224 0.16659 L 0.16224 0.33295 " pathEditMode="relative" rAng="0" ptsTypes="FfFF">
                                      <p:cBhvr>
                                        <p:cTn id="6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166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4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2.29434E-6 -1.81987E-6 L 0.00069 -0.2806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40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6" presetID="42" presetClass="path" presetSubtype="0" accel="50000" decel="5000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38889E-6 0 L 0.19497 -0.29051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1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8" presetID="42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47179E-6 4.41074E-6 L -0.04166 -0.3246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2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42" presetClass="path" presetSubtype="0" accel="50000" decel="5000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90592E-6 4.14911E-6 L 0.00052 -0.3463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3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2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2.29474E-6 -3.35494E-6 L -0.08332 -0.24102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6" y="-120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4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4.86721E-6 4.84834E-6 L -0.08418 -0.2646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" y="-132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6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-7.20361E-7 9.02987E-7 L -0.12498 -0.29729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9" y="-148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8" presetID="0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47179E-6 0.00023 L 0.15344 -0.2667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2" y="-133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0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2.11769E-6 -1.08821E-7 L 0.06874 -0.26557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" y="-132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2" presetID="42" presetClass="path" presetSubtype="0" accel="50000" decel="50000" fill="hold" grpId="1" nodeType="withEffect">
                                  <p:stCondLst>
                                    <p:cond delay="4890"/>
                                  </p:stCondLst>
                                  <p:childTnLst>
                                    <p:animMotion origin="layout" path="M -4.69016E-6 4.84834E-6 L 0.15224 -0.27599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3" y="-137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4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9.3213E-7 4.41074E-6 L 0.19511 -0.28595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5" y="-143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6" presetID="42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11769E-6 -1.90553E-6 L 0.06839 -0.2391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119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8" presetID="42" presetClass="path" presetSubtype="0" accel="50000" decel="50000" fill="hold" grpId="1" nodeType="withEffect">
                                  <p:stCondLst>
                                    <p:cond delay="5590"/>
                                  </p:stCondLst>
                                  <p:childTnLst>
                                    <p:animMotion origin="layout" path="M 2.29474E-6 4.41074E-6 L 0.11057 -0.26164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0" y="-1308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0" presetID="42" presetClass="path" presetSubtype="0" accel="50000" decel="50000" fill="hold" grpId="1" nodeType="withEffect">
                                  <p:stCondLst>
                                    <p:cond delay="5290"/>
                                  </p:stCondLst>
                                  <p:childTnLst>
                                    <p:animMotion origin="layout" path="M -4.69016E-6 4.14911E-6 L 0.15241 -0.3088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0" y="-154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90592E-6 -2.34313E-6 L 0.042 -0.34823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74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4" presetID="42" presetClass="path" presetSubtype="0" accel="50000" decel="50000" fill="hold" grpId="1" nodeType="withEffect">
                                  <p:stCondLst>
                                    <p:cond delay="3890"/>
                                  </p:stCondLst>
                                  <p:childTnLst>
                                    <p:animMotion origin="layout" path="M -4.69016E-6 -1.08821E-7 L 0.00018 -0.278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9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6" presetID="42" presetClass="path" presetSubtype="0" accel="50000" decel="50000" fill="hold" grpId="1" nodeType="withEffect">
                                  <p:stCondLst>
                                    <p:cond delay="4290"/>
                                  </p:stCondLst>
                                  <p:childTnLst>
                                    <p:animMotion origin="layout" path="M -9.3213E-7 4.65386E-7 L 0.04201 -0.3574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78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8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-4.86721E-6 3.1373E-6 L -0.04252 -0.26418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132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0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11769E-6 3.1373E-6 L -0.08436 -0.23964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" y="-119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42" presetClass="path" presetSubtype="0" accel="50000" decel="50000" fill="hold" grpId="1" nodeType="withEffect">
                                  <p:stCondLst>
                                    <p:cond delay="5290"/>
                                  </p:stCondLst>
                                  <p:childTnLst>
                                    <p:animMotion origin="layout" path="M 2.47179E-6 9.02987E-7 L 0.00052 -0.309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54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4" presetID="42" presetClass="path" presetSubtype="0" accel="50000" decel="5000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-7.20361E-7 4.41074E-6 L -0.08332 -0.2502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6" y="-125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6" presetID="42" presetClass="path" presetSubtype="0" accel="50000" decel="50000" fill="hold" grpId="1" nodeType="withEffect">
                                  <p:stCondLst>
                                    <p:cond delay="5590"/>
                                  </p:stCondLst>
                                  <p:childTnLst>
                                    <p:animMotion origin="layout" path="M 2.11769E-6 4.14911E-6 L -0.08367 -0.29637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3" y="-148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42" presetClass="path" presetSubtype="0" accel="50000" decel="50000" fill="hold" grpId="1" nodeType="withEffect">
                                  <p:stCondLst>
                                    <p:cond delay="3690"/>
                                  </p:stCondLst>
                                  <p:childTnLst>
                                    <p:animMotion origin="layout" path="M -4.69179E-6 -1.34228E-6 L 0.08387 -0.3020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5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42" presetClass="path" presetSubtype="0" accel="50000" decel="50000" fill="hold" grpId="1" nodeType="withEffect">
                                  <p:stCondLst>
                                    <p:cond delay="3890"/>
                                  </p:stCondLst>
                                  <p:childTnLst>
                                    <p:animMotion origin="layout" path="M -4.69179E-6 4.43879E-6 L 0.08387 -0.3126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56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42" presetClass="path" presetSubtype="0" accel="50000" decel="50000" fill="hold" grpId="1" nodeType="withEffect">
                                  <p:stCondLst>
                                    <p:cond delay="4230"/>
                                  </p:stCondLst>
                                  <p:childTnLst>
                                    <p:animMotion origin="layout" path="M 4.12398E-6 4.43879E-6 L 0.04202 -0.30063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150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42" presetClass="path" presetSubtype="0" accel="50000" decel="50000" fill="hold" grpId="1" nodeType="withEffect">
                                  <p:stCondLst>
                                    <p:cond delay="4450"/>
                                  </p:stCondLst>
                                  <p:childTnLst>
                                    <p:animMotion origin="layout" path="M -7.01511E-7 5.32284E-8 L -7.01511E-7 -0.25249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4.12398E-6 4.50359E-6 L 0.04184 -0.2973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-148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42" presetClass="path" presetSubtype="0" accel="50000" decel="5000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7.01511E-7 4.43879E-6 L -0.00035 -0.26291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31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42" presetClass="path" presetSubtype="0" accel="50000" decel="5000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1.75551E-6 -4.1657E-6 L -0.04185 -0.23883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-119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42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1.75551E-6 4.50359E-6 L -0.0422 -0.261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130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42" presetClass="path" presetSubtype="0" accel="50000" decel="50000" fill="hold" grpId="1" nodeType="withEffect">
                                  <p:stCondLst>
                                    <p:cond delay="3810"/>
                                  </p:stCondLst>
                                  <p:childTnLst>
                                    <p:animMotion origin="layout" path="M -4.69179E-6 -4.1657E-6 L 0.12485 -0.3138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4" y="-156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42" presetClass="path" presetSubtype="0" accel="50000" decel="50000" fill="hold" grpId="1" nodeType="withEffect">
                                  <p:stCondLst>
                                    <p:cond delay="4120"/>
                                  </p:stCondLst>
                                  <p:childTnLst>
                                    <p:animMotion origin="layout" path="M 4.12398E-6 -1.34228E-6 L 0.08386 -0.2897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44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42" presetClass="path" presetSubtype="0" accel="50000" decel="50000" fill="hold" grpId="1" nodeType="withEffect">
                                  <p:stCondLst>
                                    <p:cond delay="4470"/>
                                  </p:stCondLst>
                                  <p:childTnLst>
                                    <p:animMotion origin="layout" path="M -7.01511E-7 4.50359E-6 L 0.04167 -0.3230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-161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42" presetClass="path" presetSubtype="0" accel="50000" decel="50000" fill="hold" grpId="1" nodeType="withEffect">
                                  <p:stCondLst>
                                    <p:cond delay="4880"/>
                                  </p:stCondLst>
                                  <p:childTnLst>
                                    <p:animMotion origin="layout" path="M -3.419E-6 3.10808E-6 L 0.04202 -0.32169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160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5090"/>
                                  </p:stCondLst>
                                  <p:childTnLst>
                                    <p:animMotion origin="layout" path="M -9.61973E-7 1.44874E-6 L 0.00052 -0.2281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4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2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21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22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823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824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718 L 0.39451 -0.0845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8" y="-45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1" presetID="42" presetClass="path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1.40649E-6 4.6608E-6 L 0.35266 -0.09216 " pathEditMode="relative" rAng="0" ptsTypes="AA">
                                      <p:cBhvr>
                                        <p:cTn id="252" dur="1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5" y="-46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7.01511E-7 4.6608E-6 L 0.31047 -0.08938 " pathEditMode="relative" rAng="0" ptsTypes="AA">
                                      <p:cBhvr>
                                        <p:cTn id="254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4" y="-44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7 -0.0125 L 0.2622 -0.08312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0" y="-35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7" presetID="42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7.41448E-7 4.6608E-6 L 0.20594 -0.09169 " pathEditMode="relative" rAng="0" ptsTypes="AA">
                                      <p:cBhvr>
                                        <p:cTn id="258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7" y="-45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 animBg="1"/>
      <p:bldP spid="667" grpId="1" animBg="1"/>
      <p:bldP spid="668" grpId="0" animBg="1"/>
      <p:bldP spid="668" grpId="1" animBg="1"/>
      <p:bldP spid="669" grpId="0" animBg="1"/>
      <p:bldP spid="669" grpId="1" animBg="1"/>
      <p:bldP spid="670" grpId="0" animBg="1"/>
      <p:bldP spid="670" grpId="1" animBg="1"/>
      <p:bldP spid="671" grpId="0" animBg="1"/>
      <p:bldP spid="671" grpId="1" animBg="1"/>
      <p:bldP spid="672" grpId="0" animBg="1"/>
      <p:bldP spid="672" grpId="1" animBg="1"/>
      <p:bldP spid="673" grpId="0" animBg="1"/>
      <p:bldP spid="673" grpId="1" animBg="1"/>
      <p:bldP spid="674" grpId="0" animBg="1"/>
      <p:bldP spid="674" grpId="1" animBg="1"/>
      <p:bldP spid="675" grpId="0" animBg="1"/>
      <p:bldP spid="675" grpId="1" animBg="1"/>
      <p:bldP spid="676" grpId="0" animBg="1"/>
      <p:bldP spid="676" grpId="1" animBg="1"/>
      <p:bldP spid="677" grpId="0" animBg="1"/>
      <p:bldP spid="677" grpId="1" animBg="1"/>
      <p:bldP spid="678" grpId="0" animBg="1"/>
      <p:bldP spid="678" grpId="1" animBg="1"/>
      <p:bldP spid="679" grpId="0" animBg="1"/>
      <p:bldP spid="679" grpId="1" animBg="1"/>
      <p:bldP spid="680" grpId="0" animBg="1"/>
      <p:bldP spid="680" grpId="1" animBg="1"/>
      <p:bldP spid="681" grpId="0" animBg="1"/>
      <p:bldP spid="681" grpId="1" animBg="1"/>
      <p:bldP spid="682" grpId="0" animBg="1"/>
      <p:bldP spid="682" grpId="1" animBg="1"/>
      <p:bldP spid="683" grpId="0" animBg="1"/>
      <p:bldP spid="683" grpId="1" animBg="1"/>
      <p:bldP spid="684" grpId="0" animBg="1"/>
      <p:bldP spid="684" grpId="1" animBg="1"/>
      <p:bldP spid="685" grpId="0" animBg="1"/>
      <p:bldP spid="685" grpId="1" animBg="1"/>
      <p:bldP spid="686" grpId="0" animBg="1"/>
      <p:bldP spid="686" grpId="1" animBg="1"/>
      <p:bldP spid="687" grpId="0" animBg="1"/>
      <p:bldP spid="687" grpId="1" animBg="1"/>
      <p:bldP spid="688" grpId="0" animBg="1"/>
      <p:bldP spid="688" grpId="1" animBg="1"/>
      <p:bldP spid="689" grpId="0" animBg="1"/>
      <p:bldP spid="689" grpId="1" animBg="1"/>
      <p:bldP spid="690" grpId="0" animBg="1"/>
      <p:bldP spid="690" grpId="1" animBg="1"/>
      <p:bldP spid="691" grpId="0" animBg="1"/>
      <p:bldP spid="691" grpId="1" animBg="1"/>
      <p:bldP spid="692" grpId="0" animBg="1"/>
      <p:bldP spid="692" grpId="1" animBg="1"/>
      <p:bldP spid="693" grpId="0" animBg="1"/>
      <p:bldP spid="693" grpId="1" animBg="1"/>
      <p:bldP spid="694" grpId="0" animBg="1"/>
      <p:bldP spid="694" grpId="1" animBg="1"/>
      <p:bldP spid="695" grpId="0" animBg="1"/>
      <p:bldP spid="695" grpId="1" animBg="1"/>
      <p:bldP spid="696" grpId="0" animBg="1"/>
      <p:bldP spid="696" grpId="1" animBg="1"/>
      <p:bldP spid="697" grpId="0" animBg="1"/>
      <p:bldP spid="697" grpId="1" animBg="1"/>
      <p:bldP spid="698" grpId="0" animBg="1"/>
      <p:bldP spid="698" grpId="1" animBg="1"/>
      <p:bldP spid="699" grpId="0" animBg="1"/>
      <p:bldP spid="699" grpId="1" animBg="1"/>
      <p:bldP spid="700" grpId="0" animBg="1"/>
      <p:bldP spid="700" grpId="1" animBg="1"/>
      <p:bldP spid="701" grpId="0" animBg="1"/>
      <p:bldP spid="701" grpId="1" animBg="1"/>
      <p:bldP spid="5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performance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11673" y="2595563"/>
            <a:ext cx="3566160" cy="3681412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Geometry </a:t>
            </a:r>
            <a:r>
              <a:rPr lang="en-US" dirty="0"/>
              <a:t>is 30-40% </a:t>
            </a:r>
            <a:r>
              <a:rPr lang="en-US" dirty="0" smtClean="0"/>
              <a:t>of the total CPU </a:t>
            </a:r>
            <a:r>
              <a:rPr lang="en-US" dirty="0"/>
              <a:t>time </a:t>
            </a:r>
            <a:r>
              <a:rPr lang="en-US" dirty="0" smtClean="0"/>
              <a:t>in Geant4</a:t>
            </a:r>
          </a:p>
          <a:p>
            <a:pPr>
              <a:buSzPct val="100000"/>
            </a:pPr>
            <a:r>
              <a:rPr lang="en-US" dirty="0" smtClean="0"/>
              <a:t>A </a:t>
            </a:r>
            <a:r>
              <a:rPr lang="en-US" dirty="0"/>
              <a:t>library of </a:t>
            </a:r>
            <a:r>
              <a:rPr lang="en-US" dirty="0" err="1" smtClean="0"/>
              <a:t>vectorized</a:t>
            </a:r>
            <a:r>
              <a:rPr lang="en-US" dirty="0" smtClean="0"/>
              <a:t> </a:t>
            </a:r>
            <a:r>
              <a:rPr lang="en-US" dirty="0"/>
              <a:t>geometry algorithms to take maximum advantage of SIMD </a:t>
            </a:r>
            <a:r>
              <a:rPr lang="en-US" dirty="0" smtClean="0"/>
              <a:t>architectures</a:t>
            </a:r>
          </a:p>
          <a:p>
            <a:pPr>
              <a:buSzPct val="100000"/>
            </a:pPr>
            <a:r>
              <a:rPr lang="en-US" dirty="0" smtClean="0"/>
              <a:t>Substantial </a:t>
            </a:r>
            <a:r>
              <a:rPr lang="en-US" dirty="0"/>
              <a:t>performance gains also in scalar </a:t>
            </a: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Screen Shot 2015-10-23 at 15.3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63" y="2949995"/>
            <a:ext cx="1358501" cy="372304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36631"/>
              </p:ext>
            </p:extLst>
          </p:nvPr>
        </p:nvGraphicFramePr>
        <p:xfrm>
          <a:off x="4757293" y="1786831"/>
          <a:ext cx="415652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70"/>
                <a:gridCol w="755305"/>
                <a:gridCol w="796355"/>
                <a:gridCol w="544190"/>
              </a:tblGrid>
              <a:tr h="28908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16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1024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SIMD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max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Ivy-Bridge (AVX)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~2.8x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</a:t>
                      </a:r>
                      <a:r>
                        <a:rPr lang="en-US" sz="1100" b="0" dirty="0" err="1" smtClean="0">
                          <a:latin typeface="Clear Sans"/>
                          <a:cs typeface="Clear Sans"/>
                        </a:rPr>
                        <a:t>Haswell</a:t>
                      </a:r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 (AVX2)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~3x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~5x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Xeon Phi (AVX-512)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~4.1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~4.8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14" y="3706827"/>
            <a:ext cx="3316398" cy="2342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507" y="2924114"/>
            <a:ext cx="3558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Overall performance for a </a:t>
            </a:r>
            <a:r>
              <a:rPr lang="en-US" sz="1100" dirty="0" smtClean="0"/>
              <a:t>simplified </a:t>
            </a:r>
            <a:r>
              <a:rPr lang="en-US" sz="1100" dirty="0"/>
              <a:t>detector vs. </a:t>
            </a:r>
            <a:r>
              <a:rPr lang="en-US" sz="1100" dirty="0" smtClean="0"/>
              <a:t>scalar </a:t>
            </a:r>
            <a:r>
              <a:rPr lang="en-US" sz="1100" dirty="0"/>
              <a:t>ROOT/</a:t>
            </a:r>
            <a:r>
              <a:rPr lang="en-US" sz="1100" dirty="0" smtClean="0"/>
              <a:t>5.34.17</a:t>
            </a:r>
            <a:endParaRPr lang="en-US" sz="1100" dirty="0">
              <a:solidFill>
                <a:srgbClr val="000000"/>
              </a:solidFill>
              <a:latin typeface="Clear Sans"/>
              <a:cs typeface="Clear Sans"/>
            </a:endParaRPr>
          </a:p>
          <a:p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7414" y="6061531"/>
            <a:ext cx="3424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Vectorization</a:t>
            </a:r>
            <a:r>
              <a:rPr lang="en-US" sz="1100" dirty="0"/>
              <a:t> performance for </a:t>
            </a:r>
            <a:r>
              <a:rPr lang="en-US" sz="1100" dirty="0" smtClean="0"/>
              <a:t>trapezoid shape </a:t>
            </a:r>
            <a:r>
              <a:rPr lang="en-US" sz="1100" dirty="0"/>
              <a:t>navigation </a:t>
            </a:r>
            <a:r>
              <a:rPr lang="en-US" sz="1100" dirty="0" smtClean="0"/>
              <a:t>(</a:t>
            </a:r>
            <a:r>
              <a:rPr lang="en-US" sz="1100" dirty="0" err="1" smtClean="0"/>
              <a:t>Xeon®Phi</a:t>
            </a:r>
            <a:r>
              <a:rPr lang="en-US" sz="1100" dirty="0" smtClean="0"/>
              <a:t>® </a:t>
            </a:r>
            <a:r>
              <a:rPr lang="en-US" sz="1100" dirty="0"/>
              <a:t>C0PRQ-</a:t>
            </a:r>
            <a:r>
              <a:rPr lang="en-US" sz="1100" dirty="0" smtClean="0"/>
              <a:t>7120 P)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024964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Objective: write a vector version for most of the physics code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vectorised</a:t>
            </a:r>
            <a:r>
              <a:rPr lang="en-US" dirty="0"/>
              <a:t> Compton scattering shows good performance gains</a:t>
            </a:r>
          </a:p>
          <a:p>
            <a:pPr lvl="1"/>
            <a:r>
              <a:rPr lang="en-US" dirty="0"/>
              <a:t>Vector code is better scalar code</a:t>
            </a:r>
            <a:r>
              <a:rPr lang="en-US" dirty="0" smtClean="0"/>
              <a:t>!</a:t>
            </a:r>
          </a:p>
          <a:p>
            <a:r>
              <a:rPr lang="en-US" dirty="0" smtClean="0"/>
              <a:t>Current prototype able to run an exercise  at the scale of an LHC experiment (CMS)</a:t>
            </a:r>
          </a:p>
          <a:p>
            <a:pPr lvl="1"/>
            <a:r>
              <a:rPr lang="en-US" dirty="0" smtClean="0"/>
              <a:t>Simplified (tabulated) physics but full geometry</a:t>
            </a:r>
          </a:p>
          <a:p>
            <a:pPr lvl="1"/>
            <a:r>
              <a:rPr lang="en-US" dirty="0" smtClean="0"/>
              <a:t>Very preliminary results needing validation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709476"/>
              </p:ext>
            </p:extLst>
          </p:nvPr>
        </p:nvGraphicFramePr>
        <p:xfrm>
          <a:off x="5062700" y="1453612"/>
          <a:ext cx="3727194" cy="2769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edepProtonECAL.png"/>
          <p:cNvPicPr>
            <a:picLocks noChangeAspect="1"/>
          </p:cNvPicPr>
          <p:nvPr/>
        </p:nvPicPr>
        <p:blipFill>
          <a:blip r:embed="rId3">
            <a:extLst/>
          </a:blip>
          <a:srcRect r="8098"/>
          <a:stretch>
            <a:fillRect/>
          </a:stretch>
        </p:blipFill>
        <p:spPr>
          <a:xfrm>
            <a:off x="5096244" y="4222823"/>
            <a:ext cx="3649773" cy="242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MS_ECAL.png"/>
          <p:cNvPicPr>
            <a:picLocks noChangeAspect="1"/>
          </p:cNvPicPr>
          <p:nvPr/>
        </p:nvPicPr>
        <p:blipFill>
          <a:blip r:embed="rId4">
            <a:extLst/>
          </a:blip>
          <a:srcRect l="8314" t="1706" r="6482" b="2051"/>
          <a:stretch>
            <a:fillRect/>
          </a:stretch>
        </p:blipFill>
        <p:spPr>
          <a:xfrm>
            <a:off x="5665796" y="4810730"/>
            <a:ext cx="1025520" cy="1079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6" extrusionOk="0">
                <a:moveTo>
                  <a:pt x="16340" y="0"/>
                </a:moveTo>
                <a:cubicBezTo>
                  <a:pt x="15976" y="-3"/>
                  <a:pt x="15621" y="15"/>
                  <a:pt x="15429" y="56"/>
                </a:cubicBezTo>
                <a:cubicBezTo>
                  <a:pt x="14587" y="232"/>
                  <a:pt x="13992" y="534"/>
                  <a:pt x="13348" y="1111"/>
                </a:cubicBezTo>
                <a:cubicBezTo>
                  <a:pt x="13215" y="1230"/>
                  <a:pt x="13002" y="1402"/>
                  <a:pt x="12878" y="1496"/>
                </a:cubicBezTo>
                <a:cubicBezTo>
                  <a:pt x="12649" y="1668"/>
                  <a:pt x="12247" y="2045"/>
                  <a:pt x="12161" y="2166"/>
                </a:cubicBezTo>
                <a:cubicBezTo>
                  <a:pt x="12115" y="2229"/>
                  <a:pt x="11509" y="2739"/>
                  <a:pt x="6342" y="7044"/>
                </a:cubicBezTo>
                <a:cubicBezTo>
                  <a:pt x="5028" y="8139"/>
                  <a:pt x="3880" y="9095"/>
                  <a:pt x="3797" y="9170"/>
                </a:cubicBezTo>
                <a:cubicBezTo>
                  <a:pt x="3714" y="9246"/>
                  <a:pt x="3590" y="9336"/>
                  <a:pt x="3515" y="9371"/>
                </a:cubicBezTo>
                <a:cubicBezTo>
                  <a:pt x="3203" y="9519"/>
                  <a:pt x="2483" y="10099"/>
                  <a:pt x="2152" y="10471"/>
                </a:cubicBezTo>
                <a:cubicBezTo>
                  <a:pt x="2002" y="10639"/>
                  <a:pt x="1867" y="10758"/>
                  <a:pt x="1752" y="10823"/>
                </a:cubicBezTo>
                <a:cubicBezTo>
                  <a:pt x="1327" y="11061"/>
                  <a:pt x="861" y="11467"/>
                  <a:pt x="623" y="11799"/>
                </a:cubicBezTo>
                <a:cubicBezTo>
                  <a:pt x="348" y="12185"/>
                  <a:pt x="146" y="12669"/>
                  <a:pt x="53" y="13161"/>
                </a:cubicBezTo>
                <a:cubicBezTo>
                  <a:pt x="20" y="13336"/>
                  <a:pt x="1" y="13591"/>
                  <a:pt x="0" y="13854"/>
                </a:cubicBezTo>
                <a:cubicBezTo>
                  <a:pt x="0" y="14116"/>
                  <a:pt x="15" y="14386"/>
                  <a:pt x="47" y="14585"/>
                </a:cubicBezTo>
                <a:cubicBezTo>
                  <a:pt x="315" y="16223"/>
                  <a:pt x="1333" y="17974"/>
                  <a:pt x="2739" y="19206"/>
                </a:cubicBezTo>
                <a:cubicBezTo>
                  <a:pt x="4280" y="20557"/>
                  <a:pt x="5983" y="21337"/>
                  <a:pt x="7864" y="21556"/>
                </a:cubicBezTo>
                <a:cubicBezTo>
                  <a:pt x="8114" y="21585"/>
                  <a:pt x="8363" y="21597"/>
                  <a:pt x="8605" y="21595"/>
                </a:cubicBezTo>
                <a:cubicBezTo>
                  <a:pt x="9331" y="21590"/>
                  <a:pt x="10007" y="21446"/>
                  <a:pt x="10568" y="21177"/>
                </a:cubicBezTo>
                <a:cubicBezTo>
                  <a:pt x="11283" y="20833"/>
                  <a:pt x="11778" y="20339"/>
                  <a:pt x="12155" y="19586"/>
                </a:cubicBezTo>
                <a:cubicBezTo>
                  <a:pt x="12270" y="19355"/>
                  <a:pt x="12353" y="19234"/>
                  <a:pt x="12525" y="19056"/>
                </a:cubicBezTo>
                <a:cubicBezTo>
                  <a:pt x="12768" y="18803"/>
                  <a:pt x="13334" y="17982"/>
                  <a:pt x="13448" y="17716"/>
                </a:cubicBezTo>
                <a:cubicBezTo>
                  <a:pt x="13539" y="17503"/>
                  <a:pt x="19705" y="8703"/>
                  <a:pt x="19936" y="8456"/>
                </a:cubicBezTo>
                <a:cubicBezTo>
                  <a:pt x="20032" y="8353"/>
                  <a:pt x="20225" y="8097"/>
                  <a:pt x="20366" y="7892"/>
                </a:cubicBezTo>
                <a:cubicBezTo>
                  <a:pt x="20506" y="7687"/>
                  <a:pt x="20659" y="7470"/>
                  <a:pt x="20706" y="7407"/>
                </a:cubicBezTo>
                <a:cubicBezTo>
                  <a:pt x="21191" y="6763"/>
                  <a:pt x="21394" y="6351"/>
                  <a:pt x="21541" y="5699"/>
                </a:cubicBezTo>
                <a:cubicBezTo>
                  <a:pt x="21579" y="5530"/>
                  <a:pt x="21600" y="5231"/>
                  <a:pt x="21600" y="4928"/>
                </a:cubicBezTo>
                <a:cubicBezTo>
                  <a:pt x="21600" y="4626"/>
                  <a:pt x="21579" y="4318"/>
                  <a:pt x="21541" y="4136"/>
                </a:cubicBezTo>
                <a:cubicBezTo>
                  <a:pt x="21426" y="3589"/>
                  <a:pt x="21158" y="2933"/>
                  <a:pt x="20859" y="2473"/>
                </a:cubicBezTo>
                <a:cubicBezTo>
                  <a:pt x="20067" y="1250"/>
                  <a:pt x="18767" y="378"/>
                  <a:pt x="17286" y="72"/>
                </a:cubicBezTo>
                <a:cubicBezTo>
                  <a:pt x="17075" y="29"/>
                  <a:pt x="16703" y="3"/>
                  <a:pt x="163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Shape 651"/>
          <p:cNvSpPr/>
          <p:nvPr/>
        </p:nvSpPr>
        <p:spPr>
          <a:xfrm>
            <a:off x="7197214" y="5622308"/>
            <a:ext cx="87022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CMS Ecal</a:t>
            </a:r>
          </a:p>
        </p:txBody>
      </p:sp>
    </p:spTree>
    <p:extLst>
      <p:ext uri="{BB962C8B-B14F-4D97-AF65-F5344CB8AC3E}">
        <p14:creationId xmlns:p14="http://schemas.microsoft.com/office/powerpoint/2010/main" val="390506753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4530</TotalTime>
  <Words>1393</Words>
  <Application>Microsoft Macintosh PowerPoint</Application>
  <PresentationFormat>On-screen Show (4:3)</PresentationFormat>
  <Paragraphs>268</Paragraphs>
  <Slides>16</Slides>
  <Notes>0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18" baseType="lpstr">
      <vt:lpstr>Perception</vt:lpstr>
      <vt:lpstr>Porting LHC detector simulations on Intel Xeon and Xeon Phi architectures</vt:lpstr>
      <vt:lpstr>Outline</vt:lpstr>
      <vt:lpstr>The problem</vt:lpstr>
      <vt:lpstr>Optimizing the legacy code…</vt:lpstr>
      <vt:lpstr>… or starting afresh</vt:lpstr>
      <vt:lpstr>PowerPoint Presentation</vt:lpstr>
      <vt:lpstr>PowerPoint Presentation</vt:lpstr>
      <vt:lpstr>Geometry performance</vt:lpstr>
      <vt:lpstr>Physics performance</vt:lpstr>
      <vt:lpstr>Basketizer performance</vt:lpstr>
      <vt:lpstr>The X-Ray benchmark</vt:lpstr>
      <vt:lpstr>Scalability and throughput</vt:lpstr>
      <vt:lpstr>Vector performance</vt:lpstr>
      <vt:lpstr>Profiling for the X-Ray benchmark</vt:lpstr>
      <vt:lpstr>Looking forward to…</vt:lpstr>
      <vt:lpstr>Thank you!</vt:lpstr>
      <vt:lpstr>Scheduler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Gheata Andrei</dc:creator>
  <cp:lastModifiedBy>Gheata Andrei</cp:lastModifiedBy>
  <cp:revision>70</cp:revision>
  <dcterms:created xsi:type="dcterms:W3CDTF">2015-10-21T20:00:52Z</dcterms:created>
  <dcterms:modified xsi:type="dcterms:W3CDTF">2015-10-29T10:30:35Z</dcterms:modified>
</cp:coreProperties>
</file>