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53"/>
  </p:notesMasterIdLst>
  <p:sldIdLst>
    <p:sldId id="256" r:id="rId3"/>
    <p:sldId id="257" r:id="rId4"/>
    <p:sldId id="319" r:id="rId5"/>
    <p:sldId id="285" r:id="rId6"/>
    <p:sldId id="307" r:id="rId7"/>
    <p:sldId id="259" r:id="rId8"/>
    <p:sldId id="296" r:id="rId9"/>
    <p:sldId id="263" r:id="rId10"/>
    <p:sldId id="320" r:id="rId11"/>
    <p:sldId id="298" r:id="rId12"/>
    <p:sldId id="313" r:id="rId13"/>
    <p:sldId id="267" r:id="rId14"/>
    <p:sldId id="328" r:id="rId15"/>
    <p:sldId id="329" r:id="rId16"/>
    <p:sldId id="321" r:id="rId17"/>
    <p:sldId id="258" r:id="rId18"/>
    <p:sldId id="264" r:id="rId19"/>
    <p:sldId id="265" r:id="rId20"/>
    <p:sldId id="277" r:id="rId21"/>
    <p:sldId id="275" r:id="rId22"/>
    <p:sldId id="282" r:id="rId23"/>
    <p:sldId id="322" r:id="rId24"/>
    <p:sldId id="290" r:id="rId25"/>
    <p:sldId id="299" r:id="rId26"/>
    <p:sldId id="276" r:id="rId27"/>
    <p:sldId id="287" r:id="rId28"/>
    <p:sldId id="289" r:id="rId29"/>
    <p:sldId id="288" r:id="rId30"/>
    <p:sldId id="326" r:id="rId31"/>
    <p:sldId id="300" r:id="rId32"/>
    <p:sldId id="301" r:id="rId33"/>
    <p:sldId id="270" r:id="rId34"/>
    <p:sldId id="291" r:id="rId35"/>
    <p:sldId id="302" r:id="rId36"/>
    <p:sldId id="308" r:id="rId37"/>
    <p:sldId id="272" r:id="rId38"/>
    <p:sldId id="312" r:id="rId39"/>
    <p:sldId id="311" r:id="rId40"/>
    <p:sldId id="293" r:id="rId41"/>
    <p:sldId id="323" r:id="rId42"/>
    <p:sldId id="273" r:id="rId43"/>
    <p:sldId id="309" r:id="rId44"/>
    <p:sldId id="310" r:id="rId45"/>
    <p:sldId id="304" r:id="rId46"/>
    <p:sldId id="325" r:id="rId47"/>
    <p:sldId id="327" r:id="rId48"/>
    <p:sldId id="324" r:id="rId49"/>
    <p:sldId id="305" r:id="rId50"/>
    <p:sldId id="271" r:id="rId51"/>
    <p:sldId id="28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1FF"/>
    <a:srgbClr val="B30D0D"/>
    <a:srgbClr val="80D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9DAB1-D5D1-4ED6-9DDE-971D894AB968}" type="datetimeFigureOut">
              <a:rPr lang="en-GB" smtClean="0"/>
              <a:pPr/>
              <a:t>12/09/2013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A386-A7EB-4A0E-A920-AF0996ADDE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2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r>
              <a:rPr lang="en-GB" baseline="0" dirty="0" smtClean="0"/>
              <a:t> I would like to present you results of some test that were conducted by us this summer, which were focused on measuring of speed of sequential data access by Oracle and </a:t>
            </a:r>
            <a:r>
              <a:rPr lang="en-GB" baseline="0" dirty="0" err="1" smtClean="0"/>
              <a:t>Hadoop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35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3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Rotate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68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35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53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57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57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Hadoop</a:t>
            </a:r>
            <a:r>
              <a:rPr lang="pl-PL" dirty="0" smtClean="0"/>
              <a:t> </a:t>
            </a:r>
            <a:r>
              <a:rPr lang="pl-PL" dirty="0" err="1" smtClean="0"/>
              <a:t>optimization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6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86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12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96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56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????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40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40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40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40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1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5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05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00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horizontal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7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19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57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23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80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7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00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Best performance for </a:t>
            </a:r>
            <a:r>
              <a:rPr lang="pl-PL" dirty="0" err="1" smtClean="0"/>
              <a:t>natureal</a:t>
            </a:r>
            <a:r>
              <a:rPr lang="pl-PL" dirty="0" smtClean="0"/>
              <a:t> </a:t>
            </a:r>
            <a:r>
              <a:rPr lang="pl-PL" dirty="0" err="1" smtClean="0"/>
              <a:t>representaiton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There are number of application like ATLAS Events Metadata ATLAS DQ2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Quijote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or DQ, is the data management service for the ATLAS Production System. Using Don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Quijote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users can locate replicas of files, add, remove or modify both logical and physical entries in grid replica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addition a transfer service is provided to replicate files between storage locations as well as query each grid information system regarding data storage facilities.)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28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5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107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10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 lot of </a:t>
            </a:r>
            <a:r>
              <a:rPr lang="pl-PL" dirty="0" err="1" smtClean="0"/>
              <a:t>optimization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for </a:t>
            </a:r>
            <a:r>
              <a:rPr lang="pl-PL" dirty="0" err="1" smtClean="0"/>
              <a:t>Hadoop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105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Native</a:t>
            </a:r>
            <a:r>
              <a:rPr lang="pl-PL" dirty="0" smtClean="0"/>
              <a:t> </a:t>
            </a:r>
            <a:r>
              <a:rPr lang="pl-PL" dirty="0" err="1" smtClean="0"/>
              <a:t>Hadoop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performing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1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801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976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505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9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584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8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C41A-CA69-4055-BE38-234C6B55706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1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20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C41A-CA69-4055-BE38-234C6B55706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lo_szablon_20012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CERNlogo-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72200"/>
            <a:ext cx="6191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-40342" y="6097147"/>
            <a:ext cx="1295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CH-1211 Geneva 23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latin typeface="Tahoma" pitchFamily="34" charset="0"/>
              </a:rPr>
              <a:t>www.cern.ch/i</a:t>
            </a:r>
            <a:r>
              <a:rPr lang="en-US" sz="1000" b="1" dirty="0">
                <a:latin typeface="Tahoma" pitchFamily="34" charset="0"/>
              </a:rPr>
              <a:t>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1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lo_szablon_2_200120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1030" name="Picture 21" descr="CERNlogo-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0600" y="6172200"/>
            <a:ext cx="4667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2613" y="6106274"/>
            <a:ext cx="1295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CH-1211 Geneva 23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latin typeface="Tahoma" pitchFamily="34" charset="0"/>
              </a:rPr>
              <a:t>www.cern.ch/i</a:t>
            </a:r>
            <a:r>
              <a:rPr lang="en-US" sz="1000" b="1" dirty="0">
                <a:latin typeface="Tahoma" pitchFamily="34" charset="0"/>
              </a:rPr>
              <a:t>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1E09-77D2-49FC-A43D-3E387B6FE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F9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lo_szablon_3_2001201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8678" y="2311400"/>
            <a:ext cx="7168123" cy="2133600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Oracle </a:t>
            </a:r>
            <a:r>
              <a:rPr lang="pl-PL" sz="2800" dirty="0" smtClean="0">
                <a:solidFill>
                  <a:srgbClr val="00B0F0"/>
                </a:solidFill>
              </a:rPr>
              <a:t>Parallel Query </a:t>
            </a:r>
            <a:r>
              <a:rPr lang="pl-PL" sz="2800" dirty="0" smtClean="0">
                <a:solidFill>
                  <a:srgbClr val="0070C0"/>
                </a:solidFill>
              </a:rPr>
              <a:t>vs Hadoop </a:t>
            </a:r>
            <a:r>
              <a:rPr lang="pl-PL" sz="2800" dirty="0" smtClean="0">
                <a:solidFill>
                  <a:srgbClr val="00B0F0"/>
                </a:solidFill>
              </a:rPr>
              <a:t>MapReduce</a:t>
            </a:r>
            <a:r>
              <a:rPr lang="pl-PL" sz="2800" dirty="0" smtClean="0">
                <a:solidFill>
                  <a:srgbClr val="0070C0"/>
                </a:solidFill>
              </a:rPr>
              <a:t> for </a:t>
            </a:r>
            <a:r>
              <a:rPr lang="en-US" sz="2800" dirty="0">
                <a:solidFill>
                  <a:srgbClr val="0070C0"/>
                </a:solidFill>
              </a:rPr>
              <a:t>S</a:t>
            </a:r>
            <a:r>
              <a:rPr lang="pl-PL" sz="2800" dirty="0" smtClean="0">
                <a:solidFill>
                  <a:srgbClr val="0070C0"/>
                </a:solidFill>
              </a:rPr>
              <a:t>equential </a:t>
            </a:r>
            <a:r>
              <a:rPr lang="en-US" sz="2800" dirty="0" smtClean="0">
                <a:solidFill>
                  <a:srgbClr val="0070C0"/>
                </a:solidFill>
              </a:rPr>
              <a:t>D</a:t>
            </a:r>
            <a:r>
              <a:rPr lang="pl-PL" sz="2800" dirty="0" smtClean="0">
                <a:solidFill>
                  <a:srgbClr val="0070C0"/>
                </a:solidFill>
              </a:rPr>
              <a:t>ata 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pl-PL" sz="2800" dirty="0" smtClean="0">
                <a:solidFill>
                  <a:srgbClr val="0070C0"/>
                </a:solidFill>
              </a:rPr>
              <a:t>ccess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5156200"/>
            <a:ext cx="6400800" cy="1143000"/>
          </a:xfrm>
        </p:spPr>
        <p:txBody>
          <a:bodyPr/>
          <a:lstStyle/>
          <a:p>
            <a:r>
              <a:rPr lang="pl-PL" sz="2000" dirty="0" smtClean="0"/>
              <a:t>Zbigniew Baranowski</a:t>
            </a:r>
            <a:endParaRPr lang="en-GB" sz="2000" dirty="0"/>
          </a:p>
        </p:txBody>
      </p:sp>
      <p:pic>
        <p:nvPicPr>
          <p:cNvPr id="1026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119718" cy="8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895600" cy="77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82" y="4945213"/>
            <a:ext cx="1235033" cy="18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56" y="4985117"/>
            <a:ext cx="1235033" cy="18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53" y="4967254"/>
            <a:ext cx="1235033" cy="18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Shared Storage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Shared Nothing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Hardware architecture</a:t>
            </a:r>
            <a:endParaRPr lang="en-GB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21" y="2239785"/>
            <a:ext cx="2209800" cy="5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324324"/>
            <a:ext cx="2597194" cy="7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35551" y="58244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06773" y="583396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5779143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43000" y="4953000"/>
            <a:ext cx="45561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1970" y="4953000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06773" y="4953000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6800" y="496725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56764" y="5199948"/>
            <a:ext cx="1175208" cy="14294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2689256" y="5215764"/>
            <a:ext cx="1175208" cy="14294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289196" y="5215764"/>
            <a:ext cx="1175208" cy="14294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688996" y="463501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17334" y="2875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71507" y="2875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41534" y="2875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" y="3256350"/>
            <a:ext cx="52066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16704" y="200864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71507" y="200864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41534" y="200864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0867" y="16387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4" y="2365714"/>
            <a:ext cx="1329767" cy="5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89" y="2335095"/>
            <a:ext cx="1329767" cy="5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14" y="2309693"/>
            <a:ext cx="1329767" cy="5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48" y="3581400"/>
            <a:ext cx="1178541" cy="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83" y="3583919"/>
            <a:ext cx="1178541" cy="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3919"/>
            <a:ext cx="1178541" cy="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2133600" y="3256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85807" y="3256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04070" y="3256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7200" y="2008644"/>
            <a:ext cx="51698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5209" y="2906772"/>
            <a:ext cx="256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764" y="22748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1</a:t>
            </a:r>
            <a:endParaRPr lang="en-GB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09251" y="22748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2</a:t>
            </a:r>
            <a:endParaRPr lang="en-GB" sz="1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988030" y="22748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n</a:t>
            </a:r>
            <a:endParaRPr lang="en-GB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920967" y="358593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Storage 1</a:t>
            </a:r>
            <a:endParaRPr lang="en-GB" sz="11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498496" y="358593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Storage 2</a:t>
            </a:r>
            <a:endParaRPr lang="en-GB" sz="11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886200" y="35814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Storage n</a:t>
            </a:r>
            <a:endParaRPr lang="en-GB" sz="11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156764" y="518164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1</a:t>
            </a:r>
            <a:endParaRPr lang="en-GB" sz="11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727096" y="517746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2</a:t>
            </a:r>
            <a:endParaRPr lang="en-GB" sz="11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269355" y="517206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n</a:t>
            </a:r>
            <a:endParaRPr lang="en-GB" sz="1100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910553" y="3492383"/>
            <a:ext cx="4631128" cy="6976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833276" y="2177706"/>
            <a:ext cx="4631128" cy="6976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34" grpId="0" animBg="1"/>
      <p:bldP spid="2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Software architecture</a:t>
            </a:r>
            <a:br>
              <a:rPr lang="en-GB" dirty="0" smtClean="0"/>
            </a:br>
            <a:r>
              <a:rPr lang="en-GB" dirty="0" smtClean="0"/>
              <a:t>Map Reduce</a:t>
            </a:r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14400"/>
            <a:ext cx="90868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39810" y="1981200"/>
            <a:ext cx="135119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00401" y="914399"/>
            <a:ext cx="1203612" cy="1045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12772" y="1959428"/>
            <a:ext cx="2286000" cy="5057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00600" y="947057"/>
            <a:ext cx="1698172" cy="1045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50430" y="1981199"/>
            <a:ext cx="2743200" cy="5057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http://dssg.io/img/events/mapredu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85" y="5985114"/>
            <a:ext cx="2450845" cy="7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Map Reduce</a:t>
            </a:r>
            <a:r>
              <a:rPr lang="en-US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94" y="1219200"/>
            <a:ext cx="8763000" cy="5334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4" name="Picture 2" descr="http://1.bp.blogspot.com/-1rvDcD8nais/ULclGseGosI/AAAAAAAAADc/md6YKmiZ4XU/s1600/wordcou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732838" cy="40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ssg.io/img/events/mapredu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955797"/>
            <a:ext cx="2450845" cy="7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dirty="0" smtClean="0"/>
              <a:t>Software architecture</a:t>
            </a:r>
            <a:br>
              <a:rPr lang="en-US" dirty="0" smtClean="0"/>
            </a:br>
            <a:r>
              <a:rPr lang="pl-PL" dirty="0" smtClean="0"/>
              <a:t>Oracle Parallel Query</a:t>
            </a:r>
            <a:endParaRPr lang="en-GB" dirty="0"/>
          </a:p>
        </p:txBody>
      </p:sp>
      <p:sp>
        <p:nvSpPr>
          <p:cNvPr id="6" name="AutoShape 4" descr="data:image/jpeg;base64,/9j/4AAQSkZJRgABAQAAAQABAAD/2wCEAAkGBhMQDxQQEBEVFRAREBYQEBASEBMVEBAQGBEVFxMQFxYXGyYfFxkmGRISIC8hJCo1LC0sFh4xNTAqNSYrLCkBCQoKDgwOGg8PGjUkHSApMykvKSwvLCwqLSwpKiwsLSwsKSk1LSosLCkpLCksLCksLCk1LCkwLDEuKTUsNCkpNP/AABEIAKkBKwMBIgACEQEDEQH/xAAcAAEAAgIDAQAAAAAAAAAAAAAABgcEBQECCAP/xABIEAABAwICBQgFCAgFBQEAAAABAAIDBBEFIQYSMUFRBxMXIlJhcdIyVIGToxRCcpGhsbPBIzM0NWJzksIVQ1PR4RaClLLwg//EABoBAQACAwEAAAAAAAAAAAAAAAACAwEEBQb/xAA0EQACAQMABwYFAwUBAAAAAAAAAQIDBBEFEhQVITGRE0FRUmHRIjJxgfChscEzNEJy4SP/2gAMAwEAAhEDEQA/ALxREQBERAEREAREQBERAEREAREQBERAEREAREQBEXBKA5XyqqtkTDJK9rGNF3Pe4Na0cSTkFrsc0gbTNGRfK8kRQttryOG3bk1oyJcch9QMYkwp9S8TVjuce03jiF/k8B/gYfSd/G7rcLbFgGzqdPmH9lgknG6Q2igPeHvzcO9rSFgv0qrXfNp4xwDZZT9ZLB9i2FPDqC2q0g7btBP1r6PgiO2MjvafyKEeJp26TVoP6yE9xp3D7RIs2n00maf01MHDe6CTrf0SW/8AZcVGHM2tcfBzfzBWBLTELGQS7C9IIam4jf1wLuie0slaOJY6xt37O9bFVu6NrrawzabscCWvYe01wzafBSTBNIHAiKode5DY57AaxOyOQDIPO4jJ3ccjlMzkkiIiyZCIiAIiIAiIgMDG8ZZRwOqJQ4sYWghgBd1nBosCRvcFF+lyj7E/u2edZ3KZ+65vpRfjsVIrUrVZQlhHotF6Oo3NFzqZznH6IuDpco+xP7tnnTpco+xP7tnnVPoqdomdPctr69S4Olyj7E/u2edOlyj7E/u2edU+ibRMbltfXqXB0uUfYn92zzp0uUfYn92zzqn0TaJjctr69S4Olyj7E/u2edOlyj7E/u2edU+ibRMbltfXqXB0uUfYn92zzp0uUfYn92zzqn0TaJjctr69S4Olyj7E/u2edOlyj7E/u2edU+ibRMbltfXqXB0uUfYn92zzp0uUfYn92zzqn0TaJjctr69S4Olyj7E/u2edOlyj7E/u2edU+ibRMbltfXqXB0uUfYn92zzp0uUfYn92zzqn0TaJjctr69S4Olyj7E/u2edYVdyxUbWk6s9gP9Nl/AdfaqoldZa9/XkDdzeu7+0fYT7ApRrzfMoq6JtorEc5+pZGE6e0+s6pqWyuqJdoaxpZDHfqwMJfsG8/ONzvFtm/lSpgOrBMfHm2/wBxVZALmyw68ycdDWy5pv7k/m5V+xSf1zfkGLDk5VJzsp4R4mQ/3BQyy4so9tPxLlou1XKH6smI5Upt9PEfAyD8yvozlPHz6X+mb8ixQghdSFlVp+JCWjLZ/wCH6snEnKDTu2xSg+DD/cFwzlBprFrmSlpFiDG2xG8HrqCOavhI1TVaRpz0VQ7k+pceC8r9MGc3KJ3Ob6D9Rhc+Pdrdf0hsJ35Hetl0uUfYn92zzqiGvtmNrTfx4j6rrbNdcXGw5rEq80W0NE201h56lw9LlH2J/ds86dLlH2J/ds86p9FHaJmxuW19epcHS5R9if3bPOplTVAkY2Rt9V7Q8X22IBF/rXmw7F6LwX9lh/kR/htWxQqym3k4+lbGlaxi6ffkzURFsnCItymfuub6UX47FSKu7lM/dc30ovx2KkVz7n5/sey0F/bv/Z/sgiItY7gUi0S0KlxBxIOpAw2fKRfPsNHznWI7hf2GOFXPjlT/AIVhDWw5SBrIWOtslcCXyeOT3eNldSgnly5I5t/czpKNOl883henqYb+T/C4LMnm69r/AKWqbG499hqrr/0lgv8Arx/+cPOqpkkLnFziS5xu5ziS5x3kk5krqpdrHyoqWj63fXlkthuhuDuOq2Zmschq1oLr9w1itFpXyYOp2OmpXOkjaLvjcBzrG73AjJ4HCwPioIrO5JtIZHl9HI4uayPnYSTcsaHBrmeHWaQN2alGUKj1WsFNelc2ce2jUckual4Eb5PNHYa2eSOcOLWRa7dV5adbXA2juKmM+g2ERuLHyhr2+k11ZquGV8wXXGRC6aI4Y2mxqtiYLMEQewDY1r3MfqjuGsR7FC+UCIuxSp1Wk9ZmwE/5MfBZwoQy1l5wVuVS6unGFRxjqqXD1x7kz/6Owb/XZ/5w8y7Dk7w2oBbTzHXAveOobIW8CWm+Sqv5K/sO/od/st9oNhlQ6vhdEx4DJA6R+q4NbF88E97bi2+6jGcW8apbVtKtODmrh8FnjyMDSPR+ShqDBJY5azHj0ZGHY4cNhBG4j2rVqxuWSVvOUzR+sDJHO4hhLA2/ta/6iodoxgDq2pZA24b6Ur+xEPSd45gDvIVc4Ynqo3rW617VVqvDhx+3uSbk+0DZVsNRVB3M31YmBxbzhHpPJGeqDkLbweCwtP8AQwUL2yQ3NNJkLm5jk26hO8EZi/A8FK+UTH20VKyhpuq98YbZpsYqcZZHcXWI8NYrK0axFmMYc+nqDeVrRHL2r7Y5x35X8Wncr9SH9Nc/E46u7mLV5L+m3jV8F4/nf6MpxSDRXQ2WvcS06kLDZ8xF8+w0fOdmO4Xz3X1OLYY+lmfBKOvG4g8HDaHDuIsR4q2cbqP8KwZrYcpA1kTXW/zX5vkPf6Z8bKmnBNty5I6d9dyhGEaPzTeE+76kexDQnD4OpLKdfjJUNYT3hossPR/RbC3umfJMwDnSxgNY0dRvVv6WebHH/uVfVMpe4ucS5zjdznElzjxJOZK6UA6p+kf/AGcp9pHHymk7KtKSUqzyWBpjh+G01Pak1ZJ3mwc2odIImjNzyA619gF+J4LK08waClw+mEULGySPZryBo5x1oSXXdtzcQVX5GR8FZvK2P0FJw1n/AIbETUoyeCUqcqNWhTc28uTbb54RWSWXKLXO1g6WW+0P0WNdMQ4lsMdjK4bTf0WN7zY57gPBaIhXByeYfzWHMeBd0xdKeJz1Wj+lo+tXUo60uJy9J3Dt6OY828Iw6/AsLpwI5mQsJGWu884RxvfW9q0tVgOFOzbJGPo1Z/N6wMR0FxCeV80jGa8ji43mZlwaLbgLAeCwJuTqsG0R+9/4V2X5TkqnTUeNw89/xcDC0lpKOBobT9eRxvrCbXa1o42NrnZ9fctizCIBQa7b68es0y6zrOtKRHt6p1mAEBuYvnYDrRzF8DkpXNEpZrOuQ1rrmw3nLILrh7snDcJDYcLtbdVTfPKOjZwb1dWbfHn4/mDKREWud04Oxei8F/ZYf5Ef4bV50Oxei8F/ZYf5Ef4bVt2vNnnNP/JD6v8AgzURFvHlCLcpn7rm+lF+OxUiru5TP3XN9KL8dipFc+5+f7HstBf27/2f7IIiLWO4cFXPWQDGMIbzZHOlrXAE5NqGZOYeF+sL8HAqmVudGtK5qB5dEQWO/WROvqP7+53ePtVtKajlPkzn39tOsozpv44PK9jWVtE+F5jmY5jxta8WP27R3jJfDWHEfWrXh5XqZzRztNKHcG829vsJcPuXccq1F6vN7uHzqfZw8xQr26XCVB5+pUzczYZk7AMyVavJhovJTB9XUNLC9mpGx2Tmx3DnPcD6Ny1uR3A8V9OlmjGbaea+7qRD7ddRXSnlHmrGGGNvMwOycA68kg4OdlZvcPaSsxUKb1s5Ka0ru8j2XZ6kXzbeeBJdC8VFVjNZO30HRAMPFjXMY13tDb+1RjS7FZaXGZ5oHlj2vZmNjhzMd2uHzm9y+GgWk0VBPJJM17mvi1AIw0m+uDnrOGWS12lWKsqq2WojDgyQtLQ8AOFo2tNwCRtad6xKeYLjxzkto2rjdyzH4NRR9OGOBb2iGmsVey2TKhou+Inb/Gw/Ob9o37icHS7TqWgdqfJCdb9VMZP0TvYBe47OXjbNU9TVLo3tkjcWvYdZrmmzmniCrEpuU2nnpeZxCnc9xGq/m2sLHjc/NwLHeGw5gjYLI19aOG8PxNGtopUaqnCGvB8454r6eP59SBYpiclVM6aZ2tI87hkBuY0bgNwVsaNYYzCMOfUVAtK5okm7V9kcA77m3i47lX+CV1DT13PuE74I+vAwxx84JL5a/XsQ3aCNptkLZ5WnemwryyOIObAzrFr7Bz5MxcgEiwGQz3lVwkoZk3xN26pTuJQoQjinzb5fb8/g2+E6Kx4yH1j6p4mc8iaMMaRE75rW3z1NW1u7vupFo5yeChqBPHUvORa9hY3Vew7jbvAPsVNskLdhI8CR9y7fKX9t39bv91iNWK4uPH6kq1hXmnCNXEHwxqrgvAtrlP0V+UQfKoh+mgadcDa+HafEtuSO7W7l9a+IYvg7ebcOd1GuFzk2ojycw8L9YX4OBUU0I5QhRxOhqRI+O+tEW2c5pPptOs4ZXzHeStbBpd8jqpJKAO+Syu1jTzAAd7RquNrZ2I3WBBsrXUh83jzRoKyuUuy76bzCXc/Ffn0IlX0b4XlkrCx4Ni1wsf8AnxXwo3C7hcbb7eOf5lWdNyl08gvJBIHcAI3tHgSR9yxqXlFpI5xJzMmqW6jxzcW43YfS/ikH/c3goakXw1i93VxFpyovK9SCA7rq0eUhvO4XSTfxRn2PpyfvAWDpNp9ST0z46enIlkGqHyQxAMafScCCetbIeN9yz8E0mw+pw6Kjrn6pja1ha7XaDqZMe17dmVtp4rMVFZjnmhWqVZ9nXlTa1Jcubw1zKvXCtE8n2Gz/ALPWWJ2Bs8Ug+oi/2r4v5HB82rNu+C/3PUOwn3GzvW2XzNr6plZq7dFpT/hcDowHObTdVpNg57QRqk7usLKK1vJbFTxOmqK0tjYLuIgse4C78yTkAtfohp22jDoJGvdTF5dE7Iyx3OYIyBB25bDfbdTp/wDnL4u80r5xv6Obf4tV55Nfvg+dbypVRJDYomEGxBa9zgd4N3DP2LTVXKDWO/zWDwij/MFTWv0qwl7jK6Nr5DtJpSXnxLm5lauq08oRlHA4eEETf7lPj5zWzBLhbdf+leV1e+eQySu1nmwvkMhsAAyC+2HehftOcR4XsPsC2+k2lraiERU7C3XdZxc1ocTlqtFicr5nwWvijDWho2NAA9gVNTh3nW0fmXxOOrjuO6IioOscHYvReC/ssP8AIj/DavOh2L0Xgv7LD/Ij/Datu15s85p/5IfV/wAGaiIt48oRblM/dc30ovx2KkV6NxPC46mIwzN1o3WLm6zm3s4OGbSDtAWi6NsP9X+NP51q1qMpyyjv6N0nStaThNPOc8MeC9Sj0V4dG2H+r/Gn86dG2H+r/Gn86p2aZ0t+2/ll0XuUeivDo2w/1f40/nTo2w/1f40/nTZpjftv5ZdF7lHorw6NsP8AV/jT+dOjbD/V/jT+dNmmN+2/ll0XuUeivDo2w/1f40/nTo2w/wBX+NP502aY37b+WXRe5R6K8OjbD/V/jT+dOjbD/V/jT+dNmmN+2/ll0XuUeivDo2w/1f40/nTo2w/1f40/nTZpjftv5ZdF7lHorw6NsP8AV/jT+dOjbD/V/jT+dNmmN+2/ll0XuUeivDo2w/1f40/nTo2w/wBX+NP502aY37b+WXRe5R6K8OjbD/V/jT+dOjbD/V/jT+dNmmN+2/ll0XuUY9qxJGbuKv48muH+r/Gn8619dya0IzbAfezedZ2eaK56Zt5dz6L3KVpp/mu28ePf/wDb/YslWPUaAUmwQkHceclNj4F2Y7vu2r7UWj+HBwjqKbUcTZrhPPqPP8JL8/o+kOBHWOOwkxHTdGKw0/09ysSuWykbCR4EhXKOTXD3jWZG4ji2eXzL5O5MKHsyj/8AZ35hNnmT35bPmn0XuU855O0k+JJXzJVxnk0oB82Q+MzvyXzk0Cw8D9S738vmTZ5GHpq27k+i9ym3uWFPKBmTkrD0niwmiB5xvX3RNlldIT4a+XtUU0W0VGLT/Kns5rDYp2xOijlvISbemXOu0G4Bd7GjeLI0H3mpV0vTkvhT++Pc1uG05J5xwyGUYP2v/Id1+K2Su2Hk2w3VGrT9W1haaawHD0136NsP9X+NP51F2828mxS0zbU46uJdF7lHorw6NsP9X+NP506NsP8AV/jT+dR2aZbv238sui9yjjsXovBf2WH+RH+G1aXo1w/1f40/nUkghDGtY0Wa1oa0XJs0CwGfcFfRpODeTk6T0hTu4xUE+Hjj3Z3REWycQIiIAiIgCIiAIiIAiIgCIiAIiIAiIgCIiAIiIAur2XXZEBrKrDQVqKzCNYFrmhzSLFrmgtI4EHIqVLo6IFRcSSZBmYTLCb08z2cGPvJGO4XIeB3a1u5ZAxeubkYopP4hIWk+xzB96ljqQcF1NC3gmGY4ERkxyqI/ZBfvmjt9hK1eIS10zHNJjhDmlt4y58rbiwINmgG//wANqnr8OCxp8LFtiw8mUkU9DoNCJBJNrzSNN+uW6p4hrbWBPE3K+1Th5wyrZXMaBQVDmxVlmh7ItYkazWuzJyF3nebZhxCnGJYdqm4Cx4zHJG+nnGtDM0se2xOZFsrZ592+xVabT4lj4omeGzADUDtZuqHRvvfnGH0XX33+/wAQtgqc0c0ofQvdhdRKLUpc6kqZBZr4bAiF772bqi9+8ACxAvNNFuUeCum5gNcxxbrRukGrzwzs4N2gEC445q4qZL0RFkwEREAREQBERAEREAREQBERAEREAREQBERAEREAREQBERAEREAREQBERAFwWrlEBqcTorg5KC4qws1gBc2OqL2ztkL7s1ZsrLhQ7STDPnAKucSyLPOumGMVFVIDUH9VdjI2tDI4hfNrW+IzJzPFSzR/GHVlMyWM2r6EAi3pTRAg6vjlcd471zp3o7rD5QwZj9aB9j/yKgeFYk+iqWzM+acx2m3zapReUQkuJ6w0N0mZiFIyZpGuAGyt4PtttwO37Ny3qozR7SQUNTHWw50NYQJWDZHKdo7rm5Hfcb1eEMzXtD2EFrgHNcNhBFwQpGDuiIgCIiAIiIAiIgCIiAIiIAiIgCIiAIiIAiIgCIiAIiIAiIgCIiAIiIAiIgCwcRpA9pWcuHNuEBV+N4dquIIu03BFsiN4VOaXaPcxIbeg7rMPdfZ4j/ZekMewsPaTbNVtpHgomjdE7I7WO7Ltx8Nyp+VlnNFc6D421jnUNTnT1HV2+hJucOGdvaFc/JjpI6KR2F1LrvZ1qd5OUjDst3EAkd9xwXnvFqB0TyCCHNNiN4IKm+j+LurqdhY4jEKHrREGxniGZZfjlcd471dzKz0yij2g+lbcQpGygjnW9WVu8O423X++43KQoAiIgCIiAIiIAiIgCIiAIiIAiIgCIiAIiIAiIgCIiAIiIAiIgCIiA4RcrhYByiIsg+FTDcKFaR4TtcAp2QtdiNHrNIUZLJJPBQOm2Aa7TM0dZotIOLe17Pu8FX1BXPpKhs0ZsWm/iN7VfmOYbqOOWR+rvVP6X4BzMl2j9G/Np4cW+z7lGDxwMyXeTnR/Sb5HUR4jBnSVJDKqMbI5Sc8t1zmO8d6velqWysbJG4OY9oc1w2EEZFeSNDsbbE91NPnTT9R4PzSdjhwVzcl2kzqeZ2F1Lri+tSyE5PaRcC/eB9d+KsIFrIiIAiIgCIiAIiIAiIgCIiAIiIAiIgCIiAIiIAiIgCIiAIiIAiIgCIiAIiIAur23C7IgI3juF67Tkqz0hwUSMdE8bfRPZduKuuaG4UP0jwDWBc0ZquS7yafceZMXw90UjmuFnNNipXo/ibquBsYdaspevTuvYvaMzHf2Zd4W5000ZdIwyBv6RgzFvSZ/uPuVcU9Q+mmbIy4LTf8A4U4vJFrB6r5PtMG4jSNeTaePqTN2HWHz7d/33UoVG8mcz5sSjqKP9XKwurmD0IsvSO4FxtYbbgnYCryWTAREQBERAEREAREQBERAEREAREQBERAEREAREQBERAEREAREQBERAEREAREQBdHwg7Qu6IDT1ujUUm0KE4hyEUs8/OOle2Im7omBtzxAedg9is5FjANfgmAwUULYKWJscTfmtGZO9zjtc7vOa2CIsg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Schemat blokowy: pamięć wewnętrzna 8"/>
          <p:cNvSpPr/>
          <p:nvPr/>
        </p:nvSpPr>
        <p:spPr>
          <a:xfrm>
            <a:off x="228600" y="2362200"/>
            <a:ext cx="1828800" cy="3048000"/>
          </a:xfrm>
          <a:prstGeom prst="flowChartInternalStorag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awias klamrowy otwierający 10"/>
          <p:cNvSpPr/>
          <p:nvPr/>
        </p:nvSpPr>
        <p:spPr>
          <a:xfrm rot="5400000">
            <a:off x="952500" y="723900"/>
            <a:ext cx="304800" cy="17526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/>
          <p:cNvSpPr txBox="1"/>
          <p:nvPr/>
        </p:nvSpPr>
        <p:spPr>
          <a:xfrm>
            <a:off x="76200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Table</a:t>
            </a:r>
            <a:endParaRPr lang="en-GB" dirty="0"/>
          </a:p>
        </p:txBody>
      </p:sp>
      <p:sp>
        <p:nvSpPr>
          <p:cNvPr id="13" name="Prostokąt 12"/>
          <p:cNvSpPr/>
          <p:nvPr/>
        </p:nvSpPr>
        <p:spPr>
          <a:xfrm>
            <a:off x="228600" y="27432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#1</a:t>
            </a:r>
            <a:endParaRPr lang="en-GB" dirty="0"/>
          </a:p>
        </p:txBody>
      </p:sp>
      <p:sp>
        <p:nvSpPr>
          <p:cNvPr id="17" name="Prostokąt 16"/>
          <p:cNvSpPr/>
          <p:nvPr/>
        </p:nvSpPr>
        <p:spPr>
          <a:xfrm>
            <a:off x="228600" y="32766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#2</a:t>
            </a:r>
            <a:endParaRPr lang="en-GB" dirty="0"/>
          </a:p>
        </p:txBody>
      </p:sp>
      <p:sp>
        <p:nvSpPr>
          <p:cNvPr id="18" name="Prostokąt 17"/>
          <p:cNvSpPr/>
          <p:nvPr/>
        </p:nvSpPr>
        <p:spPr>
          <a:xfrm>
            <a:off x="228600" y="38100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#3</a:t>
            </a:r>
            <a:endParaRPr lang="en-GB" dirty="0"/>
          </a:p>
        </p:txBody>
      </p:sp>
      <p:sp>
        <p:nvSpPr>
          <p:cNvPr id="19" name="Prostokąt 18"/>
          <p:cNvSpPr/>
          <p:nvPr/>
        </p:nvSpPr>
        <p:spPr>
          <a:xfrm>
            <a:off x="228600" y="43434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#4</a:t>
            </a:r>
            <a:endParaRPr lang="en-GB" dirty="0"/>
          </a:p>
        </p:txBody>
      </p:sp>
      <p:sp>
        <p:nvSpPr>
          <p:cNvPr id="20" name="Nawias klamrowy otwierający 19"/>
          <p:cNvSpPr/>
          <p:nvPr/>
        </p:nvSpPr>
        <p:spPr>
          <a:xfrm rot="5400000">
            <a:off x="3086100" y="800100"/>
            <a:ext cx="304800" cy="16002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ostokąt 20"/>
          <p:cNvSpPr/>
          <p:nvPr/>
        </p:nvSpPr>
        <p:spPr>
          <a:xfrm>
            <a:off x="228600" y="48768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#5</a:t>
            </a:r>
            <a:endParaRPr lang="en-GB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981200" y="838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0000"/>
                </a:solidFill>
              </a:rPr>
              <a:t>Reading and </a:t>
            </a:r>
            <a:r>
              <a:rPr lang="pl-PL" sz="1600" b="1" dirty="0" err="1" smtClean="0">
                <a:solidFill>
                  <a:srgbClr val="FF0000"/>
                </a:solidFill>
              </a:rPr>
              <a:t>filtering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err="1" smtClean="0"/>
              <a:t>Parallel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Executors</a:t>
            </a:r>
            <a:r>
              <a:rPr lang="pl-PL" sz="1600" b="1" dirty="0" smtClean="0"/>
              <a:t> #1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2514600" y="2286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en-GB" dirty="0"/>
          </a:p>
        </p:txBody>
      </p:sp>
      <p:sp>
        <p:nvSpPr>
          <p:cNvPr id="24" name="Prostokąt 23"/>
          <p:cNvSpPr/>
          <p:nvPr/>
        </p:nvSpPr>
        <p:spPr>
          <a:xfrm>
            <a:off x="2514600" y="3048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en-GB" dirty="0"/>
          </a:p>
        </p:txBody>
      </p:sp>
      <p:sp>
        <p:nvSpPr>
          <p:cNvPr id="25" name="Prostokąt 24"/>
          <p:cNvSpPr/>
          <p:nvPr/>
        </p:nvSpPr>
        <p:spPr>
          <a:xfrm>
            <a:off x="2514600" y="3810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en-GB" dirty="0"/>
          </a:p>
        </p:txBody>
      </p:sp>
      <p:sp>
        <p:nvSpPr>
          <p:cNvPr id="26" name="Prostokąt 25"/>
          <p:cNvSpPr/>
          <p:nvPr/>
        </p:nvSpPr>
        <p:spPr>
          <a:xfrm>
            <a:off x="2514600" y="4572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27" name="Prostokąt 26"/>
          <p:cNvSpPr/>
          <p:nvPr/>
        </p:nvSpPr>
        <p:spPr>
          <a:xfrm>
            <a:off x="2514600" y="5334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28" name="Prostokąt 27"/>
          <p:cNvSpPr/>
          <p:nvPr/>
        </p:nvSpPr>
        <p:spPr>
          <a:xfrm>
            <a:off x="4800600" y="2286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en-GB" dirty="0"/>
          </a:p>
        </p:txBody>
      </p:sp>
      <p:sp>
        <p:nvSpPr>
          <p:cNvPr id="33" name="Prostokąt 32"/>
          <p:cNvSpPr/>
          <p:nvPr/>
        </p:nvSpPr>
        <p:spPr>
          <a:xfrm>
            <a:off x="4800600" y="3048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en-GB" dirty="0"/>
          </a:p>
        </p:txBody>
      </p:sp>
      <p:sp>
        <p:nvSpPr>
          <p:cNvPr id="34" name="Prostokąt 33"/>
          <p:cNvSpPr/>
          <p:nvPr/>
        </p:nvSpPr>
        <p:spPr>
          <a:xfrm>
            <a:off x="4800600" y="3810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en-GB" dirty="0"/>
          </a:p>
        </p:txBody>
      </p:sp>
      <p:sp>
        <p:nvSpPr>
          <p:cNvPr id="35" name="Prostokąt 34"/>
          <p:cNvSpPr/>
          <p:nvPr/>
        </p:nvSpPr>
        <p:spPr>
          <a:xfrm>
            <a:off x="4800600" y="4572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36" name="Prostokąt 35"/>
          <p:cNvSpPr/>
          <p:nvPr/>
        </p:nvSpPr>
        <p:spPr>
          <a:xfrm>
            <a:off x="4800600" y="5334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37" name="Nawias klamrowy otwierający 36"/>
          <p:cNvSpPr/>
          <p:nvPr/>
        </p:nvSpPr>
        <p:spPr>
          <a:xfrm rot="5400000">
            <a:off x="5448300" y="800100"/>
            <a:ext cx="304800" cy="16002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ole tekstowe 37"/>
          <p:cNvSpPr txBox="1"/>
          <p:nvPr/>
        </p:nvSpPr>
        <p:spPr>
          <a:xfrm>
            <a:off x="4419600" y="8382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FF0000"/>
                </a:solidFill>
              </a:rPr>
              <a:t>Grouping</a:t>
            </a:r>
            <a:r>
              <a:rPr lang="pl-PL" sz="1600" b="1" dirty="0" smtClean="0">
                <a:solidFill>
                  <a:srgbClr val="FF0000"/>
                </a:solidFill>
              </a:rPr>
              <a:t> and </a:t>
            </a:r>
            <a:r>
              <a:rPr lang="pl-PL" sz="1600" b="1" dirty="0" err="1" smtClean="0">
                <a:solidFill>
                  <a:srgbClr val="FF0000"/>
                </a:solidFill>
              </a:rPr>
              <a:t>counting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err="1" smtClean="0"/>
              <a:t>Parallel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Executors</a:t>
            </a:r>
            <a:r>
              <a:rPr lang="pl-PL" sz="1600" b="1" dirty="0" smtClean="0"/>
              <a:t> #2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cxnSp>
        <p:nvCxnSpPr>
          <p:cNvPr id="40" name="Łącznik prosty ze strzałką 39"/>
          <p:cNvCxnSpPr>
            <a:endCxn id="28" idx="1"/>
          </p:cNvCxnSpPr>
          <p:nvPr/>
        </p:nvCxnSpPr>
        <p:spPr>
          <a:xfrm flipV="1">
            <a:off x="4419600" y="2552700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17" idx="3"/>
            <a:endCxn id="24" idx="1"/>
          </p:cNvCxnSpPr>
          <p:nvPr/>
        </p:nvCxnSpPr>
        <p:spPr>
          <a:xfrm flipV="1">
            <a:off x="2057400" y="3314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18" idx="3"/>
            <a:endCxn id="25" idx="1"/>
          </p:cNvCxnSpPr>
          <p:nvPr/>
        </p:nvCxnSpPr>
        <p:spPr>
          <a:xfrm>
            <a:off x="2057400" y="40767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19" idx="3"/>
            <a:endCxn id="26" idx="1"/>
          </p:cNvCxnSpPr>
          <p:nvPr/>
        </p:nvCxnSpPr>
        <p:spPr>
          <a:xfrm>
            <a:off x="2057400" y="46101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endCxn id="27" idx="1"/>
          </p:cNvCxnSpPr>
          <p:nvPr/>
        </p:nvCxnSpPr>
        <p:spPr>
          <a:xfrm>
            <a:off x="2057400" y="5105400"/>
            <a:ext cx="4572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4114800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>
            <a:off x="4114800" y="4114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4114800" y="487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4419600" y="5334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4419600" y="2819400"/>
            <a:ext cx="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4114800" y="2552700"/>
            <a:ext cx="304800" cy="2667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 flipV="1">
            <a:off x="4114800" y="5334000"/>
            <a:ext cx="304800" cy="2286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 flipV="1">
            <a:off x="2057400" y="2514600"/>
            <a:ext cx="4572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Nawias klamrowy otwierający 78"/>
          <p:cNvSpPr/>
          <p:nvPr/>
        </p:nvSpPr>
        <p:spPr>
          <a:xfrm rot="5400000">
            <a:off x="7772400" y="838200"/>
            <a:ext cx="304800" cy="15240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ole tekstowe 79"/>
          <p:cNvSpPr txBox="1"/>
          <p:nvPr/>
        </p:nvSpPr>
        <p:spPr>
          <a:xfrm>
            <a:off x="7010400" y="8382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FF0000"/>
                </a:solidFill>
              </a:rPr>
              <a:t>Aggregation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err="1" smtClean="0"/>
              <a:t>Parallel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Coordinator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1" name="Prostokąt zaokrąglony 80"/>
          <p:cNvSpPr/>
          <p:nvPr/>
        </p:nvSpPr>
        <p:spPr>
          <a:xfrm>
            <a:off x="7239000" y="3657600"/>
            <a:ext cx="1447800" cy="838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en-GB" dirty="0"/>
          </a:p>
        </p:txBody>
      </p:sp>
      <p:cxnSp>
        <p:nvCxnSpPr>
          <p:cNvPr id="82" name="Łącznik prosty ze strzałką 81"/>
          <p:cNvCxnSpPr>
            <a:stCxn id="28" idx="3"/>
          </p:cNvCxnSpPr>
          <p:nvPr/>
        </p:nvCxnSpPr>
        <p:spPr>
          <a:xfrm>
            <a:off x="6400800" y="2552700"/>
            <a:ext cx="8382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>
            <a:off x="6400800" y="32766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>
            <a:endCxn id="81" idx="1"/>
          </p:cNvCxnSpPr>
          <p:nvPr/>
        </p:nvCxnSpPr>
        <p:spPr>
          <a:xfrm>
            <a:off x="6400800" y="40767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 flipV="1">
            <a:off x="6400800" y="4267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Łącznik prosty ze strzałką 93"/>
          <p:cNvCxnSpPr/>
          <p:nvPr/>
        </p:nvCxnSpPr>
        <p:spPr>
          <a:xfrm flipV="1">
            <a:off x="6400800" y="44958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6" name="Strzałka w prawo 95"/>
          <p:cNvSpPr/>
          <p:nvPr/>
        </p:nvSpPr>
        <p:spPr>
          <a:xfrm rot="16200000" flipH="1">
            <a:off x="7200900" y="4610100"/>
            <a:ext cx="1295400" cy="12192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/>
                </a:solidFill>
              </a:rPr>
              <a:t>Final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result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APEBIQEBAUEBAQDxcPDxUPDxAQFRAVFBEVFBQQFhYXHCcfFxkjGRIUHy8gIycpLSwsFR4xNTAqNSYrLCkBCQoKDgwOGg8PGi8kHSQuKjUvLSwsKS0pLCksLCw0LCwsMC81NSosLCktLSwvLCkpLCwsLCwpKSwpLywsLCwsLP/AABEIAMwAzAMBIgACEQEDEQH/xAAcAAEAAgMBAQEAAAAAAAAAAAAAAwUEBgcCAQj/xABIEAACAgACBQgFBwkGBwAAAAABAgADBBEFBhIhMRMiQVFhcYGRBzKhscEUI0JScoLRQ2Jjc5KTsuHwM0RTg7PCFSU0VKLT8f/EABoBAQADAQEBAAAAAAAAAAAAAAADBAUCAQb/xAAjEQEAAgIBBAIDAQAAAAAAAAAAAQIDEQQSITFRMkEFIpET/9oADAMBAAIRAxEAPwDuMREBERAREpdOaz14Y8mo5W8jMVqeHa5+iPbObWisbl1Ws2nULlmyGZ3Abzn0Sjx2uWFrJVWN7jopG35t6o85q2KvxGLPzzFxxFdeYrXvH0u8z0mi3A3IFHVmBKN+XM/CF2nFiPnLPxGuWKf+zqrqHXYxsbyGQHtlbidO408cUV/V1Ivvznm6h1+j5b5U4nESrObJPmVmMWOPEJcRpjFf95fu6nUfCQDW/HVnMYp27LFRx7pW4nEyqxOJntbW9vLVr6dA0N6VsmCYysbJ3cpSDu7WQ8fDym66L1lwmK3UXo7fVzyb9k75wjC4RrDmeE2PB6EUgEjIjeCCVZeohhvBk8cqa+e6CeNFvHZ2eJo2qmtjpauDxT8pt7sNc3rMR+Rs626j0983mX6Xi8bhSvSaTqSIiduCIiAiIgIiICIiAiIgIiIFNrRpo4anmb7rTydI47+l+4Df5TVqcJRhl5TGWhWbnEM3PsJ4s3Se6Vuvus9iY1lqy2qk5NGO/kyd7so4bRJyz/NEqtXtV7McTfc7CsnexO09hHHIno7Zl58sTf3ppYcfTT1tsOI9IGFTm1VOwHDIKg9u+YL6/g/kDl+sH4S+w+qODQZChW7XJY+0ySzVnCH+7p4Aj3StbLeUsRSGuDW+p/WRk8mHskd99V4OywPdxHxlvidScM3q7dZ/NfMeTZynxWpFq76rA+XDPND8RIZvP2mr0tW0gxRip4j29sjweCNhzMtcdoXEMyi2mwlDvK1l9odWa7uMz9FX4dXFditWxOQ5QbI/lJYybjX25mmp2k0fo4KMzJ8RjQm4cJlaerFABU5q3sI6Jp2kNI57hE1nepe9Ua7JdN4s8VORzDIRxVgcwwnZ9V9MfLMHTiPpPXzwOh1Oy4/aBnA779uvty4906f6F8bt4O6o/ksRmOwOgPvBl7iTMTpR5PeNuhRETQUSIiAiIgIiICIiAiIgIiIHDNc1P/EMR+tPv3Tp+icEKqKqwNy1qPHIE+2ah6TNDGvEpiAOZdkCep1yBHiAD5zoFSbh3CZM45/0mJaM3/SukXJzy1cy+Tnh0nU40cXYTJIHWZrrMdxKmSietmKwldpPR6XKVsXaHR1r2g9Es2Ex7RKk9liJc/0zjXSjkHOb1XbAPWuySp8iJrFmfTNp10pyvU/WrB8QSM/LKaxZLdLbh5aHnDdInRfQjZvxidHzbfxj4TnWF4nw986H6ElO3jT0fND22GXsHzhSzfGXVYiJoqJERAREQEREBERAREQERECu1g0YmJw9lbjPNCy9asBmrDtzn3BnNEPWinzUGZ5Ge6VOjWyrQdKjYP3SV+ErZe14lNTvWVhsyCwT1ykjd5xe0adViUNkxrJO7TGcyhklaogeQWSdzMe0yjZZq0bXr+0q+w38Qmo2GdN0no+q0hrEDlQQM88sjvO7wlJj9EYdwQK1U5biu4id0yxWNSk6Js0vDHe3dOmehGr5rFvlxuRQe5Cf905i4KGxTxU7HjmRO0eibRpp0ajEZG+xrvuk7K+xM/vTX48bttm551XTc4iJfUiIiAiIgIiICIiAiIgIiICUi8yy1OqzaHc4De8t5S7lPpVdm1W6HQoe9TtL7GaVeVH6dXpPg+WnrlJ5Z5Byk8l5nTlWoo9u8hdoZ5EzSve6atXljMa5pLY8wsRbK8ymrDExVkpMXiAubHgoJPgJYYu6ajrPj9leTB3vvbsUfifjOK1m9orCffRWZlV6L0fZjsUlCetfbvP1V3ln8FzM/R2Ewq1VpUgyStAiDqCgADyE0f0WamnCVHFXrlfeuSKw31VHIgHqZtxPVkB1zfp9Phx9NWDmv1SRESdCREQEREBERAREQEREBERATB0zSWqJG9qzyg+7xHiuYmdBnN6xes1n7dVt0zEtXFk+F5HfXyTtWfonm9qHevxHhIzdPmbbrMxLYiImNwmLSN7JC98xrcROJlJFUt10rcTfPl+JmPXUbOcTs1jexPuE47z2hLEa7ywcXiPLjLXUnUVMRYukcQwsQkmirI5KUdk2n68iuYHWd81zTWMDsQm5RkB3DhOm+jw/8uo7DYD+/sPxl/8AHUics79K3OtMY417bHERN9ikREBERAREQEREBERAREQEREBETHxmkK6RnYwHUOJbuHTAwNYdGmxRZWM7Kwdw+mp4r39I/nNRbFy70hrJa+YrHJL17i5+Cynw2HFlgUvsl88icm2myJ3g8eBmZzOJ17yV8r3G5HT+lmLZjO2RbTv6qk+wectLdF4hfVFDduTKT4ZH3yCzBYjLnOB2VgD2mY0015acWj6YL0pXzrmzPQi9MqdJ6VazmjmoOAHxmVjcGy5809p4+2VFs839QkiPti2y61b11xGAGwFW2ja2ijc1lz4lH+BzHdKk1E78twORPR3Tw9U1/wAdi83lm8/J4pDsur+tmGxy/NPlYBm9b82xfDpHaMxLmfnw1shDoxVlOashKsp6wRvE3fVn0oMmVWP5y8FvVd4/WKOP2l8umazMdMiR0YhLFDowdGGaspDBh1gjjJICIiAiIgIiICIiAiIgIiVOnNIMuzTWcrLASWH5NBuLd5O4ePVAj0rp0qxqpAawbnY71q7D1t2ecomrJJZmLueLNvJ/AdgmZXhgoyAyH9Zk9ZkdiwMJ1lTpnFNVyLrxGIRh25Z5jyzHjLuwTX9Yhm2HXrtJ8hHkbqXDAEcCMx4zDxHCWWBwBepcjkQOngZ4fQtrbtw7SfwmHn42SLaiNtPFmprvLWcTGjtVWxbbRXYr6XI3nsXr9027CatVKdqz5w9RGS+XT4z1rFpMYag7O535lY6us+A+E7wfj5md5f4ZObqNY/60PWHD1GwU0cymjmKAM9pvp2E9JJGWfZKv5Eo7e+ZZnh5sRERGoZszMzuWJyaj6Iy6RkJDfo2txmoy7sx/8mRZIBYVPvnrxJoDTt+jX+bJaonN6XPNPWyn6Ddo3HpznV9BafoxtfKUtw3OrbnrP1WHx4GcltVXHu7Ji4PSF2CuF1LbLjd1q69KMOke7iIHdolVq3rBXjqBam4+rah41uOK9o6QekGWsBERAREQEREBERATUasTytll3Q7lU+whKr585vvS/wBO4vkcNdYOK1nZ+0Rsr7SJrGGXYRUH0VC+QygWBeY9hnk2SN3geLDKDS/OxOGX7R9qy7dpS3jax1Q6q8/Nj+EDpOi1yrHdMyY+BXJB3TIgfGOQzO4DeZzvT+lflFxYeovNr7vrePHymw636X2F5BDznGdmXQv1fH3d80wwPBnh57M8OYGNZMWyZNhmLZAiS7ZPYeP4z3egYZH+u2Y9hktb5qPKBl6k6fOCxihjlVcRTcOgZnJH8CfImdrn520gvOPaP5TtepWmvlWBpsY5uF5KztZOaSe8ZHxgX0T5tCNqB9iIgIiICIiBQ65W5UIn+JiK17wDtn+CUQslnrtZvwy/pHf9msj/AHykDwMnlJ5Nkg258LwPbPK3Bja0h9mtR7SfjMxnmPoFdrHWHqCj/wARA6VhhzR3SPSGOWitrG4KNw+sehZNUNw7ppetmleVs5JTzKjkfzm6T4cPOBS4rEtY7OxzZjmZAZ9JnkwPhkVhkhMx7GgQ2GYthk9jTFsMCCwz1hm3EdsisMYVt57oEOkhwPeJuvoj0j/1GHJ4Fbl8c0b3L5zS9I+r4yx9HGM5PSCDotres/s7Y9qCB2oPPQeQVozcB8JKMO3Z5wPYeehZPIoPXJBUIH0PPUARAREQNQ13b57DfYuPtpHxlHtzZ9ddHM9S31gs+HLFlG8tWwG2AOkjZVvuzUK7gwDA5gjMEdIgZG3BeQ7UbUD2WkmqSZ4q4/pMvIATGLSw1ITOy1uu1j7YG3ae0p8noJB5782vv6W8B8Jz5mljrBpX5RcSDzE5lfd0t4n4SrJgCZ8ieGaB8dpjWNPbvMZ2geLGmLY0lsaY1jQIrGnjDtzvAzzY08Uvzx/XRAlx3qH+umQ6tYjYx2GbqvUeZy+MlxZ5jd0rNH2ZX0nqvr/1FgfoHDaQKbuI6vwltVcHGanMe7smqcvLHQ15NmQ4EHa8OB8/fAvYiICIiAiIgJpGsWqT1M1+EXbRiWtpHEE7y9XxXym7xA5NViA4zU59B6CD0gjoPZPe1N505qhTiSbFJov/AMSsDndjrwce3tmmaS0RicL/AG1edY/K05unew9ZPHd2wIM5LozFmqhwPWtdh3LnvPwmMlgIzBBB4EHMT4oyGX9dcD3nPmc8lp4ayB6ZpA7z49khd4B3mO7z67zHd4Hx3mNY89O8x7HgeLGkdT89e+fLHkKPzh3iBn4g809x90p8Gfnqv11f+ossMZiQoI6SMspaahak3465btnYw1bZ8o4OTsOCr9bI8fKB0DDFrHCoCzE7gPf2CbjozRwpXLix9Y/AdkaN0VXh12UG8+sx4t3/AITMgIiICIiAiIgIiICIiBRaS1Mwt5LBTRYd5eghCT1lfVbxE1rH6lYyrfUyYlf3Nnkc1PmO6dCiBxzFl6TlfW9B/SoVB7m9U+BkPLA8Dn3HOdndARkQCDuIIzBlTitUMDYc2wtWfWqcmfNMoHKWskL2Tptvo5wDcFsT7F9oy8yZiWejTCb8rLx/mqcvNYHN3skDvOjH0Z4X/GxH7yr/ANckT0XYM5Z2Yg/5qD3LA5a7zHd52JPRZo4cVtb7WIs+GUyqvR1oxf7qrH89rH97QOFWWgcSPEzL0bq9jMUR8nw9lgPBtgqg7dtsl9s7/g9X8JTkasNTWR0pSgPnlnLCBzPVn0OopFuPcWtx5GskIPttxfuGQ750mqlUUKihVUbKqoChQOAAHAT3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pole tekstowe 99"/>
          <p:cNvSpPr txBox="1"/>
          <p:nvPr/>
        </p:nvSpPr>
        <p:spPr>
          <a:xfrm>
            <a:off x="3810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Degree</a:t>
            </a:r>
            <a:r>
              <a:rPr lang="pl-PL" b="1" dirty="0" smtClean="0"/>
              <a:t> Of </a:t>
            </a:r>
            <a:r>
              <a:rPr lang="pl-PL" b="1" dirty="0" err="1" smtClean="0"/>
              <a:t>Parallelism</a:t>
            </a:r>
            <a:r>
              <a:rPr lang="pl-PL" b="1" dirty="0" smtClean="0"/>
              <a:t> =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2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79" grpId="0" animBg="1"/>
      <p:bldP spid="80" grpId="0"/>
      <p:bldP spid="81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Parallel</a:t>
            </a:r>
            <a:r>
              <a:rPr lang="pl-PL" dirty="0" smtClean="0"/>
              <a:t> </a:t>
            </a:r>
            <a:r>
              <a:rPr lang="pl-PL" dirty="0" err="1" smtClean="0"/>
              <a:t>Query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Prostokąt 4"/>
          <p:cNvSpPr/>
          <p:nvPr/>
        </p:nvSpPr>
        <p:spPr>
          <a:xfrm>
            <a:off x="152400" y="3810000"/>
            <a:ext cx="1524000" cy="8382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 err="1" smtClean="0"/>
              <a:t>Deer</a:t>
            </a:r>
            <a:r>
              <a:rPr lang="pl-PL" sz="1400" dirty="0" smtClean="0"/>
              <a:t> Bear River</a:t>
            </a:r>
          </a:p>
          <a:p>
            <a:r>
              <a:rPr lang="pl-PL" sz="1400" dirty="0" smtClean="0"/>
              <a:t>Car </a:t>
            </a:r>
            <a:r>
              <a:rPr lang="pl-PL" sz="1400" dirty="0" err="1" smtClean="0"/>
              <a:t>Car</a:t>
            </a:r>
            <a:r>
              <a:rPr lang="pl-PL" sz="1400" dirty="0" smtClean="0"/>
              <a:t> River</a:t>
            </a:r>
          </a:p>
          <a:p>
            <a:r>
              <a:rPr lang="pl-PL" sz="1400" dirty="0" err="1" smtClean="0"/>
              <a:t>Deer</a:t>
            </a:r>
            <a:r>
              <a:rPr lang="pl-PL" sz="1400" dirty="0" smtClean="0"/>
              <a:t> Car Bear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24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Input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2133600" y="3276600"/>
            <a:ext cx="1524000" cy="381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 err="1" smtClean="0"/>
              <a:t>Deer</a:t>
            </a:r>
            <a:r>
              <a:rPr lang="pl-PL" sz="1400" dirty="0" smtClean="0"/>
              <a:t> Bear River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33600" y="4038600"/>
            <a:ext cx="1524000" cy="381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 smtClean="0"/>
              <a:t>Car </a:t>
            </a:r>
            <a:r>
              <a:rPr lang="pl-PL" sz="1400" dirty="0" err="1" smtClean="0"/>
              <a:t>Car</a:t>
            </a:r>
            <a:r>
              <a:rPr lang="pl-PL" sz="1400" dirty="0" smtClean="0"/>
              <a:t> River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33600" y="4800600"/>
            <a:ext cx="1524000" cy="381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 err="1" smtClean="0"/>
              <a:t>Deer</a:t>
            </a:r>
            <a:r>
              <a:rPr lang="pl-PL" sz="1400" dirty="0" smtClean="0"/>
              <a:t> Car Bear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0574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Splitting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886200" y="914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PE set#1</a:t>
            </a:r>
            <a:endParaRPr lang="pl-PL" dirty="0" smtClean="0"/>
          </a:p>
          <a:p>
            <a:pPr algn="ctr"/>
            <a:r>
              <a:rPr lang="pl-PL" dirty="0" smtClean="0"/>
              <a:t>Reading,  </a:t>
            </a:r>
            <a:r>
              <a:rPr lang="pl-PL" dirty="0" err="1" smtClean="0"/>
              <a:t>joining</a:t>
            </a:r>
            <a:r>
              <a:rPr lang="pl-PL" dirty="0" smtClean="0"/>
              <a:t> and</a:t>
            </a:r>
          </a:p>
          <a:p>
            <a:pPr algn="ctr"/>
            <a:r>
              <a:rPr lang="pl-PL" dirty="0" err="1" smtClean="0"/>
              <a:t>sub-counting</a:t>
            </a:r>
            <a:endParaRPr lang="pl-PL" dirty="0" smtClean="0"/>
          </a:p>
        </p:txBody>
      </p:sp>
      <p:sp>
        <p:nvSpPr>
          <p:cNvPr id="12" name="Prostokąt 11"/>
          <p:cNvSpPr/>
          <p:nvPr/>
        </p:nvSpPr>
        <p:spPr>
          <a:xfrm>
            <a:off x="4114800" y="2743200"/>
            <a:ext cx="1219200" cy="762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Deer</a:t>
            </a:r>
            <a:r>
              <a:rPr lang="pl-PL" sz="1400" dirty="0" smtClean="0"/>
              <a:t> ,1</a:t>
            </a:r>
          </a:p>
          <a:p>
            <a:pPr algn="ctr"/>
            <a:r>
              <a:rPr lang="pl-PL" sz="1400" dirty="0" smtClean="0"/>
              <a:t>Bear,1</a:t>
            </a:r>
          </a:p>
          <a:p>
            <a:pPr algn="ctr"/>
            <a:r>
              <a:rPr lang="pl-PL" sz="1400" dirty="0" smtClean="0"/>
              <a:t>River,1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114800" y="3733800"/>
            <a:ext cx="1219200" cy="9144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Car,2 </a:t>
            </a:r>
          </a:p>
          <a:p>
            <a:pPr algn="ctr"/>
            <a:r>
              <a:rPr lang="pl-PL" sz="1400" dirty="0" smtClean="0"/>
              <a:t>River,1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114800" y="4800600"/>
            <a:ext cx="1219200" cy="8382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Deer,1</a:t>
            </a:r>
          </a:p>
          <a:p>
            <a:pPr algn="ctr"/>
            <a:r>
              <a:rPr lang="pl-PL" sz="1400" dirty="0" smtClean="0"/>
              <a:t>Car,1</a:t>
            </a:r>
          </a:p>
          <a:p>
            <a:pPr algn="ctr"/>
            <a:r>
              <a:rPr lang="pl-PL" sz="1400" dirty="0" smtClean="0"/>
              <a:t>Bear,1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019800" y="2819400"/>
            <a:ext cx="1219200" cy="762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Bear,2</a:t>
            </a:r>
          </a:p>
          <a:p>
            <a:pPr algn="ctr"/>
            <a:r>
              <a:rPr lang="pl-PL" sz="1400" dirty="0" smtClean="0"/>
              <a:t>Car,3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019800" y="3810000"/>
            <a:ext cx="1219200" cy="762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Deer,2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019800" y="4876800"/>
            <a:ext cx="1219200" cy="7620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River,2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791200" y="914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PE set#2</a:t>
            </a:r>
            <a:endParaRPr lang="pl-PL" dirty="0" smtClean="0"/>
          </a:p>
          <a:p>
            <a:pPr algn="ctr"/>
            <a:r>
              <a:rPr lang="pl-PL" dirty="0" err="1" smtClean="0"/>
              <a:t>Counting</a:t>
            </a:r>
            <a:r>
              <a:rPr lang="pl-PL" dirty="0" smtClean="0"/>
              <a:t> and </a:t>
            </a:r>
            <a:r>
              <a:rPr lang="pl-PL" dirty="0" err="1" smtClean="0"/>
              <a:t>sorting</a:t>
            </a:r>
            <a:endParaRPr lang="pl-PL" dirty="0" smtClean="0"/>
          </a:p>
        </p:txBody>
      </p:sp>
      <p:sp>
        <p:nvSpPr>
          <p:cNvPr id="19" name="pole tekstowe 18"/>
          <p:cNvSpPr txBox="1"/>
          <p:nvPr/>
        </p:nvSpPr>
        <p:spPr>
          <a:xfrm>
            <a:off x="74676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Coordinator</a:t>
            </a:r>
            <a:endParaRPr lang="en-GB" b="1" dirty="0"/>
          </a:p>
          <a:p>
            <a:pPr algn="ctr"/>
            <a:r>
              <a:rPr lang="pl-PL" dirty="0" smtClean="0"/>
              <a:t>Agregating</a:t>
            </a:r>
            <a:endParaRPr lang="pl-PL" dirty="0" smtClean="0"/>
          </a:p>
        </p:txBody>
      </p:sp>
      <p:sp>
        <p:nvSpPr>
          <p:cNvPr id="20" name="Prostokąt 19"/>
          <p:cNvSpPr/>
          <p:nvPr/>
        </p:nvSpPr>
        <p:spPr>
          <a:xfrm>
            <a:off x="7772400" y="3581400"/>
            <a:ext cx="1219200" cy="1066800"/>
          </a:xfrm>
          <a:prstGeom prst="rect">
            <a:avLst/>
          </a:prstGeom>
          <a:solidFill>
            <a:srgbClr val="4FD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Bear,2</a:t>
            </a:r>
          </a:p>
          <a:p>
            <a:pPr algn="ctr"/>
            <a:r>
              <a:rPr lang="pl-PL" sz="1400" dirty="0" smtClean="0"/>
              <a:t>Car,3</a:t>
            </a:r>
          </a:p>
          <a:p>
            <a:pPr algn="ctr"/>
            <a:r>
              <a:rPr lang="pl-PL" sz="1400" dirty="0" smtClean="0"/>
              <a:t>Deer,2</a:t>
            </a:r>
          </a:p>
          <a:p>
            <a:pPr algn="ctr"/>
            <a:r>
              <a:rPr lang="pl-PL" sz="1400" dirty="0" smtClean="0"/>
              <a:t>River,2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3810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Degree</a:t>
            </a:r>
            <a:r>
              <a:rPr lang="pl-PL" b="1" dirty="0" smtClean="0"/>
              <a:t> Of </a:t>
            </a:r>
            <a:r>
              <a:rPr lang="pl-PL" b="1" dirty="0" err="1" smtClean="0"/>
              <a:t>Parallelism</a:t>
            </a:r>
            <a:r>
              <a:rPr lang="pl-PL" b="1" dirty="0" smtClean="0"/>
              <a:t> = 3</a:t>
            </a:r>
            <a:endParaRPr lang="en-GB" b="1" dirty="0"/>
          </a:p>
        </p:txBody>
      </p:sp>
      <p:cxnSp>
        <p:nvCxnSpPr>
          <p:cNvPr id="23" name="Łącznik prosty ze strzałką 22"/>
          <p:cNvCxnSpPr>
            <a:endCxn id="7" idx="1"/>
          </p:cNvCxnSpPr>
          <p:nvPr/>
        </p:nvCxnSpPr>
        <p:spPr>
          <a:xfrm flipV="1">
            <a:off x="1676400" y="3467100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5334000" y="4267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endCxn id="9" idx="1"/>
          </p:cNvCxnSpPr>
          <p:nvPr/>
        </p:nvCxnSpPr>
        <p:spPr>
          <a:xfrm>
            <a:off x="1676400" y="4648200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3657600" y="3200400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1676400" y="423990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3657600" y="49530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endCxn id="15" idx="1"/>
          </p:cNvCxnSpPr>
          <p:nvPr/>
        </p:nvCxnSpPr>
        <p:spPr>
          <a:xfrm>
            <a:off x="5334000" y="3200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5334000" y="5257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5334000" y="32004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5334000" y="3200400"/>
            <a:ext cx="685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>
            <a:off x="5334000" y="43434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3" idx="3"/>
          </p:cNvCxnSpPr>
          <p:nvPr/>
        </p:nvCxnSpPr>
        <p:spPr>
          <a:xfrm flipV="1">
            <a:off x="5334000" y="33528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flipV="1">
            <a:off x="5334000" y="35814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flipV="1">
            <a:off x="5334000" y="4495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V="1">
            <a:off x="7239000" y="4648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>
            <a:off x="3657600" y="4191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7239000" y="3200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>
            <a:off x="7239000" y="4191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en-US" dirty="0" smtClean="0"/>
              <a:t>SW &amp; HW architecture</a:t>
            </a: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Test </a:t>
            </a:r>
            <a:r>
              <a:rPr lang="en-US" dirty="0" smtClean="0">
                <a:solidFill>
                  <a:srgbClr val="FF0000"/>
                </a:solidFill>
              </a:rPr>
              <a:t>setup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Hardware used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36431" cy="555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4" y="1143000"/>
            <a:ext cx="84963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Hardware config for Hadoop</a:t>
            </a:r>
            <a:endParaRPr lang="en-GB" dirty="0"/>
          </a:p>
        </p:txBody>
      </p:sp>
      <p:sp>
        <p:nvSpPr>
          <p:cNvPr id="8" name="Left-Right Arrow 7"/>
          <p:cNvSpPr/>
          <p:nvPr/>
        </p:nvSpPr>
        <p:spPr>
          <a:xfrm>
            <a:off x="2819400" y="1834444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2836333" y="25908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2839155" y="34290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2827866" y="43434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-Right Arrow 13"/>
          <p:cNvSpPr/>
          <p:nvPr/>
        </p:nvSpPr>
        <p:spPr>
          <a:xfrm>
            <a:off x="2844799" y="51054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Shared nothing </a:t>
            </a:r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Hardware config for Oracle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4" y="990600"/>
            <a:ext cx="896296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 rot="2800817">
            <a:off x="1866190" y="3611056"/>
            <a:ext cx="4251581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-Right Arrow 5"/>
          <p:cNvSpPr/>
          <p:nvPr/>
        </p:nvSpPr>
        <p:spPr>
          <a:xfrm rot="8189202">
            <a:off x="2003394" y="3438498"/>
            <a:ext cx="4033923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-Right Arrow 6"/>
          <p:cNvSpPr/>
          <p:nvPr/>
        </p:nvSpPr>
        <p:spPr>
          <a:xfrm rot="20029776">
            <a:off x="2418533" y="3397108"/>
            <a:ext cx="3185543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-Right Arrow 7"/>
          <p:cNvSpPr/>
          <p:nvPr/>
        </p:nvSpPr>
        <p:spPr>
          <a:xfrm>
            <a:off x="2590800" y="3427968"/>
            <a:ext cx="2820684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-Right Arrow 8"/>
          <p:cNvSpPr/>
          <p:nvPr/>
        </p:nvSpPr>
        <p:spPr>
          <a:xfrm rot="1654888">
            <a:off x="2407508" y="3475774"/>
            <a:ext cx="3110124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Shared storage </a:t>
            </a:r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Software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Hadoop</a:t>
            </a:r>
          </a:p>
          <a:p>
            <a:pPr lvl="1"/>
            <a:r>
              <a:rPr lang="pl-PL" dirty="0" smtClean="0"/>
              <a:t>v1.0.3</a:t>
            </a:r>
          </a:p>
          <a:p>
            <a:pPr lvl="1"/>
            <a:r>
              <a:rPr lang="en-US" dirty="0" smtClean="0"/>
              <a:t>Cluster f</a:t>
            </a:r>
            <a:r>
              <a:rPr lang="pl-PL" dirty="0" smtClean="0"/>
              <a:t>ile system: </a:t>
            </a:r>
            <a:r>
              <a:rPr lang="pl-PL" dirty="0" smtClean="0">
                <a:solidFill>
                  <a:srgbClr val="FF0000"/>
                </a:solidFill>
              </a:rPr>
              <a:t>HDFS</a:t>
            </a:r>
            <a:r>
              <a:rPr lang="pl-PL" dirty="0" smtClean="0"/>
              <a:t> on top of </a:t>
            </a:r>
            <a:r>
              <a:rPr lang="pl-PL" dirty="0" smtClean="0">
                <a:solidFill>
                  <a:srgbClr val="FF0000"/>
                </a:solidFill>
              </a:rPr>
              <a:t>ext3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More specific configuration/optimization</a:t>
            </a:r>
            <a:endParaRPr lang="pl-PL" dirty="0" smtClean="0"/>
          </a:p>
          <a:p>
            <a:pPr lvl="2"/>
            <a:r>
              <a:rPr lang="en-US" dirty="0" smtClean="0"/>
              <a:t>Delayed Fair Scheduler</a:t>
            </a:r>
          </a:p>
          <a:p>
            <a:pPr lvl="2"/>
            <a:r>
              <a:rPr lang="en-US" dirty="0" smtClean="0"/>
              <a:t>JVM reuse</a:t>
            </a:r>
          </a:p>
          <a:p>
            <a:pPr lvl="2"/>
            <a:r>
              <a:rPr lang="en-US" dirty="0" smtClean="0"/>
              <a:t>File </a:t>
            </a:r>
            <a:r>
              <a:rPr lang="pl-PL" dirty="0" smtClean="0"/>
              <a:t>block </a:t>
            </a:r>
            <a:r>
              <a:rPr lang="pl-PL" dirty="0"/>
              <a:t>size </a:t>
            </a:r>
            <a:r>
              <a:rPr lang="pl-PL" dirty="0" smtClean="0"/>
              <a:t>1GB</a:t>
            </a:r>
            <a:endParaRPr lang="en-US" dirty="0" smtClean="0"/>
          </a:p>
          <a:p>
            <a:pPr lvl="2"/>
            <a:r>
              <a:rPr lang="en-US" dirty="0" smtClean="0"/>
              <a:t>…</a:t>
            </a:r>
            <a:endParaRPr lang="pl-PL" dirty="0" smtClean="0"/>
          </a:p>
          <a:p>
            <a:r>
              <a:rPr lang="pl-PL" dirty="0" smtClean="0"/>
              <a:t>Oracle database</a:t>
            </a:r>
          </a:p>
          <a:p>
            <a:pPr lvl="1"/>
            <a:r>
              <a:rPr lang="pl-PL" dirty="0" smtClean="0"/>
              <a:t>12c RAC</a:t>
            </a:r>
          </a:p>
          <a:p>
            <a:pPr lvl="1"/>
            <a:r>
              <a:rPr lang="en-US" dirty="0" smtClean="0"/>
              <a:t>Cluster f</a:t>
            </a:r>
            <a:r>
              <a:rPr lang="pl-PL" dirty="0" smtClean="0"/>
              <a:t>ile system: </a:t>
            </a:r>
            <a:r>
              <a:rPr lang="en-US" dirty="0" smtClean="0"/>
              <a:t>Oracle’s </a:t>
            </a:r>
            <a:r>
              <a:rPr lang="pl-PL" dirty="0" smtClean="0">
                <a:solidFill>
                  <a:srgbClr val="FF0000"/>
                </a:solidFill>
              </a:rPr>
              <a:t>ASM</a:t>
            </a:r>
          </a:p>
          <a:p>
            <a:pPr lvl="1"/>
            <a:r>
              <a:rPr lang="en-US" dirty="0" smtClean="0"/>
              <a:t>Configuration recommended by Oracle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en-US" dirty="0" smtClean="0"/>
              <a:t>SW &amp; HW architecture</a:t>
            </a:r>
            <a:endParaRPr lang="pl-PL" dirty="0" smtClean="0"/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dirty="0" smtClean="0"/>
              <a:t>Data set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generic, but…</a:t>
            </a:r>
          </a:p>
          <a:p>
            <a:r>
              <a:rPr lang="en-US" dirty="0" smtClean="0"/>
              <a:t>How do we know if we got the right results?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1TB </a:t>
            </a:r>
            <a:r>
              <a:rPr lang="pl-PL" dirty="0" smtClean="0"/>
              <a:t>CSV file</a:t>
            </a:r>
            <a:r>
              <a:rPr lang="en-US" dirty="0" smtClean="0"/>
              <a:t> with physics data</a:t>
            </a:r>
          </a:p>
          <a:p>
            <a:pPr lvl="1"/>
            <a:r>
              <a:rPr lang="en-US" b="1" dirty="0" smtClean="0"/>
              <a:t>Numeric</a:t>
            </a:r>
            <a:r>
              <a:rPr lang="en-US" dirty="0" smtClean="0"/>
              <a:t> values (integers, floats)</a:t>
            </a:r>
            <a:endParaRPr lang="pl-PL" dirty="0" smtClean="0"/>
          </a:p>
          <a:p>
            <a:pPr lvl="1"/>
            <a:r>
              <a:rPr lang="pl-PL" b="1" dirty="0" smtClean="0"/>
              <a:t>53</a:t>
            </a:r>
            <a:r>
              <a:rPr lang="en-US" b="1" dirty="0" smtClean="0"/>
              <a:t>2M</a:t>
            </a:r>
            <a:r>
              <a:rPr lang="pl-PL" dirty="0" smtClean="0"/>
              <a:t> lines/records</a:t>
            </a:r>
            <a:endParaRPr lang="en-US" dirty="0" smtClean="0"/>
          </a:p>
          <a:p>
            <a:pPr lvl="1"/>
            <a:r>
              <a:rPr lang="pl-PL" b="1" dirty="0" smtClean="0"/>
              <a:t>244</a:t>
            </a:r>
            <a:r>
              <a:rPr lang="pl-PL" dirty="0" smtClean="0"/>
              <a:t> columns/attributes </a:t>
            </a:r>
            <a:r>
              <a:rPr lang="en-US" dirty="0" smtClean="0"/>
              <a:t>per record/line</a:t>
            </a:r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895598" cy="21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Test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Counting „exotic” muons in the collection</a:t>
            </a:r>
          </a:p>
          <a:p>
            <a:pPr lvl="1"/>
            <a:r>
              <a:rPr lang="pl-PL" dirty="0" smtClean="0"/>
              <a:t>Oracle version</a:t>
            </a:r>
          </a:p>
          <a:p>
            <a:endParaRPr lang="pl-PL" dirty="0"/>
          </a:p>
          <a:p>
            <a:endParaRPr lang="pl-PL" dirty="0" smtClean="0"/>
          </a:p>
          <a:p>
            <a:pPr lvl="1"/>
            <a:r>
              <a:rPr lang="pl-PL" dirty="0" smtClean="0"/>
              <a:t>MapReduce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85562" y="205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/*+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parallel(</a:t>
            </a:r>
            <a:r>
              <a:rPr lang="pl-PL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*/ count(*) 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iotest.muon1tb 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col93&gt;100000 and col20=1;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05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//MAP body</a:t>
            </a:r>
          </a:p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LongWritable 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one = new LongWritable(1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NullWritable 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nw = NullWritable.get();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ecords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line.split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(',');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ight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 = Integer.parseInt(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records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[19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]);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 = Float.parseFloat(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records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[92]);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(tight==1 &amp;&amp;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&gt;100000)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collector.collect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nw,one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243" y="3521574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//REDUCER body</a:t>
            </a:r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values.hasNext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values.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().get();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output.collect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NullWritable.get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(), new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LongWritable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(sum));</a:t>
            </a: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en-US" dirty="0" smtClean="0"/>
              <a:t>SW &amp; HW architecture</a:t>
            </a:r>
            <a:endParaRPr lang="pl-PL" dirty="0" smtClean="0"/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0136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Optimize read workload using one machine</a:t>
            </a:r>
          </a:p>
          <a:p>
            <a:pPr lvl="1"/>
            <a:r>
              <a:rPr lang="en-GB" dirty="0" smtClean="0"/>
              <a:t>2x4 cores </a:t>
            </a:r>
          </a:p>
          <a:p>
            <a:pPr lvl="1"/>
            <a:r>
              <a:rPr lang="en-GB" dirty="0" smtClean="0"/>
              <a:t>16GB RAM</a:t>
            </a:r>
          </a:p>
          <a:p>
            <a:pPr lvl="1"/>
            <a:r>
              <a:rPr lang="en-GB" dirty="0" smtClean="0"/>
              <a:t>1x Storage, controller speed 4 </a:t>
            </a:r>
            <a:r>
              <a:rPr lang="en-GB" dirty="0" err="1" smtClean="0"/>
              <a:t>Gbps</a:t>
            </a:r>
            <a:endParaRPr lang="en-GB" dirty="0"/>
          </a:p>
        </p:txBody>
      </p:sp>
      <p:pic>
        <p:nvPicPr>
          <p:cNvPr id="6" name="Picture 6" descr="http://t2.gstatic.com/images?q=tbn:ANd9GcTspEEdsPT0Lv2fXK-L7Zbk5aOm4QUfwS-AQFM-6_mEhNpzJJR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28" y="3810000"/>
            <a:ext cx="299357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781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Map Reduce results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Running proccessing one a single node – </a:t>
            </a:r>
            <a:r>
              <a:rPr lang="pl-PL" sz="2400" dirty="0" smtClean="0">
                <a:solidFill>
                  <a:srgbClr val="FF0000"/>
                </a:solidFill>
              </a:rPr>
              <a:t>CPU bound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25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2633662"/>
            <a:ext cx="0" cy="297180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2633662"/>
            <a:ext cx="0" cy="2971800"/>
          </a:xfrm>
          <a:prstGeom prst="line">
            <a:avLst/>
          </a:prstGeom>
          <a:ln w="22225">
            <a:solidFill>
              <a:srgbClr val="80D2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523613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FFC000"/>
                </a:solidFill>
              </a:rPr>
              <a:t>Number of CPU cores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22091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80D22E"/>
                </a:solidFill>
              </a:rPr>
              <a:t>Number of disks</a:t>
            </a:r>
            <a:endParaRPr lang="en-GB" sz="900" b="1" dirty="0">
              <a:solidFill>
                <a:srgbClr val="80D22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096817"/>
            <a:ext cx="4038600" cy="27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066924"/>
            <a:ext cx="7572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Map Reduce results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Running </a:t>
            </a:r>
            <a:r>
              <a:rPr lang="pl-PL" sz="2400" dirty="0" smtClean="0">
                <a:solidFill>
                  <a:srgbClr val="FF0000"/>
                </a:solidFill>
              </a:rPr>
              <a:t>read only </a:t>
            </a:r>
            <a:r>
              <a:rPr lang="pl-PL" sz="2400" dirty="0" smtClean="0"/>
              <a:t>proccessing one a sigle node – </a:t>
            </a:r>
            <a:r>
              <a:rPr lang="pl-PL" sz="2400" dirty="0" smtClean="0">
                <a:solidFill>
                  <a:srgbClr val="FF0000"/>
                </a:solidFill>
              </a:rPr>
              <a:t>IO bound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26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2633662"/>
            <a:ext cx="0" cy="297180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2633662"/>
            <a:ext cx="0" cy="2971800"/>
          </a:xfrm>
          <a:prstGeom prst="line">
            <a:avLst/>
          </a:prstGeom>
          <a:ln w="22225">
            <a:solidFill>
              <a:srgbClr val="80D2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523613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FFC000"/>
                </a:solidFill>
              </a:rPr>
              <a:t>Number of CPU cores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22091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80D22E"/>
                </a:solidFill>
              </a:rPr>
              <a:t>Number of disks</a:t>
            </a:r>
            <a:endParaRPr lang="en-GB" sz="900" b="1" dirty="0">
              <a:solidFill>
                <a:srgbClr val="80D22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4266079"/>
            <a:ext cx="3943350" cy="259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6925"/>
            <a:ext cx="7648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Map Reduce results (III)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334000"/>
          </a:xfrm>
        </p:spPr>
        <p:txBody>
          <a:bodyPr/>
          <a:lstStyle/>
          <a:p>
            <a:r>
              <a:rPr lang="pl-PL" sz="2400" dirty="0" smtClean="0"/>
              <a:t>Running </a:t>
            </a:r>
            <a:r>
              <a:rPr lang="pl-PL" sz="2400" dirty="0" smtClean="0">
                <a:solidFill>
                  <a:srgbClr val="FF0000"/>
                </a:solidFill>
              </a:rPr>
              <a:t>python MR</a:t>
            </a:r>
            <a:r>
              <a:rPr lang="pl-PL" sz="2400" dirty="0" smtClean="0"/>
              <a:t> ( </a:t>
            </a:r>
            <a:r>
              <a:rPr lang="pl-PL" sz="2400" dirty="0" smtClean="0">
                <a:solidFill>
                  <a:srgbClr val="FF0000"/>
                </a:solidFill>
              </a:rPr>
              <a:t>Hadoop Streaming</a:t>
            </a:r>
            <a:r>
              <a:rPr lang="pl-PL" sz="2400" dirty="0" smtClean="0"/>
              <a:t> ) processing one a sigle node – </a:t>
            </a:r>
            <a:r>
              <a:rPr lang="pl-PL" sz="2400" dirty="0" smtClean="0">
                <a:solidFill>
                  <a:srgbClr val="FF0000"/>
                </a:solidFill>
              </a:rPr>
              <a:t>CPU bound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2633662"/>
            <a:ext cx="0" cy="297180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2633662"/>
            <a:ext cx="0" cy="2971800"/>
          </a:xfrm>
          <a:prstGeom prst="line">
            <a:avLst/>
          </a:prstGeom>
          <a:ln w="22225">
            <a:solidFill>
              <a:srgbClr val="80D2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523613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FFC000"/>
                </a:solidFill>
              </a:rPr>
              <a:t>Number of CPU cores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22091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80D22E"/>
                </a:solidFill>
              </a:rPr>
              <a:t>Number of disks</a:t>
            </a:r>
            <a:endParaRPr lang="en-GB" sz="900" b="1" dirty="0">
              <a:solidFill>
                <a:srgbClr val="80D22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51922"/>
            <a:ext cx="4201886" cy="26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6925"/>
            <a:ext cx="7619999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Map Reduce results</a:t>
            </a:r>
            <a:r>
              <a:rPr lang="en-US" dirty="0" smtClean="0"/>
              <a:t> (IV)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8763000" cy="5334000"/>
          </a:xfrm>
        </p:spPr>
        <p:txBody>
          <a:bodyPr/>
          <a:lstStyle/>
          <a:p>
            <a:r>
              <a:rPr lang="pl-PL" sz="2400" dirty="0" smtClean="0"/>
              <a:t>Running </a:t>
            </a:r>
            <a:r>
              <a:rPr lang="pl-PL" sz="2400" dirty="0" smtClean="0">
                <a:solidFill>
                  <a:srgbClr val="FF0000"/>
                </a:solidFill>
              </a:rPr>
              <a:t>optimized java MR </a:t>
            </a:r>
            <a:r>
              <a:rPr lang="pl-PL" sz="2400" dirty="0" smtClean="0"/>
              <a:t>proccessing one a sigle </a:t>
            </a:r>
            <a:r>
              <a:rPr lang="pl-PL" sz="2400" dirty="0" smtClean="0"/>
              <a:t>node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28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2633662"/>
            <a:ext cx="0" cy="297180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2633662"/>
            <a:ext cx="0" cy="2971800"/>
          </a:xfrm>
          <a:prstGeom prst="line">
            <a:avLst/>
          </a:prstGeom>
          <a:ln w="22225">
            <a:solidFill>
              <a:srgbClr val="80D2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523613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FFC000"/>
                </a:solidFill>
              </a:rPr>
              <a:t>Number of CPU cores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22091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80D22E"/>
                </a:solidFill>
              </a:rPr>
              <a:t>Number of disks</a:t>
            </a:r>
            <a:endParaRPr lang="en-GB" sz="900" b="1" dirty="0">
              <a:solidFill>
                <a:srgbClr val="80D22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222296"/>
            <a:ext cx="401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066925"/>
            <a:ext cx="7877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334000"/>
          </a:xfrm>
        </p:spPr>
        <p:txBody>
          <a:bodyPr/>
          <a:lstStyle/>
          <a:p>
            <a:r>
              <a:rPr lang="en-GB" sz="2400" dirty="0" smtClean="0"/>
              <a:t>Running Java optimized MR on </a:t>
            </a:r>
            <a:r>
              <a:rPr lang="en-GB" sz="2400" dirty="0" smtClean="0">
                <a:solidFill>
                  <a:srgbClr val="FF0000"/>
                </a:solidFill>
              </a:rPr>
              <a:t>LZO compressed </a:t>
            </a:r>
            <a:r>
              <a:rPr lang="en-GB" sz="2400" dirty="0" smtClean="0"/>
              <a:t>data (568GB) – </a:t>
            </a:r>
            <a:r>
              <a:rPr lang="en-GB" sz="2400" dirty="0" smtClean="0">
                <a:solidFill>
                  <a:srgbClr val="FF0000"/>
                </a:solidFill>
              </a:rPr>
              <a:t>CPU bound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 Reduce </a:t>
            </a:r>
            <a:r>
              <a:rPr lang="pl-PL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29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4724400" y="2633662"/>
            <a:ext cx="0" cy="297180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2633662"/>
            <a:ext cx="0" cy="2971800"/>
          </a:xfrm>
          <a:prstGeom prst="line">
            <a:avLst/>
          </a:prstGeom>
          <a:ln w="22225">
            <a:solidFill>
              <a:srgbClr val="80D2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4400" y="523613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FFC000"/>
                </a:solidFill>
              </a:rPr>
              <a:t>Number of CPU cores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522091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80D22E"/>
                </a:solidFill>
              </a:rPr>
              <a:t>Number of disks</a:t>
            </a:r>
            <a:endParaRPr lang="en-GB" sz="900" b="1" dirty="0">
              <a:solidFill>
                <a:srgbClr val="80D22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266274"/>
            <a:ext cx="4105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SW &amp; HW architecture</a:t>
            </a:r>
            <a:endParaRPr lang="pl-PL" dirty="0" smtClean="0"/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What we have learnt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Optimized reading for single node</a:t>
            </a:r>
          </a:p>
          <a:p>
            <a:pPr lvl="1"/>
            <a:r>
              <a:rPr lang="en-GB" dirty="0" smtClean="0"/>
              <a:t>High </a:t>
            </a:r>
            <a:r>
              <a:rPr lang="en-GB" dirty="0" smtClean="0">
                <a:solidFill>
                  <a:srgbClr val="FF0000"/>
                </a:solidFill>
              </a:rPr>
              <a:t>CPU</a:t>
            </a:r>
            <a:r>
              <a:rPr lang="en-GB" dirty="0" smtClean="0"/>
              <a:t> utilisation</a:t>
            </a:r>
          </a:p>
          <a:p>
            <a:pPr lvl="1"/>
            <a:r>
              <a:rPr lang="en-GB" dirty="0" smtClean="0"/>
              <a:t>100</a:t>
            </a:r>
            <a:r>
              <a:rPr lang="en-GB" dirty="0" smtClean="0"/>
              <a:t>% of available </a:t>
            </a:r>
            <a:r>
              <a:rPr lang="en-GB" dirty="0" smtClean="0">
                <a:solidFill>
                  <a:srgbClr val="FF0000"/>
                </a:solidFill>
              </a:rPr>
              <a:t>memory</a:t>
            </a:r>
            <a:r>
              <a:rPr lang="en-GB" dirty="0" smtClean="0"/>
              <a:t> utilised by Java</a:t>
            </a:r>
          </a:p>
          <a:p>
            <a:pPr lvl="1"/>
            <a:r>
              <a:rPr lang="en-GB" dirty="0" smtClean="0"/>
              <a:t>Managed to deliver performance close to maximum capability of the hardware</a:t>
            </a:r>
          </a:p>
        </p:txBody>
      </p:sp>
      <p:pic>
        <p:nvPicPr>
          <p:cNvPr id="5" name="Picture 4" descr="http://t3.gstatic.com/images?q=tbn:ANd9GcTQ9jG_dqnPdYZENveVIMMoz7dtKOIEVsyHd-Csgi1dhO1CinlZ0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828800" cy="18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Scaling up</a:t>
            </a:r>
          </a:p>
          <a:p>
            <a:pPr lvl="1"/>
            <a:r>
              <a:rPr lang="en-GB" dirty="0" smtClean="0"/>
              <a:t>5 nodes</a:t>
            </a:r>
          </a:p>
          <a:p>
            <a:pPr lvl="1"/>
            <a:r>
              <a:rPr lang="en-GB" dirty="0" smtClean="0"/>
              <a:t>5 </a:t>
            </a:r>
            <a:r>
              <a:rPr lang="en-GB" dirty="0" smtClean="0"/>
              <a:t>storages, FC connection 4gbps </a:t>
            </a:r>
            <a:endParaRPr lang="en-GB" dirty="0" smtClean="0"/>
          </a:p>
          <a:p>
            <a:pPr lvl="1"/>
            <a:r>
              <a:rPr lang="en-GB" dirty="0" smtClean="0"/>
              <a:t>parallelism </a:t>
            </a:r>
            <a:r>
              <a:rPr lang="en-GB" dirty="0"/>
              <a:t>degree = 8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7170" name="Picture 2" descr="http://paulmaddalena.com/wp-content/uploads/2012/08/scal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828800"/>
            <a:ext cx="6886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Map Reduce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Scaling the cluster</a:t>
            </a:r>
            <a:endParaRPr lang="en-GB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505325"/>
            <a:ext cx="3905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42" y="2590800"/>
            <a:ext cx="48244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Data design </a:t>
            </a:r>
            <a:r>
              <a:rPr lang="en-GB" dirty="0" smtClean="0"/>
              <a:t>- </a:t>
            </a:r>
            <a:r>
              <a:rPr lang="en-US" dirty="0" smtClean="0"/>
              <a:t>t</a:t>
            </a:r>
            <a:r>
              <a:rPr lang="pl-PL" dirty="0" smtClean="0"/>
              <a:t>here </a:t>
            </a:r>
            <a:r>
              <a:rPr lang="pl-PL" dirty="0"/>
              <a:t>are few </a:t>
            </a:r>
            <a:r>
              <a:rPr lang="pl-PL" dirty="0" smtClean="0"/>
              <a:t>possibilites</a:t>
            </a:r>
            <a:r>
              <a:rPr lang="en-US" dirty="0" smtClean="0"/>
              <a:t> of storing CSV file in a database</a:t>
            </a:r>
          </a:p>
          <a:p>
            <a:pPr lvl="1"/>
            <a:r>
              <a:rPr lang="en-US" dirty="0"/>
              <a:t>Single column table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attributes as a </a:t>
            </a:r>
            <a:r>
              <a:rPr lang="en-US" dirty="0" smtClean="0">
                <a:solidFill>
                  <a:srgbClr val="FF0000"/>
                </a:solidFill>
              </a:rPr>
              <a:t>CSV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string</a:t>
            </a:r>
            <a:endParaRPr lang="en-US" dirty="0" smtClean="0"/>
          </a:p>
          <a:p>
            <a:pPr lvl="1"/>
            <a:r>
              <a:rPr lang="en-US" dirty="0" smtClean="0"/>
              <a:t>Multi column table </a:t>
            </a:r>
          </a:p>
          <a:p>
            <a:pPr lvl="2"/>
            <a:r>
              <a:rPr lang="en-US" dirty="0" smtClean="0"/>
              <a:t>different column data types (NUMBERS, STRING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olumns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compressed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pl-PL" dirty="0"/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6917"/>
              </p:ext>
            </p:extLst>
          </p:nvPr>
        </p:nvGraphicFramePr>
        <p:xfrm>
          <a:off x="685800" y="4343400"/>
          <a:ext cx="80010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95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Storage type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Size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Single</a:t>
                      </a:r>
                      <a:r>
                        <a:rPr lang="en-GB" dirty="0" smtClean="0"/>
                        <a:t> column [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STRING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1204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dirty="0" smtClean="0"/>
                        <a:t> column [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NUMBERS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580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dirty="0" smtClean="0"/>
                        <a:t> column [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NUMBERS</a:t>
                      </a:r>
                      <a:r>
                        <a:rPr lang="en-GB" dirty="0" smtClean="0"/>
                        <a:t>]</a:t>
                      </a:r>
                      <a:r>
                        <a:rPr lang="en-GB" baseline="0" dirty="0" smtClean="0"/>
                        <a:t> compressed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418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dirty="0" smtClean="0"/>
                        <a:t> column [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STRINGS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1203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 smtClean="0"/>
                        <a:t>column [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STRINGS</a:t>
                      </a:r>
                      <a:r>
                        <a:rPr lang="en-GB" baseline="0" dirty="0" smtClean="0"/>
                        <a:t>] compressed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956 GB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4" descr="http://t2.gstatic.com/images?q=tbn:ANd9GcRrXx_WgWNeXy-TMm9OJJYpNhMh-uEEOWUr8SWdspZE2XGoI03Q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838450" cy="13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Optimize </a:t>
            </a:r>
            <a:r>
              <a:rPr lang="en-GB" dirty="0"/>
              <a:t>read workload using one </a:t>
            </a:r>
            <a:r>
              <a:rPr lang="en-GB" dirty="0" smtClean="0"/>
              <a:t>machine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4342" name="Picture 6" descr="http://t2.gstatic.com/images?q=tbn:ANd9GcTspEEdsPT0Lv2fXK-L7Zbk5aOm4QUfwS-AQFM-6_mEhNpzJJR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8881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15898"/>
            <a:ext cx="7362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Oracle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PQ on single instance/machine</a:t>
            </a:r>
            <a:r>
              <a:rPr lang="en-US" sz="2400" dirty="0" smtClean="0"/>
              <a:t> attached to 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shared storage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32" y="925286"/>
            <a:ext cx="3895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18" y="3200400"/>
            <a:ext cx="3924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821871"/>
            <a:ext cx="3924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568"/>
            <a:ext cx="3924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220126" y="2524125"/>
            <a:ext cx="0" cy="297180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3422" y="5126593"/>
            <a:ext cx="86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FFC000"/>
                </a:solidFill>
              </a:rPr>
              <a:t>Number of CPU cores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62475"/>
            <a:ext cx="3924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What we have learnt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processing is </a:t>
            </a:r>
            <a:r>
              <a:rPr lang="en-GB" dirty="0" smtClean="0">
                <a:solidFill>
                  <a:srgbClr val="FF0000"/>
                </a:solidFill>
              </a:rPr>
              <a:t>IO bound </a:t>
            </a:r>
          </a:p>
          <a:p>
            <a:pPr lvl="1"/>
            <a:r>
              <a:rPr lang="en-GB" dirty="0" smtClean="0"/>
              <a:t>CPU </a:t>
            </a:r>
            <a:r>
              <a:rPr lang="en-GB" dirty="0"/>
              <a:t>is not heavily </a:t>
            </a:r>
            <a:r>
              <a:rPr lang="en-GB" dirty="0" smtClean="0"/>
              <a:t>utilized</a:t>
            </a:r>
          </a:p>
          <a:p>
            <a:pPr lvl="1"/>
            <a:r>
              <a:rPr lang="en-GB" dirty="0" err="1" smtClean="0"/>
              <a:t>async</a:t>
            </a:r>
            <a:r>
              <a:rPr lang="en-GB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direct</a:t>
            </a:r>
            <a:r>
              <a:rPr lang="pl-PL" dirty="0" smtClean="0"/>
              <a:t> </a:t>
            </a:r>
            <a:r>
              <a:rPr lang="en-GB" dirty="0" smtClean="0"/>
              <a:t>IO are used</a:t>
            </a:r>
          </a:p>
          <a:p>
            <a:pPr lvl="1"/>
            <a:r>
              <a:rPr lang="en-GB" dirty="0" smtClean="0"/>
              <a:t>memory utilisation under control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Server’s FC controller</a:t>
            </a:r>
            <a:r>
              <a:rPr lang="en-GB" dirty="0" smtClean="0"/>
              <a:t> </a:t>
            </a:r>
            <a:r>
              <a:rPr lang="en-GB" dirty="0" smtClean="0"/>
              <a:t>speed throttles the IO throughput</a:t>
            </a:r>
          </a:p>
          <a:p>
            <a:pPr lvl="1"/>
            <a:r>
              <a:rPr lang="en-GB" dirty="0" smtClean="0"/>
              <a:t>Max 750 MB/s</a:t>
            </a:r>
            <a:endParaRPr lang="pl-PL" dirty="0" smtClean="0"/>
          </a:p>
          <a:p>
            <a:endParaRPr lang="pl-PL" dirty="0" smtClean="0"/>
          </a:p>
          <a:p>
            <a:r>
              <a:rPr lang="en-GB" dirty="0" smtClean="0"/>
              <a:t>When adding more machines -&gt; more FC controllers = better IO performance should be observed</a:t>
            </a:r>
            <a:endParaRPr lang="en-GB" dirty="0"/>
          </a:p>
        </p:txBody>
      </p:sp>
      <p:pic>
        <p:nvPicPr>
          <p:cNvPr id="5" name="Picture 4" descr="http://t3.gstatic.com/images?q=tbn:ANd9GcTQ9jG_dqnPdYZENveVIMMoz7dtKOIEVsyHd-Csgi1dhO1CinlZ0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1447800" cy="14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Scaling up</a:t>
            </a:r>
          </a:p>
          <a:p>
            <a:pPr lvl="1"/>
            <a:r>
              <a:rPr lang="en-GB" dirty="0" smtClean="0"/>
              <a:t>5 nodes</a:t>
            </a:r>
          </a:p>
          <a:p>
            <a:pPr lvl="1"/>
            <a:r>
              <a:rPr lang="en-GB" dirty="0" smtClean="0"/>
              <a:t>Parallelism degree = 8</a:t>
            </a:r>
          </a:p>
          <a:p>
            <a:pPr lvl="1"/>
            <a:r>
              <a:rPr lang="en-GB" dirty="0" smtClean="0"/>
              <a:t>5 storages in shared configuration, FC connection 4gbps </a:t>
            </a:r>
          </a:p>
        </p:txBody>
      </p:sp>
      <p:pic>
        <p:nvPicPr>
          <p:cNvPr id="6146" name="Picture 2" descr="http://paulmaddalena.com/wp-content/uploads/2012/08/scal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599"/>
            <a:ext cx="7200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Oracle results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PQ on cluster database (</a:t>
            </a:r>
            <a:r>
              <a:rPr lang="pl-PL" sz="2400" dirty="0" smtClean="0">
                <a:solidFill>
                  <a:srgbClr val="FF0000"/>
                </a:solidFill>
              </a:rPr>
              <a:t>RAC</a:t>
            </a:r>
            <a:r>
              <a:rPr lang="pl-PL" sz="2400" dirty="0" smtClean="0"/>
              <a:t>)</a:t>
            </a:r>
            <a:endParaRPr lang="en-GB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533900"/>
            <a:ext cx="3409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Motivation for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pl-PL" dirty="0">
                <a:solidFill>
                  <a:srgbClr val="FF0000"/>
                </a:solidFill>
              </a:rPr>
              <a:t>elational model </a:t>
            </a:r>
            <a:r>
              <a:rPr lang="pl-PL" dirty="0"/>
              <a:t>does not work </a:t>
            </a:r>
            <a:r>
              <a:rPr lang="pl-PL" dirty="0" smtClean="0"/>
              <a:t>well</a:t>
            </a:r>
            <a:r>
              <a:rPr lang="en-US" dirty="0" smtClean="0"/>
              <a:t> for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big </a:t>
            </a:r>
            <a:r>
              <a:rPr lang="en-US" dirty="0" smtClean="0"/>
              <a:t>data </a:t>
            </a:r>
            <a:r>
              <a:rPr lang="pl-PL" dirty="0" smtClean="0"/>
              <a:t>volumes</a:t>
            </a:r>
            <a:endParaRPr lang="en-US" dirty="0" smtClean="0"/>
          </a:p>
          <a:p>
            <a:pPr lvl="2"/>
            <a:r>
              <a:rPr lang="en-US" dirty="0" smtClean="0"/>
              <a:t>random data </a:t>
            </a:r>
            <a:r>
              <a:rPr lang="en-US" dirty="0"/>
              <a:t>access </a:t>
            </a:r>
            <a:r>
              <a:rPr lang="en-US" dirty="0" smtClean="0"/>
              <a:t>(and not </a:t>
            </a:r>
            <a:r>
              <a:rPr lang="en-US" dirty="0"/>
              <a:t>by primary </a:t>
            </a:r>
            <a:r>
              <a:rPr lang="en-US" dirty="0" smtClean="0"/>
              <a:t>key)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indexes</a:t>
            </a:r>
            <a:r>
              <a:rPr lang="pl-PL" dirty="0" smtClean="0"/>
              <a:t> </a:t>
            </a:r>
            <a:r>
              <a:rPr lang="pl-PL" dirty="0" smtClean="0"/>
              <a:t>consumes to</a:t>
            </a:r>
            <a:r>
              <a:rPr lang="en-US" dirty="0" smtClean="0"/>
              <a:t>o</a:t>
            </a:r>
            <a:r>
              <a:rPr lang="pl-PL" dirty="0" smtClean="0"/>
              <a:t> much space</a:t>
            </a:r>
            <a:endParaRPr lang="en-US" dirty="0" smtClean="0"/>
          </a:p>
          <a:p>
            <a:pPr lvl="1"/>
            <a:r>
              <a:rPr lang="en-US" dirty="0" smtClean="0"/>
              <a:t>table</a:t>
            </a:r>
            <a:r>
              <a:rPr lang="en-US" dirty="0" smtClean="0">
                <a:solidFill>
                  <a:srgbClr val="FF0000"/>
                </a:solidFill>
              </a:rPr>
              <a:t> joins </a:t>
            </a:r>
            <a:r>
              <a:rPr lang="en-US" dirty="0" smtClean="0"/>
              <a:t>are </a:t>
            </a:r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e. g. </a:t>
            </a:r>
            <a:r>
              <a:rPr lang="en-US" dirty="0"/>
              <a:t>ATLAS Events Metadata, ATLAS DQ2 </a:t>
            </a:r>
            <a:r>
              <a:rPr lang="en-US" dirty="0" smtClean="0"/>
              <a:t>logs</a:t>
            </a:r>
            <a:endParaRPr lang="en-US" dirty="0" smtClean="0"/>
          </a:p>
          <a:p>
            <a:pPr lvl="1"/>
            <a:endParaRPr lang="pl-PL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Full </a:t>
            </a:r>
            <a:r>
              <a:rPr lang="en-US" dirty="0" smtClean="0"/>
              <a:t>d</a:t>
            </a:r>
            <a:r>
              <a:rPr lang="pl-PL" dirty="0" smtClean="0"/>
              <a:t>ata </a:t>
            </a:r>
            <a:r>
              <a:rPr lang="en-US" dirty="0"/>
              <a:t>s</a:t>
            </a:r>
            <a:r>
              <a:rPr lang="pl-PL" dirty="0" smtClean="0"/>
              <a:t>cans </a:t>
            </a:r>
            <a:r>
              <a:rPr lang="pl-PL" dirty="0" smtClean="0"/>
              <a:t>(</a:t>
            </a:r>
            <a:r>
              <a:rPr lang="pl-PL" dirty="0" smtClean="0">
                <a:solidFill>
                  <a:srgbClr val="FF0000"/>
                </a:solidFill>
              </a:rPr>
              <a:t>brute force</a:t>
            </a:r>
            <a:r>
              <a:rPr lang="pl-PL" dirty="0" smtClean="0"/>
              <a:t>) </a:t>
            </a:r>
            <a:r>
              <a:rPr lang="en-US" dirty="0" smtClean="0"/>
              <a:t>works best</a:t>
            </a:r>
            <a:r>
              <a:rPr lang="pl-PL" dirty="0" smtClean="0"/>
              <a:t>!</a:t>
            </a: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4" descr="data:image/jpeg;base64,/9j/4AAQSkZJRgABAQAAAQABAAD/2wCEAAkGBhQQEBQUExAWExUUGBUXGRcYGBkZFxYdHBkXGxYYGh8aHyYgGRkjHBoXIC8gIycpLCwsFx4xNTAqNScrLCkBCQoKDgwOGg8PGiojHyQ1MCw1NTUpLSo2LyswLCopNSwyLDQsLDA0MDQqLywsKSosLCwsNCwsKSwsMjUsKS8uKf/AABEIAMUA/wMBIgACEQEDEQH/xAAcAAEAAgMBAQEAAAAAAAAAAAAABgcDBAUIAgH/xABHEAABAwICBgUHCAgHAAMAAAABAAIDBBEFIQYSMUFRYQcTInGBMlORkqGx0QgUFRZCUnLBI1Rik6LS4eIYM0NjsvDxNERz/8QAGgEBAAMBAQEAAAAAAAAAAAAAAAMEBQEGAv/EADIRAAICAQMCAwYEBwEAAAAAAAABAgMRBBIhMVEiQfAFE3GRodEyscHhFBUjNGKB8XL/2gAMAwEAAhEDEQA/ALxREQBERAEREAREQBERAEREAREQBERAEREAX4Qv1RvFdHp5Zi9lRZpIIBLhq9wGXih1Go7Bqqlk14nmVtyS3WNzx1gdp5jNSagrRMzWAIOwtOTmneCOK1cMp6mPKWRkg45h3ptYrpWQNn6iIhwIiIAiIgCIiAIiIAiIgCIiAIiIAiIgCIiAIiIAiIgCIiAIi166vZCwve6wHpJ3AcSuNpLLOpNvCNhfMkgaLkgDiTYKJV+k8rthFO07L9qU9w2BR+fEQ43IdKeMrifYMgs2z2jCPEVn6GjV7PnLmTx9f2J5NpJTsNjM0ng27j/DdY2aTRn7Evf1ZUDdikm4hg4NAb7lw9J9I5KSAzBr5CCAe0QG3NtY8t2W8hVl7QtnJKKXr/Zafs+uEXKTfr/RcdFi8U2TJAT905OHgc1uKqMPxsSsjeSXNIa5rxlI0EXBB/IqdYFpD1lmPIJOTXjIP5EfZfy37lb0+uVj2T4ZU1Gida3Q5R3URFomcEREAREQBERAEREAREQBERAEREAREQBERAEREAREQBcfSaAmJrwL9U4PI4jMO9AN/BdhYKqqZG28jmtB4nby5qO2KnBxZJVJxmmiqZKrrHOOsHG+ed7cuS/FnxXCIYamSSFpAmDb3Fj2b2yOds9p25cFgXlZrbLB6yuW6KZHcUpW1Fa2Gcnquq142XLWyPDrP1reUWi3Z4G6wUuHMiqn0jSXQSwue6MknqTfV7JOwOvs4i67+IYZHUNDZWawBuMyC08QRYg9xXxhuDxU4IijDdbNxuS53eTclTK5KOOfh5fEhdLc88fHzx2OfojRS08T4JAdWKRzY3/fYcwfafTbcsGkOKOlkbR07z1r3NdI5p/yWtcCSSNj9lh8VJFGsTw+SImGigEbqgudJPuZnnz1s8huvlyVzUrNz6/TPf8AXByyDjXsXT647L8sl1aJ6QsrqYSsN9Vz43fjYdV3eDtHIhdlVT0O4qGTz0UI1oIWMPWcZdY9bnvJBHdqc1ay9HVLdBM83bHbNoIiKUiCIiAIiIAiIgCIiAIiIAiIgCIiAIiIAiIgCIiA+BKCSARcbRfMd6hGlzXwPcY/Kku5rjmdnk3OwB1tm5yxYziWq/WABL3Pdc3uBfVZYggjILn12NSTMDHm4BuL5kdx2+m6wtTq42xcGuV0NzS6SVclLPD6kS0f0k60GOpcI6lpIex1m62Zs5t/KFrbOC7jXgi4II4jMLFVUUcotJG14G5zQ63dfYszWgAACwGQA2BZ83GTylg04KUVhvJ+oiKMkC0sXoHTwujbK6Iutdzdtr9oDhcXzWfCK+GplkiZOzrIyWlhuCSNwvtHMKRYFowaguLnhgY7VcNrr7e4Dmpq67HNKK5ILLa1FuT4PjozwFsDrRN1Y42kd7nW2necr+jkrFWCiomQsDGN1Wj28zxKzr0enqdUMN5fV/E83qLVbPKWF0XwCIisFcIiIAiIgCIiAIiIAiIgCIiAIiIAiIgC+WPDgCDcHYVoV+MdVcCGV79wawkHh2vJA8fBfeCUz44GNk8vMkcC4k28LoDeWtiM5ZE9w2hpt37vbZbK08Um1Wjmfdn7wF8WPEWz7gsyRB6zCnvkOYa1oDRfbkLbO+6NwBu959AWtX6UjWLIGda4bXE2jae/7R7loOxCpdtnDeTGNt6XXK8841Q6noYu2S4Ow7AG7nn0BaNfhphbrF7dW4HDM7Frsr52/wD2CfxMYfcAfasskdRWmNgjDgx+s4tuAbA6t75DPmuYqnxFcn3m2HMnwayyQ0z331WOdYXNgTbvspfheg4FnTu1j91uQ8TtPhZSenpmxtDWNDWjcBYKen2dOXM3gr3e0YR4gslJYxo2+SalqImAuZK0ue3ytSxDmnieR3HJWboqT1k34YQ78VnX8V0avR6KQl1ixztpY4tv37j6FtYfhzIGasbbDad5J4k7yrdGkshYnJrCKV+qhZBpLl/t9jZREWmZoREQBERAEREAREQBERAEREAREQBERAEREB+OdYEnYM18wTB7Q5pu1wBB4g7F81XkO/C73Fa2B/8Axof/AM2f8QgNirqRGwuPgOJ3BQDTbSB8pbTs7GvcuI2hmw+JNwpFiVf1ruybtGznzVZYxWl1bM4HyCGDuDRf2lVts9S5V19jRoqjBqU+pvwwhjQ1osAvtcd1e8/at3Lo6O0xmfK0ElwjLwOOqRcd9iVTs9i3QrlZJrK5wsmutVDKRN8E0Ojc1skj+sDgCGtuG+J2n2KVQU7Y2hrGhrRuAsFENCcYsTA45G5Z372+O30qZqxolW61KCx3MTWu1WOM3nsERFdKQREQBERAEREAREQBERAEREAREQBERAEREAREQBERAYqryHfhd7iorieNdTQwxtPbkiZf9luqLnvOz0qT4jMGRPcdga73FVbhwfVGIbXPDAOAAA9gA9ioa25wjtj1fBoaGlTlvl0XJLsFp7wdYfJYy/edX8lWVc2084PnHe0A/mriraZsFGY27AA3vuRc+OaqzSSk1J9e2UgHrNyPpGqfArW9nV+7ik+oVm+xvyOWu/oJPqV8X7Wu30tNvaAuAtzBqjq6mF/3ZGH+ILVmsxaJJLMWiYaT4YaacPZ2WvOs0j7LhmR4HPxUywTFBUwtfsOxw4Ebfj4pjmFiohczftaeBGzw3eKhWjeKmlns/JrjqvB+yb5HwPsuvG/2t/8AjL6evyPr+6o/yj9V6+pYqIi1jJCIiAIiIAiIgCIiAIiIAiIgCIiAIiIAiIgCIuHpRj3zZgDLdY/Zv1RvP5D+ijssjXFyl0JK65WSUY9WdSsxCOEXkeGjnv7hvX7S10couyRr+4g/+KsmMlqZMtaR58f/AAexZsQweSlLC8tBdmNV2Ytt/wDVmfzCbzJQ8Jqfy+CxFz8RLNIa3WD2jY1rvE2PuWp0e4N1dMyZw7T2N1eTbD3+6y0JcXgAdrSxmwN267bnI5KR6J4nHNSxahzaxgc3YRl7lPVtss3SfPkQW7q69kVx5mrprighjjDtj5LE8LAm/pso5WUjZmFp2HMEbjuIWTpUqO1AzgJHH+ED81FcNxx8ORGuzhvHcfy9y9BVW/dpoirh4E0Ya/CXwnMXb94bPHh4rTDrZjaM1L6fHoX/AOoGng/sn25HwKzmiifn1bHc7D8lMrvJolVncsOkm142OGxzWn0gFQ3TXCNR4maOy/J3J24+I9o5qS4VVMZTx3c1gDQ3MgAauQ28guDpbpPTFrYg/rXlwu1lzkQQSSMha9xzAWBrK4zralwQ6Wcq7ltX/De0OxjrYurce3Hs5t3Hw2ehdesxaKH/ADJWtPC+foGaq6OQtzBIOy4JHfsXUpdF55YusaGkHMDWF3fl6Ss2nW2bFCMctGjdoat7nKWEyw6aqZK0OY4Oad4WVVXDUS00hsXRvG0fkRsKsLAMYFTEHbHDJw4HiOR2q7ptYrntawyjqdG6VuTzE6SIivFEIiIAiIgCIiAIi4ukemVJhzQaqobHcXDdr3fha27iOdrIDtIqlrflHUTTaOmqJOZEbAeY7RPpAW5hXyg8OmcGyNnp7/aewOYPFjif4UBZyLVw3FIqmMSQyslY7Y5jg4d1xv5LaQBERAFXWl4Pzt9zfJtuQsMvTdWKolprgznWnbmGgBw3gC9nd2eaoa+DnVx5cl/2fNQu58+BoU9kcE0jrCzs3cg0G3tKjmJVz6qcutm4hrW8B9kf94larKhwa5gcQ11iRuNtilOhODX/AE7hxDPzd+Q8VmQctQoUR4S6mpNR07nfLlvoZarQVhp2hob1zQSXWFnk7QeXAqNYfWvpJrgFpadVzTlcb2lWio9pXgImYZGD9IwesBtHeN3oV7U6TCU6uGvXzKGm1mW4W8p+vkVX0iacxOxMRuNmCKLVfwLruIfw8rb/AOrVBvmudpVo4yrc4+RIMg7jbc7iPcoNUU9VQO8pzBuc0ksP5eBC9FTbOuqLmsppMjk3S3HGUWURdYJoY2guc1oAzJIAAUCGm1SW2u2/3tQX+HsWWHCq2tsZHuDDvebDwaNvoUr1EZcRjlnz75P8KyXRoRjdIcN6xkLHv6yRjdZovlY6x/Zz8UpaV88uq0Xc434DmTbYAo1obhPzeLqWuLzrX2bS7KwHoVz4BgjaaMCwL3AazufAcgvM6qmy/VOEuEsfVZLsbI6arfjxS9fIjeO6KCCna9l3Fn+YeN94G4A+wr60KxjUf1Ljk/NnJ28ePv71NJIw4EEXBBBHEHaqyxfD3Us5bmLHWYd9vsnvGzvCh1Ff8NONta46evXU5prP4quVVj56+vXQ6+nkYE0ZAzLDc8bHJNAweukzy1Bfhe4t+a4WIYi+d+u83OQHAcgP+7VNtEcFdAxzn5Okt2fugXtfnmoqP62q3xXHUlv/AKOl93J89DvoiLeMAIi5OkWlVNh8fWVU7Ymm9gc3OI3NaLl3gEB1kVPYl8pCmY4iGjllA+05zYwfDtG3fZfOH/KSp3ECailjG8se2S3OxDUBcaLi6NaY0mIsLqWdsmr5Tcw9v4mmxHfsXaQEE6V+kcYTThsdnVMwPVgi4YBYGR3IXyG88gV5hxLE5amV0s0jpJHm7nONyf6ctgXe6StIHVuKVMhdrNa90cfAMYS1tuRzd3uKi6AIiICQ6GacVOFTiSB51SR1kR8iQcCNx4OGY9i9XaNaRRYhSx1MJJZINhyc0g2c13MG4XjBXP8AJw0gcJ6ikLuw9nXNHBzS1rrd7S31EBfiIuTi+ksVPkTrv+63aO87l8TnGCzJ4R9wrlN7YrLOhVVTYmF7zqtbtP8A3eotiGnQLSIozc/afbLwG30rkY5ik9Q0OkYWRX7IsQ0nvPlG181x1janXzbxXwja02gglmzlmejoXzOLY2lxALiBwC6OCaQPpHapBLL9ph2g7yL7DyWXRbHW07y17Rqvtd+9vC/FqlWMaPRVQ1vJfbJ438L/AHgo9PQ5Q95VLxLyJNReoz93dHwvzOhRVrJmB7HazT7OR4FZ1XTevw6XZkfFkg+PtCm2EYyypZrMNiPKadrf6c1qafUqzwS4l2MrUaV1+OHMX5lZ6WaKzU0j5CNeNznO12jybm9nD7O3u9yjbmgixAIO45hX89gIIIuDkQdhUE0l6Or3kpbA7TETkfwHd3HLu2Lcp1KfhmK70+JFdsYBsAHdl7l9KRR9H9Yf9Jo73t/IrpYZ0ZzGRvXOY2O/aDXEuPIZWF+N1Zd1a8yZ2QXmZOjXBXGR1Q5vYALWE73ZXI5AXF+asZY4IGsaGtaGtaAABsAGwLl49pGymFh2pDsbw5u4D3rG1F0U3ZLgqeO+eIo2sVxeOmZrPOZ2NG1x5fFV/iOIy1clyCTnqtaL6o2nv5lbVJhs1fIZHOs3e87AODRy4L7qK9rLwUjTnk6Ta+TuO5vcsLUXSuWXxHy7v18jX09MaHhcy8+y9fM49HVGJ7XtAJabi4uFONHtKhUO6t7Q1+0W2O47dh5KBLZoKWR8jRHk85tz1dm8E93sVXTaidUvDyuxa1OnhbF7uH3LVRRXDtLHRu6qqaWuGWva3rD8xkpS1wIBBuDmDxXoaroWrMTzttM6niRGOkPThmE0ZmcNeRx1ImfefYnP9kbSfDevKmO49NWzumqJDJI7edgG5rRsa0bgFOOnrHHT4s6LWuyma1jRuDnND3nvNwD+EcFW6mIQiIgNzCsWlpZWzQSuikZsc02I5cwd4ORXqfoy0+bi9JrkBs8VmzM3XIye39l1jbgQRuufJimvRHpR8wxJj3P1YpGyMkvsI1S5vjrtb6UBD6qMte4EWIc4EHaCCbhYlNel3Rd9Dik1x+jnc6aM7iHuJcO9rrj0HeoUgCIiALuaGaVPwyrbUxxtkc0PGq4kA6zSDsz3rhq7/k+aGB7ZqyaJrmPHVRB7Q69iDI4X3XAbfiHcEBo/4kqr9Tg9Z/xWDCumCapq2huHUxkldtc6QtBtcute2wEq+voCm/Vof3bPgsNXozA9jmiGOMkZObGwObzFgo7Ybo9E35fElqntl1aXn8CqtJekSVtZTs6qOeSQ5RuJEbATYGwzOYJz+6tWp0lHz9tMG3L2ue5wyDTYuaLdwPparMx3R1kdJaOJrnt1BrBgMhzzztfafQtXHsFbDRx6sLTJdgc8NBdsNxcC+ZsPQsi2h4e/nCy/i/sa1V6ytnGXhf8AlfcqrSHpFFJOKZ1O1zWWcZASJO0AS3gQMjYral6eHUjWR0zGVDLXvJrtLM/JGzLf4q5MM0chbCwSQRufqjWLmNJvtNyRnbZ4LkaZYzh2FQdZPBDrG+pG2OPXkPAC2Q4uOQ9AV+jTRhtn0eMFC/Uynuh1Wcoqip+URUStLX0FO5p3Ev8Aio0elurZL1kAZDbYAC7wJccxyXD0s0rkxGcyPYyJouGRRtDWsHDIDWPFxzPIZDiKxKqEmpNcorxtnFOMXwy34/lI1YAvSQE2Fzd4ud5tfJfX+JKq/U4PWf8AFSLoAlgqaCSKSGN76eTa5jSdSQazbki57QkHgFaP0BTfq0P7tnwUhGUZ/iSqv1OD1n/FP8SVV+pwes/4q8/oCm/Vof3bPgvw4DTfq0P7tnwQFFTfKQqy0gUkDSd93m3PMrgxdL8vWa8lNHJnchzn5nnY3K0elXSWKtxB/wA3YxsEN449RrWh9j2pMhnrHZyAX10c6fDDpdWeFk9M89ppYxz2E27bC4beLb2PI5qKdULGnJZwSwunWmovGSTT/KHqHROj+ZQNa5pbkXiwItlmtPCem+WDyaKAudkXlz72PDOwCvvCqWhqoWTQRQSRvF2ubGyx9mRGwg5hbf0BTfq0P7tnwXXXFtSa5RxWTScU+GUppHpR8xER6psjZTqkkkFnknWbbabX25LbxvTl9PJS0z42dU8ksmuQ9h1sxw1blp8eSsfCtFQyomMkTHx/Y1g1203FgQbWGS+8H0XayWYywsc3WHV6zWuFrk3F723DwWVVpmlFNddyf6P7Gtbqk3Jp9NrX6r7laab9KM1L1TJKWCdrmmz3F7ZLttrX1SLbRmNua5MHyi6hjQ1tDAGtAAGtJkBs3q8abRenZrXha/WcT22tdq33C4yCzfQFN+rQ/u2fBaVFbjFb/wAXczL7FKT2fh7Hj3SPG3VtVNUPaGumeXlovYX3C65qtzp/0M+b1EdXExrYpgI3BoADHtGWQy7Tfaw8lUanIAiIgCy01M6Rwaxpc43sBtNhc+wFYlaXQHok6prjVOH6GmDh+J72loaO5pJPDs8UBbvSno1TV1GWTHVlFzC8C7muyuObDkHDhntAXmDGcCmpH6krLcHDNrhxad/vXsPGsHbVM1XEtINwRuP5hQfFdD5WgtdEJmcgHA97Tn7Fw+kkzzIiump0Co3E3pg08nPb7AVmotD6SE3ZTMvuLrv/AORKZO7SttE9CpKtzXvBZADm7YXjeGcTz2DnsXpzRnFKVlOyKINp2xANEZNgByJ8rjfbnmorR6PTy21YiBxd2R7V2YdA3EdqYA8A0kekke5BhEo+lIfPR+u34p9KQ+ej9dvxUa+oP+//AAf1T6g/7/8AB/VDmF3JL9KQ+ej9dvxT6Uh89H67fio19Qf9/wDg/qn1BPn/AOD+5BhdzD0idJkWFUwezVnlkJbGwOGrcDNzyDcNGWQzOzLaPMWPaQT107p6iUySO3nYBua0DJrRwCv/AEp6FDXyRa1YI44w7ZHdxJIv9qwFgFlwzoJpYNjhI770jdY+i+qPQunMHn3B9GqirNoIXP55NaO9ziGj0qxtH+gZ0gDquvghH3I3Nkf3EkhoPdrK2hoBYWE4AG7UyHtT6gnz49T+5cO4XcaGaI4fhLXfN5BrPAD3vmDnOte2Vw0bTsAUm+lIfPR+u34qM/UE+fHqf3J9QT58ep/cgwu5JvpSHz0frt+K08YkiqKeWEVbYjIxzNdr2azbi1xc7VxfqCfPj1P7k+oJ8+PU/uQYXc8/6ZdF9Rh5LmvZUwj/AFIiCR+Nly5vfmOahi9Z/UI+fHqH+ZRjSDoEhqrubM2GT7zY+yfxN1reIsV0NIqPo86SJ8Im7N5Kd5/SQk5H9pn3XjjsOw7rem8G0tpauFk0VQwseN7gHNO9rgTdrhwXl3TDo3rMLceui1or5TMu6M8Ln7J5Ot4r86OK17cQgibJqtnkZG4HMHWNgbcQSLFD5PWP0pD56P12/FPpSHz0frt+Ki/1Cd59vqH+Zfv1Bd59vqH+ZcPrC7kn+lIfPR+u34p9KQ+ej9dvxUX+oTvPt9Q/zJ9Qnefb6h/mQYXc62kXzOqppIqhzJInixaHAu5Ftsw4HMEbCvLmlOhUtG9xaHSwXOrJbMDdrgX1T7F6MdoE+2Uzb/hI/Ncmp0bqIzYxOdzb2gfQh3CPMqK/arQOOQnXw+5O0iJwPpaAslJ0bMZYsw4XGwll/wDkmTm0p7RfQ2Wtkbe8UN+1KWkgD9kZa55Beo9DKGkpaZlPSEarBc/fcctZ775lx+A2WXCo9C5neVqxjmbn0D4hS7B8HZTM1W5k+U7e4/kOSBpG+iIunyfJYDuCCMcAiID6REQBERAEREAREQBERAEREAREQBERAfEsQe0tc0Oa4EEEXBB2gg7Qqz0m6IqWKeOupSaZ8MsUhjaLxPs9pyFxqHuy5IiAs9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6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76" y="2514600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http://t3.gstatic.com/images?q=tbn:ANd9GcQtH3rokU2BwX5wyV6b40BQ0AmDGT-wbX3H11f4CDMXAnSsll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218" y="4495800"/>
            <a:ext cx="1406067" cy="15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en-US" dirty="0" smtClean="0"/>
              <a:t>SW &amp; HW architecture</a:t>
            </a:r>
            <a:endParaRPr lang="pl-PL" dirty="0" smtClean="0"/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Comparision</a:t>
            </a:r>
            <a:r>
              <a:rPr lang="en-US" dirty="0" smtClean="0"/>
              <a:t> (I) - Throughput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results for Oracle and </a:t>
            </a:r>
            <a:r>
              <a:rPr lang="en-US" dirty="0" err="1" smtClean="0"/>
              <a:t>Hadoop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Less than theoretical max throughput in both cases </a:t>
            </a:r>
          </a:p>
          <a:p>
            <a:pPr lvl="1"/>
            <a:r>
              <a:rPr lang="en-GB" dirty="0"/>
              <a:t>Understood why the difference </a:t>
            </a:r>
            <a:endParaRPr lang="en-GB" dirty="0" smtClean="0"/>
          </a:p>
          <a:p>
            <a:pPr lvl="2"/>
            <a:r>
              <a:rPr lang="en-US" dirty="0"/>
              <a:t>Throughput is dominated by </a:t>
            </a:r>
            <a:r>
              <a:rPr lang="en-US" dirty="0">
                <a:solidFill>
                  <a:srgbClr val="FF0000"/>
                </a:solidFill>
              </a:rPr>
              <a:t>disk read contention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276850" cy="3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Comparision</a:t>
            </a:r>
            <a:r>
              <a:rPr lang="en-US" dirty="0" smtClean="0"/>
              <a:t> (II) -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Oracle’s implementation can have lower </a:t>
            </a:r>
            <a:r>
              <a:rPr lang="en-US" dirty="0" smtClean="0">
                <a:solidFill>
                  <a:srgbClr val="FF0000"/>
                </a:solidFill>
              </a:rPr>
              <a:t>data processing time. </a:t>
            </a:r>
            <a:r>
              <a:rPr lang="en-US" dirty="0" smtClean="0"/>
              <a:t>Explained by optimal data representation.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105400" cy="39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324600" cy="838200"/>
          </a:xfrm>
        </p:spPr>
        <p:txBody>
          <a:bodyPr/>
          <a:lstStyle/>
          <a:p>
            <a:r>
              <a:rPr lang="en-GB" dirty="0" smtClean="0"/>
              <a:t>Comparison (III) – CPU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Hadoop</a:t>
            </a:r>
            <a:r>
              <a:rPr lang="en-GB" dirty="0" smtClean="0"/>
              <a:t> consumes a lot of CPU and memory</a:t>
            </a:r>
          </a:p>
          <a:p>
            <a:pPr lvl="1"/>
            <a:r>
              <a:rPr lang="en-GB" dirty="0" smtClean="0"/>
              <a:t>for more complex processing it might be an issue</a:t>
            </a:r>
          </a:p>
          <a:p>
            <a:r>
              <a:rPr lang="en-GB" dirty="0" smtClean="0"/>
              <a:t>Oracle is IO-bound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633243" cy="30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83" y="2667000"/>
            <a:ext cx="4467617" cy="30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faster?</a:t>
            </a:r>
          </a:p>
          <a:p>
            <a:pPr lvl="1"/>
            <a:r>
              <a:rPr lang="en-GB" dirty="0" smtClean="0"/>
              <a:t>Oracle performs well for small clusters</a:t>
            </a:r>
          </a:p>
          <a:p>
            <a:pPr lvl="1"/>
            <a:r>
              <a:rPr lang="en-GB" dirty="0" err="1" smtClean="0"/>
              <a:t>Hadoop</a:t>
            </a:r>
            <a:r>
              <a:rPr lang="en-GB" dirty="0" smtClean="0"/>
              <a:t> slightly slower, but…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scales better?</a:t>
            </a:r>
          </a:p>
          <a:p>
            <a:pPr lvl="1"/>
            <a:r>
              <a:rPr lang="en-GB" dirty="0"/>
              <a:t>Oracle scaling ability is limited by a shared </a:t>
            </a:r>
            <a:r>
              <a:rPr lang="en-GB" dirty="0" smtClean="0"/>
              <a:t>storage</a:t>
            </a:r>
          </a:p>
          <a:p>
            <a:pPr lvl="1"/>
            <a:r>
              <a:rPr lang="en-GB" dirty="0" err="1" smtClean="0"/>
              <a:t>Hadoop</a:t>
            </a:r>
            <a:r>
              <a:rPr lang="en-GB" dirty="0" smtClean="0"/>
              <a:t> scales very well</a:t>
            </a:r>
          </a:p>
          <a:p>
            <a:pPr lvl="2"/>
            <a:r>
              <a:rPr lang="en-GB" dirty="0" smtClean="0"/>
              <a:t>We can guess that on a bigger cluster should outperform Oracle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Cost-performance</a:t>
            </a:r>
          </a:p>
          <a:p>
            <a:pPr lvl="1"/>
            <a:r>
              <a:rPr lang="en-GB" dirty="0" err="1" smtClean="0"/>
              <a:t>Hadoop</a:t>
            </a:r>
            <a:r>
              <a:rPr lang="en-GB" dirty="0" smtClean="0"/>
              <a:t> license </a:t>
            </a:r>
            <a:r>
              <a:rPr lang="en-GB" dirty="0" err="1" smtClean="0"/>
              <a:t>vs</a:t>
            </a:r>
            <a:r>
              <a:rPr lang="en-GB" dirty="0" smtClean="0"/>
              <a:t> Oracle license</a:t>
            </a:r>
          </a:p>
          <a:p>
            <a:pPr lvl="1"/>
            <a:r>
              <a:rPr lang="en-GB" dirty="0" smtClean="0"/>
              <a:t>Shared nothing </a:t>
            </a:r>
            <a:r>
              <a:rPr lang="en-GB" dirty="0" err="1" smtClean="0"/>
              <a:t>vs</a:t>
            </a:r>
            <a:r>
              <a:rPr lang="en-GB" dirty="0" smtClean="0"/>
              <a:t> Shared storage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4578" name="Picture 2" descr="http://t0.gstatic.com/images?q=tbn:ANd9GcRiAq_lI7rsPQdCcRJ5PAsH9WtbqO6YIXXrkXyA0JSJv9H6-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61" y="1752600"/>
            <a:ext cx="25622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efficient Map Reduce code is not trivial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ptimized implementation can significantly improve the performance</a:t>
            </a:r>
          </a:p>
          <a:p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 is still in </a:t>
            </a:r>
            <a:r>
              <a:rPr lang="en-US" dirty="0" smtClean="0"/>
              <a:t>very active </a:t>
            </a:r>
            <a:r>
              <a:rPr lang="en-US" dirty="0" smtClean="0"/>
              <a:t>develop</a:t>
            </a:r>
          </a:p>
          <a:p>
            <a:pPr lvl="1"/>
            <a:r>
              <a:rPr lang="en-US" dirty="0" smtClean="0"/>
              <a:t>new releases can </a:t>
            </a:r>
            <a:r>
              <a:rPr lang="en-US" dirty="0" smtClean="0"/>
              <a:t>address observed issues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lot </a:t>
            </a:r>
            <a:r>
              <a:rPr lang="en-US" dirty="0" smtClean="0"/>
              <a:t>of data at CERN is </a:t>
            </a:r>
            <a:r>
              <a:rPr lang="en-US" dirty="0"/>
              <a:t>a</a:t>
            </a:r>
            <a:r>
              <a:rPr lang="en-US" dirty="0" smtClean="0"/>
              <a:t>lready in </a:t>
            </a:r>
            <a:r>
              <a:rPr lang="en-US" dirty="0" smtClean="0"/>
              <a:t>Oracle</a:t>
            </a:r>
          </a:p>
          <a:p>
            <a:pPr lvl="1"/>
            <a:r>
              <a:rPr lang="en-US" dirty="0" smtClean="0"/>
              <a:t>Cost of </a:t>
            </a:r>
            <a:r>
              <a:rPr lang="en-US" dirty="0" smtClean="0"/>
              <a:t>exporting</a:t>
            </a:r>
            <a:r>
              <a:rPr lang="en-US" dirty="0" smtClean="0"/>
              <a:t> it to other system is not negligible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Valuable experience gained for helping others with </a:t>
            </a:r>
            <a:r>
              <a:rPr lang="en-US" u="sng" dirty="0" err="1" smtClean="0"/>
              <a:t>Hadoop</a:t>
            </a:r>
            <a:r>
              <a:rPr lang="en-US" u="sng" dirty="0" smtClean="0"/>
              <a:t> Map Reduce implementations</a:t>
            </a:r>
          </a:p>
          <a:p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Luca </a:t>
            </a:r>
            <a:r>
              <a:rPr lang="en-GB" dirty="0" err="1" smtClean="0"/>
              <a:t>Canali</a:t>
            </a:r>
            <a:endParaRPr lang="en-GB" dirty="0" smtClean="0"/>
          </a:p>
          <a:p>
            <a:r>
              <a:rPr lang="en-GB" dirty="0" smtClean="0"/>
              <a:t>Andrei </a:t>
            </a:r>
            <a:r>
              <a:rPr lang="en-GB" dirty="0" err="1" smtClean="0"/>
              <a:t>Dumitru</a:t>
            </a:r>
            <a:endParaRPr lang="en-GB" dirty="0" smtClean="0"/>
          </a:p>
          <a:p>
            <a:r>
              <a:rPr lang="en-GB" dirty="0"/>
              <a:t>Eric </a:t>
            </a:r>
            <a:r>
              <a:rPr lang="en-GB" dirty="0" err="1"/>
              <a:t>Grancher</a:t>
            </a:r>
            <a:endParaRPr lang="en-GB" dirty="0"/>
          </a:p>
          <a:p>
            <a:r>
              <a:rPr lang="en-GB" dirty="0" err="1" smtClean="0"/>
              <a:t>Maaike</a:t>
            </a:r>
            <a:r>
              <a:rPr lang="en-GB" dirty="0" smtClean="0"/>
              <a:t> </a:t>
            </a:r>
            <a:r>
              <a:rPr lang="en-GB" dirty="0"/>
              <a:t>Limper</a:t>
            </a:r>
          </a:p>
          <a:p>
            <a:r>
              <a:rPr lang="en-GB" dirty="0"/>
              <a:t>Stefano Russo</a:t>
            </a:r>
          </a:p>
          <a:p>
            <a:r>
              <a:rPr lang="en-GB" dirty="0" err="1" smtClean="0"/>
              <a:t>Giacomo</a:t>
            </a:r>
            <a:r>
              <a:rPr lang="en-GB" dirty="0" smtClean="0"/>
              <a:t> </a:t>
            </a:r>
            <a:r>
              <a:rPr lang="en-GB" dirty="0" err="1" smtClean="0"/>
              <a:t>Tenaglia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Thanks!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29700" name="Picture 4" descr="http://t1.gstatic.com/images?q=tbn:ANd9GcQLj5lYlPbLMES8InwmxjLx76KmYad3cRV32Yplj1J77GStiB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6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How fast HDFS could be?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MR scheduler is not </a:t>
            </a:r>
            <a:r>
              <a:rPr lang="pl-PL" dirty="0" smtClean="0">
                <a:solidFill>
                  <a:srgbClr val="FF0000"/>
                </a:solidFill>
              </a:rPr>
              <a:t>„hard drives aware”</a:t>
            </a:r>
          </a:p>
          <a:p>
            <a:pPr lvl="1"/>
            <a:r>
              <a:rPr lang="pl-PL" dirty="0" smtClean="0"/>
              <a:t>Multiple processes are reding from same devices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45056"/>
            <a:ext cx="5472392" cy="22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96588"/>
            <a:ext cx="5472392" cy="23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What do we want to test?</a:t>
            </a:r>
            <a:endParaRPr lang="en-GB" dirty="0"/>
          </a:p>
        </p:txBody>
      </p:sp>
      <p:pic>
        <p:nvPicPr>
          <p:cNvPr id="1026" name="Picture 2" descr="http://blog.pointroll.com/wp-content/uploads/2013/03/Data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7" y="1600200"/>
            <a:ext cx="3253485" cy="27432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3806220" y="1600201"/>
            <a:ext cx="765779" cy="2695038"/>
          </a:xfrm>
          <a:prstGeom prst="downArrow">
            <a:avLst/>
          </a:prstGeom>
          <a:gradFill>
            <a:gsLst>
              <a:gs pos="70000">
                <a:srgbClr val="B30D0D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Full Scan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6125"/>
            <a:ext cx="2075088" cy="212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29" y="5265108"/>
            <a:ext cx="3119718" cy="8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895600" cy="77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8829" y="1648361"/>
            <a:ext cx="6499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/>
              <a:t>?</a:t>
            </a:r>
            <a:endParaRPr lang="en-GB" sz="16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Improved scheduler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Custom </a:t>
            </a:r>
            <a:r>
              <a:rPr lang="en-US" dirty="0" smtClean="0"/>
              <a:t>MR </a:t>
            </a:r>
            <a:r>
              <a:rPr lang="pl-PL" dirty="0" smtClean="0"/>
              <a:t>implementation in python</a:t>
            </a:r>
          </a:p>
          <a:p>
            <a:pPr lvl="1"/>
            <a:r>
              <a:rPr lang="pl-PL" dirty="0" smtClean="0"/>
              <a:t>scheduling </a:t>
            </a:r>
            <a:r>
              <a:rPr lang="pl-PL" dirty="0" smtClean="0">
                <a:solidFill>
                  <a:srgbClr val="FF0000"/>
                </a:solidFill>
              </a:rPr>
              <a:t>„disk aware”</a:t>
            </a:r>
          </a:p>
          <a:p>
            <a:pPr lvl="1"/>
            <a:endParaRPr lang="pl-PL" dirty="0">
              <a:solidFill>
                <a:srgbClr val="FF0000"/>
              </a:solidFill>
            </a:endParaRPr>
          </a:p>
          <a:p>
            <a:pPr lvl="1"/>
            <a:endParaRPr lang="pl-PL" dirty="0" smtClean="0">
              <a:solidFill>
                <a:srgbClr val="FF0000"/>
              </a:solidFill>
            </a:endParaRPr>
          </a:p>
          <a:p>
            <a:pPr lvl="1"/>
            <a:endParaRPr lang="pl-PL" dirty="0">
              <a:solidFill>
                <a:srgbClr val="FF0000"/>
              </a:solidFill>
            </a:endParaRPr>
          </a:p>
          <a:p>
            <a:pPr lvl="1"/>
            <a:endParaRPr lang="pl-PL" dirty="0" smtClean="0">
              <a:solidFill>
                <a:srgbClr val="FF0000"/>
              </a:solidFill>
            </a:endParaRPr>
          </a:p>
          <a:p>
            <a:pPr lvl="1"/>
            <a:endParaRPr lang="pl-P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Better performance achived</a:t>
            </a:r>
          </a:p>
          <a:p>
            <a:pPr lvl="1"/>
            <a:r>
              <a:rPr lang="pl-PL" b="1" dirty="0" smtClean="0"/>
              <a:t>Custom Python MR : 1,7 GB/s</a:t>
            </a:r>
          </a:p>
          <a:p>
            <a:pPr lvl="1"/>
            <a:r>
              <a:rPr lang="pl-PL" dirty="0" smtClean="0"/>
              <a:t>Optimized Java MR: 1,52 GB/s</a:t>
            </a:r>
          </a:p>
          <a:p>
            <a:pPr lvl="1"/>
            <a:r>
              <a:rPr lang="pl-PL" dirty="0" smtClean="0"/>
              <a:t>Python MR: 1,3 GB/s</a:t>
            </a:r>
          </a:p>
          <a:p>
            <a:pPr lvl="1"/>
            <a:endParaRPr lang="pl-PL" dirty="0" smtClean="0"/>
          </a:p>
          <a:p>
            <a:pPr lvl="1"/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397"/>
            <a:ext cx="4754903" cy="258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Hadoop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Emerging technology…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Yahoo, Google (</a:t>
            </a:r>
            <a:r>
              <a:rPr lang="en-US" dirty="0" err="1" smtClean="0"/>
              <a:t>BigTable</a:t>
            </a:r>
            <a:r>
              <a:rPr lang="en-US" dirty="0" smtClean="0"/>
              <a:t>/GFS)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 that people are interested in</a:t>
            </a:r>
          </a:p>
          <a:p>
            <a:pPr lvl="1"/>
            <a:r>
              <a:rPr lang="en-US" dirty="0" smtClean="0"/>
              <a:t>ATLAS…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Strong for data analytics and data warehousing</a:t>
            </a:r>
          </a:p>
          <a:p>
            <a:pPr lvl="1"/>
            <a:r>
              <a:rPr lang="en-US" dirty="0" smtClean="0"/>
              <a:t>On this field Oracle can be hard to optimize and/or can be very expensive (</a:t>
            </a:r>
            <a:r>
              <a:rPr lang="en-US" dirty="0" err="1" smtClean="0"/>
              <a:t>Exadata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maybe about to provide a </a:t>
            </a:r>
            <a:r>
              <a:rPr lang="en-US" dirty="0" err="1" smtClean="0"/>
              <a:t>Hadoop</a:t>
            </a:r>
            <a:r>
              <a:rPr lang="en-US" dirty="0" smtClean="0"/>
              <a:t> service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Why Oracle?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years at CERN</a:t>
            </a:r>
          </a:p>
          <a:p>
            <a:pPr lvl="1"/>
            <a:r>
              <a:rPr lang="en-US" dirty="0" smtClean="0"/>
              <a:t>a lot of data already in Oracle</a:t>
            </a:r>
          </a:p>
          <a:p>
            <a:endParaRPr lang="en-US" dirty="0" smtClean="0"/>
          </a:p>
          <a:p>
            <a:r>
              <a:rPr lang="en-US" dirty="0" smtClean="0"/>
              <a:t>Full ACID </a:t>
            </a:r>
            <a:r>
              <a:rPr lang="en-US" dirty="0" smtClean="0"/>
              <a:t>transactional system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Optimized for various data access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dirty="0" smtClean="0"/>
              <a:t>Compare apples to apples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953000"/>
          </a:xfrm>
        </p:spPr>
        <p:txBody>
          <a:bodyPr/>
          <a:lstStyle/>
          <a:p>
            <a:r>
              <a:rPr lang="en-GB" dirty="0" smtClean="0"/>
              <a:t>Comparable test for </a:t>
            </a:r>
            <a:r>
              <a:rPr lang="en-GB" dirty="0" err="1" smtClean="0"/>
              <a:t>Hadoop</a:t>
            </a:r>
            <a:r>
              <a:rPr lang="en-GB" dirty="0" smtClean="0"/>
              <a:t> and Oracle</a:t>
            </a:r>
          </a:p>
          <a:p>
            <a:pPr lvl="1"/>
            <a:r>
              <a:rPr lang="en-GB" dirty="0" smtClean="0"/>
              <a:t>simple </a:t>
            </a:r>
            <a:r>
              <a:rPr lang="en-GB" dirty="0"/>
              <a:t>data </a:t>
            </a:r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simple data access </a:t>
            </a:r>
            <a:r>
              <a:rPr lang="en-GB" dirty="0" smtClean="0"/>
              <a:t>(sequential)</a:t>
            </a:r>
            <a:endParaRPr lang="en-GB" dirty="0" smtClean="0"/>
          </a:p>
          <a:p>
            <a:endParaRPr lang="en-GB" sz="1800" dirty="0" smtClean="0"/>
          </a:p>
          <a:p>
            <a:pPr lvl="2"/>
            <a:endParaRPr lang="en-GB" sz="1600" dirty="0" smtClean="0"/>
          </a:p>
          <a:p>
            <a:endParaRPr lang="en-GB" sz="20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066800" y="2971800"/>
            <a:ext cx="15240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Application</a:t>
            </a:r>
            <a:endParaRPr lang="en-GB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066800" y="3733800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Oracle RDBMS</a:t>
            </a:r>
            <a:endParaRPr lang="en-GB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066800" y="4495800"/>
            <a:ext cx="15240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Oracle</a:t>
            </a:r>
            <a:r>
              <a:rPr lang="en-US" dirty="0" smtClean="0"/>
              <a:t> I/O interface</a:t>
            </a:r>
            <a:endParaRPr lang="pl-PL" dirty="0" smtClean="0"/>
          </a:p>
        </p:txBody>
      </p:sp>
      <p:sp>
        <p:nvSpPr>
          <p:cNvPr id="10" name="Prostokąt zaokrąglony 9"/>
          <p:cNvSpPr/>
          <p:nvPr/>
        </p:nvSpPr>
        <p:spPr>
          <a:xfrm>
            <a:off x="1066800" y="5257800"/>
            <a:ext cx="1524000" cy="685800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Hardware</a:t>
            </a:r>
            <a:endParaRPr lang="en-GB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724400" y="2948050"/>
            <a:ext cx="1524000" cy="6858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Application</a:t>
            </a:r>
            <a:endParaRPr lang="en-GB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4724400" y="3710050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</a:t>
            </a:r>
            <a:r>
              <a:rPr lang="en-US" dirty="0" err="1" smtClean="0"/>
              <a:t>ap</a:t>
            </a:r>
            <a:r>
              <a:rPr lang="en-US" dirty="0" smtClean="0"/>
              <a:t> Reduce</a:t>
            </a:r>
            <a:endParaRPr lang="en-GB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4724400" y="4472050"/>
            <a:ext cx="15240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Hadoop</a:t>
            </a:r>
            <a:endParaRPr lang="pl-PL" dirty="0" smtClean="0"/>
          </a:p>
          <a:p>
            <a:pPr algn="ctr"/>
            <a:r>
              <a:rPr lang="en-US" dirty="0" smtClean="0"/>
              <a:t>I/O interface</a:t>
            </a:r>
            <a:endParaRPr lang="en-GB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4724400" y="5234050"/>
            <a:ext cx="1524000" cy="685800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Hardware</a:t>
            </a:r>
            <a:endParaRPr lang="en-GB" dirty="0"/>
          </a:p>
        </p:txBody>
      </p:sp>
      <p:sp>
        <p:nvSpPr>
          <p:cNvPr id="15" name="Strzałka w lewo i prawo 14"/>
          <p:cNvSpPr/>
          <p:nvPr/>
        </p:nvSpPr>
        <p:spPr>
          <a:xfrm>
            <a:off x="3048000" y="5410200"/>
            <a:ext cx="1371600" cy="3048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nożenie 18"/>
          <p:cNvSpPr/>
          <p:nvPr/>
        </p:nvSpPr>
        <p:spPr>
          <a:xfrm>
            <a:off x="457200" y="2602675"/>
            <a:ext cx="2743200" cy="1371600"/>
          </a:xfrm>
          <a:prstGeom prst="mathMultiply">
            <a:avLst>
              <a:gd name="adj1" fmla="val 8975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Mnożenie 19"/>
          <p:cNvSpPr/>
          <p:nvPr/>
        </p:nvSpPr>
        <p:spPr>
          <a:xfrm>
            <a:off x="4114800" y="2590800"/>
            <a:ext cx="2743200" cy="1371600"/>
          </a:xfrm>
          <a:prstGeom prst="mathMultiply">
            <a:avLst>
              <a:gd name="adj1" fmla="val 8975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276600" y="3581400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?</a:t>
            </a:r>
            <a:endParaRPr lang="en-GB" sz="9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SW &amp; HW architecture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21142</TotalTime>
  <Words>1487</Words>
  <Application>Microsoft Office PowerPoint</Application>
  <PresentationFormat>On-screen Show (4:3)</PresentationFormat>
  <Paragraphs>477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DB</vt:lpstr>
      <vt:lpstr>Custom Design</vt:lpstr>
      <vt:lpstr>Oracle Parallel Query vs Hadoop MapReduce for Sequential Data Access</vt:lpstr>
      <vt:lpstr>Outline</vt:lpstr>
      <vt:lpstr>Outline</vt:lpstr>
      <vt:lpstr>Motivation for testing</vt:lpstr>
      <vt:lpstr>What do we want to test?</vt:lpstr>
      <vt:lpstr>Why Hadoop?</vt:lpstr>
      <vt:lpstr>Why Oracle?</vt:lpstr>
      <vt:lpstr>Compare apples to apples</vt:lpstr>
      <vt:lpstr>Outline</vt:lpstr>
      <vt:lpstr>Hardware architecture</vt:lpstr>
      <vt:lpstr>Software architecture Map Reduce</vt:lpstr>
      <vt:lpstr>Map Reduce Example</vt:lpstr>
      <vt:lpstr>Software architecture Oracle Parallel Query</vt:lpstr>
      <vt:lpstr>Parallel Query Example</vt:lpstr>
      <vt:lpstr>Outline</vt:lpstr>
      <vt:lpstr>Hardware used</vt:lpstr>
      <vt:lpstr>Hardware config for Hadoop</vt:lpstr>
      <vt:lpstr>Hardware config for Oracle</vt:lpstr>
      <vt:lpstr>Software configuration</vt:lpstr>
      <vt:lpstr>Data set used</vt:lpstr>
      <vt:lpstr>Test case</vt:lpstr>
      <vt:lpstr>Outline</vt:lpstr>
      <vt:lpstr>Results</vt:lpstr>
      <vt:lpstr>Step I</vt:lpstr>
      <vt:lpstr>Map Reduce results (I)</vt:lpstr>
      <vt:lpstr>Map Reduce results (II)</vt:lpstr>
      <vt:lpstr>Map Reduce results (III)</vt:lpstr>
      <vt:lpstr>Map Reduce results (IV)</vt:lpstr>
      <vt:lpstr>Map Reduce results</vt:lpstr>
      <vt:lpstr>What we have learnt so far</vt:lpstr>
      <vt:lpstr>Step II</vt:lpstr>
      <vt:lpstr>Map Reduce Results</vt:lpstr>
      <vt:lpstr>Results</vt:lpstr>
      <vt:lpstr>Step 0</vt:lpstr>
      <vt:lpstr>Step I</vt:lpstr>
      <vt:lpstr>Oracle results</vt:lpstr>
      <vt:lpstr>What we have learnt so far</vt:lpstr>
      <vt:lpstr>Step II</vt:lpstr>
      <vt:lpstr>Oracle results (II)</vt:lpstr>
      <vt:lpstr>Outline</vt:lpstr>
      <vt:lpstr>Comparision (I) - Throughput</vt:lpstr>
      <vt:lpstr>Comparision (II) - Time</vt:lpstr>
      <vt:lpstr>Comparison (III) – CPU utilisation</vt:lpstr>
      <vt:lpstr>Conclusions</vt:lpstr>
      <vt:lpstr>Comments</vt:lpstr>
      <vt:lpstr>Many Thanks!</vt:lpstr>
      <vt:lpstr>Q&amp;A</vt:lpstr>
      <vt:lpstr>Backup slides</vt:lpstr>
      <vt:lpstr>How fast HDFS could be?</vt:lpstr>
      <vt:lpstr>Improved scheduler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Zbigniew Baranowski</dc:creator>
  <cp:lastModifiedBy>zbaranow</cp:lastModifiedBy>
  <cp:revision>474</cp:revision>
  <dcterms:created xsi:type="dcterms:W3CDTF">2006-08-16T00:00:00Z</dcterms:created>
  <dcterms:modified xsi:type="dcterms:W3CDTF">2013-09-12T22:22:45Z</dcterms:modified>
</cp:coreProperties>
</file>