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49"/>
  </p:notesMasterIdLst>
  <p:handoutMasterIdLst>
    <p:handoutMasterId r:id="rId50"/>
  </p:handoutMasterIdLst>
  <p:sldIdLst>
    <p:sldId id="424" r:id="rId5"/>
    <p:sldId id="427" r:id="rId6"/>
    <p:sldId id="442" r:id="rId7"/>
    <p:sldId id="435" r:id="rId8"/>
    <p:sldId id="411" r:id="rId9"/>
    <p:sldId id="429" r:id="rId10"/>
    <p:sldId id="413" r:id="rId11"/>
    <p:sldId id="414" r:id="rId12"/>
    <p:sldId id="415" r:id="rId13"/>
    <p:sldId id="416" r:id="rId14"/>
    <p:sldId id="417" r:id="rId15"/>
    <p:sldId id="418" r:id="rId16"/>
    <p:sldId id="434" r:id="rId17"/>
    <p:sldId id="430" r:id="rId18"/>
    <p:sldId id="431" r:id="rId19"/>
    <p:sldId id="432" r:id="rId20"/>
    <p:sldId id="433" r:id="rId21"/>
    <p:sldId id="372" r:id="rId22"/>
    <p:sldId id="380" r:id="rId23"/>
    <p:sldId id="373" r:id="rId24"/>
    <p:sldId id="381" r:id="rId25"/>
    <p:sldId id="385" r:id="rId26"/>
    <p:sldId id="389" r:id="rId27"/>
    <p:sldId id="386" r:id="rId28"/>
    <p:sldId id="392" r:id="rId29"/>
    <p:sldId id="437" r:id="rId30"/>
    <p:sldId id="436" r:id="rId31"/>
    <p:sldId id="393" r:id="rId32"/>
    <p:sldId id="384" r:id="rId33"/>
    <p:sldId id="390" r:id="rId34"/>
    <p:sldId id="391" r:id="rId35"/>
    <p:sldId id="402" r:id="rId36"/>
    <p:sldId id="397" r:id="rId37"/>
    <p:sldId id="403" r:id="rId38"/>
    <p:sldId id="398" r:id="rId39"/>
    <p:sldId id="400" r:id="rId40"/>
    <p:sldId id="406" r:id="rId41"/>
    <p:sldId id="405" r:id="rId42"/>
    <p:sldId id="401" r:id="rId43"/>
    <p:sldId id="395" r:id="rId44"/>
    <p:sldId id="407" r:id="rId45"/>
    <p:sldId id="371" r:id="rId46"/>
    <p:sldId id="440" r:id="rId47"/>
    <p:sldId id="426" r:id="rId48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53CC0AB8-F34D-B84C-B79A-9AC3DE92A2E3}">
          <p14:sldIdLst>
            <p14:sldId id="424"/>
            <p14:sldId id="427"/>
            <p14:sldId id="442"/>
            <p14:sldId id="435"/>
            <p14:sldId id="411"/>
            <p14:sldId id="429"/>
            <p14:sldId id="413"/>
            <p14:sldId id="414"/>
            <p14:sldId id="415"/>
            <p14:sldId id="416"/>
            <p14:sldId id="417"/>
            <p14:sldId id="418"/>
            <p14:sldId id="434"/>
            <p14:sldId id="430"/>
            <p14:sldId id="431"/>
            <p14:sldId id="432"/>
            <p14:sldId id="433"/>
            <p14:sldId id="372"/>
            <p14:sldId id="380"/>
            <p14:sldId id="373"/>
            <p14:sldId id="381"/>
            <p14:sldId id="385"/>
            <p14:sldId id="389"/>
            <p14:sldId id="386"/>
            <p14:sldId id="392"/>
            <p14:sldId id="437"/>
            <p14:sldId id="436"/>
            <p14:sldId id="393"/>
            <p14:sldId id="384"/>
            <p14:sldId id="390"/>
            <p14:sldId id="391"/>
            <p14:sldId id="402"/>
            <p14:sldId id="397"/>
            <p14:sldId id="403"/>
            <p14:sldId id="398"/>
            <p14:sldId id="400"/>
            <p14:sldId id="406"/>
            <p14:sldId id="405"/>
            <p14:sldId id="401"/>
            <p14:sldId id="395"/>
            <p14:sldId id="407"/>
            <p14:sldId id="371"/>
            <p14:sldId id="440"/>
            <p14:sldId id="426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940">
          <p15:clr>
            <a:srgbClr val="A4A3A4"/>
          </p15:clr>
        </p15:guide>
        <p15:guide id="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mil Pilecki" initials="EP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clrMode="gray" scaleToFitPaper="1" frameSlides="1"/>
  <p:clrMru>
    <a:srgbClr val="2D9DFF"/>
    <a:srgbClr val="DDEFFF"/>
    <a:srgbClr val="000053"/>
    <a:srgbClr val="FFCC66"/>
    <a:srgbClr val="FAE0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130" autoAdjust="0"/>
    <p:restoredTop sz="95964" autoAdjust="0"/>
  </p:normalViewPr>
  <p:slideViewPr>
    <p:cSldViewPr snapToGrid="0" snapToObjects="1">
      <p:cViewPr varScale="1">
        <p:scale>
          <a:sx n="123" d="100"/>
          <a:sy n="123" d="100"/>
        </p:scale>
        <p:origin x="-324" y="-90"/>
      </p:cViewPr>
      <p:guideLst>
        <p:guide orient="horz" pos="2940"/>
        <p:guide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97" d="100"/>
        <a:sy n="197" d="100"/>
      </p:scale>
      <p:origin x="0" y="0"/>
    </p:cViewPr>
  </p:sorterViewPr>
  <p:notesViewPr>
    <p:cSldViewPr snapToGrid="0" snapToObjects="1" showGuides="1">
      <p:cViewPr varScale="1">
        <p:scale>
          <a:sx n="95" d="100"/>
          <a:sy n="95" d="100"/>
        </p:scale>
        <p:origin x="-3832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handoutMaster" Target="handoutMasters/handoutMaster1.xml"/><Relationship Id="rId55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commentAuthors" Target="commentAuthors.xml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 b="1" i="0">
                <a:solidFill>
                  <a:schemeClr val="tx1">
                    <a:lumMod val="75000"/>
                  </a:schemeClr>
                </a:solidFill>
                <a:effectLst/>
              </a:defRPr>
            </a:pPr>
            <a:r>
              <a:rPr lang="en-GB" sz="1400" b="0" i="0" dirty="0" smtClean="0">
                <a:solidFill>
                  <a:schemeClr val="tx1">
                    <a:lumMod val="75000"/>
                  </a:schemeClr>
                </a:solidFill>
                <a:effectLst/>
              </a:rPr>
              <a:t>Total volume of I/O</a:t>
            </a:r>
            <a:r>
              <a:rPr lang="en-GB" sz="1400" b="0" i="0" baseline="0" dirty="0" smtClean="0">
                <a:solidFill>
                  <a:schemeClr val="tx1">
                    <a:lumMod val="75000"/>
                  </a:schemeClr>
                </a:solidFill>
                <a:effectLst/>
              </a:rPr>
              <a:t> reads in GB: </a:t>
            </a:r>
            <a:endParaRPr lang="en-GB" sz="1400" b="0" i="0" dirty="0">
              <a:solidFill>
                <a:schemeClr val="tx1">
                  <a:lumMod val="75000"/>
                </a:schemeClr>
              </a:solidFill>
              <a:effectLst/>
            </a:endParaRPr>
          </a:p>
        </c:rich>
      </c:tx>
      <c:layout>
        <c:manualLayout>
          <c:xMode val="edge"/>
          <c:yMode val="edge"/>
          <c:x val="0.23113508816144501"/>
          <c:y val="7.4222622770284503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4052678331566299"/>
          <c:y val="0.23182337588371801"/>
          <c:w val="0.74823032638005604"/>
          <c:h val="0.7170952642062969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ntuples</c:v>
                </c:pt>
              </c:strCache>
            </c:strRef>
          </c:tx>
          <c:spPr>
            <a:solidFill>
              <a:srgbClr val="0B387C"/>
            </a:solidFill>
          </c:spPr>
          <c:invertIfNegative val="0"/>
          <c:dLbls>
            <c:txPr>
              <a:bodyPr/>
              <a:lstStyle/>
              <a:p>
                <a:pPr>
                  <a:defRPr sz="1400" b="0" i="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Sheet1!$A$2:$A$3</c:f>
              <c:strCache>
                <c:ptCount val="2"/>
                <c:pt idx="0">
                  <c:v>Higgs+Z</c:v>
                </c:pt>
                <c:pt idx="1">
                  <c:v>ttbar cutflow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14</c:v>
                </c:pt>
                <c:pt idx="1">
                  <c:v>87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 DB</c:v>
                </c:pt>
              </c:strCache>
            </c:strRef>
          </c:tx>
          <c:spPr>
            <a:solidFill>
              <a:schemeClr val="tx2"/>
            </a:solidFill>
          </c:spPr>
          <c:invertIfNegative val="0"/>
          <c:dLbls>
            <c:txPr>
              <a:bodyPr/>
              <a:lstStyle/>
              <a:p>
                <a:pPr>
                  <a:defRPr sz="1400" b="0" i="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Sheet1!$A$2:$A$3</c:f>
              <c:strCache>
                <c:ptCount val="2"/>
                <c:pt idx="0">
                  <c:v>Higgs+Z</c:v>
                </c:pt>
                <c:pt idx="1">
                  <c:v>ttbar cutflow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154</c:v>
                </c:pt>
                <c:pt idx="1">
                  <c:v>317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35893632"/>
        <c:axId val="35895168"/>
      </c:barChart>
      <c:catAx>
        <c:axId val="35893632"/>
        <c:scaling>
          <c:orientation val="minMax"/>
        </c:scaling>
        <c:delete val="0"/>
        <c:axPos val="l"/>
        <c:majorTickMark val="none"/>
        <c:minorTickMark val="none"/>
        <c:tickLblPos val="nextTo"/>
        <c:txPr>
          <a:bodyPr/>
          <a:lstStyle/>
          <a:p>
            <a:pPr>
              <a:defRPr sz="1400" b="0" i="0">
                <a:solidFill>
                  <a:schemeClr val="tx2">
                    <a:lumMod val="60000"/>
                    <a:lumOff val="40000"/>
                  </a:schemeClr>
                </a:solidFill>
              </a:defRPr>
            </a:pPr>
            <a:endParaRPr lang="en-US"/>
          </a:p>
        </c:txPr>
        <c:crossAx val="35895168"/>
        <c:crosses val="autoZero"/>
        <c:auto val="1"/>
        <c:lblAlgn val="ctr"/>
        <c:lblOffset val="100"/>
        <c:noMultiLvlLbl val="0"/>
      </c:catAx>
      <c:valAx>
        <c:axId val="3589516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5893632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58610801903938003"/>
          <c:y val="0.83489467064984102"/>
          <c:w val="0.38215533202212298"/>
          <c:h val="0.15938434690259801"/>
        </c:manualLayout>
      </c:layout>
      <c:overlay val="0"/>
      <c:txPr>
        <a:bodyPr/>
        <a:lstStyle/>
        <a:p>
          <a:pPr>
            <a:defRPr lang="en-GB" sz="1200" b="0" i="0" u="none" strike="noStrike" kern="1200" baseline="0">
              <a:solidFill>
                <a:schemeClr val="tx2">
                  <a:lumMod val="60000"/>
                  <a:lumOff val="4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B0166C-E01E-F94D-9E62-84D8378B470C}" type="datetimeFigureOut">
              <a:rPr lang="en-US" smtClean="0"/>
              <a:t>10/2/2014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BD9DBD-46E5-1F4C-8979-8BAC50791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9728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AC6977-BDEB-C94E-A899-C85EC5D57E88}" type="datetimeFigureOut">
              <a:rPr lang="en-US" smtClean="0"/>
              <a:t>10/2/2014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28B2EF-C0B3-474A-BB64-3DB1A9D436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680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Introduce</a:t>
            </a:r>
            <a:r>
              <a:rPr lang="en-US" baseline="0" dirty="0" smtClean="0"/>
              <a:t> myself: 8 years data engineering, data analytics (make sense)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DBE457-FB45-9847-8EC2-FC29D648CEA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0615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DBE457-FB45-9847-8EC2-FC29D648CEA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0782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DBE457-FB45-9847-8EC2-FC29D648CEA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5459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DBE457-FB45-9847-8EC2-FC29D648CEA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0982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8B2EF-C0B3-474A-BB64-3DB1A9D4364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6478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outline.eps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2441" y="2249959"/>
            <a:ext cx="834009" cy="825627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56732" y="1279282"/>
            <a:ext cx="3053868" cy="940356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tx1"/>
                </a:solidFill>
              </a:defRPr>
            </a:lvl1pPr>
          </a:lstStyle>
          <a:p>
            <a:r>
              <a:rPr kumimoji="0" lang="fr-FR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558797" y="601648"/>
            <a:ext cx="4759514" cy="3569636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none"/>
        </p:style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FR" smtClean="0"/>
              <a:t>Drag picture to placeholder or click icon to add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556734" y="2249074"/>
            <a:ext cx="3053866" cy="199761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Click to edit Master text styles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925726" y="4767263"/>
            <a:ext cx="2133600" cy="274637"/>
          </a:xfrm>
        </p:spPr>
        <p:txBody>
          <a:bodyPr/>
          <a:lstStyle/>
          <a:p>
            <a:fld id="{D2F89FEF-6A44-9B41-A33D-7815FD06DC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Click to edit Master text styles</a:t>
            </a:r>
          </a:p>
          <a:p>
            <a:pPr lvl="1" eaLnBrk="1" latinLnBrk="0" hangingPunct="1"/>
            <a:r>
              <a:rPr lang="fr-FR" smtClean="0"/>
              <a:t>Second level</a:t>
            </a:r>
          </a:p>
          <a:p>
            <a:pPr lvl="2" eaLnBrk="1" latinLnBrk="0" hangingPunct="1"/>
            <a:r>
              <a:rPr lang="fr-FR" smtClean="0"/>
              <a:t>Third level</a:t>
            </a:r>
          </a:p>
          <a:p>
            <a:pPr lvl="3" eaLnBrk="1" latinLnBrk="0" hangingPunct="1"/>
            <a:r>
              <a:rPr lang="fr-FR" smtClean="0"/>
              <a:t>Fourth level</a:t>
            </a:r>
          </a:p>
          <a:p>
            <a:pPr lvl="4" eaLnBrk="1" latinLnBrk="0" hangingPunct="1"/>
            <a:r>
              <a:rPr lang="fr-FR" smtClean="0"/>
              <a:t>Fifth level</a:t>
            </a:r>
            <a:endParaRPr kumimoji="0" lang="en-US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925726" y="4767263"/>
            <a:ext cx="2133600" cy="274637"/>
          </a:xfrm>
        </p:spPr>
        <p:txBody>
          <a:bodyPr/>
          <a:lstStyle/>
          <a:p>
            <a:fld id="{D2F89FEF-6A44-9B41-A33D-7815FD06DC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kumimoji="0" lang="fr-FR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Click to edit Master text styles</a:t>
            </a:r>
          </a:p>
          <a:p>
            <a:pPr lvl="1" eaLnBrk="1" latinLnBrk="0" hangingPunct="1"/>
            <a:r>
              <a:rPr lang="fr-FR" smtClean="0"/>
              <a:t>Second level</a:t>
            </a:r>
          </a:p>
          <a:p>
            <a:pPr lvl="2" eaLnBrk="1" latinLnBrk="0" hangingPunct="1"/>
            <a:r>
              <a:rPr lang="fr-FR" smtClean="0"/>
              <a:t>Third level</a:t>
            </a:r>
          </a:p>
          <a:p>
            <a:pPr lvl="3" eaLnBrk="1" latinLnBrk="0" hangingPunct="1"/>
            <a:r>
              <a:rPr lang="fr-FR" smtClean="0"/>
              <a:t>Fourth level</a:t>
            </a:r>
          </a:p>
          <a:p>
            <a:pPr lvl="4" eaLnBrk="1" latinLnBrk="0" hangingPunct="1"/>
            <a:r>
              <a:rPr lang="fr-FR" smtClean="0"/>
              <a:t>Fifth level</a:t>
            </a:r>
            <a:endParaRPr kumimoji="0" lang="en-US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925726" y="4767263"/>
            <a:ext cx="2133600" cy="274637"/>
          </a:xfrm>
        </p:spPr>
        <p:txBody>
          <a:bodyPr/>
          <a:lstStyle/>
          <a:p>
            <a:fld id="{D2F89FEF-6A44-9B41-A33D-7815FD06DC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fin.eps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6267" y="2027463"/>
            <a:ext cx="884555" cy="110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8497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fr-CH" smtClean="0"/>
              <a:t>Cliquez et modifiez le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CH" smtClean="0"/>
              <a:t>Cliquez pour modifier les styles du texte du masque</a:t>
            </a:r>
          </a:p>
          <a:p>
            <a:pPr lvl="1" eaLnBrk="1" latinLnBrk="0" hangingPunct="1"/>
            <a:r>
              <a:rPr lang="fr-CH" smtClean="0"/>
              <a:t>Deuxième niveau</a:t>
            </a:r>
          </a:p>
          <a:p>
            <a:pPr lvl="2" eaLnBrk="1" latinLnBrk="0" hangingPunct="1"/>
            <a:r>
              <a:rPr lang="fr-CH" smtClean="0"/>
              <a:t>Troisième niveau</a:t>
            </a:r>
          </a:p>
          <a:p>
            <a:pPr lvl="3" eaLnBrk="1" latinLnBrk="0" hangingPunct="1"/>
            <a:r>
              <a:rPr lang="fr-CH" smtClean="0"/>
              <a:t>Quatrième niveau</a:t>
            </a:r>
          </a:p>
          <a:p>
            <a:pPr lvl="4" eaLnBrk="1" latinLnBrk="0" hangingPunct="1"/>
            <a:r>
              <a:rPr lang="fr-CH" smtClean="0"/>
              <a:t>Cinquième niveau</a:t>
            </a:r>
            <a:endParaRPr kumimoji="0" lang="en-US" dirty="0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477178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FD808-6B56-4447-9401-2398D08EE3C0}" type="datetime1">
              <a:rPr lang="en-US" smtClean="0"/>
              <a:pPr/>
              <a:t>10/2/2014</a:t>
            </a:fld>
            <a:endParaRPr lang="en-US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Document reference</a:t>
            </a:r>
            <a:endParaRPr lang="en-US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4767263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1250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LOGOfin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6267" y="1833334"/>
            <a:ext cx="1172455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8729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iapositive de tit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BadgeWeb.eps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3090" y="2158702"/>
            <a:ext cx="913638" cy="114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2642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F89FEF-6A44-9B41-A33D-7815FD06DC43}" type="slidenum">
              <a:rPr lang="en-US" smtClean="0"/>
              <a:t>‹#›</a:t>
            </a:fld>
            <a:endParaRPr lang="en-US"/>
          </a:p>
        </p:txBody>
      </p:sp>
      <p:sp>
        <p:nvSpPr>
          <p:cNvPr id="4" name="Espace réservé du contenu 2"/>
          <p:cNvSpPr>
            <a:spLocks noGrp="1"/>
          </p:cNvSpPr>
          <p:nvPr>
            <p:ph idx="1"/>
          </p:nvPr>
        </p:nvSpPr>
        <p:spPr>
          <a:xfrm>
            <a:off x="457200" y="994205"/>
            <a:ext cx="8226854" cy="3500566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Click to edit Master text styles</a:t>
            </a:r>
          </a:p>
          <a:p>
            <a:pPr lvl="1" eaLnBrk="1" latinLnBrk="0" hangingPunct="1"/>
            <a:r>
              <a:rPr lang="fr-FR" smtClean="0"/>
              <a:t>Second level</a:t>
            </a:r>
          </a:p>
          <a:p>
            <a:pPr lvl="2" eaLnBrk="1" latinLnBrk="0" hangingPunct="1"/>
            <a:r>
              <a:rPr lang="fr-FR" smtClean="0"/>
              <a:t>Third level</a:t>
            </a:r>
          </a:p>
          <a:p>
            <a:pPr lvl="3" eaLnBrk="1" latinLnBrk="0" hangingPunct="1"/>
            <a:r>
              <a:rPr lang="fr-FR" smtClean="0"/>
              <a:t>Fourth level</a:t>
            </a:r>
          </a:p>
          <a:p>
            <a:pPr lvl="4" eaLnBrk="1" latinLnBrk="0" hangingPunct="1"/>
            <a:r>
              <a:rPr lang="fr-FR" smtClean="0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050996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31800" y="1886864"/>
            <a:ext cx="8265984" cy="1369772"/>
          </a:xfrm>
        </p:spPr>
        <p:txBody>
          <a:bodyPr tIns="0" bIns="0" anchor="t"/>
          <a:lstStyle>
            <a:lvl1pPr algn="l">
              <a:buNone/>
              <a:defRPr kumimoji="0" lang="en-US" sz="4600" b="1" kern="1200" cap="none" spc="0" baseline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Click to edit Master title style</a:t>
            </a:r>
            <a:endParaRPr kumimoji="0"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31800" y="997402"/>
            <a:ext cx="6629400" cy="800016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7467600" cy="857250"/>
          </a:xfrm>
        </p:spPr>
        <p:txBody>
          <a:bodyPr/>
          <a:lstStyle/>
          <a:p>
            <a:r>
              <a:rPr kumimoji="0" lang="fr-FR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3657600" cy="3394472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Click to edit Master text styles</a:t>
            </a:r>
          </a:p>
          <a:p>
            <a:pPr lvl="1" eaLnBrk="1" latinLnBrk="0" hangingPunct="1"/>
            <a:r>
              <a:rPr lang="fr-FR" smtClean="0"/>
              <a:t>Second level</a:t>
            </a:r>
          </a:p>
          <a:p>
            <a:pPr lvl="2" eaLnBrk="1" latinLnBrk="0" hangingPunct="1"/>
            <a:r>
              <a:rPr lang="fr-FR" smtClean="0"/>
              <a:t>Third level</a:t>
            </a:r>
          </a:p>
          <a:p>
            <a:pPr lvl="3" eaLnBrk="1" latinLnBrk="0" hangingPunct="1"/>
            <a:r>
              <a:rPr lang="fr-FR" smtClean="0"/>
              <a:t>Fourth level</a:t>
            </a:r>
          </a:p>
          <a:p>
            <a:pPr lvl="4" eaLnBrk="1" latinLnBrk="0" hangingPunct="1"/>
            <a:r>
              <a:rPr lang="fr-FR" smtClean="0"/>
              <a:t>Fifth level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267200" y="1200151"/>
            <a:ext cx="3657600" cy="3394472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Click to edit Master text styles</a:t>
            </a:r>
          </a:p>
          <a:p>
            <a:pPr lvl="1" eaLnBrk="1" latinLnBrk="0" hangingPunct="1"/>
            <a:r>
              <a:rPr lang="fr-FR" smtClean="0"/>
              <a:t>Second level</a:t>
            </a:r>
          </a:p>
          <a:p>
            <a:pPr lvl="2" eaLnBrk="1" latinLnBrk="0" hangingPunct="1"/>
            <a:r>
              <a:rPr lang="fr-FR" smtClean="0"/>
              <a:t>Third level</a:t>
            </a:r>
          </a:p>
          <a:p>
            <a:pPr lvl="3" eaLnBrk="1" latinLnBrk="0" hangingPunct="1"/>
            <a:r>
              <a:rPr lang="fr-FR" smtClean="0"/>
              <a:t>Fourth level</a:t>
            </a:r>
          </a:p>
          <a:p>
            <a:pPr lvl="4" eaLnBrk="1" latinLnBrk="0" hangingPunct="1"/>
            <a:r>
              <a:rPr lang="fr-FR" smtClean="0"/>
              <a:t>Fifth level</a:t>
            </a:r>
            <a:endParaRPr kumimoji="0" lang="en-US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925726" y="4767263"/>
            <a:ext cx="2133600" cy="274637"/>
          </a:xfrm>
        </p:spPr>
        <p:txBody>
          <a:bodyPr/>
          <a:lstStyle/>
          <a:p>
            <a:fld id="{D2F89FEF-6A44-9B41-A33D-7815FD06DC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8229600" cy="670483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fr-FR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3826475"/>
            <a:ext cx="4040188" cy="62865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Click to edit Master text styles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6" y="3826475"/>
            <a:ext cx="4041775" cy="62865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Click to edit Master text styles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952333"/>
            <a:ext cx="4040188" cy="276499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Click to edit Master text styles</a:t>
            </a:r>
          </a:p>
          <a:p>
            <a:pPr lvl="1" eaLnBrk="1" latinLnBrk="0" hangingPunct="1"/>
            <a:r>
              <a:rPr lang="fr-FR" smtClean="0"/>
              <a:t>Second level</a:t>
            </a:r>
          </a:p>
          <a:p>
            <a:pPr lvl="2" eaLnBrk="1" latinLnBrk="0" hangingPunct="1"/>
            <a:r>
              <a:rPr lang="fr-FR" smtClean="0"/>
              <a:t>Third level</a:t>
            </a:r>
          </a:p>
          <a:p>
            <a:pPr lvl="3" eaLnBrk="1" latinLnBrk="0" hangingPunct="1"/>
            <a:r>
              <a:rPr lang="fr-FR" smtClean="0"/>
              <a:t>Fourth level</a:t>
            </a:r>
          </a:p>
          <a:p>
            <a:pPr lvl="4" eaLnBrk="1" latinLnBrk="0" hangingPunct="1"/>
            <a:r>
              <a:rPr lang="fr-FR" smtClean="0"/>
              <a:t>Fifth level</a:t>
            </a:r>
            <a:endParaRPr kumimoji="0" lang="en-US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952333"/>
            <a:ext cx="4041775" cy="276499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Click to edit Master text styles</a:t>
            </a:r>
          </a:p>
          <a:p>
            <a:pPr lvl="1" eaLnBrk="1" latinLnBrk="0" hangingPunct="1"/>
            <a:r>
              <a:rPr lang="fr-FR" smtClean="0"/>
              <a:t>Second level</a:t>
            </a:r>
          </a:p>
          <a:p>
            <a:pPr lvl="2" eaLnBrk="1" latinLnBrk="0" hangingPunct="1"/>
            <a:r>
              <a:rPr lang="fr-FR" smtClean="0"/>
              <a:t>Third level</a:t>
            </a:r>
          </a:p>
          <a:p>
            <a:pPr lvl="3" eaLnBrk="1" latinLnBrk="0" hangingPunct="1"/>
            <a:r>
              <a:rPr lang="fr-FR" smtClean="0"/>
              <a:t>Fourth level</a:t>
            </a:r>
          </a:p>
          <a:p>
            <a:pPr lvl="4" eaLnBrk="1" latinLnBrk="0" hangingPunct="1"/>
            <a:r>
              <a:rPr lang="fr-FR" smtClean="0"/>
              <a:t>Fifth level</a:t>
            </a:r>
            <a:endParaRPr kumimoji="0" lang="en-US"/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925726" y="4767263"/>
            <a:ext cx="2133600" cy="274637"/>
          </a:xfrm>
        </p:spPr>
        <p:txBody>
          <a:bodyPr/>
          <a:lstStyle/>
          <a:p>
            <a:fld id="{D2F89FEF-6A44-9B41-A33D-7815FD06DC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05740"/>
            <a:ext cx="7470648" cy="85725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fr-FR" smtClean="0"/>
              <a:t>Click to edit Master title style</a:t>
            </a:r>
            <a:endParaRPr kumimoji="0"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925726" y="4767263"/>
            <a:ext cx="2133600" cy="274637"/>
          </a:xfrm>
        </p:spPr>
        <p:txBody>
          <a:bodyPr/>
          <a:lstStyle/>
          <a:p>
            <a:fld id="{D2F89FEF-6A44-9B41-A33D-7815FD06DC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925726" y="4767263"/>
            <a:ext cx="2133600" cy="274637"/>
          </a:xfrm>
        </p:spPr>
        <p:txBody>
          <a:bodyPr/>
          <a:lstStyle/>
          <a:p>
            <a:fld id="{D2F89FEF-6A44-9B41-A33D-7815FD06DC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889146"/>
            <a:ext cx="3200400" cy="547688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r>
              <a:rPr kumimoji="0" lang="fr-FR" smtClean="0"/>
              <a:t>Click to edit Master title style</a:t>
            </a:r>
            <a:endParaRPr kumimoji="0"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160818"/>
            <a:ext cx="2743200" cy="6858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Click to edit Master text styles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457200" y="1485900"/>
            <a:ext cx="7086600" cy="2857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fr-FR" smtClean="0"/>
              <a:t>Click to edit Master text styles</a:t>
            </a:r>
          </a:p>
          <a:p>
            <a:pPr lvl="1" eaLnBrk="1" latinLnBrk="0" hangingPunct="1"/>
            <a:r>
              <a:rPr lang="fr-FR" smtClean="0"/>
              <a:t>Second level</a:t>
            </a:r>
          </a:p>
          <a:p>
            <a:pPr lvl="2" eaLnBrk="1" latinLnBrk="0" hangingPunct="1"/>
            <a:r>
              <a:rPr lang="fr-FR" smtClean="0"/>
              <a:t>Third level</a:t>
            </a:r>
          </a:p>
          <a:p>
            <a:pPr lvl="3" eaLnBrk="1" latinLnBrk="0" hangingPunct="1"/>
            <a:r>
              <a:rPr lang="fr-FR" smtClean="0"/>
              <a:t>Fourth level</a:t>
            </a:r>
          </a:p>
          <a:p>
            <a:pPr lvl="4" eaLnBrk="1" latinLnBrk="0" hangingPunct="1"/>
            <a:r>
              <a:rPr lang="fr-FR" smtClean="0"/>
              <a:t>Fifth level</a:t>
            </a:r>
            <a:endParaRPr kumimoji="0" lang="en-US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925726" y="4767263"/>
            <a:ext cx="2133600" cy="274637"/>
          </a:xfrm>
        </p:spPr>
        <p:txBody>
          <a:bodyPr/>
          <a:lstStyle/>
          <a:p>
            <a:fld id="{D2F89FEF-6A44-9B41-A33D-7815FD06DC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4" descr="bande-01.eps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7623" y="4618228"/>
            <a:ext cx="6832727" cy="528447"/>
          </a:xfrm>
          <a:prstGeom prst="rect">
            <a:avLst/>
          </a:prstGeom>
        </p:spPr>
      </p:pic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175120"/>
            <a:ext cx="8226854" cy="705332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dirty="0" smtClean="0"/>
              <a:t>Cliquez et modifiez le titre</a:t>
            </a:r>
            <a:endParaRPr kumimoji="0" lang="en-US" dirty="0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994205"/>
            <a:ext cx="8226854" cy="350056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 smtClean="0"/>
              <a:t>Deuxième niveau</a:t>
            </a:r>
          </a:p>
          <a:p>
            <a:pPr lvl="2" eaLnBrk="1" latinLnBrk="0" hangingPunct="1"/>
            <a:r>
              <a:rPr kumimoji="0" lang="fr-CH" dirty="0" smtClean="0"/>
              <a:t>Troisième niveau</a:t>
            </a:r>
          </a:p>
          <a:p>
            <a:pPr lvl="3" eaLnBrk="1" latinLnBrk="0" hangingPunct="1"/>
            <a:r>
              <a:rPr kumimoji="0" lang="fr-CH" dirty="0" smtClean="0"/>
              <a:t>Quatrième niveau</a:t>
            </a:r>
          </a:p>
          <a:p>
            <a:pPr lvl="4" eaLnBrk="1" latinLnBrk="0" hangingPunct="1"/>
            <a:r>
              <a:rPr kumimoji="0" lang="fr-CH" dirty="0" smtClean="0"/>
              <a:t>Cinquième niveau</a:t>
            </a:r>
            <a:endParaRPr kumimoji="0" lang="en-US" dirty="0"/>
          </a:p>
        </p:txBody>
      </p:sp>
      <p:pic>
        <p:nvPicPr>
          <p:cNvPr id="5" name="Image 4" descr="bande-01.eps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4618248"/>
            <a:ext cx="6832727" cy="528447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925726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D2F89FEF-6A44-9B41-A33D-7815FD06DC4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3" r:id="rId2"/>
    <p:sldLayoutId id="2147483675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4" r:id="rId13"/>
    <p:sldLayoutId id="2147483676" r:id="rId14"/>
    <p:sldLayoutId id="2147483677" r:id="rId15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chemeClr val="accent1"/>
        </a:buClr>
        <a:buSzPct val="80000"/>
        <a:buFont typeface="Arial"/>
        <a:buChar char="•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chemeClr val="accent1"/>
        </a:buClr>
        <a:buSzPct val="90000"/>
        <a:buFont typeface="Arial"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accent3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mailto:Manuel.Martin.Marquez@cern.ch" TargetMode="External"/><Relationship Id="rId2" Type="http://schemas.openxmlformats.org/officeDocument/2006/relationships/hyperlink" Target="mailto:Maaike.Limper@cern.ch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mailto:Emil.Pilecki@cern.ch" TargetMode="Externa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97133" y="110913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658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CERN’s Accelerator Complex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9" name="Picture 8" descr="Cern-Accelerator-Complex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5666" y="924594"/>
            <a:ext cx="4193202" cy="338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945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2969335" y="4771783"/>
            <a:ext cx="2133600" cy="273844"/>
          </a:xfrm>
          <a:prstGeom prst="rect">
            <a:avLst/>
          </a:prstGeom>
        </p:spPr>
        <p:txBody>
          <a:bodyPr/>
          <a:lstStyle/>
          <a:p>
            <a:fld id="{B4BFD808-6B56-4447-9401-2398D08EE3C0}" type="datetime1">
              <a:rPr lang="en-US" smtClean="0"/>
              <a:pPr/>
              <a:t>10/2/2014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5182756" y="4767263"/>
            <a:ext cx="2895600" cy="273844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Document reference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185376" y="4767263"/>
            <a:ext cx="501424" cy="273844"/>
          </a:xfrm>
          <a:prstGeom prst="rect">
            <a:avLst/>
          </a:prstGeom>
        </p:spPr>
        <p:txBody>
          <a:bodyPr/>
          <a:lstStyle/>
          <a:p>
            <a:fld id="{17918391-D411-FE40-AAD7-861AE5233E0E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7" name="Picture 6" descr="0702016_10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86354"/>
            <a:ext cx="9144000" cy="461665"/>
          </a:xfrm>
          <a:prstGeom prst="rect">
            <a:avLst/>
          </a:prstGeom>
          <a:solidFill>
            <a:schemeClr val="tx2">
              <a:alpha val="7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bg2"/>
                </a:solidFill>
              </a:rPr>
              <a:t>ATLAS Detector</a:t>
            </a:r>
            <a:endParaRPr lang="en-US" sz="2800" dirty="0" smtClean="0">
              <a:solidFill>
                <a:schemeClr val="bg2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382453"/>
            <a:ext cx="9144000" cy="553998"/>
          </a:xfrm>
          <a:prstGeom prst="rect">
            <a:avLst/>
          </a:prstGeom>
          <a:solidFill>
            <a:schemeClr val="tx2">
              <a:alpha val="7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</a:rPr>
              <a:t>150 Million </a:t>
            </a:r>
            <a:r>
              <a:rPr lang="en-US" sz="1600" dirty="0" smtClean="0">
                <a:solidFill>
                  <a:srgbClr val="F8F8F8"/>
                </a:solidFill>
              </a:rPr>
              <a:t>of</a:t>
            </a:r>
            <a:r>
              <a:rPr lang="en-US" sz="1600" dirty="0" smtClean="0">
                <a:solidFill>
                  <a:srgbClr val="FFFF00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sensor</a:t>
            </a:r>
            <a:endParaRPr lang="en-US" sz="1600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</a:rPr>
              <a:t>	</a:t>
            </a:r>
            <a:r>
              <a:rPr lang="en-US" sz="1400" dirty="0" smtClean="0">
                <a:solidFill>
                  <a:schemeClr val="bg1"/>
                </a:solidFill>
              </a:rPr>
              <a:t>Control and detection sensors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3995983"/>
            <a:ext cx="9144000" cy="830997"/>
          </a:xfrm>
          <a:prstGeom prst="rect">
            <a:avLst/>
          </a:prstGeom>
          <a:solidFill>
            <a:schemeClr val="tx2">
              <a:alpha val="7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</a:rPr>
              <a:t>Massive 3D camera</a:t>
            </a:r>
            <a:endParaRPr lang="en-US" sz="1600" dirty="0" smtClean="0">
              <a:solidFill>
                <a:schemeClr val="bg2"/>
              </a:solidFill>
            </a:endParaRPr>
          </a:p>
          <a:p>
            <a:r>
              <a:rPr lang="en-US" sz="1600" dirty="0" smtClean="0">
                <a:solidFill>
                  <a:schemeClr val="bg2"/>
                </a:solidFill>
              </a:rPr>
              <a:t>	Capturing 40+ million collisions per second</a:t>
            </a:r>
          </a:p>
          <a:p>
            <a:r>
              <a:rPr lang="en-US" sz="1600" dirty="0">
                <a:solidFill>
                  <a:schemeClr val="bg2"/>
                </a:solidFill>
              </a:rPr>
              <a:t>	</a:t>
            </a:r>
            <a:r>
              <a:rPr lang="en-US" sz="1600" dirty="0" smtClean="0">
                <a:solidFill>
                  <a:schemeClr val="bg2"/>
                </a:solidFill>
              </a:rPr>
              <a:t>Data rate </a:t>
            </a:r>
            <a:r>
              <a:rPr lang="en-US" sz="1600" dirty="0">
                <a:solidFill>
                  <a:schemeClr val="bg2"/>
                </a:solidFill>
              </a:rPr>
              <a:t>T</a:t>
            </a:r>
            <a:r>
              <a:rPr lang="en-US" sz="1600" dirty="0" smtClean="0">
                <a:solidFill>
                  <a:schemeClr val="bg2"/>
                </a:solidFill>
              </a:rPr>
              <a:t>B per second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980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2969335" y="4771783"/>
            <a:ext cx="2133600" cy="273844"/>
          </a:xfrm>
          <a:prstGeom prst="rect">
            <a:avLst/>
          </a:prstGeom>
        </p:spPr>
        <p:txBody>
          <a:bodyPr/>
          <a:lstStyle/>
          <a:p>
            <a:fld id="{B4BFD808-6B56-4447-9401-2398D08EE3C0}" type="datetime1">
              <a:rPr lang="en-US" smtClean="0"/>
              <a:pPr/>
              <a:t>10/2/2014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5182756" y="4767263"/>
            <a:ext cx="2895600" cy="273844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Document reference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185376" y="4767263"/>
            <a:ext cx="501424" cy="273844"/>
          </a:xfrm>
          <a:prstGeom prst="rect">
            <a:avLst/>
          </a:prstGeom>
        </p:spPr>
        <p:txBody>
          <a:bodyPr/>
          <a:lstStyle/>
          <a:p>
            <a:fld id="{17918391-D411-FE40-AAD7-861AE5233E0E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10354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126040"/>
            <a:ext cx="9144000" cy="461665"/>
          </a:xfrm>
          <a:prstGeom prst="rect">
            <a:avLst/>
          </a:prstGeom>
          <a:solidFill>
            <a:schemeClr val="tx2">
              <a:alpha val="7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bg2"/>
                </a:solidFill>
              </a:rPr>
              <a:t>CMS Detector</a:t>
            </a:r>
            <a:endParaRPr lang="en-US" sz="2800" dirty="0" smtClean="0">
              <a:solidFill>
                <a:schemeClr val="bg2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2262105"/>
            <a:ext cx="9144000" cy="984885"/>
          </a:xfrm>
          <a:prstGeom prst="rect">
            <a:avLst/>
          </a:prstGeom>
          <a:solidFill>
            <a:schemeClr val="tx2">
              <a:alpha val="7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</a:rPr>
              <a:t>Raw Data</a:t>
            </a:r>
            <a:r>
              <a:rPr lang="en-US" sz="1400" dirty="0">
                <a:solidFill>
                  <a:schemeClr val="bg1"/>
                </a:solidFill>
              </a:rPr>
              <a:t>	</a:t>
            </a:r>
            <a:endParaRPr lang="en-US" sz="1400" dirty="0" smtClean="0">
              <a:solidFill>
                <a:schemeClr val="bg1"/>
              </a:solidFill>
            </a:endParaRPr>
          </a:p>
          <a:p>
            <a:r>
              <a:rPr lang="en-US" sz="1400" dirty="0" smtClean="0">
                <a:solidFill>
                  <a:schemeClr val="bg1"/>
                </a:solidFill>
              </a:rPr>
              <a:t>	Was a detector element hint?</a:t>
            </a:r>
          </a:p>
          <a:p>
            <a:r>
              <a:rPr lang="en-US" sz="1400" dirty="0">
                <a:solidFill>
                  <a:schemeClr val="bg1"/>
                </a:solidFill>
              </a:rPr>
              <a:t>	</a:t>
            </a:r>
            <a:r>
              <a:rPr lang="en-US" sz="1400" dirty="0" smtClean="0">
                <a:solidFill>
                  <a:schemeClr val="bg1"/>
                </a:solidFill>
              </a:rPr>
              <a:t>How much energy?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	What time?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3315324"/>
            <a:ext cx="9144000" cy="1569660"/>
          </a:xfrm>
          <a:prstGeom prst="rect">
            <a:avLst/>
          </a:prstGeom>
          <a:solidFill>
            <a:schemeClr val="tx2">
              <a:alpha val="7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</a:rPr>
              <a:t>Reconstructed Data</a:t>
            </a:r>
            <a:endParaRPr lang="en-US" sz="1600" dirty="0" smtClean="0">
              <a:solidFill>
                <a:schemeClr val="bg2"/>
              </a:solidFill>
            </a:endParaRPr>
          </a:p>
          <a:p>
            <a:r>
              <a:rPr lang="en-US" sz="1600" dirty="0" smtClean="0">
                <a:solidFill>
                  <a:schemeClr val="bg2"/>
                </a:solidFill>
              </a:rPr>
              <a:t>	Particle Type</a:t>
            </a:r>
          </a:p>
          <a:p>
            <a:r>
              <a:rPr lang="en-US" sz="1600" dirty="0">
                <a:solidFill>
                  <a:schemeClr val="bg2"/>
                </a:solidFill>
              </a:rPr>
              <a:t>	</a:t>
            </a:r>
            <a:r>
              <a:rPr lang="en-US" sz="1600" dirty="0" smtClean="0">
                <a:solidFill>
                  <a:schemeClr val="bg2"/>
                </a:solidFill>
              </a:rPr>
              <a:t>Origin</a:t>
            </a:r>
          </a:p>
          <a:p>
            <a:r>
              <a:rPr lang="en-US" sz="1600" dirty="0">
                <a:solidFill>
                  <a:schemeClr val="bg2"/>
                </a:solidFill>
              </a:rPr>
              <a:t>	</a:t>
            </a:r>
            <a:r>
              <a:rPr lang="en-US" sz="1600" dirty="0" smtClean="0">
                <a:solidFill>
                  <a:schemeClr val="bg2"/>
                </a:solidFill>
              </a:rPr>
              <a:t>Momentum of tracks (4 vectors)</a:t>
            </a:r>
          </a:p>
          <a:p>
            <a:r>
              <a:rPr lang="en-US" sz="1600" dirty="0">
                <a:solidFill>
                  <a:schemeClr val="bg2"/>
                </a:solidFill>
              </a:rPr>
              <a:t>	</a:t>
            </a:r>
            <a:r>
              <a:rPr lang="en-US" sz="1600" dirty="0" smtClean="0">
                <a:solidFill>
                  <a:schemeClr val="bg2"/>
                </a:solidFill>
              </a:rPr>
              <a:t>Energy in cluster (jets)</a:t>
            </a:r>
          </a:p>
          <a:p>
            <a:r>
              <a:rPr lang="en-US" sz="1600" dirty="0">
                <a:solidFill>
                  <a:schemeClr val="bg2"/>
                </a:solidFill>
              </a:rPr>
              <a:t>	</a:t>
            </a:r>
            <a:r>
              <a:rPr lang="en-US" sz="1600" dirty="0" smtClean="0">
                <a:solidFill>
                  <a:schemeClr val="bg2"/>
                </a:solidFill>
              </a:rPr>
              <a:t>Calibration Information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474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185376" y="4767263"/>
            <a:ext cx="501424" cy="273844"/>
          </a:xfrm>
          <a:prstGeom prst="rect">
            <a:avLst/>
          </a:prstGeom>
        </p:spPr>
        <p:txBody>
          <a:bodyPr/>
          <a:lstStyle/>
          <a:p>
            <a:fld id="{17918391-D411-FE40-AAD7-861AE5233E0E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57200" y="175119"/>
            <a:ext cx="8226854" cy="677403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/>
              <a:t>Worldwide LHC Computing Grid</a:t>
            </a:r>
            <a:endParaRPr lang="en-US" sz="4000" dirty="0"/>
          </a:p>
        </p:txBody>
      </p:sp>
      <p:sp>
        <p:nvSpPr>
          <p:cNvPr id="17" name="Content Placeholder 3"/>
          <p:cNvSpPr txBox="1">
            <a:spLocks/>
          </p:cNvSpPr>
          <p:nvPr/>
        </p:nvSpPr>
        <p:spPr>
          <a:xfrm>
            <a:off x="457200" y="932191"/>
            <a:ext cx="5918869" cy="3500566"/>
          </a:xfrm>
          <a:prstGeom prst="rect">
            <a:avLst/>
          </a:prstGeom>
        </p:spPr>
        <p:txBody>
          <a:bodyPr>
            <a:norm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Provides Global computing resources </a:t>
            </a:r>
          </a:p>
          <a:p>
            <a:pPr lvl="1"/>
            <a:r>
              <a:rPr lang="en-US" sz="20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Store, distribution and analysis</a:t>
            </a:r>
          </a:p>
          <a:p>
            <a:pPr marL="448056" lvl="1" indent="0">
              <a:buNone/>
            </a:pPr>
            <a:endParaRPr lang="en-US" sz="2000" dirty="0" smtClean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r>
              <a:rPr lang="en-US" sz="2400" dirty="0" smtClean="0"/>
              <a:t>Physics Analysis using ROOT</a:t>
            </a:r>
          </a:p>
          <a:p>
            <a:pPr lvl="1"/>
            <a:r>
              <a:rPr lang="en-US" sz="2000" dirty="0" smtClean="0">
                <a:solidFill>
                  <a:srgbClr val="2D9DFF"/>
                </a:solidFill>
              </a:rPr>
              <a:t>Dedicated analysis framework </a:t>
            </a:r>
          </a:p>
          <a:p>
            <a:pPr lvl="1"/>
            <a:r>
              <a:rPr lang="en-US" sz="2000" dirty="0" smtClean="0">
                <a:solidFill>
                  <a:srgbClr val="2D9DFF"/>
                </a:solidFill>
              </a:rPr>
              <a:t>Plotting, fitting, statistics and analysis</a:t>
            </a:r>
            <a:endParaRPr lang="en-US" sz="2400" dirty="0" smtClean="0"/>
          </a:p>
          <a:p>
            <a:pPr marL="36576" indent="0">
              <a:buNone/>
            </a:pPr>
            <a:endParaRPr lang="en-US" sz="2400" dirty="0" smtClean="0"/>
          </a:p>
          <a:p>
            <a:endParaRPr lang="en-US" sz="2400" dirty="0" smtClean="0"/>
          </a:p>
          <a:p>
            <a:endParaRPr lang="en-US" sz="3200" dirty="0" smtClean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88053" y="1360845"/>
            <a:ext cx="2939753" cy="2914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1677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185376" y="4767263"/>
            <a:ext cx="501424" cy="273844"/>
          </a:xfrm>
          <a:prstGeom prst="rect">
            <a:avLst/>
          </a:prstGeom>
        </p:spPr>
        <p:txBody>
          <a:bodyPr/>
          <a:lstStyle/>
          <a:p>
            <a:fld id="{17918391-D411-FE40-AAD7-861AE5233E0E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57200" y="175119"/>
            <a:ext cx="8226854" cy="677403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/>
              <a:t>Data Analysis in Practice</a:t>
            </a:r>
            <a:endParaRPr lang="en-US" sz="4000" dirty="0"/>
          </a:p>
        </p:txBody>
      </p:sp>
      <p:sp>
        <p:nvSpPr>
          <p:cNvPr id="17" name="Content Placeholder 3"/>
          <p:cNvSpPr txBox="1">
            <a:spLocks/>
          </p:cNvSpPr>
          <p:nvPr/>
        </p:nvSpPr>
        <p:spPr>
          <a:xfrm>
            <a:off x="457200" y="932191"/>
            <a:ext cx="8545326" cy="3500566"/>
          </a:xfrm>
          <a:prstGeom prst="rect">
            <a:avLst/>
          </a:prstGeom>
        </p:spPr>
        <p:txBody>
          <a:bodyPr>
            <a:norm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ROOT works with N-tuples</a:t>
            </a:r>
          </a:p>
          <a:p>
            <a:pPr lvl="1"/>
            <a:r>
              <a:rPr lang="en-US" sz="2000" dirty="0" smtClean="0"/>
              <a:t>Specifically produced by physics groups</a:t>
            </a:r>
          </a:p>
          <a:p>
            <a:pPr lvl="2"/>
            <a:r>
              <a:rPr lang="en-US" sz="1800" dirty="0" smtClean="0">
                <a:solidFill>
                  <a:srgbClr val="2D9DFF"/>
                </a:solidFill>
              </a:rPr>
              <a:t>Physics objects, level of details, filter and pre-analysis steps</a:t>
            </a:r>
          </a:p>
          <a:p>
            <a:r>
              <a:rPr lang="en-US" sz="2400" dirty="0" smtClean="0">
                <a:solidFill>
                  <a:srgbClr val="0055A0"/>
                </a:solidFill>
              </a:rPr>
              <a:t>Small Datasets</a:t>
            </a:r>
          </a:p>
          <a:p>
            <a:pPr lvl="1"/>
            <a:r>
              <a:rPr lang="en-US" sz="2000" dirty="0" smtClean="0">
                <a:solidFill>
                  <a:srgbClr val="2D9DFF"/>
                </a:solidFill>
              </a:rPr>
              <a:t>Copy files and run locally</a:t>
            </a:r>
          </a:p>
          <a:p>
            <a:r>
              <a:rPr lang="en-US" sz="2400" dirty="0" smtClean="0">
                <a:solidFill>
                  <a:srgbClr val="0055A0"/>
                </a:solidFill>
              </a:rPr>
              <a:t>Large Datasets</a:t>
            </a:r>
          </a:p>
          <a:p>
            <a:pPr lvl="1"/>
            <a:r>
              <a:rPr lang="en-US" sz="20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WLCG infrastructure split the analysis in multiple jobs</a:t>
            </a:r>
          </a:p>
          <a:p>
            <a:pPr lvl="1"/>
            <a:r>
              <a:rPr lang="en-US" sz="20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Each job is sent to Grid site where input files are available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3200" dirty="0" smtClean="0"/>
          </a:p>
        </p:txBody>
      </p:sp>
      <p:pic>
        <p:nvPicPr>
          <p:cNvPr id="10" name="Picture 2" descr="http://root.cern.ch/drupal/sites/default/files/rootdrawing-logo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5983" y="175119"/>
            <a:ext cx="881462" cy="1163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1064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5119"/>
            <a:ext cx="8226854" cy="677403"/>
          </a:xfrm>
        </p:spPr>
        <p:txBody>
          <a:bodyPr>
            <a:noAutofit/>
          </a:bodyPr>
          <a:lstStyle/>
          <a:p>
            <a:r>
              <a:rPr lang="en-US" sz="4000" dirty="0" smtClean="0"/>
              <a:t>The Challenge</a:t>
            </a:r>
            <a:endParaRPr lang="en-US" sz="4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F89FEF-6A44-9B41-A33D-7815FD06DC43}" type="slidenum">
              <a:rPr lang="en-US" smtClean="0"/>
              <a:t>15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932191"/>
            <a:ext cx="8494295" cy="3500566"/>
          </a:xfrm>
        </p:spPr>
        <p:txBody>
          <a:bodyPr>
            <a:normAutofit/>
          </a:bodyPr>
          <a:lstStyle/>
          <a:p>
            <a:pPr marL="36576" indent="0" algn="ctr">
              <a:buNone/>
            </a:pPr>
            <a:r>
              <a:rPr lang="en-US" sz="2000" dirty="0" smtClean="0"/>
              <a:t>Can we replace the file based analysis with a model where the data is analyzed inside a </a:t>
            </a:r>
            <a:r>
              <a:rPr lang="en-US" sz="2400" b="1" dirty="0" smtClean="0">
                <a:solidFill>
                  <a:srgbClr val="2D9DFF"/>
                </a:solidFill>
              </a:rPr>
              <a:t>centrally accessible Oracle Database?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3200" dirty="0" smtClean="0"/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2645645" y="2419755"/>
            <a:ext cx="544298" cy="293729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2721521" y="3154843"/>
            <a:ext cx="354198" cy="309433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65819" y="1659901"/>
            <a:ext cx="5071139" cy="1053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6" descr="http://www.graphicsfuel.com/wp-content/uploads/2012/10/database-51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8409" y="2499167"/>
            <a:ext cx="857235" cy="85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fig_02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9943" y="2726424"/>
            <a:ext cx="2555431" cy="1697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770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5119"/>
            <a:ext cx="8226854" cy="677403"/>
          </a:xfrm>
        </p:spPr>
        <p:txBody>
          <a:bodyPr>
            <a:noAutofit/>
          </a:bodyPr>
          <a:lstStyle/>
          <a:p>
            <a:r>
              <a:rPr lang="en-US" sz="4000" dirty="0" smtClean="0"/>
              <a:t>The Challenge</a:t>
            </a:r>
            <a:endParaRPr lang="en-US" sz="4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F89FEF-6A44-9B41-A33D-7815FD06DC43}" type="slidenum">
              <a:rPr lang="en-US" smtClean="0"/>
              <a:t>16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1" y="932191"/>
            <a:ext cx="6411330" cy="3500566"/>
          </a:xfrm>
        </p:spPr>
        <p:txBody>
          <a:bodyPr>
            <a:normAutofit/>
          </a:bodyPr>
          <a:lstStyle/>
          <a:p>
            <a:pPr>
              <a:buClr>
                <a:schemeClr val="tx2"/>
              </a:buClr>
            </a:pPr>
            <a:r>
              <a:rPr lang="en-US" sz="2400" dirty="0" smtClean="0"/>
              <a:t>Physics-objects described by </a:t>
            </a:r>
            <a:r>
              <a:rPr lang="en-US" sz="2400" b="1" dirty="0" smtClean="0">
                <a:solidFill>
                  <a:srgbClr val="2D9DFF"/>
                </a:solidFill>
              </a:rPr>
              <a:t>hundreds of variables </a:t>
            </a:r>
          </a:p>
          <a:p>
            <a:pPr>
              <a:buClr>
                <a:schemeClr val="tx2"/>
              </a:buClr>
            </a:pPr>
            <a:r>
              <a:rPr lang="en-US" sz="2400" dirty="0" smtClean="0"/>
              <a:t>Each query uses unique subset of variables</a:t>
            </a:r>
            <a:endParaRPr lang="en-US" sz="2400" dirty="0"/>
          </a:p>
          <a:p>
            <a:pPr lvl="1">
              <a:buClr>
                <a:schemeClr val="tx2"/>
              </a:buClr>
            </a:pPr>
            <a:r>
              <a:rPr lang="en-US" sz="2000" dirty="0">
                <a:solidFill>
                  <a:srgbClr val="2D9DFF"/>
                </a:solidFill>
                <a:sym typeface="Wingdings" panose="05000000000000000000" pitchFamily="2" charset="2"/>
              </a:rPr>
              <a:t>C</a:t>
            </a:r>
            <a:r>
              <a:rPr lang="en-US" sz="2000" dirty="0" smtClean="0">
                <a:solidFill>
                  <a:srgbClr val="2D9DFF"/>
                </a:solidFill>
                <a:sym typeface="Wingdings" panose="05000000000000000000" pitchFamily="2" charset="2"/>
              </a:rPr>
              <a:t>annot index all possible combinations</a:t>
            </a:r>
          </a:p>
          <a:p>
            <a:pPr>
              <a:buClr>
                <a:schemeClr val="tx2"/>
              </a:buClr>
            </a:pPr>
            <a:r>
              <a:rPr lang="en-US" sz="2400" dirty="0" smtClean="0"/>
              <a:t>Query performance typically limited by I/O reads</a:t>
            </a:r>
          </a:p>
          <a:p>
            <a:pPr lvl="1">
              <a:buClr>
                <a:schemeClr val="tx2"/>
              </a:buClr>
            </a:pPr>
            <a:r>
              <a:rPr lang="en-GB" sz="2000" dirty="0" smtClean="0">
                <a:solidFill>
                  <a:srgbClr val="2D9DFF"/>
                </a:solidFill>
              </a:rPr>
              <a:t>Root N-tuples Optimized </a:t>
            </a:r>
            <a:r>
              <a:rPr lang="en-GB" sz="2000" dirty="0">
                <a:solidFill>
                  <a:srgbClr val="2D9DFF"/>
                </a:solidFill>
              </a:rPr>
              <a:t>to reduce I/O</a:t>
            </a:r>
            <a:endParaRPr lang="en-US" sz="2000" dirty="0" smtClean="0">
              <a:solidFill>
                <a:srgbClr val="2D9DFF"/>
              </a:solidFill>
            </a:endParaRPr>
          </a:p>
          <a:p>
            <a:pPr>
              <a:buClr>
                <a:schemeClr val="tx2"/>
              </a:buClr>
            </a:pPr>
            <a:endParaRPr lang="en-US" sz="2400" dirty="0" smtClean="0"/>
          </a:p>
          <a:p>
            <a:pPr>
              <a:buClr>
                <a:schemeClr val="tx2"/>
              </a:buClr>
            </a:pPr>
            <a:endParaRPr lang="en-US" sz="2400" dirty="0" smtClean="0"/>
          </a:p>
          <a:p>
            <a:pPr>
              <a:buClr>
                <a:schemeClr val="tx2"/>
              </a:buClr>
            </a:pPr>
            <a:endParaRPr lang="en-US" sz="2400" dirty="0" smtClean="0"/>
          </a:p>
          <a:p>
            <a:pPr>
              <a:buClr>
                <a:schemeClr val="tx2"/>
              </a:buClr>
            </a:pPr>
            <a:endParaRPr lang="en-US" sz="3200" dirty="0" smtClean="0"/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54595" y="2609574"/>
            <a:ext cx="2265810" cy="1364408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595" y="932191"/>
            <a:ext cx="2277090" cy="1464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9946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5119"/>
            <a:ext cx="8226854" cy="677403"/>
          </a:xfrm>
        </p:spPr>
        <p:txBody>
          <a:bodyPr>
            <a:noAutofit/>
          </a:bodyPr>
          <a:lstStyle/>
          <a:p>
            <a:r>
              <a:rPr lang="en-US" sz="4000" dirty="0" smtClean="0"/>
              <a:t>The Challenge</a:t>
            </a:r>
            <a:endParaRPr lang="en-US" sz="4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F89FEF-6A44-9B41-A33D-7815FD06DC43}" type="slidenum">
              <a:rPr lang="en-US" smtClean="0"/>
              <a:t>17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932191"/>
            <a:ext cx="8536685" cy="3500566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buClr>
                <a:schemeClr val="tx2"/>
              </a:buClr>
            </a:pPr>
            <a:r>
              <a:rPr lang="en-GB" sz="2400" b="1" kern="0" dirty="0"/>
              <a:t>Higgs+</a:t>
            </a:r>
            <a:r>
              <a:rPr lang="en-GB" sz="2400" b="1" kern="0" dirty="0" smtClean="0"/>
              <a:t>Z</a:t>
            </a:r>
            <a:r>
              <a:rPr lang="en-GB" sz="2400" kern="0" dirty="0" smtClean="0"/>
              <a:t>:  </a:t>
            </a:r>
            <a:r>
              <a:rPr lang="en-GB" sz="2000" kern="0" dirty="0" smtClean="0">
                <a:solidFill>
                  <a:srgbClr val="2D9DFF"/>
                </a:solidFill>
              </a:rPr>
              <a:t>40 </a:t>
            </a:r>
            <a:r>
              <a:rPr lang="en-GB" sz="2000" kern="0" dirty="0">
                <a:solidFill>
                  <a:srgbClr val="2D9DFF"/>
                </a:solidFill>
              </a:rPr>
              <a:t>variables</a:t>
            </a:r>
          </a:p>
          <a:p>
            <a:pPr>
              <a:lnSpc>
                <a:spcPct val="120000"/>
              </a:lnSpc>
              <a:buClr>
                <a:schemeClr val="tx2"/>
              </a:buClr>
            </a:pPr>
            <a:r>
              <a:rPr lang="en-GB" sz="2400" b="1" kern="0" dirty="0" smtClean="0"/>
              <a:t>T</a:t>
            </a:r>
            <a:r>
              <a:rPr lang="en-GB" sz="2400" b="1" kern="0" dirty="0"/>
              <a:t>T</a:t>
            </a:r>
            <a:r>
              <a:rPr lang="en-GB" sz="2400" b="1" kern="0" dirty="0" smtClean="0"/>
              <a:t>bar </a:t>
            </a:r>
            <a:r>
              <a:rPr lang="en-GB" sz="2400" b="1" kern="0" dirty="0"/>
              <a:t>cutflow</a:t>
            </a:r>
            <a:r>
              <a:rPr lang="en-GB" sz="2400" kern="0" dirty="0"/>
              <a:t>:  </a:t>
            </a:r>
            <a:r>
              <a:rPr lang="en-GB" sz="2000" kern="0" dirty="0" smtClean="0">
                <a:solidFill>
                  <a:srgbClr val="2D9DFF"/>
                </a:solidFill>
              </a:rPr>
              <a:t>262 variables</a:t>
            </a:r>
            <a:endParaRPr lang="en-US" sz="2400" dirty="0" smtClean="0"/>
          </a:p>
          <a:p>
            <a:pPr>
              <a:buClr>
                <a:schemeClr val="tx2"/>
              </a:buClr>
            </a:pPr>
            <a:endParaRPr lang="en-US" sz="2400" dirty="0" smtClean="0"/>
          </a:p>
          <a:p>
            <a:pPr>
              <a:buClr>
                <a:schemeClr val="tx2"/>
              </a:buClr>
            </a:pPr>
            <a:endParaRPr lang="en-US" sz="2400" dirty="0" smtClean="0"/>
          </a:p>
          <a:p>
            <a:pPr>
              <a:buClr>
                <a:schemeClr val="tx2"/>
              </a:buClr>
            </a:pPr>
            <a:endParaRPr lang="en-US" sz="3200" dirty="0" smtClean="0"/>
          </a:p>
        </p:txBody>
      </p:sp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343817936"/>
              </p:ext>
            </p:extLst>
          </p:nvPr>
        </p:nvGraphicFramePr>
        <p:xfrm>
          <a:off x="871903" y="2431056"/>
          <a:ext cx="4055174" cy="13747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56987" y="2347154"/>
            <a:ext cx="2729814" cy="2016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56986" y="322899"/>
            <a:ext cx="2729814" cy="2093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7623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5119"/>
            <a:ext cx="8226854" cy="677403"/>
          </a:xfrm>
        </p:spPr>
        <p:txBody>
          <a:bodyPr>
            <a:noAutofit/>
          </a:bodyPr>
          <a:lstStyle/>
          <a:p>
            <a:r>
              <a:rPr lang="en-US" sz="4000" dirty="0" smtClean="0"/>
              <a:t>In-Memory Column Store</a:t>
            </a:r>
            <a:endParaRPr lang="en-US" sz="4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F89FEF-6A44-9B41-A33D-7815FD06DC43}" type="slidenum">
              <a:rPr lang="en-US" smtClean="0"/>
              <a:t>18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974920"/>
            <a:ext cx="8494295" cy="3500566"/>
          </a:xfrm>
        </p:spPr>
        <p:txBody>
          <a:bodyPr>
            <a:normAutofit/>
          </a:bodyPr>
          <a:lstStyle/>
          <a:p>
            <a:pPr>
              <a:buClr>
                <a:schemeClr val="tx2"/>
              </a:buClr>
            </a:pPr>
            <a:r>
              <a:rPr lang="en-US" sz="2400" dirty="0" smtClean="0"/>
              <a:t>New static pool in System Global Area</a:t>
            </a:r>
          </a:p>
          <a:p>
            <a:pPr>
              <a:buClr>
                <a:schemeClr val="tx2"/>
              </a:buClr>
            </a:pPr>
            <a:r>
              <a:rPr lang="en-US" sz="2400" dirty="0" smtClean="0"/>
              <a:t>Data in-memory – </a:t>
            </a:r>
            <a:r>
              <a:rPr lang="en-US" sz="2400" dirty="0" smtClean="0">
                <a:solidFill>
                  <a:srgbClr val="2D9DFF"/>
                </a:solidFill>
              </a:rPr>
              <a:t>columnar format</a:t>
            </a:r>
          </a:p>
          <a:p>
            <a:pPr>
              <a:buClr>
                <a:schemeClr val="tx2"/>
              </a:buClr>
            </a:pPr>
            <a:r>
              <a:rPr lang="en-US" sz="2400" dirty="0" smtClean="0">
                <a:solidFill>
                  <a:srgbClr val="2D9DFF"/>
                </a:solidFill>
              </a:rPr>
              <a:t>Huge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2D9DFF"/>
                </a:solidFill>
              </a:rPr>
              <a:t>performance boost </a:t>
            </a:r>
            <a:r>
              <a:rPr lang="en-US" sz="2400" dirty="0" smtClean="0"/>
              <a:t>for table scans!</a:t>
            </a:r>
          </a:p>
          <a:p>
            <a:pPr>
              <a:buClr>
                <a:schemeClr val="tx2"/>
              </a:buClr>
            </a:pPr>
            <a:endParaRPr lang="en-US" sz="2400" dirty="0" smtClean="0">
              <a:sym typeface="Wingdings" panose="05000000000000000000" pitchFamily="2" charset="2"/>
            </a:endParaRPr>
          </a:p>
          <a:p>
            <a:pPr>
              <a:buClr>
                <a:schemeClr val="tx2"/>
              </a:buClr>
            </a:pPr>
            <a:endParaRPr lang="en-US" sz="2400" dirty="0" smtClean="0"/>
          </a:p>
          <a:p>
            <a:pPr>
              <a:buClr>
                <a:schemeClr val="tx2"/>
              </a:buClr>
            </a:pPr>
            <a:endParaRPr lang="en-US" sz="2400" dirty="0" smtClean="0"/>
          </a:p>
          <a:p>
            <a:pPr>
              <a:buClr>
                <a:schemeClr val="tx2"/>
              </a:buClr>
            </a:pPr>
            <a:endParaRPr lang="en-US" sz="2400" dirty="0" smtClean="0"/>
          </a:p>
          <a:p>
            <a:pPr>
              <a:buClr>
                <a:schemeClr val="tx2"/>
              </a:buClr>
            </a:pPr>
            <a:endParaRPr lang="en-US" sz="3200" dirty="0" smtClean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80104" y="400871"/>
            <a:ext cx="1512381" cy="10099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4997" y="2437284"/>
            <a:ext cx="4327212" cy="200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64817" y="2797356"/>
            <a:ext cx="1901472" cy="17338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2" name="Left Brace 21"/>
          <p:cNvSpPr/>
          <p:nvPr/>
        </p:nvSpPr>
        <p:spPr>
          <a:xfrm>
            <a:off x="5162622" y="3080584"/>
            <a:ext cx="660092" cy="1267958"/>
          </a:xfrm>
          <a:prstGeom prst="leftBrace">
            <a:avLst>
              <a:gd name="adj1" fmla="val 8333"/>
              <a:gd name="adj2" fmla="val 56846"/>
            </a:avLst>
          </a:prstGeom>
          <a:ln w="19050">
            <a:solidFill>
              <a:schemeClr val="tx1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02479" y="4767263"/>
            <a:ext cx="70887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>
                <a:solidFill>
                  <a:schemeClr val="bg1"/>
                </a:solidFill>
              </a:rPr>
              <a:t>Graphics: www.oracle.com, Oracle In-Memory </a:t>
            </a:r>
            <a:r>
              <a:rPr lang="pl-PL" sz="1200" dirty="0" err="1" smtClean="0">
                <a:solidFill>
                  <a:schemeClr val="bg1"/>
                </a:solidFill>
              </a:rPr>
              <a:t>white</a:t>
            </a:r>
            <a:r>
              <a:rPr lang="pl-PL" sz="1200" dirty="0" smtClean="0">
                <a:solidFill>
                  <a:schemeClr val="bg1"/>
                </a:solidFill>
              </a:rPr>
              <a:t> </a:t>
            </a:r>
            <a:r>
              <a:rPr lang="pl-PL" sz="1200" dirty="0" err="1" smtClean="0">
                <a:solidFill>
                  <a:schemeClr val="bg1"/>
                </a:solidFill>
              </a:rPr>
              <a:t>paper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909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5119"/>
            <a:ext cx="8226854" cy="677403"/>
          </a:xfrm>
        </p:spPr>
        <p:txBody>
          <a:bodyPr>
            <a:noAutofit/>
          </a:bodyPr>
          <a:lstStyle/>
          <a:p>
            <a:r>
              <a:rPr lang="en-US" sz="4000" dirty="0" smtClean="0"/>
              <a:t>In-Memory Column Store</a:t>
            </a:r>
            <a:endParaRPr lang="en-US" sz="4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F89FEF-6A44-9B41-A33D-7815FD06DC43}" type="slidenum">
              <a:rPr lang="en-US" smtClean="0"/>
              <a:t>19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974920"/>
            <a:ext cx="8494295" cy="3500566"/>
          </a:xfrm>
        </p:spPr>
        <p:txBody>
          <a:bodyPr>
            <a:normAutofit/>
          </a:bodyPr>
          <a:lstStyle/>
          <a:p>
            <a:pPr>
              <a:buClr>
                <a:schemeClr val="tx2"/>
              </a:buClr>
            </a:pPr>
            <a:r>
              <a:rPr lang="en-US" sz="2400" dirty="0" smtClean="0"/>
              <a:t>Both row and columnar format simultaneously in memory</a:t>
            </a:r>
          </a:p>
          <a:p>
            <a:pPr lvl="1">
              <a:buClr>
                <a:schemeClr val="tx2"/>
              </a:buClr>
            </a:pPr>
            <a:r>
              <a:rPr lang="en-US" sz="2000" dirty="0" smtClean="0">
                <a:solidFill>
                  <a:srgbClr val="2D9DFF"/>
                </a:solidFill>
              </a:rPr>
              <a:t>Buffer Cache for OLTP workload and data modifications (DML)</a:t>
            </a:r>
          </a:p>
          <a:p>
            <a:pPr lvl="1">
              <a:buClr>
                <a:schemeClr val="tx2"/>
              </a:buClr>
            </a:pPr>
            <a:r>
              <a:rPr lang="en-US" sz="2000" dirty="0" smtClean="0">
                <a:solidFill>
                  <a:srgbClr val="2D9DFF"/>
                </a:solidFill>
              </a:rPr>
              <a:t>IM Column Store for analytics and reporting queries</a:t>
            </a:r>
          </a:p>
          <a:p>
            <a:pPr lvl="1">
              <a:buClr>
                <a:schemeClr val="tx2"/>
              </a:buClr>
            </a:pPr>
            <a:r>
              <a:rPr lang="en-US" sz="2000" dirty="0" smtClean="0">
                <a:solidFill>
                  <a:srgbClr val="2D9DFF"/>
                </a:solidFill>
              </a:rPr>
              <a:t>Guaranteed transactional consistency</a:t>
            </a:r>
          </a:p>
          <a:p>
            <a:pPr>
              <a:buClr>
                <a:schemeClr val="tx2"/>
              </a:buClr>
            </a:pPr>
            <a:r>
              <a:rPr lang="en-US" sz="2400" dirty="0" smtClean="0"/>
              <a:t>Transparent for applications</a:t>
            </a:r>
          </a:p>
          <a:p>
            <a:pPr lvl="1">
              <a:buClr>
                <a:schemeClr val="tx2"/>
              </a:buClr>
            </a:pPr>
            <a:r>
              <a:rPr lang="en-US" sz="2000" dirty="0" smtClean="0">
                <a:solidFill>
                  <a:srgbClr val="2D9DFF"/>
                </a:solidFill>
              </a:rPr>
              <a:t>No code change needed</a:t>
            </a:r>
          </a:p>
          <a:p>
            <a:pPr>
              <a:buClr>
                <a:schemeClr val="tx2"/>
              </a:buClr>
            </a:pPr>
            <a:r>
              <a:rPr lang="en-US" sz="2400" dirty="0" smtClean="0"/>
              <a:t>No storage overhead</a:t>
            </a:r>
          </a:p>
          <a:p>
            <a:pPr lvl="1">
              <a:buClr>
                <a:schemeClr val="tx2"/>
              </a:buClr>
            </a:pPr>
            <a:r>
              <a:rPr lang="en-US" sz="2000" dirty="0" smtClean="0">
                <a:solidFill>
                  <a:srgbClr val="2D9DFF"/>
                </a:solidFill>
              </a:rPr>
              <a:t>Row format on disk</a:t>
            </a:r>
          </a:p>
          <a:p>
            <a:pPr>
              <a:buClr>
                <a:schemeClr val="tx2"/>
              </a:buClr>
            </a:pPr>
            <a:endParaRPr lang="en-US" sz="2400" dirty="0" smtClean="0"/>
          </a:p>
          <a:p>
            <a:pPr>
              <a:buClr>
                <a:schemeClr val="tx2"/>
              </a:buClr>
            </a:pPr>
            <a:endParaRPr lang="en-US" sz="2400" dirty="0" smtClean="0">
              <a:sym typeface="Wingdings" panose="05000000000000000000" pitchFamily="2" charset="2"/>
            </a:endParaRPr>
          </a:p>
          <a:p>
            <a:pPr>
              <a:buClr>
                <a:schemeClr val="tx2"/>
              </a:buClr>
            </a:pPr>
            <a:endParaRPr lang="en-US" sz="2400" dirty="0" smtClean="0"/>
          </a:p>
          <a:p>
            <a:pPr>
              <a:buClr>
                <a:schemeClr val="tx2"/>
              </a:buClr>
            </a:pPr>
            <a:endParaRPr lang="en-US" sz="2400" dirty="0" smtClean="0"/>
          </a:p>
          <a:p>
            <a:pPr>
              <a:buClr>
                <a:schemeClr val="tx2"/>
              </a:buClr>
            </a:pPr>
            <a:endParaRPr lang="en-US" sz="2400" dirty="0" smtClean="0"/>
          </a:p>
          <a:p>
            <a:pPr>
              <a:buClr>
                <a:schemeClr val="tx2"/>
              </a:buClr>
            </a:pPr>
            <a:endParaRPr lang="en-US" sz="32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602479" y="4767263"/>
            <a:ext cx="70887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>
                <a:solidFill>
                  <a:schemeClr val="bg1"/>
                </a:solidFill>
              </a:rPr>
              <a:t>Graphics: Oracle In-Memory data </a:t>
            </a:r>
            <a:r>
              <a:rPr lang="pl-PL" sz="1200" dirty="0" err="1" smtClean="0">
                <a:solidFill>
                  <a:schemeClr val="bg1"/>
                </a:solidFill>
              </a:rPr>
              <a:t>sheet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79680" y="3166217"/>
            <a:ext cx="4571815" cy="126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9198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7900" y="1314450"/>
            <a:ext cx="96860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Using the In-Memory Columnar Store to Perform </a:t>
            </a:r>
          </a:p>
          <a:p>
            <a:r>
              <a:rPr lang="en-US" sz="2800" b="1" dirty="0" smtClean="0"/>
              <a:t>Real-Time Analysis of CERN Data</a:t>
            </a:r>
            <a:endParaRPr lang="en-US" sz="2000" b="1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332668" y="2237780"/>
            <a:ext cx="297814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Maaike Limper</a:t>
            </a:r>
          </a:p>
          <a:p>
            <a:r>
              <a:rPr lang="en-US" sz="1400" dirty="0" smtClean="0"/>
              <a:t>Emil Pilecki</a:t>
            </a:r>
          </a:p>
          <a:p>
            <a:r>
              <a:rPr lang="en-US" sz="1400" dirty="0" smtClean="0"/>
              <a:t>Manuel </a:t>
            </a:r>
            <a:r>
              <a:rPr lang="en-US" sz="1400" dirty="0"/>
              <a:t>Martín Márquez</a:t>
            </a:r>
            <a:endParaRPr lang="en-US" sz="1400" dirty="0" smtClean="0"/>
          </a:p>
        </p:txBody>
      </p:sp>
      <p:pic>
        <p:nvPicPr>
          <p:cNvPr id="2" name="Picture 1" descr="openlab_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5229" y="2909332"/>
            <a:ext cx="2197513" cy="1339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606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5119"/>
            <a:ext cx="8226854" cy="677403"/>
          </a:xfrm>
        </p:spPr>
        <p:txBody>
          <a:bodyPr>
            <a:noAutofit/>
          </a:bodyPr>
          <a:lstStyle/>
          <a:p>
            <a:r>
              <a:rPr lang="en-US" sz="4000" dirty="0" smtClean="0"/>
              <a:t>IMC – Setup</a:t>
            </a:r>
            <a:endParaRPr lang="en-US" sz="4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F89FEF-6A44-9B41-A33D-7815FD06DC43}" type="slidenum">
              <a:rPr lang="en-US" smtClean="0"/>
              <a:t>20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974920"/>
            <a:ext cx="8602126" cy="3500566"/>
          </a:xfrm>
        </p:spPr>
        <p:txBody>
          <a:bodyPr>
            <a:normAutofit/>
          </a:bodyPr>
          <a:lstStyle/>
          <a:p>
            <a:pPr>
              <a:buClr>
                <a:schemeClr val="tx2"/>
              </a:buClr>
            </a:pPr>
            <a:r>
              <a:rPr lang="en-US" sz="2400" dirty="0" smtClean="0">
                <a:sym typeface="Wingdings" panose="05000000000000000000" pitchFamily="2" charset="2"/>
              </a:rPr>
              <a:t>Very simple setup</a:t>
            </a:r>
            <a:br>
              <a:rPr lang="en-US" sz="2400" dirty="0" smtClean="0">
                <a:sym typeface="Wingdings" panose="05000000000000000000" pitchFamily="2" charset="2"/>
              </a:rPr>
            </a:br>
            <a:r>
              <a:rPr lang="en-US" sz="2400" b="1" dirty="0" smtClean="0">
                <a:solidFill>
                  <a:srgbClr val="000053"/>
                </a:solidFill>
                <a:latin typeface="Calibri" panose="020F0502020204030204" pitchFamily="34" charset="0"/>
              </a:rPr>
              <a:t>alter system set </a:t>
            </a:r>
            <a:r>
              <a:rPr lang="en-US" sz="2400" b="1" dirty="0" err="1" smtClean="0">
                <a:solidFill>
                  <a:srgbClr val="000053"/>
                </a:solidFill>
                <a:latin typeface="Calibri" panose="020F0502020204030204" pitchFamily="34" charset="0"/>
              </a:rPr>
              <a:t>inmemory_size</a:t>
            </a:r>
            <a:r>
              <a:rPr lang="en-US" sz="2400" b="1" dirty="0" smtClean="0">
                <a:solidFill>
                  <a:srgbClr val="000053"/>
                </a:solidFill>
                <a:latin typeface="Calibri" panose="020F0502020204030204" pitchFamily="34" charset="0"/>
              </a:rPr>
              <a:t>=128G scope = </a:t>
            </a:r>
            <a:r>
              <a:rPr lang="en-US" sz="2400" b="1" dirty="0" err="1" smtClean="0">
                <a:solidFill>
                  <a:srgbClr val="000053"/>
                </a:solidFill>
                <a:latin typeface="Calibri" panose="020F0502020204030204" pitchFamily="34" charset="0"/>
              </a:rPr>
              <a:t>spfile</a:t>
            </a:r>
            <a:r>
              <a:rPr lang="en-US" sz="2400" b="1" dirty="0" smtClean="0">
                <a:solidFill>
                  <a:srgbClr val="000053"/>
                </a:solidFill>
                <a:latin typeface="Calibri" panose="020F0502020204030204" pitchFamily="34" charset="0"/>
              </a:rPr>
              <a:t>;</a:t>
            </a:r>
          </a:p>
          <a:p>
            <a:pPr>
              <a:buClr>
                <a:schemeClr val="tx2"/>
              </a:buClr>
            </a:pPr>
            <a:r>
              <a:rPr lang="en-US" sz="2400" dirty="0" smtClean="0">
                <a:sym typeface="Wingdings" panose="05000000000000000000" pitchFamily="2" charset="2"/>
              </a:rPr>
              <a:t>Database restart required</a:t>
            </a:r>
          </a:p>
          <a:p>
            <a:pPr>
              <a:buClr>
                <a:schemeClr val="tx2"/>
              </a:buClr>
            </a:pPr>
            <a:r>
              <a:rPr lang="en-US" sz="2400" dirty="0" smtClean="0">
                <a:sym typeface="Wingdings" panose="05000000000000000000" pitchFamily="2" charset="2"/>
              </a:rPr>
              <a:t>Other parameters: data population, optimizer awareness… </a:t>
            </a:r>
          </a:p>
          <a:p>
            <a:pPr>
              <a:buClr>
                <a:schemeClr val="tx2"/>
              </a:buClr>
            </a:pPr>
            <a:endParaRPr lang="en-US" sz="2400" dirty="0" smtClean="0">
              <a:sym typeface="Wingdings" panose="05000000000000000000" pitchFamily="2" charset="2"/>
            </a:endParaRPr>
          </a:p>
          <a:p>
            <a:pPr>
              <a:buClr>
                <a:schemeClr val="tx2"/>
              </a:buClr>
            </a:pPr>
            <a:endParaRPr lang="en-US" sz="2400" dirty="0" smtClean="0"/>
          </a:p>
          <a:p>
            <a:pPr>
              <a:buClr>
                <a:schemeClr val="tx2"/>
              </a:buClr>
            </a:pPr>
            <a:endParaRPr lang="en-US" sz="2400" dirty="0" smtClean="0"/>
          </a:p>
          <a:p>
            <a:pPr>
              <a:buClr>
                <a:schemeClr val="tx2"/>
              </a:buClr>
            </a:pPr>
            <a:endParaRPr lang="en-US" sz="2400" dirty="0" smtClean="0"/>
          </a:p>
          <a:p>
            <a:pPr>
              <a:buClr>
                <a:schemeClr val="tx2"/>
              </a:buClr>
            </a:pPr>
            <a:endParaRPr lang="en-US" sz="3200" dirty="0" smtClean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7541" y="2876149"/>
            <a:ext cx="442912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0585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5119"/>
            <a:ext cx="8226854" cy="677403"/>
          </a:xfrm>
        </p:spPr>
        <p:txBody>
          <a:bodyPr>
            <a:noAutofit/>
          </a:bodyPr>
          <a:lstStyle/>
          <a:p>
            <a:r>
              <a:rPr lang="en-US" sz="4000" dirty="0" smtClean="0"/>
              <a:t>IMC – Memory</a:t>
            </a:r>
            <a:endParaRPr lang="en-US" sz="4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F89FEF-6A44-9B41-A33D-7815FD06DC43}" type="slidenum">
              <a:rPr lang="en-US" smtClean="0"/>
              <a:t>21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915799"/>
            <a:ext cx="8494295" cy="3630564"/>
          </a:xfrm>
        </p:spPr>
        <p:txBody>
          <a:bodyPr>
            <a:normAutofit/>
          </a:bodyPr>
          <a:lstStyle/>
          <a:p>
            <a:pPr>
              <a:buClr>
                <a:schemeClr val="tx2"/>
              </a:buClr>
            </a:pPr>
            <a:r>
              <a:rPr lang="en-US" sz="2400" dirty="0" smtClean="0">
                <a:sym typeface="Wingdings" panose="05000000000000000000" pitchFamily="2" charset="2"/>
              </a:rPr>
              <a:t>Distribute memory between IMC and Buffer Cache</a:t>
            </a:r>
          </a:p>
          <a:p>
            <a:pPr>
              <a:buClr>
                <a:schemeClr val="tx2"/>
              </a:buClr>
            </a:pPr>
            <a:endParaRPr lang="en-US" sz="2400" dirty="0" smtClean="0"/>
          </a:p>
          <a:p>
            <a:pPr>
              <a:buClr>
                <a:schemeClr val="tx2"/>
              </a:buClr>
            </a:pPr>
            <a:endParaRPr lang="en-US" sz="3200" dirty="0" smtClean="0"/>
          </a:p>
          <a:p>
            <a:pPr>
              <a:buClr>
                <a:schemeClr val="tx2"/>
              </a:buClr>
            </a:pPr>
            <a:r>
              <a:rPr lang="en-US" sz="2400" dirty="0" smtClean="0"/>
              <a:t>Data pool (1M chunks) and Metadata pool (64K chunks)</a:t>
            </a:r>
          </a:p>
          <a:p>
            <a:pPr>
              <a:buClr>
                <a:schemeClr val="tx2"/>
              </a:buClr>
            </a:pPr>
            <a:r>
              <a:rPr lang="en-US" sz="2400" dirty="0" smtClean="0"/>
              <a:t>V$INMEMORY_AREA view to monitor IMC pools</a:t>
            </a:r>
          </a:p>
          <a:p>
            <a:pPr>
              <a:buClr>
                <a:schemeClr val="tx2"/>
              </a:buClr>
            </a:pPr>
            <a:endParaRPr lang="en-US" sz="3200" dirty="0" smtClean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3358" y="1366570"/>
            <a:ext cx="31623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3358" y="3953365"/>
            <a:ext cx="421005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3358" y="3319588"/>
            <a:ext cx="3839821" cy="59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4603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5119"/>
            <a:ext cx="8226854" cy="677403"/>
          </a:xfrm>
        </p:spPr>
        <p:txBody>
          <a:bodyPr>
            <a:noAutofit/>
          </a:bodyPr>
          <a:lstStyle/>
          <a:p>
            <a:r>
              <a:rPr lang="en-US" sz="4000" dirty="0" smtClean="0"/>
              <a:t>IMC – Data Population</a:t>
            </a:r>
            <a:endParaRPr lang="en-US" sz="4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F89FEF-6A44-9B41-A33D-7815FD06DC43}" type="slidenum">
              <a:rPr lang="en-US" smtClean="0"/>
              <a:t>22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974920"/>
            <a:ext cx="8494295" cy="3500566"/>
          </a:xfrm>
        </p:spPr>
        <p:txBody>
          <a:bodyPr>
            <a:normAutofit/>
          </a:bodyPr>
          <a:lstStyle/>
          <a:p>
            <a:pPr marL="36576" indent="0">
              <a:buClr>
                <a:schemeClr val="tx2"/>
              </a:buClr>
              <a:buNone/>
            </a:pP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ALTER TABLE „electron” INMEMORY;</a:t>
            </a:r>
          </a:p>
          <a:p>
            <a:pPr>
              <a:buClr>
                <a:schemeClr val="tx2"/>
              </a:buClr>
            </a:pPr>
            <a:endParaRPr lang="en-US" sz="1000" dirty="0" smtClean="0">
              <a:sym typeface="Wingdings" panose="05000000000000000000" pitchFamily="2" charset="2"/>
            </a:endParaRPr>
          </a:p>
          <a:p>
            <a:pPr>
              <a:buClr>
                <a:schemeClr val="tx2"/>
              </a:buClr>
            </a:pPr>
            <a:r>
              <a:rPr lang="en-US" sz="2400" dirty="0" smtClean="0">
                <a:sym typeface="Wingdings" panose="05000000000000000000" pitchFamily="2" charset="2"/>
              </a:rPr>
              <a:t>Table can be loaded immediately (on database startup)</a:t>
            </a:r>
            <a:br>
              <a:rPr lang="en-US" sz="2400" dirty="0" smtClean="0">
                <a:sym typeface="Wingdings" panose="05000000000000000000" pitchFamily="2" charset="2"/>
              </a:rPr>
            </a:br>
            <a:r>
              <a:rPr lang="en-US" sz="2400" dirty="0" smtClean="0">
                <a:sym typeface="Wingdings" panose="05000000000000000000" pitchFamily="2" charset="2"/>
              </a:rPr>
              <a:t>or on-demand, when first accessed</a:t>
            </a:r>
          </a:p>
          <a:p>
            <a:pPr>
              <a:buClr>
                <a:schemeClr val="tx2"/>
              </a:buClr>
            </a:pPr>
            <a:r>
              <a:rPr lang="en-US" sz="2400" dirty="0" smtClean="0">
                <a:sym typeface="Wingdings" panose="05000000000000000000" pitchFamily="2" charset="2"/>
              </a:rPr>
              <a:t>Data populated and re-populated in the background</a:t>
            </a:r>
          </a:p>
          <a:p>
            <a:pPr>
              <a:buClr>
                <a:schemeClr val="tx2"/>
              </a:buClr>
            </a:pPr>
            <a:r>
              <a:rPr lang="en-US" sz="2400" dirty="0" smtClean="0">
                <a:sym typeface="Wingdings" panose="05000000000000000000" pitchFamily="2" charset="2"/>
              </a:rPr>
              <a:t>New processes IMCO, SMCO, </a:t>
            </a:r>
            <a:r>
              <a:rPr lang="en-US" sz="2400" dirty="0" err="1" smtClean="0">
                <a:sym typeface="Wingdings" panose="05000000000000000000" pitchFamily="2" charset="2"/>
              </a:rPr>
              <a:t>Wnnn</a:t>
            </a:r>
            <a:endParaRPr lang="en-US" sz="2400" dirty="0" smtClean="0">
              <a:sym typeface="Wingdings" panose="05000000000000000000" pitchFamily="2" charset="2"/>
            </a:endParaRPr>
          </a:p>
          <a:p>
            <a:pPr>
              <a:buClr>
                <a:schemeClr val="tx2"/>
              </a:buClr>
            </a:pPr>
            <a:r>
              <a:rPr lang="en-US" sz="2400" dirty="0" smtClean="0">
                <a:solidFill>
                  <a:schemeClr val="tx2"/>
                </a:solidFill>
                <a:sym typeface="Wingdings" panose="05000000000000000000" pitchFamily="2" charset="2"/>
              </a:rPr>
              <a:t>Optimizer automatically uses In-Memory </a:t>
            </a:r>
            <a:r>
              <a:rPr lang="en-US" sz="2400" dirty="0" smtClean="0">
                <a:sym typeface="Wingdings" panose="05000000000000000000" pitchFamily="2" charset="2"/>
              </a:rPr>
              <a:t>table scans</a:t>
            </a:r>
            <a:br>
              <a:rPr lang="en-US" sz="2400" dirty="0" smtClean="0">
                <a:sym typeface="Wingdings" panose="05000000000000000000" pitchFamily="2" charset="2"/>
              </a:rPr>
            </a:br>
            <a:r>
              <a:rPr lang="en-US" sz="2400" dirty="0" smtClean="0">
                <a:sym typeface="Wingdings" panose="05000000000000000000" pitchFamily="2" charset="2"/>
              </a:rPr>
              <a:t>for fully populated tables</a:t>
            </a:r>
          </a:p>
          <a:p>
            <a:pPr marL="36576" indent="0">
              <a:buClr>
                <a:schemeClr val="tx2"/>
              </a:buClr>
              <a:buNone/>
            </a:pPr>
            <a:endParaRPr lang="en-US" sz="2400" dirty="0" smtClean="0">
              <a:sym typeface="Wingdings" panose="05000000000000000000" pitchFamily="2" charset="2"/>
            </a:endParaRPr>
          </a:p>
          <a:p>
            <a:pPr>
              <a:buClr>
                <a:schemeClr val="tx2"/>
              </a:buClr>
            </a:pPr>
            <a:endParaRPr lang="en-US" sz="2400" dirty="0" smtClean="0"/>
          </a:p>
          <a:p>
            <a:pPr>
              <a:buClr>
                <a:schemeClr val="tx2"/>
              </a:buClr>
            </a:pPr>
            <a:endParaRPr lang="en-US" sz="2400" dirty="0" smtClean="0"/>
          </a:p>
          <a:p>
            <a:pPr>
              <a:buClr>
                <a:schemeClr val="tx2"/>
              </a:buClr>
            </a:pPr>
            <a:endParaRPr lang="en-US" sz="2400" dirty="0" smtClean="0"/>
          </a:p>
          <a:p>
            <a:pPr>
              <a:buClr>
                <a:schemeClr val="tx2"/>
              </a:buClr>
            </a:pPr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323304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5119"/>
            <a:ext cx="8226854" cy="677403"/>
          </a:xfrm>
        </p:spPr>
        <p:txBody>
          <a:bodyPr>
            <a:noAutofit/>
          </a:bodyPr>
          <a:lstStyle/>
          <a:p>
            <a:r>
              <a:rPr lang="en-US" sz="4000" dirty="0" smtClean="0"/>
              <a:t>IMC – Data Population</a:t>
            </a:r>
            <a:endParaRPr lang="en-US" sz="4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F89FEF-6A44-9B41-A33D-7815FD06DC43}" type="slidenum">
              <a:rPr lang="en-US" smtClean="0"/>
              <a:t>23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974920"/>
            <a:ext cx="8494295" cy="3500566"/>
          </a:xfrm>
        </p:spPr>
        <p:txBody>
          <a:bodyPr>
            <a:normAutofit/>
          </a:bodyPr>
          <a:lstStyle/>
          <a:p>
            <a:pPr>
              <a:buClr>
                <a:schemeClr val="tx2"/>
              </a:buClr>
            </a:pPr>
            <a:r>
              <a:rPr lang="en-US" sz="2400" dirty="0" smtClean="0">
                <a:solidFill>
                  <a:schemeClr val="tx2"/>
                </a:solidFill>
              </a:rPr>
              <a:t>V$IM_SEGMENTS view to monitor in-memory area contents on segment level</a:t>
            </a:r>
          </a:p>
          <a:p>
            <a:pPr>
              <a:buClr>
                <a:schemeClr val="tx2"/>
              </a:buClr>
            </a:pPr>
            <a:endParaRPr lang="en-US" sz="2400" dirty="0" smtClean="0"/>
          </a:p>
          <a:p>
            <a:pPr>
              <a:buClr>
                <a:schemeClr val="tx2"/>
              </a:buClr>
            </a:pPr>
            <a:endParaRPr lang="en-US" sz="2400" dirty="0" smtClean="0"/>
          </a:p>
          <a:p>
            <a:pPr>
              <a:buClr>
                <a:schemeClr val="tx2"/>
              </a:buClr>
            </a:pPr>
            <a:endParaRPr lang="en-US" sz="2400" dirty="0" smtClean="0"/>
          </a:p>
          <a:p>
            <a:pPr>
              <a:buClr>
                <a:schemeClr val="tx2"/>
              </a:buClr>
            </a:pPr>
            <a:endParaRPr lang="en-US" sz="3200" dirty="0" smtClean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8313" y="2931658"/>
            <a:ext cx="674370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8313" y="1909518"/>
            <a:ext cx="5588950" cy="847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346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5119"/>
            <a:ext cx="8226854" cy="677403"/>
          </a:xfrm>
        </p:spPr>
        <p:txBody>
          <a:bodyPr>
            <a:noAutofit/>
          </a:bodyPr>
          <a:lstStyle/>
          <a:p>
            <a:r>
              <a:rPr lang="en-US" sz="4000" dirty="0" smtClean="0"/>
              <a:t>IMC - Compression</a:t>
            </a:r>
            <a:endParaRPr lang="en-US" sz="4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F89FEF-6A44-9B41-A33D-7815FD06DC43}" type="slidenum">
              <a:rPr lang="en-US" smtClean="0"/>
              <a:t>24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932190"/>
            <a:ext cx="8494295" cy="3792343"/>
          </a:xfrm>
        </p:spPr>
        <p:txBody>
          <a:bodyPr>
            <a:normAutofit/>
          </a:bodyPr>
          <a:lstStyle/>
          <a:p>
            <a:pPr>
              <a:buClr>
                <a:schemeClr val="tx2"/>
              </a:buClr>
            </a:pPr>
            <a:r>
              <a:rPr lang="en-US" sz="2400" dirty="0">
                <a:sym typeface="Wingdings" panose="05000000000000000000" pitchFamily="2" charset="2"/>
              </a:rPr>
              <a:t>Reduces the amount of extra memory needed for IMC</a:t>
            </a:r>
            <a:endParaRPr lang="pl-PL" sz="2400" dirty="0" smtClean="0"/>
          </a:p>
          <a:p>
            <a:pPr>
              <a:buClr>
                <a:schemeClr val="tx2"/>
              </a:buClr>
            </a:pPr>
            <a:r>
              <a:rPr lang="en-US" sz="2400" dirty="0" smtClean="0"/>
              <a:t>5 levels of compression</a:t>
            </a:r>
          </a:p>
          <a:p>
            <a:pPr marL="36576" indent="0">
              <a:buClr>
                <a:schemeClr val="tx2"/>
              </a:buClr>
              <a:buNone/>
            </a:pPr>
            <a:r>
              <a:rPr lang="en-US" sz="1800" b="1" dirty="0" smtClean="0">
                <a:solidFill>
                  <a:srgbClr val="000053"/>
                </a:solidFill>
                <a:latin typeface="Calibri" panose="020F0502020204030204" pitchFamily="34" charset="0"/>
              </a:rPr>
              <a:t>        NOCOMPRESS</a:t>
            </a:r>
            <a:r>
              <a:rPr lang="en-US" sz="1800" dirty="0" smtClean="0">
                <a:solidFill>
                  <a:srgbClr val="000053"/>
                </a:solidFill>
                <a:sym typeface="Wingdings" panose="05000000000000000000" pitchFamily="2" charset="2"/>
              </a:rPr>
              <a:t> </a:t>
            </a:r>
            <a:r>
              <a:rPr lang="en-US" sz="1400" dirty="0" smtClean="0">
                <a:sym typeface="Wingdings" panose="05000000000000000000" pitchFamily="2" charset="2"/>
              </a:rPr>
              <a:t></a:t>
            </a:r>
            <a:r>
              <a:rPr lang="en-US" sz="1800" b="1" dirty="0" smtClean="0">
                <a:solidFill>
                  <a:srgbClr val="000053"/>
                </a:solidFill>
                <a:latin typeface="Calibri" panose="020F0502020204030204" pitchFamily="34" charset="0"/>
              </a:rPr>
              <a:t> FOR DML</a:t>
            </a:r>
            <a:r>
              <a:rPr lang="en-US" sz="1800" dirty="0" smtClean="0">
                <a:solidFill>
                  <a:srgbClr val="000053"/>
                </a:solidFill>
                <a:sym typeface="Wingdings" panose="05000000000000000000" pitchFamily="2" charset="2"/>
              </a:rPr>
              <a:t> </a:t>
            </a:r>
            <a:r>
              <a:rPr lang="en-US" sz="1400" dirty="0" smtClean="0">
                <a:sym typeface="Wingdings" panose="05000000000000000000" pitchFamily="2" charset="2"/>
              </a:rPr>
              <a:t></a:t>
            </a:r>
            <a:r>
              <a:rPr lang="en-US" sz="1800" b="1" dirty="0" smtClean="0">
                <a:solidFill>
                  <a:srgbClr val="000053"/>
                </a:solidFill>
                <a:latin typeface="Calibri" panose="020F0502020204030204" pitchFamily="34" charset="0"/>
              </a:rPr>
              <a:t> FOR QUERY LOW|HIGH</a:t>
            </a:r>
            <a:r>
              <a:rPr lang="en-US" sz="1800" dirty="0" smtClean="0">
                <a:solidFill>
                  <a:srgbClr val="000053"/>
                </a:solidFill>
                <a:sym typeface="Wingdings" panose="05000000000000000000" pitchFamily="2" charset="2"/>
              </a:rPr>
              <a:t> </a:t>
            </a:r>
            <a:r>
              <a:rPr lang="en-US" sz="1400" dirty="0" smtClean="0">
                <a:sym typeface="Wingdings" panose="05000000000000000000" pitchFamily="2" charset="2"/>
              </a:rPr>
              <a:t></a:t>
            </a:r>
            <a:r>
              <a:rPr lang="en-US" sz="1800" b="1" dirty="0" smtClean="0"/>
              <a:t> </a:t>
            </a:r>
            <a:r>
              <a:rPr lang="en-US" sz="1800" b="1" dirty="0" smtClean="0">
                <a:solidFill>
                  <a:srgbClr val="000053"/>
                </a:solidFill>
                <a:latin typeface="Calibri" panose="020F0502020204030204" pitchFamily="34" charset="0"/>
              </a:rPr>
              <a:t>FOR CAPACITY LOW|HIGH</a:t>
            </a:r>
            <a:endParaRPr lang="en-US" sz="1800" b="1" dirty="0" smtClean="0">
              <a:solidFill>
                <a:srgbClr val="000053"/>
              </a:solidFill>
              <a:latin typeface="Calibri" panose="020F0502020204030204" pitchFamily="34" charset="0"/>
              <a:sym typeface="Wingdings" panose="05000000000000000000" pitchFamily="2" charset="2"/>
            </a:endParaRPr>
          </a:p>
          <a:p>
            <a:pPr>
              <a:buClr>
                <a:schemeClr val="tx2"/>
              </a:buClr>
            </a:pPr>
            <a:r>
              <a:rPr lang="en-US" sz="2400" dirty="0" smtClean="0">
                <a:sym typeface="Wingdings" panose="05000000000000000000" pitchFamily="2" charset="2"/>
              </a:rPr>
              <a:t>2x-20x compression </a:t>
            </a:r>
          </a:p>
          <a:p>
            <a:pPr lvl="1">
              <a:buClr>
                <a:schemeClr val="tx2"/>
              </a:buClr>
            </a:pPr>
            <a:r>
              <a:rPr lang="en-US" sz="2000" dirty="0" smtClean="0">
                <a:solidFill>
                  <a:srgbClr val="2D9DFF"/>
                </a:solidFill>
                <a:sym typeface="Wingdings" panose="05000000000000000000" pitchFamily="2" charset="2"/>
              </a:rPr>
              <a:t>Depends on data type and distribution (number of unique values)</a:t>
            </a:r>
          </a:p>
          <a:p>
            <a:pPr>
              <a:buClr>
                <a:schemeClr val="tx2"/>
              </a:buClr>
            </a:pPr>
            <a:r>
              <a:rPr lang="en-US" sz="2400" dirty="0" smtClean="0">
                <a:sym typeface="Wingdings" panose="05000000000000000000" pitchFamily="2" charset="2"/>
              </a:rPr>
              <a:t>Filters for In-memory table scans applied directly on compressed data</a:t>
            </a:r>
          </a:p>
          <a:p>
            <a:pPr lvl="1">
              <a:buClr>
                <a:schemeClr val="tx2"/>
              </a:buClr>
            </a:pPr>
            <a:r>
              <a:rPr lang="en-US" sz="2000" dirty="0" smtClean="0">
                <a:solidFill>
                  <a:srgbClr val="2D9DFF"/>
                </a:solidFill>
                <a:sym typeface="Wingdings" panose="05000000000000000000" pitchFamily="2" charset="2"/>
              </a:rPr>
              <a:t>Except FOR CAPACITY compression</a:t>
            </a:r>
          </a:p>
          <a:p>
            <a:pPr>
              <a:buClr>
                <a:schemeClr val="tx2"/>
              </a:buClr>
            </a:pPr>
            <a:r>
              <a:rPr lang="en-US" sz="2400" dirty="0" smtClean="0">
                <a:sym typeface="Wingdings" panose="05000000000000000000" pitchFamily="2" charset="2"/>
              </a:rPr>
              <a:t>Very low performance impact on queries</a:t>
            </a:r>
          </a:p>
          <a:p>
            <a:pPr lvl="1">
              <a:buClr>
                <a:schemeClr val="tx2"/>
              </a:buClr>
            </a:pPr>
            <a:endParaRPr lang="en-US" sz="2000" dirty="0" smtClean="0">
              <a:sym typeface="Wingdings" panose="05000000000000000000" pitchFamily="2" charset="2"/>
            </a:endParaRPr>
          </a:p>
          <a:p>
            <a:pPr>
              <a:buClr>
                <a:schemeClr val="tx2"/>
              </a:buClr>
            </a:pPr>
            <a:endParaRPr lang="en-US" sz="2400" dirty="0" smtClean="0"/>
          </a:p>
          <a:p>
            <a:pPr>
              <a:buClr>
                <a:schemeClr val="tx2"/>
              </a:buClr>
            </a:pPr>
            <a:endParaRPr lang="en-US" sz="2400" dirty="0" smtClean="0">
              <a:sym typeface="Wingdings" panose="05000000000000000000" pitchFamily="2" charset="2"/>
            </a:endParaRPr>
          </a:p>
          <a:p>
            <a:pPr>
              <a:buClr>
                <a:schemeClr val="tx2"/>
              </a:buClr>
            </a:pPr>
            <a:endParaRPr lang="en-US" sz="2400" dirty="0" smtClean="0"/>
          </a:p>
          <a:p>
            <a:pPr>
              <a:buClr>
                <a:schemeClr val="tx2"/>
              </a:buClr>
            </a:pPr>
            <a:endParaRPr lang="en-US" sz="2400" dirty="0" smtClean="0"/>
          </a:p>
          <a:p>
            <a:pPr>
              <a:buClr>
                <a:schemeClr val="tx2"/>
              </a:buClr>
            </a:pPr>
            <a:endParaRPr lang="en-US" sz="2400" dirty="0" smtClean="0"/>
          </a:p>
          <a:p>
            <a:pPr>
              <a:buClr>
                <a:schemeClr val="tx2"/>
              </a:buClr>
            </a:pPr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323304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5119"/>
            <a:ext cx="8226854" cy="677403"/>
          </a:xfrm>
        </p:spPr>
        <p:txBody>
          <a:bodyPr>
            <a:noAutofit/>
          </a:bodyPr>
          <a:lstStyle/>
          <a:p>
            <a:r>
              <a:rPr lang="en-US" sz="4000" dirty="0" smtClean="0"/>
              <a:t>IMC</a:t>
            </a:r>
            <a:r>
              <a:rPr lang="pl-PL" sz="4000" dirty="0" smtClean="0"/>
              <a:t> </a:t>
            </a:r>
            <a:r>
              <a:rPr lang="en-US" sz="4000" dirty="0" smtClean="0"/>
              <a:t>– Questions</a:t>
            </a:r>
            <a:endParaRPr lang="en-US" sz="4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F89FEF-6A44-9B41-A33D-7815FD06DC43}" type="slidenum">
              <a:rPr lang="en-US" smtClean="0"/>
              <a:t>25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974920"/>
            <a:ext cx="8602126" cy="3500566"/>
          </a:xfrm>
        </p:spPr>
        <p:txBody>
          <a:bodyPr>
            <a:normAutofit/>
          </a:bodyPr>
          <a:lstStyle/>
          <a:p>
            <a:pPr>
              <a:buClr>
                <a:schemeClr val="tx2"/>
              </a:buClr>
            </a:pPr>
            <a:r>
              <a:rPr lang="en-US" sz="2400" dirty="0" smtClean="0"/>
              <a:t>How much performance can we gain with In-Memory Column </a:t>
            </a:r>
            <a:r>
              <a:rPr lang="pl-PL" sz="2400" dirty="0" smtClean="0"/>
              <a:t>S</a:t>
            </a:r>
            <a:r>
              <a:rPr lang="en-US" sz="2400" dirty="0" smtClean="0"/>
              <a:t>tore for physics queries?</a:t>
            </a:r>
          </a:p>
          <a:p>
            <a:pPr>
              <a:buClr>
                <a:schemeClr val="tx2"/>
              </a:buClr>
            </a:pPr>
            <a:r>
              <a:rPr lang="en-US" sz="2400" dirty="0" smtClean="0">
                <a:sym typeface="Wingdings" panose="05000000000000000000" pitchFamily="2" charset="2"/>
              </a:rPr>
              <a:t>How does it cope with numeric data used in physics?</a:t>
            </a:r>
          </a:p>
          <a:p>
            <a:pPr lvl="1">
              <a:buClr>
                <a:schemeClr val="tx2"/>
              </a:buClr>
            </a:pPr>
            <a:r>
              <a:rPr lang="en-US" sz="2000" dirty="0" err="1" smtClean="0">
                <a:solidFill>
                  <a:srgbClr val="2D9DFF"/>
                </a:solidFill>
                <a:sym typeface="Wingdings" panose="05000000000000000000" pitchFamily="2" charset="2"/>
              </a:rPr>
              <a:t>int</a:t>
            </a:r>
            <a:r>
              <a:rPr lang="en-US" sz="2000" dirty="0" smtClean="0">
                <a:solidFill>
                  <a:srgbClr val="2D9DFF"/>
                </a:solidFill>
                <a:sym typeface="Wingdings" panose="05000000000000000000" pitchFamily="2" charset="2"/>
              </a:rPr>
              <a:t>, float, double</a:t>
            </a:r>
          </a:p>
          <a:p>
            <a:pPr lvl="1">
              <a:buClr>
                <a:schemeClr val="tx2"/>
              </a:buClr>
            </a:pPr>
            <a:r>
              <a:rPr lang="en-US" sz="2000" dirty="0" smtClean="0">
                <a:solidFill>
                  <a:srgbClr val="2D9DFF"/>
                </a:solidFill>
                <a:sym typeface="Wingdings" panose="05000000000000000000" pitchFamily="2" charset="2"/>
              </a:rPr>
              <a:t>Very high cardinality columns – almost every value is unique</a:t>
            </a:r>
          </a:p>
          <a:p>
            <a:pPr>
              <a:buClr>
                <a:schemeClr val="tx2"/>
              </a:buClr>
            </a:pPr>
            <a:r>
              <a:rPr lang="en-US" sz="2400" dirty="0" smtClean="0">
                <a:sym typeface="Wingdings" panose="05000000000000000000" pitchFamily="2" charset="2"/>
              </a:rPr>
              <a:t>Is it really transparent?</a:t>
            </a:r>
          </a:p>
          <a:p>
            <a:pPr lvl="1">
              <a:buClr>
                <a:schemeClr val="tx2"/>
              </a:buClr>
            </a:pPr>
            <a:r>
              <a:rPr lang="en-US" sz="2000" dirty="0" smtClean="0">
                <a:solidFill>
                  <a:srgbClr val="2D9DFF"/>
                </a:solidFill>
                <a:sym typeface="Wingdings" panose="05000000000000000000" pitchFamily="2" charset="2"/>
              </a:rPr>
              <a:t>e.g. no negative impact on DML operations</a:t>
            </a:r>
          </a:p>
          <a:p>
            <a:pPr>
              <a:buClr>
                <a:schemeClr val="tx2"/>
              </a:buClr>
            </a:pPr>
            <a:r>
              <a:rPr lang="en-US" sz="2400" dirty="0" smtClean="0">
                <a:sym typeface="Wingdings" panose="05000000000000000000" pitchFamily="2" charset="2"/>
              </a:rPr>
              <a:t>Can the analysis now be performed in real-time?</a:t>
            </a:r>
          </a:p>
        </p:txBody>
      </p:sp>
    </p:spTree>
    <p:extLst>
      <p:ext uri="{BB962C8B-B14F-4D97-AF65-F5344CB8AC3E}">
        <p14:creationId xmlns:p14="http://schemas.microsoft.com/office/powerpoint/2010/main" val="1804805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5119"/>
            <a:ext cx="8226854" cy="677403"/>
          </a:xfrm>
        </p:spPr>
        <p:txBody>
          <a:bodyPr>
            <a:noAutofit/>
          </a:bodyPr>
          <a:lstStyle/>
          <a:p>
            <a:r>
              <a:rPr lang="en-US" sz="4000" dirty="0" smtClean="0"/>
              <a:t>IMC Tests – Methodology</a:t>
            </a:r>
            <a:endParaRPr lang="en-US" sz="4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F89FEF-6A44-9B41-A33D-7815FD06DC43}" type="slidenum">
              <a:rPr lang="en-US" smtClean="0"/>
              <a:t>26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974920"/>
            <a:ext cx="8602126" cy="3500566"/>
          </a:xfrm>
        </p:spPr>
        <p:txBody>
          <a:bodyPr>
            <a:normAutofit/>
          </a:bodyPr>
          <a:lstStyle/>
          <a:p>
            <a:pPr>
              <a:buClr>
                <a:schemeClr val="tx2"/>
              </a:buClr>
            </a:pPr>
            <a:r>
              <a:rPr lang="en-US" sz="2400" dirty="0" smtClean="0"/>
              <a:t>A workload consisting of all 4 benchmark queries</a:t>
            </a:r>
          </a:p>
          <a:p>
            <a:pPr>
              <a:buClr>
                <a:schemeClr val="tx2"/>
              </a:buClr>
            </a:pPr>
            <a:r>
              <a:rPr lang="en-US" sz="2400" dirty="0" smtClean="0">
                <a:sym typeface="Wingdings" panose="05000000000000000000" pitchFamily="2" charset="2"/>
              </a:rPr>
              <a:t>Queries run in Parallel and some also in Serial mode</a:t>
            </a:r>
          </a:p>
          <a:p>
            <a:pPr>
              <a:buClr>
                <a:schemeClr val="tx2"/>
              </a:buClr>
            </a:pPr>
            <a:r>
              <a:rPr lang="en-US" sz="2400" dirty="0" smtClean="0"/>
              <a:t>Sample 115GB set of physics experiment </a:t>
            </a:r>
            <a:r>
              <a:rPr lang="en-US" sz="2400" smtClean="0"/>
              <a:t>data </a:t>
            </a:r>
            <a:endParaRPr lang="en-US" sz="2000" dirty="0" smtClean="0">
              <a:solidFill>
                <a:srgbClr val="2D9DFF"/>
              </a:solidFill>
            </a:endParaRPr>
          </a:p>
          <a:p>
            <a:pPr>
              <a:buClr>
                <a:schemeClr val="tx2"/>
              </a:buClr>
            </a:pPr>
            <a:r>
              <a:rPr lang="en-US" sz="2400" dirty="0" smtClean="0">
                <a:sym typeface="Wingdings" panose="05000000000000000000" pitchFamily="2" charset="2"/>
              </a:rPr>
              <a:t>Multiple runs of the workload for each DB configuration</a:t>
            </a:r>
          </a:p>
          <a:p>
            <a:pPr lvl="1">
              <a:buClr>
                <a:schemeClr val="tx2"/>
              </a:buClr>
            </a:pPr>
            <a:r>
              <a:rPr lang="en-US" sz="2000" dirty="0" smtClean="0">
                <a:solidFill>
                  <a:srgbClr val="2D9DFF"/>
                </a:solidFill>
                <a:sym typeface="Wingdings" panose="05000000000000000000" pitchFamily="2" charset="2"/>
              </a:rPr>
              <a:t>4 undisturbed workload runs with </a:t>
            </a:r>
            <a:r>
              <a:rPr lang="pl-PL" sz="2000" dirty="0" smtClean="0">
                <a:solidFill>
                  <a:srgbClr val="2D9DFF"/>
                </a:solidFill>
                <a:sym typeface="Wingdings" panose="05000000000000000000" pitchFamily="2" charset="2"/>
              </a:rPr>
              <a:t>a </a:t>
            </a:r>
            <a:r>
              <a:rPr lang="en-US" sz="2000" dirty="0" smtClean="0">
                <a:solidFill>
                  <a:srgbClr val="2D9DFF"/>
                </a:solidFill>
                <a:sym typeface="Wingdings" panose="05000000000000000000" pitchFamily="2" charset="2"/>
              </a:rPr>
              <a:t>stable execution plan</a:t>
            </a:r>
          </a:p>
          <a:p>
            <a:pPr lvl="1">
              <a:buClr>
                <a:schemeClr val="tx2"/>
              </a:buClr>
            </a:pPr>
            <a:r>
              <a:rPr lang="en-US" sz="2000" dirty="0" smtClean="0">
                <a:solidFill>
                  <a:srgbClr val="2D9DFF"/>
                </a:solidFill>
                <a:sym typeface="Wingdings" panose="05000000000000000000" pitchFamily="2" charset="2"/>
              </a:rPr>
              <a:t>Results averaged out of all test runs</a:t>
            </a:r>
          </a:p>
          <a:p>
            <a:pPr lvl="1">
              <a:buClr>
                <a:schemeClr val="tx2"/>
              </a:buClr>
            </a:pPr>
            <a:r>
              <a:rPr lang="en-US" sz="2000" dirty="0" smtClean="0">
                <a:solidFill>
                  <a:srgbClr val="2D9DFF"/>
                </a:solidFill>
                <a:sym typeface="Wingdings" panose="05000000000000000000" pitchFamily="2" charset="2"/>
              </a:rPr>
              <a:t>3-4 warmup runs before the actual test</a:t>
            </a:r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260413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5119"/>
            <a:ext cx="8226854" cy="677403"/>
          </a:xfrm>
        </p:spPr>
        <p:txBody>
          <a:bodyPr>
            <a:noAutofit/>
          </a:bodyPr>
          <a:lstStyle/>
          <a:p>
            <a:r>
              <a:rPr lang="en-US" sz="4000" dirty="0" smtClean="0"/>
              <a:t>IMC Tests - Environment</a:t>
            </a:r>
            <a:endParaRPr lang="en-US" sz="4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F89FEF-6A44-9B41-A33D-7815FD06DC43}" type="slidenum">
              <a:rPr lang="en-US" smtClean="0"/>
              <a:t>27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974920"/>
            <a:ext cx="8494295" cy="3500566"/>
          </a:xfrm>
        </p:spPr>
        <p:txBody>
          <a:bodyPr>
            <a:normAutofit/>
          </a:bodyPr>
          <a:lstStyle/>
          <a:p>
            <a:pPr>
              <a:buClr>
                <a:schemeClr val="tx2"/>
              </a:buClr>
            </a:pPr>
            <a:r>
              <a:rPr lang="en-US" sz="2400" dirty="0" smtClean="0"/>
              <a:t>Server: 	Dell PowerEdge R820</a:t>
            </a:r>
          </a:p>
          <a:p>
            <a:pPr>
              <a:buClr>
                <a:schemeClr val="tx2"/>
              </a:buClr>
            </a:pPr>
            <a:r>
              <a:rPr lang="en-US" sz="2400" dirty="0" smtClean="0"/>
              <a:t>CPU: 	Intel Xeon 2.7Ghz</a:t>
            </a:r>
            <a:br>
              <a:rPr lang="en-US" sz="2400" dirty="0" smtClean="0"/>
            </a:br>
            <a:r>
              <a:rPr lang="en-US" sz="2400" dirty="0" smtClean="0"/>
              <a:t>		32 cores / 64 threads</a:t>
            </a:r>
          </a:p>
          <a:p>
            <a:pPr>
              <a:buClr>
                <a:schemeClr val="tx2"/>
              </a:buClr>
            </a:pPr>
            <a:r>
              <a:rPr lang="en-US" sz="2400" dirty="0" smtClean="0"/>
              <a:t>Memory:	DDR3 256GB </a:t>
            </a:r>
          </a:p>
          <a:p>
            <a:pPr>
              <a:buClr>
                <a:schemeClr val="tx2"/>
              </a:buClr>
            </a:pPr>
            <a:r>
              <a:rPr lang="en-US" sz="2400" dirty="0" smtClean="0"/>
              <a:t>Storage:	local SSD drive and NetApp NAS</a:t>
            </a:r>
          </a:p>
          <a:p>
            <a:pPr>
              <a:buClr>
                <a:schemeClr val="tx2"/>
              </a:buClr>
            </a:pPr>
            <a:r>
              <a:rPr lang="en-US" sz="2400" dirty="0" smtClean="0"/>
              <a:t>OS:	Red Hat Enterprise Linux Server 6.5</a:t>
            </a:r>
          </a:p>
          <a:p>
            <a:pPr>
              <a:buClr>
                <a:schemeClr val="tx2"/>
              </a:buClr>
            </a:pPr>
            <a:r>
              <a:rPr lang="en-US" sz="2400" dirty="0" smtClean="0"/>
              <a:t>RDBMS:	12.1.0.2 Enterprise Edition - 64bit Production</a:t>
            </a:r>
          </a:p>
          <a:p>
            <a:pPr marL="36576" indent="0">
              <a:buClr>
                <a:schemeClr val="tx2"/>
              </a:buClr>
              <a:buNone/>
            </a:pPr>
            <a:endParaRPr lang="en-US" sz="2400" dirty="0" smtClean="0"/>
          </a:p>
          <a:p>
            <a:pPr>
              <a:buClr>
                <a:schemeClr val="tx2"/>
              </a:buClr>
            </a:pPr>
            <a:endParaRPr lang="en-US" sz="2400" dirty="0" smtClean="0">
              <a:sym typeface="Wingdings" panose="05000000000000000000" pitchFamily="2" charset="2"/>
            </a:endParaRPr>
          </a:p>
          <a:p>
            <a:pPr>
              <a:buClr>
                <a:schemeClr val="tx2"/>
              </a:buClr>
            </a:pPr>
            <a:endParaRPr lang="en-US" sz="2400" dirty="0" smtClean="0"/>
          </a:p>
          <a:p>
            <a:pPr>
              <a:buClr>
                <a:schemeClr val="tx2"/>
              </a:buClr>
            </a:pPr>
            <a:endParaRPr lang="en-US" sz="2400" dirty="0" smtClean="0"/>
          </a:p>
          <a:p>
            <a:pPr>
              <a:buClr>
                <a:schemeClr val="tx2"/>
              </a:buClr>
            </a:pPr>
            <a:endParaRPr lang="en-US" sz="2400" dirty="0" smtClean="0"/>
          </a:p>
          <a:p>
            <a:pPr>
              <a:buClr>
                <a:schemeClr val="tx2"/>
              </a:buClr>
            </a:pPr>
            <a:endParaRPr lang="en-US" sz="3200" dirty="0" smtClean="0"/>
          </a:p>
        </p:txBody>
      </p:sp>
      <p:pic>
        <p:nvPicPr>
          <p:cNvPr id="3074" name="Picture 2" descr="Poweredge R820 - Concentrated power and capacity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73572" y="1112250"/>
            <a:ext cx="3670428" cy="1521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02479" y="4767263"/>
            <a:ext cx="70887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>
                <a:solidFill>
                  <a:schemeClr val="bg1"/>
                </a:solidFill>
              </a:rPr>
              <a:t>Graphics: www.dell.com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994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5119"/>
            <a:ext cx="8226854" cy="677403"/>
          </a:xfrm>
        </p:spPr>
        <p:txBody>
          <a:bodyPr>
            <a:noAutofit/>
          </a:bodyPr>
          <a:lstStyle/>
          <a:p>
            <a:r>
              <a:rPr lang="en-US" sz="4000" dirty="0" smtClean="0"/>
              <a:t>IMC Tests – DB Configurations</a:t>
            </a:r>
            <a:endParaRPr lang="en-US" sz="4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F89FEF-6A44-9B41-A33D-7815FD06DC43}" type="slidenum">
              <a:rPr lang="en-US" smtClean="0"/>
              <a:t>28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974919"/>
            <a:ext cx="8602126" cy="3835409"/>
          </a:xfrm>
        </p:spPr>
        <p:txBody>
          <a:bodyPr>
            <a:normAutofit/>
          </a:bodyPr>
          <a:lstStyle/>
          <a:p>
            <a:pPr>
              <a:buClr>
                <a:schemeClr val="tx2"/>
              </a:buClr>
            </a:pPr>
            <a:r>
              <a:rPr lang="en-US" sz="2400" dirty="0" smtClean="0"/>
              <a:t>Row format only – Buffer Cache</a:t>
            </a:r>
          </a:p>
          <a:p>
            <a:pPr lvl="1">
              <a:buClr>
                <a:schemeClr val="tx2"/>
              </a:buClr>
            </a:pPr>
            <a:r>
              <a:rPr lang="en-US" sz="2000" dirty="0" smtClean="0">
                <a:solidFill>
                  <a:srgbClr val="2D9DFF"/>
                </a:solidFill>
              </a:rPr>
              <a:t>With empty buffer (flushed before each query)</a:t>
            </a:r>
          </a:p>
          <a:p>
            <a:pPr lvl="1">
              <a:buClr>
                <a:schemeClr val="tx2"/>
              </a:buClr>
            </a:pPr>
            <a:r>
              <a:rPr lang="en-US" sz="2000" dirty="0" smtClean="0">
                <a:solidFill>
                  <a:srgbClr val="2D9DFF"/>
                </a:solidFill>
              </a:rPr>
              <a:t>With pre-warmed big buffer – 160GB </a:t>
            </a:r>
          </a:p>
          <a:p>
            <a:pPr lvl="1">
              <a:buClr>
                <a:schemeClr val="tx2"/>
              </a:buClr>
            </a:pPr>
            <a:r>
              <a:rPr lang="en-US" sz="2000" dirty="0" smtClean="0">
                <a:solidFill>
                  <a:srgbClr val="2D9DFF"/>
                </a:solidFill>
              </a:rPr>
              <a:t>With pre-warmed reduced buffer – 32/80GB</a:t>
            </a:r>
          </a:p>
          <a:p>
            <a:pPr>
              <a:buClr>
                <a:schemeClr val="tx2"/>
              </a:buClr>
            </a:pPr>
            <a:r>
              <a:rPr lang="en-US" sz="2400" dirty="0" smtClean="0">
                <a:sym typeface="Wingdings" panose="05000000000000000000" pitchFamily="2" charset="2"/>
              </a:rPr>
              <a:t>In-Memory Columnar format – IM Column Store</a:t>
            </a:r>
          </a:p>
          <a:p>
            <a:pPr lvl="1">
              <a:buClr>
                <a:schemeClr val="tx2"/>
              </a:buClr>
            </a:pPr>
            <a:r>
              <a:rPr lang="pl-PL" sz="2000" dirty="0">
                <a:solidFill>
                  <a:srgbClr val="2D9DFF"/>
                </a:solidFill>
                <a:sym typeface="Wingdings" panose="05000000000000000000" pitchFamily="2" charset="2"/>
              </a:rPr>
              <a:t>I</a:t>
            </a:r>
            <a:r>
              <a:rPr lang="en-US" sz="2000" dirty="0" smtClean="0">
                <a:solidFill>
                  <a:srgbClr val="2D9DFF"/>
                </a:solidFill>
                <a:sym typeface="Wingdings" panose="05000000000000000000" pitchFamily="2" charset="2"/>
              </a:rPr>
              <a:t>n addition to Buffer Cache</a:t>
            </a:r>
          </a:p>
          <a:p>
            <a:pPr lvl="1">
              <a:buClr>
                <a:schemeClr val="tx2"/>
              </a:buClr>
            </a:pPr>
            <a:r>
              <a:rPr lang="en-US" sz="2000" dirty="0" smtClean="0">
                <a:solidFill>
                  <a:srgbClr val="2D9DFF"/>
                </a:solidFill>
                <a:sym typeface="Wingdings" panose="05000000000000000000" pitchFamily="2" charset="2"/>
              </a:rPr>
              <a:t>All possible compression levels</a:t>
            </a:r>
          </a:p>
          <a:p>
            <a:pPr lvl="1">
              <a:buClr>
                <a:schemeClr val="tx2"/>
              </a:buClr>
            </a:pPr>
            <a:r>
              <a:rPr lang="en-US" sz="2000" dirty="0" smtClean="0">
                <a:solidFill>
                  <a:srgbClr val="2D9DFF"/>
                </a:solidFill>
                <a:sym typeface="Wingdings" panose="05000000000000000000" pitchFamily="2" charset="2"/>
              </a:rPr>
              <a:t>BC/IMC pool sizes dependent on compression: total = 160GB</a:t>
            </a:r>
            <a:endParaRPr lang="pl-PL" sz="2000" dirty="0" smtClean="0">
              <a:solidFill>
                <a:srgbClr val="2D9DFF"/>
              </a:solidFill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220388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1449568"/>
              </p:ext>
            </p:extLst>
          </p:nvPr>
        </p:nvGraphicFramePr>
        <p:xfrm>
          <a:off x="925059" y="2396441"/>
          <a:ext cx="8099588" cy="2076655"/>
        </p:xfrm>
        <a:graphic>
          <a:graphicData uri="http://schemas.openxmlformats.org/drawingml/2006/table">
            <a:tbl>
              <a:tblPr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1521576"/>
                <a:gridCol w="685291"/>
                <a:gridCol w="553667"/>
                <a:gridCol w="611045"/>
                <a:gridCol w="897065"/>
                <a:gridCol w="1174419"/>
                <a:gridCol w="1235090"/>
                <a:gridCol w="1421435"/>
              </a:tblGrid>
              <a:tr h="296665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Table:</a:t>
                      </a:r>
                      <a:endParaRPr lang="en-US" sz="14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electron</a:t>
                      </a:r>
                      <a:endParaRPr lang="en-US" sz="14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jet</a:t>
                      </a:r>
                      <a:endParaRPr lang="en-US" sz="14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noProof="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muon</a:t>
                      </a:r>
                      <a:endParaRPr lang="en-US" sz="14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Event Filter</a:t>
                      </a:r>
                      <a:endParaRPr lang="en-US" sz="14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Missing Energy</a:t>
                      </a:r>
                      <a:endParaRPr lang="en-US" sz="14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 (all tables)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Size GB (all tables)</a:t>
                      </a:r>
                      <a:endParaRPr lang="en-US" sz="14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</a:tr>
              <a:tr h="29666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 MEMCOMPRESS</a:t>
                      </a:r>
                      <a:endParaRPr lang="en-US" sz="14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1.07</a:t>
                      </a:r>
                      <a:endParaRPr lang="en-US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1.41</a:t>
                      </a:r>
                      <a:endParaRPr lang="en-US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1.10</a:t>
                      </a:r>
                      <a:endParaRPr lang="en-US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0.70</a:t>
                      </a:r>
                      <a:endParaRPr lang="en-US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1.42</a:t>
                      </a:r>
                      <a:endParaRPr lang="en-US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1.14</a:t>
                      </a:r>
                      <a:endParaRPr lang="en-US" sz="14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101.2</a:t>
                      </a:r>
                      <a:endParaRPr lang="en-US" sz="14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9666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FOR DML</a:t>
                      </a:r>
                      <a:endParaRPr lang="en-US" sz="14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1.17</a:t>
                      </a:r>
                      <a:endParaRPr lang="en-US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1.62</a:t>
                      </a:r>
                      <a:endParaRPr lang="en-US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1.12</a:t>
                      </a:r>
                      <a:endParaRPr lang="en-US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0.95</a:t>
                      </a:r>
                      <a:endParaRPr lang="en-US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1.46</a:t>
                      </a:r>
                      <a:endParaRPr lang="en-US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1.26</a:t>
                      </a:r>
                      <a:endParaRPr lang="en-US" sz="14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91.5</a:t>
                      </a:r>
                      <a:endParaRPr lang="en-US" sz="14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FFF"/>
                    </a:solidFill>
                  </a:tcPr>
                </a:tc>
              </a:tr>
              <a:tr h="29666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FOR QUERY LOW</a:t>
                      </a:r>
                      <a:endParaRPr lang="en-US" sz="14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1.39</a:t>
                      </a:r>
                      <a:endParaRPr lang="en-US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2.11</a:t>
                      </a:r>
                      <a:endParaRPr lang="en-US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1.06</a:t>
                      </a:r>
                      <a:endParaRPr lang="en-US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21.75</a:t>
                      </a:r>
                      <a:endParaRPr lang="en-US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0.94</a:t>
                      </a:r>
                      <a:endParaRPr lang="en-US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1.51</a:t>
                      </a:r>
                      <a:endParaRPr lang="en-US" sz="14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76.2</a:t>
                      </a:r>
                      <a:endParaRPr lang="en-US" sz="14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9666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FOR QUERY HIGH</a:t>
                      </a:r>
                      <a:endParaRPr lang="en-US" sz="14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1.60</a:t>
                      </a:r>
                      <a:endParaRPr lang="en-US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2.77</a:t>
                      </a:r>
                      <a:endParaRPr lang="en-US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1.30</a:t>
                      </a:r>
                      <a:endParaRPr lang="en-US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30.08</a:t>
                      </a:r>
                      <a:endParaRPr lang="en-US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1.49</a:t>
                      </a:r>
                      <a:endParaRPr lang="en-US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1.82</a:t>
                      </a:r>
                      <a:endParaRPr lang="en-US" sz="14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63.0</a:t>
                      </a:r>
                      <a:endParaRPr lang="en-US" sz="14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FFF"/>
                    </a:solidFill>
                  </a:tcPr>
                </a:tc>
              </a:tr>
              <a:tr h="29666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FOR CAPACITY LOW</a:t>
                      </a:r>
                      <a:endParaRPr lang="en-US" sz="14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2.00</a:t>
                      </a:r>
                      <a:endParaRPr lang="en-US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3.71</a:t>
                      </a:r>
                      <a:endParaRPr lang="en-US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1.80</a:t>
                      </a:r>
                      <a:endParaRPr lang="en-US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39.44</a:t>
                      </a:r>
                      <a:endParaRPr lang="en-US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1.54</a:t>
                      </a:r>
                      <a:endParaRPr lang="en-US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2.32</a:t>
                      </a:r>
                      <a:endParaRPr lang="en-US" sz="14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49.5</a:t>
                      </a:r>
                      <a:endParaRPr lang="en-US" sz="14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9666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FOR CAPACITY HIGH</a:t>
                      </a:r>
                      <a:endParaRPr lang="en-US" sz="14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2.44</a:t>
                      </a:r>
                      <a:endParaRPr lang="en-US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4.83</a:t>
                      </a:r>
                      <a:endParaRPr lang="en-US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2.44</a:t>
                      </a:r>
                      <a:endParaRPr lang="en-US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56.28</a:t>
                      </a:r>
                      <a:endParaRPr lang="en-US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1.71</a:t>
                      </a:r>
                      <a:endParaRPr lang="en-US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2.89</a:t>
                      </a:r>
                      <a:endParaRPr lang="en-US" sz="14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39.7</a:t>
                      </a:r>
                      <a:endParaRPr lang="en-US" sz="14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FFF"/>
                    </a:solidFill>
                  </a:tcPr>
                </a:tc>
              </a:tr>
            </a:tbl>
          </a:graphicData>
        </a:graphic>
      </p:graphicFrame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917634"/>
            <a:ext cx="8602126" cy="3500566"/>
          </a:xfrm>
        </p:spPr>
        <p:txBody>
          <a:bodyPr>
            <a:normAutofit/>
          </a:bodyPr>
          <a:lstStyle/>
          <a:p>
            <a:pPr>
              <a:buClr>
                <a:schemeClr val="tx2"/>
              </a:buClr>
            </a:pPr>
            <a:r>
              <a:rPr lang="en-US" sz="2400" dirty="0" smtClean="0"/>
              <a:t>For tables used in physics analysis – 115GB in row format</a:t>
            </a:r>
          </a:p>
          <a:p>
            <a:pPr lvl="1">
              <a:buClr>
                <a:schemeClr val="tx2"/>
              </a:buClr>
            </a:pPr>
            <a:r>
              <a:rPr lang="en-US" sz="1800" dirty="0" smtClean="0">
                <a:solidFill>
                  <a:srgbClr val="2D9DFF"/>
                </a:solidFill>
              </a:rPr>
              <a:t>„electron”, „jet”, „</a:t>
            </a:r>
            <a:r>
              <a:rPr lang="en-US" sz="1800" dirty="0" err="1" smtClean="0">
                <a:solidFill>
                  <a:srgbClr val="2D9DFF"/>
                </a:solidFill>
              </a:rPr>
              <a:t>muon</a:t>
            </a:r>
            <a:r>
              <a:rPr lang="en-US" sz="1800" dirty="0" smtClean="0">
                <a:solidFill>
                  <a:srgbClr val="2D9DFF"/>
                </a:solidFill>
              </a:rPr>
              <a:t>” </a:t>
            </a:r>
            <a:r>
              <a:rPr lang="en-US" sz="1800" dirty="0" smtClean="0">
                <a:solidFill>
                  <a:srgbClr val="2D9DFF"/>
                </a:solidFill>
                <a:sym typeface="Wingdings" panose="05000000000000000000" pitchFamily="2" charset="2"/>
              </a:rPr>
              <a:t> typical physics data: mixture of </a:t>
            </a:r>
            <a:r>
              <a:rPr lang="en-US" sz="1800" dirty="0" err="1" smtClean="0">
                <a:solidFill>
                  <a:srgbClr val="2D9DFF"/>
                </a:solidFill>
                <a:sym typeface="Wingdings" panose="05000000000000000000" pitchFamily="2" charset="2"/>
              </a:rPr>
              <a:t>int</a:t>
            </a:r>
            <a:r>
              <a:rPr lang="en-US" sz="1800" dirty="0" smtClean="0">
                <a:solidFill>
                  <a:srgbClr val="2D9DFF"/>
                </a:solidFill>
                <a:sym typeface="Wingdings" panose="05000000000000000000" pitchFamily="2" charset="2"/>
              </a:rPr>
              <a:t>, float, double</a:t>
            </a:r>
          </a:p>
          <a:p>
            <a:pPr lvl="1">
              <a:buClr>
                <a:schemeClr val="tx2"/>
              </a:buClr>
            </a:pPr>
            <a:r>
              <a:rPr lang="en-US" sz="1800" dirty="0" smtClean="0">
                <a:solidFill>
                  <a:srgbClr val="2D9DFF"/>
                </a:solidFill>
              </a:rPr>
              <a:t>„Event Filter” </a:t>
            </a:r>
            <a:r>
              <a:rPr lang="en-US" sz="1800" dirty="0" smtClean="0">
                <a:solidFill>
                  <a:srgbClr val="2D9DFF"/>
                </a:solidFill>
                <a:sym typeface="Wingdings" panose="05000000000000000000" pitchFamily="2" charset="2"/>
              </a:rPr>
              <a:t></a:t>
            </a:r>
            <a:r>
              <a:rPr lang="en-US" sz="1800" dirty="0" smtClean="0">
                <a:solidFill>
                  <a:srgbClr val="2D9DFF"/>
                </a:solidFill>
              </a:rPr>
              <a:t> only </a:t>
            </a:r>
            <a:r>
              <a:rPr lang="en-US" sz="1800" dirty="0" err="1" smtClean="0">
                <a:solidFill>
                  <a:srgbClr val="2D9DFF"/>
                </a:solidFill>
              </a:rPr>
              <a:t>boolean</a:t>
            </a:r>
            <a:r>
              <a:rPr lang="en-US" sz="1800" dirty="0" smtClean="0">
                <a:solidFill>
                  <a:srgbClr val="2D9DFF"/>
                </a:solidFill>
              </a:rPr>
              <a:t> columns (mostly false), best compression</a:t>
            </a:r>
          </a:p>
          <a:p>
            <a:pPr lvl="1">
              <a:buClr>
                <a:schemeClr val="tx2"/>
              </a:buClr>
            </a:pPr>
            <a:r>
              <a:rPr lang="en-US" sz="1800" dirty="0" smtClean="0">
                <a:solidFill>
                  <a:srgbClr val="2D9DFF"/>
                </a:solidFill>
              </a:rPr>
              <a:t>„Missing Energy” </a:t>
            </a:r>
            <a:r>
              <a:rPr lang="en-US" sz="1800" dirty="0" smtClean="0">
                <a:solidFill>
                  <a:srgbClr val="2D9DFF"/>
                </a:solidFill>
                <a:sym typeface="Wingdings" panose="05000000000000000000" pitchFamily="2" charset="2"/>
              </a:rPr>
              <a:t></a:t>
            </a:r>
            <a:r>
              <a:rPr lang="en-US" sz="1800" dirty="0" smtClean="0">
                <a:solidFill>
                  <a:srgbClr val="2D9DFF"/>
                </a:solidFill>
              </a:rPr>
              <a:t> table with float &amp; double columns, worst compression</a:t>
            </a:r>
          </a:p>
          <a:p>
            <a:pPr>
              <a:buClr>
                <a:schemeClr val="tx2"/>
              </a:buClr>
            </a:pPr>
            <a:endParaRPr lang="en-US" sz="2400" dirty="0" smtClean="0">
              <a:sym typeface="Wingdings" panose="05000000000000000000" pitchFamily="2" charset="2"/>
            </a:endParaRPr>
          </a:p>
          <a:p>
            <a:pPr>
              <a:buClr>
                <a:schemeClr val="tx2"/>
              </a:buClr>
            </a:pPr>
            <a:endParaRPr lang="en-US" sz="2400" dirty="0" smtClean="0"/>
          </a:p>
          <a:p>
            <a:pPr>
              <a:buClr>
                <a:schemeClr val="tx2"/>
              </a:buClr>
            </a:pPr>
            <a:endParaRPr lang="en-US" sz="2400" dirty="0" smtClean="0"/>
          </a:p>
          <a:p>
            <a:pPr>
              <a:buClr>
                <a:schemeClr val="tx2"/>
              </a:buClr>
            </a:pPr>
            <a:endParaRPr lang="en-US" sz="2400" dirty="0" smtClean="0"/>
          </a:p>
          <a:p>
            <a:pPr>
              <a:buClr>
                <a:schemeClr val="tx2"/>
              </a:buClr>
            </a:pPr>
            <a:endParaRPr lang="en-US" sz="32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5119"/>
            <a:ext cx="8226854" cy="677403"/>
          </a:xfrm>
        </p:spPr>
        <p:txBody>
          <a:bodyPr>
            <a:noAutofit/>
          </a:bodyPr>
          <a:lstStyle/>
          <a:p>
            <a:r>
              <a:rPr lang="en-US" sz="4000" dirty="0" smtClean="0"/>
              <a:t>IMC Tests – Compression Rates</a:t>
            </a:r>
            <a:endParaRPr lang="en-US" sz="4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F89FEF-6A44-9B41-A33D-7815FD06DC43}" type="slidenum">
              <a:rPr lang="en-US" smtClean="0"/>
              <a:t>29</a:t>
            </a:fld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77853" y="1418690"/>
            <a:ext cx="4848723" cy="31168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4603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CERN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chemeClr val="tx2"/>
              </a:buClr>
            </a:pPr>
            <a:r>
              <a:rPr lang="en-US" sz="2400" dirty="0">
                <a:solidFill>
                  <a:srgbClr val="0055A0"/>
                </a:solidFill>
              </a:rPr>
              <a:t>CERN</a:t>
            </a:r>
            <a:r>
              <a:rPr lang="en-US" sz="3200" dirty="0">
                <a:solidFill>
                  <a:srgbClr val="0055A0"/>
                </a:solidFill>
              </a:rPr>
              <a:t> - </a:t>
            </a:r>
            <a:r>
              <a:rPr lang="en-US" sz="2400" b="1" dirty="0">
                <a:solidFill>
                  <a:srgbClr val="2D9DFF"/>
                </a:solidFill>
              </a:rPr>
              <a:t>European </a:t>
            </a:r>
            <a:r>
              <a:rPr lang="en-US" sz="2400" b="1" dirty="0" smtClean="0">
                <a:solidFill>
                  <a:srgbClr val="2D9DFF"/>
                </a:solidFill>
              </a:rPr>
              <a:t>Laboratory for Particle Physics</a:t>
            </a:r>
          </a:p>
          <a:p>
            <a:pPr>
              <a:buClr>
                <a:schemeClr val="tx2"/>
              </a:buClr>
            </a:pPr>
            <a:r>
              <a:rPr lang="en-US" sz="2400" dirty="0" smtClean="0">
                <a:solidFill>
                  <a:schemeClr val="tx2"/>
                </a:solidFill>
              </a:rPr>
              <a:t>Founded in</a:t>
            </a:r>
            <a:r>
              <a:rPr lang="en-US" sz="2400" dirty="0" smtClean="0">
                <a:solidFill>
                  <a:srgbClr val="0055A0"/>
                </a:solidFill>
              </a:rPr>
              <a:t> </a:t>
            </a:r>
            <a:r>
              <a:rPr lang="en-US" sz="2400" b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1954</a:t>
            </a:r>
            <a:r>
              <a:rPr lang="en-US" sz="2400" dirty="0" smtClean="0">
                <a:solidFill>
                  <a:srgbClr val="0055A0"/>
                </a:solidFill>
              </a:rPr>
              <a:t> by </a:t>
            </a:r>
            <a:r>
              <a:rPr lang="en-US" sz="2400" b="1" dirty="0" smtClean="0">
                <a:solidFill>
                  <a:srgbClr val="2D9DFF"/>
                </a:solidFill>
              </a:rPr>
              <a:t>12 Countries </a:t>
            </a:r>
            <a:r>
              <a:rPr lang="en-US" sz="2400" dirty="0" smtClean="0">
                <a:solidFill>
                  <a:srgbClr val="0055A0"/>
                </a:solidFill>
              </a:rPr>
              <a:t>for fundamental physics research in a post-war Europe</a:t>
            </a:r>
          </a:p>
          <a:p>
            <a:pPr marL="987552" lvl="2">
              <a:buClr>
                <a:schemeClr val="tx2"/>
              </a:buClr>
            </a:pPr>
            <a:r>
              <a:rPr lang="en-US" sz="1800" dirty="0" smtClean="0">
                <a:solidFill>
                  <a:srgbClr val="2D9DFF"/>
                </a:solidFill>
              </a:rPr>
              <a:t>Major </a:t>
            </a:r>
            <a:r>
              <a:rPr lang="en-US" sz="1800" dirty="0">
                <a:solidFill>
                  <a:srgbClr val="2D9DFF"/>
                </a:solidFill>
              </a:rPr>
              <a:t>milestone in the post-World War II recovery/reconstruction process </a:t>
            </a:r>
          </a:p>
          <a:p>
            <a:pPr>
              <a:buClr>
                <a:schemeClr val="tx2"/>
              </a:buClr>
            </a:pPr>
            <a:endParaRPr lang="en-US" sz="2400" dirty="0">
              <a:solidFill>
                <a:srgbClr val="2D9DFF"/>
              </a:solidFill>
            </a:endParaRPr>
          </a:p>
          <a:p>
            <a:pPr>
              <a:buClr>
                <a:schemeClr val="tx2"/>
              </a:buClr>
            </a:pPr>
            <a:endParaRPr lang="en-US" sz="20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448056" lvl="1" indent="0">
              <a:buClr>
                <a:schemeClr val="tx2"/>
              </a:buClr>
              <a:buNone/>
            </a:pP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4" name="Picture 3" descr="logo-60-small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6097" y="2908746"/>
            <a:ext cx="1534466" cy="1320354"/>
          </a:xfrm>
          <a:prstGeom prst="rect">
            <a:avLst/>
          </a:prstGeom>
        </p:spPr>
      </p:pic>
      <p:pic>
        <p:nvPicPr>
          <p:cNvPr id="8" name="Picture 7" descr="map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8310" y="2636175"/>
            <a:ext cx="2747234" cy="1828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753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5119"/>
            <a:ext cx="8226854" cy="677403"/>
          </a:xfrm>
        </p:spPr>
        <p:txBody>
          <a:bodyPr>
            <a:noAutofit/>
          </a:bodyPr>
          <a:lstStyle/>
          <a:p>
            <a:r>
              <a:rPr lang="en-US" sz="4000" dirty="0" smtClean="0"/>
              <a:t>IMC Tests – Population Time</a:t>
            </a:r>
            <a:endParaRPr lang="en-US" sz="4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F89FEF-6A44-9B41-A33D-7815FD06DC43}" type="slidenum">
              <a:rPr lang="en-US" smtClean="0"/>
              <a:t>30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974920"/>
            <a:ext cx="8602126" cy="3500566"/>
          </a:xfrm>
        </p:spPr>
        <p:txBody>
          <a:bodyPr>
            <a:normAutofit/>
          </a:bodyPr>
          <a:lstStyle/>
          <a:p>
            <a:pPr>
              <a:buClr>
                <a:schemeClr val="tx2"/>
              </a:buClr>
            </a:pPr>
            <a:r>
              <a:rPr lang="en-US" sz="2400" dirty="0" smtClean="0"/>
              <a:t>For tables used in physics analysis – 115GB in row format</a:t>
            </a:r>
          </a:p>
          <a:p>
            <a:pPr>
              <a:buClr>
                <a:schemeClr val="tx2"/>
              </a:buClr>
            </a:pPr>
            <a:r>
              <a:rPr lang="en-US" sz="2400" dirty="0" smtClean="0">
                <a:sym typeface="Wingdings" panose="05000000000000000000" pitchFamily="2" charset="2"/>
              </a:rPr>
              <a:t>32 populate processes</a:t>
            </a:r>
          </a:p>
          <a:p>
            <a:pPr>
              <a:buClr>
                <a:schemeClr val="tx2"/>
              </a:buClr>
            </a:pPr>
            <a:r>
              <a:rPr lang="en-US" sz="2400" dirty="0" smtClean="0">
                <a:sym typeface="Wingdings" panose="05000000000000000000" pitchFamily="2" charset="2"/>
              </a:rPr>
              <a:t>SSD vs NAS storage</a:t>
            </a:r>
          </a:p>
          <a:p>
            <a:pPr>
              <a:buClr>
                <a:schemeClr val="tx2"/>
              </a:buClr>
            </a:pPr>
            <a:endParaRPr lang="en-US" sz="2400" dirty="0" smtClean="0"/>
          </a:p>
          <a:p>
            <a:pPr>
              <a:buClr>
                <a:schemeClr val="tx2"/>
              </a:buClr>
            </a:pPr>
            <a:endParaRPr lang="en-US" sz="2400" dirty="0" smtClean="0"/>
          </a:p>
          <a:p>
            <a:pPr>
              <a:buClr>
                <a:schemeClr val="tx2"/>
              </a:buClr>
            </a:pPr>
            <a:endParaRPr lang="en-US" sz="2400" dirty="0" smtClean="0"/>
          </a:p>
          <a:p>
            <a:pPr>
              <a:buClr>
                <a:schemeClr val="tx2"/>
              </a:buClr>
            </a:pPr>
            <a:endParaRPr lang="en-US" sz="3200" dirty="0" smtClean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9220681"/>
              </p:ext>
            </p:extLst>
          </p:nvPr>
        </p:nvGraphicFramePr>
        <p:xfrm>
          <a:off x="822294" y="2493696"/>
          <a:ext cx="3494150" cy="1773555"/>
        </p:xfrm>
        <a:graphic>
          <a:graphicData uri="http://schemas.openxmlformats.org/drawingml/2006/table">
            <a:tbl>
              <a:tblPr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1632819"/>
                <a:gridCol w="880807"/>
                <a:gridCol w="980524"/>
              </a:tblGrid>
              <a:tr h="434004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Compression Level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Load Time SSD (s)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Load Time NAS (s)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 MEMCOMPRESS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3:24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35:57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FOR DML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3:28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36:04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FOR QUERY LOW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9:15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36:20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FOR QUERY HIGH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9:48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36:30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FOR CAPACITY LOW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20:20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48:34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FOR CAPACITY HIGH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26:57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49:24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0381630"/>
              </p:ext>
            </p:extLst>
          </p:nvPr>
        </p:nvGraphicFramePr>
        <p:xfrm>
          <a:off x="822294" y="2493696"/>
          <a:ext cx="3494150" cy="1773555"/>
        </p:xfrm>
        <a:graphic>
          <a:graphicData uri="http://schemas.openxmlformats.org/drawingml/2006/table">
            <a:tbl>
              <a:tblPr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1632818"/>
                <a:gridCol w="880808"/>
                <a:gridCol w="980524"/>
              </a:tblGrid>
              <a:tr h="434004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Compression Level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Load Speed SSD (MB/s)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Load Speed NAS (MB/s)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 MEMCOMPRESS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576.7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54.5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FOR DML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565.6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54.4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FOR QUERY LOW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212.0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54.0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FOR QUERY HIGH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200.1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53.7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FOR CAPACITY LOW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96.4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40.4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FOR CAPACITY HIGH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72.8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39.7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FFF"/>
                    </a:solidFill>
                  </a:tcPr>
                </a:tc>
              </a:tr>
            </a:tbl>
          </a:graphicData>
        </a:graphic>
      </p:graphicFrame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4956" y="1576244"/>
            <a:ext cx="4359107" cy="28992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4954" y="1583062"/>
            <a:ext cx="4359107" cy="28924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3275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3"/>
          <p:cNvSpPr txBox="1">
            <a:spLocks/>
          </p:cNvSpPr>
          <p:nvPr/>
        </p:nvSpPr>
        <p:spPr>
          <a:xfrm>
            <a:off x="5566147" y="3137334"/>
            <a:ext cx="8602126" cy="11503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24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5119"/>
            <a:ext cx="8226854" cy="677403"/>
          </a:xfrm>
        </p:spPr>
        <p:txBody>
          <a:bodyPr>
            <a:noAutofit/>
          </a:bodyPr>
          <a:lstStyle/>
          <a:p>
            <a:r>
              <a:rPr lang="en-US" sz="4000" dirty="0" smtClean="0"/>
              <a:t>IMC Tests – Physics Benchmark</a:t>
            </a:r>
            <a:endParaRPr lang="en-US" sz="4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F89FEF-6A44-9B41-A33D-7815FD06DC43}" type="slidenum">
              <a:rPr lang="en-US" smtClean="0"/>
              <a:t>31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974921"/>
            <a:ext cx="8602126" cy="3540742"/>
          </a:xfrm>
        </p:spPr>
        <p:txBody>
          <a:bodyPr>
            <a:normAutofit/>
          </a:bodyPr>
          <a:lstStyle/>
          <a:p>
            <a:pPr>
              <a:buClr>
                <a:schemeClr val="tx2"/>
              </a:buClr>
            </a:pPr>
            <a:r>
              <a:rPr lang="en-US" sz="2400" dirty="0" smtClean="0"/>
              <a:t>Query 1:	„Electron Counter”</a:t>
            </a:r>
          </a:p>
          <a:p>
            <a:pPr lvl="1">
              <a:buClr>
                <a:schemeClr val="tx2"/>
              </a:buClr>
            </a:pPr>
            <a:r>
              <a:rPr lang="en-US" sz="2000" dirty="0" smtClean="0">
                <a:solidFill>
                  <a:srgbClr val="2D9DFF"/>
                </a:solidFill>
              </a:rPr>
              <a:t>Count number of electrons meeting certain criteria</a:t>
            </a:r>
          </a:p>
          <a:p>
            <a:pPr>
              <a:buClr>
                <a:schemeClr val="tx2"/>
              </a:buClr>
            </a:pPr>
            <a:r>
              <a:rPr lang="en-US" sz="2400" dirty="0" smtClean="0"/>
              <a:t>Query 2:	„Electron Filter”</a:t>
            </a:r>
          </a:p>
          <a:p>
            <a:pPr lvl="1">
              <a:buClr>
                <a:schemeClr val="tx2"/>
              </a:buClr>
            </a:pPr>
            <a:r>
              <a:rPr lang="en-US" sz="2000" dirty="0" smtClean="0">
                <a:solidFill>
                  <a:srgbClr val="2D9DFF"/>
                </a:solidFill>
              </a:rPr>
              <a:t>Find good quality electron-positron pairs, calculate properties</a:t>
            </a:r>
          </a:p>
          <a:p>
            <a:pPr>
              <a:buClr>
                <a:schemeClr val="tx2"/>
              </a:buClr>
            </a:pPr>
            <a:r>
              <a:rPr lang="en-US" sz="2400" dirty="0" smtClean="0"/>
              <a:t>Query 3:	„Interesting Events” (</a:t>
            </a:r>
            <a:r>
              <a:rPr lang="en-US" sz="2400" dirty="0" err="1" smtClean="0"/>
              <a:t>TTbar</a:t>
            </a:r>
            <a:r>
              <a:rPr lang="en-US" sz="2400" dirty="0" smtClean="0"/>
              <a:t> </a:t>
            </a:r>
            <a:r>
              <a:rPr lang="en-US" sz="2400" dirty="0" err="1" smtClean="0"/>
              <a:t>cutflow</a:t>
            </a:r>
            <a:r>
              <a:rPr lang="en-US" sz="2400" dirty="0" smtClean="0"/>
              <a:t>)</a:t>
            </a:r>
          </a:p>
          <a:p>
            <a:pPr lvl="1">
              <a:buClr>
                <a:schemeClr val="tx2"/>
              </a:buClr>
            </a:pPr>
            <a:r>
              <a:rPr lang="en-US" sz="2000" dirty="0" smtClean="0">
                <a:solidFill>
                  <a:srgbClr val="2D9DFF"/>
                </a:solidFill>
              </a:rPr>
              <a:t>Find interesting collision events, meeting certain criteria</a:t>
            </a:r>
          </a:p>
          <a:p>
            <a:pPr>
              <a:buClr>
                <a:schemeClr val="tx2"/>
              </a:buClr>
            </a:pPr>
            <a:r>
              <a:rPr lang="en-US" sz="2400" dirty="0" smtClean="0"/>
              <a:t>Query 4:	„Higgs Boson” (</a:t>
            </a:r>
            <a:r>
              <a:rPr lang="en-US" sz="2400" dirty="0" err="1" smtClean="0"/>
              <a:t>Higgs+Z</a:t>
            </a:r>
            <a:r>
              <a:rPr lang="en-US" sz="2400" dirty="0" smtClean="0"/>
              <a:t>)</a:t>
            </a:r>
          </a:p>
          <a:p>
            <a:pPr lvl="1">
              <a:buClr>
                <a:schemeClr val="tx2"/>
              </a:buClr>
            </a:pPr>
            <a:r>
              <a:rPr lang="en-US" sz="2000" dirty="0" smtClean="0">
                <a:solidFill>
                  <a:srgbClr val="2D9DFF"/>
                </a:solidFill>
              </a:rPr>
              <a:t>Find collision events in which Higgs boson was produced</a:t>
            </a:r>
          </a:p>
          <a:p>
            <a:pPr>
              <a:buClr>
                <a:schemeClr val="tx2"/>
              </a:buClr>
            </a:pP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275306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5119"/>
            <a:ext cx="8226854" cy="677403"/>
          </a:xfrm>
        </p:spPr>
        <p:txBody>
          <a:bodyPr>
            <a:noAutofit/>
          </a:bodyPr>
          <a:lstStyle/>
          <a:p>
            <a:r>
              <a:rPr lang="en-US" sz="4000" dirty="0" smtClean="0"/>
              <a:t>IMC Tests – Benchmark Query 1</a:t>
            </a:r>
            <a:endParaRPr lang="en-US" sz="4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F89FEF-6A44-9B41-A33D-7815FD06DC43}" type="slidenum">
              <a:rPr lang="en-US" smtClean="0"/>
              <a:t>32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910826"/>
            <a:ext cx="8602126" cy="3500566"/>
          </a:xfrm>
        </p:spPr>
        <p:txBody>
          <a:bodyPr>
            <a:normAutofit/>
          </a:bodyPr>
          <a:lstStyle/>
          <a:p>
            <a:pPr>
              <a:buClr>
                <a:schemeClr val="tx2"/>
              </a:buClr>
            </a:pPr>
            <a:r>
              <a:rPr lang="en-US" sz="2400" dirty="0" smtClean="0"/>
              <a:t>„Electron Counter” </a:t>
            </a:r>
          </a:p>
          <a:p>
            <a:pPr lvl="1">
              <a:buClr>
                <a:schemeClr val="tx2"/>
              </a:buClr>
            </a:pPr>
            <a:r>
              <a:rPr lang="en-US" sz="2000" dirty="0" smtClean="0">
                <a:solidFill>
                  <a:srgbClr val="2D9DFF"/>
                </a:solidFill>
                <a:sym typeface="Wingdings" panose="05000000000000000000" pitchFamily="2" charset="2"/>
              </a:rPr>
              <a:t>Big table scan (66GB) with filters</a:t>
            </a:r>
          </a:p>
          <a:p>
            <a:pPr marL="448056" lvl="1" indent="0">
              <a:buClr>
                <a:schemeClr val="tx2"/>
              </a:buClr>
              <a:buNone/>
            </a:pPr>
            <a:r>
              <a:rPr lang="en-US" sz="600" b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    </a:t>
            </a:r>
          </a:p>
          <a:p>
            <a:pPr lvl="1">
              <a:buClr>
                <a:schemeClr val="tx2"/>
              </a:buClr>
            </a:pPr>
            <a:endParaRPr lang="en-US" sz="2000" dirty="0" smtClean="0">
              <a:sym typeface="Wingdings" panose="05000000000000000000" pitchFamily="2" charset="2"/>
            </a:endParaRPr>
          </a:p>
          <a:p>
            <a:pPr>
              <a:buClr>
                <a:schemeClr val="tx2"/>
              </a:buClr>
            </a:pPr>
            <a:endParaRPr lang="en-US" sz="2400" dirty="0" smtClean="0"/>
          </a:p>
          <a:p>
            <a:pPr>
              <a:buClr>
                <a:schemeClr val="tx2"/>
              </a:buClr>
            </a:pPr>
            <a:endParaRPr lang="en-US" sz="2400" dirty="0" smtClean="0"/>
          </a:p>
          <a:p>
            <a:pPr>
              <a:buClr>
                <a:schemeClr val="tx2"/>
              </a:buClr>
            </a:pPr>
            <a:endParaRPr lang="en-US" sz="2400" dirty="0" smtClean="0"/>
          </a:p>
          <a:p>
            <a:pPr>
              <a:buClr>
                <a:schemeClr val="tx2"/>
              </a:buClr>
            </a:pPr>
            <a:endParaRPr lang="en-US" sz="3200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8157" y="2255662"/>
            <a:ext cx="6971457" cy="21557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ular Callout 5"/>
          <p:cNvSpPr/>
          <p:nvPr/>
        </p:nvSpPr>
        <p:spPr>
          <a:xfrm>
            <a:off x="2870402" y="2851688"/>
            <a:ext cx="3229542" cy="566687"/>
          </a:xfrm>
          <a:prstGeom prst="wedgeRoundRectCallout">
            <a:avLst>
              <a:gd name="adj1" fmla="val -40332"/>
              <a:gd name="adj2" fmla="val 81045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 smtClean="0"/>
              <a:t>In-Memory scan</a:t>
            </a:r>
            <a:r>
              <a:rPr lang="pl-PL" sz="1400" b="1" dirty="0" smtClean="0"/>
              <a:t>: </a:t>
            </a:r>
            <a:r>
              <a:rPr lang="pl-PL" sz="1400" b="1" dirty="0" err="1" smtClean="0"/>
              <a:t>electron</a:t>
            </a:r>
            <a:r>
              <a:rPr lang="en-US" sz="1400" b="1" dirty="0" smtClean="0"/>
              <a:t> </a:t>
            </a:r>
            <a:r>
              <a:rPr lang="pl-PL" sz="1400" b="1" dirty="0" smtClean="0"/>
              <a:t/>
            </a:r>
            <a:br>
              <a:rPr lang="pl-PL" sz="1400" b="1" dirty="0" smtClean="0"/>
            </a:br>
            <a:r>
              <a:rPr lang="pl-PL" sz="1400" b="1" dirty="0" smtClean="0"/>
              <a:t>TABLE ACCESS INMEMORY FULL</a:t>
            </a:r>
            <a:endParaRPr lang="en-US" sz="1400" b="1" dirty="0"/>
          </a:p>
        </p:txBody>
      </p:sp>
      <p:sp>
        <p:nvSpPr>
          <p:cNvPr id="8" name="Rounded Rectangular Callout 7"/>
          <p:cNvSpPr/>
          <p:nvPr/>
        </p:nvSpPr>
        <p:spPr>
          <a:xfrm>
            <a:off x="5723615" y="3715976"/>
            <a:ext cx="1202111" cy="477511"/>
          </a:xfrm>
          <a:prstGeom prst="wedgeRoundRectCallout">
            <a:avLst>
              <a:gd name="adj1" fmla="val -49160"/>
              <a:gd name="adj2" fmla="val -67602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 smtClean="0"/>
              <a:t>Fraction of a second</a:t>
            </a:r>
            <a:endParaRPr lang="en-US" sz="14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52900" y="1863074"/>
            <a:ext cx="4324058" cy="21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9935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974920"/>
            <a:ext cx="8602126" cy="3500566"/>
          </a:xfrm>
        </p:spPr>
        <p:txBody>
          <a:bodyPr>
            <a:normAutofit/>
          </a:bodyPr>
          <a:lstStyle/>
          <a:p>
            <a:pPr>
              <a:buClr>
                <a:schemeClr val="tx2"/>
              </a:buClr>
            </a:pPr>
            <a:r>
              <a:rPr lang="en-US" sz="2400" dirty="0" smtClean="0"/>
              <a:t>„Electron Counter”</a:t>
            </a:r>
            <a:endParaRPr lang="en-US" sz="2000" dirty="0" smtClean="0">
              <a:sym typeface="Wingdings" panose="05000000000000000000" pitchFamily="2" charset="2"/>
            </a:endParaRPr>
          </a:p>
          <a:p>
            <a:pPr lvl="1"/>
            <a:endParaRPr lang="en-US" sz="2000" dirty="0" smtClean="0">
              <a:sym typeface="Wingdings" panose="05000000000000000000" pitchFamily="2" charset="2"/>
            </a:endParaRPr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32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5119"/>
            <a:ext cx="8226854" cy="677403"/>
          </a:xfrm>
        </p:spPr>
        <p:txBody>
          <a:bodyPr>
            <a:noAutofit/>
          </a:bodyPr>
          <a:lstStyle/>
          <a:p>
            <a:r>
              <a:rPr lang="en-US" sz="4000" dirty="0" smtClean="0"/>
              <a:t>IMC Tests – Benchmark Results Q1</a:t>
            </a:r>
            <a:endParaRPr lang="en-US" sz="4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F89FEF-6A44-9B41-A33D-7815FD06DC43}" type="slidenum">
              <a:rPr lang="en-US" smtClean="0"/>
              <a:t>33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8638303"/>
              </p:ext>
            </p:extLst>
          </p:nvPr>
        </p:nvGraphicFramePr>
        <p:xfrm>
          <a:off x="786081" y="1575037"/>
          <a:ext cx="3492501" cy="1714500"/>
        </p:xfrm>
        <a:graphic>
          <a:graphicData uri="http://schemas.openxmlformats.org/drawingml/2006/table">
            <a:tbl>
              <a:tblPr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2169728"/>
                <a:gridCol w="675661"/>
                <a:gridCol w="647112"/>
              </a:tblGrid>
              <a:tr h="381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Configuration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Parallel 16 Execution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Serial Execution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Row Format - Direct Path Read NAS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593.0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749.9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Row Format - Direct Path Read SSD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36.3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47.1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Row Format - Buffer Cache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2.3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34.3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IMC NO MEMCOMPRESS / DML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</a:t>
                      </a:r>
                      <a:r>
                        <a:rPr lang="pl-PL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</a:t>
                      </a:r>
                      <a:r>
                        <a:rPr lang="pl-PL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IMC FOR QUERY LOW / HIGH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</a:t>
                      </a:r>
                      <a:r>
                        <a:rPr lang="pl-PL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</a:t>
                      </a:r>
                      <a:r>
                        <a:rPr lang="pl-PL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IMC FOR CAPACITY LOW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</a:t>
                      </a:r>
                      <a:r>
                        <a:rPr lang="pl-PL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IMC FOR CAPACITY HIGH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2.1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1" name="Rounded Rectangular Callout 10"/>
          <p:cNvSpPr/>
          <p:nvPr/>
        </p:nvSpPr>
        <p:spPr>
          <a:xfrm>
            <a:off x="852792" y="3541882"/>
            <a:ext cx="3330135" cy="797668"/>
          </a:xfrm>
          <a:prstGeom prst="wedgeRoundRectCallout">
            <a:avLst>
              <a:gd name="adj1" fmla="val 64755"/>
              <a:gd name="adj2" fmla="val -50914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600" b="1" dirty="0" smtClean="0"/>
              <a:t>IMC vs </a:t>
            </a:r>
            <a:r>
              <a:rPr lang="pl-PL" sz="1600" b="1" dirty="0" err="1" smtClean="0"/>
              <a:t>Buffer</a:t>
            </a:r>
            <a:r>
              <a:rPr lang="pl-PL" sz="1600" b="1" dirty="0" smtClean="0"/>
              <a:t> Cache serial</a:t>
            </a:r>
          </a:p>
          <a:p>
            <a:pPr algn="ctr"/>
            <a:r>
              <a:rPr lang="pl-PL" sz="2800" b="1" dirty="0" smtClean="0"/>
              <a:t>86x </a:t>
            </a:r>
            <a:r>
              <a:rPr lang="pl-PL" sz="2800" b="1" dirty="0" err="1" smtClean="0"/>
              <a:t>faster</a:t>
            </a:r>
            <a:r>
              <a:rPr lang="pl-PL" sz="2800" b="1" dirty="0" smtClean="0"/>
              <a:t>!!!</a:t>
            </a:r>
            <a:endParaRPr lang="en-US" b="1" dirty="0"/>
          </a:p>
        </p:txBody>
      </p:sp>
      <p:sp>
        <p:nvSpPr>
          <p:cNvPr id="8" name="Rounded Rectangular Callout 7"/>
          <p:cNvSpPr/>
          <p:nvPr/>
        </p:nvSpPr>
        <p:spPr>
          <a:xfrm>
            <a:off x="852792" y="3541882"/>
            <a:ext cx="3330135" cy="797668"/>
          </a:xfrm>
          <a:prstGeom prst="wedgeRoundRectCallout">
            <a:avLst>
              <a:gd name="adj1" fmla="val 64755"/>
              <a:gd name="adj2" fmla="val -50914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600" b="1" dirty="0" smtClean="0"/>
              <a:t>IMC vs SSD Direct </a:t>
            </a:r>
            <a:r>
              <a:rPr lang="pl-PL" sz="1600" b="1" dirty="0" err="1" smtClean="0"/>
              <a:t>Path</a:t>
            </a:r>
            <a:r>
              <a:rPr lang="pl-PL" sz="1600" b="1" dirty="0" smtClean="0"/>
              <a:t> serial</a:t>
            </a:r>
          </a:p>
          <a:p>
            <a:pPr algn="ctr"/>
            <a:r>
              <a:rPr lang="pl-PL" sz="2800" b="1" dirty="0" smtClean="0"/>
              <a:t>118x </a:t>
            </a:r>
            <a:r>
              <a:rPr lang="pl-PL" sz="2800" b="1" dirty="0" err="1" smtClean="0"/>
              <a:t>faster</a:t>
            </a:r>
            <a:r>
              <a:rPr lang="pl-PL" sz="2800" b="1" dirty="0" smtClean="0"/>
              <a:t>!!!</a:t>
            </a:r>
            <a:endParaRPr lang="en-US" b="1" dirty="0"/>
          </a:p>
        </p:txBody>
      </p:sp>
      <p:sp>
        <p:nvSpPr>
          <p:cNvPr id="12" name="Rounded Rectangular Callout 11"/>
          <p:cNvSpPr/>
          <p:nvPr/>
        </p:nvSpPr>
        <p:spPr>
          <a:xfrm>
            <a:off x="852792" y="3541882"/>
            <a:ext cx="3330135" cy="797668"/>
          </a:xfrm>
          <a:prstGeom prst="wedgeRoundRectCallout">
            <a:avLst>
              <a:gd name="adj1" fmla="val 64755"/>
              <a:gd name="adj2" fmla="val -50914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600" b="1" dirty="0" smtClean="0"/>
              <a:t>IMC vs NAS Direct </a:t>
            </a:r>
            <a:r>
              <a:rPr lang="pl-PL" sz="1600" b="1" dirty="0" err="1" smtClean="0"/>
              <a:t>Path</a:t>
            </a:r>
            <a:r>
              <a:rPr lang="pl-PL" sz="1600" b="1" dirty="0" smtClean="0"/>
              <a:t> serial</a:t>
            </a:r>
          </a:p>
          <a:p>
            <a:pPr algn="ctr"/>
            <a:r>
              <a:rPr lang="pl-PL" sz="2800" b="1" dirty="0" smtClean="0"/>
              <a:t>1900x </a:t>
            </a:r>
            <a:r>
              <a:rPr lang="pl-PL" sz="2800" b="1" dirty="0" err="1" smtClean="0"/>
              <a:t>faster</a:t>
            </a:r>
            <a:r>
              <a:rPr lang="pl-PL" sz="2800" b="1" dirty="0" smtClean="0"/>
              <a:t>!!!</a:t>
            </a:r>
            <a:endParaRPr lang="en-US" b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9057" y="1020267"/>
            <a:ext cx="4109065" cy="33776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9057" y="1020267"/>
            <a:ext cx="4109065" cy="33776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3431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 animBg="1"/>
      <p:bldP spid="1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974920"/>
            <a:ext cx="8602126" cy="3635240"/>
          </a:xfrm>
        </p:spPr>
        <p:txBody>
          <a:bodyPr>
            <a:normAutofit/>
          </a:bodyPr>
          <a:lstStyle/>
          <a:p>
            <a:pPr>
              <a:buClr>
                <a:schemeClr val="tx2"/>
              </a:buClr>
            </a:pPr>
            <a:r>
              <a:rPr lang="en-US" sz="2400" dirty="0" smtClean="0"/>
              <a:t>„Electron Filter”</a:t>
            </a:r>
          </a:p>
          <a:p>
            <a:pPr lvl="1">
              <a:buClr>
                <a:schemeClr val="tx2"/>
              </a:buClr>
            </a:pPr>
            <a:r>
              <a:rPr lang="en-US" sz="2000" dirty="0" smtClean="0">
                <a:solidFill>
                  <a:srgbClr val="2D9DFF"/>
                </a:solidFill>
                <a:sym typeface="Wingdings" panose="05000000000000000000" pitchFamily="2" charset="2"/>
              </a:rPr>
              <a:t>Big table scan with </a:t>
            </a:r>
            <a:r>
              <a:rPr lang="pl-PL" sz="2000" dirty="0" smtClean="0">
                <a:solidFill>
                  <a:srgbClr val="2D9DFF"/>
                </a:solidFill>
                <a:sym typeface="Wingdings" panose="05000000000000000000" pitchFamily="2" charset="2"/>
              </a:rPr>
              <a:t>2 </a:t>
            </a:r>
            <a:r>
              <a:rPr lang="en-US" sz="2000" dirty="0" smtClean="0">
                <a:solidFill>
                  <a:srgbClr val="2D9DFF"/>
                </a:solidFill>
                <a:sym typeface="Wingdings" panose="05000000000000000000" pitchFamily="2" charset="2"/>
              </a:rPr>
              <a:t>self-jo</a:t>
            </a:r>
            <a:r>
              <a:rPr lang="pl-PL" sz="2000" dirty="0" smtClean="0">
                <a:solidFill>
                  <a:srgbClr val="2D9DFF"/>
                </a:solidFill>
                <a:sym typeface="Wingdings" panose="05000000000000000000" pitchFamily="2" charset="2"/>
              </a:rPr>
              <a:t>i</a:t>
            </a:r>
            <a:r>
              <a:rPr lang="en-US" sz="2000" dirty="0" smtClean="0">
                <a:solidFill>
                  <a:srgbClr val="2D9DFF"/>
                </a:solidFill>
                <a:sym typeface="Wingdings" panose="05000000000000000000" pitchFamily="2" charset="2"/>
              </a:rPr>
              <a:t>n</a:t>
            </a:r>
            <a:r>
              <a:rPr lang="pl-PL" sz="2000" dirty="0" smtClean="0">
                <a:solidFill>
                  <a:srgbClr val="2D9DFF"/>
                </a:solidFill>
                <a:sym typeface="Wingdings" panose="05000000000000000000" pitchFamily="2" charset="2"/>
              </a:rPr>
              <a:t>s</a:t>
            </a:r>
            <a:r>
              <a:rPr lang="en-US" sz="2000" dirty="0" smtClean="0">
                <a:solidFill>
                  <a:srgbClr val="2D9DFF"/>
                </a:solidFill>
                <a:sym typeface="Wingdings" panose="05000000000000000000" pitchFamily="2" charset="2"/>
              </a:rPr>
              <a:t> and </a:t>
            </a:r>
            <a:r>
              <a:rPr lang="pl-PL" sz="2000" dirty="0" smtClean="0">
                <a:solidFill>
                  <a:srgbClr val="2D9DFF"/>
                </a:solidFill>
                <a:sym typeface="Wingdings" panose="05000000000000000000" pitchFamily="2" charset="2"/>
              </a:rPr>
              <a:t>a </a:t>
            </a:r>
            <a:r>
              <a:rPr lang="en-US" sz="2000" dirty="0" smtClean="0">
                <a:solidFill>
                  <a:srgbClr val="2D9DFF"/>
                </a:solidFill>
                <a:sym typeface="Wingdings" panose="05000000000000000000" pitchFamily="2" charset="2"/>
              </a:rPr>
              <a:t>join to time dimension </a:t>
            </a:r>
          </a:p>
          <a:p>
            <a:pPr lvl="1">
              <a:buClr>
                <a:schemeClr val="tx2"/>
              </a:buClr>
            </a:pPr>
            <a:r>
              <a:rPr lang="en-US" sz="2000" dirty="0" smtClean="0">
                <a:solidFill>
                  <a:srgbClr val="2D9DFF"/>
                </a:solidFill>
                <a:sym typeface="Wingdings" panose="05000000000000000000" pitchFamily="2" charset="2"/>
              </a:rPr>
              <a:t>physics analytic calculations of electron properties</a:t>
            </a:r>
          </a:p>
          <a:p>
            <a:pPr marL="448056" lvl="1" indent="0">
              <a:buClr>
                <a:schemeClr val="tx2"/>
              </a:buClr>
              <a:buNone/>
            </a:pPr>
            <a:endParaRPr lang="en-US" sz="1200" b="1" dirty="0" smtClean="0">
              <a:solidFill>
                <a:srgbClr val="2D9DFF"/>
              </a:solidFill>
              <a:latin typeface="Calibri" panose="020F0502020204030204" pitchFamily="34" charset="0"/>
              <a:sym typeface="Wingdings" panose="05000000000000000000" pitchFamily="2" charset="2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91096" y="2285633"/>
            <a:ext cx="5639380" cy="220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5119"/>
            <a:ext cx="8226854" cy="677403"/>
          </a:xfrm>
        </p:spPr>
        <p:txBody>
          <a:bodyPr>
            <a:noAutofit/>
          </a:bodyPr>
          <a:lstStyle/>
          <a:p>
            <a:r>
              <a:rPr lang="en-US" sz="4000" dirty="0" smtClean="0"/>
              <a:t>IMC Tests – Benchmark Query 2</a:t>
            </a:r>
            <a:endParaRPr lang="en-US" sz="4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F89FEF-6A44-9B41-A33D-7815FD06DC43}" type="slidenum">
              <a:rPr lang="en-US" smtClean="0"/>
              <a:t>34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824" y="2204012"/>
            <a:ext cx="6449936" cy="23645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ular Callout 4"/>
          <p:cNvSpPr/>
          <p:nvPr/>
        </p:nvSpPr>
        <p:spPr>
          <a:xfrm>
            <a:off x="741688" y="2817414"/>
            <a:ext cx="2422931" cy="820234"/>
          </a:xfrm>
          <a:prstGeom prst="wedgeRoundRectCallout">
            <a:avLst>
              <a:gd name="adj1" fmla="val -389"/>
              <a:gd name="adj2" fmla="val 85034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 smtClean="0"/>
              <a:t>In-Memory scan</a:t>
            </a:r>
            <a:r>
              <a:rPr lang="pl-PL" sz="1400" b="1" dirty="0" smtClean="0"/>
              <a:t>: </a:t>
            </a:r>
            <a:r>
              <a:rPr lang="pl-PL" sz="1400" b="1" dirty="0" err="1" smtClean="0"/>
              <a:t>electron</a:t>
            </a:r>
            <a:endParaRPr lang="pl-PL" sz="1400" b="1" dirty="0" smtClean="0"/>
          </a:p>
          <a:p>
            <a:pPr algn="ctr"/>
            <a:r>
              <a:rPr lang="pl-PL" sz="1400" b="1" dirty="0" smtClean="0"/>
              <a:t>TABLE ACCESS INMEMORY FULL</a:t>
            </a:r>
            <a:r>
              <a:rPr lang="en-US" sz="1400" b="1" dirty="0" smtClean="0"/>
              <a:t> </a:t>
            </a:r>
            <a:endParaRPr lang="en-US" sz="1400" b="1" dirty="0"/>
          </a:p>
        </p:txBody>
      </p:sp>
      <p:sp>
        <p:nvSpPr>
          <p:cNvPr id="8" name="Rounded Rectangular Callout 7"/>
          <p:cNvSpPr/>
          <p:nvPr/>
        </p:nvSpPr>
        <p:spPr>
          <a:xfrm>
            <a:off x="3495699" y="3691892"/>
            <a:ext cx="2304850" cy="735545"/>
          </a:xfrm>
          <a:prstGeom prst="wedgeRoundRectCallout">
            <a:avLst>
              <a:gd name="adj1" fmla="val -96007"/>
              <a:gd name="adj2" fmla="val 8735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 smtClean="0"/>
              <a:t>Combined with 2 index scans (buffer cache)</a:t>
            </a:r>
            <a:br>
              <a:rPr lang="en-US" sz="1400" b="1" dirty="0" smtClean="0"/>
            </a:br>
            <a:r>
              <a:rPr lang="en-US" sz="1400" b="1" dirty="0" smtClean="0"/>
              <a:t>INDEX RANGE SCAN</a:t>
            </a:r>
            <a:endParaRPr lang="en-US" sz="14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27076" y="1211106"/>
            <a:ext cx="5832250" cy="33587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ounded Rectangular Callout 9"/>
          <p:cNvSpPr/>
          <p:nvPr/>
        </p:nvSpPr>
        <p:spPr>
          <a:xfrm>
            <a:off x="4624253" y="2402945"/>
            <a:ext cx="4177841" cy="653338"/>
          </a:xfrm>
          <a:prstGeom prst="wedgeRoundRectCallout">
            <a:avLst>
              <a:gd name="adj1" fmla="val -49264"/>
              <a:gd name="adj2" fmla="val -100756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 smtClean="0"/>
              <a:t>Sub</a:t>
            </a:r>
            <a:r>
              <a:rPr lang="pl-PL" sz="1400" b="1" dirty="0" smtClean="0"/>
              <a:t>-</a:t>
            </a:r>
            <a:r>
              <a:rPr lang="en-US" sz="1400" b="1" dirty="0" smtClean="0"/>
              <a:t>query factoring</a:t>
            </a:r>
            <a:r>
              <a:rPr lang="pl-PL" sz="1400" b="1" dirty="0"/>
              <a:t> </a:t>
            </a:r>
            <a:r>
              <a:rPr lang="pl-PL" sz="1400" b="1" dirty="0" smtClean="0"/>
              <a:t>– </a:t>
            </a:r>
            <a:r>
              <a:rPr lang="en-US" sz="1400" b="1" dirty="0" smtClean="0"/>
              <a:t>temporary table</a:t>
            </a:r>
            <a:endParaRPr lang="pl-PL" sz="1400" b="1" dirty="0" smtClean="0"/>
          </a:p>
          <a:p>
            <a:pPr algn="ctr"/>
            <a:r>
              <a:rPr lang="pl-PL" sz="1400" b="1" dirty="0" smtClean="0"/>
              <a:t>LOAD AS SELECT (TEMP SEGMENT MERGE)</a:t>
            </a:r>
            <a:endParaRPr lang="en-US" sz="1400" b="1" dirty="0"/>
          </a:p>
        </p:txBody>
      </p:sp>
      <p:sp>
        <p:nvSpPr>
          <p:cNvPr id="9" name="Rounded Rectangular Callout 8"/>
          <p:cNvSpPr/>
          <p:nvPr/>
        </p:nvSpPr>
        <p:spPr>
          <a:xfrm>
            <a:off x="616226" y="2580222"/>
            <a:ext cx="3166085" cy="647310"/>
          </a:xfrm>
          <a:prstGeom prst="wedgeRoundRectCallout">
            <a:avLst>
              <a:gd name="adj1" fmla="val 47247"/>
              <a:gd name="adj2" fmla="val -116035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 smtClean="0"/>
              <a:t>In-Memory scan: electron</a:t>
            </a:r>
          </a:p>
          <a:p>
            <a:pPr algn="ctr"/>
            <a:r>
              <a:rPr lang="en-US" sz="1400" b="1" dirty="0" smtClean="0"/>
              <a:t>TABLE ACCESS INMEMORY FULL 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921588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8" grpId="0" animBg="1"/>
      <p:bldP spid="8" grpId="1" animBg="1"/>
      <p:bldP spid="10" grpId="0" animBg="1"/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974920"/>
            <a:ext cx="8602126" cy="3500566"/>
          </a:xfrm>
        </p:spPr>
        <p:txBody>
          <a:bodyPr>
            <a:normAutofit/>
          </a:bodyPr>
          <a:lstStyle/>
          <a:p>
            <a:pPr>
              <a:buClr>
                <a:schemeClr val="tx2"/>
              </a:buClr>
            </a:pPr>
            <a:r>
              <a:rPr lang="en-US" sz="2400" dirty="0" smtClean="0"/>
              <a:t>„Electron Filter”</a:t>
            </a:r>
            <a:endParaRPr lang="en-US" sz="1400" dirty="0" smtClean="0">
              <a:sym typeface="Wingdings" panose="05000000000000000000" pitchFamily="2" charset="2"/>
            </a:endParaRPr>
          </a:p>
          <a:p>
            <a:pPr lvl="1"/>
            <a:endParaRPr lang="en-US" sz="2000" dirty="0" smtClean="0">
              <a:sym typeface="Wingdings" panose="05000000000000000000" pitchFamily="2" charset="2"/>
            </a:endParaRPr>
          </a:p>
          <a:p>
            <a:pPr lvl="1"/>
            <a:endParaRPr lang="en-US" sz="2000" dirty="0" smtClean="0">
              <a:sym typeface="Wingdings" panose="05000000000000000000" pitchFamily="2" charset="2"/>
            </a:endParaRPr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3200" dirty="0" smtClean="0"/>
          </a:p>
        </p:txBody>
      </p:sp>
      <p:sp>
        <p:nvSpPr>
          <p:cNvPr id="12" name="Rounded Rectangular Callout 11"/>
          <p:cNvSpPr/>
          <p:nvPr/>
        </p:nvSpPr>
        <p:spPr>
          <a:xfrm>
            <a:off x="695529" y="3541882"/>
            <a:ext cx="3487396" cy="797668"/>
          </a:xfrm>
          <a:prstGeom prst="wedgeRoundRectCallout">
            <a:avLst>
              <a:gd name="adj1" fmla="val 66946"/>
              <a:gd name="adj2" fmla="val -53963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600" b="1" dirty="0" smtClean="0"/>
              <a:t>IMC vs </a:t>
            </a:r>
            <a:r>
              <a:rPr lang="pl-PL" sz="1600" b="1" dirty="0" err="1" smtClean="0"/>
              <a:t>Buffer</a:t>
            </a:r>
            <a:r>
              <a:rPr lang="pl-PL" sz="1600" b="1" dirty="0" smtClean="0"/>
              <a:t> Cache serial</a:t>
            </a:r>
          </a:p>
          <a:p>
            <a:pPr algn="ctr"/>
            <a:r>
              <a:rPr lang="pl-PL" sz="2800" b="1" dirty="0" smtClean="0"/>
              <a:t>14x </a:t>
            </a:r>
            <a:r>
              <a:rPr lang="pl-PL" sz="2800" b="1" dirty="0" err="1" smtClean="0"/>
              <a:t>faster</a:t>
            </a:r>
            <a:r>
              <a:rPr lang="pl-PL" sz="2800" b="1" dirty="0" smtClean="0"/>
              <a:t>!!</a:t>
            </a:r>
            <a:endParaRPr lang="en-US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5119"/>
            <a:ext cx="8226854" cy="677403"/>
          </a:xfrm>
        </p:spPr>
        <p:txBody>
          <a:bodyPr>
            <a:noAutofit/>
          </a:bodyPr>
          <a:lstStyle/>
          <a:p>
            <a:r>
              <a:rPr lang="en-US" sz="4000" dirty="0" smtClean="0"/>
              <a:t>IMC Tests – Benchmark Results Q2</a:t>
            </a:r>
            <a:endParaRPr lang="en-US" sz="4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F89FEF-6A44-9B41-A33D-7815FD06DC43}" type="slidenum">
              <a:rPr lang="en-US" smtClean="0"/>
              <a:t>35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9328755"/>
              </p:ext>
            </p:extLst>
          </p:nvPr>
        </p:nvGraphicFramePr>
        <p:xfrm>
          <a:off x="396607" y="1589629"/>
          <a:ext cx="4173166" cy="1714500"/>
        </p:xfrm>
        <a:graphic>
          <a:graphicData uri="http://schemas.openxmlformats.org/drawingml/2006/table">
            <a:tbl>
              <a:tblPr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1838528"/>
                <a:gridCol w="680936"/>
                <a:gridCol w="938719"/>
                <a:gridCol w="714983"/>
              </a:tblGrid>
              <a:tr h="381000"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Configuration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Parallel 16 Execution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Parallel 16 with </a:t>
                      </a:r>
                      <a:r>
                        <a:rPr lang="en-GB" sz="11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SubQ</a:t>
                      </a:r>
                      <a:r>
                        <a:rPr lang="en-GB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Factoring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Serial Execution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Row Format - DP Read NAS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617.3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597.</a:t>
                      </a:r>
                      <a:r>
                        <a:rPr lang="pl-PL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1260.5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Row Format - DP Read SSD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52.3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44.34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287.2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Row Format - Buffer Cache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31.</a:t>
                      </a:r>
                      <a:r>
                        <a:rPr lang="pl-PL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21.9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251.5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IMC NO MEMCOMPRESS / DML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17.6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IMC FOR QUERY LOW / HIGH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17.6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IMC FOR CAPACITY LOW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8.3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4.7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17.8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IMC FOR CAPACITY HIGH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9.5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21.2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16934" y="1128408"/>
            <a:ext cx="4217584" cy="33005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ounded Rectangular Callout 13"/>
          <p:cNvSpPr/>
          <p:nvPr/>
        </p:nvSpPr>
        <p:spPr>
          <a:xfrm>
            <a:off x="695529" y="3541882"/>
            <a:ext cx="3487396" cy="797668"/>
          </a:xfrm>
          <a:prstGeom prst="wedgeRoundRectCallout">
            <a:avLst>
              <a:gd name="adj1" fmla="val 66946"/>
              <a:gd name="adj2" fmla="val -53963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600" b="1" dirty="0"/>
              <a:t>IMC vs SSD </a:t>
            </a:r>
            <a:r>
              <a:rPr lang="pl-PL" sz="1600" b="1" dirty="0" smtClean="0"/>
              <a:t>Direct </a:t>
            </a:r>
            <a:r>
              <a:rPr lang="pl-PL" sz="1600" b="1" dirty="0" err="1" smtClean="0"/>
              <a:t>Path</a:t>
            </a:r>
            <a:r>
              <a:rPr lang="pl-PL" sz="1600" b="1" dirty="0"/>
              <a:t> serial </a:t>
            </a:r>
          </a:p>
          <a:p>
            <a:pPr algn="ctr"/>
            <a:r>
              <a:rPr lang="pl-PL" sz="2800" b="1" dirty="0" smtClean="0"/>
              <a:t>16x </a:t>
            </a:r>
            <a:r>
              <a:rPr lang="pl-PL" sz="2800" b="1" dirty="0" err="1" smtClean="0"/>
              <a:t>faster</a:t>
            </a:r>
            <a:r>
              <a:rPr lang="pl-PL" sz="2800" b="1" dirty="0" smtClean="0"/>
              <a:t>!!</a:t>
            </a:r>
            <a:endParaRPr lang="en-US" b="1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16933" y="1128408"/>
            <a:ext cx="4217585" cy="33005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ounded Rectangular Callout 15"/>
          <p:cNvSpPr/>
          <p:nvPr/>
        </p:nvSpPr>
        <p:spPr>
          <a:xfrm>
            <a:off x="695529" y="3541882"/>
            <a:ext cx="3487396" cy="797668"/>
          </a:xfrm>
          <a:prstGeom prst="wedgeRoundRectCallout">
            <a:avLst>
              <a:gd name="adj1" fmla="val 66946"/>
              <a:gd name="adj2" fmla="val -53963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IMC vs NAS Direct Path serial </a:t>
            </a:r>
          </a:p>
          <a:p>
            <a:pPr algn="ctr"/>
            <a:r>
              <a:rPr lang="en-US" sz="2800" b="1" dirty="0" smtClean="0"/>
              <a:t>72x faster!!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63328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974919"/>
            <a:ext cx="8602126" cy="3792343"/>
          </a:xfrm>
        </p:spPr>
        <p:txBody>
          <a:bodyPr>
            <a:normAutofit/>
          </a:bodyPr>
          <a:lstStyle/>
          <a:p>
            <a:pPr>
              <a:buClr>
                <a:schemeClr val="tx2"/>
              </a:buClr>
            </a:pPr>
            <a:r>
              <a:rPr lang="en-US" sz="2400" dirty="0" smtClean="0"/>
              <a:t>„Interesting Events”</a:t>
            </a:r>
            <a:r>
              <a:rPr lang="pl-PL" sz="2400" dirty="0" smtClean="0"/>
              <a:t> (</a:t>
            </a:r>
            <a:r>
              <a:rPr lang="pl-PL" sz="2400" dirty="0" err="1" smtClean="0"/>
              <a:t>TTbar</a:t>
            </a:r>
            <a:r>
              <a:rPr lang="pl-PL" sz="2400" dirty="0" smtClean="0"/>
              <a:t> </a:t>
            </a:r>
            <a:r>
              <a:rPr lang="pl-PL" sz="2400" dirty="0" err="1" smtClean="0"/>
              <a:t>cutflow</a:t>
            </a:r>
            <a:r>
              <a:rPr lang="pl-PL" sz="2400" dirty="0" smtClean="0"/>
              <a:t>)</a:t>
            </a:r>
            <a:endParaRPr lang="en-US" sz="1400" dirty="0" smtClean="0">
              <a:sym typeface="Wingdings" panose="05000000000000000000" pitchFamily="2" charset="2"/>
            </a:endParaRPr>
          </a:p>
          <a:p>
            <a:pPr lvl="1">
              <a:buClr>
                <a:schemeClr val="tx2"/>
              </a:buClr>
            </a:pPr>
            <a:r>
              <a:rPr lang="en-US" sz="2000" dirty="0" smtClean="0">
                <a:solidFill>
                  <a:srgbClr val="2D9DFF"/>
                </a:solidFill>
                <a:sym typeface="Wingdings" panose="05000000000000000000" pitchFamily="2" charset="2"/>
              </a:rPr>
              <a:t>3 scans of a big table with filters and aggregations</a:t>
            </a:r>
          </a:p>
          <a:p>
            <a:pPr lvl="1">
              <a:buClr>
                <a:schemeClr val="tx2"/>
              </a:buClr>
            </a:pPr>
            <a:r>
              <a:rPr lang="en-US" sz="2000" dirty="0" smtClean="0">
                <a:solidFill>
                  <a:srgbClr val="2D9DFF"/>
                </a:solidFill>
                <a:sym typeface="Wingdings" panose="05000000000000000000" pitchFamily="2" charset="2"/>
              </a:rPr>
              <a:t>2x self-join, 100GB of data scanned</a:t>
            </a:r>
          </a:p>
          <a:p>
            <a:pPr lvl="1">
              <a:buClr>
                <a:schemeClr val="tx2"/>
              </a:buClr>
            </a:pPr>
            <a:r>
              <a:rPr lang="en-US" sz="2000" dirty="0" smtClean="0">
                <a:solidFill>
                  <a:srgbClr val="2D9DFF"/>
                </a:solidFill>
                <a:sym typeface="Wingdings" panose="05000000000000000000" pitchFamily="2" charset="2"/>
              </a:rPr>
              <a:t>Sub</a:t>
            </a:r>
            <a:r>
              <a:rPr lang="pl-PL" sz="2000" dirty="0" smtClean="0">
                <a:solidFill>
                  <a:srgbClr val="2D9DFF"/>
                </a:solidFill>
                <a:sym typeface="Wingdings" panose="05000000000000000000" pitchFamily="2" charset="2"/>
              </a:rPr>
              <a:t>-</a:t>
            </a:r>
            <a:r>
              <a:rPr lang="en-US" sz="2000" dirty="0" smtClean="0">
                <a:solidFill>
                  <a:srgbClr val="2D9DFF"/>
                </a:solidFill>
                <a:sym typeface="Wingdings" panose="05000000000000000000" pitchFamily="2" charset="2"/>
              </a:rPr>
              <a:t>queries converted into views for simplicity</a:t>
            </a:r>
          </a:p>
          <a:p>
            <a:pPr lvl="1">
              <a:buClr>
                <a:schemeClr val="tx2"/>
              </a:buClr>
            </a:pPr>
            <a:endParaRPr lang="en-US" sz="800" dirty="0" smtClean="0">
              <a:solidFill>
                <a:srgbClr val="2D9DFF"/>
              </a:solidFill>
              <a:sym typeface="Wingdings" panose="05000000000000000000" pitchFamily="2" charset="2"/>
            </a:endParaRPr>
          </a:p>
          <a:p>
            <a:pPr>
              <a:buClr>
                <a:schemeClr val="tx2"/>
              </a:buClr>
            </a:pPr>
            <a:endParaRPr lang="en-US" sz="2400" dirty="0" smtClean="0">
              <a:solidFill>
                <a:srgbClr val="2D9DFF"/>
              </a:solidFill>
            </a:endParaRPr>
          </a:p>
          <a:p>
            <a:pPr>
              <a:buClr>
                <a:schemeClr val="tx2"/>
              </a:buClr>
            </a:pPr>
            <a:endParaRPr lang="en-US" sz="2400" dirty="0" smtClean="0">
              <a:solidFill>
                <a:srgbClr val="2D9DFF"/>
              </a:solidFill>
            </a:endParaRPr>
          </a:p>
          <a:p>
            <a:pPr>
              <a:buClr>
                <a:schemeClr val="tx2"/>
              </a:buClr>
            </a:pPr>
            <a:endParaRPr lang="en-US" sz="2400" dirty="0" smtClean="0">
              <a:solidFill>
                <a:srgbClr val="2D9DFF"/>
              </a:solidFill>
            </a:endParaRPr>
          </a:p>
          <a:p>
            <a:pPr>
              <a:buClr>
                <a:schemeClr val="tx2"/>
              </a:buClr>
            </a:pPr>
            <a:endParaRPr lang="en-US" sz="3200" dirty="0" smtClean="0">
              <a:solidFill>
                <a:srgbClr val="2D9DFF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2766" y="2538919"/>
            <a:ext cx="7133524" cy="1921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5119"/>
            <a:ext cx="8226854" cy="677403"/>
          </a:xfrm>
        </p:spPr>
        <p:txBody>
          <a:bodyPr>
            <a:noAutofit/>
          </a:bodyPr>
          <a:lstStyle/>
          <a:p>
            <a:r>
              <a:rPr lang="en-US" sz="4000" dirty="0" smtClean="0"/>
              <a:t>IMC Tests – Benchmark Query 3</a:t>
            </a:r>
            <a:endParaRPr lang="en-US" sz="4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F89FEF-6A44-9B41-A33D-7815FD06DC43}" type="slidenum">
              <a:rPr lang="en-US" smtClean="0"/>
              <a:t>36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16001" y="1482073"/>
            <a:ext cx="5889730" cy="30713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ular Callout 5"/>
          <p:cNvSpPr/>
          <p:nvPr/>
        </p:nvSpPr>
        <p:spPr>
          <a:xfrm>
            <a:off x="3362891" y="2060166"/>
            <a:ext cx="3182561" cy="551593"/>
          </a:xfrm>
          <a:prstGeom prst="wedgeRoundRectCallout">
            <a:avLst>
              <a:gd name="adj1" fmla="val -58559"/>
              <a:gd name="adj2" fmla="val 120576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 smtClean="0"/>
              <a:t>3x In-Memory scan: jet</a:t>
            </a:r>
            <a:br>
              <a:rPr lang="en-US" sz="1400" b="1" dirty="0" smtClean="0"/>
            </a:br>
            <a:r>
              <a:rPr lang="en-US" sz="1400" b="1" dirty="0" smtClean="0"/>
              <a:t>TABLE ACCESS INMEMORY FULL</a:t>
            </a:r>
            <a:endParaRPr lang="en-US" sz="1400" b="1" dirty="0"/>
          </a:p>
        </p:txBody>
      </p:sp>
      <p:sp>
        <p:nvSpPr>
          <p:cNvPr id="8" name="Rounded Rectangular Callout 7"/>
          <p:cNvSpPr/>
          <p:nvPr/>
        </p:nvSpPr>
        <p:spPr>
          <a:xfrm>
            <a:off x="3362891" y="3504956"/>
            <a:ext cx="2557461" cy="551593"/>
          </a:xfrm>
          <a:prstGeom prst="wedgeRoundRectCallout">
            <a:avLst>
              <a:gd name="adj1" fmla="val -76247"/>
              <a:gd name="adj2" fmla="val -123722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 smtClean="0"/>
              <a:t>No In-Memory joins</a:t>
            </a:r>
            <a:br>
              <a:rPr lang="en-US" sz="1400" b="1" dirty="0" smtClean="0"/>
            </a:br>
            <a:r>
              <a:rPr lang="en-US" sz="1400" b="1" dirty="0" smtClean="0"/>
              <a:t>HASH JOIN RIGHT OUTER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471331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5119"/>
            <a:ext cx="8226854" cy="677403"/>
          </a:xfrm>
        </p:spPr>
        <p:txBody>
          <a:bodyPr>
            <a:noAutofit/>
          </a:bodyPr>
          <a:lstStyle/>
          <a:p>
            <a:r>
              <a:rPr lang="en-US" sz="4000" dirty="0" smtClean="0"/>
              <a:t>IMC Tests – Benchmark Results Q3</a:t>
            </a:r>
            <a:endParaRPr lang="en-US" sz="4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F89FEF-6A44-9B41-A33D-7815FD06DC43}" type="slidenum">
              <a:rPr lang="en-US" smtClean="0"/>
              <a:t>37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974920"/>
            <a:ext cx="8602126" cy="3500566"/>
          </a:xfrm>
        </p:spPr>
        <p:txBody>
          <a:bodyPr>
            <a:normAutofit/>
          </a:bodyPr>
          <a:lstStyle/>
          <a:p>
            <a:pPr>
              <a:buClr>
                <a:schemeClr val="tx2"/>
              </a:buClr>
            </a:pPr>
            <a:r>
              <a:rPr lang="en-US" sz="2400" dirty="0" smtClean="0"/>
              <a:t>„Interesting Events”</a:t>
            </a:r>
            <a:endParaRPr lang="en-US" sz="1400" dirty="0" smtClean="0">
              <a:sym typeface="Wingdings" panose="05000000000000000000" pitchFamily="2" charset="2"/>
            </a:endParaRPr>
          </a:p>
          <a:p>
            <a:pPr lvl="1"/>
            <a:endParaRPr lang="en-US" sz="2000" dirty="0" smtClean="0">
              <a:sym typeface="Wingdings" panose="05000000000000000000" pitchFamily="2" charset="2"/>
            </a:endParaRPr>
          </a:p>
          <a:p>
            <a:pPr lvl="1"/>
            <a:endParaRPr lang="en-US" sz="2000" dirty="0" smtClean="0">
              <a:sym typeface="Wingdings" panose="05000000000000000000" pitchFamily="2" charset="2"/>
            </a:endParaRPr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3200" dirty="0" smtClean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6270506"/>
              </p:ext>
            </p:extLst>
          </p:nvPr>
        </p:nvGraphicFramePr>
        <p:xfrm>
          <a:off x="1022594" y="1573433"/>
          <a:ext cx="2682452" cy="1524000"/>
        </p:xfrm>
        <a:graphic>
          <a:graphicData uri="http://schemas.openxmlformats.org/drawingml/2006/table">
            <a:tbl>
              <a:tblPr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1922213"/>
                <a:gridCol w="760239"/>
              </a:tblGrid>
              <a:tr h="381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Configuration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Parallel 16 Execution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Row Format - DP Read NAS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1254.7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Row Format - DP Read SSD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190.0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Row Format - Buffer Cache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148.8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IMC NO MEMCOMPRESS / DML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136.1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IMC FOR QUERY LOW / HIGH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136.5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IMC FOR CAPACITY LOW / HIGH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136.5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FFF"/>
                    </a:solidFill>
                  </a:tcPr>
                </a:tc>
              </a:tr>
            </a:tbl>
          </a:graphicData>
        </a:graphic>
      </p:graphicFrame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82894" y="1106124"/>
            <a:ext cx="4760474" cy="33289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82894" y="1106124"/>
            <a:ext cx="4760474" cy="33289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ounded Rectangular Callout 10"/>
          <p:cNvSpPr/>
          <p:nvPr/>
        </p:nvSpPr>
        <p:spPr>
          <a:xfrm>
            <a:off x="880352" y="3466701"/>
            <a:ext cx="2913433" cy="797668"/>
          </a:xfrm>
          <a:prstGeom prst="wedgeRoundRectCallout">
            <a:avLst>
              <a:gd name="adj1" fmla="val 62645"/>
              <a:gd name="adj2" fmla="val -45427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600" b="1" dirty="0" smtClean="0"/>
              <a:t>IMC vs </a:t>
            </a:r>
            <a:r>
              <a:rPr lang="pl-PL" sz="1600" b="1" dirty="0" err="1" smtClean="0"/>
              <a:t>Buffer</a:t>
            </a:r>
            <a:r>
              <a:rPr lang="pl-PL" sz="1600" b="1" dirty="0" smtClean="0"/>
              <a:t> Cache</a:t>
            </a:r>
          </a:p>
          <a:p>
            <a:pPr algn="ctr"/>
            <a:r>
              <a:rPr lang="pl-PL" sz="2800" b="1" dirty="0" smtClean="0"/>
              <a:t>1.1x </a:t>
            </a:r>
            <a:r>
              <a:rPr lang="pl-PL" sz="2800" b="1" dirty="0" err="1" smtClean="0"/>
              <a:t>faster</a:t>
            </a:r>
            <a:endParaRPr lang="en-US" b="1" dirty="0"/>
          </a:p>
        </p:txBody>
      </p:sp>
      <p:sp>
        <p:nvSpPr>
          <p:cNvPr id="12" name="Rounded Rectangular Callout 11"/>
          <p:cNvSpPr/>
          <p:nvPr/>
        </p:nvSpPr>
        <p:spPr>
          <a:xfrm>
            <a:off x="880352" y="3466701"/>
            <a:ext cx="2913433" cy="797668"/>
          </a:xfrm>
          <a:prstGeom prst="wedgeRoundRectCallout">
            <a:avLst>
              <a:gd name="adj1" fmla="val 62645"/>
              <a:gd name="adj2" fmla="val -45427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600" b="1" dirty="0" smtClean="0"/>
              <a:t>IMC vs SSD Direct </a:t>
            </a:r>
            <a:r>
              <a:rPr lang="pl-PL" sz="1600" b="1" dirty="0" err="1" smtClean="0"/>
              <a:t>Path</a:t>
            </a:r>
            <a:endParaRPr lang="pl-PL" sz="1600" b="1" dirty="0" smtClean="0"/>
          </a:p>
          <a:p>
            <a:pPr algn="ctr"/>
            <a:r>
              <a:rPr lang="pl-PL" sz="2800" b="1" dirty="0" smtClean="0"/>
              <a:t>1.4x </a:t>
            </a:r>
            <a:r>
              <a:rPr lang="pl-PL" sz="2800" b="1" dirty="0" err="1" smtClean="0"/>
              <a:t>faster</a:t>
            </a:r>
            <a:endParaRPr lang="en-US" b="1" dirty="0"/>
          </a:p>
        </p:txBody>
      </p:sp>
      <p:sp>
        <p:nvSpPr>
          <p:cNvPr id="13" name="Rounded Rectangular Callout 12"/>
          <p:cNvSpPr/>
          <p:nvPr/>
        </p:nvSpPr>
        <p:spPr>
          <a:xfrm>
            <a:off x="880352" y="3466701"/>
            <a:ext cx="2913433" cy="797668"/>
          </a:xfrm>
          <a:prstGeom prst="wedgeRoundRectCallout">
            <a:avLst>
              <a:gd name="adj1" fmla="val 62645"/>
              <a:gd name="adj2" fmla="val -45427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IMC vs NAS Direct Path</a:t>
            </a:r>
          </a:p>
          <a:p>
            <a:pPr algn="ctr"/>
            <a:r>
              <a:rPr lang="en-US" sz="2800" b="1" dirty="0" smtClean="0"/>
              <a:t>9.2x faster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63975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878414"/>
            <a:ext cx="8602126" cy="3500566"/>
          </a:xfrm>
        </p:spPr>
        <p:txBody>
          <a:bodyPr>
            <a:normAutofit/>
          </a:bodyPr>
          <a:lstStyle/>
          <a:p>
            <a:pPr>
              <a:buClr>
                <a:schemeClr val="tx2"/>
              </a:buClr>
            </a:pPr>
            <a:r>
              <a:rPr lang="en-US" sz="2400" dirty="0" smtClean="0"/>
              <a:t>„Higgs Boson”</a:t>
            </a:r>
            <a:r>
              <a:rPr lang="pl-PL" sz="2400" dirty="0" smtClean="0"/>
              <a:t> (</a:t>
            </a:r>
            <a:r>
              <a:rPr lang="pl-PL" sz="2400" dirty="0" err="1" smtClean="0"/>
              <a:t>Higgs+Z</a:t>
            </a:r>
            <a:r>
              <a:rPr lang="pl-PL" sz="2400" dirty="0" smtClean="0"/>
              <a:t>)</a:t>
            </a:r>
            <a:endParaRPr lang="en-US" sz="1400" dirty="0" smtClean="0">
              <a:solidFill>
                <a:srgbClr val="2D9DFF"/>
              </a:solidFill>
              <a:sym typeface="Wingdings" panose="05000000000000000000" pitchFamily="2" charset="2"/>
            </a:endParaRPr>
          </a:p>
          <a:p>
            <a:pPr lvl="1">
              <a:buClr>
                <a:schemeClr val="tx2"/>
              </a:buClr>
            </a:pPr>
            <a:r>
              <a:rPr lang="en-US" sz="2000" dirty="0" smtClean="0">
                <a:solidFill>
                  <a:srgbClr val="2D9DFF"/>
                </a:solidFill>
                <a:sym typeface="Wingdings" panose="05000000000000000000" pitchFamily="2" charset="2"/>
              </a:rPr>
              <a:t>Join of 6 tables + 2 self joins</a:t>
            </a:r>
          </a:p>
          <a:p>
            <a:pPr lvl="1">
              <a:buClr>
                <a:schemeClr val="tx2"/>
              </a:buClr>
            </a:pPr>
            <a:r>
              <a:rPr lang="en-US" sz="2000" dirty="0" smtClean="0">
                <a:solidFill>
                  <a:srgbClr val="2D9DFF"/>
                </a:solidFill>
                <a:sym typeface="Wingdings" panose="05000000000000000000" pitchFamily="2" charset="2"/>
              </a:rPr>
              <a:t>Over 200GB of data to be scanned</a:t>
            </a:r>
          </a:p>
          <a:p>
            <a:pPr lvl="1">
              <a:buClr>
                <a:schemeClr val="tx2"/>
              </a:buClr>
            </a:pPr>
            <a:r>
              <a:rPr lang="en-US" sz="2000" dirty="0" smtClean="0">
                <a:solidFill>
                  <a:srgbClr val="2D9DFF"/>
                </a:solidFill>
                <a:sym typeface="Wingdings" panose="05000000000000000000" pitchFamily="2" charset="2"/>
              </a:rPr>
              <a:t>Very complex query with analytic calculations</a:t>
            </a:r>
          </a:p>
          <a:p>
            <a:pPr lvl="1">
              <a:buClr>
                <a:schemeClr val="tx2"/>
              </a:buClr>
            </a:pPr>
            <a:r>
              <a:rPr lang="en-US" sz="2000" dirty="0" smtClean="0">
                <a:solidFill>
                  <a:srgbClr val="2D9DFF"/>
                </a:solidFill>
                <a:sym typeface="Wingdings" panose="05000000000000000000" pitchFamily="2" charset="2"/>
              </a:rPr>
              <a:t>Multiple layers of views for simplicity</a:t>
            </a:r>
          </a:p>
          <a:p>
            <a:pPr lvl="1">
              <a:buClr>
                <a:schemeClr val="tx2"/>
              </a:buClr>
            </a:pPr>
            <a:endParaRPr lang="en-US" sz="900" dirty="0" smtClean="0">
              <a:solidFill>
                <a:srgbClr val="2D9DFF"/>
              </a:solidFill>
              <a:sym typeface="Wingdings" panose="05000000000000000000" pitchFamily="2" charset="2"/>
            </a:endParaRPr>
          </a:p>
          <a:p>
            <a:pPr lvl="1">
              <a:buClr>
                <a:schemeClr val="tx2"/>
              </a:buClr>
            </a:pPr>
            <a:endParaRPr lang="en-US" sz="2000" dirty="0" smtClean="0">
              <a:solidFill>
                <a:srgbClr val="2D9DFF"/>
              </a:solidFill>
              <a:sym typeface="Wingdings" panose="05000000000000000000" pitchFamily="2" charset="2"/>
            </a:endParaRPr>
          </a:p>
          <a:p>
            <a:pPr>
              <a:buClr>
                <a:schemeClr val="tx2"/>
              </a:buClr>
            </a:pPr>
            <a:endParaRPr lang="en-US" sz="2400" dirty="0" smtClean="0">
              <a:solidFill>
                <a:srgbClr val="2D9DFF"/>
              </a:solidFill>
            </a:endParaRPr>
          </a:p>
          <a:p>
            <a:pPr>
              <a:buClr>
                <a:schemeClr val="tx2"/>
              </a:buClr>
            </a:pPr>
            <a:endParaRPr lang="en-US" sz="2400" dirty="0" smtClean="0">
              <a:solidFill>
                <a:srgbClr val="2D9DFF"/>
              </a:solidFill>
            </a:endParaRPr>
          </a:p>
          <a:p>
            <a:pPr>
              <a:buClr>
                <a:schemeClr val="tx2"/>
              </a:buClr>
            </a:pPr>
            <a:endParaRPr lang="en-US" sz="2400" dirty="0" smtClean="0">
              <a:solidFill>
                <a:srgbClr val="2D9DFF"/>
              </a:solidFill>
            </a:endParaRPr>
          </a:p>
          <a:p>
            <a:pPr>
              <a:buClr>
                <a:schemeClr val="tx2"/>
              </a:buClr>
            </a:pPr>
            <a:endParaRPr lang="en-US" sz="3200" dirty="0" smtClean="0">
              <a:solidFill>
                <a:srgbClr val="2D9DFF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0594" y="2840348"/>
            <a:ext cx="6819642" cy="1675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5119"/>
            <a:ext cx="8226854" cy="677403"/>
          </a:xfrm>
        </p:spPr>
        <p:txBody>
          <a:bodyPr>
            <a:noAutofit/>
          </a:bodyPr>
          <a:lstStyle/>
          <a:p>
            <a:r>
              <a:rPr lang="en-US" sz="4000" dirty="0" smtClean="0"/>
              <a:t>IMC Tests – Benchmark Query 4</a:t>
            </a:r>
            <a:endParaRPr lang="en-US" sz="4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F89FEF-6A44-9B41-A33D-7815FD06DC43}" type="slidenum">
              <a:rPr lang="en-US" smtClean="0"/>
              <a:t>38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61602" y="903645"/>
            <a:ext cx="1866171" cy="36563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6886" y="1414815"/>
            <a:ext cx="6242405" cy="31192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ular Callout 5"/>
          <p:cNvSpPr/>
          <p:nvPr/>
        </p:nvSpPr>
        <p:spPr>
          <a:xfrm>
            <a:off x="157335" y="3380588"/>
            <a:ext cx="1929539" cy="998392"/>
          </a:xfrm>
          <a:prstGeom prst="wedgeRoundRectCallout">
            <a:avLst>
              <a:gd name="adj1" fmla="val 53141"/>
              <a:gd name="adj2" fmla="val -108570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 smtClean="0"/>
              <a:t>In-Memory scans: </a:t>
            </a:r>
            <a:r>
              <a:rPr lang="en-US" sz="1400" b="1" dirty="0" err="1" smtClean="0"/>
              <a:t>muon</a:t>
            </a:r>
            <a:r>
              <a:rPr lang="en-US" sz="1400" b="1" dirty="0" smtClean="0"/>
              <a:t>, electron, …</a:t>
            </a:r>
          </a:p>
          <a:p>
            <a:pPr algn="ctr"/>
            <a:r>
              <a:rPr lang="en-US" sz="1400" b="1" dirty="0" smtClean="0"/>
              <a:t>TABLE ACCESS INMEMORY FULL</a:t>
            </a:r>
            <a:endParaRPr lang="en-US" sz="1400" b="1" dirty="0"/>
          </a:p>
        </p:txBody>
      </p:sp>
      <p:sp>
        <p:nvSpPr>
          <p:cNvPr id="9" name="Rounded Rectangular Callout 8"/>
          <p:cNvSpPr/>
          <p:nvPr/>
        </p:nvSpPr>
        <p:spPr>
          <a:xfrm>
            <a:off x="3741904" y="1507787"/>
            <a:ext cx="2128737" cy="781437"/>
          </a:xfrm>
          <a:prstGeom prst="wedgeRoundRectCallout">
            <a:avLst>
              <a:gd name="adj1" fmla="val -101647"/>
              <a:gd name="adj2" fmla="val 63642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 smtClean="0"/>
              <a:t>Bloom Filters for </a:t>
            </a:r>
            <a:br>
              <a:rPr lang="en-US" sz="1400" b="1" dirty="0" smtClean="0"/>
            </a:br>
            <a:r>
              <a:rPr lang="en-US" sz="1400" b="1" dirty="0" smtClean="0"/>
              <a:t>In-Memory join</a:t>
            </a:r>
          </a:p>
          <a:p>
            <a:pPr algn="ctr"/>
            <a:r>
              <a:rPr lang="en-US" sz="1400" b="1" dirty="0" smtClean="0"/>
              <a:t>JOIN FILTER CREATE</a:t>
            </a:r>
            <a:endParaRPr lang="en-US" sz="1400" b="1" dirty="0"/>
          </a:p>
        </p:txBody>
      </p:sp>
      <p:sp>
        <p:nvSpPr>
          <p:cNvPr id="10" name="Rounded Rectangular Callout 9"/>
          <p:cNvSpPr/>
          <p:nvPr/>
        </p:nvSpPr>
        <p:spPr>
          <a:xfrm>
            <a:off x="3829455" y="3480900"/>
            <a:ext cx="2396247" cy="606339"/>
          </a:xfrm>
          <a:prstGeom prst="wedgeRoundRectCallout">
            <a:avLst>
              <a:gd name="adj1" fmla="val -101662"/>
              <a:gd name="adj2" fmla="val -92166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 smtClean="0"/>
              <a:t>In-Memory join executed</a:t>
            </a:r>
            <a:br>
              <a:rPr lang="en-US" sz="1400" b="1" dirty="0" smtClean="0"/>
            </a:br>
            <a:r>
              <a:rPr lang="en-US" sz="1400" b="1" dirty="0" smtClean="0"/>
              <a:t>JOIN FILTER USE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036576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5119"/>
            <a:ext cx="8226854" cy="677403"/>
          </a:xfrm>
        </p:spPr>
        <p:txBody>
          <a:bodyPr>
            <a:noAutofit/>
          </a:bodyPr>
          <a:lstStyle/>
          <a:p>
            <a:r>
              <a:rPr lang="en-US" sz="4000" dirty="0" smtClean="0"/>
              <a:t>IMC Tests – Benchmark Results Q4</a:t>
            </a:r>
            <a:endParaRPr lang="en-US" sz="4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F89FEF-6A44-9B41-A33D-7815FD06DC43}" type="slidenum">
              <a:rPr lang="en-US" smtClean="0"/>
              <a:t>39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974920"/>
            <a:ext cx="8602126" cy="3500566"/>
          </a:xfrm>
        </p:spPr>
        <p:txBody>
          <a:bodyPr>
            <a:normAutofit/>
          </a:bodyPr>
          <a:lstStyle/>
          <a:p>
            <a:pPr>
              <a:buClr>
                <a:schemeClr val="tx2"/>
              </a:buClr>
            </a:pPr>
            <a:r>
              <a:rPr lang="en-US" sz="2400" dirty="0" smtClean="0"/>
              <a:t>„Higgs Boson”</a:t>
            </a:r>
            <a:endParaRPr lang="en-US" sz="1400" dirty="0" smtClean="0">
              <a:sym typeface="Wingdings" panose="05000000000000000000" pitchFamily="2" charset="2"/>
            </a:endParaRPr>
          </a:p>
          <a:p>
            <a:pPr lvl="1">
              <a:buClr>
                <a:schemeClr val="tx2"/>
              </a:buClr>
            </a:pPr>
            <a:endParaRPr lang="en-US" sz="2000" dirty="0" smtClean="0">
              <a:sym typeface="Wingdings" panose="05000000000000000000" pitchFamily="2" charset="2"/>
            </a:endParaRPr>
          </a:p>
          <a:p>
            <a:pPr lvl="1">
              <a:buClr>
                <a:schemeClr val="tx2"/>
              </a:buClr>
            </a:pPr>
            <a:endParaRPr lang="en-US" sz="2000" dirty="0" smtClean="0">
              <a:sym typeface="Wingdings" panose="05000000000000000000" pitchFamily="2" charset="2"/>
            </a:endParaRPr>
          </a:p>
          <a:p>
            <a:pPr>
              <a:buClr>
                <a:schemeClr val="tx2"/>
              </a:buClr>
            </a:pPr>
            <a:endParaRPr lang="en-US" sz="2400" dirty="0" smtClean="0"/>
          </a:p>
          <a:p>
            <a:pPr>
              <a:buClr>
                <a:schemeClr val="tx2"/>
              </a:buClr>
            </a:pPr>
            <a:endParaRPr lang="en-US" sz="2400" dirty="0" smtClean="0"/>
          </a:p>
          <a:p>
            <a:pPr>
              <a:buClr>
                <a:schemeClr val="tx2"/>
              </a:buClr>
            </a:pPr>
            <a:endParaRPr lang="en-US" sz="2400" dirty="0" smtClean="0"/>
          </a:p>
          <a:p>
            <a:pPr>
              <a:buClr>
                <a:schemeClr val="tx2"/>
              </a:buClr>
            </a:pPr>
            <a:endParaRPr lang="en-US" sz="3200" dirty="0" smtClean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4670714"/>
              </p:ext>
            </p:extLst>
          </p:nvPr>
        </p:nvGraphicFramePr>
        <p:xfrm>
          <a:off x="781860" y="1588785"/>
          <a:ext cx="2667811" cy="1714500"/>
        </p:xfrm>
        <a:graphic>
          <a:graphicData uri="http://schemas.openxmlformats.org/drawingml/2006/table">
            <a:tbl>
              <a:tblPr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1899326"/>
                <a:gridCol w="768485"/>
              </a:tblGrid>
              <a:tr h="381000"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Configuration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Parallel 16 Execution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Row Format - DP Read NAS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3094.2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Row Format - DP Read SSD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197.8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Row Format - Buffer Cache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53.9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IMC NO MEMCOMPRESS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55.5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IMC FOR DML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32.3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IMC FOR QUERY LOW / HIGH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26.2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IMC FOR CAPACITY LOW / HIGH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27.6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2387" y="1118681"/>
            <a:ext cx="4968845" cy="32120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2387" y="1118681"/>
            <a:ext cx="4968845" cy="32120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ounded Rectangular Callout 9"/>
          <p:cNvSpPr/>
          <p:nvPr/>
        </p:nvSpPr>
        <p:spPr>
          <a:xfrm>
            <a:off x="642026" y="3547456"/>
            <a:ext cx="2947480" cy="797668"/>
          </a:xfrm>
          <a:prstGeom prst="wedgeRoundRectCallout">
            <a:avLst>
              <a:gd name="adj1" fmla="val 62645"/>
              <a:gd name="adj2" fmla="val -45427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600" b="1" dirty="0" smtClean="0"/>
              <a:t>IMC vs </a:t>
            </a:r>
            <a:r>
              <a:rPr lang="pl-PL" sz="1600" b="1" dirty="0" err="1" smtClean="0"/>
              <a:t>Buffer</a:t>
            </a:r>
            <a:r>
              <a:rPr lang="pl-PL" sz="1600" b="1" dirty="0" smtClean="0"/>
              <a:t> Cache</a:t>
            </a:r>
          </a:p>
          <a:p>
            <a:pPr algn="ctr"/>
            <a:r>
              <a:rPr lang="pl-PL" sz="2800" b="1" dirty="0" smtClean="0"/>
              <a:t>2.1x </a:t>
            </a:r>
            <a:r>
              <a:rPr lang="pl-PL" sz="2800" b="1" dirty="0" err="1" smtClean="0"/>
              <a:t>faster</a:t>
            </a:r>
            <a:r>
              <a:rPr lang="pl-PL" sz="2800" b="1" dirty="0" smtClean="0"/>
              <a:t>!</a:t>
            </a:r>
            <a:endParaRPr lang="en-US" b="1" dirty="0"/>
          </a:p>
        </p:txBody>
      </p:sp>
      <p:sp>
        <p:nvSpPr>
          <p:cNvPr id="12" name="Rounded Rectangular Callout 11"/>
          <p:cNvSpPr/>
          <p:nvPr/>
        </p:nvSpPr>
        <p:spPr>
          <a:xfrm>
            <a:off x="642026" y="3549180"/>
            <a:ext cx="2947480" cy="797668"/>
          </a:xfrm>
          <a:prstGeom prst="wedgeRoundRectCallout">
            <a:avLst>
              <a:gd name="adj1" fmla="val 62645"/>
              <a:gd name="adj2" fmla="val -45427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600" b="1" dirty="0" smtClean="0"/>
              <a:t>IMC vs SSD Direct </a:t>
            </a:r>
            <a:r>
              <a:rPr lang="pl-PL" sz="1600" b="1" dirty="0" err="1" smtClean="0"/>
              <a:t>Path</a:t>
            </a:r>
            <a:endParaRPr lang="pl-PL" sz="1600" b="1" dirty="0" smtClean="0"/>
          </a:p>
          <a:p>
            <a:pPr algn="ctr"/>
            <a:r>
              <a:rPr lang="pl-PL" sz="2800" b="1" dirty="0" smtClean="0"/>
              <a:t>7.6x </a:t>
            </a:r>
            <a:r>
              <a:rPr lang="pl-PL" sz="2800" b="1" dirty="0" err="1" smtClean="0"/>
              <a:t>faster</a:t>
            </a:r>
            <a:r>
              <a:rPr lang="pl-PL" sz="2800" b="1" dirty="0" smtClean="0"/>
              <a:t>!</a:t>
            </a:r>
            <a:endParaRPr lang="en-US" b="1" dirty="0"/>
          </a:p>
        </p:txBody>
      </p:sp>
      <p:sp>
        <p:nvSpPr>
          <p:cNvPr id="13" name="Rounded Rectangular Callout 12"/>
          <p:cNvSpPr/>
          <p:nvPr/>
        </p:nvSpPr>
        <p:spPr>
          <a:xfrm>
            <a:off x="642026" y="3549386"/>
            <a:ext cx="2947480" cy="797668"/>
          </a:xfrm>
          <a:prstGeom prst="wedgeRoundRectCallout">
            <a:avLst>
              <a:gd name="adj1" fmla="val 62645"/>
              <a:gd name="adj2" fmla="val -45427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IMC vs NAS Direct Path</a:t>
            </a:r>
          </a:p>
          <a:p>
            <a:pPr algn="ctr"/>
            <a:r>
              <a:rPr lang="en-US" sz="2800" b="1" dirty="0" smtClean="0"/>
              <a:t>118x faster!</a:t>
            </a:r>
            <a:endParaRPr lang="en-US" b="1" dirty="0"/>
          </a:p>
        </p:txBody>
      </p:sp>
      <p:sp>
        <p:nvSpPr>
          <p:cNvPr id="7" name="Rounded Rectangular Callout 6"/>
          <p:cNvSpPr/>
          <p:nvPr/>
        </p:nvSpPr>
        <p:spPr>
          <a:xfrm>
            <a:off x="7040079" y="2475691"/>
            <a:ext cx="1643975" cy="569068"/>
          </a:xfrm>
          <a:prstGeom prst="wedgeRoundRectCallout">
            <a:avLst>
              <a:gd name="adj1" fmla="val -69863"/>
              <a:gd name="adj2" fmla="val -52367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 smtClean="0"/>
              <a:t>Effect</a:t>
            </a:r>
            <a:r>
              <a:rPr lang="pl-PL" sz="1400" b="1" dirty="0" smtClean="0"/>
              <a:t> of a small </a:t>
            </a:r>
            <a:r>
              <a:rPr lang="en-US" sz="1400" b="1" dirty="0" smtClean="0"/>
              <a:t>Buffer</a:t>
            </a:r>
            <a:r>
              <a:rPr lang="pl-PL" sz="1400" b="1" dirty="0" smtClean="0"/>
              <a:t> Cache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87278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7" grpId="0" animBg="1"/>
      <p:bldP spid="7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CERN openlab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F89FEF-6A44-9B41-A33D-7815FD06DC43}" type="slidenum">
              <a:rPr lang="en-US" smtClean="0"/>
              <a:t>4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994205"/>
            <a:ext cx="7208866" cy="3500566"/>
          </a:xfrm>
        </p:spPr>
        <p:txBody>
          <a:bodyPr>
            <a:normAutofit/>
          </a:bodyPr>
          <a:lstStyle/>
          <a:p>
            <a:pPr>
              <a:buClr>
                <a:schemeClr val="tx2"/>
              </a:buClr>
            </a:pPr>
            <a:r>
              <a:rPr lang="en-US" sz="2400" dirty="0"/>
              <a:t>Public-private partnership between CERN and </a:t>
            </a:r>
            <a:r>
              <a:rPr lang="en-US" sz="2400" dirty="0">
                <a:solidFill>
                  <a:srgbClr val="2D9DFF"/>
                </a:solidFill>
              </a:rPr>
              <a:t>leading ICT </a:t>
            </a:r>
            <a:r>
              <a:rPr lang="en-US" sz="2400" dirty="0" smtClean="0">
                <a:solidFill>
                  <a:srgbClr val="2D9DFF"/>
                </a:solidFill>
              </a:rPr>
              <a:t>companies</a:t>
            </a:r>
          </a:p>
          <a:p>
            <a:pPr>
              <a:buClr>
                <a:schemeClr val="tx2"/>
              </a:buClr>
            </a:pPr>
            <a:r>
              <a:rPr lang="en-US" sz="2400" dirty="0" smtClean="0"/>
              <a:t>Accelerate </a:t>
            </a:r>
            <a:r>
              <a:rPr lang="en-US" sz="2400" dirty="0" smtClean="0">
                <a:solidFill>
                  <a:srgbClr val="2D9DFF"/>
                </a:solidFill>
              </a:rPr>
              <a:t>cutting</a:t>
            </a:r>
            <a:r>
              <a:rPr lang="en-US" sz="2400" dirty="0">
                <a:solidFill>
                  <a:srgbClr val="2D9DFF"/>
                </a:solidFill>
              </a:rPr>
              <a:t>-edge solutions </a:t>
            </a:r>
            <a:r>
              <a:rPr lang="en-US" sz="2400" dirty="0"/>
              <a:t>to be used by the worldwide LHC </a:t>
            </a:r>
            <a:r>
              <a:rPr lang="en-US" sz="2400" dirty="0" smtClean="0"/>
              <a:t>community</a:t>
            </a:r>
          </a:p>
          <a:p>
            <a:pPr>
              <a:buClr>
                <a:schemeClr val="tx2"/>
              </a:buClr>
            </a:pPr>
            <a:r>
              <a:rPr lang="en-US" sz="2400" dirty="0"/>
              <a:t>Train the </a:t>
            </a:r>
            <a:r>
              <a:rPr lang="en-US" sz="2400" dirty="0" smtClean="0"/>
              <a:t>next generation </a:t>
            </a:r>
            <a:r>
              <a:rPr lang="en-US" sz="2400" dirty="0"/>
              <a:t>of </a:t>
            </a:r>
            <a:r>
              <a:rPr lang="en-US" sz="2400" dirty="0">
                <a:solidFill>
                  <a:srgbClr val="2D9DFF"/>
                </a:solidFill>
              </a:rPr>
              <a:t>top </a:t>
            </a:r>
            <a:r>
              <a:rPr lang="en-US" sz="2400" dirty="0" smtClean="0">
                <a:solidFill>
                  <a:srgbClr val="2D9DFF"/>
                </a:solidFill>
              </a:rPr>
              <a:t>engineers</a:t>
            </a:r>
            <a:r>
              <a:rPr lang="en-US" sz="2400" dirty="0">
                <a:solidFill>
                  <a:srgbClr val="2D9DFF"/>
                </a:solidFill>
              </a:rPr>
              <a:t> </a:t>
            </a:r>
            <a:r>
              <a:rPr lang="en-US" sz="2400" dirty="0" smtClean="0">
                <a:solidFill>
                  <a:srgbClr val="2D9DFF"/>
                </a:solidFill>
              </a:rPr>
              <a:t>and scientists</a:t>
            </a:r>
            <a:r>
              <a:rPr lang="en-US" sz="2400" dirty="0" smtClean="0"/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7282306" y="484202"/>
            <a:ext cx="1777020" cy="10780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6066" y="880452"/>
            <a:ext cx="1195450" cy="2985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099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901962"/>
            <a:ext cx="8602126" cy="2823732"/>
          </a:xfrm>
        </p:spPr>
        <p:txBody>
          <a:bodyPr>
            <a:normAutofit/>
          </a:bodyPr>
          <a:lstStyle/>
          <a:p>
            <a:pPr>
              <a:buClr>
                <a:schemeClr val="tx2"/>
              </a:buClr>
            </a:pPr>
            <a:r>
              <a:rPr lang="en-US" sz="2400" dirty="0" smtClean="0">
                <a:sym typeface="Wingdings" panose="05000000000000000000" pitchFamily="2" charset="2"/>
              </a:rPr>
              <a:t>OLTP schema from one of the physics databases (CMS)</a:t>
            </a:r>
          </a:p>
          <a:p>
            <a:pPr lvl="1">
              <a:buClr>
                <a:schemeClr val="tx2"/>
              </a:buClr>
            </a:pPr>
            <a:r>
              <a:rPr lang="en-US" sz="2000" dirty="0" smtClean="0">
                <a:solidFill>
                  <a:srgbClr val="2D9DFF"/>
                </a:solidFill>
                <a:sym typeface="Wingdings" panose="05000000000000000000" pitchFamily="2" charset="2"/>
              </a:rPr>
              <a:t>High concurrency workload with ~300 simultaneous sessions</a:t>
            </a:r>
          </a:p>
          <a:p>
            <a:pPr lvl="1">
              <a:buClr>
                <a:schemeClr val="tx2"/>
              </a:buClr>
            </a:pPr>
            <a:r>
              <a:rPr lang="en-US" sz="2000" dirty="0" smtClean="0">
                <a:solidFill>
                  <a:srgbClr val="2D9DFF"/>
                </a:solidFill>
                <a:sym typeface="Wingdings" panose="05000000000000000000" pitchFamily="2" charset="2"/>
              </a:rPr>
              <a:t>Mixed DML and SELECT queries – mostly with index access path</a:t>
            </a:r>
          </a:p>
          <a:p>
            <a:pPr>
              <a:buClr>
                <a:schemeClr val="tx2"/>
              </a:buClr>
            </a:pPr>
            <a:r>
              <a:rPr lang="en-US" sz="2400" dirty="0" smtClean="0">
                <a:sym typeface="Wingdings" panose="05000000000000000000" pitchFamily="2" charset="2"/>
              </a:rPr>
              <a:t>Real Application Testing – 1h of peak activity captured</a:t>
            </a:r>
          </a:p>
          <a:p>
            <a:pPr>
              <a:buClr>
                <a:schemeClr val="tx2"/>
              </a:buClr>
            </a:pPr>
            <a:r>
              <a:rPr lang="en-US" sz="2400" dirty="0" smtClean="0">
                <a:sym typeface="Wingdings" panose="05000000000000000000" pitchFamily="2" charset="2"/>
              </a:rPr>
              <a:t>Replay comparison: row format (BC) vs In-Memory </a:t>
            </a:r>
            <a:r>
              <a:rPr lang="pl-PL" sz="2400" dirty="0" smtClean="0">
                <a:sym typeface="Wingdings" panose="05000000000000000000" pitchFamily="2" charset="2"/>
              </a:rPr>
              <a:t>S</a:t>
            </a:r>
            <a:r>
              <a:rPr lang="en-US" sz="2400" dirty="0" smtClean="0">
                <a:sym typeface="Wingdings" panose="05000000000000000000" pitchFamily="2" charset="2"/>
              </a:rPr>
              <a:t>tore</a:t>
            </a:r>
          </a:p>
          <a:p>
            <a:pPr lvl="1">
              <a:buClr>
                <a:schemeClr val="tx2"/>
              </a:buClr>
            </a:pPr>
            <a:r>
              <a:rPr lang="en-US" sz="2000" dirty="0" smtClean="0">
                <a:solidFill>
                  <a:srgbClr val="2D9DFF"/>
                </a:solidFill>
                <a:sym typeface="Wingdings" panose="05000000000000000000" pitchFamily="2" charset="2"/>
              </a:rPr>
              <a:t>IMC with 3 compression levels: </a:t>
            </a:r>
            <a:r>
              <a:rPr lang="en-US" sz="1800" b="1" dirty="0" smtClean="0">
                <a:solidFill>
                  <a:srgbClr val="000053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DML</a:t>
            </a:r>
            <a:r>
              <a:rPr lang="en-US" sz="1800" b="1" dirty="0" smtClean="0">
                <a:latin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1800" b="1" dirty="0" smtClean="0">
                <a:solidFill>
                  <a:srgbClr val="2D9DFF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/</a:t>
            </a:r>
            <a:r>
              <a:rPr lang="en-US" sz="1800" b="1" dirty="0" smtClean="0">
                <a:latin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1800" b="1" dirty="0" smtClean="0">
                <a:solidFill>
                  <a:srgbClr val="000053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QUERY HIGH </a:t>
            </a:r>
            <a:r>
              <a:rPr lang="en-US" sz="1800" b="1" dirty="0" smtClean="0">
                <a:solidFill>
                  <a:srgbClr val="2D9DFF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/</a:t>
            </a:r>
            <a:r>
              <a:rPr lang="en-US" sz="1800" b="1" dirty="0" smtClean="0">
                <a:latin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1800" b="1" dirty="0" smtClean="0">
                <a:solidFill>
                  <a:srgbClr val="000053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CAPACITY HIGH</a:t>
            </a:r>
          </a:p>
          <a:p>
            <a:pPr marL="36576" indent="0">
              <a:buClr>
                <a:schemeClr val="tx2"/>
              </a:buClr>
              <a:buNone/>
            </a:pPr>
            <a:endParaRPr lang="en-US" sz="2400" dirty="0" smtClean="0"/>
          </a:p>
          <a:p>
            <a:pPr>
              <a:buClr>
                <a:schemeClr val="tx2"/>
              </a:buClr>
            </a:pPr>
            <a:endParaRPr lang="en-US" sz="2400" dirty="0" smtClean="0"/>
          </a:p>
          <a:p>
            <a:pPr>
              <a:buClr>
                <a:schemeClr val="tx2"/>
              </a:buClr>
            </a:pPr>
            <a:endParaRPr lang="en-US" sz="3200" dirty="0" smtClean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627375"/>
              </p:ext>
            </p:extLst>
          </p:nvPr>
        </p:nvGraphicFramePr>
        <p:xfrm>
          <a:off x="1403658" y="3372786"/>
          <a:ext cx="6840534" cy="1054062"/>
        </p:xfrm>
        <a:graphic>
          <a:graphicData uri="http://schemas.openxmlformats.org/drawingml/2006/table">
            <a:tbl>
              <a:tblPr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1864837"/>
                <a:gridCol w="1473740"/>
                <a:gridCol w="928992"/>
                <a:gridCol w="1044312"/>
                <a:gridCol w="1528653"/>
              </a:tblGrid>
              <a:tr h="284442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Configuration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Replay Duration (s)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DB Time (s)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CPU Time (s)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Physical Reads (GB)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</a:tr>
              <a:tr h="181999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ROW </a:t>
                      </a:r>
                      <a:r>
                        <a:rPr lang="en-GB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FORMAT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1733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3172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2571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97.9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81999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IMC FOR DML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1707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3427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2895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7.9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FFF"/>
                    </a:solidFill>
                  </a:tcPr>
                </a:tc>
              </a:tr>
              <a:tr h="181999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IMC FOR QUERY HIGH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1718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3449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2888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7.5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81999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IMC FOR CAPACITY HIGH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2037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3929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3400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7.1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FFF"/>
                    </a:solidFill>
                  </a:tcPr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5119"/>
            <a:ext cx="8226854" cy="677403"/>
          </a:xfrm>
        </p:spPr>
        <p:txBody>
          <a:bodyPr>
            <a:noAutofit/>
          </a:bodyPr>
          <a:lstStyle/>
          <a:p>
            <a:r>
              <a:rPr lang="en-US" sz="4000" dirty="0" smtClean="0"/>
              <a:t>IMC Tests – OLTP Benchmark</a:t>
            </a:r>
            <a:endParaRPr lang="en-US" sz="4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F89FEF-6A44-9B41-A33D-7815FD06DC43}" type="slidenum">
              <a:rPr lang="en-US" smtClean="0"/>
              <a:t>40</a:t>
            </a:fld>
            <a:endParaRPr lang="en-US"/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60914" y="1337554"/>
            <a:ext cx="5160769" cy="32159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635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974920"/>
            <a:ext cx="8494295" cy="3500566"/>
          </a:xfrm>
        </p:spPr>
        <p:txBody>
          <a:bodyPr>
            <a:normAutofit/>
          </a:bodyPr>
          <a:lstStyle/>
          <a:p>
            <a:pPr>
              <a:buClr>
                <a:schemeClr val="tx2"/>
              </a:buClr>
            </a:pPr>
            <a:r>
              <a:rPr lang="en-US" sz="2800" dirty="0" smtClean="0"/>
              <a:t>In-memory Column Store provides </a:t>
            </a:r>
            <a:r>
              <a:rPr lang="en-US" sz="2800" dirty="0" smtClean="0">
                <a:solidFill>
                  <a:srgbClr val="2D9DFF"/>
                </a:solidFill>
              </a:rPr>
              <a:t>significant performance boost </a:t>
            </a:r>
            <a:r>
              <a:rPr lang="en-US" sz="2800" dirty="0" smtClean="0"/>
              <a:t>for physics queries</a:t>
            </a:r>
          </a:p>
          <a:p>
            <a:pPr>
              <a:buClr>
                <a:schemeClr val="tx2"/>
              </a:buClr>
            </a:pPr>
            <a:r>
              <a:rPr lang="en-US" sz="2800" dirty="0" smtClean="0">
                <a:solidFill>
                  <a:srgbClr val="2D9DFF"/>
                </a:solidFill>
              </a:rPr>
              <a:t>Very positive </a:t>
            </a:r>
            <a:r>
              <a:rPr lang="en-US" sz="2800" dirty="0" smtClean="0"/>
              <a:t>benchmark results</a:t>
            </a:r>
          </a:p>
          <a:p>
            <a:pPr>
              <a:buClr>
                <a:schemeClr val="tx2"/>
              </a:buClr>
            </a:pPr>
            <a:r>
              <a:rPr lang="en-US" sz="2800" dirty="0" smtClean="0">
                <a:solidFill>
                  <a:srgbClr val="2D9DFF"/>
                </a:solidFill>
              </a:rPr>
              <a:t>Real-time</a:t>
            </a:r>
            <a:r>
              <a:rPr lang="en-US" sz="2800" dirty="0" smtClean="0"/>
              <a:t> analysis now possible</a:t>
            </a:r>
          </a:p>
          <a:p>
            <a:pPr>
              <a:buClr>
                <a:schemeClr val="tx2"/>
              </a:buClr>
            </a:pPr>
            <a:endParaRPr lang="en-US" sz="2400" dirty="0" smtClean="0">
              <a:sym typeface="Wingdings" panose="05000000000000000000" pitchFamily="2" charset="2"/>
            </a:endParaRPr>
          </a:p>
          <a:p>
            <a:pPr>
              <a:buClr>
                <a:schemeClr val="tx2"/>
              </a:buClr>
            </a:pPr>
            <a:endParaRPr lang="en-US" sz="2400" dirty="0" smtClean="0"/>
          </a:p>
          <a:p>
            <a:pPr>
              <a:buClr>
                <a:schemeClr val="tx2"/>
              </a:buClr>
            </a:pPr>
            <a:endParaRPr lang="en-US" sz="2400" dirty="0" smtClean="0"/>
          </a:p>
          <a:p>
            <a:pPr>
              <a:buClr>
                <a:schemeClr val="tx2"/>
              </a:buClr>
            </a:pPr>
            <a:endParaRPr lang="en-US" sz="2400" dirty="0" smtClean="0"/>
          </a:p>
          <a:p>
            <a:pPr>
              <a:buClr>
                <a:schemeClr val="tx2"/>
              </a:buClr>
            </a:pPr>
            <a:endParaRPr lang="en-US" sz="3200" dirty="0" smtClean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6258" y="3150114"/>
            <a:ext cx="7174194" cy="13253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5119"/>
            <a:ext cx="8226854" cy="677403"/>
          </a:xfrm>
        </p:spPr>
        <p:txBody>
          <a:bodyPr>
            <a:noAutofit/>
          </a:bodyPr>
          <a:lstStyle/>
          <a:p>
            <a:r>
              <a:rPr lang="en-US" sz="4000" dirty="0" smtClean="0"/>
              <a:t>Physics Analysis NOW – with IMC</a:t>
            </a:r>
            <a:endParaRPr lang="en-US" sz="4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F89FEF-6A44-9B41-A33D-7815FD06DC43}" type="slidenum">
              <a:rPr lang="en-US" smtClean="0"/>
              <a:t>41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4111" y="2547590"/>
            <a:ext cx="2513519" cy="19640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Lightning Bolt 6"/>
          <p:cNvSpPr/>
          <p:nvPr/>
        </p:nvSpPr>
        <p:spPr>
          <a:xfrm rot="809375">
            <a:off x="6358102" y="2408152"/>
            <a:ext cx="1837346" cy="666572"/>
          </a:xfrm>
          <a:prstGeom prst="lightningBolt">
            <a:avLst/>
          </a:prstGeom>
          <a:gradFill>
            <a:gsLst>
              <a:gs pos="0">
                <a:srgbClr val="FFF200"/>
              </a:gs>
              <a:gs pos="69000">
                <a:srgbClr val="FF7A00"/>
              </a:gs>
              <a:gs pos="100000">
                <a:srgbClr val="FF0300"/>
              </a:gs>
              <a:gs pos="100000">
                <a:srgbClr val="4D0808"/>
              </a:gs>
            </a:gsLst>
            <a:lin ang="54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692279" y="2741438"/>
            <a:ext cx="705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&lt;10s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515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/>
      <p:bldP spid="8" grpId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/>
              <a:t>Conclusions</a:t>
            </a:r>
            <a:endParaRPr lang="en-US" sz="40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F89FEF-6A44-9B41-A33D-7815FD06DC43}" type="slidenum">
              <a:rPr lang="en-US" smtClean="0"/>
              <a:t>42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994205"/>
            <a:ext cx="8543677" cy="3773058"/>
          </a:xfrm>
          <a:noFill/>
        </p:spPr>
        <p:txBody>
          <a:bodyPr>
            <a:normAutofit/>
          </a:bodyPr>
          <a:lstStyle/>
          <a:p>
            <a:pPr>
              <a:buClr>
                <a:schemeClr val="tx2"/>
              </a:buClr>
            </a:pPr>
            <a:r>
              <a:rPr lang="en-US" sz="2400" dirty="0" smtClean="0"/>
              <a:t>In-Memory Column Store is both powerful and easy to use</a:t>
            </a:r>
          </a:p>
          <a:p>
            <a:pPr>
              <a:buClr>
                <a:schemeClr val="tx2"/>
              </a:buClr>
            </a:pPr>
            <a:r>
              <a:rPr lang="en-US" sz="2400" dirty="0" smtClean="0"/>
              <a:t>Huge performance improvements of analytic-type queries on the same hardware</a:t>
            </a:r>
          </a:p>
          <a:p>
            <a:pPr lvl="1">
              <a:buClr>
                <a:schemeClr val="tx2"/>
              </a:buClr>
            </a:pPr>
            <a:r>
              <a:rPr lang="en-US" sz="2000" dirty="0" smtClean="0">
                <a:solidFill>
                  <a:srgbClr val="2D9DFF"/>
                </a:solidFill>
              </a:rPr>
              <a:t>On average 10x for fast SSD storage</a:t>
            </a:r>
          </a:p>
          <a:p>
            <a:pPr lvl="1">
              <a:buClr>
                <a:schemeClr val="tx2"/>
              </a:buClr>
            </a:pPr>
            <a:r>
              <a:rPr lang="en-US" sz="2000" dirty="0" smtClean="0">
                <a:solidFill>
                  <a:srgbClr val="2D9DFF"/>
                </a:solidFill>
              </a:rPr>
              <a:t>On average 100x for slower spindles</a:t>
            </a:r>
          </a:p>
          <a:p>
            <a:pPr>
              <a:buClr>
                <a:schemeClr val="tx2"/>
              </a:buClr>
            </a:pPr>
            <a:r>
              <a:rPr lang="en-US" sz="2400" dirty="0" smtClean="0"/>
              <a:t>No negative impact on OLTP, high concurrency workloads</a:t>
            </a:r>
          </a:p>
          <a:p>
            <a:pPr>
              <a:buClr>
                <a:schemeClr val="tx2"/>
              </a:buClr>
            </a:pPr>
            <a:r>
              <a:rPr lang="en-US" sz="2400" dirty="0" smtClean="0"/>
              <a:t>More data can go to memory due to the columnar format with compression </a:t>
            </a:r>
          </a:p>
          <a:p>
            <a:pPr lvl="1">
              <a:buClr>
                <a:schemeClr val="tx2"/>
              </a:buClr>
            </a:pPr>
            <a:r>
              <a:rPr lang="en-US" sz="2000" dirty="0" smtClean="0">
                <a:solidFill>
                  <a:srgbClr val="2D9DFF"/>
                </a:solidFill>
              </a:rPr>
              <a:t>Very low performance impact of higher compression levels</a:t>
            </a:r>
          </a:p>
          <a:p>
            <a:pPr>
              <a:buClr>
                <a:schemeClr val="tx2"/>
              </a:buClr>
            </a:pPr>
            <a:endParaRPr lang="en-US" sz="2400" dirty="0" smtClean="0"/>
          </a:p>
          <a:p>
            <a:pPr>
              <a:buClr>
                <a:schemeClr val="tx2"/>
              </a:buClr>
            </a:pPr>
            <a:endParaRPr lang="en-US" sz="2400" dirty="0" smtClean="0"/>
          </a:p>
          <a:p>
            <a:pPr lvl="1">
              <a:buClr>
                <a:schemeClr val="tx2"/>
              </a:buClr>
            </a:pPr>
            <a:endParaRPr lang="en-US" sz="2000" dirty="0" smtClean="0"/>
          </a:p>
          <a:p>
            <a:pPr lvl="1">
              <a:buClr>
                <a:schemeClr val="tx2"/>
              </a:buClr>
            </a:pPr>
            <a:endParaRPr lang="en-US" sz="2000" dirty="0" smtClean="0"/>
          </a:p>
          <a:p>
            <a:pPr>
              <a:buClr>
                <a:schemeClr val="tx2"/>
              </a:buClr>
            </a:pPr>
            <a:endParaRPr lang="en-US" dirty="0" smtClean="0"/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430410" y="1030005"/>
            <a:ext cx="8543677" cy="3521315"/>
          </a:xfrm>
          <a:prstGeom prst="rect">
            <a:avLst/>
          </a:prstGeom>
          <a:solidFill>
            <a:schemeClr val="bg1"/>
          </a:solidFill>
        </p:spPr>
        <p:txBody>
          <a:bodyPr vert="horz">
            <a:normAutofit lnSpcReduction="10000"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indent="0">
              <a:buNone/>
            </a:pPr>
            <a:r>
              <a:rPr lang="en-US" sz="4000" dirty="0" smtClean="0"/>
              <a:t>Do we plan to use In-Memory Column </a:t>
            </a:r>
            <a:r>
              <a:rPr lang="pl-PL" sz="4000" dirty="0" smtClean="0"/>
              <a:t>S</a:t>
            </a:r>
            <a:r>
              <a:rPr lang="en-US" sz="4000" dirty="0" smtClean="0"/>
              <a:t>tore at CERN?</a:t>
            </a:r>
          </a:p>
          <a:p>
            <a:pPr marL="36576" indent="0">
              <a:buNone/>
            </a:pPr>
            <a:endParaRPr lang="en-US" sz="1000" dirty="0" smtClean="0"/>
          </a:p>
          <a:p>
            <a:pPr marL="36576" indent="0">
              <a:buNone/>
            </a:pPr>
            <a:r>
              <a:rPr lang="en-US" sz="4000" b="1" dirty="0" smtClean="0">
                <a:solidFill>
                  <a:srgbClr val="2D9DFF"/>
                </a:solidFill>
              </a:rPr>
              <a:t>Will definitely consider it</a:t>
            </a:r>
            <a:r>
              <a:rPr lang="pl-PL" sz="4000" b="1" dirty="0" smtClean="0">
                <a:solidFill>
                  <a:srgbClr val="2D9DFF"/>
                </a:solidFill>
              </a:rPr>
              <a:t/>
            </a:r>
            <a:br>
              <a:rPr lang="pl-PL" sz="4000" b="1" dirty="0" smtClean="0">
                <a:solidFill>
                  <a:srgbClr val="2D9DFF"/>
                </a:solidFill>
              </a:rPr>
            </a:br>
            <a:r>
              <a:rPr lang="en-US" sz="4000" b="1" dirty="0" smtClean="0">
                <a:solidFill>
                  <a:srgbClr val="2D9DFF"/>
                </a:solidFill>
              </a:rPr>
              <a:t>in future projects!</a:t>
            </a:r>
          </a:p>
          <a:p>
            <a:pPr marL="36576" indent="0">
              <a:buNone/>
            </a:pPr>
            <a:r>
              <a:rPr lang="en-US" sz="4000" dirty="0" smtClean="0"/>
              <a:t>Many good use-cases identified</a:t>
            </a:r>
          </a:p>
        </p:txBody>
      </p:sp>
    </p:spTree>
    <p:extLst>
      <p:ext uri="{BB962C8B-B14F-4D97-AF65-F5344CB8AC3E}">
        <p14:creationId xmlns:p14="http://schemas.microsoft.com/office/powerpoint/2010/main" val="1844490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4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3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4" grpId="1" uiExpand="1" build="p"/>
      <p:bldP spid="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3"/>
          <p:cNvSpPr txBox="1">
            <a:spLocks/>
          </p:cNvSpPr>
          <p:nvPr/>
        </p:nvSpPr>
        <p:spPr>
          <a:xfrm>
            <a:off x="457199" y="913628"/>
            <a:ext cx="8494295" cy="370408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2"/>
              </a:buClr>
            </a:pPr>
            <a:endParaRPr lang="pl-PL" sz="2800" dirty="0" smtClean="0"/>
          </a:p>
          <a:p>
            <a:pPr>
              <a:buClr>
                <a:schemeClr val="tx2"/>
              </a:buClr>
            </a:pPr>
            <a:endParaRPr lang="pl-PL" sz="2800" dirty="0"/>
          </a:p>
          <a:p>
            <a:pPr>
              <a:buClr>
                <a:schemeClr val="tx2"/>
              </a:buClr>
            </a:pPr>
            <a:endParaRPr lang="pl-PL" sz="2800" dirty="0" smtClean="0"/>
          </a:p>
          <a:p>
            <a:pPr>
              <a:buClr>
                <a:schemeClr val="tx2"/>
              </a:buClr>
            </a:pPr>
            <a:endParaRPr lang="pl-PL" sz="2800" dirty="0"/>
          </a:p>
          <a:p>
            <a:pPr>
              <a:buClr>
                <a:schemeClr val="tx2"/>
              </a:buClr>
            </a:pPr>
            <a:endParaRPr lang="pl-PL" sz="2800" dirty="0" smtClean="0"/>
          </a:p>
          <a:p>
            <a:pPr marL="36576" indent="0">
              <a:buClr>
                <a:schemeClr val="tx2"/>
              </a:buClr>
              <a:buNone/>
            </a:pPr>
            <a:r>
              <a:rPr lang="pl-PL" sz="2000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Maaike</a:t>
            </a:r>
            <a:r>
              <a:rPr lang="pl-PL" sz="2000" b="1" dirty="0">
                <a:solidFill>
                  <a:schemeClr val="tx2"/>
                </a:solidFill>
                <a:latin typeface="Calibri" panose="020F0502020204030204" pitchFamily="34" charset="0"/>
              </a:rPr>
              <a:t>:</a:t>
            </a:r>
            <a:r>
              <a:rPr lang="pl-PL" sz="2000" dirty="0">
                <a:solidFill>
                  <a:schemeClr val="accent6"/>
                </a:solidFill>
                <a:latin typeface="Calibri" panose="020F0502020204030204" pitchFamily="34" charset="0"/>
              </a:rPr>
              <a:t> </a:t>
            </a:r>
            <a:r>
              <a:rPr lang="pl-PL" sz="2000" dirty="0" smtClean="0">
                <a:solidFill>
                  <a:schemeClr val="accent6"/>
                </a:solidFill>
                <a:latin typeface="Calibri" panose="020F0502020204030204" pitchFamily="34" charset="0"/>
                <a:hlinkClick r:id="rId2"/>
              </a:rPr>
              <a:t>Maaike.Limper@cern.ch</a:t>
            </a:r>
            <a:endParaRPr lang="pl-PL" sz="2000" dirty="0" smtClean="0">
              <a:solidFill>
                <a:schemeClr val="accent6"/>
              </a:solidFill>
              <a:latin typeface="Calibri" panose="020F0502020204030204" pitchFamily="34" charset="0"/>
            </a:endParaRPr>
          </a:p>
          <a:p>
            <a:pPr marL="36576" indent="0">
              <a:buClr>
                <a:schemeClr val="tx2"/>
              </a:buClr>
              <a:buNone/>
            </a:pPr>
            <a:r>
              <a:rPr lang="pl-PL" sz="2000" b="1" dirty="0" smtClean="0">
                <a:latin typeface="Calibri" panose="020F0502020204030204" pitchFamily="34" charset="0"/>
              </a:rPr>
              <a:t>Manuel: </a:t>
            </a:r>
            <a:r>
              <a:rPr lang="pl-PL" sz="2000" dirty="0" smtClean="0">
                <a:solidFill>
                  <a:schemeClr val="accent6"/>
                </a:solidFill>
                <a:latin typeface="Calibri" panose="020F0502020204030204" pitchFamily="34" charset="0"/>
                <a:hlinkClick r:id="rId3"/>
              </a:rPr>
              <a:t>Manuel.Martin.Marquez@cern.ch</a:t>
            </a:r>
            <a:endParaRPr lang="pl-PL" sz="2000" dirty="0" smtClean="0">
              <a:solidFill>
                <a:schemeClr val="accent6"/>
              </a:solidFill>
              <a:latin typeface="Calibri" panose="020F0502020204030204" pitchFamily="34" charset="0"/>
            </a:endParaRPr>
          </a:p>
          <a:p>
            <a:pPr marL="36576" indent="0">
              <a:buClr>
                <a:schemeClr val="tx2"/>
              </a:buClr>
              <a:buNone/>
            </a:pPr>
            <a:r>
              <a:rPr lang="pl-PL" sz="2000" b="1" dirty="0">
                <a:latin typeface="Calibri" panose="020F0502020204030204" pitchFamily="34" charset="0"/>
              </a:rPr>
              <a:t>Emil:</a:t>
            </a:r>
            <a:r>
              <a:rPr lang="pl-PL" sz="2000" dirty="0">
                <a:latin typeface="Calibri" panose="020F0502020204030204" pitchFamily="34" charset="0"/>
              </a:rPr>
              <a:t> </a:t>
            </a:r>
            <a:r>
              <a:rPr lang="pl-PL" sz="2000" dirty="0" smtClean="0">
                <a:solidFill>
                  <a:schemeClr val="accent6"/>
                </a:solidFill>
                <a:latin typeface="Calibri" panose="020F0502020204030204" pitchFamily="34" charset="0"/>
                <a:hlinkClick r:id="rId4"/>
              </a:rPr>
              <a:t>Emil.Pilecki@cern.ch</a:t>
            </a:r>
            <a:endParaRPr lang="pl-PL" sz="2000" dirty="0" smtClean="0">
              <a:solidFill>
                <a:schemeClr val="accent6"/>
              </a:solidFill>
              <a:latin typeface="Calibri" panose="020F0502020204030204" pitchFamily="34" charset="0"/>
            </a:endParaRPr>
          </a:p>
          <a:p>
            <a:pPr marL="36576" indent="0">
              <a:buClr>
                <a:schemeClr val="tx2"/>
              </a:buClr>
              <a:buNone/>
            </a:pPr>
            <a:endParaRPr lang="pl-PL" sz="2400" dirty="0">
              <a:solidFill>
                <a:schemeClr val="accent6"/>
              </a:solidFill>
              <a:latin typeface="Calibri" panose="020F0502020204030204" pitchFamily="34" charset="0"/>
            </a:endParaRPr>
          </a:p>
          <a:p>
            <a:pPr marL="36576" indent="0">
              <a:buClr>
                <a:schemeClr val="tx2"/>
              </a:buClr>
              <a:buNone/>
            </a:pPr>
            <a:endParaRPr lang="en-US" sz="2400" dirty="0" smtClean="0">
              <a:solidFill>
                <a:schemeClr val="accent6"/>
              </a:solidFill>
            </a:endParaRPr>
          </a:p>
          <a:p>
            <a:pPr>
              <a:buClr>
                <a:schemeClr val="tx2"/>
              </a:buClr>
            </a:pPr>
            <a:endParaRPr lang="en-US" sz="2400" dirty="0" smtClean="0">
              <a:sym typeface="Wingdings" panose="05000000000000000000" pitchFamily="2" charset="2"/>
            </a:endParaRPr>
          </a:p>
          <a:p>
            <a:pPr>
              <a:buClr>
                <a:schemeClr val="tx2"/>
              </a:buClr>
            </a:pPr>
            <a:endParaRPr lang="en-US" sz="2400" dirty="0" smtClean="0"/>
          </a:p>
          <a:p>
            <a:pPr>
              <a:buClr>
                <a:schemeClr val="tx2"/>
              </a:buClr>
            </a:pPr>
            <a:endParaRPr lang="en-US" sz="2400" dirty="0" smtClean="0"/>
          </a:p>
          <a:p>
            <a:pPr>
              <a:buClr>
                <a:schemeClr val="tx2"/>
              </a:buClr>
            </a:pPr>
            <a:endParaRPr lang="en-US" sz="2400" dirty="0" smtClean="0"/>
          </a:p>
          <a:p>
            <a:pPr>
              <a:buClr>
                <a:schemeClr val="tx2"/>
              </a:buClr>
            </a:pPr>
            <a:endParaRPr lang="en-US" sz="3200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F89FEF-6A44-9B41-A33D-7815FD06DC43}" type="slidenum">
              <a:rPr lang="en-US" smtClean="0"/>
              <a:t>43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93107" y="1363054"/>
            <a:ext cx="8226854" cy="4118756"/>
          </a:xfrm>
        </p:spPr>
        <p:txBody>
          <a:bodyPr/>
          <a:lstStyle/>
          <a:p>
            <a:pPr marL="36576" indent="0" algn="ctr">
              <a:buNone/>
            </a:pPr>
            <a:endParaRPr lang="pl-PL" dirty="0">
              <a:latin typeface="Stencil" panose="040409050D0802020404" pitchFamily="82" charset="0"/>
            </a:endParaRPr>
          </a:p>
          <a:p>
            <a:pPr marL="36576" indent="0" algn="ctr">
              <a:buNone/>
            </a:pPr>
            <a:endParaRPr lang="pl-PL" dirty="0" smtClean="0">
              <a:latin typeface="Stencil" panose="040409050D0802020404" pitchFamily="8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87652" y="1427148"/>
            <a:ext cx="3431136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36576" indent="0" algn="ctr">
              <a:buNone/>
            </a:pPr>
            <a:r>
              <a:rPr lang="pl-PL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anose="02020904090505020303" pitchFamily="18" charset="0"/>
              </a:rPr>
              <a:t>Q </a:t>
            </a:r>
            <a:r>
              <a:rPr lang="pl-PL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&amp;</a:t>
            </a:r>
            <a:r>
              <a:rPr lang="pl-PL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anose="02020904090505020303" pitchFamily="18" charset="0"/>
              </a:rPr>
              <a:t> A</a:t>
            </a:r>
            <a:endParaRPr lang="en-US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lephant" panose="02020904090505020303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2479" y="4767263"/>
            <a:ext cx="70887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See also: https://db-blog.web.cern.ch/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531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2921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784929" y="4771777"/>
            <a:ext cx="2133600" cy="273844"/>
          </a:xfrm>
        </p:spPr>
        <p:txBody>
          <a:bodyPr/>
          <a:lstStyle/>
          <a:p>
            <a:r>
              <a:rPr lang="en-US" sz="1050" dirty="0" smtClean="0"/>
              <a:t>Manuel Martin Marquez</a:t>
            </a:r>
            <a:endParaRPr lang="en-US" sz="1050" dirty="0"/>
          </a:p>
        </p:txBody>
      </p:sp>
      <p:sp>
        <p:nvSpPr>
          <p:cNvPr id="15" name="Slide Number Placeholder 5"/>
          <p:cNvSpPr txBox="1">
            <a:spLocks/>
          </p:cNvSpPr>
          <p:nvPr/>
        </p:nvSpPr>
        <p:spPr>
          <a:xfrm>
            <a:off x="8185370" y="4767257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0967" y="4631267"/>
            <a:ext cx="2895600" cy="409834"/>
          </a:xfrm>
        </p:spPr>
        <p:txBody>
          <a:bodyPr/>
          <a:lstStyle/>
          <a:p>
            <a:pPr algn="l"/>
            <a:r>
              <a:rPr lang="en-US" sz="1100" dirty="0" smtClean="0"/>
              <a:t>Intel </a:t>
            </a:r>
            <a:r>
              <a:rPr lang="en-US" sz="1100" dirty="0" err="1" smtClean="0"/>
              <a:t>IoT</a:t>
            </a:r>
            <a:r>
              <a:rPr lang="en-US" sz="1100" dirty="0"/>
              <a:t> </a:t>
            </a:r>
            <a:r>
              <a:rPr lang="en-US" sz="1100" dirty="0" smtClean="0"/>
              <a:t>Ignition Lab – Cloud and Big Data</a:t>
            </a:r>
          </a:p>
          <a:p>
            <a:pPr algn="l"/>
            <a:r>
              <a:rPr lang="en-US" sz="1100" dirty="0" smtClean="0"/>
              <a:t>Munich, September 17th</a:t>
            </a:r>
            <a:endParaRPr lang="en-US" sz="11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9195" y="2607717"/>
            <a:ext cx="3653476" cy="418599"/>
          </a:xfrm>
        </p:spPr>
        <p:txBody>
          <a:bodyPr>
            <a:noAutofit/>
          </a:bodyPr>
          <a:lstStyle/>
          <a:p>
            <a:r>
              <a:rPr lang="en-US" sz="1600" dirty="0"/>
              <a:t> </a:t>
            </a:r>
            <a:r>
              <a:rPr lang="en-US" sz="1400" dirty="0" smtClean="0"/>
              <a:t>A World-Wide Collaboration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908737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Fundamental Research</a:t>
            </a:r>
            <a:endParaRPr lang="en-US" dirty="0"/>
          </a:p>
        </p:txBody>
      </p:sp>
      <p:pic>
        <p:nvPicPr>
          <p:cNvPr id="4" name="Picture 3" descr="SMinfographic_imag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9196" y="175120"/>
            <a:ext cx="2794920" cy="209618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rgbClr val="0055A0"/>
                </a:solidFill>
              </a:rPr>
              <a:t>Why do particles have mass?</a:t>
            </a:r>
          </a:p>
          <a:p>
            <a:pPr lvl="1"/>
            <a:r>
              <a:rPr lang="en-US" sz="20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Higgs Mechanism</a:t>
            </a:r>
          </a:p>
          <a:p>
            <a:pPr marL="36576" indent="0">
              <a:buNone/>
            </a:pPr>
            <a:endParaRPr lang="en-US" sz="2400" dirty="0" smtClean="0"/>
          </a:p>
          <a:p>
            <a:r>
              <a:rPr lang="en-US" sz="2600" dirty="0" smtClean="0">
                <a:solidFill>
                  <a:srgbClr val="0055A0"/>
                </a:solidFill>
              </a:rPr>
              <a:t>Why </a:t>
            </a:r>
            <a:r>
              <a:rPr lang="en-US" sz="2600" dirty="0">
                <a:solidFill>
                  <a:srgbClr val="0055A0"/>
                </a:solidFill>
              </a:rPr>
              <a:t>is there no antimatter left in the Universe? </a:t>
            </a:r>
            <a:endParaRPr lang="en-US" sz="2600" dirty="0">
              <a:solidFill>
                <a:srgbClr val="0055A0"/>
              </a:solidFill>
              <a:latin typeface="Wingdings"/>
            </a:endParaRPr>
          </a:p>
          <a:p>
            <a:pPr lvl="1"/>
            <a:r>
              <a:rPr lang="en-US" sz="2400" dirty="0">
                <a:solidFill>
                  <a:srgbClr val="2D9DFF"/>
                </a:solidFill>
              </a:rPr>
              <a:t>Nature should be symmetrical</a:t>
            </a:r>
            <a:r>
              <a:rPr lang="en-US" sz="2400" dirty="0"/>
              <a:t> </a:t>
            </a:r>
          </a:p>
          <a:p>
            <a:pPr marL="448056" lvl="1" indent="0">
              <a:buNone/>
            </a:pPr>
            <a:endParaRPr lang="en-US" sz="1800" dirty="0"/>
          </a:p>
          <a:p>
            <a:r>
              <a:rPr lang="en-US" sz="2600" dirty="0">
                <a:solidFill>
                  <a:srgbClr val="0055A0"/>
                </a:solidFill>
              </a:rPr>
              <a:t>What was matter like during the first second of the Universe, right after the "Big Bang"? </a:t>
            </a:r>
          </a:p>
          <a:p>
            <a:pPr lvl="1"/>
            <a:r>
              <a:rPr lang="en-US" sz="2400" dirty="0">
                <a:solidFill>
                  <a:srgbClr val="2D9DFF"/>
                </a:solidFill>
              </a:rPr>
              <a:t>A journey towards the beginning of the Universe gives us deeper insight. </a:t>
            </a:r>
          </a:p>
          <a:p>
            <a:pPr marL="36576" indent="0">
              <a:buNone/>
            </a:pPr>
            <a:endParaRPr lang="en-US" dirty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pPr lvl="1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924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Fundamental Research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95% of the Universe made of</a:t>
            </a:r>
            <a:r>
              <a:rPr lang="en-US" dirty="0" smtClean="0"/>
              <a:t>?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8" name="Picture 7" descr="Ilc_9yr_moll4096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900" y="1790700"/>
            <a:ext cx="4165600" cy="2082800"/>
          </a:xfrm>
          <a:prstGeom prst="rect">
            <a:avLst/>
          </a:prstGeom>
        </p:spPr>
      </p:pic>
      <p:pic>
        <p:nvPicPr>
          <p:cNvPr id="9" name="Picture 8" descr="121236_NewPieCharts72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2500" y="1485900"/>
            <a:ext cx="4144795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406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6576" indent="0">
              <a:buNone/>
            </a:pPr>
            <a:endParaRPr lang="en-US" dirty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pPr lvl="1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784929" y="4771777"/>
            <a:ext cx="2133600" cy="273844"/>
          </a:xfrm>
        </p:spPr>
        <p:txBody>
          <a:bodyPr/>
          <a:lstStyle/>
          <a:p>
            <a:r>
              <a:rPr lang="en-US" sz="1050" dirty="0" smtClean="0"/>
              <a:t>Manuel Martin Marquez</a:t>
            </a:r>
            <a:endParaRPr lang="en-US" sz="1050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0967" y="4631267"/>
            <a:ext cx="2895600" cy="409834"/>
          </a:xfrm>
        </p:spPr>
        <p:txBody>
          <a:bodyPr/>
          <a:lstStyle/>
          <a:p>
            <a:pPr algn="l"/>
            <a:r>
              <a:rPr lang="en-US" sz="1100" dirty="0" smtClean="0"/>
              <a:t>Intel </a:t>
            </a:r>
            <a:r>
              <a:rPr lang="en-US" sz="1100" dirty="0" err="1" smtClean="0"/>
              <a:t>IoT</a:t>
            </a:r>
            <a:r>
              <a:rPr lang="en-US" sz="1100" dirty="0"/>
              <a:t> </a:t>
            </a:r>
            <a:r>
              <a:rPr lang="en-US" sz="1100" dirty="0" smtClean="0"/>
              <a:t>Ignition Lab – Cloud and Big Data</a:t>
            </a:r>
          </a:p>
          <a:p>
            <a:pPr algn="l"/>
            <a:r>
              <a:rPr lang="en-US" sz="1100" dirty="0" smtClean="0"/>
              <a:t>Munich, September 17th</a:t>
            </a:r>
            <a:endParaRPr lang="en-US" sz="11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219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2969335" y="4771783"/>
            <a:ext cx="2133600" cy="273844"/>
          </a:xfrm>
          <a:prstGeom prst="rect">
            <a:avLst/>
          </a:prstGeom>
        </p:spPr>
        <p:txBody>
          <a:bodyPr/>
          <a:lstStyle/>
          <a:p>
            <a:fld id="{B4BFD808-6B56-4447-9401-2398D08EE3C0}" type="datetime1">
              <a:rPr lang="en-US" smtClean="0"/>
              <a:pPr/>
              <a:t>10/2/2014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5182756" y="4767263"/>
            <a:ext cx="2895600" cy="273844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Document reference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185376" y="4767263"/>
            <a:ext cx="501424" cy="273844"/>
          </a:xfrm>
          <a:prstGeom prst="rect">
            <a:avLst/>
          </a:prstGeom>
        </p:spPr>
        <p:txBody>
          <a:bodyPr/>
          <a:lstStyle/>
          <a:p>
            <a:fld id="{17918391-D411-FE40-AAD7-861AE5233E0E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6" name="Picture 5" descr="cern vista aére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126040"/>
            <a:ext cx="9144000" cy="461665"/>
          </a:xfrm>
          <a:prstGeom prst="rect">
            <a:avLst/>
          </a:prstGeom>
          <a:solidFill>
            <a:schemeClr val="tx2">
              <a:alpha val="7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bg2"/>
                </a:solidFill>
              </a:rPr>
              <a:t>The Large Hadron Collider (LHC) </a:t>
            </a:r>
            <a:endParaRPr lang="en-US" sz="2800" dirty="0" smtClean="0">
              <a:solidFill>
                <a:schemeClr val="bg2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586586"/>
            <a:ext cx="9144000" cy="553998"/>
          </a:xfrm>
          <a:prstGeom prst="rect">
            <a:avLst/>
          </a:prstGeom>
          <a:solidFill>
            <a:schemeClr val="tx2">
              <a:alpha val="7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</a:rPr>
              <a:t>Largest machine</a:t>
            </a:r>
            <a:r>
              <a:rPr lang="en-US" sz="1600" dirty="0" smtClean="0">
                <a:solidFill>
                  <a:schemeClr val="bg1"/>
                </a:solidFill>
              </a:rPr>
              <a:t> in the world</a:t>
            </a:r>
            <a:endParaRPr lang="en-US" sz="1600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</a:rPr>
              <a:t>	</a:t>
            </a:r>
            <a:r>
              <a:rPr lang="en-US" sz="1400" dirty="0" smtClean="0">
                <a:solidFill>
                  <a:schemeClr val="bg1"/>
                </a:solidFill>
              </a:rPr>
              <a:t>27km, 6000+ superconducting magnets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3853324"/>
            <a:ext cx="9144000" cy="523220"/>
          </a:xfrm>
          <a:prstGeom prst="rect">
            <a:avLst/>
          </a:prstGeom>
          <a:solidFill>
            <a:schemeClr val="tx2">
              <a:alpha val="70000"/>
            </a:schemeClr>
          </a:solidFill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FFFF00"/>
                </a:solidFill>
              </a:rPr>
              <a:t>Emptiest </a:t>
            </a:r>
            <a:r>
              <a:rPr lang="en-US" sz="1400" dirty="0">
                <a:solidFill>
                  <a:schemeClr val="bg2"/>
                </a:solidFill>
              </a:rPr>
              <a:t>place in the solar system </a:t>
            </a:r>
          </a:p>
          <a:p>
            <a:r>
              <a:rPr lang="en-US" sz="1400" dirty="0">
                <a:solidFill>
                  <a:schemeClr val="bg2"/>
                </a:solidFill>
              </a:rPr>
              <a:t>	High vacuum inside the magnets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0" y="4462253"/>
            <a:ext cx="9144000" cy="584776"/>
          </a:xfrm>
          <a:prstGeom prst="rect">
            <a:avLst/>
          </a:prstGeom>
          <a:solidFill>
            <a:schemeClr val="tx2">
              <a:alpha val="7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</a:rPr>
              <a:t>Hottest spot </a:t>
            </a:r>
            <a:r>
              <a:rPr lang="en-US" sz="1600" dirty="0">
                <a:solidFill>
                  <a:srgbClr val="FFFFFF"/>
                </a:solidFill>
              </a:rPr>
              <a:t>in the galaxy </a:t>
            </a:r>
            <a:endParaRPr lang="en-US" sz="1600" dirty="0" smtClean="0">
              <a:solidFill>
                <a:srgbClr val="FFFFFF"/>
              </a:solidFill>
            </a:endParaRPr>
          </a:p>
          <a:p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400" dirty="0" smtClean="0">
                <a:solidFill>
                  <a:srgbClr val="FFFFFF"/>
                </a:solidFill>
              </a:rPr>
              <a:t>During </a:t>
            </a:r>
            <a:r>
              <a:rPr lang="en-US" sz="1400" dirty="0">
                <a:solidFill>
                  <a:srgbClr val="FFFFFF"/>
                </a:solidFill>
              </a:rPr>
              <a:t>Lead ion collisions create temperatures 100 000x hotter than the heart of the sun; </a:t>
            </a:r>
            <a:endParaRPr lang="en-US" sz="1600" dirty="0">
              <a:solidFill>
                <a:srgbClr val="FFFFFF"/>
              </a:solidFill>
              <a:effectLst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3200116"/>
            <a:ext cx="9144000" cy="584776"/>
          </a:xfrm>
          <a:prstGeom prst="rect">
            <a:avLst/>
          </a:prstGeom>
          <a:solidFill>
            <a:schemeClr val="tx2">
              <a:alpha val="7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</a:rPr>
              <a:t>Fastest </a:t>
            </a:r>
            <a:r>
              <a:rPr lang="en-US" sz="1600" dirty="0">
                <a:solidFill>
                  <a:srgbClr val="FFFF00"/>
                </a:solidFill>
              </a:rPr>
              <a:t>racetrack </a:t>
            </a:r>
            <a:r>
              <a:rPr lang="en-US" sz="1600" dirty="0">
                <a:solidFill>
                  <a:schemeClr val="bg2"/>
                </a:solidFill>
              </a:rPr>
              <a:t>on Earth</a:t>
            </a:r>
          </a:p>
          <a:p>
            <a:r>
              <a:rPr lang="en-US" sz="1600" dirty="0">
                <a:solidFill>
                  <a:schemeClr val="bg2"/>
                </a:solidFill>
              </a:rPr>
              <a:t>	</a:t>
            </a:r>
            <a:r>
              <a:rPr lang="en-US" sz="1400" dirty="0">
                <a:solidFill>
                  <a:schemeClr val="bg1"/>
                </a:solidFill>
              </a:rPr>
              <a:t>Protons circulate 11245 times/s (99.9999991% the speed of light) 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487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theme/theme1.xml><?xml version="1.0" encoding="utf-8"?>
<a:theme xmlns:a="http://schemas.openxmlformats.org/drawingml/2006/main" name="CERNPrésentation1_16x9numpages">
  <a:themeElements>
    <a:clrScheme name="CERN 1">
      <a:dk1>
        <a:srgbClr val="0055A0"/>
      </a:dk1>
      <a:lt1>
        <a:sysClr val="window" lastClr="FFFFFF"/>
      </a:lt1>
      <a:dk2>
        <a:srgbClr val="0055A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994A2F38045C848878EF77E53EC2D2A" ma:contentTypeVersion="0" ma:contentTypeDescription="Create a new document." ma:contentTypeScope="" ma:versionID="125f1c6925c72135b61a56db93ec4d9a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f6ef3debffda39780718122352d6a8a9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95A0870-7115-4C1E-BABB-EA78170FAE6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2A6E4076-A03B-4944-BA82-516465039410}">
  <ds:schemaRefs>
    <ds:schemaRef ds:uri="http://schemas.openxmlformats.org/package/2006/metadata/core-properties"/>
    <ds:schemaRef ds:uri="http://schemas.microsoft.com/office/infopath/2007/PartnerControls"/>
    <ds:schemaRef ds:uri="http://purl.org/dc/terms/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71AD419B-DD85-4F26-B838-E3EB7C721FF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CERNPrésentation1_16x9numpages.thmx</Template>
  <TotalTime>13341</TotalTime>
  <Words>1935</Words>
  <Application>Microsoft Office PowerPoint</Application>
  <PresentationFormat>On-screen Show (16:9)</PresentationFormat>
  <Paragraphs>617</Paragraphs>
  <Slides>44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CERNPrésentation1_16x9numpages</vt:lpstr>
      <vt:lpstr>PowerPoint Presentation</vt:lpstr>
      <vt:lpstr>PowerPoint Presentation</vt:lpstr>
      <vt:lpstr>CERN </vt:lpstr>
      <vt:lpstr>CERN openlab</vt:lpstr>
      <vt:lpstr> A World-Wide Collaboration</vt:lpstr>
      <vt:lpstr>Fundamental Research</vt:lpstr>
      <vt:lpstr>Fundamental Research</vt:lpstr>
      <vt:lpstr>PowerPoint Presentation</vt:lpstr>
      <vt:lpstr>PowerPoint Presentation</vt:lpstr>
      <vt:lpstr>CERN’s Accelerator Complex</vt:lpstr>
      <vt:lpstr>PowerPoint Presentation</vt:lpstr>
      <vt:lpstr>PowerPoint Presentation</vt:lpstr>
      <vt:lpstr>PowerPoint Presentation</vt:lpstr>
      <vt:lpstr>PowerPoint Presentation</vt:lpstr>
      <vt:lpstr>The Challenge</vt:lpstr>
      <vt:lpstr>The Challenge</vt:lpstr>
      <vt:lpstr>The Challenge</vt:lpstr>
      <vt:lpstr>In-Memory Column Store</vt:lpstr>
      <vt:lpstr>In-Memory Column Store</vt:lpstr>
      <vt:lpstr>IMC – Setup</vt:lpstr>
      <vt:lpstr>IMC – Memory</vt:lpstr>
      <vt:lpstr>IMC – Data Population</vt:lpstr>
      <vt:lpstr>IMC – Data Population</vt:lpstr>
      <vt:lpstr>IMC - Compression</vt:lpstr>
      <vt:lpstr>IMC – Questions</vt:lpstr>
      <vt:lpstr>IMC Tests – Methodology</vt:lpstr>
      <vt:lpstr>IMC Tests - Environment</vt:lpstr>
      <vt:lpstr>IMC Tests – DB Configurations</vt:lpstr>
      <vt:lpstr>IMC Tests – Compression Rates</vt:lpstr>
      <vt:lpstr>IMC Tests – Population Time</vt:lpstr>
      <vt:lpstr>IMC Tests – Physics Benchmark</vt:lpstr>
      <vt:lpstr>IMC Tests – Benchmark Query 1</vt:lpstr>
      <vt:lpstr>IMC Tests – Benchmark Results Q1</vt:lpstr>
      <vt:lpstr>IMC Tests – Benchmark Query 2</vt:lpstr>
      <vt:lpstr>IMC Tests – Benchmark Results Q2</vt:lpstr>
      <vt:lpstr>IMC Tests – Benchmark Query 3</vt:lpstr>
      <vt:lpstr>IMC Tests – Benchmark Results Q3</vt:lpstr>
      <vt:lpstr>IMC Tests – Benchmark Query 4</vt:lpstr>
      <vt:lpstr>IMC Tests – Benchmark Results Q4</vt:lpstr>
      <vt:lpstr>IMC Tests – OLTP Benchmark</vt:lpstr>
      <vt:lpstr>Physics Analysis NOW – with IMC</vt:lpstr>
      <vt:lpstr>Conclusions</vt:lpstr>
      <vt:lpstr>PowerPoint Presentation</vt:lpstr>
      <vt:lpstr>PowerPoint Presentation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Eric Grancher</dc:creator>
  <cp:lastModifiedBy>Emil Pilecki</cp:lastModifiedBy>
  <cp:revision>1090</cp:revision>
  <cp:lastPrinted>2013-12-05T04:59:41Z</cp:lastPrinted>
  <dcterms:created xsi:type="dcterms:W3CDTF">2012-09-15T14:02:17Z</dcterms:created>
  <dcterms:modified xsi:type="dcterms:W3CDTF">2014-10-02T19:03:44Z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0x010100F994A2F38045C848878EF77E53EC2D2A</vt:lpwstr>
  </property>
  <property fmtid="{D5CDD505-2E9C-101B-9397-08002B2CF9AE}" pid="3" name="IsMyDocuments">
    <vt:bool>true</vt:bool>
  </property>
</Properties>
</file>