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9"/>
  </p:notesMasterIdLst>
  <p:sldIdLst>
    <p:sldId id="256" r:id="rId2"/>
    <p:sldId id="258" r:id="rId3"/>
    <p:sldId id="367" r:id="rId4"/>
    <p:sldId id="390" r:id="rId5"/>
    <p:sldId id="391" r:id="rId6"/>
    <p:sldId id="368" r:id="rId7"/>
    <p:sldId id="370" r:id="rId8"/>
    <p:sldId id="275" r:id="rId9"/>
    <p:sldId id="372" r:id="rId10"/>
    <p:sldId id="371" r:id="rId11"/>
    <p:sldId id="277" r:id="rId12"/>
    <p:sldId id="338" r:id="rId13"/>
    <p:sldId id="270" r:id="rId14"/>
    <p:sldId id="284" r:id="rId15"/>
    <p:sldId id="285" r:id="rId16"/>
    <p:sldId id="286" r:id="rId17"/>
    <p:sldId id="287" r:id="rId18"/>
    <p:sldId id="341" r:id="rId19"/>
    <p:sldId id="373" r:id="rId20"/>
    <p:sldId id="292" r:id="rId21"/>
    <p:sldId id="290" r:id="rId22"/>
    <p:sldId id="293" r:id="rId23"/>
    <p:sldId id="295" r:id="rId24"/>
    <p:sldId id="296" r:id="rId25"/>
    <p:sldId id="297" r:id="rId26"/>
    <p:sldId id="300" r:id="rId27"/>
    <p:sldId id="345" r:id="rId28"/>
    <p:sldId id="374" r:id="rId29"/>
    <p:sldId id="299" r:id="rId30"/>
    <p:sldId id="366" r:id="rId31"/>
    <p:sldId id="302" r:id="rId32"/>
    <p:sldId id="342" r:id="rId33"/>
    <p:sldId id="343" r:id="rId34"/>
    <p:sldId id="348" r:id="rId35"/>
    <p:sldId id="344" r:id="rId36"/>
    <p:sldId id="318" r:id="rId37"/>
    <p:sldId id="303" r:id="rId38"/>
    <p:sldId id="375" r:id="rId39"/>
    <p:sldId id="388" r:id="rId40"/>
    <p:sldId id="310" r:id="rId41"/>
    <p:sldId id="320" r:id="rId42"/>
    <p:sldId id="309" r:id="rId43"/>
    <p:sldId id="355" r:id="rId44"/>
    <p:sldId id="362" r:id="rId45"/>
    <p:sldId id="319" r:id="rId46"/>
    <p:sldId id="356" r:id="rId47"/>
    <p:sldId id="363" r:id="rId48"/>
    <p:sldId id="311" r:id="rId49"/>
    <p:sldId id="330" r:id="rId50"/>
    <p:sldId id="331" r:id="rId51"/>
    <p:sldId id="321" r:id="rId52"/>
    <p:sldId id="322" r:id="rId53"/>
    <p:sldId id="323" r:id="rId54"/>
    <p:sldId id="312" r:id="rId55"/>
    <p:sldId id="357" r:id="rId56"/>
    <p:sldId id="364" r:id="rId57"/>
    <p:sldId id="313" r:id="rId58"/>
    <p:sldId id="396" r:id="rId59"/>
    <p:sldId id="351" r:id="rId60"/>
    <p:sldId id="381" r:id="rId61"/>
    <p:sldId id="352" r:id="rId62"/>
    <p:sldId id="380" r:id="rId63"/>
    <p:sldId id="387" r:id="rId64"/>
    <p:sldId id="326" r:id="rId65"/>
    <p:sldId id="324" r:id="rId66"/>
    <p:sldId id="361" r:id="rId67"/>
    <p:sldId id="360" r:id="rId68"/>
    <p:sldId id="328" r:id="rId69"/>
    <p:sldId id="379" r:id="rId70"/>
    <p:sldId id="327" r:id="rId71"/>
    <p:sldId id="378" r:id="rId72"/>
    <p:sldId id="382" r:id="rId73"/>
    <p:sldId id="377" r:id="rId74"/>
    <p:sldId id="383" r:id="rId75"/>
    <p:sldId id="384" r:id="rId76"/>
    <p:sldId id="376" r:id="rId77"/>
    <p:sldId id="393" r:id="rId78"/>
    <p:sldId id="392" r:id="rId79"/>
    <p:sldId id="394" r:id="rId80"/>
    <p:sldId id="395" r:id="rId81"/>
    <p:sldId id="385" r:id="rId82"/>
    <p:sldId id="306" r:id="rId83"/>
    <p:sldId id="307" r:id="rId84"/>
    <p:sldId id="386" r:id="rId85"/>
    <p:sldId id="315" r:id="rId86"/>
    <p:sldId id="264" r:id="rId87"/>
    <p:sldId id="262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1" autoAdjust="0"/>
  </p:normalViewPr>
  <p:slideViewPr>
    <p:cSldViewPr snapToGrid="0" snapToObjects="1">
      <p:cViewPr varScale="1">
        <p:scale>
          <a:sx n="95" d="100"/>
          <a:sy n="95" d="100"/>
        </p:scale>
        <p:origin x="-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\Desktop\pictures\queueing_theory_graph_MMm%20v3.1e_present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600"/>
              <a:t>Response Time = </a:t>
            </a:r>
          </a:p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600"/>
              <a:t>Service Time + Queueing Delay</a:t>
            </a:r>
          </a:p>
        </c:rich>
      </c:tx>
      <c:layout>
        <c:manualLayout>
          <c:xMode val="edge"/>
          <c:yMode val="edge"/>
          <c:x val="0.27627320530201682"/>
          <c:y val="0.2123681679093595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84005662348081"/>
          <c:y val="7.3992243506875069E-2"/>
          <c:w val="0.79709669985664566"/>
          <c:h val="0.7436590015800264"/>
        </c:manualLayout>
      </c:layout>
      <c:lineChart>
        <c:grouping val="standard"/>
        <c:varyColors val="0"/>
        <c:ser>
          <c:idx val="0"/>
          <c:order val="0"/>
          <c:tx>
            <c:strRef>
              <c:f>'Multiserver Model'!$P$35</c:f>
              <c:strCache>
                <c:ptCount val="1"/>
                <c:pt idx="0">
                  <c:v>R for graphical display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7"/>
            <c:bubble3D val="0"/>
          </c:dPt>
          <c:cat>
            <c:numRef>
              <c:f>'Multiserver Model'!$J$36:$J$56</c:f>
              <c:numCache>
                <c:formatCode>#,##0</c:formatCode>
                <c:ptCount val="21"/>
                <c:pt idx="0">
                  <c:v>0</c:v>
                </c:pt>
                <c:pt idx="1">
                  <c:v>225</c:v>
                </c:pt>
                <c:pt idx="2">
                  <c:v>450</c:v>
                </c:pt>
                <c:pt idx="3">
                  <c:v>675</c:v>
                </c:pt>
                <c:pt idx="4">
                  <c:v>900</c:v>
                </c:pt>
                <c:pt idx="5">
                  <c:v>1125</c:v>
                </c:pt>
                <c:pt idx="6">
                  <c:v>1350</c:v>
                </c:pt>
                <c:pt idx="7">
                  <c:v>1575</c:v>
                </c:pt>
                <c:pt idx="8">
                  <c:v>1800</c:v>
                </c:pt>
                <c:pt idx="9">
                  <c:v>2025</c:v>
                </c:pt>
                <c:pt idx="10">
                  <c:v>2250</c:v>
                </c:pt>
                <c:pt idx="11">
                  <c:v>2475</c:v>
                </c:pt>
                <c:pt idx="12">
                  <c:v>2700</c:v>
                </c:pt>
                <c:pt idx="13">
                  <c:v>2925</c:v>
                </c:pt>
                <c:pt idx="14">
                  <c:v>3150</c:v>
                </c:pt>
                <c:pt idx="15">
                  <c:v>3375</c:v>
                </c:pt>
                <c:pt idx="16">
                  <c:v>3600</c:v>
                </c:pt>
                <c:pt idx="17">
                  <c:v>3825</c:v>
                </c:pt>
                <c:pt idx="18">
                  <c:v>4050</c:v>
                </c:pt>
                <c:pt idx="19">
                  <c:v>4275</c:v>
                </c:pt>
                <c:pt idx="20">
                  <c:v>4500</c:v>
                </c:pt>
              </c:numCache>
            </c:numRef>
          </c:cat>
          <c:val>
            <c:numRef>
              <c:f>'Multiserver Model'!$P$36:$P$56</c:f>
              <c:numCache>
                <c:formatCode>0.000</c:formatCode>
                <c:ptCount val="21"/>
                <c:pt idx="0">
                  <c:v>5</c:v>
                </c:pt>
                <c:pt idx="1">
                  <c:v>5.2571428571428571</c:v>
                </c:pt>
                <c:pt idx="2">
                  <c:v>5.5421686746987948</c:v>
                </c:pt>
                <c:pt idx="3">
                  <c:v>5.8598726114649686</c:v>
                </c:pt>
                <c:pt idx="4">
                  <c:v>6.2162162162162158</c:v>
                </c:pt>
                <c:pt idx="5">
                  <c:v>6.6187050359712236</c:v>
                </c:pt>
                <c:pt idx="6">
                  <c:v>7.0769230769230766</c:v>
                </c:pt>
                <c:pt idx="7">
                  <c:v>7.6033057851239692</c:v>
                </c:pt>
                <c:pt idx="8">
                  <c:v>8.2142857142857135</c:v>
                </c:pt>
                <c:pt idx="9">
                  <c:v>8.9320388349514559</c:v>
                </c:pt>
                <c:pt idx="10">
                  <c:v>9.787234042553191</c:v>
                </c:pt>
                <c:pt idx="11">
                  <c:v>10.823529411764705</c:v>
                </c:pt>
                <c:pt idx="12">
                  <c:v>12.105263157894736</c:v>
                </c:pt>
                <c:pt idx="13">
                  <c:v>13.731343283582088</c:v>
                </c:pt>
                <c:pt idx="14">
                  <c:v>15.862068965517242</c:v>
                </c:pt>
                <c:pt idx="15">
                  <c:v>18.775510204081627</c:v>
                </c:pt>
                <c:pt idx="16">
                  <c:v>23.000000000000004</c:v>
                </c:pt>
                <c:pt idx="17">
                  <c:v>29.677419354838715</c:v>
                </c:pt>
                <c:pt idx="18">
                  <c:v>41.818181818181827</c:v>
                </c:pt>
                <c:pt idx="19">
                  <c:v>70.769230769230802</c:v>
                </c:pt>
                <c:pt idx="20">
                  <c:v>229.99999999999901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'Multiserver Model'!$X$35</c:f>
              <c:strCache>
                <c:ptCount val="1"/>
                <c:pt idx="0">
                  <c:v>R for graphical display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'Multiserver Model'!$J$36:$J$56</c:f>
              <c:numCache>
                <c:formatCode>#,##0</c:formatCode>
                <c:ptCount val="21"/>
                <c:pt idx="0">
                  <c:v>0</c:v>
                </c:pt>
                <c:pt idx="1">
                  <c:v>225</c:v>
                </c:pt>
                <c:pt idx="2">
                  <c:v>450</c:v>
                </c:pt>
                <c:pt idx="3">
                  <c:v>675</c:v>
                </c:pt>
                <c:pt idx="4">
                  <c:v>900</c:v>
                </c:pt>
                <c:pt idx="5">
                  <c:v>1125</c:v>
                </c:pt>
                <c:pt idx="6">
                  <c:v>1350</c:v>
                </c:pt>
                <c:pt idx="7">
                  <c:v>1575</c:v>
                </c:pt>
                <c:pt idx="8">
                  <c:v>1800</c:v>
                </c:pt>
                <c:pt idx="9">
                  <c:v>2025</c:v>
                </c:pt>
                <c:pt idx="10">
                  <c:v>2250</c:v>
                </c:pt>
                <c:pt idx="11">
                  <c:v>2475</c:v>
                </c:pt>
                <c:pt idx="12">
                  <c:v>2700</c:v>
                </c:pt>
                <c:pt idx="13">
                  <c:v>2925</c:v>
                </c:pt>
                <c:pt idx="14">
                  <c:v>3150</c:v>
                </c:pt>
                <c:pt idx="15">
                  <c:v>3375</c:v>
                </c:pt>
                <c:pt idx="16">
                  <c:v>3600</c:v>
                </c:pt>
                <c:pt idx="17">
                  <c:v>3825</c:v>
                </c:pt>
                <c:pt idx="18">
                  <c:v>4050</c:v>
                </c:pt>
                <c:pt idx="19">
                  <c:v>4275</c:v>
                </c:pt>
                <c:pt idx="20">
                  <c:v>4500</c:v>
                </c:pt>
              </c:numCache>
            </c:numRef>
          </c:cat>
          <c:val>
            <c:numRef>
              <c:f>'Multiserver Model'!$X$36:$X$56</c:f>
              <c:numCache>
                <c:formatCode>0.000</c:formatCode>
                <c:ptCount val="21"/>
                <c:pt idx="0">
                  <c:v>5.0000000000000001E-3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82848"/>
        <c:axId val="84714624"/>
      </c:lineChart>
      <c:catAx>
        <c:axId val="7918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600"/>
                  <a:t>Average arrival rate (IOPS)</a:t>
                </a:r>
              </a:p>
            </c:rich>
          </c:tx>
          <c:layout>
            <c:manualLayout>
              <c:xMode val="edge"/>
              <c:yMode val="edge"/>
              <c:x val="0.34200866710361316"/>
              <c:y val="0.9254277605846532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714624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8471462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600"/>
                  <a:t>Average response time (ms)</a:t>
                </a:r>
              </a:p>
            </c:rich>
          </c:tx>
          <c:layout>
            <c:manualLayout>
              <c:xMode val="edge"/>
              <c:yMode val="edge"/>
              <c:x val="1.8669587624237961E-2"/>
              <c:y val="0.149214339501094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182848"/>
        <c:crosses val="autoZero"/>
        <c:crossBetween val="between"/>
      </c:valAx>
      <c:spPr>
        <a:noFill/>
        <a:ln w="254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25C9-8A45-449D-B6BF-9561CFC91C02}" type="datetimeFigureOut">
              <a:rPr lang="en-GB" smtClean="0"/>
              <a:t>09/03/2014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2EDC-2977-4363-922C-84DC3B1A40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3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81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7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55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621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6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9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64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58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94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taken from AWR</a:t>
            </a:r>
            <a:r>
              <a:rPr lang="en-GB" baseline="0" dirty="0" smtClean="0"/>
              <a:t> and in particular wait event histograms data aggregating over RAC nodes.</a:t>
            </a:r>
          </a:p>
          <a:p>
            <a:r>
              <a:rPr lang="en-GB" baseline="0" dirty="0" smtClean="0"/>
              <a:t>Example:</a:t>
            </a:r>
          </a:p>
          <a:p>
            <a:r>
              <a:rPr lang="en-GB" dirty="0" smtClean="0"/>
              <a:t>select cast(</a:t>
            </a:r>
            <a:r>
              <a:rPr lang="en-GB" dirty="0" err="1" smtClean="0"/>
              <a:t>sn.begin_interval_time</a:t>
            </a:r>
            <a:r>
              <a:rPr lang="en-GB" dirty="0" smtClean="0"/>
              <a:t> as date) </a:t>
            </a:r>
            <a:r>
              <a:rPr lang="en-GB" dirty="0" err="1" smtClean="0"/>
              <a:t>snap_time</a:t>
            </a:r>
            <a:r>
              <a:rPr lang="en-GB" dirty="0" smtClean="0"/>
              <a:t>,</a:t>
            </a:r>
          </a:p>
          <a:p>
            <a:r>
              <a:rPr lang="en-GB" dirty="0" smtClean="0"/>
              <a:t>	--</a:t>
            </a:r>
            <a:r>
              <a:rPr lang="en-GB" dirty="0" err="1" smtClean="0"/>
              <a:t>eh.dbid</a:t>
            </a:r>
            <a:r>
              <a:rPr lang="en-GB" dirty="0" smtClean="0"/>
              <a:t>,</a:t>
            </a:r>
          </a:p>
          <a:p>
            <a:r>
              <a:rPr lang="en-GB" dirty="0" smtClean="0"/>
              <a:t>	</a:t>
            </a:r>
            <a:r>
              <a:rPr lang="en-GB" dirty="0" err="1" smtClean="0"/>
              <a:t>sn.instance_number</a:t>
            </a:r>
            <a:r>
              <a:rPr lang="en-GB" dirty="0" smtClean="0"/>
              <a:t>,</a:t>
            </a:r>
          </a:p>
          <a:p>
            <a:r>
              <a:rPr lang="en-GB" dirty="0" smtClean="0"/>
              <a:t>	</a:t>
            </a:r>
            <a:r>
              <a:rPr lang="en-GB" dirty="0" err="1" smtClean="0"/>
              <a:t>eh.event_name</a:t>
            </a:r>
            <a:r>
              <a:rPr lang="en-GB" dirty="0" smtClean="0"/>
              <a:t>,</a:t>
            </a:r>
          </a:p>
          <a:p>
            <a:r>
              <a:rPr lang="en-GB" dirty="0" smtClean="0"/>
              <a:t>	</a:t>
            </a:r>
            <a:r>
              <a:rPr lang="en-GB" dirty="0" err="1" smtClean="0"/>
              <a:t>eh.wait_time_milli</a:t>
            </a:r>
            <a:r>
              <a:rPr lang="en-GB" dirty="0" smtClean="0"/>
              <a:t>,</a:t>
            </a:r>
          </a:p>
          <a:p>
            <a:r>
              <a:rPr lang="en-GB" dirty="0" smtClean="0"/>
              <a:t>	--</a:t>
            </a:r>
            <a:r>
              <a:rPr lang="en-GB" dirty="0" err="1" smtClean="0"/>
              <a:t>eh.wait_count</a:t>
            </a:r>
            <a:r>
              <a:rPr lang="en-GB" dirty="0" smtClean="0"/>
              <a:t>,</a:t>
            </a:r>
          </a:p>
          <a:p>
            <a:r>
              <a:rPr lang="en-GB" dirty="0" smtClean="0"/>
              <a:t>	</a:t>
            </a:r>
            <a:r>
              <a:rPr lang="en-GB" dirty="0" err="1" smtClean="0"/>
              <a:t>eh.wait_count</a:t>
            </a:r>
            <a:r>
              <a:rPr lang="en-GB" dirty="0" smtClean="0"/>
              <a:t> - lag(</a:t>
            </a:r>
            <a:r>
              <a:rPr lang="en-GB" dirty="0" err="1" smtClean="0"/>
              <a:t>eh.wait_count</a:t>
            </a:r>
            <a:r>
              <a:rPr lang="en-GB" dirty="0" smtClean="0"/>
              <a:t>) over (partition by </a:t>
            </a:r>
            <a:r>
              <a:rPr lang="en-GB" dirty="0" err="1" smtClean="0"/>
              <a:t>eh.dbid,eh.instance_number,eh.event_id,eh.wait_time_milli</a:t>
            </a:r>
            <a:r>
              <a:rPr lang="en-GB" dirty="0" smtClean="0"/>
              <a:t> order by </a:t>
            </a:r>
            <a:r>
              <a:rPr lang="en-GB" dirty="0" err="1" smtClean="0"/>
              <a:t>sn.snap_id</a:t>
            </a:r>
            <a:r>
              <a:rPr lang="en-GB" dirty="0" smtClean="0"/>
              <a:t> nulls first) </a:t>
            </a:r>
            <a:r>
              <a:rPr lang="en-GB" dirty="0" err="1" smtClean="0"/>
              <a:t>Delta_wait_count</a:t>
            </a:r>
            <a:r>
              <a:rPr lang="en-GB" dirty="0" smtClean="0"/>
              <a:t>,</a:t>
            </a:r>
          </a:p>
          <a:p>
            <a:r>
              <a:rPr lang="en-GB" dirty="0" smtClean="0"/>
              <a:t>    round((</a:t>
            </a:r>
            <a:r>
              <a:rPr lang="en-GB" dirty="0" err="1" smtClean="0"/>
              <a:t>eh.wait_count</a:t>
            </a:r>
            <a:r>
              <a:rPr lang="en-GB" dirty="0" smtClean="0"/>
              <a:t> - lag(</a:t>
            </a:r>
            <a:r>
              <a:rPr lang="en-GB" dirty="0" err="1" smtClean="0"/>
              <a:t>eh.wait_count</a:t>
            </a:r>
            <a:r>
              <a:rPr lang="en-GB" dirty="0" smtClean="0"/>
              <a:t>) over (partition by </a:t>
            </a:r>
            <a:r>
              <a:rPr lang="en-GB" dirty="0" err="1" smtClean="0"/>
              <a:t>eh.dbid,eh.instance_number,eh.event_id,eh.wait_time_milli</a:t>
            </a:r>
            <a:r>
              <a:rPr lang="en-GB" dirty="0" smtClean="0"/>
              <a:t> order by </a:t>
            </a:r>
            <a:r>
              <a:rPr lang="en-GB" dirty="0" err="1" smtClean="0"/>
              <a:t>sn.snap_id</a:t>
            </a:r>
            <a:r>
              <a:rPr lang="en-GB" dirty="0" smtClean="0"/>
              <a:t> nulls first)) /</a:t>
            </a:r>
          </a:p>
          <a:p>
            <a:r>
              <a:rPr lang="en-GB" dirty="0" smtClean="0"/>
              <a:t>          (extract(hour from END_INTERVAL_TIME-</a:t>
            </a:r>
            <a:r>
              <a:rPr lang="en-GB" dirty="0" err="1" smtClean="0"/>
              <a:t>begin_interval_time</a:t>
            </a:r>
            <a:r>
              <a:rPr lang="en-GB" dirty="0" smtClean="0"/>
              <a:t>)*3600</a:t>
            </a:r>
          </a:p>
          <a:p>
            <a:r>
              <a:rPr lang="en-GB" dirty="0" smtClean="0"/>
              <a:t>              -extract(hour from </a:t>
            </a:r>
            <a:r>
              <a:rPr lang="en-GB" dirty="0" err="1" smtClean="0"/>
              <a:t>sn.snap_timezone</a:t>
            </a:r>
            <a:r>
              <a:rPr lang="en-GB" dirty="0" smtClean="0"/>
              <a:t> - lag(</a:t>
            </a:r>
            <a:r>
              <a:rPr lang="en-GB" dirty="0" err="1" smtClean="0"/>
              <a:t>sn.snap_timezone</a:t>
            </a:r>
            <a:r>
              <a:rPr lang="en-GB" dirty="0" smtClean="0"/>
              <a:t>) over (partition by </a:t>
            </a:r>
            <a:r>
              <a:rPr lang="en-GB" dirty="0" err="1" smtClean="0"/>
              <a:t>eh.dbid,eh.instance_number,eh.event_id,eh.wait_time_milli</a:t>
            </a:r>
            <a:r>
              <a:rPr lang="en-GB" dirty="0" smtClean="0"/>
              <a:t> order by </a:t>
            </a:r>
            <a:r>
              <a:rPr lang="en-GB" dirty="0" err="1" smtClean="0"/>
              <a:t>sn.snap_id</a:t>
            </a:r>
            <a:r>
              <a:rPr lang="en-GB" dirty="0" smtClean="0"/>
              <a:t> nulls first) )*3600 --deals with daylight savings time change</a:t>
            </a:r>
          </a:p>
          <a:p>
            <a:r>
              <a:rPr lang="en-GB" dirty="0" smtClean="0"/>
              <a:t>              + extract(minute from END_INTERVAL_TIME-</a:t>
            </a:r>
            <a:r>
              <a:rPr lang="en-GB" dirty="0" err="1" smtClean="0"/>
              <a:t>begin_interval_time</a:t>
            </a:r>
            <a:r>
              <a:rPr lang="en-GB" dirty="0" smtClean="0"/>
              <a:t>)* 60</a:t>
            </a:r>
          </a:p>
          <a:p>
            <a:r>
              <a:rPr lang="en-GB" dirty="0" smtClean="0"/>
              <a:t>              + extract(second from END_INTERVAL_TIME-</a:t>
            </a:r>
            <a:r>
              <a:rPr lang="en-GB" dirty="0" err="1" smtClean="0"/>
              <a:t>begin_interval_time</a:t>
            </a:r>
            <a:r>
              <a:rPr lang="en-GB" dirty="0" smtClean="0"/>
              <a:t>)),2 ) </a:t>
            </a:r>
            <a:r>
              <a:rPr lang="en-GB" dirty="0" err="1" smtClean="0"/>
              <a:t>Rate_wait_count_per_bin</a:t>
            </a:r>
            <a:endParaRPr lang="en-GB" dirty="0" smtClean="0"/>
          </a:p>
          <a:p>
            <a:r>
              <a:rPr lang="en-GB" dirty="0" smtClean="0"/>
              <a:t>from </a:t>
            </a:r>
            <a:r>
              <a:rPr lang="en-GB" dirty="0" err="1" smtClean="0"/>
              <a:t>dba_hist_event_histogram</a:t>
            </a:r>
            <a:r>
              <a:rPr lang="en-GB" dirty="0" smtClean="0"/>
              <a:t> eh,</a:t>
            </a:r>
          </a:p>
          <a:p>
            <a:r>
              <a:rPr lang="en-GB" dirty="0" smtClean="0"/>
              <a:t>     </a:t>
            </a:r>
            <a:r>
              <a:rPr lang="en-GB" dirty="0" err="1" smtClean="0"/>
              <a:t>dba_hist_snapshot</a:t>
            </a:r>
            <a:r>
              <a:rPr lang="en-GB" dirty="0" smtClean="0"/>
              <a:t> </a:t>
            </a:r>
            <a:r>
              <a:rPr lang="en-GB" dirty="0" err="1" smtClean="0"/>
              <a:t>sn</a:t>
            </a:r>
            <a:endParaRPr lang="en-GB" dirty="0" smtClean="0"/>
          </a:p>
          <a:p>
            <a:r>
              <a:rPr lang="en-GB" dirty="0" smtClean="0"/>
              <a:t>where</a:t>
            </a:r>
          </a:p>
          <a:p>
            <a:r>
              <a:rPr lang="en-GB" dirty="0" smtClean="0"/>
              <a:t>    </a:t>
            </a:r>
            <a:r>
              <a:rPr lang="en-GB" dirty="0" err="1" smtClean="0"/>
              <a:t>sn.snap_id</a:t>
            </a:r>
            <a:r>
              <a:rPr lang="en-GB" dirty="0" smtClean="0"/>
              <a:t> = </a:t>
            </a:r>
            <a:r>
              <a:rPr lang="en-GB" dirty="0" err="1" smtClean="0"/>
              <a:t>eh.snap_id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 err="1" smtClean="0"/>
              <a:t>sn.dbid</a:t>
            </a:r>
            <a:r>
              <a:rPr lang="en-GB" dirty="0" smtClean="0"/>
              <a:t> = </a:t>
            </a:r>
            <a:r>
              <a:rPr lang="en-GB" dirty="0" err="1" smtClean="0"/>
              <a:t>eh.dbid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 err="1" smtClean="0"/>
              <a:t>sn.instance_number</a:t>
            </a:r>
            <a:r>
              <a:rPr lang="en-GB" dirty="0" smtClean="0"/>
              <a:t> = </a:t>
            </a:r>
            <a:r>
              <a:rPr lang="en-GB" dirty="0" err="1" smtClean="0"/>
              <a:t>eh.instance_number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 err="1" smtClean="0"/>
              <a:t>sn.begin_interval_time</a:t>
            </a:r>
            <a:r>
              <a:rPr lang="en-GB" dirty="0" smtClean="0"/>
              <a:t> &amp;</a:t>
            </a:r>
            <a:r>
              <a:rPr lang="en-GB" dirty="0" err="1" smtClean="0"/>
              <a:t>delta_time_where_clause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 err="1" smtClean="0"/>
              <a:t>eh.wait_class</a:t>
            </a:r>
            <a:r>
              <a:rPr lang="en-GB" dirty="0" smtClean="0"/>
              <a:t> in ('User I/</a:t>
            </a:r>
            <a:r>
              <a:rPr lang="en-GB" dirty="0" err="1" smtClean="0"/>
              <a:t>O','System</a:t>
            </a:r>
            <a:r>
              <a:rPr lang="en-GB" dirty="0" smtClean="0"/>
              <a:t> I/</a:t>
            </a:r>
            <a:r>
              <a:rPr lang="en-GB" dirty="0" err="1" smtClean="0"/>
              <a:t>O','Commit</a:t>
            </a:r>
            <a:r>
              <a:rPr lang="en-GB" dirty="0" smtClean="0"/>
              <a:t>')  -- need to limit search or dump file can grow too big</a:t>
            </a:r>
          </a:p>
          <a:p>
            <a:r>
              <a:rPr lang="en-GB" dirty="0" smtClean="0"/>
              <a:t>order by </a:t>
            </a:r>
            <a:r>
              <a:rPr lang="en-GB" dirty="0" err="1" smtClean="0"/>
              <a:t>sn.snap_id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983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14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5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Ehm.sql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 </a:t>
            </a:r>
            <a:r>
              <a:rPr lang="en-GB" dirty="0" err="1" smtClean="0"/>
              <a:t>even_histogram_metric</a:t>
            </a:r>
            <a:r>
              <a:rPr lang="en-GB" dirty="0" smtClean="0"/>
              <a:t>, RAC version (from </a:t>
            </a:r>
            <a:r>
              <a:rPr lang="en-GB" dirty="0" err="1" smtClean="0"/>
              <a:t>gv</a:t>
            </a:r>
            <a:r>
              <a:rPr lang="en-GB" dirty="0" smtClean="0"/>
              <a:t>$ views)</a:t>
            </a:r>
          </a:p>
          <a:p>
            <a:r>
              <a:rPr lang="en-GB" dirty="0" smtClean="0"/>
              <a:t>-- Luca April 2012</a:t>
            </a:r>
          </a:p>
          <a:p>
            <a:r>
              <a:rPr lang="en-GB" dirty="0" smtClean="0"/>
              <a:t>-- Usage: @</a:t>
            </a:r>
            <a:r>
              <a:rPr lang="en-GB" dirty="0" err="1" smtClean="0"/>
              <a:t>ehm</a:t>
            </a:r>
            <a:r>
              <a:rPr lang="en-GB" dirty="0" smtClean="0"/>
              <a:t> &lt;delay&gt; &lt;event&gt;</a:t>
            </a:r>
          </a:p>
          <a:p>
            <a:r>
              <a:rPr lang="en-GB" dirty="0" smtClean="0"/>
              <a:t>-- example @</a:t>
            </a:r>
            <a:r>
              <a:rPr lang="en-GB" dirty="0" err="1" smtClean="0"/>
              <a:t>ehm</a:t>
            </a:r>
            <a:r>
              <a:rPr lang="en-GB" dirty="0" smtClean="0"/>
              <a:t> 15 </a:t>
            </a:r>
            <a:r>
              <a:rPr lang="en-GB" dirty="0" err="1" smtClean="0"/>
              <a:t>db%sequential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set </a:t>
            </a:r>
            <a:r>
              <a:rPr lang="en-GB" dirty="0" err="1" smtClean="0"/>
              <a:t>serverout</a:t>
            </a:r>
            <a:r>
              <a:rPr lang="en-GB" dirty="0" smtClean="0"/>
              <a:t> on</a:t>
            </a:r>
          </a:p>
          <a:p>
            <a:r>
              <a:rPr lang="en-GB" dirty="0" smtClean="0"/>
              <a:t>set verify off</a:t>
            </a:r>
          </a:p>
          <a:p>
            <a:endParaRPr lang="en-GB" dirty="0" smtClean="0"/>
          </a:p>
          <a:p>
            <a:r>
              <a:rPr lang="en-GB" dirty="0" smtClean="0"/>
              <a:t>prompt</a:t>
            </a:r>
          </a:p>
          <a:p>
            <a:r>
              <a:rPr lang="en-GB" dirty="0" smtClean="0"/>
              <a:t>prompt waiting for &amp;1 sec (delta measurement interval = &amp;1 sec)</a:t>
            </a:r>
          </a:p>
          <a:p>
            <a:endParaRPr lang="en-GB" dirty="0" smtClean="0"/>
          </a:p>
          <a:p>
            <a:r>
              <a:rPr lang="en-GB" dirty="0" smtClean="0"/>
              <a:t>DECLARE</a:t>
            </a:r>
          </a:p>
          <a:p>
            <a:r>
              <a:rPr lang="en-GB" dirty="0" smtClean="0"/>
              <a:t>  </a:t>
            </a:r>
            <a:r>
              <a:rPr lang="en-GB" dirty="0" err="1" smtClean="0"/>
              <a:t>v_event_pattern</a:t>
            </a:r>
            <a:r>
              <a:rPr lang="en-GB" dirty="0" smtClean="0"/>
              <a:t>    varchar2(100) := '%'||'&amp;2'||'%';</a:t>
            </a:r>
          </a:p>
          <a:p>
            <a:r>
              <a:rPr lang="en-GB" dirty="0" smtClean="0"/>
              <a:t>  </a:t>
            </a:r>
            <a:r>
              <a:rPr lang="en-GB" dirty="0" err="1" smtClean="0"/>
              <a:t>v_sleep_time</a:t>
            </a:r>
            <a:r>
              <a:rPr lang="en-GB" dirty="0" smtClean="0"/>
              <a:t>       number := &amp;1;</a:t>
            </a:r>
          </a:p>
          <a:p>
            <a:r>
              <a:rPr lang="en-GB" dirty="0" smtClean="0"/>
              <a:t>  </a:t>
            </a:r>
            <a:r>
              <a:rPr lang="en-GB" dirty="0" err="1" smtClean="0"/>
              <a:t>v_dtime_wait_milli</a:t>
            </a:r>
            <a:r>
              <a:rPr lang="en-GB" dirty="0" smtClean="0"/>
              <a:t> number;</a:t>
            </a:r>
          </a:p>
          <a:p>
            <a:r>
              <a:rPr lang="en-GB" dirty="0" smtClean="0"/>
              <a:t>  </a:t>
            </a:r>
            <a:r>
              <a:rPr lang="en-GB" dirty="0" err="1" smtClean="0"/>
              <a:t>v_dwaits</a:t>
            </a:r>
            <a:r>
              <a:rPr lang="en-GB" dirty="0" smtClean="0"/>
              <a:t>           number;</a:t>
            </a:r>
          </a:p>
          <a:p>
            <a:r>
              <a:rPr lang="en-GB" dirty="0" smtClean="0"/>
              <a:t>  </a:t>
            </a:r>
            <a:r>
              <a:rPr lang="en-GB" dirty="0" err="1" smtClean="0"/>
              <a:t>v_avg_wait_milli</a:t>
            </a:r>
            <a:r>
              <a:rPr lang="en-GB" dirty="0" smtClean="0"/>
              <a:t>   number;</a:t>
            </a:r>
          </a:p>
          <a:p>
            <a:endParaRPr lang="en-GB" dirty="0" smtClean="0"/>
          </a:p>
          <a:p>
            <a:r>
              <a:rPr lang="en-GB" dirty="0" smtClean="0"/>
              <a:t>  CURSOR c1 IS</a:t>
            </a:r>
          </a:p>
          <a:p>
            <a:r>
              <a:rPr lang="en-GB" dirty="0" smtClean="0"/>
              <a:t>    SELECT event, </a:t>
            </a:r>
            <a:r>
              <a:rPr lang="en-GB" dirty="0" err="1" smtClean="0"/>
              <a:t>wait_time_milli</a:t>
            </a:r>
            <a:r>
              <a:rPr lang="en-GB" dirty="0" smtClean="0"/>
              <a:t>, sum(</a:t>
            </a:r>
            <a:r>
              <a:rPr lang="en-GB" dirty="0" err="1" smtClean="0"/>
              <a:t>wait_count</a:t>
            </a:r>
            <a:r>
              <a:rPr lang="en-GB" dirty="0" smtClean="0"/>
              <a:t>) </a:t>
            </a:r>
            <a:r>
              <a:rPr lang="en-GB" dirty="0" err="1" smtClean="0"/>
              <a:t>wait_count</a:t>
            </a:r>
            <a:r>
              <a:rPr lang="en-GB" dirty="0" smtClean="0"/>
              <a:t>, max(</a:t>
            </a:r>
            <a:r>
              <a:rPr lang="en-GB" dirty="0" err="1" smtClean="0"/>
              <a:t>last_update_time</a:t>
            </a:r>
            <a:r>
              <a:rPr lang="en-GB" dirty="0" smtClean="0"/>
              <a:t>) </a:t>
            </a:r>
            <a:r>
              <a:rPr lang="en-GB" dirty="0" err="1" smtClean="0"/>
              <a:t>last_update_time</a:t>
            </a:r>
            <a:endParaRPr lang="en-GB" dirty="0" smtClean="0"/>
          </a:p>
          <a:p>
            <a:r>
              <a:rPr lang="en-GB" dirty="0" smtClean="0"/>
              <a:t>    FROM </a:t>
            </a:r>
            <a:r>
              <a:rPr lang="en-GB" dirty="0" err="1" smtClean="0"/>
              <a:t>gv$event_histogram</a:t>
            </a:r>
            <a:endParaRPr lang="en-GB" dirty="0" smtClean="0"/>
          </a:p>
          <a:p>
            <a:r>
              <a:rPr lang="en-GB" dirty="0" smtClean="0"/>
              <a:t>    WHERE event like </a:t>
            </a:r>
            <a:r>
              <a:rPr lang="en-GB" dirty="0" err="1" smtClean="0"/>
              <a:t>v_event_pattern</a:t>
            </a:r>
            <a:endParaRPr lang="en-GB" dirty="0" smtClean="0"/>
          </a:p>
          <a:p>
            <a:r>
              <a:rPr lang="en-GB" dirty="0" smtClean="0"/>
              <a:t>    GROUP by event, </a:t>
            </a:r>
            <a:r>
              <a:rPr lang="en-GB" dirty="0" err="1" smtClean="0"/>
              <a:t>wait_time_milli</a:t>
            </a:r>
            <a:endParaRPr lang="en-GB" dirty="0" smtClean="0"/>
          </a:p>
          <a:p>
            <a:r>
              <a:rPr lang="en-GB" dirty="0" smtClean="0"/>
              <a:t>    ORDER BY </a:t>
            </a:r>
            <a:r>
              <a:rPr lang="en-GB" dirty="0" err="1" smtClean="0"/>
              <a:t>event,wait_time_milli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r>
              <a:rPr lang="en-GB" dirty="0" smtClean="0"/>
              <a:t>  CURSOR c2 IS</a:t>
            </a:r>
          </a:p>
          <a:p>
            <a:r>
              <a:rPr lang="en-GB" dirty="0" smtClean="0"/>
              <a:t>    SELECT event, sum(</a:t>
            </a:r>
            <a:r>
              <a:rPr lang="en-GB" dirty="0" err="1" smtClean="0"/>
              <a:t>time_waited_micro</a:t>
            </a:r>
            <a:r>
              <a:rPr lang="en-GB" dirty="0" smtClean="0"/>
              <a:t>) </a:t>
            </a:r>
            <a:r>
              <a:rPr lang="en-GB" dirty="0" err="1" smtClean="0"/>
              <a:t>time_waited_micro</a:t>
            </a:r>
            <a:r>
              <a:rPr lang="en-GB" dirty="0" smtClean="0"/>
              <a:t>, sum(</a:t>
            </a:r>
            <a:r>
              <a:rPr lang="en-GB" dirty="0" err="1" smtClean="0"/>
              <a:t>total_waits</a:t>
            </a:r>
            <a:r>
              <a:rPr lang="en-GB" dirty="0" smtClean="0"/>
              <a:t>) </a:t>
            </a:r>
            <a:r>
              <a:rPr lang="en-GB" dirty="0" err="1" smtClean="0"/>
              <a:t>total_waits</a:t>
            </a:r>
            <a:endParaRPr lang="en-GB" dirty="0" smtClean="0"/>
          </a:p>
          <a:p>
            <a:r>
              <a:rPr lang="en-GB" dirty="0" smtClean="0"/>
              <a:t>    FROM </a:t>
            </a:r>
            <a:r>
              <a:rPr lang="en-GB" dirty="0" err="1" smtClean="0"/>
              <a:t>gv$system_event</a:t>
            </a:r>
            <a:endParaRPr lang="en-GB" dirty="0" smtClean="0"/>
          </a:p>
          <a:p>
            <a:r>
              <a:rPr lang="en-GB" dirty="0" smtClean="0"/>
              <a:t>    WHERE event like </a:t>
            </a:r>
            <a:r>
              <a:rPr lang="en-GB" dirty="0" err="1" smtClean="0"/>
              <a:t>v_event_pattern</a:t>
            </a:r>
            <a:endParaRPr lang="en-GB" dirty="0" smtClean="0"/>
          </a:p>
          <a:p>
            <a:r>
              <a:rPr lang="en-GB" dirty="0" smtClean="0"/>
              <a:t>    GROUP by event</a:t>
            </a:r>
          </a:p>
          <a:p>
            <a:r>
              <a:rPr lang="en-GB" dirty="0" smtClean="0"/>
              <a:t>    ORDER BY event;</a:t>
            </a:r>
          </a:p>
          <a:p>
            <a:endParaRPr lang="en-GB" dirty="0" smtClean="0"/>
          </a:p>
          <a:p>
            <a:r>
              <a:rPr lang="en-GB" dirty="0" smtClean="0"/>
              <a:t>  TYPE </a:t>
            </a:r>
            <a:r>
              <a:rPr lang="en-GB" dirty="0" err="1" smtClean="0"/>
              <a:t>EventHisto</a:t>
            </a:r>
            <a:r>
              <a:rPr lang="en-GB" dirty="0" smtClean="0"/>
              <a:t> IS TABLE OF c1%ROWTYPE;</a:t>
            </a:r>
          </a:p>
          <a:p>
            <a:r>
              <a:rPr lang="en-GB" dirty="0" smtClean="0"/>
              <a:t>  TYPE </a:t>
            </a:r>
            <a:r>
              <a:rPr lang="en-GB" dirty="0" err="1" smtClean="0"/>
              <a:t>SysEvent</a:t>
            </a:r>
            <a:r>
              <a:rPr lang="en-GB" dirty="0" smtClean="0"/>
              <a:t>   IS TABLE OF c2%ROWTYPE;</a:t>
            </a:r>
          </a:p>
          <a:p>
            <a:endParaRPr lang="en-GB" dirty="0" smtClean="0"/>
          </a:p>
          <a:p>
            <a:r>
              <a:rPr lang="en-GB" dirty="0" smtClean="0"/>
              <a:t>  t0_histval  </a:t>
            </a:r>
            <a:r>
              <a:rPr lang="en-GB" dirty="0" err="1" smtClean="0"/>
              <a:t>EventHisto</a:t>
            </a:r>
            <a:r>
              <a:rPr lang="en-GB" dirty="0" smtClean="0"/>
              <a:t>;  -- nested table of records for t0 snapshot</a:t>
            </a:r>
          </a:p>
          <a:p>
            <a:r>
              <a:rPr lang="en-GB" dirty="0" smtClean="0"/>
              <a:t>  t1_histval  </a:t>
            </a:r>
            <a:r>
              <a:rPr lang="en-GB" dirty="0" err="1" smtClean="0"/>
              <a:t>EventHisto</a:t>
            </a:r>
            <a:r>
              <a:rPr lang="en-GB" dirty="0" smtClean="0"/>
              <a:t>;  -- nested table of records for t1 snapshot</a:t>
            </a:r>
          </a:p>
          <a:p>
            <a:r>
              <a:rPr lang="en-GB" dirty="0" smtClean="0"/>
              <a:t>  t0_eventval </a:t>
            </a:r>
            <a:r>
              <a:rPr lang="en-GB" dirty="0" err="1" smtClean="0"/>
              <a:t>SysEvent</a:t>
            </a:r>
            <a:r>
              <a:rPr lang="en-GB" dirty="0" smtClean="0"/>
              <a:t>;    -- nested table of records for t0 snapshot</a:t>
            </a:r>
          </a:p>
          <a:p>
            <a:r>
              <a:rPr lang="en-GB" dirty="0" smtClean="0"/>
              <a:t>  t1_eventval </a:t>
            </a:r>
            <a:r>
              <a:rPr lang="en-GB" dirty="0" err="1" smtClean="0"/>
              <a:t>SysEvent</a:t>
            </a:r>
            <a:r>
              <a:rPr lang="en-GB" dirty="0" smtClean="0"/>
              <a:t>;    -- nested table of records for t1 snapshot</a:t>
            </a:r>
          </a:p>
          <a:p>
            <a:endParaRPr lang="en-GB" dirty="0" smtClean="0"/>
          </a:p>
          <a:p>
            <a:r>
              <a:rPr lang="en-GB" dirty="0" smtClean="0"/>
              <a:t>BEGIN</a:t>
            </a:r>
          </a:p>
          <a:p>
            <a:endParaRPr lang="en-GB" dirty="0" smtClean="0"/>
          </a:p>
          <a:p>
            <a:r>
              <a:rPr lang="en-GB" dirty="0" smtClean="0"/>
              <a:t>  -- collect t0 data</a:t>
            </a:r>
          </a:p>
          <a:p>
            <a:r>
              <a:rPr lang="en-GB" dirty="0" smtClean="0"/>
              <a:t>  OPEN c1;</a:t>
            </a:r>
          </a:p>
          <a:p>
            <a:r>
              <a:rPr lang="en-GB" dirty="0" smtClean="0"/>
              <a:t>  OPEN c2;</a:t>
            </a:r>
          </a:p>
          <a:p>
            <a:r>
              <a:rPr lang="en-GB" dirty="0" smtClean="0"/>
              <a:t>  FETCH c1 BULK COLLECT INTO t0_histval;</a:t>
            </a:r>
          </a:p>
          <a:p>
            <a:r>
              <a:rPr lang="en-GB" dirty="0" smtClean="0"/>
              <a:t>  FETCH c2 BULK COLLECT INTO t0_eventval;</a:t>
            </a:r>
          </a:p>
          <a:p>
            <a:r>
              <a:rPr lang="en-GB" dirty="0" smtClean="0"/>
              <a:t>  CLOSE c1;</a:t>
            </a:r>
          </a:p>
          <a:p>
            <a:r>
              <a:rPr lang="en-GB" dirty="0" smtClean="0"/>
              <a:t>  CLOSE c2;</a:t>
            </a:r>
          </a:p>
          <a:p>
            <a:endParaRPr lang="en-GB" dirty="0" smtClean="0"/>
          </a:p>
          <a:p>
            <a:r>
              <a:rPr lang="en-GB" dirty="0" smtClean="0"/>
              <a:t>  IF t0_eventval.COUNT &lt;=0 THEN</a:t>
            </a:r>
          </a:p>
          <a:p>
            <a:r>
              <a:rPr lang="en-GB" dirty="0" smtClean="0"/>
              <a:t>    RAISE_APPLICATION_ERROR(-20001,'Not enough data. Probably wrong event name');</a:t>
            </a:r>
          </a:p>
          <a:p>
            <a:r>
              <a:rPr lang="en-GB" dirty="0" smtClean="0"/>
              <a:t>  END IF;</a:t>
            </a:r>
          </a:p>
          <a:p>
            <a:endParaRPr lang="en-GB" dirty="0" smtClean="0"/>
          </a:p>
          <a:p>
            <a:r>
              <a:rPr lang="en-GB" dirty="0" smtClean="0"/>
              <a:t>  IF t0_eventval.COUNT &gt;= 100 THEN</a:t>
            </a:r>
          </a:p>
          <a:p>
            <a:r>
              <a:rPr lang="en-GB" dirty="0" smtClean="0"/>
              <a:t>    RAISE_APPLICATION_ERROR(-20002,'Too many values, soft limit set to 100');</a:t>
            </a:r>
          </a:p>
          <a:p>
            <a:r>
              <a:rPr lang="en-GB" dirty="0" smtClean="0"/>
              <a:t>  END IF;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-- put wait time here note user needs exec privilege on </a:t>
            </a:r>
            <a:r>
              <a:rPr lang="en-GB" dirty="0" err="1" smtClean="0"/>
              <a:t>dbms_lock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dirty="0" err="1" smtClean="0"/>
              <a:t>sys.DBMS_LOCK.SLEEP</a:t>
            </a:r>
            <a:r>
              <a:rPr lang="en-GB" dirty="0" smtClean="0"/>
              <a:t> (</a:t>
            </a:r>
            <a:r>
              <a:rPr lang="en-GB" dirty="0" err="1" smtClean="0"/>
              <a:t>v_sleep_time</a:t>
            </a:r>
            <a:r>
              <a:rPr lang="en-GB" dirty="0" smtClean="0"/>
              <a:t>);</a:t>
            </a:r>
          </a:p>
          <a:p>
            <a:endParaRPr lang="en-GB" dirty="0" smtClean="0"/>
          </a:p>
          <a:p>
            <a:r>
              <a:rPr lang="en-GB" dirty="0" smtClean="0"/>
              <a:t>  -- collect t1 data</a:t>
            </a:r>
          </a:p>
          <a:p>
            <a:r>
              <a:rPr lang="en-GB" dirty="0" smtClean="0"/>
              <a:t>  OPEN c1;</a:t>
            </a:r>
          </a:p>
          <a:p>
            <a:r>
              <a:rPr lang="en-GB" dirty="0" smtClean="0"/>
              <a:t>  OPEN c2;</a:t>
            </a:r>
          </a:p>
          <a:p>
            <a:r>
              <a:rPr lang="en-GB" dirty="0" smtClean="0"/>
              <a:t>  FETCH c1 BULK COLLECT INTO t1_histval;</a:t>
            </a:r>
          </a:p>
          <a:p>
            <a:r>
              <a:rPr lang="en-GB" dirty="0" smtClean="0"/>
              <a:t>  FETCH c2 BULK COLLECT INTO t1_eventval;</a:t>
            </a:r>
          </a:p>
          <a:p>
            <a:r>
              <a:rPr lang="en-GB" dirty="0" smtClean="0"/>
              <a:t>  CLOSE c1;</a:t>
            </a:r>
          </a:p>
          <a:p>
            <a:r>
              <a:rPr lang="en-GB" dirty="0" smtClean="0"/>
              <a:t>  CLOSE c2;</a:t>
            </a:r>
          </a:p>
          <a:p>
            <a:endParaRPr lang="en-GB" dirty="0" smtClean="0"/>
          </a:p>
          <a:p>
            <a:r>
              <a:rPr lang="en-GB" dirty="0" smtClean="0"/>
              <a:t>  -- check and report error if number of points is different (can happen if new histogram bin is created)</a:t>
            </a:r>
          </a:p>
          <a:p>
            <a:r>
              <a:rPr lang="en-GB" dirty="0" smtClean="0"/>
              <a:t>  if t0_histval.COUNT &lt;&gt; t1_histval.COUNT then</a:t>
            </a:r>
          </a:p>
          <a:p>
            <a:r>
              <a:rPr lang="en-GB" dirty="0" smtClean="0"/>
              <a:t>     RAISE_APPLICATION_ERROR(-20003,'Number of histogram bins changed during collection. Cannot handle it.');</a:t>
            </a:r>
          </a:p>
          <a:p>
            <a:r>
              <a:rPr lang="en-GB" dirty="0" smtClean="0"/>
              <a:t>  end if;</a:t>
            </a:r>
          </a:p>
          <a:p>
            <a:endParaRPr lang="en-GB" dirty="0" smtClean="0"/>
          </a:p>
          <a:p>
            <a:r>
              <a:rPr lang="en-GB" dirty="0" smtClean="0"/>
              <a:t>  -- print out results</a:t>
            </a:r>
          </a:p>
          <a:p>
            <a:r>
              <a:rPr lang="en-GB" dirty="0" smtClean="0"/>
              <a:t>  -- compute delta values and print.</a:t>
            </a:r>
          </a:p>
          <a:p>
            <a:r>
              <a:rPr lang="en-GB" dirty="0" smtClean="0"/>
              <a:t>  -- format with </a:t>
            </a:r>
            <a:r>
              <a:rPr lang="en-GB" dirty="0" err="1" smtClean="0"/>
              <a:t>rpad</a:t>
            </a:r>
            <a:r>
              <a:rPr lang="en-GB" dirty="0" smtClean="0"/>
              <a:t> to keep column width constant</a:t>
            </a:r>
          </a:p>
          <a:p>
            <a:r>
              <a:rPr lang="en-GB" dirty="0" smtClean="0"/>
              <a:t>  DBMS_OUTPUT.PUT_LINE(</a:t>
            </a:r>
            <a:r>
              <a:rPr lang="en-GB" dirty="0" err="1" smtClean="0"/>
              <a:t>chr</a:t>
            </a:r>
            <a:r>
              <a:rPr lang="en-GB" dirty="0" smtClean="0"/>
              <a:t>(13));</a:t>
            </a:r>
          </a:p>
          <a:p>
            <a:r>
              <a:rPr lang="en-GB" dirty="0" smtClean="0"/>
              <a:t>  DBMS_OUTPUT.PUT_LINE ('Wait (</a:t>
            </a:r>
            <a:r>
              <a:rPr lang="en-GB" dirty="0" err="1" smtClean="0"/>
              <a:t>ms</a:t>
            </a:r>
            <a:r>
              <a:rPr lang="en-GB" dirty="0" smtClean="0"/>
              <a:t>)   N#          Event                   Last update time');</a:t>
            </a:r>
          </a:p>
          <a:p>
            <a:r>
              <a:rPr lang="en-GB" dirty="0" smtClean="0"/>
              <a:t>  DBMS_OUTPUT.PUT_LINE ('----------- ----------- ----------------------- -----------------------------------');</a:t>
            </a:r>
          </a:p>
          <a:p>
            <a:endParaRPr lang="en-GB" dirty="0" smtClean="0"/>
          </a:p>
          <a:p>
            <a:r>
              <a:rPr lang="en-GB" dirty="0" smtClean="0"/>
              <a:t>  FOR i IN t1_histval.FIRST .. t1_histval.LAST LOOP</a:t>
            </a:r>
          </a:p>
          <a:p>
            <a:r>
              <a:rPr lang="en-GB" dirty="0" smtClean="0"/>
              <a:t>    DBMS_OUTPUT.PUT_LINE (</a:t>
            </a:r>
          </a:p>
          <a:p>
            <a:r>
              <a:rPr lang="en-GB" dirty="0" smtClean="0"/>
              <a:t>        </a:t>
            </a:r>
            <a:r>
              <a:rPr lang="en-GB" dirty="0" err="1" smtClean="0"/>
              <a:t>rpad</a:t>
            </a:r>
            <a:r>
              <a:rPr lang="en-GB" dirty="0" smtClean="0"/>
              <a:t>(t1_histval(i).wait_time_milli,13,' ')||</a:t>
            </a:r>
          </a:p>
          <a:p>
            <a:r>
              <a:rPr lang="en-GB" dirty="0" smtClean="0"/>
              <a:t>        </a:t>
            </a:r>
            <a:r>
              <a:rPr lang="en-GB" dirty="0" err="1" smtClean="0"/>
              <a:t>rpad</a:t>
            </a:r>
            <a:r>
              <a:rPr lang="en-GB" dirty="0" smtClean="0"/>
              <a:t>(</a:t>
            </a:r>
            <a:r>
              <a:rPr lang="en-GB" dirty="0" err="1" smtClean="0"/>
              <a:t>to_char</a:t>
            </a:r>
            <a:r>
              <a:rPr lang="en-GB" dirty="0" smtClean="0"/>
              <a:t>(t1_histval(i).</a:t>
            </a:r>
            <a:r>
              <a:rPr lang="en-GB" dirty="0" err="1" smtClean="0"/>
              <a:t>wait_count</a:t>
            </a:r>
            <a:r>
              <a:rPr lang="en-GB" dirty="0" smtClean="0"/>
              <a:t> - t0_histval(i).</a:t>
            </a:r>
            <a:r>
              <a:rPr lang="en-GB" dirty="0" err="1" smtClean="0"/>
              <a:t>wait_count</a:t>
            </a:r>
            <a:r>
              <a:rPr lang="en-GB" dirty="0" smtClean="0"/>
              <a:t>),11,' ')||</a:t>
            </a:r>
          </a:p>
          <a:p>
            <a:r>
              <a:rPr lang="en-GB" dirty="0" smtClean="0"/>
              <a:t>        t1_histval(i).event || ' ' ||</a:t>
            </a:r>
          </a:p>
          <a:p>
            <a:r>
              <a:rPr lang="en-GB" dirty="0" smtClean="0"/>
              <a:t>        t1_histval(i).</a:t>
            </a:r>
            <a:r>
              <a:rPr lang="en-GB" dirty="0" err="1" smtClean="0"/>
              <a:t>last_update_time</a:t>
            </a:r>
            <a:endParaRPr lang="en-GB" dirty="0" smtClean="0"/>
          </a:p>
          <a:p>
            <a:r>
              <a:rPr lang="en-GB" dirty="0" smtClean="0"/>
              <a:t>      );</a:t>
            </a:r>
          </a:p>
          <a:p>
            <a:r>
              <a:rPr lang="en-GB" dirty="0" smtClean="0"/>
              <a:t>    END LOOP;</a:t>
            </a:r>
          </a:p>
          <a:p>
            <a:endParaRPr lang="en-GB" dirty="0" smtClean="0"/>
          </a:p>
          <a:p>
            <a:r>
              <a:rPr lang="en-GB" dirty="0" smtClean="0"/>
              <a:t>  DBMS_OUTPUT.PUT_LINE(</a:t>
            </a:r>
            <a:r>
              <a:rPr lang="en-GB" dirty="0" err="1" smtClean="0"/>
              <a:t>chr</a:t>
            </a:r>
            <a:r>
              <a:rPr lang="en-GB" dirty="0" smtClean="0"/>
              <a:t>(13));</a:t>
            </a:r>
          </a:p>
          <a:p>
            <a:r>
              <a:rPr lang="en-GB" dirty="0" smtClean="0"/>
              <a:t>  DBMS_OUTPUT.PUT_LINE ('</a:t>
            </a:r>
            <a:r>
              <a:rPr lang="en-GB" dirty="0" err="1" smtClean="0"/>
              <a:t>Avg_wait</a:t>
            </a:r>
            <a:r>
              <a:rPr lang="en-GB" dirty="0" smtClean="0"/>
              <a:t>(</a:t>
            </a:r>
            <a:r>
              <a:rPr lang="en-GB" dirty="0" err="1" smtClean="0"/>
              <a:t>ms</a:t>
            </a:r>
            <a:r>
              <a:rPr lang="en-GB" dirty="0" smtClean="0"/>
              <a:t>) N#         </a:t>
            </a:r>
            <a:r>
              <a:rPr lang="en-GB" dirty="0" err="1" smtClean="0"/>
              <a:t>Tot_wait</a:t>
            </a:r>
            <a:r>
              <a:rPr lang="en-GB" dirty="0" smtClean="0"/>
              <a:t>(</a:t>
            </a:r>
            <a:r>
              <a:rPr lang="en-GB" dirty="0" err="1" smtClean="0"/>
              <a:t>ms</a:t>
            </a:r>
            <a:r>
              <a:rPr lang="en-GB" dirty="0" smtClean="0"/>
              <a:t>) Event');</a:t>
            </a:r>
          </a:p>
          <a:p>
            <a:r>
              <a:rPr lang="en-GB" dirty="0" smtClean="0"/>
              <a:t>  DBMS_OUTPUT.PUT_LINE ('------------ ---------- ------------ -------------------');</a:t>
            </a:r>
          </a:p>
          <a:p>
            <a:endParaRPr lang="en-GB" dirty="0" smtClean="0"/>
          </a:p>
          <a:p>
            <a:r>
              <a:rPr lang="en-GB" dirty="0" smtClean="0"/>
              <a:t>  FOR i IN t1_eventval.FIRST .. t1_eventval.LAST LOOP</a:t>
            </a:r>
          </a:p>
          <a:p>
            <a:r>
              <a:rPr lang="en-GB" dirty="0" smtClean="0"/>
              <a:t>    </a:t>
            </a:r>
            <a:r>
              <a:rPr lang="en-GB" dirty="0" err="1" smtClean="0"/>
              <a:t>v_dtime_wait_milli</a:t>
            </a:r>
            <a:r>
              <a:rPr lang="en-GB" dirty="0" smtClean="0"/>
              <a:t> := (t1_eventval(i).</a:t>
            </a:r>
            <a:r>
              <a:rPr lang="en-GB" dirty="0" err="1" smtClean="0"/>
              <a:t>time_waited_micro</a:t>
            </a:r>
            <a:r>
              <a:rPr lang="en-GB" dirty="0" smtClean="0"/>
              <a:t> - t0_eventval(i).</a:t>
            </a:r>
            <a:r>
              <a:rPr lang="en-GB" dirty="0" err="1" smtClean="0"/>
              <a:t>time_waited_micro</a:t>
            </a:r>
            <a:r>
              <a:rPr lang="en-GB" dirty="0" smtClean="0"/>
              <a:t>)/1000;</a:t>
            </a:r>
          </a:p>
          <a:p>
            <a:r>
              <a:rPr lang="en-GB" dirty="0" smtClean="0"/>
              <a:t>    </a:t>
            </a:r>
            <a:r>
              <a:rPr lang="en-GB" dirty="0" err="1" smtClean="0"/>
              <a:t>v_dwaits</a:t>
            </a:r>
            <a:r>
              <a:rPr lang="en-GB" dirty="0" smtClean="0"/>
              <a:t> := t1_eventval(i).</a:t>
            </a:r>
            <a:r>
              <a:rPr lang="en-GB" dirty="0" err="1" smtClean="0"/>
              <a:t>total_waits</a:t>
            </a:r>
            <a:r>
              <a:rPr lang="en-GB" dirty="0" smtClean="0"/>
              <a:t> - t0_eventval(i).</a:t>
            </a:r>
            <a:r>
              <a:rPr lang="en-GB" dirty="0" err="1" smtClean="0"/>
              <a:t>total_waits</a:t>
            </a:r>
            <a:r>
              <a:rPr lang="en-GB" dirty="0" smtClean="0"/>
              <a:t>;</a:t>
            </a:r>
          </a:p>
          <a:p>
            <a:r>
              <a:rPr lang="en-GB" dirty="0" smtClean="0"/>
              <a:t>    IF </a:t>
            </a:r>
            <a:r>
              <a:rPr lang="en-GB" dirty="0" err="1" smtClean="0"/>
              <a:t>v_dwaits</a:t>
            </a:r>
            <a:r>
              <a:rPr lang="en-GB" dirty="0" smtClean="0"/>
              <a:t> &lt;&gt; 0 then</a:t>
            </a:r>
          </a:p>
          <a:p>
            <a:r>
              <a:rPr lang="en-GB" dirty="0" smtClean="0"/>
              <a:t>       </a:t>
            </a:r>
            <a:r>
              <a:rPr lang="en-GB" dirty="0" err="1" smtClean="0"/>
              <a:t>v_avg_wait_milli</a:t>
            </a:r>
            <a:r>
              <a:rPr lang="en-GB" dirty="0" smtClean="0"/>
              <a:t> := round(</a:t>
            </a:r>
            <a:r>
              <a:rPr lang="en-GB" dirty="0" err="1" smtClean="0"/>
              <a:t>v_dtime_wait_milli</a:t>
            </a:r>
            <a:r>
              <a:rPr lang="en-GB" dirty="0" smtClean="0"/>
              <a:t>/v_dwaits,1);</a:t>
            </a:r>
          </a:p>
          <a:p>
            <a:r>
              <a:rPr lang="en-GB" dirty="0" smtClean="0"/>
              <a:t>    ELSE</a:t>
            </a:r>
          </a:p>
          <a:p>
            <a:r>
              <a:rPr lang="en-GB" dirty="0" smtClean="0"/>
              <a:t>       </a:t>
            </a:r>
            <a:r>
              <a:rPr lang="en-GB" dirty="0" err="1" smtClean="0"/>
              <a:t>v_avg_wait_milli</a:t>
            </a:r>
            <a:r>
              <a:rPr lang="en-GB" dirty="0" smtClean="0"/>
              <a:t> := 0;</a:t>
            </a:r>
          </a:p>
          <a:p>
            <a:r>
              <a:rPr lang="en-GB" dirty="0" smtClean="0"/>
              <a:t>    END IF;</a:t>
            </a:r>
          </a:p>
          <a:p>
            <a:r>
              <a:rPr lang="en-GB" dirty="0" smtClean="0"/>
              <a:t>    DBMS_OUTPUT.PUT_LINE(</a:t>
            </a:r>
          </a:p>
          <a:p>
            <a:r>
              <a:rPr lang="en-GB" dirty="0" smtClean="0"/>
              <a:t>        </a:t>
            </a:r>
            <a:r>
              <a:rPr lang="en-GB" dirty="0" err="1" smtClean="0"/>
              <a:t>rpad</a:t>
            </a:r>
            <a:r>
              <a:rPr lang="en-GB" dirty="0" smtClean="0"/>
              <a:t>(</a:t>
            </a:r>
            <a:r>
              <a:rPr lang="en-GB" dirty="0" err="1" smtClean="0"/>
              <a:t>to_char</a:t>
            </a:r>
            <a:r>
              <a:rPr lang="en-GB" dirty="0" smtClean="0"/>
              <a:t>(</a:t>
            </a:r>
            <a:r>
              <a:rPr lang="en-GB" dirty="0" err="1" smtClean="0"/>
              <a:t>v_avg_wait_milli</a:t>
            </a:r>
            <a:r>
              <a:rPr lang="en-GB" dirty="0" smtClean="0"/>
              <a:t>),13,' ') ||</a:t>
            </a:r>
          </a:p>
          <a:p>
            <a:r>
              <a:rPr lang="en-GB" dirty="0" smtClean="0"/>
              <a:t>        </a:t>
            </a:r>
            <a:r>
              <a:rPr lang="en-GB" dirty="0" err="1" smtClean="0"/>
              <a:t>rpad</a:t>
            </a:r>
            <a:r>
              <a:rPr lang="en-GB" dirty="0" smtClean="0"/>
              <a:t>(</a:t>
            </a:r>
            <a:r>
              <a:rPr lang="en-GB" dirty="0" err="1" smtClean="0"/>
              <a:t>to_char</a:t>
            </a:r>
            <a:r>
              <a:rPr lang="en-GB" dirty="0" smtClean="0"/>
              <a:t>(</a:t>
            </a:r>
            <a:r>
              <a:rPr lang="en-GB" dirty="0" err="1" smtClean="0"/>
              <a:t>v_dwaits</a:t>
            </a:r>
            <a:r>
              <a:rPr lang="en-GB" dirty="0" smtClean="0"/>
              <a:t>),11,' ')||</a:t>
            </a:r>
          </a:p>
          <a:p>
            <a:r>
              <a:rPr lang="en-GB" dirty="0" smtClean="0"/>
              <a:t>        </a:t>
            </a:r>
            <a:r>
              <a:rPr lang="en-GB" dirty="0" err="1" smtClean="0"/>
              <a:t>rpad</a:t>
            </a:r>
            <a:r>
              <a:rPr lang="en-GB" dirty="0" smtClean="0"/>
              <a:t>(</a:t>
            </a:r>
            <a:r>
              <a:rPr lang="en-GB" dirty="0" err="1" smtClean="0"/>
              <a:t>to_char</a:t>
            </a:r>
            <a:r>
              <a:rPr lang="en-GB" dirty="0" smtClean="0"/>
              <a:t>(round(v_dtime_wait_milli,1)),13,' ')||</a:t>
            </a:r>
          </a:p>
          <a:p>
            <a:r>
              <a:rPr lang="en-GB" dirty="0" smtClean="0"/>
              <a:t>        t1_eventval(i).event</a:t>
            </a:r>
          </a:p>
          <a:p>
            <a:r>
              <a:rPr lang="en-GB" dirty="0" smtClean="0"/>
              <a:t>      );</a:t>
            </a:r>
          </a:p>
          <a:p>
            <a:r>
              <a:rPr lang="en-GB" dirty="0" smtClean="0"/>
              <a:t>    END LOOP;</a:t>
            </a:r>
          </a:p>
          <a:p>
            <a:endParaRPr lang="en-GB" dirty="0" smtClean="0"/>
          </a:p>
          <a:p>
            <a:r>
              <a:rPr lang="en-GB" dirty="0" smtClean="0"/>
              <a:t>END;</a:t>
            </a:r>
          </a:p>
          <a:p>
            <a:r>
              <a:rPr lang="en-GB" dirty="0" smtClean="0"/>
              <a:t>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5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5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12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12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66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41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41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41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41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41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334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12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785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9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12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parameters taken from SLOB (Kevin </a:t>
            </a:r>
            <a:r>
              <a:rPr lang="en-GB" dirty="0" err="1" smtClean="0"/>
              <a:t>Closson</a:t>
            </a:r>
            <a:r>
              <a:rPr lang="en-GB" dirty="0" smtClean="0"/>
              <a:t>)</a:t>
            </a:r>
            <a:r>
              <a:rPr lang="en-GB" baseline="0" dirty="0" smtClean="0"/>
              <a:t> documentation can be used to make oracle use </a:t>
            </a:r>
            <a:r>
              <a:rPr lang="en-GB" baseline="0" dirty="0" err="1" smtClean="0"/>
              <a:t>db</a:t>
            </a:r>
            <a:r>
              <a:rPr lang="en-GB" baseline="0" dirty="0" smtClean="0"/>
              <a:t> file sequential read instead of </a:t>
            </a:r>
            <a:r>
              <a:rPr lang="en-GB" baseline="0" dirty="0" err="1" smtClean="0"/>
              <a:t>db</a:t>
            </a:r>
            <a:r>
              <a:rPr lang="en-GB" baseline="0" dirty="0" smtClean="0"/>
              <a:t> file parallel read:</a:t>
            </a:r>
          </a:p>
          <a:p>
            <a:r>
              <a:rPr lang="en-GB" dirty="0" smtClean="0"/>
              <a:t>_</a:t>
            </a:r>
            <a:r>
              <a:rPr lang="en-GB" dirty="0" err="1" smtClean="0"/>
              <a:t>db_block_prefetch_limit</a:t>
            </a:r>
            <a:r>
              <a:rPr lang="en-GB" dirty="0" smtClean="0"/>
              <a:t>=0</a:t>
            </a:r>
          </a:p>
          <a:p>
            <a:r>
              <a:rPr lang="en-GB" dirty="0" smtClean="0"/>
              <a:t>_</a:t>
            </a:r>
            <a:r>
              <a:rPr lang="en-GB" dirty="0" err="1" smtClean="0"/>
              <a:t>db_block_prefetch_quota</a:t>
            </a:r>
            <a:r>
              <a:rPr lang="en-GB" dirty="0" smtClean="0"/>
              <a:t>=0</a:t>
            </a:r>
          </a:p>
          <a:p>
            <a:r>
              <a:rPr lang="en-GB" dirty="0" smtClean="0"/>
              <a:t>_</a:t>
            </a:r>
            <a:r>
              <a:rPr lang="en-GB" dirty="0" err="1" smtClean="0"/>
              <a:t>db_file_noncontig_mblock_read_count</a:t>
            </a:r>
            <a:r>
              <a:rPr lang="en-GB" dirty="0" smtClean="0"/>
              <a:t>=0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893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 file sync: From 11.2.0.3 adaptive mechanism </a:t>
            </a:r>
          </a:p>
          <a:p>
            <a:r>
              <a:rPr lang="en-GB" dirty="0" smtClean="0"/>
              <a:t>Automatic switching to a poll-based method instead of post-based</a:t>
            </a:r>
          </a:p>
          <a:p>
            <a:r>
              <a:rPr lang="en-GB" dirty="0" smtClean="0"/>
              <a:t>Disable this</a:t>
            </a:r>
            <a:r>
              <a:rPr lang="en-GB" baseline="0" dirty="0" smtClean="0"/>
              <a:t> behaviour </a:t>
            </a:r>
            <a:r>
              <a:rPr lang="en-GB" dirty="0" smtClean="0"/>
              <a:t>with: alter system set “_</a:t>
            </a:r>
            <a:r>
              <a:rPr lang="en-GB" dirty="0" err="1" smtClean="0"/>
              <a:t>use_adaptive_log_file_sync</a:t>
            </a:r>
            <a:r>
              <a:rPr lang="en-GB" dirty="0" smtClean="0"/>
              <a:t>”='FALSE‘;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 smtClean="0"/>
              <a:t>Asynch</a:t>
            </a:r>
            <a:r>
              <a:rPr lang="en-GB" b="0" dirty="0" smtClean="0"/>
              <a:t> IO, for example in Linux for block devices: </a:t>
            </a:r>
            <a:r>
              <a:rPr lang="en-US" b="0" dirty="0" smtClean="0"/>
              <a:t>OS calls (ASM example): </a:t>
            </a:r>
            <a:r>
              <a:rPr lang="en-US" b="0" dirty="0" err="1" smtClean="0"/>
              <a:t>io_submit</a:t>
            </a:r>
            <a:r>
              <a:rPr lang="en-US" b="0" dirty="0" smtClean="0"/>
              <a:t>(), </a:t>
            </a:r>
            <a:r>
              <a:rPr lang="en-US" b="0" dirty="0" err="1" smtClean="0"/>
              <a:t>io_getevents</a:t>
            </a:r>
            <a:endParaRPr lang="en-US" b="0" dirty="0" smtClean="0"/>
          </a:p>
          <a:p>
            <a:endParaRPr lang="en-GB" b="0" dirty="0" smtClean="0"/>
          </a:p>
          <a:p>
            <a:endParaRPr lang="en-GB" b="0" dirty="0" smtClean="0"/>
          </a:p>
          <a:p>
            <a:r>
              <a:rPr lang="en-GB" b="0" dirty="0" smtClean="0"/>
              <a:t>We</a:t>
            </a:r>
            <a:r>
              <a:rPr lang="en-GB" b="0" baseline="0" dirty="0" smtClean="0"/>
              <a:t> can tap Oracle code with DTrace to see where the wait event timing is handled: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this is for Oracle 11.2.0.3, Linux and Solaris: trace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=1737 (edit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relevant)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dtrace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-n '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pid1737:oracle:kews_update_wait_time:entry {</a:t>
            </a:r>
            <a:endParaRPr lang="en-GB" b="0" dirty="0" smtClean="0"/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self-&gt;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ela_time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arg1;</a:t>
            </a:r>
            <a:endParaRPr lang="en-GB" b="0" dirty="0" smtClean="0"/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  <a:endParaRPr lang="en-GB" b="0" dirty="0" smtClean="0"/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pid1737:oracle:kskthewt:entry {</a:t>
            </a:r>
            <a:endParaRPr lang="en-GB" b="0" dirty="0" smtClean="0"/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printf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("event#= %d, time(mu sec) = %d", arg1, self-&gt;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ela_time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GB" b="0" dirty="0" smtClean="0"/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}'</a:t>
            </a:r>
            <a:endParaRPr lang="en-GB" b="0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particle discovery: see</a:t>
            </a:r>
            <a:r>
              <a:rPr lang="en-GB" baseline="0" dirty="0" smtClean="0"/>
              <a:t> also CMS and Atlas announcement on July 4</a:t>
            </a:r>
            <a:r>
              <a:rPr lang="en-GB" baseline="30000" dirty="0" smtClean="0"/>
              <a:t>th</a:t>
            </a:r>
            <a:r>
              <a:rPr lang="en-GB" baseline="0" dirty="0" smtClean="0"/>
              <a:t> 2012.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7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to</a:t>
            </a:r>
            <a:r>
              <a:rPr lang="en-GB" baseline="0" dirty="0" smtClean="0"/>
              <a:t> find </a:t>
            </a:r>
            <a:r>
              <a:rPr lang="en-GB" dirty="0" smtClean="0"/>
              <a:t>which functions Oracle uses</a:t>
            </a:r>
            <a:r>
              <a:rPr lang="en-GB" baseline="0" dirty="0" smtClean="0"/>
              <a:t> internally for instrumenting waits? </a:t>
            </a:r>
            <a:r>
              <a:rPr lang="en-GB" dirty="0" smtClean="0"/>
              <a:t>  By</a:t>
            </a:r>
            <a:r>
              <a:rPr lang="en-GB" baseline="0" dirty="0" smtClean="0"/>
              <a:t> p</a:t>
            </a:r>
            <a:r>
              <a:rPr lang="en-GB" dirty="0" smtClean="0"/>
              <a:t>rofiling</a:t>
            </a:r>
            <a:r>
              <a:rPr lang="en-GB" baseline="0" dirty="0" smtClean="0"/>
              <a:t> </a:t>
            </a:r>
            <a:r>
              <a:rPr lang="en-GB" dirty="0" smtClean="0"/>
              <a:t>the execution,</a:t>
            </a:r>
            <a:r>
              <a:rPr lang="en-GB" baseline="0" dirty="0" smtClean="0"/>
              <a:t> s</a:t>
            </a:r>
            <a:r>
              <a:rPr lang="en-GB" dirty="0" smtClean="0"/>
              <a:t>ee for example digger by</a:t>
            </a:r>
            <a:r>
              <a:rPr lang="en-GB" baseline="0" dirty="0" smtClean="0"/>
              <a:t> Alexander </a:t>
            </a:r>
            <a:r>
              <a:rPr lang="en-GB" baseline="0" dirty="0" err="1" smtClean="0"/>
              <a:t>Anokhin</a:t>
            </a:r>
            <a:r>
              <a:rPr lang="en-GB" baseline="0" dirty="0" smtClean="0"/>
              <a:t>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Dtrace</a:t>
            </a:r>
            <a:r>
              <a:rPr lang="en-GB" dirty="0" smtClean="0"/>
              <a:t> quantize data is already in histogram format</a:t>
            </a:r>
            <a:r>
              <a:rPr lang="en-GB" baseline="0" dirty="0" smtClean="0"/>
              <a:t> with exponentially growing buckets. With a little transformation they can be fed to </a:t>
            </a:r>
            <a:r>
              <a:rPr lang="en-GB" baseline="0" dirty="0" err="1" smtClean="0"/>
              <a:t>PyLatencyMap</a:t>
            </a:r>
            <a:r>
              <a:rPr lang="en-GB" baseline="0" dirty="0" smtClean="0"/>
              <a:t> for visualization as heat maps.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10046_connector.py is a simple script that aggregates 10046</a:t>
            </a:r>
            <a:r>
              <a:rPr lang="en-GB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traces in </a:t>
            </a:r>
            <a:r>
              <a:rPr lang="en-GB" b="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histrograms</a:t>
            </a:r>
            <a:r>
              <a:rPr lang="en-GB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Oracle ASH data is sampled</a:t>
            </a:r>
            <a:r>
              <a:rPr lang="en-GB" baseline="0" dirty="0" smtClean="0"/>
              <a:t> at 1Hz (</a:t>
            </a:r>
            <a:r>
              <a:rPr lang="en-GB" dirty="0" smtClean="0"/>
              <a:t>'_</a:t>
            </a:r>
            <a:r>
              <a:rPr lang="en-GB" dirty="0" err="1" smtClean="0"/>
              <a:t>ash_sampling_interval</a:t>
            </a:r>
            <a:r>
              <a:rPr lang="en-GB" dirty="0" smtClean="0"/>
              <a:t>=1000)</a:t>
            </a:r>
            <a:r>
              <a:rPr lang="en-GB" baseline="0" dirty="0" smtClean="0"/>
              <a:t>, maximum frequency is 10 Hz. See also: </a:t>
            </a:r>
          </a:p>
          <a:p>
            <a:r>
              <a:rPr lang="en-GB" dirty="0" smtClean="0"/>
              <a:t>LRM-00122: value '1' for '_</a:t>
            </a:r>
            <a:r>
              <a:rPr lang="en-GB" dirty="0" err="1" smtClean="0"/>
              <a:t>ash_sampling_interval</a:t>
            </a:r>
            <a:r>
              <a:rPr lang="en-GB" dirty="0" smtClean="0"/>
              <a:t>' must be between '100' and '10000‘</a:t>
            </a:r>
          </a:p>
          <a:p>
            <a:endParaRPr lang="en-GB" dirty="0" smtClean="0"/>
          </a:p>
          <a:p>
            <a:r>
              <a:rPr lang="en-GB" dirty="0" smtClean="0"/>
              <a:t>The default is 10 values per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sid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v$session_wait_history</a:t>
            </a:r>
            <a:r>
              <a:rPr lang="en-GB" baseline="0" dirty="0" smtClean="0"/>
              <a:t>. See </a:t>
            </a:r>
            <a:r>
              <a:rPr lang="en-GB" baseline="0" dirty="0" err="1" smtClean="0"/>
              <a:t>alsounderscore</a:t>
            </a:r>
            <a:r>
              <a:rPr lang="en-GB" baseline="0" dirty="0" smtClean="0"/>
              <a:t> parameter: </a:t>
            </a:r>
            <a:r>
              <a:rPr lang="en-GB" dirty="0" smtClean="0"/>
              <a:t>_</a:t>
            </a:r>
            <a:r>
              <a:rPr lang="en-GB" dirty="0" err="1" smtClean="0"/>
              <a:t>session_wait_history</a:t>
            </a:r>
            <a:r>
              <a:rPr lang="en-GB" dirty="0" smtClean="0"/>
              <a:t>=10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SQL&gt; </a:t>
            </a:r>
            <a:r>
              <a:rPr lang="en-GB" dirty="0" err="1" smtClean="0"/>
              <a:t>desc</a:t>
            </a:r>
            <a:r>
              <a:rPr lang="en-GB" dirty="0" smtClean="0"/>
              <a:t> X$KSLWH</a:t>
            </a:r>
          </a:p>
          <a:p>
            <a:r>
              <a:rPr lang="en-GB" dirty="0" smtClean="0"/>
              <a:t> Name                                                         Null?    Type</a:t>
            </a:r>
          </a:p>
          <a:p>
            <a:r>
              <a:rPr lang="en-GB" dirty="0" smtClean="0"/>
              <a:t> ------------------------------------------------------------ -------- -----------------------------------------</a:t>
            </a:r>
          </a:p>
          <a:p>
            <a:r>
              <a:rPr lang="en-GB" dirty="0" smtClean="0"/>
              <a:t> ADDR                                                                  RAW(8)</a:t>
            </a:r>
          </a:p>
          <a:p>
            <a:r>
              <a:rPr lang="en-GB" dirty="0" smtClean="0"/>
              <a:t> INDX                                                                  NUMBER</a:t>
            </a:r>
          </a:p>
          <a:p>
            <a:r>
              <a:rPr lang="en-GB" dirty="0" smtClean="0"/>
              <a:t> INST_ID                                                               NUMBER</a:t>
            </a:r>
          </a:p>
          <a:p>
            <a:r>
              <a:rPr lang="en-GB" dirty="0" smtClean="0"/>
              <a:t> CON_ID                                                                NUMBER</a:t>
            </a:r>
          </a:p>
          <a:p>
            <a:r>
              <a:rPr lang="en-GB" dirty="0" smtClean="0"/>
              <a:t> KSLWHSID                                                              NUMBER</a:t>
            </a:r>
          </a:p>
          <a:p>
            <a:r>
              <a:rPr lang="en-GB" dirty="0" smtClean="0"/>
              <a:t> KSLWHRIDX                                                             NUMBER</a:t>
            </a:r>
          </a:p>
          <a:p>
            <a:r>
              <a:rPr lang="en-GB" dirty="0" smtClean="0"/>
              <a:t> KSLWHWAITID                                                           NUMBER</a:t>
            </a:r>
          </a:p>
          <a:p>
            <a:r>
              <a:rPr lang="en-GB" dirty="0" smtClean="0"/>
              <a:t> KSLWHSNAPID                                                           NUMBER</a:t>
            </a:r>
          </a:p>
          <a:p>
            <a:r>
              <a:rPr lang="en-GB" dirty="0" smtClean="0"/>
              <a:t> KSLWHSEQ                                                              NUMBER</a:t>
            </a:r>
          </a:p>
          <a:p>
            <a:r>
              <a:rPr lang="en-GB" dirty="0" smtClean="0"/>
              <a:t> KSLWHEVT                                                              NUMBER</a:t>
            </a:r>
          </a:p>
          <a:p>
            <a:r>
              <a:rPr lang="en-GB" dirty="0" smtClean="0"/>
              <a:t> KSLWHETEXT                                                            VARCHAR2(64)</a:t>
            </a:r>
          </a:p>
          <a:p>
            <a:r>
              <a:rPr lang="en-GB" dirty="0" smtClean="0"/>
              <a:t> KSLWHP1TEXT                                                           VARCHAR2(64)</a:t>
            </a:r>
          </a:p>
          <a:p>
            <a:r>
              <a:rPr lang="en-GB" dirty="0" smtClean="0"/>
              <a:t> KSLWHP1                                                               NUMBER</a:t>
            </a:r>
          </a:p>
          <a:p>
            <a:r>
              <a:rPr lang="en-GB" dirty="0" smtClean="0"/>
              <a:t> KSLWHP2TEXT                                                           VARCHAR2(64)</a:t>
            </a:r>
          </a:p>
          <a:p>
            <a:r>
              <a:rPr lang="en-GB" dirty="0" smtClean="0"/>
              <a:t> KSLWHP2                                                               NUMBER</a:t>
            </a:r>
          </a:p>
          <a:p>
            <a:r>
              <a:rPr lang="en-GB" dirty="0" smtClean="0"/>
              <a:t> KSLWHP3TEXT                                                           VARCHAR2(64)</a:t>
            </a:r>
          </a:p>
          <a:p>
            <a:r>
              <a:rPr lang="en-GB" dirty="0" smtClean="0"/>
              <a:t> KSLWHP3                                                               NUMBER</a:t>
            </a:r>
          </a:p>
          <a:p>
            <a:r>
              <a:rPr lang="en-GB" dirty="0" smtClean="0"/>
              <a:t> KSLWHPX1TEXT                                                          VARCHAR2(64)</a:t>
            </a:r>
          </a:p>
          <a:p>
            <a:r>
              <a:rPr lang="en-GB" dirty="0" smtClean="0"/>
              <a:t> KSLWHPX1                                                              NUMBER</a:t>
            </a:r>
          </a:p>
          <a:p>
            <a:r>
              <a:rPr lang="en-GB" dirty="0" smtClean="0"/>
              <a:t> KSLWHPX2TEXT                                                          VARCHAR2(64)</a:t>
            </a:r>
          </a:p>
          <a:p>
            <a:r>
              <a:rPr lang="en-GB" dirty="0" smtClean="0"/>
              <a:t> KSLWHPX2                                                              NUMBER</a:t>
            </a:r>
          </a:p>
          <a:p>
            <a:r>
              <a:rPr lang="en-GB" dirty="0" smtClean="0"/>
              <a:t> KSLWHPX3TEXT                                                          VARCHAR2(64)</a:t>
            </a:r>
          </a:p>
          <a:p>
            <a:r>
              <a:rPr lang="en-GB" dirty="0" smtClean="0"/>
              <a:t> KSLWHPX3                                                              NUMBER</a:t>
            </a:r>
          </a:p>
          <a:p>
            <a:r>
              <a:rPr lang="en-GB" dirty="0" smtClean="0"/>
              <a:t> KSLWHTOUT                                                             NUMBER</a:t>
            </a:r>
          </a:p>
          <a:p>
            <a:r>
              <a:rPr lang="en-GB" dirty="0" smtClean="0"/>
              <a:t> KSLWHSTIME                                                            NUMBER</a:t>
            </a:r>
          </a:p>
          <a:p>
            <a:r>
              <a:rPr lang="en-GB" dirty="0" smtClean="0"/>
              <a:t> KSLWHETIME                                                            NUMBER</a:t>
            </a:r>
          </a:p>
          <a:p>
            <a:r>
              <a:rPr lang="en-GB" dirty="0" smtClean="0"/>
              <a:t> KSLWHTTIME                                                            NUMBER</a:t>
            </a:r>
          </a:p>
          <a:p>
            <a:r>
              <a:rPr lang="en-GB" dirty="0" smtClean="0"/>
              <a:t> KSLWHEWCALL                                                           NUMBER</a:t>
            </a:r>
          </a:p>
          <a:p>
            <a:r>
              <a:rPr lang="en-GB" dirty="0" smtClean="0"/>
              <a:t> KSLWHEOSW                                                             NUMBER</a:t>
            </a:r>
          </a:p>
          <a:p>
            <a:r>
              <a:rPr lang="en-GB" dirty="0" smtClean="0"/>
              <a:t> KSLWHCOMP                                                             NUMBER</a:t>
            </a:r>
          </a:p>
          <a:p>
            <a:r>
              <a:rPr lang="en-GB" dirty="0" smtClean="0"/>
              <a:t> KSLWHLTIME                                                            NUMBER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Event_sampler_latency_histogram</a:t>
            </a:r>
            <a:r>
              <a:rPr lang="en-GB" baseline="0" dirty="0" smtClean="0"/>
              <a:t>.py is a python script available for download at cern.ch/</a:t>
            </a:r>
            <a:r>
              <a:rPr lang="en-GB" baseline="0" dirty="0" err="1" smtClean="0"/>
              <a:t>canali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$ python event_sampler_latency_histogram.py -h</a:t>
            </a:r>
          </a:p>
          <a:p>
            <a:r>
              <a:rPr lang="en-GB" baseline="0" dirty="0" smtClean="0"/>
              <a:t>Event_sampler_latency_histogram.py, v1.0 Feb 2014, by Luca.Canali@cern.ch</a:t>
            </a:r>
          </a:p>
          <a:p>
            <a:r>
              <a:rPr lang="en-GB" baseline="0" dirty="0" smtClean="0"/>
              <a:t>a script for Oracle performance analysis, specifically targeted to latency studies of random I/O</a:t>
            </a:r>
          </a:p>
          <a:p>
            <a:r>
              <a:rPr lang="en-GB" baseline="0" dirty="0" smtClean="0"/>
              <a:t>this script collects wait event details, by high-frequency sampling of </a:t>
            </a:r>
            <a:r>
              <a:rPr lang="en-GB" baseline="0" dirty="0" err="1" smtClean="0"/>
              <a:t>x$kslwh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v$wait_event_history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the output is a frequency histogram of the wait event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Usage: event_history_sampler_histogram.py &lt;options&gt;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Options are:</a:t>
            </a:r>
          </a:p>
          <a:p>
            <a:r>
              <a:rPr lang="en-GB" baseline="0" dirty="0" smtClean="0"/>
              <a:t>-i 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or --interval=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   : data collection time interval in sec between data points, default is 3 sec</a:t>
            </a:r>
          </a:p>
          <a:p>
            <a:r>
              <a:rPr lang="en-GB" baseline="0" dirty="0" smtClean="0"/>
              <a:t>-m 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or --</a:t>
            </a:r>
            <a:r>
              <a:rPr lang="en-GB" baseline="0" dirty="0" err="1" smtClean="0"/>
              <a:t>max_bucket</a:t>
            </a:r>
            <a:r>
              <a:rPr lang="en-GB" baseline="0" dirty="0" smtClean="0"/>
              <a:t>=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 : value of the </a:t>
            </a:r>
            <a:r>
              <a:rPr lang="en-GB" baseline="0" dirty="0" err="1" smtClean="0"/>
              <a:t>highes</a:t>
            </a:r>
            <a:r>
              <a:rPr lang="en-GB" baseline="0" dirty="0" smtClean="0"/>
              <a:t> bucket, default is 20</a:t>
            </a:r>
          </a:p>
          <a:p>
            <a:r>
              <a:rPr lang="en-GB" baseline="0" dirty="0" smtClean="0"/>
              <a:t>-p or --</a:t>
            </a:r>
            <a:r>
              <a:rPr lang="en-GB" baseline="0" dirty="0" err="1" smtClean="0"/>
              <a:t>pylatencymap</a:t>
            </a:r>
            <a:r>
              <a:rPr lang="en-GB" baseline="0" dirty="0" smtClean="0"/>
              <a:t>        : print output to pipe into </a:t>
            </a:r>
            <a:r>
              <a:rPr lang="en-GB" baseline="0" dirty="0" err="1" smtClean="0"/>
              <a:t>PyLatencyMap</a:t>
            </a:r>
            <a:r>
              <a:rPr lang="en-GB" baseline="0" dirty="0" smtClean="0"/>
              <a:t> for visualization</a:t>
            </a:r>
          </a:p>
          <a:p>
            <a:r>
              <a:rPr lang="en-GB" baseline="0" dirty="0" smtClean="0"/>
              <a:t>-c or --count               : print event count instead of event rate, </a:t>
            </a:r>
            <a:r>
              <a:rPr lang="en-GB" baseline="0" dirty="0" err="1" smtClean="0"/>
              <a:t>defaul</a:t>
            </a:r>
            <a:r>
              <a:rPr lang="en-GB" baseline="0" dirty="0" smtClean="0"/>
              <a:t> is event rate</a:t>
            </a:r>
          </a:p>
          <a:p>
            <a:r>
              <a:rPr lang="en-GB" baseline="0" dirty="0" smtClean="0"/>
              <a:t>--</a:t>
            </a:r>
            <a:r>
              <a:rPr lang="en-GB" baseline="0" dirty="0" err="1" smtClean="0"/>
              <a:t>recompute_sql_timeout</a:t>
            </a:r>
            <a:r>
              <a:rPr lang="en-GB" baseline="0" dirty="0" smtClean="0"/>
              <a:t>=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: timeout after which the SQL to </a:t>
            </a:r>
            <a:r>
              <a:rPr lang="en-GB" baseline="0" dirty="0" err="1" smtClean="0"/>
              <a:t>recompute</a:t>
            </a:r>
            <a:r>
              <a:rPr lang="en-GB" baseline="0" dirty="0" smtClean="0"/>
              <a:t> the SIDs under monitoring, default is 100 sec</a:t>
            </a:r>
          </a:p>
          <a:p>
            <a:r>
              <a:rPr lang="en-GB" baseline="0" dirty="0" smtClean="0"/>
              <a:t>--</a:t>
            </a:r>
            <a:r>
              <a:rPr lang="en-GB" baseline="0" dirty="0" err="1" smtClean="0"/>
              <a:t>sql</a:t>
            </a:r>
            <a:r>
              <a:rPr lang="en-GB" baseline="0" dirty="0" smtClean="0"/>
              <a:t>=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                  : </a:t>
            </a:r>
            <a:r>
              <a:rPr lang="en-GB" baseline="0" dirty="0" err="1" smtClean="0"/>
              <a:t>sql</a:t>
            </a:r>
            <a:r>
              <a:rPr lang="en-GB" baseline="0" dirty="0" smtClean="0"/>
              <a:t> filter used to define the Oracle SIDs to monitor, default is: "username is not null"</a:t>
            </a:r>
          </a:p>
          <a:p>
            <a:r>
              <a:rPr lang="en-GB" baseline="0" dirty="0" smtClean="0"/>
              <a:t>--</a:t>
            </a:r>
            <a:r>
              <a:rPr lang="en-GB" baseline="0" dirty="0" err="1" smtClean="0"/>
              <a:t>sid</a:t>
            </a:r>
            <a:r>
              <a:rPr lang="en-GB" baseline="0" dirty="0" smtClean="0"/>
              <a:t>=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                  : static list of Oracle SIDs to monitor, use in alternative to </a:t>
            </a:r>
            <a:r>
              <a:rPr lang="en-GB" baseline="0" dirty="0" err="1" smtClean="0"/>
              <a:t>sql</a:t>
            </a:r>
            <a:endParaRPr lang="en-GB" baseline="0" dirty="0" smtClean="0"/>
          </a:p>
          <a:p>
            <a:r>
              <a:rPr lang="en-GB" baseline="0" dirty="0" smtClean="0"/>
              <a:t>--event=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                : define event to monitor, default: "</a:t>
            </a:r>
            <a:r>
              <a:rPr lang="en-GB" baseline="0" dirty="0" err="1" smtClean="0"/>
              <a:t>db</a:t>
            </a:r>
            <a:r>
              <a:rPr lang="en-GB" baseline="0" dirty="0" smtClean="0"/>
              <a:t> file sequential read"</a:t>
            </a:r>
          </a:p>
          <a:p>
            <a:r>
              <a:rPr lang="en-GB" baseline="0" dirty="0" smtClean="0"/>
              <a:t>--</a:t>
            </a:r>
            <a:r>
              <a:rPr lang="en-GB" baseline="0" dirty="0" err="1" smtClean="0"/>
              <a:t>tns</a:t>
            </a:r>
            <a:r>
              <a:rPr lang="en-GB" baseline="0" dirty="0" smtClean="0"/>
              <a:t>=</a:t>
            </a:r>
            <a:r>
              <a:rPr lang="en-GB" baseline="0" dirty="0" err="1" smtClean="0"/>
              <a:t>arg</a:t>
            </a:r>
            <a:r>
              <a:rPr lang="en-GB" baseline="0" dirty="0" smtClean="0"/>
              <a:t>                   : connect string to the </a:t>
            </a:r>
            <a:r>
              <a:rPr lang="en-GB" baseline="0" dirty="0" err="1" smtClean="0"/>
              <a:t>dtaabase</a:t>
            </a:r>
            <a:r>
              <a:rPr lang="en-GB" baseline="0" dirty="0" smtClean="0"/>
              <a:t> as </a:t>
            </a:r>
            <a:r>
              <a:rPr lang="en-GB" baseline="0" dirty="0" err="1" smtClean="0"/>
              <a:t>sysdba</a:t>
            </a:r>
            <a:r>
              <a:rPr lang="en-GB" baseline="0" dirty="0" smtClean="0"/>
              <a:t>, default is "/"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Workload generated with SLOB 2 with 16 concurrent sessions. Tracing</a:t>
            </a:r>
            <a:r>
              <a:rPr lang="en-GB" baseline="0" dirty="0" smtClean="0"/>
              <a:t> only slob sessions</a:t>
            </a:r>
            <a:endParaRPr lang="en-GB" dirty="0" smtClean="0"/>
          </a:p>
          <a:p>
            <a:r>
              <a:rPr lang="en-GB" dirty="0" smtClean="0"/>
              <a:t>./runit.sh 16</a:t>
            </a:r>
          </a:p>
          <a:p>
            <a:endParaRPr lang="en-GB" dirty="0" smtClean="0"/>
          </a:p>
          <a:p>
            <a:r>
              <a:rPr lang="en-GB" dirty="0" err="1" smtClean="0"/>
              <a:t>Slob.conf</a:t>
            </a:r>
            <a:endParaRPr lang="en-GB" dirty="0" smtClean="0"/>
          </a:p>
          <a:p>
            <a:r>
              <a:rPr lang="en-GB" dirty="0" smtClean="0"/>
              <a:t>UPDATE_PCT == 0</a:t>
            </a:r>
          </a:p>
          <a:p>
            <a:r>
              <a:rPr lang="en-GB" dirty="0" smtClean="0"/>
              <a:t>RUN_TIME == 600</a:t>
            </a:r>
          </a:p>
          <a:p>
            <a:r>
              <a:rPr lang="en-GB" dirty="0" smtClean="0"/>
              <a:t>WORK_LOOP == 0</a:t>
            </a:r>
          </a:p>
          <a:p>
            <a:r>
              <a:rPr lang="en-GB" dirty="0" smtClean="0"/>
              <a:t>SCALE == 1000000</a:t>
            </a:r>
          </a:p>
          <a:p>
            <a:r>
              <a:rPr lang="en-GB" dirty="0" smtClean="0"/>
              <a:t>WORK_UNIT == 256</a:t>
            </a:r>
          </a:p>
          <a:p>
            <a:r>
              <a:rPr lang="en-GB" dirty="0" smtClean="0"/>
              <a:t>ADMIN_SQLNET_SERVICE == ""</a:t>
            </a:r>
          </a:p>
          <a:p>
            <a:r>
              <a:rPr lang="en-GB" dirty="0" smtClean="0"/>
              <a:t>ADMIN_CONNECT_STRING == "/ as </a:t>
            </a:r>
            <a:r>
              <a:rPr lang="en-GB" dirty="0" err="1" smtClean="0"/>
              <a:t>sysdba</a:t>
            </a:r>
            <a:r>
              <a:rPr lang="en-GB" dirty="0" smtClean="0"/>
              <a:t>"</a:t>
            </a:r>
          </a:p>
          <a:p>
            <a:r>
              <a:rPr lang="en-GB" dirty="0" smtClean="0"/>
              <a:t>NON_ADMIN_CONNECT_STRING == ""</a:t>
            </a:r>
          </a:p>
          <a:p>
            <a:r>
              <a:rPr lang="en-GB" dirty="0" smtClean="0"/>
              <a:t>SQLNET_SERVICE_MAX == "0"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120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Comparing latency data between the storage and OS/DB can give</a:t>
            </a:r>
            <a:r>
              <a:rPr lang="en-GB" baseline="0" dirty="0" smtClean="0"/>
              <a:t> precious information on what happens in between</a:t>
            </a:r>
          </a:p>
          <a:p>
            <a:r>
              <a:rPr lang="en-GB" baseline="0" dirty="0" smtClean="0"/>
              <a:t>For example comparing the data in this slide with the </a:t>
            </a:r>
            <a:r>
              <a:rPr lang="en-GB" baseline="0" dirty="0" err="1" smtClean="0"/>
              <a:t>x$kslwh</a:t>
            </a:r>
            <a:r>
              <a:rPr lang="en-GB" baseline="0" dirty="0" smtClean="0"/>
              <a:t> example histogram taken at the same time we can see that </a:t>
            </a:r>
            <a:r>
              <a:rPr lang="en-GB" baseline="0" dirty="0" err="1" smtClean="0"/>
              <a:t>dNFS</a:t>
            </a:r>
            <a:r>
              <a:rPr lang="en-GB" baseline="0" dirty="0" smtClean="0"/>
              <a:t>/Networking in this system adds </a:t>
            </a:r>
            <a:r>
              <a:rPr lang="en-GB" baseline="0" dirty="0" err="1" smtClean="0"/>
              <a:t>abuot</a:t>
            </a:r>
            <a:r>
              <a:rPr lang="en-GB" baseline="0" dirty="0" smtClean="0"/>
              <a:t> 200 </a:t>
            </a:r>
            <a:r>
              <a:rPr lang="en-GB" baseline="0" dirty="0" err="1" smtClean="0"/>
              <a:t>microsec</a:t>
            </a:r>
            <a:r>
              <a:rPr lang="en-GB" baseline="0" dirty="0" smtClean="0"/>
              <a:t> of latency on cached IO. Also storage latency is for all IO sync and </a:t>
            </a:r>
            <a:r>
              <a:rPr lang="en-GB" baseline="0" dirty="0" err="1" smtClean="0"/>
              <a:t>async</a:t>
            </a:r>
            <a:r>
              <a:rPr lang="en-GB" baseline="0" dirty="0" smtClean="0"/>
              <a:t>, so it has more information than what can be collected at OS/database level.</a:t>
            </a:r>
          </a:p>
          <a:p>
            <a:r>
              <a:rPr lang="en-GB" baseline="0" dirty="0" smtClean="0"/>
              <a:t>Note for ONTAP this is a new feature of version 8 (here used in cluster mode).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10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640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4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3/9/2014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3/9/2014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3/9/2014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3/9/2014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637"/>
            <a:ext cx="8784976" cy="9404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1325608"/>
            <a:ext cx="8640960" cy="4887701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64843" y="644262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6E76E7-A1B2-4249-AC69-7F1B822E4B26}" type="slidenum">
              <a:rPr lang="en-GB" sz="1200" b="0" smtClean="0">
                <a:solidFill>
                  <a:schemeClr val="bg1"/>
                </a:solidFill>
              </a:rPr>
              <a:t>‹#›</a:t>
            </a:fld>
            <a:endParaRPr lang="en-GB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4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2444814"/>
            <a:ext cx="8618899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3391124"/>
            <a:ext cx="6283106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1" y="1566229"/>
            <a:ext cx="6138251" cy="337696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0" eaLnBrk="1" latinLnBrk="0" hangingPunct="1"/>
            <a:r>
              <a:rPr lang="en-US" dirty="0" smtClean="0"/>
              <a:t>Second level</a:t>
            </a:r>
          </a:p>
          <a:p>
            <a:pPr lvl="0" eaLnBrk="1" latinLnBrk="0" hangingPunct="1"/>
            <a:r>
              <a:rPr lang="en-US" dirty="0" smtClean="0"/>
              <a:t>Third level</a:t>
            </a:r>
          </a:p>
          <a:p>
            <a:pPr lvl="0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54" y="1570251"/>
            <a:ext cx="2578721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3/9/2014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61" y="142962"/>
            <a:ext cx="882712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61" y="1176950"/>
            <a:ext cx="8827129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3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4" r:id="rId14"/>
    <p:sldLayoutId id="214748368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YuShn6ro1g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2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71" y="157642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CERN’s</a:t>
            </a:r>
            <a:r>
              <a:rPr lang="pl-PL" dirty="0" smtClean="0"/>
              <a:t>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408036"/>
            <a:ext cx="8827129" cy="4888872"/>
          </a:xfrm>
        </p:spPr>
        <p:txBody>
          <a:bodyPr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~</a:t>
            </a:r>
            <a:r>
              <a:rPr lang="en-US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100</a:t>
            </a:r>
            <a:r>
              <a:rPr lang="en-US" sz="24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 </a:t>
            </a:r>
            <a:r>
              <a:rPr lang="en-US" sz="2400" dirty="0">
                <a:solidFill>
                  <a:srgbClr val="0055A0"/>
                </a:solidFill>
                <a:ea typeface="DejaVu Sans" charset="0"/>
                <a:cs typeface="DejaVu Sans" charset="0"/>
              </a:rPr>
              <a:t>Oracle databases, most of them RAC</a:t>
            </a:r>
            <a:endParaRPr lang="en-US" sz="2400" dirty="0" smtClean="0">
              <a:solidFill>
                <a:srgbClr val="0055A0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55A0"/>
                </a:solidFill>
                <a:ea typeface="DejaVu Sans" charset="0"/>
                <a:cs typeface="DejaVu Sans" charset="0"/>
              </a:rPr>
              <a:t>Mostly NAS storage plus some SAN with ASM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~500 </a:t>
            </a:r>
            <a:r>
              <a:rPr lang="en-US" sz="20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TB </a:t>
            </a:r>
            <a:r>
              <a:rPr lang="en-US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of </a:t>
            </a:r>
            <a:r>
              <a:rPr lang="en-US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data files </a:t>
            </a:r>
            <a:r>
              <a:rPr lang="en-US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for production DBs in total</a:t>
            </a:r>
          </a:p>
          <a:p>
            <a:pPr marL="36576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4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Examples</a:t>
            </a:r>
            <a:r>
              <a:rPr lang="pl-PL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 </a:t>
            </a:r>
            <a:r>
              <a:rPr lang="pl-PL" sz="2400" dirty="0">
                <a:solidFill>
                  <a:schemeClr val="tx2"/>
                </a:solidFill>
                <a:ea typeface="DejaVu Sans" charset="0"/>
                <a:cs typeface="DejaVu Sans" charset="0"/>
              </a:rPr>
              <a:t>of critical production DBs: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LHC logging database </a:t>
            </a:r>
            <a:r>
              <a:rPr lang="pl-PL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~</a:t>
            </a:r>
            <a:r>
              <a:rPr lang="en-GB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170</a:t>
            </a:r>
            <a:r>
              <a:rPr lang="pl-PL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TB</a:t>
            </a:r>
            <a:r>
              <a:rPr lang="pl-PL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, expected growth up to </a:t>
            </a:r>
            <a:r>
              <a:rPr lang="en-US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~</a:t>
            </a:r>
            <a:r>
              <a:rPr lang="pl-PL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70 </a:t>
            </a:r>
            <a:r>
              <a:rPr lang="pl-PL" sz="20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TB / year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13 </a:t>
            </a:r>
            <a:r>
              <a:rPr lang="en-GB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p</a:t>
            </a:r>
            <a:r>
              <a:rPr lang="pl-PL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roduction </a:t>
            </a:r>
            <a:r>
              <a:rPr lang="pl-PL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experiments’ databases ~</a:t>
            </a:r>
            <a:r>
              <a:rPr lang="pl-PL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1</a:t>
            </a:r>
            <a:r>
              <a:rPr lang="en-US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0-20</a:t>
            </a:r>
            <a:r>
              <a:rPr lang="pl-PL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TB in </a:t>
            </a:r>
            <a:r>
              <a:rPr lang="en-GB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each</a:t>
            </a:r>
            <a:endParaRPr lang="en-GB" sz="1800" dirty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Read-only copies (Active Data Guard</a:t>
            </a:r>
            <a:r>
              <a:rPr lang="en-GB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)</a:t>
            </a:r>
            <a:endParaRPr lang="en-US" sz="24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6" name="Picture 2" descr="C:\mblaszcz private\PRESENTATIONS MAIN\aaa UKOUG 2013\pics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50" y="531960"/>
            <a:ext cx="1314921" cy="12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mblaszcz private\PRESENTATIONS MAIN\aaa UKOUG 2013\pics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15" y="788134"/>
            <a:ext cx="1314921" cy="12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mblaszcz private\PRESENTATIONS MAIN\aaa UKOUG 2013\pics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92" y="1053115"/>
            <a:ext cx="1314921" cy="12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mblaszcz private\PRESENTATIONS MAIN\aaa UKOUG 2013\pics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16" y="1315755"/>
            <a:ext cx="1314921" cy="12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66229"/>
            <a:ext cx="6746658" cy="380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CERN </a:t>
            </a:r>
            <a:r>
              <a:rPr lang="en-US" sz="2800" dirty="0">
                <a:solidFill>
                  <a:schemeClr val="accent2"/>
                </a:solidFill>
              </a:rPr>
              <a:t>and </a:t>
            </a:r>
            <a:r>
              <a:rPr lang="en-US" sz="2800" dirty="0" smtClean="0">
                <a:solidFill>
                  <a:schemeClr val="accent2"/>
                </a:solidFill>
              </a:rPr>
              <a:t>Oracle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/>
              <a:t>Storage latency investigations and Oracle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Tools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More sources of latency </a:t>
            </a:r>
            <a:r>
              <a:rPr lang="en-US" sz="2800" dirty="0" smtClean="0">
                <a:solidFill>
                  <a:schemeClr val="accent2"/>
                </a:solidFill>
              </a:rPr>
              <a:t>data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Latency, a measure of time.</a:t>
            </a:r>
          </a:p>
          <a:p>
            <a:pPr lvl="1"/>
            <a:r>
              <a:rPr lang="en-US" dirty="0"/>
              <a:t>In the context of this presentation: time to access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 descr="http://i1-news.softpedia-static.com/images/news2/Intel-Sierra-Star-20nm-SSDs-Come-in-Q2-2013-2.jpg?13464029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74" y="2784282"/>
            <a:ext cx="2198047" cy="13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0.gstatic.com/images?q=tbn:ANd9GcSiZv7Ohe6s2mD1NHUqy9l6kwLAeZ9vdrw97ftNv1kKK-BP3Gyvsw&amp;t=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66" y="2678171"/>
            <a:ext cx="1926137" cy="19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3.bp.blogspot.com/-qhCi6GNlyoI/URIiQxGeHuI/AAAAAAAAG_M/eZlTARw7zLs/s1600/R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3" y="4439854"/>
            <a:ext cx="2121729" cy="16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us.123rf.com/400wm/400/400/aarrows/aarrows1111/aarrows111100005/11171914-the-modern-multi-core--processor-cpu-compute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12" y="2781657"/>
            <a:ext cx="1529239" cy="15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deltautomation.files.wordpress.com/2011/10/ethernet-cable-utp-mold-type-kb-aa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15" y="4640566"/>
            <a:ext cx="1466812" cy="14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encrypted-tbn0.gstatic.com/images?q=tbn:ANd9GcR_UdGk56t-xE6ek7hRiBqja2WD557aclKuCN2ulsbblEzcMmY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86" y="4806689"/>
            <a:ext cx="1506934" cy="11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is Storage Latency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analysis and tuning:</a:t>
            </a:r>
          </a:p>
          <a:p>
            <a:pPr lvl="1"/>
            <a:r>
              <a:rPr lang="en-US" dirty="0"/>
              <a:t>Where is the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spent</a:t>
            </a:r>
            <a:r>
              <a:rPr lang="en-US" dirty="0"/>
              <a:t> during a DB call?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response time do the </a:t>
            </a:r>
            <a:r>
              <a:rPr lang="en-US" dirty="0" smtClean="0"/>
              <a:t>user sessions experience </a:t>
            </a:r>
            <a:r>
              <a:rPr lang="en-US" dirty="0"/>
              <a:t>from the DB?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OLTP</a:t>
            </a:r>
            <a:r>
              <a:rPr lang="en-US" dirty="0" smtClean="0"/>
              <a:t>-like workloads:</a:t>
            </a:r>
            <a:endParaRPr lang="en-US" dirty="0"/>
          </a:p>
          <a:p>
            <a:pPr lvl="1"/>
            <a:r>
              <a:rPr lang="en-US" dirty="0" smtClean="0"/>
              <a:t>Response time can be dominated by </a:t>
            </a:r>
            <a:r>
              <a:rPr lang="en-US" dirty="0" smtClean="0">
                <a:solidFill>
                  <a:srgbClr val="FF0000"/>
                </a:solidFill>
              </a:rPr>
              <a:t>I/O latency </a:t>
            </a:r>
          </a:p>
          <a:p>
            <a:pPr lvl="1"/>
            <a:r>
              <a:rPr lang="en-US" dirty="0" smtClean="0"/>
              <a:t>Examples: index-based access, </a:t>
            </a:r>
            <a:r>
              <a:rPr lang="en-US" dirty="0"/>
              <a:t>nested </a:t>
            </a:r>
            <a:r>
              <a:rPr lang="en-US" dirty="0" smtClean="0"/>
              <a:t>loops joins</a:t>
            </a:r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Sources of Latency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2"/>
            <a:ext cx="8827129" cy="2578890"/>
          </a:xfrm>
        </p:spPr>
        <p:txBody>
          <a:bodyPr>
            <a:normAutofit/>
          </a:bodyPr>
          <a:lstStyle/>
          <a:p>
            <a:r>
              <a:rPr lang="en-US" dirty="0" smtClean="0"/>
              <a:t>Blocking I/O calls:</a:t>
            </a:r>
            <a:endParaRPr lang="en-US" dirty="0"/>
          </a:p>
          <a:p>
            <a:pPr lvl="1"/>
            <a:r>
              <a:rPr lang="en-US" dirty="0" smtClean="0"/>
              <a:t>Think access </a:t>
            </a:r>
            <a:r>
              <a:rPr lang="en-US" dirty="0"/>
              <a:t>to a large table via </a:t>
            </a:r>
            <a:r>
              <a:rPr lang="en-US" dirty="0" smtClean="0"/>
              <a:t>an index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Random</a:t>
            </a:r>
            <a:r>
              <a:rPr lang="en-US" dirty="0" smtClean="0"/>
              <a:t> access</a:t>
            </a:r>
          </a:p>
          <a:p>
            <a:pPr lvl="1"/>
            <a:r>
              <a:rPr lang="en-US" dirty="0" smtClean="0"/>
              <a:t>HDD: head movement and disk spinning latency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C:\mblaszcz private\PRESENTATIONS MAIN\aaa UKOUG 2013\pics\disk-ar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4" y="3807193"/>
            <a:ext cx="2469391" cy="2221766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mblaszcz private\PRESENTATIONS MAIN\aaa UKOUG 2013\pics\disk-sp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17" y="3802732"/>
            <a:ext cx="2537402" cy="2221764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mblaszcz private\PRESENTATIONS MAIN\aaa UKOUG 2013\pics\slow_sn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579">
            <a:off x="401642" y="3766273"/>
            <a:ext cx="1029356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mblaszcz private\PRESENTATIONS MAIN\aaa UKOUG 2013\pics\slow_sn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3659">
            <a:off x="7787759" y="4215616"/>
            <a:ext cx="1029356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do: Hardware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trends for HW</a:t>
            </a:r>
          </a:p>
          <a:p>
            <a:pPr lvl="1"/>
            <a:r>
              <a:rPr lang="en-US" dirty="0" smtClean="0"/>
              <a:t>Size I/O subsystem for IOPS not TB</a:t>
            </a:r>
          </a:p>
          <a:p>
            <a:pPr lvl="1"/>
            <a:r>
              <a:rPr lang="en-US" dirty="0" smtClean="0"/>
              <a:t>Large flash cache </a:t>
            </a:r>
            <a:r>
              <a:rPr lang="en-US" dirty="0"/>
              <a:t>in storage</a:t>
            </a:r>
          </a:p>
          <a:p>
            <a:pPr lvl="1"/>
            <a:r>
              <a:rPr lang="en-US" dirty="0" smtClean="0"/>
              <a:t>Flash </a:t>
            </a:r>
            <a:r>
              <a:rPr lang="en-US" dirty="0"/>
              <a:t>cards on servers</a:t>
            </a:r>
          </a:p>
          <a:p>
            <a:pPr lvl="1"/>
            <a:r>
              <a:rPr lang="en-US" dirty="0" smtClean="0"/>
              <a:t>Servers </a:t>
            </a:r>
            <a:r>
              <a:rPr lang="en-US" dirty="0"/>
              <a:t>with large amounts of </a:t>
            </a:r>
            <a:r>
              <a:rPr lang="en-US" dirty="0" smtClean="0"/>
              <a:t>memory</a:t>
            </a:r>
          </a:p>
          <a:p>
            <a:pPr lvl="2"/>
            <a:r>
              <a:rPr lang="en-US" dirty="0" smtClean="0"/>
              <a:t>Avoid reading from storage!</a:t>
            </a:r>
          </a:p>
          <a:p>
            <a:endParaRPr lang="en-US" dirty="0"/>
          </a:p>
          <a:p>
            <a:r>
              <a:rPr lang="en-US" dirty="0"/>
              <a:t>A balance act performance </a:t>
            </a:r>
            <a:r>
              <a:rPr lang="en-US" dirty="0" smtClean="0"/>
              <a:t>vs. </a:t>
            </a:r>
            <a:r>
              <a:rPr lang="en-US" dirty="0"/>
              <a:t>cost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C:\mblaszcz private\PRESENTATIONS MAIN\aaa UKOUG 2013\pics\s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04" y="1118403"/>
            <a:ext cx="1878939" cy="16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do: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gains in application/SQL optimization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SW </a:t>
            </a:r>
            <a:r>
              <a:rPr lang="en-US" dirty="0" smtClean="0">
                <a:solidFill>
                  <a:srgbClr val="FF0000"/>
                </a:solidFill>
              </a:rPr>
              <a:t>optimizations </a:t>
            </a:r>
            <a:r>
              <a:rPr lang="en-US" dirty="0" smtClean="0"/>
              <a:t>beat </a:t>
            </a:r>
            <a:r>
              <a:rPr lang="en-US" dirty="0"/>
              <a:t>HW </a:t>
            </a:r>
            <a:r>
              <a:rPr lang="en-US" dirty="0" smtClean="0"/>
              <a:t>optimizations </a:t>
            </a:r>
            <a:r>
              <a:rPr lang="en-US" dirty="0"/>
              <a:t>most of the </a:t>
            </a:r>
            <a:r>
              <a:rPr lang="en-US" dirty="0" smtClean="0"/>
              <a:t>times</a:t>
            </a:r>
          </a:p>
          <a:p>
            <a:pPr marL="448056" lvl="1" indent="0">
              <a:buNone/>
            </a:pPr>
            <a:endParaRPr lang="en-US" dirty="0"/>
          </a:p>
          <a:p>
            <a:r>
              <a:rPr lang="en-US" dirty="0" smtClean="0"/>
              <a:t>Oracle tuning: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Understanding</a:t>
            </a:r>
            <a:r>
              <a:rPr lang="en-US" dirty="0" smtClean="0"/>
              <a:t> </a:t>
            </a:r>
            <a:r>
              <a:rPr lang="en-US" dirty="0"/>
              <a:t>when single-block </a:t>
            </a:r>
            <a:r>
              <a:rPr lang="en-US" dirty="0">
                <a:solidFill>
                  <a:srgbClr val="FF0000"/>
                </a:solidFill>
              </a:rPr>
              <a:t>access</a:t>
            </a:r>
            <a:r>
              <a:rPr lang="en-US" dirty="0"/>
              <a:t> </a:t>
            </a:r>
            <a:r>
              <a:rPr lang="en-US" dirty="0" smtClean="0"/>
              <a:t>is or </a:t>
            </a:r>
            <a:r>
              <a:rPr lang="en-US" dirty="0"/>
              <a:t>is not </a:t>
            </a:r>
            <a:r>
              <a:rPr lang="en-US" dirty="0">
                <a:solidFill>
                  <a:srgbClr val="FF0000"/>
                </a:solidFill>
              </a:rPr>
              <a:t>optimal</a:t>
            </a:r>
          </a:p>
          <a:p>
            <a:pPr lvl="1"/>
            <a:r>
              <a:rPr lang="en-US" dirty="0"/>
              <a:t>Full </a:t>
            </a:r>
            <a:r>
              <a:rPr lang="en-US" dirty="0" smtClean="0"/>
              <a:t>scan vs. index-based access</a:t>
            </a:r>
            <a:endParaRPr lang="en-US" dirty="0"/>
          </a:p>
          <a:p>
            <a:pPr lvl="1"/>
            <a:r>
              <a:rPr lang="en-US" dirty="0"/>
              <a:t>Hash </a:t>
            </a:r>
            <a:r>
              <a:rPr lang="en-US" dirty="0" smtClean="0"/>
              <a:t>join vs. nested loops </a:t>
            </a:r>
          </a:p>
          <a:p>
            <a:pPr lvl="1"/>
            <a:r>
              <a:rPr lang="en-US" dirty="0" smtClean="0"/>
              <a:t>In general: get a good execution plan!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is the Problem?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5" name="Picture 3" descr="C:\mblaszcz private\PRESENTATIONS MAIN\aaa UKOUG 2013\pointing fing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08" y="1646422"/>
            <a:ext cx="3817211" cy="21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961" y="1176950"/>
            <a:ext cx="3343499" cy="1433498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DB </a:t>
            </a:r>
            <a:r>
              <a:rPr lang="en-US" dirty="0" smtClean="0"/>
              <a:t>Admin:   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- Storage </a:t>
            </a:r>
            <a:r>
              <a:rPr lang="en-US" dirty="0"/>
              <a:t>is slow!</a:t>
            </a:r>
          </a:p>
          <a:p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012141" y="3337138"/>
            <a:ext cx="6131859" cy="108492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r">
              <a:buFont typeface="Arial"/>
              <a:buNone/>
            </a:pPr>
            <a:r>
              <a:rPr lang="en-US" dirty="0" smtClean="0"/>
              <a:t>Storage Admin:   </a:t>
            </a:r>
          </a:p>
          <a:p>
            <a:pPr marL="36576" indent="0">
              <a:buNone/>
            </a:pPr>
            <a:r>
              <a:rPr lang="en-US" dirty="0" smtClean="0"/>
              <a:t> - The problem is with the DB!</a:t>
            </a:r>
            <a:endParaRPr lang="en-US" dirty="0"/>
          </a:p>
          <a:p>
            <a:pPr marL="36576" indent="0">
              <a:buFont typeface="Arial"/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64482" y="4559308"/>
            <a:ext cx="8322318" cy="143349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Reality check: 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clear</a:t>
            </a:r>
            <a:r>
              <a:rPr lang="en-US" dirty="0"/>
              <a:t> storage performance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Changing database workloads.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36576" indent="0">
              <a:buFont typeface="Arial"/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4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smtClean="0">
                <a:solidFill>
                  <a:srgbClr val="FF0000"/>
                </a:solidFill>
              </a:rPr>
              <a:t>root causes </a:t>
            </a:r>
            <a:r>
              <a:rPr lang="en-US" dirty="0" smtClean="0"/>
              <a:t>can be hard:</a:t>
            </a:r>
          </a:p>
          <a:p>
            <a:pPr lvl="1"/>
            <a:r>
              <a:rPr lang="en-US" dirty="0" smtClean="0"/>
              <a:t>Applications are slow because of storage?</a:t>
            </a:r>
          </a:p>
          <a:p>
            <a:pPr lvl="1"/>
            <a:r>
              <a:rPr lang="en-US" dirty="0" smtClean="0"/>
              <a:t>Or Storage is slow because overloaded by a runaway application?</a:t>
            </a:r>
          </a:p>
          <a:p>
            <a:pPr lvl="1"/>
            <a:endParaRPr lang="en-US" dirty="0"/>
          </a:p>
          <a:p>
            <a:r>
              <a:rPr lang="en-US" dirty="0" smtClean="0"/>
              <a:t>We want to </a:t>
            </a:r>
            <a:r>
              <a:rPr lang="en-US" dirty="0" smtClean="0">
                <a:solidFill>
                  <a:srgbClr val="FF0000"/>
                </a:solidFill>
              </a:rPr>
              <a:t>build a model </a:t>
            </a:r>
            <a:r>
              <a:rPr lang="en-US" dirty="0" smtClean="0"/>
              <a:t>of what is happening</a:t>
            </a:r>
          </a:p>
          <a:p>
            <a:pPr lvl="1"/>
            <a:r>
              <a:rPr lang="en-US" dirty="0" smtClean="0"/>
              <a:t>That can be proven with data</a:t>
            </a:r>
            <a:endParaRPr lang="en-US" dirty="0"/>
          </a:p>
          <a:p>
            <a:pPr lvl="1"/>
            <a:r>
              <a:rPr lang="en-US" dirty="0" smtClean="0"/>
              <a:t>That we can use for tuning</a:t>
            </a:r>
            <a:endParaRPr lang="en-US" dirty="0"/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Latency Picture is Worth a Thousand Storage Metrics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Hotsos Symposium 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6870" y="3633663"/>
            <a:ext cx="6283106" cy="498809"/>
          </a:xfrm>
        </p:spPr>
        <p:txBody>
          <a:bodyPr/>
          <a:lstStyle/>
          <a:p>
            <a:r>
              <a:rPr lang="en-US" dirty="0" smtClean="0"/>
              <a:t>Luca Canali – CERN</a:t>
            </a:r>
          </a:p>
        </p:txBody>
      </p:sp>
    </p:spTree>
    <p:extLst>
      <p:ext uri="{BB962C8B-B14F-4D97-AF65-F5344CB8AC3E}">
        <p14:creationId xmlns:p14="http://schemas.microsoft.com/office/powerpoint/2010/main" val="35513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Workload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will focus on systems like this example (OLTP):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DB time dominated by ‘</a:t>
            </a:r>
            <a:r>
              <a:rPr lang="en-US" dirty="0" err="1" smtClean="0"/>
              <a:t>db</a:t>
            </a:r>
            <a:r>
              <a:rPr lang="en-US" dirty="0" smtClean="0"/>
              <a:t> file sequential read’</a:t>
            </a:r>
          </a:p>
          <a:p>
            <a:pPr lvl="2"/>
            <a:r>
              <a:rPr lang="en-US" dirty="0" smtClean="0"/>
              <a:t>CPU usage is not a bottleneck</a:t>
            </a:r>
          </a:p>
          <a:p>
            <a:pPr lvl="2"/>
            <a:r>
              <a:rPr lang="en-US" dirty="0" smtClean="0"/>
              <a:t>We can ignore locks and other serialization events</a:t>
            </a:r>
          </a:p>
          <a:p>
            <a:pPr lvl="2"/>
            <a:endParaRPr lang="en-US" dirty="0" smtClean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6" name="Picture 4" descr="C:\mblaszcz private\PRESENTATIONS MAIN\aaa UKOUG 2013\working\pics latency\oe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" y="1681164"/>
            <a:ext cx="767873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mblaszcz private\PRESENTATIONS MAIN\aaa UKOUG 2013\working\pics latency\oem_legen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06" y="2188294"/>
            <a:ext cx="977744" cy="20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Wait Event Drill-Down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available?</a:t>
            </a:r>
          </a:p>
          <a:p>
            <a:pPr lvl="1"/>
            <a:r>
              <a:rPr lang="en-US" dirty="0" smtClean="0"/>
              <a:t>Drill down on </a:t>
            </a:r>
            <a:r>
              <a:rPr lang="en-US" dirty="0" smtClean="0">
                <a:solidFill>
                  <a:srgbClr val="FF0000"/>
                </a:solidFill>
              </a:rPr>
              <a:t>‘</a:t>
            </a:r>
            <a:r>
              <a:rPr lang="en-US" dirty="0" err="1" smtClean="0">
                <a:solidFill>
                  <a:srgbClr val="FF0000"/>
                </a:solidFill>
              </a:rPr>
              <a:t>db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file sequential read’ </a:t>
            </a:r>
            <a:r>
              <a:rPr lang="en-US" dirty="0"/>
              <a:t>wait </a:t>
            </a:r>
            <a:r>
              <a:rPr lang="en-US" dirty="0" smtClean="0"/>
              <a:t>event data</a:t>
            </a:r>
          </a:p>
          <a:p>
            <a:pPr lvl="1"/>
            <a:r>
              <a:rPr lang="en-US" dirty="0" smtClean="0"/>
              <a:t>Using event </a:t>
            </a:r>
            <a:r>
              <a:rPr lang="en-US" dirty="0" smtClean="0">
                <a:solidFill>
                  <a:srgbClr val="FF0000"/>
                </a:solidFill>
              </a:rPr>
              <a:t>histogram</a:t>
            </a:r>
            <a:r>
              <a:rPr lang="en-US" dirty="0" smtClean="0"/>
              <a:t> 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can we </a:t>
            </a:r>
            <a:r>
              <a:rPr lang="en-US" dirty="0" smtClean="0"/>
              <a:t>gain?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educated guesses of what is happening on the </a:t>
            </a:r>
            <a:r>
              <a:rPr lang="en-US" dirty="0" smtClean="0"/>
              <a:t>storage</a:t>
            </a:r>
          </a:p>
          <a:p>
            <a:pPr lvl="1"/>
            <a:r>
              <a:rPr lang="en-US" dirty="0"/>
              <a:t>Attack the </a:t>
            </a:r>
            <a:r>
              <a:rPr lang="en-US" dirty="0">
                <a:solidFill>
                  <a:srgbClr val="FF0000"/>
                </a:solidFill>
              </a:rPr>
              <a:t>root </a:t>
            </a:r>
            <a:r>
              <a:rPr lang="en-US" dirty="0" smtClean="0">
                <a:solidFill>
                  <a:srgbClr val="FF0000"/>
                </a:solidFill>
              </a:rPr>
              <a:t>causes </a:t>
            </a:r>
            <a:r>
              <a:rPr lang="en-US" dirty="0" smtClean="0"/>
              <a:t>when investigating performance </a:t>
            </a:r>
            <a:r>
              <a:rPr lang="en-US" dirty="0"/>
              <a:t>problem</a:t>
            </a:r>
          </a:p>
          <a:p>
            <a:pPr marL="448056" lvl="1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Story From </a:t>
            </a:r>
            <a:r>
              <a:rPr lang="en-US" dirty="0" smtClean="0"/>
              <a:t>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Migrated</a:t>
            </a:r>
            <a:r>
              <a:rPr lang="en-US" dirty="0"/>
              <a:t> to a new storage system</a:t>
            </a:r>
          </a:p>
          <a:p>
            <a:pPr lvl="1"/>
            <a:r>
              <a:rPr lang="en-US" dirty="0" smtClean="0"/>
              <a:t>NAS storage </a:t>
            </a:r>
            <a:r>
              <a:rPr lang="en-US" dirty="0"/>
              <a:t>with SSD cache</a:t>
            </a:r>
          </a:p>
          <a:p>
            <a:pPr lvl="1"/>
            <a:r>
              <a:rPr lang="en-US" dirty="0" smtClean="0"/>
              <a:t>Good performance: because of low-latency reads from SSD</a:t>
            </a:r>
          </a:p>
          <a:p>
            <a:r>
              <a:rPr lang="en-US" dirty="0" smtClean="0"/>
              <a:t>Issue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From time to time production shows </a:t>
            </a:r>
            <a:r>
              <a:rPr lang="en-US" dirty="0">
                <a:solidFill>
                  <a:srgbClr val="FF0000"/>
                </a:solidFill>
              </a:rPr>
              <a:t>unacceptable</a:t>
            </a:r>
            <a:r>
              <a:rPr lang="en-US" dirty="0"/>
              <a:t> performance</a:t>
            </a:r>
          </a:p>
          <a:p>
            <a:r>
              <a:rPr lang="en-US" dirty="0"/>
              <a:t>Analysis: </a:t>
            </a:r>
            <a:endParaRPr lang="en-US" dirty="0" smtClean="0"/>
          </a:p>
          <a:p>
            <a:pPr lvl="1"/>
            <a:r>
              <a:rPr lang="en-US" dirty="0" smtClean="0"/>
              <a:t>The issue appears </a:t>
            </a:r>
            <a:r>
              <a:rPr lang="en-US" dirty="0"/>
              <a:t>when the </a:t>
            </a:r>
            <a:r>
              <a:rPr lang="en-US" dirty="0">
                <a:solidFill>
                  <a:srgbClr val="FF0000"/>
                </a:solidFill>
              </a:rPr>
              <a:t>backup</a:t>
            </a:r>
            <a:r>
              <a:rPr lang="en-US" dirty="0"/>
              <a:t> runs!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Event Drill Down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2" descr="C:\Working_Set\Activities\blog\histogram_1ms_or_less_with_not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94" y="1316766"/>
            <a:ext cx="4003154" cy="4115617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Working_Set\Activities\blog\histogram_64-128ms_with_not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6" y="1316766"/>
            <a:ext cx="3960441" cy="4115617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576" y="5543763"/>
            <a:ext cx="3384376" cy="469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Very slow reads appear </a:t>
            </a:r>
            <a:endParaRPr lang="en-GB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4660" y="5541235"/>
            <a:ext cx="3909789" cy="469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ea typeface="ＭＳ Ｐゴシック" charset="-128"/>
              </a:rPr>
              <a:t>Reads from SSD cache go to zero</a:t>
            </a:r>
            <a:endParaRPr lang="en-GB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1900776" y="3374566"/>
            <a:ext cx="4512501" cy="3519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Number of waits</a:t>
            </a:r>
            <a:endParaRPr lang="en-GB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5" name="Oval 74"/>
          <p:cNvSpPr>
            <a:spLocks noChangeArrowheads="1"/>
          </p:cNvSpPr>
          <p:nvPr/>
        </p:nvSpPr>
        <p:spPr bwMode="auto">
          <a:xfrm>
            <a:off x="3183459" y="1232222"/>
            <a:ext cx="1511201" cy="48005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Oval 74"/>
          <p:cNvSpPr>
            <a:spLocks noChangeArrowheads="1"/>
          </p:cNvSpPr>
          <p:nvPr/>
        </p:nvSpPr>
        <p:spPr bwMode="auto">
          <a:xfrm>
            <a:off x="7568018" y="1232222"/>
            <a:ext cx="853310" cy="48005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AWR</a:t>
            </a:r>
            <a:r>
              <a:rPr lang="en-US" dirty="0"/>
              <a:t> data used to examine the issue</a:t>
            </a:r>
          </a:p>
          <a:p>
            <a:pPr lvl="1"/>
            <a:r>
              <a:rPr lang="en-US" dirty="0" smtClean="0"/>
              <a:t>DBA_HIST_EVENT_HISTOGRAM</a:t>
            </a:r>
            <a:endParaRPr lang="en-US" dirty="0"/>
          </a:p>
          <a:p>
            <a:pPr lvl="1"/>
            <a:r>
              <a:rPr lang="en-US" dirty="0"/>
              <a:t>Wait event: </a:t>
            </a:r>
            <a:r>
              <a:rPr lang="en-US" dirty="0" err="1"/>
              <a:t>db</a:t>
            </a:r>
            <a:r>
              <a:rPr lang="en-US" dirty="0"/>
              <a:t> file sequential </a:t>
            </a:r>
            <a:r>
              <a:rPr lang="en-US" dirty="0" smtClean="0"/>
              <a:t>read</a:t>
            </a:r>
            <a:endParaRPr lang="en-US" dirty="0"/>
          </a:p>
          <a:p>
            <a:r>
              <a:rPr lang="en-US" dirty="0" smtClean="0"/>
              <a:t>I/O slow during backups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fewer </a:t>
            </a:r>
            <a:r>
              <a:rPr lang="en-US" dirty="0" smtClean="0"/>
              <a:t>I/O </a:t>
            </a:r>
            <a:r>
              <a:rPr lang="en-US" dirty="0"/>
              <a:t>requests were served from </a:t>
            </a:r>
            <a:r>
              <a:rPr lang="en-US" dirty="0" smtClean="0">
                <a:solidFill>
                  <a:srgbClr val="FF0000"/>
                </a:solidFill>
              </a:rPr>
              <a:t>SSD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Note on how </a:t>
            </a:r>
            <a:r>
              <a:rPr lang="en-US" dirty="0"/>
              <a:t>we worked around this </a:t>
            </a:r>
            <a:r>
              <a:rPr lang="en-US" dirty="0" smtClean="0"/>
              <a:t>issue</a:t>
            </a:r>
            <a:endParaRPr lang="en-US" dirty="0"/>
          </a:p>
          <a:p>
            <a:pPr lvl="1"/>
            <a:r>
              <a:rPr lang="en-US" dirty="0"/>
              <a:t>Short term: moved backup to Active Data Guard </a:t>
            </a:r>
            <a:r>
              <a:rPr lang="en-US" dirty="0" smtClean="0"/>
              <a:t>Medium </a:t>
            </a:r>
            <a:r>
              <a:rPr lang="en-US" dirty="0"/>
              <a:t>term: upgraded filer model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Hourly AWR average is often too coarse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perform real-time monitoring of the event latency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Answer: data from </a:t>
            </a:r>
            <a:r>
              <a:rPr lang="en-US" dirty="0" smtClean="0">
                <a:solidFill>
                  <a:srgbClr val="FF0000"/>
                </a:solidFill>
              </a:rPr>
              <a:t>GV$EVENT_HISTOGRAM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CLI script </a:t>
            </a:r>
            <a:r>
              <a:rPr lang="en-US" dirty="0"/>
              <a:t>to </a:t>
            </a:r>
            <a:r>
              <a:rPr lang="en-US" dirty="0" smtClean="0"/>
              <a:t>compute </a:t>
            </a:r>
            <a:r>
              <a:rPr lang="en-US" dirty="0">
                <a:solidFill>
                  <a:srgbClr val="FF0000"/>
                </a:solidFill>
              </a:rPr>
              <a:t>deltas </a:t>
            </a:r>
            <a:r>
              <a:rPr lang="en-US" dirty="0" smtClean="0"/>
              <a:t>from cumulative </a:t>
            </a:r>
            <a:r>
              <a:rPr lang="en-US" dirty="0"/>
              <a:t>counters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Latency - Snapshots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664491"/>
          </a:xfrm>
        </p:spPr>
        <p:txBody>
          <a:bodyPr>
            <a:normAutofit/>
          </a:bodyPr>
          <a:lstStyle/>
          <a:p>
            <a:r>
              <a:rPr lang="en-US" dirty="0"/>
              <a:t>Custom script: </a:t>
            </a:r>
            <a:r>
              <a:rPr lang="en-US" dirty="0" err="1"/>
              <a:t>ehm.sql</a:t>
            </a:r>
            <a:endParaRPr lang="en-US" dirty="0"/>
          </a:p>
          <a:p>
            <a:pPr marL="448056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26188" y="5854126"/>
            <a:ext cx="7251974" cy="47362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dirty="0" smtClean="0"/>
              <a:t>Script can </a:t>
            </a:r>
            <a:r>
              <a:rPr lang="en-US" dirty="0"/>
              <a:t>be downloaded from: http</a:t>
            </a:r>
            <a:r>
              <a:rPr lang="en-US" dirty="0" smtClean="0"/>
              <a:t>://cern.ch/resources.htm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3" y="1741805"/>
            <a:ext cx="7588726" cy="404424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Latency - Snapshots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7" y="1094613"/>
            <a:ext cx="3489591" cy="219587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7" y="3827393"/>
            <a:ext cx="3489591" cy="2095470"/>
          </a:xfrm>
          <a:prstGeom prst="rect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48" y="1083405"/>
            <a:ext cx="3423332" cy="2207081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2"/>
            </a:solidFill>
          </a:ln>
          <a:extLst/>
        </p:spPr>
      </p:pic>
      <p:pic>
        <p:nvPicPr>
          <p:cNvPr id="9" name="Picture 6" descr="http://4.bp.blogspot.com/-8SnRl-Rk-7g/T6eai6chSSI/AAAAAAAADY8/gEbeqDGlw4c/s400/ehm_slow_grap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48" y="3827392"/>
            <a:ext cx="3423332" cy="2095469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blaszcz private\PRESENTATIONS MAIN\aaa UKOUG 2013\free-camera-ico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78" y="3343883"/>
            <a:ext cx="565192" cy="4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mblaszcz private\PRESENTATIONS MAIN\aaa UKOUG 2013\free-camera-ico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34" y="3342919"/>
            <a:ext cx="565192" cy="4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mblaszcz private\PRESENTATIONS MAIN\aaa UKOUG 2013\pics\s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0" y="4244067"/>
            <a:ext cx="884464" cy="8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mblaszcz private\PRESENTATIONS MAIN\aaa UKOUG 2013\pics\smil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09" y="4244067"/>
            <a:ext cx="884464" cy="8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4883784"/>
          </a:xfrm>
        </p:spPr>
        <p:txBody>
          <a:bodyPr/>
          <a:lstStyle/>
          <a:p>
            <a:r>
              <a:rPr lang="en-GB" dirty="0" smtClean="0"/>
              <a:t>Average latency can hide details</a:t>
            </a:r>
          </a:p>
          <a:p>
            <a:pPr lvl="1"/>
            <a:r>
              <a:rPr lang="en-GB" dirty="0" smtClean="0"/>
              <a:t>Multi-modal distributions in modern storage (think  HDD arrays with large SSD cache)</a:t>
            </a:r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smtClean="0"/>
              <a:t>How-to drill down on the latency dimension: </a:t>
            </a:r>
          </a:p>
          <a:p>
            <a:pPr lvl="1"/>
            <a:r>
              <a:rPr lang="en-GB" dirty="0"/>
              <a:t>Use</a:t>
            </a:r>
            <a:r>
              <a:rPr lang="en-GB" dirty="0" smtClean="0">
                <a:solidFill>
                  <a:srgbClr val="FF0000"/>
                </a:solidFill>
              </a:rPr>
              <a:t> Latency histograms</a:t>
            </a:r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smtClean="0"/>
              <a:t>Take care of the time dimension too: </a:t>
            </a:r>
          </a:p>
          <a:p>
            <a:pPr lvl="1"/>
            <a:r>
              <a:rPr lang="en-GB" dirty="0" smtClean="0"/>
              <a:t>Collect data over short time </a:t>
            </a:r>
            <a:r>
              <a:rPr lang="en-GB" dirty="0" smtClean="0">
                <a:solidFill>
                  <a:srgbClr val="FF0000"/>
                </a:solidFill>
              </a:rPr>
              <a:t>intervals</a:t>
            </a:r>
            <a:endParaRPr lang="en-US" dirty="0"/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</a:t>
            </a:r>
            <a:r>
              <a:rPr lang="en-US" dirty="0"/>
              <a:t>Latency Data over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4883784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dirty="0"/>
              <a:t>It’s a </a:t>
            </a:r>
            <a:r>
              <a:rPr lang="en-GB" dirty="0" smtClean="0">
                <a:solidFill>
                  <a:srgbClr val="FF0000"/>
                </a:solidFill>
              </a:rPr>
              <a:t>3D </a:t>
            </a:r>
            <a:r>
              <a:rPr lang="en-GB" dirty="0">
                <a:solidFill>
                  <a:srgbClr val="FF0000"/>
                </a:solidFill>
              </a:rPr>
              <a:t>visualization</a:t>
            </a:r>
            <a:r>
              <a:rPr lang="en-GB" dirty="0" smtClean="0"/>
              <a:t> problem:</a:t>
            </a:r>
            <a:endParaRPr lang="en-GB" dirty="0"/>
          </a:p>
          <a:p>
            <a:pPr lvl="1" fontAlgn="auto">
              <a:spcAft>
                <a:spcPts val="0"/>
              </a:spcAft>
            </a:pPr>
            <a:r>
              <a:rPr lang="en-GB" dirty="0" smtClean="0"/>
              <a:t>(1) Latency </a:t>
            </a:r>
            <a:r>
              <a:rPr lang="en-GB" dirty="0"/>
              <a:t>bucket, </a:t>
            </a:r>
            <a:r>
              <a:rPr lang="en-GB" dirty="0" smtClean="0"/>
              <a:t>(2) time, (3) value</a:t>
            </a:r>
          </a:p>
          <a:p>
            <a:endParaRPr lang="en-US" dirty="0" smtClean="0"/>
          </a:p>
          <a:p>
            <a:r>
              <a:rPr lang="en-US" dirty="0" smtClean="0"/>
              <a:t>Heat </a:t>
            </a:r>
            <a:r>
              <a:rPr lang="en-US" dirty="0"/>
              <a:t>Map representation</a:t>
            </a:r>
          </a:p>
          <a:p>
            <a:pPr lvl="1"/>
            <a:r>
              <a:rPr lang="en-US" dirty="0"/>
              <a:t>Used for example in Sun ZFS Storage 7000 Analytics</a:t>
            </a:r>
          </a:p>
          <a:p>
            <a:pPr lvl="1"/>
            <a:r>
              <a:rPr lang="en-US" dirty="0"/>
              <a:t>Reference: </a:t>
            </a:r>
            <a:r>
              <a:rPr lang="en-US" dirty="0">
                <a:solidFill>
                  <a:srgbClr val="FF0000"/>
                </a:solidFill>
              </a:rPr>
              <a:t>Brendan Gregg</a:t>
            </a:r>
            <a:r>
              <a:rPr lang="en-US" dirty="0"/>
              <a:t>, Visualizing system latency, Communications of the ACM, July 2010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</a:t>
            </a:r>
            <a:r>
              <a:rPr lang="en-US" dirty="0" smtClean="0">
                <a:solidFill>
                  <a:srgbClr val="FF0000"/>
                </a:solidFill>
              </a:rPr>
              <a:t>DBA</a:t>
            </a:r>
            <a:r>
              <a:rPr lang="en-US" dirty="0" smtClean="0"/>
              <a:t> and Team Lead at CERN IT </a:t>
            </a:r>
          </a:p>
          <a:p>
            <a:pPr lvl="1"/>
            <a:r>
              <a:rPr lang="en-US" dirty="0" smtClean="0"/>
              <a:t>Joined CERN in 2005</a:t>
            </a:r>
          </a:p>
          <a:p>
            <a:r>
              <a:rPr lang="en-US" dirty="0" smtClean="0"/>
              <a:t>Working with </a:t>
            </a:r>
            <a:r>
              <a:rPr lang="en-US" dirty="0"/>
              <a:t>Oracle </a:t>
            </a:r>
            <a:r>
              <a:rPr lang="en-US" dirty="0" smtClean="0"/>
              <a:t>RDBMS since 2000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Sharing</a:t>
            </a:r>
            <a:r>
              <a:rPr lang="en-GB" dirty="0" smtClean="0"/>
              <a:t> knowledge with the Oracle community</a:t>
            </a:r>
          </a:p>
          <a:p>
            <a:r>
              <a:rPr lang="en-GB" dirty="0" smtClean="0"/>
              <a:t>Home page: http://cern.ch/</a:t>
            </a:r>
            <a:r>
              <a:rPr lang="en-US" dirty="0" err="1" smtClean="0"/>
              <a:t>canali</a:t>
            </a:r>
            <a:endParaRPr lang="en-US" dirty="0" smtClean="0"/>
          </a:p>
          <a:p>
            <a:r>
              <a:rPr lang="en-GB" dirty="0" smtClean="0"/>
              <a:t>Blog: </a:t>
            </a:r>
            <a:r>
              <a:rPr lang="en-GB" dirty="0"/>
              <a:t>http</a:t>
            </a:r>
            <a:r>
              <a:rPr lang="en-GB" dirty="0" smtClean="0"/>
              <a:t>://externaltable.blogspot.com</a:t>
            </a:r>
          </a:p>
          <a:p>
            <a:r>
              <a:rPr lang="en-GB" dirty="0" smtClean="0"/>
              <a:t>Twitter: @</a:t>
            </a:r>
            <a:r>
              <a:rPr lang="en-GB" dirty="0" err="1" smtClean="0"/>
              <a:t>LucaCanaliDB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9826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i="1" dirty="0" smtClean="0"/>
              <a:t>graphical </a:t>
            </a:r>
            <a:r>
              <a:rPr lang="en-US" i="1" dirty="0"/>
              <a:t>representation of data where the individual values contained in a matrix are represented as </a:t>
            </a:r>
            <a:r>
              <a:rPr lang="en-US" i="1" dirty="0" smtClean="0"/>
              <a:t>colors </a:t>
            </a:r>
            <a:r>
              <a:rPr lang="en-US" i="1" dirty="0"/>
              <a:t>(</a:t>
            </a:r>
            <a:r>
              <a:rPr lang="en-US" i="1" dirty="0" err="1"/>
              <a:t>wikipedia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Examples: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2" descr="C:\mblaszcz private\PRESENTATIONS MAIN\aaa UKOUG 2013\heat map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90" y="2373459"/>
            <a:ext cx="2772759" cy="3600839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mblaszcz private\PRESENTATIONS MAIN\aaa UKOUG 2013\Roon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12" y="3013126"/>
            <a:ext cx="4142037" cy="297396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mblaszcz private\PRESENTATIONS MAIN\aaa UKOUG 2013\working\pics latency\pictures\PyLatencyMap_frequenc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270"/>
            <a:ext cx="9135979" cy="3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Heat Maps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X=time, Y=latency bucket </a:t>
            </a:r>
          </a:p>
          <a:p>
            <a:r>
              <a:rPr lang="en-US" dirty="0" smtClean="0"/>
              <a:t>Color=events </a:t>
            </a:r>
            <a:r>
              <a:rPr lang="en-US" dirty="0"/>
              <a:t>per second (e.g. IOPS)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Heat Maps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X=time</a:t>
            </a:r>
            <a:r>
              <a:rPr lang="en-US" dirty="0"/>
              <a:t>, Y=latency bucket </a:t>
            </a:r>
          </a:p>
          <a:p>
            <a:r>
              <a:rPr lang="en-US" dirty="0" smtClean="0"/>
              <a:t>Color=events </a:t>
            </a:r>
            <a:r>
              <a:rPr lang="en-US" dirty="0"/>
              <a:t>per second (e.g. IOPS)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" name="Picture 2" descr="C:\mblaszcz private\PRESENTATIONS MAIN\aaa UKOUG 2013\working\pics latency\pictures\PyLatencyMap_frequenc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270"/>
            <a:ext cx="9135979" cy="3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 flipH="1">
            <a:off x="468923" y="5687154"/>
            <a:ext cx="7716452" cy="487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 anchorCtr="1"/>
          <a:lstStyle/>
          <a:p>
            <a:pPr algn="ctr"/>
            <a:r>
              <a:rPr lang="en-US" dirty="0" smtClean="0"/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4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mblaszcz private\PRESENTATIONS MAIN\aaa UKOUG 2013\working\pics latency\pictures\PyLatencyMap_frequenc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270"/>
            <a:ext cx="9135979" cy="3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Heat Maps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X=time, </a:t>
            </a:r>
            <a:r>
              <a:rPr lang="en-US" dirty="0">
                <a:solidFill>
                  <a:srgbClr val="FF0000"/>
                </a:solidFill>
              </a:rPr>
              <a:t>Y=latency bucket </a:t>
            </a:r>
          </a:p>
          <a:p>
            <a:r>
              <a:rPr lang="en-US" dirty="0" smtClean="0"/>
              <a:t>Color=events </a:t>
            </a:r>
            <a:r>
              <a:rPr lang="en-US" dirty="0"/>
              <a:t>per second (e.g. IOPS)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15" y="2436270"/>
            <a:ext cx="1135832" cy="295479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mblaszcz private\PRESENTATIONS MAIN\aaa UKOUG 2013\working\pics latency\pictures\PyLatencyMap_frequenc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270"/>
            <a:ext cx="9135979" cy="3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Heat Maps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X=time, </a:t>
            </a:r>
            <a:r>
              <a:rPr lang="en-US" dirty="0">
                <a:solidFill>
                  <a:schemeClr val="tx2"/>
                </a:solidFill>
              </a:rPr>
              <a:t>Y=latency bucket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Color=events </a:t>
            </a:r>
            <a:r>
              <a:rPr lang="en-US" dirty="0">
                <a:solidFill>
                  <a:srgbClr val="FF0000"/>
                </a:solidFill>
              </a:rPr>
              <a:t>per second (e.g. IOPS)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56438" y="2445123"/>
            <a:ext cx="958624" cy="228222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mblaszcz private\PRESENTATIONS MAIN\aaa UKOUG 2013\working\pics latency\pictures\PyLatencyMap_frequenc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270"/>
            <a:ext cx="9135979" cy="3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Heat Maps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X=time, </a:t>
            </a:r>
            <a:r>
              <a:rPr lang="en-US" dirty="0">
                <a:solidFill>
                  <a:schemeClr val="tx2"/>
                </a:solidFill>
              </a:rPr>
              <a:t>Y=latency bucket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Color=events </a:t>
            </a:r>
            <a:r>
              <a:rPr lang="en-US" dirty="0">
                <a:solidFill>
                  <a:srgbClr val="FF0000"/>
                </a:solidFill>
              </a:rPr>
              <a:t>per second (e.g. IOPS)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47877" y="2445121"/>
            <a:ext cx="1192930" cy="32936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Time-Waited Histogram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</a:t>
            </a:r>
            <a:r>
              <a:rPr lang="en-US" dirty="0" smtClean="0">
                <a:solidFill>
                  <a:srgbClr val="FF0000"/>
                </a:solidFill>
              </a:rPr>
              <a:t>time do we wait in a given bucket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Not directly available in </a:t>
            </a:r>
            <a:r>
              <a:rPr lang="en-US" dirty="0" err="1" smtClean="0"/>
              <a:t>gv$event_histogram</a:t>
            </a:r>
            <a:endParaRPr lang="en-US" dirty="0" smtClean="0"/>
          </a:p>
          <a:p>
            <a:r>
              <a:rPr lang="en-US" dirty="0" smtClean="0"/>
              <a:t>How to estimate it?</a:t>
            </a:r>
            <a:r>
              <a:rPr lang="en-GB" dirty="0"/>
              <a:t> </a:t>
            </a:r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100 waits in the bucket 8ms means</a:t>
            </a:r>
          </a:p>
          <a:p>
            <a:pPr lvl="1"/>
            <a:r>
              <a:rPr lang="en-GB" dirty="0" smtClean="0"/>
              <a:t>Wait time between 100*4 </a:t>
            </a:r>
            <a:r>
              <a:rPr lang="en-GB" dirty="0" err="1" smtClean="0"/>
              <a:t>ms</a:t>
            </a:r>
            <a:r>
              <a:rPr lang="en-GB" dirty="0" smtClean="0"/>
              <a:t> and 100*8 </a:t>
            </a:r>
            <a:r>
              <a:rPr lang="en-GB" dirty="0" err="1" smtClean="0"/>
              <a:t>ms</a:t>
            </a:r>
            <a:endParaRPr lang="en-GB" dirty="0" smtClean="0"/>
          </a:p>
          <a:p>
            <a:pPr lvl="1"/>
            <a:r>
              <a:rPr lang="en-GB" dirty="0" smtClean="0"/>
              <a:t>Approximate: 100 * 6 </a:t>
            </a:r>
            <a:r>
              <a:rPr lang="en-GB" dirty="0" err="1" smtClean="0"/>
              <a:t>ms</a:t>
            </a:r>
            <a:r>
              <a:rPr lang="en-GB" dirty="0" smtClean="0"/>
              <a:t> [that is 100 * ¾ * 8 </a:t>
            </a:r>
            <a:r>
              <a:rPr lang="en-GB" dirty="0" err="1" smtClean="0"/>
              <a:t>ms</a:t>
            </a:r>
            <a:r>
              <a:rPr lang="en-GB" dirty="0" smtClean="0"/>
              <a:t>]</a:t>
            </a:r>
          </a:p>
          <a:p>
            <a:endParaRPr lang="en-GB" dirty="0" smtClean="0"/>
          </a:p>
          <a:p>
            <a:r>
              <a:rPr lang="en-GB" dirty="0" smtClean="0"/>
              <a:t>Definition: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Intensity = 0.75 * </a:t>
            </a:r>
            <a:r>
              <a:rPr lang="en-GB" dirty="0" err="1" smtClean="0">
                <a:solidFill>
                  <a:srgbClr val="FF0000"/>
                </a:solidFill>
              </a:rPr>
              <a:t>bucket_value</a:t>
            </a:r>
            <a:r>
              <a:rPr lang="en-GB" dirty="0" smtClean="0">
                <a:solidFill>
                  <a:srgbClr val="FF0000"/>
                </a:solidFill>
              </a:rPr>
              <a:t> * </a:t>
            </a:r>
            <a:r>
              <a:rPr lang="en-GB" dirty="0" err="1" smtClean="0">
                <a:solidFill>
                  <a:srgbClr val="FF0000"/>
                </a:solidFill>
              </a:rPr>
              <a:t>frequency_count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Heat Maps - Intensity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X=time, Y=latency bucket </a:t>
            </a:r>
          </a:p>
          <a:p>
            <a:r>
              <a:rPr lang="en-US" dirty="0" smtClean="0"/>
              <a:t>Color= </a:t>
            </a:r>
            <a:r>
              <a:rPr lang="en-US" dirty="0" err="1" smtClean="0">
                <a:solidFill>
                  <a:srgbClr val="FF0000"/>
                </a:solidFill>
              </a:rPr>
              <a:t>intesity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[time waited per bucket]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2428454"/>
            <a:ext cx="9144000" cy="33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488378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Heat Maps </a:t>
            </a:r>
          </a:p>
          <a:p>
            <a:pPr lvl="1"/>
            <a:r>
              <a:rPr lang="en-GB" dirty="0" smtClean="0"/>
              <a:t>A representation of latency histograms over time</a:t>
            </a:r>
          </a:p>
          <a:p>
            <a:endParaRPr lang="en-GB" dirty="0"/>
          </a:p>
          <a:p>
            <a:r>
              <a:rPr lang="en-GB" dirty="0" smtClean="0"/>
              <a:t>Frequency Heat Map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IOPS details </a:t>
            </a:r>
            <a:r>
              <a:rPr lang="en-GB" dirty="0" smtClean="0"/>
              <a:t>per latency bucket and time </a:t>
            </a:r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smtClean="0"/>
              <a:t>Intensity Heat Map </a:t>
            </a:r>
          </a:p>
          <a:p>
            <a:pPr lvl="1"/>
            <a:r>
              <a:rPr lang="en-GB" dirty="0"/>
              <a:t>Time </a:t>
            </a:r>
            <a:r>
              <a:rPr lang="en-GB" dirty="0" smtClean="0"/>
              <a:t>waited details</a:t>
            </a:r>
          </a:p>
          <a:p>
            <a:pPr lvl="1"/>
            <a:r>
              <a:rPr lang="en-GB" dirty="0" smtClean="0"/>
              <a:t>Visual representation of the </a:t>
            </a:r>
            <a:r>
              <a:rPr lang="en-GB" dirty="0" smtClean="0">
                <a:solidFill>
                  <a:srgbClr val="FF0000"/>
                </a:solidFill>
              </a:rPr>
              <a:t>weight of each bucket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66229"/>
            <a:ext cx="6746658" cy="380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CERN </a:t>
            </a:r>
            <a:r>
              <a:rPr lang="en-US" sz="2800" dirty="0">
                <a:solidFill>
                  <a:schemeClr val="accent2"/>
                </a:solidFill>
              </a:rPr>
              <a:t>and </a:t>
            </a:r>
            <a:r>
              <a:rPr lang="en-US" sz="2800" dirty="0" smtClean="0">
                <a:solidFill>
                  <a:schemeClr val="accent2"/>
                </a:solidFill>
              </a:rPr>
              <a:t>Oracle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accent2"/>
                </a:solidFill>
              </a:rPr>
              <a:t>Storage latency investigations and Oracle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Examples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Tools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More sources of latency data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Conclusions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66229"/>
            <a:ext cx="6746658" cy="380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CERN and Oracle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Storage latency investigations and Oracle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Examples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Tools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More sources of latency data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Conclusions</a:t>
            </a:r>
            <a:endParaRPr lang="en-US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Stress </a:t>
            </a:r>
            <a:r>
              <a:rPr lang="en-GB" dirty="0" smtClean="0"/>
              <a:t>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981039" cy="4888872"/>
          </a:xfrm>
        </p:spPr>
        <p:txBody>
          <a:bodyPr/>
          <a:lstStyle/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Investigate HW </a:t>
            </a:r>
            <a:r>
              <a:rPr lang="en-US" dirty="0" smtClean="0">
                <a:solidFill>
                  <a:srgbClr val="FF0000"/>
                </a:solidFill>
              </a:rPr>
              <a:t>performance </a:t>
            </a:r>
          </a:p>
          <a:p>
            <a:pPr lvl="1"/>
            <a:r>
              <a:rPr lang="en-US" dirty="0" smtClean="0"/>
              <a:t>Compare different systems </a:t>
            </a:r>
          </a:p>
          <a:p>
            <a:pPr lvl="1"/>
            <a:r>
              <a:rPr lang="en-US" dirty="0" smtClean="0"/>
              <a:t>Example: compare current storage with a new system</a:t>
            </a:r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en-US" dirty="0"/>
              <a:t> </a:t>
            </a:r>
            <a:r>
              <a:rPr lang="en-US" dirty="0" smtClean="0"/>
              <a:t>can be hard:</a:t>
            </a:r>
          </a:p>
          <a:p>
            <a:pPr lvl="1"/>
            <a:r>
              <a:rPr lang="en-US" dirty="0" smtClean="0"/>
              <a:t>Choosing test </a:t>
            </a:r>
            <a:r>
              <a:rPr lang="en-US" dirty="0" smtClean="0">
                <a:solidFill>
                  <a:srgbClr val="FF0000"/>
                </a:solidFill>
              </a:rPr>
              <a:t>workloads</a:t>
            </a:r>
            <a:r>
              <a:rPr lang="en-US" dirty="0" smtClean="0"/>
              <a:t> that are representative of production usage</a:t>
            </a:r>
          </a:p>
          <a:p>
            <a:pPr lvl="1"/>
            <a:r>
              <a:rPr lang="en-US" dirty="0" smtClean="0"/>
              <a:t>Understanding the effects of </a:t>
            </a:r>
            <a:r>
              <a:rPr lang="en-US" dirty="0" smtClean="0">
                <a:solidFill>
                  <a:srgbClr val="FF0000"/>
                </a:solidFill>
              </a:rPr>
              <a:t>caching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SLOB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Oracle-based stress testing tool</a:t>
            </a:r>
          </a:p>
          <a:p>
            <a:pPr lvl="1"/>
            <a:r>
              <a:rPr lang="en-US" dirty="0" smtClean="0"/>
              <a:t>Search: “SLOB 2 by Kevin </a:t>
            </a:r>
            <a:r>
              <a:rPr lang="en-US" dirty="0" err="1" smtClean="0"/>
              <a:t>Closson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Great tool to generate </a:t>
            </a:r>
            <a:r>
              <a:rPr lang="en-US" dirty="0" smtClean="0">
                <a:solidFill>
                  <a:srgbClr val="FF0000"/>
                </a:solidFill>
              </a:rPr>
              <a:t>lots of random IO</a:t>
            </a:r>
          </a:p>
          <a:p>
            <a:pPr lvl="1"/>
            <a:r>
              <a:rPr lang="en-US" dirty="0" smtClean="0"/>
              <a:t>I/O directly from Oracle processes</a:t>
            </a:r>
          </a:p>
          <a:p>
            <a:pPr lvl="1"/>
            <a:r>
              <a:rPr lang="en-US" dirty="0" smtClean="0"/>
              <a:t>Physical reads</a:t>
            </a:r>
          </a:p>
          <a:p>
            <a:pPr lvl="2"/>
            <a:r>
              <a:rPr lang="en-US" dirty="0" smtClean="0"/>
              <a:t>Visible as Oracle’s wait events </a:t>
            </a:r>
            <a:r>
              <a:rPr lang="en-US" dirty="0" err="1" smtClean="0"/>
              <a:t>db</a:t>
            </a:r>
            <a:r>
              <a:rPr lang="en-US" dirty="0" smtClean="0"/>
              <a:t> file sequential read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 test data </a:t>
            </a:r>
            <a:r>
              <a:rPr lang="en-US" dirty="0" smtClean="0"/>
              <a:t>is configurable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Concurrency</a:t>
            </a:r>
            <a:r>
              <a:rPr lang="en-US" dirty="0" smtClean="0"/>
              <a:t> is configurable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“Too Good To Be True”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14" y="5528032"/>
            <a:ext cx="8908151" cy="528886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Lesson learned</a:t>
            </a:r>
            <a:r>
              <a:rPr lang="en-US" sz="2500" dirty="0" smtClean="0"/>
              <a:t>: test data size was too small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034" y="1397676"/>
            <a:ext cx="3574151" cy="4190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rgbClr val="FF0000"/>
                </a:solidFill>
              </a:rPr>
              <a:t>23 SAS disks </a:t>
            </a:r>
            <a:r>
              <a:rPr lang="en-US" sz="2300" dirty="0" smtClean="0"/>
              <a:t>delivering </a:t>
            </a:r>
            <a:r>
              <a:rPr lang="en-US" sz="2300" dirty="0"/>
              <a:t>20K IOPS</a:t>
            </a:r>
            <a:r>
              <a:rPr lang="en-US" sz="2300" dirty="0" smtClean="0"/>
              <a:t>?</a:t>
            </a:r>
          </a:p>
          <a:p>
            <a:endParaRPr lang="en-US" sz="2300" dirty="0"/>
          </a:p>
          <a:p>
            <a:r>
              <a:rPr lang="en-US" sz="2300" dirty="0" smtClean="0"/>
              <a:t>It doesn’t make sense</a:t>
            </a:r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FF0000"/>
                </a:solidFill>
              </a:rPr>
              <a:t>Latency</a:t>
            </a:r>
            <a:r>
              <a:rPr lang="en-US" sz="2300" dirty="0" smtClean="0"/>
              <a:t> is the clue</a:t>
            </a:r>
          </a:p>
          <a:p>
            <a:endParaRPr lang="en-US" sz="2300" dirty="0" smtClean="0"/>
          </a:p>
          <a:p>
            <a:r>
              <a:rPr lang="en-US" sz="2300" dirty="0" smtClean="0"/>
              <a:t>Reads served by </a:t>
            </a:r>
            <a:r>
              <a:rPr lang="en-US" sz="2300" dirty="0"/>
              <a:t>controller cache</a:t>
            </a:r>
            <a:r>
              <a:rPr lang="en-US" sz="2300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147" name="Picture 3" descr="C:\mblaszcz private\PRESENTATIONS MAIN\aaa UKOUG 2013\working\pics latency\pictures\OraLatencyMap_v1.1_too_high_IOPS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77" y="1192820"/>
            <a:ext cx="5558148" cy="418416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mblaszcz private\PRESENTATIONS MAIN\aaa UKOUG 2013\working\pics latency\pictures\OraLatencyMap_v1.1_too_high_IOPS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489" cy="69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“Too Good To Be True”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14" y="5528032"/>
            <a:ext cx="8908151" cy="528886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Lesson learned</a:t>
            </a:r>
            <a:r>
              <a:rPr lang="en-US" sz="2500" dirty="0" smtClean="0"/>
              <a:t>: test data size was too small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034" y="1397676"/>
            <a:ext cx="3574151" cy="4190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rgbClr val="FF0000"/>
                </a:solidFill>
              </a:rPr>
              <a:t>23 SAS disks </a:t>
            </a:r>
            <a:r>
              <a:rPr lang="en-US" sz="2300" dirty="0" smtClean="0"/>
              <a:t>delivering 21K </a:t>
            </a:r>
            <a:r>
              <a:rPr lang="en-US" sz="2300" dirty="0"/>
              <a:t>IOPS</a:t>
            </a:r>
            <a:r>
              <a:rPr lang="en-US" sz="2300" dirty="0" smtClean="0"/>
              <a:t>?</a:t>
            </a:r>
          </a:p>
          <a:p>
            <a:endParaRPr lang="en-US" sz="2300" dirty="0"/>
          </a:p>
          <a:p>
            <a:r>
              <a:rPr lang="en-US" sz="2300" dirty="0" smtClean="0"/>
              <a:t>It doesn’t make sense</a:t>
            </a:r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FF0000"/>
                </a:solidFill>
              </a:rPr>
              <a:t>Latency</a:t>
            </a:r>
            <a:r>
              <a:rPr lang="en-US" sz="2300" dirty="0" smtClean="0"/>
              <a:t> is the clue</a:t>
            </a:r>
          </a:p>
          <a:p>
            <a:endParaRPr lang="en-US" sz="2300" dirty="0" smtClean="0"/>
          </a:p>
          <a:p>
            <a:r>
              <a:rPr lang="en-US" sz="2300" dirty="0" smtClean="0"/>
              <a:t>Reads served by </a:t>
            </a:r>
            <a:r>
              <a:rPr lang="en-US" sz="2300" dirty="0"/>
              <a:t>controller cache</a:t>
            </a:r>
            <a:r>
              <a:rPr lang="en-US" sz="2300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147" name="Picture 3" descr="C:\mblaszcz private\PRESENTATIONS MAIN\aaa UKOUG 2013\working\pics latency\pictures\OraLatencyMap_v1.1_too_high_IOPS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77" y="1192820"/>
            <a:ext cx="5558148" cy="418416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“Load Till Saturation”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169" y="1226625"/>
            <a:ext cx="2692536" cy="4190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59" y="5696504"/>
            <a:ext cx="8900831" cy="51913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Lesson learned</a:t>
            </a:r>
            <a:r>
              <a:rPr lang="en-US" dirty="0" smtClean="0"/>
              <a:t>: don’t accept IOPS numbers without latency values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3799" y="2142955"/>
            <a:ext cx="2696347" cy="975984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>
                <a:solidFill>
                  <a:srgbClr val="FF0000"/>
                </a:solidFill>
              </a:rPr>
              <a:t>23 SAS </a:t>
            </a:r>
            <a:r>
              <a:rPr lang="en-US" sz="2300" dirty="0" smtClean="0"/>
              <a:t>disks </a:t>
            </a:r>
          </a:p>
          <a:p>
            <a:pPr marL="36576" indent="0">
              <a:buNone/>
            </a:pPr>
            <a:r>
              <a:rPr lang="en-US" sz="2300" dirty="0" smtClean="0"/>
              <a:t>JBOD &amp; </a:t>
            </a:r>
            <a:r>
              <a:rPr lang="en-US" sz="2300" dirty="0" smtClean="0">
                <a:solidFill>
                  <a:srgbClr val="FF0000"/>
                </a:solidFill>
              </a:rPr>
              <a:t>ASM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07896" y="3586559"/>
            <a:ext cx="2918984" cy="124190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 smtClean="0"/>
              <a:t>4 consecutive </a:t>
            </a:r>
          </a:p>
          <a:p>
            <a:pPr marL="36576" indent="0">
              <a:buNone/>
            </a:pPr>
            <a:r>
              <a:rPr lang="en-US" sz="2300" dirty="0" smtClean="0"/>
              <a:t>tests with </a:t>
            </a:r>
          </a:p>
          <a:p>
            <a:pPr marL="36576" indent="0">
              <a:buNone/>
            </a:pPr>
            <a:r>
              <a:rPr lang="en-US" sz="2300" dirty="0" smtClean="0"/>
              <a:t>increasing </a:t>
            </a:r>
            <a:r>
              <a:rPr lang="en-US" sz="2300" dirty="0"/>
              <a:t>load</a:t>
            </a:r>
          </a:p>
          <a:p>
            <a:pPr marL="36576" indent="0">
              <a:buNone/>
            </a:pPr>
            <a:endParaRPr lang="en-US" sz="2300" dirty="0"/>
          </a:p>
        </p:txBody>
      </p:sp>
      <p:pic>
        <p:nvPicPr>
          <p:cNvPr id="5126" name="Picture 6" descr="C:\mblaszcz private\PRESENTATIONS MAIN\aaa UKOUG 2013\working\pics latency\pictures\OraLatencyMap_v1.1_large_scale_IOPS_2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8" y="1229594"/>
            <a:ext cx="6179493" cy="4341869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“Load Till Saturation”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169" y="1226625"/>
            <a:ext cx="2692536" cy="4190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59" y="5696504"/>
            <a:ext cx="8900831" cy="51913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Lesson learned</a:t>
            </a:r>
            <a:r>
              <a:rPr lang="en-US" dirty="0" smtClean="0"/>
              <a:t>: don’t accept IOPS numbers without latency values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3799" y="2142955"/>
            <a:ext cx="2696347" cy="975984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>
                <a:solidFill>
                  <a:srgbClr val="FF0000"/>
                </a:solidFill>
              </a:rPr>
              <a:t>23 SAS </a:t>
            </a:r>
            <a:r>
              <a:rPr lang="en-US" sz="2300" dirty="0" smtClean="0"/>
              <a:t>disks </a:t>
            </a:r>
          </a:p>
          <a:p>
            <a:pPr marL="36576" indent="0">
              <a:buNone/>
            </a:pPr>
            <a:r>
              <a:rPr lang="en-US" sz="2300" dirty="0" smtClean="0"/>
              <a:t>JBOD &amp; </a:t>
            </a:r>
            <a:r>
              <a:rPr lang="en-US" sz="2300" dirty="0" smtClean="0">
                <a:solidFill>
                  <a:srgbClr val="FF0000"/>
                </a:solidFill>
              </a:rPr>
              <a:t>ASM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07896" y="3586559"/>
            <a:ext cx="2918984" cy="124190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 smtClean="0"/>
              <a:t>4 consecutive </a:t>
            </a:r>
          </a:p>
          <a:p>
            <a:pPr marL="36576" indent="0">
              <a:buNone/>
            </a:pPr>
            <a:r>
              <a:rPr lang="en-US" sz="2300" dirty="0" smtClean="0"/>
              <a:t>tests with </a:t>
            </a:r>
          </a:p>
          <a:p>
            <a:pPr marL="36576" indent="0">
              <a:buNone/>
            </a:pPr>
            <a:r>
              <a:rPr lang="en-US" sz="2300" dirty="0" smtClean="0"/>
              <a:t>increasing </a:t>
            </a:r>
            <a:r>
              <a:rPr lang="en-US" sz="2300" dirty="0"/>
              <a:t>load</a:t>
            </a:r>
          </a:p>
          <a:p>
            <a:pPr marL="36576" indent="0">
              <a:buNone/>
            </a:pPr>
            <a:endParaRPr lang="en-US" sz="2300" dirty="0"/>
          </a:p>
        </p:txBody>
      </p:sp>
      <p:pic>
        <p:nvPicPr>
          <p:cNvPr id="5126" name="Picture 6" descr="C:\mblaszcz private\PRESENTATIONS MAIN\aaa UKOUG 2013\working\pics latency\pictures\OraLatencyMap_v1.1_large_scale_IOPS_2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8" y="1229594"/>
            <a:ext cx="6179493" cy="4341869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mblaszcz private\PRESENTATIONS MAIN\aaa UKOUG 2013\working\pics latency\pictures\OraLatencyMap_v1.1_large_scale_IOPS_2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“Load Till Saturation”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169" y="1226625"/>
            <a:ext cx="2692536" cy="4190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59" y="5696504"/>
            <a:ext cx="8900831" cy="51913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Lesson learned</a:t>
            </a:r>
            <a:r>
              <a:rPr lang="en-US" dirty="0" smtClean="0"/>
              <a:t>: don’t accept IOPS numbers without latency values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3799" y="2142955"/>
            <a:ext cx="2696347" cy="975984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>
                <a:solidFill>
                  <a:srgbClr val="FF0000"/>
                </a:solidFill>
              </a:rPr>
              <a:t>23 SAS </a:t>
            </a:r>
            <a:r>
              <a:rPr lang="en-US" sz="2300" dirty="0" smtClean="0"/>
              <a:t>disks </a:t>
            </a:r>
          </a:p>
          <a:p>
            <a:pPr marL="36576" indent="0">
              <a:buNone/>
            </a:pPr>
            <a:r>
              <a:rPr lang="en-US" sz="2300" dirty="0" smtClean="0"/>
              <a:t>JBOD &amp; </a:t>
            </a:r>
            <a:r>
              <a:rPr lang="en-US" sz="2300" dirty="0" smtClean="0">
                <a:solidFill>
                  <a:srgbClr val="FF0000"/>
                </a:solidFill>
              </a:rPr>
              <a:t>ASM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07896" y="3586559"/>
            <a:ext cx="2918984" cy="124190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 smtClean="0"/>
              <a:t>4 consecutive </a:t>
            </a:r>
          </a:p>
          <a:p>
            <a:pPr marL="36576" indent="0">
              <a:buNone/>
            </a:pPr>
            <a:r>
              <a:rPr lang="en-US" sz="2300" dirty="0" smtClean="0"/>
              <a:t>tests with </a:t>
            </a:r>
          </a:p>
          <a:p>
            <a:pPr marL="36576" indent="0">
              <a:buNone/>
            </a:pPr>
            <a:r>
              <a:rPr lang="en-US" sz="2300" dirty="0" smtClean="0"/>
              <a:t>increasing </a:t>
            </a:r>
            <a:r>
              <a:rPr lang="en-US" sz="2300" dirty="0"/>
              <a:t>load</a:t>
            </a:r>
          </a:p>
          <a:p>
            <a:pPr marL="36576" indent="0">
              <a:buNone/>
            </a:pPr>
            <a:endParaRPr lang="en-US" sz="2300" dirty="0"/>
          </a:p>
        </p:txBody>
      </p:sp>
      <p:pic>
        <p:nvPicPr>
          <p:cNvPr id="5126" name="Picture 6" descr="C:\mblaszcz private\PRESENTATIONS MAIN\aaa UKOUG 2013\working\pics latency\pictures\OraLatencyMap_v1.1_large_scale_IOPS_2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8" y="1229594"/>
            <a:ext cx="6179493" cy="4341869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IOPS and Latency are Related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</a:t>
            </a:r>
            <a:r>
              <a:rPr lang="en-US" dirty="0" smtClean="0"/>
              <a:t>: as </a:t>
            </a:r>
            <a:r>
              <a:rPr lang="en-US" dirty="0" smtClean="0">
                <a:solidFill>
                  <a:srgbClr val="FF0000"/>
                </a:solidFill>
              </a:rPr>
              <a:t>IOPS</a:t>
            </a:r>
            <a:r>
              <a:rPr lang="en-US" dirty="0" smtClean="0"/>
              <a:t> approach </a:t>
            </a:r>
            <a:r>
              <a:rPr lang="en-US" dirty="0" smtClean="0">
                <a:solidFill>
                  <a:srgbClr val="FF0000"/>
                </a:solidFill>
              </a:rPr>
              <a:t>saturation</a:t>
            </a:r>
            <a:r>
              <a:rPr lang="en-US" dirty="0" smtClean="0"/>
              <a:t> latency increases very fast</a:t>
            </a:r>
          </a:p>
          <a:p>
            <a:r>
              <a:rPr lang="en-US" dirty="0" smtClean="0"/>
              <a:t>Data fits a simple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r>
              <a:rPr lang="en-US" dirty="0" smtClean="0"/>
              <a:t> from </a:t>
            </a:r>
            <a:r>
              <a:rPr lang="en-US" dirty="0" err="1" smtClean="0">
                <a:solidFill>
                  <a:srgbClr val="FF0000"/>
                </a:solidFill>
              </a:rPr>
              <a:t>queueing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theory:</a:t>
            </a:r>
            <a:endParaRPr lang="en-US" dirty="0"/>
          </a:p>
          <a:p>
            <a:endParaRPr lang="en-US" dirty="0" smtClean="0"/>
          </a:p>
          <a:p>
            <a:pPr marL="36576" indent="0">
              <a:buNone/>
            </a:pPr>
            <a:endParaRPr lang="en-US" sz="2000" dirty="0" smtClean="0"/>
          </a:p>
          <a:p>
            <a:pPr marL="36576" indent="0">
              <a:buNone/>
            </a:pPr>
            <a:endParaRPr lang="en-US" sz="2000" dirty="0" smtClean="0"/>
          </a:p>
          <a:p>
            <a:pPr marL="36576" indent="0">
              <a:buNone/>
            </a:pPr>
            <a:endParaRPr lang="en-US" sz="2000" dirty="0"/>
          </a:p>
          <a:p>
            <a:pPr marL="36576" indent="0">
              <a:buNone/>
            </a:pPr>
            <a:endParaRPr lang="en-US" sz="2000" dirty="0" smtClean="0"/>
          </a:p>
          <a:p>
            <a:pPr marL="36576" indent="0">
              <a:buNone/>
            </a:pPr>
            <a:r>
              <a:rPr lang="en-US" sz="2000" dirty="0" smtClean="0"/>
              <a:t>Calculation performed using</a:t>
            </a:r>
          </a:p>
          <a:p>
            <a:pPr marL="36576" indent="0">
              <a:buNone/>
            </a:pPr>
            <a:r>
              <a:rPr lang="en-US" sz="2000" dirty="0" err="1" smtClean="0"/>
              <a:t>MMm</a:t>
            </a:r>
            <a:r>
              <a:rPr lang="en-US" sz="2000" dirty="0" smtClean="0"/>
              <a:t> </a:t>
            </a:r>
            <a:r>
              <a:rPr lang="en-US" sz="2000" dirty="0" err="1" smtClean="0"/>
              <a:t>Multiserver</a:t>
            </a:r>
            <a:r>
              <a:rPr lang="en-US" sz="2000" dirty="0" smtClean="0"/>
              <a:t> model</a:t>
            </a:r>
          </a:p>
          <a:p>
            <a:pPr marL="36576" indent="0">
              <a:buNone/>
            </a:pPr>
            <a:r>
              <a:rPr lang="en-US" sz="2000" dirty="0" smtClean="0"/>
              <a:t>By Cary Millsap, 2003</a:t>
            </a:r>
            <a:endParaRPr lang="en-US" sz="2000" dirty="0"/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62302"/>
              </p:ext>
            </p:extLst>
          </p:nvPr>
        </p:nvGraphicFramePr>
        <p:xfrm>
          <a:off x="3450866" y="2512612"/>
          <a:ext cx="5693134" cy="365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62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DF8EC-8D06-164F-8C4D-FBE624E24E84}" type="slidenum">
              <a:rPr lang="en-US" smtClean="0">
                <a:solidFill>
                  <a:schemeClr val="bg1"/>
                </a:solidFill>
              </a:r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" y="586154"/>
            <a:ext cx="8909523" cy="553670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040" y="157797"/>
            <a:ext cx="848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0.5 TB dataset, 100% in SSD cache, 56 sessions, random reads - NAS system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6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66229"/>
            <a:ext cx="6746658" cy="380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CERN and Oracle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accent2"/>
                </a:solidFill>
              </a:rPr>
              <a:t>Storage latency investigations and Oracle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Tools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More sources of latency data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Conclusions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59192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10TB dataset, 128 sessions, random reads, onset of </a:t>
            </a:r>
            <a:r>
              <a:rPr lang="en-GB" dirty="0" smtClean="0">
                <a:solidFill>
                  <a:srgbClr val="FF0000"/>
                </a:solidFill>
              </a:rPr>
              <a:t>disk I/O saturation </a:t>
            </a:r>
            <a:r>
              <a:rPr lang="en-GB" dirty="0" smtClean="0"/>
              <a:t>- NAS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8" y="604838"/>
            <a:ext cx="8831385" cy="552427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DF8EC-8D06-164F-8C4D-FBE624E24E84}" type="slidenum">
              <a:rPr lang="en-US" smtClean="0">
                <a:solidFill>
                  <a:schemeClr val="bg1"/>
                </a:solidFill>
              </a:r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Monitoring Production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I/O response time</a:t>
            </a:r>
          </a:p>
          <a:p>
            <a:pPr lvl="1"/>
            <a:r>
              <a:rPr lang="en-US" dirty="0" smtClean="0"/>
              <a:t>Help for tuning and capacity planning</a:t>
            </a:r>
          </a:p>
          <a:p>
            <a:pPr lvl="1"/>
            <a:r>
              <a:rPr lang="en-US" dirty="0" smtClean="0"/>
              <a:t>Attack questions like: is the storage slow?</a:t>
            </a:r>
          </a:p>
          <a:p>
            <a:endParaRPr lang="en-US" dirty="0" smtClean="0"/>
          </a:p>
          <a:p>
            <a:r>
              <a:rPr lang="en-US" dirty="0" smtClean="0"/>
              <a:t>Drill down on </a:t>
            </a:r>
            <a:r>
              <a:rPr lang="en-US" dirty="0"/>
              <a:t>three </a:t>
            </a:r>
            <a:r>
              <a:rPr lang="en-US" dirty="0" smtClean="0"/>
              <a:t>areas:</a:t>
            </a:r>
          </a:p>
          <a:p>
            <a:pPr lvl="1"/>
            <a:r>
              <a:rPr lang="en-US" dirty="0" smtClean="0"/>
              <a:t>I/O served by </a:t>
            </a:r>
            <a:r>
              <a:rPr lang="en-US" dirty="0" smtClean="0">
                <a:solidFill>
                  <a:srgbClr val="FF0000"/>
                </a:solidFill>
              </a:rPr>
              <a:t>SSD</a:t>
            </a:r>
            <a:r>
              <a:rPr lang="en-US" dirty="0" smtClean="0"/>
              <a:t>/controller cache</a:t>
            </a:r>
          </a:p>
          <a:p>
            <a:pPr lvl="1"/>
            <a:r>
              <a:rPr lang="en-US" dirty="0" smtClean="0"/>
              <a:t>I/O served by physical disks ‘</a:t>
            </a:r>
            <a:r>
              <a:rPr lang="en-US" dirty="0" smtClean="0">
                <a:solidFill>
                  <a:srgbClr val="FF0000"/>
                </a:solidFill>
              </a:rPr>
              <a:t>spindles</a:t>
            </a:r>
            <a:r>
              <a:rPr lang="en-US" dirty="0" smtClean="0"/>
              <a:t>’ </a:t>
            </a:r>
            <a:endParaRPr lang="en-US" dirty="0"/>
          </a:p>
          <a:p>
            <a:pPr lvl="1"/>
            <a:r>
              <a:rPr lang="en-US" dirty="0" smtClean="0"/>
              <a:t>I/O with very large latency: </a:t>
            </a:r>
            <a:r>
              <a:rPr lang="en-US" dirty="0" smtClean="0">
                <a:solidFill>
                  <a:srgbClr val="FF0000"/>
                </a:solidFill>
              </a:rPr>
              <a:t>outliers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of a Loaded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170" name="Picture 2" descr="C:\mblaszcz private\PRESENTATIONS MAIN\aaa UKOUG 2013\working\pics latency\pictures\PyLatencyMap_example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8" y="1099035"/>
            <a:ext cx="7837150" cy="4961131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 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disks close to </a:t>
            </a:r>
            <a:r>
              <a:rPr lang="en-US" dirty="0" smtClean="0">
                <a:solidFill>
                  <a:srgbClr val="FF0000"/>
                </a:solidFill>
              </a:rPr>
              <a:t>saturation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NO, but latency high (SATA disks)</a:t>
            </a:r>
          </a:p>
          <a:p>
            <a:r>
              <a:rPr lang="en-US" dirty="0" smtClean="0"/>
              <a:t>I/O </a:t>
            </a:r>
            <a:r>
              <a:rPr lang="en-US" dirty="0" smtClean="0">
                <a:solidFill>
                  <a:srgbClr val="FF0000"/>
                </a:solidFill>
              </a:rPr>
              <a:t>outliers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YES, Further investigation on controller needed</a:t>
            </a:r>
          </a:p>
          <a:p>
            <a:r>
              <a:rPr lang="en-US" dirty="0" smtClean="0"/>
              <a:t>Do we have </a:t>
            </a:r>
            <a:r>
              <a:rPr lang="en-US" dirty="0" smtClean="0">
                <a:solidFill>
                  <a:srgbClr val="FF0000"/>
                </a:solidFill>
              </a:rPr>
              <a:t>SSD/cache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YES, ~30</a:t>
            </a:r>
            <a:r>
              <a:rPr lang="en-US" dirty="0"/>
              <a:t>% </a:t>
            </a:r>
            <a:r>
              <a:rPr lang="en-US" dirty="0" smtClean="0"/>
              <a:t>reads with low latency</a:t>
            </a:r>
            <a:endParaRPr lang="en-US" dirty="0"/>
          </a:p>
          <a:p>
            <a:pPr lvl="1"/>
            <a:r>
              <a:rPr lang="en-US" dirty="0"/>
              <a:t>We could profit from </a:t>
            </a:r>
            <a:r>
              <a:rPr lang="en-US" dirty="0" smtClean="0"/>
              <a:t>a larger SSD </a:t>
            </a:r>
            <a:r>
              <a:rPr lang="en-US" dirty="0"/>
              <a:t>cache maybe?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Maps for Log </a:t>
            </a:r>
            <a:r>
              <a:rPr lang="en-GB" dirty="0"/>
              <a:t>File Sync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2" y="1176950"/>
            <a:ext cx="6136238" cy="5111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Example from a production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9200" y="3071587"/>
            <a:ext cx="2818607" cy="140205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600" dirty="0" smtClean="0"/>
              <a:t>Low </a:t>
            </a:r>
            <a:r>
              <a:rPr lang="en-US" sz="2600" dirty="0"/>
              <a:t>latency from </a:t>
            </a:r>
          </a:p>
          <a:p>
            <a:pPr marL="36576" indent="0">
              <a:buNone/>
            </a:pPr>
            <a:r>
              <a:rPr lang="en-US" sz="2600" dirty="0"/>
              <a:t>writes because of</a:t>
            </a:r>
          </a:p>
          <a:p>
            <a:pPr marL="36576" indent="0">
              <a:buNone/>
            </a:pPr>
            <a:r>
              <a:rPr lang="en-US" sz="2600" dirty="0"/>
              <a:t>storage cache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8198" name="Picture 6" descr="C:\mblaszcz private\PRESENTATIONS MAIN\aaa UKOUG 2013\working\pics latency\pictures\OraLatencyMap_commit_time_exa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8" y="1688123"/>
            <a:ext cx="5777924" cy="4349674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File Sync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2" y="1176950"/>
            <a:ext cx="6136238" cy="5111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Example from a production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9200" y="3071587"/>
            <a:ext cx="2818607" cy="140205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600" dirty="0"/>
              <a:t>low latency from </a:t>
            </a:r>
          </a:p>
          <a:p>
            <a:pPr marL="36576" indent="0">
              <a:buNone/>
            </a:pPr>
            <a:r>
              <a:rPr lang="en-US" sz="2600" dirty="0"/>
              <a:t>writes because of</a:t>
            </a:r>
          </a:p>
          <a:p>
            <a:pPr marL="36576" indent="0">
              <a:buNone/>
            </a:pPr>
            <a:r>
              <a:rPr lang="en-US" sz="2600" dirty="0"/>
              <a:t>storage cache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8198" name="Picture 6" descr="C:\mblaszcz private\PRESENTATIONS MAIN\aaa UKOUG 2013\working\pics latency\pictures\OraLatencyMap_commit_time_exa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8" y="1688123"/>
            <a:ext cx="5777924" cy="4349674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mblaszcz private\PRESENTATIONS MAIN\aaa UKOUG 2013\working\pics latency\pictures\OraLatencyMap_commit_time_exa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02"/>
            <a:ext cx="9144000" cy="68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Maps for Log File Sync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2" y="1176950"/>
            <a:ext cx="6136238" cy="5111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Example from a production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9200" y="3071587"/>
            <a:ext cx="2818607" cy="140205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600" dirty="0" smtClean="0"/>
              <a:t>Low </a:t>
            </a:r>
            <a:r>
              <a:rPr lang="en-US" sz="2600" dirty="0"/>
              <a:t>latency from </a:t>
            </a:r>
          </a:p>
          <a:p>
            <a:pPr marL="36576" indent="0">
              <a:buNone/>
            </a:pPr>
            <a:r>
              <a:rPr lang="en-US" sz="2600" dirty="0"/>
              <a:t>writes because of</a:t>
            </a:r>
          </a:p>
          <a:p>
            <a:pPr marL="36576" indent="0">
              <a:buNone/>
            </a:pPr>
            <a:r>
              <a:rPr lang="en-US" sz="2600" dirty="0"/>
              <a:t>storage cache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8198" name="Picture 6" descr="C:\mblaszcz private\PRESENTATIONS MAIN\aaa UKOUG 2013\working\pics latency\pictures\OraLatencyMap_commit_time_exa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8" y="1688123"/>
            <a:ext cx="5777924" cy="4349674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File </a:t>
            </a:r>
            <a:r>
              <a:rPr lang="en-GB" dirty="0" smtClean="0"/>
              <a:t>Sync Troubleshooting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5424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Anomaly, on a test system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9218" name="Picture 2" descr="C:\mblaszcz private\PRESENTATIONS MAIN\aaa UKOUG 2013\working\pics latency\pictures\rucio_insert_test_log_file_sync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68" y="1735014"/>
            <a:ext cx="5674342" cy="4258369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707" y="2167551"/>
            <a:ext cx="255953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High latency</a:t>
            </a:r>
          </a:p>
          <a:p>
            <a:r>
              <a:rPr lang="en-US" sz="2500" dirty="0"/>
              <a:t>caused by </a:t>
            </a:r>
            <a:r>
              <a:rPr lang="en-US" sz="2500" dirty="0" smtClean="0"/>
              <a:t>high </a:t>
            </a:r>
            <a:endParaRPr lang="en-US" sz="2500" dirty="0"/>
          </a:p>
          <a:p>
            <a:r>
              <a:rPr lang="en-US" sz="2500" dirty="0"/>
              <a:t>load from </a:t>
            </a:r>
            <a:r>
              <a:rPr lang="en-US" sz="2500" dirty="0" smtClean="0"/>
              <a:t>Oracle</a:t>
            </a:r>
            <a:r>
              <a:rPr lang="en-US" sz="2500" dirty="0"/>
              <a:t> </a:t>
            </a:r>
            <a:r>
              <a:rPr lang="en-US" sz="2500" dirty="0" smtClean="0"/>
              <a:t>and a few faulty HW components</a:t>
            </a:r>
          </a:p>
        </p:txBody>
      </p:sp>
    </p:spTree>
    <p:extLst>
      <p:ext uri="{BB962C8B-B14F-4D97-AF65-F5344CB8AC3E}">
        <p14:creationId xmlns:p14="http://schemas.microsoft.com/office/powerpoint/2010/main" val="12193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4883784"/>
          </a:xfrm>
        </p:spPr>
        <p:txBody>
          <a:bodyPr>
            <a:normAutofit/>
          </a:bodyPr>
          <a:lstStyle/>
          <a:p>
            <a:r>
              <a:rPr lang="en-US" dirty="0" smtClean="0"/>
              <a:t>IOPS data alone can be misleading because of saturation effects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IOPS with latency </a:t>
            </a:r>
            <a:r>
              <a:rPr lang="en-US" dirty="0" smtClean="0"/>
              <a:t>breakdown</a:t>
            </a:r>
          </a:p>
          <a:p>
            <a:endParaRPr lang="en-US" dirty="0"/>
          </a:p>
          <a:p>
            <a:r>
              <a:rPr lang="en-US" dirty="0"/>
              <a:t>We can get </a:t>
            </a:r>
            <a:r>
              <a:rPr lang="en-US" dirty="0">
                <a:solidFill>
                  <a:srgbClr val="FF0000"/>
                </a:solidFill>
              </a:rPr>
              <a:t>insights</a:t>
            </a:r>
            <a:r>
              <a:rPr lang="en-US" dirty="0"/>
              <a:t> on the storage performance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latency histograms and </a:t>
            </a:r>
            <a:r>
              <a:rPr lang="en-US" dirty="0">
                <a:solidFill>
                  <a:srgbClr val="FF0000"/>
                </a:solidFill>
              </a:rPr>
              <a:t>heat map </a:t>
            </a:r>
            <a:r>
              <a:rPr lang="en-US" dirty="0"/>
              <a:t>visualization</a:t>
            </a:r>
          </a:p>
          <a:p>
            <a:pPr lvl="1"/>
            <a:r>
              <a:rPr lang="en-US" dirty="0" smtClean="0"/>
              <a:t>Analysis of random reads by drilling </a:t>
            </a:r>
            <a:r>
              <a:rPr lang="en-US" dirty="0"/>
              <a:t>down ‘</a:t>
            </a:r>
            <a:r>
              <a:rPr lang="en-US" dirty="0" err="1">
                <a:solidFill>
                  <a:srgbClr val="FF0000"/>
                </a:solidFill>
              </a:rPr>
              <a:t>db</a:t>
            </a:r>
            <a:r>
              <a:rPr lang="en-US" dirty="0">
                <a:solidFill>
                  <a:srgbClr val="FF0000"/>
                </a:solidFill>
              </a:rPr>
              <a:t> file sequential read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Use this method also for commit wait: ‘log file sync’</a:t>
            </a:r>
          </a:p>
          <a:p>
            <a:endParaRPr lang="en-GB" dirty="0" smtClean="0"/>
          </a:p>
          <a:p>
            <a:pPr lvl="1"/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Limitations of Using Wait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Wait event timing is done by the </a:t>
            </a:r>
            <a:r>
              <a:rPr lang="en-US" dirty="0" smtClean="0">
                <a:solidFill>
                  <a:srgbClr val="FF0000"/>
                </a:solidFill>
              </a:rPr>
              <a:t>Oracle code</a:t>
            </a:r>
          </a:p>
          <a:p>
            <a:pPr lvl="1"/>
            <a:r>
              <a:rPr lang="en-US" dirty="0" smtClean="0"/>
              <a:t>May not reflect actual </a:t>
            </a:r>
            <a:r>
              <a:rPr lang="en-US" dirty="0" smtClean="0">
                <a:solidFill>
                  <a:srgbClr val="FF0000"/>
                </a:solidFill>
              </a:rPr>
              <a:t>I/O response time</a:t>
            </a:r>
          </a:p>
          <a:p>
            <a:pPr lvl="1"/>
            <a:r>
              <a:rPr lang="en-US" dirty="0" smtClean="0"/>
              <a:t>CPU time may also be accounted as I/O wait</a:t>
            </a:r>
          </a:p>
          <a:p>
            <a:pPr lvl="1"/>
            <a:r>
              <a:rPr lang="en-US" dirty="0" smtClean="0"/>
              <a:t>Server high load can distort the timing values</a:t>
            </a:r>
          </a:p>
          <a:p>
            <a:pPr lvl="1"/>
            <a:r>
              <a:rPr lang="en-US" dirty="0" err="1"/>
              <a:t>V</a:t>
            </a:r>
            <a:r>
              <a:rPr lang="en-US" dirty="0" err="1" smtClean="0"/>
              <a:t>$event_histogram</a:t>
            </a:r>
            <a:r>
              <a:rPr lang="en-US" dirty="0" smtClean="0"/>
              <a:t> lowest bucket is 1 millisecond</a:t>
            </a:r>
          </a:p>
          <a:p>
            <a:endParaRPr lang="en-US" dirty="0" smtClean="0"/>
          </a:p>
          <a:p>
            <a:pPr marL="448056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176951"/>
            <a:ext cx="8827129" cy="16399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European Organization for Nuclear Research founded in 1954</a:t>
            </a:r>
          </a:p>
          <a:p>
            <a:r>
              <a:rPr lang="en-US" dirty="0" smtClean="0"/>
              <a:t>Membership: 21 </a:t>
            </a:r>
            <a:r>
              <a:rPr lang="en-US" dirty="0"/>
              <a:t>Member </a:t>
            </a:r>
            <a:r>
              <a:rPr lang="en-US" dirty="0" smtClean="0"/>
              <a:t>States</a:t>
            </a:r>
            <a:r>
              <a:rPr lang="en-US" dirty="0"/>
              <a:t> </a:t>
            </a:r>
            <a:r>
              <a:rPr lang="en-US" dirty="0" smtClean="0"/>
              <a:t>+ 7 Observers</a:t>
            </a:r>
          </a:p>
          <a:p>
            <a:r>
              <a:rPr lang="en-US" dirty="0" smtClean="0"/>
              <a:t>60 </a:t>
            </a:r>
            <a:r>
              <a:rPr lang="en-US" dirty="0"/>
              <a:t>Non-member States collaborate with CERN</a:t>
            </a:r>
          </a:p>
          <a:p>
            <a:r>
              <a:rPr lang="en-US" dirty="0"/>
              <a:t>2400 staff members work at CERN as </a:t>
            </a:r>
            <a:r>
              <a:rPr lang="en-US" dirty="0" smtClean="0"/>
              <a:t>personnel + 10000 researchers </a:t>
            </a:r>
            <a:r>
              <a:rPr lang="en-US" dirty="0"/>
              <a:t>from institutes world-wide</a:t>
            </a:r>
          </a:p>
          <a:p>
            <a:endParaRPr lang="en-GB" dirty="0"/>
          </a:p>
        </p:txBody>
      </p:sp>
      <p:pic>
        <p:nvPicPr>
          <p:cNvPr id="8" name="Picture 10" descr="World_users_by_Inst_2009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829" r="1389" b="8357"/>
          <a:stretch>
            <a:fillRect/>
          </a:stretch>
        </p:blipFill>
        <p:spPr bwMode="auto">
          <a:xfrm>
            <a:off x="4673544" y="2975713"/>
            <a:ext cx="3785157" cy="307703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975713"/>
            <a:ext cx="4169229" cy="308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Random 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Db file sequential read</a:t>
            </a:r>
          </a:p>
          <a:p>
            <a:pPr lvl="1"/>
            <a:r>
              <a:rPr lang="en-US" dirty="0" smtClean="0"/>
              <a:t>Is the easiest event to relate to I/O service time</a:t>
            </a:r>
          </a:p>
          <a:p>
            <a:pPr lvl="1"/>
            <a:r>
              <a:rPr lang="en-US" dirty="0" smtClean="0"/>
              <a:t>Instruments </a:t>
            </a:r>
            <a:r>
              <a:rPr lang="en-US" dirty="0" smtClean="0">
                <a:solidFill>
                  <a:srgbClr val="FF0000"/>
                </a:solidFill>
              </a:rPr>
              <a:t>single-block reads</a:t>
            </a:r>
            <a:r>
              <a:rPr lang="en-US" dirty="0" smtClean="0"/>
              <a:t>, blocking I/O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r>
              <a:rPr lang="en-US" i="1" dirty="0" smtClean="0"/>
              <a:t>Limitations: </a:t>
            </a:r>
          </a:p>
          <a:p>
            <a:pPr lvl="1"/>
            <a:r>
              <a:rPr lang="en-US" i="1" dirty="0" smtClean="0"/>
              <a:t>In some cases Oracle can use </a:t>
            </a:r>
            <a:r>
              <a:rPr lang="en-US" i="1" dirty="0" err="1" smtClean="0"/>
              <a:t>async</a:t>
            </a:r>
            <a:r>
              <a:rPr lang="en-US" i="1" dirty="0" smtClean="0"/>
              <a:t> I/O for random reads, e.g</a:t>
            </a:r>
            <a:r>
              <a:rPr lang="en-US" i="1" dirty="0"/>
              <a:t>.</a:t>
            </a:r>
            <a:r>
              <a:rPr lang="en-US" i="1" dirty="0" smtClean="0"/>
              <a:t> for </a:t>
            </a:r>
            <a:r>
              <a:rPr lang="en-US" i="1" dirty="0" smtClean="0">
                <a:solidFill>
                  <a:srgbClr val="FF0000"/>
                </a:solidFill>
              </a:rPr>
              <a:t>prefetching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batching</a:t>
            </a:r>
            <a:r>
              <a:rPr lang="en-US" i="1" dirty="0" smtClean="0"/>
              <a:t>. </a:t>
            </a:r>
          </a:p>
          <a:p>
            <a:pPr lvl="1"/>
            <a:r>
              <a:rPr lang="en-US" i="1" dirty="0" smtClean="0"/>
              <a:t>The wait event used in that case is ‘</a:t>
            </a:r>
            <a:r>
              <a:rPr lang="en-US" i="1" dirty="0" err="1" smtClean="0">
                <a:solidFill>
                  <a:srgbClr val="FF0000"/>
                </a:solidFill>
              </a:rPr>
              <a:t>db</a:t>
            </a:r>
            <a:r>
              <a:rPr lang="en-US" i="1" dirty="0" smtClean="0">
                <a:solidFill>
                  <a:srgbClr val="FF0000"/>
                </a:solidFill>
              </a:rPr>
              <a:t> file parallel read</a:t>
            </a:r>
            <a:r>
              <a:rPr lang="en-US" i="1" dirty="0" smtClean="0"/>
              <a:t>’</a:t>
            </a:r>
          </a:p>
          <a:p>
            <a:pPr marL="36576" indent="0">
              <a:buNone/>
            </a:pPr>
            <a:endParaRPr lang="en-US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Log File Sync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file sync</a:t>
            </a:r>
          </a:p>
          <a:p>
            <a:pPr lvl="1"/>
            <a:r>
              <a:rPr lang="en-GB" dirty="0" smtClean="0"/>
              <a:t>Big part of the commit-time wait</a:t>
            </a:r>
          </a:p>
          <a:p>
            <a:pPr lvl="1"/>
            <a:r>
              <a:rPr lang="en-US" dirty="0" smtClean="0"/>
              <a:t>Complex: it’s </a:t>
            </a:r>
            <a:r>
              <a:rPr lang="en-US" dirty="0" smtClean="0">
                <a:solidFill>
                  <a:srgbClr val="FF0000"/>
                </a:solidFill>
              </a:rPr>
              <a:t>not a pure I/O </a:t>
            </a:r>
            <a:r>
              <a:rPr lang="en-US" dirty="0" smtClean="0"/>
              <a:t>event</a:t>
            </a:r>
            <a:endParaRPr lang="en-GB" dirty="0" smtClean="0"/>
          </a:p>
          <a:p>
            <a:r>
              <a:rPr lang="en-GB" dirty="0" smtClean="0"/>
              <a:t>The root causes of high latency for log file sync can be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CPU</a:t>
            </a:r>
            <a:r>
              <a:rPr lang="en-GB" dirty="0" smtClean="0"/>
              <a:t> starvation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LGWR</a:t>
            </a:r>
            <a:r>
              <a:rPr lang="en-GB" dirty="0" smtClean="0"/>
              <a:t> behaviour </a:t>
            </a:r>
          </a:p>
          <a:p>
            <a:pPr lvl="2"/>
            <a:r>
              <a:rPr lang="en-GB" dirty="0" smtClean="0"/>
              <a:t>with inter-process communication and/or bugs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See also Kevin </a:t>
            </a:r>
            <a:r>
              <a:rPr lang="en-GB" dirty="0" err="1" smtClean="0"/>
              <a:t>Closson’s</a:t>
            </a:r>
            <a:r>
              <a:rPr lang="en-GB" dirty="0" smtClean="0"/>
              <a:t> blog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Limitations for Multi-Block 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  <a:r>
              <a:rPr lang="en-US" dirty="0" smtClean="0"/>
              <a:t> I/O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ait </a:t>
            </a:r>
            <a:r>
              <a:rPr lang="en-GB" dirty="0"/>
              <a:t>events </a:t>
            </a:r>
            <a:r>
              <a:rPr lang="en-GB" dirty="0" smtClean="0"/>
              <a:t>of this family are </a:t>
            </a:r>
            <a:r>
              <a:rPr lang="en-GB" dirty="0" smtClean="0">
                <a:solidFill>
                  <a:srgbClr val="FF0000"/>
                </a:solidFill>
              </a:rPr>
              <a:t>very hard </a:t>
            </a:r>
            <a:r>
              <a:rPr lang="en-GB" dirty="0" smtClean="0"/>
              <a:t>or impossible to utilize precisely in </a:t>
            </a:r>
            <a:r>
              <a:rPr lang="en-GB" dirty="0"/>
              <a:t>the context of </a:t>
            </a:r>
            <a:r>
              <a:rPr lang="en-GB" dirty="0" smtClean="0"/>
              <a:t>latency</a:t>
            </a:r>
          </a:p>
          <a:p>
            <a:pPr lvl="1"/>
            <a:r>
              <a:rPr lang="en-GB" dirty="0" smtClean="0"/>
              <a:t>See Frits </a:t>
            </a:r>
            <a:r>
              <a:rPr lang="en-GB" dirty="0" err="1" smtClean="0"/>
              <a:t>Hoogland’s</a:t>
            </a:r>
            <a:r>
              <a:rPr lang="en-GB" dirty="0" smtClean="0"/>
              <a:t> work</a:t>
            </a:r>
          </a:p>
          <a:p>
            <a:endParaRPr lang="en-GB" dirty="0" smtClean="0"/>
          </a:p>
          <a:p>
            <a:r>
              <a:rPr lang="en-GB" dirty="0" smtClean="0"/>
              <a:t>Multi-block I/O</a:t>
            </a:r>
          </a:p>
          <a:p>
            <a:pPr lvl="1"/>
            <a:r>
              <a:rPr lang="en-GB" dirty="0" smtClean="0"/>
              <a:t>Hard to compare latency for I/</a:t>
            </a:r>
            <a:r>
              <a:rPr lang="en-GB" dirty="0" err="1" smtClean="0"/>
              <a:t>Os</a:t>
            </a:r>
            <a:r>
              <a:rPr lang="en-GB" dirty="0" smtClean="0"/>
              <a:t> of different sizes</a:t>
            </a:r>
          </a:p>
          <a:p>
            <a:endParaRPr lang="en-GB" dirty="0" smtClean="0"/>
          </a:p>
          <a:p>
            <a:r>
              <a:rPr lang="en-GB" dirty="0" smtClean="0"/>
              <a:t>Keeping in mind these limitations. </a:t>
            </a:r>
          </a:p>
          <a:p>
            <a:pPr lvl="1"/>
            <a:r>
              <a:rPr lang="en-GB" dirty="0" smtClean="0"/>
              <a:t>Heat maps of </a:t>
            </a:r>
            <a:r>
              <a:rPr lang="en-GB" dirty="0" err="1" smtClean="0"/>
              <a:t>db</a:t>
            </a:r>
            <a:r>
              <a:rPr lang="en-GB" dirty="0" smtClean="0"/>
              <a:t> file parallel write  can be used to study DBWR performance issues (e.g. high write latency)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66229"/>
            <a:ext cx="6746658" cy="380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CERN </a:t>
            </a:r>
            <a:r>
              <a:rPr lang="en-US" sz="2800" dirty="0">
                <a:solidFill>
                  <a:schemeClr val="accent2"/>
                </a:solidFill>
              </a:rPr>
              <a:t>and </a:t>
            </a:r>
            <a:r>
              <a:rPr lang="en-US" sz="2800" dirty="0" smtClean="0">
                <a:solidFill>
                  <a:schemeClr val="accent2"/>
                </a:solidFill>
              </a:rPr>
              <a:t>Oracle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accent2"/>
                </a:solidFill>
              </a:rPr>
              <a:t>Storage latency investigations and Oracle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Tools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More sources of latency data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Automate tedious tasks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Data collection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Visualisation</a:t>
            </a:r>
          </a:p>
          <a:p>
            <a:endParaRPr lang="en-GB" dirty="0" smtClean="0"/>
          </a:p>
          <a:p>
            <a:r>
              <a:rPr lang="en-GB" dirty="0" smtClean="0"/>
              <a:t>Three tools I have built and shared:</a:t>
            </a:r>
          </a:p>
          <a:p>
            <a:pPr lvl="1"/>
            <a:r>
              <a:rPr lang="en-GB" dirty="0" smtClean="0"/>
              <a:t>PerfSheet4 -&gt; AWR analytics</a:t>
            </a:r>
          </a:p>
          <a:p>
            <a:pPr lvl="1"/>
            <a:r>
              <a:rPr lang="en-GB" dirty="0" err="1" smtClean="0"/>
              <a:t>OraLatencyMap</a:t>
            </a:r>
            <a:r>
              <a:rPr lang="en-GB" dirty="0" smtClean="0"/>
              <a:t> -&gt; Heat Maps in SQL*Plus</a:t>
            </a:r>
          </a:p>
          <a:p>
            <a:pPr lvl="1"/>
            <a:r>
              <a:rPr lang="en-GB" dirty="0" err="1" smtClean="0"/>
              <a:t>PyLatencyMap</a:t>
            </a:r>
            <a:r>
              <a:rPr lang="en-GB" dirty="0" smtClean="0"/>
              <a:t> -&gt; Advanced version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</a:t>
            </a:r>
            <a:r>
              <a:rPr lang="en-US" dirty="0" err="1" smtClean="0"/>
              <a:t>PerfSheet</a:t>
            </a:r>
            <a:r>
              <a:rPr lang="en-US" dirty="0" smtClean="0"/>
              <a:t>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analytic platform for AWR data</a:t>
            </a:r>
          </a:p>
          <a:p>
            <a:r>
              <a:rPr lang="en-GB" dirty="0" smtClean="0"/>
              <a:t>Predefined queries and graphs</a:t>
            </a:r>
          </a:p>
          <a:p>
            <a:r>
              <a:rPr lang="en-GB" dirty="0" smtClean="0"/>
              <a:t>Power of Pivot Charts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027" name="Picture 3" descr="C:\mblaszcz private\PRESENTATIONS MAIN\aaa UKOUG 2013\working\pics latency\pictures\PerfSheet4_IOHistogram_Example_Ann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33" y="3147760"/>
            <a:ext cx="4247214" cy="25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5" y="3157673"/>
            <a:ext cx="4269171" cy="258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PerfSheet</a:t>
            </a:r>
            <a:r>
              <a:rPr lang="en-US" dirty="0" smtClean="0"/>
              <a:t>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6" y="1246650"/>
            <a:ext cx="7966982" cy="48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</a:t>
            </a:r>
            <a:r>
              <a:rPr lang="en-US" dirty="0" err="1" smtClean="0"/>
              <a:t>PerfSheet</a:t>
            </a:r>
            <a:r>
              <a:rPr lang="en-US" dirty="0" smtClean="0"/>
              <a:t>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1029" name="Picture 5" descr="C:\mblaszcz private\PRESENTATIONS MAIN\aaa UKOUG 2013\working\pics latency\pictures\PerfSheet4_IOHistogram_Example_Ann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881"/>
            <a:ext cx="9017343" cy="51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</a:t>
            </a:r>
            <a:r>
              <a:rPr lang="en-US" dirty="0" err="1"/>
              <a:t>OraLatencyMap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on SQL*Plus, core written in PL/SQL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Lightweight</a:t>
            </a:r>
            <a:r>
              <a:rPr lang="en-US" dirty="0" smtClean="0"/>
              <a:t>, does not require any installation</a:t>
            </a:r>
          </a:p>
          <a:p>
            <a:pPr lvl="1"/>
            <a:r>
              <a:rPr lang="en-US" dirty="0" smtClean="0"/>
              <a:t>Command line interface</a:t>
            </a:r>
          </a:p>
          <a:p>
            <a:pPr lvl="1"/>
            <a:r>
              <a:rPr lang="en-US" dirty="0" smtClean="0"/>
              <a:t>Heat maps generated using </a:t>
            </a:r>
            <a:r>
              <a:rPr lang="en-US" dirty="0" smtClean="0">
                <a:solidFill>
                  <a:srgbClr val="FF0000"/>
                </a:solidFill>
              </a:rPr>
              <a:t>ANSI escape codes </a:t>
            </a:r>
          </a:p>
          <a:p>
            <a:endParaRPr lang="en-US" dirty="0" smtClean="0"/>
          </a:p>
          <a:p>
            <a:r>
              <a:rPr lang="en-US" dirty="0" smtClean="0"/>
              <a:t>Getting started: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2919" y="4426846"/>
            <a:ext cx="4374217" cy="51897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SQL&gt; @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OraLatencyMap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/>
              <a:t>PyLatencyMap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written in Python + SQL*Plus scripts</a:t>
            </a:r>
          </a:p>
          <a:p>
            <a:pPr lvl="1"/>
            <a:r>
              <a:rPr lang="en-US" dirty="0" smtClean="0"/>
              <a:t>No installations required, CLI, lightweight</a:t>
            </a:r>
          </a:p>
          <a:p>
            <a:pPr lvl="1"/>
            <a:r>
              <a:rPr lang="en-US" dirty="0" smtClean="0"/>
              <a:t>It’s an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dvanced</a:t>
            </a:r>
            <a:r>
              <a:rPr lang="en-US" dirty="0" smtClean="0"/>
              <a:t> version of </a:t>
            </a:r>
            <a:r>
              <a:rPr lang="en-US" dirty="0" err="1" smtClean="0"/>
              <a:t>OraLatencyMap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Can be used for generic </a:t>
            </a:r>
            <a:r>
              <a:rPr lang="en-US" dirty="0" smtClean="0">
                <a:solidFill>
                  <a:srgbClr val="FF0000"/>
                </a:solidFill>
              </a:rPr>
              <a:t>latency sources</a:t>
            </a:r>
          </a:p>
          <a:p>
            <a:pPr lvl="1"/>
            <a:r>
              <a:rPr lang="en-US" dirty="0" smtClean="0"/>
              <a:t>Oracle v$, trace files, AWR, DTrace data,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Pre-built examples available</a:t>
            </a:r>
            <a:endParaRPr lang="en-US" dirty="0"/>
          </a:p>
          <a:p>
            <a:pPr lvl="1"/>
            <a:r>
              <a:rPr lang="en-US" dirty="0" smtClean="0"/>
              <a:t>Additional features: record and replay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LHC</a:t>
            </a:r>
            <a:r>
              <a:rPr lang="en-GB" dirty="0" smtClean="0"/>
              <a:t>, </a:t>
            </a:r>
            <a:r>
              <a:rPr lang="pl-PL" dirty="0" smtClean="0"/>
              <a:t>Experiments</a:t>
            </a:r>
            <a:r>
              <a:rPr lang="en-GB" dirty="0" smtClean="0"/>
              <a:t>,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278"/>
            <a:ext cx="4186201" cy="3718056"/>
          </a:xfrm>
        </p:spPr>
        <p:txBody>
          <a:bodyPr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Large Hadron Collider (LHC)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 smtClean="0"/>
              <a:t>World’s </a:t>
            </a:r>
            <a:r>
              <a:rPr lang="en-GB" sz="1500" dirty="0"/>
              <a:t>largest and most powerful </a:t>
            </a:r>
            <a:r>
              <a:rPr lang="en-GB" sz="1500" dirty="0" smtClean="0"/>
              <a:t>particle accelerator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 smtClean="0"/>
              <a:t>27km </a:t>
            </a:r>
            <a:r>
              <a:rPr lang="en-GB" sz="1500" dirty="0"/>
              <a:t>ring of superconducting magnets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Currently undergoing upgrades, restart in 2015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The products of particle collisions are captured by complex detectors and analyzed by software in the experiments dedicated to LHC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Higgs boson </a:t>
            </a:r>
            <a:r>
              <a:rPr lang="en-US" sz="1600" b="1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discovered! </a:t>
            </a:r>
          </a:p>
          <a:p>
            <a:pPr marL="36576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800" dirty="0" smtClean="0">
              <a:solidFill>
                <a:srgbClr val="0055A0"/>
              </a:solidFill>
              <a:ea typeface="DejaVu Sans" charset="0"/>
              <a:cs typeface="DejaVu Sans" charset="0"/>
            </a:endParaRPr>
          </a:p>
          <a:p>
            <a:pPr marL="36576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 smtClean="0">
              <a:solidFill>
                <a:srgbClr val="0055A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marL="36576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4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0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16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000" dirty="0" smtClean="0">
              <a:solidFill>
                <a:schemeClr val="tx1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0" name="Picture 9" descr="CERN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1279887"/>
            <a:ext cx="5072466" cy="325034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4859167"/>
            <a:ext cx="9160372" cy="13527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The Nobel Prize in Physics 2013 was awarded jointly to François </a:t>
            </a:r>
            <a:r>
              <a:rPr lang="en-GB" sz="1600" dirty="0" err="1" smtClean="0"/>
              <a:t>Englert</a:t>
            </a:r>
            <a:r>
              <a:rPr lang="en-GB" sz="1600" dirty="0" smtClean="0"/>
              <a:t> and Peter W. Higgs </a:t>
            </a:r>
            <a:r>
              <a:rPr lang="en-GB" sz="1600" i="1" dirty="0" smtClean="0"/>
              <a:t>"for the theoretical discovery of a mechanism that contributes to our understanding of the origin of mass of subatomic particles, and which recently </a:t>
            </a:r>
            <a:r>
              <a:rPr lang="en-GB" sz="1600" i="1" dirty="0" smtClean="0">
                <a:solidFill>
                  <a:srgbClr val="FF0000"/>
                </a:solidFill>
              </a:rPr>
              <a:t>was confirmed through the discovery of the predicted fundamental particle, by the ATLAS and CMS experiments at CERN's Large Hadron Collider</a:t>
            </a:r>
            <a:r>
              <a:rPr lang="en-GB" sz="1600" i="1" dirty="0" smtClean="0"/>
              <a:t>"</a:t>
            </a:r>
            <a:endParaRPr lang="en-US" sz="1600" b="1" dirty="0" smtClean="0">
              <a:solidFill>
                <a:srgbClr val="0055A0"/>
              </a:solidFill>
              <a:ea typeface="DejaVu Sans" charset="0"/>
              <a:cs typeface="DejaVu Sans" charset="0"/>
            </a:endParaRPr>
          </a:p>
          <a:p>
            <a:pPr marL="36576" indent="0">
              <a:buFont typeface="Arial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800" dirty="0" smtClean="0">
              <a:solidFill>
                <a:srgbClr val="0055A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 smtClean="0">
              <a:solidFill>
                <a:srgbClr val="0055A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marL="36576" indent="0">
              <a:buFont typeface="Arial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4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0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16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000" dirty="0" smtClean="0">
              <a:ea typeface="DejaVu Sans" charset="0"/>
              <a:cs typeface="DejaVu Sans" charset="0"/>
            </a:endParaRPr>
          </a:p>
        </p:txBody>
      </p:sp>
      <p:pic>
        <p:nvPicPr>
          <p:cNvPr id="16" name="Picture 15" descr="120820_LHC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151">
            <a:off x="4035304" y="1329961"/>
            <a:ext cx="5006851" cy="3332736"/>
          </a:xfrm>
          <a:prstGeom prst="rect">
            <a:avLst/>
          </a:prstGeom>
          <a:ln w="25400" cap="sq">
            <a:solidFill>
              <a:schemeClr val="accent2"/>
            </a:solidFill>
            <a:miter lim="800000"/>
          </a:ln>
        </p:spPr>
      </p:pic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1325124"/>
            <a:ext cx="5016677" cy="3346443"/>
          </a:xfrm>
          <a:prstGeom prst="rect">
            <a:avLst/>
          </a:prstGeom>
          <a:ln w="25400" cap="sq">
            <a:solidFill>
              <a:schemeClr val="accent2"/>
            </a:solidFill>
            <a:miter lim="800000"/>
          </a:ln>
        </p:spPr>
      </p:pic>
      <p:pic>
        <p:nvPicPr>
          <p:cNvPr id="20" name="Picture 19" descr="SimulatedLeadIonCollisi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87">
            <a:off x="4085501" y="1294521"/>
            <a:ext cx="4937907" cy="3400582"/>
          </a:xfrm>
          <a:prstGeom prst="rect">
            <a:avLst/>
          </a:prstGeom>
          <a:ln w="25400" cap="sq">
            <a:solidFill>
              <a:schemeClr val="accent3"/>
            </a:solidFill>
            <a:miter lim="800000"/>
          </a:ln>
        </p:spPr>
      </p:pic>
      <p:pic>
        <p:nvPicPr>
          <p:cNvPr id="1026" name="Picture 2" descr="C:\mblaszcz private\PRESENTATIONS MAIN\aaa UKOUG 2013\pics\higgs-and-englert53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670">
            <a:off x="4122155" y="1289421"/>
            <a:ext cx="4879525" cy="3361207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Getting Started </a:t>
            </a:r>
            <a:r>
              <a:rPr lang="en-US" dirty="0" smtClean="0"/>
              <a:t>with </a:t>
            </a:r>
            <a:r>
              <a:rPr lang="en-US" dirty="0" err="1"/>
              <a:t>PyLatencyMap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4888872"/>
          </a:xfrm>
        </p:spPr>
        <p:txBody>
          <a:bodyPr/>
          <a:lstStyle/>
          <a:p>
            <a:r>
              <a:rPr lang="en-US" dirty="0"/>
              <a:t>Modular architecture</a:t>
            </a:r>
          </a:p>
          <a:p>
            <a:pPr lvl="1"/>
            <a:r>
              <a:rPr lang="en-US" dirty="0"/>
              <a:t>Source | &lt;optional filter&gt; | visualization engine</a:t>
            </a:r>
          </a:p>
          <a:p>
            <a:endParaRPr lang="en-US" dirty="0" smtClean="0"/>
          </a:p>
          <a:p>
            <a:r>
              <a:rPr lang="en-US" dirty="0" smtClean="0"/>
              <a:t>Getting started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Video, getting started with </a:t>
            </a:r>
            <a:r>
              <a:rPr lang="en-US" dirty="0" err="1" smtClean="0"/>
              <a:t>PyLatencyMap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http://www.youtube.com/watch?v=-</a:t>
            </a:r>
            <a:r>
              <a:rPr lang="en-US" dirty="0" smtClean="0">
                <a:hlinkClick r:id="rId3"/>
              </a:rPr>
              <a:t>YuShn6ro1g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5959" y="3484528"/>
            <a:ext cx="7023632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$ ./Example1_oracle_random_read.sh</a:t>
            </a:r>
          </a:p>
        </p:txBody>
      </p:sp>
    </p:spTree>
    <p:extLst>
      <p:ext uri="{BB962C8B-B14F-4D97-AF65-F5344CB8AC3E}">
        <p14:creationId xmlns:p14="http://schemas.microsoft.com/office/powerpoint/2010/main" val="6385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66229"/>
            <a:ext cx="6746658" cy="380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CERN </a:t>
            </a:r>
            <a:r>
              <a:rPr lang="en-US" sz="2800" dirty="0">
                <a:solidFill>
                  <a:schemeClr val="accent2"/>
                </a:solidFill>
              </a:rPr>
              <a:t>and </a:t>
            </a:r>
            <a:r>
              <a:rPr lang="en-US" sz="2800" dirty="0" smtClean="0">
                <a:solidFill>
                  <a:schemeClr val="accent2"/>
                </a:solidFill>
              </a:rPr>
              <a:t>Oracle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accent2"/>
                </a:solidFill>
              </a:rPr>
              <a:t>Storage latency investigations and Oracle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Tools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More sources of latency </a:t>
            </a:r>
            <a:r>
              <a:rPr lang="en-US" sz="2800" dirty="0" smtClean="0"/>
              <a:t>data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Latency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48888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Latency can be collected from various other sources</a:t>
            </a:r>
          </a:p>
          <a:p>
            <a:pPr lvl="1"/>
            <a:r>
              <a:rPr lang="en-US" sz="2800" dirty="0" smtClean="0"/>
              <a:t>From the OS </a:t>
            </a:r>
          </a:p>
          <a:p>
            <a:pPr lvl="1"/>
            <a:r>
              <a:rPr lang="en-US" sz="2800" dirty="0" smtClean="0"/>
              <a:t>From Oracle RDBMS trace files and X$ tables</a:t>
            </a:r>
          </a:p>
          <a:p>
            <a:pPr lvl="1"/>
            <a:r>
              <a:rPr lang="en-US" sz="2800" dirty="0" smtClean="0"/>
              <a:t>From the storage instrumentation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OS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DTrace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Great performance tool, coming to Linux too</a:t>
            </a:r>
          </a:p>
          <a:p>
            <a:pPr lvl="1"/>
            <a:r>
              <a:rPr lang="en-GB" dirty="0" smtClean="0"/>
              <a:t>Naturally fits to gathering I/O latency data</a:t>
            </a:r>
          </a:p>
          <a:p>
            <a:pPr lvl="2"/>
            <a:r>
              <a:rPr lang="en-US" dirty="0" smtClean="0"/>
              <a:t>Histograms collected with the </a:t>
            </a:r>
            <a:r>
              <a:rPr lang="en-US" dirty="0" smtClean="0">
                <a:solidFill>
                  <a:srgbClr val="FF0000"/>
                </a:solidFill>
              </a:rPr>
              <a:t>quantize</a:t>
            </a:r>
            <a:r>
              <a:rPr lang="en-US" dirty="0" smtClean="0"/>
              <a:t> operator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180" y="3264091"/>
            <a:ext cx="7836541" cy="261186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dtrace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-n '</a:t>
            </a:r>
          </a:p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syscall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::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pread64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:entry { self-&gt;s = timestamp;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 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syscall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::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pread64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:return /self-&gt;s/ { 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["ns"] =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quantize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(timestamp -self-&gt;s); self-&gt;s = 0;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tick-10s {</a:t>
            </a:r>
          </a:p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printa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trunc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}'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More DTrace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DTrace Oracle executable for wait event data</a:t>
            </a:r>
          </a:p>
          <a:p>
            <a:pPr lvl="1"/>
            <a:r>
              <a:rPr lang="en-GB" dirty="0" smtClean="0"/>
              <a:t>This scripts uses the DTrace PID provider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1093" y="2360672"/>
            <a:ext cx="7836541" cy="371985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dtrace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-n '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pid2349:oracle: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kews_update_wait_time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:entry,pid2350:oracle:kews_update_wait_time:entry {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self-&gt;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ela_time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 arg1;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pid2349:oracle: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kskthewt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:entry,pid2350:oracle:kskthewt:entry {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event_num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[arg1] =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quantize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(self-&gt;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ela_time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tick-10s {</a:t>
            </a:r>
          </a:p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printa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event_num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trunc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event_num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}'</a:t>
            </a:r>
          </a:p>
        </p:txBody>
      </p:sp>
    </p:spTree>
    <p:extLst>
      <p:ext uri="{BB962C8B-B14F-4D97-AF65-F5344CB8AC3E}">
        <p14:creationId xmlns:p14="http://schemas.microsoft.com/office/powerpoint/2010/main" val="6109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Sample DTrace Output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2189" y="1451991"/>
            <a:ext cx="7844707" cy="3442856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 294099                        :tick-10s        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146 (edited: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file sequential read)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value  ------------- Distribution ------------- count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128 |                                         0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256 |@                                        14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512 |@@@@@                                    120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1024 |@@@@@@@@                                 182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2048 |@@@@@@@@@@@@@@                           320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4096 |@@@@@@@@@@@@@                            302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8192 |                                         5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16384 |                                         4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32768 |                                        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011" y="5202241"/>
            <a:ext cx="7836541" cy="67286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dtrace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-s DTrace/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pread_tracedata.d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|python DTrace/dtrace_connector.py |python LatencyMap.py</a:t>
            </a:r>
          </a:p>
        </p:txBody>
      </p:sp>
    </p:spTree>
    <p:extLst>
      <p:ext uri="{BB962C8B-B14F-4D97-AF65-F5344CB8AC3E}">
        <p14:creationId xmlns:p14="http://schemas.microsoft.com/office/powerpoint/2010/main" val="41670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From 10046 Trace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Latency data is available in 10046 trace files</a:t>
            </a:r>
          </a:p>
          <a:p>
            <a:pPr lvl="1"/>
            <a:r>
              <a:rPr lang="en-GB" dirty="0" smtClean="0"/>
              <a:t>Wait event data with micro second precision</a:t>
            </a:r>
          </a:p>
          <a:p>
            <a:pPr lvl="1"/>
            <a:r>
              <a:rPr lang="en-GB" dirty="0" smtClean="0"/>
              <a:t>Allows the drill-down to session level</a:t>
            </a:r>
          </a:p>
          <a:p>
            <a:pPr marL="448056" lvl="1" indent="0">
              <a:buNone/>
            </a:pPr>
            <a:endParaRPr lang="en-GB" dirty="0"/>
          </a:p>
          <a:p>
            <a:pPr lvl="1"/>
            <a:r>
              <a:rPr lang="en-GB" dirty="0" smtClean="0"/>
              <a:t>Snippet from the trace file: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Plug into </a:t>
            </a:r>
            <a:r>
              <a:rPr lang="en-GB" dirty="0" err="1" smtClean="0"/>
              <a:t>PyLatencyMap</a:t>
            </a:r>
            <a:r>
              <a:rPr lang="en-GB" dirty="0" smtClean="0"/>
              <a:t> for heat map display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012" y="3885123"/>
            <a:ext cx="7836541" cy="67286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nam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='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file sequential read'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ela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977 file#=7 block#=29618220 blocks=1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obj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#=82015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=1377520823036634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014" y="2700057"/>
            <a:ext cx="7836541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SQL&gt; exec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dbms_monitor.session_trace_enable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sid,serial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#)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011" y="5202241"/>
            <a:ext cx="7836541" cy="67286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cat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tracefile.trc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| python 10046_connector.py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|python LatencyMap.py</a:t>
            </a:r>
          </a:p>
        </p:txBody>
      </p:sp>
    </p:spTree>
    <p:extLst>
      <p:ext uri="{BB962C8B-B14F-4D97-AF65-F5344CB8AC3E}">
        <p14:creationId xmlns:p14="http://schemas.microsoft.com/office/powerpoint/2010/main" val="3574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Instead of Tracing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233097"/>
            <a:ext cx="8827129" cy="4888872"/>
          </a:xfrm>
        </p:spPr>
        <p:txBody>
          <a:bodyPr>
            <a:normAutofit/>
          </a:bodyPr>
          <a:lstStyle/>
          <a:p>
            <a:r>
              <a:rPr lang="en-GB" dirty="0" smtClean="0"/>
              <a:t>We want to process a stream of wait events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ASH</a:t>
            </a:r>
            <a:r>
              <a:rPr lang="en-GB" dirty="0" smtClean="0"/>
              <a:t> data OK </a:t>
            </a:r>
            <a:r>
              <a:rPr lang="en-GB" dirty="0"/>
              <a:t>but sampling frequency </a:t>
            </a:r>
            <a:r>
              <a:rPr lang="en-GB" dirty="0" smtClean="0"/>
              <a:t>too low </a:t>
            </a:r>
          </a:p>
          <a:p>
            <a:pPr lvl="1"/>
            <a:r>
              <a:rPr lang="en-GB" dirty="0"/>
              <a:t>Not fast enough for </a:t>
            </a:r>
            <a:r>
              <a:rPr lang="en-GB" dirty="0" smtClean="0"/>
              <a:t>capturing all I/O events</a:t>
            </a:r>
            <a:endParaRPr lang="en-GB" dirty="0"/>
          </a:p>
          <a:p>
            <a:pPr lvl="1"/>
            <a:r>
              <a:rPr lang="en-GB" dirty="0" smtClean="0"/>
              <a:t>“_</a:t>
            </a:r>
            <a:r>
              <a:rPr lang="en-GB" dirty="0" err="1" smtClean="0"/>
              <a:t>ash_sampling_interval</a:t>
            </a:r>
            <a:r>
              <a:rPr lang="en-GB" dirty="0" smtClean="0"/>
              <a:t>”=1000 -&gt; 1 Hz</a:t>
            </a:r>
          </a:p>
          <a:p>
            <a:r>
              <a:rPr lang="en-GB" dirty="0" smtClean="0"/>
              <a:t>I propose a different method: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High frequency sampling</a:t>
            </a:r>
            <a:r>
              <a:rPr lang="en-GB" dirty="0" smtClean="0"/>
              <a:t> of </a:t>
            </a:r>
            <a:r>
              <a:rPr lang="en-GB" dirty="0" err="1" smtClean="0"/>
              <a:t>v$session_wait_history</a:t>
            </a:r>
            <a:endParaRPr lang="en-GB" dirty="0" smtClean="0"/>
          </a:p>
          <a:p>
            <a:pPr lvl="1"/>
            <a:r>
              <a:rPr lang="en-GB" dirty="0" smtClean="0"/>
              <a:t>10 latest wait events for each session</a:t>
            </a:r>
          </a:p>
          <a:p>
            <a:pPr lvl="2"/>
            <a:r>
              <a:rPr lang="en-GB" dirty="0" smtClean="0"/>
              <a:t>“_</a:t>
            </a:r>
            <a:r>
              <a:rPr lang="en-GB" dirty="0" err="1" smtClean="0"/>
              <a:t>session_wait_history</a:t>
            </a:r>
            <a:r>
              <a:rPr lang="en-GB" dirty="0" smtClean="0"/>
              <a:t>”=10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Data From X$KSLWH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V$session_wait_history</a:t>
            </a:r>
            <a:r>
              <a:rPr lang="en-US" dirty="0" smtClean="0"/>
              <a:t> is based on X$KSLWH</a:t>
            </a:r>
          </a:p>
          <a:p>
            <a:r>
              <a:rPr lang="en-US" dirty="0" smtClean="0"/>
              <a:t>Use X$KSLWH as </a:t>
            </a:r>
            <a:r>
              <a:rPr lang="en-US" dirty="0" smtClean="0">
                <a:solidFill>
                  <a:srgbClr val="FF0000"/>
                </a:solidFill>
              </a:rPr>
              <a:t>ring buffers </a:t>
            </a:r>
            <a:r>
              <a:rPr lang="en-US" dirty="0" smtClean="0"/>
              <a:t>indexed by SID</a:t>
            </a:r>
          </a:p>
          <a:p>
            <a:pPr lvl="1"/>
            <a:r>
              <a:rPr lang="en-US" dirty="0" smtClean="0"/>
              <a:t>Extract all captured wait events, </a:t>
            </a:r>
            <a:r>
              <a:rPr lang="en-US" dirty="0" smtClean="0">
                <a:solidFill>
                  <a:srgbClr val="FF0000"/>
                </a:solidFill>
              </a:rPr>
              <a:t>wrap</a:t>
            </a:r>
            <a:r>
              <a:rPr lang="en-US" dirty="0" smtClean="0"/>
              <a:t> on </a:t>
            </a:r>
            <a:r>
              <a:rPr lang="en-US" dirty="0" err="1" smtClean="0"/>
              <a:t>kslwhwaitid</a:t>
            </a:r>
            <a:r>
              <a:rPr lang="en-US" dirty="0" smtClean="0"/>
              <a:t> </a:t>
            </a:r>
          </a:p>
          <a:p>
            <a:pPr marL="448056" lvl="1" indent="0">
              <a:buNone/>
            </a:pPr>
            <a:endParaRPr lang="en-US" dirty="0"/>
          </a:p>
          <a:p>
            <a:pPr marL="448056" lvl="1" indent="0">
              <a:buNone/>
            </a:pPr>
            <a:r>
              <a:rPr lang="en-US" b="1" dirty="0" smtClean="0"/>
              <a:t>Selected columns from X$KSLWH: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57614"/>
              </p:ext>
            </p:extLst>
          </p:nvPr>
        </p:nvGraphicFramePr>
        <p:xfrm>
          <a:off x="533400" y="3667124"/>
          <a:ext cx="8317703" cy="21254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0650"/>
                <a:gridCol w="1924050"/>
                <a:gridCol w="3196984"/>
                <a:gridCol w="1806019"/>
              </a:tblGrid>
              <a:tr h="453311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 err="1" smtClean="0">
                          <a:effectLst/>
                        </a:rPr>
                        <a:t>kslwhsid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2400" b="1" u="none" strike="noStrike" kern="1200" dirty="0" err="1">
                          <a:solidFill>
                            <a:srgbClr val="FF0000"/>
                          </a:solidFill>
                          <a:effectLst/>
                        </a:rPr>
                        <a:t>kslwhwaitid</a:t>
                      </a:r>
                      <a:endParaRPr kumimoji="0" lang="en-GB" sz="2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 err="1">
                          <a:effectLst/>
                        </a:rPr>
                        <a:t>kslwhetext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 err="1">
                          <a:effectLst/>
                        </a:rPr>
                        <a:t>kslwhetime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1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42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21016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err="1">
                          <a:effectLst/>
                        </a:rPr>
                        <a:t>db</a:t>
                      </a:r>
                      <a:r>
                        <a:rPr lang="en-GB" sz="2400" u="none" strike="noStrike" dirty="0">
                          <a:effectLst/>
                        </a:rPr>
                        <a:t> file sequential read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300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1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21015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err="1">
                          <a:effectLst/>
                        </a:rPr>
                        <a:t>db</a:t>
                      </a:r>
                      <a:r>
                        <a:rPr lang="en-GB" sz="2400" u="none" strike="noStrike" dirty="0">
                          <a:effectLst/>
                        </a:rPr>
                        <a:t> file sequential read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1000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1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21014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err="1">
                          <a:effectLst/>
                        </a:rPr>
                        <a:t>db</a:t>
                      </a:r>
                      <a:r>
                        <a:rPr lang="en-GB" sz="2400" u="none" strike="noStrike" dirty="0">
                          <a:effectLst/>
                        </a:rPr>
                        <a:t> file sequential read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16000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1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42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21013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db file sequential read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400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2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Event Histograms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293307"/>
            <a:ext cx="8827129" cy="4312836"/>
          </a:xfrm>
        </p:spPr>
        <p:txBody>
          <a:bodyPr>
            <a:normAutofit/>
          </a:bodyPr>
          <a:lstStyle/>
          <a:p>
            <a:r>
              <a:rPr lang="en-GB" dirty="0" smtClean="0"/>
              <a:t>X$KSLWH sampling with a custom python script</a:t>
            </a:r>
          </a:p>
          <a:p>
            <a:pPr lvl="1"/>
            <a:r>
              <a:rPr lang="en-GB" dirty="0" smtClean="0"/>
              <a:t>SIDs as input, latency histograms as output</a:t>
            </a:r>
          </a:p>
          <a:p>
            <a:pPr lvl="1"/>
            <a:r>
              <a:rPr lang="en-GB" dirty="0" smtClean="0"/>
              <a:t>Latency is measured in microseconds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2746" y="2887296"/>
            <a:ext cx="7836541" cy="3165858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$ python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event_sampler_latency_histogram.py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-i 3 -c </a:t>
            </a:r>
          </a:p>
          <a:p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sampling rate: 6333 Hz,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iops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10396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bucket (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microsec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), wait count</a:t>
            </a:r>
          </a:p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...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256 , 20535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512 , 7708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1024 , 1923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2048 , 129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4096 , 78</a:t>
            </a:r>
          </a:p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...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WLCG</a:t>
            </a:r>
            <a:endParaRPr lang="pl-PL" dirty="0"/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w</a:t>
            </a:r>
            <a:r>
              <a:rPr lang="pl-PL" sz="2400" dirty="0" smtClean="0"/>
              <a:t>orld’s largest </a:t>
            </a:r>
            <a:r>
              <a:rPr lang="en-US" sz="2400" dirty="0" smtClean="0"/>
              <a:t>scientific </a:t>
            </a:r>
            <a:r>
              <a:rPr lang="pl-PL" sz="2400" dirty="0" smtClean="0"/>
              <a:t>computing gri</a:t>
            </a:r>
            <a:r>
              <a:rPr lang="fr-FR" sz="2400" dirty="0" smtClean="0"/>
              <a:t>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00608" y="2054648"/>
            <a:ext cx="305983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pl-PL" sz="1600" dirty="0">
                <a:solidFill>
                  <a:srgbClr val="FF0000"/>
                </a:solidFill>
              </a:rPr>
              <a:t>More than </a:t>
            </a:r>
            <a:r>
              <a:rPr lang="en-GB" sz="1600" dirty="0">
                <a:solidFill>
                  <a:srgbClr val="FF0000"/>
                </a:solidFill>
              </a:rPr>
              <a:t>10</a:t>
            </a:r>
            <a:r>
              <a:rPr lang="pl-PL" sz="1600" dirty="0">
                <a:solidFill>
                  <a:srgbClr val="FF0000"/>
                </a:solidFill>
              </a:rPr>
              <a:t>0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Petabytes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of data </a:t>
            </a:r>
            <a:r>
              <a:rPr lang="pl-PL" sz="1600" dirty="0" smtClean="0"/>
              <a:t>stored</a:t>
            </a:r>
            <a:r>
              <a:rPr lang="en-GB" sz="1600" dirty="0" smtClean="0"/>
              <a:t> in a custom file system</a:t>
            </a:r>
            <a:r>
              <a:rPr lang="pl-PL" sz="1600" dirty="0" smtClean="0"/>
              <a:t> </a:t>
            </a:r>
            <a:r>
              <a:rPr lang="pl-PL" sz="1600" dirty="0"/>
              <a:t>and analysed</a:t>
            </a:r>
            <a:r>
              <a:rPr lang="en-GB" sz="1600" dirty="0"/>
              <a:t>.</a:t>
            </a:r>
            <a:r>
              <a:rPr lang="pl-PL" sz="1600" dirty="0"/>
              <a:t> </a:t>
            </a:r>
            <a:r>
              <a:rPr lang="en-GB" sz="1600" dirty="0"/>
              <a:t>Increasing: 20+ Petabytes/year</a:t>
            </a:r>
            <a:endParaRPr lang="fr-FR" sz="1600" dirty="0"/>
          </a:p>
          <a:p>
            <a:pPr marL="0" lvl="1"/>
            <a:endParaRPr lang="fr-FR" sz="1600" dirty="0">
              <a:latin typeface="+mn-lt"/>
            </a:endParaRPr>
          </a:p>
          <a:p>
            <a:pPr marL="0" lvl="1"/>
            <a:r>
              <a:rPr lang="en-GB" sz="1600" dirty="0" smtClean="0">
                <a:latin typeface="+mn-lt"/>
              </a:rPr>
              <a:t>CPU: o</a:t>
            </a:r>
            <a:r>
              <a:rPr lang="pl-PL" sz="1600" dirty="0" smtClean="0">
                <a:latin typeface="+mn-lt"/>
              </a:rPr>
              <a:t>ver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250K cores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lvl="1"/>
            <a:r>
              <a:rPr lang="en-GB" sz="1600" dirty="0" smtClean="0">
                <a:latin typeface="+mn-lt"/>
              </a:rPr>
              <a:t>Jobs: 2M per day</a:t>
            </a:r>
          </a:p>
          <a:p>
            <a:pPr marL="0" lvl="1"/>
            <a:endParaRPr lang="fr-FR" sz="1600" dirty="0">
              <a:latin typeface="+mn-lt"/>
            </a:endParaRPr>
          </a:p>
          <a:p>
            <a:pPr marL="0" lvl="1"/>
            <a:r>
              <a:rPr lang="pl-PL" sz="1600" dirty="0" smtClean="0">
                <a:latin typeface="+mn-lt"/>
              </a:rPr>
              <a:t>1</a:t>
            </a:r>
            <a:r>
              <a:rPr lang="en-GB" sz="1600" dirty="0" smtClean="0">
                <a:latin typeface="+mn-lt"/>
              </a:rPr>
              <a:t>60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computer </a:t>
            </a:r>
            <a:r>
              <a:rPr lang="fr-FR" sz="1600" dirty="0" smtClean="0">
                <a:latin typeface="+mn-lt"/>
              </a:rPr>
              <a:t>centres</a:t>
            </a:r>
            <a:r>
              <a:rPr lang="pl-PL" sz="1600" dirty="0" smtClean="0">
                <a:latin typeface="+mn-lt"/>
              </a:rPr>
              <a:t> in 3</a:t>
            </a:r>
            <a:r>
              <a:rPr lang="en-GB" sz="1600" dirty="0" smtClean="0">
                <a:latin typeface="+mn-lt"/>
              </a:rPr>
              <a:t>5</a:t>
            </a:r>
            <a:r>
              <a:rPr lang="pl-PL" sz="1600" dirty="0" smtClean="0">
                <a:latin typeface="+mn-lt"/>
              </a:rPr>
              <a:t> countries</a:t>
            </a:r>
          </a:p>
          <a:p>
            <a:pPr marL="0" lvl="1"/>
            <a:endParaRPr lang="pl-PL" sz="1600" dirty="0" smtClean="0">
              <a:latin typeface="+mn-lt"/>
            </a:endParaRPr>
          </a:p>
          <a:p>
            <a:pPr marL="0" lvl="1"/>
            <a:r>
              <a:rPr lang="pl-PL" sz="1600" dirty="0" smtClean="0">
                <a:latin typeface="+mn-lt"/>
              </a:rPr>
              <a:t>More than 8000 physicists with real-time access to LHC data</a:t>
            </a:r>
            <a:endParaRPr lang="en-GB" sz="1600" dirty="0" smtClean="0">
              <a:latin typeface="+mn-lt"/>
            </a:endParaRPr>
          </a:p>
        </p:txBody>
      </p:sp>
      <p:pic>
        <p:nvPicPr>
          <p:cNvPr id="8" name="Picture 5" descr="gri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531" y="2199572"/>
            <a:ext cx="5213550" cy="31281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293304" y="2128163"/>
            <a:ext cx="5162665" cy="3216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46245" y="2124241"/>
            <a:ext cx="5247599" cy="30985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7035" y="2182875"/>
            <a:ext cx="4799279" cy="3161523"/>
            <a:chOff x="3348601" y="359113"/>
            <a:chExt cx="5338199" cy="352839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8601" y="359113"/>
              <a:ext cx="5338199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CCApr13-Tiers0-1-2_EPS-file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429" y="380916"/>
              <a:ext cx="3746297" cy="3506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1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Events and Heat 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00362"/>
            <a:ext cx="8827129" cy="4312836"/>
          </a:xfrm>
        </p:spPr>
        <p:txBody>
          <a:bodyPr>
            <a:normAutofit/>
          </a:bodyPr>
          <a:lstStyle/>
          <a:p>
            <a:r>
              <a:rPr lang="en-GB" dirty="0" smtClean="0"/>
              <a:t>Heat maps from X$KSLWH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High frequency sampling </a:t>
            </a:r>
            <a:r>
              <a:rPr lang="en-GB" dirty="0" smtClean="0"/>
              <a:t>of 16 busy SLOB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3074" name="Picture 2" descr="C:\Working_Set\Activities\sample_wait_history\sample_slob_16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2" y="2326371"/>
            <a:ext cx="5368925" cy="37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NetApp ONTAP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2187" y="2345967"/>
            <a:ext cx="7844707" cy="371985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mynas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::&gt;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 node run -node dbnas1 stats show -r -n 100 -i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 volume:myvol1:nfs_protocol_read_latency</a:t>
            </a:r>
          </a:p>
          <a:p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.&lt;20us:2656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volume:myvol1:nfs_protocol_read_latency.&lt;40us:25885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volume:myvol1:nfs_protocol_read_latency.&lt;60us:1040</a:t>
            </a:r>
          </a:p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.&lt;80us:95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volume:myvol1:nfs_protocol_read_latency.&lt;100us:16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volume:myvol1:nfs_protocol_read_latency.&lt;200us:14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volume:myvol1:nfs_protocol_read_latency.&lt;400us:11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volume:myvol1:nfs_protocol_read_latency.&lt;600us:1043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volume:myvol1:nfs_protocol_read_latency.&lt;800us:37</a:t>
            </a:r>
          </a:p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…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6871" y="1176950"/>
            <a:ext cx="8827129" cy="47884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Latency data from the storage OS</a:t>
            </a:r>
          </a:p>
          <a:p>
            <a:pPr lvl="1"/>
            <a:r>
              <a:rPr lang="en-GB" dirty="0" smtClean="0"/>
              <a:t>Latency measured at the source</a:t>
            </a:r>
          </a:p>
        </p:txBody>
      </p:sp>
    </p:spTree>
    <p:extLst>
      <p:ext uri="{BB962C8B-B14F-4D97-AF65-F5344CB8AC3E}">
        <p14:creationId xmlns:p14="http://schemas.microsoft.com/office/powerpoint/2010/main" val="1564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66229"/>
            <a:ext cx="6746658" cy="380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CERN </a:t>
            </a:r>
            <a:r>
              <a:rPr lang="en-US" sz="2800" dirty="0">
                <a:solidFill>
                  <a:schemeClr val="accent2"/>
                </a:solidFill>
              </a:rPr>
              <a:t>and </a:t>
            </a:r>
            <a:r>
              <a:rPr lang="en-US" sz="2800" dirty="0" smtClean="0">
                <a:solidFill>
                  <a:schemeClr val="accent2"/>
                </a:solidFill>
              </a:rPr>
              <a:t>Oracle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accent2"/>
                </a:solidFill>
              </a:rPr>
              <a:t>Storage latency investigations and Oracle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Tools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2"/>
                </a:solidFill>
              </a:rPr>
              <a:t>More sources of latency </a:t>
            </a:r>
            <a:r>
              <a:rPr lang="en-US" sz="2800" dirty="0" smtClean="0">
                <a:solidFill>
                  <a:schemeClr val="accent2"/>
                </a:solidFill>
              </a:rPr>
              <a:t>data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 smtClean="0"/>
              <a:t>Conclusions</a:t>
            </a:r>
            <a:endParaRPr lang="en-US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I/O </a:t>
            </a:r>
            <a:r>
              <a:rPr lang="en-GB" dirty="0" smtClean="0">
                <a:solidFill>
                  <a:srgbClr val="FF0000"/>
                </a:solidFill>
              </a:rPr>
              <a:t>latency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/>
              <a:t>data </a:t>
            </a:r>
          </a:p>
          <a:p>
            <a:pPr lvl="1"/>
            <a:r>
              <a:rPr lang="en-GB" dirty="0" smtClean="0"/>
              <a:t>Allows DBAs to get </a:t>
            </a:r>
            <a:r>
              <a:rPr lang="en-GB" dirty="0" smtClean="0">
                <a:solidFill>
                  <a:srgbClr val="FF0000"/>
                </a:solidFill>
              </a:rPr>
              <a:t>insights</a:t>
            </a:r>
            <a:r>
              <a:rPr lang="en-GB" dirty="0" smtClean="0"/>
              <a:t> on storage performance</a:t>
            </a:r>
          </a:p>
          <a:p>
            <a:pPr lvl="1"/>
            <a:r>
              <a:rPr lang="en-GB" dirty="0" smtClean="0"/>
              <a:t>We </a:t>
            </a:r>
            <a:r>
              <a:rPr lang="en-GB" dirty="0"/>
              <a:t>need </a:t>
            </a:r>
            <a:r>
              <a:rPr lang="en-GB" dirty="0" smtClean="0">
                <a:solidFill>
                  <a:srgbClr val="FF0000"/>
                </a:solidFill>
              </a:rPr>
              <a:t>histograms</a:t>
            </a:r>
            <a:r>
              <a:rPr lang="en-GB" dirty="0" smtClean="0"/>
              <a:t>, average latency is not enough </a:t>
            </a:r>
            <a:endParaRPr lang="en-GB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GB" dirty="0" smtClean="0"/>
          </a:p>
          <a:p>
            <a:r>
              <a:rPr lang="en-GB" dirty="0" smtClean="0"/>
              <a:t>‘Db file sequential read’ event histogram</a:t>
            </a:r>
          </a:p>
          <a:p>
            <a:pPr lvl="1"/>
            <a:r>
              <a:rPr lang="en-GB" dirty="0" smtClean="0"/>
              <a:t>Great for investigations of </a:t>
            </a:r>
            <a:r>
              <a:rPr lang="en-GB" dirty="0" smtClean="0">
                <a:solidFill>
                  <a:srgbClr val="FF0000"/>
                </a:solidFill>
              </a:rPr>
              <a:t>random reads</a:t>
            </a:r>
          </a:p>
          <a:p>
            <a:pPr lvl="1"/>
            <a:r>
              <a:rPr lang="en-GB" dirty="0" smtClean="0"/>
              <a:t>Visualize data using </a:t>
            </a:r>
            <a:r>
              <a:rPr lang="en-GB" dirty="0" smtClean="0">
                <a:solidFill>
                  <a:srgbClr val="FF0000"/>
                </a:solidFill>
              </a:rPr>
              <a:t>latency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heat maps</a:t>
            </a:r>
          </a:p>
          <a:p>
            <a:pPr marL="36576" indent="0">
              <a:buNone/>
            </a:pPr>
            <a:endParaRPr lang="en-GB" dirty="0" smtClean="0"/>
          </a:p>
          <a:p>
            <a:pPr marL="493776" lvl="1">
              <a:buSzPct val="80000"/>
            </a:pPr>
            <a:r>
              <a:rPr lang="en-GB" sz="3000" dirty="0" smtClean="0"/>
              <a:t>Scripts to automate this process in Oracle: </a:t>
            </a:r>
            <a:endParaRPr lang="en-GB" sz="3000" dirty="0"/>
          </a:p>
          <a:p>
            <a:pPr marL="681228" lvl="2">
              <a:buSzPct val="80000"/>
            </a:pPr>
            <a:r>
              <a:rPr lang="en-GB" sz="2600" dirty="0" smtClean="0"/>
              <a:t>Download </a:t>
            </a:r>
            <a:r>
              <a:rPr lang="en-GB" sz="2600" dirty="0" err="1" smtClean="0"/>
              <a:t>OraLatencyMap</a:t>
            </a:r>
            <a:r>
              <a:rPr lang="en-GB" sz="2600" dirty="0" smtClean="0"/>
              <a:t> or </a:t>
            </a:r>
            <a:r>
              <a:rPr lang="en-GB" sz="2600" dirty="0" err="1">
                <a:solidFill>
                  <a:srgbClr val="FF0000"/>
                </a:solidFill>
              </a:rPr>
              <a:t>PyLatencyMap</a:t>
            </a:r>
            <a:endParaRPr lang="en-GB" sz="2600" dirty="0">
              <a:solidFill>
                <a:srgbClr val="FF0000"/>
              </a:solidFill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List: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More </a:t>
            </a:r>
            <a:r>
              <a:rPr lang="en-GB" dirty="0" smtClean="0">
                <a:solidFill>
                  <a:srgbClr val="FF0000"/>
                </a:solidFill>
              </a:rPr>
              <a:t>awareness</a:t>
            </a:r>
            <a:r>
              <a:rPr lang="en-GB" dirty="0" smtClean="0"/>
              <a:t> of I/O </a:t>
            </a:r>
            <a:r>
              <a:rPr lang="en-GB" dirty="0" smtClean="0">
                <a:solidFill>
                  <a:srgbClr val="FF0000"/>
                </a:solidFill>
              </a:rPr>
              <a:t>latency </a:t>
            </a:r>
          </a:p>
          <a:p>
            <a:pPr lvl="1"/>
            <a:r>
              <a:rPr lang="en-GB" dirty="0" smtClean="0"/>
              <a:t>No more IOPS data without latency values!</a:t>
            </a:r>
          </a:p>
          <a:p>
            <a:pPr lvl="1"/>
            <a:r>
              <a:rPr lang="en-GB" dirty="0" smtClean="0"/>
              <a:t>‘Average latency’ hides details, use </a:t>
            </a:r>
            <a:r>
              <a:rPr lang="en-GB" dirty="0" smtClean="0">
                <a:solidFill>
                  <a:srgbClr val="FF0000"/>
                </a:solidFill>
              </a:rPr>
              <a:t>histograms</a:t>
            </a:r>
            <a:r>
              <a:rPr lang="en-GB" dirty="0" smtClean="0"/>
              <a:t> instead</a:t>
            </a:r>
          </a:p>
          <a:p>
            <a:pPr marL="36576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We need more features </a:t>
            </a:r>
            <a:r>
              <a:rPr lang="en-GB" dirty="0" smtClean="0"/>
              <a:t>for measuring and </a:t>
            </a:r>
            <a:r>
              <a:rPr lang="en-GB" dirty="0"/>
              <a:t>analysing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I/O </a:t>
            </a:r>
            <a:r>
              <a:rPr lang="en-GB" dirty="0" smtClean="0"/>
              <a:t>latency for Oracle DB workloads</a:t>
            </a:r>
          </a:p>
          <a:p>
            <a:pPr lvl="1"/>
            <a:r>
              <a:rPr lang="en-GB" dirty="0" smtClean="0"/>
              <a:t>A PL/SQL interface?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DTrace</a:t>
            </a:r>
            <a:r>
              <a:rPr lang="en-GB" dirty="0" smtClean="0"/>
              <a:t> static probes for Oracle RDBMS? </a:t>
            </a:r>
          </a:p>
          <a:p>
            <a:pPr lvl="1"/>
            <a:endParaRPr lang="en-US" dirty="0"/>
          </a:p>
          <a:p>
            <a:r>
              <a:rPr lang="en-GB" dirty="0" smtClean="0">
                <a:solidFill>
                  <a:srgbClr val="FF0000"/>
                </a:solidFill>
              </a:rPr>
              <a:t>OEM</a:t>
            </a:r>
            <a:r>
              <a:rPr lang="en-GB" dirty="0" smtClean="0"/>
              <a:t> could make use of Heat Maps for I/O studies</a:t>
            </a:r>
            <a:endParaRPr lang="en-GB" dirty="0"/>
          </a:p>
          <a:p>
            <a:r>
              <a:rPr lang="en-GB" dirty="0" err="1" smtClean="0"/>
              <a:t>V$event_histogram</a:t>
            </a:r>
            <a:r>
              <a:rPr lang="en-GB" dirty="0" smtClean="0"/>
              <a:t> should be extended</a:t>
            </a:r>
          </a:p>
          <a:p>
            <a:pPr lvl="1"/>
            <a:r>
              <a:rPr lang="en-GB" dirty="0" smtClean="0"/>
              <a:t>Latency details extended to the </a:t>
            </a:r>
            <a:r>
              <a:rPr lang="en-GB" dirty="0" smtClean="0">
                <a:solidFill>
                  <a:srgbClr val="FF0000"/>
                </a:solidFill>
              </a:rPr>
              <a:t>microsecond bucket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CERN Database Group</a:t>
            </a:r>
          </a:p>
          <a:p>
            <a:pPr lvl="1"/>
            <a:r>
              <a:rPr lang="en-US" dirty="0" smtClean="0"/>
              <a:t>In particular for their contributions to this presentation: Marcin </a:t>
            </a:r>
            <a:r>
              <a:rPr lang="en-US" dirty="0"/>
              <a:t>Blaszczyk </a:t>
            </a:r>
            <a:r>
              <a:rPr lang="en-US" dirty="0" smtClean="0"/>
              <a:t>and Ruben Gaspar</a:t>
            </a:r>
          </a:p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thanks for sharing their work and ideas to:</a:t>
            </a:r>
            <a:endParaRPr lang="en-US" dirty="0" smtClean="0"/>
          </a:p>
          <a:p>
            <a:pPr lvl="1"/>
            <a:r>
              <a:rPr lang="en-US" dirty="0" smtClean="0"/>
              <a:t>Brendan Gregg, Tanel Poder, Kevin </a:t>
            </a:r>
            <a:r>
              <a:rPr lang="en-US" dirty="0" err="1" smtClean="0"/>
              <a:t>Closson</a:t>
            </a:r>
            <a:r>
              <a:rPr lang="en-US" dirty="0" smtClean="0"/>
              <a:t>, Frits </a:t>
            </a:r>
            <a:r>
              <a:rPr lang="en-US" dirty="0" err="1" smtClean="0"/>
              <a:t>Hoogland</a:t>
            </a:r>
            <a:r>
              <a:rPr lang="en-US" dirty="0" smtClean="0"/>
              <a:t>, </a:t>
            </a:r>
            <a:r>
              <a:rPr lang="en-US" dirty="0"/>
              <a:t>Marcin Przepiorowski, </a:t>
            </a:r>
            <a:r>
              <a:rPr lang="en-US" dirty="0" smtClean="0"/>
              <a:t>James </a:t>
            </a:r>
            <a:r>
              <a:rPr lang="en-US" dirty="0" err="1" smtClean="0"/>
              <a:t>Morles</a:t>
            </a:r>
            <a:r>
              <a:rPr lang="en-US" dirty="0" smtClean="0"/>
              <a:t>, Kyle Hailey, Cary Millsap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Hotsos Symposium 2014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086" y="1172546"/>
            <a:ext cx="8226854" cy="2211054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sz="6000" b="1" dirty="0" smtClean="0">
                <a:ln w="12700">
                  <a:solidFill>
                    <a:srgbClr val="0058CC"/>
                  </a:solidFill>
                </a:ln>
              </a:rPr>
              <a:t>Thank you!</a:t>
            </a:r>
            <a:endParaRPr lang="en-US" sz="6000" b="1" dirty="0" smtClean="0">
              <a:ln w="12700">
                <a:solidFill>
                  <a:srgbClr val="0058CC"/>
                </a:solidFill>
              </a:ln>
            </a:endParaRPr>
          </a:p>
          <a:p>
            <a:pPr marL="36576" indent="0" algn="ctr">
              <a:buFont typeface="Arial"/>
              <a:buNone/>
            </a:pPr>
            <a:endParaRPr lang="en-US" sz="2200" dirty="0" smtClean="0">
              <a:ea typeface="ＭＳ Ｐゴシック" charset="-128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7063" y="3078376"/>
            <a:ext cx="8226854" cy="2211054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endParaRPr lang="en-US" sz="2200" dirty="0" smtClean="0">
              <a:ea typeface="ＭＳ Ｐゴシック" charset="-128"/>
              <a:cs typeface="Calibri" pitchFamily="34" charset="0"/>
            </a:endParaRPr>
          </a:p>
          <a:p>
            <a:pPr marL="36576" indent="0" algn="ctr">
              <a:buFont typeface="Arial"/>
              <a:buNone/>
            </a:pPr>
            <a:r>
              <a:rPr lang="en-US" sz="2200" dirty="0" smtClean="0">
                <a:ea typeface="ＭＳ Ｐゴシック" charset="-128"/>
                <a:cs typeface="Calibri" pitchFamily="34" charset="0"/>
              </a:rPr>
              <a:t>Luca.Canali@CERN.ch</a:t>
            </a:r>
          </a:p>
          <a:p>
            <a:pPr marL="36576" indent="0" algn="ctr">
              <a:buFont typeface="Arial"/>
              <a:buNone/>
            </a:pPr>
            <a:r>
              <a:rPr lang="en-US" sz="2200" dirty="0" smtClean="0">
                <a:ea typeface="ＭＳ Ｐゴシック" charset="-128"/>
                <a:cs typeface="Calibri" pitchFamily="34" charset="0"/>
              </a:rPr>
              <a:t>Download scripts and tools from: </a:t>
            </a:r>
          </a:p>
          <a:p>
            <a:pPr marL="36576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http</a:t>
            </a:r>
            <a:r>
              <a:rPr lang="en-US" sz="2200" dirty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://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cern.ch/canali/resources.htm  </a:t>
            </a:r>
          </a:p>
        </p:txBody>
      </p:sp>
    </p:spTree>
    <p:extLst>
      <p:ext uri="{BB962C8B-B14F-4D97-AF65-F5344CB8AC3E}">
        <p14:creationId xmlns:p14="http://schemas.microsoft.com/office/powerpoint/2010/main" val="32985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3493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Oracle at CERN</a:t>
            </a: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325607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GB" dirty="0" smtClean="0"/>
              <a:t>Since 1982</a:t>
            </a:r>
          </a:p>
          <a:p>
            <a:pPr marL="36576" indent="0">
              <a:buNone/>
            </a:pPr>
            <a:r>
              <a:rPr lang="en-GB" dirty="0" smtClean="0"/>
              <a:t>(</a:t>
            </a:r>
            <a:r>
              <a:rPr lang="en-GB" i="1" dirty="0" smtClean="0"/>
              <a:t>accelerator </a:t>
            </a:r>
            <a:br>
              <a:rPr lang="en-GB" i="1" dirty="0" smtClean="0"/>
            </a:br>
            <a:r>
              <a:rPr lang="en-GB" i="1" dirty="0" smtClean="0"/>
              <a:t>controls</a:t>
            </a:r>
            <a:r>
              <a:rPr lang="en-GB" dirty="0" smtClean="0"/>
              <a:t>)</a:t>
            </a:r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r>
              <a:rPr lang="en-GB" dirty="0" smtClean="0"/>
              <a:t>More recent:</a:t>
            </a:r>
          </a:p>
          <a:p>
            <a:pPr marL="36576" indent="0">
              <a:buNone/>
            </a:pPr>
            <a:r>
              <a:rPr lang="en-GB" dirty="0" smtClean="0"/>
              <a:t>use for Physics</a:t>
            </a:r>
          </a:p>
          <a:p>
            <a:pPr marL="36576" indent="0">
              <a:buNone/>
            </a:pPr>
            <a:endParaRPr lang="en-GB" dirty="0" smtClean="0"/>
          </a:p>
        </p:txBody>
      </p:sp>
      <p:pic>
        <p:nvPicPr>
          <p:cNvPr id="9" name="Picture 8" descr="01-manu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51" y="1325607"/>
            <a:ext cx="5703449" cy="4841187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6596743" y="5922100"/>
            <a:ext cx="2374002" cy="4563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fr-FR" sz="1000" i="1" dirty="0" smtClean="0"/>
              <a:t>Source: N. Segura Chinchilla, CERN</a:t>
            </a:r>
          </a:p>
        </p:txBody>
      </p:sp>
    </p:spTree>
    <p:extLst>
      <p:ext uri="{BB962C8B-B14F-4D97-AF65-F5344CB8AC3E}">
        <p14:creationId xmlns:p14="http://schemas.microsoft.com/office/powerpoint/2010/main" val="23377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10682</TotalTime>
  <Words>4572</Words>
  <Application>Microsoft Office PowerPoint</Application>
  <PresentationFormat>On-screen Show (4:3)</PresentationFormat>
  <Paragraphs>1168</Paragraphs>
  <Slides>87</Slides>
  <Notes>86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CERNCorporate4-3</vt:lpstr>
      <vt:lpstr>PowerPoint Presentation</vt:lpstr>
      <vt:lpstr>A Latency Picture is Worth a Thousand Storage Metrics</vt:lpstr>
      <vt:lpstr>About Me</vt:lpstr>
      <vt:lpstr>Outline</vt:lpstr>
      <vt:lpstr>Outline</vt:lpstr>
      <vt:lpstr>CERN</vt:lpstr>
      <vt:lpstr>LHC, Experiments, Physics</vt:lpstr>
      <vt:lpstr>WLCG</vt:lpstr>
      <vt:lpstr>PowerPoint Presentation</vt:lpstr>
      <vt:lpstr>CERN’s Databases</vt:lpstr>
      <vt:lpstr>PowerPoint Presentation</vt:lpstr>
      <vt:lpstr>Outline</vt:lpstr>
      <vt:lpstr>Latency</vt:lpstr>
      <vt:lpstr>Why is Storage Latency Important?</vt:lpstr>
      <vt:lpstr>Physical Sources of Latency</vt:lpstr>
      <vt:lpstr>What can we do: Hardware</vt:lpstr>
      <vt:lpstr>What can we do: Software</vt:lpstr>
      <vt:lpstr>So Where is the Problem?</vt:lpstr>
      <vt:lpstr>Performance Analysis</vt:lpstr>
      <vt:lpstr>Transactional Workload</vt:lpstr>
      <vt:lpstr>Wait Event Drill-Down</vt:lpstr>
      <vt:lpstr>A Story From Production</vt:lpstr>
      <vt:lpstr>Wait Event Drill Down</vt:lpstr>
      <vt:lpstr>Our Analysis</vt:lpstr>
      <vt:lpstr>Real-Time Monitoring</vt:lpstr>
      <vt:lpstr>Monitoring Latency - Snapshots</vt:lpstr>
      <vt:lpstr>Monitoring Latency - Snapshots</vt:lpstr>
      <vt:lpstr>Checkpoint #1</vt:lpstr>
      <vt:lpstr>Display Latency Data over Time</vt:lpstr>
      <vt:lpstr>Heat Maps</vt:lpstr>
      <vt:lpstr>Latency Heat Maps - Frequency</vt:lpstr>
      <vt:lpstr>Latency Heat Maps - Frequency</vt:lpstr>
      <vt:lpstr>Latency Heat Maps - Frequency</vt:lpstr>
      <vt:lpstr>Latency Heat Maps - Frequency</vt:lpstr>
      <vt:lpstr>Latency Heat Maps - Frequency</vt:lpstr>
      <vt:lpstr>Time-Waited Histogram</vt:lpstr>
      <vt:lpstr>Latency Heat Maps - Intensity</vt:lpstr>
      <vt:lpstr>Checkpoint #2</vt:lpstr>
      <vt:lpstr>Outline</vt:lpstr>
      <vt:lpstr>Stress Testing</vt:lpstr>
      <vt:lpstr>SLOB 2</vt:lpstr>
      <vt:lpstr>Example: “Too Good To Be True”</vt:lpstr>
      <vt:lpstr>PowerPoint Presentation</vt:lpstr>
      <vt:lpstr>Example: “Too Good To Be True”</vt:lpstr>
      <vt:lpstr>Example: “Load Till Saturation”</vt:lpstr>
      <vt:lpstr>Example: “Load Till Saturation”</vt:lpstr>
      <vt:lpstr>Example: “Load Till Saturation”</vt:lpstr>
      <vt:lpstr>IOPS and Latency are Related</vt:lpstr>
      <vt:lpstr>PowerPoint Presentation</vt:lpstr>
      <vt:lpstr>PowerPoint Presentation</vt:lpstr>
      <vt:lpstr>Monitoring Production Systems</vt:lpstr>
      <vt:lpstr>An Example of a Loaded Storage</vt:lpstr>
      <vt:lpstr>Example Analysis </vt:lpstr>
      <vt:lpstr>Heat Maps for Log File Sync</vt:lpstr>
      <vt:lpstr>Log File Sync</vt:lpstr>
      <vt:lpstr>Heat Maps for Log File Sync</vt:lpstr>
      <vt:lpstr>Log File Sync Troubleshooting</vt:lpstr>
      <vt:lpstr>Checkpoint #3</vt:lpstr>
      <vt:lpstr>Limitations of Using Wait Events</vt:lpstr>
      <vt:lpstr>Random Reads</vt:lpstr>
      <vt:lpstr>Log File Sync</vt:lpstr>
      <vt:lpstr>Limitations for Multi-Block I/O</vt:lpstr>
      <vt:lpstr>Outline</vt:lpstr>
      <vt:lpstr>Tools</vt:lpstr>
      <vt:lpstr>Tools: PerfSheet 4</vt:lpstr>
      <vt:lpstr>Tools: PerfSheet 4</vt:lpstr>
      <vt:lpstr>Tools: PerfSheet 4</vt:lpstr>
      <vt:lpstr>Tools: OraLatencyMap</vt:lpstr>
      <vt:lpstr>Tools: PyLatencyMap</vt:lpstr>
      <vt:lpstr>Getting Started with PyLatencyMap</vt:lpstr>
      <vt:lpstr>Outline</vt:lpstr>
      <vt:lpstr>More Latency Sources</vt:lpstr>
      <vt:lpstr>OS Level</vt:lpstr>
      <vt:lpstr>More DTrace</vt:lpstr>
      <vt:lpstr>Sample DTrace Output</vt:lpstr>
      <vt:lpstr>Latency From 10046 Trace Files</vt:lpstr>
      <vt:lpstr>Sampling Instead of Tracing</vt:lpstr>
      <vt:lpstr>Latency Data From X$KSLWH</vt:lpstr>
      <vt:lpstr>Custom Event Histograms</vt:lpstr>
      <vt:lpstr>Sampling Events and Heat Maps</vt:lpstr>
      <vt:lpstr>NetApp ONTAP 8</vt:lpstr>
      <vt:lpstr>Outline</vt:lpstr>
      <vt:lpstr>Summary</vt:lpstr>
      <vt:lpstr>Wish List:</vt:lpstr>
      <vt:lpstr>Acknowledgements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canali</dc:creator>
  <cp:lastModifiedBy>Luca Canali</cp:lastModifiedBy>
  <cp:revision>364</cp:revision>
  <dcterms:created xsi:type="dcterms:W3CDTF">2013-10-30T15:50:13Z</dcterms:created>
  <dcterms:modified xsi:type="dcterms:W3CDTF">2014-03-09T19:09:50Z</dcterms:modified>
</cp:coreProperties>
</file>