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58" r:id="rId5"/>
    <p:sldId id="261" r:id="rId6"/>
    <p:sldId id="271" r:id="rId7"/>
    <p:sldId id="266" r:id="rId8"/>
    <p:sldId id="262" r:id="rId9"/>
    <p:sldId id="263" r:id="rId10"/>
    <p:sldId id="264" r:id="rId11"/>
    <p:sldId id="265" r:id="rId12"/>
    <p:sldId id="270" r:id="rId13"/>
    <p:sldId id="268" r:id="rId14"/>
  </p:sldIdLst>
  <p:sldSz cx="9144000" cy="6858000" type="screen4x3"/>
  <p:notesSz cx="6858000" cy="9144000"/>
  <p:custShowLst>
    <p:custShow name="Scheduler" id="0">
      <p:sldLst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956F0-F11D-194E-84FD-057A4EDC5DB7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75BD1-9856-AA4D-B111-46F4D76D9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5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92AD-951B-454D-90C2-8F3F208D961A}" type="datetimeFigureOut">
              <a:rPr lang="en-US" smtClean="0"/>
              <a:t>08/06/15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A38CC-F883-274E-8AD4-668181A66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4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A38CC-F883-274E-8AD4-668181A662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9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All this to be done in a fine grain parallel environment-&gt; monitor scalability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Removed a bottleneck due to unnecessary object allocation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Amdahl still high – we have clear ideas on how to improve this</a:t>
            </a:r>
            <a:r>
              <a:rPr lang="en-US" baseline="0" dirty="0" smtClean="0"/>
              <a:t> using atomics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58442-A5AF-4847-BC48-F7DFC871D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C6BD-BD27-2E42-A9B6-FC4F21223F55}" type="datetime1">
              <a:rPr lang="en-US" smtClean="0"/>
              <a:t>09/06/15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AEC9-B8E9-424F-A79B-EEEA9FB0FD7A}" type="datetime1">
              <a:rPr lang="en-US" smtClean="0"/>
              <a:t>09/06/15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B484-22D5-7D40-BA77-133225D73795}" type="datetime1">
              <a:rPr lang="en-US" smtClean="0"/>
              <a:t>09/06/15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4500" cap="small" spc="225"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80429" y="1946672"/>
            <a:ext cx="3812977" cy="4005353"/>
          </a:xfrm>
          <a:prstGeom prst="rect">
            <a:avLst/>
          </a:prstGeom>
        </p:spPr>
        <p:txBody>
          <a:bodyPr/>
          <a:lstStyle>
            <a:lvl1pPr marL="285740" indent="-285740">
              <a:lnSpc>
                <a:spcPct val="100000"/>
              </a:lnSpc>
              <a:spcBef>
                <a:spcPts val="2109"/>
              </a:spcBef>
              <a:buBlip>
                <a:blip r:embed="rId2"/>
              </a:buBlip>
              <a:defRPr sz="2200"/>
            </a:lvl1pPr>
            <a:lvl2pPr marL="571480" indent="-285740">
              <a:lnSpc>
                <a:spcPct val="100000"/>
              </a:lnSpc>
              <a:spcBef>
                <a:spcPts val="2109"/>
              </a:spcBef>
              <a:buBlip>
                <a:blip r:embed="rId2"/>
              </a:buBlip>
              <a:defRPr sz="2200"/>
            </a:lvl2pPr>
            <a:lvl3pPr marL="857220" indent="-285740">
              <a:lnSpc>
                <a:spcPct val="100000"/>
              </a:lnSpc>
              <a:spcBef>
                <a:spcPts val="2109"/>
              </a:spcBef>
              <a:buBlip>
                <a:blip r:embed="rId2"/>
              </a:buBlip>
              <a:defRPr sz="2200"/>
            </a:lvl3pPr>
            <a:lvl4pPr marL="1142959" indent="-285740">
              <a:lnSpc>
                <a:spcPct val="100000"/>
              </a:lnSpc>
              <a:spcBef>
                <a:spcPts val="2109"/>
              </a:spcBef>
              <a:buBlip>
                <a:blip r:embed="rId2"/>
              </a:buBlip>
              <a:defRPr sz="2200"/>
            </a:lvl4pPr>
            <a:lvl5pPr marL="1428699" indent="-285740">
              <a:lnSpc>
                <a:spcPct val="100000"/>
              </a:lnSpc>
              <a:spcBef>
                <a:spcPts val="2109"/>
              </a:spcBef>
              <a:buBlip>
                <a:blip r:embed="rId2"/>
              </a:buBlip>
              <a:defRPr sz="2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16026180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2A4B-3442-5241-9059-34EEB1B4B479}" type="datetime1">
              <a:rPr lang="en-US" smtClean="0"/>
              <a:t>09/06/15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E85A-F6F9-374C-AF87-01C939697535}" type="datetime1">
              <a:rPr lang="en-US" smtClean="0"/>
              <a:t>09/06/15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C4F8-93A3-6940-8444-5F1ED10AD19C}" type="datetime1">
              <a:rPr lang="en-US" smtClean="0"/>
              <a:t>09/06/15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C219-4E8C-8A49-B576-0289DF60DE74}" type="datetime1">
              <a:rPr lang="en-US" smtClean="0"/>
              <a:t>09/06/15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B92E-C551-7C46-8D25-1128A41CFAB1}" type="datetime1">
              <a:rPr lang="en-US" smtClean="0"/>
              <a:t>09/06/15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AB04-449B-514C-BD5F-4CE518CFE289}" type="datetime1">
              <a:rPr lang="en-US" smtClean="0"/>
              <a:t>09/06/15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C9-61AD-764F-886C-A1A416ABA51B}" type="datetime1">
              <a:rPr lang="en-US" smtClean="0"/>
              <a:t>09/06/15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231E-6E34-BF4E-AB5A-0F5FC165CCDF}" type="datetime1">
              <a:rPr lang="en-US" smtClean="0"/>
              <a:t>09/06/15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B5269E-BD35-6641-861C-27AD4519D76A}" type="datetime1">
              <a:rPr lang="en-US" smtClean="0"/>
              <a:t>09/06/15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openxmlformats.org/officeDocument/2006/relationships/hyperlink" Target="https://software.intel.com/en-us/articles/ipcc-at-cern-european-organisation-for-nuclear-research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0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compeng.uni-frankfurt.de/projects/vc" TargetMode="Externa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16" y="1158876"/>
            <a:ext cx="8364753" cy="3762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81375"/>
            <a:ext cx="7772400" cy="1419224"/>
          </a:xfrm>
        </p:spPr>
        <p:txBody>
          <a:bodyPr/>
          <a:lstStyle/>
          <a:p>
            <a:r>
              <a:rPr lang="en-US" sz="5400" cap="none" dirty="0" err="1" smtClean="0">
                <a:cs typeface="Abadi MT Condensed Light"/>
              </a:rPr>
              <a:t>GeantV</a:t>
            </a:r>
            <a:endParaRPr lang="en-US" sz="5400" cap="none" dirty="0">
              <a:cs typeface="Abadi MT Condensed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Taking up the technology challenge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49" y="353965"/>
            <a:ext cx="629126" cy="1084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5715000"/>
            <a:ext cx="974725" cy="721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319" y="5651500"/>
            <a:ext cx="12700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6375" y="353965"/>
            <a:ext cx="806450" cy="793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250" y="5715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CERN </a:t>
            </a:r>
            <a:r>
              <a:rPr lang="en-US" dirty="0" err="1"/>
              <a:t>openlab</a:t>
            </a:r>
            <a:r>
              <a:rPr lang="en-US" dirty="0"/>
              <a:t> Open </a:t>
            </a:r>
            <a:r>
              <a:rPr lang="en-US" dirty="0" smtClean="0"/>
              <a:t>Day</a:t>
            </a:r>
            <a:endParaRPr lang="en-US" dirty="0"/>
          </a:p>
          <a:p>
            <a:r>
              <a:rPr lang="en-US" dirty="0" smtClean="0"/>
              <a:t>June 10, </a:t>
            </a:r>
            <a:r>
              <a:rPr lang="en-US" dirty="0"/>
              <a:t>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652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137" y="270112"/>
            <a:ext cx="1117550" cy="801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795" y="3279214"/>
            <a:ext cx="3979290" cy="2954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pasted-ima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2970" y="3279214"/>
            <a:ext cx="3999017" cy="2954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pasted-imag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6412" y="3476091"/>
            <a:ext cx="1473399" cy="455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pasted-imag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10519" y="3440491"/>
            <a:ext cx="892969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pasted-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2970" y="3227405"/>
            <a:ext cx="3999017" cy="169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pasted-image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0292" y="3248965"/>
            <a:ext cx="3959698" cy="161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pasted-image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3710" y="5971063"/>
            <a:ext cx="232173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342018" y="5692372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01" name="Shape 601"/>
          <p:cNvSpPr/>
          <p:nvPr/>
        </p:nvSpPr>
        <p:spPr>
          <a:xfrm>
            <a:off x="4645170" y="5692372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602" name="pasted-image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93783" y="4501980"/>
            <a:ext cx="178594" cy="71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pasted-image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75517" y="4399034"/>
            <a:ext cx="178594" cy="714376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Shape 604"/>
          <p:cNvSpPr/>
          <p:nvPr/>
        </p:nvSpPr>
        <p:spPr>
          <a:xfrm>
            <a:off x="363435" y="4580585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605" name="Shape 605"/>
          <p:cNvSpPr/>
          <p:nvPr/>
        </p:nvSpPr>
        <p:spPr>
          <a:xfrm>
            <a:off x="4635821" y="4580585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606" name="Shape 606"/>
          <p:cNvSpPr/>
          <p:nvPr/>
        </p:nvSpPr>
        <p:spPr>
          <a:xfrm>
            <a:off x="4649916" y="6162504"/>
            <a:ext cx="3999018" cy="138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00000"/>
              </a:lnSpc>
              <a:defRPr sz="1300" b="1">
                <a:solidFill>
                  <a:srgbClr val="16273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900"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              Inside Contains SafetyToIn SafetyToOut DistanceToIn DistanceToOut </a:t>
            </a:r>
          </a:p>
        </p:txBody>
      </p:sp>
      <p:sp>
        <p:nvSpPr>
          <p:cNvPr id="607" name="Shape 607"/>
          <p:cNvSpPr/>
          <p:nvPr/>
        </p:nvSpPr>
        <p:spPr>
          <a:xfrm>
            <a:off x="292931" y="6162504"/>
            <a:ext cx="3999017" cy="138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00000"/>
              </a:lnSpc>
              <a:defRPr sz="1300" b="1">
                <a:solidFill>
                  <a:srgbClr val="16273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900"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              Inside Contains SafetyToIn SafetyToOut DistanceToIn DistanceToOut </a:t>
            </a:r>
          </a:p>
        </p:txBody>
      </p:sp>
      <p:pic>
        <p:nvPicPr>
          <p:cNvPr id="608" name="Xeon Phi Logo1.jpe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146184" y="263068"/>
            <a:ext cx="730540" cy="974052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Shape 609"/>
          <p:cNvSpPr/>
          <p:nvPr/>
        </p:nvSpPr>
        <p:spPr>
          <a:xfrm>
            <a:off x="2044166" y="6288719"/>
            <a:ext cx="4984377" cy="24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1600" u="sng">
                <a:latin typeface="Arial Narrow"/>
                <a:ea typeface="Arial Narrow"/>
                <a:cs typeface="Arial Narrow"/>
                <a:sym typeface="Arial Narrow"/>
                <a:hlinkClick r:id="rId1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1100" dirty="0">
                <a:solidFill>
                  <a:srgbClr val="FF0000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https://software.intel.com/en-us/articles/ipcc-at-cern-european-organisation-for-nuclear-research</a:t>
            </a:r>
          </a:p>
        </p:txBody>
      </p:sp>
      <p:sp>
        <p:nvSpPr>
          <p:cNvPr id="610" name="Shape 610"/>
          <p:cNvSpPr/>
          <p:nvPr/>
        </p:nvSpPr>
        <p:spPr>
          <a:xfrm>
            <a:off x="4635821" y="5135194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11" name="Shape 611"/>
          <p:cNvSpPr/>
          <p:nvPr/>
        </p:nvSpPr>
        <p:spPr>
          <a:xfrm>
            <a:off x="363435" y="5135194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12" name="Shape 612"/>
          <p:cNvSpPr/>
          <p:nvPr/>
        </p:nvSpPr>
        <p:spPr>
          <a:xfrm>
            <a:off x="363435" y="4061696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613" name="Shape 613"/>
          <p:cNvSpPr/>
          <p:nvPr/>
        </p:nvSpPr>
        <p:spPr>
          <a:xfrm>
            <a:off x="4635821" y="4061696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614" name="Shape 614"/>
          <p:cNvSpPr/>
          <p:nvPr/>
        </p:nvSpPr>
        <p:spPr>
          <a:xfrm>
            <a:off x="4635821" y="3534522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615" name="Shape 615"/>
          <p:cNvSpPr/>
          <p:nvPr/>
        </p:nvSpPr>
        <p:spPr>
          <a:xfrm>
            <a:off x="342018" y="3553555"/>
            <a:ext cx="156906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14748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Results obtained by CERN and UNESP Intel IPCCs on Xeon Phi</a:t>
            </a:r>
          </a:p>
          <a:p>
            <a:r>
              <a:rPr lang="en-US" dirty="0"/>
              <a:t>SIMD </a:t>
            </a:r>
            <a:r>
              <a:rPr lang="en-US" dirty="0" err="1"/>
              <a:t>optimisation</a:t>
            </a:r>
            <a:r>
              <a:rPr lang="en-US" dirty="0"/>
              <a:t> gives us more than half order of magnitude</a:t>
            </a:r>
          </a:p>
          <a:p>
            <a:r>
              <a:rPr lang="en-US" dirty="0"/>
              <a:t>Remember: for single thread SIMD the max </a:t>
            </a:r>
            <a:r>
              <a:rPr lang="en-US" dirty="0" err="1"/>
              <a:t>lim</a:t>
            </a:r>
            <a:r>
              <a:rPr lang="en-US" dirty="0"/>
              <a:t> is 8 (IMCI) – difficult to do better…</a:t>
            </a:r>
          </a:p>
          <a:p>
            <a:endParaRPr lang="en-US" dirty="0"/>
          </a:p>
        </p:txBody>
      </p:sp>
      <p:sp>
        <p:nvSpPr>
          <p:cNvPr id="617" name="Shape 617"/>
          <p:cNvSpPr/>
          <p:nvPr/>
        </p:nvSpPr>
        <p:spPr>
          <a:xfrm>
            <a:off x="2545915" y="3450978"/>
            <a:ext cx="163405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3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600"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Speedup ratio</a:t>
            </a:r>
          </a:p>
        </p:txBody>
      </p:sp>
      <p:sp>
        <p:nvSpPr>
          <p:cNvPr id="618" name="Shape 618"/>
          <p:cNvSpPr/>
          <p:nvPr/>
        </p:nvSpPr>
        <p:spPr>
          <a:xfrm>
            <a:off x="6905287" y="3450978"/>
            <a:ext cx="163405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3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600"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Speedup ratio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7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edepProtonECAL.png"/>
          <p:cNvPicPr/>
          <p:nvPr/>
        </p:nvPicPr>
        <p:blipFill>
          <a:blip r:embed="rId2">
            <a:extLst/>
          </a:blip>
          <a:srcRect r="8098"/>
          <a:stretch>
            <a:fillRect/>
          </a:stretch>
        </p:blipFill>
        <p:spPr>
          <a:xfrm>
            <a:off x="4203503" y="1683067"/>
            <a:ext cx="4622997" cy="3019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CMS_EC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2880" y="2559352"/>
            <a:ext cx="1025520" cy="1079679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5987664" y="3228345"/>
            <a:ext cx="1326281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CMS Ecal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(no-)overhead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3940175" cy="4373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Full CMS2015 </a:t>
            </a:r>
            <a:r>
              <a:rPr lang="en-US" dirty="0"/>
              <a:t>geometry with 1MeV cuts</a:t>
            </a:r>
          </a:p>
          <a:p>
            <a:r>
              <a:rPr lang="en-US" dirty="0"/>
              <a:t>Comparison (tabulated physics) of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/>
              <a:t>GeantV</a:t>
            </a:r>
            <a:r>
              <a:rPr lang="en-US" dirty="0"/>
              <a:t> scheduler w. </a:t>
            </a:r>
            <a:r>
              <a:rPr lang="en-US" dirty="0" err="1"/>
              <a:t>TGeo</a:t>
            </a:r>
            <a:r>
              <a:rPr lang="en-US" dirty="0"/>
              <a:t> (the </a:t>
            </a:r>
            <a:r>
              <a:rPr lang="en-US" dirty="0" err="1"/>
              <a:t>geom</a:t>
            </a:r>
            <a:r>
              <a:rPr lang="en-US" dirty="0"/>
              <a:t> package of ROOT) in single </a:t>
            </a:r>
            <a:r>
              <a:rPr lang="en-US" dirty="0" smtClean="0"/>
              <a:t>thread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Geant4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NOT a performance comparison!!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Cannot compare functionality of the two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/>
              <a:t>But a circumstantial proof that the overhead of basket handling is under control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Gains of up to </a:t>
            </a:r>
            <a:r>
              <a:rPr lang="en-US" dirty="0" smtClean="0">
                <a:solidFill>
                  <a:srgbClr val="FF0000"/>
                </a:solidFill>
              </a:rPr>
              <a:t>x2</a:t>
            </a:r>
            <a:r>
              <a:rPr lang="en-US" dirty="0" smtClean="0"/>
              <a:t> in single thread mode with no </a:t>
            </a:r>
            <a:r>
              <a:rPr lang="en-US" dirty="0" err="1" smtClean="0"/>
              <a:t>vectorisation</a:t>
            </a:r>
            <a:r>
              <a:rPr lang="en-US" dirty="0" smtClean="0"/>
              <a:t> need to be fully understood, not explained only by: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~x5 less instruction cache misses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~20% less CPI</a:t>
            </a:r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Vectorizing</a:t>
            </a:r>
            <a:r>
              <a:rPr lang="en-US" dirty="0" smtClean="0"/>
              <a:t>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92965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Physics </a:t>
            </a:r>
            <a:r>
              <a:rPr lang="en-US" dirty="0" err="1"/>
              <a:t>vectorisation</a:t>
            </a:r>
            <a:r>
              <a:rPr lang="en-US" dirty="0"/>
              <a:t> has started with the electromagnetic processes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</a:t>
            </a:r>
            <a:r>
              <a:rPr lang="en-US" dirty="0" err="1"/>
              <a:t>vectorised</a:t>
            </a:r>
            <a:r>
              <a:rPr lang="en-US" dirty="0"/>
              <a:t> Compton scattering shows good performance gains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Vector code is better scalar code!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We </a:t>
            </a:r>
            <a:r>
              <a:rPr lang="en-US" dirty="0"/>
              <a:t>will consider to retrofit this into Geant4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pic>
        <p:nvPicPr>
          <p:cNvPr id="5" name="vect_perf_g4_mic.png"/>
          <p:cNvPicPr/>
          <p:nvPr/>
        </p:nvPicPr>
        <p:blipFill>
          <a:blip r:embed="rId2">
            <a:extLst/>
          </a:blip>
          <a:srcRect l="10793"/>
          <a:stretch>
            <a:fillRect/>
          </a:stretch>
        </p:blipFill>
        <p:spPr>
          <a:xfrm>
            <a:off x="4214256" y="2000025"/>
            <a:ext cx="4725628" cy="311357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4821647" y="1815359"/>
            <a:ext cx="28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Compton benchmark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6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 err="1" smtClean="0"/>
              <a:t>Vectorized</a:t>
            </a:r>
            <a:r>
              <a:rPr lang="en-US" sz="1400" dirty="0" smtClean="0"/>
              <a:t> version of CMS2015 benchmark on Xeon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err="1" smtClean="0"/>
              <a:t>VecGeom</a:t>
            </a:r>
            <a:r>
              <a:rPr lang="en-US" sz="1400" dirty="0" smtClean="0"/>
              <a:t> global navigation in CMS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smtClean="0"/>
              <a:t>Fall 2015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/>
              <a:t>Gradual addition of vector physics models in the prototype workflow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smtClean="0"/>
              <a:t>EM could have good progress by the end of 2015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smtClean="0"/>
              <a:t>Requires interfaces (partly done), models, </a:t>
            </a:r>
            <a:r>
              <a:rPr lang="en-US" sz="1400" dirty="0" err="1" smtClean="0"/>
              <a:t>basketizing</a:t>
            </a:r>
            <a:r>
              <a:rPr lang="en-US" sz="1400" dirty="0" smtClean="0"/>
              <a:t> on physics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 smtClean="0"/>
              <a:t>KNC/KNL and GPU benchmarks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smtClean="0"/>
              <a:t>Use as coprocessor/native mode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 smtClean="0"/>
              <a:t>KNC&amp;GPU in offload mode by the fall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90160" y="1195403"/>
            <a:ext cx="3291840" cy="452596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400" dirty="0"/>
              <a:t>Improve scalability and enable MIMD mode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Dispatch multiprocessor and multi node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Integrate more realistic setups (more LHC experiments)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Including scoring/digitization/I/O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I/O of kinematics, support for user hits/digits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Offer a choice of a factory based, generic multithreaded I/O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0.0 release aimed for end of the year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User able to simulate in realistic geometry using tabulated physics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/>
              <a:t>Alpha release for 2018</a:t>
            </a:r>
          </a:p>
          <a:p>
            <a:pPr marL="800100" lvl="1" indent="-342900">
              <a:buFont typeface="Arial"/>
              <a:buChar char="•"/>
            </a:pPr>
            <a:r>
              <a:rPr lang="en-US" sz="1400" dirty="0"/>
              <a:t>Usable at large scale, most features </a:t>
            </a:r>
            <a:r>
              <a:rPr lang="en-US" sz="1400" dirty="0" smtClean="0"/>
              <a:t>available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9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6000" y="3227184"/>
            <a:ext cx="5266288" cy="3519691"/>
            <a:chOff x="349395" y="2018457"/>
            <a:chExt cx="8262087" cy="446449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95" y="2018457"/>
              <a:ext cx="8262087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40253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14627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88224" y="422730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6096" y="27835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9668" y="422730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</a:t>
              </a:r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8042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41143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7696" y="565195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5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41084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Detector simulation and the LHC challenge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57200" y="3792660"/>
            <a:ext cx="3149402" cy="258488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Aiming for a </a:t>
            </a:r>
            <a:r>
              <a:rPr lang="en-US" dirty="0" smtClean="0"/>
              <a:t>factor of 100 </a:t>
            </a:r>
            <a:r>
              <a:rPr lang="en-US" dirty="0" smtClean="0"/>
              <a:t>integrated luminosity over 20 years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x25</a:t>
            </a:r>
            <a:r>
              <a:rPr lang="en-US" dirty="0" smtClean="0"/>
              <a:t> data rate vs</a:t>
            </a:r>
            <a:r>
              <a:rPr lang="en-US" dirty="0" smtClean="0"/>
              <a:t>. Run1, with much increased pile-up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Simulated sample requests will follow in some way…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More fast simulation…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Detector studies for upgrades, new experiments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… and faster </a:t>
            </a:r>
            <a:r>
              <a:rPr lang="en-US" b="1" dirty="0" smtClean="0">
                <a:solidFill>
                  <a:srgbClr val="FF0000"/>
                </a:solidFill>
              </a:rPr>
              <a:t>full </a:t>
            </a:r>
            <a:r>
              <a:rPr lang="en-US" b="1" dirty="0" smtClean="0">
                <a:solidFill>
                  <a:srgbClr val="FF0000"/>
                </a:solidFill>
              </a:rPr>
              <a:t>simulation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Factors </a:t>
            </a:r>
            <a:r>
              <a:rPr lang="en-US" dirty="0" smtClean="0">
                <a:solidFill>
                  <a:srgbClr val="0000FF"/>
                </a:solidFill>
              </a:rPr>
              <a:t>needed in throughput…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75594"/>
              </p:ext>
            </p:extLst>
          </p:nvPr>
        </p:nvGraphicFramePr>
        <p:xfrm>
          <a:off x="5069558" y="1721179"/>
          <a:ext cx="3258957" cy="123212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55127"/>
                <a:gridCol w="732356"/>
                <a:gridCol w="771474"/>
              </a:tblGrid>
              <a:tr h="30803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LHCb</a:t>
                      </a:r>
                      <a:r>
                        <a:rPr lang="en-US" sz="1200" dirty="0" smtClean="0"/>
                        <a:t> GRID usage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</a:t>
                      </a:r>
                      <a:endParaRPr lang="en-US" sz="1400" dirty="0"/>
                    </a:p>
                  </a:txBody>
                  <a:tcPr/>
                </a:tc>
              </a:tr>
              <a:tr h="308031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Sim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64.5%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63%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803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User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8%</a:t>
                      </a:r>
                      <a:endParaRPr lang="en-US" sz="1400" dirty="0"/>
                    </a:p>
                  </a:txBody>
                  <a:tcPr/>
                </a:tc>
              </a:tr>
              <a:tr h="30803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Rest (</a:t>
                      </a:r>
                      <a:r>
                        <a:rPr lang="en-US" sz="1200" b="1" dirty="0" err="1" smtClean="0"/>
                        <a:t>str</a:t>
                      </a:r>
                      <a:r>
                        <a:rPr lang="en-US" sz="1200" b="1" dirty="0" smtClean="0"/>
                        <a:t>,</a:t>
                      </a:r>
                      <a:r>
                        <a:rPr lang="en-US" sz="1200" b="1" baseline="0" dirty="0" smtClean="0"/>
                        <a:t> repro, rec)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84" y="1662869"/>
            <a:ext cx="3523660" cy="2129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109" y="1495204"/>
            <a:ext cx="2895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ATLAS GRID CPU utilization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06602" y="412044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0934" y="5230337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12046" y="6377543"/>
            <a:ext cx="36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Goal of 3’000 fb</a:t>
            </a:r>
            <a:r>
              <a:rPr lang="fr-CH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-1 </a:t>
            </a:r>
            <a:r>
              <a:rPr lang="fr-CH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by mid </a:t>
            </a:r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2030’s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5703" y="3088684"/>
            <a:ext cx="357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O. </a:t>
            </a:r>
            <a:r>
              <a:rPr lang="en-US" sz="1200" dirty="0" err="1" smtClean="0"/>
              <a:t>Bruning</a:t>
            </a:r>
            <a:r>
              <a:rPr lang="en-US" sz="1200" dirty="0" smtClean="0"/>
              <a:t> 2014 – ECFA HL LHC workshop</a:t>
            </a:r>
            <a:endParaRPr lang="en-US" sz="1200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Gheata, CERN </a:t>
            </a:r>
            <a:r>
              <a:rPr lang="en-US" dirty="0" err="1" smtClean="0"/>
              <a:t>openlab</a:t>
            </a:r>
            <a:r>
              <a:rPr lang="en-US" dirty="0" smtClean="0"/>
              <a:t> Open Day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94676" y="2079625"/>
            <a:ext cx="1645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Run1</a:t>
            </a:r>
            <a:r>
              <a:rPr lang="en-US" sz="14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b="1" dirty="0" smtClean="0"/>
              <a:t>Run2</a:t>
            </a:r>
            <a:endParaRPr lang="en-US" sz="1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527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SIMULATION 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96845" y="5748568"/>
            <a:ext cx="73056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96845" y="1829710"/>
            <a:ext cx="0" cy="3918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54719" y="2232191"/>
            <a:ext cx="117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Bradley Hand Bold"/>
              </a:rPr>
              <a:t>l</a:t>
            </a:r>
            <a:r>
              <a:rPr lang="en-US" dirty="0" err="1" smtClean="0">
                <a:cs typeface="Bradley Hand Bold"/>
              </a:rPr>
              <a:t>n</a:t>
            </a:r>
            <a:r>
              <a:rPr lang="en-US" dirty="0" smtClean="0"/>
              <a:t>(</a:t>
            </a:r>
            <a:r>
              <a:rPr lang="en-US" b="1" i="1" dirty="0" smtClean="0"/>
              <a:t>speed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6364" y="5884929"/>
            <a:ext cx="308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</a:t>
            </a:r>
            <a:r>
              <a:rPr lang="en-US" b="1" i="1" dirty="0" smtClean="0"/>
              <a:t>hysics performance</a:t>
            </a:r>
            <a:endParaRPr lang="en-US" b="1" i="1" dirty="0"/>
          </a:p>
        </p:txBody>
      </p:sp>
      <p:sp>
        <p:nvSpPr>
          <p:cNvPr id="16" name="Oval 15"/>
          <p:cNvSpPr/>
          <p:nvPr/>
        </p:nvSpPr>
        <p:spPr>
          <a:xfrm>
            <a:off x="1092430" y="1524001"/>
            <a:ext cx="1570374" cy="175309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Full parametric (generator smearing)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79246" y="4601585"/>
            <a:ext cx="1543908" cy="1012751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Full simulation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4739385" y="2812838"/>
            <a:ext cx="1436034" cy="257760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Framework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FastSim</a:t>
            </a:r>
            <a:r>
              <a:rPr lang="en-US" sz="1200" dirty="0" smtClean="0"/>
              <a:t> +</a:t>
            </a:r>
          </a:p>
          <a:p>
            <a:pPr algn="ctr"/>
            <a:r>
              <a:rPr lang="en-US" sz="1200" dirty="0" err="1" smtClean="0"/>
              <a:t>FastTrk</a:t>
            </a:r>
            <a:r>
              <a:rPr lang="en-US" sz="1200" dirty="0" smtClean="0"/>
              <a:t> + </a:t>
            </a:r>
            <a:r>
              <a:rPr lang="en-US" sz="1200" dirty="0" err="1" smtClean="0"/>
              <a:t>FastDigi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2286001" y="2524315"/>
            <a:ext cx="2930364" cy="90133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Library (reuse)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>
          <a:xfrm>
            <a:off x="3302000" y="3113351"/>
            <a:ext cx="1727130" cy="195248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Alternative approaches</a:t>
            </a:r>
          </a:p>
          <a:p>
            <a:pPr algn="ctr"/>
            <a:r>
              <a:rPr lang="en-US" sz="1200" dirty="0" smtClean="0"/>
              <a:t>(combinations)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547556" y="856051"/>
            <a:ext cx="1862667" cy="3550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Generators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44735" y="1318893"/>
            <a:ext cx="1862667" cy="3550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Particles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47556" y="1783964"/>
            <a:ext cx="1862667" cy="3550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Simulation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4735" y="2249035"/>
            <a:ext cx="1862667" cy="3550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Digitization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2709" y="2718871"/>
            <a:ext cx="1862667" cy="3550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Reconstruction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47556" y="3183942"/>
            <a:ext cx="1862667" cy="3550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Tracks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9572" y="1524001"/>
            <a:ext cx="3282317" cy="1753092"/>
            <a:chOff x="5339572" y="1524001"/>
            <a:chExt cx="3282317" cy="175309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8621889" y="1524001"/>
              <a:ext cx="0" cy="1753092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39572" y="1656696"/>
              <a:ext cx="14109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Any shortcuts possible…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289675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TECHNOLOGY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24" y="1752600"/>
            <a:ext cx="4048125" cy="251777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HEP software hibernating for long into “</a:t>
            </a:r>
            <a:r>
              <a:rPr lang="en-US" sz="1600" dirty="0" err="1" smtClean="0"/>
              <a:t>sequentiality</a:t>
            </a:r>
            <a:r>
              <a:rPr lang="en-US" sz="1600" dirty="0" smtClean="0"/>
              <a:t>” waking up in a “parallel” world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Multi-stage process: make the first steps, interact with the environment, change old behaviors, live with diversity…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3254376"/>
            <a:ext cx="4289424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Making the software parallel ≠ </a:t>
            </a:r>
            <a:r>
              <a:rPr lang="en-US" sz="1600" dirty="0" smtClean="0"/>
              <a:t>gaining </a:t>
            </a:r>
            <a:r>
              <a:rPr lang="en-US" sz="1600" dirty="0" smtClean="0"/>
              <a:t>throughput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The last requires re-thinking the code in terms of data and code locality, better use of SIMD </a:t>
            </a:r>
            <a:r>
              <a:rPr lang="en-US" sz="1600" dirty="0" err="1" smtClean="0"/>
              <a:t>vectorisation</a:t>
            </a:r>
            <a:endParaRPr lang="en-US" sz="1600" dirty="0" smtClean="0"/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Less CPI and much less cache misses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Rethinking algorithms and processing flow</a:t>
            </a:r>
          </a:p>
          <a:p>
            <a:pPr marL="800100" lvl="1" indent="-342900">
              <a:buFont typeface="Arial"/>
              <a:buChar char="•"/>
            </a:pPr>
            <a:r>
              <a:rPr lang="en-US" sz="1600" dirty="0" smtClean="0"/>
              <a:t>Using standard or opportunistic resources efficiently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82439"/>
            <a:ext cx="2362200" cy="1571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74" y="3965576"/>
            <a:ext cx="3479800" cy="2336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9104" y="5312172"/>
            <a:ext cx="2324982" cy="1455539"/>
          </a:xfrm>
          <a:prstGeom prst="rect">
            <a:avLst/>
          </a:prstGeom>
          <a:ln>
            <a:round/>
          </a:ln>
        </p:spPr>
      </p:pic>
      <p:sp>
        <p:nvSpPr>
          <p:cNvPr id="93" name="Shape 93"/>
          <p:cNvSpPr/>
          <p:nvPr/>
        </p:nvSpPr>
        <p:spPr>
          <a:xfrm>
            <a:off x="2619375" y="312539"/>
            <a:ext cx="3589734" cy="4094886"/>
          </a:xfrm>
          <a:prstGeom prst="roundRect">
            <a:avLst>
              <a:gd name="adj" fmla="val 3731"/>
            </a:avLst>
          </a:prstGeom>
          <a:solidFill>
            <a:srgbClr val="FFE2D6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40639" marR="40639" algn="l" defTabSz="914400">
              <a:lnSpc>
                <a:spcPct val="10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 dirty="0" smtClean="0"/>
              <a:t>Scheduler</a:t>
            </a: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r>
              <a:rPr lang="en-US" sz="2200" dirty="0" smtClean="0"/>
              <a:t>Re-</a:t>
            </a:r>
            <a:r>
              <a:rPr lang="en-US" sz="2200" dirty="0" err="1" smtClean="0"/>
              <a:t>basketizer</a:t>
            </a:r>
            <a:endParaRPr sz="2200" dirty="0"/>
          </a:p>
        </p:txBody>
      </p:sp>
      <p:grpSp>
        <p:nvGrpSpPr>
          <p:cNvPr id="115" name="Group 115"/>
          <p:cNvGrpSpPr/>
          <p:nvPr/>
        </p:nvGrpSpPr>
        <p:grpSpPr>
          <a:xfrm>
            <a:off x="7970646" y="4016964"/>
            <a:ext cx="1252278" cy="1357821"/>
            <a:chOff x="0" y="0"/>
            <a:chExt cx="1781016" cy="1931121"/>
          </a:xfrm>
        </p:grpSpPr>
        <p:grpSp>
          <p:nvGrpSpPr>
            <p:cNvPr id="97" name="Group 97"/>
            <p:cNvGrpSpPr/>
            <p:nvPr/>
          </p:nvGrpSpPr>
          <p:grpSpPr>
            <a:xfrm rot="343152">
              <a:off x="81541" y="76341"/>
              <a:ext cx="1617934" cy="1717327"/>
              <a:chOff x="0" y="0"/>
              <a:chExt cx="1617932" cy="1717325"/>
            </a:xfrm>
          </p:grpSpPr>
          <p:sp>
            <p:nvSpPr>
              <p:cNvPr id="94" name="Shape 94"/>
              <p:cNvSpPr/>
              <p:nvPr/>
            </p:nvSpPr>
            <p:spPr>
              <a:xfrm>
                <a:off x="110389" y="654341"/>
                <a:ext cx="1507544" cy="1062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B51A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 rot="17833336" flipH="1">
                <a:off x="598128" y="162284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 rot="17833336" flipH="1">
                <a:off x="326456" y="-50617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856206" y="242021"/>
              <a:ext cx="457201" cy="1689101"/>
              <a:chOff x="0" y="0"/>
              <a:chExt cx="457200" cy="1689100"/>
            </a:xfrm>
          </p:grpSpPr>
          <p:sp>
            <p:nvSpPr>
              <p:cNvPr id="98" name="Shape 98"/>
              <p:cNvSpPr/>
              <p:nvPr/>
            </p:nvSpPr>
            <p:spPr>
              <a:xfrm>
                <a:off x="0" y="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0" y="108973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0" y="2043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31330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0" y="42227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0" y="531248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62660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0" y="73557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0" y="84455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0" y="953524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0" y="1048877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0" y="115785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0" y="126682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0" y="1375799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0" y="147115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0" y="15801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16" name="Shape 116"/>
          <p:cNvSpPr/>
          <p:nvPr/>
        </p:nvSpPr>
        <p:spPr>
          <a:xfrm flipH="1">
            <a:off x="4804172" y="1214438"/>
            <a:ext cx="2170973" cy="201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0" y="15073"/>
                  <a:pt x="3518" y="8938"/>
                  <a:pt x="7398" y="5735"/>
                </a:cubicBezTo>
                <a:cubicBezTo>
                  <a:pt x="10818" y="2911"/>
                  <a:pt x="13852" y="137"/>
                  <a:pt x="21600" y="0"/>
                </a:cubicBezTo>
              </a:path>
            </a:pathLst>
          </a:custGeom>
          <a:ln w="25400">
            <a:solidFill>
              <a:srgbClr val="FF40FF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  <a:endParaRPr/>
          </a:p>
        </p:txBody>
      </p:sp>
      <p:grpSp>
        <p:nvGrpSpPr>
          <p:cNvPr id="249" name="Group 249"/>
          <p:cNvGrpSpPr/>
          <p:nvPr/>
        </p:nvGrpSpPr>
        <p:grpSpPr>
          <a:xfrm>
            <a:off x="3565334" y="266495"/>
            <a:ext cx="1698762" cy="1804305"/>
            <a:chOff x="0" y="0"/>
            <a:chExt cx="2416016" cy="2566121"/>
          </a:xfrm>
        </p:grpSpPr>
        <p:grpSp>
          <p:nvGrpSpPr>
            <p:cNvPr id="138" name="Group 138"/>
            <p:cNvGrpSpPr/>
            <p:nvPr/>
          </p:nvGrpSpPr>
          <p:grpSpPr>
            <a:xfrm>
              <a:off x="-1" y="-1"/>
              <a:ext cx="1781018" cy="1931123"/>
              <a:chOff x="0" y="0"/>
              <a:chExt cx="1781016" cy="1931121"/>
            </a:xfrm>
          </p:grpSpPr>
          <p:grpSp>
            <p:nvGrpSpPr>
              <p:cNvPr id="120" name="Group 120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117" name="Shape 117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18" name="Shape 118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19" name="Shape 119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137" name="Group 137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121" name="Shape 121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2" name="Shape 122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3" name="Shape 123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4" name="Shape 124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5" name="Shape 125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6" name="Shape 126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7" name="Shape 127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8" name="Shape 128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2" name="Shape 132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4" name="Shape 134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5" name="Shape 135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160" name="Group 160"/>
            <p:cNvGrpSpPr/>
            <p:nvPr/>
          </p:nvGrpSpPr>
          <p:grpSpPr>
            <a:xfrm>
              <a:off x="126999" y="126999"/>
              <a:ext cx="1781018" cy="1931123"/>
              <a:chOff x="0" y="0"/>
              <a:chExt cx="1781016" cy="1931121"/>
            </a:xfrm>
          </p:grpSpPr>
          <p:grpSp>
            <p:nvGrpSpPr>
              <p:cNvPr id="142" name="Group 142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139" name="Shape 139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40" name="Shape 140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41" name="Shape 141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159" name="Group 159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143" name="Shape 143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" name="Shape 146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7" name="Shape 157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182" name="Group 182"/>
            <p:cNvGrpSpPr/>
            <p:nvPr/>
          </p:nvGrpSpPr>
          <p:grpSpPr>
            <a:xfrm>
              <a:off x="253999" y="253999"/>
              <a:ext cx="1781018" cy="1931123"/>
              <a:chOff x="0" y="0"/>
              <a:chExt cx="1781016" cy="1931121"/>
            </a:xfrm>
          </p:grpSpPr>
          <p:grpSp>
            <p:nvGrpSpPr>
              <p:cNvPr id="164" name="Group 164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161" name="Shape 161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181" name="Group 181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165" name="Shape 165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6" name="Shape 166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8" name="Shape 168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9" name="Shape 169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0" name="Shape 170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1" name="Shape 171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2" name="Shape 172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3" name="Shape 173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4" name="Shape 174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5" name="Shape 175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6" name="Shape 176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7" name="Shape 177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8" name="Shape 178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9" name="Shape 179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0" name="Shape 180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204" name="Group 204"/>
            <p:cNvGrpSpPr/>
            <p:nvPr/>
          </p:nvGrpSpPr>
          <p:grpSpPr>
            <a:xfrm>
              <a:off x="380999" y="380999"/>
              <a:ext cx="1781018" cy="1931123"/>
              <a:chOff x="0" y="0"/>
              <a:chExt cx="1781016" cy="1931121"/>
            </a:xfrm>
          </p:grpSpPr>
          <p:grpSp>
            <p:nvGrpSpPr>
              <p:cNvPr id="186" name="Group 186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183" name="Shape 183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84" name="Shape 184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85" name="Shape 185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203" name="Group 203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187" name="Shape 187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8" name="Shape 188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9" name="Shape 189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0" name="Shape 190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1" name="Shape 191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2" name="Shape 192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5" name="Shape 195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226" name="Group 226"/>
            <p:cNvGrpSpPr/>
            <p:nvPr/>
          </p:nvGrpSpPr>
          <p:grpSpPr>
            <a:xfrm>
              <a:off x="507999" y="507999"/>
              <a:ext cx="1781018" cy="1931123"/>
              <a:chOff x="0" y="0"/>
              <a:chExt cx="1781016" cy="1931121"/>
            </a:xfrm>
          </p:grpSpPr>
          <p:grpSp>
            <p:nvGrpSpPr>
              <p:cNvPr id="208" name="Group 208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07" name="Shape 207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225" name="Group 225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209" name="Shape 209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0" name="Shape 210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1" name="Shape 211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3" name="Shape 213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7" name="Shape 217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8" name="Shape 218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9" name="Shape 219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0" name="Shape 220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1" name="Shape 221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2" name="Shape 222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3" name="Shape 223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4" name="Shape 224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248" name="Group 248"/>
            <p:cNvGrpSpPr/>
            <p:nvPr/>
          </p:nvGrpSpPr>
          <p:grpSpPr>
            <a:xfrm>
              <a:off x="634999" y="634999"/>
              <a:ext cx="1781018" cy="1931123"/>
              <a:chOff x="0" y="0"/>
              <a:chExt cx="1781016" cy="1931121"/>
            </a:xfrm>
          </p:grpSpPr>
          <p:grpSp>
            <p:nvGrpSpPr>
              <p:cNvPr id="230" name="Group 230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227" name="Shape 227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29" name="Shape 229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247" name="Group 247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231" name="Shape 231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2" name="Shape 232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3" name="Shape 233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4" name="Shape 234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5" name="Shape 235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6" name="Shape 236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7" name="Shape 237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8" name="Shape 238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3" name="Shape 243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4" name="Shape 244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6" name="Shape 246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</p:grpSp>
      <p:sp>
        <p:nvSpPr>
          <p:cNvPr id="250" name="Shape 250"/>
          <p:cNvSpPr/>
          <p:nvPr/>
        </p:nvSpPr>
        <p:spPr>
          <a:xfrm>
            <a:off x="776883" y="3237012"/>
            <a:ext cx="1518047" cy="714375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R="40639" defTabSz="914400">
              <a:lnSpc>
                <a:spcPct val="9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/>
              <a:t>Geometry navigator</a:t>
            </a:r>
          </a:p>
        </p:txBody>
      </p:sp>
      <p:pic>
        <p:nvPicPr>
          <p:cNvPr id="25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17" y="1982390"/>
            <a:ext cx="1153811" cy="1294805"/>
          </a:xfrm>
          <a:prstGeom prst="rect">
            <a:avLst/>
          </a:prstGeom>
          <a:ln>
            <a:round/>
          </a:ln>
        </p:spPr>
      </p:pic>
      <p:sp>
        <p:nvSpPr>
          <p:cNvPr id="252" name="Shape 252"/>
          <p:cNvSpPr/>
          <p:nvPr/>
        </p:nvSpPr>
        <p:spPr>
          <a:xfrm flipV="1">
            <a:off x="1525267" y="4062937"/>
            <a:ext cx="2721" cy="664147"/>
          </a:xfrm>
          <a:prstGeom prst="line">
            <a:avLst/>
          </a:prstGeom>
          <a:ln w="25400">
            <a:solidFill>
              <a:srgbClr val="FF40FF"/>
            </a:solidFill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pic>
        <p:nvPicPr>
          <p:cNvPr id="25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151" y="5394455"/>
            <a:ext cx="1529139" cy="1098420"/>
          </a:xfrm>
          <a:prstGeom prst="rect">
            <a:avLst/>
          </a:prstGeom>
          <a:ln>
            <a:round/>
          </a:ln>
        </p:spPr>
      </p:pic>
      <p:sp>
        <p:nvSpPr>
          <p:cNvPr id="254" name="Shape 254"/>
          <p:cNvSpPr/>
          <p:nvPr/>
        </p:nvSpPr>
        <p:spPr>
          <a:xfrm>
            <a:off x="665262" y="4915793"/>
            <a:ext cx="1723430" cy="651867"/>
          </a:xfrm>
          <a:prstGeom prst="roundRect">
            <a:avLst>
              <a:gd name="adj" fmla="val 20548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39" marR="40639" defTabSz="914400">
              <a:lnSpc>
                <a:spcPct val="7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 dirty="0"/>
              <a:t>Geometry algorithms</a:t>
            </a:r>
          </a:p>
        </p:txBody>
      </p:sp>
      <p:grpSp>
        <p:nvGrpSpPr>
          <p:cNvPr id="276" name="Group 276"/>
          <p:cNvGrpSpPr/>
          <p:nvPr/>
        </p:nvGrpSpPr>
        <p:grpSpPr>
          <a:xfrm>
            <a:off x="-164299" y="3829441"/>
            <a:ext cx="1252278" cy="1357821"/>
            <a:chOff x="0" y="0"/>
            <a:chExt cx="1781016" cy="1931121"/>
          </a:xfrm>
        </p:grpSpPr>
        <p:grpSp>
          <p:nvGrpSpPr>
            <p:cNvPr id="258" name="Group 258"/>
            <p:cNvGrpSpPr/>
            <p:nvPr/>
          </p:nvGrpSpPr>
          <p:grpSpPr>
            <a:xfrm rot="343152">
              <a:off x="81541" y="76341"/>
              <a:ext cx="1617934" cy="1717327"/>
              <a:chOff x="0" y="0"/>
              <a:chExt cx="1617932" cy="1717325"/>
            </a:xfrm>
          </p:grpSpPr>
          <p:sp>
            <p:nvSpPr>
              <p:cNvPr id="255" name="Shape 255"/>
              <p:cNvSpPr/>
              <p:nvPr/>
            </p:nvSpPr>
            <p:spPr>
              <a:xfrm>
                <a:off x="110389" y="654341"/>
                <a:ext cx="1507544" cy="1062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B51A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rot="17833336" flipH="1">
                <a:off x="598128" y="162284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rot="17833336" flipH="1">
                <a:off x="326456" y="-50617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</p:grpSp>
        <p:grpSp>
          <p:nvGrpSpPr>
            <p:cNvPr id="275" name="Group 275"/>
            <p:cNvGrpSpPr/>
            <p:nvPr/>
          </p:nvGrpSpPr>
          <p:grpSpPr>
            <a:xfrm>
              <a:off x="856206" y="242021"/>
              <a:ext cx="457201" cy="1689101"/>
              <a:chOff x="0" y="0"/>
              <a:chExt cx="457200" cy="1689100"/>
            </a:xfrm>
          </p:grpSpPr>
          <p:sp>
            <p:nvSpPr>
              <p:cNvPr id="259" name="Shape 259"/>
              <p:cNvSpPr/>
              <p:nvPr/>
            </p:nvSpPr>
            <p:spPr>
              <a:xfrm>
                <a:off x="0" y="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0" y="108973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0" y="2043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0" y="31330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0" y="42227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0" y="531248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0" y="62660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0" y="73557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0" y="84455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0" y="953524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0" y="1048877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0" y="115785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0" y="126682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0" y="1375799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0" y="147115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0" y="15801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77" name="Shape 277"/>
          <p:cNvSpPr/>
          <p:nvPr/>
        </p:nvSpPr>
        <p:spPr>
          <a:xfrm>
            <a:off x="6438304" y="3437930"/>
            <a:ext cx="1526977" cy="517922"/>
          </a:xfrm>
          <a:prstGeom prst="roundRect">
            <a:avLst>
              <a:gd name="adj" fmla="val 25862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39" marR="40639" defTabSz="914400">
              <a:lnSpc>
                <a:spcPct val="10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 dirty="0"/>
              <a:t>Physics</a:t>
            </a:r>
          </a:p>
        </p:txBody>
      </p:sp>
      <p:sp>
        <p:nvSpPr>
          <p:cNvPr id="278" name="Shape 278"/>
          <p:cNvSpPr/>
          <p:nvPr/>
        </p:nvSpPr>
        <p:spPr>
          <a:xfrm>
            <a:off x="1607344" y="1178719"/>
            <a:ext cx="2170973" cy="201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0" y="15073"/>
                  <a:pt x="3518" y="8938"/>
                  <a:pt x="7398" y="5735"/>
                </a:cubicBezTo>
                <a:cubicBezTo>
                  <a:pt x="10818" y="2911"/>
                  <a:pt x="13852" y="137"/>
                  <a:pt x="21600" y="0"/>
                </a:cubicBezTo>
              </a:path>
            </a:pathLst>
          </a:custGeom>
          <a:ln w="25400">
            <a:solidFill>
              <a:srgbClr val="FF40FF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  <a:endParaRPr/>
          </a:p>
        </p:txBody>
      </p:sp>
      <p:grpSp>
        <p:nvGrpSpPr>
          <p:cNvPr id="302" name="Group 302"/>
          <p:cNvGrpSpPr/>
          <p:nvPr/>
        </p:nvGrpSpPr>
        <p:grpSpPr>
          <a:xfrm>
            <a:off x="1308932" y="1392523"/>
            <a:ext cx="2679661" cy="1357822"/>
            <a:chOff x="-1" y="-1"/>
            <a:chExt cx="3811075" cy="1931123"/>
          </a:xfrm>
        </p:grpSpPr>
        <p:grpSp>
          <p:nvGrpSpPr>
            <p:cNvPr id="300" name="Group 300"/>
            <p:cNvGrpSpPr/>
            <p:nvPr/>
          </p:nvGrpSpPr>
          <p:grpSpPr>
            <a:xfrm>
              <a:off x="-1" y="-1"/>
              <a:ext cx="1781018" cy="1931123"/>
              <a:chOff x="0" y="0"/>
              <a:chExt cx="1781016" cy="1931121"/>
            </a:xfrm>
          </p:grpSpPr>
          <p:grpSp>
            <p:nvGrpSpPr>
              <p:cNvPr id="282" name="Group 282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279" name="Shape 279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80" name="Shape 280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81" name="Shape 281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299" name="Group 299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283" name="Shape 283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4" name="Shape 284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5" name="Shape 285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6" name="Shape 286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8" name="Shape 288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9" name="Shape 289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2" name="Shape 292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3" name="Shape 293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6" name="Shape 296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7" name="Shape 297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8" name="Shape 298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301" name="Shape 301"/>
            <p:cNvSpPr/>
            <p:nvPr/>
          </p:nvSpPr>
          <p:spPr>
            <a:xfrm>
              <a:off x="1436174" y="90046"/>
              <a:ext cx="2374900" cy="875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40639" marR="40639" defTabSz="914400">
                <a:defRPr sz="2800">
                  <a:solidFill>
                    <a:srgbClr val="000000"/>
                  </a:solidFill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effectLst/>
                  <a:uFillTx/>
                </a:defRPr>
              </a:pPr>
              <a:r>
                <a:rPr sz="2000" dirty="0"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</a:rPr>
                <a:t>Basket of tracks</a:t>
              </a:r>
            </a:p>
          </p:txBody>
        </p:sp>
      </p:grpSp>
      <p:grpSp>
        <p:nvGrpSpPr>
          <p:cNvPr id="326" name="Group 326"/>
          <p:cNvGrpSpPr/>
          <p:nvPr/>
        </p:nvGrpSpPr>
        <p:grpSpPr>
          <a:xfrm>
            <a:off x="5872169" y="1356722"/>
            <a:ext cx="2191506" cy="1482032"/>
            <a:chOff x="-1" y="-176655"/>
            <a:chExt cx="3116807" cy="2107777"/>
          </a:xfrm>
        </p:grpSpPr>
        <p:grpSp>
          <p:nvGrpSpPr>
            <p:cNvPr id="324" name="Group 324"/>
            <p:cNvGrpSpPr/>
            <p:nvPr/>
          </p:nvGrpSpPr>
          <p:grpSpPr>
            <a:xfrm>
              <a:off x="-1" y="-1"/>
              <a:ext cx="1781018" cy="1931123"/>
              <a:chOff x="0" y="0"/>
              <a:chExt cx="1781016" cy="1931121"/>
            </a:xfrm>
          </p:grpSpPr>
          <p:grpSp>
            <p:nvGrpSpPr>
              <p:cNvPr id="306" name="Group 306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303" name="Shape 303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04" name="Shape 304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05" name="Shape 305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323" name="Group 323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307" name="Shape 307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8" name="Shape 308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0" name="Shape 310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1" name="Shape 311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2" name="Shape 312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3" name="Shape 313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4" name="Shape 314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5" name="Shape 315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" name="Shape 316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7" name="Shape 317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8" name="Shape 318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9" name="Shape 319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0" name="Shape 320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1" name="Shape 321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2" name="Shape 322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325" name="Shape 325"/>
            <p:cNvSpPr/>
            <p:nvPr/>
          </p:nvSpPr>
          <p:spPr>
            <a:xfrm>
              <a:off x="1300706" y="-176655"/>
              <a:ext cx="1816100" cy="875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40639" marR="40639" defTabSz="914400">
                <a:defRPr sz="2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2000" dirty="0">
                  <a:solidFill>
                    <a:srgbClr val="4F5C3F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</a:rPr>
                <a:t>Basket of tracks</a:t>
              </a:r>
            </a:p>
          </p:txBody>
        </p:sp>
      </p:grpSp>
      <p:sp>
        <p:nvSpPr>
          <p:cNvPr id="327" name="Shape 327"/>
          <p:cNvSpPr/>
          <p:nvPr/>
        </p:nvSpPr>
        <p:spPr>
          <a:xfrm>
            <a:off x="5002832" y="4883051"/>
            <a:ext cx="1975281" cy="400017"/>
          </a:xfrm>
          <a:prstGeom prst="roundRect">
            <a:avLst>
              <a:gd name="adj" fmla="val 33485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39" marR="40639" defTabSz="914400">
              <a:lnSpc>
                <a:spcPct val="7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/>
              <a:t>x-sections</a:t>
            </a:r>
          </a:p>
        </p:txBody>
      </p:sp>
      <p:sp>
        <p:nvSpPr>
          <p:cNvPr id="328" name="Shape 328"/>
          <p:cNvSpPr/>
          <p:nvPr/>
        </p:nvSpPr>
        <p:spPr>
          <a:xfrm>
            <a:off x="7500937" y="4830961"/>
            <a:ext cx="1518047" cy="437555"/>
          </a:xfrm>
          <a:prstGeom prst="roundRect">
            <a:avLst>
              <a:gd name="adj" fmla="val 30612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39" marR="40639" defTabSz="914400">
              <a:lnSpc>
                <a:spcPct val="10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 dirty="0"/>
              <a:t>Reactions</a:t>
            </a:r>
          </a:p>
        </p:txBody>
      </p:sp>
      <p:sp>
        <p:nvSpPr>
          <p:cNvPr id="329" name="Shape 329"/>
          <p:cNvSpPr/>
          <p:nvPr/>
        </p:nvSpPr>
        <p:spPr>
          <a:xfrm flipV="1">
            <a:off x="5878978" y="4036219"/>
            <a:ext cx="1285353" cy="724316"/>
          </a:xfrm>
          <a:prstGeom prst="line">
            <a:avLst/>
          </a:prstGeom>
          <a:ln w="25400">
            <a:solidFill>
              <a:srgbClr val="FF40FF"/>
            </a:solidFill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 flipH="1" flipV="1">
            <a:off x="7224117" y="4045149"/>
            <a:ext cx="1285352" cy="724316"/>
          </a:xfrm>
          <a:prstGeom prst="line">
            <a:avLst/>
          </a:prstGeom>
          <a:ln w="25400">
            <a:solidFill>
              <a:srgbClr val="FF40FF"/>
            </a:solidFill>
            <a:round/>
            <a:headEnd type="stealth"/>
            <a:tail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grpSp>
        <p:nvGrpSpPr>
          <p:cNvPr id="352" name="Group 352"/>
          <p:cNvGrpSpPr/>
          <p:nvPr/>
        </p:nvGrpSpPr>
        <p:grpSpPr>
          <a:xfrm>
            <a:off x="3979076" y="4275925"/>
            <a:ext cx="1252278" cy="1357821"/>
            <a:chOff x="0" y="0"/>
            <a:chExt cx="1781016" cy="1931121"/>
          </a:xfrm>
        </p:grpSpPr>
        <p:grpSp>
          <p:nvGrpSpPr>
            <p:cNvPr id="334" name="Group 334"/>
            <p:cNvGrpSpPr/>
            <p:nvPr/>
          </p:nvGrpSpPr>
          <p:grpSpPr>
            <a:xfrm rot="343152">
              <a:off x="81541" y="76341"/>
              <a:ext cx="1617934" cy="1717327"/>
              <a:chOff x="0" y="0"/>
              <a:chExt cx="1617932" cy="1717325"/>
            </a:xfrm>
          </p:grpSpPr>
          <p:sp>
            <p:nvSpPr>
              <p:cNvPr id="331" name="Shape 331"/>
              <p:cNvSpPr/>
              <p:nvPr/>
            </p:nvSpPr>
            <p:spPr>
              <a:xfrm>
                <a:off x="110389" y="654341"/>
                <a:ext cx="1507544" cy="1062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B51A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332" name="Shape 332"/>
              <p:cNvSpPr/>
              <p:nvPr/>
            </p:nvSpPr>
            <p:spPr>
              <a:xfrm rot="17833336" flipH="1">
                <a:off x="598128" y="162284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 rot="17833336" flipH="1">
                <a:off x="326456" y="-50617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</p:grpSp>
        <p:grpSp>
          <p:nvGrpSpPr>
            <p:cNvPr id="351" name="Group 351"/>
            <p:cNvGrpSpPr/>
            <p:nvPr/>
          </p:nvGrpSpPr>
          <p:grpSpPr>
            <a:xfrm>
              <a:off x="856206" y="242021"/>
              <a:ext cx="457201" cy="1689101"/>
              <a:chOff x="0" y="0"/>
              <a:chExt cx="457200" cy="1689100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0" y="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0" y="108973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" name="Shape 337"/>
              <p:cNvSpPr/>
              <p:nvPr/>
            </p:nvSpPr>
            <p:spPr>
              <a:xfrm>
                <a:off x="0" y="2043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0" y="31330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0" y="42227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0" y="531248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0" y="62660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0" y="73557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0" y="84455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0" y="953524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0" y="1048877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0" y="115785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0" y="126682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0" y="1375799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0" y="147115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0" y="15801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54" name="Shape 354"/>
          <p:cNvSpPr/>
          <p:nvPr/>
        </p:nvSpPr>
        <p:spPr>
          <a:xfrm rot="10800000" flipH="1">
            <a:off x="4884539" y="3518043"/>
            <a:ext cx="1429810" cy="149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302" extrusionOk="0">
                <a:moveTo>
                  <a:pt x="0" y="2070"/>
                </a:moveTo>
                <a:cubicBezTo>
                  <a:pt x="6902" y="666"/>
                  <a:pt x="3318" y="17319"/>
                  <a:pt x="10025" y="4291"/>
                </a:cubicBezTo>
                <a:cubicBezTo>
                  <a:pt x="14438" y="-4281"/>
                  <a:pt x="9835" y="2775"/>
                  <a:pt x="21600" y="1985"/>
                </a:cubicBezTo>
              </a:path>
            </a:pathLst>
          </a:custGeom>
          <a:ln w="25400">
            <a:solidFill>
              <a:srgbClr val="FF40FF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 rot="10800000">
            <a:off x="2482453" y="3268266"/>
            <a:ext cx="1364621" cy="346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015" extrusionOk="0">
                <a:moveTo>
                  <a:pt x="0" y="18015"/>
                </a:moveTo>
                <a:cubicBezTo>
                  <a:pt x="7232" y="16840"/>
                  <a:pt x="2445" y="14501"/>
                  <a:pt x="9472" y="3592"/>
                </a:cubicBezTo>
                <a:cubicBezTo>
                  <a:pt x="14096" y="-3585"/>
                  <a:pt x="9273" y="2324"/>
                  <a:pt x="21600" y="1662"/>
                </a:cubicBezTo>
              </a:path>
            </a:pathLst>
          </a:custGeom>
          <a:ln w="25400">
            <a:solidFill>
              <a:srgbClr val="FF40FF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3942188" y="1650018"/>
            <a:ext cx="425841" cy="1260499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4109434" y="1825107"/>
            <a:ext cx="271853" cy="1130476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220473" y="1900297"/>
            <a:ext cx="174620" cy="1080114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 flipH="1">
            <a:off x="4385914" y="2111747"/>
            <a:ext cx="116453" cy="876627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4344064" y="2039773"/>
            <a:ext cx="43106" cy="871999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grpSp>
        <p:nvGrpSpPr>
          <p:cNvPr id="515" name="Group 515"/>
          <p:cNvGrpSpPr/>
          <p:nvPr/>
        </p:nvGrpSpPr>
        <p:grpSpPr>
          <a:xfrm>
            <a:off x="3352014" y="2311394"/>
            <a:ext cx="1788059" cy="1893602"/>
            <a:chOff x="0" y="0"/>
            <a:chExt cx="2543016" cy="2693121"/>
          </a:xfrm>
        </p:grpSpPr>
        <p:grpSp>
          <p:nvGrpSpPr>
            <p:cNvPr id="382" name="Group 382"/>
            <p:cNvGrpSpPr/>
            <p:nvPr/>
          </p:nvGrpSpPr>
          <p:grpSpPr>
            <a:xfrm>
              <a:off x="-1" y="-1"/>
              <a:ext cx="1781018" cy="1931123"/>
              <a:chOff x="0" y="0"/>
              <a:chExt cx="1781016" cy="1931121"/>
            </a:xfrm>
          </p:grpSpPr>
          <p:grpSp>
            <p:nvGrpSpPr>
              <p:cNvPr id="364" name="Group 364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361" name="Shape 361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62" name="Shape 362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63" name="Shape 363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381" name="Group 381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365" name="Shape 365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6" name="Shape 366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7" name="Shape 367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8" name="Shape 368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9" name="Shape 369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0" name="Shape 370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1" name="Shape 371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2" name="Shape 372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3" name="Shape 373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4" name="Shape 374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5" name="Shape 375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7" name="Shape 377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8" name="Shape 378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9" name="Shape 379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0" name="Shape 380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04" name="Group 404"/>
            <p:cNvGrpSpPr/>
            <p:nvPr/>
          </p:nvGrpSpPr>
          <p:grpSpPr>
            <a:xfrm>
              <a:off x="126999" y="126999"/>
              <a:ext cx="1781018" cy="1931123"/>
              <a:chOff x="0" y="0"/>
              <a:chExt cx="1781016" cy="1931121"/>
            </a:xfrm>
          </p:grpSpPr>
          <p:grpSp>
            <p:nvGrpSpPr>
              <p:cNvPr id="386" name="Group 386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383" name="Shape 383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84" name="Shape 384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85" name="Shape 385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03" name="Group 403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387" name="Shape 387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8" name="Shape 388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9" name="Shape 389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0" name="Shape 390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1" name="Shape 391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2" name="Shape 392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3" name="Shape 393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4" name="Shape 394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5" name="Shape 395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6" name="Shape 396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7" name="Shape 397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8" name="Shape 398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9" name="Shape 399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1" name="Shape 401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2" name="Shape 402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26" name="Group 426"/>
            <p:cNvGrpSpPr/>
            <p:nvPr/>
          </p:nvGrpSpPr>
          <p:grpSpPr>
            <a:xfrm>
              <a:off x="253999" y="253999"/>
              <a:ext cx="1781018" cy="1931123"/>
              <a:chOff x="0" y="0"/>
              <a:chExt cx="1781016" cy="1931121"/>
            </a:xfrm>
          </p:grpSpPr>
          <p:grpSp>
            <p:nvGrpSpPr>
              <p:cNvPr id="408" name="Group 408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05" name="Shape 405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06" name="Shape 406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07" name="Shape 407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25" name="Group 425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09" name="Shape 409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0" name="Shape 410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1" name="Shape 411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2" name="Shape 412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3" name="Shape 413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4" name="Shape 414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5" name="Shape 415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6" name="Shape 416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7" name="Shape 417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8" name="Shape 418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9" name="Shape 419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0" name="Shape 420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1" name="Shape 421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2" name="Shape 422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3" name="Shape 423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4" name="Shape 424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48" name="Group 448"/>
            <p:cNvGrpSpPr/>
            <p:nvPr/>
          </p:nvGrpSpPr>
          <p:grpSpPr>
            <a:xfrm>
              <a:off x="380999" y="380999"/>
              <a:ext cx="1781018" cy="1931123"/>
              <a:chOff x="0" y="0"/>
              <a:chExt cx="1781016" cy="1931121"/>
            </a:xfrm>
          </p:grpSpPr>
          <p:grpSp>
            <p:nvGrpSpPr>
              <p:cNvPr id="430" name="Group 430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27" name="Shape 427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28" name="Shape 428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29" name="Shape 429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47" name="Group 447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31" name="Shape 431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2" name="Shape 432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3" name="Shape 433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4" name="Shape 434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5" name="Shape 435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6" name="Shape 436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7" name="Shape 437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8" name="Shape 438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9" name="Shape 439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0" name="Shape 440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1" name="Shape 441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2" name="Shape 442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3" name="Shape 443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4" name="Shape 444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6" name="Shape 446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70" name="Group 470"/>
            <p:cNvGrpSpPr/>
            <p:nvPr/>
          </p:nvGrpSpPr>
          <p:grpSpPr>
            <a:xfrm>
              <a:off x="507999" y="507999"/>
              <a:ext cx="1781018" cy="1931123"/>
              <a:chOff x="0" y="0"/>
              <a:chExt cx="1781016" cy="1931121"/>
            </a:xfrm>
          </p:grpSpPr>
          <p:grpSp>
            <p:nvGrpSpPr>
              <p:cNvPr id="452" name="Group 452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49" name="Shape 449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50" name="Shape 450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51" name="Shape 451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69" name="Group 469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53" name="Shape 453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4" name="Shape 454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5" name="Shape 455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6" name="Shape 456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7" name="Shape 457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8" name="Shape 458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9" name="Shape 459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0" name="Shape 460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1" name="Shape 461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2" name="Shape 462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3" name="Shape 463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4" name="Shape 464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5" name="Shape 465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6" name="Shape 466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7" name="Shape 467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8" name="Shape 468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92" name="Group 492"/>
            <p:cNvGrpSpPr/>
            <p:nvPr/>
          </p:nvGrpSpPr>
          <p:grpSpPr>
            <a:xfrm>
              <a:off x="634999" y="634999"/>
              <a:ext cx="1781018" cy="1931123"/>
              <a:chOff x="0" y="0"/>
              <a:chExt cx="1781016" cy="1931121"/>
            </a:xfrm>
          </p:grpSpPr>
          <p:grpSp>
            <p:nvGrpSpPr>
              <p:cNvPr id="474" name="Group 474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71" name="Shape 471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72" name="Shape 472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73" name="Shape 473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91" name="Group 491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75" name="Shape 475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6" name="Shape 476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7" name="Shape 477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8" name="Shape 478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9" name="Shape 479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0" name="Shape 480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1" name="Shape 481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2" name="Shape 482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3" name="Shape 483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4" name="Shape 484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5" name="Shape 485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6" name="Shape 486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7" name="Shape 487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8" name="Shape 488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9" name="Shape 489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90" name="Shape 490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514" name="Group 514"/>
            <p:cNvGrpSpPr/>
            <p:nvPr/>
          </p:nvGrpSpPr>
          <p:grpSpPr>
            <a:xfrm>
              <a:off x="761999" y="761999"/>
              <a:ext cx="1781018" cy="1931123"/>
              <a:chOff x="0" y="0"/>
              <a:chExt cx="1781016" cy="1931121"/>
            </a:xfrm>
          </p:grpSpPr>
          <p:grpSp>
            <p:nvGrpSpPr>
              <p:cNvPr id="496" name="Group 496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93" name="Shape 493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94" name="Shape 494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95" name="Shape 495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513" name="Group 513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97" name="Shape 497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98" name="Shape 498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99" name="Shape 499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0" name="Shape 500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" name="Shape 501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2" name="Shape 502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3" name="Shape 503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4" name="Shape 504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5" name="Shape 505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6" name="Shape 506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7" name="Shape 507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8" name="Shape 508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0" name="Shape 510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1" name="Shape 511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2" name="Shape 512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</p:grpSp>
      <p:sp>
        <p:nvSpPr>
          <p:cNvPr id="516" name="Shape 516"/>
          <p:cNvSpPr/>
          <p:nvPr/>
        </p:nvSpPr>
        <p:spPr>
          <a:xfrm>
            <a:off x="4509956" y="2260584"/>
            <a:ext cx="113911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40639" marR="40639" defTabSz="914400">
              <a:defRPr sz="24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1700"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Dispatching</a:t>
            </a:r>
          </a:p>
        </p:txBody>
      </p:sp>
      <p:sp>
        <p:nvSpPr>
          <p:cNvPr id="517" name="Shape 517"/>
          <p:cNvSpPr/>
          <p:nvPr/>
        </p:nvSpPr>
        <p:spPr>
          <a:xfrm>
            <a:off x="8001694" y="2285261"/>
            <a:ext cx="8205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40639" marR="40639" defTabSz="9144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24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MIMD</a:t>
            </a:r>
          </a:p>
        </p:txBody>
      </p:sp>
      <p:sp>
        <p:nvSpPr>
          <p:cNvPr id="518" name="Shape 518"/>
          <p:cNvSpPr/>
          <p:nvPr/>
        </p:nvSpPr>
        <p:spPr>
          <a:xfrm rot="16200000">
            <a:off x="8023324" y="1531442"/>
            <a:ext cx="875109" cy="616148"/>
          </a:xfrm>
          <a:prstGeom prst="rightArrow">
            <a:avLst>
              <a:gd name="adj1" fmla="val 32000"/>
              <a:gd name="adj2" fmla="val 63768"/>
            </a:avLst>
          </a:prstGeom>
          <a:solidFill>
            <a:srgbClr val="B92D5D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marL="28573" marR="28573" defTabSz="642915">
              <a:defRPr sz="3400">
                <a:solidFill>
                  <a:srgbClr val="000000"/>
                </a:solidFill>
                <a:effectLst/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8029773" y="2870029"/>
            <a:ext cx="98346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40639" marR="40639" defTabSz="9144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24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SIMD</a:t>
            </a:r>
          </a:p>
        </p:txBody>
      </p:sp>
      <p:sp>
        <p:nvSpPr>
          <p:cNvPr id="520" name="Shape 520"/>
          <p:cNvSpPr/>
          <p:nvPr/>
        </p:nvSpPr>
        <p:spPr>
          <a:xfrm rot="5400000">
            <a:off x="8023324" y="3424535"/>
            <a:ext cx="875109" cy="616148"/>
          </a:xfrm>
          <a:prstGeom prst="rightArrow">
            <a:avLst>
              <a:gd name="adj1" fmla="val 32000"/>
              <a:gd name="adj2" fmla="val 63768"/>
            </a:avLst>
          </a:prstGeom>
          <a:solidFill>
            <a:srgbClr val="B92D5D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marL="28573" marR="28573" defTabSz="642915">
              <a:defRPr sz="3400">
                <a:solidFill>
                  <a:srgbClr val="000000"/>
                </a:solidFill>
                <a:effectLst/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GeantV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Gheata, CERN </a:t>
            </a:r>
            <a:r>
              <a:rPr lang="en-US" dirty="0" err="1" smtClean="0"/>
              <a:t>openlab</a:t>
            </a:r>
            <a:r>
              <a:rPr lang="en-US" dirty="0" smtClean="0"/>
              <a:t> Open Day</a:t>
            </a:r>
            <a:endParaRPr lang="en-US" dirty="0"/>
          </a:p>
        </p:txBody>
      </p:sp>
      <p:sp>
        <p:nvSpPr>
          <p:cNvPr id="3" name="Action Button: Custom 2">
            <a:hlinkClick r:id="" action="ppaction://customshow?id=0&amp;return=true" highlightClick="1"/>
          </p:cNvPr>
          <p:cNvSpPr/>
          <p:nvPr/>
        </p:nvSpPr>
        <p:spPr>
          <a:xfrm>
            <a:off x="2656204" y="379345"/>
            <a:ext cx="3478280" cy="4028080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7226056" y="1465301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flipH="1">
            <a:off x="7477398" y="1470811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flipH="1">
            <a:off x="7728808" y="1457112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980150" y="1462622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l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2" y="1717552"/>
            <a:ext cx="3066486" cy="3435105"/>
          </a:xfrm>
          <a:prstGeom prst="rect">
            <a:avLst/>
          </a:prstGeom>
        </p:spPr>
      </p:pic>
      <p:grpSp>
        <p:nvGrpSpPr>
          <p:cNvPr id="451" name="Group 450"/>
          <p:cNvGrpSpPr/>
          <p:nvPr/>
        </p:nvGrpSpPr>
        <p:grpSpPr>
          <a:xfrm>
            <a:off x="3756025" y="2601067"/>
            <a:ext cx="1619250" cy="1615333"/>
            <a:chOff x="3756025" y="2601067"/>
            <a:chExt cx="1619250" cy="161533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799125" y="3519476"/>
              <a:ext cx="581169" cy="27445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756025" y="3213101"/>
              <a:ext cx="624270" cy="18415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571868" y="2601067"/>
              <a:ext cx="117182" cy="65638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591602" y="3595285"/>
              <a:ext cx="167723" cy="62111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4716016" y="3397251"/>
              <a:ext cx="659259" cy="4445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Group 464"/>
          <p:cNvGrpSpPr/>
          <p:nvPr/>
        </p:nvGrpSpPr>
        <p:grpSpPr>
          <a:xfrm>
            <a:off x="3718408" y="2603697"/>
            <a:ext cx="1617788" cy="1642437"/>
            <a:chOff x="3718408" y="2603697"/>
            <a:chExt cx="1617788" cy="1642437"/>
          </a:xfrm>
        </p:grpSpPr>
        <p:sp>
          <p:nvSpPr>
            <p:cNvPr id="21" name="Freeform 20"/>
            <p:cNvSpPr/>
            <p:nvPr/>
          </p:nvSpPr>
          <p:spPr>
            <a:xfrm rot="17234653">
              <a:off x="4123271" y="3872138"/>
              <a:ext cx="651124" cy="96867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3621070">
              <a:off x="4620879" y="3693799"/>
              <a:ext cx="651124" cy="96867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3718408" y="2603697"/>
              <a:ext cx="1617788" cy="1106428"/>
              <a:chOff x="3718408" y="2603697"/>
              <a:chExt cx="1617788" cy="1106428"/>
            </a:xfrm>
          </p:grpSpPr>
          <p:sp>
            <p:nvSpPr>
              <p:cNvPr id="23" name="Freeform 22"/>
              <p:cNvSpPr/>
              <p:nvPr/>
            </p:nvSpPr>
            <p:spPr>
              <a:xfrm rot="8573279">
                <a:off x="4589424" y="3046693"/>
                <a:ext cx="651124" cy="96867"/>
              </a:xfrm>
              <a:custGeom>
                <a:avLst/>
                <a:gdLst>
                  <a:gd name="connsiteX0" fmla="*/ 651124 w 651124"/>
                  <a:gd name="connsiteY0" fmla="*/ 0 h 96867"/>
                  <a:gd name="connsiteX1" fmla="*/ 328253 w 651124"/>
                  <a:gd name="connsiteY1" fmla="*/ 32289 h 96867"/>
                  <a:gd name="connsiteX2" fmla="*/ 0 w 651124"/>
                  <a:gd name="connsiteY2" fmla="*/ 96867 h 9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124" h="96867">
                    <a:moveTo>
                      <a:pt x="651124" y="0"/>
                    </a:moveTo>
                    <a:cubicBezTo>
                      <a:pt x="543949" y="8072"/>
                      <a:pt x="436774" y="16145"/>
                      <a:pt x="328253" y="32289"/>
                    </a:cubicBezTo>
                    <a:cubicBezTo>
                      <a:pt x="219732" y="48433"/>
                      <a:pt x="0" y="96867"/>
                      <a:pt x="0" y="96867"/>
                    </a:cubicBezTo>
                  </a:path>
                </a:pathLst>
              </a:custGeom>
              <a:ln w="635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3" name="Group 462"/>
              <p:cNvGrpSpPr/>
              <p:nvPr/>
            </p:nvGrpSpPr>
            <p:grpSpPr>
              <a:xfrm>
                <a:off x="3718408" y="2603697"/>
                <a:ext cx="830319" cy="958831"/>
                <a:chOff x="3718408" y="2603697"/>
                <a:chExt cx="830319" cy="958831"/>
              </a:xfrm>
            </p:grpSpPr>
            <p:grpSp>
              <p:nvGrpSpPr>
                <p:cNvPr id="461" name="Group 460"/>
                <p:cNvGrpSpPr/>
                <p:nvPr/>
              </p:nvGrpSpPr>
              <p:grpSpPr>
                <a:xfrm>
                  <a:off x="3718408" y="3051773"/>
                  <a:ext cx="768641" cy="510755"/>
                  <a:chOff x="3718408" y="3051773"/>
                  <a:chExt cx="768641" cy="510755"/>
                </a:xfrm>
              </p:grpSpPr>
              <p:sp>
                <p:nvSpPr>
                  <p:cNvPr id="19" name="Freeform 18"/>
                  <p:cNvSpPr/>
                  <p:nvPr/>
                </p:nvSpPr>
                <p:spPr>
                  <a:xfrm>
                    <a:off x="3718408" y="3465661"/>
                    <a:ext cx="651124" cy="96867"/>
                  </a:xfrm>
                  <a:custGeom>
                    <a:avLst/>
                    <a:gdLst>
                      <a:gd name="connsiteX0" fmla="*/ 651124 w 651124"/>
                      <a:gd name="connsiteY0" fmla="*/ 0 h 96867"/>
                      <a:gd name="connsiteX1" fmla="*/ 328253 w 651124"/>
                      <a:gd name="connsiteY1" fmla="*/ 32289 h 96867"/>
                      <a:gd name="connsiteX2" fmla="*/ 0 w 651124"/>
                      <a:gd name="connsiteY2" fmla="*/ 96867 h 96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1124" h="96867">
                        <a:moveTo>
                          <a:pt x="651124" y="0"/>
                        </a:moveTo>
                        <a:cubicBezTo>
                          <a:pt x="543949" y="8072"/>
                          <a:pt x="436774" y="16145"/>
                          <a:pt x="328253" y="32289"/>
                        </a:cubicBezTo>
                        <a:cubicBezTo>
                          <a:pt x="219732" y="48433"/>
                          <a:pt x="0" y="96867"/>
                          <a:pt x="0" y="96867"/>
                        </a:cubicBezTo>
                      </a:path>
                    </a:pathLst>
                  </a:custGeom>
                  <a:ln w="635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 rot="2650737">
                    <a:off x="3835925" y="3051773"/>
                    <a:ext cx="651124" cy="96867"/>
                  </a:xfrm>
                  <a:custGeom>
                    <a:avLst/>
                    <a:gdLst>
                      <a:gd name="connsiteX0" fmla="*/ 651124 w 651124"/>
                      <a:gd name="connsiteY0" fmla="*/ 0 h 96867"/>
                      <a:gd name="connsiteX1" fmla="*/ 328253 w 651124"/>
                      <a:gd name="connsiteY1" fmla="*/ 32289 h 96867"/>
                      <a:gd name="connsiteX2" fmla="*/ 0 w 651124"/>
                      <a:gd name="connsiteY2" fmla="*/ 96867 h 96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1124" h="96867">
                        <a:moveTo>
                          <a:pt x="651124" y="0"/>
                        </a:moveTo>
                        <a:cubicBezTo>
                          <a:pt x="543949" y="8072"/>
                          <a:pt x="436774" y="16145"/>
                          <a:pt x="328253" y="32289"/>
                        </a:cubicBezTo>
                        <a:cubicBezTo>
                          <a:pt x="219732" y="48433"/>
                          <a:pt x="0" y="96867"/>
                          <a:pt x="0" y="96867"/>
                        </a:cubicBezTo>
                      </a:path>
                    </a:pathLst>
                  </a:custGeom>
                  <a:ln w="635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Freeform 21"/>
                <p:cNvSpPr/>
                <p:nvPr/>
              </p:nvSpPr>
              <p:spPr>
                <a:xfrm rot="5645839">
                  <a:off x="4174732" y="2880825"/>
                  <a:ext cx="651124" cy="96867"/>
                </a:xfrm>
                <a:custGeom>
                  <a:avLst/>
                  <a:gdLst>
                    <a:gd name="connsiteX0" fmla="*/ 651124 w 651124"/>
                    <a:gd name="connsiteY0" fmla="*/ 0 h 96867"/>
                    <a:gd name="connsiteX1" fmla="*/ 328253 w 651124"/>
                    <a:gd name="connsiteY1" fmla="*/ 32289 h 96867"/>
                    <a:gd name="connsiteX2" fmla="*/ 0 w 651124"/>
                    <a:gd name="connsiteY2" fmla="*/ 96867 h 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1124" h="96867">
                      <a:moveTo>
                        <a:pt x="651124" y="0"/>
                      </a:moveTo>
                      <a:cubicBezTo>
                        <a:pt x="543949" y="8072"/>
                        <a:pt x="436774" y="16145"/>
                        <a:pt x="328253" y="32289"/>
                      </a:cubicBezTo>
                      <a:cubicBezTo>
                        <a:pt x="219732" y="48433"/>
                        <a:pt x="0" y="96867"/>
                        <a:pt x="0" y="96867"/>
                      </a:cubicBezTo>
                    </a:path>
                  </a:pathLst>
                </a:custGeom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rot="6881667">
                  <a:off x="4184559" y="2780984"/>
                  <a:ext cx="457706" cy="158163"/>
                </a:xfrm>
                <a:custGeom>
                  <a:avLst/>
                  <a:gdLst>
                    <a:gd name="connsiteX0" fmla="*/ 651124 w 651124"/>
                    <a:gd name="connsiteY0" fmla="*/ 0 h 96867"/>
                    <a:gd name="connsiteX1" fmla="*/ 328253 w 651124"/>
                    <a:gd name="connsiteY1" fmla="*/ 32289 h 96867"/>
                    <a:gd name="connsiteX2" fmla="*/ 0 w 651124"/>
                    <a:gd name="connsiteY2" fmla="*/ 96867 h 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1124" h="96867">
                      <a:moveTo>
                        <a:pt x="651124" y="0"/>
                      </a:moveTo>
                      <a:cubicBezTo>
                        <a:pt x="543949" y="8072"/>
                        <a:pt x="436774" y="16145"/>
                        <a:pt x="328253" y="32289"/>
                      </a:cubicBezTo>
                      <a:cubicBezTo>
                        <a:pt x="219732" y="48433"/>
                        <a:pt x="0" y="96867"/>
                        <a:pt x="0" y="96867"/>
                      </a:cubicBezTo>
                    </a:path>
                  </a:pathLst>
                </a:custGeom>
                <a:ln w="6350">
                  <a:solidFill>
                    <a:srgbClr val="0000FF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Freeform 131"/>
              <p:cNvSpPr/>
              <p:nvPr/>
            </p:nvSpPr>
            <p:spPr>
              <a:xfrm rot="12974254">
                <a:off x="4771318" y="3484715"/>
                <a:ext cx="564878" cy="225410"/>
              </a:xfrm>
              <a:custGeom>
                <a:avLst/>
                <a:gdLst>
                  <a:gd name="connsiteX0" fmla="*/ 651124 w 651124"/>
                  <a:gd name="connsiteY0" fmla="*/ 0 h 96867"/>
                  <a:gd name="connsiteX1" fmla="*/ 328253 w 651124"/>
                  <a:gd name="connsiteY1" fmla="*/ 32289 h 96867"/>
                  <a:gd name="connsiteX2" fmla="*/ 0 w 651124"/>
                  <a:gd name="connsiteY2" fmla="*/ 96867 h 9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124" h="96867">
                    <a:moveTo>
                      <a:pt x="651124" y="0"/>
                    </a:moveTo>
                    <a:cubicBezTo>
                      <a:pt x="543949" y="8072"/>
                      <a:pt x="436774" y="16145"/>
                      <a:pt x="328253" y="32289"/>
                    </a:cubicBezTo>
                    <a:cubicBezTo>
                      <a:pt x="219732" y="48433"/>
                      <a:pt x="0" y="96867"/>
                      <a:pt x="0" y="96867"/>
                    </a:cubicBezTo>
                  </a:path>
                </a:pathLst>
              </a:custGeom>
              <a:ln w="6350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8" name="Group 467"/>
          <p:cNvGrpSpPr/>
          <p:nvPr/>
        </p:nvGrpSpPr>
        <p:grpSpPr>
          <a:xfrm>
            <a:off x="3855234" y="2700959"/>
            <a:ext cx="1463722" cy="1460107"/>
            <a:chOff x="3855234" y="2700959"/>
            <a:chExt cx="1463722" cy="1460107"/>
          </a:xfrm>
        </p:grpSpPr>
        <p:sp>
          <p:nvSpPr>
            <p:cNvPr id="14" name="Freeform 13"/>
            <p:cNvSpPr/>
            <p:nvPr/>
          </p:nvSpPr>
          <p:spPr>
            <a:xfrm rot="4260492">
              <a:off x="4896201" y="3216153"/>
              <a:ext cx="275065" cy="57044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7234524">
              <a:off x="4697096" y="3552952"/>
              <a:ext cx="275065" cy="57044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7" name="Group 466"/>
            <p:cNvGrpSpPr/>
            <p:nvPr/>
          </p:nvGrpSpPr>
          <p:grpSpPr>
            <a:xfrm>
              <a:off x="3855234" y="2700959"/>
              <a:ext cx="1061389" cy="1460107"/>
              <a:chOff x="3855234" y="2700959"/>
              <a:chExt cx="1061389" cy="1460107"/>
            </a:xfrm>
          </p:grpSpPr>
          <p:sp>
            <p:nvSpPr>
              <p:cNvPr id="13" name="Freeform 12"/>
              <p:cNvSpPr/>
              <p:nvPr/>
            </p:nvSpPr>
            <p:spPr>
              <a:xfrm rot="188408">
                <a:off x="4641558" y="2700959"/>
                <a:ext cx="275065" cy="570444"/>
              </a:xfrm>
              <a:custGeom>
                <a:avLst/>
                <a:gdLst>
                  <a:gd name="connsiteX0" fmla="*/ 0 w 309345"/>
                  <a:gd name="connsiteY0" fmla="*/ 520964 h 520964"/>
                  <a:gd name="connsiteX1" fmla="*/ 146532 w 309345"/>
                  <a:gd name="connsiteY1" fmla="*/ 227922 h 520964"/>
                  <a:gd name="connsiteX2" fmla="*/ 309345 w 309345"/>
                  <a:gd name="connsiteY2" fmla="*/ 0 h 520964"/>
                  <a:gd name="connsiteX3" fmla="*/ 309345 w 309345"/>
                  <a:gd name="connsiteY3" fmla="*/ 0 h 52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345" h="520964">
                    <a:moveTo>
                      <a:pt x="0" y="520964"/>
                    </a:moveTo>
                    <a:cubicBezTo>
                      <a:pt x="47487" y="417856"/>
                      <a:pt x="94975" y="314749"/>
                      <a:pt x="146532" y="227922"/>
                    </a:cubicBezTo>
                    <a:cubicBezTo>
                      <a:pt x="198089" y="141095"/>
                      <a:pt x="309345" y="0"/>
                      <a:pt x="309345" y="0"/>
                    </a:cubicBezTo>
                    <a:lnTo>
                      <a:pt x="309345" y="0"/>
                    </a:lnTo>
                  </a:path>
                </a:pathLst>
              </a:cu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6" name="Group 465"/>
              <p:cNvGrpSpPr/>
              <p:nvPr/>
            </p:nvGrpSpPr>
            <p:grpSpPr>
              <a:xfrm>
                <a:off x="3855234" y="3001048"/>
                <a:ext cx="594406" cy="1160018"/>
                <a:chOff x="3855234" y="3001048"/>
                <a:chExt cx="594406" cy="1160018"/>
              </a:xfrm>
            </p:grpSpPr>
            <p:sp>
              <p:nvSpPr>
                <p:cNvPr id="16" name="Freeform 15"/>
                <p:cNvSpPr/>
                <p:nvPr/>
              </p:nvSpPr>
              <p:spPr>
                <a:xfrm rot="16957076">
                  <a:off x="4002923" y="2853359"/>
                  <a:ext cx="275065" cy="570444"/>
                </a:xfrm>
                <a:custGeom>
                  <a:avLst/>
                  <a:gdLst>
                    <a:gd name="connsiteX0" fmla="*/ 0 w 309345"/>
                    <a:gd name="connsiteY0" fmla="*/ 520964 h 520964"/>
                    <a:gd name="connsiteX1" fmla="*/ 146532 w 309345"/>
                    <a:gd name="connsiteY1" fmla="*/ 227922 h 520964"/>
                    <a:gd name="connsiteX2" fmla="*/ 309345 w 309345"/>
                    <a:gd name="connsiteY2" fmla="*/ 0 h 520964"/>
                    <a:gd name="connsiteX3" fmla="*/ 309345 w 309345"/>
                    <a:gd name="connsiteY3" fmla="*/ 0 h 52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345" h="520964">
                      <a:moveTo>
                        <a:pt x="0" y="520964"/>
                      </a:moveTo>
                      <a:cubicBezTo>
                        <a:pt x="47487" y="417856"/>
                        <a:pt x="94975" y="314749"/>
                        <a:pt x="146532" y="227922"/>
                      </a:cubicBezTo>
                      <a:cubicBezTo>
                        <a:pt x="198089" y="141095"/>
                        <a:pt x="309345" y="0"/>
                        <a:pt x="309345" y="0"/>
                      </a:cubicBezTo>
                      <a:lnTo>
                        <a:pt x="309345" y="0"/>
                      </a:lnTo>
                    </a:path>
                  </a:pathLst>
                </a:cu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0960213">
                  <a:off x="4174575" y="3590622"/>
                  <a:ext cx="275065" cy="570444"/>
                </a:xfrm>
                <a:custGeom>
                  <a:avLst/>
                  <a:gdLst>
                    <a:gd name="connsiteX0" fmla="*/ 0 w 309345"/>
                    <a:gd name="connsiteY0" fmla="*/ 520964 h 520964"/>
                    <a:gd name="connsiteX1" fmla="*/ 146532 w 309345"/>
                    <a:gd name="connsiteY1" fmla="*/ 227922 h 520964"/>
                    <a:gd name="connsiteX2" fmla="*/ 309345 w 309345"/>
                    <a:gd name="connsiteY2" fmla="*/ 0 h 520964"/>
                    <a:gd name="connsiteX3" fmla="*/ 309345 w 309345"/>
                    <a:gd name="connsiteY3" fmla="*/ 0 h 52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345" h="520964">
                      <a:moveTo>
                        <a:pt x="0" y="520964"/>
                      </a:moveTo>
                      <a:cubicBezTo>
                        <a:pt x="47487" y="417856"/>
                        <a:pt x="94975" y="314749"/>
                        <a:pt x="146532" y="227922"/>
                      </a:cubicBezTo>
                      <a:cubicBezTo>
                        <a:pt x="198089" y="141095"/>
                        <a:pt x="309345" y="0"/>
                        <a:pt x="309345" y="0"/>
                      </a:cubicBezTo>
                      <a:lnTo>
                        <a:pt x="309345" y="0"/>
                      </a:lnTo>
                    </a:path>
                  </a:pathLst>
                </a:cu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Freeform 130"/>
              <p:cNvSpPr/>
              <p:nvPr/>
            </p:nvSpPr>
            <p:spPr>
              <a:xfrm rot="18319563">
                <a:off x="4188018" y="2692650"/>
                <a:ext cx="137896" cy="446229"/>
              </a:xfrm>
              <a:custGeom>
                <a:avLst/>
                <a:gdLst>
                  <a:gd name="connsiteX0" fmla="*/ 0 w 309345"/>
                  <a:gd name="connsiteY0" fmla="*/ 520964 h 520964"/>
                  <a:gd name="connsiteX1" fmla="*/ 146532 w 309345"/>
                  <a:gd name="connsiteY1" fmla="*/ 227922 h 520964"/>
                  <a:gd name="connsiteX2" fmla="*/ 309345 w 309345"/>
                  <a:gd name="connsiteY2" fmla="*/ 0 h 520964"/>
                  <a:gd name="connsiteX3" fmla="*/ 309345 w 309345"/>
                  <a:gd name="connsiteY3" fmla="*/ 0 h 52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345" h="520964">
                    <a:moveTo>
                      <a:pt x="0" y="520964"/>
                    </a:moveTo>
                    <a:cubicBezTo>
                      <a:pt x="47487" y="417856"/>
                      <a:pt x="94975" y="314749"/>
                      <a:pt x="146532" y="227922"/>
                    </a:cubicBezTo>
                    <a:cubicBezTo>
                      <a:pt x="198089" y="141095"/>
                      <a:pt x="309345" y="0"/>
                      <a:pt x="309345" y="0"/>
                    </a:cubicBezTo>
                    <a:lnTo>
                      <a:pt x="309345" y="0"/>
                    </a:lnTo>
                  </a:path>
                </a:pathLst>
              </a:custGeom>
              <a:ln w="63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 132"/>
            <p:cNvSpPr/>
            <p:nvPr/>
          </p:nvSpPr>
          <p:spPr>
            <a:xfrm rot="7232875">
              <a:off x="4837267" y="3477228"/>
              <a:ext cx="228032" cy="58080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4932041" y="2568029"/>
            <a:ext cx="154309" cy="138524"/>
            <a:chOff x="4782816" y="2568029"/>
            <a:chExt cx="154309" cy="138524"/>
          </a:xfrm>
        </p:grpSpPr>
        <p:cxnSp>
          <p:nvCxnSpPr>
            <p:cNvPr id="148" name="Straight Connector 147"/>
            <p:cNvCxnSpPr/>
            <p:nvPr/>
          </p:nvCxnSpPr>
          <p:spPr>
            <a:xfrm flipH="1">
              <a:off x="4829175" y="2619102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0" name="Group 519"/>
            <p:cNvGrpSpPr/>
            <p:nvPr/>
          </p:nvGrpSpPr>
          <p:grpSpPr>
            <a:xfrm>
              <a:off x="4782816" y="2568029"/>
              <a:ext cx="109859" cy="138524"/>
              <a:chOff x="4782816" y="2568029"/>
              <a:chExt cx="109859" cy="138524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4829175" y="256802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851400" y="256802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851400" y="2644775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9" name="Group 518"/>
              <p:cNvGrpSpPr/>
              <p:nvPr/>
            </p:nvGrpSpPr>
            <p:grpSpPr>
              <a:xfrm>
                <a:off x="4782816" y="2601067"/>
                <a:ext cx="109859" cy="105486"/>
                <a:chOff x="4935216" y="2601067"/>
                <a:chExt cx="109859" cy="105486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4935216" y="2670175"/>
                  <a:ext cx="30484" cy="3637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H="1">
                  <a:off x="4965700" y="2619102"/>
                  <a:ext cx="22225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4965700" y="2644775"/>
                  <a:ext cx="44450" cy="2540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5010150" y="2601067"/>
                  <a:ext cx="34925" cy="18035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1" name="Straight Connector 170"/>
            <p:cNvCxnSpPr/>
            <p:nvPr/>
          </p:nvCxnSpPr>
          <p:spPr>
            <a:xfrm flipH="1">
              <a:off x="4886326" y="2601067"/>
              <a:ext cx="50799" cy="43709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3" name="Group 532"/>
          <p:cNvGrpSpPr/>
          <p:nvPr/>
        </p:nvGrpSpPr>
        <p:grpSpPr>
          <a:xfrm>
            <a:off x="4978400" y="2360016"/>
            <a:ext cx="285693" cy="254040"/>
            <a:chOff x="4756150" y="2360016"/>
            <a:chExt cx="285693" cy="254040"/>
          </a:xfrm>
        </p:grpSpPr>
        <p:cxnSp>
          <p:nvCxnSpPr>
            <p:cNvPr id="174" name="Straight Connector 173"/>
            <p:cNvCxnSpPr/>
            <p:nvPr/>
          </p:nvCxnSpPr>
          <p:spPr>
            <a:xfrm flipH="1">
              <a:off x="4813301" y="2568029"/>
              <a:ext cx="22226" cy="4602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908551" y="2411090"/>
              <a:ext cx="47926" cy="64477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4835527" y="2411089"/>
              <a:ext cx="5427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975233" y="2462163"/>
              <a:ext cx="66610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Group 531"/>
            <p:cNvGrpSpPr/>
            <p:nvPr/>
          </p:nvGrpSpPr>
          <p:grpSpPr>
            <a:xfrm>
              <a:off x="4756150" y="2360016"/>
              <a:ext cx="217344" cy="241053"/>
              <a:chOff x="4987925" y="2360016"/>
              <a:chExt cx="217344" cy="241053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 flipH="1">
                <a:off x="4987925" y="2516956"/>
                <a:ext cx="22226" cy="51073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5010151" y="2516956"/>
                <a:ext cx="571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5095876" y="2513236"/>
                <a:ext cx="42718" cy="87833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5099051" y="2568029"/>
                <a:ext cx="53975" cy="33038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5067301" y="2513236"/>
                <a:ext cx="25701" cy="5479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5045076" y="2513236"/>
                <a:ext cx="57150" cy="36758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5064125" y="2467359"/>
                <a:ext cx="22226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5010150" y="2462163"/>
                <a:ext cx="12701" cy="5626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5022851" y="2411090"/>
                <a:ext cx="444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5138594" y="2468633"/>
                <a:ext cx="66675" cy="5196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5092702" y="2471639"/>
                <a:ext cx="50806" cy="45876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5086351" y="2411089"/>
                <a:ext cx="38100" cy="5627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5067300" y="2360016"/>
                <a:ext cx="15877" cy="51074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5124451" y="2387600"/>
                <a:ext cx="1" cy="2349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9" name="Group 528"/>
          <p:cNvGrpSpPr/>
          <p:nvPr/>
        </p:nvGrpSpPr>
        <p:grpSpPr>
          <a:xfrm>
            <a:off x="4003984" y="4148817"/>
            <a:ext cx="163834" cy="189597"/>
            <a:chOff x="4216709" y="4148817"/>
            <a:chExt cx="163834" cy="189597"/>
          </a:xfrm>
        </p:grpSpPr>
        <p:cxnSp>
          <p:nvCxnSpPr>
            <p:cNvPr id="280" name="Straight Connector 279"/>
            <p:cNvCxnSpPr/>
            <p:nvPr/>
          </p:nvCxnSpPr>
          <p:spPr>
            <a:xfrm rot="10800000" flipV="1">
              <a:off x="4350059" y="4148817"/>
              <a:ext cx="30484" cy="36378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0800000" flipH="1">
              <a:off x="4305608" y="4287341"/>
              <a:ext cx="22226" cy="51073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8" name="Group 527"/>
            <p:cNvGrpSpPr/>
            <p:nvPr/>
          </p:nvGrpSpPr>
          <p:grpSpPr>
            <a:xfrm>
              <a:off x="4216709" y="4185194"/>
              <a:ext cx="130175" cy="102147"/>
              <a:chOff x="4159559" y="4185194"/>
              <a:chExt cx="130175" cy="102147"/>
            </a:xfrm>
          </p:grpSpPr>
          <p:cxnSp>
            <p:nvCxnSpPr>
              <p:cNvPr id="284" name="Straight Connector 283"/>
              <p:cNvCxnSpPr/>
              <p:nvPr/>
            </p:nvCxnSpPr>
            <p:spPr>
              <a:xfrm rot="10800000" flipH="1">
                <a:off x="4245284" y="4236268"/>
                <a:ext cx="2222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7" name="Group 526"/>
              <p:cNvGrpSpPr/>
              <p:nvPr/>
            </p:nvGrpSpPr>
            <p:grpSpPr>
              <a:xfrm>
                <a:off x="4159559" y="4185194"/>
                <a:ext cx="130175" cy="102147"/>
                <a:chOff x="4159559" y="4185194"/>
                <a:chExt cx="130175" cy="102147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 rot="10800000">
                  <a:off x="4245284" y="4236268"/>
                  <a:ext cx="0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0800000" flipH="1">
                  <a:off x="4210359" y="4210594"/>
                  <a:ext cx="34925" cy="1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10800000" flipV="1">
                  <a:off x="4188134" y="4254303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6" name="Group 525"/>
                <p:cNvGrpSpPr/>
                <p:nvPr/>
              </p:nvGrpSpPr>
              <p:grpSpPr>
                <a:xfrm>
                  <a:off x="4159559" y="4185194"/>
                  <a:ext cx="130175" cy="102147"/>
                  <a:chOff x="4007159" y="4185194"/>
                  <a:chExt cx="130175" cy="102147"/>
                </a:xfrm>
              </p:grpSpPr>
              <p:cxnSp>
                <p:nvCxnSpPr>
                  <p:cNvPr id="281" name="Straight Connector 280"/>
                  <p:cNvCxnSpPr/>
                  <p:nvPr/>
                </p:nvCxnSpPr>
                <p:spPr>
                  <a:xfrm rot="10800000" flipH="1">
                    <a:off x="4115109" y="4185195"/>
                    <a:ext cx="22225" cy="51073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 rot="10800000" flipH="1">
                    <a:off x="4092884" y="4185194"/>
                    <a:ext cx="44450" cy="25401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 rot="10800000">
                    <a:off x="4115109" y="4236268"/>
                    <a:ext cx="0" cy="51073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/>
                  <p:nvPr/>
                </p:nvCxnSpPr>
                <p:spPr>
                  <a:xfrm rot="10800000" flipH="1">
                    <a:off x="4057959" y="4236268"/>
                    <a:ext cx="34925" cy="18035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10800000" flipH="1">
                    <a:off x="4007159" y="4210594"/>
                    <a:ext cx="50799" cy="43709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60" name="Group 559"/>
          <p:cNvGrpSpPr/>
          <p:nvPr/>
        </p:nvGrpSpPr>
        <p:grpSpPr>
          <a:xfrm>
            <a:off x="3727759" y="4388010"/>
            <a:ext cx="292098" cy="254385"/>
            <a:chOff x="3727759" y="4388010"/>
            <a:chExt cx="292098" cy="254385"/>
          </a:xfrm>
        </p:grpSpPr>
        <p:cxnSp>
          <p:nvCxnSpPr>
            <p:cNvPr id="304" name="Straight Connector 303"/>
            <p:cNvCxnSpPr/>
            <p:nvPr/>
          </p:nvCxnSpPr>
          <p:spPr>
            <a:xfrm rot="10800000" flipH="1">
              <a:off x="3952880" y="4495354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0800000" flipH="1">
              <a:off x="3873809" y="4418744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10800000" flipV="1">
              <a:off x="3727759" y="4388010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0800000" flipH="1">
              <a:off x="4008745" y="4495354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0800000" flipV="1">
              <a:off x="3754846" y="4444280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0800000" flipH="1">
              <a:off x="3913194" y="4469818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5" name="Group 524"/>
          <p:cNvGrpSpPr/>
          <p:nvPr/>
        </p:nvGrpSpPr>
        <p:grpSpPr>
          <a:xfrm>
            <a:off x="5193966" y="3941530"/>
            <a:ext cx="130320" cy="167486"/>
            <a:chOff x="5006641" y="3941530"/>
            <a:chExt cx="130320" cy="167486"/>
          </a:xfrm>
        </p:grpSpPr>
        <p:cxnSp>
          <p:nvCxnSpPr>
            <p:cNvPr id="315" name="Straight Connector 314"/>
            <p:cNvCxnSpPr/>
            <p:nvPr/>
          </p:nvCxnSpPr>
          <p:spPr>
            <a:xfrm rot="5802756" flipV="1">
              <a:off x="5009588" y="3938583"/>
              <a:ext cx="30484" cy="36378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802756" flipH="1">
              <a:off x="5076827" y="4013115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Group 523"/>
            <p:cNvGrpSpPr/>
            <p:nvPr/>
          </p:nvGrpSpPr>
          <p:grpSpPr>
            <a:xfrm>
              <a:off x="5035252" y="3975368"/>
              <a:ext cx="101709" cy="133648"/>
              <a:chOff x="5222577" y="3975368"/>
              <a:chExt cx="101709" cy="133648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rot="5802756" flipH="1">
                <a:off x="5238213" y="3962520"/>
                <a:ext cx="22225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5802756" flipH="1">
                <a:off x="5213053" y="3984892"/>
                <a:ext cx="44450" cy="2540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5802756">
                <a:off x="5298750" y="3979527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5802756">
                <a:off x="5296152" y="400159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5802756" flipH="1">
                <a:off x="5225789" y="4038492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5802756" flipH="1">
                <a:off x="5260242" y="4033530"/>
                <a:ext cx="34925" cy="18035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802756" flipH="1">
                <a:off x="5234546" y="4061762"/>
                <a:ext cx="50799" cy="4370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" name="Group 459"/>
          <p:cNvGrpSpPr/>
          <p:nvPr/>
        </p:nvGrpSpPr>
        <p:grpSpPr>
          <a:xfrm>
            <a:off x="3718408" y="2651631"/>
            <a:ext cx="1610997" cy="1356416"/>
            <a:chOff x="3718408" y="2651631"/>
            <a:chExt cx="1610997" cy="1356416"/>
          </a:xfrm>
        </p:grpSpPr>
        <p:cxnSp>
          <p:nvCxnSpPr>
            <p:cNvPr id="352" name="Straight Connector 351"/>
            <p:cNvCxnSpPr/>
            <p:nvPr/>
          </p:nvCxnSpPr>
          <p:spPr>
            <a:xfrm flipH="1">
              <a:off x="3950007" y="3562529"/>
              <a:ext cx="478715" cy="445518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9" name="Group 458"/>
            <p:cNvGrpSpPr/>
            <p:nvPr/>
          </p:nvGrpSpPr>
          <p:grpSpPr>
            <a:xfrm>
              <a:off x="3718408" y="2651631"/>
              <a:ext cx="1610997" cy="790070"/>
              <a:chOff x="3718408" y="2651631"/>
              <a:chExt cx="1610997" cy="79007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3718408" y="2651631"/>
                <a:ext cx="744372" cy="790070"/>
                <a:chOff x="3718408" y="2651631"/>
                <a:chExt cx="744372" cy="790070"/>
              </a:xfrm>
            </p:grpSpPr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718408" y="3397251"/>
                  <a:ext cx="651124" cy="44450"/>
                </a:xfrm>
                <a:prstGeom prst="line">
                  <a:avLst/>
                </a:prstGeom>
                <a:ln w="6350" cmpd="sng">
                  <a:solidFill>
                    <a:srgbClr val="008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4306065" y="2651631"/>
                  <a:ext cx="156715" cy="605821"/>
                </a:xfrm>
                <a:prstGeom prst="line">
                  <a:avLst/>
                </a:prstGeom>
                <a:ln w="6350" cmpd="sng">
                  <a:solidFill>
                    <a:srgbClr val="008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9" name="Straight Connector 358"/>
              <p:cNvCxnSpPr/>
              <p:nvPr/>
            </p:nvCxnSpPr>
            <p:spPr>
              <a:xfrm flipV="1">
                <a:off x="4716016" y="3175000"/>
                <a:ext cx="613389" cy="218796"/>
              </a:xfrm>
              <a:prstGeom prst="line">
                <a:avLst/>
              </a:prstGeom>
              <a:ln w="6350" cmpd="sng">
                <a:solidFill>
                  <a:srgbClr val="008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6" name="Straight Connector 375"/>
          <p:cNvCxnSpPr/>
          <p:nvPr/>
        </p:nvCxnSpPr>
        <p:spPr>
          <a:xfrm flipH="1">
            <a:off x="3847753" y="4005064"/>
            <a:ext cx="105126" cy="100160"/>
          </a:xfrm>
          <a:prstGeom prst="line">
            <a:avLst/>
          </a:prstGeom>
          <a:ln w="6350" cmpd="sng">
            <a:solidFill>
              <a:srgbClr val="008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4" name="Group 553"/>
          <p:cNvGrpSpPr/>
          <p:nvPr/>
        </p:nvGrpSpPr>
        <p:grpSpPr>
          <a:xfrm>
            <a:off x="3832591" y="3038475"/>
            <a:ext cx="1857009" cy="1456879"/>
            <a:chOff x="3832591" y="3038475"/>
            <a:chExt cx="1857009" cy="1456879"/>
          </a:xfrm>
        </p:grpSpPr>
        <p:grpSp>
          <p:nvGrpSpPr>
            <p:cNvPr id="553" name="Group 552"/>
            <p:cNvGrpSpPr/>
            <p:nvPr/>
          </p:nvGrpSpPr>
          <p:grpSpPr>
            <a:xfrm>
              <a:off x="3832591" y="4254303"/>
              <a:ext cx="260293" cy="241051"/>
              <a:chOff x="3305541" y="4254303"/>
              <a:chExt cx="260293" cy="241051"/>
            </a:xfrm>
          </p:grpSpPr>
          <p:grpSp>
            <p:nvGrpSpPr>
              <p:cNvPr id="551" name="Group 550"/>
              <p:cNvGrpSpPr/>
              <p:nvPr/>
            </p:nvGrpSpPr>
            <p:grpSpPr>
              <a:xfrm>
                <a:off x="3372152" y="4254303"/>
                <a:ext cx="193682" cy="241051"/>
                <a:chOff x="3899202" y="4254303"/>
                <a:chExt cx="193682" cy="241051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 rot="10800000" flipH="1">
                  <a:off x="4035734" y="4287341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0800000" flipH="1">
                  <a:off x="4003983" y="4254303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10800000" flipH="1">
                  <a:off x="3950008" y="4254303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10800000" flipV="1">
                  <a:off x="3924307" y="4287341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10800000" flipH="1">
                  <a:off x="3950008" y="4305376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rot="10800000" flipH="1">
                  <a:off x="4016683" y="4336938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rot="10800000" flipH="1">
                  <a:off x="4080183" y="4336938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10800000" flipH="1">
                  <a:off x="3950008" y="4388011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10800000" flipV="1">
                  <a:off x="3899202" y="4342134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0800000" flipH="1">
                  <a:off x="3978583" y="4388010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10800000" flipH="1">
                  <a:off x="4019857" y="4444280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10800000" flipH="1">
                  <a:off x="3924307" y="4444281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2" name="Group 551"/>
              <p:cNvGrpSpPr/>
              <p:nvPr/>
            </p:nvGrpSpPr>
            <p:grpSpPr>
              <a:xfrm>
                <a:off x="3305541" y="4342134"/>
                <a:ext cx="247592" cy="125636"/>
                <a:chOff x="3832591" y="4342134"/>
                <a:chExt cx="247592" cy="125636"/>
              </a:xfrm>
            </p:grpSpPr>
            <p:cxnSp>
              <p:nvCxnSpPr>
                <p:cNvPr id="298" name="Straight Connector 297"/>
                <p:cNvCxnSpPr/>
                <p:nvPr/>
              </p:nvCxnSpPr>
              <p:spPr>
                <a:xfrm rot="10800000" flipH="1">
                  <a:off x="4035734" y="4393207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0800000" flipH="1">
                  <a:off x="3913194" y="4342134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10800000" flipH="1">
                  <a:off x="3832591" y="4388010"/>
                  <a:ext cx="66610" cy="5197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rot="10800000" flipV="1">
                  <a:off x="3978582" y="4444280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4" name="Freeform 373"/>
            <p:cNvSpPr/>
            <p:nvPr/>
          </p:nvSpPr>
          <p:spPr>
            <a:xfrm rot="7424068">
              <a:off x="5231889" y="4294588"/>
              <a:ext cx="86850" cy="8037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7" name="Straight Connector 396"/>
            <p:cNvCxnSpPr/>
            <p:nvPr/>
          </p:nvCxnSpPr>
          <p:spPr>
            <a:xfrm flipV="1">
              <a:off x="5467351" y="3038475"/>
              <a:ext cx="222249" cy="7937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" name="Group 522"/>
          <p:cNvGrpSpPr/>
          <p:nvPr/>
        </p:nvGrpSpPr>
        <p:grpSpPr>
          <a:xfrm>
            <a:off x="3565887" y="3478912"/>
            <a:ext cx="181972" cy="107945"/>
            <a:chOff x="3565887" y="3355087"/>
            <a:chExt cx="181972" cy="107945"/>
          </a:xfrm>
        </p:grpSpPr>
        <p:cxnSp>
          <p:nvCxnSpPr>
            <p:cNvPr id="418" name="Straight Connector 417"/>
            <p:cNvCxnSpPr/>
            <p:nvPr/>
          </p:nvCxnSpPr>
          <p:spPr>
            <a:xfrm rot="13850235" flipH="1">
              <a:off x="3668012" y="3413857"/>
              <a:ext cx="22225" cy="51073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13850235" flipH="1">
              <a:off x="3659834" y="3409970"/>
              <a:ext cx="44450" cy="2540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3850235">
              <a:off x="3632506" y="3437495"/>
              <a:ext cx="0" cy="51073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3850235" flipH="1">
              <a:off x="3602788" y="3412810"/>
              <a:ext cx="34925" cy="18035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" name="Group 521"/>
            <p:cNvGrpSpPr/>
            <p:nvPr/>
          </p:nvGrpSpPr>
          <p:grpSpPr>
            <a:xfrm>
              <a:off x="3565887" y="3355087"/>
              <a:ext cx="181972" cy="94314"/>
              <a:chOff x="3565887" y="3482087"/>
              <a:chExt cx="181972" cy="94314"/>
            </a:xfrm>
          </p:grpSpPr>
          <p:cxnSp>
            <p:nvCxnSpPr>
              <p:cNvPr id="417" name="Straight Connector 416"/>
              <p:cNvCxnSpPr/>
              <p:nvPr/>
            </p:nvCxnSpPr>
            <p:spPr>
              <a:xfrm rot="13850235" flipV="1">
                <a:off x="3714428" y="3541025"/>
                <a:ext cx="30484" cy="36378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rot="13850235" flipH="1">
                <a:off x="3634176" y="3565289"/>
                <a:ext cx="2222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rot="13850235">
                <a:off x="3618471" y="3547263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13850235" flipH="1">
                <a:off x="3629686" y="3526919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rot="13850235" flipV="1">
                <a:off x="3571293" y="3526280"/>
                <a:ext cx="22225" cy="33038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rot="13850235" flipH="1">
                <a:off x="3577736" y="3485632"/>
                <a:ext cx="50799" cy="4370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8" name="Group 557"/>
          <p:cNvGrpSpPr/>
          <p:nvPr/>
        </p:nvGrpSpPr>
        <p:grpSpPr>
          <a:xfrm>
            <a:off x="3372654" y="3444841"/>
            <a:ext cx="238771" cy="222214"/>
            <a:chOff x="3372654" y="3444841"/>
            <a:chExt cx="238771" cy="222214"/>
          </a:xfrm>
        </p:grpSpPr>
        <p:cxnSp>
          <p:nvCxnSpPr>
            <p:cNvPr id="425" name="Straight Connector 424"/>
            <p:cNvCxnSpPr/>
            <p:nvPr/>
          </p:nvCxnSpPr>
          <p:spPr>
            <a:xfrm rot="13850235" flipH="1">
              <a:off x="3574776" y="3588132"/>
              <a:ext cx="22226" cy="51073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7" name="Group 556"/>
            <p:cNvGrpSpPr/>
            <p:nvPr/>
          </p:nvGrpSpPr>
          <p:grpSpPr>
            <a:xfrm>
              <a:off x="3372654" y="3444841"/>
              <a:ext cx="213707" cy="222214"/>
              <a:chOff x="3372654" y="3702016"/>
              <a:chExt cx="213707" cy="222214"/>
            </a:xfrm>
          </p:grpSpPr>
          <p:grpSp>
            <p:nvGrpSpPr>
              <p:cNvPr id="555" name="Group 554"/>
              <p:cNvGrpSpPr/>
              <p:nvPr/>
            </p:nvGrpSpPr>
            <p:grpSpPr>
              <a:xfrm>
                <a:off x="3372654" y="3702016"/>
                <a:ext cx="213707" cy="222214"/>
                <a:chOff x="3372654" y="3444841"/>
                <a:chExt cx="213707" cy="222214"/>
              </a:xfrm>
            </p:grpSpPr>
            <p:cxnSp>
              <p:nvCxnSpPr>
                <p:cNvPr id="426" name="Straight Connector 425"/>
                <p:cNvCxnSpPr/>
                <p:nvPr/>
              </p:nvCxnSpPr>
              <p:spPr>
                <a:xfrm rot="13850235" flipH="1">
                  <a:off x="3532250" y="3557361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 rot="13850235" flipH="1">
                  <a:off x="3511305" y="3472120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 rot="13850235" flipH="1">
                  <a:off x="3488198" y="3560372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rot="13850235" flipH="1">
                  <a:off x="3528040" y="3604957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13850235" flipH="1">
                  <a:off x="3452507" y="3619294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/>
                <p:nvPr/>
              </p:nvCxnSpPr>
              <p:spPr>
                <a:xfrm rot="13850235" flipH="1">
                  <a:off x="3416088" y="3566613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rot="13850235" flipH="1">
                  <a:off x="3406226" y="3484363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 rot="13850235" flipH="1">
                  <a:off x="3419598" y="3568281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/>
                <p:cNvCxnSpPr/>
                <p:nvPr/>
              </p:nvCxnSpPr>
              <p:spPr>
                <a:xfrm rot="13850235" flipH="1">
                  <a:off x="3408144" y="3628161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/>
                <p:nvPr/>
              </p:nvCxnSpPr>
              <p:spPr>
                <a:xfrm rot="13850235" flipH="1">
                  <a:off x="3341948" y="3475547"/>
                  <a:ext cx="66610" cy="5197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" name="Group 555"/>
              <p:cNvGrpSpPr/>
              <p:nvPr/>
            </p:nvGrpSpPr>
            <p:grpSpPr>
              <a:xfrm>
                <a:off x="3383952" y="3729809"/>
                <a:ext cx="190931" cy="134196"/>
                <a:chOff x="3383952" y="3472634"/>
                <a:chExt cx="190931" cy="134196"/>
              </a:xfrm>
            </p:grpSpPr>
            <p:cxnSp>
              <p:nvCxnSpPr>
                <p:cNvPr id="429" name="Straight Connector 428"/>
                <p:cNvCxnSpPr/>
                <p:nvPr/>
              </p:nvCxnSpPr>
              <p:spPr>
                <a:xfrm rot="13850235" flipH="1">
                  <a:off x="3547759" y="3490954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 rot="13850235" flipV="1">
                  <a:off x="3466233" y="3458088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/>
                <p:cNvCxnSpPr/>
                <p:nvPr/>
              </p:nvCxnSpPr>
              <p:spPr>
                <a:xfrm rot="13850235" flipH="1">
                  <a:off x="3469678" y="3504920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rot="13850235" flipV="1">
                  <a:off x="3406726" y="3484601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 rot="13850235" flipH="1">
                  <a:off x="3360527" y="3578372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rot="13850235" flipV="1">
                  <a:off x="3395696" y="3595085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59" name="Group 558"/>
          <p:cNvGrpSpPr/>
          <p:nvPr/>
        </p:nvGrpSpPr>
        <p:grpSpPr>
          <a:xfrm>
            <a:off x="3241675" y="3086100"/>
            <a:ext cx="233476" cy="918964"/>
            <a:chOff x="3241675" y="3086100"/>
            <a:chExt cx="233476" cy="918964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3347864" y="3946330"/>
              <a:ext cx="127287" cy="5873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73425" y="3086100"/>
              <a:ext cx="120650" cy="3175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H="1">
              <a:off x="3241675" y="3393796"/>
              <a:ext cx="106189" cy="345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13850235" flipH="1">
              <a:off x="3293166" y="3617048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rot="13850235" flipH="1">
              <a:off x="3296478" y="3491322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rot="13850235" flipV="1">
              <a:off x="3268702" y="3409083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rot="13850235" flipH="1">
              <a:off x="3210890" y="3336984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13850235" flipH="1">
              <a:off x="3325199" y="3632272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rot="13850235" flipV="1">
              <a:off x="3212487" y="3482224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rot="13850235" flipH="1">
              <a:off x="3288082" y="3566464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4" name="Group 543"/>
          <p:cNvGrpSpPr/>
          <p:nvPr/>
        </p:nvGrpSpPr>
        <p:grpSpPr>
          <a:xfrm>
            <a:off x="3947893" y="2247899"/>
            <a:ext cx="1821082" cy="1405174"/>
            <a:chOff x="3947893" y="2247899"/>
            <a:chExt cx="1821082" cy="1405174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4719279" y="2247900"/>
              <a:ext cx="40046" cy="244996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527675" y="3395787"/>
              <a:ext cx="241300" cy="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Freeform 362"/>
            <p:cNvSpPr/>
            <p:nvPr/>
          </p:nvSpPr>
          <p:spPr>
            <a:xfrm rot="17839125">
              <a:off x="3936799" y="2399270"/>
              <a:ext cx="185594" cy="16340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 rot="5400000">
              <a:off x="4283253" y="2334206"/>
              <a:ext cx="226453" cy="53840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eform 368"/>
            <p:cNvSpPr/>
            <p:nvPr/>
          </p:nvSpPr>
          <p:spPr>
            <a:xfrm rot="10800000">
              <a:off x="5510109" y="3607354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/>
            <p:cNvCxnSpPr/>
            <p:nvPr/>
          </p:nvCxnSpPr>
          <p:spPr>
            <a:xfrm flipH="1" flipV="1">
              <a:off x="4206875" y="2270125"/>
              <a:ext cx="66675" cy="222771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Freeform 469"/>
            <p:cNvSpPr/>
            <p:nvPr/>
          </p:nvSpPr>
          <p:spPr>
            <a:xfrm rot="8412576">
              <a:off x="5199327" y="2637418"/>
              <a:ext cx="233713" cy="46595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Freeform 472"/>
            <p:cNvSpPr/>
            <p:nvPr/>
          </p:nvSpPr>
          <p:spPr>
            <a:xfrm rot="4985544">
              <a:off x="5545869" y="3545817"/>
              <a:ext cx="52848" cy="11169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Group 549"/>
          <p:cNvGrpSpPr/>
          <p:nvPr/>
        </p:nvGrpSpPr>
        <p:grpSpPr>
          <a:xfrm>
            <a:off x="5271868" y="3547325"/>
            <a:ext cx="502249" cy="753604"/>
            <a:chOff x="5271868" y="3547325"/>
            <a:chExt cx="502249" cy="753604"/>
          </a:xfrm>
        </p:grpSpPr>
        <p:grpSp>
          <p:nvGrpSpPr>
            <p:cNvPr id="549" name="Group 548"/>
            <p:cNvGrpSpPr/>
            <p:nvPr/>
          </p:nvGrpSpPr>
          <p:grpSpPr>
            <a:xfrm>
              <a:off x="5271868" y="4010957"/>
              <a:ext cx="245625" cy="289972"/>
              <a:chOff x="5725893" y="4010957"/>
              <a:chExt cx="245625" cy="289972"/>
            </a:xfrm>
          </p:grpSpPr>
          <p:grpSp>
            <p:nvGrpSpPr>
              <p:cNvPr id="546" name="Group 545"/>
              <p:cNvGrpSpPr/>
              <p:nvPr/>
            </p:nvGrpSpPr>
            <p:grpSpPr>
              <a:xfrm>
                <a:off x="5725893" y="4010957"/>
                <a:ext cx="245625" cy="220778"/>
                <a:chOff x="5275043" y="4010957"/>
                <a:chExt cx="245625" cy="220778"/>
              </a:xfrm>
            </p:grpSpPr>
            <p:cxnSp>
              <p:nvCxnSpPr>
                <p:cNvPr id="323" name="Straight Connector 322"/>
                <p:cNvCxnSpPr/>
                <p:nvPr/>
              </p:nvCxnSpPr>
              <p:spPr>
                <a:xfrm rot="5802756" flipH="1">
                  <a:off x="5337060" y="3996533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rot="5802756" flipH="1">
                  <a:off x="5314960" y="4035949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rot="5802756" flipV="1">
                  <a:off x="5288614" y="4057393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802756" flipH="1">
                  <a:off x="5302269" y="4090422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5802756" flipH="1">
                  <a:off x="5264574" y="4126765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802756" flipV="1">
                  <a:off x="5317669" y="4160586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rot="5802756" flipH="1">
                  <a:off x="5315742" y="4129516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5802756" flipH="1">
                  <a:off x="5377410" y="4078008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802756" flipH="1">
                  <a:off x="5391619" y="4017379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5802756" flipH="1">
                  <a:off x="5425708" y="4054630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5802756" flipH="1">
                  <a:off x="5377932" y="4148381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802756" flipH="1">
                  <a:off x="5376714" y="4162875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rot="5802756" flipV="1">
                  <a:off x="5353638" y="4183394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rot="5802756" flipH="1">
                  <a:off x="5419251" y="4111639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rot="5802756" flipH="1">
                  <a:off x="5487192" y="4090556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rot="5802756" flipH="1">
                  <a:off x="5433707" y="4188935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2" name="Straight Connector 341"/>
              <p:cNvCxnSpPr/>
              <p:nvPr/>
            </p:nvCxnSpPr>
            <p:spPr>
              <a:xfrm rot="5802756" flipH="1">
                <a:off x="5815085" y="4265025"/>
                <a:ext cx="66610" cy="5197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5802756" flipV="1">
                <a:off x="5926530" y="4151611"/>
                <a:ext cx="1" cy="2349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" name="Freeform 369"/>
            <p:cNvSpPr/>
            <p:nvPr/>
          </p:nvSpPr>
          <p:spPr>
            <a:xfrm rot="9903919">
              <a:off x="5640528" y="3547325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Freeform 473"/>
            <p:cNvSpPr/>
            <p:nvPr/>
          </p:nvSpPr>
          <p:spPr>
            <a:xfrm rot="4985544">
              <a:off x="5653857" y="3597797"/>
              <a:ext cx="68012" cy="10602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5378591" y="3393796"/>
            <a:ext cx="510724" cy="1103082"/>
            <a:chOff x="5378591" y="3393796"/>
            <a:chExt cx="510724" cy="1103082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768975" y="3393796"/>
              <a:ext cx="107950" cy="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802756" flipH="1">
              <a:off x="5537835" y="4110715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802756" flipH="1">
              <a:off x="5479084" y="4181192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802756" flipV="1">
              <a:off x="5335104" y="4350158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802756" flipH="1">
              <a:off x="5332555" y="4450840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802756" flipH="1">
              <a:off x="5586375" y="4067553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5802756" flipV="1">
              <a:off x="5388399" y="4277484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802756" flipH="1">
              <a:off x="5512984" y="4149624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Freeform 370"/>
            <p:cNvSpPr/>
            <p:nvPr/>
          </p:nvSpPr>
          <p:spPr>
            <a:xfrm rot="9444241">
              <a:off x="5747935" y="3462734"/>
              <a:ext cx="141380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Freeform 474"/>
            <p:cNvSpPr/>
            <p:nvPr/>
          </p:nvSpPr>
          <p:spPr>
            <a:xfrm rot="5153198">
              <a:off x="5745420" y="3678466"/>
              <a:ext cx="83368" cy="7861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3663950" y="3642279"/>
            <a:ext cx="1820998" cy="750162"/>
            <a:chOff x="3663950" y="3642279"/>
            <a:chExt cx="1820998" cy="750162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663950" y="3793930"/>
              <a:ext cx="135176" cy="67118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759325" y="4216401"/>
              <a:ext cx="37540" cy="158749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Freeform 367"/>
            <p:cNvSpPr/>
            <p:nvPr/>
          </p:nvSpPr>
          <p:spPr>
            <a:xfrm rot="11617560">
              <a:off x="5351359" y="3642279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>
            <a:xfrm rot="7651956">
              <a:off x="5140427" y="3988305"/>
              <a:ext cx="76545" cy="169685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 475"/>
            <p:cNvSpPr/>
            <p:nvPr/>
          </p:nvSpPr>
          <p:spPr>
            <a:xfrm rot="8341071">
              <a:off x="5023875" y="4100309"/>
              <a:ext cx="45719" cy="15972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Freeform 478"/>
            <p:cNvSpPr/>
            <p:nvPr/>
          </p:nvSpPr>
          <p:spPr>
            <a:xfrm rot="17234653">
              <a:off x="4323578" y="4292129"/>
              <a:ext cx="154905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603011" y="4276345"/>
            <a:ext cx="1588636" cy="488555"/>
            <a:chOff x="3603011" y="4276345"/>
            <a:chExt cx="1588636" cy="488555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4851401" y="4600575"/>
              <a:ext cx="25399" cy="12382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0800000" flipH="1">
              <a:off x="3635683" y="4393206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flipH="1">
              <a:off x="3603011" y="4276345"/>
              <a:ext cx="82834" cy="98805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Freeform 477"/>
            <p:cNvSpPr/>
            <p:nvPr/>
          </p:nvSpPr>
          <p:spPr>
            <a:xfrm rot="8223663">
              <a:off x="5109988" y="4492306"/>
              <a:ext cx="81659" cy="100731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Freeform 480"/>
            <p:cNvSpPr/>
            <p:nvPr/>
          </p:nvSpPr>
          <p:spPr>
            <a:xfrm rot="15985111">
              <a:off x="4410986" y="4683082"/>
              <a:ext cx="117917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3347864" y="2246074"/>
            <a:ext cx="1951557" cy="2396321"/>
            <a:chOff x="3347864" y="2246074"/>
            <a:chExt cx="1951557" cy="2396321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3463925" y="3861048"/>
              <a:ext cx="200025" cy="91827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94075" y="3117850"/>
              <a:ext cx="219887" cy="5715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796865" y="4375150"/>
              <a:ext cx="54535" cy="22542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Freeform 372"/>
            <p:cNvSpPr/>
            <p:nvPr/>
          </p:nvSpPr>
          <p:spPr>
            <a:xfrm rot="7424068">
              <a:off x="5201904" y="4158350"/>
              <a:ext cx="84219" cy="110815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/>
            <p:cNvCxnSpPr/>
            <p:nvPr/>
          </p:nvCxnSpPr>
          <p:spPr>
            <a:xfrm flipH="1">
              <a:off x="3687790" y="4108646"/>
              <a:ext cx="160056" cy="167699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flipH="1" flipV="1">
              <a:off x="3347864" y="3393796"/>
              <a:ext cx="234073" cy="3455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Freeform 476"/>
            <p:cNvSpPr/>
            <p:nvPr/>
          </p:nvSpPr>
          <p:spPr>
            <a:xfrm rot="8341071">
              <a:off x="5068039" y="4250093"/>
              <a:ext cx="93451" cy="21548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Freeform 479"/>
            <p:cNvSpPr/>
            <p:nvPr/>
          </p:nvSpPr>
          <p:spPr>
            <a:xfrm rot="16200000">
              <a:off x="4294356" y="4493305"/>
              <a:ext cx="252461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Freeform 482"/>
            <p:cNvSpPr/>
            <p:nvPr/>
          </p:nvSpPr>
          <p:spPr>
            <a:xfrm rot="5170049">
              <a:off x="4302590" y="2330983"/>
              <a:ext cx="217164" cy="47346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Group 566"/>
          <p:cNvGrpSpPr/>
          <p:nvPr/>
        </p:nvGrpSpPr>
        <p:grpSpPr>
          <a:xfrm>
            <a:off x="3749194" y="2122621"/>
            <a:ext cx="1596524" cy="2400167"/>
            <a:chOff x="3749194" y="2122621"/>
            <a:chExt cx="1596524" cy="2400167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4759325" y="2130425"/>
              <a:ext cx="25400" cy="11747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6854112" flipH="1">
              <a:off x="3703158" y="2423080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Freeform 363"/>
            <p:cNvSpPr/>
            <p:nvPr/>
          </p:nvSpPr>
          <p:spPr>
            <a:xfrm rot="19194337">
              <a:off x="3956429" y="2242765"/>
              <a:ext cx="101336" cy="10428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reeform 366"/>
            <p:cNvSpPr/>
            <p:nvPr/>
          </p:nvSpPr>
          <p:spPr>
            <a:xfrm rot="4743274">
              <a:off x="4271070" y="2164786"/>
              <a:ext cx="122290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reeform 374"/>
            <p:cNvSpPr/>
            <p:nvPr/>
          </p:nvSpPr>
          <p:spPr>
            <a:xfrm rot="8107278">
              <a:off x="5253757" y="4398169"/>
              <a:ext cx="91961" cy="124619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2" name="Straight Connector 411"/>
            <p:cNvCxnSpPr/>
            <p:nvPr/>
          </p:nvCxnSpPr>
          <p:spPr>
            <a:xfrm flipH="1" flipV="1">
              <a:off x="4167818" y="2162175"/>
              <a:ext cx="39058" cy="107950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Freeform 483"/>
            <p:cNvSpPr/>
            <p:nvPr/>
          </p:nvSpPr>
          <p:spPr>
            <a:xfrm rot="5232282">
              <a:off x="4290716" y="2162086"/>
              <a:ext cx="12464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4036562" y="2446814"/>
            <a:ext cx="438684" cy="270804"/>
            <a:chOff x="4036562" y="2446814"/>
            <a:chExt cx="438684" cy="270804"/>
          </a:xfrm>
        </p:grpSpPr>
        <p:sp>
          <p:nvSpPr>
            <p:cNvPr id="362" name="Freeform 361"/>
            <p:cNvSpPr/>
            <p:nvPr/>
          </p:nvSpPr>
          <p:spPr>
            <a:xfrm rot="17448192">
              <a:off x="4038034" y="2614810"/>
              <a:ext cx="101336" cy="10428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 364"/>
            <p:cNvSpPr/>
            <p:nvPr/>
          </p:nvSpPr>
          <p:spPr>
            <a:xfrm rot="5900039">
              <a:off x="4348223" y="2520280"/>
              <a:ext cx="154734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H="1" flipV="1">
              <a:off x="4273550" y="2492896"/>
              <a:ext cx="32516" cy="158734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>
              <a:stCxn id="483" idx="0"/>
              <a:endCxn id="22" idx="2"/>
            </p:cNvCxnSpPr>
            <p:nvPr/>
          </p:nvCxnSpPr>
          <p:spPr>
            <a:xfrm>
              <a:off x="4442050" y="2446814"/>
              <a:ext cx="33196" cy="139655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1" name="Group 530"/>
          <p:cNvGrpSpPr/>
          <p:nvPr/>
        </p:nvGrpSpPr>
        <p:grpSpPr>
          <a:xfrm>
            <a:off x="3581937" y="2492896"/>
            <a:ext cx="1945738" cy="1099676"/>
            <a:chOff x="3581937" y="2492896"/>
            <a:chExt cx="1945738" cy="109967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602736" y="3175000"/>
              <a:ext cx="153290" cy="3810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689052" y="2492896"/>
              <a:ext cx="26964" cy="108171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5375276" y="3395787"/>
              <a:ext cx="152399" cy="146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3581937" y="3393796"/>
              <a:ext cx="121621" cy="345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V="1">
              <a:off x="5317432" y="3117851"/>
              <a:ext cx="158460" cy="57149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Freeform 471"/>
            <p:cNvSpPr/>
            <p:nvPr/>
          </p:nvSpPr>
          <p:spPr>
            <a:xfrm rot="4985544">
              <a:off x="5405709" y="3479980"/>
              <a:ext cx="61750" cy="163433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Connector 489"/>
            <p:cNvCxnSpPr>
              <a:stCxn id="470" idx="0"/>
              <a:endCxn id="23" idx="2"/>
            </p:cNvCxnSpPr>
            <p:nvPr/>
          </p:nvCxnSpPr>
          <p:spPr>
            <a:xfrm flipH="1">
              <a:off x="5145384" y="2738804"/>
              <a:ext cx="95918" cy="106664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Group 562"/>
          <p:cNvGrpSpPr/>
          <p:nvPr/>
        </p:nvGrpSpPr>
        <p:grpSpPr>
          <a:xfrm>
            <a:off x="5083177" y="2212975"/>
            <a:ext cx="717548" cy="825500"/>
            <a:chOff x="5083177" y="2212975"/>
            <a:chExt cx="717548" cy="825500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5083177" y="2247900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5178727" y="2295525"/>
              <a:ext cx="50499" cy="115564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5270443" y="2462163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5375277" y="2462163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5083177" y="2212975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5178727" y="2360016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5130801" y="2270125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flipV="1">
              <a:off x="5689600" y="3006725"/>
              <a:ext cx="111125" cy="31750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endCxn id="470" idx="2"/>
            </p:cNvCxnSpPr>
            <p:nvPr/>
          </p:nvCxnSpPr>
          <p:spPr>
            <a:xfrm flipH="1">
              <a:off x="5391065" y="2467359"/>
              <a:ext cx="76286" cy="100669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8" name="Group 517"/>
          <p:cNvGrpSpPr/>
          <p:nvPr/>
        </p:nvGrpSpPr>
        <p:grpSpPr>
          <a:xfrm>
            <a:off x="3773898" y="2772591"/>
            <a:ext cx="123528" cy="170870"/>
            <a:chOff x="3967573" y="2772591"/>
            <a:chExt cx="123528" cy="170870"/>
          </a:xfrm>
        </p:grpSpPr>
        <p:cxnSp>
          <p:nvCxnSpPr>
            <p:cNvPr id="245" name="Straight Connector 244"/>
            <p:cNvCxnSpPr/>
            <p:nvPr/>
          </p:nvCxnSpPr>
          <p:spPr>
            <a:xfrm rot="16854112" flipV="1">
              <a:off x="4057520" y="2910030"/>
              <a:ext cx="30484" cy="36378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854112" flipH="1">
              <a:off x="4002825" y="2867417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7" name="Group 516"/>
            <p:cNvGrpSpPr/>
            <p:nvPr/>
          </p:nvGrpSpPr>
          <p:grpSpPr>
            <a:xfrm>
              <a:off x="3967573" y="2772591"/>
              <a:ext cx="123528" cy="135466"/>
              <a:chOff x="3967573" y="2772591"/>
              <a:chExt cx="123528" cy="13546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 rot="16854112" flipH="1">
                <a:off x="4026872" y="2868534"/>
                <a:ext cx="22225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6854112" flipH="1">
                <a:off x="4030467" y="2872886"/>
                <a:ext cx="44450" cy="2540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6854112">
                <a:off x="3994139" y="282613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16854112" flipH="1">
                <a:off x="3996200" y="2828635"/>
                <a:ext cx="34925" cy="18035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4" name="Group 513"/>
              <p:cNvGrpSpPr/>
              <p:nvPr/>
            </p:nvGrpSpPr>
            <p:grpSpPr>
              <a:xfrm>
                <a:off x="3967573" y="2772591"/>
                <a:ext cx="123528" cy="135466"/>
                <a:chOff x="3770723" y="2772591"/>
                <a:chExt cx="123528" cy="135466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 rot="16854112">
                  <a:off x="3796260" y="2847963"/>
                  <a:ext cx="0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16854112" flipH="1">
                  <a:off x="3836590" y="2844213"/>
                  <a:ext cx="34925" cy="1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rot="16854112" flipV="1">
                  <a:off x="3789203" y="2788244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6854112" flipH="1">
                  <a:off x="3815300" y="2776136"/>
                  <a:ext cx="50799" cy="4370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>
                  <a:endCxn id="20" idx="2"/>
                </p:cNvCxnSpPr>
                <p:nvPr/>
              </p:nvCxnSpPr>
              <p:spPr>
                <a:xfrm>
                  <a:off x="3771184" y="2827066"/>
                  <a:ext cx="123067" cy="80991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6" name="Group 565"/>
          <p:cNvGrpSpPr/>
          <p:nvPr/>
        </p:nvGrpSpPr>
        <p:grpSpPr>
          <a:xfrm>
            <a:off x="3577669" y="2571119"/>
            <a:ext cx="261902" cy="292922"/>
            <a:chOff x="3577669" y="2571119"/>
            <a:chExt cx="261902" cy="292922"/>
          </a:xfrm>
        </p:grpSpPr>
        <p:cxnSp>
          <p:nvCxnSpPr>
            <p:cNvPr id="272" name="Straight Connector 271"/>
            <p:cNvCxnSpPr/>
            <p:nvPr/>
          </p:nvCxnSpPr>
          <p:spPr>
            <a:xfrm rot="16854112" flipH="1">
              <a:off x="3683609" y="2601825"/>
              <a:ext cx="66610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3" name="Group 542"/>
            <p:cNvGrpSpPr/>
            <p:nvPr/>
          </p:nvGrpSpPr>
          <p:grpSpPr>
            <a:xfrm>
              <a:off x="3577669" y="2641500"/>
              <a:ext cx="261902" cy="222541"/>
              <a:chOff x="3215719" y="2641500"/>
              <a:chExt cx="261902" cy="222541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6854112" flipH="1">
                <a:off x="3381067" y="2788420"/>
                <a:ext cx="571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6854112" flipH="1">
                <a:off x="3274818" y="2678277"/>
                <a:ext cx="5427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2" name="Group 541"/>
              <p:cNvGrpSpPr/>
              <p:nvPr/>
            </p:nvGrpSpPr>
            <p:grpSpPr>
              <a:xfrm>
                <a:off x="3215719" y="2641500"/>
                <a:ext cx="261902" cy="222541"/>
                <a:chOff x="3215719" y="2641500"/>
                <a:chExt cx="261902" cy="222541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rot="16854112" flipH="1">
                  <a:off x="3384673" y="2827391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16854112" flipH="1">
                  <a:off x="3445254" y="2736991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16854112" flipH="1">
                  <a:off x="3350382" y="2743186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6854112" flipH="1">
                  <a:off x="3278313" y="2762162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16854112" flipH="1">
                  <a:off x="3343641" y="2632561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16854112" flipH="1">
                  <a:off x="3248152" y="2722884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6854112" flipV="1">
                  <a:off x="3278940" y="2690959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1" name="Group 540"/>
                <p:cNvGrpSpPr/>
                <p:nvPr/>
              </p:nvGrpSpPr>
              <p:grpSpPr>
                <a:xfrm>
                  <a:off x="3215719" y="2641500"/>
                  <a:ext cx="261902" cy="195685"/>
                  <a:chOff x="3568144" y="2641500"/>
                  <a:chExt cx="261902" cy="195685"/>
                </a:xfrm>
              </p:grpSpPr>
              <p:cxnSp>
                <p:nvCxnSpPr>
                  <p:cNvPr id="258" name="Straight Connector 257"/>
                  <p:cNvCxnSpPr/>
                  <p:nvPr/>
                </p:nvCxnSpPr>
                <p:spPr>
                  <a:xfrm rot="16854112" flipH="1">
                    <a:off x="3786539" y="2719654"/>
                    <a:ext cx="53975" cy="33038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rot="16854112" flipV="1">
                    <a:off x="3765088" y="2661352"/>
                    <a:ext cx="25701" cy="54793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rot="16854112" flipH="1">
                    <a:off x="3732674" y="2709342"/>
                    <a:ext cx="57150" cy="36758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 rot="16854112" flipH="1">
                    <a:off x="3693910" y="2797774"/>
                    <a:ext cx="12701" cy="56269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 rot="16854112" flipH="1">
                    <a:off x="3661363" y="2717155"/>
                    <a:ext cx="66675" cy="5196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 rot="16854112" flipV="1">
                    <a:off x="3705483" y="2643965"/>
                    <a:ext cx="50806" cy="45876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 rot="16854112" flipH="1">
                    <a:off x="3647873" y="2700818"/>
                    <a:ext cx="38100" cy="56271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/>
                  <p:cNvCxnSpPr/>
                  <p:nvPr/>
                </p:nvCxnSpPr>
                <p:spPr>
                  <a:xfrm>
                    <a:off x="3568144" y="2735797"/>
                    <a:ext cx="213848" cy="101388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65" name="Group 564"/>
          <p:cNvGrpSpPr/>
          <p:nvPr/>
        </p:nvGrpSpPr>
        <p:grpSpPr>
          <a:xfrm>
            <a:off x="3440277" y="2471009"/>
            <a:ext cx="295447" cy="264788"/>
            <a:chOff x="3440277" y="2429734"/>
            <a:chExt cx="295447" cy="264788"/>
          </a:xfrm>
        </p:grpSpPr>
        <p:cxnSp>
          <p:nvCxnSpPr>
            <p:cNvPr id="276" name="Straight Connector 275"/>
            <p:cNvCxnSpPr/>
            <p:nvPr/>
          </p:nvCxnSpPr>
          <p:spPr>
            <a:xfrm rot="16854112" flipH="1">
              <a:off x="3508242" y="2604815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4" name="Group 563"/>
            <p:cNvGrpSpPr/>
            <p:nvPr/>
          </p:nvGrpSpPr>
          <p:grpSpPr>
            <a:xfrm>
              <a:off x="3449726" y="2429734"/>
              <a:ext cx="285998" cy="264788"/>
              <a:chOff x="3449726" y="2467834"/>
              <a:chExt cx="285998" cy="264788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16854112" flipH="1">
                <a:off x="3502739" y="2636252"/>
                <a:ext cx="66977" cy="112116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854112" flipH="1">
                <a:off x="3595095" y="2542316"/>
                <a:ext cx="39385" cy="141101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854112" flipV="1">
                <a:off x="3680710" y="2517651"/>
                <a:ext cx="104832" cy="5197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854112" flipV="1">
                <a:off x="3559382" y="2538062"/>
                <a:ext cx="169461" cy="51074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6854112" flipH="1">
                <a:off x="3538414" y="2596245"/>
                <a:ext cx="59039" cy="115427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3449726" y="2683350"/>
                <a:ext cx="118418" cy="49272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7" name="Rectangle 656"/>
          <p:cNvSpPr/>
          <p:nvPr/>
        </p:nvSpPr>
        <p:spPr>
          <a:xfrm>
            <a:off x="2846528" y="1499471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/>
        </p:nvSpPr>
        <p:spPr>
          <a:xfrm>
            <a:off x="1067998" y="1508847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300" dirty="0"/>
          </a:p>
        </p:txBody>
      </p:sp>
      <p:sp>
        <p:nvSpPr>
          <p:cNvPr id="659" name="Rectangle 658"/>
          <p:cNvSpPr/>
          <p:nvPr/>
        </p:nvSpPr>
        <p:spPr>
          <a:xfrm>
            <a:off x="1451325" y="1506514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0" name="Rectangle 659"/>
          <p:cNvSpPr/>
          <p:nvPr/>
        </p:nvSpPr>
        <p:spPr>
          <a:xfrm>
            <a:off x="1836190" y="1507439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/>
        </p:nvSpPr>
        <p:spPr>
          <a:xfrm>
            <a:off x="2219517" y="1505106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2" name="Rectangle 661"/>
          <p:cNvSpPr/>
          <p:nvPr/>
        </p:nvSpPr>
        <p:spPr>
          <a:xfrm>
            <a:off x="1068695" y="4644182"/>
            <a:ext cx="1472249" cy="76076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Scheduler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63" name="Rectangle 662"/>
          <p:cNvSpPr/>
          <p:nvPr/>
        </p:nvSpPr>
        <p:spPr>
          <a:xfrm>
            <a:off x="1064822" y="3412717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300" dirty="0"/>
          </a:p>
        </p:txBody>
      </p:sp>
      <p:sp>
        <p:nvSpPr>
          <p:cNvPr id="664" name="Rectangle 663"/>
          <p:cNvSpPr/>
          <p:nvPr/>
        </p:nvSpPr>
        <p:spPr>
          <a:xfrm>
            <a:off x="1448149" y="3410384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5" name="Rectangle 664"/>
          <p:cNvSpPr/>
          <p:nvPr/>
        </p:nvSpPr>
        <p:spPr>
          <a:xfrm>
            <a:off x="1833014" y="3411309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6" name="Rectangle 665"/>
          <p:cNvSpPr/>
          <p:nvPr/>
        </p:nvSpPr>
        <p:spPr>
          <a:xfrm>
            <a:off x="2216341" y="3408976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/>
        </p:nvSpPr>
        <p:spPr>
          <a:xfrm>
            <a:off x="1061646" y="3448800"/>
            <a:ext cx="323905" cy="581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/>
          <p:cNvSpPr/>
          <p:nvPr/>
        </p:nvSpPr>
        <p:spPr>
          <a:xfrm>
            <a:off x="1448149" y="3448799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/>
          <p:cNvSpPr/>
          <p:nvPr/>
        </p:nvSpPr>
        <p:spPr>
          <a:xfrm>
            <a:off x="1833014" y="3449027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/>
        </p:nvSpPr>
        <p:spPr>
          <a:xfrm>
            <a:off x="2216341" y="3449027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/>
          <p:cNvSpPr/>
          <p:nvPr/>
        </p:nvSpPr>
        <p:spPr>
          <a:xfrm>
            <a:off x="1064822" y="3529564"/>
            <a:ext cx="323905" cy="58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Rectangle 671"/>
          <p:cNvSpPr/>
          <p:nvPr/>
        </p:nvSpPr>
        <p:spPr>
          <a:xfrm>
            <a:off x="1451325" y="3529563"/>
            <a:ext cx="320730" cy="5837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/>
        </p:nvSpPr>
        <p:spPr>
          <a:xfrm>
            <a:off x="1836190" y="3529791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Rectangle 673"/>
          <p:cNvSpPr/>
          <p:nvPr/>
        </p:nvSpPr>
        <p:spPr>
          <a:xfrm>
            <a:off x="2219517" y="3529791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Rectangle 674"/>
          <p:cNvSpPr/>
          <p:nvPr/>
        </p:nvSpPr>
        <p:spPr>
          <a:xfrm>
            <a:off x="1064822" y="3608748"/>
            <a:ext cx="323905" cy="581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/>
        </p:nvSpPr>
        <p:spPr>
          <a:xfrm>
            <a:off x="1451325" y="3608747"/>
            <a:ext cx="320730" cy="58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/>
          <p:cNvSpPr/>
          <p:nvPr/>
        </p:nvSpPr>
        <p:spPr>
          <a:xfrm>
            <a:off x="1836190" y="3608975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Rectangle 677"/>
          <p:cNvSpPr/>
          <p:nvPr/>
        </p:nvSpPr>
        <p:spPr>
          <a:xfrm>
            <a:off x="2219517" y="3608975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/>
        </p:nvSpPr>
        <p:spPr>
          <a:xfrm>
            <a:off x="1064822" y="3689284"/>
            <a:ext cx="323905" cy="581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Rectangle 679"/>
          <p:cNvSpPr/>
          <p:nvPr/>
        </p:nvSpPr>
        <p:spPr>
          <a:xfrm>
            <a:off x="1451325" y="3689283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/>
          <p:cNvSpPr/>
          <p:nvPr/>
        </p:nvSpPr>
        <p:spPr>
          <a:xfrm>
            <a:off x="1836190" y="3689511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/>
        </p:nvSpPr>
        <p:spPr>
          <a:xfrm>
            <a:off x="2219517" y="3689511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/>
          <p:cNvSpPr/>
          <p:nvPr/>
        </p:nvSpPr>
        <p:spPr>
          <a:xfrm>
            <a:off x="1064822" y="3768660"/>
            <a:ext cx="323905" cy="581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/>
          <p:cNvSpPr/>
          <p:nvPr/>
        </p:nvSpPr>
        <p:spPr>
          <a:xfrm>
            <a:off x="1451325" y="3768659"/>
            <a:ext cx="320730" cy="583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/>
        </p:nvSpPr>
        <p:spPr>
          <a:xfrm>
            <a:off x="1836190" y="3768887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/>
          <p:cNvSpPr/>
          <p:nvPr/>
        </p:nvSpPr>
        <p:spPr>
          <a:xfrm>
            <a:off x="2219517" y="3768887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/>
          <p:cNvSpPr/>
          <p:nvPr/>
        </p:nvSpPr>
        <p:spPr>
          <a:xfrm>
            <a:off x="1061646" y="3845362"/>
            <a:ext cx="323905" cy="58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/>
        </p:nvSpPr>
        <p:spPr>
          <a:xfrm>
            <a:off x="1448149" y="3845361"/>
            <a:ext cx="320730" cy="583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/>
          <p:cNvSpPr/>
          <p:nvPr/>
        </p:nvSpPr>
        <p:spPr>
          <a:xfrm>
            <a:off x="1833014" y="3845589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Rectangle 689"/>
          <p:cNvSpPr/>
          <p:nvPr/>
        </p:nvSpPr>
        <p:spPr>
          <a:xfrm>
            <a:off x="2216341" y="3845589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/>
        </p:nvSpPr>
        <p:spPr>
          <a:xfrm>
            <a:off x="1064822" y="3924863"/>
            <a:ext cx="323905" cy="581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>
            <a:off x="1451325" y="3924862"/>
            <a:ext cx="320730" cy="583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/>
          <p:cNvSpPr/>
          <p:nvPr/>
        </p:nvSpPr>
        <p:spPr>
          <a:xfrm>
            <a:off x="1836190" y="3925090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/>
        </p:nvSpPr>
        <p:spPr>
          <a:xfrm>
            <a:off x="2219517" y="3925090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1448149" y="4003947"/>
            <a:ext cx="320730" cy="5837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/>
          <p:cNvSpPr/>
          <p:nvPr/>
        </p:nvSpPr>
        <p:spPr>
          <a:xfrm>
            <a:off x="1833014" y="4004175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/>
        </p:nvSpPr>
        <p:spPr>
          <a:xfrm>
            <a:off x="2216341" y="4004175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Rectangle 697"/>
          <p:cNvSpPr/>
          <p:nvPr/>
        </p:nvSpPr>
        <p:spPr>
          <a:xfrm>
            <a:off x="1064822" y="4006499"/>
            <a:ext cx="323905" cy="581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/>
          <p:cNvSpPr/>
          <p:nvPr/>
        </p:nvSpPr>
        <p:spPr>
          <a:xfrm>
            <a:off x="1451325" y="4083248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/>
        </p:nvSpPr>
        <p:spPr>
          <a:xfrm>
            <a:off x="2219517" y="4083476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/>
          <p:cNvSpPr/>
          <p:nvPr/>
        </p:nvSpPr>
        <p:spPr>
          <a:xfrm>
            <a:off x="1061646" y="4083248"/>
            <a:ext cx="323905" cy="581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TextBox 701"/>
          <p:cNvSpPr txBox="1"/>
          <p:nvPr/>
        </p:nvSpPr>
        <p:spPr>
          <a:xfrm>
            <a:off x="1320800" y="4270573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703" name="Rectangle 702"/>
          <p:cNvSpPr/>
          <p:nvPr/>
        </p:nvSpPr>
        <p:spPr>
          <a:xfrm>
            <a:off x="1064822" y="452577"/>
            <a:ext cx="1472249" cy="101272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Geometry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Filters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04" name="TextBox 703"/>
          <p:cNvSpPr txBox="1"/>
          <p:nvPr/>
        </p:nvSpPr>
        <p:spPr>
          <a:xfrm>
            <a:off x="1629869" y="2334122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Baskets</a:t>
            </a:r>
            <a:endParaRPr lang="en-US" dirty="0"/>
          </a:p>
        </p:txBody>
      </p:sp>
      <p:grpSp>
        <p:nvGrpSpPr>
          <p:cNvPr id="705" name="Group 704"/>
          <p:cNvGrpSpPr/>
          <p:nvPr/>
        </p:nvGrpSpPr>
        <p:grpSpPr>
          <a:xfrm>
            <a:off x="1067998" y="1533200"/>
            <a:ext cx="321427" cy="486123"/>
            <a:chOff x="1067998" y="1533200"/>
            <a:chExt cx="321427" cy="486123"/>
          </a:xfrm>
        </p:grpSpPr>
        <p:sp>
          <p:nvSpPr>
            <p:cNvPr id="706" name="Rectangle 705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1450628" y="1531903"/>
            <a:ext cx="321427" cy="651701"/>
            <a:chOff x="1067998" y="1533200"/>
            <a:chExt cx="321427" cy="651701"/>
          </a:xfrm>
          <a:solidFill>
            <a:srgbClr val="0000FF"/>
          </a:solidFill>
        </p:grpSpPr>
        <p:sp>
          <p:nvSpPr>
            <p:cNvPr id="713" name="Rectangle 712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1836190" y="1534297"/>
            <a:ext cx="321427" cy="651701"/>
            <a:chOff x="1067998" y="1533200"/>
            <a:chExt cx="321427" cy="65170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22" name="Rectangle 721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2218820" y="1534297"/>
            <a:ext cx="321427" cy="403096"/>
            <a:chOff x="1067998" y="1533200"/>
            <a:chExt cx="321427" cy="403096"/>
          </a:xfrm>
          <a:solidFill>
            <a:schemeClr val="accent5">
              <a:lumMod val="50000"/>
            </a:schemeClr>
          </a:solidFill>
        </p:grpSpPr>
        <p:sp>
          <p:nvSpPr>
            <p:cNvPr id="731" name="Rectangle 730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6" name="Rectangle 735"/>
          <p:cNvSpPr/>
          <p:nvPr/>
        </p:nvSpPr>
        <p:spPr>
          <a:xfrm>
            <a:off x="2846528" y="452577"/>
            <a:ext cx="1649915" cy="101272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(Fast)Physics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Filters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37" name="Group 736"/>
          <p:cNvGrpSpPr/>
          <p:nvPr/>
        </p:nvGrpSpPr>
        <p:grpSpPr>
          <a:xfrm>
            <a:off x="2846528" y="1534297"/>
            <a:ext cx="321427" cy="651701"/>
            <a:chOff x="1067998" y="1533200"/>
            <a:chExt cx="321427" cy="651701"/>
          </a:xfrm>
          <a:solidFill>
            <a:srgbClr val="FF0000"/>
          </a:solidFill>
        </p:grpSpPr>
        <p:sp>
          <p:nvSpPr>
            <p:cNvPr id="738" name="Rectangle 737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6" name="Rectangle 745"/>
          <p:cNvSpPr/>
          <p:nvPr/>
        </p:nvSpPr>
        <p:spPr>
          <a:xfrm>
            <a:off x="6849007" y="704535"/>
            <a:ext cx="1472249" cy="76076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Stepper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47" name="Rectangle 746"/>
          <p:cNvSpPr/>
          <p:nvPr/>
        </p:nvSpPr>
        <p:spPr>
          <a:xfrm>
            <a:off x="4876800" y="940701"/>
            <a:ext cx="1662984" cy="376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Input queue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39784" y="969899"/>
            <a:ext cx="315643" cy="312989"/>
            <a:chOff x="6539784" y="940701"/>
            <a:chExt cx="315643" cy="31298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539784" y="940701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546204" y="1049304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6546204" y="1151497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6546204" y="1253690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4" name="Rectangle 413"/>
          <p:cNvSpPr/>
          <p:nvPr/>
        </p:nvSpPr>
        <p:spPr>
          <a:xfrm>
            <a:off x="7090446" y="1984408"/>
            <a:ext cx="1081721" cy="578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Vector</a:t>
            </a:r>
          </a:p>
          <a:p>
            <a:pPr algn="ctr"/>
            <a:r>
              <a:rPr lang="en-US" sz="1400" dirty="0" smtClean="0"/>
              <a:t>stepper</a:t>
            </a:r>
            <a:endParaRPr lang="en-US" sz="1400" dirty="0"/>
          </a:p>
        </p:txBody>
      </p:sp>
      <p:sp>
        <p:nvSpPr>
          <p:cNvPr id="415" name="Rectangle 414"/>
          <p:cNvSpPr/>
          <p:nvPr/>
        </p:nvSpPr>
        <p:spPr>
          <a:xfrm>
            <a:off x="7090446" y="2575507"/>
            <a:ext cx="1081721" cy="38973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Step sampling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7090446" y="2965240"/>
            <a:ext cx="1081721" cy="188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Filter neutrals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7090452" y="3148620"/>
            <a:ext cx="1081721" cy="389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(Field) Propagator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7087966" y="3535870"/>
            <a:ext cx="1081721" cy="234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Step limiter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reshuffle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454" name="Group 453"/>
          <p:cNvGrpSpPr/>
          <p:nvPr/>
        </p:nvGrpSpPr>
        <p:grpSpPr>
          <a:xfrm>
            <a:off x="6787917" y="4287342"/>
            <a:ext cx="788689" cy="1474003"/>
            <a:chOff x="4066345" y="4724315"/>
            <a:chExt cx="788689" cy="1474003"/>
          </a:xfrm>
        </p:grpSpPr>
        <p:sp>
          <p:nvSpPr>
            <p:cNvPr id="455" name="Rectangle 454"/>
            <p:cNvSpPr/>
            <p:nvPr/>
          </p:nvSpPr>
          <p:spPr>
            <a:xfrm>
              <a:off x="4066345" y="4724315"/>
              <a:ext cx="788689" cy="578104"/>
            </a:xfrm>
            <a:prstGeom prst="rect">
              <a:avLst/>
            </a:prstGeom>
            <a:solidFill>
              <a:srgbClr val="AA1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 smtClean="0"/>
                <a:t>VecGeom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navigator</a:t>
              </a: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4081848" y="5299918"/>
              <a:ext cx="371679" cy="89589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Full geometry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4466544" y="5302419"/>
              <a:ext cx="371679" cy="89589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Simplified geometry</a:t>
              </a:r>
            </a:p>
          </p:txBody>
        </p:sp>
      </p:grpSp>
      <p:sp>
        <p:nvSpPr>
          <p:cNvPr id="462" name="Rectangle 461"/>
          <p:cNvSpPr/>
          <p:nvPr/>
        </p:nvSpPr>
        <p:spPr>
          <a:xfrm>
            <a:off x="7628826" y="4287341"/>
            <a:ext cx="1081721" cy="57810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Physics sampler</a:t>
            </a:r>
            <a:endParaRPr lang="en-US" sz="1400" dirty="0"/>
          </a:p>
        </p:txBody>
      </p:sp>
      <p:sp>
        <p:nvSpPr>
          <p:cNvPr id="469" name="Rectangle 468"/>
          <p:cNvSpPr/>
          <p:nvPr/>
        </p:nvSpPr>
        <p:spPr>
          <a:xfrm>
            <a:off x="7628826" y="4878440"/>
            <a:ext cx="1081721" cy="38973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Phys. Process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p</a:t>
            </a:r>
            <a:r>
              <a:rPr lang="en-US" sz="1100" dirty="0" smtClean="0">
                <a:solidFill>
                  <a:srgbClr val="000000"/>
                </a:solidFill>
              </a:rPr>
              <a:t>ost-step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7628826" y="5268171"/>
            <a:ext cx="1081721" cy="234827"/>
          </a:xfrm>
          <a:prstGeom prst="rect">
            <a:avLst/>
          </a:prstGeom>
          <a:solidFill>
            <a:srgbClr val="E188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</a:rPr>
              <a:t>Secondaries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482" name="Group 481"/>
          <p:cNvGrpSpPr/>
          <p:nvPr/>
        </p:nvGrpSpPr>
        <p:grpSpPr>
          <a:xfrm>
            <a:off x="1061646" y="6335142"/>
            <a:ext cx="7445817" cy="369332"/>
            <a:chOff x="294281" y="6410169"/>
            <a:chExt cx="8379266" cy="369332"/>
          </a:xfrm>
        </p:grpSpPr>
        <p:sp>
          <p:nvSpPr>
            <p:cNvPr id="486" name="Pentagon 485"/>
            <p:cNvSpPr/>
            <p:nvPr/>
          </p:nvSpPr>
          <p:spPr>
            <a:xfrm rot="10800000">
              <a:off x="294281" y="6503102"/>
              <a:ext cx="8379266" cy="201371"/>
            </a:xfrm>
            <a:prstGeom prst="homePlate">
              <a:avLst>
                <a:gd name="adj" fmla="val 78945"/>
              </a:avLst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371712" y="6410169"/>
              <a:ext cx="2341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SCHEDULER</a:t>
              </a:r>
              <a:endParaRPr lang="en-US" dirty="0"/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7937360" y="5502997"/>
            <a:ext cx="464654" cy="925077"/>
            <a:chOff x="7392730" y="5341391"/>
            <a:chExt cx="464654" cy="1161716"/>
          </a:xfrm>
        </p:grpSpPr>
        <p:sp>
          <p:nvSpPr>
            <p:cNvPr id="489" name="Pentagon 488"/>
            <p:cNvSpPr/>
            <p:nvPr/>
          </p:nvSpPr>
          <p:spPr>
            <a:xfrm rot="5400000">
              <a:off x="7044199" y="5689922"/>
              <a:ext cx="1161716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Chord 490"/>
            <p:cNvSpPr/>
            <p:nvPr/>
          </p:nvSpPr>
          <p:spPr>
            <a:xfrm rot="10800000">
              <a:off x="7466889" y="6053922"/>
              <a:ext cx="340748" cy="353765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Group 491"/>
          <p:cNvGrpSpPr/>
          <p:nvPr/>
        </p:nvGrpSpPr>
        <p:grpSpPr>
          <a:xfrm>
            <a:off x="6955789" y="5762999"/>
            <a:ext cx="464654" cy="665075"/>
            <a:chOff x="5152670" y="5940498"/>
            <a:chExt cx="464654" cy="531631"/>
          </a:xfrm>
        </p:grpSpPr>
        <p:sp>
          <p:nvSpPr>
            <p:cNvPr id="494" name="Pentagon 493"/>
            <p:cNvSpPr/>
            <p:nvPr/>
          </p:nvSpPr>
          <p:spPr>
            <a:xfrm rot="5400000">
              <a:off x="5119181" y="5973987"/>
              <a:ext cx="531631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Chord 494"/>
            <p:cNvSpPr/>
            <p:nvPr/>
          </p:nvSpPr>
          <p:spPr>
            <a:xfrm rot="10800000">
              <a:off x="5226827" y="6186209"/>
              <a:ext cx="340750" cy="223957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0" name="Straight Connector 499"/>
          <p:cNvCxnSpPr/>
          <p:nvPr/>
        </p:nvCxnSpPr>
        <p:spPr>
          <a:xfrm>
            <a:off x="1472302" y="5404948"/>
            <a:ext cx="1" cy="1047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1723645" y="5404948"/>
            <a:ext cx="0" cy="1053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>
            <a:off x="1975054" y="5404948"/>
            <a:ext cx="0" cy="1039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2226396" y="5404948"/>
            <a:ext cx="0" cy="1044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5" name="Chord 504"/>
          <p:cNvSpPr/>
          <p:nvPr/>
        </p:nvSpPr>
        <p:spPr>
          <a:xfrm rot="10800000">
            <a:off x="5329405" y="1427545"/>
            <a:ext cx="340750" cy="280172"/>
          </a:xfrm>
          <a:prstGeom prst="chord">
            <a:avLst>
              <a:gd name="adj1" fmla="val 21357625"/>
              <a:gd name="adj2" fmla="val 1106327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/>
          <p:cNvSpPr/>
          <p:nvPr/>
        </p:nvSpPr>
        <p:spPr>
          <a:xfrm>
            <a:off x="1068695" y="1146369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 smtClean="0">
                <a:solidFill>
                  <a:srgbClr val="0000FF"/>
                </a:solidFill>
              </a:rPr>
              <a:t>1</a:t>
            </a:r>
            <a:endParaRPr lang="en-US" sz="1000" baseline="-25000" dirty="0">
              <a:solidFill>
                <a:srgbClr val="0000FF"/>
              </a:solidFill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448009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09" name="Rectangle 508"/>
          <p:cNvSpPr/>
          <p:nvPr/>
        </p:nvSpPr>
        <p:spPr>
          <a:xfrm>
            <a:off x="1836887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2216341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2846528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000" dirty="0">
                <a:solidFill>
                  <a:srgbClr val="0000FF"/>
                </a:solidFill>
              </a:rPr>
              <a:t>e</a:t>
            </a:r>
            <a:r>
              <a:rPr lang="en-US" sz="1000" baseline="30000" dirty="0" smtClean="0">
                <a:solidFill>
                  <a:srgbClr val="0000FF"/>
                </a:solidFill>
              </a:rPr>
              <a:t>+</a:t>
            </a:r>
            <a:r>
              <a:rPr lang="en-US" sz="1000" dirty="0" smtClean="0">
                <a:solidFill>
                  <a:srgbClr val="0000FF"/>
                </a:solidFill>
              </a:rPr>
              <a:t>/e</a:t>
            </a:r>
            <a:r>
              <a:rPr lang="en-US" sz="1000" baseline="30000" dirty="0" smtClean="0">
                <a:solidFill>
                  <a:srgbClr val="0000FF"/>
                </a:solidFill>
              </a:rPr>
              <a:t>-</a:t>
            </a:r>
          </a:p>
          <a:p>
            <a:pPr algn="ctr"/>
            <a:r>
              <a:rPr lang="en-US" sz="1000" dirty="0" smtClean="0">
                <a:solidFill>
                  <a:srgbClr val="0000FF"/>
                </a:solidFill>
                <a:latin typeface="Apple Chancery"/>
                <a:cs typeface="Apple Chancery"/>
              </a:rPr>
              <a:t>γ</a:t>
            </a:r>
            <a:endParaRPr lang="en-US" sz="10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513" name="Title 3"/>
          <p:cNvSpPr txBox="1">
            <a:spLocks/>
          </p:cNvSpPr>
          <p:nvPr/>
        </p:nvSpPr>
        <p:spPr>
          <a:xfrm>
            <a:off x="3505166" y="5357178"/>
            <a:ext cx="2131727" cy="7879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err="1" smtClean="0"/>
              <a:t>GeantV</a:t>
            </a:r>
            <a:endParaRPr lang="en-US" cap="none" dirty="0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grpSp>
        <p:nvGrpSpPr>
          <p:cNvPr id="515" name="Group 514"/>
          <p:cNvGrpSpPr/>
          <p:nvPr/>
        </p:nvGrpSpPr>
        <p:grpSpPr>
          <a:xfrm>
            <a:off x="5623149" y="5256965"/>
            <a:ext cx="464654" cy="1167173"/>
            <a:chOff x="2732842" y="5111552"/>
            <a:chExt cx="464654" cy="1368575"/>
          </a:xfrm>
        </p:grpSpPr>
        <p:sp>
          <p:nvSpPr>
            <p:cNvPr id="516" name="Pentagon 515"/>
            <p:cNvSpPr/>
            <p:nvPr/>
          </p:nvSpPr>
          <p:spPr>
            <a:xfrm rot="5400000">
              <a:off x="2280881" y="5563513"/>
              <a:ext cx="1368575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Chord 533"/>
            <p:cNvSpPr/>
            <p:nvPr/>
          </p:nvSpPr>
          <p:spPr>
            <a:xfrm rot="10800000">
              <a:off x="2794788" y="6046475"/>
              <a:ext cx="340748" cy="353765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5" name="Picture 5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21" y="5196688"/>
            <a:ext cx="767572" cy="767572"/>
          </a:xfrm>
          <a:prstGeom prst="rect">
            <a:avLst/>
          </a:prstGeom>
        </p:spPr>
      </p:pic>
      <p:sp>
        <p:nvSpPr>
          <p:cNvPr id="536" name="Rectangle 535"/>
          <p:cNvSpPr/>
          <p:nvPr/>
        </p:nvSpPr>
        <p:spPr>
          <a:xfrm>
            <a:off x="5603272" y="4297849"/>
            <a:ext cx="1081721" cy="578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Coproc</a:t>
            </a:r>
            <a:r>
              <a:rPr lang="en-US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 smtClean="0"/>
              <a:t>broker</a:t>
            </a:r>
            <a:endParaRPr lang="en-US" sz="1400" dirty="0"/>
          </a:p>
        </p:txBody>
      </p:sp>
      <p:cxnSp>
        <p:nvCxnSpPr>
          <p:cNvPr id="537" name="Straight Arrow Connector 536"/>
          <p:cNvCxnSpPr/>
          <p:nvPr/>
        </p:nvCxnSpPr>
        <p:spPr>
          <a:xfrm>
            <a:off x="6235813" y="4960881"/>
            <a:ext cx="0" cy="325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>
            <a:off x="6357237" y="4958381"/>
            <a:ext cx="0" cy="32528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6145820" y="3791458"/>
            <a:ext cx="375" cy="501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xmlns:p14="http://schemas.microsoft.com/office/powerpoint/2010/main" spd="slow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546E-6 2.31374E-6 L 0.08112 2.31374E-6 C 0.11708 2.31374E-6 0.16224 0.09185 0.16224 0.16659 L 0.16224 0.33295 " pathEditMode="relative" rAng="0" ptsTypes="FfFF">
                                      <p:cBhvr>
                                        <p:cTn id="6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6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4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434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2.29434E-6 -1.81987E-6 L 0.00069 -0.2806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40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42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1.38889E-6 0 L 0.19497 -0.2905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47179E-6 4.41074E-6 L -0.04166 -0.3246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1.90592E-6 4.14911E-6 L 0.00052 -0.3463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2.29474E-6 -3.35494E-6 L -0.08332 -0.2410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6" y="-120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4.86721E-6 4.84834E-6 L -0.08418 -0.2646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" y="-132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4790"/>
                                  </p:stCondLst>
                                  <p:childTnLst>
                                    <p:animMotion origin="layout" path="M -7.20361E-7 9.02987E-7 L -0.12498 -0.2972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9" y="-148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8" presetID="0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47179E-6 0.00023 L 0.15344 -0.2667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2" y="-133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0" presetID="42" presetClass="path" presetSubtype="0" accel="50000" decel="5000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2.11769E-6 -1.08821E-7 L 0.06874 -0.2655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" y="-132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4890"/>
                                  </p:stCondLst>
                                  <p:childTnLst>
                                    <p:animMotion origin="layout" path="M -4.69016E-6 4.84834E-6 L 0.15224 -0.27599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3" y="-137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9.3213E-7 4.41074E-6 L 0.19511 -0.2859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5" y="-143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11769E-6 -1.90553E-6 L 0.06839 -0.2391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119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8" presetID="42" presetClass="path" presetSubtype="0" accel="50000" decel="50000" fill="hold" grpId="1" nodeType="withEffect">
                                  <p:stCondLst>
                                    <p:cond delay="5590"/>
                                  </p:stCondLst>
                                  <p:childTnLst>
                                    <p:animMotion origin="layout" path="M 2.29474E-6 4.41074E-6 L 0.11057 -0.26164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0" y="-130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0" presetID="42" presetClass="path" presetSubtype="0" accel="50000" decel="50000" fill="hold" grpId="1" nodeType="withEffect">
                                  <p:stCondLst>
                                    <p:cond delay="5290"/>
                                  </p:stCondLst>
                                  <p:childTnLst>
                                    <p:animMotion origin="layout" path="M -4.69016E-6 4.14911E-6 L 0.15241 -0.3088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0" y="-154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1.90592E-6 -2.34313E-6 L 0.042 -0.34823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74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3890"/>
                                  </p:stCondLst>
                                  <p:childTnLst>
                                    <p:animMotion origin="layout" path="M -4.69016E-6 -1.08821E-7 L 0.00018 -0.2787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4290"/>
                                  </p:stCondLst>
                                  <p:childTnLst>
                                    <p:animMotion origin="layout" path="M -9.3213E-7 4.65386E-7 L 0.04201 -0.3574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78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4790"/>
                                  </p:stCondLst>
                                  <p:childTnLst>
                                    <p:animMotion origin="layout" path="M -4.86721E-6 3.1373E-6 L -0.04252 -0.26418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-132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42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11769E-6 3.1373E-6 L -0.08436 -0.23964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" y="-119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42" presetClass="path" presetSubtype="0" accel="50000" decel="50000" fill="hold" grpId="1" nodeType="withEffect">
                                  <p:stCondLst>
                                    <p:cond delay="5290"/>
                                  </p:stCondLst>
                                  <p:childTnLst>
                                    <p:animMotion origin="layout" path="M 2.47179E-6 9.02987E-7 L 0.00052 -0.3091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4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7.20361E-7 4.41074E-6 L -0.08332 -0.25029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6" y="-125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42" presetClass="path" presetSubtype="0" accel="50000" decel="50000" fill="hold" grpId="1" nodeType="withEffect">
                                  <p:stCondLst>
                                    <p:cond delay="5590"/>
                                  </p:stCondLst>
                                  <p:childTnLst>
                                    <p:animMotion origin="layout" path="M 2.11769E-6 4.14911E-6 L -0.08367 -0.29637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3" y="-148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42" presetClass="path" presetSubtype="0" accel="50000" decel="50000" fill="hold" grpId="1" nodeType="withEffect">
                                  <p:stCondLst>
                                    <p:cond delay="3690"/>
                                  </p:stCondLst>
                                  <p:childTnLst>
                                    <p:animMotion origin="layout" path="M -4.69179E-6 -1.34228E-6 L 0.08387 -0.30201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5" y="-151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3890"/>
                                  </p:stCondLst>
                                  <p:childTnLst>
                                    <p:animMotion origin="layout" path="M -4.69179E-6 4.43879E-6 L 0.08387 -0.3126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5" y="-156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42" presetClass="path" presetSubtype="0" accel="50000" decel="50000" fill="hold" grpId="1" nodeType="withEffect">
                                  <p:stCondLst>
                                    <p:cond delay="4230"/>
                                  </p:stCondLst>
                                  <p:childTnLst>
                                    <p:animMotion origin="layout" path="M 4.12398E-6 4.43879E-6 L 0.04202 -0.30063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150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42" presetClass="path" presetSubtype="0" accel="50000" decel="50000" fill="hold" grpId="1" nodeType="withEffect">
                                  <p:stCondLst>
                                    <p:cond delay="4450"/>
                                  </p:stCondLst>
                                  <p:childTnLst>
                                    <p:animMotion origin="layout" path="M -7.01511E-7 5.32284E-8 L -7.01511E-7 -0.2524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42" presetClass="path" presetSubtype="0" accel="50000" decel="50000" fill="hold" grpId="1" nodeType="withEffect">
                                  <p:stCondLst>
                                    <p:cond delay="4790"/>
                                  </p:stCondLst>
                                  <p:childTnLst>
                                    <p:animMotion origin="layout" path="M 4.12398E-6 4.50359E-6 L 0.04184 -0.29739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" y="-148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42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7.01511E-7 4.43879E-6 L -0.00035 -0.26291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1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1.75551E-6 -4.1657E-6 L -0.04185 -0.2388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119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42" presetClass="path" presetSubtype="0" accel="50000" decel="50000" fill="hold" grpId="1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1.75551E-6 4.50359E-6 L -0.0422 -0.26175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130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3810"/>
                                  </p:stCondLst>
                                  <p:childTnLst>
                                    <p:animMotion origin="layout" path="M -4.69179E-6 -4.1657E-6 L 0.12485 -0.3138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4" y="-156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4120"/>
                                  </p:stCondLst>
                                  <p:childTnLst>
                                    <p:animMotion origin="layout" path="M 4.12398E-6 -1.34228E-6 L 0.08386 -0.28975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5" y="-144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4470"/>
                                  </p:stCondLst>
                                  <p:childTnLst>
                                    <p:animMotion origin="layout" path="M -7.01511E-7 4.50359E-6 L 0.04167 -0.3230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" y="-161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4880"/>
                                  </p:stCondLst>
                                  <p:childTnLst>
                                    <p:animMotion origin="layout" path="M -3.419E-6 3.10808E-6 L 0.04202 -0.32169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160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5090"/>
                                  </p:stCondLst>
                                  <p:childTnLst>
                                    <p:animMotion origin="layout" path="M -9.61973E-7 1.44874E-6 L 0.00052 -0.2281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82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821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22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23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24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718 L 0.39451 -0.0845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8" y="-45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9"/>
                                            </p:cond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1" presetID="42" presetClass="path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animMotion origin="layout" path="M 1.40649E-6 4.6608E-6 L 0.35266 -0.09216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5" y="-46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3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7.01511E-7 4.6608E-6 L 0.31047 -0.08938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4" y="-44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7 -0.0125 L 0.2622 -0.08312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0" y="-3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5"/>
                                            </p:cond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7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7.41448E-7 4.6608E-6 L 0.20594 -0.09169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7" y="-45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" grpId="0" animBg="1"/>
      <p:bldP spid="667" grpId="1" animBg="1"/>
      <p:bldP spid="668" grpId="0" animBg="1"/>
      <p:bldP spid="668" grpId="1" animBg="1"/>
      <p:bldP spid="669" grpId="0" animBg="1"/>
      <p:bldP spid="669" grpId="1" animBg="1"/>
      <p:bldP spid="670" grpId="0" animBg="1"/>
      <p:bldP spid="670" grpId="1" animBg="1"/>
      <p:bldP spid="671" grpId="0" animBg="1"/>
      <p:bldP spid="671" grpId="1" animBg="1"/>
      <p:bldP spid="672" grpId="0" animBg="1"/>
      <p:bldP spid="672" grpId="1" animBg="1"/>
      <p:bldP spid="673" grpId="0" animBg="1"/>
      <p:bldP spid="673" grpId="1" animBg="1"/>
      <p:bldP spid="674" grpId="0" animBg="1"/>
      <p:bldP spid="674" grpId="1" animBg="1"/>
      <p:bldP spid="675" grpId="0" animBg="1"/>
      <p:bldP spid="675" grpId="1" animBg="1"/>
      <p:bldP spid="676" grpId="0" animBg="1"/>
      <p:bldP spid="676" grpId="1" animBg="1"/>
      <p:bldP spid="677" grpId="0" animBg="1"/>
      <p:bldP spid="677" grpId="1" animBg="1"/>
      <p:bldP spid="678" grpId="0" animBg="1"/>
      <p:bldP spid="678" grpId="1" animBg="1"/>
      <p:bldP spid="679" grpId="0" animBg="1"/>
      <p:bldP spid="679" grpId="1" animBg="1"/>
      <p:bldP spid="680" grpId="0" animBg="1"/>
      <p:bldP spid="680" grpId="1" animBg="1"/>
      <p:bldP spid="681" grpId="0" animBg="1"/>
      <p:bldP spid="681" grpId="1" animBg="1"/>
      <p:bldP spid="682" grpId="0" animBg="1"/>
      <p:bldP spid="682" grpId="1" animBg="1"/>
      <p:bldP spid="683" grpId="0" animBg="1"/>
      <p:bldP spid="683" grpId="1" animBg="1"/>
      <p:bldP spid="684" grpId="0" animBg="1"/>
      <p:bldP spid="684" grpId="1" animBg="1"/>
      <p:bldP spid="685" grpId="0" animBg="1"/>
      <p:bldP spid="685" grpId="1" animBg="1"/>
      <p:bldP spid="686" grpId="0" animBg="1"/>
      <p:bldP spid="686" grpId="1" animBg="1"/>
      <p:bldP spid="687" grpId="0" animBg="1"/>
      <p:bldP spid="687" grpId="1" animBg="1"/>
      <p:bldP spid="688" grpId="0" animBg="1"/>
      <p:bldP spid="688" grpId="1" animBg="1"/>
      <p:bldP spid="689" grpId="0" animBg="1"/>
      <p:bldP spid="689" grpId="1" animBg="1"/>
      <p:bldP spid="690" grpId="0" animBg="1"/>
      <p:bldP spid="690" grpId="1" animBg="1"/>
      <p:bldP spid="691" grpId="0" animBg="1"/>
      <p:bldP spid="691" grpId="1" animBg="1"/>
      <p:bldP spid="692" grpId="0" animBg="1"/>
      <p:bldP spid="692" grpId="1" animBg="1"/>
      <p:bldP spid="693" grpId="0" animBg="1"/>
      <p:bldP spid="693" grpId="1" animBg="1"/>
      <p:bldP spid="694" grpId="0" animBg="1"/>
      <p:bldP spid="694" grpId="1" animBg="1"/>
      <p:bldP spid="695" grpId="0" animBg="1"/>
      <p:bldP spid="695" grpId="1" animBg="1"/>
      <p:bldP spid="696" grpId="0" animBg="1"/>
      <p:bldP spid="696" grpId="1" animBg="1"/>
      <p:bldP spid="697" grpId="0" animBg="1"/>
      <p:bldP spid="697" grpId="1" animBg="1"/>
      <p:bldP spid="698" grpId="0" animBg="1"/>
      <p:bldP spid="698" grpId="1" animBg="1"/>
      <p:bldP spid="699" grpId="0" animBg="1"/>
      <p:bldP spid="699" grpId="1" animBg="1"/>
      <p:bldP spid="700" grpId="0" animBg="1"/>
      <p:bldP spid="700" grpId="1" animBg="1"/>
      <p:bldP spid="701" grpId="0" animBg="1"/>
      <p:bldP spid="701" grpId="1" animBg="1"/>
      <p:bldP spid="5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me_buffe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29" y="1011401"/>
            <a:ext cx="4143940" cy="2977806"/>
          </a:xfrm>
          <a:prstGeom prst="rect">
            <a:avLst/>
          </a:prstGeom>
        </p:spPr>
      </p:pic>
      <p:pic>
        <p:nvPicPr>
          <p:cNvPr id="5" name="Picture 4" descr="Screen Shot 2015-06-05 at 09.0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1" y="2971800"/>
            <a:ext cx="4418093" cy="1693683"/>
          </a:xfrm>
          <a:prstGeom prst="rect">
            <a:avLst/>
          </a:prstGeom>
        </p:spPr>
      </p:pic>
      <p:pic>
        <p:nvPicPr>
          <p:cNvPr id="2" name="Picture 1" descr="Screen Shot 2015-06-05 at 08.58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1" y="4440034"/>
            <a:ext cx="4873625" cy="1982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024" y="3989207"/>
            <a:ext cx="4343046" cy="28030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9605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Fine grain parallelism is challenging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76874" y="4984750"/>
            <a:ext cx="3482195" cy="5007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800" i="1" dirty="0" smtClean="0"/>
              <a:t>1000 events with 100 tracks each, measured on a 24-core dual socket E5-2695 v2 @ 2.40GHz (IVB).</a:t>
            </a:r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97930" y="1751626"/>
            <a:ext cx="5072570" cy="1359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Several parameters to be tuned</a:t>
            </a:r>
          </a:p>
          <a:p>
            <a:r>
              <a:rPr lang="en-US" sz="2800" dirty="0" smtClean="0"/>
              <a:t>Performance is monitored 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llows detecting and fixing bottlenecks</a:t>
            </a:r>
          </a:p>
          <a:p>
            <a:r>
              <a:rPr lang="en-US" sz="2800" dirty="0" smtClean="0"/>
              <a:t>Amdahl still high due to </a:t>
            </a:r>
            <a:r>
              <a:rPr lang="en-US" sz="2800" dirty="0" err="1" smtClean="0"/>
              <a:t>rebasketizing</a:t>
            </a:r>
            <a:r>
              <a:rPr lang="en-US" sz="2800" dirty="0" smtClean="0"/>
              <a:t> operations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3080" y="4477383"/>
            <a:ext cx="172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CMS2015.root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270500" y="2232025"/>
            <a:ext cx="3482195" cy="500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err="1" smtClean="0"/>
              <a:t>Optimising</a:t>
            </a:r>
            <a:r>
              <a:rPr lang="en-US" sz="2800" i="1" dirty="0" smtClean="0"/>
              <a:t> scheduler performance against several parameters using GA and automatic learning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78" y="4469232"/>
            <a:ext cx="544716" cy="54471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stedGraphic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95403"/>
            <a:ext cx="5048330" cy="3380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50947" cy="4373563"/>
          </a:xfrm>
        </p:spPr>
        <p:txBody>
          <a:bodyPr/>
          <a:lstStyle/>
          <a:p>
            <a:r>
              <a:rPr lang="en-US" dirty="0"/>
              <a:t>We have developed a library of </a:t>
            </a:r>
            <a:r>
              <a:rPr lang="en-US" dirty="0" err="1"/>
              <a:t>vectorised</a:t>
            </a:r>
            <a:r>
              <a:rPr lang="en-US" dirty="0"/>
              <a:t> geometry algorithms to take maximum advantage of SIMD architectures</a:t>
            </a:r>
          </a:p>
          <a:p>
            <a:r>
              <a:rPr lang="en-US" dirty="0"/>
              <a:t>We obtain excellent performance gains also in scalar mode</a:t>
            </a:r>
          </a:p>
          <a:p>
            <a:endParaRPr lang="en-US" dirty="0"/>
          </a:p>
        </p:txBody>
      </p:sp>
      <p:sp>
        <p:nvSpPr>
          <p:cNvPr id="569" name="Shape 569"/>
          <p:cNvSpPr/>
          <p:nvPr/>
        </p:nvSpPr>
        <p:spPr>
          <a:xfrm>
            <a:off x="4374847" y="5294527"/>
            <a:ext cx="4276962" cy="10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>
              <a:lnSpc>
                <a:spcPct val="100000"/>
              </a:lnSpc>
              <a:spcBef>
                <a:spcPts val="3000"/>
              </a:spcBef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 b="1" dirty="0"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The code is available in the AIDA usolid library and is being validated for Geant4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Gheata, CERN openlab Open Day</a:t>
            </a:r>
            <a:endParaRPr lang="en-US"/>
          </a:p>
        </p:txBody>
      </p:sp>
      <p:pic>
        <p:nvPicPr>
          <p:cNvPr id="7" name="Picture 6" descr="PastedGraphic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47" y="4114395"/>
            <a:ext cx="990600" cy="152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286000"/>
            <a:ext cx="3797300" cy="3840163"/>
          </a:xfrm>
        </p:spPr>
        <p:txBody>
          <a:bodyPr/>
          <a:lstStyle/>
          <a:p>
            <a:r>
              <a:rPr lang="en-US" dirty="0"/>
              <a:t>Long-term maintainability of the code =&gt; write one single version of each algorithm and to </a:t>
            </a:r>
            <a:r>
              <a:rPr lang="en-US" dirty="0" err="1"/>
              <a:t>specialise</a:t>
            </a:r>
            <a:r>
              <a:rPr lang="en-US" dirty="0"/>
              <a:t> it to the platform via template programming and low level </a:t>
            </a:r>
            <a:r>
              <a:rPr lang="en-US" dirty="0" err="1"/>
              <a:t>optimised</a:t>
            </a:r>
            <a:r>
              <a:rPr lang="en-US" dirty="0"/>
              <a:t> libraries (</a:t>
            </a:r>
            <a:r>
              <a:rPr lang="en-US" dirty="0" err="1"/>
              <a:t>Vc</a:t>
            </a:r>
            <a:r>
              <a:rPr lang="en-US" dirty="0"/>
              <a:t> in our case)</a:t>
            </a:r>
          </a:p>
          <a:p>
            <a:r>
              <a:rPr lang="en-US" dirty="0"/>
              <a:t>Results are quite encouraging: may be portable HPC is NOT an oxymoron after all…</a:t>
            </a:r>
          </a:p>
          <a:p>
            <a:endParaRPr lang="en-US" dirty="0"/>
          </a:p>
        </p:txBody>
      </p:sp>
      <p:sp>
        <p:nvSpPr>
          <p:cNvPr id="573" name="Shape 573"/>
          <p:cNvSpPr/>
          <p:nvPr/>
        </p:nvSpPr>
        <p:spPr>
          <a:xfrm>
            <a:off x="5023337" y="3944067"/>
            <a:ext cx="3393281" cy="1324742"/>
          </a:xfrm>
          <a:prstGeom prst="rect">
            <a:avLst/>
          </a:prstGeom>
          <a:solidFill>
            <a:srgbClr val="FDFDA9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template&lt;class Backend&gt;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Backend::double_t 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common_distance_function( Backend::double_t input )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{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// Algorithm using Backend types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}</a:t>
            </a:r>
          </a:p>
        </p:txBody>
      </p:sp>
      <p:sp>
        <p:nvSpPr>
          <p:cNvPr id="574" name="Shape 574"/>
          <p:cNvSpPr/>
          <p:nvPr/>
        </p:nvSpPr>
        <p:spPr>
          <a:xfrm>
            <a:off x="151419" y="1533069"/>
            <a:ext cx="4406050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lnSpc>
                <a:spcPct val="100000"/>
              </a:lnSpc>
              <a:spcBef>
                <a:spcPts val="3000"/>
              </a:spcBef>
              <a:defRPr sz="2300" u="sng">
                <a:solidFill>
                  <a:srgbClr val="FFD479"/>
                </a:solidFill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1600" dirty="0"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http://code.compeng.uni-frankfurt.de/projects/vc</a:t>
            </a:r>
          </a:p>
        </p:txBody>
      </p:sp>
      <p:sp>
        <p:nvSpPr>
          <p:cNvPr id="575" name="Shape 575"/>
          <p:cNvSpPr/>
          <p:nvPr/>
        </p:nvSpPr>
        <p:spPr>
          <a:xfrm>
            <a:off x="3487981" y="5377637"/>
            <a:ext cx="2053829" cy="1292662"/>
          </a:xfrm>
          <a:prstGeom prst="rect">
            <a:avLst/>
          </a:prstGeom>
          <a:solidFill>
            <a:srgbClr val="FDFDA9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struct ScalarBackend</a:t>
            </a:r>
            <a:endParaRPr sz="1200" b="1" dirty="0">
              <a:solidFill>
                <a:srgbClr val="4F5C3F"/>
              </a:solidFill>
              <a:effectLst>
                <a:outerShdw blurRad="25400" dist="12700" rotWithShape="0">
                  <a:srgbClr val="FFFFFF">
                    <a:alpha val="45000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{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typedef double double_t;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typedef bool   bool_t;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static const bool IsScalar=true;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static const bool IsSIMD=false;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};</a:t>
            </a:r>
          </a:p>
        </p:txBody>
      </p:sp>
      <p:sp>
        <p:nvSpPr>
          <p:cNvPr id="576" name="Shape 576"/>
          <p:cNvSpPr/>
          <p:nvPr/>
        </p:nvSpPr>
        <p:spPr>
          <a:xfrm>
            <a:off x="5671007" y="5377637"/>
            <a:ext cx="2053829" cy="1292662"/>
          </a:xfrm>
          <a:prstGeom prst="rect">
            <a:avLst/>
          </a:prstGeom>
          <a:solidFill>
            <a:srgbClr val="FDFDA9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struct VectorBackend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{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typedef Vc::double_v double_t;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typedef Vc::double_m bool_t;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static const boolIsScalar=false;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   static const bool IsSIMD=true;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};</a:t>
            </a:r>
          </a:p>
        </p:txBody>
      </p:sp>
      <p:sp>
        <p:nvSpPr>
          <p:cNvPr id="577" name="Shape 577"/>
          <p:cNvSpPr/>
          <p:nvPr/>
        </p:nvSpPr>
        <p:spPr>
          <a:xfrm>
            <a:off x="4617429" y="2617927"/>
            <a:ext cx="937618" cy="638861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800100">
              <a:lnSpc>
                <a:spcPct val="100000"/>
              </a:lnSpc>
              <a:defRPr sz="2000">
                <a:solidFill>
                  <a:srgbClr val="F3F1D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400" dirty="0">
                <a:solidFill>
                  <a:schemeClr val="bg1"/>
                </a:solidFill>
              </a:rPr>
              <a:t>1 particle API</a:t>
            </a:r>
          </a:p>
        </p:txBody>
      </p:sp>
      <p:sp>
        <p:nvSpPr>
          <p:cNvPr id="578" name="Shape 578"/>
          <p:cNvSpPr/>
          <p:nvPr/>
        </p:nvSpPr>
        <p:spPr>
          <a:xfrm>
            <a:off x="7884908" y="2617927"/>
            <a:ext cx="937618" cy="638861"/>
          </a:xfrm>
          <a:prstGeom prst="rect">
            <a:avLst/>
          </a:prstGeom>
          <a:solidFill>
            <a:srgbClr val="E32400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56255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40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ea typeface="Arial Narrow"/>
                <a:cs typeface="Arial Narrow"/>
                <a:sym typeface="Arial Narrow"/>
              </a:rPr>
              <a:t>Many particle API</a:t>
            </a:r>
          </a:p>
          <a:p>
            <a:pPr defTabSz="562550">
              <a:lnSpc>
                <a:spcPct val="9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400" dirty="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ea typeface="Arial Narrow"/>
                <a:cs typeface="Arial Narrow"/>
                <a:sym typeface="Arial Narrow"/>
              </a:rPr>
              <a:t>(SIMD)</a:t>
            </a:r>
          </a:p>
        </p:txBody>
      </p:sp>
      <p:sp>
        <p:nvSpPr>
          <p:cNvPr id="579" name="Shape 579"/>
          <p:cNvSpPr/>
          <p:nvPr/>
        </p:nvSpPr>
        <p:spPr>
          <a:xfrm>
            <a:off x="5849333" y="2859418"/>
            <a:ext cx="1741290" cy="438467"/>
          </a:xfrm>
          <a:prstGeom prst="rect">
            <a:avLst/>
          </a:prstGeom>
          <a:solidFill>
            <a:srgbClr val="4F7A28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562550">
              <a:lnSpc>
                <a:spcPct val="8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sz="1500">
                <a:solidFill>
                  <a:srgbClr val="F3F1D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C</a:t>
            </a:r>
            <a:r>
              <a:rPr sz="1500">
                <a:solidFill>
                  <a:srgbClr val="F3F1D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rPr>
              <a:t>ommon</a:t>
            </a:r>
            <a:r>
              <a:rPr sz="1500">
                <a:solidFill>
                  <a:srgbClr val="F3F1D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rPr>
              <a:t> C++ template functions</a:t>
            </a:r>
          </a:p>
        </p:txBody>
      </p:sp>
      <p:pic>
        <p:nvPicPr>
          <p:cNvPr id="580" name="Picture 57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915455" flipH="1">
            <a:off x="7567750" y="3512283"/>
            <a:ext cx="335107" cy="663352"/>
          </a:xfrm>
          <a:prstGeom prst="rect">
            <a:avLst/>
          </a:prstGeom>
        </p:spPr>
      </p:pic>
      <p:pic>
        <p:nvPicPr>
          <p:cNvPr id="582" name="Picture 58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9684545">
            <a:off x="5495231" y="3512283"/>
            <a:ext cx="335107" cy="663352"/>
          </a:xfrm>
          <a:prstGeom prst="rect">
            <a:avLst/>
          </a:prstGeom>
        </p:spPr>
      </p:pic>
      <p:sp>
        <p:nvSpPr>
          <p:cNvPr id="584" name="Shape 584"/>
          <p:cNvSpPr/>
          <p:nvPr/>
        </p:nvSpPr>
        <p:spPr>
          <a:xfrm>
            <a:off x="6506760" y="3468425"/>
            <a:ext cx="2367042" cy="184666"/>
          </a:xfrm>
          <a:prstGeom prst="rect">
            <a:avLst/>
          </a:prstGeom>
          <a:solidFill>
            <a:srgbClr val="FDFD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00000"/>
              </a:lnSpc>
              <a:defRPr sz="1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sz="120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Vc::double_v distance( Vc::double_v );</a:t>
            </a:r>
          </a:p>
        </p:txBody>
      </p:sp>
      <p:sp>
        <p:nvSpPr>
          <p:cNvPr id="585" name="Shape 585"/>
          <p:cNvSpPr/>
          <p:nvPr/>
        </p:nvSpPr>
        <p:spPr>
          <a:xfrm>
            <a:off x="4706846" y="3468425"/>
            <a:ext cx="1591763" cy="184666"/>
          </a:xfrm>
          <a:prstGeom prst="rect">
            <a:avLst/>
          </a:prstGeom>
          <a:solidFill>
            <a:srgbClr val="FDFDA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00000"/>
              </a:lnSpc>
              <a:defRPr sz="18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 sz="1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double distance( double );</a:t>
            </a:r>
          </a:p>
        </p:txBody>
      </p:sp>
      <p:cxnSp>
        <p:nvCxnSpPr>
          <p:cNvPr id="586" name="Connector 586"/>
          <p:cNvCxnSpPr>
            <a:stCxn id="577" idx="3"/>
            <a:endCxn id="579" idx="1"/>
          </p:cNvCxnSpPr>
          <p:nvPr/>
        </p:nvCxnSpPr>
        <p:spPr>
          <a:xfrm>
            <a:off x="5555047" y="2937358"/>
            <a:ext cx="294286" cy="141294"/>
          </a:xfrm>
          <a:prstGeom prst="straightConnector1">
            <a:avLst/>
          </a:prstGeom>
          <a:ln w="25400">
            <a:solidFill>
              <a:srgbClr val="B49056"/>
            </a:solidFill>
            <a:miter lim="400000"/>
            <a:tailEnd type="triangle"/>
          </a:ln>
        </p:spPr>
      </p:cxnSp>
      <p:cxnSp>
        <p:nvCxnSpPr>
          <p:cNvPr id="587" name="Connector 587"/>
          <p:cNvCxnSpPr>
            <a:stCxn id="579" idx="3"/>
            <a:endCxn id="578" idx="1"/>
          </p:cNvCxnSpPr>
          <p:nvPr/>
        </p:nvCxnSpPr>
        <p:spPr>
          <a:xfrm flipV="1">
            <a:off x="7590623" y="2937358"/>
            <a:ext cx="294285" cy="141294"/>
          </a:xfrm>
          <a:prstGeom prst="straightConnector1">
            <a:avLst/>
          </a:prstGeom>
          <a:ln w="25400">
            <a:solidFill>
              <a:srgbClr val="B49056"/>
            </a:solidFill>
            <a:miter lim="400000"/>
            <a:headEnd type="triangle"/>
          </a:ln>
        </p:spPr>
      </p:cxnSp>
      <p:sp>
        <p:nvSpPr>
          <p:cNvPr id="588" name="Shape 588"/>
          <p:cNvSpPr/>
          <p:nvPr/>
        </p:nvSpPr>
        <p:spPr>
          <a:xfrm>
            <a:off x="4969253" y="1509882"/>
            <a:ext cx="3501449" cy="1062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3000"/>
              </a:spcBef>
              <a:defRPr sz="19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300" dirty="0">
                <a:solidFill>
                  <a:srgbClr val="000000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“Backend” is a (trait) struct  encapsulating standard types/properties for “scalar, vector, CUDA” programming; makes information injection into template function easy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Gheata, CERN </a:t>
            </a:r>
            <a:r>
              <a:rPr lang="en-US" dirty="0" err="1" smtClean="0"/>
              <a:t>openlab</a:t>
            </a:r>
            <a:r>
              <a:rPr lang="en-US" dirty="0" smtClean="0"/>
              <a:t> Open Day</a:t>
            </a:r>
            <a:endParaRPr lang="en-US" dirty="0"/>
          </a:p>
        </p:txBody>
      </p:sp>
      <p:sp>
        <p:nvSpPr>
          <p:cNvPr id="20" name="Shape 576"/>
          <p:cNvSpPr/>
          <p:nvPr/>
        </p:nvSpPr>
        <p:spPr>
          <a:xfrm>
            <a:off x="7841114" y="5377637"/>
            <a:ext cx="901306" cy="1292662"/>
          </a:xfrm>
          <a:prstGeom prst="rect">
            <a:avLst/>
          </a:prstGeom>
          <a:solidFill>
            <a:srgbClr val="FDFDA9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Other </a:t>
            </a:r>
            <a:r>
              <a:rPr lang="en-US" sz="1200" dirty="0" err="1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backends</a:t>
            </a:r>
            <a:r>
              <a:rPr lang="en-US" sz="1200" dirty="0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: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err="1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Cilk</a:t>
            </a:r>
            <a:r>
              <a:rPr lang="en-US" sz="1200" baseline="30000" dirty="0" err="1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TM</a:t>
            </a:r>
            <a:r>
              <a:rPr lang="en-US" sz="1200" dirty="0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Plus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Intel Xeon Phi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CUDA</a:t>
            </a:r>
          </a:p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Native C++xx when available </a:t>
            </a:r>
            <a:endParaRPr sz="1200" dirty="0">
              <a:solidFill>
                <a:srgbClr val="4F5C3F"/>
              </a:solidFill>
              <a:effectLst>
                <a:outerShdw blurRad="25400" dist="12700" rotWithShape="0">
                  <a:srgbClr val="FFFFFF">
                    <a:alpha val="45000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xmlns:p14="http://schemas.microsoft.com/office/powerpoint/2010/main" spd="med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2514</TotalTime>
  <Words>1240</Words>
  <Application>Microsoft Macintosh PowerPoint</Application>
  <PresentationFormat>On-screen Show (4:3)</PresentationFormat>
  <Paragraphs>253</Paragraphs>
  <Slides>13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Essential</vt:lpstr>
      <vt:lpstr>GeantV</vt:lpstr>
      <vt:lpstr>Detector simulation and the LHC challenge</vt:lpstr>
      <vt:lpstr>HEP SIMULATION WORLD</vt:lpstr>
      <vt:lpstr>COMPUTING TECHNOLOGY Challenges </vt:lpstr>
      <vt:lpstr>GeantV  concept</vt:lpstr>
      <vt:lpstr>PowerPoint Presentation</vt:lpstr>
      <vt:lpstr>Fine grain parallelism is challenging</vt:lpstr>
      <vt:lpstr>Geometry</vt:lpstr>
      <vt:lpstr>Portability</vt:lpstr>
      <vt:lpstr>How does it work?</vt:lpstr>
      <vt:lpstr>Basket (no-)overhead</vt:lpstr>
      <vt:lpstr>Vectorizing physics</vt:lpstr>
      <vt:lpstr>Road path</vt:lpstr>
      <vt:lpstr>Scheduler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GeantV</dc:title>
  <dc:creator>Gheata Andrei</dc:creator>
  <cp:lastModifiedBy>Gheata Andrei</cp:lastModifiedBy>
  <cp:revision>60</cp:revision>
  <dcterms:created xsi:type="dcterms:W3CDTF">2015-06-04T07:13:12Z</dcterms:created>
  <dcterms:modified xsi:type="dcterms:W3CDTF">2015-06-09T12:08:37Z</dcterms:modified>
</cp:coreProperties>
</file>