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  <p:sldMasterId id="2147483799" r:id="rId2"/>
  </p:sldMasterIdLst>
  <p:notesMasterIdLst>
    <p:notesMasterId r:id="rId32"/>
  </p:notesMasterIdLst>
  <p:handoutMasterIdLst>
    <p:handoutMasterId r:id="rId33"/>
  </p:handoutMasterIdLst>
  <p:sldIdLst>
    <p:sldId id="432" r:id="rId3"/>
    <p:sldId id="439" r:id="rId4"/>
    <p:sldId id="433" r:id="rId5"/>
    <p:sldId id="441" r:id="rId6"/>
    <p:sldId id="440" r:id="rId7"/>
    <p:sldId id="442" r:id="rId8"/>
    <p:sldId id="460" r:id="rId9"/>
    <p:sldId id="457" r:id="rId10"/>
    <p:sldId id="444" r:id="rId11"/>
    <p:sldId id="447" r:id="rId12"/>
    <p:sldId id="445" r:id="rId13"/>
    <p:sldId id="446" r:id="rId14"/>
    <p:sldId id="458" r:id="rId15"/>
    <p:sldId id="462" r:id="rId16"/>
    <p:sldId id="449" r:id="rId17"/>
    <p:sldId id="463" r:id="rId18"/>
    <p:sldId id="450" r:id="rId19"/>
    <p:sldId id="451" r:id="rId20"/>
    <p:sldId id="452" r:id="rId21"/>
    <p:sldId id="459" r:id="rId22"/>
    <p:sldId id="467" r:id="rId23"/>
    <p:sldId id="454" r:id="rId24"/>
    <p:sldId id="455" r:id="rId25"/>
    <p:sldId id="456" r:id="rId26"/>
    <p:sldId id="464" r:id="rId27"/>
    <p:sldId id="465" r:id="rId28"/>
    <p:sldId id="466" r:id="rId29"/>
    <p:sldId id="461" r:id="rId30"/>
    <p:sldId id="438" r:id="rId31"/>
  </p:sldIdLst>
  <p:sldSz cx="9144000" cy="5143500" type="screen16x9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305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nes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0000"/>
    <a:srgbClr val="15539C"/>
    <a:srgbClr val="CC99FF"/>
    <a:srgbClr val="6600CC"/>
    <a:srgbClr val="FFFF66"/>
    <a:srgbClr val="CCFFCC"/>
    <a:srgbClr val="FFCC66"/>
    <a:srgbClr val="CC66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67" autoAdjust="0"/>
    <p:restoredTop sz="95501" autoAdjust="0"/>
  </p:normalViewPr>
  <p:slideViewPr>
    <p:cSldViewPr>
      <p:cViewPr varScale="1">
        <p:scale>
          <a:sx n="131" d="100"/>
          <a:sy n="131" d="100"/>
        </p:scale>
        <p:origin x="-84" y="-8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27" d="100"/>
          <a:sy n="127" d="100"/>
        </p:scale>
        <p:origin x="-744" y="-84"/>
      </p:cViewPr>
      <p:guideLst>
        <p:guide orient="horz" pos="2305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30A979-00AB-4798-A104-F4E3FCCC7CC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77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9045" y="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3788" y="549275"/>
            <a:ext cx="4873625" cy="2741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736" y="3474721"/>
            <a:ext cx="7679732" cy="3291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9045" y="6947732"/>
            <a:ext cx="4160623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34" tIns="45767" rIns="91534" bIns="457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4A12C8-2C28-4570-BF40-EA4A75B97A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98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9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3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2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3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76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8F6B0E-26BE-4983-9B2B-37041EF780B6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42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3788" y="549275"/>
            <a:ext cx="4873625" cy="27416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A12C8-2C28-4570-BF40-EA4A75B97A0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3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\\cern.ch\dfs\Users\m\mlejeune\Desktop\AS SCREENSHOTS - For PPT\1_No_text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0" b="12943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0" y="1657350"/>
            <a:ext cx="4800600" cy="1600200"/>
          </a:xfrm>
        </p:spPr>
        <p:txBody>
          <a:bodyPr anchor="b"/>
          <a:lstStyle>
            <a:lvl1pPr>
              <a:lnSpc>
                <a:spcPct val="100000"/>
              </a:lnSpc>
              <a:defRPr sz="3800" b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0" y="3429002"/>
            <a:ext cx="4800600" cy="914400"/>
          </a:xfrm>
        </p:spPr>
        <p:txBody>
          <a:bodyPr/>
          <a:lstStyle>
            <a:lvl1pPr marL="0" indent="0" algn="r">
              <a:buFont typeface="Tw Cen MT Condensed Extra Bold" pitchFamily="34" charset="0"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4248150"/>
            <a:ext cx="1343101" cy="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75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B6A18-48BB-4144-B07A-71F52C47B9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79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171450"/>
            <a:ext cx="19050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71450"/>
            <a:ext cx="5562600" cy="4572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914F-198C-485C-81C8-54FFFE069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82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9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980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112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6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2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04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853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53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Clr>
                <a:schemeClr val="tx2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chemeClr val="tx2">
                  <a:lumMod val="65000"/>
                  <a:lumOff val="35000"/>
                </a:schemeClr>
              </a:buClr>
              <a:buFont typeface="Arial" pitchFamily="34" charset="0"/>
              <a:buChar char="•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chemeClr val="accent4">
                  <a:lumMod val="50000"/>
                  <a:lumOff val="50000"/>
                </a:schemeClr>
              </a:buClr>
              <a:buFont typeface="Arial" pitchFamily="34" charset="0"/>
              <a:buChar char="›"/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50220-DD9C-47A5-93EE-42AF7A75DF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9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81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80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3107-F608-456C-B393-1636D6288C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914400"/>
            <a:ext cx="3733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0176A-5866-4CEE-8F28-C919D9E3FB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175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D700-66B0-443A-AB99-3C1FAC844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E3D9-8D13-4984-BB83-25C3368A53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59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A65D-7072-47D8-A2F2-9D5D40918B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1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9954B-5CDA-43F8-873A-EEFBD1CA1A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85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6E66B-3C5D-4590-A840-4F056A3E3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73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Users\m\mlejeune\Desktop\AS SCREENSHOTS - For PPT\17_No_text.png"/>
          <p:cNvPicPr>
            <a:picLocks noChangeAspect="1" noChangeArrowheads="1"/>
          </p:cNvPicPr>
          <p:nvPr userDrawn="1"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0"/>
            <a:ext cx="347663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4914900"/>
            <a:ext cx="8686800" cy="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914400"/>
            <a:ext cx="7620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4914900"/>
            <a:ext cx="685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171451"/>
            <a:ext cx="7620000" cy="43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4914900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 i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BFF724B7-BA1C-4BA8-8071-FB3075E839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9" y="76200"/>
            <a:ext cx="1343101" cy="8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5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accent6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>
          <a:solidFill>
            <a:srgbClr val="15539C"/>
          </a:solidFill>
          <a:latin typeface="Franklin Gothic Dem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120000"/>
        <a:buFont typeface="Tw Cen MT Condensed Extra Bold" pitchFamily="34" charset="0"/>
        <a:buChar char="&gt;"/>
        <a:defRPr sz="28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Font typeface="Wingdings" charset="2"/>
        <a:buChar char="§"/>
        <a:defRPr sz="2400">
          <a:solidFill>
            <a:schemeClr val="accent6">
              <a:lumMod val="75000"/>
            </a:schemeClr>
          </a:solidFill>
          <a:latin typeface="Franklin Gothic Book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•"/>
        <a:defRPr sz="2000">
          <a:solidFill>
            <a:schemeClr val="accent6">
              <a:lumMod val="75000"/>
            </a:schemeClr>
          </a:solidFill>
          <a:latin typeface="Franklin Gothic Book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–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chemeClr val="accent6">
              <a:lumMod val="75000"/>
            </a:schemeClr>
          </a:solidFill>
          <a:latin typeface="Franklin Gothic Book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20000"/>
        <a:buChar char="»"/>
        <a:defRPr>
          <a:solidFill>
            <a:srgbClr val="15539C"/>
          </a:solidFill>
          <a:latin typeface="Franklin Gothic Book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F2C59-C3A7-46C7-91C3-EEC8252EAC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895600" y="1657350"/>
            <a:ext cx="5943600" cy="1600200"/>
          </a:xfrm>
        </p:spPr>
        <p:txBody>
          <a:bodyPr/>
          <a:lstStyle/>
          <a:p>
            <a:r>
              <a:rPr lang="en-US" dirty="0" smtClean="0"/>
              <a:t>The Challenges of Scientific Computing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962400" y="3429002"/>
            <a:ext cx="4800600" cy="914400"/>
          </a:xfrm>
        </p:spPr>
        <p:txBody>
          <a:bodyPr/>
          <a:lstStyle/>
          <a:p>
            <a:r>
              <a:rPr lang="fr-CH" dirty="0" smtClean="0">
                <a:latin typeface="Arial" pitchFamily="34" charset="0"/>
                <a:cs typeface="Arial" pitchFamily="34" charset="0"/>
              </a:rPr>
              <a:t>Alberto Di Meglio</a:t>
            </a:r>
          </a:p>
          <a:p>
            <a:r>
              <a:rPr lang="fr-CH" dirty="0" smtClean="0">
                <a:latin typeface="Arial" pitchFamily="34" charset="0"/>
                <a:cs typeface="Arial" pitchFamily="34" charset="0"/>
              </a:rPr>
              <a:t>CERN openlab CTO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2052"/>
            <a:ext cx="8834659" cy="97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4368900"/>
            <a:ext cx="609601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81600" y="4781550"/>
            <a:ext cx="201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>
                <a:solidFill>
                  <a:schemeClr val="accent6">
                    <a:lumMod val="75000"/>
                  </a:schemeClr>
                </a:solidFill>
              </a:rPr>
              <a:t>DOI</a:t>
            </a:r>
            <a:r>
              <a:rPr lang="en-GB" sz="1200" smtClean="0">
                <a:solidFill>
                  <a:schemeClr val="accent6">
                    <a:lumMod val="75000"/>
                  </a:schemeClr>
                </a:solidFill>
              </a:rPr>
              <a:t>: 10.5281/zenodo.7116</a:t>
            </a:r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0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078" y="728665"/>
            <a:ext cx="2005043" cy="1882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LHC Challenges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304800" y="1073150"/>
            <a:ext cx="4572000" cy="3632200"/>
          </a:xfrm>
          <a:prstGeom prst="rect">
            <a:avLst/>
          </a:prstGeom>
          <a:ln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Signal/Noise: 10</a:t>
            </a:r>
            <a:r>
              <a:rPr lang="en-US" sz="16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-13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(10</a:t>
            </a:r>
            <a:r>
              <a:rPr lang="en-US" sz="1600" kern="0" baseline="30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-9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offline)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Data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volume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High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rate * large number of channels * 4 experiments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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~30 PB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of new data each year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Compute power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Event complexity * Nb. events * thousands users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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300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k CPUs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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170 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PB of disk storage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Worldwide analysis &amp; funding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Computing funding locally in major regions &amp; countries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Efficient analysis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everywhere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~1.5M jobs/day, 150k CPU-years/year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6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</a:t>
            </a:r>
            <a:r>
              <a:rPr lang="en-US" sz="16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 Bold" panose="020F0702030404030204" pitchFamily="34" charset="0"/>
              </a:rPr>
              <a:t>GRID technology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931609"/>
            <a:ext cx="1772954" cy="15088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611606"/>
            <a:ext cx="2819400" cy="21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991" y="978176"/>
            <a:ext cx="1194121" cy="63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Handling and Computation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63778" y="939789"/>
            <a:ext cx="2209800" cy="1524000"/>
            <a:chOff x="381000" y="950180"/>
            <a:chExt cx="2209800" cy="1524000"/>
          </a:xfrm>
        </p:grpSpPr>
        <p:sp>
          <p:nvSpPr>
            <p:cNvPr id="8" name="Rounded Rectangle 7"/>
            <p:cNvSpPr/>
            <p:nvPr/>
          </p:nvSpPr>
          <p:spPr>
            <a:xfrm>
              <a:off x="381000" y="950180"/>
              <a:ext cx="2209800" cy="1524000"/>
            </a:xfrm>
            <a:prstGeom prst="roundRect">
              <a:avLst/>
            </a:prstGeom>
            <a:solidFill>
              <a:srgbClr val="1553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dirty="0" smtClean="0"/>
                <a:t>Online Triggers and Filters</a:t>
              </a:r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229" y="1047750"/>
              <a:ext cx="1539341" cy="806128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2208822" y="935399"/>
            <a:ext cx="3278407" cy="277935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Offline Reconstruction</a:t>
            </a:r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685800" y="3409950"/>
            <a:ext cx="2446070" cy="12954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err="1" smtClean="0"/>
              <a:t>Offiine</a:t>
            </a:r>
            <a:r>
              <a:rPr lang="en-US" dirty="0" smtClean="0"/>
              <a:t> Simulation</a:t>
            </a:r>
            <a:endParaRPr lang="en-GB" dirty="0"/>
          </a:p>
        </p:txBody>
      </p:sp>
      <p:sp>
        <p:nvSpPr>
          <p:cNvPr id="11" name="Rounded Rectangle 10"/>
          <p:cNvSpPr/>
          <p:nvPr/>
        </p:nvSpPr>
        <p:spPr>
          <a:xfrm>
            <a:off x="5105400" y="2266950"/>
            <a:ext cx="3770923" cy="25431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Offline Analysis</a:t>
            </a:r>
            <a:endParaRPr lang="en-GB" dirty="0"/>
          </a:p>
        </p:txBody>
      </p:sp>
      <p:sp>
        <p:nvSpPr>
          <p:cNvPr id="13" name="Right Arrow 12"/>
          <p:cNvSpPr/>
          <p:nvPr/>
        </p:nvSpPr>
        <p:spPr>
          <a:xfrm>
            <a:off x="2027123" y="1419491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667000" y="138783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Selection &amp; reconstruction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61612" y="3557915"/>
            <a:ext cx="1391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Event simulation</a:t>
            </a:r>
            <a:endParaRPr lang="en-GB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708" y="3802924"/>
            <a:ext cx="1009650" cy="246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206" y="2511132"/>
            <a:ext cx="1194121" cy="636865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5400000">
            <a:off x="2649830" y="2063186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/>
          <p:cNvSpPr/>
          <p:nvPr/>
        </p:nvSpPr>
        <p:spPr>
          <a:xfrm rot="16200000">
            <a:off x="2150126" y="3209777"/>
            <a:ext cx="634167" cy="3757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705522" y="319153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Event reprocessing</a:t>
            </a:r>
            <a:endParaRPr lang="en-GB" sz="1400" dirty="0"/>
          </a:p>
        </p:txBody>
      </p:sp>
      <p:sp>
        <p:nvSpPr>
          <p:cNvPr id="22" name="Bent-Up Arrow 21"/>
          <p:cNvSpPr/>
          <p:nvPr/>
        </p:nvSpPr>
        <p:spPr>
          <a:xfrm rot="5400000">
            <a:off x="3205263" y="3077870"/>
            <a:ext cx="505122" cy="504489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121" y="2008239"/>
            <a:ext cx="1095039" cy="75737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20481108">
            <a:off x="3596347" y="2490226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73044" y="2625114"/>
            <a:ext cx="1724173" cy="452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100%</a:t>
            </a:r>
          </a:p>
          <a:p>
            <a:pPr algn="ctr"/>
            <a:r>
              <a:rPr lang="en-US" sz="1400" dirty="0" smtClean="0"/>
              <a:t>(raw data, 6 GB/s)</a:t>
            </a:r>
            <a:endParaRPr lang="en-GB" sz="1400" dirty="0"/>
          </a:p>
        </p:txBody>
      </p:sp>
      <p:sp>
        <p:nvSpPr>
          <p:cNvPr id="27" name="Rectangle 26"/>
          <p:cNvSpPr/>
          <p:nvPr/>
        </p:nvSpPr>
        <p:spPr>
          <a:xfrm>
            <a:off x="5407102" y="1951078"/>
            <a:ext cx="1524000" cy="4524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10%</a:t>
            </a:r>
          </a:p>
          <a:p>
            <a:pPr algn="ctr"/>
            <a:r>
              <a:rPr lang="en-US" sz="1400" dirty="0" smtClean="0"/>
              <a:t>(event summary)</a:t>
            </a:r>
            <a:endParaRPr lang="en-GB" sz="1400" dirty="0"/>
          </a:p>
        </p:txBody>
      </p:sp>
      <p:sp>
        <p:nvSpPr>
          <p:cNvPr id="28" name="Bent-Up Arrow 27"/>
          <p:cNvSpPr/>
          <p:nvPr/>
        </p:nvSpPr>
        <p:spPr>
          <a:xfrm flipV="1">
            <a:off x="3994050" y="1533861"/>
            <a:ext cx="505122" cy="504489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009881" y="2501293"/>
            <a:ext cx="2000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Batch Physics Analysis</a:t>
            </a:r>
            <a:endParaRPr lang="en-GB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7041786" y="4473773"/>
            <a:ext cx="1770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Interactive Analysis</a:t>
            </a:r>
            <a:endParaRPr lang="en-GB" sz="1400" dirty="0"/>
          </a:p>
        </p:txBody>
      </p:sp>
      <p:sp>
        <p:nvSpPr>
          <p:cNvPr id="32" name="Left-Right Arrow 31"/>
          <p:cNvSpPr/>
          <p:nvPr/>
        </p:nvSpPr>
        <p:spPr>
          <a:xfrm>
            <a:off x="5316852" y="2488357"/>
            <a:ext cx="705339" cy="340951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8020391" y="2499690"/>
            <a:ext cx="666409" cy="30643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1%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279" y="3892307"/>
            <a:ext cx="877398" cy="5849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271" y="3008752"/>
            <a:ext cx="408647" cy="7464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052" y="3036706"/>
            <a:ext cx="408647" cy="7464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183" y="3927607"/>
            <a:ext cx="877398" cy="58493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368" y="4164263"/>
            <a:ext cx="877398" cy="584932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 rot="2422298">
            <a:off x="7672472" y="2935871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ight Arrow 41"/>
          <p:cNvSpPr/>
          <p:nvPr/>
        </p:nvSpPr>
        <p:spPr>
          <a:xfrm rot="2422298">
            <a:off x="6783752" y="2894518"/>
            <a:ext cx="634167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ight Arrow 42"/>
          <p:cNvSpPr/>
          <p:nvPr/>
        </p:nvSpPr>
        <p:spPr>
          <a:xfrm rot="9108073">
            <a:off x="5890289" y="3578639"/>
            <a:ext cx="1338595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7357985">
            <a:off x="7069898" y="3834623"/>
            <a:ext cx="480989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ight Arrow 45"/>
          <p:cNvSpPr/>
          <p:nvPr/>
        </p:nvSpPr>
        <p:spPr>
          <a:xfrm rot="7357985">
            <a:off x="8070711" y="3696945"/>
            <a:ext cx="480989" cy="3299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7258391" y="1579508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Processed data (active tapes)</a:t>
            </a:r>
            <a:endParaRPr lang="en-GB" sz="1400" dirty="0"/>
          </a:p>
        </p:txBody>
      </p:sp>
      <p:sp>
        <p:nvSpPr>
          <p:cNvPr id="49" name="Bent-Up Arrow 48"/>
          <p:cNvSpPr/>
          <p:nvPr/>
        </p:nvSpPr>
        <p:spPr>
          <a:xfrm rot="16200000" flipV="1">
            <a:off x="5537544" y="779315"/>
            <a:ext cx="532528" cy="1713120"/>
          </a:xfrm>
          <a:prstGeom prst="bentUpArrow">
            <a:avLst>
              <a:gd name="adj1" fmla="val 25000"/>
              <a:gd name="adj2" fmla="val 27324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this data?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037" y="1061915"/>
            <a:ext cx="2341563" cy="1460032"/>
          </a:xfrm>
          <a:prstGeom prst="rect">
            <a:avLst/>
          </a:prstGeom>
        </p:spPr>
      </p:pic>
      <p:sp>
        <p:nvSpPr>
          <p:cNvPr id="7" name="Rectangle 10"/>
          <p:cNvSpPr txBox="1">
            <a:spLocks noChangeArrowheads="1"/>
          </p:cNvSpPr>
          <p:nvPr/>
        </p:nvSpPr>
        <p:spPr bwMode="auto">
          <a:xfrm>
            <a:off x="152400" y="1061915"/>
            <a:ext cx="5562600" cy="3795835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2000" kern="0">
                <a:solidFill>
                  <a:schemeClr val="accent6">
                    <a:lumMod val="75000"/>
                  </a:schemeClr>
                </a:solidFill>
                <a:latin typeface="+mn-lt"/>
              </a:defRPr>
            </a:lvl1pPr>
            <a:lvl2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  <a:defRPr sz="2000" kern="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•"/>
              <a:defRPr sz="20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Raw data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Was a detector element hit?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How much energy?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What time?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Simulated data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Simulate particle collisions (hard interaction) according to a candidate theory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Simulate interaction of primary and secondary particles with detector material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Outcome: detailed response of the detector to a known “event”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Reconstructed data (derived from both of the above)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Momentum of tracks (4-vectors)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Energy in clusters (jets)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Particle type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Calibration information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Highest data complexity is here…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Analysis data (derived from RECO data)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User or group specific data abstractions or selections</a:t>
            </a:r>
          </a:p>
          <a:p>
            <a:pPr lvl="1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 happens here…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114550"/>
            <a:ext cx="2341563" cy="145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50" y="3283602"/>
            <a:ext cx="1993650" cy="157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Storage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274" y="819150"/>
            <a:ext cx="4038599" cy="29160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986" y="1581150"/>
            <a:ext cx="4621393" cy="3644767"/>
          </a:xfrm>
          <a:prstGeom prst="rect">
            <a:avLst/>
          </a:prstGeom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228600" y="3562350"/>
            <a:ext cx="4419600" cy="1237626"/>
          </a:xfrm>
          <a:prstGeom prst="rect">
            <a:avLst/>
          </a:prstGeom>
          <a:ln/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CASTOR and EOS are using the same commodity disk servers</a:t>
            </a: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With RAID-1 for </a:t>
            </a: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CASTOR (2 </a:t>
            </a: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copies in the </a:t>
            </a: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mirror)</a:t>
            </a: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JBOD with RAIN for EOS</a:t>
            </a: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Replicas spread over different disk servers</a:t>
            </a: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Tunable redundancy</a:t>
            </a: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4329987" y="1050925"/>
            <a:ext cx="3518613" cy="530225"/>
          </a:xfrm>
          <a:prstGeom prst="rect">
            <a:avLst/>
          </a:prstGeom>
          <a:ln/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</a:pP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CASTOR and EOS</a:t>
            </a:r>
            <a:b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</a:b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Storage </a:t>
            </a:r>
            <a:r>
              <a:rPr lang="en-US" sz="1400" kern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Systems developed at CERN</a:t>
            </a:r>
          </a:p>
        </p:txBody>
      </p:sp>
    </p:spTree>
    <p:extLst>
      <p:ext uri="{BB962C8B-B14F-4D97-AF65-F5344CB8AC3E}">
        <p14:creationId xmlns:p14="http://schemas.microsoft.com/office/powerpoint/2010/main" val="105172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Grid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047750"/>
            <a:ext cx="5168922" cy="3587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819150"/>
            <a:ext cx="3412290" cy="2256603"/>
          </a:xfrm>
          <a:prstGeom prst="rect">
            <a:avLst/>
          </a:prstGeom>
        </p:spPr>
      </p:pic>
      <p:sp>
        <p:nvSpPr>
          <p:cNvPr id="8" name="Rectangle 12"/>
          <p:cNvSpPr>
            <a:spLocks/>
          </p:cNvSpPr>
          <p:nvPr/>
        </p:nvSpPr>
        <p:spPr bwMode="auto">
          <a:xfrm>
            <a:off x="5486401" y="3181350"/>
            <a:ext cx="3412290" cy="1600757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Tier-0 (CERN):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recording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Initial data reconstruction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Data distribution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Tier-1 (11 </a:t>
            </a:r>
            <a:r>
              <a:rPr lang="en-US" sz="11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Permanent storage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Re-processing</a:t>
            </a:r>
            <a:endParaRPr lang="en-US" sz="40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Analysis</a:t>
            </a:r>
          </a:p>
        </p:txBody>
      </p:sp>
      <p:sp>
        <p:nvSpPr>
          <p:cNvPr id="9" name="Rectangle 13"/>
          <p:cNvSpPr>
            <a:spLocks/>
          </p:cNvSpPr>
          <p:nvPr/>
        </p:nvSpPr>
        <p:spPr bwMode="auto">
          <a:xfrm>
            <a:off x="7292288" y="3293870"/>
            <a:ext cx="1606402" cy="8763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Tier-2  (~130 </a:t>
            </a:r>
            <a:r>
              <a:rPr lang="en-US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centres</a:t>
            </a: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 Bold" panose="020B0704020202020204" pitchFamily="34" charset="0"/>
              </a:rPr>
              <a:t>):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Simulation</a:t>
            </a:r>
            <a:endParaRPr lang="en-US" sz="4400" dirty="0"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>
              <a:buClr>
                <a:srgbClr val="FFFF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End-user analysis</a:t>
            </a:r>
          </a:p>
        </p:txBody>
      </p:sp>
    </p:spTree>
    <p:extLst>
      <p:ext uri="{BB962C8B-B14F-4D97-AF65-F5344CB8AC3E}">
        <p14:creationId xmlns:p14="http://schemas.microsoft.com/office/powerpoint/2010/main" val="166222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Requirements and Future Directions</a:t>
            </a:r>
          </a:p>
          <a:p>
            <a:pPr algn="ctr"/>
            <a:r>
              <a:rPr lang="en-US" dirty="0" smtClean="0"/>
              <a:t>(Big Data and Data Analytics)</a:t>
            </a:r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95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Schedule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F50220-DD9C-47A5-93EE-42AF7A75DF71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23207" y="1426029"/>
            <a:ext cx="167640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First run</a:t>
            </a:r>
            <a:endParaRPr lang="en-GB" sz="1100" dirty="0"/>
          </a:p>
        </p:txBody>
      </p:sp>
      <p:sp>
        <p:nvSpPr>
          <p:cNvPr id="11" name="Rectangle 10"/>
          <p:cNvSpPr/>
          <p:nvPr/>
        </p:nvSpPr>
        <p:spPr>
          <a:xfrm>
            <a:off x="2299607" y="1426029"/>
            <a:ext cx="645153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LS1</a:t>
            </a:r>
            <a:endParaRPr lang="en-GB" sz="1100" dirty="0"/>
          </a:p>
        </p:txBody>
      </p:sp>
      <p:sp>
        <p:nvSpPr>
          <p:cNvPr id="12" name="Rectangle 11"/>
          <p:cNvSpPr/>
          <p:nvPr/>
        </p:nvSpPr>
        <p:spPr>
          <a:xfrm>
            <a:off x="2944760" y="1426029"/>
            <a:ext cx="1360255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Second run</a:t>
            </a:r>
            <a:endParaRPr lang="en-GB" sz="1100" dirty="0"/>
          </a:p>
        </p:txBody>
      </p:sp>
      <p:sp>
        <p:nvSpPr>
          <p:cNvPr id="13" name="Rectangle 12"/>
          <p:cNvSpPr/>
          <p:nvPr/>
        </p:nvSpPr>
        <p:spPr>
          <a:xfrm>
            <a:off x="4305016" y="1426029"/>
            <a:ext cx="45342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LS2</a:t>
            </a:r>
            <a:endParaRPr lang="en-GB" sz="1100" dirty="0"/>
          </a:p>
        </p:txBody>
      </p:sp>
      <p:sp>
        <p:nvSpPr>
          <p:cNvPr id="14" name="Rectangle 13"/>
          <p:cNvSpPr/>
          <p:nvPr/>
        </p:nvSpPr>
        <p:spPr>
          <a:xfrm>
            <a:off x="4758437" y="1426029"/>
            <a:ext cx="1388040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Third run</a:t>
            </a:r>
            <a:endParaRPr lang="en-GB" sz="1100" dirty="0"/>
          </a:p>
        </p:txBody>
      </p:sp>
      <p:sp>
        <p:nvSpPr>
          <p:cNvPr id="15" name="Rectangle 14"/>
          <p:cNvSpPr/>
          <p:nvPr/>
        </p:nvSpPr>
        <p:spPr>
          <a:xfrm>
            <a:off x="6146477" y="1428750"/>
            <a:ext cx="425635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LS3</a:t>
            </a:r>
            <a:endParaRPr lang="en-GB" sz="1100" dirty="0"/>
          </a:p>
        </p:txBody>
      </p:sp>
      <p:sp>
        <p:nvSpPr>
          <p:cNvPr id="16" name="Rectangle 15"/>
          <p:cNvSpPr/>
          <p:nvPr/>
        </p:nvSpPr>
        <p:spPr>
          <a:xfrm>
            <a:off x="6572112" y="1426029"/>
            <a:ext cx="2033193" cy="228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/>
              <a:t>HL-LHC</a:t>
            </a:r>
            <a:endParaRPr lang="en-GB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2424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2009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037922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2013</a:t>
            </a:r>
            <a:endParaRPr lang="en-GB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491341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2014</a:t>
            </a:r>
            <a:endParaRPr lang="en-GB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944760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2015</a:t>
            </a:r>
            <a:endParaRPr lang="en-GB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398179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</a:t>
            </a:r>
            <a:endParaRPr lang="en-GB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851598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2017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305017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2018</a:t>
            </a:r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131084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7766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2010</a:t>
            </a:r>
            <a:endParaRPr lang="en-GB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1584503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2011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4758436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2019</a:t>
            </a:r>
            <a:endParaRPr lang="en-GB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2112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2023</a:t>
            </a:r>
            <a:endParaRPr lang="en-GB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025531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2024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8243207" y="1123950"/>
            <a:ext cx="748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2030?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665274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2021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5211855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2020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118693" y="1123950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2022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7674428" y="1139692"/>
            <a:ext cx="53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…</a:t>
            </a:r>
            <a:endParaRPr lang="en-GB" sz="1200" dirty="0"/>
          </a:p>
        </p:txBody>
      </p:sp>
      <p:sp>
        <p:nvSpPr>
          <p:cNvPr id="43" name="Line Callout 2 42"/>
          <p:cNvSpPr/>
          <p:nvPr/>
        </p:nvSpPr>
        <p:spPr>
          <a:xfrm>
            <a:off x="228599" y="2114550"/>
            <a:ext cx="982465" cy="533400"/>
          </a:xfrm>
          <a:prstGeom prst="borderCallout2">
            <a:avLst>
              <a:gd name="adj1" fmla="val 206"/>
              <a:gd name="adj2" fmla="val 53274"/>
              <a:gd name="adj3" fmla="val -23813"/>
              <a:gd name="adj4" fmla="val 51190"/>
              <a:gd name="adj5" fmla="val -84395"/>
              <a:gd name="adj6" fmla="val 40312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LHC startup</a:t>
            </a:r>
          </a:p>
          <a:p>
            <a:pPr algn="ctr"/>
            <a:r>
              <a:rPr lang="en-US" sz="1200" dirty="0" smtClean="0"/>
              <a:t>900 </a:t>
            </a:r>
            <a:r>
              <a:rPr lang="en-US" sz="1200" dirty="0" err="1" smtClean="0"/>
              <a:t>GeV</a:t>
            </a:r>
            <a:endParaRPr lang="en-US" sz="1200" dirty="0"/>
          </a:p>
        </p:txBody>
      </p:sp>
      <p:sp>
        <p:nvSpPr>
          <p:cNvPr id="44" name="Line Callout 2 43"/>
          <p:cNvSpPr/>
          <p:nvPr/>
        </p:nvSpPr>
        <p:spPr>
          <a:xfrm>
            <a:off x="91440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4772"/>
              <a:gd name="adj5" fmla="val -268681"/>
              <a:gd name="adj6" fmla="val 30958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7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L=6x10</a:t>
            </a:r>
            <a:r>
              <a:rPr lang="en-US" sz="1200" baseline="30000" dirty="0"/>
              <a:t>33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50 ns</a:t>
            </a:r>
            <a:endParaRPr lang="en-US" sz="1200" baseline="30000" dirty="0" smtClean="0"/>
          </a:p>
        </p:txBody>
      </p:sp>
      <p:sp>
        <p:nvSpPr>
          <p:cNvPr id="45" name="Line Callout 2 44"/>
          <p:cNvSpPr/>
          <p:nvPr/>
        </p:nvSpPr>
        <p:spPr>
          <a:xfrm>
            <a:off x="1676400" y="2050009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Phase-0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nominal luminosity)</a:t>
            </a:r>
          </a:p>
        </p:txBody>
      </p:sp>
      <p:sp>
        <p:nvSpPr>
          <p:cNvPr id="46" name="Line Callout 2 45"/>
          <p:cNvSpPr/>
          <p:nvPr/>
        </p:nvSpPr>
        <p:spPr>
          <a:xfrm>
            <a:off x="307504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47" name="Line Callout 2 46"/>
          <p:cNvSpPr/>
          <p:nvPr/>
        </p:nvSpPr>
        <p:spPr>
          <a:xfrm>
            <a:off x="3733800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17843"/>
              <a:gd name="adj4" fmla="val 52115"/>
              <a:gd name="adj5" fmla="val -51181"/>
              <a:gd name="adj6" fmla="val 54239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Phase-1 Upgrade</a:t>
            </a:r>
          </a:p>
          <a:p>
            <a:pPr algn="ctr"/>
            <a:r>
              <a:rPr lang="en-US" sz="1200" dirty="0" smtClean="0"/>
              <a:t>(design energy,</a:t>
            </a:r>
          </a:p>
          <a:p>
            <a:pPr algn="ctr"/>
            <a:r>
              <a:rPr lang="en-US" sz="1200" dirty="0" smtClean="0"/>
              <a:t>design luminosity)</a:t>
            </a:r>
          </a:p>
        </p:txBody>
      </p:sp>
      <p:sp>
        <p:nvSpPr>
          <p:cNvPr id="48" name="Line Callout 2 47"/>
          <p:cNvSpPr/>
          <p:nvPr/>
        </p:nvSpPr>
        <p:spPr>
          <a:xfrm>
            <a:off x="5208640" y="3714750"/>
            <a:ext cx="203036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L=2x10</a:t>
            </a:r>
            <a:r>
              <a:rPr lang="en-US" sz="1200" baseline="30000" dirty="0" smtClean="0"/>
              <a:t>34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Bunch spacing = 25 ns</a:t>
            </a:r>
            <a:endParaRPr lang="en-US" sz="1200" baseline="30000" dirty="0" smtClean="0"/>
          </a:p>
        </p:txBody>
      </p:sp>
      <p:sp>
        <p:nvSpPr>
          <p:cNvPr id="50" name="Line Callout 2 49"/>
          <p:cNvSpPr/>
          <p:nvPr/>
        </p:nvSpPr>
        <p:spPr>
          <a:xfrm>
            <a:off x="5867400" y="2038350"/>
            <a:ext cx="1676400" cy="762000"/>
          </a:xfrm>
          <a:prstGeom prst="borderCallout2">
            <a:avLst>
              <a:gd name="adj1" fmla="val 206"/>
              <a:gd name="adj2" fmla="val 53274"/>
              <a:gd name="adj3" fmla="val -22129"/>
              <a:gd name="adj4" fmla="val 32635"/>
              <a:gd name="adj5" fmla="val -51181"/>
              <a:gd name="adj6" fmla="val 2891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Phase-2 Upgrade</a:t>
            </a:r>
          </a:p>
          <a:p>
            <a:pPr algn="ctr"/>
            <a:r>
              <a:rPr lang="en-US" sz="1200" dirty="0" smtClean="0"/>
              <a:t>(High Luminosity)</a:t>
            </a:r>
          </a:p>
        </p:txBody>
      </p:sp>
      <p:sp>
        <p:nvSpPr>
          <p:cNvPr id="51" name="Line Callout 2 50"/>
          <p:cNvSpPr/>
          <p:nvPr/>
        </p:nvSpPr>
        <p:spPr>
          <a:xfrm>
            <a:off x="7391400" y="3714750"/>
            <a:ext cx="1600200" cy="762000"/>
          </a:xfrm>
          <a:prstGeom prst="borderCallout2">
            <a:avLst>
              <a:gd name="adj1" fmla="val 206"/>
              <a:gd name="adj2" fmla="val 53274"/>
              <a:gd name="adj3" fmla="val -142129"/>
              <a:gd name="adj4" fmla="val 21957"/>
              <a:gd name="adj5" fmla="val -266538"/>
              <a:gd name="adj6" fmla="val 24926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14 </a:t>
            </a:r>
            <a:r>
              <a:rPr lang="en-US" sz="1200" dirty="0" err="1" smtClean="0"/>
              <a:t>TeV</a:t>
            </a:r>
            <a:endParaRPr lang="en-US" sz="1200" dirty="0"/>
          </a:p>
          <a:p>
            <a:pPr algn="ctr"/>
            <a:r>
              <a:rPr lang="en-US" sz="1200" dirty="0" smtClean="0"/>
              <a:t>L=1x10</a:t>
            </a:r>
            <a:r>
              <a:rPr lang="en-US" sz="1200" baseline="30000" dirty="0" smtClean="0"/>
              <a:t>35</a:t>
            </a:r>
            <a:r>
              <a:rPr lang="en-US" sz="1200" dirty="0" smtClean="0"/>
              <a:t> cm</a:t>
            </a:r>
            <a:r>
              <a:rPr lang="en-US" sz="1200" baseline="30000" dirty="0" smtClean="0"/>
              <a:t>-2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-2</a:t>
            </a:r>
          </a:p>
          <a:p>
            <a:pPr algn="ctr"/>
            <a:r>
              <a:rPr lang="en-US" sz="1200" dirty="0" smtClean="0"/>
              <a:t>Spacing = 12.5 ns</a:t>
            </a:r>
          </a:p>
        </p:txBody>
      </p:sp>
    </p:spTree>
    <p:extLst>
      <p:ext uri="{BB962C8B-B14F-4D97-AF65-F5344CB8AC3E}">
        <p14:creationId xmlns:p14="http://schemas.microsoft.com/office/powerpoint/2010/main" val="26599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DAQ and Triggers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04800" y="1123950"/>
            <a:ext cx="4343400" cy="3733800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Most events </a:t>
            </a:r>
            <a:r>
              <a:rPr lang="en-US" dirty="0" smtClean="0">
                <a:solidFill>
                  <a:schemeClr val="bg1"/>
                </a:solidFill>
              </a:rPr>
              <a:t>produced in the detectors describe known physics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Only 1 in 10</a:t>
            </a:r>
            <a:r>
              <a:rPr lang="en-US" baseline="30000" dirty="0" smtClean="0">
                <a:solidFill>
                  <a:schemeClr val="bg1"/>
                </a:solidFill>
              </a:rPr>
              <a:t>13</a:t>
            </a:r>
            <a:r>
              <a:rPr lang="en-US" dirty="0" smtClean="0">
                <a:solidFill>
                  <a:schemeClr val="bg1"/>
                </a:solidFill>
              </a:rPr>
              <a:t> events are considered interesting now, but discarded </a:t>
            </a:r>
            <a:r>
              <a:rPr lang="en-US" dirty="0">
                <a:solidFill>
                  <a:schemeClr val="bg1"/>
                </a:solidFill>
              </a:rPr>
              <a:t>raw data is lost forever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Filtering is done using two-level triggers, the first in HW (L1), the second in SW (HLT)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L1 triggers use complex custom processors, difficult to program, maintain and reconfigure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LS1, LS2 and LS3 require higher and higher data rates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Can the L1 run at the same rate as LHC?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01658"/>
            <a:ext cx="1091326" cy="763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1123950"/>
            <a:ext cx="4191000" cy="37338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Implement L1 in software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Replace HW triggers with commodity processors/co-processors (GPGPUs/</a:t>
            </a:r>
            <a:r>
              <a:rPr lang="en-US" dirty="0" err="1" smtClean="0">
                <a:solidFill>
                  <a:schemeClr val="bg1"/>
                </a:solidFill>
              </a:rPr>
              <a:t>XeonPhis</a:t>
            </a:r>
            <a:r>
              <a:rPr lang="en-US" dirty="0" smtClean="0">
                <a:solidFill>
                  <a:schemeClr val="bg1"/>
                </a:solidFill>
              </a:rPr>
              <a:t>?)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easier to program and upgrade/maintain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Long-term, merge L1 and HLT, need lots of fast, low-power, low-cost links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DAQ evolution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multi </a:t>
            </a:r>
            <a:r>
              <a:rPr lang="en-US" dirty="0" err="1" smtClean="0">
                <a:solidFill>
                  <a:schemeClr val="bg1"/>
                </a:solidFill>
              </a:rPr>
              <a:t>Tbit</a:t>
            </a:r>
            <a:r>
              <a:rPr lang="en-US" dirty="0" smtClean="0">
                <a:solidFill>
                  <a:schemeClr val="bg1"/>
                </a:solidFill>
              </a:rPr>
              <a:t> transfers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Close integration of network and CPUs</a:t>
            </a:r>
          </a:p>
          <a:p>
            <a:pPr>
              <a:lnSpc>
                <a:spcPct val="100000"/>
              </a:lnSpc>
            </a:pPr>
            <a:r>
              <a:rPr lang="en-US" dirty="0" err="1" smtClean="0">
                <a:solidFill>
                  <a:schemeClr val="bg1"/>
                </a:solidFill>
              </a:rPr>
              <a:t>Rackscale</a:t>
            </a:r>
            <a:r>
              <a:rPr lang="en-US" dirty="0" smtClean="0">
                <a:solidFill>
                  <a:schemeClr val="bg1"/>
                </a:solidFill>
              </a:rPr>
              <a:t> architecture?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Multi-Core Platforms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4800" y="1123950"/>
            <a:ext cx="4343400" cy="3733800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Very high-level of parallelism, both online and offline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Parallelism exploited sending multiple independent computational jobs on separate physical or virtual nodes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Multiple physical cores partitioned across virtual machines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Current software not written to exploit multi-cores</a:t>
            </a:r>
          </a:p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</a:rPr>
              <a:t>Very important issue with detector simulations, very CPU intensive tasks</a:t>
            </a: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1123950"/>
            <a:ext cx="4191000" cy="37338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>
              <a:lnSpc>
                <a:spcPct val="100000"/>
              </a:lnSpc>
            </a:pPr>
            <a:r>
              <a:rPr lang="en-GB" dirty="0" smtClean="0">
                <a:solidFill>
                  <a:schemeClr val="bg1"/>
                </a:solidFill>
              </a:rPr>
              <a:t>Exploit multi-core platforms using </a:t>
            </a:r>
            <a:r>
              <a:rPr lang="en-GB" dirty="0" err="1" smtClean="0">
                <a:solidFill>
                  <a:schemeClr val="bg1"/>
                </a:solidFill>
              </a:rPr>
              <a:t>vectorization</a:t>
            </a:r>
            <a:r>
              <a:rPr lang="en-GB" dirty="0" smtClean="0">
                <a:solidFill>
                  <a:schemeClr val="bg1"/>
                </a:solidFill>
              </a:rPr>
              <a:t> techniques</a:t>
            </a:r>
          </a:p>
          <a:p>
            <a:pPr>
              <a:lnSpc>
                <a:spcPct val="100000"/>
              </a:lnSpc>
            </a:pPr>
            <a:r>
              <a:rPr lang="en-GB" dirty="0">
                <a:solidFill>
                  <a:schemeClr val="bg1"/>
                </a:solidFill>
              </a:rPr>
              <a:t>Build experience with data and task parallelism using </a:t>
            </a:r>
            <a:r>
              <a:rPr lang="en-GB" dirty="0" err="1">
                <a:solidFill>
                  <a:schemeClr val="bg1"/>
                </a:solidFill>
              </a:rPr>
              <a:t>Cilk</a:t>
            </a:r>
            <a:r>
              <a:rPr lang="en-GB" dirty="0">
                <a:solidFill>
                  <a:schemeClr val="bg1"/>
                </a:solidFill>
              </a:rPr>
              <a:t> and </a:t>
            </a:r>
            <a:r>
              <a:rPr lang="en-GB" dirty="0" err="1">
                <a:solidFill>
                  <a:schemeClr val="bg1"/>
                </a:solidFill>
              </a:rPr>
              <a:t>Haswell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err="1">
                <a:solidFill>
                  <a:schemeClr val="bg1"/>
                </a:solidFill>
              </a:rPr>
              <a:t>CilkPlus</a:t>
            </a:r>
            <a:r>
              <a:rPr lang="en-GB" dirty="0">
                <a:solidFill>
                  <a:schemeClr val="bg1"/>
                </a:solidFill>
              </a:rPr>
              <a:t> and GCC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dirty="0" smtClean="0">
                <a:solidFill>
                  <a:schemeClr val="bg1"/>
                </a:solidFill>
              </a:rPr>
              <a:t>Requires rewriting the software </a:t>
            </a:r>
            <a:r>
              <a:rPr lang="en-GB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GB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Geant</a:t>
            </a:r>
            <a:r>
              <a:rPr lang="en-GB" dirty="0" smtClean="0">
                <a:solidFill>
                  <a:schemeClr val="bg1"/>
                </a:solidFill>
                <a:sym typeface="Wingdings" panose="05000000000000000000" pitchFamily="2" charset="2"/>
              </a:rPr>
              <a:t> 5</a:t>
            </a:r>
            <a:endParaRPr lang="en-GB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GB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71451"/>
            <a:ext cx="990600" cy="692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77999"/>
            <a:ext cx="1257756" cy="6863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181599" y="3105150"/>
            <a:ext cx="3538125" cy="1598839"/>
            <a:chOff x="5181599" y="3105150"/>
            <a:chExt cx="3538125" cy="1598839"/>
          </a:xfrm>
        </p:grpSpPr>
        <p:sp>
          <p:nvSpPr>
            <p:cNvPr id="17" name="Rectangle 16"/>
            <p:cNvSpPr/>
            <p:nvPr/>
          </p:nvSpPr>
          <p:spPr>
            <a:xfrm>
              <a:off x="5181599" y="3105150"/>
              <a:ext cx="3538125" cy="15988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073" y="3207204"/>
              <a:ext cx="1668398" cy="14355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0459" y="3272026"/>
              <a:ext cx="1480725" cy="1265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48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28471"/>
            <a:ext cx="5638800" cy="3663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Infrastructure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928471"/>
            <a:ext cx="7010400" cy="38441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047750"/>
            <a:ext cx="6974114" cy="3686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59871" y="1579365"/>
            <a:ext cx="3207929" cy="23622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GB" dirty="0"/>
              <a:t>New CERN Computer </a:t>
            </a:r>
            <a:r>
              <a:rPr lang="en-GB" dirty="0" smtClean="0"/>
              <a:t>Centre</a:t>
            </a:r>
          </a:p>
          <a:p>
            <a:pPr lvl="1"/>
            <a:r>
              <a:rPr lang="en-GB" dirty="0" smtClean="0"/>
              <a:t>Two 100GB lines, one academic, one commercial</a:t>
            </a:r>
          </a:p>
          <a:p>
            <a:pPr lvl="1"/>
            <a:r>
              <a:rPr lang="en-GB" dirty="0" smtClean="0"/>
              <a:t>Additional capacity, redundancy</a:t>
            </a:r>
          </a:p>
          <a:p>
            <a:pPr lvl="1"/>
            <a:r>
              <a:rPr lang="en-GB" dirty="0" smtClean="0"/>
              <a:t>Remote management, dynamic provisioning</a:t>
            </a:r>
          </a:p>
          <a:p>
            <a:r>
              <a:rPr lang="en-GB" dirty="0" smtClean="0"/>
              <a:t>No increase in staff, decrease in budget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5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CERN and How it Works</a:t>
            </a:r>
          </a:p>
          <a:p>
            <a:r>
              <a:rPr lang="en-US" dirty="0" smtClean="0"/>
              <a:t>Computing and Data Challenges in HEP</a:t>
            </a:r>
          </a:p>
          <a:p>
            <a:r>
              <a:rPr lang="en-US" dirty="0" smtClean="0"/>
              <a:t>New Requirements and Future Directions</a:t>
            </a:r>
          </a:p>
          <a:p>
            <a:r>
              <a:rPr lang="en-US" dirty="0" smtClean="0"/>
              <a:t>Scientific Collaborations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Storage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04800" y="1073150"/>
            <a:ext cx="3783155" cy="3632200"/>
          </a:xfrm>
          <a:prstGeom prst="rect">
            <a:avLst/>
          </a:prstGeom>
          <a:ln/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b="1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Data storage is critical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Currently 75/100 PB tapes, 25/40 PB disk, getting close to max capacity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Need to be able to </a:t>
            </a:r>
            <a:r>
              <a:rPr lang="en-US" sz="1400" b="1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scale</a:t>
            </a: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 both predictably (planning) and dynamically (peak times)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Can </a:t>
            </a:r>
            <a:r>
              <a:rPr lang="en-US" sz="1400" b="1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industrial cloud storage </a:t>
            </a:r>
            <a:r>
              <a:rPr lang="en-US" sz="1400" kern="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deliver the required quality of service maximizing Reliability, Performance and Cost at the same time?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endParaRPr lang="en-US" sz="1400" kern="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Calibri Bold" panose="020F07020304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3028950"/>
            <a:ext cx="3118400" cy="1581678"/>
            <a:chOff x="3868297" y="1413868"/>
            <a:chExt cx="4816388" cy="2360578"/>
          </a:xfrm>
        </p:grpSpPr>
        <p:sp>
          <p:nvSpPr>
            <p:cNvPr id="14" name="Isosceles Triangle 13"/>
            <p:cNvSpPr/>
            <p:nvPr/>
          </p:nvSpPr>
          <p:spPr>
            <a:xfrm>
              <a:off x="5072066" y="1785926"/>
              <a:ext cx="2357454" cy="1643074"/>
            </a:xfrm>
            <a:prstGeom prst="triangle">
              <a:avLst/>
            </a:prstGeom>
            <a:solidFill>
              <a:srgbClr val="918485">
                <a:lumMod val="75000"/>
              </a:srgbClr>
            </a:solidFill>
            <a:ln w="25400" cap="flat" cmpd="sng" algn="ctr">
              <a:solidFill>
                <a:srgbClr val="FFFFC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25760" y="3283222"/>
              <a:ext cx="939789" cy="49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orbel"/>
                </a:rPr>
                <a:t>Slow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orbel"/>
                </a:rPr>
                <a:t>(latency)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61698" y="1413868"/>
              <a:ext cx="1051168" cy="298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orbel"/>
                </a:rPr>
                <a:t>Expensive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86645" y="3429000"/>
              <a:ext cx="1065877" cy="298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orbel"/>
                </a:rPr>
                <a:t>Unreliable</a:t>
              </a:r>
            </a:p>
          </p:txBody>
        </p:sp>
        <p:grpSp>
          <p:nvGrpSpPr>
            <p:cNvPr id="18" name="Group 31"/>
            <p:cNvGrpSpPr/>
            <p:nvPr/>
          </p:nvGrpSpPr>
          <p:grpSpPr>
            <a:xfrm>
              <a:off x="3868297" y="1714488"/>
              <a:ext cx="4816388" cy="1643074"/>
              <a:chOff x="3868297" y="1714488"/>
              <a:chExt cx="4816388" cy="1643074"/>
            </a:xfrm>
          </p:grpSpPr>
          <p:grpSp>
            <p:nvGrpSpPr>
              <p:cNvPr id="19" name="Group 17"/>
              <p:cNvGrpSpPr/>
              <p:nvPr/>
            </p:nvGrpSpPr>
            <p:grpSpPr>
              <a:xfrm>
                <a:off x="3868297" y="1714488"/>
                <a:ext cx="4816388" cy="1643074"/>
                <a:chOff x="3868297" y="1714488"/>
                <a:chExt cx="4816388" cy="1643074"/>
              </a:xfrm>
            </p:grpSpPr>
            <p:sp>
              <p:nvSpPr>
                <p:cNvPr id="23" name="TextBox 7"/>
                <p:cNvSpPr txBox="1"/>
                <p:nvPr/>
              </p:nvSpPr>
              <p:spPr>
                <a:xfrm>
                  <a:off x="3868297" y="2940904"/>
                  <a:ext cx="714927" cy="2982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rbel"/>
                    </a:rPr>
                    <a:t>Tapes</a:t>
                  </a:r>
                </a:p>
              </p:txBody>
            </p:sp>
            <p:sp>
              <p:nvSpPr>
                <p:cNvPr id="24" name="TextBox 8"/>
                <p:cNvSpPr txBox="1"/>
                <p:nvPr/>
              </p:nvSpPr>
              <p:spPr>
                <a:xfrm>
                  <a:off x="7500958" y="2928934"/>
                  <a:ext cx="666594" cy="2982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rbel"/>
                    </a:rPr>
                    <a:t>Disks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6572264" y="1714488"/>
                  <a:ext cx="2112421" cy="4736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rbel"/>
                    </a:rPr>
                    <a:t>Flash, Solid State Disks</a:t>
                  </a:r>
                  <a:br>
                    <a:rPr kumimoji="0" lang="en-GB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rbel"/>
                    </a:rPr>
                  </a:br>
                  <a:r>
                    <a:rPr kumimoji="0" lang="en-GB" sz="105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orbel"/>
                    </a:rPr>
                    <a:t>Premium filers, SANs, …</a:t>
                  </a: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5286380" y="3214686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215074" y="2000240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7000892" y="3214686"/>
                  <a:ext cx="142876" cy="142876"/>
                </a:xfrm>
                <a:prstGeom prst="ellipse">
                  <a:avLst/>
                </a:prstGeom>
                <a:solidFill>
                  <a:srgbClr val="FF0000"/>
                </a:solidFill>
                <a:ln w="254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endParaRPr>
                </a:p>
              </p:txBody>
            </p:sp>
          </p:grpSp>
          <p:cxnSp>
            <p:nvCxnSpPr>
              <p:cNvPr id="20" name="Straight Connector 19"/>
              <p:cNvCxnSpPr/>
              <p:nvPr/>
            </p:nvCxnSpPr>
            <p:spPr>
              <a:xfrm>
                <a:off x="4620578" y="3199188"/>
                <a:ext cx="594364" cy="71438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6377553" y="1928802"/>
                <a:ext cx="217571" cy="85978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7191214" y="3122908"/>
                <a:ext cx="348711" cy="116238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</p:grpSp>
      <p:sp>
        <p:nvSpPr>
          <p:cNvPr id="30" name="Text Placeholder 4"/>
          <p:cNvSpPr txBox="1">
            <a:spLocks/>
          </p:cNvSpPr>
          <p:nvPr/>
        </p:nvSpPr>
        <p:spPr bwMode="auto">
          <a:xfrm>
            <a:off x="4505206" y="1047750"/>
            <a:ext cx="4407984" cy="3913242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400" b="1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4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US" dirty="0" err="1" smtClean="0"/>
              <a:t>Partership</a:t>
            </a:r>
            <a:r>
              <a:rPr lang="en-US" dirty="0" smtClean="0"/>
              <a:t> CERN/IT &amp; Huawei (S3 Storage Appliance, 0.8 PB, 1 year)</a:t>
            </a:r>
          </a:p>
          <a:p>
            <a:r>
              <a:rPr lang="en-US" dirty="0" smtClean="0"/>
              <a:t>Shared </a:t>
            </a:r>
            <a:r>
              <a:rPr lang="en-US" dirty="0"/>
              <a:t>areas of investigations</a:t>
            </a:r>
          </a:p>
          <a:p>
            <a:pPr lvl="1"/>
            <a:r>
              <a:rPr lang="en-US" dirty="0" smtClean="0"/>
              <a:t>Reliability </a:t>
            </a:r>
            <a:r>
              <a:rPr lang="en-US" b="1" dirty="0" smtClean="0">
                <a:solidFill>
                  <a:srgbClr val="00B050"/>
                </a:solidFill>
              </a:rPr>
              <a:t>(100% despite disk failures) 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 smtClean="0"/>
              <a:t>Functional </a:t>
            </a:r>
            <a:r>
              <a:rPr lang="en-US" dirty="0"/>
              <a:t>tests </a:t>
            </a:r>
            <a:r>
              <a:rPr lang="en-US" dirty="0" smtClean="0"/>
              <a:t>on </a:t>
            </a:r>
            <a:r>
              <a:rPr lang="en-US" dirty="0"/>
              <a:t>Amazon </a:t>
            </a:r>
            <a:r>
              <a:rPr lang="en-US" dirty="0" smtClean="0"/>
              <a:t>S3 </a:t>
            </a:r>
            <a:r>
              <a:rPr lang="en-US" dirty="0"/>
              <a:t>protocol and interoperability with Grid production </a:t>
            </a:r>
            <a:r>
              <a:rPr lang="en-US" dirty="0" smtClean="0"/>
              <a:t>environments </a:t>
            </a:r>
            <a:r>
              <a:rPr lang="en-US" b="1" dirty="0" smtClean="0">
                <a:solidFill>
                  <a:srgbClr val="00B050"/>
                </a:solidFill>
              </a:rPr>
              <a:t>(tested ok)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Performance </a:t>
            </a:r>
            <a:r>
              <a:rPr lang="en-US" dirty="0" smtClean="0"/>
              <a:t>measurements with sparse data read </a:t>
            </a:r>
            <a:r>
              <a:rPr lang="en-US" b="1" dirty="0" smtClean="0">
                <a:solidFill>
                  <a:srgbClr val="00B050"/>
                </a:solidFill>
              </a:rPr>
              <a:t>(comparable to existing LHC production systems)</a:t>
            </a:r>
            <a:endParaRPr lang="en-US" b="1" dirty="0">
              <a:solidFill>
                <a:srgbClr val="00B050"/>
              </a:solidFill>
            </a:endParaRPr>
          </a:p>
          <a:p>
            <a:pPr lvl="1"/>
            <a:r>
              <a:rPr lang="en-US" dirty="0"/>
              <a:t>Total Cost of Ownership (TCO</a:t>
            </a:r>
            <a:r>
              <a:rPr lang="en-US" dirty="0" smtClean="0"/>
              <a:t>): clear model, </a:t>
            </a:r>
            <a:r>
              <a:rPr lang="en-US" b="1" dirty="0" smtClean="0">
                <a:solidFill>
                  <a:srgbClr val="00B050"/>
                </a:solidFill>
              </a:rPr>
              <a:t>no hidden costs found</a:t>
            </a:r>
            <a:endParaRPr lang="en-US" b="1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 smtClean="0"/>
              <a:t>References </a:t>
            </a:r>
            <a:r>
              <a:rPr lang="en-US" dirty="0"/>
              <a:t>used for comparison</a:t>
            </a:r>
          </a:p>
          <a:p>
            <a:pPr lvl="1"/>
            <a:r>
              <a:rPr lang="en-US" dirty="0"/>
              <a:t>Open Source self assembled solutions (based on </a:t>
            </a:r>
            <a:r>
              <a:rPr lang="en-US" dirty="0" err="1"/>
              <a:t>openstack</a:t>
            </a:r>
            <a:r>
              <a:rPr lang="en-US" dirty="0"/>
              <a:t> / swift)</a:t>
            </a:r>
          </a:p>
          <a:p>
            <a:pPr lvl="1"/>
            <a:r>
              <a:rPr lang="en-US" dirty="0"/>
              <a:t>Traditional Intel-based file server based on Linux operating system and locally attached disks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547" y="133660"/>
            <a:ext cx="896022" cy="5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4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Analytics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04800" y="1073150"/>
            <a:ext cx="3783155" cy="3632200"/>
          </a:xfrm>
          <a:prstGeom prst="rect">
            <a:avLst/>
          </a:prstGeom>
          <a:solidFill>
            <a:srgbClr val="C00000"/>
          </a:solidFill>
          <a:ln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Massive amounts of data from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The LHC data processing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But also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The LHC subsystems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sym typeface="Calibri" panose="020F0502020204030204" pitchFamily="34" charset="0"/>
              </a:rPr>
              <a:t>Magnets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sym typeface="Calibri" panose="020F0502020204030204" pitchFamily="34" charset="0"/>
              </a:rPr>
              <a:t>Cryogenics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sym typeface="Calibri" panose="020F0502020204030204" pitchFamily="34" charset="0"/>
              </a:rPr>
              <a:t>Control systems</a:t>
            </a:r>
          </a:p>
          <a:p>
            <a:pPr lvl="2"/>
            <a:r>
              <a:rPr lang="en-US" sz="1600" dirty="0">
                <a:solidFill>
                  <a:schemeClr val="bg1"/>
                </a:solidFill>
                <a:sym typeface="Calibri" panose="020F0502020204030204" pitchFamily="34" charset="0"/>
              </a:rPr>
              <a:t>Electrical systems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Logging data and alerts</a:t>
            </a:r>
          </a:p>
          <a:p>
            <a: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endParaRPr 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sz="1600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How can the data be analyzed efficiently to find patterns or detect problems at early stages?</a:t>
            </a:r>
          </a:p>
        </p:txBody>
      </p:sp>
      <p:sp>
        <p:nvSpPr>
          <p:cNvPr id="30" name="Text Placeholder 4"/>
          <p:cNvSpPr txBox="1">
            <a:spLocks/>
          </p:cNvSpPr>
          <p:nvPr/>
        </p:nvSpPr>
        <p:spPr bwMode="auto">
          <a:xfrm>
            <a:off x="4505206" y="1047750"/>
            <a:ext cx="4407984" cy="3657600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txBody>
          <a:bodyPr/>
          <a:lstStyle>
            <a:defPPr>
              <a:defRPr lang="en-US"/>
            </a:defPPr>
            <a:lvl1pPr marL="342900" indent="-342900" eaLnBrk="0" hangingPunct="0">
              <a:lnSpc>
                <a:spcPct val="10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lvl="1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Wingdings" panose="05000000000000000000" pitchFamily="2" charset="2"/>
              <a:buChar char="§"/>
              <a:defRPr sz="1600" ker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r>
              <a:rPr lang="en-US" dirty="0"/>
              <a:t>Investigations of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Physics data analysis in databases exploiting columnar DBs (Oracle </a:t>
            </a:r>
            <a:r>
              <a:rPr lang="en-US" dirty="0" err="1">
                <a:solidFill>
                  <a:schemeClr val="bg1"/>
                </a:solidFill>
              </a:rPr>
              <a:t>Exadata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Hadoop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dirty="0" err="1">
                <a:solidFill>
                  <a:schemeClr val="bg1"/>
                </a:solidFill>
              </a:rPr>
              <a:t>MapReduce</a:t>
            </a:r>
            <a:r>
              <a:rPr lang="en-US" dirty="0">
                <a:solidFill>
                  <a:schemeClr val="bg1"/>
                </a:solidFill>
              </a:rPr>
              <a:t> techniques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Physics event indexing, filtering and </a:t>
            </a:r>
            <a:r>
              <a:rPr lang="en-US" dirty="0" smtClean="0">
                <a:solidFill>
                  <a:schemeClr val="bg1"/>
                </a:solidFill>
              </a:rPr>
              <a:t>searching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sz="1600" dirty="0">
                <a:solidFill>
                  <a:schemeClr val="bg1"/>
                </a:solidFill>
              </a:rPr>
              <a:t>Machine Learning techniques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Scientific Collaborations</a:t>
            </a:r>
            <a:endParaRPr lang="en-GB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8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e 18"/>
          <p:cNvSpPr/>
          <p:nvPr/>
        </p:nvSpPr>
        <p:spPr>
          <a:xfrm rot="10800000">
            <a:off x="3910522" y="328009"/>
            <a:ext cx="4938712" cy="4062035"/>
          </a:xfrm>
          <a:prstGeom prst="pie">
            <a:avLst>
              <a:gd name="adj1" fmla="val 0"/>
              <a:gd name="adj2" fmla="val 10829015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Pie 17"/>
          <p:cNvSpPr/>
          <p:nvPr/>
        </p:nvSpPr>
        <p:spPr>
          <a:xfrm>
            <a:off x="3907788" y="353318"/>
            <a:ext cx="4938712" cy="4062035"/>
          </a:xfrm>
          <a:prstGeom prst="pie">
            <a:avLst>
              <a:gd name="adj1" fmla="val 0"/>
              <a:gd name="adj2" fmla="val 10829015"/>
            </a:avLst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5435214" y="1301364"/>
            <a:ext cx="2032386" cy="203238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Scientific Collaborations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52150"/>
            <a:ext cx="3581400" cy="3905599"/>
          </a:xfrm>
        </p:spPr>
        <p:txBody>
          <a:bodyPr/>
          <a:lstStyle/>
          <a:p>
            <a:r>
              <a:rPr lang="en-GB" sz="1600" dirty="0" smtClean="0"/>
              <a:t>Many scientific projects are global collaborations of 100s of partners</a:t>
            </a:r>
          </a:p>
          <a:p>
            <a:r>
              <a:rPr lang="en-GB" sz="1600" dirty="0" smtClean="0"/>
              <a:t>Efficient computing and data infrastructures have become critical as the quantity, variety and rates of data generation keep increasing</a:t>
            </a:r>
          </a:p>
          <a:p>
            <a:r>
              <a:rPr lang="en-GB" sz="1600" dirty="0" smtClean="0"/>
              <a:t>Funding does not scale in the same way</a:t>
            </a:r>
          </a:p>
          <a:p>
            <a:pPr lvl="1"/>
            <a:r>
              <a:rPr lang="en-GB" sz="1200" dirty="0" smtClean="0"/>
              <a:t>Optimization and sharing of resources</a:t>
            </a:r>
          </a:p>
          <a:p>
            <a:r>
              <a:rPr lang="en-GB" sz="1600" dirty="0" smtClean="0"/>
              <a:t>Collaboration with commercial IT companies increasingly important</a:t>
            </a:r>
          </a:p>
          <a:p>
            <a:pPr lvl="1"/>
            <a:r>
              <a:rPr lang="en-GB" sz="1200" dirty="0" smtClean="0"/>
              <a:t>Requirements are not unique anymore</a:t>
            </a:r>
          </a:p>
          <a:p>
            <a:pPr lvl="1"/>
            <a:endParaRPr lang="en-GB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7" y="1937174"/>
            <a:ext cx="845114" cy="843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326" y="1060011"/>
            <a:ext cx="570547" cy="388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251" y="1641296"/>
            <a:ext cx="533401" cy="681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8677" y="3294835"/>
            <a:ext cx="215265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1932" y="4013642"/>
            <a:ext cx="1190625" cy="7528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307" y="929846"/>
            <a:ext cx="427831" cy="419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6489" y="2611086"/>
            <a:ext cx="623709" cy="587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684" y="1605982"/>
            <a:ext cx="423660" cy="487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857" y="783026"/>
            <a:ext cx="1552575" cy="4206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25581" y="4329511"/>
            <a:ext cx="2515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CERN Biomedical Facility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450" y="3389544"/>
            <a:ext cx="1293496" cy="84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Computing as a Service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19137" y="1635125"/>
            <a:ext cx="5284788" cy="2097087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Oval 6"/>
          <p:cNvSpPr/>
          <p:nvPr/>
        </p:nvSpPr>
        <p:spPr>
          <a:xfrm>
            <a:off x="2755900" y="2187575"/>
            <a:ext cx="1109662" cy="1017587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45243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900" kern="0" dirty="0">
                <a:solidFill>
                  <a:srgbClr val="004569"/>
                </a:solidFill>
                <a:latin typeface="Calibri" panose="020F0502020204030204"/>
              </a:rPr>
              <a:t>Software</a:t>
            </a:r>
          </a:p>
          <a:p>
            <a:pPr algn="ctr" defTabSz="452438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900" kern="0" dirty="0">
                <a:solidFill>
                  <a:srgbClr val="004569"/>
                </a:solidFill>
                <a:latin typeface="Calibri" panose="020F0502020204030204"/>
              </a:rPr>
              <a:t>Repos and Registries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3200" y="1725612"/>
            <a:ext cx="1152525" cy="36036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Discovery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900" y="3297237"/>
            <a:ext cx="1152525" cy="36036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Registration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9225" y="2517775"/>
            <a:ext cx="1150937" cy="3603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Authorship</a:t>
            </a:r>
          </a:p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Citations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5112" y="2517775"/>
            <a:ext cx="1152525" cy="360362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Reproducibility</a:t>
            </a:r>
          </a:p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Preservation</a:t>
            </a:r>
          </a:p>
        </p:txBody>
      </p:sp>
      <p:sp>
        <p:nvSpPr>
          <p:cNvPr id="12" name="Oval 11"/>
          <p:cNvSpPr/>
          <p:nvPr/>
        </p:nvSpPr>
        <p:spPr>
          <a:xfrm>
            <a:off x="2733675" y="1058862"/>
            <a:ext cx="1152525" cy="57626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Researchers</a:t>
            </a:r>
          </a:p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Applications</a:t>
            </a:r>
          </a:p>
        </p:txBody>
      </p:sp>
      <p:sp>
        <p:nvSpPr>
          <p:cNvPr id="13" name="Oval 12"/>
          <p:cNvSpPr/>
          <p:nvPr/>
        </p:nvSpPr>
        <p:spPr>
          <a:xfrm>
            <a:off x="2759075" y="3748087"/>
            <a:ext cx="1150937" cy="57626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Developers</a:t>
            </a:r>
          </a:p>
        </p:txBody>
      </p:sp>
      <p:sp>
        <p:nvSpPr>
          <p:cNvPr id="14" name="Oval 13"/>
          <p:cNvSpPr/>
          <p:nvPr/>
        </p:nvSpPr>
        <p:spPr>
          <a:xfrm>
            <a:off x="5173662" y="2408237"/>
            <a:ext cx="1150938" cy="57626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Publications</a:t>
            </a:r>
          </a:p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Patents</a:t>
            </a:r>
          </a:p>
        </p:txBody>
      </p:sp>
      <p:sp>
        <p:nvSpPr>
          <p:cNvPr id="15" name="Oval 14"/>
          <p:cNvSpPr/>
          <p:nvPr/>
        </p:nvSpPr>
        <p:spPr>
          <a:xfrm>
            <a:off x="304800" y="2408237"/>
            <a:ext cx="1152525" cy="57626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Datasets</a:t>
            </a:r>
          </a:p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4569"/>
                </a:solidFill>
                <a:effectLst/>
                <a:uLnTx/>
                <a:uFillTx/>
                <a:latin typeface="Calibri" panose="020F0502020204030204"/>
              </a:rPr>
              <a:t>Scientific results</a:t>
            </a:r>
          </a:p>
        </p:txBody>
      </p:sp>
      <p:sp>
        <p:nvSpPr>
          <p:cNvPr id="16" name="Up Arrow 15"/>
          <p:cNvSpPr/>
          <p:nvPr/>
        </p:nvSpPr>
        <p:spPr>
          <a:xfrm>
            <a:off x="3246437" y="2014537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Up Arrow 16"/>
          <p:cNvSpPr/>
          <p:nvPr/>
        </p:nvSpPr>
        <p:spPr>
          <a:xfrm rot="10800000">
            <a:off x="3251200" y="3152775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Up Arrow 17"/>
          <p:cNvSpPr/>
          <p:nvPr/>
        </p:nvSpPr>
        <p:spPr>
          <a:xfrm rot="5400000">
            <a:off x="3854449" y="2590800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2643981" y="2607469"/>
            <a:ext cx="134937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3251200" y="3576637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Up Arrow 20"/>
          <p:cNvSpPr/>
          <p:nvPr/>
        </p:nvSpPr>
        <p:spPr>
          <a:xfrm rot="10800000">
            <a:off x="3241675" y="1597025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Up Arrow 21"/>
          <p:cNvSpPr/>
          <p:nvPr/>
        </p:nvSpPr>
        <p:spPr>
          <a:xfrm rot="16200000" flipH="1">
            <a:off x="5105399" y="2595563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Up Arrow 22"/>
          <p:cNvSpPr/>
          <p:nvPr/>
        </p:nvSpPr>
        <p:spPr>
          <a:xfrm rot="5400000" flipH="1">
            <a:off x="1381124" y="2590800"/>
            <a:ext cx="136525" cy="215900"/>
          </a:xfrm>
          <a:prstGeom prst="upArrow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452438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4700" y="3397250"/>
            <a:ext cx="814387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87" y="3384550"/>
            <a:ext cx="4619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543425" y="3079750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2438" eaLnBrk="0" hangingPunct="0"/>
            <a:r>
              <a:rPr lang="en-GB" sz="9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“Click ’n’ cite”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214437" y="2928937"/>
            <a:ext cx="831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2438" eaLnBrk="0" hangingPunct="0"/>
            <a:r>
              <a:rPr lang="fr-FR" sz="900" dirty="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on-</a:t>
            </a:r>
            <a:r>
              <a:rPr lang="fr-FR" sz="9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demand</a:t>
            </a:r>
            <a:endParaRPr lang="fr-FR" sz="900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2438" eaLnBrk="0" hangingPunct="0"/>
            <a:r>
              <a:rPr lang="fr-FR" sz="9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SCaaS</a:t>
            </a:r>
            <a:endParaRPr lang="en-GB" sz="900" dirty="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413125"/>
            <a:ext cx="41592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312" y="3354387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5575" y="3370262"/>
            <a:ext cx="3460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262" y="3311525"/>
            <a:ext cx="5381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2212" y="1978025"/>
            <a:ext cx="565150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812" y="1792287"/>
            <a:ext cx="79851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650" y="2065337"/>
            <a:ext cx="16748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4" t="34509" r="89203" b="31818"/>
          <a:stretch>
            <a:fillRect/>
          </a:stretch>
        </p:blipFill>
        <p:spPr bwMode="auto">
          <a:xfrm>
            <a:off x="4330700" y="1941512"/>
            <a:ext cx="504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6003926" y="925337"/>
            <a:ext cx="2916236" cy="3905599"/>
          </a:xfrm>
        </p:spPr>
        <p:txBody>
          <a:bodyPr/>
          <a:lstStyle/>
          <a:p>
            <a:pPr indent="-180000"/>
            <a:r>
              <a:rPr lang="en-GB" sz="1600" dirty="0" smtClean="0"/>
              <a:t>An on-demand computing and data analysis service</a:t>
            </a:r>
          </a:p>
          <a:p>
            <a:pPr indent="-180000"/>
            <a:r>
              <a:rPr lang="en-GB" sz="1600" dirty="0" smtClean="0"/>
              <a:t>Unique IDs and formal relationships among digital objects (publications, datasets, software, people identities)</a:t>
            </a:r>
          </a:p>
          <a:p>
            <a:pPr indent="-180000"/>
            <a:r>
              <a:rPr lang="en-GB" sz="1600" dirty="0" smtClean="0"/>
              <a:t>Reproducibility and preservation</a:t>
            </a:r>
          </a:p>
          <a:p>
            <a:pPr indent="-180000"/>
            <a:r>
              <a:rPr lang="en-GB" sz="1600" dirty="0" smtClean="0"/>
              <a:t>Results attribution and recognition</a:t>
            </a:r>
          </a:p>
        </p:txBody>
      </p:sp>
    </p:spTree>
    <p:extLst>
      <p:ext uri="{BB962C8B-B14F-4D97-AF65-F5344CB8AC3E}">
        <p14:creationId xmlns:p14="http://schemas.microsoft.com/office/powerpoint/2010/main" val="4867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ern.ch\dfs\Departments\IT\Projects\openlab\03 Communication\Print\Posters\Sponsors and contributors poster\July2013\CERN_openlab_poster_July_201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0" y="1123950"/>
            <a:ext cx="1301242" cy="369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CERN openlab in a nutshell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112713" y="828675"/>
            <a:ext cx="3943010" cy="171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400" y="1085850"/>
            <a:ext cx="2819400" cy="3371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6801" y="1143000"/>
            <a:ext cx="6041571" cy="3543300"/>
          </a:xfrm>
        </p:spPr>
        <p:txBody>
          <a:bodyPr/>
          <a:lstStyle/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A science – industry partnership to drive R&amp;D and innovation with over a decade of success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Evaluate state-of-the-art technologies in a challenging environment and improve them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Test in a research environment today what will be used in many business sectors tomorrow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Train next generation of engineers/employees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Disseminate results and 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sz="20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utreach to new audiences</a:t>
            </a:r>
          </a:p>
        </p:txBody>
      </p:sp>
    </p:spTree>
    <p:extLst>
      <p:ext uri="{BB962C8B-B14F-4D97-AF65-F5344CB8AC3E}">
        <p14:creationId xmlns:p14="http://schemas.microsoft.com/office/powerpoint/2010/main" val="40438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2171"/>
            <a:ext cx="7620000" cy="434579"/>
          </a:xfrm>
        </p:spPr>
        <p:txBody>
          <a:bodyPr/>
          <a:lstStyle/>
          <a:p>
            <a:r>
              <a:rPr lang="en-US" b="1" dirty="0" smtClean="0"/>
              <a:t>CERN openlab recipe: key ingredients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257302"/>
            <a:ext cx="7696200" cy="34861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The extreme demands from CERN’s scientific </a:t>
            </a:r>
            <a:r>
              <a:rPr lang="en-US" sz="2000" dirty="0" err="1" smtClean="0"/>
              <a:t>programme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The alignment of goals between partners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Trust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Young researchers with their talents, expertise and energy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Efficient and lightweight structure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Regular checkpoints/reviews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Outreach/communications/training</a:t>
            </a:r>
            <a:endParaRPr lang="en-GB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153400" y="4914900"/>
            <a:ext cx="990600" cy="228600"/>
          </a:xfrm>
          <a:prstGeom prst="rect">
            <a:avLst/>
          </a:prstGeom>
        </p:spPr>
        <p:txBody>
          <a:bodyPr/>
          <a:lstStyle/>
          <a:p>
            <a:fld id="{A062670B-84AC-444C-B70D-8E0E13384D5D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36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2171"/>
            <a:ext cx="7620000" cy="434579"/>
          </a:xfrm>
        </p:spPr>
        <p:txBody>
          <a:bodyPr/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ICE-DIP: Intel CERN European  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Doctorate Industrial Program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028700"/>
            <a:ext cx="7162800" cy="3886200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The project starts today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CERN will recruit the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5 PhD students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on 3 year fellowship contracts in autumn 2013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Each PhD student will be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seconded to Intel for 18 months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Will work with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LHC experiments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on future upgrade research themes: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usage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of many-core processors for data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acquisition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future optical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interconnect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technologies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reconfigurable logic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data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acquisition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networks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ssociate partners: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Nat. Univ. Ireland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Maynooth &amp;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Dublin City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Univ. (recruits will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be enrolled in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PhD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programmes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), Xena Networks (SME, Denmark)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EC funding: ~ €1.25 million over 4 years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CERN and the LHC program have been among the first to address “big data” challenges</a:t>
            </a:r>
          </a:p>
          <a:p>
            <a:r>
              <a:rPr lang="en-GB" sz="2000" dirty="0" smtClean="0"/>
              <a:t>Solutions have been developed and important results obtained</a:t>
            </a:r>
          </a:p>
          <a:p>
            <a:r>
              <a:rPr lang="en-GB" sz="2000" dirty="0" smtClean="0"/>
              <a:t>However, not unique anymore in both scientific and consumer applications</a:t>
            </a:r>
          </a:p>
          <a:p>
            <a:r>
              <a:rPr lang="en-GB" sz="2000" dirty="0" smtClean="0"/>
              <a:t>Need to exploit emerging technologies and share expertise with academia and commercial partners</a:t>
            </a:r>
          </a:p>
          <a:p>
            <a:r>
              <a:rPr lang="en-GB" sz="2000" dirty="0" smtClean="0"/>
              <a:t>LHC schedule will keep it at the bleeding edge of technology, providing excellent opportunities to companies to test ideas and technologies ahead of the market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4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853107-F608-456C-B393-1636D6288C7D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2050" name="Picture 2" descr="\\cern.ch\dfs\Users\m\mlejeune\Desktop\AS SCREENSHOTS - For PPT\35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13"/>
          <a:stretch/>
        </p:blipFill>
        <p:spPr bwMode="auto">
          <a:xfrm>
            <a:off x="5688" y="1"/>
            <a:ext cx="4252188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07826" y="4095750"/>
            <a:ext cx="360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This work is licensed under a Creative Commons Attribution-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ShareAlike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3.0 </a:t>
            </a:r>
            <a:r>
              <a:rPr lang="en-US" sz="900" dirty="0" err="1">
                <a:solidFill>
                  <a:schemeClr val="accent6">
                    <a:lumMod val="75000"/>
                  </a:schemeClr>
                </a:solidFill>
              </a:rPr>
              <a:t>Unported</a:t>
            </a:r>
            <a:r>
              <a:rPr lang="en-US" sz="9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900" dirty="0" smtClean="0">
                <a:solidFill>
                  <a:schemeClr val="accent6">
                    <a:lumMod val="75000"/>
                  </a:schemeClr>
                </a:solidFill>
              </a:rPr>
              <a:t>License. It includes photos, models and videos courtesy of CERN and uses contents provided by CERN and CERN openlab staff</a:t>
            </a:r>
            <a:endParaRPr lang="en-GB" sz="9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2C59-C3A7-46C7-91C3-EEC8252EAC77}" type="slidenum">
              <a:rPr lang="en-GB" smtClean="0"/>
              <a:t>3</a:t>
            </a:fld>
            <a:endParaRPr lang="en-GB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is CERN and How Does it Work?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5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CERN?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594527"/>
            <a:ext cx="2988990" cy="218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/>
          </p:cNvSpPr>
          <p:nvPr/>
        </p:nvSpPr>
        <p:spPr bwMode="auto">
          <a:xfrm>
            <a:off x="3810000" y="438150"/>
            <a:ext cx="502919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r"/>
            <a:r>
              <a:rPr lang="en-GB" sz="1800" b="1" dirty="0">
                <a:solidFill>
                  <a:schemeClr val="accent6">
                    <a:lumMod val="75000"/>
                  </a:schemeClr>
                </a:solidFill>
              </a:rPr>
              <a:t>European Organization for Nuclear Research</a:t>
            </a:r>
            <a:r>
              <a:rPr lang="en-GB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18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3657600" y="1105959"/>
            <a:ext cx="5181599" cy="3675591"/>
          </a:xfrm>
          <a:prstGeom prst="rect">
            <a:avLst/>
          </a:prstGeom>
          <a:gradFill rotWithShape="0">
            <a:gsLst>
              <a:gs pos="0">
                <a:srgbClr val="235D81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57150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Founded in 1954</a:t>
            </a: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 Member </a:t>
            </a: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States: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Austria, Belgium, Bulgaria, the Czech Republic, Denmark, Finland, France, Germany, Greece, Hungary, Italy, the Netherlands, Norway, Poland, Portugal, Slovakia, Spain, Sweden, Switzerland and </a:t>
            </a:r>
            <a:b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United Kingdom 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Candidate for Accession: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Romania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Associate Members in the Pre-Stage to Membership: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Israel,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Serbia,  Cyprus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Applicant States: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Slovenia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Turkey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90000"/>
              </a:lnSpc>
              <a:spcBef>
                <a:spcPts val="613"/>
              </a:spcBef>
            </a:pPr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Observers to Council: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India, Japan, the Russian Federation, the United States of America, Turkey, the European Commission and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UNESCO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461211" y="1105959"/>
            <a:ext cx="2984979" cy="1318121"/>
          </a:xfrm>
          <a:prstGeom prst="rect">
            <a:avLst/>
          </a:prstGeom>
          <a:gradFill rotWithShape="0">
            <a:gsLst>
              <a:gs pos="0">
                <a:srgbClr val="9B2D1F">
                  <a:alpha val="70000"/>
                </a:srgb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8099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63500" tIns="63500" rIns="63500" bIns="63500"/>
          <a:lstStyle>
            <a:lvl1pPr marL="179388" indent="-179388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2300 staff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1050 other paid personnel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~ 11000 users</a:t>
            </a:r>
            <a:endParaRPr lang="en-US" sz="1600" dirty="0">
              <a:ea typeface="Gill Sans" charset="0"/>
              <a:cs typeface="Gill Sans" charset="0"/>
            </a:endParaRPr>
          </a:p>
          <a:p>
            <a:pPr>
              <a:lnSpc>
                <a:spcPct val="80000"/>
              </a:lnSpc>
              <a:spcBef>
                <a:spcPts val="663"/>
              </a:spcBef>
            </a:pP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Budget (2012) ~</a:t>
            </a:r>
            <a:r>
              <a:rPr lang="en-US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1100 </a:t>
            </a:r>
            <a:r>
              <a:rPr lang="en-US" sz="16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MCHF</a:t>
            </a:r>
          </a:p>
        </p:txBody>
      </p:sp>
    </p:spTree>
    <p:extLst>
      <p:ext uri="{BB962C8B-B14F-4D97-AF65-F5344CB8AC3E}">
        <p14:creationId xmlns:p14="http://schemas.microsoft.com/office/powerpoint/2010/main" val="321183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Universe made of?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2365"/>
            <a:ext cx="4800600" cy="3396197"/>
          </a:xfrm>
          <a:prstGeom prst="rect">
            <a:avLst/>
          </a:prstGeom>
        </p:spPr>
      </p:pic>
      <p:sp>
        <p:nvSpPr>
          <p:cNvPr id="7" name="Rectangle 4"/>
          <p:cNvSpPr>
            <a:spLocks/>
          </p:cNvSpPr>
          <p:nvPr/>
        </p:nvSpPr>
        <p:spPr bwMode="auto">
          <a:xfrm>
            <a:off x="4953000" y="926977"/>
            <a:ext cx="3955782" cy="36669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/>
          <a:lstStyle>
            <a:lvl1pPr marL="55563"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gives the particles their masses?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How can gravity be integrated into a unified theory?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is there only matter and no anti-matter in the universe?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Are there more space-time dimensions than the 4 we know of?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1313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dark energy and dark matter which makes up 95% of the universe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?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Gill Sans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733972"/>
            <a:ext cx="5403139" cy="4052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Large Hadron Collider (LHC)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695" y="937659"/>
            <a:ext cx="2033810" cy="152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253228"/>
            <a:ext cx="2222444" cy="147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964730"/>
            <a:ext cx="2317322" cy="121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495" y="3615168"/>
            <a:ext cx="1522405" cy="111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75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Facts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6EE3D9-8D13-4984-BB83-25C3368A53E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>
          <a:xfrm>
            <a:off x="1524000" y="819150"/>
            <a:ext cx="7315200" cy="3470275"/>
          </a:xfrm>
          <a:prstGeom prst="rect">
            <a:avLst/>
          </a:prstGeom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120000"/>
              <a:buFont typeface="Tw Cen MT Condensed Extra Bold" pitchFamily="34" charset="0"/>
              <a:buChar char="&gt;"/>
              <a:defRPr sz="28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Wingdings" charset="2"/>
              <a:buChar char="§"/>
              <a:defRPr sz="24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•"/>
              <a:defRPr sz="2000"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–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chemeClr val="accent6">
                    <a:lumMod val="75000"/>
                  </a:schemeClr>
                </a:solidFill>
                <a:latin typeface="Franklin Gothic Book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20000"/>
              <a:buChar char="»"/>
              <a:defRPr>
                <a:solidFill>
                  <a:srgbClr val="15539C"/>
                </a:solidFill>
                <a:latin typeface="Franklin Gothic Book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Biggest accelerator (largest machine) in the world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000" kern="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Fastest racetrack on Earth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Protons circulate at 99.9999991% the speed of light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Emptiest place in the solar system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Pressure 10</a:t>
            </a:r>
            <a:r>
              <a:rPr lang="en-US" sz="2000" kern="0" baseline="29000" dirty="0" smtClean="0"/>
              <a:t>-13 </a:t>
            </a:r>
            <a:r>
              <a:rPr lang="en-US" sz="2000" kern="0" dirty="0" err="1" smtClean="0"/>
              <a:t>atm</a:t>
            </a:r>
            <a:r>
              <a:rPr lang="en-US" sz="2000" kern="0" dirty="0" smtClean="0"/>
              <a:t> (10x less than on the moon)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World’s largest refrigerator -271.3 °C (1.9K)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Hottest spot in the galaxy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temperatures 100 000x hotter than the heart of the sun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5.5 Trillion K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World’s biggest and most sophisticated detectors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Most data of any scientific experiment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000" kern="0" dirty="0" smtClean="0"/>
              <a:t>20-30 PB per year (as of today we have about 75 PB)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29687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Collisions in the LHC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Huawei IT Leaders Forum - 18 September 2013, Amsterdam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F50220-DD9C-47A5-93EE-42AF7A75DF71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742202"/>
            <a:ext cx="6669505" cy="40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1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cern.ch\dfs\Users\m\mlejeune\Desktop\AS SCREENSHOTS - For PPT\2_No_text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3714750"/>
            <a:ext cx="4648200" cy="6096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Computing and Data Challenges in HEP</a:t>
            </a:r>
            <a:endParaRPr lang="en-GB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4914900"/>
            <a:ext cx="68580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Huawei IT Leaders Forum - 18 September 2013, Amsterdam</a:t>
            </a:r>
            <a:endParaRPr lang="en-GB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05F2C59-C3A7-46C7-91C3-EEC8252EAC77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1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ranklin Gothic Demi"/>
        <a:ea typeface=""/>
        <a:cs typeface=""/>
      </a:majorFont>
      <a:minorFont>
        <a:latin typeface="Franklin Gothic Dem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21203</TotalTime>
  <Words>1956</Words>
  <Application>Microsoft Office PowerPoint</Application>
  <PresentationFormat>On-screen Show (16:9)</PresentationFormat>
  <Paragraphs>368</Paragraphs>
  <Slides>29</Slides>
  <Notes>10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2_Default Design</vt:lpstr>
      <vt:lpstr>Custom Design</vt:lpstr>
      <vt:lpstr>The Challenges of Scientific Computing</vt:lpstr>
      <vt:lpstr>Outline</vt:lpstr>
      <vt:lpstr>PowerPoint Presentation</vt:lpstr>
      <vt:lpstr>What is CERN?</vt:lpstr>
      <vt:lpstr>What is the Universe made of?</vt:lpstr>
      <vt:lpstr>The Large Hadron Collider (LHC)</vt:lpstr>
      <vt:lpstr>LHC Facts</vt:lpstr>
      <vt:lpstr>Collisions in the LHC</vt:lpstr>
      <vt:lpstr>PowerPoint Presentation</vt:lpstr>
      <vt:lpstr>The LHC Challenges</vt:lpstr>
      <vt:lpstr>Data Handling and Computation</vt:lpstr>
      <vt:lpstr>What is this data?</vt:lpstr>
      <vt:lpstr>Data Storage</vt:lpstr>
      <vt:lpstr>The Grid</vt:lpstr>
      <vt:lpstr>PowerPoint Presentation</vt:lpstr>
      <vt:lpstr>LHC Schedule</vt:lpstr>
      <vt:lpstr>Online DAQ and Triggers</vt:lpstr>
      <vt:lpstr>Multi-Core Platforms</vt:lpstr>
      <vt:lpstr>Cloud Infrastructure</vt:lpstr>
      <vt:lpstr>Cloud Storage</vt:lpstr>
      <vt:lpstr>Data Analytics</vt:lpstr>
      <vt:lpstr>PowerPoint Presentation</vt:lpstr>
      <vt:lpstr>International Scientific Collaborations</vt:lpstr>
      <vt:lpstr>Scientific Computing as a Service</vt:lpstr>
      <vt:lpstr>CERN openlab in a nutshell</vt:lpstr>
      <vt:lpstr>CERN openlab recipe: key ingredients </vt:lpstr>
      <vt:lpstr>ICE-DIP: Intel CERN European   Doctorate Industrial Program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Mike</dc:creator>
  <cp:lastModifiedBy>Ioannis Georgopoulos</cp:lastModifiedBy>
  <cp:revision>592</cp:revision>
  <cp:lastPrinted>2011-10-11T10:10:47Z</cp:lastPrinted>
  <dcterms:created xsi:type="dcterms:W3CDTF">2006-05-15T11:16:45Z</dcterms:created>
  <dcterms:modified xsi:type="dcterms:W3CDTF">2013-09-24T14:10:53Z</dcterms:modified>
</cp:coreProperties>
</file>