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7" r:id="rId1"/>
    <p:sldMasterId id="2147483799" r:id="rId2"/>
  </p:sldMasterIdLst>
  <p:notesMasterIdLst>
    <p:notesMasterId r:id="rId15"/>
  </p:notesMasterIdLst>
  <p:handoutMasterIdLst>
    <p:handoutMasterId r:id="rId16"/>
  </p:handoutMasterIdLst>
  <p:sldIdLst>
    <p:sldId id="432" r:id="rId3"/>
    <p:sldId id="489" r:id="rId4"/>
    <p:sldId id="490" r:id="rId5"/>
    <p:sldId id="480" r:id="rId6"/>
    <p:sldId id="481" r:id="rId7"/>
    <p:sldId id="491" r:id="rId8"/>
    <p:sldId id="472" r:id="rId9"/>
    <p:sldId id="485" r:id="rId10"/>
    <p:sldId id="486" r:id="rId11"/>
    <p:sldId id="487" r:id="rId12"/>
    <p:sldId id="488" r:id="rId13"/>
    <p:sldId id="492" r:id="rId14"/>
  </p:sldIdLst>
  <p:sldSz cx="9144000" cy="5143500" type="screen16x9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5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15539C"/>
    <a:srgbClr val="FF0000"/>
    <a:srgbClr val="6600CC"/>
    <a:srgbClr val="FFFF66"/>
    <a:srgbClr val="CCFFCC"/>
    <a:srgbClr val="FFCC66"/>
    <a:srgbClr val="FFCC99"/>
    <a:srgbClr val="CC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8" autoAdjust="0"/>
    <p:restoredTop sz="93391" autoAdjust="0"/>
  </p:normalViewPr>
  <p:slideViewPr>
    <p:cSldViewPr>
      <p:cViewPr varScale="1">
        <p:scale>
          <a:sx n="119" d="100"/>
          <a:sy n="119" d="100"/>
        </p:scale>
        <p:origin x="76" y="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04"/>
    </p:cViewPr>
  </p:sorterViewPr>
  <p:notesViewPr>
    <p:cSldViewPr>
      <p:cViewPr varScale="1">
        <p:scale>
          <a:sx n="90" d="100"/>
          <a:sy n="90" d="100"/>
        </p:scale>
        <p:origin x="1560" y="52"/>
      </p:cViewPr>
      <p:guideLst>
        <p:guide orient="horz" pos="2305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9045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9045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30A979-00AB-4798-A104-F4E3FCCC7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71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9045" y="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3788" y="549275"/>
            <a:ext cx="4873625" cy="2741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736" y="3474721"/>
            <a:ext cx="7679732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9045" y="6947732"/>
            <a:ext cx="416062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4" tIns="45767" rIns="91534" bIns="457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4A12C8-2C28-4570-BF40-EA4A75B97A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1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1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cern.ch\dfs\Users\m\mlejeune\Desktop\AS SCREENSHOTS - For PPT\1_No_text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70" b="12943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1657350"/>
            <a:ext cx="4800600" cy="1600200"/>
          </a:xfrm>
        </p:spPr>
        <p:txBody>
          <a:bodyPr anchor="b"/>
          <a:lstStyle>
            <a:lvl1pPr>
              <a:lnSpc>
                <a:spcPct val="100000"/>
              </a:lnSpc>
              <a:defRPr sz="3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429002"/>
            <a:ext cx="4800600" cy="914400"/>
          </a:xfrm>
        </p:spPr>
        <p:txBody>
          <a:bodyPr/>
          <a:lstStyle>
            <a:lvl1pPr marL="0" indent="0" algn="r">
              <a:buFont typeface="Tw Cen MT Condensed Extra Bold" pitchFamily="34" charset="0"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0" y="4248150"/>
            <a:ext cx="1343101" cy="8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7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B6A18-48BB-4144-B07A-71F52C47B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9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71450"/>
            <a:ext cx="19050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71450"/>
            <a:ext cx="55626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914F-198C-485C-81C8-54FFFE0695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2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30/03/2015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HEPTech - Big Data - Budapest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79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30/03/2015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HEPTech - Big Data - Budapest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98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30/03/2015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HEPTech - Big Data - Budapest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112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30/03/2015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HEPTech - Big Data - Budapest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59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30/03/2015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HEPTech - Big Data - Budapest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52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30/03/2015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HEPTech - Big Data - Budapest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04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30/03/2015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HEPTech - Big Data - Budapest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53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30/03/2015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HEPTech - Big Data - Budapest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3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tx2">
                  <a:lumMod val="65000"/>
                  <a:lumOff val="35000"/>
                </a:schemeClr>
              </a:buClr>
              <a:buFont typeface="Arial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accent4">
                  <a:lumMod val="50000"/>
                  <a:lumOff val="50000"/>
                </a:schemeClr>
              </a:buClr>
              <a:buFont typeface="Arial" pitchFamily="34" charset="0"/>
              <a:buChar char="›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i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50220-DD9C-47A5-93EE-42AF7A75DF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9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30/03/2015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HEPTech - Big Data - Budapest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10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30/03/2015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HEPTech - Big Data - Budapest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80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30/03/2015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HEPTech - Big Data - Budapest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53107-F608-456C-B393-1636D6288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01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914400"/>
            <a:ext cx="3733800" cy="382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914400"/>
            <a:ext cx="3733800" cy="382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0176A-5866-4CEE-8F28-C919D9E3F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17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D700-66B0-443A-AB99-3C1FAC844F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9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E3D9-8D13-4984-BB83-25C3368A53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9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A65D-7072-47D8-A2F2-9D5D40918B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9954B-5CDA-43F8-873A-EEFBD1CA1A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85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6E66B-3C5D-4590-A840-4F056A3E3D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m\mlejeune\Desktop\AS SCREENSHOTS - For PPT\17_No_text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17" b="12889"/>
          <a:stretch/>
        </p:blipFill>
        <p:spPr bwMode="auto">
          <a:xfrm flipH="1">
            <a:off x="0" y="0"/>
            <a:ext cx="347663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228600" y="4914900"/>
            <a:ext cx="8686800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914400"/>
            <a:ext cx="7620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4914900"/>
            <a:ext cx="685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71451"/>
            <a:ext cx="7620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49149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FF724B7-BA1C-4BA8-8071-FB3075E839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25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6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120000"/>
        <a:buFont typeface="Tw Cen MT Condensed Extra Bold" pitchFamily="34" charset="0"/>
        <a:buChar char="&gt;"/>
        <a:defRPr sz="28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Wingdings" charset="2"/>
        <a:buChar char="§"/>
        <a:defRPr sz="2400">
          <a:solidFill>
            <a:schemeClr val="accent6">
              <a:lumMod val="75000"/>
            </a:schemeClr>
          </a:solidFill>
          <a:latin typeface="Franklin Gothic Book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000">
          <a:solidFill>
            <a:schemeClr val="accent6">
              <a:lumMod val="75000"/>
            </a:schemeClr>
          </a:solidFill>
          <a:latin typeface="Franklin Gothic Book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–"/>
        <a:defRPr>
          <a:solidFill>
            <a:schemeClr val="accent6">
              <a:lumMod val="75000"/>
            </a:schemeClr>
          </a:solidFill>
          <a:latin typeface="Franklin Gothic Boo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chemeClr val="accent6">
              <a:lumMod val="75000"/>
            </a:schemeClr>
          </a:solidFill>
          <a:latin typeface="Franklin Gothic Boo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0000"/>
        <a:buChar char="»"/>
        <a:defRPr>
          <a:solidFill>
            <a:srgbClr val="15539C"/>
          </a:solidFill>
          <a:latin typeface="Franklin Gothic Boo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30/03/2015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HEPTech - Big Data - Budapest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F2C59-C3A7-46C7-91C3-EEC8252EA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23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26" Type="http://schemas.openxmlformats.org/officeDocument/2006/relationships/image" Target="../media/image28.jp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1581150"/>
            <a:ext cx="8077200" cy="1600200"/>
          </a:xfrm>
        </p:spPr>
        <p:txBody>
          <a:bodyPr anchor="t"/>
          <a:lstStyle/>
          <a:p>
            <a:r>
              <a:rPr lang="en-US" dirty="0" smtClean="0"/>
              <a:t>Big Data</a:t>
            </a:r>
            <a:br>
              <a:rPr lang="en-US" dirty="0" smtClean="0"/>
            </a:br>
            <a:r>
              <a:rPr lang="en-US" sz="2800" i="1" dirty="0" smtClean="0"/>
              <a:t>Power and Responsibility</a:t>
            </a:r>
            <a:br>
              <a:rPr lang="en-US" sz="2800" i="1" dirty="0" smtClean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000" dirty="0" err="1" smtClean="0"/>
              <a:t>HEPTech</a:t>
            </a:r>
            <a:r>
              <a:rPr lang="en-US" sz="2000" dirty="0" smtClean="0"/>
              <a:t>, Budapest, 30 March 2015</a:t>
            </a:r>
            <a:endParaRPr lang="en-GB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962400" y="3429002"/>
            <a:ext cx="4800600" cy="914400"/>
          </a:xfrm>
        </p:spPr>
        <p:txBody>
          <a:bodyPr/>
          <a:lstStyle/>
          <a:p>
            <a:r>
              <a:rPr lang="fr-CH" dirty="0" smtClean="0">
                <a:latin typeface="Arial" pitchFamily="34" charset="0"/>
                <a:cs typeface="Arial" pitchFamily="34" charset="0"/>
              </a:rPr>
              <a:t>Alberto Di Meglio</a:t>
            </a:r>
          </a:p>
          <a:p>
            <a:r>
              <a:rPr lang="fr-CH" dirty="0" smtClean="0">
                <a:latin typeface="Arial" pitchFamily="34" charset="0"/>
                <a:cs typeface="Arial" pitchFamily="34" charset="0"/>
              </a:rPr>
              <a:t>CERN </a:t>
            </a:r>
            <a:r>
              <a:rPr lang="fr-CH" smtClean="0">
                <a:latin typeface="Arial" pitchFamily="34" charset="0"/>
                <a:cs typeface="Arial" pitchFamily="34" charset="0"/>
              </a:rPr>
              <a:t>openlab Head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855138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DOI: 10.5281/zenodo.16480      License: CC-BY-SA</a:t>
            </a:r>
            <a:endParaRPr lang="en-US" sz="1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44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and Responsibility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Big data and the technologies around it bring the promise of scientific discoveries, efficient processes, reduced environmental impact, more comfortable lives</a:t>
            </a:r>
          </a:p>
          <a:p>
            <a:r>
              <a:rPr lang="en-GB" dirty="0" smtClean="0"/>
              <a:t>But we might face difficult discussions around what makes us what we are, our free will, liberty of choice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213880"/>
            <a:ext cx="7620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“With great power comes great responsibility”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50220-DD9C-47A5-93EE-42AF7A75DF7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22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Themes of this Conference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HEPTech</a:t>
            </a:r>
            <a:r>
              <a:rPr lang="en-GB" dirty="0" smtClean="0"/>
              <a:t>, where Research meets Industry</a:t>
            </a:r>
          </a:p>
          <a:p>
            <a:pPr lvl="1"/>
            <a:r>
              <a:rPr lang="en-US" dirty="0" smtClean="0"/>
              <a:t>A program of talks by experts from research and industry</a:t>
            </a:r>
            <a:endParaRPr lang="en-GB" dirty="0" smtClean="0"/>
          </a:p>
          <a:p>
            <a:r>
              <a:rPr lang="en-GB" dirty="0" smtClean="0"/>
              <a:t>Explore the many aspects of Big Data</a:t>
            </a:r>
          </a:p>
          <a:p>
            <a:pPr lvl="1"/>
            <a:r>
              <a:rPr lang="en-US" dirty="0" smtClean="0"/>
              <a:t>In a (sort of) logical order</a:t>
            </a:r>
          </a:p>
          <a:p>
            <a:pPr lvl="1"/>
            <a:r>
              <a:rPr lang="en-US" dirty="0" smtClean="0"/>
              <a:t>Fast paced, but with time for discussion and questions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50220-DD9C-47A5-93EE-42AF7A75DF7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3094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71550"/>
            <a:ext cx="4572000" cy="112395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Thank you</a:t>
            </a:r>
          </a:p>
          <a:p>
            <a:pPr marL="0" indent="0" algn="ctr">
              <a:buNone/>
            </a:pPr>
            <a:r>
              <a:rPr lang="en-US" sz="4800" dirty="0" smtClean="0"/>
              <a:t>and</a:t>
            </a:r>
          </a:p>
          <a:p>
            <a:pPr marL="0" indent="0" algn="ctr">
              <a:buNone/>
            </a:pPr>
            <a:r>
              <a:rPr lang="en-US" sz="4800" dirty="0"/>
              <a:t>e</a:t>
            </a:r>
            <a:r>
              <a:rPr lang="en-US" sz="4800" dirty="0" smtClean="0"/>
              <a:t>njoy the conference!</a:t>
            </a:r>
            <a:endParaRPr lang="en-GB" sz="4800" dirty="0" smtClean="0"/>
          </a:p>
          <a:p>
            <a:pPr algn="ctr"/>
            <a:endParaRPr lang="en-GB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0" y="3943350"/>
            <a:ext cx="1343101" cy="8317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50220-DD9C-47A5-93EE-42AF7A75DF7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26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Big Data?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00640"/>
            <a:ext cx="345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The       Vs definition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1047750"/>
            <a:ext cx="3810000" cy="3429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Velocity</a:t>
            </a:r>
          </a:p>
          <a:p>
            <a:pPr algn="ctr"/>
            <a:r>
              <a:rPr lang="en-GB" sz="2800" dirty="0" smtClean="0"/>
              <a:t>Volume</a:t>
            </a:r>
          </a:p>
          <a:p>
            <a:pPr algn="ctr"/>
            <a:r>
              <a:rPr lang="en-GB" sz="2800" dirty="0" smtClean="0"/>
              <a:t>Variety</a:t>
            </a:r>
          </a:p>
          <a:p>
            <a:pPr algn="ctr"/>
            <a:r>
              <a:rPr lang="en-GB" sz="2800" dirty="0" smtClean="0"/>
              <a:t>Variability</a:t>
            </a:r>
          </a:p>
          <a:p>
            <a:pPr algn="ctr"/>
            <a:r>
              <a:rPr lang="en-GB" sz="2800" dirty="0" smtClean="0"/>
              <a:t>Veracity</a:t>
            </a:r>
          </a:p>
          <a:p>
            <a:pPr algn="ctr"/>
            <a:r>
              <a:rPr lang="en-GB" sz="2800" dirty="0" smtClean="0"/>
              <a:t>Value</a:t>
            </a:r>
            <a:endParaRPr lang="en-GB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409471" y="251574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3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00" b="56400"/>
          <a:stretch/>
        </p:blipFill>
        <p:spPr>
          <a:xfrm rot="11726557">
            <a:off x="1532994" y="1220664"/>
            <a:ext cx="2152650" cy="20764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09471" y="253085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4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00" b="56400"/>
          <a:stretch/>
        </p:blipFill>
        <p:spPr>
          <a:xfrm rot="11726557">
            <a:off x="1567876" y="1220665"/>
            <a:ext cx="2152650" cy="20764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443758" y="24955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5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00" b="56400"/>
          <a:stretch/>
        </p:blipFill>
        <p:spPr>
          <a:xfrm rot="11726557">
            <a:off x="1626025" y="1182866"/>
            <a:ext cx="2152650" cy="207645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430511" y="253085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6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29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8.33333E-7 -3.33333E-6 C 0.00104 -0.00555 0.00225 -0.01111 0.00329 -0.01636 C 0.00382 -0.01852 0.00451 -0.02037 0.00451 -0.02253 C 0.00451 -0.02593 0.00399 -0.02963 0.00329 -0.03272 C 0.00295 -0.03518 0.00191 -0.03673 0.00104 -0.03889 C 0.00069 -0.04506 8.33333E-7 -0.05123 8.33333E-7 -0.05741 C 8.33333E-7 -0.06018 0.00104 -0.05185 0.00104 -0.04907 C 0.00104 -0.00988 0.00034 -0.00093 -0.00122 0.03056 C -0.00052 0.03457 0.00104 0.03858 0.00104 0.0429 C 0.00138 0.05216 8.33333E-7 0.08087 8.33333E-7 0.0713 C 8.33333E-7 0.05556 0.00052 0.04012 0.00104 0.02438 C 0.00277 -0.02068 0.00069 -0.00833 0.00451 -0.0287 C 0.00486 -0.03611 0.00573 -0.04352 0.00573 -0.05123 C 0.00573 -0.05586 0.00468 -0.04167 0.00451 -0.03673 C 0.00382 -0.01728 0.00399 0.00247 0.00329 0.02222 C 0.00243 0.05216 0.00295 0.02901 0.00104 0.04475 C 0.00052 0.04877 0.00034 0.05309 8.33333E-7 0.0571 C -0.00035 0.06049 -0.00087 0.06389 -0.00122 0.06728 C -0.00157 0.07407 -0.00226 0.09445 -0.00226 0.08766 C -0.00226 0.07253 -0.00174 0.05772 -0.00122 0.0429 C -0.0007 0.03087 0.00052 0.02377 0.00225 0.01204 C 0.00364 -0.00957 0.00329 -3.33333E-6 0.00329 -0.01636 L 0.00329 0.00803 " pathEditMode="relative" ptsTypes="AAAAAAAAAAAAAAAAAAAAAAAA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6914E-6 L 3.88889E-6 0.00031 C 0.00104 -0.00556 0.00225 -0.01111 0.00329 -0.01636 C 0.00382 -0.01852 0.00451 -0.02037 0.00451 -0.02253 C 0.00451 -0.02593 0.00399 -0.02963 0.00329 -0.03272 C 0.00295 -0.03519 0.00191 -0.03673 0.00104 -0.03889 C 0.00069 -0.04506 3.88889E-6 -0.05124 3.88889E-6 -0.05741 C 3.88889E-6 -0.06019 0.00104 -0.05185 0.00104 -0.04908 C 0.00104 -0.00988 0.00034 -0.00093 -0.00122 0.03055 C -0.00052 0.03457 0.00104 0.03858 0.00104 0.0429 C 0.00139 0.05216 3.88889E-6 0.08086 3.88889E-6 0.07129 C 3.88889E-6 0.05555 0.00052 0.04012 0.00104 0.02438 C 0.00277 -0.02068 0.00069 -0.00834 0.00451 -0.02871 C 0.00486 -0.03611 0.00573 -0.04352 0.00573 -0.05124 C 0.00573 -0.05587 0.00468 -0.04167 0.00451 -0.03673 C 0.00382 -0.01729 0.00399 0.00247 0.00329 0.02222 C 0.00243 0.05216 0.00295 0.02901 0.00104 0.04475 C 0.00052 0.04876 0.00034 0.05308 3.88889E-6 0.0571 C -0.00035 0.06049 -0.00087 0.06389 -0.00122 0.06728 C -0.00157 0.07407 -0.00226 0.09444 -0.00226 0.08765 C -0.00226 0.07253 -0.00174 0.05771 -0.00122 0.0429 C -0.0007 0.03086 0.00052 0.02376 0.00225 0.01203 C 0.00364 -0.00957 0.00329 2.46914E-6 0.00329 -0.01636 L 0.00329 0.00802 " pathEditMode="relative" rAng="0" ptsTypes="AAAAAAAAAAAAAAAAAAAAAAAA"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54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23457E-7 L 3.88889E-6 0.00031 C 0.00104 -0.00556 0.00225 -0.01111 0.00329 -0.01636 C 0.00382 -0.01852 0.00451 -0.02037 0.00451 -0.02253 C 0.00451 -0.02593 0.00399 -0.02963 0.00329 -0.03272 C 0.00295 -0.03519 0.00191 -0.03673 0.00104 -0.03889 C 0.00069 -0.04506 3.88889E-6 -0.05123 3.88889E-6 -0.05741 C 3.88889E-6 -0.06019 0.00104 -0.05185 0.00104 -0.04907 C 0.00104 -0.00988 0.00034 -0.00093 -0.00122 0.03056 C -0.00052 0.03457 0.00104 0.03858 0.00104 0.0429 C 0.00139 0.05216 3.88889E-6 0.08086 3.88889E-6 0.0713 C 3.88889E-6 0.05556 0.00052 0.04012 0.00104 0.02438 C 0.00277 -0.02068 0.00069 -0.00833 0.00451 -0.0287 C 0.00486 -0.03611 0.00573 -0.04352 0.00573 -0.05123 C 0.00573 -0.05586 0.00468 -0.04167 0.00451 -0.03673 C 0.00382 -0.01728 0.00399 0.00247 0.00329 0.02222 C 0.00243 0.05216 0.00295 0.02901 0.00104 0.04475 C 0.00052 0.04877 0.00034 0.05309 3.88889E-6 0.0571 C -0.00035 0.06049 -0.00087 0.06389 -0.00122 0.06728 C -0.00157 0.07407 -0.00226 0.09444 -0.00226 0.08765 C -0.00226 0.07253 -0.00174 0.05772 -0.00122 0.0429 C -0.0007 0.03086 0.00052 0.02377 0.00225 0.01204 C 0.00364 -0.00957 0.00329 -1.23457E-7 0.00329 -0.01636 L 0.00329 0.00802 " pathEditMode="relative" rAng="0" ptsTypes="AAAAAAAAAAAAAAAAAAAAAAAA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54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  <p:bldP spid="38" grpId="0"/>
      <p:bldP spid="39" grpId="0"/>
      <p:bldP spid="39" grpId="1"/>
      <p:bldP spid="41" grpId="0"/>
      <p:bldP spid="41" grpId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5530933" y="719102"/>
            <a:ext cx="3536867" cy="11223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69177" y="712628"/>
            <a:ext cx="3180292" cy="11223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3294470" y="431175"/>
            <a:ext cx="2326459" cy="13418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69177" y="1799411"/>
            <a:ext cx="8898624" cy="13819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3" name="Rectangle 1032"/>
          <p:cNvSpPr/>
          <p:nvPr/>
        </p:nvSpPr>
        <p:spPr>
          <a:xfrm>
            <a:off x="169177" y="3136721"/>
            <a:ext cx="8898624" cy="1721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68" y="1983313"/>
            <a:ext cx="954537" cy="632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55" y="4139538"/>
            <a:ext cx="991673" cy="54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571"/>
            <a:ext cx="7620000" cy="434579"/>
          </a:xfrm>
        </p:spPr>
        <p:txBody>
          <a:bodyPr/>
          <a:lstStyle/>
          <a:p>
            <a:r>
              <a:rPr lang="en-GB" dirty="0" err="1" smtClean="0"/>
              <a:t>Bigger+Faster+Smarter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124200" y="1565556"/>
            <a:ext cx="2667000" cy="207299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Value</a:t>
            </a:r>
            <a:endParaRPr lang="en-GB" dirty="0"/>
          </a:p>
          <a:p>
            <a:pPr algn="ctr"/>
            <a:r>
              <a:rPr lang="en-GB" dirty="0"/>
              <a:t>Veracity</a:t>
            </a:r>
          </a:p>
          <a:p>
            <a:pPr algn="ctr"/>
            <a:r>
              <a:rPr lang="en-GB" dirty="0" smtClean="0"/>
              <a:t>Variability</a:t>
            </a:r>
            <a:endParaRPr lang="en-GB" dirty="0"/>
          </a:p>
          <a:p>
            <a:pPr algn="ctr"/>
            <a:r>
              <a:rPr lang="en-GB" dirty="0" smtClean="0"/>
              <a:t>Variety</a:t>
            </a:r>
            <a:endParaRPr lang="en-GB" dirty="0"/>
          </a:p>
          <a:p>
            <a:pPr algn="ctr"/>
            <a:r>
              <a:rPr lang="en-GB" dirty="0" smtClean="0"/>
              <a:t>Volume</a:t>
            </a:r>
            <a:endParaRPr lang="en-GB" dirty="0"/>
          </a:p>
          <a:p>
            <a:pPr algn="ctr"/>
            <a:r>
              <a:rPr lang="en-GB" dirty="0" smtClean="0"/>
              <a:t>Velocity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789" y="2683737"/>
            <a:ext cx="133562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 smtClean="0"/>
              <a:t>Data </a:t>
            </a:r>
            <a:r>
              <a:rPr lang="en-GB" dirty="0"/>
              <a:t>analysis</a:t>
            </a:r>
          </a:p>
          <a:p>
            <a:r>
              <a:rPr lang="en-GB" dirty="0"/>
              <a:t>and analytics platforms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42500" b="16276"/>
          <a:stretch/>
        </p:blipFill>
        <p:spPr>
          <a:xfrm>
            <a:off x="3352800" y="4016420"/>
            <a:ext cx="560320" cy="544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11" b="22302"/>
          <a:stretch/>
        </p:blipFill>
        <p:spPr>
          <a:xfrm>
            <a:off x="2629960" y="4016420"/>
            <a:ext cx="657624" cy="5380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8400" y="4593406"/>
            <a:ext cx="1654686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Fast data acquisition systems</a:t>
            </a:r>
            <a:endParaRPr lang="en-GB" sz="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78329"/>
            <a:ext cx="806922" cy="6512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3101" y="4593406"/>
            <a:ext cx="1050288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/>
              <a:t>Flexible networks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68" y="3917264"/>
            <a:ext cx="838200" cy="2769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4" y="3404958"/>
            <a:ext cx="700587" cy="1050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174" y="4055515"/>
            <a:ext cx="1485109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 smtClean="0"/>
              <a:t>Large storage (disks</a:t>
            </a:r>
            <a:r>
              <a:rPr lang="en-GB" dirty="0"/>
              <a:t>, tapes, </a:t>
            </a:r>
            <a:r>
              <a:rPr lang="en-GB" dirty="0" smtClean="0"/>
              <a:t>memory)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83" y="3257550"/>
            <a:ext cx="620584" cy="5430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17" y="3582776"/>
            <a:ext cx="727835" cy="4860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" y="2389235"/>
            <a:ext cx="1041938" cy="2464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52" y="2148284"/>
            <a:ext cx="647495" cy="343825"/>
          </a:xfrm>
          <a:prstGeom prst="rect">
            <a:avLst/>
          </a:prstGeom>
        </p:spPr>
      </p:pic>
      <p:pic>
        <p:nvPicPr>
          <p:cNvPr id="1026" name="Picture 2" descr="http://patrickcollings.blogs.com/.a/6a00d8341d55ee53ef01156fa4f98d970c-400w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09" y="1026853"/>
            <a:ext cx="726625" cy="50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54" y="1011061"/>
            <a:ext cx="562426" cy="5664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09" y="1039953"/>
            <a:ext cx="656480" cy="6564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44276" y="1603774"/>
            <a:ext cx="1083951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/>
              <a:t>Data visualization,</a:t>
            </a:r>
          </a:p>
          <a:p>
            <a:r>
              <a:rPr lang="en-GB" dirty="0"/>
              <a:t>representation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4" y="1975149"/>
            <a:ext cx="615535" cy="2103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84" y="3257550"/>
            <a:ext cx="1529158" cy="917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3972830"/>
            <a:ext cx="20574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 smtClean="0"/>
              <a:t>Distributed Computing and Data Grids, Clouds, HPC, Crowd Computing</a:t>
            </a:r>
            <a:endParaRPr lang="en-GB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45" y="2287913"/>
            <a:ext cx="1069283" cy="527959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35" y="2169585"/>
            <a:ext cx="902322" cy="690722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72"/>
          <a:stretch/>
        </p:blipFill>
        <p:spPr>
          <a:xfrm>
            <a:off x="8099400" y="2114550"/>
            <a:ext cx="677714" cy="529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0238" y="2673128"/>
            <a:ext cx="210136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 smtClean="0"/>
              <a:t>Pattern </a:t>
            </a:r>
            <a:r>
              <a:rPr lang="en-GB" dirty="0"/>
              <a:t>recognition,</a:t>
            </a:r>
          </a:p>
          <a:p>
            <a:r>
              <a:rPr lang="en-GB" dirty="0"/>
              <a:t>machine </a:t>
            </a:r>
            <a:r>
              <a:rPr lang="en-GB" dirty="0" smtClean="0"/>
              <a:t>learning, predictive analytics</a:t>
            </a:r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6674999" y="742950"/>
            <a:ext cx="974389" cy="707024"/>
            <a:chOff x="4572000" y="1809750"/>
            <a:chExt cx="2857500" cy="200977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809750"/>
              <a:ext cx="2857500" cy="200977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2" t="28455" r="12834"/>
            <a:stretch/>
          </p:blipFill>
          <p:spPr>
            <a:xfrm>
              <a:off x="4953000" y="2143125"/>
              <a:ext cx="2133600" cy="12573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520833" y="1400486"/>
            <a:ext cx="1282723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/>
              <a:t>Applications designed</a:t>
            </a:r>
          </a:p>
          <a:p>
            <a:r>
              <a:rPr lang="en-GB" dirty="0"/>
              <a:t>for “big data”</a:t>
            </a:r>
          </a:p>
        </p:txBody>
      </p:sp>
      <p:grpSp>
        <p:nvGrpSpPr>
          <p:cNvPr id="1031" name="Group 1030"/>
          <p:cNvGrpSpPr/>
          <p:nvPr/>
        </p:nvGrpSpPr>
        <p:grpSpPr>
          <a:xfrm>
            <a:off x="4249373" y="723560"/>
            <a:ext cx="509281" cy="605586"/>
            <a:chOff x="3834195" y="570088"/>
            <a:chExt cx="509281" cy="605586"/>
          </a:xfrm>
        </p:grpSpPr>
        <p:pic>
          <p:nvPicPr>
            <p:cNvPr id="1029" name="Picture 1028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20319293">
              <a:off x="3953050" y="701916"/>
              <a:ext cx="390426" cy="330300"/>
            </a:xfrm>
            <a:prstGeom prst="rect">
              <a:avLst/>
            </a:prstGeom>
          </p:spPr>
        </p:pic>
        <p:sp>
          <p:nvSpPr>
            <p:cNvPr id="1030" name="Rectangle 1029"/>
            <p:cNvSpPr/>
            <p:nvPr/>
          </p:nvSpPr>
          <p:spPr>
            <a:xfrm>
              <a:off x="3834195" y="570088"/>
              <a:ext cx="162779" cy="6055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32" name="Picture 103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52975" y="1005378"/>
            <a:ext cx="399823" cy="292964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7" t="20000" b="20000"/>
          <a:stretch/>
        </p:blipFill>
        <p:spPr>
          <a:xfrm flipH="1">
            <a:off x="4141149" y="842246"/>
            <a:ext cx="260624" cy="6431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69041" y="497183"/>
            <a:ext cx="748923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/>
            </a:lvl1pPr>
          </a:lstStyle>
          <a:p>
            <a:r>
              <a:rPr lang="en-GB" dirty="0"/>
              <a:t>Information</a:t>
            </a:r>
          </a:p>
        </p:txBody>
      </p:sp>
      <p:sp>
        <p:nvSpPr>
          <p:cNvPr id="1034" name="Rectangle 1033"/>
          <p:cNvSpPr/>
          <p:nvPr/>
        </p:nvSpPr>
        <p:spPr>
          <a:xfrm>
            <a:off x="165053" y="4686754"/>
            <a:ext cx="1293363" cy="2154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Infrastructure</a:t>
            </a:r>
            <a:endParaRPr lang="en-GB" sz="1400" dirty="0"/>
          </a:p>
        </p:txBody>
      </p:sp>
      <p:sp>
        <p:nvSpPr>
          <p:cNvPr id="50" name="Rectangle 49"/>
          <p:cNvSpPr/>
          <p:nvPr/>
        </p:nvSpPr>
        <p:spPr>
          <a:xfrm>
            <a:off x="169177" y="3036007"/>
            <a:ext cx="1293363" cy="2154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Platform</a:t>
            </a:r>
            <a:endParaRPr lang="en-GB" sz="1400" dirty="0"/>
          </a:p>
        </p:txBody>
      </p:sp>
      <p:sp>
        <p:nvSpPr>
          <p:cNvPr id="52" name="Rectangle 51"/>
          <p:cNvSpPr/>
          <p:nvPr/>
        </p:nvSpPr>
        <p:spPr>
          <a:xfrm>
            <a:off x="165054" y="1628796"/>
            <a:ext cx="1293363" cy="2154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Software</a:t>
            </a:r>
            <a:endParaRPr lang="en-GB" sz="1400" dirty="0"/>
          </a:p>
        </p:txBody>
      </p:sp>
      <p:sp>
        <p:nvSpPr>
          <p:cNvPr id="53" name="Rectangle 52"/>
          <p:cNvSpPr/>
          <p:nvPr/>
        </p:nvSpPr>
        <p:spPr>
          <a:xfrm>
            <a:off x="3766020" y="498399"/>
            <a:ext cx="1293363" cy="2154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Information</a:t>
            </a:r>
            <a:endParaRPr lang="en-GB" sz="1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451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6" grpId="0" animBg="1"/>
      <p:bldP spid="47" grpId="0" animBg="1"/>
      <p:bldP spid="45" grpId="0" animBg="1"/>
      <p:bldP spid="1033" grpId="0" animBg="1"/>
      <p:bldP spid="8" grpId="0" animBg="1"/>
      <p:bldP spid="10" grpId="0" animBg="1"/>
      <p:bldP spid="12" grpId="0" animBg="1"/>
      <p:bldP spid="5" grpId="0" animBg="1"/>
      <p:bldP spid="14" grpId="0" animBg="1"/>
      <p:bldP spid="6" grpId="0" animBg="1"/>
      <p:bldP spid="9" grpId="0" animBg="1"/>
      <p:bldP spid="11" grpId="0" animBg="1"/>
      <p:bldP spid="13" grpId="0" animBg="1"/>
      <p:bldP spid="1034" grpId="0" animBg="1"/>
      <p:bldP spid="50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\\cern.ch\dfs\Users\m\mlejeune\Desktop\AS SCREENSHOTS - For PPT\2_No_text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0" y="3234"/>
            <a:ext cx="9144000" cy="514026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Data-Driven Research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 rot="20809425">
            <a:off x="-413729" y="3278807"/>
            <a:ext cx="8615399" cy="571500"/>
          </a:xfrm>
          <a:prstGeom prst="rightArrow">
            <a:avLst/>
          </a:prstGeom>
          <a:solidFill>
            <a:srgbClr val="15539C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95" y="1841234"/>
            <a:ext cx="1053703" cy="12001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685" y="1492981"/>
            <a:ext cx="1022243" cy="14487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020" y="1361980"/>
            <a:ext cx="663130" cy="6322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452" y="2021678"/>
            <a:ext cx="1086015" cy="6989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871" y="2586531"/>
            <a:ext cx="561425" cy="5182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536" y="1344176"/>
            <a:ext cx="1115003" cy="7470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484" y="2306981"/>
            <a:ext cx="1226353" cy="6899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5346" y="3941421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1 – Empirical</a:t>
            </a:r>
            <a:r>
              <a:rPr lang="en-US" sz="1400" dirty="0">
                <a:solidFill>
                  <a:srgbClr val="002060"/>
                </a:solidFill>
              </a:rPr>
              <a:t/>
            </a:r>
            <a:br>
              <a:rPr lang="en-US" sz="1400" dirty="0">
                <a:solidFill>
                  <a:srgbClr val="002060"/>
                </a:solidFill>
              </a:rPr>
            </a:br>
            <a:r>
              <a:rPr lang="en-US" sz="1400" dirty="0" smtClean="0">
                <a:solidFill>
                  <a:srgbClr val="002060"/>
                </a:solidFill>
              </a:rPr>
              <a:t>observations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8001" y="3934958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2 - Generalization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Theoretical models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53949" y="3858519"/>
            <a:ext cx="13692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3 - Simulations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Computational</a:t>
            </a:r>
            <a:br>
              <a:rPr lang="en-US" sz="1400" dirty="0" smtClean="0">
                <a:solidFill>
                  <a:srgbClr val="002060"/>
                </a:solidFill>
              </a:rPr>
            </a:br>
            <a:r>
              <a:rPr lang="en-US" sz="1400" dirty="0" smtClean="0">
                <a:solidFill>
                  <a:srgbClr val="002060"/>
                </a:solidFill>
              </a:rPr>
              <a:t>sciences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34367" y="3890486"/>
            <a:ext cx="13676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4 - Data-driven</a:t>
            </a:r>
            <a:br>
              <a:rPr lang="en-US" sz="1400" dirty="0" smtClean="0">
                <a:solidFill>
                  <a:srgbClr val="002060"/>
                </a:solidFill>
              </a:rPr>
            </a:br>
            <a:r>
              <a:rPr lang="en-US" sz="1400" dirty="0" smtClean="0">
                <a:solidFill>
                  <a:srgbClr val="002060"/>
                </a:solidFill>
              </a:rPr>
              <a:t>science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eScience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53487" y="3406973"/>
            <a:ext cx="69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Today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54235" y="3406973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~50 years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01694" y="3409950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500 years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1597" y="3409950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4000 years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00" y="1346752"/>
            <a:ext cx="1082295" cy="6912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26"/>
          <a:stretch/>
        </p:blipFill>
        <p:spPr>
          <a:xfrm>
            <a:off x="7046781" y="2304401"/>
            <a:ext cx="969414" cy="63733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302044" y="1963464"/>
            <a:ext cx="449162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" dirty="0" smtClean="0">
                <a:solidFill>
                  <a:schemeClr val="bg1"/>
                </a:solidFill>
              </a:rPr>
              <a:t>Image © CERN</a:t>
            </a:r>
            <a:endParaRPr lang="en-GB" sz="3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0276" y="3941421"/>
            <a:ext cx="1991324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Data preservation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- Raw data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- Processed data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- Publications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50220-DD9C-47A5-93EE-42AF7A75DF7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4672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3234"/>
            <a:ext cx="9144000" cy="514026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Industry, Commerce, Administration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65227" y="1733550"/>
            <a:ext cx="1689886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Control Systems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784632"/>
            <a:ext cx="1809750" cy="1809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3699" y="973901"/>
            <a:ext cx="2499402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Manufacturing Processes</a:t>
            </a:r>
          </a:p>
          <a:p>
            <a:pPr algn="ctr"/>
            <a:r>
              <a:rPr lang="en-GB" sz="1600" dirty="0" smtClean="0"/>
              <a:t>Quality Assurance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2672954"/>
            <a:ext cx="1301959" cy="27979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err="1" smtClean="0"/>
              <a:t>eCommerce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3178374"/>
            <a:ext cx="912430" cy="30777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Finance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265" y="4138196"/>
            <a:ext cx="2108270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Business Intelligence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696245" y="3164559"/>
            <a:ext cx="1085555" cy="30777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Insurance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908745" y="2672954"/>
            <a:ext cx="1244251" cy="27979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Real Estate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24521" y="1735033"/>
            <a:ext cx="1428597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err="1"/>
              <a:t>e</a:t>
            </a:r>
            <a:r>
              <a:rPr lang="en-GB" sz="1600" dirty="0" err="1" smtClean="0"/>
              <a:t>Government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210284" y="3602584"/>
            <a:ext cx="1766830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GB" dirty="0"/>
              <a:t>Service Provision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67080" y="3594382"/>
            <a:ext cx="1653018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GB" dirty="0" smtClean="0"/>
              <a:t>Social Networks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50220-DD9C-47A5-93EE-42AF7A75DF7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418639" y="2190750"/>
            <a:ext cx="1055482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Transport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261522" y="2190750"/>
            <a:ext cx="843501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Utilities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344914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Everyday Life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6"/>
          <a:stretch/>
        </p:blipFill>
        <p:spPr>
          <a:xfrm>
            <a:off x="3657600" y="1581150"/>
            <a:ext cx="1809750" cy="1552575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5943600" y="1497210"/>
            <a:ext cx="1905000" cy="381000"/>
          </a:xfrm>
          <a:prstGeom prst="borderCallout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Fitness devices and apps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6137366" y="2846363"/>
            <a:ext cx="1905000" cy="381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528"/>
              <a:gd name="adj6" fmla="val -3912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Personal Assistants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5971903" y="3752368"/>
            <a:ext cx="1905000" cy="381000"/>
          </a:xfrm>
          <a:prstGeom prst="borderCallout2">
            <a:avLst>
              <a:gd name="adj1" fmla="val 18750"/>
              <a:gd name="adj2" fmla="val -8333"/>
              <a:gd name="adj3" fmla="val -32560"/>
              <a:gd name="adj4" fmla="val -20308"/>
              <a:gd name="adj5" fmla="val -145707"/>
              <a:gd name="adj6" fmla="val -3692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Personalized medicine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1213294" y="3769330"/>
            <a:ext cx="1905000" cy="381000"/>
          </a:xfrm>
          <a:prstGeom prst="borderCallout2">
            <a:avLst>
              <a:gd name="adj1" fmla="val 22179"/>
              <a:gd name="adj2" fmla="val 107896"/>
              <a:gd name="adj3" fmla="val 1607"/>
              <a:gd name="adj4" fmla="val 121847"/>
              <a:gd name="adj5" fmla="val -156821"/>
              <a:gd name="adj6" fmla="val 14093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Smart objects (cars, etc.)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1004729" y="2871791"/>
            <a:ext cx="1905000" cy="381000"/>
          </a:xfrm>
          <a:prstGeom prst="borderCallout2">
            <a:avLst>
              <a:gd name="adj1" fmla="val 22179"/>
              <a:gd name="adj2" fmla="val 107896"/>
              <a:gd name="adj3" fmla="val 1607"/>
              <a:gd name="adj4" fmla="val 121847"/>
              <a:gd name="adj5" fmla="val -62417"/>
              <a:gd name="adj6" fmla="val 1384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Smart cities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1299636" y="1303240"/>
            <a:ext cx="1905000" cy="381000"/>
          </a:xfrm>
          <a:prstGeom prst="borderCallout2">
            <a:avLst>
              <a:gd name="adj1" fmla="val 22179"/>
              <a:gd name="adj2" fmla="val 107896"/>
              <a:gd name="adj3" fmla="val 31933"/>
              <a:gd name="adj4" fmla="val 122876"/>
              <a:gd name="adj5" fmla="val 107297"/>
              <a:gd name="adj6" fmla="val 13872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Games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3562350" y="666750"/>
            <a:ext cx="1905000" cy="381000"/>
          </a:xfrm>
          <a:prstGeom prst="borderCallout2">
            <a:avLst>
              <a:gd name="adj1" fmla="val 125036"/>
              <a:gd name="adj2" fmla="val 51667"/>
              <a:gd name="adj3" fmla="val 155893"/>
              <a:gd name="adj4" fmla="val 51218"/>
              <a:gd name="adj5" fmla="val 211929"/>
              <a:gd name="adj6" fmla="val 5070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Social networks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66" y="3727363"/>
            <a:ext cx="532111" cy="4310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6" y="2052064"/>
            <a:ext cx="466725" cy="466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t="7009" r="25000" b="14639"/>
          <a:stretch/>
        </p:blipFill>
        <p:spPr>
          <a:xfrm>
            <a:off x="7983178" y="1407497"/>
            <a:ext cx="567754" cy="493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493290"/>
            <a:ext cx="1470197" cy="12978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9" y="3738709"/>
            <a:ext cx="746569" cy="4322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6" y="2854103"/>
            <a:ext cx="633438" cy="4318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0" y="1229117"/>
            <a:ext cx="772160" cy="48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77" y="169408"/>
            <a:ext cx="672146" cy="484505"/>
          </a:xfrm>
          <a:prstGeom prst="rect">
            <a:avLst/>
          </a:prstGeom>
        </p:spPr>
      </p:pic>
      <p:sp>
        <p:nvSpPr>
          <p:cNvPr id="22" name="Line Callout 2 21"/>
          <p:cNvSpPr/>
          <p:nvPr/>
        </p:nvSpPr>
        <p:spPr>
          <a:xfrm>
            <a:off x="1004729" y="2097384"/>
            <a:ext cx="1905000" cy="381000"/>
          </a:xfrm>
          <a:prstGeom prst="borderCallout2">
            <a:avLst>
              <a:gd name="adj1" fmla="val 22179"/>
              <a:gd name="adj2" fmla="val 107896"/>
              <a:gd name="adj3" fmla="val 18159"/>
              <a:gd name="adj4" fmla="val 122840"/>
              <a:gd name="adj5" fmla="val 38548"/>
              <a:gd name="adj6" fmla="val 14011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Home </a:t>
            </a:r>
            <a:r>
              <a:rPr lang="en-GB" sz="1200" dirty="0" smtClean="0">
                <a:solidFill>
                  <a:schemeClr val="tx1"/>
                </a:solidFill>
              </a:rPr>
              <a:t>automation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094633" y="2666878"/>
            <a:ext cx="483198" cy="4831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421" r="21053"/>
          <a:stretch/>
        </p:blipFill>
        <p:spPr>
          <a:xfrm>
            <a:off x="8551073" y="2855573"/>
            <a:ext cx="387364" cy="3768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21804" r="25973" b="22913"/>
          <a:stretch/>
        </p:blipFill>
        <p:spPr>
          <a:xfrm>
            <a:off x="8113219" y="3096080"/>
            <a:ext cx="609600" cy="457200"/>
          </a:xfrm>
          <a:prstGeom prst="rect">
            <a:avLst/>
          </a:prstGeom>
        </p:spPr>
      </p:pic>
      <p:sp>
        <p:nvSpPr>
          <p:cNvPr id="25" name="Line Callout 2 24"/>
          <p:cNvSpPr/>
          <p:nvPr/>
        </p:nvSpPr>
        <p:spPr>
          <a:xfrm>
            <a:off x="6137366" y="2159197"/>
            <a:ext cx="1905000" cy="381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9299"/>
              <a:gd name="adj6" fmla="val -3813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Personal Identities and Profiles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84" y="2120336"/>
            <a:ext cx="443944" cy="443944"/>
          </a:xfrm>
          <a:prstGeom prst="rect">
            <a:avLst/>
          </a:prstGeom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30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234"/>
            <a:ext cx="9144000" cy="514026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5971"/>
            <a:ext cx="6352068" cy="434579"/>
          </a:xfrm>
          <a:noFill/>
        </p:spPr>
        <p:txBody>
          <a:bodyPr/>
          <a:lstStyle/>
          <a:p>
            <a:r>
              <a:rPr lang="en-GB" dirty="0" smtClean="0"/>
              <a:t>Education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914400" y="4914900"/>
            <a:ext cx="6858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bg1"/>
                </a:solidFill>
              </a:rPr>
              <a:t>HEPTech - Big Data - Budapest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042717"/>
            <a:ext cx="1905000" cy="2555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Multicore CPU programming, graphical processors (GPU),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multithreaded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software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6462" y="3598664"/>
            <a:ext cx="1905000" cy="878085"/>
          </a:xfrm>
          <a:prstGeom prst="rect">
            <a:avLst/>
          </a:prstGeom>
          <a:solidFill>
            <a:srgbClr val="002060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Software &amp; Computing  Engineers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60530" y="1042717"/>
            <a:ext cx="1905000" cy="2555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Data </a:t>
            </a:r>
            <a:r>
              <a:rPr lang="it-IT" dirty="0" err="1" smtClean="0">
                <a:solidFill>
                  <a:srgbClr val="002060"/>
                </a:solidFill>
              </a:rPr>
              <a:t>analysis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technologies</a:t>
            </a:r>
            <a:r>
              <a:rPr lang="it-IT" dirty="0" smtClean="0">
                <a:solidFill>
                  <a:srgbClr val="002060"/>
                </a:solidFill>
              </a:rPr>
              <a:t>,</a:t>
            </a:r>
            <a:endParaRPr lang="it-IT" dirty="0">
              <a:solidFill>
                <a:srgbClr val="002060"/>
              </a:solidFill>
            </a:endParaRPr>
          </a:p>
          <a:p>
            <a:pPr algn="ctr"/>
            <a:r>
              <a:rPr lang="it-IT" dirty="0" err="1" smtClean="0">
                <a:solidFill>
                  <a:srgbClr val="002060"/>
                </a:solidFill>
              </a:rPr>
              <a:t>tools</a:t>
            </a:r>
            <a:r>
              <a:rPr lang="it-IT" dirty="0" smtClean="0">
                <a:solidFill>
                  <a:srgbClr val="002060"/>
                </a:solidFill>
              </a:rPr>
              <a:t>,</a:t>
            </a:r>
            <a:endParaRPr lang="it-IT" dirty="0">
              <a:solidFill>
                <a:srgbClr val="002060"/>
              </a:solidFill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</a:rPr>
              <a:t>data </a:t>
            </a:r>
            <a:r>
              <a:rPr lang="it-IT" dirty="0" err="1" smtClean="0">
                <a:solidFill>
                  <a:srgbClr val="002060"/>
                </a:solidFill>
              </a:rPr>
              <a:t>visualization</a:t>
            </a:r>
            <a:r>
              <a:rPr lang="it-IT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it-IT" dirty="0" err="1" smtClean="0">
                <a:solidFill>
                  <a:srgbClr val="002060"/>
                </a:solidFill>
              </a:rPr>
              <a:t>monitoring</a:t>
            </a:r>
            <a:r>
              <a:rPr lang="it-IT" dirty="0" smtClean="0">
                <a:solidFill>
                  <a:srgbClr val="002060"/>
                </a:solidFill>
              </a:rPr>
              <a:t>, security, etc.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3598664"/>
            <a:ext cx="1905000" cy="878085"/>
          </a:xfrm>
          <a:prstGeom prst="rect">
            <a:avLst/>
          </a:prstGeom>
          <a:solidFill>
            <a:srgbClr val="002060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Scientists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318738" y="1044182"/>
            <a:ext cx="1905000" cy="255594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Applications of physics to medical research (hadron therapy, etc.),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simulation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software</a:t>
            </a:r>
            <a:br>
              <a:rPr lang="en-GB" dirty="0" smtClean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3600129"/>
            <a:ext cx="1905000" cy="878085"/>
          </a:xfrm>
          <a:prstGeom prst="rect">
            <a:avLst/>
          </a:prstGeom>
          <a:solidFill>
            <a:srgbClr val="002060">
              <a:alpha val="8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Multidisciplinary applications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6EE3D9-8D13-4984-BB83-25C3368A53E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28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Fair Use of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Ownership and access rights</a:t>
            </a:r>
          </a:p>
          <a:p>
            <a:pPr lvl="1"/>
            <a:r>
              <a:rPr lang="en-GB" dirty="0" smtClean="0"/>
              <a:t>With producer or service provider?</a:t>
            </a:r>
          </a:p>
          <a:p>
            <a:r>
              <a:rPr lang="en-GB" dirty="0" smtClean="0"/>
              <a:t>Privacy and confidentiality</a:t>
            </a:r>
          </a:p>
          <a:p>
            <a:pPr lvl="1"/>
            <a:r>
              <a:rPr lang="en-GB" dirty="0" smtClean="0"/>
              <a:t>Separation of data and metadata</a:t>
            </a:r>
          </a:p>
          <a:p>
            <a:pPr lvl="1"/>
            <a:r>
              <a:rPr lang="en-GB" dirty="0" smtClean="0"/>
              <a:t>Policies and laws</a:t>
            </a:r>
          </a:p>
          <a:p>
            <a:r>
              <a:rPr lang="en-GB" dirty="0" smtClean="0"/>
              <a:t>Economics</a:t>
            </a:r>
          </a:p>
          <a:p>
            <a:pPr lvl="1"/>
            <a:r>
              <a:rPr lang="en-GB" dirty="0" smtClean="0"/>
              <a:t>Data </a:t>
            </a:r>
            <a:r>
              <a:rPr lang="en-GB" dirty="0" err="1" smtClean="0"/>
              <a:t>consumerisation</a:t>
            </a:r>
            <a:endParaRPr lang="en-GB" dirty="0"/>
          </a:p>
          <a:p>
            <a:pPr lvl="1"/>
            <a:r>
              <a:rPr lang="en-GB" dirty="0" smtClean="0"/>
              <a:t>Micropayments economy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33242"/>
            <a:ext cx="1400466" cy="2172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4254091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i="1" dirty="0" smtClean="0"/>
              <a:t>“Digital information is just</a:t>
            </a:r>
          </a:p>
          <a:p>
            <a:pPr algn="ctr"/>
            <a:r>
              <a:rPr lang="en-GB" sz="1200" i="1" dirty="0" smtClean="0"/>
              <a:t>people in disguise”</a:t>
            </a:r>
            <a:endParaRPr lang="en-GB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50220-DD9C-47A5-93EE-42AF7A75DF7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0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1"/>
            <a:ext cx="8305800" cy="434579"/>
          </a:xfrm>
        </p:spPr>
        <p:txBody>
          <a:bodyPr/>
          <a:lstStyle/>
          <a:p>
            <a:r>
              <a:rPr lang="en-GB" dirty="0" smtClean="0"/>
              <a:t>Predicting Conditions and Behaviours?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807840"/>
            <a:ext cx="7620000" cy="3829050"/>
          </a:xfrm>
        </p:spPr>
        <p:txBody>
          <a:bodyPr/>
          <a:lstStyle/>
          <a:p>
            <a:r>
              <a:rPr lang="en-GB" dirty="0" smtClean="0"/>
              <a:t>Consumers orientation</a:t>
            </a:r>
          </a:p>
          <a:p>
            <a:pPr lvl="1"/>
            <a:r>
              <a:rPr lang="en-US" dirty="0" smtClean="0"/>
              <a:t>Detailed knowledge of individual habits and tastes and what affects them</a:t>
            </a:r>
            <a:endParaRPr lang="en-GB" dirty="0" smtClean="0"/>
          </a:p>
          <a:p>
            <a:r>
              <a:rPr lang="en-GB" dirty="0" smtClean="0"/>
              <a:t>Insurance risk assessment</a:t>
            </a:r>
          </a:p>
          <a:p>
            <a:pPr lvl="1"/>
            <a:r>
              <a:rPr lang="en-US" dirty="0" smtClean="0"/>
              <a:t>Insurance policy modulated to individual risk of getting ill</a:t>
            </a:r>
            <a:endParaRPr lang="en-GB" dirty="0"/>
          </a:p>
          <a:p>
            <a:r>
              <a:rPr lang="en-GB" dirty="0" smtClean="0"/>
              <a:t>Predictive policing</a:t>
            </a:r>
          </a:p>
          <a:p>
            <a:pPr lvl="1"/>
            <a:r>
              <a:rPr lang="en-US" dirty="0" smtClean="0"/>
              <a:t>If I know that you will ALMOST CERTAINLY commit a crime, should I restrain you now?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HEPTech - Big Data - Budapest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752869"/>
            <a:ext cx="7543800" cy="193899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« Il </a:t>
            </a:r>
            <a:r>
              <a:rPr lang="fr-FR" sz="2000" dirty="0">
                <a:solidFill>
                  <a:schemeClr val="bg1"/>
                </a:solidFill>
              </a:rPr>
              <a:t>vaut mieux hasarder de sauver un coupable que de condamner un </a:t>
            </a:r>
            <a:r>
              <a:rPr lang="fr-FR" sz="2000" dirty="0" smtClean="0">
                <a:solidFill>
                  <a:schemeClr val="bg1"/>
                </a:solidFill>
              </a:rPr>
              <a:t>innocent »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(“It </a:t>
            </a:r>
            <a:r>
              <a:rPr lang="en-US" sz="2000" dirty="0">
                <a:solidFill>
                  <a:schemeClr val="bg1"/>
                </a:solidFill>
              </a:rPr>
              <a:t>is better to risk sparing a guilty person than to condemn an innocent </a:t>
            </a:r>
            <a:r>
              <a:rPr lang="en-US" sz="2000" dirty="0" smtClean="0">
                <a:solidFill>
                  <a:schemeClr val="bg1"/>
                </a:solidFill>
              </a:rPr>
              <a:t>one”)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Voltaire, </a:t>
            </a:r>
            <a:r>
              <a:rPr lang="en-US" sz="2000" i="1" dirty="0" err="1" smtClean="0">
                <a:solidFill>
                  <a:schemeClr val="bg1"/>
                </a:solidFill>
              </a:rPr>
              <a:t>Zadig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ou</a:t>
            </a:r>
            <a:r>
              <a:rPr lang="en-US" sz="2000" i="1" dirty="0" smtClean="0">
                <a:solidFill>
                  <a:schemeClr val="bg1"/>
                </a:solidFill>
              </a:rPr>
              <a:t> La </a:t>
            </a:r>
            <a:r>
              <a:rPr lang="en-US" sz="2000" i="1" dirty="0" err="1" smtClean="0">
                <a:solidFill>
                  <a:schemeClr val="bg1"/>
                </a:solidFill>
              </a:rPr>
              <a:t>Destinée</a:t>
            </a:r>
            <a:r>
              <a:rPr lang="en-US" sz="2000" dirty="0" smtClean="0">
                <a:solidFill>
                  <a:schemeClr val="bg1"/>
                </a:solidFill>
              </a:rPr>
              <a:t>, 1747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50220-DD9C-47A5-93EE-42AF7A75DF7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526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"/>
        <a:ea typeface=""/>
        <a:cs typeface=""/>
      </a:majorFont>
      <a:minorFont>
        <a:latin typeface="Franklin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20525</TotalTime>
  <Words>505</Words>
  <Application>Microsoft Office PowerPoint</Application>
  <PresentationFormat>On-screen Show (16:9)</PresentationFormat>
  <Paragraphs>154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Book</vt:lpstr>
      <vt:lpstr>Franklin Gothic Demi</vt:lpstr>
      <vt:lpstr>Tw Cen MT Condensed Extra Bold</vt:lpstr>
      <vt:lpstr>Wingdings</vt:lpstr>
      <vt:lpstr>2_Default Design</vt:lpstr>
      <vt:lpstr>Custom Design</vt:lpstr>
      <vt:lpstr>Big Data Power and Responsibility  HEPTech, Budapest, 30 March 2015</vt:lpstr>
      <vt:lpstr>What is Big Data?</vt:lpstr>
      <vt:lpstr>Bigger+Faster+Smarter</vt:lpstr>
      <vt:lpstr>Data-Driven Research</vt:lpstr>
      <vt:lpstr>Industry, Commerce, Administration</vt:lpstr>
      <vt:lpstr>Everyday Life</vt:lpstr>
      <vt:lpstr>Education</vt:lpstr>
      <vt:lpstr>Fair Use of Data</vt:lpstr>
      <vt:lpstr>Predicting Conditions and Behaviours?</vt:lpstr>
      <vt:lpstr>Power and Responsibility</vt:lpstr>
      <vt:lpstr>Themes of this Conference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Alberto Di Meglio</cp:lastModifiedBy>
  <cp:revision>640</cp:revision>
  <cp:lastPrinted>2011-10-11T10:10:47Z</cp:lastPrinted>
  <dcterms:created xsi:type="dcterms:W3CDTF">2006-05-15T11:16:45Z</dcterms:created>
  <dcterms:modified xsi:type="dcterms:W3CDTF">2015-03-30T11:49:00Z</dcterms:modified>
</cp:coreProperties>
</file>