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04" r:id="rId1"/>
  </p:sldMasterIdLst>
  <p:notesMasterIdLst>
    <p:notesMasterId r:id="rId31"/>
  </p:notesMasterIdLst>
  <p:handoutMasterIdLst>
    <p:handoutMasterId r:id="rId32"/>
  </p:handoutMasterIdLst>
  <p:sldIdLst>
    <p:sldId id="423" r:id="rId2"/>
    <p:sldId id="472" r:id="rId3"/>
    <p:sldId id="448" r:id="rId4"/>
    <p:sldId id="449" r:id="rId5"/>
    <p:sldId id="453" r:id="rId6"/>
    <p:sldId id="451" r:id="rId7"/>
    <p:sldId id="458" r:id="rId8"/>
    <p:sldId id="457" r:id="rId9"/>
    <p:sldId id="460" r:id="rId10"/>
    <p:sldId id="471" r:id="rId11"/>
    <p:sldId id="461" r:id="rId12"/>
    <p:sldId id="301" r:id="rId13"/>
    <p:sldId id="444" r:id="rId14"/>
    <p:sldId id="430" r:id="rId15"/>
    <p:sldId id="447" r:id="rId16"/>
    <p:sldId id="465" r:id="rId17"/>
    <p:sldId id="463" r:id="rId18"/>
    <p:sldId id="466" r:id="rId19"/>
    <p:sldId id="467" r:id="rId20"/>
    <p:sldId id="470" r:id="rId21"/>
    <p:sldId id="435" r:id="rId22"/>
    <p:sldId id="464" r:id="rId23"/>
    <p:sldId id="468" r:id="rId24"/>
    <p:sldId id="445" r:id="rId25"/>
    <p:sldId id="431" r:id="rId26"/>
    <p:sldId id="438" r:id="rId27"/>
    <p:sldId id="442" r:id="rId28"/>
    <p:sldId id="422" r:id="rId29"/>
    <p:sldId id="469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26164" autoAdjust="0"/>
    <p:restoredTop sz="98276" autoAdjust="0"/>
  </p:normalViewPr>
  <p:slideViewPr>
    <p:cSldViewPr snapToGrid="0" snapToObjects="1">
      <p:cViewPr varScale="1">
        <p:scale>
          <a:sx n="84" d="100"/>
          <a:sy n="84" d="100"/>
        </p:scale>
        <p:origin x="-9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937838-18B9-234A-A5AF-32A6E7AC8411}" type="doc">
      <dgm:prSet loTypeId="urn:microsoft.com/office/officeart/2005/8/layout/orgChart1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77E91C-2628-BD43-BC60-A5AD2983C010}">
      <dgm:prSet phldrT="[Text]"/>
      <dgm:spPr/>
      <dgm:t>
        <a:bodyPr/>
        <a:lstStyle/>
        <a:p>
          <a:r>
            <a:rPr lang="en-US" dirty="0" err="1" smtClean="0"/>
            <a:t>FairMQ</a:t>
          </a:r>
          <a:endParaRPr lang="en-US" dirty="0"/>
        </a:p>
      </dgm:t>
    </dgm:pt>
    <dgm:pt modelId="{3591F184-CEF7-6540-939F-2B70ED751396}" type="parTrans" cxnId="{30CEDB82-8564-6A49-BFC3-B96FC5D9F684}">
      <dgm:prSet/>
      <dgm:spPr/>
      <dgm:t>
        <a:bodyPr/>
        <a:lstStyle/>
        <a:p>
          <a:endParaRPr lang="en-US"/>
        </a:p>
      </dgm:t>
    </dgm:pt>
    <dgm:pt modelId="{73FCA1E3-F66F-CB4F-8C9E-BA987593972C}" type="sibTrans" cxnId="{30CEDB82-8564-6A49-BFC3-B96FC5D9F684}">
      <dgm:prSet/>
      <dgm:spPr/>
      <dgm:t>
        <a:bodyPr/>
        <a:lstStyle/>
        <a:p>
          <a:endParaRPr lang="en-US"/>
        </a:p>
      </dgm:t>
    </dgm:pt>
    <dgm:pt modelId="{81FFEAB7-4CFA-304A-964F-EC073E2BA018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8F8918FC-7937-4941-AAD5-83314BD6309C}" type="parTrans" cxnId="{663BF6D7-2C82-4A4E-9C5F-60AA8E6A762F}">
      <dgm:prSet/>
      <dgm:spPr/>
      <dgm:t>
        <a:bodyPr/>
        <a:lstStyle/>
        <a:p>
          <a:endParaRPr lang="en-US"/>
        </a:p>
      </dgm:t>
    </dgm:pt>
    <dgm:pt modelId="{9DADC324-3943-9240-B65D-2BA41B57ED9D}" type="sibTrans" cxnId="{663BF6D7-2C82-4A4E-9C5F-60AA8E6A762F}">
      <dgm:prSet/>
      <dgm:spPr/>
      <dgm:t>
        <a:bodyPr/>
        <a:lstStyle/>
        <a:p>
          <a:endParaRPr lang="en-US"/>
        </a:p>
      </dgm:t>
    </dgm:pt>
    <dgm:pt modelId="{07C81942-A289-5942-A997-A22E22429C75}">
      <dgm:prSet phldrT="[Text]"/>
      <dgm:spPr/>
      <dgm:t>
        <a:bodyPr/>
        <a:lstStyle/>
        <a:p>
          <a:r>
            <a:rPr lang="en-US" dirty="0" err="1" smtClean="0"/>
            <a:t>nanomsg</a:t>
          </a:r>
          <a:endParaRPr lang="en-US" dirty="0"/>
        </a:p>
      </dgm:t>
    </dgm:pt>
    <dgm:pt modelId="{3509742A-DDE1-6D40-83D7-F15A1A83E1E7}" type="parTrans" cxnId="{B4E651EE-ACD0-3443-B689-4BA1CA709212}">
      <dgm:prSet/>
      <dgm:spPr/>
      <dgm:t>
        <a:bodyPr/>
        <a:lstStyle/>
        <a:p>
          <a:endParaRPr lang="en-US"/>
        </a:p>
      </dgm:t>
    </dgm:pt>
    <dgm:pt modelId="{7C790BA6-66C0-6D44-9A6B-80D7B813CD8B}" type="sibTrans" cxnId="{B4E651EE-ACD0-3443-B689-4BA1CA709212}">
      <dgm:prSet/>
      <dgm:spPr/>
      <dgm:t>
        <a:bodyPr/>
        <a:lstStyle/>
        <a:p>
          <a:endParaRPr lang="en-US"/>
        </a:p>
      </dgm:t>
    </dgm:pt>
    <dgm:pt modelId="{B036ABA3-35AB-2546-AE55-1CD512368461}" type="pres">
      <dgm:prSet presAssocID="{49937838-18B9-234A-A5AF-32A6E7AC841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B14326D-56DD-BF40-A7E5-825623E64F88}" type="pres">
      <dgm:prSet presAssocID="{3C77E91C-2628-BD43-BC60-A5AD2983C010}" presName="hierRoot1" presStyleCnt="0">
        <dgm:presLayoutVars>
          <dgm:hierBranch val="init"/>
        </dgm:presLayoutVars>
      </dgm:prSet>
      <dgm:spPr/>
    </dgm:pt>
    <dgm:pt modelId="{0139BF7F-E3CB-4B4A-A2AD-B07DF72D6F7C}" type="pres">
      <dgm:prSet presAssocID="{3C77E91C-2628-BD43-BC60-A5AD2983C010}" presName="rootComposite1" presStyleCnt="0"/>
      <dgm:spPr/>
    </dgm:pt>
    <dgm:pt modelId="{14CBF5CD-6C14-AA4D-9357-6E8AF0331604}" type="pres">
      <dgm:prSet presAssocID="{3C77E91C-2628-BD43-BC60-A5AD2983C010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C17BA3-433D-A04C-B9EA-C1A608941FE3}" type="pres">
      <dgm:prSet presAssocID="{3C77E91C-2628-BD43-BC60-A5AD2983C01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C8618C2-965D-0546-884C-9E0EE81A58A6}" type="pres">
      <dgm:prSet presAssocID="{3C77E91C-2628-BD43-BC60-A5AD2983C010}" presName="hierChild2" presStyleCnt="0"/>
      <dgm:spPr/>
    </dgm:pt>
    <dgm:pt modelId="{25CF11CE-231F-C64E-B769-8AF601E54B5C}" type="pres">
      <dgm:prSet presAssocID="{8F8918FC-7937-4941-AAD5-83314BD6309C}" presName="Name37" presStyleLbl="parChTrans1D2" presStyleIdx="0" presStyleCnt="2"/>
      <dgm:spPr/>
      <dgm:t>
        <a:bodyPr/>
        <a:lstStyle/>
        <a:p>
          <a:endParaRPr lang="en-US"/>
        </a:p>
      </dgm:t>
    </dgm:pt>
    <dgm:pt modelId="{C0619FDA-AB3E-1940-862C-228BE1C92CA6}" type="pres">
      <dgm:prSet presAssocID="{81FFEAB7-4CFA-304A-964F-EC073E2BA018}" presName="hierRoot2" presStyleCnt="0">
        <dgm:presLayoutVars>
          <dgm:hierBranch val="init"/>
        </dgm:presLayoutVars>
      </dgm:prSet>
      <dgm:spPr/>
    </dgm:pt>
    <dgm:pt modelId="{B767C9E8-62F5-5C4B-AF8F-B18921CFD87C}" type="pres">
      <dgm:prSet presAssocID="{81FFEAB7-4CFA-304A-964F-EC073E2BA018}" presName="rootComposite" presStyleCnt="0"/>
      <dgm:spPr/>
    </dgm:pt>
    <dgm:pt modelId="{31D8A3A1-6E97-1C40-9FD9-E8B6AC99A3D8}" type="pres">
      <dgm:prSet presAssocID="{81FFEAB7-4CFA-304A-964F-EC073E2BA018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05951F-3430-064A-8905-329E4797241F}" type="pres">
      <dgm:prSet presAssocID="{81FFEAB7-4CFA-304A-964F-EC073E2BA018}" presName="rootConnector" presStyleLbl="node2" presStyleIdx="0" presStyleCnt="2"/>
      <dgm:spPr/>
      <dgm:t>
        <a:bodyPr/>
        <a:lstStyle/>
        <a:p>
          <a:endParaRPr lang="en-US"/>
        </a:p>
      </dgm:t>
    </dgm:pt>
    <dgm:pt modelId="{875B24A1-A3E8-294E-BF14-469601A63C78}" type="pres">
      <dgm:prSet presAssocID="{81FFEAB7-4CFA-304A-964F-EC073E2BA018}" presName="hierChild4" presStyleCnt="0"/>
      <dgm:spPr/>
    </dgm:pt>
    <dgm:pt modelId="{495C9DD5-9BD3-6248-81CB-1FF6E8339F0F}" type="pres">
      <dgm:prSet presAssocID="{81FFEAB7-4CFA-304A-964F-EC073E2BA018}" presName="hierChild5" presStyleCnt="0"/>
      <dgm:spPr/>
    </dgm:pt>
    <dgm:pt modelId="{7F5B0263-0770-8042-9C6E-B4A2A95E5F3E}" type="pres">
      <dgm:prSet presAssocID="{3509742A-DDE1-6D40-83D7-F15A1A83E1E7}" presName="Name37" presStyleLbl="parChTrans1D2" presStyleIdx="1" presStyleCnt="2"/>
      <dgm:spPr/>
      <dgm:t>
        <a:bodyPr/>
        <a:lstStyle/>
        <a:p>
          <a:endParaRPr lang="en-US"/>
        </a:p>
      </dgm:t>
    </dgm:pt>
    <dgm:pt modelId="{A749FA15-5755-BD41-8506-CA8B9C2A966A}" type="pres">
      <dgm:prSet presAssocID="{07C81942-A289-5942-A997-A22E22429C75}" presName="hierRoot2" presStyleCnt="0">
        <dgm:presLayoutVars>
          <dgm:hierBranch val="init"/>
        </dgm:presLayoutVars>
      </dgm:prSet>
      <dgm:spPr/>
    </dgm:pt>
    <dgm:pt modelId="{378D3230-DB27-3B4C-9222-1F6C246E2D32}" type="pres">
      <dgm:prSet presAssocID="{07C81942-A289-5942-A997-A22E22429C75}" presName="rootComposite" presStyleCnt="0"/>
      <dgm:spPr/>
    </dgm:pt>
    <dgm:pt modelId="{B16F9CF7-FD01-2749-A3F0-D82E32694091}" type="pres">
      <dgm:prSet presAssocID="{07C81942-A289-5942-A997-A22E22429C75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AED21C-F839-1045-B822-AD43415B8250}" type="pres">
      <dgm:prSet presAssocID="{07C81942-A289-5942-A997-A22E22429C75}" presName="rootConnector" presStyleLbl="node2" presStyleIdx="1" presStyleCnt="2"/>
      <dgm:spPr/>
      <dgm:t>
        <a:bodyPr/>
        <a:lstStyle/>
        <a:p>
          <a:endParaRPr lang="en-US"/>
        </a:p>
      </dgm:t>
    </dgm:pt>
    <dgm:pt modelId="{530D5540-4884-6C43-B84F-FA2C53CBD66D}" type="pres">
      <dgm:prSet presAssocID="{07C81942-A289-5942-A997-A22E22429C75}" presName="hierChild4" presStyleCnt="0"/>
      <dgm:spPr/>
    </dgm:pt>
    <dgm:pt modelId="{4B0B9C68-9B12-184C-A05B-FF650572FC8B}" type="pres">
      <dgm:prSet presAssocID="{07C81942-A289-5942-A997-A22E22429C75}" presName="hierChild5" presStyleCnt="0"/>
      <dgm:spPr/>
    </dgm:pt>
    <dgm:pt modelId="{8825A381-5B81-B24F-9F03-12257713A154}" type="pres">
      <dgm:prSet presAssocID="{3C77E91C-2628-BD43-BC60-A5AD2983C010}" presName="hierChild3" presStyleCnt="0"/>
      <dgm:spPr/>
    </dgm:pt>
  </dgm:ptLst>
  <dgm:cxnLst>
    <dgm:cxn modelId="{A6BF5C93-C065-C843-B52E-4846CFEE4386}" type="presOf" srcId="{49937838-18B9-234A-A5AF-32A6E7AC8411}" destId="{B036ABA3-35AB-2546-AE55-1CD512368461}" srcOrd="0" destOrd="0" presId="urn:microsoft.com/office/officeart/2005/8/layout/orgChart1"/>
    <dgm:cxn modelId="{99FD6F5B-5026-0041-9DFE-D8B57C636DC8}" type="presOf" srcId="{3C77E91C-2628-BD43-BC60-A5AD2983C010}" destId="{14CBF5CD-6C14-AA4D-9357-6E8AF0331604}" srcOrd="0" destOrd="0" presId="urn:microsoft.com/office/officeart/2005/8/layout/orgChart1"/>
    <dgm:cxn modelId="{663BF6D7-2C82-4A4E-9C5F-60AA8E6A762F}" srcId="{3C77E91C-2628-BD43-BC60-A5AD2983C010}" destId="{81FFEAB7-4CFA-304A-964F-EC073E2BA018}" srcOrd="0" destOrd="0" parTransId="{8F8918FC-7937-4941-AAD5-83314BD6309C}" sibTransId="{9DADC324-3943-9240-B65D-2BA41B57ED9D}"/>
    <dgm:cxn modelId="{30CEDB82-8564-6A49-BFC3-B96FC5D9F684}" srcId="{49937838-18B9-234A-A5AF-32A6E7AC8411}" destId="{3C77E91C-2628-BD43-BC60-A5AD2983C010}" srcOrd="0" destOrd="0" parTransId="{3591F184-CEF7-6540-939F-2B70ED751396}" sibTransId="{73FCA1E3-F66F-CB4F-8C9E-BA987593972C}"/>
    <dgm:cxn modelId="{31C27875-F0BB-F44C-97F6-FCE391185564}" type="presOf" srcId="{81FFEAB7-4CFA-304A-964F-EC073E2BA018}" destId="{1405951F-3430-064A-8905-329E4797241F}" srcOrd="1" destOrd="0" presId="urn:microsoft.com/office/officeart/2005/8/layout/orgChart1"/>
    <dgm:cxn modelId="{B1E2A5D5-C6CF-1049-81F4-5418E3414384}" type="presOf" srcId="{07C81942-A289-5942-A997-A22E22429C75}" destId="{8DAED21C-F839-1045-B822-AD43415B8250}" srcOrd="1" destOrd="0" presId="urn:microsoft.com/office/officeart/2005/8/layout/orgChart1"/>
    <dgm:cxn modelId="{94D0E7E6-DC5C-134A-9F9A-9C9F408DBCC2}" type="presOf" srcId="{8F8918FC-7937-4941-AAD5-83314BD6309C}" destId="{25CF11CE-231F-C64E-B769-8AF601E54B5C}" srcOrd="0" destOrd="0" presId="urn:microsoft.com/office/officeart/2005/8/layout/orgChart1"/>
    <dgm:cxn modelId="{F6A05001-B3B2-9343-A204-DB8CA0297311}" type="presOf" srcId="{07C81942-A289-5942-A997-A22E22429C75}" destId="{B16F9CF7-FD01-2749-A3F0-D82E32694091}" srcOrd="0" destOrd="0" presId="urn:microsoft.com/office/officeart/2005/8/layout/orgChart1"/>
    <dgm:cxn modelId="{F5288C4E-78DF-2A4E-9569-E477C295AAB3}" type="presOf" srcId="{3509742A-DDE1-6D40-83D7-F15A1A83E1E7}" destId="{7F5B0263-0770-8042-9C6E-B4A2A95E5F3E}" srcOrd="0" destOrd="0" presId="urn:microsoft.com/office/officeart/2005/8/layout/orgChart1"/>
    <dgm:cxn modelId="{B4E651EE-ACD0-3443-B689-4BA1CA709212}" srcId="{3C77E91C-2628-BD43-BC60-A5AD2983C010}" destId="{07C81942-A289-5942-A997-A22E22429C75}" srcOrd="1" destOrd="0" parTransId="{3509742A-DDE1-6D40-83D7-F15A1A83E1E7}" sibTransId="{7C790BA6-66C0-6D44-9A6B-80D7B813CD8B}"/>
    <dgm:cxn modelId="{909D8E6E-4286-004E-81C4-5BD5EEBA46EB}" type="presOf" srcId="{81FFEAB7-4CFA-304A-964F-EC073E2BA018}" destId="{31D8A3A1-6E97-1C40-9FD9-E8B6AC99A3D8}" srcOrd="0" destOrd="0" presId="urn:microsoft.com/office/officeart/2005/8/layout/orgChart1"/>
    <dgm:cxn modelId="{16184276-04F4-E64E-B084-93D2ED59DB32}" type="presOf" srcId="{3C77E91C-2628-BD43-BC60-A5AD2983C010}" destId="{18C17BA3-433D-A04C-B9EA-C1A608941FE3}" srcOrd="1" destOrd="0" presId="urn:microsoft.com/office/officeart/2005/8/layout/orgChart1"/>
    <dgm:cxn modelId="{FC8B22B4-09B4-6A49-881C-1D9DEFFD84F0}" type="presParOf" srcId="{B036ABA3-35AB-2546-AE55-1CD512368461}" destId="{1B14326D-56DD-BF40-A7E5-825623E64F88}" srcOrd="0" destOrd="0" presId="urn:microsoft.com/office/officeart/2005/8/layout/orgChart1"/>
    <dgm:cxn modelId="{778C2F06-3AEF-C345-B25C-8D224BC6CBE4}" type="presParOf" srcId="{1B14326D-56DD-BF40-A7E5-825623E64F88}" destId="{0139BF7F-E3CB-4B4A-A2AD-B07DF72D6F7C}" srcOrd="0" destOrd="0" presId="urn:microsoft.com/office/officeart/2005/8/layout/orgChart1"/>
    <dgm:cxn modelId="{791660AB-51F7-3D41-94B5-1B2A41A04D1C}" type="presParOf" srcId="{0139BF7F-E3CB-4B4A-A2AD-B07DF72D6F7C}" destId="{14CBF5CD-6C14-AA4D-9357-6E8AF0331604}" srcOrd="0" destOrd="0" presId="urn:microsoft.com/office/officeart/2005/8/layout/orgChart1"/>
    <dgm:cxn modelId="{DAFB5159-356F-9E4C-B6D5-E679B3FECABA}" type="presParOf" srcId="{0139BF7F-E3CB-4B4A-A2AD-B07DF72D6F7C}" destId="{18C17BA3-433D-A04C-B9EA-C1A608941FE3}" srcOrd="1" destOrd="0" presId="urn:microsoft.com/office/officeart/2005/8/layout/orgChart1"/>
    <dgm:cxn modelId="{624F9388-8E89-5E48-9186-1CADD573E1C9}" type="presParOf" srcId="{1B14326D-56DD-BF40-A7E5-825623E64F88}" destId="{2C8618C2-965D-0546-884C-9E0EE81A58A6}" srcOrd="1" destOrd="0" presId="urn:microsoft.com/office/officeart/2005/8/layout/orgChart1"/>
    <dgm:cxn modelId="{66537793-AECF-9748-9E94-5214845D8B83}" type="presParOf" srcId="{2C8618C2-965D-0546-884C-9E0EE81A58A6}" destId="{25CF11CE-231F-C64E-B769-8AF601E54B5C}" srcOrd="0" destOrd="0" presId="urn:microsoft.com/office/officeart/2005/8/layout/orgChart1"/>
    <dgm:cxn modelId="{6705864C-EB10-6B47-AB02-1959272B9BF7}" type="presParOf" srcId="{2C8618C2-965D-0546-884C-9E0EE81A58A6}" destId="{C0619FDA-AB3E-1940-862C-228BE1C92CA6}" srcOrd="1" destOrd="0" presId="urn:microsoft.com/office/officeart/2005/8/layout/orgChart1"/>
    <dgm:cxn modelId="{73FCC15B-7B9C-4E4E-B960-9EBA8C63574F}" type="presParOf" srcId="{C0619FDA-AB3E-1940-862C-228BE1C92CA6}" destId="{B767C9E8-62F5-5C4B-AF8F-B18921CFD87C}" srcOrd="0" destOrd="0" presId="urn:microsoft.com/office/officeart/2005/8/layout/orgChart1"/>
    <dgm:cxn modelId="{AE425A0A-143E-F045-B570-C895F423A678}" type="presParOf" srcId="{B767C9E8-62F5-5C4B-AF8F-B18921CFD87C}" destId="{31D8A3A1-6E97-1C40-9FD9-E8B6AC99A3D8}" srcOrd="0" destOrd="0" presId="urn:microsoft.com/office/officeart/2005/8/layout/orgChart1"/>
    <dgm:cxn modelId="{64EA5756-F478-C644-BB3E-1742526C4D38}" type="presParOf" srcId="{B767C9E8-62F5-5C4B-AF8F-B18921CFD87C}" destId="{1405951F-3430-064A-8905-329E4797241F}" srcOrd="1" destOrd="0" presId="urn:microsoft.com/office/officeart/2005/8/layout/orgChart1"/>
    <dgm:cxn modelId="{14ACFD17-77BD-6F40-AA70-BB183B01A7C9}" type="presParOf" srcId="{C0619FDA-AB3E-1940-862C-228BE1C92CA6}" destId="{875B24A1-A3E8-294E-BF14-469601A63C78}" srcOrd="1" destOrd="0" presId="urn:microsoft.com/office/officeart/2005/8/layout/orgChart1"/>
    <dgm:cxn modelId="{D11CEDC7-26EE-5249-A177-17EBAEA91EC9}" type="presParOf" srcId="{C0619FDA-AB3E-1940-862C-228BE1C92CA6}" destId="{495C9DD5-9BD3-6248-81CB-1FF6E8339F0F}" srcOrd="2" destOrd="0" presId="urn:microsoft.com/office/officeart/2005/8/layout/orgChart1"/>
    <dgm:cxn modelId="{60A8FAE0-3A0F-3747-A9B1-28E5D57036FB}" type="presParOf" srcId="{2C8618C2-965D-0546-884C-9E0EE81A58A6}" destId="{7F5B0263-0770-8042-9C6E-B4A2A95E5F3E}" srcOrd="2" destOrd="0" presId="urn:microsoft.com/office/officeart/2005/8/layout/orgChart1"/>
    <dgm:cxn modelId="{308CE4C5-156D-FD45-9BA8-70E174DAF296}" type="presParOf" srcId="{2C8618C2-965D-0546-884C-9E0EE81A58A6}" destId="{A749FA15-5755-BD41-8506-CA8B9C2A966A}" srcOrd="3" destOrd="0" presId="urn:microsoft.com/office/officeart/2005/8/layout/orgChart1"/>
    <dgm:cxn modelId="{CAF36B52-D2EE-C740-8D8A-3BB0B6387178}" type="presParOf" srcId="{A749FA15-5755-BD41-8506-CA8B9C2A966A}" destId="{378D3230-DB27-3B4C-9222-1F6C246E2D32}" srcOrd="0" destOrd="0" presId="urn:microsoft.com/office/officeart/2005/8/layout/orgChart1"/>
    <dgm:cxn modelId="{DD99553A-953D-AF45-89C5-9DA7B3EE2663}" type="presParOf" srcId="{378D3230-DB27-3B4C-9222-1F6C246E2D32}" destId="{B16F9CF7-FD01-2749-A3F0-D82E32694091}" srcOrd="0" destOrd="0" presId="urn:microsoft.com/office/officeart/2005/8/layout/orgChart1"/>
    <dgm:cxn modelId="{CFB3B7EA-F4D1-BB47-8A7F-D94682AD1CB7}" type="presParOf" srcId="{378D3230-DB27-3B4C-9222-1F6C246E2D32}" destId="{8DAED21C-F839-1045-B822-AD43415B8250}" srcOrd="1" destOrd="0" presId="urn:microsoft.com/office/officeart/2005/8/layout/orgChart1"/>
    <dgm:cxn modelId="{393D6704-204D-874B-8974-B59143FB7F98}" type="presParOf" srcId="{A749FA15-5755-BD41-8506-CA8B9C2A966A}" destId="{530D5540-4884-6C43-B84F-FA2C53CBD66D}" srcOrd="1" destOrd="0" presId="urn:microsoft.com/office/officeart/2005/8/layout/orgChart1"/>
    <dgm:cxn modelId="{EC57FCBB-D93E-CC4E-9420-718BB71845BA}" type="presParOf" srcId="{A749FA15-5755-BD41-8506-CA8B9C2A966A}" destId="{4B0B9C68-9B12-184C-A05B-FF650572FC8B}" srcOrd="2" destOrd="0" presId="urn:microsoft.com/office/officeart/2005/8/layout/orgChart1"/>
    <dgm:cxn modelId="{EE4B16EA-E35F-EE4C-B9D0-CE486A1854B8}" type="presParOf" srcId="{1B14326D-56DD-BF40-A7E5-825623E64F88}" destId="{8825A381-5B81-B24F-9F03-12257713A15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M. Al-Turany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05EBB-E616-604A-8B19-14E92BE54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73255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M. Al-Turany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353BB-1B60-D347-946A-647A9C58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20528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M. Al-Turany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3353BB-1B60-D347-946A-647A9C58F2CF}" type="slidenum">
              <a:rPr lang="en-US" smtClean="0"/>
              <a:t>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84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AE92C-68D6-44A1-813E-ADBD6ED2D70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8F0116-947A-4B40-A157-ADF0D73EA5A8}" type="slidenum">
              <a:rPr lang="de-DE" smtClean="0">
                <a:latin typeface="Arial" pitchFamily="34" charset="0"/>
              </a:rPr>
              <a:pPr/>
              <a:t>4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75150"/>
            <a:ext cx="5035550" cy="4097338"/>
          </a:xfrm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EE2A6D-EC93-44E2-ADDD-8F4668DFFA8D}" type="slidenum">
              <a:rPr lang="de-DE" smtClean="0">
                <a:latin typeface="Arial" pitchFamily="34" charset="0"/>
              </a:rPr>
              <a:pPr/>
              <a:t>5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AE92C-68D6-44A1-813E-ADBD6ED2D70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575"/>
              </a:spcBef>
            </a:pP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Höchst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Effizientes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RZ in</a:t>
            </a:r>
            <a:r>
              <a:rPr lang="en-US" baseline="0" dirty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Planung</a:t>
            </a:r>
            <a:r>
              <a:rPr lang="en-US" baseline="0" dirty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bei</a:t>
            </a:r>
            <a:r>
              <a:rPr lang="en-US" baseline="0" dirty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GSI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8177BA-6B8E-074B-AB0A-DC4E1D2D2C46}" type="slidenum">
              <a:rPr lang="de-DE"/>
              <a:pPr>
                <a:defRPr/>
              </a:pPr>
              <a:t>9</a:t>
            </a:fld>
            <a:endParaRPr lang="de-D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575"/>
              </a:spcBef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Die PR PUE Story – Watt = Euro/a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145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4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25105183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219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48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94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71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698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5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40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83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06FE8-D272-C543-97C0-5E32A384D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953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ransition spd="slow">
    <p:fade/>
  </p:transition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diagramColors" Target="../diagrams/colors1.xml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36.jpg"/><Relationship Id="rId10" Type="http://schemas.openxmlformats.org/officeDocument/2006/relationships/diagramData" Target="../diagrams/data1.xml"/><Relationship Id="rId4" Type="http://schemas.openxmlformats.org/officeDocument/2006/relationships/image" Target="../media/image35.jpg"/><Relationship Id="rId9" Type="http://schemas.microsoft.com/office/2007/relationships/hdphoto" Target="../media/hdphoto3.wdp"/><Relationship Id="rId14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1.pn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dds.gsi.de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eng.d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.png"/><Relationship Id="rId5" Type="http://schemas.openxmlformats.org/officeDocument/2006/relationships/image" Target="../media/image8.jpe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  <a:lumOff val="5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0209" y="2217083"/>
            <a:ext cx="8574020" cy="213281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/>
              <a:t>ALFA: Next generation concurrent framework for ALICE and FAIR experiments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2747" y="4659534"/>
            <a:ext cx="6400800" cy="112923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Mohammad Al-Turany</a:t>
            </a:r>
          </a:p>
          <a:p>
            <a:r>
              <a:rPr lang="en-US" dirty="0"/>
              <a:t>GSI</a:t>
            </a:r>
            <a:r>
              <a:rPr lang="en-US" dirty="0" smtClean="0"/>
              <a:t>-</a:t>
            </a:r>
            <a:r>
              <a:rPr lang="en-US" dirty="0" err="1" smtClean="0"/>
              <a:t>ExpSys</a:t>
            </a:r>
            <a:r>
              <a:rPr lang="en-US" dirty="0" smtClean="0"/>
              <a:t>/</a:t>
            </a:r>
            <a:r>
              <a:rPr lang="en-US" dirty="0"/>
              <a:t>CERN-</a:t>
            </a:r>
            <a:r>
              <a:rPr lang="en-US" dirty="0" smtClean="0"/>
              <a:t>PH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09" y="146095"/>
            <a:ext cx="1363504" cy="1843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542" y="237611"/>
            <a:ext cx="1965770" cy="1638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484" y="5771317"/>
            <a:ext cx="2510916" cy="83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30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AutoShape 252"/>
          <p:cNvSpPr>
            <a:spLocks noChangeArrowheads="1"/>
          </p:cNvSpPr>
          <p:nvPr/>
        </p:nvSpPr>
        <p:spPr bwMode="auto">
          <a:xfrm flipV="1">
            <a:off x="3462055" y="3624196"/>
            <a:ext cx="1245190" cy="384234"/>
          </a:xfrm>
          <a:prstGeom prst="chevron">
            <a:avLst>
              <a:gd name="adj" fmla="val 19123"/>
            </a:avLst>
          </a:prstGeom>
          <a:gradFill rotWithShape="1">
            <a:gsLst>
              <a:gs pos="0">
                <a:srgbClr val="A4D329"/>
              </a:gs>
              <a:gs pos="100000">
                <a:srgbClr val="C0FF4D"/>
              </a:gs>
            </a:gsLst>
            <a:lin ang="5400000" scaled="1"/>
          </a:gradFill>
          <a:ln w="190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da-DK" kern="0" noProof="1">
              <a:latin typeface="Calibri"/>
              <a:ea typeface="ＭＳ Ｐゴシック" pitchFamily="-97" charset="-128"/>
            </a:endParaRPr>
          </a:p>
        </p:txBody>
      </p:sp>
      <p:sp>
        <p:nvSpPr>
          <p:cNvPr id="96" name="AutoShape 252"/>
          <p:cNvSpPr>
            <a:spLocks noChangeArrowheads="1"/>
          </p:cNvSpPr>
          <p:nvPr/>
        </p:nvSpPr>
        <p:spPr bwMode="auto">
          <a:xfrm flipV="1">
            <a:off x="1750836" y="3624196"/>
            <a:ext cx="1685476" cy="384234"/>
          </a:xfrm>
          <a:prstGeom prst="chevron">
            <a:avLst>
              <a:gd name="adj" fmla="val 19123"/>
            </a:avLst>
          </a:prstGeom>
          <a:gradFill rotWithShape="1">
            <a:gsLst>
              <a:gs pos="0">
                <a:srgbClr val="A4D329"/>
              </a:gs>
              <a:gs pos="100000">
                <a:srgbClr val="C0FF4D"/>
              </a:gs>
            </a:gsLst>
            <a:lin ang="5400000" scaled="1"/>
          </a:gradFill>
          <a:ln w="190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da-DK" kern="0" noProof="1">
              <a:latin typeface="Calibri"/>
              <a:ea typeface="ＭＳ Ｐゴシック" pitchFamily="-97" charset="-128"/>
            </a:endParaRPr>
          </a:p>
        </p:txBody>
      </p:sp>
      <p:sp>
        <p:nvSpPr>
          <p:cNvPr id="111" name="AutoShape 250"/>
          <p:cNvSpPr>
            <a:spLocks noChangeArrowheads="1"/>
          </p:cNvSpPr>
          <p:nvPr/>
        </p:nvSpPr>
        <p:spPr bwMode="auto">
          <a:xfrm flipV="1">
            <a:off x="233361" y="3610860"/>
            <a:ext cx="194000" cy="384234"/>
          </a:xfrm>
          <a:prstGeom prst="chevron">
            <a:avLst>
              <a:gd name="adj" fmla="val 39616"/>
            </a:avLst>
          </a:prstGeom>
          <a:gradFill rotWithShape="1">
            <a:gsLst>
              <a:gs pos="0">
                <a:srgbClr val="020000"/>
              </a:gs>
              <a:gs pos="100000">
                <a:srgbClr val="E6E6E6">
                  <a:lumMod val="25000"/>
                </a:srgbClr>
              </a:gs>
            </a:gsLst>
            <a:lin ang="5400000" scaled="1"/>
          </a:gradFill>
          <a:ln w="190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>
              <a:latin typeface="Calibri"/>
              <a:ea typeface="ＭＳ Ｐゴシック" pitchFamily="-97" charset="-128"/>
            </a:endParaRPr>
          </a:p>
        </p:txBody>
      </p:sp>
      <p:sp>
        <p:nvSpPr>
          <p:cNvPr id="126" name="AutoShape 252"/>
          <p:cNvSpPr>
            <a:spLocks noChangeArrowheads="1"/>
          </p:cNvSpPr>
          <p:nvPr/>
        </p:nvSpPr>
        <p:spPr bwMode="auto">
          <a:xfrm flipV="1">
            <a:off x="371897" y="3610860"/>
            <a:ext cx="1317203" cy="384234"/>
          </a:xfrm>
          <a:prstGeom prst="chevron">
            <a:avLst>
              <a:gd name="adj" fmla="val 19124"/>
            </a:avLst>
          </a:prstGeom>
          <a:gradFill rotWithShape="1">
            <a:gsLst>
              <a:gs pos="0">
                <a:srgbClr val="A4D329"/>
              </a:gs>
              <a:gs pos="100000">
                <a:srgbClr val="C0FF4D"/>
              </a:gs>
            </a:gsLst>
            <a:lin ang="5400000" scaled="1"/>
          </a:gradFill>
          <a:ln w="190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 noProof="1">
              <a:latin typeface="Calibri"/>
              <a:ea typeface="ＭＳ Ｐゴシック" pitchFamily="-97" charset="-128"/>
            </a:endParaRPr>
          </a:p>
        </p:txBody>
      </p:sp>
      <p:sp>
        <p:nvSpPr>
          <p:cNvPr id="136" name="AutoShape 266"/>
          <p:cNvSpPr>
            <a:spLocks noChangeArrowheads="1"/>
          </p:cNvSpPr>
          <p:nvPr/>
        </p:nvSpPr>
        <p:spPr bwMode="auto">
          <a:xfrm flipV="1">
            <a:off x="1608159" y="3624196"/>
            <a:ext cx="194000" cy="384234"/>
          </a:xfrm>
          <a:prstGeom prst="chevron">
            <a:avLst>
              <a:gd name="adj" fmla="val 39616"/>
            </a:avLst>
          </a:prstGeom>
          <a:gradFill rotWithShape="1">
            <a:gsLst>
              <a:gs pos="0">
                <a:srgbClr val="020000"/>
              </a:gs>
              <a:gs pos="100000">
                <a:srgbClr val="E6E6E6">
                  <a:lumMod val="25000"/>
                </a:srgbClr>
              </a:gs>
            </a:gsLst>
            <a:lin ang="5400000" scaled="1"/>
          </a:gradFill>
          <a:ln w="190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da-DK" kern="0">
              <a:latin typeface="Calibri"/>
              <a:ea typeface="ＭＳ Ｐゴシック" pitchFamily="-97" charset="-128"/>
            </a:endParaRPr>
          </a:p>
        </p:txBody>
      </p:sp>
      <p:sp>
        <p:nvSpPr>
          <p:cNvPr id="137" name="AutoShape 282"/>
          <p:cNvSpPr>
            <a:spLocks noChangeArrowheads="1"/>
          </p:cNvSpPr>
          <p:nvPr/>
        </p:nvSpPr>
        <p:spPr bwMode="auto">
          <a:xfrm flipV="1">
            <a:off x="3339926" y="3624196"/>
            <a:ext cx="192772" cy="384234"/>
          </a:xfrm>
          <a:prstGeom prst="chevron">
            <a:avLst>
              <a:gd name="adj" fmla="val 39616"/>
            </a:avLst>
          </a:prstGeom>
          <a:gradFill rotWithShape="1">
            <a:gsLst>
              <a:gs pos="0">
                <a:srgbClr val="020000"/>
              </a:gs>
              <a:gs pos="100000">
                <a:srgbClr val="E6E6E6">
                  <a:lumMod val="25000"/>
                </a:srgbClr>
              </a:gs>
            </a:gsLst>
            <a:lin ang="5400000" scaled="1"/>
          </a:gradFill>
          <a:ln w="190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da-DK" kern="0" dirty="0">
              <a:latin typeface="Calibri"/>
              <a:ea typeface="ＭＳ Ｐゴシック" pitchFamily="-97" charset="-128"/>
            </a:endParaRPr>
          </a:p>
        </p:txBody>
      </p:sp>
      <p:sp>
        <p:nvSpPr>
          <p:cNvPr id="138" name="AutoShape 296"/>
          <p:cNvSpPr>
            <a:spLocks noChangeArrowheads="1"/>
          </p:cNvSpPr>
          <p:nvPr/>
        </p:nvSpPr>
        <p:spPr bwMode="auto">
          <a:xfrm flipV="1">
            <a:off x="4653579" y="3622223"/>
            <a:ext cx="194000" cy="384234"/>
          </a:xfrm>
          <a:prstGeom prst="chevron">
            <a:avLst>
              <a:gd name="adj" fmla="val 39616"/>
            </a:avLst>
          </a:prstGeom>
          <a:gradFill rotWithShape="1">
            <a:gsLst>
              <a:gs pos="0">
                <a:srgbClr val="020000"/>
              </a:gs>
              <a:gs pos="100000">
                <a:srgbClr val="E6E6E6">
                  <a:lumMod val="25000"/>
                </a:srgbClr>
              </a:gs>
            </a:gsLst>
            <a:lin ang="5400000" scaled="1"/>
          </a:gradFill>
          <a:ln w="190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da-DK" kern="0" dirty="0">
              <a:latin typeface="Calibri"/>
              <a:ea typeface="ＭＳ Ｐゴシック" pitchFamily="-97" charset="-128"/>
            </a:endParaRPr>
          </a:p>
        </p:txBody>
      </p:sp>
      <p:sp>
        <p:nvSpPr>
          <p:cNvPr id="139" name="AutoShape 252"/>
          <p:cNvSpPr>
            <a:spLocks noChangeArrowheads="1"/>
          </p:cNvSpPr>
          <p:nvPr/>
        </p:nvSpPr>
        <p:spPr bwMode="auto">
          <a:xfrm flipV="1">
            <a:off x="4783844" y="3622223"/>
            <a:ext cx="1524000" cy="384234"/>
          </a:xfrm>
          <a:prstGeom prst="chevron">
            <a:avLst>
              <a:gd name="adj" fmla="val 19124"/>
            </a:avLst>
          </a:prstGeom>
          <a:gradFill rotWithShape="1">
            <a:gsLst>
              <a:gs pos="0">
                <a:srgbClr val="A4D329"/>
              </a:gs>
              <a:gs pos="100000">
                <a:srgbClr val="C0FF4D"/>
              </a:gs>
            </a:gsLst>
            <a:lin ang="5400000" scaled="1"/>
          </a:gradFill>
          <a:ln w="190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da-DK" kern="0" noProof="1">
              <a:latin typeface="Calibri"/>
              <a:ea typeface="ＭＳ Ｐゴシック" pitchFamily="-97" charset="-128"/>
            </a:endParaRPr>
          </a:p>
        </p:txBody>
      </p:sp>
      <p:sp>
        <p:nvSpPr>
          <p:cNvPr id="140" name="AutoShape 296"/>
          <p:cNvSpPr>
            <a:spLocks noChangeArrowheads="1"/>
          </p:cNvSpPr>
          <p:nvPr/>
        </p:nvSpPr>
        <p:spPr bwMode="auto">
          <a:xfrm flipV="1">
            <a:off x="6244159" y="3622164"/>
            <a:ext cx="194000" cy="384234"/>
          </a:xfrm>
          <a:prstGeom prst="chevron">
            <a:avLst>
              <a:gd name="adj" fmla="val 39616"/>
            </a:avLst>
          </a:prstGeom>
          <a:gradFill rotWithShape="1">
            <a:gsLst>
              <a:gs pos="0">
                <a:srgbClr val="020000"/>
              </a:gs>
              <a:gs pos="100000">
                <a:srgbClr val="E6E6E6">
                  <a:lumMod val="25000"/>
                </a:srgbClr>
              </a:gs>
            </a:gsLst>
            <a:lin ang="5400000" scaled="1"/>
          </a:gradFill>
          <a:ln w="190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da-DK" kern="0" dirty="0">
              <a:latin typeface="Calibri"/>
              <a:ea typeface="ＭＳ Ｐゴシック" pitchFamily="-97" charset="-128"/>
            </a:endParaRPr>
          </a:p>
        </p:txBody>
      </p:sp>
      <p:sp>
        <p:nvSpPr>
          <p:cNvPr id="145" name="Nedadgående pil 144"/>
          <p:cNvSpPr>
            <a:spLocks noChangeArrowheads="1"/>
          </p:cNvSpPr>
          <p:nvPr/>
        </p:nvSpPr>
        <p:spPr bwMode="auto">
          <a:xfrm>
            <a:off x="180975" y="3132138"/>
            <a:ext cx="250825" cy="538162"/>
          </a:xfrm>
          <a:prstGeom prst="downArrow">
            <a:avLst>
              <a:gd name="adj1" fmla="val 50000"/>
              <a:gd name="adj2" fmla="val 50004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latin typeface="Calibri" pitchFamily="-111" charset="0"/>
            </a:endParaRPr>
          </a:p>
        </p:txBody>
      </p:sp>
      <p:sp>
        <p:nvSpPr>
          <p:cNvPr id="149" name="Rektangel 148"/>
          <p:cNvSpPr>
            <a:spLocks noChangeArrowheads="1"/>
          </p:cNvSpPr>
          <p:nvPr/>
        </p:nvSpPr>
        <p:spPr bwMode="auto">
          <a:xfrm>
            <a:off x="207963" y="1933575"/>
            <a:ext cx="1393825" cy="1487488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atin typeface="Calibri" pitchFamily="-111" charset="0"/>
            </a:endParaRPr>
          </a:p>
        </p:txBody>
      </p:sp>
      <p:sp>
        <p:nvSpPr>
          <p:cNvPr id="151" name="Nedadgående pil 150"/>
          <p:cNvSpPr>
            <a:spLocks noChangeArrowheads="1"/>
          </p:cNvSpPr>
          <p:nvPr/>
        </p:nvSpPr>
        <p:spPr bwMode="auto">
          <a:xfrm flipV="1">
            <a:off x="1062038" y="3900488"/>
            <a:ext cx="250825" cy="536575"/>
          </a:xfrm>
          <a:prstGeom prst="downArrow">
            <a:avLst>
              <a:gd name="adj1" fmla="val 50000"/>
              <a:gd name="adj2" fmla="val 50005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latin typeface="Calibri" pitchFamily="-111" charset="0"/>
            </a:endParaRPr>
          </a:p>
        </p:txBody>
      </p:sp>
      <p:sp>
        <p:nvSpPr>
          <p:cNvPr id="154" name="Rektangel 153"/>
          <p:cNvSpPr>
            <a:spLocks noChangeArrowheads="1"/>
          </p:cNvSpPr>
          <p:nvPr/>
        </p:nvSpPr>
        <p:spPr bwMode="auto">
          <a:xfrm>
            <a:off x="479425" y="4346575"/>
            <a:ext cx="1395413" cy="1489075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atin typeface="Calibri" pitchFamily="-111" charset="0"/>
            </a:endParaRPr>
          </a:p>
        </p:txBody>
      </p:sp>
      <p:sp>
        <p:nvSpPr>
          <p:cNvPr id="12295" name="Rektangel 160"/>
          <p:cNvSpPr>
            <a:spLocks noChangeArrowheads="1"/>
          </p:cNvSpPr>
          <p:nvPr/>
        </p:nvSpPr>
        <p:spPr bwMode="auto">
          <a:xfrm>
            <a:off x="228600" y="1981200"/>
            <a:ext cx="13049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400" b="1" noProof="1" smtClean="0">
                <a:latin typeface="Calibri" pitchFamily="-111" charset="0"/>
                <a:cs typeface="Arial" charset="0"/>
              </a:rPr>
              <a:t>Start testing the VMC  concept for CBM</a:t>
            </a:r>
            <a:endParaRPr lang="en-US" sz="1400" b="1" noProof="1">
              <a:latin typeface="Calibri" pitchFamily="-111" charset="0"/>
              <a:cs typeface="Arial" charset="0"/>
            </a:endParaRPr>
          </a:p>
        </p:txBody>
      </p:sp>
      <p:sp>
        <p:nvSpPr>
          <p:cNvPr id="12296" name="Rektangel 161"/>
          <p:cNvSpPr>
            <a:spLocks noChangeArrowheads="1"/>
          </p:cNvSpPr>
          <p:nvPr/>
        </p:nvSpPr>
        <p:spPr bwMode="auto">
          <a:xfrm>
            <a:off x="538163" y="4445000"/>
            <a:ext cx="1306512" cy="74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400" b="1" noProof="1" smtClean="0">
                <a:latin typeface="Calibri" pitchFamily="-111" charset="0"/>
                <a:cs typeface="Arial" charset="0"/>
              </a:rPr>
              <a:t>First Release of CbmRoot </a:t>
            </a:r>
          </a:p>
          <a:p>
            <a:pPr defTabSz="801688">
              <a:spcBef>
                <a:spcPct val="20000"/>
              </a:spcBef>
            </a:pPr>
            <a:endParaRPr lang="en-US" sz="1200" noProof="1">
              <a:latin typeface="Calibri" pitchFamily="-111" charset="0"/>
              <a:cs typeface="Arial" charset="0"/>
            </a:endParaRPr>
          </a:p>
        </p:txBody>
      </p:sp>
      <p:sp>
        <p:nvSpPr>
          <p:cNvPr id="165" name="Nedadgående pil 164"/>
          <p:cNvSpPr>
            <a:spLocks noChangeArrowheads="1"/>
          </p:cNvSpPr>
          <p:nvPr/>
        </p:nvSpPr>
        <p:spPr bwMode="auto">
          <a:xfrm flipV="1">
            <a:off x="2482364" y="3904299"/>
            <a:ext cx="250825" cy="536575"/>
          </a:xfrm>
          <a:prstGeom prst="downArrow">
            <a:avLst>
              <a:gd name="adj1" fmla="val 50000"/>
              <a:gd name="adj2" fmla="val 50005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latin typeface="Calibri" pitchFamily="-111" charset="0"/>
            </a:endParaRPr>
          </a:p>
        </p:txBody>
      </p:sp>
      <p:sp>
        <p:nvSpPr>
          <p:cNvPr id="166" name="Rektangel 165"/>
          <p:cNvSpPr>
            <a:spLocks noChangeArrowheads="1"/>
          </p:cNvSpPr>
          <p:nvPr/>
        </p:nvSpPr>
        <p:spPr bwMode="auto">
          <a:xfrm>
            <a:off x="2273440" y="4350386"/>
            <a:ext cx="1395413" cy="1489075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atin typeface="Calibri" pitchFamily="-111" charset="0"/>
            </a:endParaRPr>
          </a:p>
        </p:txBody>
      </p:sp>
      <p:sp>
        <p:nvSpPr>
          <p:cNvPr id="12299" name="Rektangel 167"/>
          <p:cNvSpPr>
            <a:spLocks noChangeArrowheads="1"/>
          </p:cNvSpPr>
          <p:nvPr/>
        </p:nvSpPr>
        <p:spPr bwMode="auto">
          <a:xfrm>
            <a:off x="2332178" y="4448811"/>
            <a:ext cx="130651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400" b="1" noProof="1">
                <a:latin typeface="Calibri" pitchFamily="-111" charset="0"/>
                <a:cs typeface="Arial" charset="0"/>
              </a:rPr>
              <a:t>MPD (NICA) start also using </a:t>
            </a:r>
            <a:r>
              <a:rPr lang="en-US" sz="1400" b="1" noProof="1" smtClean="0">
                <a:latin typeface="Calibri" pitchFamily="-111" charset="0"/>
                <a:cs typeface="Arial" charset="0"/>
              </a:rPr>
              <a:t>FairRoot</a:t>
            </a:r>
            <a:endParaRPr lang="en-US" sz="1200" noProof="1">
              <a:latin typeface="Calibri" pitchFamily="-111" charset="0"/>
              <a:cs typeface="Arial" charset="0"/>
            </a:endParaRPr>
          </a:p>
        </p:txBody>
      </p:sp>
      <p:sp>
        <p:nvSpPr>
          <p:cNvPr id="169" name="Nedadgående pil 168"/>
          <p:cNvSpPr>
            <a:spLocks noChangeArrowheads="1"/>
          </p:cNvSpPr>
          <p:nvPr/>
        </p:nvSpPr>
        <p:spPr bwMode="auto">
          <a:xfrm flipV="1">
            <a:off x="4412904" y="3942399"/>
            <a:ext cx="250825" cy="536575"/>
          </a:xfrm>
          <a:prstGeom prst="downArrow">
            <a:avLst>
              <a:gd name="adj1" fmla="val 50000"/>
              <a:gd name="adj2" fmla="val 50005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latin typeface="Calibri" pitchFamily="-111" charset="0"/>
            </a:endParaRPr>
          </a:p>
        </p:txBody>
      </p:sp>
      <p:sp>
        <p:nvSpPr>
          <p:cNvPr id="170" name="Rektangel 169"/>
          <p:cNvSpPr>
            <a:spLocks noChangeArrowheads="1"/>
          </p:cNvSpPr>
          <p:nvPr/>
        </p:nvSpPr>
        <p:spPr bwMode="auto">
          <a:xfrm>
            <a:off x="3853155" y="4352202"/>
            <a:ext cx="1241274" cy="1541061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atin typeface="Calibri" pitchFamily="-111" charset="0"/>
            </a:endParaRPr>
          </a:p>
        </p:txBody>
      </p:sp>
      <p:sp>
        <p:nvSpPr>
          <p:cNvPr id="12302" name="Rektangel 170"/>
          <p:cNvSpPr>
            <a:spLocks noChangeArrowheads="1"/>
          </p:cNvSpPr>
          <p:nvPr/>
        </p:nvSpPr>
        <p:spPr bwMode="auto">
          <a:xfrm>
            <a:off x="3942055" y="4590824"/>
            <a:ext cx="1306512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400" b="1" noProof="1" smtClean="0">
                <a:latin typeface="Calibri" pitchFamily="-111" charset="0"/>
                <a:cs typeface="Arial" charset="0"/>
              </a:rPr>
              <a:t>ASYEOS joined</a:t>
            </a:r>
          </a:p>
          <a:p>
            <a:pPr defTabSz="801688">
              <a:spcBef>
                <a:spcPct val="20000"/>
              </a:spcBef>
            </a:pPr>
            <a:r>
              <a:rPr lang="en-US" sz="1400" b="1" noProof="1" smtClean="0">
                <a:latin typeface="Calibri" pitchFamily="-111" charset="0"/>
                <a:cs typeface="Arial" charset="0"/>
              </a:rPr>
              <a:t>(ASYEOSRoot)</a:t>
            </a:r>
            <a:endParaRPr lang="en-US" sz="1200" noProof="1">
              <a:latin typeface="Calibri" pitchFamily="-111" charset="0"/>
              <a:cs typeface="Arial" charset="0"/>
            </a:endParaRPr>
          </a:p>
        </p:txBody>
      </p:sp>
      <p:sp>
        <p:nvSpPr>
          <p:cNvPr id="172" name="Nedadgående pil 171"/>
          <p:cNvSpPr>
            <a:spLocks noChangeArrowheads="1"/>
          </p:cNvSpPr>
          <p:nvPr/>
        </p:nvSpPr>
        <p:spPr bwMode="auto">
          <a:xfrm flipV="1">
            <a:off x="5713419" y="3905749"/>
            <a:ext cx="250825" cy="536575"/>
          </a:xfrm>
          <a:prstGeom prst="downArrow">
            <a:avLst>
              <a:gd name="adj1" fmla="val 50000"/>
              <a:gd name="adj2" fmla="val 50005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latin typeface="Calibri" pitchFamily="-111" charset="0"/>
            </a:endParaRPr>
          </a:p>
        </p:txBody>
      </p:sp>
      <p:sp>
        <p:nvSpPr>
          <p:cNvPr id="173" name="Rektangel 172"/>
          <p:cNvSpPr>
            <a:spLocks noChangeArrowheads="1"/>
          </p:cNvSpPr>
          <p:nvPr/>
        </p:nvSpPr>
        <p:spPr bwMode="auto">
          <a:xfrm>
            <a:off x="5319017" y="4360029"/>
            <a:ext cx="1395413" cy="1489075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atin typeface="Calibri" pitchFamily="-111" charset="0"/>
            </a:endParaRPr>
          </a:p>
        </p:txBody>
      </p:sp>
      <p:sp>
        <p:nvSpPr>
          <p:cNvPr id="12305" name="Rektangel 173"/>
          <p:cNvSpPr>
            <a:spLocks noChangeArrowheads="1"/>
          </p:cNvSpPr>
          <p:nvPr/>
        </p:nvSpPr>
        <p:spPr bwMode="auto">
          <a:xfrm>
            <a:off x="5380323" y="4470518"/>
            <a:ext cx="130651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400" b="1" noProof="1" smtClean="0">
                <a:latin typeface="Calibri" pitchFamily="-111" charset="0"/>
                <a:cs typeface="Arial" charset="0"/>
              </a:rPr>
              <a:t>GEM-TPC seperated from PANDA branch (FOPIRoot)</a:t>
            </a:r>
            <a:endParaRPr lang="en-US" sz="1200" noProof="1">
              <a:latin typeface="Calibri" pitchFamily="-111" charset="0"/>
              <a:cs typeface="Arial" charset="0"/>
            </a:endParaRPr>
          </a:p>
        </p:txBody>
      </p:sp>
      <p:sp>
        <p:nvSpPr>
          <p:cNvPr id="175" name="Nedadgående pil 174"/>
          <p:cNvSpPr>
            <a:spLocks noChangeArrowheads="1"/>
          </p:cNvSpPr>
          <p:nvPr/>
        </p:nvSpPr>
        <p:spPr bwMode="auto">
          <a:xfrm>
            <a:off x="2733189" y="3202751"/>
            <a:ext cx="250825" cy="538162"/>
          </a:xfrm>
          <a:prstGeom prst="downArrow">
            <a:avLst>
              <a:gd name="adj1" fmla="val 50000"/>
              <a:gd name="adj2" fmla="val 50004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latin typeface="Calibri" pitchFamily="-111" charset="0"/>
            </a:endParaRPr>
          </a:p>
        </p:txBody>
      </p:sp>
      <p:sp>
        <p:nvSpPr>
          <p:cNvPr id="176" name="Rektangel 175"/>
          <p:cNvSpPr>
            <a:spLocks noChangeArrowheads="1"/>
          </p:cNvSpPr>
          <p:nvPr/>
        </p:nvSpPr>
        <p:spPr bwMode="auto">
          <a:xfrm>
            <a:off x="1815462" y="1946911"/>
            <a:ext cx="1393825" cy="1487488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atin typeface="Calibri" pitchFamily="-111" charset="0"/>
            </a:endParaRPr>
          </a:p>
        </p:txBody>
      </p:sp>
      <p:sp>
        <p:nvSpPr>
          <p:cNvPr id="12308" name="Rektangel 176"/>
          <p:cNvSpPr>
            <a:spLocks noChangeArrowheads="1"/>
          </p:cNvSpPr>
          <p:nvPr/>
        </p:nvSpPr>
        <p:spPr bwMode="auto">
          <a:xfrm>
            <a:off x="1829901" y="2043749"/>
            <a:ext cx="1304925" cy="142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400" b="1" noProof="1" smtClean="0">
                <a:latin typeface="Calibri" pitchFamily="-111" charset="0"/>
                <a:cs typeface="Arial" charset="0"/>
              </a:rPr>
              <a:t>Panda decided to join-&gt;</a:t>
            </a:r>
          </a:p>
          <a:p>
            <a:pPr defTabSz="801688">
              <a:spcBef>
                <a:spcPct val="20000"/>
              </a:spcBef>
            </a:pPr>
            <a:r>
              <a:rPr lang="en-US" sz="1400" b="1" noProof="1">
                <a:latin typeface="Calibri" pitchFamily="-111" charset="0"/>
                <a:cs typeface="Arial" charset="0"/>
              </a:rPr>
              <a:t>FairRoot: same Base package for different </a:t>
            </a:r>
            <a:r>
              <a:rPr lang="en-US" sz="1400" b="1" noProof="1" smtClean="0">
                <a:latin typeface="Calibri" pitchFamily="-111" charset="0"/>
                <a:cs typeface="Arial" charset="0"/>
              </a:rPr>
              <a:t>experiments</a:t>
            </a:r>
            <a:endParaRPr lang="en-US" sz="1200" noProof="1">
              <a:latin typeface="Calibri" pitchFamily="-111" charset="0"/>
              <a:cs typeface="Arial" charset="0"/>
            </a:endParaRPr>
          </a:p>
        </p:txBody>
      </p:sp>
      <p:sp>
        <p:nvSpPr>
          <p:cNvPr id="178" name="Nedadgående pil 177"/>
          <p:cNvSpPr>
            <a:spLocks noChangeArrowheads="1"/>
          </p:cNvSpPr>
          <p:nvPr/>
        </p:nvSpPr>
        <p:spPr bwMode="auto">
          <a:xfrm>
            <a:off x="4136679" y="3145474"/>
            <a:ext cx="250825" cy="538162"/>
          </a:xfrm>
          <a:prstGeom prst="downArrow">
            <a:avLst>
              <a:gd name="adj1" fmla="val 50000"/>
              <a:gd name="adj2" fmla="val 50004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latin typeface="Calibri" pitchFamily="-111" charset="0"/>
            </a:endParaRPr>
          </a:p>
        </p:txBody>
      </p:sp>
      <p:sp>
        <p:nvSpPr>
          <p:cNvPr id="179" name="Rektangel 178"/>
          <p:cNvSpPr>
            <a:spLocks noChangeArrowheads="1"/>
          </p:cNvSpPr>
          <p:nvPr/>
        </p:nvSpPr>
        <p:spPr bwMode="auto">
          <a:xfrm>
            <a:off x="3339926" y="1964374"/>
            <a:ext cx="1393825" cy="1487488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atin typeface="Calibri" pitchFamily="-111" charset="0"/>
            </a:endParaRPr>
          </a:p>
        </p:txBody>
      </p:sp>
      <p:sp>
        <p:nvSpPr>
          <p:cNvPr id="12311" name="Rektangel 179"/>
          <p:cNvSpPr>
            <a:spLocks noChangeArrowheads="1"/>
          </p:cNvSpPr>
          <p:nvPr/>
        </p:nvSpPr>
        <p:spPr bwMode="auto">
          <a:xfrm>
            <a:off x="3462023" y="2228436"/>
            <a:ext cx="13049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400" b="1" noProof="1" smtClean="0">
                <a:latin typeface="Calibri" pitchFamily="-111" charset="0"/>
                <a:cs typeface="Arial" charset="0"/>
              </a:rPr>
              <a:t>R3B joined</a:t>
            </a:r>
            <a:endParaRPr lang="en-US" sz="1200" noProof="1">
              <a:latin typeface="Calibri" pitchFamily="-111" charset="0"/>
              <a:cs typeface="Arial" charset="0"/>
            </a:endParaRPr>
          </a:p>
        </p:txBody>
      </p:sp>
      <p:sp>
        <p:nvSpPr>
          <p:cNvPr id="181" name="Nedadgående pil 180"/>
          <p:cNvSpPr>
            <a:spLocks noChangeArrowheads="1"/>
          </p:cNvSpPr>
          <p:nvPr/>
        </p:nvSpPr>
        <p:spPr bwMode="auto">
          <a:xfrm>
            <a:off x="4928145" y="3162937"/>
            <a:ext cx="250825" cy="538162"/>
          </a:xfrm>
          <a:prstGeom prst="downArrow">
            <a:avLst>
              <a:gd name="adj1" fmla="val 50000"/>
              <a:gd name="adj2" fmla="val 50004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latin typeface="Calibri" pitchFamily="-111" charset="0"/>
            </a:endParaRPr>
          </a:p>
        </p:txBody>
      </p:sp>
      <p:sp>
        <p:nvSpPr>
          <p:cNvPr id="182" name="Rektangel 181"/>
          <p:cNvSpPr>
            <a:spLocks noChangeArrowheads="1"/>
          </p:cNvSpPr>
          <p:nvPr/>
        </p:nvSpPr>
        <p:spPr bwMode="auto">
          <a:xfrm>
            <a:off x="4847579" y="1964374"/>
            <a:ext cx="1393825" cy="1487488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atin typeface="Calibri" pitchFamily="-111" charset="0"/>
            </a:endParaRPr>
          </a:p>
        </p:txBody>
      </p:sp>
      <p:sp>
        <p:nvSpPr>
          <p:cNvPr id="12314" name="Rektangel 183"/>
          <p:cNvSpPr>
            <a:spLocks noChangeArrowheads="1"/>
          </p:cNvSpPr>
          <p:nvPr/>
        </p:nvSpPr>
        <p:spPr bwMode="auto">
          <a:xfrm>
            <a:off x="5176281" y="2061212"/>
            <a:ext cx="1304925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400" b="1" noProof="1" smtClean="0">
                <a:latin typeface="Calibri" pitchFamily="-111" charset="0"/>
                <a:cs typeface="Arial" charset="0"/>
              </a:rPr>
              <a:t>EIC (Electron Ion Collider BNL)</a:t>
            </a:r>
          </a:p>
          <a:p>
            <a:pPr defTabSz="801688">
              <a:spcBef>
                <a:spcPct val="20000"/>
              </a:spcBef>
            </a:pPr>
            <a:r>
              <a:rPr lang="en-US" sz="1400" b="1" noProof="1" smtClean="0">
                <a:latin typeface="Calibri" pitchFamily="-111" charset="0"/>
                <a:cs typeface="Arial" charset="0"/>
              </a:rPr>
              <a:t>EICRoot</a:t>
            </a:r>
            <a:endParaRPr lang="en-US" sz="1200" noProof="1">
              <a:latin typeface="Calibri" pitchFamily="-111" charset="0"/>
              <a:cs typeface="Arial" charset="0"/>
            </a:endParaRPr>
          </a:p>
        </p:txBody>
      </p:sp>
      <p:sp>
        <p:nvSpPr>
          <p:cNvPr id="12315" name="Rektangel 185"/>
          <p:cNvSpPr>
            <a:spLocks noChangeArrowheads="1"/>
          </p:cNvSpPr>
          <p:nvPr/>
        </p:nvSpPr>
        <p:spPr bwMode="auto">
          <a:xfrm>
            <a:off x="4914019" y="3695050"/>
            <a:ext cx="10207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01688">
              <a:spcBef>
                <a:spcPct val="20000"/>
              </a:spcBef>
            </a:pPr>
            <a:r>
              <a:rPr lang="en-US" sz="1200" b="1" noProof="1" smtClean="0">
                <a:latin typeface="Calibri" pitchFamily="-111" charset="0"/>
                <a:cs typeface="Arial" charset="0"/>
              </a:rPr>
              <a:t>2011</a:t>
            </a:r>
            <a:endParaRPr lang="en-US" sz="1200" b="1" noProof="1">
              <a:latin typeface="Calibri" pitchFamily="-111" charset="0"/>
              <a:cs typeface="Arial" charset="0"/>
            </a:endParaRPr>
          </a:p>
        </p:txBody>
      </p:sp>
      <p:sp>
        <p:nvSpPr>
          <p:cNvPr id="12316" name="Rektangel 186"/>
          <p:cNvSpPr>
            <a:spLocks noChangeArrowheads="1"/>
          </p:cNvSpPr>
          <p:nvPr/>
        </p:nvSpPr>
        <p:spPr bwMode="auto">
          <a:xfrm>
            <a:off x="3686483" y="3670300"/>
            <a:ext cx="10207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01688">
              <a:spcBef>
                <a:spcPct val="20000"/>
              </a:spcBef>
            </a:pPr>
            <a:r>
              <a:rPr lang="en-US" sz="1200" b="1" noProof="1" smtClean="0">
                <a:latin typeface="Calibri" pitchFamily="-111" charset="0"/>
                <a:cs typeface="Arial" charset="0"/>
              </a:rPr>
              <a:t>2010</a:t>
            </a:r>
            <a:endParaRPr lang="en-US" sz="1200" b="1" noProof="1">
              <a:latin typeface="Calibri" pitchFamily="-111" charset="0"/>
              <a:cs typeface="Arial" charset="0"/>
            </a:endParaRPr>
          </a:p>
        </p:txBody>
      </p:sp>
      <p:sp>
        <p:nvSpPr>
          <p:cNvPr id="12317" name="Rektangel 188"/>
          <p:cNvSpPr>
            <a:spLocks noChangeArrowheads="1"/>
          </p:cNvSpPr>
          <p:nvPr/>
        </p:nvSpPr>
        <p:spPr bwMode="auto">
          <a:xfrm>
            <a:off x="2114064" y="3704274"/>
            <a:ext cx="10207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01688">
              <a:spcBef>
                <a:spcPct val="20000"/>
              </a:spcBef>
            </a:pPr>
            <a:r>
              <a:rPr lang="en-US" sz="1200" b="1" noProof="1" smtClean="0">
                <a:latin typeface="Calibri" pitchFamily="-111" charset="0"/>
                <a:cs typeface="Arial" charset="0"/>
              </a:rPr>
              <a:t>2006</a:t>
            </a:r>
            <a:endParaRPr lang="en-US" sz="1200" b="1" noProof="1">
              <a:latin typeface="Calibri" pitchFamily="-111" charset="0"/>
              <a:cs typeface="Arial" charset="0"/>
            </a:endParaRPr>
          </a:p>
        </p:txBody>
      </p:sp>
      <p:sp>
        <p:nvSpPr>
          <p:cNvPr id="12318" name="Rektangel 189"/>
          <p:cNvSpPr>
            <a:spLocks noChangeArrowheads="1"/>
          </p:cNvSpPr>
          <p:nvPr/>
        </p:nvSpPr>
        <p:spPr bwMode="auto">
          <a:xfrm>
            <a:off x="668338" y="3671888"/>
            <a:ext cx="10207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01688">
              <a:spcBef>
                <a:spcPct val="20000"/>
              </a:spcBef>
            </a:pPr>
            <a:r>
              <a:rPr lang="en-US" sz="1200" b="1" noProof="1" smtClean="0">
                <a:latin typeface="Calibri" pitchFamily="-111" charset="0"/>
                <a:cs typeface="Arial" charset="0"/>
              </a:rPr>
              <a:t>2004</a:t>
            </a:r>
            <a:endParaRPr lang="en-US" sz="1200" b="1" noProof="1">
              <a:latin typeface="Calibri" pitchFamily="-111" charset="0"/>
              <a:cs typeface="Arial" charset="0"/>
            </a:endParaRPr>
          </a:p>
        </p:txBody>
      </p:sp>
      <p:sp>
        <p:nvSpPr>
          <p:cNvPr id="12320" name="Rectangle 8"/>
          <p:cNvSpPr>
            <a:spLocks noChangeArrowheads="1"/>
          </p:cNvSpPr>
          <p:nvPr/>
        </p:nvSpPr>
        <p:spPr bwMode="gray">
          <a:xfrm>
            <a:off x="250311" y="243092"/>
            <a:ext cx="8520113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ctr"/>
            <a:r>
              <a:rPr lang="de-DE" sz="2800" b="1" dirty="0" err="1" smtClean="0">
                <a:latin typeface="Calibri" pitchFamily="-111" charset="0"/>
              </a:rPr>
              <a:t>FairRoot</a:t>
            </a:r>
            <a:r>
              <a:rPr lang="de-DE" sz="2800" b="1" dirty="0" smtClean="0">
                <a:latin typeface="Calibri" pitchFamily="-111" charset="0"/>
              </a:rPr>
              <a:t> </a:t>
            </a:r>
            <a:endParaRPr lang="de-DE" sz="2800" b="1" dirty="0">
              <a:latin typeface="Calibri" pitchFamily="-111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5160" y="45794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Panda_v912_2D_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15" y="1003936"/>
            <a:ext cx="1447800" cy="976489"/>
          </a:xfrm>
          <a:prstGeom prst="rect">
            <a:avLst/>
          </a:prstGeom>
        </p:spPr>
      </p:pic>
      <p:pic>
        <p:nvPicPr>
          <p:cNvPr id="6" name="Picture 5" descr="Screen Shot 2012-03-29 at 8.07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67400"/>
            <a:ext cx="1447800" cy="872938"/>
          </a:xfrm>
          <a:prstGeom prst="rect">
            <a:avLst/>
          </a:prstGeom>
        </p:spPr>
      </p:pic>
      <p:pic>
        <p:nvPicPr>
          <p:cNvPr id="7" name="Picture 6" descr="Screen Shot 2012-03-29 at 8.09.2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674" y="1334233"/>
            <a:ext cx="989216" cy="630141"/>
          </a:xfrm>
          <a:prstGeom prst="rect">
            <a:avLst/>
          </a:prstGeom>
        </p:spPr>
      </p:pic>
      <p:pic>
        <p:nvPicPr>
          <p:cNvPr id="8" name="Picture 7" descr="Screen Shot 2012-03-29 at 8.36.4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99" y="1217577"/>
            <a:ext cx="802183" cy="715998"/>
          </a:xfrm>
          <a:prstGeom prst="rect">
            <a:avLst/>
          </a:prstGeom>
        </p:spPr>
      </p:pic>
      <p:pic>
        <p:nvPicPr>
          <p:cNvPr id="9" name="Picture 8" descr="fairroot_cave3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6" b="11428"/>
          <a:stretch/>
        </p:blipFill>
        <p:spPr>
          <a:xfrm>
            <a:off x="3909089" y="5893263"/>
            <a:ext cx="1457932" cy="944893"/>
          </a:xfrm>
          <a:prstGeom prst="rect">
            <a:avLst/>
          </a:prstGeom>
        </p:spPr>
      </p:pic>
      <p:pic>
        <p:nvPicPr>
          <p:cNvPr id="48" name="Picture 47" descr="Screen Shot 2012-03-29 at 9.24.12 A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3" t="16578"/>
          <a:stretch/>
        </p:blipFill>
        <p:spPr>
          <a:xfrm>
            <a:off x="5455075" y="5882757"/>
            <a:ext cx="1654596" cy="967222"/>
          </a:xfrm>
          <a:prstGeom prst="rect">
            <a:avLst/>
          </a:prstGeom>
        </p:spPr>
      </p:pic>
      <p:pic>
        <p:nvPicPr>
          <p:cNvPr id="10" name="Picture 9" descr="Screen Shot 2012-03-29 at 8.48.10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415" y="5935579"/>
            <a:ext cx="1189973" cy="914400"/>
          </a:xfrm>
          <a:prstGeom prst="rect">
            <a:avLst/>
          </a:prstGeom>
        </p:spPr>
      </p:pic>
      <p:pic>
        <p:nvPicPr>
          <p:cNvPr id="2" name="Picture 1" descr="FD00064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838200" cy="838200"/>
          </a:xfrm>
          <a:prstGeom prst="rect">
            <a:avLst/>
          </a:prstGeom>
        </p:spPr>
      </p:pic>
      <p:sp>
        <p:nvSpPr>
          <p:cNvPr id="49" name="AutoShape 252"/>
          <p:cNvSpPr>
            <a:spLocks noChangeArrowheads="1"/>
          </p:cNvSpPr>
          <p:nvPr/>
        </p:nvSpPr>
        <p:spPr bwMode="auto">
          <a:xfrm flipV="1">
            <a:off x="6333245" y="3609771"/>
            <a:ext cx="1047610" cy="384234"/>
          </a:xfrm>
          <a:prstGeom prst="chevron">
            <a:avLst>
              <a:gd name="adj" fmla="val 19124"/>
            </a:avLst>
          </a:prstGeom>
          <a:gradFill rotWithShape="1">
            <a:gsLst>
              <a:gs pos="0">
                <a:srgbClr val="A4D329"/>
              </a:gs>
              <a:gs pos="100000">
                <a:srgbClr val="C0FF4D"/>
              </a:gs>
            </a:gsLst>
            <a:lin ang="5400000" scaled="1"/>
          </a:gradFill>
          <a:ln w="190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da-DK" kern="0" noProof="1">
              <a:latin typeface="Calibri"/>
              <a:ea typeface="ＭＳ Ｐゴシック" pitchFamily="-97" charset="-128"/>
            </a:endParaRPr>
          </a:p>
        </p:txBody>
      </p:sp>
      <p:sp>
        <p:nvSpPr>
          <p:cNvPr id="50" name="Rektangel 185"/>
          <p:cNvSpPr>
            <a:spLocks noChangeArrowheads="1"/>
          </p:cNvSpPr>
          <p:nvPr/>
        </p:nvSpPr>
        <p:spPr bwMode="auto">
          <a:xfrm>
            <a:off x="6438159" y="3669211"/>
            <a:ext cx="10207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01688">
              <a:spcBef>
                <a:spcPct val="20000"/>
              </a:spcBef>
            </a:pPr>
            <a:r>
              <a:rPr lang="en-US" sz="1200" b="1" noProof="1" smtClean="0">
                <a:latin typeface="Calibri" pitchFamily="-111" charset="0"/>
                <a:cs typeface="Arial" charset="0"/>
              </a:rPr>
              <a:t>2012</a:t>
            </a:r>
            <a:endParaRPr lang="en-US" sz="1200" b="1" noProof="1">
              <a:latin typeface="Calibri" pitchFamily="-111" charset="0"/>
              <a:cs typeface="Arial" charset="0"/>
            </a:endParaRPr>
          </a:p>
        </p:txBody>
      </p:sp>
      <p:sp>
        <p:nvSpPr>
          <p:cNvPr id="52" name="Rektangel 181"/>
          <p:cNvSpPr>
            <a:spLocks noChangeArrowheads="1"/>
          </p:cNvSpPr>
          <p:nvPr/>
        </p:nvSpPr>
        <p:spPr bwMode="auto">
          <a:xfrm>
            <a:off x="6438159" y="1996569"/>
            <a:ext cx="1192805" cy="1487488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atin typeface="Calibri" pitchFamily="-111" charset="0"/>
            </a:endParaRPr>
          </a:p>
        </p:txBody>
      </p:sp>
      <p:sp>
        <p:nvSpPr>
          <p:cNvPr id="53" name="Rektangel 183"/>
          <p:cNvSpPr>
            <a:spLocks noChangeArrowheads="1"/>
          </p:cNvSpPr>
          <p:nvPr/>
        </p:nvSpPr>
        <p:spPr bwMode="auto">
          <a:xfrm>
            <a:off x="6481206" y="2166881"/>
            <a:ext cx="13049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400" b="1" dirty="0"/>
              <a:t>SOFIA (Studies On Fission with </a:t>
            </a:r>
            <a:r>
              <a:rPr lang="en-US" sz="1400" b="1" dirty="0" err="1"/>
              <a:t>Aladin</a:t>
            </a:r>
            <a:r>
              <a:rPr lang="en-US" sz="1400" b="1" dirty="0"/>
              <a:t>)</a:t>
            </a:r>
            <a:endParaRPr lang="en-US" sz="1200" noProof="1">
              <a:latin typeface="Calibri" pitchFamily="-111" charset="0"/>
              <a:cs typeface="Arial" charset="0"/>
            </a:endParaRPr>
          </a:p>
        </p:txBody>
      </p:sp>
      <p:sp>
        <p:nvSpPr>
          <p:cNvPr id="54" name="Nedadgående pil 180"/>
          <p:cNvSpPr>
            <a:spLocks noChangeArrowheads="1"/>
          </p:cNvSpPr>
          <p:nvPr/>
        </p:nvSpPr>
        <p:spPr bwMode="auto">
          <a:xfrm>
            <a:off x="6498042" y="3151982"/>
            <a:ext cx="250825" cy="538162"/>
          </a:xfrm>
          <a:prstGeom prst="downArrow">
            <a:avLst>
              <a:gd name="adj1" fmla="val 50000"/>
              <a:gd name="adj2" fmla="val 50004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latin typeface="Calibri" pitchFamily="-111" charset="0"/>
            </a:endParaRPr>
          </a:p>
        </p:txBody>
      </p:sp>
      <p:pic>
        <p:nvPicPr>
          <p:cNvPr id="11" name="Picture 10" descr="Screen Shot 2012-09-22 at 2.07.32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03" y="1271772"/>
            <a:ext cx="922444" cy="535671"/>
          </a:xfrm>
          <a:prstGeom prst="rect">
            <a:avLst/>
          </a:prstGeom>
        </p:spPr>
      </p:pic>
      <p:sp>
        <p:nvSpPr>
          <p:cNvPr id="58" name="AutoShape 252"/>
          <p:cNvSpPr>
            <a:spLocks noChangeArrowheads="1"/>
          </p:cNvSpPr>
          <p:nvPr/>
        </p:nvSpPr>
        <p:spPr bwMode="auto">
          <a:xfrm flipV="1">
            <a:off x="7380855" y="3621575"/>
            <a:ext cx="693224" cy="384234"/>
          </a:xfrm>
          <a:prstGeom prst="chevron">
            <a:avLst>
              <a:gd name="adj" fmla="val 19124"/>
            </a:avLst>
          </a:prstGeom>
          <a:gradFill rotWithShape="1">
            <a:gsLst>
              <a:gs pos="0">
                <a:srgbClr val="A4D329"/>
              </a:gs>
              <a:gs pos="100000">
                <a:srgbClr val="C0FF4D"/>
              </a:gs>
            </a:gsLst>
            <a:lin ang="5400000" scaled="1"/>
          </a:gradFill>
          <a:ln w="190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 noProof="1">
              <a:latin typeface="Calibri"/>
              <a:ea typeface="ＭＳ Ｐゴシック" pitchFamily="-97" charset="-128"/>
            </a:endParaRPr>
          </a:p>
        </p:txBody>
      </p:sp>
      <p:sp>
        <p:nvSpPr>
          <p:cNvPr id="59" name="AutoShape 296"/>
          <p:cNvSpPr>
            <a:spLocks noChangeArrowheads="1"/>
          </p:cNvSpPr>
          <p:nvPr/>
        </p:nvSpPr>
        <p:spPr bwMode="auto">
          <a:xfrm flipV="1">
            <a:off x="7304654" y="3621575"/>
            <a:ext cx="194000" cy="384234"/>
          </a:xfrm>
          <a:prstGeom prst="chevron">
            <a:avLst>
              <a:gd name="adj" fmla="val 39616"/>
            </a:avLst>
          </a:prstGeom>
          <a:gradFill rotWithShape="1">
            <a:gsLst>
              <a:gs pos="0">
                <a:srgbClr val="020000"/>
              </a:gs>
              <a:gs pos="100000">
                <a:srgbClr val="E6E6E6">
                  <a:lumMod val="25000"/>
                </a:srgbClr>
              </a:gs>
            </a:gsLst>
            <a:lin ang="5400000" scaled="1"/>
          </a:gradFill>
          <a:ln w="190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da-DK" kern="0" dirty="0">
              <a:latin typeface="Calibri"/>
              <a:ea typeface="ＭＳ Ｐゴシック" pitchFamily="-97" charset="-128"/>
            </a:endParaRPr>
          </a:p>
        </p:txBody>
      </p:sp>
      <p:sp>
        <p:nvSpPr>
          <p:cNvPr id="60" name="Nedadgående pil 171"/>
          <p:cNvSpPr>
            <a:spLocks noChangeArrowheads="1"/>
          </p:cNvSpPr>
          <p:nvPr/>
        </p:nvSpPr>
        <p:spPr bwMode="auto">
          <a:xfrm flipV="1">
            <a:off x="7533254" y="3947975"/>
            <a:ext cx="250825" cy="536575"/>
          </a:xfrm>
          <a:prstGeom prst="downArrow">
            <a:avLst>
              <a:gd name="adj1" fmla="val 50000"/>
              <a:gd name="adj2" fmla="val 50005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latin typeface="Calibri" pitchFamily="-111" charset="0"/>
            </a:endParaRPr>
          </a:p>
        </p:txBody>
      </p:sp>
      <p:sp>
        <p:nvSpPr>
          <p:cNvPr id="61" name="Rektangel 173"/>
          <p:cNvSpPr>
            <a:spLocks noChangeArrowheads="1"/>
          </p:cNvSpPr>
          <p:nvPr/>
        </p:nvSpPr>
        <p:spPr bwMode="auto">
          <a:xfrm>
            <a:off x="6867670" y="4365107"/>
            <a:ext cx="1524000" cy="121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400" b="1" noProof="1" smtClean="0">
                <a:latin typeface="Calibri" pitchFamily="-111" charset="0"/>
                <a:cs typeface="Arial" charset="0"/>
              </a:rPr>
              <a:t>ENSAR-ROOT</a:t>
            </a:r>
          </a:p>
          <a:p>
            <a:pPr defTabSz="801688">
              <a:spcBef>
                <a:spcPct val="20000"/>
              </a:spcBef>
            </a:pPr>
            <a:r>
              <a:rPr lang="en-US" sz="1400" b="1" noProof="1" smtClean="0">
                <a:latin typeface="Calibri" pitchFamily="-111" charset="0"/>
                <a:cs typeface="Arial" charset="0"/>
              </a:rPr>
              <a:t>Collection of modules used by structural nuclear phsyics exp.</a:t>
            </a:r>
            <a:endParaRPr lang="en-US" sz="1200" noProof="1">
              <a:latin typeface="Calibri" pitchFamily="-111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33254" y="3643175"/>
            <a:ext cx="4966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noProof="1" smtClean="0">
                <a:latin typeface="Calibri" pitchFamily="-111" charset="0"/>
                <a:cs typeface="Arial" charset="0"/>
              </a:rPr>
              <a:t>2013</a:t>
            </a:r>
            <a:endParaRPr lang="en-US" sz="1200" dirty="0"/>
          </a:p>
        </p:txBody>
      </p:sp>
      <p:sp>
        <p:nvSpPr>
          <p:cNvPr id="65" name="Rektangel 172"/>
          <p:cNvSpPr>
            <a:spLocks noChangeArrowheads="1"/>
          </p:cNvSpPr>
          <p:nvPr/>
        </p:nvSpPr>
        <p:spPr bwMode="auto">
          <a:xfrm>
            <a:off x="6867670" y="4365107"/>
            <a:ext cx="1395413" cy="1489075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atin typeface="Calibri" pitchFamily="-111" charset="0"/>
            </a:endParaRPr>
          </a:p>
        </p:txBody>
      </p:sp>
      <p:sp>
        <p:nvSpPr>
          <p:cNvPr id="64" name="AutoShape 296"/>
          <p:cNvSpPr>
            <a:spLocks noChangeArrowheads="1"/>
          </p:cNvSpPr>
          <p:nvPr/>
        </p:nvSpPr>
        <p:spPr bwMode="auto">
          <a:xfrm flipV="1">
            <a:off x="8035161" y="3621367"/>
            <a:ext cx="194000" cy="384234"/>
          </a:xfrm>
          <a:prstGeom prst="chevron">
            <a:avLst>
              <a:gd name="adj" fmla="val 39616"/>
            </a:avLst>
          </a:prstGeom>
          <a:gradFill rotWithShape="1">
            <a:gsLst>
              <a:gs pos="0">
                <a:srgbClr val="020000"/>
              </a:gs>
              <a:gs pos="100000">
                <a:srgbClr val="E6E6E6">
                  <a:lumMod val="25000"/>
                </a:srgbClr>
              </a:gs>
            </a:gsLst>
            <a:lin ang="5400000" scaled="1"/>
          </a:gradFill>
          <a:ln w="190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da-DK" kern="0" dirty="0">
              <a:latin typeface="Calibri"/>
              <a:ea typeface="ＭＳ Ｐゴシック" pitchFamily="-97" charset="-128"/>
            </a:endParaRPr>
          </a:p>
        </p:txBody>
      </p:sp>
      <p:sp>
        <p:nvSpPr>
          <p:cNvPr id="66" name="AutoShape 252"/>
          <p:cNvSpPr>
            <a:spLocks noChangeArrowheads="1"/>
          </p:cNvSpPr>
          <p:nvPr/>
        </p:nvSpPr>
        <p:spPr bwMode="auto">
          <a:xfrm flipV="1">
            <a:off x="8111523" y="3624196"/>
            <a:ext cx="693224" cy="384234"/>
          </a:xfrm>
          <a:prstGeom prst="chevron">
            <a:avLst>
              <a:gd name="adj" fmla="val 19124"/>
            </a:avLst>
          </a:prstGeom>
          <a:gradFill rotWithShape="1">
            <a:gsLst>
              <a:gs pos="0">
                <a:srgbClr val="A4D329"/>
              </a:gs>
              <a:gs pos="100000">
                <a:srgbClr val="C0FF4D"/>
              </a:gs>
            </a:gsLst>
            <a:lin ang="5400000" scaled="1"/>
          </a:gradFill>
          <a:ln w="190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 noProof="1">
              <a:latin typeface="Calibri"/>
              <a:ea typeface="ＭＳ Ｐゴシック" pitchFamily="-97" charset="-128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8226088" y="3658109"/>
            <a:ext cx="4966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noProof="1" smtClean="0">
                <a:latin typeface="Calibri" pitchFamily="-111" charset="0"/>
                <a:cs typeface="Arial" charset="0"/>
              </a:rPr>
              <a:t>2014</a:t>
            </a:r>
            <a:endParaRPr lang="en-US" sz="1200" dirty="0"/>
          </a:p>
        </p:txBody>
      </p:sp>
      <p:sp>
        <p:nvSpPr>
          <p:cNvPr id="69" name="Rektangel 181"/>
          <p:cNvSpPr>
            <a:spLocks noChangeArrowheads="1"/>
          </p:cNvSpPr>
          <p:nvPr/>
        </p:nvSpPr>
        <p:spPr bwMode="auto">
          <a:xfrm>
            <a:off x="7795267" y="1996569"/>
            <a:ext cx="1192805" cy="1487488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atin typeface="Calibri" pitchFamily="-111" charset="0"/>
            </a:endParaRPr>
          </a:p>
        </p:txBody>
      </p:sp>
      <p:sp>
        <p:nvSpPr>
          <p:cNvPr id="70" name="Rektangel 183"/>
          <p:cNvSpPr>
            <a:spLocks noChangeArrowheads="1"/>
          </p:cNvSpPr>
          <p:nvPr/>
        </p:nvSpPr>
        <p:spPr bwMode="auto">
          <a:xfrm>
            <a:off x="7838314" y="2166881"/>
            <a:ext cx="13049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400" b="1" dirty="0"/>
              <a:t>SHIP - Search for </a:t>
            </a:r>
            <a:r>
              <a:rPr lang="en-US" sz="1400" b="1" dirty="0" err="1"/>
              <a:t>HIdden</a:t>
            </a:r>
            <a:r>
              <a:rPr lang="en-US" sz="1400" b="1" dirty="0"/>
              <a:t> Particles</a:t>
            </a:r>
            <a:endParaRPr lang="en-US" sz="1200" noProof="1">
              <a:latin typeface="Calibri" pitchFamily="-111" charset="0"/>
              <a:cs typeface="Arial" charset="0"/>
            </a:endParaRPr>
          </a:p>
        </p:txBody>
      </p:sp>
      <p:sp>
        <p:nvSpPr>
          <p:cNvPr id="71" name="Nedadgående pil 180"/>
          <p:cNvSpPr>
            <a:spLocks noChangeArrowheads="1"/>
          </p:cNvSpPr>
          <p:nvPr/>
        </p:nvSpPr>
        <p:spPr bwMode="auto">
          <a:xfrm>
            <a:off x="8162241" y="3151982"/>
            <a:ext cx="250825" cy="538162"/>
          </a:xfrm>
          <a:prstGeom prst="downArrow">
            <a:avLst>
              <a:gd name="adj1" fmla="val 50000"/>
              <a:gd name="adj2" fmla="val 50004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latin typeface="Calibri" pitchFamily="-111" charset="0"/>
            </a:endParaRPr>
          </a:p>
        </p:txBody>
      </p:sp>
      <p:pic>
        <p:nvPicPr>
          <p:cNvPr id="14" name="Picture 13" descr="Screen Shot 2014-05-12 at 10.17.3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267" y="1285848"/>
            <a:ext cx="1085362" cy="58137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8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00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and FAIR: 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16612"/>
            <a:ext cx="7772400" cy="508418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Two projects – same requirements</a:t>
            </a:r>
          </a:p>
          <a:p>
            <a:pPr marL="0" indent="0">
              <a:buNone/>
            </a:pPr>
            <a:r>
              <a:rPr lang="en-US" sz="2400" dirty="0" smtClean="0"/>
              <a:t>Massive </a:t>
            </a:r>
            <a:r>
              <a:rPr lang="en-US" sz="2400" dirty="0"/>
              <a:t>data volume </a:t>
            </a:r>
            <a:r>
              <a:rPr lang="en-US" sz="2400" dirty="0" smtClean="0"/>
              <a:t>reduction (1 </a:t>
            </a:r>
            <a:r>
              <a:rPr lang="en-US" sz="2400" dirty="0" err="1" smtClean="0"/>
              <a:t>TByte</a:t>
            </a:r>
            <a:r>
              <a:rPr lang="en-US" sz="2400" dirty="0" smtClean="0"/>
              <a:t>/s input)</a:t>
            </a:r>
            <a:endParaRPr lang="en-US" sz="2400" dirty="0"/>
          </a:p>
          <a:p>
            <a:r>
              <a:rPr lang="en-US" sz="2400" dirty="0"/>
              <a:t>Data reduction by (partial) online </a:t>
            </a:r>
            <a:r>
              <a:rPr lang="en-US" sz="2400" dirty="0" smtClean="0"/>
              <a:t>reconstruction</a:t>
            </a:r>
          </a:p>
          <a:p>
            <a:r>
              <a:rPr lang="en-US" sz="2400" dirty="0" smtClean="0"/>
              <a:t>Online reconstruction and event selection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Much tighter coupling between online and offline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reconstruction </a:t>
            </a:r>
            <a:r>
              <a:rPr lang="en-US" sz="2400" dirty="0"/>
              <a:t>software </a:t>
            </a:r>
            <a:endParaRPr lang="en-US" sz="2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225276" y="5657514"/>
            <a:ext cx="2599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Lets work together</a:t>
            </a:r>
            <a:endParaRPr lang="en-US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076" y="3941493"/>
            <a:ext cx="2186130" cy="17914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4441421"/>
            <a:ext cx="1488439" cy="20119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4441421"/>
            <a:ext cx="1965770" cy="1638142"/>
          </a:xfrm>
          <a:prstGeom prst="rect">
            <a:avLst/>
          </a:prstGeom>
        </p:spPr>
      </p:pic>
      <p:pic>
        <p:nvPicPr>
          <p:cNvPr id="14" name="Picture 13" descr="decision1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0" b="97414" l="962" r="98077">
                        <a14:foregroundMark x1="43750" y1="46121" x2="43750" y2="46121"/>
                        <a14:foregroundMark x1="59135" y1="78017" x2="59135" y2="78017"/>
                        <a14:foregroundMark x1="15625" y1="15302" x2="15625" y2="15302"/>
                        <a14:foregroundMark x1="28365" y1="8836" x2="28365" y2="8836"/>
                        <a14:foregroundMark x1="26442" y1="15302" x2="26442" y2="15302"/>
                        <a14:foregroundMark x1="16346" y1="25000" x2="1634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32" y="71754"/>
            <a:ext cx="1357789" cy="151445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1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36"/>
            <a:ext cx="8229600" cy="1143000"/>
          </a:xfrm>
        </p:spPr>
        <p:txBody>
          <a:bodyPr/>
          <a:lstStyle/>
          <a:p>
            <a:r>
              <a:rPr lang="en-US" dirty="0" smtClean="0"/>
              <a:t>ALFA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28" y="1199498"/>
            <a:ext cx="8399272" cy="470852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 tools set library that contains:</a:t>
            </a:r>
          </a:p>
          <a:p>
            <a:pPr lvl="1"/>
            <a:r>
              <a:rPr lang="en-US" dirty="0" smtClean="0"/>
              <a:t>Transport layer (</a:t>
            </a:r>
            <a:r>
              <a:rPr lang="en-US" dirty="0" err="1" smtClean="0"/>
              <a:t>FairMQ</a:t>
            </a:r>
            <a:r>
              <a:rPr lang="en-US" dirty="0" smtClean="0"/>
              <a:t>, based on: </a:t>
            </a:r>
            <a:r>
              <a:rPr lang="en-US" dirty="0" err="1" smtClean="0"/>
              <a:t>ZeroMQ</a:t>
            </a:r>
            <a:r>
              <a:rPr lang="en-US" dirty="0" smtClean="0"/>
              <a:t>, </a:t>
            </a:r>
            <a:r>
              <a:rPr lang="en-US" dirty="0" err="1"/>
              <a:t>n</a:t>
            </a:r>
            <a:r>
              <a:rPr lang="en-US" dirty="0" err="1" smtClean="0"/>
              <a:t>anomsg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Configuration tools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anagement </a:t>
            </a:r>
            <a:r>
              <a:rPr lang="en-US" dirty="0"/>
              <a:t>and monitoring </a:t>
            </a:r>
            <a:r>
              <a:rPr lang="en-US" dirty="0" smtClean="0"/>
              <a:t>tools</a:t>
            </a:r>
          </a:p>
          <a:p>
            <a:pPr lvl="1"/>
            <a:r>
              <a:rPr lang="en-US" dirty="0" smtClean="0"/>
              <a:t>….</a:t>
            </a:r>
          </a:p>
          <a:p>
            <a:r>
              <a:rPr lang="en-US" dirty="0"/>
              <a:t>A data-flow based model (Message Queues based multi-processing ). </a:t>
            </a:r>
            <a:endParaRPr lang="en-US" dirty="0" smtClean="0"/>
          </a:p>
          <a:p>
            <a:r>
              <a:rPr lang="en-US" dirty="0" smtClean="0"/>
              <a:t>Provide </a:t>
            </a:r>
            <a:r>
              <a:rPr lang="en-US" dirty="0"/>
              <a:t>unified access to configuration parameters and databases. </a:t>
            </a:r>
            <a:endParaRPr lang="en-US" dirty="0" smtClean="0"/>
          </a:p>
        </p:txBody>
      </p:sp>
      <p:pic>
        <p:nvPicPr>
          <p:cNvPr id="6" name="Picture 5" descr="garfield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61" b="89966" l="946" r="97838">
                        <a14:foregroundMark x1="71757" y1="72959" x2="71757" y2="72959"/>
                        <a14:foregroundMark x1="61216" y1="76020" x2="61216" y2="76020"/>
                        <a14:foregroundMark x1="37568" y1="75000" x2="37568" y2="75000"/>
                        <a14:foregroundMark x1="32568" y1="75000" x2="32568" y2="75000"/>
                        <a14:foregroundMark x1="39459" y1="81293" x2="39459" y2="81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111" y="21136"/>
            <a:ext cx="1757503" cy="139650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28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Scalability through multi-processing with message queues?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76869"/>
            <a:ext cx="8229600" cy="195469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en-US" sz="2800" dirty="0"/>
              <a:t>No locking, each process runs with full </a:t>
            </a:r>
            <a:r>
              <a:rPr lang="en-US" sz="2800" dirty="0" smtClean="0"/>
              <a:t>speed</a:t>
            </a:r>
          </a:p>
          <a:p>
            <a:r>
              <a:rPr lang="en-US" sz="2800" dirty="0" smtClean="0"/>
              <a:t>Easier </a:t>
            </a:r>
            <a:r>
              <a:rPr lang="en-US" sz="2800" dirty="0"/>
              <a:t>to scale horizontally to meet computing and throughput demands (</a:t>
            </a:r>
            <a:r>
              <a:rPr lang="en-US" sz="2800" dirty="0" smtClean="0"/>
              <a:t>starting new </a:t>
            </a:r>
            <a:r>
              <a:rPr lang="en-US" sz="2800" dirty="0"/>
              <a:t>instances) than applications that exclusively rely on multiple threads which can only scale vertically.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3456609" y="2604086"/>
            <a:ext cx="2121452" cy="929102"/>
          </a:xfrm>
          <a:prstGeom prst="downArrow">
            <a:avLst>
              <a:gd name="adj1" fmla="val 65617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1641126"/>
            <a:ext cx="82296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Each process assumes limited communication </a:t>
            </a:r>
            <a:r>
              <a:rPr lang="en-US" sz="2400" dirty="0" smtClean="0"/>
              <a:t>and reliance </a:t>
            </a:r>
            <a:r>
              <a:rPr lang="en-US" sz="2400" dirty="0"/>
              <a:t>on other processes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61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26611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Correct </a:t>
            </a:r>
            <a:r>
              <a:rPr lang="en-US" dirty="0"/>
              <a:t>balance between </a:t>
            </a:r>
            <a:r>
              <a:rPr lang="en-US" dirty="0" smtClean="0"/>
              <a:t>reliability and </a:t>
            </a:r>
            <a:r>
              <a:rPr lang="en-US" dirty="0"/>
              <a:t>performance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511852"/>
            <a:ext cx="8763000" cy="4297363"/>
          </a:xfrm>
        </p:spPr>
        <p:txBody>
          <a:bodyPr>
            <a:normAutofit/>
          </a:bodyPr>
          <a:lstStyle/>
          <a:p>
            <a:r>
              <a:rPr lang="en-US" dirty="0"/>
              <a:t>M</a:t>
            </a:r>
            <a:r>
              <a:rPr lang="en-US" dirty="0" smtClean="0"/>
              <a:t>ulti</a:t>
            </a:r>
            <a:r>
              <a:rPr lang="en-US" dirty="0"/>
              <a:t>-process concept with message queues for data </a:t>
            </a:r>
            <a:r>
              <a:rPr lang="en-US" dirty="0" smtClean="0"/>
              <a:t>exchange</a:t>
            </a:r>
          </a:p>
          <a:p>
            <a:pPr lvl="1"/>
            <a:r>
              <a:rPr lang="en-US" dirty="0" smtClean="0"/>
              <a:t>Each </a:t>
            </a:r>
            <a:r>
              <a:rPr lang="en-US" dirty="0"/>
              <a:t>"Task" is a separate process, </a:t>
            </a:r>
            <a:r>
              <a:rPr lang="en-US" dirty="0" smtClean="0"/>
              <a:t>which: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an </a:t>
            </a:r>
            <a:r>
              <a:rPr lang="en-US" dirty="0"/>
              <a:t>be </a:t>
            </a:r>
            <a:r>
              <a:rPr lang="en-US" dirty="0" smtClean="0">
                <a:solidFill>
                  <a:srgbClr val="FFFF00"/>
                </a:solidFill>
              </a:rPr>
              <a:t>multithreaded, </a:t>
            </a:r>
            <a:r>
              <a:rPr lang="en-US" dirty="0" err="1" smtClean="0">
                <a:solidFill>
                  <a:srgbClr val="FFFF00"/>
                </a:solidFill>
              </a:rPr>
              <a:t>SIMDized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smtClean="0"/>
              <a:t>…etc. </a:t>
            </a:r>
            <a:endParaRPr lang="en-US" dirty="0"/>
          </a:p>
          <a:p>
            <a:pPr lvl="2"/>
            <a:r>
              <a:rPr lang="en-US" dirty="0" smtClean="0"/>
              <a:t>Can run on different hardware (CPU, GPU, </a:t>
            </a:r>
            <a:r>
              <a:rPr lang="en-US" dirty="0" err="1" smtClean="0"/>
              <a:t>XeonPhi</a:t>
            </a:r>
            <a:r>
              <a:rPr lang="en-US" dirty="0" smtClean="0"/>
              <a:t>, …etc.)</a:t>
            </a:r>
          </a:p>
          <a:p>
            <a:pPr lvl="2"/>
            <a:r>
              <a:rPr lang="en-US" dirty="0" smtClean="0"/>
              <a:t>Be written in an any supported </a:t>
            </a:r>
            <a:r>
              <a:rPr lang="en-US" dirty="0"/>
              <a:t>language (Bindings for 30+ </a:t>
            </a:r>
            <a:r>
              <a:rPr lang="en-US" dirty="0" smtClean="0"/>
              <a:t>languages)</a:t>
            </a:r>
          </a:p>
          <a:p>
            <a:pPr lvl="1"/>
            <a:r>
              <a:rPr lang="en-US" dirty="0" smtClean="0"/>
              <a:t>Different </a:t>
            </a:r>
            <a:r>
              <a:rPr lang="en-US" dirty="0"/>
              <a:t>topologies  of tasks </a:t>
            </a:r>
            <a:r>
              <a:rPr lang="en-US" dirty="0" smtClean="0"/>
              <a:t>can </a:t>
            </a:r>
            <a:r>
              <a:rPr lang="en-US" dirty="0"/>
              <a:t>be adapted to the problem itself, and the hardware capabilities. 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236" y="5647341"/>
            <a:ext cx="1605364" cy="107413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148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1067904" y="1332584"/>
            <a:ext cx="6400800" cy="39624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4313" y="102705"/>
            <a:ext cx="8229600" cy="12319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ALFA uses  </a:t>
            </a:r>
            <a:r>
              <a:rPr lang="en-US" dirty="0" err="1" smtClean="0"/>
              <a:t>FairMQ</a:t>
            </a:r>
            <a:r>
              <a:rPr lang="en-US" dirty="0" smtClean="0"/>
              <a:t> to connect different </a:t>
            </a:r>
            <a:r>
              <a:rPr lang="en-US" dirty="0"/>
              <a:t>pieces together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10/06/15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CERN openlab Open Day</a:t>
            </a:r>
            <a:endParaRPr lang="de-DE" dirty="0"/>
          </a:p>
        </p:txBody>
      </p:sp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04" y="2399384"/>
            <a:ext cx="2057400" cy="1344529"/>
          </a:xfrm>
          <a:prstGeom prst="rect">
            <a:avLst/>
          </a:prstGeom>
        </p:spPr>
      </p:pic>
      <p:pic>
        <p:nvPicPr>
          <p:cNvPr id="10" name="Picture 9" descr="9250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310" y="3497527"/>
            <a:ext cx="1803994" cy="1179228"/>
          </a:xfrm>
          <a:prstGeom prst="rect">
            <a:avLst/>
          </a:prstGeom>
        </p:spPr>
      </p:pic>
      <p:pic>
        <p:nvPicPr>
          <p:cNvPr id="11" name="Picture 10" descr="fpg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304" y="3618584"/>
            <a:ext cx="1676400" cy="1200598"/>
          </a:xfrm>
          <a:prstGeom prst="rect">
            <a:avLst/>
          </a:prstGeom>
        </p:spPr>
      </p:pic>
      <p:pic>
        <p:nvPicPr>
          <p:cNvPr id="12" name="Picture 11" descr="45492_intel-xeon-processor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704" y="3847184"/>
            <a:ext cx="1676400" cy="12972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504" y="2764302"/>
            <a:ext cx="1295400" cy="7933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t="9498" r="4687" b="22971"/>
          <a:stretch/>
        </p:blipFill>
        <p:spPr>
          <a:xfrm>
            <a:off x="5652604" y="2627984"/>
            <a:ext cx="1066800" cy="929661"/>
          </a:xfrm>
          <a:prstGeom prst="rect">
            <a:avLst/>
          </a:prstGeom>
        </p:spPr>
      </p:pic>
      <p:pic>
        <p:nvPicPr>
          <p:cNvPr id="3" name="Picture 2" descr="construct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1" b="91908" l="9942" r="93228">
                        <a14:foregroundMark x1="76657" y1="50000" x2="76657" y2="50000"/>
                        <a14:foregroundMark x1="70605" y1="76590" x2="70605" y2="76590"/>
                        <a14:foregroundMark x1="77233" y1="29769" x2="77233" y2="29769"/>
                        <a14:backgroundMark x1="56484" y1="82081" x2="56484" y2="82081"/>
                        <a14:backgroundMark x1="47262" y1="80202" x2="47262" y2="80202"/>
                        <a14:backgroundMark x1="17147" y1="79046" x2="17147" y2="7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9" y="3957604"/>
            <a:ext cx="2654264" cy="26466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52304" y="1829349"/>
            <a:ext cx="23820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</a:rPr>
              <a:t>FairMQ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3645755778"/>
              </p:ext>
            </p:extLst>
          </p:nvPr>
        </p:nvGraphicFramePr>
        <p:xfrm>
          <a:off x="6001667" y="4002607"/>
          <a:ext cx="2948609" cy="2221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99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Co-Processors in ALFA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 to now: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Offload </a:t>
            </a:r>
            <a:r>
              <a:rPr lang="en-US" dirty="0"/>
              <a:t>portions of </a:t>
            </a:r>
            <a:r>
              <a:rPr lang="en-US" dirty="0" smtClean="0"/>
              <a:t>code  to the co-processors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GPUs, FPGAs and </a:t>
            </a:r>
            <a:r>
              <a:rPr lang="en-US" dirty="0"/>
              <a:t>Xeon Phi </a:t>
            </a:r>
            <a:r>
              <a:rPr lang="en-US" dirty="0" smtClean="0"/>
              <a:t> support this mode of operation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14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40"/>
            <a:ext cx="8229600" cy="1143000"/>
          </a:xfrm>
        </p:spPr>
        <p:txBody>
          <a:bodyPr/>
          <a:lstStyle/>
          <a:p>
            <a:r>
              <a:rPr lang="en-US" dirty="0" smtClean="0"/>
              <a:t>GPUs in ALFA </a:t>
            </a:r>
            <a:endParaRPr lang="en-US" dirty="0"/>
          </a:p>
        </p:txBody>
      </p:sp>
      <p:pic>
        <p:nvPicPr>
          <p:cNvPr id="6" name="Content Placeholder 5" descr="Screenshot 2015-06-09 10.38.33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" r="-383"/>
          <a:stretch/>
        </p:blipFill>
        <p:spPr>
          <a:xfrm>
            <a:off x="261803" y="1272607"/>
            <a:ext cx="6328392" cy="470007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48656" y="5972678"/>
            <a:ext cx="706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indico.cern.ch</a:t>
            </a:r>
            <a:r>
              <a:rPr lang="en-US" dirty="0"/>
              <a:t>/event/304944/session/1/contribution/363</a:t>
            </a:r>
          </a:p>
        </p:txBody>
      </p:sp>
      <p:sp>
        <p:nvSpPr>
          <p:cNvPr id="9" name="Rectangle 8"/>
          <p:cNvSpPr/>
          <p:nvPr/>
        </p:nvSpPr>
        <p:spPr>
          <a:xfrm>
            <a:off x="6985467" y="1604269"/>
            <a:ext cx="20066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Ludovico</a:t>
            </a:r>
            <a:r>
              <a:rPr lang="en-US" dirty="0" smtClean="0"/>
              <a:t> </a:t>
            </a:r>
            <a:r>
              <a:rPr lang="en-US" b="1" dirty="0" smtClean="0"/>
              <a:t>BIANCHI</a:t>
            </a:r>
            <a:endParaRPr lang="en-US" dirty="0"/>
          </a:p>
        </p:txBody>
      </p:sp>
      <p:graphicFrame>
        <p:nvGraphicFramePr>
          <p:cNvPr id="1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309777"/>
              </p:ext>
            </p:extLst>
          </p:nvPr>
        </p:nvGraphicFramePr>
        <p:xfrm>
          <a:off x="7177052" y="223140"/>
          <a:ext cx="1815056" cy="436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7052" y="223140"/>
                        <a:ext cx="1815056" cy="4362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398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Xeon Phi</a:t>
            </a:r>
            <a:endParaRPr lang="en-US" dirty="0"/>
          </a:p>
        </p:txBody>
      </p:sp>
      <p:pic>
        <p:nvPicPr>
          <p:cNvPr id="6" name="Content Placeholder 5" descr="Screenshot 2015-06-09 11.05.1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" r="-411"/>
          <a:stretch/>
        </p:blipFill>
        <p:spPr>
          <a:xfrm>
            <a:off x="256460" y="1283317"/>
            <a:ext cx="6045115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CERN </a:t>
            </a:r>
            <a:r>
              <a:rPr lang="en-US" dirty="0" err="1" smtClean="0"/>
              <a:t>openlab</a:t>
            </a:r>
            <a:r>
              <a:rPr lang="en-US" dirty="0" smtClean="0"/>
              <a:t> Open Day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0340" y="5818337"/>
            <a:ext cx="6055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indico.cern.ch</a:t>
            </a:r>
            <a:r>
              <a:rPr lang="en-US" dirty="0"/>
              <a:t>/event/304944/session/9/contribution/27</a:t>
            </a:r>
          </a:p>
        </p:txBody>
      </p:sp>
      <p:sp>
        <p:nvSpPr>
          <p:cNvPr id="8" name="Rectangle 7"/>
          <p:cNvSpPr/>
          <p:nvPr/>
        </p:nvSpPr>
        <p:spPr>
          <a:xfrm>
            <a:off x="6670177" y="1608060"/>
            <a:ext cx="1909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Aram SANTOGIDIS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81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Xeon Phi &amp; </a:t>
            </a:r>
            <a:r>
              <a:rPr lang="en-US" dirty="0" err="1" smtClean="0"/>
              <a:t>FairMQ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dirty="0" smtClean="0"/>
              <a:t>Work is ongoing on </a:t>
            </a:r>
            <a:r>
              <a:rPr lang="en-US" dirty="0"/>
              <a:t>a transport mechanism on top of SCIF </a:t>
            </a:r>
            <a:r>
              <a:rPr lang="en-US" dirty="0" smtClean="0"/>
              <a:t>that </a:t>
            </a:r>
            <a:r>
              <a:rPr lang="en-US" dirty="0"/>
              <a:t>can be integrated in </a:t>
            </a:r>
            <a:r>
              <a:rPr lang="en-US" dirty="0" err="1" smtClean="0"/>
              <a:t>FairMQ</a:t>
            </a:r>
            <a:r>
              <a:rPr lang="en-US" dirty="0" smtClean="0"/>
              <a:t> (</a:t>
            </a:r>
            <a:r>
              <a:rPr lang="en-US" dirty="0" err="1" smtClean="0"/>
              <a:t>ZeroMQ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nanomsg</a:t>
            </a:r>
            <a:r>
              <a:rPr lang="en-US" dirty="0" smtClean="0"/>
              <a:t>)</a:t>
            </a:r>
          </a:p>
          <a:p>
            <a:r>
              <a:rPr lang="en-US" dirty="0" smtClean="0"/>
              <a:t>A </a:t>
            </a:r>
            <a:r>
              <a:rPr lang="en-US" dirty="0"/>
              <a:t>direct support of SCIF in </a:t>
            </a:r>
            <a:r>
              <a:rPr lang="en-US" dirty="0" err="1" smtClean="0"/>
              <a:t>FairMQ</a:t>
            </a:r>
            <a:r>
              <a:rPr lang="en-US" dirty="0" smtClean="0"/>
              <a:t> </a:t>
            </a:r>
            <a:r>
              <a:rPr lang="en-US" dirty="0"/>
              <a:t>will </a:t>
            </a:r>
            <a:r>
              <a:rPr lang="en-US" dirty="0" smtClean="0"/>
              <a:t>improve the </a:t>
            </a:r>
            <a:r>
              <a:rPr lang="en-US" dirty="0"/>
              <a:t>data transport </a:t>
            </a:r>
            <a:r>
              <a:rPr lang="en-US" dirty="0" smtClean="0"/>
              <a:t>performance from/to Xeon Phi tremendously </a:t>
            </a:r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solution developed for Knights C</a:t>
            </a:r>
            <a:r>
              <a:rPr lang="en-US" dirty="0" smtClean="0"/>
              <a:t>orner will be ported in the future  </a:t>
            </a:r>
            <a:r>
              <a:rPr lang="en-US" dirty="0"/>
              <a:t>to Knights </a:t>
            </a:r>
            <a:r>
              <a:rPr lang="en-US" dirty="0" smtClean="0"/>
              <a:t>Landing and Omni-Path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 rot="1648385">
            <a:off x="6975485" y="628599"/>
            <a:ext cx="190982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Aram SANTOGIDIS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71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Introduction: </a:t>
            </a:r>
          </a:p>
          <a:p>
            <a:pPr lvl="1"/>
            <a:r>
              <a:rPr lang="en-US" dirty="0" smtClean="0"/>
              <a:t>GSI/FAIR : Research</a:t>
            </a:r>
            <a:r>
              <a:rPr lang="en-US" dirty="0"/>
              <a:t> </a:t>
            </a:r>
            <a:r>
              <a:rPr lang="en-US" dirty="0" smtClean="0"/>
              <a:t>and Experiments</a:t>
            </a:r>
          </a:p>
          <a:p>
            <a:r>
              <a:rPr lang="en-US" dirty="0" smtClean="0"/>
              <a:t> Computing at GSI/FAIR</a:t>
            </a:r>
          </a:p>
          <a:p>
            <a:pPr lvl="1"/>
            <a:r>
              <a:rPr lang="en-US" dirty="0" smtClean="0"/>
              <a:t>Green Cube </a:t>
            </a:r>
          </a:p>
          <a:p>
            <a:pPr lvl="1"/>
            <a:r>
              <a:rPr lang="en-US" dirty="0" err="1" smtClean="0"/>
              <a:t>FairRoot</a:t>
            </a:r>
            <a:r>
              <a:rPr lang="en-US" dirty="0" smtClean="0"/>
              <a:t>       </a:t>
            </a:r>
          </a:p>
          <a:p>
            <a:r>
              <a:rPr lang="en-US" dirty="0" smtClean="0"/>
              <a:t>ALICE-FAIR  (ALFA) General concept</a:t>
            </a:r>
          </a:p>
          <a:p>
            <a:r>
              <a:rPr lang="en-US" dirty="0" smtClean="0"/>
              <a:t>Project with </a:t>
            </a:r>
            <a:r>
              <a:rPr lang="en-US" dirty="0" err="1" smtClean="0"/>
              <a:t>OpenLab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6489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1546"/>
            <a:ext cx="8229600" cy="4814618"/>
          </a:xfrm>
        </p:spPr>
        <p:txBody>
          <a:bodyPr>
            <a:normAutofit/>
          </a:bodyPr>
          <a:lstStyle/>
          <a:p>
            <a:r>
              <a:rPr lang="en-US" dirty="0" smtClean="0"/>
              <a:t>Porting compute-intensive code to Xeon Phi and use them via </a:t>
            </a:r>
            <a:r>
              <a:rPr lang="en-US" dirty="0"/>
              <a:t>traditional offloading (the message handling will be exclusively done on the host</a:t>
            </a:r>
            <a:r>
              <a:rPr lang="en-US" dirty="0" smtClean="0"/>
              <a:t>)</a:t>
            </a:r>
          </a:p>
          <a:p>
            <a:r>
              <a:rPr lang="en-US" dirty="0" smtClean="0"/>
              <a:t>As soon as the direct support of SCIF in </a:t>
            </a:r>
            <a:r>
              <a:rPr lang="en-US" dirty="0" err="1" smtClean="0"/>
              <a:t>FairMQ</a:t>
            </a:r>
            <a:r>
              <a:rPr lang="en-US" dirty="0" smtClean="0"/>
              <a:t> </a:t>
            </a:r>
            <a:r>
              <a:rPr lang="en-US" dirty="0"/>
              <a:t>becomes available, </a:t>
            </a:r>
            <a:r>
              <a:rPr lang="en-US" dirty="0" smtClean="0"/>
              <a:t>the prospects </a:t>
            </a:r>
            <a:r>
              <a:rPr lang="en-US" dirty="0"/>
              <a:t>of using messages directly for communication with the accelerator </a:t>
            </a:r>
            <a:r>
              <a:rPr lang="en-US" dirty="0" smtClean="0"/>
              <a:t>cards will be investigated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57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84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Integrating ALICE-HLT code into ALFA</a:t>
            </a:r>
            <a:endParaRPr lang="en-US" dirty="0"/>
          </a:p>
        </p:txBody>
      </p:sp>
      <p:pic>
        <p:nvPicPr>
          <p:cNvPr id="6" name="Content Placeholder 5" descr="Screenshot 2015-06-09 10.54.22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r="-133"/>
          <a:stretch/>
        </p:blipFill>
        <p:spPr>
          <a:xfrm>
            <a:off x="207609" y="1306628"/>
            <a:ext cx="6831143" cy="511446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336" y="5277660"/>
            <a:ext cx="1068152" cy="14438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7609" y="863640"/>
            <a:ext cx="62077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indico.cern.ch</a:t>
            </a:r>
            <a:r>
              <a:rPr lang="en-US" dirty="0"/>
              <a:t>/event/304944/session/1/contribution/439</a:t>
            </a:r>
          </a:p>
        </p:txBody>
      </p:sp>
      <p:sp>
        <p:nvSpPr>
          <p:cNvPr id="9" name="Rectangle 8"/>
          <p:cNvSpPr/>
          <p:nvPr/>
        </p:nvSpPr>
        <p:spPr>
          <a:xfrm>
            <a:off x="7122458" y="1830408"/>
            <a:ext cx="1906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Matthias RICHTER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8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" t="6376" r="578" b="43894"/>
          <a:stretch/>
        </p:blipFill>
        <p:spPr>
          <a:xfrm>
            <a:off x="879289" y="1161207"/>
            <a:ext cx="7266351" cy="4633928"/>
          </a:xfrm>
        </p:spPr>
      </p:pic>
      <p:sp>
        <p:nvSpPr>
          <p:cNvPr id="7" name="Rectangle 6"/>
          <p:cNvSpPr/>
          <p:nvPr/>
        </p:nvSpPr>
        <p:spPr>
          <a:xfrm rot="1648385">
            <a:off x="6975485" y="628599"/>
            <a:ext cx="190982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Aram SANTOGIDIS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0340" y="5818337"/>
            <a:ext cx="6055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indico.cern.ch</a:t>
            </a:r>
            <a:r>
              <a:rPr lang="en-US" dirty="0"/>
              <a:t>/event/304944/session/9/contribution/27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60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02753"/>
          </a:xfrm>
        </p:spPr>
        <p:txBody>
          <a:bodyPr>
            <a:normAutofit/>
          </a:bodyPr>
          <a:lstStyle/>
          <a:p>
            <a:r>
              <a:rPr lang="en-US" dirty="0"/>
              <a:t>Heterogeneous </a:t>
            </a:r>
            <a:r>
              <a:rPr lang="en-US" dirty="0" smtClean="0"/>
              <a:t>Platforms: Message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548" y="204194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The framework </a:t>
            </a:r>
            <a:r>
              <a:rPr lang="en-US" dirty="0" smtClean="0"/>
              <a:t>does </a:t>
            </a:r>
            <a:r>
              <a:rPr lang="en-US" dirty="0"/>
              <a:t>not impose any format on </a:t>
            </a:r>
            <a:r>
              <a:rPr lang="en-US" dirty="0" smtClean="0"/>
              <a:t>messages. </a:t>
            </a:r>
          </a:p>
          <a:p>
            <a:r>
              <a:rPr lang="en-US" dirty="0" smtClean="0"/>
              <a:t>It supports </a:t>
            </a:r>
            <a:r>
              <a:rPr lang="en-US" dirty="0"/>
              <a:t>different </a:t>
            </a:r>
            <a:r>
              <a:rPr lang="en-US" dirty="0" smtClean="0"/>
              <a:t>serialization standards</a:t>
            </a:r>
          </a:p>
          <a:p>
            <a:pPr lvl="1"/>
            <a:r>
              <a:rPr lang="en-US" dirty="0" smtClean="0"/>
              <a:t>BOOST C++ serialization</a:t>
            </a:r>
          </a:p>
          <a:p>
            <a:pPr lvl="1"/>
            <a:r>
              <a:rPr lang="en-US" dirty="0" smtClean="0"/>
              <a:t>Google’s </a:t>
            </a:r>
            <a:r>
              <a:rPr lang="en-US" dirty="0"/>
              <a:t>p</a:t>
            </a:r>
            <a:r>
              <a:rPr lang="en-US" dirty="0" smtClean="0"/>
              <a:t>rotocol buffers</a:t>
            </a:r>
          </a:p>
          <a:p>
            <a:pPr lvl="1"/>
            <a:r>
              <a:rPr lang="en-US" dirty="0" smtClean="0"/>
              <a:t>ROOT </a:t>
            </a:r>
          </a:p>
          <a:p>
            <a:pPr lvl="1"/>
            <a:r>
              <a:rPr lang="en-US" dirty="0" smtClean="0"/>
              <a:t>User defined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48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85799"/>
            <a:ext cx="8326263" cy="11896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deploy ALFA on a laptop, few PCs or a cluster?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6061"/>
            <a:ext cx="8229600" cy="4449311"/>
          </a:xfrm>
        </p:spPr>
        <p:txBody>
          <a:bodyPr>
            <a:normAutofit/>
          </a:bodyPr>
          <a:lstStyle/>
          <a:p>
            <a:r>
              <a:rPr lang="en-US" dirty="0" smtClean="0"/>
              <a:t>DDS:  Dynamic </a:t>
            </a:r>
            <a:r>
              <a:rPr lang="en-US" dirty="0"/>
              <a:t>D</a:t>
            </a:r>
            <a:r>
              <a:rPr lang="en-US" dirty="0" smtClean="0"/>
              <a:t>eployment </a:t>
            </a:r>
            <a:r>
              <a:rPr lang="en-US" dirty="0"/>
              <a:t>S</a:t>
            </a:r>
            <a:r>
              <a:rPr lang="en-US" dirty="0" smtClean="0"/>
              <a:t>ystem </a:t>
            </a:r>
          </a:p>
          <a:p>
            <a:pPr lvl="1"/>
            <a:endParaRPr lang="en-US" sz="2400" dirty="0" smtClean="0">
              <a:solidFill>
                <a:srgbClr val="FFFFFF"/>
              </a:solidFill>
            </a:endParaRP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Users </a:t>
            </a:r>
            <a:r>
              <a:rPr lang="en-US" sz="2400" dirty="0">
                <a:solidFill>
                  <a:srgbClr val="FFFFFF"/>
                </a:solidFill>
              </a:rPr>
              <a:t>describe desired tasks and their dependencies using topology </a:t>
            </a:r>
            <a:r>
              <a:rPr lang="en-US" sz="2400" dirty="0" smtClean="0">
                <a:solidFill>
                  <a:srgbClr val="FFFFFF"/>
                </a:solidFill>
              </a:rPr>
              <a:t>files</a:t>
            </a:r>
          </a:p>
          <a:p>
            <a:pPr lvl="1"/>
            <a:endParaRPr lang="en-US" sz="2400" dirty="0" smtClean="0">
              <a:solidFill>
                <a:srgbClr val="FFFFFF"/>
              </a:solidFill>
            </a:endParaRP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The </a:t>
            </a:r>
            <a:r>
              <a:rPr lang="en-US" sz="2400" dirty="0">
                <a:solidFill>
                  <a:srgbClr val="FFFFFF"/>
                </a:solidFill>
              </a:rPr>
              <a:t>system takes so called “topology file” </a:t>
            </a:r>
            <a:r>
              <a:rPr lang="en-US" sz="2400" dirty="0" smtClean="0">
                <a:solidFill>
                  <a:srgbClr val="FFFFFF"/>
                </a:solidFill>
              </a:rPr>
              <a:t>as </a:t>
            </a:r>
            <a:r>
              <a:rPr lang="en-US" sz="2400" dirty="0">
                <a:solidFill>
                  <a:srgbClr val="FFFFFF"/>
                </a:solidFill>
              </a:rPr>
              <a:t>the </a:t>
            </a:r>
            <a:r>
              <a:rPr lang="en-US" sz="2400" dirty="0" smtClean="0">
                <a:solidFill>
                  <a:srgbClr val="FFFFFF"/>
                </a:solidFill>
              </a:rPr>
              <a:t>input.</a:t>
            </a:r>
          </a:p>
          <a:p>
            <a:pPr lvl="1"/>
            <a:endParaRPr lang="en-US" sz="2400" dirty="0" smtClean="0">
              <a:solidFill>
                <a:srgbClr val="FFFFFF"/>
              </a:solidFill>
            </a:endParaRP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Users </a:t>
            </a:r>
            <a:r>
              <a:rPr lang="en-US" sz="2400" dirty="0">
                <a:solidFill>
                  <a:srgbClr val="FFFFFF"/>
                </a:solidFill>
              </a:rPr>
              <a:t>are provided with a WEB GUI to create </a:t>
            </a:r>
            <a:r>
              <a:rPr lang="en-US" sz="2400" dirty="0" smtClean="0">
                <a:solidFill>
                  <a:srgbClr val="FFFFFF"/>
                </a:solidFill>
              </a:rPr>
              <a:t>topology (Can </a:t>
            </a:r>
            <a:r>
              <a:rPr lang="en-US" sz="2400" dirty="0">
                <a:solidFill>
                  <a:srgbClr val="FFFFFF"/>
                </a:solidFill>
              </a:rPr>
              <a:t>be created manually as </a:t>
            </a:r>
            <a:r>
              <a:rPr lang="en-US" sz="2400" dirty="0" smtClean="0">
                <a:solidFill>
                  <a:srgbClr val="FFFFFF"/>
                </a:solidFill>
              </a:rPr>
              <a:t>well).</a:t>
            </a:r>
            <a:endParaRPr lang="en-US" sz="2400" dirty="0">
              <a:solidFill>
                <a:srgbClr val="FFFFFF"/>
              </a:solidFill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0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5000" cap="none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rgbClr val="FFFFFF"/>
                </a:solidFill>
              </a:rPr>
              <a:t>DDS: </a:t>
            </a:r>
            <a:r>
              <a:rPr sz="3500" dirty="0" smtClean="0">
                <a:solidFill>
                  <a:srgbClr val="FFFFFF"/>
                </a:solidFill>
              </a:rPr>
              <a:t>Basic </a:t>
            </a:r>
            <a:r>
              <a:rPr sz="3500" dirty="0">
                <a:solidFill>
                  <a:srgbClr val="FFFFFF"/>
                </a:solidFill>
              </a:rPr>
              <a:t>concepts</a:t>
            </a:r>
          </a:p>
        </p:txBody>
      </p:sp>
      <p:sp>
        <p:nvSpPr>
          <p:cNvPr id="42" name="Shape 4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35717" tIns="35717" rIns="35717" bIns="35717">
            <a:normAutofit/>
          </a:bodyPr>
          <a:lstStyle/>
          <a:p>
            <a:pPr>
              <a:spcBef>
                <a:spcPts val="909"/>
              </a:spcBef>
              <a:defRPr sz="1800">
                <a:solidFill>
                  <a:srgbClr val="000000"/>
                </a:solidFill>
              </a:defRPr>
            </a:pPr>
            <a:r>
              <a:rPr lang="de-DE" sz="2100" dirty="0">
                <a:solidFill>
                  <a:srgbClr val="FFFFFF"/>
                </a:solidFill>
              </a:rPr>
              <a:t>I</a:t>
            </a:r>
            <a:r>
              <a:rPr sz="2100" dirty="0" smtClean="0">
                <a:solidFill>
                  <a:srgbClr val="FFFFFF"/>
                </a:solidFill>
              </a:rPr>
              <a:t>mplements </a:t>
            </a:r>
            <a:r>
              <a:rPr sz="2100" dirty="0">
                <a:solidFill>
                  <a:srgbClr val="FFFFFF"/>
                </a:solidFill>
              </a:rPr>
              <a:t>a single-responsibility-principle command line tool-set and APIs,</a:t>
            </a:r>
          </a:p>
          <a:p>
            <a:pPr>
              <a:spcBef>
                <a:spcPts val="909"/>
              </a:spcBef>
              <a:defRPr sz="1800">
                <a:solidFill>
                  <a:srgbClr val="000000"/>
                </a:solidFill>
              </a:defRPr>
            </a:pPr>
            <a:r>
              <a:rPr lang="de-DE" sz="2100" dirty="0">
                <a:solidFill>
                  <a:srgbClr val="FFFFFF"/>
                </a:solidFill>
              </a:rPr>
              <a:t>T</a:t>
            </a:r>
            <a:r>
              <a:rPr sz="2100" dirty="0" smtClean="0">
                <a:solidFill>
                  <a:srgbClr val="FFFFFF"/>
                </a:solidFill>
              </a:rPr>
              <a:t>reats </a:t>
            </a:r>
            <a:r>
              <a:rPr sz="2100" dirty="0">
                <a:solidFill>
                  <a:srgbClr val="FFFFFF"/>
                </a:solidFill>
              </a:rPr>
              <a:t>users’ tasks as black boxes,</a:t>
            </a:r>
          </a:p>
          <a:p>
            <a:pPr>
              <a:spcBef>
                <a:spcPts val="909"/>
              </a:spcBef>
              <a:defRPr sz="1800">
                <a:solidFill>
                  <a:srgbClr val="000000"/>
                </a:solidFill>
              </a:defRPr>
            </a:pPr>
            <a:r>
              <a:rPr lang="de-DE" sz="2100" dirty="0">
                <a:solidFill>
                  <a:srgbClr val="FFFFFF"/>
                </a:solidFill>
                <a:ea typeface="Gill Sans SemiBold"/>
                <a:cs typeface="Gill Sans SemiBold"/>
                <a:sym typeface="Gill Sans SemiBold"/>
              </a:rPr>
              <a:t>D</a:t>
            </a:r>
            <a:r>
              <a:rPr sz="2100" dirty="0" smtClean="0">
                <a:solidFill>
                  <a:srgbClr val="FFFFFF"/>
                </a:solidFill>
                <a:ea typeface="Gill Sans SemiBold"/>
                <a:cs typeface="Gill Sans SemiBold"/>
                <a:sym typeface="Gill Sans SemiBold"/>
              </a:rPr>
              <a:t>oesn’t </a:t>
            </a:r>
            <a:r>
              <a:rPr sz="2100" dirty="0">
                <a:solidFill>
                  <a:srgbClr val="FFFFFF"/>
                </a:solidFill>
                <a:ea typeface="Gill Sans SemiBold"/>
                <a:cs typeface="Gill Sans SemiBold"/>
                <a:sym typeface="Gill Sans SemiBold"/>
              </a:rPr>
              <a:t>depend on RMS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(provides deployment via SSH, when no RMS is present)</a:t>
            </a:r>
            <a:r>
              <a:rPr sz="2100" dirty="0">
                <a:solidFill>
                  <a:srgbClr val="FFFFFF"/>
                </a:solidFill>
              </a:rPr>
              <a:t>,</a:t>
            </a:r>
          </a:p>
          <a:p>
            <a:pPr>
              <a:spcBef>
                <a:spcPts val="909"/>
              </a:spcBef>
              <a:defRPr sz="1800">
                <a:solidFill>
                  <a:srgbClr val="000000"/>
                </a:solidFill>
              </a:defRPr>
            </a:pPr>
            <a:r>
              <a:rPr lang="de-DE" sz="2100" dirty="0">
                <a:solidFill>
                  <a:srgbClr val="FFFFFF"/>
                </a:solidFill>
              </a:rPr>
              <a:t>S</a:t>
            </a:r>
            <a:r>
              <a:rPr sz="2100" dirty="0" smtClean="0">
                <a:solidFill>
                  <a:srgbClr val="FFFFFF"/>
                </a:solidFill>
              </a:rPr>
              <a:t>upports </a:t>
            </a:r>
            <a:r>
              <a:rPr sz="2100" dirty="0">
                <a:solidFill>
                  <a:srgbClr val="FFFFFF"/>
                </a:solidFill>
              </a:rPr>
              <a:t>workers behind FireWalls,</a:t>
            </a:r>
          </a:p>
          <a:p>
            <a:pPr>
              <a:spcBef>
                <a:spcPts val="909"/>
              </a:spcBef>
              <a:defRPr sz="1800">
                <a:solidFill>
                  <a:srgbClr val="000000"/>
                </a:solidFill>
              </a:defRPr>
            </a:pPr>
            <a:r>
              <a:rPr lang="de-DE" sz="2100" dirty="0">
                <a:solidFill>
                  <a:srgbClr val="FFFFFF"/>
                </a:solidFill>
                <a:ea typeface="Gill Sans SemiBold"/>
                <a:cs typeface="Gill Sans SemiBold"/>
                <a:sym typeface="Gill Sans SemiBold"/>
              </a:rPr>
              <a:t>D</a:t>
            </a:r>
            <a:r>
              <a:rPr sz="2100" dirty="0" smtClean="0">
                <a:solidFill>
                  <a:srgbClr val="FFFFFF"/>
                </a:solidFill>
                <a:ea typeface="Gill Sans SemiBold"/>
                <a:cs typeface="Gill Sans SemiBold"/>
                <a:sym typeface="Gill Sans SemiBold"/>
              </a:rPr>
              <a:t>oesn’t </a:t>
            </a:r>
            <a:r>
              <a:rPr sz="2100" dirty="0">
                <a:solidFill>
                  <a:srgbClr val="FFFFFF"/>
                </a:solidFill>
                <a:ea typeface="Gill Sans SemiBold"/>
                <a:cs typeface="Gill Sans SemiBold"/>
                <a:sym typeface="Gill Sans SemiBold"/>
              </a:rPr>
              <a:t>require pre-installation on </a:t>
            </a:r>
            <a:r>
              <a:rPr sz="2100" dirty="0" smtClean="0">
                <a:solidFill>
                  <a:srgbClr val="FFFFFF"/>
                </a:solidFill>
                <a:ea typeface="Gill Sans SemiBold"/>
                <a:cs typeface="Gill Sans SemiBold"/>
                <a:sym typeface="Gill Sans SemiBold"/>
              </a:rPr>
              <a:t>WNs</a:t>
            </a:r>
            <a:r>
              <a:rPr lang="de-DE" sz="2100" dirty="0" smtClean="0">
                <a:solidFill>
                  <a:srgbClr val="FFFFFF"/>
                </a:solidFill>
                <a:ea typeface="Gill Sans SemiBold"/>
                <a:cs typeface="Gill Sans SemiBold"/>
                <a:sym typeface="Gill Sans SemiBold"/>
              </a:rPr>
              <a:t> (Worker </a:t>
            </a:r>
            <a:r>
              <a:rPr lang="de-DE" sz="2100" dirty="0" err="1" smtClean="0">
                <a:solidFill>
                  <a:srgbClr val="FFFFFF"/>
                </a:solidFill>
                <a:ea typeface="Gill Sans SemiBold"/>
                <a:cs typeface="Gill Sans SemiBold"/>
                <a:sym typeface="Gill Sans SemiBold"/>
              </a:rPr>
              <a:t>nodes</a:t>
            </a:r>
            <a:r>
              <a:rPr lang="de-DE" sz="2100" dirty="0" smtClean="0">
                <a:solidFill>
                  <a:srgbClr val="FFFFFF"/>
                </a:solidFill>
                <a:ea typeface="Gill Sans SemiBold"/>
                <a:cs typeface="Gill Sans SemiBold"/>
                <a:sym typeface="Gill Sans SemiBold"/>
              </a:rPr>
              <a:t>)</a:t>
            </a:r>
            <a:r>
              <a:rPr sz="2100" dirty="0" smtClean="0">
                <a:solidFill>
                  <a:srgbClr val="FFFFFF"/>
                </a:solidFill>
              </a:rPr>
              <a:t>,</a:t>
            </a:r>
            <a:endParaRPr sz="2100" dirty="0">
              <a:solidFill>
                <a:srgbClr val="FFFFFF"/>
              </a:solidFill>
            </a:endParaRPr>
          </a:p>
          <a:p>
            <a:pPr>
              <a:spcBef>
                <a:spcPts val="909"/>
              </a:spcBef>
              <a:defRPr sz="1800">
                <a:solidFill>
                  <a:srgbClr val="000000"/>
                </a:solidFill>
              </a:defRPr>
            </a:pPr>
            <a:r>
              <a:rPr lang="de-DE" sz="2100" dirty="0">
                <a:solidFill>
                  <a:srgbClr val="FFFFFF"/>
                </a:solidFill>
              </a:rPr>
              <a:t>D</a:t>
            </a:r>
            <a:r>
              <a:rPr sz="2100" dirty="0" smtClean="0">
                <a:solidFill>
                  <a:srgbClr val="FFFFFF"/>
                </a:solidFill>
              </a:rPr>
              <a:t>eploys </a:t>
            </a:r>
            <a:r>
              <a:rPr sz="2100" dirty="0">
                <a:solidFill>
                  <a:srgbClr val="FFFFFF"/>
                </a:solidFill>
              </a:rPr>
              <a:t>private facilities on demand with isolated sandboxes,</a:t>
            </a:r>
          </a:p>
          <a:p>
            <a:pPr>
              <a:spcBef>
                <a:spcPts val="909"/>
              </a:spcBef>
              <a:defRPr sz="1800">
                <a:solidFill>
                  <a:srgbClr val="000000"/>
                </a:solidFill>
              </a:defRPr>
            </a:pPr>
            <a:r>
              <a:rPr lang="de-DE" sz="2100" dirty="0">
                <a:solidFill>
                  <a:srgbClr val="FFFFFF"/>
                </a:solidFill>
                <a:ea typeface="Gill Sans SemiBold"/>
                <a:cs typeface="Gill Sans SemiBold"/>
                <a:sym typeface="Gill Sans SemiBold"/>
              </a:rPr>
              <a:t>P</a:t>
            </a:r>
            <a:r>
              <a:rPr sz="2100" dirty="0" smtClean="0">
                <a:solidFill>
                  <a:srgbClr val="FFFFFF"/>
                </a:solidFill>
                <a:ea typeface="Gill Sans SemiBold"/>
                <a:cs typeface="Gill Sans SemiBold"/>
                <a:sym typeface="Gill Sans SemiBold"/>
              </a:rPr>
              <a:t>rovides </a:t>
            </a:r>
            <a:r>
              <a:rPr sz="2100" dirty="0">
                <a:solidFill>
                  <a:srgbClr val="FFFFFF"/>
                </a:solidFill>
                <a:ea typeface="Gill Sans SemiBold"/>
                <a:cs typeface="Gill Sans SemiBold"/>
                <a:sym typeface="Gill Sans SemiBold"/>
              </a:rPr>
              <a:t>a key-value properties propagation service for tasks</a:t>
            </a:r>
            <a:r>
              <a:rPr sz="2100" dirty="0">
                <a:solidFill>
                  <a:srgbClr val="FFFFFF"/>
                </a:solidFill>
              </a:rPr>
              <a:t>,</a:t>
            </a:r>
          </a:p>
          <a:p>
            <a:pPr>
              <a:spcBef>
                <a:spcPts val="909"/>
              </a:spcBef>
              <a:defRPr sz="1800">
                <a:solidFill>
                  <a:srgbClr val="000000"/>
                </a:solidFill>
              </a:defRPr>
            </a:pPr>
            <a:r>
              <a:rPr lang="de-DE" sz="2100" dirty="0">
                <a:solidFill>
                  <a:srgbClr val="FFFFFF"/>
                </a:solidFill>
              </a:rPr>
              <a:t>P</a:t>
            </a:r>
            <a:r>
              <a:rPr sz="2100" dirty="0" smtClean="0">
                <a:solidFill>
                  <a:srgbClr val="FFFFFF"/>
                </a:solidFill>
              </a:rPr>
              <a:t>rovides </a:t>
            </a:r>
            <a:r>
              <a:rPr sz="2100" dirty="0">
                <a:solidFill>
                  <a:srgbClr val="FFFFFF"/>
                </a:solidFill>
              </a:rPr>
              <a:t>a rules based execution of tasks</a:t>
            </a:r>
            <a:r>
              <a:rPr sz="2100" dirty="0" smtClean="0">
                <a:solidFill>
                  <a:srgbClr val="FFFFFF"/>
                </a:solidFill>
              </a:rPr>
              <a:t>.</a:t>
            </a:r>
            <a:endParaRPr lang="de-DE" sz="2100" dirty="0" smtClean="0">
              <a:solidFill>
                <a:srgbClr val="FFFFFF"/>
              </a:solidFill>
            </a:endParaRPr>
          </a:p>
          <a:p>
            <a:pPr>
              <a:spcBef>
                <a:spcPts val="909"/>
              </a:spcBef>
              <a:defRPr sz="1800">
                <a:solidFill>
                  <a:srgbClr val="000000"/>
                </a:solidFill>
              </a:defRPr>
            </a:pPr>
            <a:r>
              <a:rPr lang="de-DE" sz="2100" dirty="0" smtClean="0">
                <a:solidFill>
                  <a:srgbClr val="FFFFFF"/>
                </a:solidFill>
              </a:rPr>
              <a:t>...</a:t>
            </a:r>
            <a:endParaRPr sz="210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 rot="19572766">
            <a:off x="6592353" y="5210908"/>
            <a:ext cx="2315852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hlinkClick r:id="rId2"/>
              </a:rPr>
              <a:t>http://dds.gsi.de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22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250031" y="178594"/>
            <a:ext cx="8643938" cy="6146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000" cap="none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Tests of ALFA devices via DDS</a:t>
            </a:r>
          </a:p>
        </p:txBody>
      </p:sp>
      <p:graphicFrame>
        <p:nvGraphicFramePr>
          <p:cNvPr id="78" name="Table 78"/>
          <p:cNvGraphicFramePr/>
          <p:nvPr>
            <p:extLst>
              <p:ext uri="{D42A27DB-BD31-4B8C-83A1-F6EECF244321}">
                <p14:modId xmlns:p14="http://schemas.microsoft.com/office/powerpoint/2010/main" val="3275720820"/>
              </p:ext>
            </p:extLst>
          </p:nvPr>
        </p:nvGraphicFramePr>
        <p:xfrm>
          <a:off x="236637" y="1061740"/>
          <a:ext cx="8486102" cy="1836328"/>
        </p:xfrm>
        <a:graphic>
          <a:graphicData uri="http://schemas.openxmlformats.org/drawingml/2006/table">
            <a:tbl>
              <a:tblPr firstRow="1"/>
              <a:tblGrid>
                <a:gridCol w="3857625"/>
                <a:gridCol w="1598887"/>
                <a:gridCol w="3029590"/>
              </a:tblGrid>
              <a:tr h="459082"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</a:rPr>
                        <a:t>Devices (user tasks)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</a:rPr>
                        <a:t>startup time*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</a:rPr>
                        <a:t>propagated key-value properties</a:t>
                      </a:r>
                    </a:p>
                  </a:txBody>
                  <a:tcPr marL="35719" marR="35719" marT="35719" marB="35719" anchor="ctr" horzOverflow="overflow"/>
                </a:tc>
              </a:tr>
              <a:tr h="459082">
                <a:tc>
                  <a:txBody>
                    <a:bodyPr/>
                    <a:lstStyle/>
                    <a:p>
                      <a:pPr lvl="0">
                        <a:lnSpc>
                          <a:spcPct val="70000"/>
                        </a:lnSpc>
                        <a:spcBef>
                          <a:spcPts val="35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</a:rPr>
                        <a:t>2721 (1360 FLP + 1360 EPN + 1 Sampler)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</a:rPr>
                        <a:t>17 sec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</a:rPr>
                        <a:t>~ 6x10</a:t>
                      </a:r>
                      <a:r>
                        <a:rPr sz="1300" baseline="33333">
                          <a:solidFill>
                            <a:srgbClr val="FFFFFF"/>
                          </a:solidFill>
                        </a:rPr>
                        <a:t>6</a:t>
                      </a:r>
                    </a:p>
                  </a:txBody>
                  <a:tcPr marL="35719" marR="35719" marT="35719" marB="35719" anchor="ctr" horzOverflow="overflow"/>
                </a:tc>
              </a:tr>
              <a:tr h="459082">
                <a:tc>
                  <a:txBody>
                    <a:bodyPr/>
                    <a:lstStyle/>
                    <a:p>
                      <a:pPr lvl="0">
                        <a:lnSpc>
                          <a:spcPct val="70000"/>
                        </a:lnSpc>
                        <a:spcBef>
                          <a:spcPts val="35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</a:rPr>
                        <a:t>5441 (2720 FLP + 2720 EPN + 1 Sampler)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</a:rPr>
                        <a:t>58 sec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</a:rPr>
                        <a:t>~ 23x10</a:t>
                      </a:r>
                      <a:r>
                        <a:rPr sz="1300" baseline="33333" dirty="0">
                          <a:solidFill>
                            <a:srgbClr val="FFFFFF"/>
                          </a:solidFill>
                        </a:rPr>
                        <a:t>6</a:t>
                      </a:r>
                    </a:p>
                  </a:txBody>
                  <a:tcPr marL="35719" marR="35719" marT="35719" marB="35719" anchor="ctr" horzOverflow="overflow"/>
                </a:tc>
              </a:tr>
              <a:tr h="459082">
                <a:tc>
                  <a:txBody>
                    <a:bodyPr/>
                    <a:lstStyle/>
                    <a:p>
                      <a:pPr lvl="0">
                        <a:lnSpc>
                          <a:spcPct val="70000"/>
                        </a:lnSpc>
                        <a:spcBef>
                          <a:spcPts val="35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</a:rPr>
                        <a:t>10081 (5040 FLP + 5040 EPN + 1 Sampler)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</a:rPr>
                        <a:t>207 sec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</a:rPr>
                        <a:t>~ 77x10</a:t>
                      </a:r>
                      <a:r>
                        <a:rPr sz="1300" baseline="33333" dirty="0">
                          <a:solidFill>
                            <a:srgbClr val="FFFFFF"/>
                          </a:solidFill>
                        </a:rPr>
                        <a:t>6</a:t>
                      </a:r>
                    </a:p>
                  </a:txBody>
                  <a:tcPr marL="35719" marR="35719" marT="35719" marB="35719" anchor="ctr" horzOverflow="overflow"/>
                </a:tc>
              </a:tr>
            </a:tbl>
          </a:graphicData>
        </a:graphic>
      </p:graphicFrame>
      <p:sp>
        <p:nvSpPr>
          <p:cNvPr id="79" name="Shape 79"/>
          <p:cNvSpPr>
            <a:spLocks noGrp="1"/>
          </p:cNvSpPr>
          <p:nvPr>
            <p:ph type="body" idx="1"/>
          </p:nvPr>
        </p:nvSpPr>
        <p:spPr>
          <a:xfrm>
            <a:off x="236637" y="2982626"/>
            <a:ext cx="8752368" cy="295262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ct val="70000"/>
              </a:lnSpc>
              <a:spcBef>
                <a:spcPts val="1261"/>
              </a:spcBef>
              <a:defRPr sz="1800">
                <a:solidFill>
                  <a:srgbClr val="000000"/>
                </a:solidFill>
              </a:defRPr>
            </a:pPr>
            <a:r>
              <a:rPr lang="en-US" sz="2100" dirty="0" smtClean="0">
                <a:solidFill>
                  <a:srgbClr val="FFFFFF"/>
                </a:solidFill>
              </a:rPr>
              <a:t>FLP(First Level Processer), EPN (Event Processor Event)</a:t>
            </a:r>
          </a:p>
          <a:p>
            <a:pPr>
              <a:lnSpc>
                <a:spcPct val="70000"/>
              </a:lnSpc>
              <a:spcBef>
                <a:spcPts val="1261"/>
              </a:spcBef>
              <a:defRPr sz="1800">
                <a:solidFill>
                  <a:srgbClr val="000000"/>
                </a:solidFill>
              </a:defRPr>
            </a:pPr>
            <a:r>
              <a:rPr lang="en-US" sz="2100" dirty="0" smtClean="0">
                <a:solidFill>
                  <a:srgbClr val="FFFFFF"/>
                </a:solidFill>
              </a:rPr>
              <a:t>N –To-N connections </a:t>
            </a:r>
          </a:p>
          <a:p>
            <a:pPr lvl="1">
              <a:lnSpc>
                <a:spcPct val="70000"/>
              </a:lnSpc>
              <a:spcBef>
                <a:spcPts val="1261"/>
              </a:spcBef>
              <a:defRPr sz="1800">
                <a:solidFill>
                  <a:srgbClr val="000000"/>
                </a:solidFill>
              </a:defRPr>
            </a:pPr>
            <a:r>
              <a:rPr lang="en-US" sz="1700" dirty="0" smtClean="0">
                <a:solidFill>
                  <a:srgbClr val="FFFFFF"/>
                </a:solidFill>
              </a:rPr>
              <a:t>Each EPN need to connect to each FLPs (Time frame building)</a:t>
            </a:r>
          </a:p>
          <a:p>
            <a:pPr lvl="1">
              <a:lnSpc>
                <a:spcPct val="70000"/>
              </a:lnSpc>
              <a:spcBef>
                <a:spcPts val="1261"/>
              </a:spcBef>
              <a:defRPr sz="1800">
                <a:solidFill>
                  <a:srgbClr val="000000"/>
                </a:solidFill>
              </a:defRPr>
            </a:pPr>
            <a:r>
              <a:rPr lang="en-US" sz="1700" dirty="0" smtClean="0">
                <a:solidFill>
                  <a:srgbClr val="FFFFFF"/>
                </a:solidFill>
              </a:rPr>
              <a:t>Each FLP need to connect to all EPNs (Heartbeat signal)</a:t>
            </a:r>
          </a:p>
          <a:p>
            <a:pPr>
              <a:lnSpc>
                <a:spcPct val="70000"/>
              </a:lnSpc>
              <a:spcBef>
                <a:spcPts val="1261"/>
              </a:spcBef>
              <a:defRPr sz="1800">
                <a:solidFill>
                  <a:srgbClr val="000000"/>
                </a:solidFill>
              </a:defRPr>
            </a:pPr>
            <a:r>
              <a:rPr lang="en-US" sz="2100" dirty="0" smtClean="0">
                <a:solidFill>
                  <a:srgbClr val="FFFFFF"/>
                </a:solidFill>
              </a:rPr>
              <a:t>Throughout tests only one DDS commander server was used. In the future we will support multiple distributed servers.</a:t>
            </a:r>
          </a:p>
          <a:p>
            <a:pPr>
              <a:lnSpc>
                <a:spcPct val="70000"/>
              </a:lnSpc>
              <a:spcBef>
                <a:spcPts val="1261"/>
              </a:spcBef>
              <a:defRPr sz="1800">
                <a:solidFill>
                  <a:srgbClr val="000000"/>
                </a:solidFill>
              </a:defRPr>
            </a:pPr>
            <a:r>
              <a:rPr lang="en-US" sz="2100" dirty="0" smtClean="0">
                <a:solidFill>
                  <a:srgbClr val="FFFFFF"/>
                </a:solidFill>
              </a:rPr>
              <a:t>Our current short term target is to manage 100K devices and keep startup time of the whole deployment within 10-50 sec.</a:t>
            </a:r>
            <a:endParaRPr lang="en-US" sz="2100" dirty="0">
              <a:solidFill>
                <a:srgbClr val="FFFFFF"/>
              </a:solidFill>
            </a:endParaRPr>
          </a:p>
        </p:txBody>
      </p:sp>
      <p:sp>
        <p:nvSpPr>
          <p:cNvPr id="80" name="Shape 80"/>
          <p:cNvSpPr/>
          <p:nvPr/>
        </p:nvSpPr>
        <p:spPr>
          <a:xfrm>
            <a:off x="154997" y="5838606"/>
            <a:ext cx="8834008" cy="59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FFFFFF"/>
                </a:solidFill>
              </a:rPr>
              <a:t>* </a:t>
            </a:r>
            <a:r>
              <a:rPr sz="1700" dirty="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startup time</a:t>
            </a:r>
            <a:r>
              <a:rPr sz="1700" dirty="0">
                <a:solidFill>
                  <a:srgbClr val="FFFFFF"/>
                </a:solidFill>
              </a:rPr>
              <a:t> - the time which took DDS to distribute user tasks, to propagate all needed properties, plus the time took devices to bind/connect and to enter into RUN state.</a:t>
            </a:r>
          </a:p>
        </p:txBody>
      </p:sp>
    </p:spTree>
    <p:extLst>
      <p:ext uri="{BB962C8B-B14F-4D97-AF65-F5344CB8AC3E}">
        <p14:creationId xmlns:p14="http://schemas.microsoft.com/office/powerpoint/2010/main" val="34525105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bgerundetes Rechteck 7"/>
          <p:cNvSpPr/>
          <p:nvPr/>
        </p:nvSpPr>
        <p:spPr>
          <a:xfrm>
            <a:off x="762000" y="2100848"/>
            <a:ext cx="4077339" cy="2038764"/>
          </a:xfrm>
          <a:prstGeom prst="roundRect">
            <a:avLst>
              <a:gd name="adj" fmla="val 7459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                              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2" name="Abgerundetes Rechteck 7"/>
          <p:cNvSpPr/>
          <p:nvPr/>
        </p:nvSpPr>
        <p:spPr>
          <a:xfrm>
            <a:off x="1471285" y="2100848"/>
            <a:ext cx="6895330" cy="2038764"/>
          </a:xfrm>
          <a:prstGeom prst="roundRect">
            <a:avLst>
              <a:gd name="adj" fmla="val 9084"/>
            </a:avLst>
          </a:prstGeom>
          <a:noFill/>
          <a:ln w="19050" cap="flat" cmpd="sng" algn="ctr">
            <a:solidFill>
              <a:schemeClr val="tx2"/>
            </a:solidFill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                               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6" name="Title 55"/>
          <p:cNvSpPr>
            <a:spLocks noGrp="1"/>
          </p:cNvSpPr>
          <p:nvPr>
            <p:ph type="title"/>
          </p:nvPr>
        </p:nvSpPr>
        <p:spPr>
          <a:xfrm>
            <a:off x="253816" y="241997"/>
            <a:ext cx="8366614" cy="6531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ALFA and FairRoot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13" name="Abgerundetes Rechteck 6"/>
          <p:cNvSpPr/>
          <p:nvPr/>
        </p:nvSpPr>
        <p:spPr>
          <a:xfrm>
            <a:off x="1118241" y="4305262"/>
            <a:ext cx="6794293" cy="2060185"/>
          </a:xfrm>
          <a:prstGeom prst="roundRect">
            <a:avLst/>
          </a:prstGeom>
          <a:solidFill>
            <a:srgbClr val="D8B25C"/>
          </a:solidFill>
          <a:ln w="10000" cap="flat" cmpd="sng" algn="ctr">
            <a:solidFill>
              <a:srgbClr val="D8B25C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7" name="Abgerundetes Rechteck 25"/>
          <p:cNvSpPr/>
          <p:nvPr/>
        </p:nvSpPr>
        <p:spPr>
          <a:xfrm>
            <a:off x="3635160" y="4853737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6" name="Abgerundetes Rechteck 27"/>
          <p:cNvSpPr/>
          <p:nvPr/>
        </p:nvSpPr>
        <p:spPr>
          <a:xfrm>
            <a:off x="5774810" y="4853737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Geant3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7" name="Abgerundetes Rechteck 28"/>
          <p:cNvSpPr/>
          <p:nvPr/>
        </p:nvSpPr>
        <p:spPr>
          <a:xfrm>
            <a:off x="4918950" y="4853737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Geant4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8" name="Abgerundetes Rechteck 30"/>
          <p:cNvSpPr/>
          <p:nvPr/>
        </p:nvSpPr>
        <p:spPr>
          <a:xfrm>
            <a:off x="5346880" y="4853737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Genat4_VMC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9" name="Abgerundetes Rechteck 33"/>
          <p:cNvSpPr/>
          <p:nvPr/>
        </p:nvSpPr>
        <p:spPr>
          <a:xfrm>
            <a:off x="3154694" y="4305262"/>
            <a:ext cx="2814975" cy="480096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Libraries and Tools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0" name="Rechteck 37"/>
          <p:cNvSpPr/>
          <p:nvPr/>
        </p:nvSpPr>
        <p:spPr>
          <a:xfrm>
            <a:off x="6630668" y="5277695"/>
            <a:ext cx="626573" cy="320374"/>
          </a:xfrm>
          <a:prstGeom prst="rect">
            <a:avLst/>
          </a:prstGeom>
          <a:solidFill>
            <a:srgbClr val="D8B25C"/>
          </a:solidFill>
          <a:ln w="100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…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1" name="Abgerundetes Rechteck 29"/>
          <p:cNvSpPr/>
          <p:nvPr/>
        </p:nvSpPr>
        <p:spPr>
          <a:xfrm>
            <a:off x="6202740" y="4853737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VGM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4" name="Abgerundetes Rechteck 11"/>
          <p:cNvSpPr/>
          <p:nvPr/>
        </p:nvSpPr>
        <p:spPr>
          <a:xfrm>
            <a:off x="7829475" y="2575742"/>
            <a:ext cx="47153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Runtime DB</a:t>
            </a:r>
          </a:p>
        </p:txBody>
      </p:sp>
      <p:sp>
        <p:nvSpPr>
          <p:cNvPr id="36" name="Abgerundetes Rechteck 15"/>
          <p:cNvSpPr/>
          <p:nvPr/>
        </p:nvSpPr>
        <p:spPr>
          <a:xfrm>
            <a:off x="5598743" y="2575741"/>
            <a:ext cx="582854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Module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Detector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8" name="Abgerundetes Rechteck 19"/>
          <p:cNvSpPr/>
          <p:nvPr/>
        </p:nvSpPr>
        <p:spPr>
          <a:xfrm>
            <a:off x="6358146" y="2575742"/>
            <a:ext cx="562546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Magnetic Field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0" name="Abgerundetes Rechteck 13"/>
          <p:cNvSpPr/>
          <p:nvPr/>
        </p:nvSpPr>
        <p:spPr>
          <a:xfrm>
            <a:off x="7097241" y="2575742"/>
            <a:ext cx="55568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Event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Generator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5" name="Abgerundetes Rechteck 15"/>
          <p:cNvSpPr/>
          <p:nvPr/>
        </p:nvSpPr>
        <p:spPr>
          <a:xfrm>
            <a:off x="4839339" y="2575742"/>
            <a:ext cx="58285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MC Application</a:t>
            </a:r>
          </a:p>
        </p:txBody>
      </p:sp>
      <p:sp>
        <p:nvSpPr>
          <p:cNvPr id="59" name="Abgerundetes Rechteck 11"/>
          <p:cNvSpPr/>
          <p:nvPr/>
        </p:nvSpPr>
        <p:spPr>
          <a:xfrm>
            <a:off x="4063090" y="2564696"/>
            <a:ext cx="47153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Fair MQ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1" name="Abgerundetes Rechteck 11"/>
          <p:cNvSpPr/>
          <p:nvPr/>
        </p:nvSpPr>
        <p:spPr>
          <a:xfrm>
            <a:off x="2677195" y="2564696"/>
            <a:ext cx="47153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Building configuration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4" name="Abgerundetes Rechteck 11"/>
          <p:cNvSpPr/>
          <p:nvPr/>
        </p:nvSpPr>
        <p:spPr>
          <a:xfrm>
            <a:off x="3366622" y="2564696"/>
            <a:ext cx="47153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Testing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7" name="Abgerundetes Rechteck 28"/>
          <p:cNvSpPr/>
          <p:nvPr/>
        </p:nvSpPr>
        <p:spPr>
          <a:xfrm>
            <a:off x="4491020" y="4853737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CMake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8" name="Abgerundetes Rechteck 28"/>
          <p:cNvSpPr/>
          <p:nvPr/>
        </p:nvSpPr>
        <p:spPr>
          <a:xfrm>
            <a:off x="4063090" y="4862834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ZeroMQ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9" name="Abgerundetes Rechteck 11"/>
          <p:cNvSpPr/>
          <p:nvPr/>
        </p:nvSpPr>
        <p:spPr>
          <a:xfrm>
            <a:off x="1992407" y="2564696"/>
            <a:ext cx="47153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DDS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5" name="Abgerundetes Rechteck 25"/>
          <p:cNvSpPr/>
          <p:nvPr/>
        </p:nvSpPr>
        <p:spPr>
          <a:xfrm>
            <a:off x="3207230" y="4888670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BOOST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6" name="Abgerundetes Rechteck 25"/>
          <p:cNvSpPr/>
          <p:nvPr/>
        </p:nvSpPr>
        <p:spPr>
          <a:xfrm>
            <a:off x="2601658" y="4862834"/>
            <a:ext cx="551675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Protocol Buffers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2" name="Abgerundetes Rechteck 33"/>
          <p:cNvSpPr/>
          <p:nvPr/>
        </p:nvSpPr>
        <p:spPr>
          <a:xfrm>
            <a:off x="6036266" y="2183685"/>
            <a:ext cx="1109900" cy="381011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FairRoot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3" name="Abgerundetes Rechteck 33"/>
          <p:cNvSpPr/>
          <p:nvPr/>
        </p:nvSpPr>
        <p:spPr>
          <a:xfrm>
            <a:off x="1543830" y="2100848"/>
            <a:ext cx="1109900" cy="381011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ALFA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6" name="Abgerundetes Rechteck 48"/>
          <p:cNvSpPr/>
          <p:nvPr/>
        </p:nvSpPr>
        <p:spPr>
          <a:xfrm>
            <a:off x="2625824" y="1071020"/>
            <a:ext cx="1238368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CbmRoot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9" name="Abgerundetes Rechteck 49"/>
          <p:cNvSpPr/>
          <p:nvPr/>
        </p:nvSpPr>
        <p:spPr>
          <a:xfrm>
            <a:off x="2610206" y="1556824"/>
            <a:ext cx="1253986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PandaRoot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0" name="Abgerundetes Rechteck 50"/>
          <p:cNvSpPr/>
          <p:nvPr/>
        </p:nvSpPr>
        <p:spPr>
          <a:xfrm>
            <a:off x="3990549" y="1578512"/>
            <a:ext cx="1257487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AsyEosRoot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1" name="Abgerundetes Rechteck 51"/>
          <p:cNvSpPr/>
          <p:nvPr/>
        </p:nvSpPr>
        <p:spPr>
          <a:xfrm>
            <a:off x="3990549" y="1092708"/>
            <a:ext cx="1257486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R3BRoot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2" name="Abgerundetes Rechteck 54"/>
          <p:cNvSpPr/>
          <p:nvPr/>
        </p:nvSpPr>
        <p:spPr>
          <a:xfrm>
            <a:off x="5382753" y="1092708"/>
            <a:ext cx="1272789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SofiaRoot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3" name="Abgerundetes Rechteck 55"/>
          <p:cNvSpPr/>
          <p:nvPr/>
        </p:nvSpPr>
        <p:spPr>
          <a:xfrm>
            <a:off x="6867482" y="1092708"/>
            <a:ext cx="1206342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MPDRoot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4" name="Abgerundetes Rechteck 56"/>
          <p:cNvSpPr/>
          <p:nvPr/>
        </p:nvSpPr>
        <p:spPr>
          <a:xfrm>
            <a:off x="5382753" y="1589954"/>
            <a:ext cx="1272790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FopiRoot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5" name="Abgerundetes Rechteck 57"/>
          <p:cNvSpPr/>
          <p:nvPr/>
        </p:nvSpPr>
        <p:spPr>
          <a:xfrm>
            <a:off x="6867482" y="1578512"/>
            <a:ext cx="1206342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EICRoot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6" name="Abgerundetes Rechteck 57"/>
          <p:cNvSpPr/>
          <p:nvPr/>
        </p:nvSpPr>
        <p:spPr>
          <a:xfrm>
            <a:off x="923882" y="1059882"/>
            <a:ext cx="1542092" cy="411605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lvl="0" algn="ctr" defTabSz="914400"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AliRoot6 (O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</a:t>
            </a:r>
            <a:r>
              <a:rPr lang="en-US" kern="0" dirty="0">
                <a:solidFill>
                  <a:srgbClr val="FF0000"/>
                </a:solidFill>
                <a:latin typeface="Tw Cen MT"/>
              </a:rPr>
              <a:t>)</a:t>
            </a:r>
            <a:endParaRPr kumimoji="0" lang="en-US" sz="18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</a:endParaRPr>
          </a:p>
        </p:txBody>
      </p:sp>
      <p:sp>
        <p:nvSpPr>
          <p:cNvPr id="41" name="Abgerundetes Rechteck 11"/>
          <p:cNvSpPr/>
          <p:nvPr/>
        </p:nvSpPr>
        <p:spPr>
          <a:xfrm>
            <a:off x="882473" y="2564696"/>
            <a:ext cx="47153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????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7" name="Abgerundetes Rechteck 49"/>
          <p:cNvSpPr/>
          <p:nvPr/>
        </p:nvSpPr>
        <p:spPr>
          <a:xfrm>
            <a:off x="916681" y="1578512"/>
            <a:ext cx="1578062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FF0000"/>
                </a:solidFill>
                <a:latin typeface="Tw Cen MT"/>
              </a:rPr>
              <a:t>Ship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39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/>
          <p:cNvSpPr>
            <a:spLocks/>
          </p:cNvSpPr>
          <p:nvPr/>
        </p:nvSpPr>
        <p:spPr bwMode="auto">
          <a:xfrm>
            <a:off x="2" y="6583363"/>
            <a:ext cx="732867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eaLnBrk="1" hangingPunct="1"/>
            <a:r>
              <a:rPr lang="en-US" sz="1200">
                <a:solidFill>
                  <a:srgbClr val="919191"/>
                </a:solidFill>
                <a:ea typeface="ヒラギノ角ゴ ProN W3" charset="0"/>
                <a:cs typeface="Arial" charset="0"/>
                <a:sym typeface="Arial" charset="0"/>
              </a:rPr>
              <a:t>Volker Lindenstruth (</a:t>
            </a:r>
            <a:r>
              <a:rPr lang="en-US" sz="1200" u="sng">
                <a:solidFill>
                  <a:srgbClr val="CC00CC"/>
                </a:solidFill>
                <a:ea typeface="ヒラギノ角ゴ ProN W3" charset="0"/>
                <a:cs typeface="Arial" charset="0"/>
                <a:sym typeface="Arial" charset="0"/>
                <a:hlinkClick r:id="rId3"/>
              </a:rPr>
              <a:t>www.compeng.de</a:t>
            </a:r>
            <a:r>
              <a:rPr lang="en-US" sz="1200">
                <a:solidFill>
                  <a:srgbClr val="919191"/>
                </a:solidFill>
                <a:ea typeface="ヒラギノ角ゴ ProN W3" charset="0"/>
                <a:cs typeface="Arial" charset="0"/>
                <a:sym typeface="Arial" charset="0"/>
              </a:rPr>
              <a:t>) May 22, 2012— Copyright ©, Goethe Uni, Alle Rechte vorbehalten</a:t>
            </a:r>
          </a:p>
        </p:txBody>
      </p:sp>
      <p:sp>
        <p:nvSpPr>
          <p:cNvPr id="75779" name="Rectangle 2"/>
          <p:cNvSpPr>
            <a:spLocks/>
          </p:cNvSpPr>
          <p:nvPr/>
        </p:nvSpPr>
        <p:spPr bwMode="auto">
          <a:xfrm>
            <a:off x="2" y="6583363"/>
            <a:ext cx="732867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eaLnBrk="1" hangingPunct="1"/>
            <a:r>
              <a:rPr lang="en-US" sz="1200">
                <a:solidFill>
                  <a:srgbClr val="919191"/>
                </a:solidFill>
                <a:ea typeface="ヒラギノ角ゴ ProN W3" charset="0"/>
                <a:cs typeface="Arial" charset="0"/>
                <a:sym typeface="Arial" charset="0"/>
              </a:rPr>
              <a:t>Volker Lindenstruth (</a:t>
            </a:r>
            <a:r>
              <a:rPr lang="en-US" sz="1200" u="sng">
                <a:solidFill>
                  <a:srgbClr val="CC00CC"/>
                </a:solidFill>
                <a:ea typeface="ヒラギノ角ゴ ProN W3" charset="0"/>
                <a:cs typeface="Arial" charset="0"/>
                <a:sym typeface="Arial" charset="0"/>
                <a:hlinkClick r:id="rId3"/>
              </a:rPr>
              <a:t>www.compeng.de</a:t>
            </a:r>
            <a:r>
              <a:rPr lang="en-US" sz="1200">
                <a:solidFill>
                  <a:srgbClr val="919191"/>
                </a:solidFill>
                <a:ea typeface="ヒラギノ角ゴ ProN W3" charset="0"/>
                <a:cs typeface="Arial" charset="0"/>
                <a:sym typeface="Arial" charset="0"/>
              </a:rPr>
              <a:t>) May 22, 2012— Copyright ©, Goethe Uni, Alle Rechte vorbehalten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568571" y="0"/>
            <a:ext cx="8560777" cy="973138"/>
          </a:xfrm>
          <a:effectLst>
            <a:outerShdw blurRad="63500" dist="35920" dir="2700000" algn="ctr" rotWithShape="0">
              <a:schemeClr val="bg2"/>
            </a:outerShdw>
          </a:effectLst>
        </p:spPr>
        <p:txBody>
          <a:bodyPr anchor="b"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Data Center State of the Art </a:t>
            </a:r>
          </a:p>
        </p:txBody>
      </p:sp>
      <p:sp>
        <p:nvSpPr>
          <p:cNvPr id="75781" name="Rectangle 4"/>
          <p:cNvSpPr>
            <a:spLocks/>
          </p:cNvSpPr>
          <p:nvPr/>
        </p:nvSpPr>
        <p:spPr bwMode="auto">
          <a:xfrm>
            <a:off x="2061798" y="6248400"/>
            <a:ext cx="534572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eaLnBrk="1" hangingPunct="1">
              <a:spcBef>
                <a:spcPts val="838"/>
              </a:spcBef>
            </a:pPr>
            <a:r>
              <a:rPr lang="en-US" sz="1400" i="1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Source: EYP Mission Critical Facilities Inc., New York </a:t>
            </a:r>
          </a:p>
        </p:txBody>
      </p:sp>
      <p:sp>
        <p:nvSpPr>
          <p:cNvPr id="75782" name="Rectangle 5"/>
          <p:cNvSpPr>
            <a:spLocks/>
          </p:cNvSpPr>
          <p:nvPr/>
        </p:nvSpPr>
        <p:spPr bwMode="auto">
          <a:xfrm>
            <a:off x="6517640" y="3800475"/>
            <a:ext cx="1231707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ctr" eaLnBrk="1" hangingPunct="1"/>
            <a:r>
              <a:rPr lang="en-US" b="1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PUE = 2</a:t>
            </a:r>
          </a:p>
        </p:txBody>
      </p:sp>
      <p:grpSp>
        <p:nvGrpSpPr>
          <p:cNvPr id="75783" name="Group 12"/>
          <p:cNvGrpSpPr>
            <a:grpSpLocks/>
          </p:cNvGrpSpPr>
          <p:nvPr/>
        </p:nvGrpSpPr>
        <p:grpSpPr bwMode="auto">
          <a:xfrm>
            <a:off x="5713536" y="1625601"/>
            <a:ext cx="3207854" cy="1779588"/>
            <a:chOff x="0" y="0"/>
            <a:chExt cx="2188" cy="1121"/>
          </a:xfrm>
        </p:grpSpPr>
        <p:pic>
          <p:nvPicPr>
            <p:cNvPr id="75811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" y="0"/>
              <a:ext cx="1738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812" name="Rectangle 7"/>
            <p:cNvSpPr>
              <a:spLocks/>
            </p:cNvSpPr>
            <p:nvPr/>
          </p:nvSpPr>
          <p:spPr bwMode="auto">
            <a:xfrm>
              <a:off x="28" y="524"/>
              <a:ext cx="563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ctr" eaLnBrk="1" hangingPunct="1"/>
              <a:r>
                <a:rPr lang="en-US" sz="2000" b="1">
                  <a:solidFill>
                    <a:srgbClr val="000000"/>
                  </a:solidFill>
                  <a:ea typeface="ヒラギノ角ゴ ProN W3" charset="0"/>
                  <a:cs typeface="Arial" charset="0"/>
                  <a:sym typeface="Arial" charset="0"/>
                </a:rPr>
                <a:t>PUE</a:t>
              </a:r>
              <a:r>
                <a:rPr lang="en-US" sz="2000">
                  <a:solidFill>
                    <a:srgbClr val="000000"/>
                  </a:solidFill>
                  <a:ea typeface="ヒラギノ角ゴ ProN W3" charset="0"/>
                  <a:cs typeface="Arial" charset="0"/>
                  <a:sym typeface="Arial" charset="0"/>
                </a:rPr>
                <a:t> =</a:t>
              </a:r>
              <a:r>
                <a:rPr lang="en-US" sz="1600">
                  <a:solidFill>
                    <a:srgbClr val="000000"/>
                  </a:solidFill>
                  <a:ea typeface="ヒラギノ角ゴ ProN W3" charset="0"/>
                  <a:cs typeface="Arial" charset="0"/>
                  <a:sym typeface="Arial" charset="0"/>
                </a:rPr>
                <a:t> </a:t>
              </a:r>
            </a:p>
          </p:txBody>
        </p:sp>
        <p:sp>
          <p:nvSpPr>
            <p:cNvPr id="75813" name="Rectangle 8"/>
            <p:cNvSpPr>
              <a:spLocks/>
            </p:cNvSpPr>
            <p:nvPr/>
          </p:nvSpPr>
          <p:spPr bwMode="auto">
            <a:xfrm>
              <a:off x="629" y="436"/>
              <a:ext cx="140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ctr" eaLnBrk="1" hangingPunct="1"/>
              <a:r>
                <a:rPr lang="en-US" sz="1800" dirty="0">
                  <a:solidFill>
                    <a:srgbClr val="000000"/>
                  </a:solidFill>
                  <a:ea typeface="ヒラギノ角ゴ ProN W3" charset="0"/>
                  <a:cs typeface="Arial" charset="0"/>
                  <a:sym typeface="Arial" charset="0"/>
                </a:rPr>
                <a:t>Total Facility Power </a:t>
              </a:r>
            </a:p>
          </p:txBody>
        </p:sp>
        <p:sp>
          <p:nvSpPr>
            <p:cNvPr id="75814" name="Rectangle 9"/>
            <p:cNvSpPr>
              <a:spLocks/>
            </p:cNvSpPr>
            <p:nvPr/>
          </p:nvSpPr>
          <p:spPr bwMode="auto">
            <a:xfrm>
              <a:off x="596" y="631"/>
              <a:ext cx="1478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ctr" eaLnBrk="1" hangingPunct="1"/>
              <a:r>
                <a:rPr lang="en-US" sz="1800" dirty="0">
                  <a:solidFill>
                    <a:srgbClr val="000000"/>
                  </a:solidFill>
                  <a:ea typeface="ヒラギノ角ゴ ProN W3" charset="0"/>
                  <a:cs typeface="Arial" charset="0"/>
                  <a:sym typeface="Arial" charset="0"/>
                </a:rPr>
                <a:t>IT Equipment Power</a:t>
              </a:r>
            </a:p>
          </p:txBody>
        </p:sp>
        <p:sp>
          <p:nvSpPr>
            <p:cNvPr id="75815" name="Line 10"/>
            <p:cNvSpPr>
              <a:spLocks noChangeShapeType="1"/>
            </p:cNvSpPr>
            <p:nvPr/>
          </p:nvSpPr>
          <p:spPr bwMode="auto">
            <a:xfrm>
              <a:off x="630" y="637"/>
              <a:ext cx="1351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de-DE"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75816" name="Rectangle 11"/>
            <p:cNvSpPr>
              <a:spLocks/>
            </p:cNvSpPr>
            <p:nvPr/>
          </p:nvSpPr>
          <p:spPr bwMode="auto">
            <a:xfrm>
              <a:off x="0" y="879"/>
              <a:ext cx="2188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eaLnBrk="1" hangingPunct="1"/>
              <a:r>
                <a:rPr lang="en-US" sz="2000" b="1" dirty="0">
                  <a:solidFill>
                    <a:srgbClr val="000000"/>
                  </a:solidFill>
                  <a:ea typeface="ヒラギノ角ゴ ProN W3" charset="0"/>
                  <a:cs typeface="Arial" charset="0"/>
                  <a:sym typeface="Arial" charset="0"/>
                </a:rPr>
                <a:t>P</a:t>
              </a:r>
              <a:r>
                <a:rPr lang="en-US" sz="2000" dirty="0">
                  <a:solidFill>
                    <a:srgbClr val="000000"/>
                  </a:solidFill>
                  <a:ea typeface="ヒラギノ角ゴ ProN W3" charset="0"/>
                  <a:cs typeface="Arial" charset="0"/>
                  <a:sym typeface="Arial" charset="0"/>
                </a:rPr>
                <a:t>ower </a:t>
              </a:r>
              <a:r>
                <a:rPr lang="en-US" sz="2000" b="1" dirty="0">
                  <a:solidFill>
                    <a:srgbClr val="000000"/>
                  </a:solidFill>
                  <a:ea typeface="ヒラギノ角ゴ ProN W3" charset="0"/>
                  <a:cs typeface="Arial" charset="0"/>
                  <a:sym typeface="Arial" charset="0"/>
                </a:rPr>
                <a:t>U</a:t>
              </a:r>
              <a:r>
                <a:rPr lang="en-US" sz="2000" dirty="0">
                  <a:solidFill>
                    <a:srgbClr val="000000"/>
                  </a:solidFill>
                  <a:ea typeface="ヒラギノ角ゴ ProN W3" charset="0"/>
                  <a:cs typeface="Arial" charset="0"/>
                  <a:sym typeface="Arial" charset="0"/>
                </a:rPr>
                <a:t>sage </a:t>
              </a:r>
              <a:r>
                <a:rPr lang="en-US" sz="2000" b="1" dirty="0">
                  <a:solidFill>
                    <a:srgbClr val="000000"/>
                  </a:solidFill>
                  <a:ea typeface="ヒラギノ角ゴ ProN W3" charset="0"/>
                  <a:cs typeface="Arial" charset="0"/>
                  <a:sym typeface="Arial" charset="0"/>
                </a:rPr>
                <a:t>E</a:t>
              </a:r>
              <a:r>
                <a:rPr lang="en-US" sz="2000" dirty="0">
                  <a:solidFill>
                    <a:srgbClr val="000000"/>
                  </a:solidFill>
                  <a:ea typeface="ヒラギノ角ゴ ProN W3" charset="0"/>
                  <a:cs typeface="Arial" charset="0"/>
                  <a:sym typeface="Arial" charset="0"/>
                </a:rPr>
                <a:t>ffectiveness</a:t>
              </a:r>
            </a:p>
          </p:txBody>
        </p:sp>
      </p:grpSp>
      <p:sp>
        <p:nvSpPr>
          <p:cNvPr id="75784" name="Rectangle 13"/>
          <p:cNvSpPr>
            <a:spLocks/>
          </p:cNvSpPr>
          <p:nvPr/>
        </p:nvSpPr>
        <p:spPr bwMode="auto">
          <a:xfrm>
            <a:off x="5184532" y="4432300"/>
            <a:ext cx="382172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eaLnBrk="1" hangingPunct="1"/>
            <a:r>
              <a:rPr lang="en-US" sz="2000" dirty="0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(typical PUE = 1,6 to 3,5)</a:t>
            </a:r>
          </a:p>
        </p:txBody>
      </p:sp>
      <p:sp>
        <p:nvSpPr>
          <p:cNvPr id="75785" name="Freeform 14"/>
          <p:cNvSpPr>
            <a:spLocks/>
          </p:cNvSpPr>
          <p:nvPr/>
        </p:nvSpPr>
        <p:spPr bwMode="auto">
          <a:xfrm>
            <a:off x="3259015" y="2695578"/>
            <a:ext cx="246185" cy="739775"/>
          </a:xfrm>
          <a:custGeom>
            <a:avLst/>
            <a:gdLst>
              <a:gd name="T0" fmla="*/ 40659452 w 21600"/>
              <a:gd name="T1" fmla="*/ 414066589 h 21600"/>
              <a:gd name="T2" fmla="*/ 0 w 21600"/>
              <a:gd name="T3" fmla="*/ 0 h 21600"/>
              <a:gd name="T4" fmla="*/ 0 w 21600"/>
              <a:gd name="T5" fmla="*/ 453677054 h 21600"/>
              <a:gd name="T6" fmla="*/ 40659452 w 21600"/>
              <a:gd name="T7" fmla="*/ 867743677 h 21600"/>
              <a:gd name="T8" fmla="*/ 40659452 w 21600"/>
              <a:gd name="T9" fmla="*/ 414066589 h 21600"/>
              <a:gd name="T10" fmla="*/ 40659452 w 21600"/>
              <a:gd name="T11" fmla="*/ 414066589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0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1600" y="10307"/>
                </a:moveTo>
                <a:lnTo>
                  <a:pt x="0" y="0"/>
                </a:lnTo>
                <a:lnTo>
                  <a:pt x="0" y="11293"/>
                </a:lnTo>
                <a:lnTo>
                  <a:pt x="21600" y="21600"/>
                </a:lnTo>
                <a:lnTo>
                  <a:pt x="21600" y="10307"/>
                </a:lnTo>
                <a:close/>
                <a:moveTo>
                  <a:pt x="21600" y="10307"/>
                </a:moveTo>
              </a:path>
            </a:pathLst>
          </a:custGeom>
          <a:solidFill>
            <a:schemeClr val="accent1"/>
          </a:solidFill>
          <a:ln w="11113">
            <a:solidFill>
              <a:srgbClr val="0F245F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endParaRPr lang="de-DE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5786" name="Freeform 15"/>
          <p:cNvSpPr>
            <a:spLocks/>
          </p:cNvSpPr>
          <p:nvPr/>
        </p:nvSpPr>
        <p:spPr bwMode="auto">
          <a:xfrm>
            <a:off x="3259015" y="2695578"/>
            <a:ext cx="246185" cy="352425"/>
          </a:xfrm>
          <a:custGeom>
            <a:avLst/>
            <a:gdLst>
              <a:gd name="T0" fmla="*/ 0 w 21600"/>
              <a:gd name="T1" fmla="*/ 0 h 21600"/>
              <a:gd name="T2" fmla="*/ 6816062 w 21600"/>
              <a:gd name="T3" fmla="*/ 0 h 21600"/>
              <a:gd name="T4" fmla="*/ 13632272 w 21600"/>
              <a:gd name="T5" fmla="*/ 0 h 21600"/>
              <a:gd name="T6" fmla="*/ 22091638 w 21600"/>
              <a:gd name="T7" fmla="*/ 0 h 21600"/>
              <a:gd name="T8" fmla="*/ 25382049 w 21600"/>
              <a:gd name="T9" fmla="*/ 0 h 21600"/>
              <a:gd name="T10" fmla="*/ 32198111 w 21600"/>
              <a:gd name="T11" fmla="*/ 0 h 21600"/>
              <a:gd name="T12" fmla="*/ 40659452 w 21600"/>
              <a:gd name="T13" fmla="*/ 0 h 21600"/>
              <a:gd name="T14" fmla="*/ 40659452 w 21600"/>
              <a:gd name="T15" fmla="*/ 93819402 h 21600"/>
              <a:gd name="T16" fmla="*/ 0 w 21600"/>
              <a:gd name="T17" fmla="*/ 0 h 21600"/>
              <a:gd name="T18" fmla="*/ 0 w 21600"/>
              <a:gd name="T19" fmla="*/ 0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600"/>
              <a:gd name="T31" fmla="*/ 0 h 21600"/>
              <a:gd name="T32" fmla="*/ 21600 w 21600"/>
              <a:gd name="T33" fmla="*/ 216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>
                <a:moveTo>
                  <a:pt x="0" y="0"/>
                </a:moveTo>
                <a:lnTo>
                  <a:pt x="3621" y="0"/>
                </a:lnTo>
                <a:lnTo>
                  <a:pt x="7242" y="0"/>
                </a:lnTo>
                <a:lnTo>
                  <a:pt x="11736" y="0"/>
                </a:lnTo>
                <a:lnTo>
                  <a:pt x="13484" y="0"/>
                </a:lnTo>
                <a:lnTo>
                  <a:pt x="17105" y="0"/>
                </a:ln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969696"/>
          </a:solidFill>
          <a:ln w="11113">
            <a:solidFill>
              <a:srgbClr val="0F245F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endParaRPr lang="de-DE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5787" name="Freeform 16"/>
          <p:cNvSpPr>
            <a:spLocks/>
          </p:cNvSpPr>
          <p:nvPr/>
        </p:nvSpPr>
        <p:spPr bwMode="auto">
          <a:xfrm>
            <a:off x="3373315" y="2187575"/>
            <a:ext cx="183174" cy="496888"/>
          </a:xfrm>
          <a:custGeom>
            <a:avLst/>
            <a:gdLst>
              <a:gd name="T0" fmla="*/ 16748158 w 21600"/>
              <a:gd name="T1" fmla="*/ 0 h 21600"/>
              <a:gd name="T2" fmla="*/ 16748158 w 21600"/>
              <a:gd name="T3" fmla="*/ 46746303 h 21600"/>
              <a:gd name="T4" fmla="*/ 0 w 21600"/>
              <a:gd name="T5" fmla="*/ 262946872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600" y="0"/>
                </a:moveTo>
                <a:lnTo>
                  <a:pt x="21600" y="3840"/>
                </a:lnTo>
                <a:lnTo>
                  <a:pt x="0" y="21600"/>
                </a:lnTo>
              </a:path>
            </a:pathLst>
          </a:custGeom>
          <a:noFill/>
          <a:ln w="11113">
            <a:solidFill>
              <a:srgbClr val="0F245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eaLnBrk="1" hangingPunct="1"/>
            <a:endParaRPr lang="de-DE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5788" name="Freeform 17"/>
          <p:cNvSpPr>
            <a:spLocks/>
          </p:cNvSpPr>
          <p:nvPr/>
        </p:nvSpPr>
        <p:spPr bwMode="auto">
          <a:xfrm>
            <a:off x="2426679" y="2816225"/>
            <a:ext cx="946638" cy="630238"/>
          </a:xfrm>
          <a:custGeom>
            <a:avLst/>
            <a:gdLst>
              <a:gd name="T0" fmla="*/ 2147483647 w 21600"/>
              <a:gd name="T1" fmla="*/ 206768541 h 21600"/>
              <a:gd name="T2" fmla="*/ 0 w 21600"/>
              <a:gd name="T3" fmla="*/ 0 h 21600"/>
              <a:gd name="T4" fmla="*/ 0 w 21600"/>
              <a:gd name="T5" fmla="*/ 329776585 h 21600"/>
              <a:gd name="T6" fmla="*/ 2147483647 w 21600"/>
              <a:gd name="T7" fmla="*/ 536545127 h 21600"/>
              <a:gd name="T8" fmla="*/ 2147483647 w 21600"/>
              <a:gd name="T9" fmla="*/ 206768541 h 21600"/>
              <a:gd name="T10" fmla="*/ 2147483647 w 21600"/>
              <a:gd name="T11" fmla="*/ 206768541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0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1600" y="8324"/>
                </a:moveTo>
                <a:lnTo>
                  <a:pt x="0" y="0"/>
                </a:lnTo>
                <a:lnTo>
                  <a:pt x="0" y="13276"/>
                </a:lnTo>
                <a:lnTo>
                  <a:pt x="21600" y="21600"/>
                </a:lnTo>
                <a:lnTo>
                  <a:pt x="21600" y="8324"/>
                </a:lnTo>
                <a:close/>
                <a:moveTo>
                  <a:pt x="21600" y="8324"/>
                </a:moveTo>
              </a:path>
            </a:pathLst>
          </a:custGeom>
          <a:solidFill>
            <a:srgbClr val="660033"/>
          </a:solidFill>
          <a:ln w="11113">
            <a:solidFill>
              <a:srgbClr val="0F245F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endParaRPr lang="de-DE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5789" name="Freeform 18"/>
          <p:cNvSpPr>
            <a:spLocks/>
          </p:cNvSpPr>
          <p:nvPr/>
        </p:nvSpPr>
        <p:spPr bwMode="auto">
          <a:xfrm>
            <a:off x="2426679" y="2706691"/>
            <a:ext cx="946638" cy="352425"/>
          </a:xfrm>
          <a:custGeom>
            <a:avLst/>
            <a:gdLst>
              <a:gd name="T0" fmla="*/ 0 w 21600"/>
              <a:gd name="T1" fmla="*/ 29370789 h 21600"/>
              <a:gd name="T2" fmla="*/ 76736143 w 21600"/>
              <a:gd name="T3" fmla="*/ 26512753 h 21600"/>
              <a:gd name="T4" fmla="*/ 153364130 w 21600"/>
              <a:gd name="T5" fmla="*/ 23658959 h 21600"/>
              <a:gd name="T6" fmla="*/ 226673975 w 21600"/>
              <a:gd name="T7" fmla="*/ 23658959 h 21600"/>
              <a:gd name="T8" fmla="*/ 303304194 w 21600"/>
              <a:gd name="T9" fmla="*/ 20397086 h 21600"/>
              <a:gd name="T10" fmla="*/ 404439380 w 21600"/>
              <a:gd name="T11" fmla="*/ 17539050 h 21600"/>
              <a:gd name="T12" fmla="*/ 477643254 w 21600"/>
              <a:gd name="T13" fmla="*/ 17539050 h 21600"/>
              <a:gd name="T14" fmla="*/ 578780719 w 21600"/>
              <a:gd name="T15" fmla="*/ 14685256 h 21600"/>
              <a:gd name="T16" fmla="*/ 679918185 w 21600"/>
              <a:gd name="T17" fmla="*/ 11827220 h 21600"/>
              <a:gd name="T18" fmla="*/ 781055650 w 21600"/>
              <a:gd name="T19" fmla="*/ 11827220 h 21600"/>
              <a:gd name="T20" fmla="*/ 878658568 w 21600"/>
              <a:gd name="T21" fmla="*/ 8973703 h 21600"/>
              <a:gd name="T22" fmla="*/ 955394758 w 21600"/>
              <a:gd name="T23" fmla="*/ 8973703 h 21600"/>
              <a:gd name="T24" fmla="*/ 1080933499 w 21600"/>
              <a:gd name="T25" fmla="*/ 5711830 h 21600"/>
              <a:gd name="T26" fmla="*/ 1181962762 w 21600"/>
              <a:gd name="T27" fmla="*/ 5711830 h 21600"/>
              <a:gd name="T28" fmla="*/ 1283100227 w 21600"/>
              <a:gd name="T29" fmla="*/ 5711830 h 21600"/>
              <a:gd name="T30" fmla="*/ 1380705376 w 21600"/>
              <a:gd name="T31" fmla="*/ 2853778 h 21600"/>
              <a:gd name="T32" fmla="*/ 1481842841 w 21600"/>
              <a:gd name="T33" fmla="*/ 2853778 h 21600"/>
              <a:gd name="T34" fmla="*/ 1582978075 w 21600"/>
              <a:gd name="T35" fmla="*/ 2853778 h 21600"/>
              <a:gd name="T36" fmla="*/ 1708516816 w 21600"/>
              <a:gd name="T37" fmla="*/ 0 h 21600"/>
              <a:gd name="T38" fmla="*/ 2147483647 w 21600"/>
              <a:gd name="T39" fmla="*/ 93819402 h 21600"/>
              <a:gd name="T40" fmla="*/ 0 w 21600"/>
              <a:gd name="T41" fmla="*/ 29370789 h 21600"/>
              <a:gd name="T42" fmla="*/ 0 w 21600"/>
              <a:gd name="T43" fmla="*/ 29370789 h 216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1600"/>
              <a:gd name="T67" fmla="*/ 0 h 21600"/>
              <a:gd name="T68" fmla="*/ 21600 w 21600"/>
              <a:gd name="T69" fmla="*/ 21600 h 216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1600" h="21600">
                <a:moveTo>
                  <a:pt x="0" y="6762"/>
                </a:moveTo>
                <a:lnTo>
                  <a:pt x="717" y="6104"/>
                </a:lnTo>
                <a:lnTo>
                  <a:pt x="1433" y="5447"/>
                </a:lnTo>
                <a:lnTo>
                  <a:pt x="2118" y="5447"/>
                </a:lnTo>
                <a:lnTo>
                  <a:pt x="2834" y="4696"/>
                </a:lnTo>
                <a:lnTo>
                  <a:pt x="3779" y="4038"/>
                </a:lnTo>
                <a:lnTo>
                  <a:pt x="4463" y="4038"/>
                </a:lnTo>
                <a:lnTo>
                  <a:pt x="5408" y="3381"/>
                </a:lnTo>
                <a:lnTo>
                  <a:pt x="6353" y="2723"/>
                </a:lnTo>
                <a:lnTo>
                  <a:pt x="7298" y="2723"/>
                </a:lnTo>
                <a:lnTo>
                  <a:pt x="8210" y="2066"/>
                </a:lnTo>
                <a:lnTo>
                  <a:pt x="8927" y="2066"/>
                </a:lnTo>
                <a:lnTo>
                  <a:pt x="10100" y="1315"/>
                </a:lnTo>
                <a:lnTo>
                  <a:pt x="11044" y="1315"/>
                </a:lnTo>
                <a:lnTo>
                  <a:pt x="11989" y="1315"/>
                </a:lnTo>
                <a:lnTo>
                  <a:pt x="12901" y="657"/>
                </a:lnTo>
                <a:lnTo>
                  <a:pt x="13846" y="657"/>
                </a:lnTo>
                <a:lnTo>
                  <a:pt x="14791" y="657"/>
                </a:lnTo>
                <a:lnTo>
                  <a:pt x="15964" y="0"/>
                </a:lnTo>
                <a:lnTo>
                  <a:pt x="21600" y="21600"/>
                </a:lnTo>
                <a:lnTo>
                  <a:pt x="0" y="6762"/>
                </a:lnTo>
                <a:close/>
                <a:moveTo>
                  <a:pt x="0" y="6762"/>
                </a:moveTo>
              </a:path>
            </a:pathLst>
          </a:custGeom>
          <a:solidFill>
            <a:srgbClr val="CC0066"/>
          </a:solidFill>
          <a:ln w="11113">
            <a:solidFill>
              <a:srgbClr val="0F245F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endParaRPr lang="de-DE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5790" name="Freeform 19"/>
          <p:cNvSpPr>
            <a:spLocks/>
          </p:cNvSpPr>
          <p:nvPr/>
        </p:nvSpPr>
        <p:spPr bwMode="auto">
          <a:xfrm>
            <a:off x="2438401" y="2087563"/>
            <a:ext cx="307731" cy="652462"/>
          </a:xfrm>
          <a:custGeom>
            <a:avLst/>
            <a:gdLst>
              <a:gd name="T0" fmla="*/ 0 w 21600"/>
              <a:gd name="T1" fmla="*/ 0 h 21600"/>
              <a:gd name="T2" fmla="*/ 21176798 w 21600"/>
              <a:gd name="T3" fmla="*/ 0 h 21600"/>
              <a:gd name="T4" fmla="*/ 79412996 w 21600"/>
              <a:gd name="T5" fmla="*/ 59533055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0"/>
                </a:moveTo>
                <a:lnTo>
                  <a:pt x="5760" y="0"/>
                </a:lnTo>
                <a:lnTo>
                  <a:pt x="21600" y="21600"/>
                </a:lnTo>
              </a:path>
            </a:pathLst>
          </a:custGeom>
          <a:noFill/>
          <a:ln w="11113">
            <a:solidFill>
              <a:srgbClr val="0F245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eaLnBrk="1" hangingPunct="1"/>
            <a:endParaRPr lang="de-DE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5791" name="Rectangle 20"/>
          <p:cNvSpPr>
            <a:spLocks/>
          </p:cNvSpPr>
          <p:nvPr/>
        </p:nvSpPr>
        <p:spPr bwMode="auto">
          <a:xfrm>
            <a:off x="1932844" y="3103563"/>
            <a:ext cx="1307123" cy="387350"/>
          </a:xfrm>
          <a:prstGeom prst="rect">
            <a:avLst/>
          </a:prstGeom>
          <a:solidFill>
            <a:srgbClr val="004D66"/>
          </a:solidFill>
          <a:ln w="11113">
            <a:solidFill>
              <a:srgbClr val="0F245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endParaRPr lang="de-DE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5792" name="Freeform 21"/>
          <p:cNvSpPr>
            <a:spLocks/>
          </p:cNvSpPr>
          <p:nvPr/>
        </p:nvSpPr>
        <p:spPr bwMode="auto">
          <a:xfrm>
            <a:off x="1932843" y="2860675"/>
            <a:ext cx="1295400" cy="242888"/>
          </a:xfrm>
          <a:custGeom>
            <a:avLst/>
            <a:gdLst>
              <a:gd name="T0" fmla="*/ 0 w 21600"/>
              <a:gd name="T1" fmla="*/ 30712187 h 21600"/>
              <a:gd name="T2" fmla="*/ 0 w 21600"/>
              <a:gd name="T3" fmla="*/ 29351497 h 21600"/>
              <a:gd name="T4" fmla="*/ 0 w 21600"/>
              <a:gd name="T5" fmla="*/ 27990683 h 21600"/>
              <a:gd name="T6" fmla="*/ 0 w 21600"/>
              <a:gd name="T7" fmla="*/ 26630004 h 21600"/>
              <a:gd name="T8" fmla="*/ 45798782 w 21600"/>
              <a:gd name="T9" fmla="*/ 25074464 h 21600"/>
              <a:gd name="T10" fmla="*/ 45798782 w 21600"/>
              <a:gd name="T11" fmla="*/ 23713785 h 21600"/>
              <a:gd name="T12" fmla="*/ 91323261 w 21600"/>
              <a:gd name="T13" fmla="*/ 22354489 h 21600"/>
              <a:gd name="T14" fmla="*/ 143702780 w 21600"/>
              <a:gd name="T15" fmla="*/ 20993811 h 21600"/>
              <a:gd name="T16" fmla="*/ 143702780 w 21600"/>
              <a:gd name="T17" fmla="*/ 19632997 h 21600"/>
              <a:gd name="T18" fmla="*/ 235025976 w 21600"/>
              <a:gd name="T19" fmla="*/ 18077580 h 21600"/>
              <a:gd name="T20" fmla="*/ 280824823 w 21600"/>
              <a:gd name="T21" fmla="*/ 16716778 h 21600"/>
              <a:gd name="T22" fmla="*/ 326623605 w 21600"/>
              <a:gd name="T23" fmla="*/ 15356088 h 21600"/>
              <a:gd name="T24" fmla="*/ 424527538 w 21600"/>
              <a:gd name="T25" fmla="*/ 13995409 h 21600"/>
              <a:gd name="T26" fmla="*/ 470326385 w 21600"/>
              <a:gd name="T27" fmla="*/ 13995409 h 21600"/>
              <a:gd name="T28" fmla="*/ 561649647 w 21600"/>
              <a:gd name="T29" fmla="*/ 12634595 h 21600"/>
              <a:gd name="T30" fmla="*/ 614033324 w 21600"/>
              <a:gd name="T31" fmla="*/ 9718376 h 21600"/>
              <a:gd name="T32" fmla="*/ 751155432 w 21600"/>
              <a:gd name="T33" fmla="*/ 8357697 h 21600"/>
              <a:gd name="T34" fmla="*/ 796679846 w 21600"/>
              <a:gd name="T35" fmla="*/ 8357697 h 21600"/>
              <a:gd name="T36" fmla="*/ 894858147 w 21600"/>
              <a:gd name="T37" fmla="*/ 6998402 h 21600"/>
              <a:gd name="T38" fmla="*/ 986181408 w 21600"/>
              <a:gd name="T39" fmla="*/ 5637712 h 21600"/>
              <a:gd name="T40" fmla="*/ 1129884188 w 21600"/>
              <a:gd name="T41" fmla="*/ 4082183 h 21600"/>
              <a:gd name="T42" fmla="*/ 1221207449 w 21600"/>
              <a:gd name="T43" fmla="*/ 2721493 h 21600"/>
              <a:gd name="T44" fmla="*/ 1319385750 w 21600"/>
              <a:gd name="T45" fmla="*/ 2721493 h 21600"/>
              <a:gd name="T46" fmla="*/ 1456507794 w 21600"/>
              <a:gd name="T47" fmla="*/ 1360679 h 21600"/>
              <a:gd name="T48" fmla="*/ 1600210574 w 21600"/>
              <a:gd name="T49" fmla="*/ 0 h 21600"/>
              <a:gd name="T50" fmla="*/ 2147483647 w 21600"/>
              <a:gd name="T51" fmla="*/ 30712187 h 21600"/>
              <a:gd name="T52" fmla="*/ 0 w 21600"/>
              <a:gd name="T53" fmla="*/ 30712187 h 21600"/>
              <a:gd name="T54" fmla="*/ 0 w 21600"/>
              <a:gd name="T55" fmla="*/ 30712187 h 2160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600"/>
              <a:gd name="T85" fmla="*/ 0 h 21600"/>
              <a:gd name="T86" fmla="*/ 21600 w 21600"/>
              <a:gd name="T87" fmla="*/ 21600 h 2160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600" h="21600">
                <a:moveTo>
                  <a:pt x="0" y="21600"/>
                </a:moveTo>
                <a:lnTo>
                  <a:pt x="0" y="20643"/>
                </a:lnTo>
                <a:lnTo>
                  <a:pt x="0" y="19686"/>
                </a:lnTo>
                <a:lnTo>
                  <a:pt x="0" y="18729"/>
                </a:lnTo>
                <a:lnTo>
                  <a:pt x="167" y="17635"/>
                </a:lnTo>
                <a:lnTo>
                  <a:pt x="167" y="16678"/>
                </a:lnTo>
                <a:lnTo>
                  <a:pt x="333" y="15722"/>
                </a:lnTo>
                <a:lnTo>
                  <a:pt x="524" y="14765"/>
                </a:lnTo>
                <a:lnTo>
                  <a:pt x="524" y="13808"/>
                </a:lnTo>
                <a:lnTo>
                  <a:pt x="857" y="12714"/>
                </a:lnTo>
                <a:lnTo>
                  <a:pt x="1024" y="11757"/>
                </a:lnTo>
                <a:lnTo>
                  <a:pt x="1191" y="10800"/>
                </a:lnTo>
                <a:lnTo>
                  <a:pt x="1548" y="9843"/>
                </a:lnTo>
                <a:lnTo>
                  <a:pt x="1715" y="9843"/>
                </a:lnTo>
                <a:lnTo>
                  <a:pt x="2048" y="8886"/>
                </a:lnTo>
                <a:lnTo>
                  <a:pt x="2239" y="6835"/>
                </a:lnTo>
                <a:lnTo>
                  <a:pt x="2739" y="5878"/>
                </a:lnTo>
                <a:lnTo>
                  <a:pt x="2905" y="5878"/>
                </a:lnTo>
                <a:lnTo>
                  <a:pt x="3263" y="4922"/>
                </a:lnTo>
                <a:lnTo>
                  <a:pt x="3596" y="3965"/>
                </a:lnTo>
                <a:lnTo>
                  <a:pt x="4120" y="2871"/>
                </a:lnTo>
                <a:lnTo>
                  <a:pt x="4453" y="1914"/>
                </a:lnTo>
                <a:lnTo>
                  <a:pt x="4811" y="1914"/>
                </a:lnTo>
                <a:lnTo>
                  <a:pt x="5311" y="957"/>
                </a:lnTo>
                <a:lnTo>
                  <a:pt x="5835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0099CC"/>
          </a:solidFill>
          <a:ln w="11113">
            <a:solidFill>
              <a:srgbClr val="0F245F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endParaRPr lang="de-DE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5793" name="Freeform 22"/>
          <p:cNvSpPr>
            <a:spLocks/>
          </p:cNvSpPr>
          <p:nvPr/>
        </p:nvSpPr>
        <p:spPr bwMode="auto">
          <a:xfrm>
            <a:off x="1440475" y="2894016"/>
            <a:ext cx="575896" cy="77787"/>
          </a:xfrm>
          <a:custGeom>
            <a:avLst/>
            <a:gdLst>
              <a:gd name="T0" fmla="*/ 0 w 21600"/>
              <a:gd name="T1" fmla="*/ 0 h 21600"/>
              <a:gd name="T2" fmla="*/ 74362276 w 21600"/>
              <a:gd name="T3" fmla="*/ 0 h 21600"/>
              <a:gd name="T4" fmla="*/ 520487492 w 21600"/>
              <a:gd name="T5" fmla="*/ 1008818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0"/>
                </a:moveTo>
                <a:lnTo>
                  <a:pt x="3086" y="0"/>
                </a:lnTo>
                <a:lnTo>
                  <a:pt x="21600" y="21600"/>
                </a:lnTo>
              </a:path>
            </a:pathLst>
          </a:custGeom>
          <a:noFill/>
          <a:ln w="11113">
            <a:solidFill>
              <a:srgbClr val="0F245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eaLnBrk="1" hangingPunct="1"/>
            <a:endParaRPr lang="de-DE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5794" name="Freeform 23"/>
          <p:cNvSpPr>
            <a:spLocks/>
          </p:cNvSpPr>
          <p:nvPr/>
        </p:nvSpPr>
        <p:spPr bwMode="auto">
          <a:xfrm>
            <a:off x="3864220" y="3136900"/>
            <a:ext cx="1293934" cy="750888"/>
          </a:xfrm>
          <a:custGeom>
            <a:avLst/>
            <a:gdLst>
              <a:gd name="T0" fmla="*/ 2147483647 w 21600"/>
              <a:gd name="T1" fmla="*/ 12981602 h 21600"/>
              <a:gd name="T2" fmla="*/ 2147483647 w 21600"/>
              <a:gd name="T3" fmla="*/ 53816456 h 21600"/>
              <a:gd name="T4" fmla="*/ 2147483647 w 21600"/>
              <a:gd name="T5" fmla="*/ 79779625 h 21600"/>
              <a:gd name="T6" fmla="*/ 2147483647 w 21600"/>
              <a:gd name="T7" fmla="*/ 105783919 h 21600"/>
              <a:gd name="T8" fmla="*/ 2147483647 w 21600"/>
              <a:gd name="T9" fmla="*/ 133594864 h 21600"/>
              <a:gd name="T10" fmla="*/ 2147483647 w 21600"/>
              <a:gd name="T11" fmla="*/ 159600341 h 21600"/>
              <a:gd name="T12" fmla="*/ 2147483647 w 21600"/>
              <a:gd name="T13" fmla="*/ 187411320 h 21600"/>
              <a:gd name="T14" fmla="*/ 2147483647 w 21600"/>
              <a:gd name="T15" fmla="*/ 226398398 h 21600"/>
              <a:gd name="T16" fmla="*/ 2147483647 w 21600"/>
              <a:gd name="T17" fmla="*/ 239378784 h 21600"/>
              <a:gd name="T18" fmla="*/ 2147483647 w 21600"/>
              <a:gd name="T19" fmla="*/ 267233252 h 21600"/>
              <a:gd name="T20" fmla="*/ 2147483647 w 21600"/>
              <a:gd name="T21" fmla="*/ 293195240 h 21600"/>
              <a:gd name="T22" fmla="*/ 2147483647 w 21600"/>
              <a:gd name="T23" fmla="*/ 321048491 h 21600"/>
              <a:gd name="T24" fmla="*/ 2147483647 w 21600"/>
              <a:gd name="T25" fmla="*/ 334030093 h 21600"/>
              <a:gd name="T26" fmla="*/ 2147483647 w 21600"/>
              <a:gd name="T27" fmla="*/ 359993263 h 21600"/>
              <a:gd name="T28" fmla="*/ 2147483647 w 21600"/>
              <a:gd name="T29" fmla="*/ 373017172 h 21600"/>
              <a:gd name="T30" fmla="*/ 2147483647 w 21600"/>
              <a:gd name="T31" fmla="*/ 387846514 h 21600"/>
              <a:gd name="T32" fmla="*/ 2147483647 w 21600"/>
              <a:gd name="T33" fmla="*/ 400828116 h 21600"/>
              <a:gd name="T34" fmla="*/ 2017875791 w 21600"/>
              <a:gd name="T35" fmla="*/ 413809719 h 21600"/>
              <a:gd name="T36" fmla="*/ 1594784368 w 21600"/>
              <a:gd name="T37" fmla="*/ 413809719 h 21600"/>
              <a:gd name="T38" fmla="*/ 1217068045 w 21600"/>
              <a:gd name="T39" fmla="*/ 426832411 h 21600"/>
              <a:gd name="T40" fmla="*/ 793976622 w 21600"/>
              <a:gd name="T41" fmla="*/ 426832411 h 21600"/>
              <a:gd name="T42" fmla="*/ 423091423 w 21600"/>
              <a:gd name="T43" fmla="*/ 439813978 h 21600"/>
              <a:gd name="T44" fmla="*/ 0 w 21600"/>
              <a:gd name="T45" fmla="*/ 439813978 h 21600"/>
              <a:gd name="T46" fmla="*/ 188858161 w 21600"/>
              <a:gd name="T47" fmla="*/ 907440152 h 21600"/>
              <a:gd name="T48" fmla="*/ 611949585 w 21600"/>
              <a:gd name="T49" fmla="*/ 907440152 h 21600"/>
              <a:gd name="T50" fmla="*/ 1028479464 w 21600"/>
              <a:gd name="T51" fmla="*/ 894458550 h 21600"/>
              <a:gd name="T52" fmla="*/ 1405926207 w 21600"/>
              <a:gd name="T53" fmla="*/ 894458550 h 21600"/>
              <a:gd name="T54" fmla="*/ 1829017630 w 21600"/>
              <a:gd name="T55" fmla="*/ 881476948 h 21600"/>
              <a:gd name="T56" fmla="*/ 2147483647 w 21600"/>
              <a:gd name="T57" fmla="*/ 868454291 h 21600"/>
              <a:gd name="T58" fmla="*/ 2147483647 w 21600"/>
              <a:gd name="T59" fmla="*/ 853623697 h 21600"/>
              <a:gd name="T60" fmla="*/ 2147483647 w 21600"/>
              <a:gd name="T61" fmla="*/ 840642095 h 21600"/>
              <a:gd name="T62" fmla="*/ 2147483647 w 21600"/>
              <a:gd name="T63" fmla="*/ 827660527 h 21600"/>
              <a:gd name="T64" fmla="*/ 2147483647 w 21600"/>
              <a:gd name="T65" fmla="*/ 814637835 h 21600"/>
              <a:gd name="T66" fmla="*/ 2147483647 w 21600"/>
              <a:gd name="T67" fmla="*/ 788674631 h 21600"/>
              <a:gd name="T68" fmla="*/ 2147483647 w 21600"/>
              <a:gd name="T69" fmla="*/ 773845288 h 21600"/>
              <a:gd name="T70" fmla="*/ 2147483647 w 21600"/>
              <a:gd name="T71" fmla="*/ 747839777 h 21600"/>
              <a:gd name="T72" fmla="*/ 2147483647 w 21600"/>
              <a:gd name="T73" fmla="*/ 721876608 h 21600"/>
              <a:gd name="T74" fmla="*/ 2147483647 w 21600"/>
              <a:gd name="T75" fmla="*/ 694023356 h 21600"/>
              <a:gd name="T76" fmla="*/ 2147483647 w 21600"/>
              <a:gd name="T77" fmla="*/ 681041754 h 21600"/>
              <a:gd name="T78" fmla="*/ 2147483647 w 21600"/>
              <a:gd name="T79" fmla="*/ 640206900 h 21600"/>
              <a:gd name="T80" fmla="*/ 2147483647 w 21600"/>
              <a:gd name="T81" fmla="*/ 614244913 h 21600"/>
              <a:gd name="T82" fmla="*/ 2147483647 w 21600"/>
              <a:gd name="T83" fmla="*/ 588239437 h 21600"/>
              <a:gd name="T84" fmla="*/ 2147483647 w 21600"/>
              <a:gd name="T85" fmla="*/ 560428457 h 21600"/>
              <a:gd name="T86" fmla="*/ 2147483647 w 21600"/>
              <a:gd name="T87" fmla="*/ 534422981 h 21600"/>
              <a:gd name="T88" fmla="*/ 2147483647 w 21600"/>
              <a:gd name="T89" fmla="*/ 506612036 h 21600"/>
              <a:gd name="T90" fmla="*/ 2147483647 w 21600"/>
              <a:gd name="T91" fmla="*/ 467626174 h 21600"/>
              <a:gd name="T92" fmla="*/ 2147483647 w 21600"/>
              <a:gd name="T93" fmla="*/ 0 h 2160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1600"/>
              <a:gd name="T142" fmla="*/ 0 h 21600"/>
              <a:gd name="T143" fmla="*/ 21600 w 21600"/>
              <a:gd name="T144" fmla="*/ 21600 h 2160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1600" h="21600">
                <a:moveTo>
                  <a:pt x="21600" y="0"/>
                </a:moveTo>
                <a:lnTo>
                  <a:pt x="21600" y="309"/>
                </a:lnTo>
                <a:lnTo>
                  <a:pt x="21433" y="928"/>
                </a:lnTo>
                <a:lnTo>
                  <a:pt x="21433" y="1281"/>
                </a:lnTo>
                <a:lnTo>
                  <a:pt x="21433" y="1590"/>
                </a:lnTo>
                <a:lnTo>
                  <a:pt x="21243" y="1899"/>
                </a:lnTo>
                <a:lnTo>
                  <a:pt x="21076" y="2209"/>
                </a:lnTo>
                <a:lnTo>
                  <a:pt x="20909" y="2518"/>
                </a:lnTo>
                <a:lnTo>
                  <a:pt x="20743" y="2871"/>
                </a:lnTo>
                <a:lnTo>
                  <a:pt x="20576" y="3180"/>
                </a:lnTo>
                <a:lnTo>
                  <a:pt x="20219" y="3490"/>
                </a:lnTo>
                <a:lnTo>
                  <a:pt x="20052" y="3799"/>
                </a:lnTo>
                <a:lnTo>
                  <a:pt x="19719" y="4108"/>
                </a:lnTo>
                <a:lnTo>
                  <a:pt x="19361" y="4461"/>
                </a:lnTo>
                <a:lnTo>
                  <a:pt x="19028" y="5080"/>
                </a:lnTo>
                <a:lnTo>
                  <a:pt x="18695" y="5389"/>
                </a:lnTo>
                <a:lnTo>
                  <a:pt x="18337" y="5389"/>
                </a:lnTo>
                <a:lnTo>
                  <a:pt x="17837" y="5698"/>
                </a:lnTo>
                <a:lnTo>
                  <a:pt x="17480" y="6052"/>
                </a:lnTo>
                <a:lnTo>
                  <a:pt x="16980" y="6361"/>
                </a:lnTo>
                <a:lnTo>
                  <a:pt x="16456" y="6670"/>
                </a:lnTo>
                <a:lnTo>
                  <a:pt x="15932" y="6979"/>
                </a:lnTo>
                <a:lnTo>
                  <a:pt x="15432" y="7288"/>
                </a:lnTo>
                <a:lnTo>
                  <a:pt x="14908" y="7642"/>
                </a:lnTo>
                <a:lnTo>
                  <a:pt x="14408" y="7642"/>
                </a:lnTo>
                <a:lnTo>
                  <a:pt x="13884" y="7951"/>
                </a:lnTo>
                <a:lnTo>
                  <a:pt x="13193" y="8260"/>
                </a:lnTo>
                <a:lnTo>
                  <a:pt x="12693" y="8569"/>
                </a:lnTo>
                <a:lnTo>
                  <a:pt x="12003" y="8569"/>
                </a:lnTo>
                <a:lnTo>
                  <a:pt x="11479" y="8879"/>
                </a:lnTo>
                <a:lnTo>
                  <a:pt x="10788" y="8879"/>
                </a:lnTo>
                <a:lnTo>
                  <a:pt x="10121" y="9232"/>
                </a:lnTo>
                <a:lnTo>
                  <a:pt x="9431" y="9232"/>
                </a:lnTo>
                <a:lnTo>
                  <a:pt x="8740" y="9541"/>
                </a:lnTo>
                <a:lnTo>
                  <a:pt x="8049" y="9541"/>
                </a:lnTo>
                <a:lnTo>
                  <a:pt x="7383" y="9850"/>
                </a:lnTo>
                <a:lnTo>
                  <a:pt x="6692" y="9850"/>
                </a:lnTo>
                <a:lnTo>
                  <a:pt x="5835" y="9850"/>
                </a:lnTo>
                <a:lnTo>
                  <a:pt x="5144" y="10160"/>
                </a:lnTo>
                <a:lnTo>
                  <a:pt x="4453" y="10160"/>
                </a:lnTo>
                <a:lnTo>
                  <a:pt x="3763" y="10160"/>
                </a:lnTo>
                <a:lnTo>
                  <a:pt x="2905" y="10160"/>
                </a:lnTo>
                <a:lnTo>
                  <a:pt x="2239" y="10469"/>
                </a:lnTo>
                <a:lnTo>
                  <a:pt x="1548" y="10469"/>
                </a:lnTo>
                <a:lnTo>
                  <a:pt x="691" y="10469"/>
                </a:lnTo>
                <a:lnTo>
                  <a:pt x="0" y="10469"/>
                </a:lnTo>
                <a:lnTo>
                  <a:pt x="0" y="21600"/>
                </a:lnTo>
                <a:lnTo>
                  <a:pt x="691" y="21600"/>
                </a:lnTo>
                <a:lnTo>
                  <a:pt x="1548" y="21600"/>
                </a:lnTo>
                <a:lnTo>
                  <a:pt x="2239" y="21600"/>
                </a:lnTo>
                <a:lnTo>
                  <a:pt x="2905" y="21291"/>
                </a:lnTo>
                <a:lnTo>
                  <a:pt x="3763" y="21291"/>
                </a:lnTo>
                <a:lnTo>
                  <a:pt x="4453" y="21291"/>
                </a:lnTo>
                <a:lnTo>
                  <a:pt x="5144" y="21291"/>
                </a:lnTo>
                <a:lnTo>
                  <a:pt x="5835" y="20982"/>
                </a:lnTo>
                <a:lnTo>
                  <a:pt x="6692" y="20982"/>
                </a:lnTo>
                <a:lnTo>
                  <a:pt x="7383" y="20982"/>
                </a:lnTo>
                <a:lnTo>
                  <a:pt x="8049" y="20672"/>
                </a:lnTo>
                <a:lnTo>
                  <a:pt x="8740" y="20672"/>
                </a:lnTo>
                <a:lnTo>
                  <a:pt x="9431" y="20319"/>
                </a:lnTo>
                <a:lnTo>
                  <a:pt x="10121" y="20319"/>
                </a:lnTo>
                <a:lnTo>
                  <a:pt x="10788" y="20010"/>
                </a:lnTo>
                <a:lnTo>
                  <a:pt x="11479" y="20010"/>
                </a:lnTo>
                <a:lnTo>
                  <a:pt x="12003" y="19701"/>
                </a:lnTo>
                <a:lnTo>
                  <a:pt x="12693" y="19701"/>
                </a:lnTo>
                <a:lnTo>
                  <a:pt x="13193" y="19391"/>
                </a:lnTo>
                <a:lnTo>
                  <a:pt x="13884" y="19082"/>
                </a:lnTo>
                <a:lnTo>
                  <a:pt x="14408" y="18773"/>
                </a:lnTo>
                <a:lnTo>
                  <a:pt x="14908" y="18773"/>
                </a:lnTo>
                <a:lnTo>
                  <a:pt x="15432" y="18420"/>
                </a:lnTo>
                <a:lnTo>
                  <a:pt x="15932" y="18110"/>
                </a:lnTo>
                <a:lnTo>
                  <a:pt x="16456" y="17801"/>
                </a:lnTo>
                <a:lnTo>
                  <a:pt x="16980" y="17492"/>
                </a:lnTo>
                <a:lnTo>
                  <a:pt x="17480" y="17183"/>
                </a:lnTo>
                <a:lnTo>
                  <a:pt x="17837" y="16829"/>
                </a:lnTo>
                <a:lnTo>
                  <a:pt x="18337" y="16520"/>
                </a:lnTo>
                <a:lnTo>
                  <a:pt x="18695" y="16520"/>
                </a:lnTo>
                <a:lnTo>
                  <a:pt x="19028" y="16211"/>
                </a:lnTo>
                <a:lnTo>
                  <a:pt x="19361" y="15593"/>
                </a:lnTo>
                <a:lnTo>
                  <a:pt x="19719" y="15239"/>
                </a:lnTo>
                <a:lnTo>
                  <a:pt x="20052" y="14930"/>
                </a:lnTo>
                <a:lnTo>
                  <a:pt x="20219" y="14621"/>
                </a:lnTo>
                <a:lnTo>
                  <a:pt x="20576" y="14312"/>
                </a:lnTo>
                <a:lnTo>
                  <a:pt x="20743" y="14002"/>
                </a:lnTo>
                <a:lnTo>
                  <a:pt x="20909" y="13649"/>
                </a:lnTo>
                <a:lnTo>
                  <a:pt x="21076" y="13340"/>
                </a:lnTo>
                <a:lnTo>
                  <a:pt x="21243" y="13031"/>
                </a:lnTo>
                <a:lnTo>
                  <a:pt x="21433" y="12721"/>
                </a:lnTo>
                <a:lnTo>
                  <a:pt x="21433" y="12412"/>
                </a:lnTo>
                <a:lnTo>
                  <a:pt x="21433" y="12059"/>
                </a:lnTo>
                <a:lnTo>
                  <a:pt x="21600" y="11440"/>
                </a:lnTo>
                <a:lnTo>
                  <a:pt x="21600" y="11131"/>
                </a:lnTo>
                <a:lnTo>
                  <a:pt x="21600" y="0"/>
                </a:lnTo>
                <a:close/>
                <a:moveTo>
                  <a:pt x="21600" y="0"/>
                </a:moveTo>
              </a:path>
            </a:pathLst>
          </a:custGeom>
          <a:solidFill>
            <a:srgbClr val="004D00"/>
          </a:solidFill>
          <a:ln w="11113">
            <a:solidFill>
              <a:srgbClr val="0F245F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endParaRPr lang="de-DE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5795" name="Freeform 24"/>
          <p:cNvSpPr>
            <a:spLocks/>
          </p:cNvSpPr>
          <p:nvPr/>
        </p:nvSpPr>
        <p:spPr bwMode="auto">
          <a:xfrm>
            <a:off x="3864220" y="2782891"/>
            <a:ext cx="1293934" cy="719137"/>
          </a:xfrm>
          <a:custGeom>
            <a:avLst/>
            <a:gdLst>
              <a:gd name="T0" fmla="*/ 188858161 w 21600"/>
              <a:gd name="T1" fmla="*/ 0 h 21600"/>
              <a:gd name="T2" fmla="*/ 611949585 w 21600"/>
              <a:gd name="T3" fmla="*/ 0 h 21600"/>
              <a:gd name="T4" fmla="*/ 1028479464 w 21600"/>
              <a:gd name="T5" fmla="*/ 0 h 21600"/>
              <a:gd name="T6" fmla="*/ 1405926207 w 21600"/>
              <a:gd name="T7" fmla="*/ 13617292 h 21600"/>
              <a:gd name="T8" fmla="*/ 1829017630 w 21600"/>
              <a:gd name="T9" fmla="*/ 13617292 h 21600"/>
              <a:gd name="T10" fmla="*/ 2147483647 w 21600"/>
              <a:gd name="T11" fmla="*/ 25537554 h 21600"/>
              <a:gd name="T12" fmla="*/ 2147483647 w 21600"/>
              <a:gd name="T13" fmla="*/ 37457815 h 21600"/>
              <a:gd name="T14" fmla="*/ 2147483647 w 21600"/>
              <a:gd name="T15" fmla="*/ 49378077 h 21600"/>
              <a:gd name="T16" fmla="*/ 2147483647 w 21600"/>
              <a:gd name="T17" fmla="*/ 61334928 h 21600"/>
              <a:gd name="T18" fmla="*/ 2147483647 w 21600"/>
              <a:gd name="T19" fmla="*/ 86872482 h 21600"/>
              <a:gd name="T20" fmla="*/ 2147483647 w 21600"/>
              <a:gd name="T21" fmla="*/ 98791645 h 21600"/>
              <a:gd name="T22" fmla="*/ 2147483647 w 21600"/>
              <a:gd name="T23" fmla="*/ 122632169 h 21600"/>
              <a:gd name="T24" fmla="*/ 2147483647 w 21600"/>
              <a:gd name="T25" fmla="*/ 136249461 h 21600"/>
              <a:gd name="T26" fmla="*/ 2147483647 w 21600"/>
              <a:gd name="T27" fmla="*/ 160089984 h 21600"/>
              <a:gd name="T28" fmla="*/ 2147483647 w 21600"/>
              <a:gd name="T29" fmla="*/ 183965965 h 21600"/>
              <a:gd name="T30" fmla="*/ 2147483647 w 21600"/>
              <a:gd name="T31" fmla="*/ 209504651 h 21600"/>
              <a:gd name="T32" fmla="*/ 2147483647 w 21600"/>
              <a:gd name="T33" fmla="*/ 233344076 h 21600"/>
              <a:gd name="T34" fmla="*/ 2147483647 w 21600"/>
              <a:gd name="T35" fmla="*/ 258881629 h 21600"/>
              <a:gd name="T36" fmla="*/ 2147483647 w 21600"/>
              <a:gd name="T37" fmla="*/ 282758709 h 21600"/>
              <a:gd name="T38" fmla="*/ 2147483647 w 21600"/>
              <a:gd name="T39" fmla="*/ 306598134 h 21600"/>
              <a:gd name="T40" fmla="*/ 2147483647 w 21600"/>
              <a:gd name="T41" fmla="*/ 344055949 h 21600"/>
              <a:gd name="T42" fmla="*/ 2147483647 w 21600"/>
              <a:gd name="T43" fmla="*/ 367896473 h 21600"/>
              <a:gd name="T44" fmla="*/ 2147483647 w 21600"/>
              <a:gd name="T45" fmla="*/ 393470616 h 21600"/>
              <a:gd name="T46" fmla="*/ 2147483647 w 21600"/>
              <a:gd name="T47" fmla="*/ 429230302 h 21600"/>
              <a:gd name="T48" fmla="*/ 2147483647 w 21600"/>
              <a:gd name="T49" fmla="*/ 454767856 h 21600"/>
              <a:gd name="T50" fmla="*/ 2147483647 w 21600"/>
              <a:gd name="T51" fmla="*/ 478608380 h 21600"/>
              <a:gd name="T52" fmla="*/ 2147483647 w 21600"/>
              <a:gd name="T53" fmla="*/ 504182523 h 21600"/>
              <a:gd name="T54" fmla="*/ 2147483647 w 21600"/>
              <a:gd name="T55" fmla="*/ 528023046 h 21600"/>
              <a:gd name="T56" fmla="*/ 2147483647 w 21600"/>
              <a:gd name="T57" fmla="*/ 551862471 h 21600"/>
              <a:gd name="T58" fmla="*/ 2147483647 w 21600"/>
              <a:gd name="T59" fmla="*/ 589320286 h 21600"/>
              <a:gd name="T60" fmla="*/ 2147483647 w 21600"/>
              <a:gd name="T61" fmla="*/ 601240548 h 21600"/>
              <a:gd name="T62" fmla="*/ 2147483647 w 21600"/>
              <a:gd name="T63" fmla="*/ 626814691 h 21600"/>
              <a:gd name="T64" fmla="*/ 2147483647 w 21600"/>
              <a:gd name="T65" fmla="*/ 650655215 h 21600"/>
              <a:gd name="T66" fmla="*/ 2147483647 w 21600"/>
              <a:gd name="T67" fmla="*/ 674494606 h 21600"/>
              <a:gd name="T68" fmla="*/ 2147483647 w 21600"/>
              <a:gd name="T69" fmla="*/ 688111932 h 21600"/>
              <a:gd name="T70" fmla="*/ 2147483647 w 21600"/>
              <a:gd name="T71" fmla="*/ 711952455 h 21600"/>
              <a:gd name="T72" fmla="*/ 2147483647 w 21600"/>
              <a:gd name="T73" fmla="*/ 723872717 h 21600"/>
              <a:gd name="T74" fmla="*/ 2147483647 w 21600"/>
              <a:gd name="T75" fmla="*/ 735791847 h 21600"/>
              <a:gd name="T76" fmla="*/ 2147483647 w 21600"/>
              <a:gd name="T77" fmla="*/ 749446827 h 21600"/>
              <a:gd name="T78" fmla="*/ 2147483647 w 21600"/>
              <a:gd name="T79" fmla="*/ 761367088 h 21600"/>
              <a:gd name="T80" fmla="*/ 1829017630 w 21600"/>
              <a:gd name="T81" fmla="*/ 773286252 h 21600"/>
              <a:gd name="T82" fmla="*/ 1405926207 w 21600"/>
              <a:gd name="T83" fmla="*/ 785206513 h 21600"/>
              <a:gd name="T84" fmla="*/ 1028479464 w 21600"/>
              <a:gd name="T85" fmla="*/ 785206513 h 21600"/>
              <a:gd name="T86" fmla="*/ 611949585 w 21600"/>
              <a:gd name="T87" fmla="*/ 797126775 h 21600"/>
              <a:gd name="T88" fmla="*/ 188858161 w 21600"/>
              <a:gd name="T89" fmla="*/ 797126775 h 21600"/>
              <a:gd name="T90" fmla="*/ 0 w 21600"/>
              <a:gd name="T91" fmla="*/ 393470616 h 21600"/>
              <a:gd name="T92" fmla="*/ 0 w 21600"/>
              <a:gd name="T93" fmla="*/ 0 h 2160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1600"/>
              <a:gd name="T142" fmla="*/ 0 h 21600"/>
              <a:gd name="T143" fmla="*/ 21600 w 21600"/>
              <a:gd name="T144" fmla="*/ 21600 h 2160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1600" h="21600">
                <a:moveTo>
                  <a:pt x="0" y="0"/>
                </a:moveTo>
                <a:lnTo>
                  <a:pt x="691" y="0"/>
                </a:lnTo>
                <a:lnTo>
                  <a:pt x="1548" y="0"/>
                </a:lnTo>
                <a:lnTo>
                  <a:pt x="2239" y="0"/>
                </a:lnTo>
                <a:lnTo>
                  <a:pt x="2905" y="0"/>
                </a:lnTo>
                <a:lnTo>
                  <a:pt x="3763" y="0"/>
                </a:lnTo>
                <a:lnTo>
                  <a:pt x="4453" y="0"/>
                </a:lnTo>
                <a:lnTo>
                  <a:pt x="5144" y="369"/>
                </a:lnTo>
                <a:lnTo>
                  <a:pt x="5835" y="369"/>
                </a:lnTo>
                <a:lnTo>
                  <a:pt x="6692" y="369"/>
                </a:lnTo>
                <a:lnTo>
                  <a:pt x="7383" y="692"/>
                </a:lnTo>
                <a:lnTo>
                  <a:pt x="8049" y="692"/>
                </a:lnTo>
                <a:lnTo>
                  <a:pt x="8740" y="1015"/>
                </a:lnTo>
                <a:lnTo>
                  <a:pt x="9431" y="1015"/>
                </a:lnTo>
                <a:lnTo>
                  <a:pt x="10121" y="1338"/>
                </a:lnTo>
                <a:lnTo>
                  <a:pt x="10788" y="1338"/>
                </a:lnTo>
                <a:lnTo>
                  <a:pt x="11479" y="1662"/>
                </a:lnTo>
                <a:lnTo>
                  <a:pt x="12003" y="1662"/>
                </a:lnTo>
                <a:lnTo>
                  <a:pt x="12693" y="2031"/>
                </a:lnTo>
                <a:lnTo>
                  <a:pt x="13193" y="2354"/>
                </a:lnTo>
                <a:lnTo>
                  <a:pt x="13884" y="2354"/>
                </a:lnTo>
                <a:lnTo>
                  <a:pt x="14408" y="2677"/>
                </a:lnTo>
                <a:lnTo>
                  <a:pt x="14908" y="3000"/>
                </a:lnTo>
                <a:lnTo>
                  <a:pt x="15432" y="3323"/>
                </a:lnTo>
                <a:lnTo>
                  <a:pt x="15932" y="3692"/>
                </a:lnTo>
                <a:lnTo>
                  <a:pt x="16456" y="3692"/>
                </a:lnTo>
                <a:lnTo>
                  <a:pt x="16980" y="4015"/>
                </a:lnTo>
                <a:lnTo>
                  <a:pt x="17480" y="4338"/>
                </a:lnTo>
                <a:lnTo>
                  <a:pt x="17837" y="4662"/>
                </a:lnTo>
                <a:lnTo>
                  <a:pt x="18337" y="4985"/>
                </a:lnTo>
                <a:lnTo>
                  <a:pt x="18695" y="5354"/>
                </a:lnTo>
                <a:lnTo>
                  <a:pt x="19028" y="5677"/>
                </a:lnTo>
                <a:lnTo>
                  <a:pt x="19361" y="6000"/>
                </a:lnTo>
                <a:lnTo>
                  <a:pt x="19719" y="6323"/>
                </a:lnTo>
                <a:lnTo>
                  <a:pt x="20052" y="6646"/>
                </a:lnTo>
                <a:lnTo>
                  <a:pt x="20219" y="7015"/>
                </a:lnTo>
                <a:lnTo>
                  <a:pt x="20576" y="7338"/>
                </a:lnTo>
                <a:lnTo>
                  <a:pt x="20743" y="7662"/>
                </a:lnTo>
                <a:lnTo>
                  <a:pt x="20909" y="7985"/>
                </a:lnTo>
                <a:lnTo>
                  <a:pt x="21076" y="8308"/>
                </a:lnTo>
                <a:lnTo>
                  <a:pt x="21243" y="9000"/>
                </a:lnTo>
                <a:lnTo>
                  <a:pt x="21433" y="9323"/>
                </a:lnTo>
                <a:lnTo>
                  <a:pt x="21433" y="9646"/>
                </a:lnTo>
                <a:lnTo>
                  <a:pt x="21433" y="9969"/>
                </a:lnTo>
                <a:lnTo>
                  <a:pt x="21600" y="10338"/>
                </a:lnTo>
                <a:lnTo>
                  <a:pt x="21600" y="10662"/>
                </a:lnTo>
                <a:lnTo>
                  <a:pt x="21600" y="10985"/>
                </a:lnTo>
                <a:lnTo>
                  <a:pt x="21433" y="11631"/>
                </a:lnTo>
                <a:lnTo>
                  <a:pt x="21433" y="12000"/>
                </a:lnTo>
                <a:lnTo>
                  <a:pt x="21433" y="12323"/>
                </a:lnTo>
                <a:lnTo>
                  <a:pt x="21243" y="12646"/>
                </a:lnTo>
                <a:lnTo>
                  <a:pt x="21076" y="12969"/>
                </a:lnTo>
                <a:lnTo>
                  <a:pt x="20909" y="13292"/>
                </a:lnTo>
                <a:lnTo>
                  <a:pt x="20743" y="13662"/>
                </a:lnTo>
                <a:lnTo>
                  <a:pt x="20576" y="13985"/>
                </a:lnTo>
                <a:lnTo>
                  <a:pt x="20219" y="14308"/>
                </a:lnTo>
                <a:lnTo>
                  <a:pt x="20052" y="14631"/>
                </a:lnTo>
                <a:lnTo>
                  <a:pt x="19719" y="14954"/>
                </a:lnTo>
                <a:lnTo>
                  <a:pt x="19361" y="15323"/>
                </a:lnTo>
                <a:lnTo>
                  <a:pt x="19028" y="15969"/>
                </a:lnTo>
                <a:lnTo>
                  <a:pt x="18695" y="16292"/>
                </a:lnTo>
                <a:lnTo>
                  <a:pt x="18337" y="16292"/>
                </a:lnTo>
                <a:lnTo>
                  <a:pt x="17837" y="16615"/>
                </a:lnTo>
                <a:lnTo>
                  <a:pt x="17480" y="16985"/>
                </a:lnTo>
                <a:lnTo>
                  <a:pt x="16980" y="17308"/>
                </a:lnTo>
                <a:lnTo>
                  <a:pt x="16456" y="17631"/>
                </a:lnTo>
                <a:lnTo>
                  <a:pt x="15932" y="17954"/>
                </a:lnTo>
                <a:lnTo>
                  <a:pt x="15432" y="18277"/>
                </a:lnTo>
                <a:lnTo>
                  <a:pt x="14908" y="18646"/>
                </a:lnTo>
                <a:lnTo>
                  <a:pt x="14408" y="18646"/>
                </a:lnTo>
                <a:lnTo>
                  <a:pt x="13884" y="18969"/>
                </a:lnTo>
                <a:lnTo>
                  <a:pt x="13193" y="19292"/>
                </a:lnTo>
                <a:lnTo>
                  <a:pt x="12693" y="19615"/>
                </a:lnTo>
                <a:lnTo>
                  <a:pt x="12003" y="19615"/>
                </a:lnTo>
                <a:lnTo>
                  <a:pt x="11479" y="19938"/>
                </a:lnTo>
                <a:lnTo>
                  <a:pt x="10788" y="19938"/>
                </a:lnTo>
                <a:lnTo>
                  <a:pt x="10121" y="20308"/>
                </a:lnTo>
                <a:lnTo>
                  <a:pt x="9431" y="20308"/>
                </a:lnTo>
                <a:lnTo>
                  <a:pt x="8740" y="20631"/>
                </a:lnTo>
                <a:lnTo>
                  <a:pt x="8049" y="20631"/>
                </a:lnTo>
                <a:lnTo>
                  <a:pt x="7383" y="20954"/>
                </a:lnTo>
                <a:lnTo>
                  <a:pt x="6692" y="20954"/>
                </a:lnTo>
                <a:lnTo>
                  <a:pt x="5835" y="20954"/>
                </a:lnTo>
                <a:lnTo>
                  <a:pt x="5144" y="21277"/>
                </a:lnTo>
                <a:lnTo>
                  <a:pt x="4453" y="21277"/>
                </a:lnTo>
                <a:lnTo>
                  <a:pt x="3763" y="21277"/>
                </a:lnTo>
                <a:lnTo>
                  <a:pt x="2905" y="21277"/>
                </a:lnTo>
                <a:lnTo>
                  <a:pt x="2239" y="21600"/>
                </a:lnTo>
                <a:lnTo>
                  <a:pt x="1548" y="21600"/>
                </a:lnTo>
                <a:lnTo>
                  <a:pt x="691" y="21600"/>
                </a:lnTo>
                <a:lnTo>
                  <a:pt x="0" y="21600"/>
                </a:lnTo>
                <a:lnTo>
                  <a:pt x="0" y="10662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009900"/>
          </a:solidFill>
          <a:ln w="11113">
            <a:solidFill>
              <a:srgbClr val="0F245F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endParaRPr lang="de-DE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5796" name="Freeform 25"/>
          <p:cNvSpPr>
            <a:spLocks/>
          </p:cNvSpPr>
          <p:nvPr/>
        </p:nvSpPr>
        <p:spPr bwMode="auto">
          <a:xfrm rot="-2700000">
            <a:off x="4563209" y="2928938"/>
            <a:ext cx="360485" cy="0"/>
          </a:xfrm>
          <a:custGeom>
            <a:avLst/>
            <a:gdLst>
              <a:gd name="T0" fmla="*/ 127655354 w 21600"/>
              <a:gd name="T1" fmla="*/ 0 h 21600"/>
              <a:gd name="T2" fmla="*/ 98477912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600" y="21600"/>
                </a:moveTo>
                <a:lnTo>
                  <a:pt x="16663" y="16663"/>
                </a:lnTo>
                <a:lnTo>
                  <a:pt x="0" y="0"/>
                </a:lnTo>
              </a:path>
            </a:pathLst>
          </a:custGeom>
          <a:noFill/>
          <a:ln w="11113">
            <a:solidFill>
              <a:srgbClr val="0F245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eaLnBrk="1" hangingPunct="1"/>
            <a:endParaRPr lang="de-DE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5797" name="Freeform 26"/>
          <p:cNvSpPr>
            <a:spLocks/>
          </p:cNvSpPr>
          <p:nvPr/>
        </p:nvSpPr>
        <p:spPr bwMode="auto">
          <a:xfrm>
            <a:off x="2004646" y="3203575"/>
            <a:ext cx="1295400" cy="750888"/>
          </a:xfrm>
          <a:custGeom>
            <a:avLst/>
            <a:gdLst>
              <a:gd name="T0" fmla="*/ 2147483647 w 21600"/>
              <a:gd name="T1" fmla="*/ 441662970 h 21600"/>
              <a:gd name="T2" fmla="*/ 2147483647 w 21600"/>
              <a:gd name="T3" fmla="*/ 441662970 h 21600"/>
              <a:gd name="T4" fmla="*/ 2147483647 w 21600"/>
              <a:gd name="T5" fmla="*/ 426832411 h 21600"/>
              <a:gd name="T6" fmla="*/ 2147483647 w 21600"/>
              <a:gd name="T7" fmla="*/ 426832411 h 21600"/>
              <a:gd name="T8" fmla="*/ 2147483647 w 21600"/>
              <a:gd name="T9" fmla="*/ 413809719 h 21600"/>
              <a:gd name="T10" fmla="*/ 2147483647 w 21600"/>
              <a:gd name="T11" fmla="*/ 400828116 h 21600"/>
              <a:gd name="T12" fmla="*/ 2147483647 w 21600"/>
              <a:gd name="T13" fmla="*/ 387846514 h 21600"/>
              <a:gd name="T14" fmla="*/ 2147483647 w 21600"/>
              <a:gd name="T15" fmla="*/ 374864947 h 21600"/>
              <a:gd name="T16" fmla="*/ 2147483647 w 21600"/>
              <a:gd name="T17" fmla="*/ 359993263 h 21600"/>
              <a:gd name="T18" fmla="*/ 2147483647 w 21600"/>
              <a:gd name="T19" fmla="*/ 347011661 h 21600"/>
              <a:gd name="T20" fmla="*/ 1926564034 w 21600"/>
              <a:gd name="T21" fmla="*/ 321048491 h 21600"/>
              <a:gd name="T22" fmla="*/ 1645734988 w 21600"/>
              <a:gd name="T23" fmla="*/ 308068106 h 21600"/>
              <a:gd name="T24" fmla="*/ 1364910164 w 21600"/>
              <a:gd name="T25" fmla="*/ 280213638 h 21600"/>
              <a:gd name="T26" fmla="*/ 1129884188 w 21600"/>
              <a:gd name="T27" fmla="*/ 254251650 h 21600"/>
              <a:gd name="T28" fmla="*/ 894858147 w 21600"/>
              <a:gd name="T29" fmla="*/ 226398398 h 21600"/>
              <a:gd name="T30" fmla="*/ 659557803 w 21600"/>
              <a:gd name="T31" fmla="*/ 213416796 h 21600"/>
              <a:gd name="T32" fmla="*/ 522435760 w 21600"/>
              <a:gd name="T33" fmla="*/ 174429718 h 21600"/>
              <a:gd name="T34" fmla="*/ 333204342 w 21600"/>
              <a:gd name="T35" fmla="*/ 146618773 h 21600"/>
              <a:gd name="T36" fmla="*/ 235025976 w 21600"/>
              <a:gd name="T37" fmla="*/ 120614479 h 21600"/>
              <a:gd name="T38" fmla="*/ 143702780 w 21600"/>
              <a:gd name="T39" fmla="*/ 92802317 h 21600"/>
              <a:gd name="T40" fmla="*/ 52379519 w 21600"/>
              <a:gd name="T41" fmla="*/ 66798023 h 21600"/>
              <a:gd name="T42" fmla="*/ 0 w 21600"/>
              <a:gd name="T43" fmla="*/ 40834854 h 21600"/>
              <a:gd name="T44" fmla="*/ 0 w 21600"/>
              <a:gd name="T45" fmla="*/ 0 h 21600"/>
              <a:gd name="T46" fmla="*/ 0 w 21600"/>
              <a:gd name="T47" fmla="*/ 480607742 h 21600"/>
              <a:gd name="T48" fmla="*/ 0 w 21600"/>
              <a:gd name="T49" fmla="*/ 521441413 h 21600"/>
              <a:gd name="T50" fmla="*/ 97903933 w 21600"/>
              <a:gd name="T51" fmla="*/ 547446890 h 21600"/>
              <a:gd name="T52" fmla="*/ 143702780 w 21600"/>
              <a:gd name="T53" fmla="*/ 575257835 h 21600"/>
              <a:gd name="T54" fmla="*/ 287405495 w 21600"/>
              <a:gd name="T55" fmla="*/ 601263346 h 21600"/>
              <a:gd name="T56" fmla="*/ 424527538 w 21600"/>
              <a:gd name="T57" fmla="*/ 627226515 h 21600"/>
              <a:gd name="T58" fmla="*/ 614033324 w 21600"/>
              <a:gd name="T59" fmla="*/ 655079767 h 21600"/>
              <a:gd name="T60" fmla="*/ 803260518 w 21600"/>
              <a:gd name="T61" fmla="*/ 694023356 h 21600"/>
              <a:gd name="T62" fmla="*/ 992762080 w 21600"/>
              <a:gd name="T63" fmla="*/ 708895006 h 21600"/>
              <a:gd name="T64" fmla="*/ 1221207449 w 21600"/>
              <a:gd name="T65" fmla="*/ 734858210 h 21600"/>
              <a:gd name="T66" fmla="*/ 1508612945 w 21600"/>
              <a:gd name="T67" fmla="*/ 760821379 h 21600"/>
              <a:gd name="T68" fmla="*/ 1789441991 w 21600"/>
              <a:gd name="T69" fmla="*/ 788674631 h 21600"/>
              <a:gd name="T70" fmla="*/ 2116065596 w 21600"/>
              <a:gd name="T71" fmla="*/ 801656233 h 21600"/>
              <a:gd name="T72" fmla="*/ 2147483647 w 21600"/>
              <a:gd name="T73" fmla="*/ 827660527 h 21600"/>
              <a:gd name="T74" fmla="*/ 2147483647 w 21600"/>
              <a:gd name="T75" fmla="*/ 840642095 h 21600"/>
              <a:gd name="T76" fmla="*/ 2147483647 w 21600"/>
              <a:gd name="T77" fmla="*/ 855472689 h 21600"/>
              <a:gd name="T78" fmla="*/ 2147483647 w 21600"/>
              <a:gd name="T79" fmla="*/ 868454291 h 21600"/>
              <a:gd name="T80" fmla="*/ 2147483647 w 21600"/>
              <a:gd name="T81" fmla="*/ 881476948 h 21600"/>
              <a:gd name="T82" fmla="*/ 2147483647 w 21600"/>
              <a:gd name="T83" fmla="*/ 881476948 h 21600"/>
              <a:gd name="T84" fmla="*/ 2147483647 w 21600"/>
              <a:gd name="T85" fmla="*/ 894458550 h 21600"/>
              <a:gd name="T86" fmla="*/ 2147483647 w 21600"/>
              <a:gd name="T87" fmla="*/ 894458550 h 21600"/>
              <a:gd name="T88" fmla="*/ 2147483647 w 21600"/>
              <a:gd name="T89" fmla="*/ 907440152 h 21600"/>
              <a:gd name="T90" fmla="*/ 2147483647 w 21600"/>
              <a:gd name="T91" fmla="*/ 907440152 h 21600"/>
              <a:gd name="T92" fmla="*/ 2147483647 w 21600"/>
              <a:gd name="T93" fmla="*/ 441662970 h 2160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1600"/>
              <a:gd name="T142" fmla="*/ 0 h 21600"/>
              <a:gd name="T143" fmla="*/ 21600 w 21600"/>
              <a:gd name="T144" fmla="*/ 21600 h 2160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1600" h="21600">
                <a:moveTo>
                  <a:pt x="21600" y="10513"/>
                </a:moveTo>
                <a:lnTo>
                  <a:pt x="20743" y="10513"/>
                </a:lnTo>
                <a:lnTo>
                  <a:pt x="20052" y="10513"/>
                </a:lnTo>
                <a:lnTo>
                  <a:pt x="19385" y="10513"/>
                </a:lnTo>
                <a:lnTo>
                  <a:pt x="18528" y="10160"/>
                </a:lnTo>
                <a:lnTo>
                  <a:pt x="17837" y="10160"/>
                </a:lnTo>
                <a:lnTo>
                  <a:pt x="17147" y="10160"/>
                </a:lnTo>
                <a:lnTo>
                  <a:pt x="16289" y="10160"/>
                </a:lnTo>
                <a:lnTo>
                  <a:pt x="15599" y="9850"/>
                </a:lnTo>
                <a:lnTo>
                  <a:pt x="14932" y="9850"/>
                </a:lnTo>
                <a:lnTo>
                  <a:pt x="14241" y="9850"/>
                </a:lnTo>
                <a:lnTo>
                  <a:pt x="13551" y="9541"/>
                </a:lnTo>
                <a:lnTo>
                  <a:pt x="12693" y="9541"/>
                </a:lnTo>
                <a:lnTo>
                  <a:pt x="12169" y="9232"/>
                </a:lnTo>
                <a:lnTo>
                  <a:pt x="11503" y="9232"/>
                </a:lnTo>
                <a:lnTo>
                  <a:pt x="10812" y="8923"/>
                </a:lnTo>
                <a:lnTo>
                  <a:pt x="10121" y="8923"/>
                </a:lnTo>
                <a:lnTo>
                  <a:pt x="9431" y="8569"/>
                </a:lnTo>
                <a:lnTo>
                  <a:pt x="8931" y="8569"/>
                </a:lnTo>
                <a:lnTo>
                  <a:pt x="8240" y="8260"/>
                </a:lnTo>
                <a:lnTo>
                  <a:pt x="7716" y="7951"/>
                </a:lnTo>
                <a:lnTo>
                  <a:pt x="7025" y="7642"/>
                </a:lnTo>
                <a:lnTo>
                  <a:pt x="6525" y="7642"/>
                </a:lnTo>
                <a:lnTo>
                  <a:pt x="6001" y="7333"/>
                </a:lnTo>
                <a:lnTo>
                  <a:pt x="5501" y="6979"/>
                </a:lnTo>
                <a:lnTo>
                  <a:pt x="4977" y="6670"/>
                </a:lnTo>
                <a:lnTo>
                  <a:pt x="4453" y="6361"/>
                </a:lnTo>
                <a:lnTo>
                  <a:pt x="4120" y="6052"/>
                </a:lnTo>
                <a:lnTo>
                  <a:pt x="3620" y="5742"/>
                </a:lnTo>
                <a:lnTo>
                  <a:pt x="3263" y="5389"/>
                </a:lnTo>
                <a:lnTo>
                  <a:pt x="2929" y="5389"/>
                </a:lnTo>
                <a:lnTo>
                  <a:pt x="2405" y="5080"/>
                </a:lnTo>
                <a:lnTo>
                  <a:pt x="2239" y="4461"/>
                </a:lnTo>
                <a:lnTo>
                  <a:pt x="1905" y="4152"/>
                </a:lnTo>
                <a:lnTo>
                  <a:pt x="1548" y="3799"/>
                </a:lnTo>
                <a:lnTo>
                  <a:pt x="1215" y="3490"/>
                </a:lnTo>
                <a:lnTo>
                  <a:pt x="1048" y="3180"/>
                </a:lnTo>
                <a:lnTo>
                  <a:pt x="857" y="2871"/>
                </a:lnTo>
                <a:lnTo>
                  <a:pt x="524" y="2562"/>
                </a:lnTo>
                <a:lnTo>
                  <a:pt x="524" y="2209"/>
                </a:lnTo>
                <a:lnTo>
                  <a:pt x="357" y="1899"/>
                </a:lnTo>
                <a:lnTo>
                  <a:pt x="191" y="1590"/>
                </a:lnTo>
                <a:lnTo>
                  <a:pt x="0" y="1281"/>
                </a:lnTo>
                <a:lnTo>
                  <a:pt x="0" y="972"/>
                </a:lnTo>
                <a:lnTo>
                  <a:pt x="0" y="309"/>
                </a:lnTo>
                <a:lnTo>
                  <a:pt x="0" y="0"/>
                </a:lnTo>
                <a:lnTo>
                  <a:pt x="0" y="11131"/>
                </a:lnTo>
                <a:lnTo>
                  <a:pt x="0" y="11440"/>
                </a:lnTo>
                <a:lnTo>
                  <a:pt x="0" y="12103"/>
                </a:lnTo>
                <a:lnTo>
                  <a:pt x="0" y="12412"/>
                </a:lnTo>
                <a:lnTo>
                  <a:pt x="191" y="12721"/>
                </a:lnTo>
                <a:lnTo>
                  <a:pt x="357" y="13031"/>
                </a:lnTo>
                <a:lnTo>
                  <a:pt x="524" y="13340"/>
                </a:lnTo>
                <a:lnTo>
                  <a:pt x="524" y="13693"/>
                </a:lnTo>
                <a:lnTo>
                  <a:pt x="857" y="14002"/>
                </a:lnTo>
                <a:lnTo>
                  <a:pt x="1048" y="14312"/>
                </a:lnTo>
                <a:lnTo>
                  <a:pt x="1215" y="14621"/>
                </a:lnTo>
                <a:lnTo>
                  <a:pt x="1548" y="14930"/>
                </a:lnTo>
                <a:lnTo>
                  <a:pt x="1905" y="15283"/>
                </a:lnTo>
                <a:lnTo>
                  <a:pt x="2239" y="15593"/>
                </a:lnTo>
                <a:lnTo>
                  <a:pt x="2405" y="16211"/>
                </a:lnTo>
                <a:lnTo>
                  <a:pt x="2929" y="16520"/>
                </a:lnTo>
                <a:lnTo>
                  <a:pt x="3263" y="16520"/>
                </a:lnTo>
                <a:lnTo>
                  <a:pt x="3620" y="16874"/>
                </a:lnTo>
                <a:lnTo>
                  <a:pt x="4120" y="17183"/>
                </a:lnTo>
                <a:lnTo>
                  <a:pt x="4453" y="17492"/>
                </a:lnTo>
                <a:lnTo>
                  <a:pt x="4977" y="17801"/>
                </a:lnTo>
                <a:lnTo>
                  <a:pt x="5501" y="18110"/>
                </a:lnTo>
                <a:lnTo>
                  <a:pt x="6001" y="18420"/>
                </a:lnTo>
                <a:lnTo>
                  <a:pt x="6525" y="18773"/>
                </a:lnTo>
                <a:lnTo>
                  <a:pt x="7025" y="18773"/>
                </a:lnTo>
                <a:lnTo>
                  <a:pt x="7716" y="19082"/>
                </a:lnTo>
                <a:lnTo>
                  <a:pt x="8240" y="19391"/>
                </a:lnTo>
                <a:lnTo>
                  <a:pt x="8931" y="19701"/>
                </a:lnTo>
                <a:lnTo>
                  <a:pt x="9431" y="19701"/>
                </a:lnTo>
                <a:lnTo>
                  <a:pt x="10121" y="20010"/>
                </a:lnTo>
                <a:lnTo>
                  <a:pt x="10812" y="20010"/>
                </a:lnTo>
                <a:lnTo>
                  <a:pt x="11503" y="20363"/>
                </a:lnTo>
                <a:lnTo>
                  <a:pt x="12169" y="20363"/>
                </a:lnTo>
                <a:lnTo>
                  <a:pt x="12693" y="20672"/>
                </a:lnTo>
                <a:lnTo>
                  <a:pt x="13551" y="20672"/>
                </a:lnTo>
                <a:lnTo>
                  <a:pt x="14241" y="20982"/>
                </a:lnTo>
                <a:lnTo>
                  <a:pt x="14932" y="20982"/>
                </a:lnTo>
                <a:lnTo>
                  <a:pt x="15599" y="20982"/>
                </a:lnTo>
                <a:lnTo>
                  <a:pt x="16289" y="21291"/>
                </a:lnTo>
                <a:lnTo>
                  <a:pt x="17147" y="21291"/>
                </a:lnTo>
                <a:lnTo>
                  <a:pt x="17837" y="21291"/>
                </a:lnTo>
                <a:lnTo>
                  <a:pt x="18528" y="21291"/>
                </a:lnTo>
                <a:lnTo>
                  <a:pt x="19385" y="21600"/>
                </a:lnTo>
                <a:lnTo>
                  <a:pt x="20052" y="21600"/>
                </a:lnTo>
                <a:lnTo>
                  <a:pt x="20743" y="21600"/>
                </a:lnTo>
                <a:lnTo>
                  <a:pt x="21600" y="21600"/>
                </a:lnTo>
                <a:lnTo>
                  <a:pt x="21600" y="10513"/>
                </a:lnTo>
                <a:close/>
                <a:moveTo>
                  <a:pt x="21600" y="10513"/>
                </a:moveTo>
              </a:path>
            </a:pathLst>
          </a:custGeom>
          <a:solidFill>
            <a:srgbClr val="800000"/>
          </a:solidFill>
          <a:ln w="11113">
            <a:solidFill>
              <a:srgbClr val="0F245F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endParaRPr lang="de-DE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5798" name="Freeform 27"/>
          <p:cNvSpPr>
            <a:spLocks/>
          </p:cNvSpPr>
          <p:nvPr/>
        </p:nvSpPr>
        <p:spPr bwMode="auto">
          <a:xfrm>
            <a:off x="2004646" y="3203578"/>
            <a:ext cx="1295400" cy="365125"/>
          </a:xfrm>
          <a:custGeom>
            <a:avLst/>
            <a:gdLst>
              <a:gd name="T0" fmla="*/ 2147483647 w 21600"/>
              <a:gd name="T1" fmla="*/ 104331916 h 21600"/>
              <a:gd name="T2" fmla="*/ 2147483647 w 21600"/>
              <a:gd name="T3" fmla="*/ 104331916 h 21600"/>
              <a:gd name="T4" fmla="*/ 2147483647 w 21600"/>
              <a:gd name="T5" fmla="*/ 104331916 h 21600"/>
              <a:gd name="T6" fmla="*/ 2147483647 w 21600"/>
              <a:gd name="T7" fmla="*/ 104331916 h 21600"/>
              <a:gd name="T8" fmla="*/ 2147483647 w 21600"/>
              <a:gd name="T9" fmla="*/ 100825279 h 21600"/>
              <a:gd name="T10" fmla="*/ 2147483647 w 21600"/>
              <a:gd name="T11" fmla="*/ 100825279 h 21600"/>
              <a:gd name="T12" fmla="*/ 2147483647 w 21600"/>
              <a:gd name="T13" fmla="*/ 100825279 h 21600"/>
              <a:gd name="T14" fmla="*/ 2147483647 w 21600"/>
              <a:gd name="T15" fmla="*/ 100825279 h 21600"/>
              <a:gd name="T16" fmla="*/ 2147483647 w 21600"/>
              <a:gd name="T17" fmla="*/ 97758111 h 21600"/>
              <a:gd name="T18" fmla="*/ 2147483647 w 21600"/>
              <a:gd name="T19" fmla="*/ 97758111 h 21600"/>
              <a:gd name="T20" fmla="*/ 2147483647 w 21600"/>
              <a:gd name="T21" fmla="*/ 97758111 h 21600"/>
              <a:gd name="T22" fmla="*/ 2147483647 w 21600"/>
              <a:gd name="T23" fmla="*/ 94686091 h 21600"/>
              <a:gd name="T24" fmla="*/ 2147483647 w 21600"/>
              <a:gd name="T25" fmla="*/ 94686091 h 21600"/>
              <a:gd name="T26" fmla="*/ 2147483647 w 21600"/>
              <a:gd name="T27" fmla="*/ 91618923 h 21600"/>
              <a:gd name="T28" fmla="*/ 2147483647 w 21600"/>
              <a:gd name="T29" fmla="*/ 91618923 h 21600"/>
              <a:gd name="T30" fmla="*/ 2147483647 w 21600"/>
              <a:gd name="T31" fmla="*/ 88551772 h 21600"/>
              <a:gd name="T32" fmla="*/ 2147483647 w 21600"/>
              <a:gd name="T33" fmla="*/ 88551772 h 21600"/>
              <a:gd name="T34" fmla="*/ 2147483647 w 21600"/>
              <a:gd name="T35" fmla="*/ 85045118 h 21600"/>
              <a:gd name="T36" fmla="*/ 2147483647 w 21600"/>
              <a:gd name="T37" fmla="*/ 85045118 h 21600"/>
              <a:gd name="T38" fmla="*/ 2147483647 w 21600"/>
              <a:gd name="T39" fmla="*/ 81973098 h 21600"/>
              <a:gd name="T40" fmla="*/ 2116065596 w 21600"/>
              <a:gd name="T41" fmla="*/ 78905930 h 21600"/>
              <a:gd name="T42" fmla="*/ 1926564034 w 21600"/>
              <a:gd name="T43" fmla="*/ 75838778 h 21600"/>
              <a:gd name="T44" fmla="*/ 1789441991 w 21600"/>
              <a:gd name="T45" fmla="*/ 75838778 h 21600"/>
              <a:gd name="T46" fmla="*/ 1645734988 w 21600"/>
              <a:gd name="T47" fmla="*/ 72771610 h 21600"/>
              <a:gd name="T48" fmla="*/ 1508612945 w 21600"/>
              <a:gd name="T49" fmla="*/ 69260105 h 21600"/>
              <a:gd name="T50" fmla="*/ 1364910164 w 21600"/>
              <a:gd name="T51" fmla="*/ 66192937 h 21600"/>
              <a:gd name="T52" fmla="*/ 1221207449 w 21600"/>
              <a:gd name="T53" fmla="*/ 63125785 h 21600"/>
              <a:gd name="T54" fmla="*/ 1129884188 w 21600"/>
              <a:gd name="T55" fmla="*/ 60058617 h 21600"/>
              <a:gd name="T56" fmla="*/ 992762080 w 21600"/>
              <a:gd name="T57" fmla="*/ 56986597 h 21600"/>
              <a:gd name="T58" fmla="*/ 894858147 w 21600"/>
              <a:gd name="T59" fmla="*/ 53479673 h 21600"/>
              <a:gd name="T60" fmla="*/ 803260518 w 21600"/>
              <a:gd name="T61" fmla="*/ 53479673 h 21600"/>
              <a:gd name="T62" fmla="*/ 659557803 w 21600"/>
              <a:gd name="T63" fmla="*/ 50412504 h 21600"/>
              <a:gd name="T64" fmla="*/ 614033324 w 21600"/>
              <a:gd name="T65" fmla="*/ 44273316 h 21600"/>
              <a:gd name="T66" fmla="*/ 522435760 w 21600"/>
              <a:gd name="T67" fmla="*/ 41206148 h 21600"/>
              <a:gd name="T68" fmla="*/ 424527538 w 21600"/>
              <a:gd name="T69" fmla="*/ 37699511 h 21600"/>
              <a:gd name="T70" fmla="*/ 333204342 w 21600"/>
              <a:gd name="T71" fmla="*/ 34632343 h 21600"/>
              <a:gd name="T72" fmla="*/ 287405495 w 21600"/>
              <a:gd name="T73" fmla="*/ 31560323 h 21600"/>
              <a:gd name="T74" fmla="*/ 235025976 w 21600"/>
              <a:gd name="T75" fmla="*/ 28493155 h 21600"/>
              <a:gd name="T76" fmla="*/ 143702780 w 21600"/>
              <a:gd name="T77" fmla="*/ 25425986 h 21600"/>
              <a:gd name="T78" fmla="*/ 143702780 w 21600"/>
              <a:gd name="T79" fmla="*/ 21919350 h 21600"/>
              <a:gd name="T80" fmla="*/ 97903933 w 21600"/>
              <a:gd name="T81" fmla="*/ 18852181 h 21600"/>
              <a:gd name="T82" fmla="*/ 52379519 w 21600"/>
              <a:gd name="T83" fmla="*/ 15780162 h 21600"/>
              <a:gd name="T84" fmla="*/ 0 w 21600"/>
              <a:gd name="T85" fmla="*/ 12712993 h 21600"/>
              <a:gd name="T86" fmla="*/ 0 w 21600"/>
              <a:gd name="T87" fmla="*/ 9645825 h 21600"/>
              <a:gd name="T88" fmla="*/ 0 w 21600"/>
              <a:gd name="T89" fmla="*/ 3067168 h 21600"/>
              <a:gd name="T90" fmla="*/ 0 w 21600"/>
              <a:gd name="T91" fmla="*/ 0 h 21600"/>
              <a:gd name="T92" fmla="*/ 2147483647 w 21600"/>
              <a:gd name="T93" fmla="*/ 0 h 21600"/>
              <a:gd name="T94" fmla="*/ 2147483647 w 21600"/>
              <a:gd name="T95" fmla="*/ 104331916 h 21600"/>
              <a:gd name="T96" fmla="*/ 2147483647 w 21600"/>
              <a:gd name="T97" fmla="*/ 104331916 h 2160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1600"/>
              <a:gd name="T148" fmla="*/ 0 h 21600"/>
              <a:gd name="T149" fmla="*/ 21600 w 21600"/>
              <a:gd name="T150" fmla="*/ 21600 h 2160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1600" h="21600">
                <a:moveTo>
                  <a:pt x="21600" y="21600"/>
                </a:moveTo>
                <a:lnTo>
                  <a:pt x="20743" y="21600"/>
                </a:lnTo>
                <a:lnTo>
                  <a:pt x="20052" y="21600"/>
                </a:lnTo>
                <a:lnTo>
                  <a:pt x="19385" y="21600"/>
                </a:lnTo>
                <a:lnTo>
                  <a:pt x="18528" y="20874"/>
                </a:lnTo>
                <a:lnTo>
                  <a:pt x="17837" y="20874"/>
                </a:lnTo>
                <a:lnTo>
                  <a:pt x="17147" y="20874"/>
                </a:lnTo>
                <a:lnTo>
                  <a:pt x="16289" y="20874"/>
                </a:lnTo>
                <a:lnTo>
                  <a:pt x="15599" y="20239"/>
                </a:lnTo>
                <a:lnTo>
                  <a:pt x="14932" y="20239"/>
                </a:lnTo>
                <a:lnTo>
                  <a:pt x="14241" y="20239"/>
                </a:lnTo>
                <a:lnTo>
                  <a:pt x="13551" y="19603"/>
                </a:lnTo>
                <a:lnTo>
                  <a:pt x="12693" y="19603"/>
                </a:lnTo>
                <a:lnTo>
                  <a:pt x="12169" y="18968"/>
                </a:lnTo>
                <a:lnTo>
                  <a:pt x="11503" y="18968"/>
                </a:lnTo>
                <a:lnTo>
                  <a:pt x="10812" y="18333"/>
                </a:lnTo>
                <a:lnTo>
                  <a:pt x="10121" y="18333"/>
                </a:lnTo>
                <a:lnTo>
                  <a:pt x="9431" y="17607"/>
                </a:lnTo>
                <a:lnTo>
                  <a:pt x="8931" y="17607"/>
                </a:lnTo>
                <a:lnTo>
                  <a:pt x="8240" y="16971"/>
                </a:lnTo>
                <a:lnTo>
                  <a:pt x="7716" y="16336"/>
                </a:lnTo>
                <a:lnTo>
                  <a:pt x="7025" y="15701"/>
                </a:lnTo>
                <a:lnTo>
                  <a:pt x="6525" y="15701"/>
                </a:lnTo>
                <a:lnTo>
                  <a:pt x="6001" y="15066"/>
                </a:lnTo>
                <a:lnTo>
                  <a:pt x="5501" y="14339"/>
                </a:lnTo>
                <a:lnTo>
                  <a:pt x="4977" y="13704"/>
                </a:lnTo>
                <a:lnTo>
                  <a:pt x="4453" y="13069"/>
                </a:lnTo>
                <a:lnTo>
                  <a:pt x="4120" y="12434"/>
                </a:lnTo>
                <a:lnTo>
                  <a:pt x="3620" y="11798"/>
                </a:lnTo>
                <a:lnTo>
                  <a:pt x="3263" y="11072"/>
                </a:lnTo>
                <a:lnTo>
                  <a:pt x="2929" y="11072"/>
                </a:lnTo>
                <a:lnTo>
                  <a:pt x="2405" y="10437"/>
                </a:lnTo>
                <a:lnTo>
                  <a:pt x="2239" y="9166"/>
                </a:lnTo>
                <a:lnTo>
                  <a:pt x="1905" y="8531"/>
                </a:lnTo>
                <a:lnTo>
                  <a:pt x="1548" y="7805"/>
                </a:lnTo>
                <a:lnTo>
                  <a:pt x="1215" y="7170"/>
                </a:lnTo>
                <a:lnTo>
                  <a:pt x="1048" y="6534"/>
                </a:lnTo>
                <a:lnTo>
                  <a:pt x="857" y="5899"/>
                </a:lnTo>
                <a:lnTo>
                  <a:pt x="524" y="5264"/>
                </a:lnTo>
                <a:lnTo>
                  <a:pt x="524" y="4538"/>
                </a:lnTo>
                <a:lnTo>
                  <a:pt x="357" y="3903"/>
                </a:lnTo>
                <a:lnTo>
                  <a:pt x="191" y="3267"/>
                </a:lnTo>
                <a:lnTo>
                  <a:pt x="0" y="2632"/>
                </a:lnTo>
                <a:lnTo>
                  <a:pt x="0" y="1997"/>
                </a:lnTo>
                <a:lnTo>
                  <a:pt x="0" y="635"/>
                </a:ln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  <a:moveTo>
                  <a:pt x="21600" y="21600"/>
                </a:moveTo>
              </a:path>
            </a:pathLst>
          </a:custGeom>
          <a:solidFill>
            <a:srgbClr val="FF0000"/>
          </a:solidFill>
          <a:ln w="11113">
            <a:solidFill>
              <a:srgbClr val="0F245F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endParaRPr lang="de-DE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5799" name="Freeform 28"/>
          <p:cNvSpPr>
            <a:spLocks/>
          </p:cNvSpPr>
          <p:nvPr/>
        </p:nvSpPr>
        <p:spPr bwMode="auto">
          <a:xfrm>
            <a:off x="2057400" y="3843341"/>
            <a:ext cx="328246" cy="300037"/>
          </a:xfrm>
          <a:custGeom>
            <a:avLst/>
            <a:gdLst>
              <a:gd name="T0" fmla="*/ 0 w 21600"/>
              <a:gd name="T1" fmla="*/ 57891792 h 21600"/>
              <a:gd name="T2" fmla="*/ 24094485 w 21600"/>
              <a:gd name="T3" fmla="*/ 57891792 h 21600"/>
              <a:gd name="T4" fmla="*/ 96377972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21600"/>
                </a:moveTo>
                <a:lnTo>
                  <a:pt x="5400" y="21600"/>
                </a:lnTo>
                <a:lnTo>
                  <a:pt x="21600" y="0"/>
                </a:lnTo>
              </a:path>
            </a:pathLst>
          </a:custGeom>
          <a:noFill/>
          <a:ln w="11113">
            <a:solidFill>
              <a:srgbClr val="0F245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eaLnBrk="1" hangingPunct="1"/>
            <a:endParaRPr lang="de-DE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5800" name="Rectangle 29"/>
          <p:cNvSpPr>
            <a:spLocks/>
          </p:cNvSpPr>
          <p:nvPr/>
        </p:nvSpPr>
        <p:spPr bwMode="auto">
          <a:xfrm>
            <a:off x="381001" y="2586038"/>
            <a:ext cx="138510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800" b="1">
                <a:solidFill>
                  <a:srgbClr val="0F245F"/>
                </a:solidFill>
                <a:ea typeface="ヒラギノ角ゴ ProN W3" charset="0"/>
                <a:cs typeface="Arial" charset="0"/>
                <a:sym typeface="Arial" charset="0"/>
              </a:rPr>
              <a:t>Data Center</a:t>
            </a:r>
            <a:endParaRPr lang="en-US" sz="1600" b="1">
              <a:solidFill>
                <a:srgbClr val="000000"/>
              </a:solidFill>
              <a:ea typeface="ヒラギノ角ゴ ProN W3" charset="0"/>
              <a:cs typeface="Arial" charset="0"/>
              <a:sym typeface="Arial" charset="0"/>
            </a:endParaRPr>
          </a:p>
          <a:p>
            <a:pPr eaLnBrk="1" hangingPunct="1"/>
            <a:r>
              <a:rPr lang="en-US" sz="1800" b="1">
                <a:solidFill>
                  <a:srgbClr val="0F245F"/>
                </a:solidFill>
                <a:ea typeface="ヒラギノ角ゴ ProN W3" charset="0"/>
                <a:cs typeface="Arial" charset="0"/>
                <a:sym typeface="Arial" charset="0"/>
              </a:rPr>
              <a:t>Cooling 12%</a:t>
            </a:r>
          </a:p>
        </p:txBody>
      </p:sp>
      <p:sp>
        <p:nvSpPr>
          <p:cNvPr id="75801" name="Rectangle 30"/>
          <p:cNvSpPr>
            <a:spLocks/>
          </p:cNvSpPr>
          <p:nvPr/>
        </p:nvSpPr>
        <p:spPr bwMode="auto">
          <a:xfrm>
            <a:off x="1247375" y="1524002"/>
            <a:ext cx="10265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 hangingPunct="1"/>
            <a:r>
              <a:rPr lang="en-US" sz="1800" b="1" dirty="0">
                <a:solidFill>
                  <a:srgbClr val="0F245F"/>
                </a:solidFill>
                <a:ea typeface="ヒラギノ角ゴ ProN W3" charset="0"/>
                <a:cs typeface="Arial" charset="0"/>
                <a:sym typeface="Arial" charset="0"/>
              </a:rPr>
              <a:t>Electrical </a:t>
            </a:r>
          </a:p>
        </p:txBody>
      </p:sp>
      <p:sp>
        <p:nvSpPr>
          <p:cNvPr id="75802" name="Rectangle 31"/>
          <p:cNvSpPr>
            <a:spLocks/>
          </p:cNvSpPr>
          <p:nvPr/>
        </p:nvSpPr>
        <p:spPr bwMode="auto">
          <a:xfrm>
            <a:off x="1046285" y="1811338"/>
            <a:ext cx="1500554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sz="1800" b="1">
                <a:solidFill>
                  <a:srgbClr val="0F245F"/>
                </a:solidFill>
                <a:ea typeface="ヒラギノ角ゴ ProN W3" charset="0"/>
                <a:cs typeface="Arial" charset="0"/>
                <a:sym typeface="Arial" charset="0"/>
              </a:rPr>
              <a:t>Power</a:t>
            </a:r>
          </a:p>
        </p:txBody>
      </p:sp>
      <p:sp>
        <p:nvSpPr>
          <p:cNvPr id="75803" name="Rectangle 32"/>
          <p:cNvSpPr>
            <a:spLocks/>
          </p:cNvSpPr>
          <p:nvPr/>
        </p:nvSpPr>
        <p:spPr bwMode="auto">
          <a:xfrm>
            <a:off x="1573825" y="2098677"/>
            <a:ext cx="4746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800" b="1">
                <a:solidFill>
                  <a:srgbClr val="0F245F"/>
                </a:solidFill>
                <a:ea typeface="ヒラギノ角ゴ ProN W3" charset="0"/>
                <a:cs typeface="Arial" charset="0"/>
                <a:sym typeface="Arial" charset="0"/>
              </a:rPr>
              <a:t>UPS</a:t>
            </a:r>
          </a:p>
        </p:txBody>
      </p:sp>
      <p:sp>
        <p:nvSpPr>
          <p:cNvPr id="75804" name="Rectangle 33"/>
          <p:cNvSpPr>
            <a:spLocks/>
          </p:cNvSpPr>
          <p:nvPr/>
        </p:nvSpPr>
        <p:spPr bwMode="auto">
          <a:xfrm>
            <a:off x="1584082" y="2386015"/>
            <a:ext cx="4620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800" b="1">
                <a:solidFill>
                  <a:srgbClr val="0F245F"/>
                </a:solidFill>
                <a:ea typeface="ヒラギノ角ゴ ProN W3" charset="0"/>
                <a:cs typeface="Arial" charset="0"/>
                <a:sym typeface="Arial" charset="0"/>
              </a:rPr>
              <a:t>10%</a:t>
            </a:r>
          </a:p>
        </p:txBody>
      </p:sp>
      <p:sp>
        <p:nvSpPr>
          <p:cNvPr id="75805" name="Rectangle 34"/>
          <p:cNvSpPr>
            <a:spLocks/>
          </p:cNvSpPr>
          <p:nvPr/>
        </p:nvSpPr>
        <p:spPr bwMode="auto">
          <a:xfrm>
            <a:off x="3034812" y="1579564"/>
            <a:ext cx="109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800" b="1">
                <a:solidFill>
                  <a:srgbClr val="0F245F"/>
                </a:solidFill>
                <a:ea typeface="ヒラギノ角ゴ ProN W3" charset="0"/>
                <a:cs typeface="Arial" charset="0"/>
                <a:sym typeface="Arial" charset="0"/>
              </a:rPr>
              <a:t>Light, etc.</a:t>
            </a:r>
          </a:p>
        </p:txBody>
      </p:sp>
      <p:sp>
        <p:nvSpPr>
          <p:cNvPr id="75806" name="Rectangle 35"/>
          <p:cNvSpPr>
            <a:spLocks/>
          </p:cNvSpPr>
          <p:nvPr/>
        </p:nvSpPr>
        <p:spPr bwMode="auto">
          <a:xfrm>
            <a:off x="3412881" y="1866900"/>
            <a:ext cx="333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800" b="1">
                <a:solidFill>
                  <a:srgbClr val="0F245F"/>
                </a:solidFill>
                <a:ea typeface="ヒラギノ角ゴ ProN W3" charset="0"/>
                <a:cs typeface="Arial" charset="0"/>
                <a:sym typeface="Arial" charset="0"/>
              </a:rPr>
              <a:t>3%</a:t>
            </a:r>
          </a:p>
        </p:txBody>
      </p:sp>
      <p:sp>
        <p:nvSpPr>
          <p:cNvPr id="75807" name="Rectangle 36"/>
          <p:cNvSpPr>
            <a:spLocks/>
          </p:cNvSpPr>
          <p:nvPr/>
        </p:nvSpPr>
        <p:spPr bwMode="auto">
          <a:xfrm>
            <a:off x="1129812" y="3717927"/>
            <a:ext cx="8589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800" b="1">
                <a:solidFill>
                  <a:srgbClr val="0F245F"/>
                </a:solidFill>
                <a:ea typeface="ヒラギノ角ゴ ProN W3" charset="0"/>
                <a:cs typeface="Arial" charset="0"/>
                <a:sym typeface="Arial" charset="0"/>
              </a:rPr>
              <a:t>Back</a:t>
            </a:r>
            <a:endParaRPr lang="en-US" sz="1600" b="1">
              <a:solidFill>
                <a:srgbClr val="000000"/>
              </a:solidFill>
              <a:ea typeface="ヒラギノ角ゴ ProN W3" charset="0"/>
              <a:cs typeface="Arial" charset="0"/>
              <a:sym typeface="Arial" charset="0"/>
            </a:endParaRPr>
          </a:p>
          <a:p>
            <a:pPr eaLnBrk="1" hangingPunct="1"/>
            <a:r>
              <a:rPr lang="en-US" sz="1800" b="1">
                <a:solidFill>
                  <a:srgbClr val="0F245F"/>
                </a:solidFill>
                <a:ea typeface="ヒラギノ角ゴ ProN W3" charset="0"/>
                <a:cs typeface="Arial" charset="0"/>
                <a:sym typeface="Arial" charset="0"/>
              </a:rPr>
              <a:t>Cooling</a:t>
            </a:r>
            <a:endParaRPr lang="en-US" sz="1600" b="1">
              <a:solidFill>
                <a:srgbClr val="000000"/>
              </a:solidFill>
              <a:ea typeface="ヒラギノ角ゴ ProN W3" charset="0"/>
              <a:cs typeface="Arial" charset="0"/>
              <a:sym typeface="Arial" charset="0"/>
            </a:endParaRPr>
          </a:p>
          <a:p>
            <a:pPr eaLnBrk="1" hangingPunct="1"/>
            <a:r>
              <a:rPr lang="en-US" sz="1800" b="1">
                <a:solidFill>
                  <a:srgbClr val="0F245F"/>
                </a:solidFill>
                <a:ea typeface="ヒラギノ角ゴ ProN W3" charset="0"/>
                <a:cs typeface="Arial" charset="0"/>
                <a:sym typeface="Arial" charset="0"/>
              </a:rPr>
              <a:t>25%</a:t>
            </a:r>
          </a:p>
        </p:txBody>
      </p:sp>
      <p:sp>
        <p:nvSpPr>
          <p:cNvPr id="75808" name="Rectangle 37"/>
          <p:cNvSpPr>
            <a:spLocks/>
          </p:cNvSpPr>
          <p:nvPr/>
        </p:nvSpPr>
        <p:spPr bwMode="auto">
          <a:xfrm>
            <a:off x="4067909" y="2262190"/>
            <a:ext cx="14619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800" b="1">
                <a:solidFill>
                  <a:srgbClr val="0F245F"/>
                </a:solidFill>
                <a:ea typeface="ヒラギノ角ゴ ProN W3" charset="0"/>
                <a:cs typeface="Arial" charset="0"/>
                <a:sym typeface="Arial" charset="0"/>
              </a:rPr>
              <a:t>IT Equipment</a:t>
            </a:r>
          </a:p>
        </p:txBody>
      </p:sp>
      <p:sp>
        <p:nvSpPr>
          <p:cNvPr id="75809" name="Rectangle 38"/>
          <p:cNvSpPr>
            <a:spLocks/>
          </p:cNvSpPr>
          <p:nvPr/>
        </p:nvSpPr>
        <p:spPr bwMode="auto">
          <a:xfrm>
            <a:off x="4670182" y="2536827"/>
            <a:ext cx="4620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800" b="1">
                <a:solidFill>
                  <a:srgbClr val="0F245F"/>
                </a:solidFill>
                <a:ea typeface="ヒラギノ角ゴ ProN W3" charset="0"/>
                <a:cs typeface="Arial" charset="0"/>
                <a:sym typeface="Arial" charset="0"/>
              </a:rPr>
              <a:t>50%</a:t>
            </a:r>
          </a:p>
        </p:txBody>
      </p:sp>
      <p:sp>
        <p:nvSpPr>
          <p:cNvPr id="18471" name="Rectangle 39"/>
          <p:cNvSpPr>
            <a:spLocks/>
          </p:cNvSpPr>
          <p:nvPr/>
        </p:nvSpPr>
        <p:spPr bwMode="auto">
          <a:xfrm>
            <a:off x="1292471" y="5441952"/>
            <a:ext cx="6054943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CC3300"/>
                </a:solidFill>
                <a:ea typeface="ヒラギノ角ゴ ProN W3" charset="0"/>
                <a:cs typeface="Arial" charset="0"/>
                <a:sym typeface="Arial" charset="0"/>
              </a:rPr>
              <a:t>Note: 12C/kWh </a:t>
            </a:r>
            <a:r>
              <a:rPr lang="en-US" sz="3200" dirty="0">
                <a:solidFill>
                  <a:srgbClr val="CC3300"/>
                </a:solidFill>
                <a:latin typeface="Wingdings" charset="0"/>
                <a:ea typeface="ヒラギノ角ゴ ProN W3" charset="0"/>
                <a:cs typeface="Wingdings" charset="0"/>
                <a:sym typeface="Wingdings" charset="0"/>
              </a:rPr>
              <a:t></a:t>
            </a:r>
            <a:r>
              <a:rPr lang="en-US" sz="3200" b="1" dirty="0">
                <a:solidFill>
                  <a:srgbClr val="CC3300"/>
                </a:solidFill>
                <a:ea typeface="ヒラギノ角ゴ ProN W3" charset="0"/>
                <a:cs typeface="Arial" charset="0"/>
                <a:sym typeface="Arial" charset="0"/>
              </a:rPr>
              <a:t> 1W = 1,05€/a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21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gsi.de/portrait/GSI_FAIR_Gruendung_300d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168" y="95269"/>
            <a:ext cx="7877017" cy="3210560"/>
          </a:xfrm>
          <a:prstGeom prst="rect">
            <a:avLst/>
          </a:prstGeom>
          <a:noFill/>
        </p:spPr>
      </p:pic>
      <p:sp>
        <p:nvSpPr>
          <p:cNvPr id="7" name="Rechteck 6"/>
          <p:cNvSpPr/>
          <p:nvPr/>
        </p:nvSpPr>
        <p:spPr>
          <a:xfrm>
            <a:off x="2591172" y="293649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2372" y="6325512"/>
            <a:ext cx="2133600" cy="365125"/>
          </a:xfrm>
        </p:spPr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pic>
        <p:nvPicPr>
          <p:cNvPr id="2" name="Picture 1" descr="Screenshot 2015-03-19 15.21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67" y="3305829"/>
            <a:ext cx="7877017" cy="34156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544" y="2633710"/>
            <a:ext cx="1154549" cy="48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2084" y="2693272"/>
            <a:ext cx="678175" cy="56514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99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990600" y="5581650"/>
            <a:ext cx="56388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1" y="0"/>
            <a:ext cx="435597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b="1" dirty="0">
                <a:solidFill>
                  <a:srgbClr val="FFFF00"/>
                </a:solidFill>
              </a:rPr>
              <a:t>Research Areas </a:t>
            </a:r>
            <a:r>
              <a:rPr lang="de-DE" sz="2400" b="1" dirty="0" err="1">
                <a:solidFill>
                  <a:srgbClr val="FFFF00"/>
                </a:solidFill>
              </a:rPr>
              <a:t>at</a:t>
            </a:r>
            <a:r>
              <a:rPr lang="de-DE" sz="2400" b="1" dirty="0">
                <a:solidFill>
                  <a:srgbClr val="FFFF00"/>
                </a:solidFill>
              </a:rPr>
              <a:t> GSI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500563" y="3429000"/>
            <a:ext cx="4643437" cy="396875"/>
          </a:xfrm>
          <a:prstGeom prst="rect">
            <a:avLst/>
          </a:prstGeom>
          <a:gradFill rotWithShape="0">
            <a:gsLst>
              <a:gs pos="0">
                <a:srgbClr val="00B0F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dirty="0">
                <a:solidFill>
                  <a:schemeClr val="tx1"/>
                </a:solidFill>
                <a:latin typeface="Verdana" pitchFamily="34" charset="0"/>
              </a:rPr>
              <a:t>Plasma </a:t>
            </a:r>
            <a:r>
              <a:rPr lang="en-US" sz="2000" dirty="0">
                <a:solidFill>
                  <a:schemeClr val="tx1"/>
                </a:solidFill>
                <a:latin typeface="Verdana" pitchFamily="34" charset="0"/>
              </a:rPr>
              <a:t>Physics</a:t>
            </a:r>
            <a:r>
              <a:rPr lang="de-DE" sz="2000" dirty="0">
                <a:solidFill>
                  <a:schemeClr val="tx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500563" y="3933825"/>
            <a:ext cx="3200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>
                <a:solidFill>
                  <a:srgbClr val="FFFF00"/>
                </a:solidFill>
                <a:latin typeface="Verdana" pitchFamily="34" charset="0"/>
              </a:rPr>
              <a:t>Hot dense plasma</a:t>
            </a:r>
          </a:p>
          <a:p>
            <a:r>
              <a:rPr lang="de-DE" sz="1600" b="1">
                <a:solidFill>
                  <a:srgbClr val="FFFF00"/>
                </a:solidFill>
                <a:latin typeface="Verdana" pitchFamily="34" charset="0"/>
              </a:rPr>
              <a:t>Ion-plasma-interaction</a:t>
            </a:r>
          </a:p>
        </p:txBody>
      </p:sp>
      <p:pic>
        <p:nvPicPr>
          <p:cNvPr id="10247" name="Picture 7" descr="nuklei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8850" y="3357563"/>
            <a:ext cx="203200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1" descr="crysta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8888" y="5759450"/>
            <a:ext cx="10668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250825" y="4868863"/>
            <a:ext cx="5410200" cy="396875"/>
          </a:xfrm>
          <a:prstGeom prst="rect">
            <a:avLst/>
          </a:prstGeom>
          <a:gradFill rotWithShape="0">
            <a:gsLst>
              <a:gs pos="0">
                <a:srgbClr val="00B0F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dirty="0">
                <a:solidFill>
                  <a:schemeClr val="tx1"/>
                </a:solidFill>
                <a:latin typeface="Verdana" pitchFamily="34" charset="0"/>
              </a:rPr>
              <a:t>Materials Research </a:t>
            </a:r>
          </a:p>
        </p:txBody>
      </p:sp>
      <p:sp>
        <p:nvSpPr>
          <p:cNvPr id="10250" name="Text Box 13"/>
          <p:cNvSpPr txBox="1">
            <a:spLocks noChangeArrowheads="1"/>
          </p:cNvSpPr>
          <p:nvPr/>
        </p:nvSpPr>
        <p:spPr bwMode="auto">
          <a:xfrm>
            <a:off x="250825" y="5229225"/>
            <a:ext cx="4800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>
                <a:solidFill>
                  <a:srgbClr val="FFFF00"/>
                </a:solidFill>
                <a:latin typeface="Verdana" pitchFamily="34" charset="0"/>
              </a:rPr>
              <a:t>Ion-Solid-Interactions</a:t>
            </a:r>
          </a:p>
          <a:p>
            <a:r>
              <a:rPr lang="de-DE" sz="1600" b="1">
                <a:solidFill>
                  <a:srgbClr val="FFFF00"/>
                </a:solidFill>
                <a:latin typeface="Verdana" pitchFamily="34" charset="0"/>
              </a:rPr>
              <a:t>Structuring of materials with ion </a:t>
            </a:r>
          </a:p>
          <a:p>
            <a:r>
              <a:rPr lang="de-DE" sz="1600" b="1">
                <a:solidFill>
                  <a:srgbClr val="FFFF00"/>
                </a:solidFill>
                <a:latin typeface="Verdana" pitchFamily="34" charset="0"/>
              </a:rPr>
              <a:t>beams</a:t>
            </a:r>
          </a:p>
        </p:txBody>
      </p:sp>
      <p:sp>
        <p:nvSpPr>
          <p:cNvPr id="10251" name="Text Box 17"/>
          <p:cNvSpPr txBox="1">
            <a:spLocks noChangeArrowheads="1"/>
          </p:cNvSpPr>
          <p:nvPr/>
        </p:nvSpPr>
        <p:spPr bwMode="auto">
          <a:xfrm>
            <a:off x="4500563" y="5084763"/>
            <a:ext cx="4643437" cy="396875"/>
          </a:xfrm>
          <a:prstGeom prst="rect">
            <a:avLst/>
          </a:prstGeom>
          <a:gradFill rotWithShape="0">
            <a:gsLst>
              <a:gs pos="0">
                <a:srgbClr val="00B0F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dirty="0" err="1">
                <a:solidFill>
                  <a:schemeClr val="tx1"/>
                </a:solidFill>
                <a:latin typeface="Verdana" pitchFamily="34" charset="0"/>
              </a:rPr>
              <a:t>Accelerator</a:t>
            </a:r>
            <a:r>
              <a:rPr lang="de-DE" sz="200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de-DE" sz="2000" dirty="0" smtClean="0">
                <a:solidFill>
                  <a:schemeClr val="tx1"/>
                </a:solidFill>
                <a:latin typeface="Verdana" pitchFamily="34" charset="0"/>
              </a:rPr>
              <a:t>Technology</a:t>
            </a:r>
            <a:endParaRPr lang="de-DE" sz="2000" dirty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10252" name="Picture 18" descr="innere_n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5735638"/>
            <a:ext cx="1371600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3" name="Text Box 19"/>
          <p:cNvSpPr txBox="1">
            <a:spLocks noChangeArrowheads="1"/>
          </p:cNvSpPr>
          <p:nvPr/>
        </p:nvSpPr>
        <p:spPr bwMode="auto">
          <a:xfrm>
            <a:off x="4495800" y="5516563"/>
            <a:ext cx="46482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 dirty="0">
                <a:solidFill>
                  <a:srgbClr val="FFFF00"/>
                </a:solidFill>
                <a:latin typeface="Verdana" pitchFamily="34" charset="0"/>
              </a:rPr>
              <a:t>Linear </a:t>
            </a:r>
            <a:r>
              <a:rPr lang="de-DE" sz="1600" b="1" dirty="0" err="1">
                <a:solidFill>
                  <a:srgbClr val="FFFF00"/>
                </a:solidFill>
                <a:latin typeface="Verdana" pitchFamily="34" charset="0"/>
              </a:rPr>
              <a:t>accelerator</a:t>
            </a:r>
            <a:endParaRPr lang="de-DE" sz="1600" b="1" dirty="0">
              <a:solidFill>
                <a:srgbClr val="FFFF00"/>
              </a:solidFill>
              <a:latin typeface="Verdana" pitchFamily="34" charset="0"/>
            </a:endParaRPr>
          </a:p>
          <a:p>
            <a:r>
              <a:rPr lang="de-DE" sz="1600" b="1" dirty="0">
                <a:solidFill>
                  <a:srgbClr val="FFFF00"/>
                </a:solidFill>
                <a:latin typeface="Verdana" pitchFamily="34" charset="0"/>
              </a:rPr>
              <a:t>Synchrotrons </a:t>
            </a:r>
            <a:r>
              <a:rPr lang="de-DE" sz="1600" b="1" dirty="0" err="1">
                <a:solidFill>
                  <a:srgbClr val="FFFF00"/>
                </a:solidFill>
                <a:latin typeface="Verdana" pitchFamily="34" charset="0"/>
              </a:rPr>
              <a:t>and</a:t>
            </a:r>
            <a:r>
              <a:rPr lang="de-DE" sz="16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de-DE" sz="1600" b="1" dirty="0" err="1">
                <a:solidFill>
                  <a:srgbClr val="FFFF00"/>
                </a:solidFill>
                <a:latin typeface="Verdana" pitchFamily="34" charset="0"/>
              </a:rPr>
              <a:t>storage</a:t>
            </a:r>
            <a:r>
              <a:rPr lang="de-DE" sz="16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</a:p>
          <a:p>
            <a:r>
              <a:rPr lang="de-DE" sz="1600" b="1" dirty="0">
                <a:solidFill>
                  <a:srgbClr val="FFFF00"/>
                </a:solidFill>
                <a:latin typeface="Verdana" pitchFamily="34" charset="0"/>
              </a:rPr>
              <a:t>rings</a:t>
            </a:r>
          </a:p>
        </p:txBody>
      </p:sp>
      <p:sp>
        <p:nvSpPr>
          <p:cNvPr id="10254" name="Text Box 22"/>
          <p:cNvSpPr txBox="1">
            <a:spLocks noChangeArrowheads="1"/>
          </p:cNvSpPr>
          <p:nvPr/>
        </p:nvSpPr>
        <p:spPr bwMode="auto">
          <a:xfrm>
            <a:off x="250825" y="2997200"/>
            <a:ext cx="5418138" cy="396875"/>
          </a:xfrm>
          <a:prstGeom prst="rect">
            <a:avLst/>
          </a:prstGeom>
          <a:gradFill rotWithShape="0">
            <a:gsLst>
              <a:gs pos="0">
                <a:srgbClr val="00B0F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dirty="0" err="1">
                <a:solidFill>
                  <a:schemeClr val="tx1"/>
                </a:solidFill>
                <a:latin typeface="Verdana" pitchFamily="34" charset="0"/>
              </a:rPr>
              <a:t>Biophysics</a:t>
            </a:r>
            <a:r>
              <a:rPr lang="de-DE" sz="200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Verdana" pitchFamily="34" charset="0"/>
              </a:rPr>
              <a:t>and</a:t>
            </a:r>
            <a:r>
              <a:rPr lang="de-DE" sz="200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Verdana" pitchFamily="34" charset="0"/>
              </a:rPr>
              <a:t>radiation</a:t>
            </a:r>
            <a:r>
              <a:rPr lang="de-DE" sz="200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  <a:latin typeface="Verdana" pitchFamily="34" charset="0"/>
              </a:rPr>
              <a:t>medicine</a:t>
            </a:r>
            <a:endParaRPr lang="de-DE" sz="20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0255" name="Text Box 23"/>
          <p:cNvSpPr txBox="1">
            <a:spLocks noChangeArrowheads="1"/>
          </p:cNvSpPr>
          <p:nvPr/>
        </p:nvSpPr>
        <p:spPr bwMode="auto">
          <a:xfrm>
            <a:off x="250825" y="3500438"/>
            <a:ext cx="4264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>
                <a:solidFill>
                  <a:srgbClr val="FFFF00"/>
                </a:solidFill>
                <a:latin typeface="Verdana" pitchFamily="34" charset="0"/>
              </a:rPr>
              <a:t>Radiobiological effect of ions</a:t>
            </a:r>
          </a:p>
          <a:p>
            <a:r>
              <a:rPr lang="de-DE" sz="1600" b="1">
                <a:solidFill>
                  <a:srgbClr val="FFFF00"/>
                </a:solidFill>
                <a:latin typeface="Verdana" pitchFamily="34" charset="0"/>
              </a:rPr>
              <a:t>Cancer therapy with ion beams</a:t>
            </a:r>
          </a:p>
        </p:txBody>
      </p:sp>
      <p:pic>
        <p:nvPicPr>
          <p:cNvPr id="10256" name="Picture 26" descr="biodnamodell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8038" y="3933825"/>
            <a:ext cx="11287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Picture 27" descr="kernmodell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1464900"/>
            <a:ext cx="1056308" cy="12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8" name="Text Box 28"/>
          <p:cNvSpPr txBox="1">
            <a:spLocks noChangeArrowheads="1"/>
          </p:cNvSpPr>
          <p:nvPr/>
        </p:nvSpPr>
        <p:spPr bwMode="auto">
          <a:xfrm>
            <a:off x="250825" y="620713"/>
            <a:ext cx="5327650" cy="396875"/>
          </a:xfrm>
          <a:prstGeom prst="rect">
            <a:avLst/>
          </a:prstGeom>
          <a:gradFill rotWithShape="0">
            <a:gsLst>
              <a:gs pos="0">
                <a:srgbClr val="00B0F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dirty="0" err="1">
                <a:solidFill>
                  <a:schemeClr val="tx1"/>
                </a:solidFill>
                <a:latin typeface="Verdana" pitchFamily="34" charset="0"/>
              </a:rPr>
              <a:t>Nuclear</a:t>
            </a:r>
            <a:r>
              <a:rPr lang="de-DE" sz="200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Verdana" pitchFamily="34" charset="0"/>
              </a:rPr>
              <a:t>Physics</a:t>
            </a:r>
            <a:r>
              <a:rPr lang="de-DE" sz="2000" dirty="0">
                <a:solidFill>
                  <a:schemeClr val="tx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10259" name="Text Box 29"/>
          <p:cNvSpPr txBox="1">
            <a:spLocks noChangeArrowheads="1"/>
          </p:cNvSpPr>
          <p:nvPr/>
        </p:nvSpPr>
        <p:spPr bwMode="auto">
          <a:xfrm>
            <a:off x="250825" y="1052513"/>
            <a:ext cx="5113338" cy="89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 dirty="0" err="1">
                <a:solidFill>
                  <a:srgbClr val="FFFF00"/>
                </a:solidFill>
                <a:latin typeface="Verdana" pitchFamily="34" charset="0"/>
              </a:rPr>
              <a:t>Nuclear</a:t>
            </a:r>
            <a:r>
              <a:rPr lang="de-DE" sz="16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de-DE" sz="1600" b="1" dirty="0" err="1" smtClean="0">
                <a:solidFill>
                  <a:srgbClr val="FFFF00"/>
                </a:solidFill>
                <a:latin typeface="Verdana" pitchFamily="34" charset="0"/>
              </a:rPr>
              <a:t>reactions</a:t>
            </a:r>
            <a:endParaRPr lang="de-DE" sz="1600" b="1" dirty="0">
              <a:solidFill>
                <a:srgbClr val="FFFF00"/>
              </a:solidFill>
              <a:latin typeface="Verdana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de-DE" sz="1600" b="1" dirty="0">
                <a:solidFill>
                  <a:srgbClr val="FFFF00"/>
                </a:solidFill>
                <a:latin typeface="Verdana" pitchFamily="34" charset="0"/>
              </a:rPr>
              <a:t>Superheavy </a:t>
            </a:r>
            <a:r>
              <a:rPr lang="de-DE" sz="1600" b="1" dirty="0" err="1">
                <a:solidFill>
                  <a:srgbClr val="FFFF00"/>
                </a:solidFill>
                <a:latin typeface="Verdana" pitchFamily="34" charset="0"/>
              </a:rPr>
              <a:t>elements</a:t>
            </a:r>
            <a:endParaRPr lang="de-DE" sz="1600" b="1" dirty="0">
              <a:solidFill>
                <a:srgbClr val="FFFF00"/>
              </a:solidFill>
              <a:latin typeface="Verdana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de-DE" sz="1600" b="1" dirty="0">
                <a:solidFill>
                  <a:srgbClr val="FFFF00"/>
                </a:solidFill>
                <a:latin typeface="Verdana" pitchFamily="34" charset="0"/>
              </a:rPr>
              <a:t>Hot </a:t>
            </a:r>
            <a:r>
              <a:rPr lang="de-DE" sz="1600" b="1" dirty="0" err="1">
                <a:solidFill>
                  <a:srgbClr val="FFFF00"/>
                </a:solidFill>
                <a:latin typeface="Verdana" pitchFamily="34" charset="0"/>
              </a:rPr>
              <a:t>dense</a:t>
            </a:r>
            <a:r>
              <a:rPr lang="de-DE" sz="16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de-DE" sz="1600" b="1" dirty="0" err="1">
                <a:solidFill>
                  <a:srgbClr val="FFFF00"/>
                </a:solidFill>
                <a:latin typeface="Verdana" pitchFamily="34" charset="0"/>
              </a:rPr>
              <a:t>nuclear</a:t>
            </a:r>
            <a:r>
              <a:rPr lang="de-DE" sz="1600" b="1" dirty="0">
                <a:solidFill>
                  <a:srgbClr val="FFFF00"/>
                </a:solidFill>
                <a:latin typeface="Verdana" pitchFamily="34" charset="0"/>
              </a:rPr>
              <a:t> matter</a:t>
            </a:r>
          </a:p>
        </p:txBody>
      </p:sp>
      <p:sp>
        <p:nvSpPr>
          <p:cNvPr id="10260" name="Text Box 34"/>
          <p:cNvSpPr txBox="1">
            <a:spLocks noChangeArrowheads="1"/>
          </p:cNvSpPr>
          <p:nvPr/>
        </p:nvSpPr>
        <p:spPr bwMode="auto">
          <a:xfrm>
            <a:off x="4572000" y="1700213"/>
            <a:ext cx="4572000" cy="396875"/>
          </a:xfrm>
          <a:prstGeom prst="rect">
            <a:avLst/>
          </a:prstGeom>
          <a:gradFill rotWithShape="0">
            <a:gsLst>
              <a:gs pos="0">
                <a:srgbClr val="00B0F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dirty="0" err="1">
                <a:solidFill>
                  <a:schemeClr val="tx1"/>
                </a:solidFill>
                <a:latin typeface="Verdana" pitchFamily="34" charset="0"/>
              </a:rPr>
              <a:t>Atomic</a:t>
            </a:r>
            <a:r>
              <a:rPr lang="de-DE" sz="200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  <a:latin typeface="Verdana" pitchFamily="34" charset="0"/>
              </a:rPr>
              <a:t>Physics</a:t>
            </a:r>
            <a:endParaRPr lang="de-DE" sz="2000" dirty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10261" name="Picture 37" descr="atommodell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240" y="1"/>
            <a:ext cx="2411760" cy="161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2" name="Text Box 38"/>
          <p:cNvSpPr txBox="1">
            <a:spLocks noChangeArrowheads="1"/>
          </p:cNvSpPr>
          <p:nvPr/>
        </p:nvSpPr>
        <p:spPr bwMode="auto">
          <a:xfrm>
            <a:off x="4572000" y="2133600"/>
            <a:ext cx="495776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 dirty="0" err="1">
                <a:solidFill>
                  <a:srgbClr val="FFFF00"/>
                </a:solidFill>
                <a:latin typeface="Verdana" pitchFamily="34" charset="0"/>
              </a:rPr>
              <a:t>Atomic</a:t>
            </a:r>
            <a:r>
              <a:rPr lang="de-DE" sz="16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de-DE" sz="1600" b="1" dirty="0" err="1">
                <a:solidFill>
                  <a:srgbClr val="FFFF00"/>
                </a:solidFill>
                <a:latin typeface="Verdana" pitchFamily="34" charset="0"/>
              </a:rPr>
              <a:t>Reactions</a:t>
            </a:r>
            <a:endParaRPr lang="de-DE" sz="1600" b="1" dirty="0">
              <a:solidFill>
                <a:srgbClr val="FFFF00"/>
              </a:solidFill>
              <a:latin typeface="Verdana" pitchFamily="34" charset="0"/>
            </a:endParaRPr>
          </a:p>
          <a:p>
            <a:r>
              <a:rPr lang="de-DE" sz="1600" b="1" dirty="0">
                <a:solidFill>
                  <a:srgbClr val="FFFF00"/>
                </a:solidFill>
                <a:latin typeface="Verdana" pitchFamily="34" charset="0"/>
              </a:rPr>
              <a:t>Precision </a:t>
            </a:r>
            <a:r>
              <a:rPr lang="de-DE" sz="1600" b="1" dirty="0" err="1">
                <a:solidFill>
                  <a:srgbClr val="FFFF00"/>
                </a:solidFill>
                <a:latin typeface="Verdana" pitchFamily="34" charset="0"/>
              </a:rPr>
              <a:t>spectroscopy</a:t>
            </a:r>
            <a:r>
              <a:rPr lang="de-DE" sz="16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de-DE" sz="1600" b="1" dirty="0" err="1">
                <a:solidFill>
                  <a:srgbClr val="FFFF00"/>
                </a:solidFill>
                <a:latin typeface="Verdana" pitchFamily="34" charset="0"/>
              </a:rPr>
              <a:t>of</a:t>
            </a:r>
            <a:r>
              <a:rPr lang="de-DE" sz="16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de-DE" sz="1600" b="1" dirty="0" err="1">
                <a:solidFill>
                  <a:srgbClr val="FFFF00"/>
                </a:solidFill>
                <a:latin typeface="Verdana" pitchFamily="34" charset="0"/>
              </a:rPr>
              <a:t>highly</a:t>
            </a:r>
            <a:r>
              <a:rPr lang="de-DE" sz="16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</a:p>
          <a:p>
            <a:r>
              <a:rPr lang="de-DE" sz="1600" b="1" dirty="0" err="1">
                <a:solidFill>
                  <a:srgbClr val="FFFF00"/>
                </a:solidFill>
                <a:latin typeface="Verdana" pitchFamily="34" charset="0"/>
              </a:rPr>
              <a:t>charged</a:t>
            </a:r>
            <a:r>
              <a:rPr lang="de-DE" sz="16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de-DE" sz="1600" b="1" dirty="0" err="1">
                <a:solidFill>
                  <a:srgbClr val="FFFF00"/>
                </a:solidFill>
                <a:latin typeface="Verdana" pitchFamily="34" charset="0"/>
              </a:rPr>
              <a:t>ions</a:t>
            </a:r>
            <a:endParaRPr lang="de-DE" sz="16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pic>
        <p:nvPicPr>
          <p:cNvPr id="10263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125" y="1938338"/>
            <a:ext cx="1198563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4" name="Textfeld 23"/>
          <p:cNvSpPr txBox="1">
            <a:spLocks noChangeArrowheads="1"/>
          </p:cNvSpPr>
          <p:nvPr/>
        </p:nvSpPr>
        <p:spPr bwMode="auto">
          <a:xfrm>
            <a:off x="1962150" y="2133600"/>
            <a:ext cx="727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tx1"/>
                </a:solidFill>
                <a:latin typeface="Verdana" pitchFamily="34" charset="0"/>
              </a:rPr>
              <a:t>Alice</a:t>
            </a:r>
          </a:p>
        </p:txBody>
      </p:sp>
      <p:cxnSp>
        <p:nvCxnSpPr>
          <p:cNvPr id="10265" name="Gerade Verbindung mit Pfeil 25"/>
          <p:cNvCxnSpPr>
            <a:cxnSpLocks noChangeShapeType="1"/>
          </p:cNvCxnSpPr>
          <p:nvPr/>
        </p:nvCxnSpPr>
        <p:spPr bwMode="auto">
          <a:xfrm flipV="1">
            <a:off x="5364163" y="6245225"/>
            <a:ext cx="957262" cy="47625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0648" y="-52746"/>
            <a:ext cx="2020377" cy="6734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6720" y="6042659"/>
            <a:ext cx="968575" cy="80714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67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451043" y="874183"/>
            <a:ext cx="5412512" cy="5568048"/>
          </a:xfrm>
          <a:custGeom>
            <a:avLst/>
            <a:gdLst>
              <a:gd name="connsiteX0" fmla="*/ 5353164 w 5412512"/>
              <a:gd name="connsiteY0" fmla="*/ 35610 h 5448415"/>
              <a:gd name="connsiteX1" fmla="*/ 2302691 w 5412512"/>
              <a:gd name="connsiteY1" fmla="*/ 5424675 h 5448415"/>
              <a:gd name="connsiteX2" fmla="*/ 0 w 5412512"/>
              <a:gd name="connsiteY2" fmla="*/ 5448415 h 5448415"/>
              <a:gd name="connsiteX3" fmla="*/ 23739 w 5412512"/>
              <a:gd name="connsiteY3" fmla="*/ 0 h 5448415"/>
              <a:gd name="connsiteX4" fmla="*/ 5412512 w 5412512"/>
              <a:gd name="connsiteY4" fmla="*/ 0 h 5448415"/>
              <a:gd name="connsiteX5" fmla="*/ 5412512 w 5412512"/>
              <a:gd name="connsiteY5" fmla="*/ 0 h 5448415"/>
              <a:gd name="connsiteX6" fmla="*/ 5412512 w 5412512"/>
              <a:gd name="connsiteY6" fmla="*/ 0 h 5448415"/>
              <a:gd name="connsiteX0" fmla="*/ 5412512 w 5412512"/>
              <a:gd name="connsiteY0" fmla="*/ 0 h 5495896"/>
              <a:gd name="connsiteX1" fmla="*/ 2302691 w 5412512"/>
              <a:gd name="connsiteY1" fmla="*/ 5472156 h 5495896"/>
              <a:gd name="connsiteX2" fmla="*/ 0 w 5412512"/>
              <a:gd name="connsiteY2" fmla="*/ 5495896 h 5495896"/>
              <a:gd name="connsiteX3" fmla="*/ 23739 w 5412512"/>
              <a:gd name="connsiteY3" fmla="*/ 47481 h 5495896"/>
              <a:gd name="connsiteX4" fmla="*/ 5412512 w 5412512"/>
              <a:gd name="connsiteY4" fmla="*/ 47481 h 5495896"/>
              <a:gd name="connsiteX5" fmla="*/ 5412512 w 5412512"/>
              <a:gd name="connsiteY5" fmla="*/ 47481 h 5495896"/>
              <a:gd name="connsiteX6" fmla="*/ 5412512 w 5412512"/>
              <a:gd name="connsiteY6" fmla="*/ 47481 h 5495896"/>
              <a:gd name="connsiteX0" fmla="*/ 5412512 w 5412512"/>
              <a:gd name="connsiteY0" fmla="*/ 0 h 5514433"/>
              <a:gd name="connsiteX1" fmla="*/ 2313364 w 5412512"/>
              <a:gd name="connsiteY1" fmla="*/ 5514433 h 5514433"/>
              <a:gd name="connsiteX2" fmla="*/ 0 w 5412512"/>
              <a:gd name="connsiteY2" fmla="*/ 5495896 h 5514433"/>
              <a:gd name="connsiteX3" fmla="*/ 23739 w 5412512"/>
              <a:gd name="connsiteY3" fmla="*/ 47481 h 5514433"/>
              <a:gd name="connsiteX4" fmla="*/ 5412512 w 5412512"/>
              <a:gd name="connsiteY4" fmla="*/ 47481 h 5514433"/>
              <a:gd name="connsiteX5" fmla="*/ 5412512 w 5412512"/>
              <a:gd name="connsiteY5" fmla="*/ 47481 h 5514433"/>
              <a:gd name="connsiteX6" fmla="*/ 5412512 w 5412512"/>
              <a:gd name="connsiteY6" fmla="*/ 47481 h 5514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12512" h="5514433">
                <a:moveTo>
                  <a:pt x="5412512" y="0"/>
                </a:moveTo>
                <a:lnTo>
                  <a:pt x="2313364" y="5514433"/>
                </a:lnTo>
                <a:lnTo>
                  <a:pt x="0" y="5495896"/>
                </a:lnTo>
                <a:lnTo>
                  <a:pt x="23739" y="47481"/>
                </a:lnTo>
                <a:lnTo>
                  <a:pt x="5412512" y="47481"/>
                </a:lnTo>
                <a:lnTo>
                  <a:pt x="5412512" y="47481"/>
                </a:lnTo>
                <a:lnTo>
                  <a:pt x="5412512" y="47481"/>
                </a:lnTo>
              </a:path>
            </a:pathLst>
          </a:cu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741865" y="908050"/>
            <a:ext cx="6207771" cy="5549331"/>
          </a:xfrm>
          <a:custGeom>
            <a:avLst/>
            <a:gdLst>
              <a:gd name="connsiteX0" fmla="*/ 0 w 6207771"/>
              <a:gd name="connsiteY0" fmla="*/ 5412805 h 5412805"/>
              <a:gd name="connsiteX1" fmla="*/ 6207771 w 6207771"/>
              <a:gd name="connsiteY1" fmla="*/ 5353454 h 5412805"/>
              <a:gd name="connsiteX2" fmla="*/ 6160293 w 6207771"/>
              <a:gd name="connsiteY2" fmla="*/ 0 h 5412805"/>
              <a:gd name="connsiteX3" fmla="*/ 3109820 w 6207771"/>
              <a:gd name="connsiteY3" fmla="*/ 35610 h 5412805"/>
              <a:gd name="connsiteX4" fmla="*/ 0 w 6207771"/>
              <a:gd name="connsiteY4" fmla="*/ 5412805 h 5412805"/>
              <a:gd name="connsiteX0" fmla="*/ 0 w 6207771"/>
              <a:gd name="connsiteY0" fmla="*/ 5412805 h 5412805"/>
              <a:gd name="connsiteX1" fmla="*/ 6207771 w 6207771"/>
              <a:gd name="connsiteY1" fmla="*/ 5353454 h 5412805"/>
              <a:gd name="connsiteX2" fmla="*/ 6160293 w 6207771"/>
              <a:gd name="connsiteY2" fmla="*/ 0 h 5412805"/>
              <a:gd name="connsiteX3" fmla="*/ 3109820 w 6207771"/>
              <a:gd name="connsiteY3" fmla="*/ 0 h 5412805"/>
              <a:gd name="connsiteX4" fmla="*/ 0 w 6207771"/>
              <a:gd name="connsiteY4" fmla="*/ 5412805 h 5412805"/>
              <a:gd name="connsiteX0" fmla="*/ 0 w 6207771"/>
              <a:gd name="connsiteY0" fmla="*/ 5412805 h 5412805"/>
              <a:gd name="connsiteX1" fmla="*/ 6207771 w 6207771"/>
              <a:gd name="connsiteY1" fmla="*/ 5377195 h 5412805"/>
              <a:gd name="connsiteX2" fmla="*/ 6160293 w 6207771"/>
              <a:gd name="connsiteY2" fmla="*/ 0 h 5412805"/>
              <a:gd name="connsiteX3" fmla="*/ 3109820 w 6207771"/>
              <a:gd name="connsiteY3" fmla="*/ 0 h 5412805"/>
              <a:gd name="connsiteX4" fmla="*/ 0 w 6207771"/>
              <a:gd name="connsiteY4" fmla="*/ 5412805 h 541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7771" h="5412805">
                <a:moveTo>
                  <a:pt x="0" y="5412805"/>
                </a:moveTo>
                <a:lnTo>
                  <a:pt x="6207771" y="5377195"/>
                </a:lnTo>
                <a:lnTo>
                  <a:pt x="6160293" y="0"/>
                </a:lnTo>
                <a:lnTo>
                  <a:pt x="3109820" y="0"/>
                </a:lnTo>
                <a:lnTo>
                  <a:pt x="0" y="5412805"/>
                </a:ln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13" y="5531644"/>
            <a:ext cx="1779873" cy="593291"/>
          </a:xfrm>
          <a:prstGeom prst="rect">
            <a:avLst/>
          </a:prstGeom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1043" y="63699"/>
            <a:ext cx="8229600" cy="769938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FAIR</a:t>
            </a:r>
            <a:r>
              <a:rPr lang="en-US" sz="3200" dirty="0" smtClean="0"/>
              <a:t> - </a:t>
            </a:r>
            <a:r>
              <a:rPr lang="en-US" sz="3200" dirty="0" smtClean="0">
                <a:solidFill>
                  <a:schemeClr val="tx1"/>
                </a:solidFill>
              </a:rPr>
              <a:t>F</a:t>
            </a:r>
            <a:r>
              <a:rPr lang="en-US" sz="3200" dirty="0" smtClean="0"/>
              <a:t>acility for </a:t>
            </a:r>
            <a:r>
              <a:rPr lang="en-US" sz="3200" dirty="0" smtClean="0">
                <a:solidFill>
                  <a:schemeClr val="tx1"/>
                </a:solidFill>
              </a:rPr>
              <a:t>A</a:t>
            </a:r>
            <a:r>
              <a:rPr lang="en-US" sz="3200" dirty="0" smtClean="0"/>
              <a:t>ntiproton and </a:t>
            </a:r>
            <a:r>
              <a:rPr lang="en-US" sz="3200" dirty="0" smtClean="0">
                <a:solidFill>
                  <a:schemeClr val="tx1"/>
                </a:solidFill>
              </a:rPr>
              <a:t>I</a:t>
            </a:r>
            <a:r>
              <a:rPr lang="en-US" sz="3200" dirty="0" smtClean="0"/>
              <a:t>on </a:t>
            </a:r>
            <a:r>
              <a:rPr lang="en-US" sz="3200" dirty="0" smtClean="0">
                <a:solidFill>
                  <a:schemeClr val="tx1"/>
                </a:solidFill>
              </a:rPr>
              <a:t>R</a:t>
            </a:r>
            <a:r>
              <a:rPr lang="en-US" sz="3200" dirty="0" smtClean="0"/>
              <a:t>esearch</a:t>
            </a:r>
          </a:p>
        </p:txBody>
      </p:sp>
      <p:pic>
        <p:nvPicPr>
          <p:cNvPr id="11268" name="Picture 3" descr="02_GSI_mit_FAIR_A4_rgb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243"/>
          <a:stretch>
            <a:fillRect/>
          </a:stretch>
        </p:blipFill>
        <p:spPr bwMode="auto">
          <a:xfrm>
            <a:off x="1403350" y="916517"/>
            <a:ext cx="81534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320274" y="5885150"/>
            <a:ext cx="496887" cy="120650"/>
            <a:chOff x="280" y="3584"/>
            <a:chExt cx="496" cy="88"/>
          </a:xfrm>
        </p:grpSpPr>
        <p:sp>
          <p:nvSpPr>
            <p:cNvPr id="11294" name="Line 5"/>
            <p:cNvSpPr>
              <a:spLocks noChangeShapeType="1"/>
            </p:cNvSpPr>
            <p:nvPr/>
          </p:nvSpPr>
          <p:spPr bwMode="auto">
            <a:xfrm>
              <a:off x="280" y="3624"/>
              <a:ext cx="4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5" name="Line 6"/>
            <p:cNvSpPr>
              <a:spLocks noChangeShapeType="1"/>
            </p:cNvSpPr>
            <p:nvPr/>
          </p:nvSpPr>
          <p:spPr bwMode="auto">
            <a:xfrm>
              <a:off x="280" y="3584"/>
              <a:ext cx="0" cy="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6" name="Line 7"/>
            <p:cNvSpPr>
              <a:spLocks noChangeShapeType="1"/>
            </p:cNvSpPr>
            <p:nvPr/>
          </p:nvSpPr>
          <p:spPr bwMode="auto">
            <a:xfrm>
              <a:off x="776" y="3584"/>
              <a:ext cx="0" cy="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2293286" y="5688300"/>
            <a:ext cx="628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/>
              <a:t>100 m</a:t>
            </a:r>
          </a:p>
        </p:txBody>
      </p:sp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2396474" y="2316450"/>
            <a:ext cx="717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/>
              <a:t>UNILAC</a:t>
            </a:r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4267200" y="2239963"/>
            <a:ext cx="641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/>
              <a:t>SIS 18</a:t>
            </a:r>
          </a:p>
        </p:txBody>
      </p:sp>
      <p:sp>
        <p:nvSpPr>
          <p:cNvPr id="11273" name="Text Box 11"/>
          <p:cNvSpPr txBox="1">
            <a:spLocks noChangeArrowheads="1"/>
          </p:cNvSpPr>
          <p:nvPr/>
        </p:nvSpPr>
        <p:spPr bwMode="auto">
          <a:xfrm>
            <a:off x="6781800" y="1752600"/>
            <a:ext cx="1092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300" b="1" dirty="0"/>
              <a:t>SIS 100/300</a:t>
            </a:r>
          </a:p>
        </p:txBody>
      </p:sp>
      <p:sp>
        <p:nvSpPr>
          <p:cNvPr id="11274" name="Text Box 12"/>
          <p:cNvSpPr txBox="1">
            <a:spLocks noChangeArrowheads="1"/>
          </p:cNvSpPr>
          <p:nvPr/>
        </p:nvSpPr>
        <p:spPr bwMode="auto">
          <a:xfrm>
            <a:off x="4419600" y="3810000"/>
            <a:ext cx="762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100" b="1"/>
              <a:t>HESR</a:t>
            </a:r>
          </a:p>
        </p:txBody>
      </p:sp>
      <p:sp>
        <p:nvSpPr>
          <p:cNvPr id="11275" name="Text Box 13"/>
          <p:cNvSpPr txBox="1">
            <a:spLocks noChangeArrowheads="1"/>
          </p:cNvSpPr>
          <p:nvPr/>
        </p:nvSpPr>
        <p:spPr bwMode="auto">
          <a:xfrm>
            <a:off x="6248400" y="4114800"/>
            <a:ext cx="762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100" b="1"/>
              <a:t>Super</a:t>
            </a:r>
          </a:p>
          <a:p>
            <a:r>
              <a:rPr lang="de-DE" sz="1100" b="1"/>
              <a:t>FRS</a:t>
            </a:r>
          </a:p>
        </p:txBody>
      </p:sp>
      <p:sp>
        <p:nvSpPr>
          <p:cNvPr id="11276" name="Text Box 14"/>
          <p:cNvSpPr txBox="1">
            <a:spLocks noChangeArrowheads="1"/>
          </p:cNvSpPr>
          <p:nvPr/>
        </p:nvSpPr>
        <p:spPr bwMode="auto">
          <a:xfrm>
            <a:off x="5715000" y="5715000"/>
            <a:ext cx="609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100" b="1"/>
              <a:t>NESR</a:t>
            </a:r>
          </a:p>
        </p:txBody>
      </p:sp>
      <p:sp>
        <p:nvSpPr>
          <p:cNvPr id="11277" name="Text Box 15"/>
          <p:cNvSpPr txBox="1">
            <a:spLocks noChangeArrowheads="1"/>
          </p:cNvSpPr>
          <p:nvPr/>
        </p:nvSpPr>
        <p:spPr bwMode="auto">
          <a:xfrm>
            <a:off x="4876800" y="5105400"/>
            <a:ext cx="609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100" b="1"/>
              <a:t>CR</a:t>
            </a:r>
          </a:p>
        </p:txBody>
      </p:sp>
      <p:sp>
        <p:nvSpPr>
          <p:cNvPr id="11278" name="Text Box 16"/>
          <p:cNvSpPr txBox="1">
            <a:spLocks noChangeArrowheads="1"/>
          </p:cNvSpPr>
          <p:nvPr/>
        </p:nvSpPr>
        <p:spPr bwMode="auto">
          <a:xfrm>
            <a:off x="4114800" y="5180013"/>
            <a:ext cx="609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100" b="1"/>
              <a:t>RESR</a:t>
            </a:r>
          </a:p>
        </p:txBody>
      </p:sp>
      <p:sp>
        <p:nvSpPr>
          <p:cNvPr id="138257" name="Text Box 17"/>
          <p:cNvSpPr txBox="1">
            <a:spLocks noChangeArrowheads="1"/>
          </p:cNvSpPr>
          <p:nvPr/>
        </p:nvSpPr>
        <p:spPr bwMode="auto">
          <a:xfrm>
            <a:off x="555746" y="1204684"/>
            <a:ext cx="800632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smtClean="0">
                <a:latin typeface="Arial" charset="0"/>
              </a:rPr>
              <a:t>T</a:t>
            </a:r>
            <a:r>
              <a:rPr lang="de-DE" dirty="0" smtClean="0">
                <a:solidFill>
                  <a:schemeClr val="tx1"/>
                </a:solidFill>
                <a:latin typeface="Arial" charset="0"/>
              </a:rPr>
              <a:t>oday</a:t>
            </a:r>
            <a:endParaRPr lang="de-DE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8258" name="Text Box 18"/>
          <p:cNvSpPr txBox="1">
            <a:spLocks noChangeArrowheads="1"/>
          </p:cNvSpPr>
          <p:nvPr/>
        </p:nvSpPr>
        <p:spPr bwMode="auto">
          <a:xfrm>
            <a:off x="3298031" y="5783335"/>
            <a:ext cx="1633538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Future Facility</a:t>
            </a: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281" name="Text Box 19"/>
          <p:cNvSpPr txBox="1">
            <a:spLocks noChangeArrowheads="1"/>
          </p:cNvSpPr>
          <p:nvPr/>
        </p:nvSpPr>
        <p:spPr bwMode="auto">
          <a:xfrm>
            <a:off x="3871261" y="3037175"/>
            <a:ext cx="609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100" b="1"/>
              <a:t>ESR</a:t>
            </a:r>
          </a:p>
        </p:txBody>
      </p:sp>
      <p:sp>
        <p:nvSpPr>
          <p:cNvPr id="11286" name="Text Box 31"/>
          <p:cNvSpPr txBox="1">
            <a:spLocks noChangeArrowheads="1"/>
          </p:cNvSpPr>
          <p:nvPr/>
        </p:nvSpPr>
        <p:spPr bwMode="auto">
          <a:xfrm>
            <a:off x="874713" y="-1457325"/>
            <a:ext cx="6480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sz="140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4888" y="5633776"/>
            <a:ext cx="968575" cy="589224"/>
          </a:xfrm>
          <a:prstGeom prst="rect">
            <a:avLst/>
          </a:prstGeom>
        </p:spPr>
      </p:pic>
      <p:grpSp>
        <p:nvGrpSpPr>
          <p:cNvPr id="51" name="Group 20"/>
          <p:cNvGrpSpPr>
            <a:grpSpLocks/>
          </p:cNvGrpSpPr>
          <p:nvPr/>
        </p:nvGrpSpPr>
        <p:grpSpPr bwMode="auto">
          <a:xfrm>
            <a:off x="29705" y="1069381"/>
            <a:ext cx="4419600" cy="2117725"/>
            <a:chOff x="192" y="720"/>
            <a:chExt cx="2784" cy="1488"/>
          </a:xfrm>
        </p:grpSpPr>
        <p:sp>
          <p:nvSpPr>
            <p:cNvPr id="52" name="Text Box 21"/>
            <p:cNvSpPr txBox="1">
              <a:spLocks noChangeArrowheads="1"/>
            </p:cNvSpPr>
            <p:nvPr/>
          </p:nvSpPr>
          <p:spPr bwMode="auto">
            <a:xfrm>
              <a:off x="192" y="960"/>
              <a:ext cx="2784" cy="1248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>
                <a:lnSpc>
                  <a:spcPct val="110000"/>
                </a:lnSpc>
              </a:pPr>
              <a:r>
                <a:rPr lang="de-DE" sz="1600" dirty="0">
                  <a:solidFill>
                    <a:schemeClr val="tx1"/>
                  </a:solidFill>
                </a:rPr>
                <a:t> </a:t>
              </a:r>
              <a:r>
                <a:rPr lang="de-DE" sz="1600" dirty="0" smtClean="0">
                  <a:solidFill>
                    <a:schemeClr val="tx1"/>
                  </a:solidFill>
                </a:rPr>
                <a:t>Higher beam </a:t>
              </a:r>
              <a:r>
                <a:rPr lang="de-DE" sz="1600" dirty="0" err="1">
                  <a:solidFill>
                    <a:schemeClr val="tx1"/>
                  </a:solidFill>
                </a:rPr>
                <a:t>intensity</a:t>
              </a:r>
              <a:r>
                <a:rPr lang="de-DE" sz="1600" dirty="0">
                  <a:solidFill>
                    <a:schemeClr val="tx1"/>
                  </a:solidFill>
                </a:rPr>
                <a:t> </a:t>
              </a:r>
              <a:endParaRPr lang="de-DE" sz="1600" dirty="0" smtClean="0">
                <a:solidFill>
                  <a:schemeClr val="tx1"/>
                </a:solidFill>
              </a:endParaRPr>
            </a:p>
            <a:p>
              <a:pPr>
                <a:lnSpc>
                  <a:spcPct val="110000"/>
                </a:lnSpc>
              </a:pPr>
              <a:r>
                <a:rPr lang="de-DE" sz="1600" dirty="0"/>
                <a:t> </a:t>
              </a:r>
              <a:r>
                <a:rPr lang="de-DE" sz="1600" dirty="0" smtClean="0"/>
                <a:t>Higher </a:t>
              </a:r>
              <a:r>
                <a:rPr lang="de-DE" sz="1600" dirty="0" smtClean="0">
                  <a:solidFill>
                    <a:schemeClr val="tx1"/>
                  </a:solidFill>
                </a:rPr>
                <a:t>beam </a:t>
              </a:r>
              <a:r>
                <a:rPr lang="de-DE" sz="1600" dirty="0" err="1" smtClean="0">
                  <a:solidFill>
                    <a:schemeClr val="tx1"/>
                  </a:solidFill>
                </a:rPr>
                <a:t>energy</a:t>
              </a:r>
              <a:endParaRPr lang="de-DE" sz="1600" dirty="0" smtClean="0">
                <a:solidFill>
                  <a:schemeClr val="tx1"/>
                </a:solidFill>
              </a:endParaRPr>
            </a:p>
            <a:p>
              <a:pPr>
                <a:lnSpc>
                  <a:spcPct val="110000"/>
                </a:lnSpc>
              </a:pPr>
              <a:r>
                <a:rPr lang="de-DE" sz="1600" dirty="0" smtClean="0">
                  <a:solidFill>
                    <a:schemeClr val="tx1"/>
                  </a:solidFill>
                </a:rPr>
                <a:t> Anti-matter </a:t>
              </a:r>
              <a:r>
                <a:rPr lang="de-DE" sz="1600" dirty="0" err="1" smtClean="0">
                  <a:solidFill>
                    <a:schemeClr val="tx1"/>
                  </a:solidFill>
                </a:rPr>
                <a:t>beams</a:t>
              </a:r>
              <a:r>
                <a:rPr lang="de-DE" sz="1600" dirty="0" smtClean="0">
                  <a:solidFill>
                    <a:schemeClr val="tx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tx1"/>
                  </a:solidFill>
                </a:rPr>
                <a:t>and</a:t>
              </a:r>
              <a:r>
                <a:rPr lang="de-DE" sz="1600" dirty="0" smtClean="0">
                  <a:solidFill>
                    <a:schemeClr val="tx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tx1"/>
                  </a:solidFill>
                </a:rPr>
                <a:t>experiments</a:t>
              </a:r>
              <a:endParaRPr lang="de-DE" sz="1600" dirty="0" smtClean="0">
                <a:solidFill>
                  <a:schemeClr val="tx1"/>
                </a:solidFill>
              </a:endParaRPr>
            </a:p>
            <a:p>
              <a:pPr>
                <a:lnSpc>
                  <a:spcPct val="110000"/>
                </a:lnSpc>
              </a:pPr>
              <a:r>
                <a:rPr lang="de-DE" sz="1600" dirty="0" smtClean="0">
                  <a:solidFill>
                    <a:schemeClr val="tx1"/>
                  </a:solidFill>
                </a:rPr>
                <a:t> </a:t>
              </a:r>
              <a:r>
                <a:rPr lang="de-DE" sz="1600" dirty="0"/>
                <a:t>U</a:t>
              </a:r>
              <a:r>
                <a:rPr lang="de-DE" sz="1600" dirty="0" smtClean="0">
                  <a:solidFill>
                    <a:schemeClr val="tx1"/>
                  </a:solidFill>
                </a:rPr>
                <a:t>nique </a:t>
              </a:r>
              <a:r>
                <a:rPr lang="de-DE" sz="1600" dirty="0">
                  <a:solidFill>
                    <a:schemeClr val="tx1"/>
                  </a:solidFill>
                </a:rPr>
                <a:t>beam </a:t>
              </a:r>
              <a:r>
                <a:rPr lang="de-DE" sz="1600" dirty="0" err="1">
                  <a:solidFill>
                    <a:schemeClr val="tx1"/>
                  </a:solidFill>
                </a:rPr>
                <a:t>quality</a:t>
              </a:r>
              <a:r>
                <a:rPr lang="de-DE" sz="1600" dirty="0">
                  <a:solidFill>
                    <a:schemeClr val="tx1"/>
                  </a:solidFill>
                </a:rPr>
                <a:t> </a:t>
              </a:r>
              <a:r>
                <a:rPr lang="de-DE" sz="1600" dirty="0" err="1">
                  <a:solidFill>
                    <a:schemeClr val="tx1"/>
                  </a:solidFill>
                </a:rPr>
                <a:t>by</a:t>
              </a:r>
              <a:r>
                <a:rPr lang="de-DE" sz="1600" dirty="0">
                  <a:solidFill>
                    <a:schemeClr val="tx1"/>
                  </a:solidFill>
                </a:rPr>
                <a:t> beam </a:t>
              </a:r>
              <a:r>
                <a:rPr lang="de-DE" sz="1600" dirty="0" err="1">
                  <a:solidFill>
                    <a:schemeClr val="tx1"/>
                  </a:solidFill>
                </a:rPr>
                <a:t>cooling</a:t>
              </a:r>
              <a:r>
                <a:rPr lang="de-DE" sz="1600" dirty="0">
                  <a:solidFill>
                    <a:schemeClr val="tx1"/>
                  </a:solidFill>
                </a:rPr>
                <a:t> </a:t>
              </a:r>
              <a:r>
                <a:rPr lang="de-DE" sz="1600" dirty="0" err="1">
                  <a:solidFill>
                    <a:schemeClr val="tx1"/>
                  </a:solidFill>
                </a:rPr>
                <a:t>measures</a:t>
              </a:r>
              <a:endParaRPr lang="de-DE" sz="1600" dirty="0">
                <a:solidFill>
                  <a:schemeClr val="tx1"/>
                </a:solidFill>
              </a:endParaRPr>
            </a:p>
            <a:p>
              <a:pPr>
                <a:lnSpc>
                  <a:spcPct val="110000"/>
                </a:lnSpc>
              </a:pPr>
              <a:r>
                <a:rPr lang="de-DE" sz="1600" dirty="0">
                  <a:solidFill>
                    <a:schemeClr val="tx1"/>
                  </a:solidFill>
                </a:rPr>
                <a:t> </a:t>
              </a:r>
              <a:r>
                <a:rPr lang="de-DE" sz="1600" dirty="0" smtClean="0">
                  <a:solidFill>
                    <a:schemeClr val="tx1"/>
                  </a:solidFill>
                </a:rPr>
                <a:t>Parallel </a:t>
              </a:r>
              <a:r>
                <a:rPr lang="de-DE" sz="1600" dirty="0" err="1" smtClean="0">
                  <a:solidFill>
                    <a:schemeClr val="tx1"/>
                  </a:solidFill>
                </a:rPr>
                <a:t>operation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53" name="Rectangle 22"/>
            <p:cNvSpPr>
              <a:spLocks noChangeArrowheads="1"/>
            </p:cNvSpPr>
            <p:nvPr/>
          </p:nvSpPr>
          <p:spPr bwMode="auto">
            <a:xfrm>
              <a:off x="192" y="720"/>
              <a:ext cx="2784" cy="240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de-DE" sz="1600" dirty="0" err="1">
                  <a:solidFill>
                    <a:srgbClr val="FFFF00"/>
                  </a:solidFill>
                </a:rPr>
                <a:t>Added</a:t>
              </a:r>
              <a:r>
                <a:rPr lang="de-DE" sz="1600" dirty="0">
                  <a:solidFill>
                    <a:srgbClr val="FFFF00"/>
                  </a:solidFill>
                </a:rPr>
                <a:t> </a:t>
              </a:r>
              <a:r>
                <a:rPr lang="de-DE" sz="1600" dirty="0" err="1">
                  <a:solidFill>
                    <a:srgbClr val="FFFF00"/>
                  </a:solidFill>
                </a:rPr>
                <a:t>value</a:t>
              </a:r>
              <a:endParaRPr lang="de-DE" sz="16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4" name="Group 23"/>
          <p:cNvGrpSpPr>
            <a:grpSpLocks/>
          </p:cNvGrpSpPr>
          <p:nvPr/>
        </p:nvGrpSpPr>
        <p:grpSpPr bwMode="auto">
          <a:xfrm>
            <a:off x="31821" y="3198532"/>
            <a:ext cx="4419600" cy="1601335"/>
            <a:chOff x="143" y="2544"/>
            <a:chExt cx="2784" cy="1115"/>
          </a:xfrm>
        </p:grpSpPr>
        <p:sp>
          <p:nvSpPr>
            <p:cNvPr id="55" name="Text Box 24"/>
            <p:cNvSpPr txBox="1">
              <a:spLocks noChangeArrowheads="1"/>
            </p:cNvSpPr>
            <p:nvPr/>
          </p:nvSpPr>
          <p:spPr bwMode="auto">
            <a:xfrm>
              <a:off x="143" y="2795"/>
              <a:ext cx="2784" cy="864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>
                <a:lnSpc>
                  <a:spcPct val="110000"/>
                </a:lnSpc>
              </a:pPr>
              <a:endParaRPr lang="de-DE" sz="1600" dirty="0">
                <a:solidFill>
                  <a:schemeClr val="tx1"/>
                </a:solidFill>
              </a:endParaRPr>
            </a:p>
            <a:p>
              <a:pPr>
                <a:lnSpc>
                  <a:spcPct val="110000"/>
                </a:lnSpc>
              </a:pPr>
              <a:r>
                <a:rPr lang="de-DE" sz="1600" dirty="0" err="1" smtClean="0">
                  <a:solidFill>
                    <a:schemeClr val="tx1"/>
                  </a:solidFill>
                </a:rPr>
                <a:t>Construction</a:t>
              </a:r>
              <a:r>
                <a:rPr lang="de-DE" sz="1600" dirty="0" smtClean="0">
                  <a:solidFill>
                    <a:schemeClr val="tx1"/>
                  </a:solidFill>
                </a:rPr>
                <a:t> </a:t>
              </a:r>
              <a:r>
                <a:rPr lang="de-DE" sz="1600" dirty="0" err="1">
                  <a:solidFill>
                    <a:schemeClr val="tx1"/>
                  </a:solidFill>
                </a:rPr>
                <a:t>cost</a:t>
              </a:r>
              <a:r>
                <a:rPr lang="de-DE" sz="1600" dirty="0">
                  <a:solidFill>
                    <a:schemeClr val="tx1"/>
                  </a:solidFill>
                </a:rPr>
                <a:t>  &gt; 1 Billion </a:t>
              </a:r>
              <a:r>
                <a:rPr lang="de-DE" sz="1600" dirty="0" smtClean="0">
                  <a:solidFill>
                    <a:schemeClr val="tx1"/>
                  </a:solidFill>
                </a:rPr>
                <a:t>Euro</a:t>
              </a:r>
              <a:endParaRPr lang="de-DE" sz="1600" dirty="0">
                <a:solidFill>
                  <a:schemeClr val="tx1"/>
                </a:solidFill>
              </a:endParaRPr>
            </a:p>
            <a:p>
              <a:pPr>
                <a:lnSpc>
                  <a:spcPct val="110000"/>
                </a:lnSpc>
              </a:pPr>
              <a:r>
                <a:rPr lang="de-DE" sz="1600" dirty="0">
                  <a:solidFill>
                    <a:schemeClr val="tx1"/>
                  </a:solidFill>
                </a:rPr>
                <a:t> Scientific </a:t>
              </a:r>
              <a:r>
                <a:rPr lang="de-DE" sz="1600" dirty="0" smtClean="0">
                  <a:solidFill>
                    <a:schemeClr val="tx1"/>
                  </a:solidFill>
                </a:rPr>
                <a:t>Users: </a:t>
              </a:r>
              <a:r>
                <a:rPr lang="de-DE" sz="1600" dirty="0">
                  <a:solidFill>
                    <a:schemeClr val="tx1"/>
                  </a:solidFill>
                </a:rPr>
                <a:t>appr.2500 - 3000 per </a:t>
              </a:r>
              <a:r>
                <a:rPr lang="de-DE" sz="1600" dirty="0" err="1">
                  <a:solidFill>
                    <a:schemeClr val="tx1"/>
                  </a:solidFill>
                </a:rPr>
                <a:t>year</a:t>
              </a:r>
              <a:endParaRPr lang="de-DE" sz="1600" dirty="0">
                <a:solidFill>
                  <a:schemeClr val="tx1"/>
                </a:solidFill>
              </a:endParaRPr>
            </a:p>
            <a:p>
              <a:pPr>
                <a:lnSpc>
                  <a:spcPct val="110000"/>
                </a:lnSpc>
              </a:pPr>
              <a:endParaRPr lang="de-DE" sz="1600" dirty="0">
                <a:solidFill>
                  <a:schemeClr val="tx1"/>
                </a:solidFill>
              </a:endParaRPr>
            </a:p>
            <a:p>
              <a:pPr>
                <a:lnSpc>
                  <a:spcPct val="110000"/>
                </a:lnSpc>
              </a:pPr>
              <a:endParaRPr lang="de-DE" sz="1600" dirty="0">
                <a:solidFill>
                  <a:schemeClr val="tx1"/>
                </a:solidFill>
              </a:endParaRPr>
            </a:p>
            <a:p>
              <a:pPr>
                <a:buFont typeface="Times" pitchFamily="-112" charset="0"/>
                <a:buChar char="•"/>
              </a:pPr>
              <a:endParaRPr lang="de-DE" sz="500" dirty="0"/>
            </a:p>
            <a:p>
              <a:pPr>
                <a:buFont typeface="Times" pitchFamily="-112" charset="0"/>
                <a:buChar char="•"/>
              </a:pPr>
              <a:endParaRPr lang="de-DE" sz="1600" dirty="0"/>
            </a:p>
          </p:txBody>
        </p:sp>
        <p:sp>
          <p:nvSpPr>
            <p:cNvPr id="56" name="Rectangle 25"/>
            <p:cNvSpPr>
              <a:spLocks noChangeArrowheads="1"/>
            </p:cNvSpPr>
            <p:nvPr/>
          </p:nvSpPr>
          <p:spPr bwMode="auto">
            <a:xfrm>
              <a:off x="143" y="2544"/>
              <a:ext cx="2784" cy="240"/>
            </a:xfrm>
            <a:prstGeom prst="rect">
              <a:avLst/>
            </a:prstGeom>
            <a:solidFill>
              <a:srgbClr val="59595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de-DE" sz="1600" dirty="0" err="1">
                  <a:solidFill>
                    <a:srgbClr val="FFFF00"/>
                  </a:solidFill>
                </a:rPr>
                <a:t>C</a:t>
              </a:r>
              <a:r>
                <a:rPr lang="de-DE" sz="1600" dirty="0" err="1" smtClean="0">
                  <a:solidFill>
                    <a:srgbClr val="FFFF00"/>
                  </a:solidFill>
                </a:rPr>
                <a:t>ost</a:t>
              </a:r>
              <a:r>
                <a:rPr lang="de-DE" sz="1600" dirty="0" err="1">
                  <a:solidFill>
                    <a:srgbClr val="FFFF00"/>
                  </a:solidFill>
                </a:rPr>
                <a:t>,user</a:t>
              </a:r>
              <a:r>
                <a:rPr lang="de-DE" sz="1600" dirty="0">
                  <a:solidFill>
                    <a:srgbClr val="FFFF00"/>
                  </a:solidFill>
                </a:rPr>
                <a:t> </a:t>
              </a:r>
              <a:r>
                <a:rPr lang="de-DE" sz="1600" dirty="0" err="1">
                  <a:solidFill>
                    <a:srgbClr val="FFFF00"/>
                  </a:solidFill>
                </a:rPr>
                <a:t>community</a:t>
              </a:r>
              <a:endParaRPr lang="de-DE" sz="16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7" name="Group 27"/>
          <p:cNvGrpSpPr>
            <a:grpSpLocks/>
          </p:cNvGrpSpPr>
          <p:nvPr/>
        </p:nvGrpSpPr>
        <p:grpSpPr bwMode="auto">
          <a:xfrm>
            <a:off x="31821" y="4805558"/>
            <a:ext cx="4419600" cy="1447800"/>
            <a:chOff x="192" y="2544"/>
            <a:chExt cx="2784" cy="1008"/>
          </a:xfrm>
          <a:solidFill>
            <a:schemeClr val="bg1">
              <a:lumMod val="50000"/>
              <a:lumOff val="50000"/>
            </a:schemeClr>
          </a:solidFill>
        </p:grpSpPr>
        <p:sp>
          <p:nvSpPr>
            <p:cNvPr id="58" name="Text Box 28"/>
            <p:cNvSpPr txBox="1">
              <a:spLocks noChangeArrowheads="1"/>
            </p:cNvSpPr>
            <p:nvPr/>
          </p:nvSpPr>
          <p:spPr bwMode="auto">
            <a:xfrm>
              <a:off x="192" y="2688"/>
              <a:ext cx="2784" cy="86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de-DE" sz="1600" dirty="0"/>
            </a:p>
            <a:p>
              <a:pPr>
                <a:lnSpc>
                  <a:spcPct val="110000"/>
                </a:lnSpc>
              </a:pPr>
              <a:r>
                <a:rPr lang="de-DE" sz="1600" dirty="0">
                  <a:solidFill>
                    <a:schemeClr val="tx1"/>
                  </a:solidFill>
                </a:rPr>
                <a:t> 65 % Federal </a:t>
              </a:r>
              <a:r>
                <a:rPr lang="de-DE" sz="1600" dirty="0" err="1">
                  <a:solidFill>
                    <a:schemeClr val="tx1"/>
                  </a:solidFill>
                </a:rPr>
                <a:t>Republic</a:t>
              </a:r>
              <a:r>
                <a:rPr lang="de-DE" sz="1600" dirty="0">
                  <a:solidFill>
                    <a:schemeClr val="tx1"/>
                  </a:solidFill>
                </a:rPr>
                <a:t>	</a:t>
              </a:r>
            </a:p>
            <a:p>
              <a:pPr>
                <a:lnSpc>
                  <a:spcPct val="110000"/>
                </a:lnSpc>
              </a:pPr>
              <a:r>
                <a:rPr lang="de-DE" sz="1600" dirty="0">
                  <a:solidFill>
                    <a:schemeClr val="tx1"/>
                  </a:solidFill>
                </a:rPr>
                <a:t> 10 % State </a:t>
              </a:r>
              <a:r>
                <a:rPr lang="de-DE" sz="1600" dirty="0" err="1">
                  <a:solidFill>
                    <a:schemeClr val="tx1"/>
                  </a:solidFill>
                </a:rPr>
                <a:t>of</a:t>
              </a:r>
              <a:r>
                <a:rPr lang="de-DE" sz="1600" dirty="0">
                  <a:solidFill>
                    <a:schemeClr val="tx1"/>
                  </a:solidFill>
                </a:rPr>
                <a:t> Hesse</a:t>
              </a:r>
            </a:p>
            <a:p>
              <a:pPr>
                <a:lnSpc>
                  <a:spcPct val="110000"/>
                </a:lnSpc>
              </a:pPr>
              <a:r>
                <a:rPr lang="de-DE" sz="1600" dirty="0">
                  <a:solidFill>
                    <a:schemeClr val="tx1"/>
                  </a:solidFill>
                </a:rPr>
                <a:t> 25 % International Partners</a:t>
              </a:r>
            </a:p>
            <a:p>
              <a:pPr>
                <a:lnSpc>
                  <a:spcPct val="110000"/>
                </a:lnSpc>
              </a:pPr>
              <a:endParaRPr lang="de-DE" sz="500" dirty="0">
                <a:solidFill>
                  <a:schemeClr val="tx1"/>
                </a:solidFill>
              </a:endParaRPr>
            </a:p>
            <a:p>
              <a:pPr>
                <a:lnSpc>
                  <a:spcPct val="110000"/>
                </a:lnSpc>
              </a:pP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59" name="Rectangle 29"/>
            <p:cNvSpPr>
              <a:spLocks noChangeArrowheads="1"/>
            </p:cNvSpPr>
            <p:nvPr/>
          </p:nvSpPr>
          <p:spPr bwMode="auto">
            <a:xfrm>
              <a:off x="192" y="2544"/>
              <a:ext cx="2784" cy="240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de-DE" sz="1600">
                  <a:solidFill>
                    <a:srgbClr val="FFFF00"/>
                  </a:solidFill>
                </a:rPr>
                <a:t>Funding (Construction)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996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274638"/>
            <a:ext cx="8785225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DE" sz="2800" b="1" dirty="0" smtClean="0">
                <a:latin typeface="Arial" charset="0"/>
              </a:rPr>
              <a:t>Experiments </a:t>
            </a:r>
            <a:r>
              <a:rPr lang="de-DE" sz="2800" b="1" dirty="0" err="1" smtClean="0">
                <a:latin typeface="Arial" charset="0"/>
              </a:rPr>
              <a:t>at</a:t>
            </a:r>
            <a:r>
              <a:rPr lang="de-DE" sz="2800" b="1" dirty="0" smtClean="0">
                <a:latin typeface="Arial" charset="0"/>
              </a:rPr>
              <a:t> FAIR/GSI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215900" y="1412875"/>
            <a:ext cx="4284663" cy="482441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buFontTx/>
              <a:buNone/>
            </a:pPr>
            <a:r>
              <a:rPr lang="en-GB" sz="1800" b="1" dirty="0" smtClean="0">
                <a:solidFill>
                  <a:schemeClr val="tx2"/>
                </a:solidFill>
                <a:latin typeface="Arial" charset="0"/>
                <a:ea typeface="Times New Roman" pitchFamily="18" charset="0"/>
                <a:cs typeface="Arial" charset="0"/>
              </a:rPr>
              <a:t>Heavy ion physics</a:t>
            </a:r>
            <a:r>
              <a:rPr lang="en-GB" sz="1800" b="1" dirty="0" smtClean="0">
                <a:solidFill>
                  <a:srgbClr val="3399FF"/>
                </a:solidFill>
                <a:latin typeface="Arial" charset="0"/>
                <a:ea typeface="Times New Roman" pitchFamily="18" charset="0"/>
                <a:cs typeface="Arial" charset="0"/>
              </a:rPr>
              <a:t> </a:t>
            </a:r>
            <a:endParaRPr lang="en-GB" sz="1800" dirty="0" smtClean="0">
              <a:solidFill>
                <a:srgbClr val="FF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>
              <a:buFont typeface="Arial" charset="0"/>
              <a:buChar char="►"/>
            </a:pPr>
            <a:r>
              <a:rPr lang="en-GB" sz="1800" dirty="0" smtClean="0">
                <a:latin typeface="Arial" charset="0"/>
                <a:ea typeface="Times New Roman" pitchFamily="18" charset="0"/>
                <a:cs typeface="Arial" charset="0"/>
              </a:rPr>
              <a:t>CBM</a:t>
            </a:r>
          </a:p>
          <a:p>
            <a:pPr>
              <a:buFontTx/>
              <a:buNone/>
            </a:pPr>
            <a:r>
              <a:rPr lang="en-GB" sz="1800" b="1" dirty="0" err="1" smtClean="0">
                <a:solidFill>
                  <a:schemeClr val="tx2"/>
                </a:solidFill>
                <a:latin typeface="Arial" charset="0"/>
                <a:ea typeface="Times New Roman" pitchFamily="18" charset="0"/>
                <a:cs typeface="Arial" charset="0"/>
              </a:rPr>
              <a:t>Hadron</a:t>
            </a:r>
            <a:r>
              <a:rPr lang="en-GB" sz="1800" b="1" dirty="0" smtClean="0">
                <a:solidFill>
                  <a:schemeClr val="tx2"/>
                </a:solidFill>
                <a:latin typeface="Arial" charset="0"/>
                <a:ea typeface="Times New Roman" pitchFamily="18" charset="0"/>
                <a:cs typeface="Arial" charset="0"/>
              </a:rPr>
              <a:t> physics</a:t>
            </a:r>
            <a:r>
              <a:rPr lang="en-GB" sz="1800" b="1" dirty="0" smtClean="0">
                <a:solidFill>
                  <a:srgbClr val="3399FF"/>
                </a:solidFill>
                <a:latin typeface="Arial" charset="0"/>
                <a:ea typeface="Times New Roman" pitchFamily="18" charset="0"/>
                <a:cs typeface="Arial" charset="0"/>
              </a:rPr>
              <a:t> </a:t>
            </a:r>
            <a:endParaRPr lang="en-GB" sz="1800" b="1" dirty="0" smtClean="0">
              <a:solidFill>
                <a:srgbClr val="FF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>
              <a:buFont typeface="Arial" charset="0"/>
              <a:buChar char="►"/>
            </a:pPr>
            <a:r>
              <a:rPr lang="en-GB" sz="1800" dirty="0" smtClean="0">
                <a:latin typeface="Arial" charset="0"/>
                <a:ea typeface="Times New Roman" pitchFamily="18" charset="0"/>
                <a:cs typeface="Arial" charset="0"/>
              </a:rPr>
              <a:t>PANDA</a:t>
            </a:r>
          </a:p>
          <a:p>
            <a:pPr>
              <a:buFontTx/>
              <a:buNone/>
            </a:pPr>
            <a:r>
              <a:rPr lang="en-GB" sz="1800" b="1" dirty="0" smtClean="0">
                <a:solidFill>
                  <a:schemeClr val="tx2"/>
                </a:solidFill>
                <a:latin typeface="Arial" charset="0"/>
                <a:ea typeface="Times New Roman" pitchFamily="18" charset="0"/>
                <a:cs typeface="Arial" charset="0"/>
              </a:rPr>
              <a:t>Nuclear structure and astrophysics </a:t>
            </a:r>
          </a:p>
          <a:p>
            <a:pPr>
              <a:buFontTx/>
              <a:buNone/>
            </a:pPr>
            <a:r>
              <a:rPr lang="en-GB" sz="1800" b="1" dirty="0" smtClean="0">
                <a:solidFill>
                  <a:schemeClr val="tx2"/>
                </a:solidFill>
                <a:latin typeface="Arial" charset="0"/>
                <a:ea typeface="Times New Roman" pitchFamily="18" charset="0"/>
                <a:cs typeface="Arial" charset="0"/>
              </a:rPr>
              <a:t>(NUSTAR) </a:t>
            </a:r>
          </a:p>
          <a:p>
            <a:pPr>
              <a:buFont typeface="Arial" charset="0"/>
              <a:buChar char="►"/>
            </a:pPr>
            <a:r>
              <a:rPr lang="en-GB" sz="1800" dirty="0" smtClean="0">
                <a:latin typeface="Arial" charset="0"/>
                <a:ea typeface="Times New Roman" pitchFamily="18" charset="0"/>
                <a:cs typeface="Arial" charset="0"/>
              </a:rPr>
              <a:t>Super-FRS</a:t>
            </a:r>
          </a:p>
          <a:p>
            <a:pPr>
              <a:buFont typeface="Arial" charset="0"/>
              <a:buChar char="►"/>
            </a:pPr>
            <a:r>
              <a:rPr lang="en-GB" sz="1800" dirty="0" smtClean="0">
                <a:latin typeface="Arial" charset="0"/>
                <a:ea typeface="Times New Roman" pitchFamily="18" charset="0"/>
                <a:cs typeface="Arial" charset="0"/>
              </a:rPr>
              <a:t>HISPEC / DESPEC</a:t>
            </a:r>
          </a:p>
          <a:p>
            <a:pPr>
              <a:buFont typeface="Arial" charset="0"/>
              <a:buChar char="►"/>
            </a:pPr>
            <a:r>
              <a:rPr lang="en-GB" sz="1800" dirty="0" smtClean="0">
                <a:latin typeface="Arial" charset="0"/>
                <a:ea typeface="Times New Roman" pitchFamily="18" charset="0"/>
                <a:cs typeface="Arial" charset="0"/>
              </a:rPr>
              <a:t>MATS</a:t>
            </a:r>
          </a:p>
          <a:p>
            <a:pPr>
              <a:buFont typeface="Arial" charset="0"/>
              <a:buChar char="►"/>
            </a:pPr>
            <a:r>
              <a:rPr lang="en-GB" sz="1800" dirty="0" smtClean="0">
                <a:latin typeface="Arial" charset="0"/>
                <a:ea typeface="Times New Roman" pitchFamily="18" charset="0"/>
                <a:cs typeface="Arial" charset="0"/>
              </a:rPr>
              <a:t>LASPEC</a:t>
            </a:r>
          </a:p>
          <a:p>
            <a:pPr>
              <a:buFont typeface="Arial" charset="0"/>
              <a:buChar char="►"/>
            </a:pPr>
            <a:r>
              <a:rPr lang="en-GB" sz="1800" dirty="0" smtClean="0">
                <a:latin typeface="Arial" charset="0"/>
                <a:ea typeface="Times New Roman" pitchFamily="18" charset="0"/>
                <a:cs typeface="Arial" charset="0"/>
              </a:rPr>
              <a:t>R3B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2771775" y="4509120"/>
            <a:ext cx="18002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Font typeface="Arial" charset="0"/>
              <a:buChar char="►"/>
            </a:pPr>
            <a:r>
              <a:rPr lang="en-GB" dirty="0" smtClean="0">
                <a:ea typeface="Times New Roman" pitchFamily="18" charset="0"/>
                <a:cs typeface="Arial" charset="0"/>
              </a:rPr>
              <a:t>  ILIMA</a:t>
            </a:r>
          </a:p>
          <a:p>
            <a:pPr>
              <a:buFont typeface="Arial" charset="0"/>
              <a:buChar char="►"/>
            </a:pPr>
            <a:r>
              <a:rPr lang="en-GB" dirty="0" smtClean="0">
                <a:ea typeface="Times New Roman" pitchFamily="18" charset="0"/>
                <a:cs typeface="Arial" charset="0"/>
              </a:rPr>
              <a:t>  AIC</a:t>
            </a:r>
          </a:p>
          <a:p>
            <a:pPr marL="342900" indent="-342900" algn="just">
              <a:spcBef>
                <a:spcPct val="20000"/>
              </a:spcBef>
              <a:buFont typeface="Arial" charset="0"/>
              <a:buChar char="►"/>
            </a:pPr>
            <a:r>
              <a:rPr lang="en-GB" dirty="0" err="1" smtClean="0">
                <a:ea typeface="Times New Roman" pitchFamily="18" charset="0"/>
                <a:cs typeface="Arial" charset="0"/>
              </a:rPr>
              <a:t>ELISe</a:t>
            </a:r>
            <a:endParaRPr lang="en-GB" dirty="0">
              <a:ea typeface="Times New Roman" pitchFamily="18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►"/>
            </a:pPr>
            <a:r>
              <a:rPr lang="en-GB" dirty="0">
                <a:ea typeface="Times New Roman" pitchFamily="18" charset="0"/>
                <a:cs typeface="Arial" charset="0"/>
              </a:rPr>
              <a:t>EXL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►"/>
            </a:pPr>
            <a:endParaRPr lang="en-GB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4535488" y="1412875"/>
            <a:ext cx="43942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b="1" dirty="0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Atomic physics, plasma physics and applied physics (APPA)</a:t>
            </a:r>
            <a:r>
              <a:rPr lang="en-GB" b="1" dirty="0">
                <a:solidFill>
                  <a:srgbClr val="3399FF"/>
                </a:solidFill>
                <a:ea typeface="Times New Roman" pitchFamily="18" charset="0"/>
                <a:cs typeface="Arial" pitchFamily="34" charset="0"/>
              </a:rPr>
              <a:t> </a:t>
            </a:r>
            <a:endParaRPr lang="en-GB" dirty="0">
              <a:solidFill>
                <a:srgbClr val="FF0000"/>
              </a:solidFill>
              <a:ea typeface="Times New Roman" pitchFamily="18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►"/>
              <a:defRPr/>
            </a:pPr>
            <a:r>
              <a:rPr lang="en-GB" dirty="0">
                <a:ea typeface="Times New Roman" pitchFamily="18" charset="0"/>
                <a:cs typeface="Arial" pitchFamily="34" charset="0"/>
              </a:rPr>
              <a:t>SPARC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►"/>
              <a:defRPr/>
            </a:pPr>
            <a:r>
              <a:rPr lang="en-GB" dirty="0">
                <a:ea typeface="Times New Roman" pitchFamily="18" charset="0"/>
                <a:cs typeface="Arial" pitchFamily="34" charset="0"/>
              </a:rPr>
              <a:t>FLAIR</a:t>
            </a:r>
            <a:endParaRPr lang="en-GB" b="1" dirty="0">
              <a:ea typeface="Times New Roman" pitchFamily="18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►"/>
              <a:defRPr/>
            </a:pPr>
            <a:r>
              <a:rPr lang="en-GB" dirty="0" err="1">
                <a:ea typeface="Times New Roman" pitchFamily="18" charset="0"/>
                <a:cs typeface="Arial" pitchFamily="34" charset="0"/>
              </a:rPr>
              <a:t>HEDgeHOB</a:t>
            </a:r>
            <a:endParaRPr lang="en-GB" dirty="0">
              <a:ea typeface="Times New Roman" pitchFamily="18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►"/>
              <a:defRPr/>
            </a:pPr>
            <a:r>
              <a:rPr lang="en-GB" dirty="0">
                <a:ea typeface="Times New Roman" pitchFamily="18" charset="0"/>
                <a:cs typeface="Arial" pitchFamily="34" charset="0"/>
              </a:rPr>
              <a:t>WDM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►"/>
              <a:defRPr/>
            </a:pPr>
            <a:r>
              <a:rPr lang="en-GB" dirty="0">
                <a:ea typeface="Times New Roman" pitchFamily="18" charset="0"/>
                <a:cs typeface="Arial" pitchFamily="34" charset="0"/>
              </a:rPr>
              <a:t>BIOMAT</a:t>
            </a: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4427538" y="3932238"/>
            <a:ext cx="4392612" cy="2305050"/>
          </a:xfrm>
          <a:prstGeom prst="cloudCallout">
            <a:avLst>
              <a:gd name="adj1" fmla="val -67273"/>
              <a:gd name="adj2" fmla="val 34847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1600" dirty="0" smtClean="0">
                <a:solidFill>
                  <a:srgbClr val="002060"/>
                </a:solidFill>
              </a:rPr>
              <a:t>Each collaboration may involve a few dozen or a few hundred scientists. Some experiment set-ups are small, others will cost ca. 80 million </a:t>
            </a:r>
            <a:r>
              <a:rPr lang="en-US" sz="1600" dirty="0" err="1" smtClean="0">
                <a:solidFill>
                  <a:srgbClr val="002060"/>
                </a:solidFill>
              </a:rPr>
              <a:t>euros</a:t>
            </a:r>
            <a:r>
              <a:rPr lang="en-US" sz="1600" dirty="0" smtClean="0">
                <a:solidFill>
                  <a:srgbClr val="002060"/>
                </a:solidFill>
              </a:rPr>
              <a:t>.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lin ang="94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7" name="Textfeld 2"/>
          <p:cNvSpPr txBox="1">
            <a:spLocks noChangeArrowheads="1"/>
          </p:cNvSpPr>
          <p:nvPr/>
        </p:nvSpPr>
        <p:spPr bwMode="auto">
          <a:xfrm>
            <a:off x="107506" y="5013330"/>
            <a:ext cx="424987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20" rIns="91439" bIns="45720">
            <a:spAutoFit/>
          </a:bodyPr>
          <a:lstStyle>
            <a:lvl1pPr marL="342900" indent="-3429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Arial" charset="0"/>
                <a:ea typeface="ヒラギノ角ゴ ProN W6" charset="0"/>
                <a:cs typeface="ヒラギノ角ゴ ProN W6" charset="0"/>
              </a:rPr>
              <a:t>Space for 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  <a:ea typeface="ヒラギノ角ゴ ProN W6" charset="0"/>
                <a:cs typeface="ヒラギノ角ゴ ProN W6" charset="0"/>
              </a:rPr>
              <a:t>768 </a:t>
            </a:r>
            <a:r>
              <a:rPr lang="en-US" sz="2000" b="1" dirty="0">
                <a:solidFill>
                  <a:schemeClr val="tx1"/>
                </a:solidFill>
                <a:latin typeface="Arial" charset="0"/>
                <a:ea typeface="ヒラギノ角ゴ ProN W6" charset="0"/>
                <a:cs typeface="ヒラギノ角ゴ ProN W6" charset="0"/>
              </a:rPr>
              <a:t>19” racks (2,2m)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Arial" charset="0"/>
                <a:ea typeface="ヒラギノ角ゴ ProN W6" charset="0"/>
                <a:cs typeface="ヒラギノ角ゴ ProN W6" charset="0"/>
              </a:rPr>
              <a:t>4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  <a:ea typeface="ヒラギノ角ゴ ProN W6" charset="0"/>
                <a:cs typeface="ヒラギノ角ゴ ProN W6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Arial" charset="0"/>
                <a:ea typeface="ヒラギノ角ゴ ProN W6" charset="0"/>
                <a:cs typeface="ヒラギノ角ゴ ProN W6" charset="0"/>
              </a:rPr>
              <a:t>MW cooling (baseline)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Arial" charset="0"/>
                <a:ea typeface="ヒラギノ角ゴ ProN W6" charset="0"/>
                <a:cs typeface="ヒラギノ角ゴ ProN W6" charset="0"/>
              </a:rPr>
              <a:t>Max cooling power 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  <a:ea typeface="ヒラギノ角ゴ ProN W6" charset="0"/>
                <a:cs typeface="ヒラギノ角ゴ ProN W6" charset="0"/>
              </a:rPr>
              <a:t>12 MW</a:t>
            </a:r>
            <a:endParaRPr lang="en-US" sz="2000" b="1" dirty="0">
              <a:solidFill>
                <a:schemeClr val="tx1"/>
              </a:solidFill>
              <a:latin typeface="Arial" charset="0"/>
              <a:ea typeface="ヒラギノ角ゴ ProN W6" charset="0"/>
              <a:cs typeface="ヒラギノ角ゴ ProN W6" charset="0"/>
            </a:endParaRPr>
          </a:p>
        </p:txBody>
      </p:sp>
      <p:sp>
        <p:nvSpPr>
          <p:cNvPr id="92168" name="Textfeld 9"/>
          <p:cNvSpPr txBox="1">
            <a:spLocks noChangeArrowheads="1"/>
          </p:cNvSpPr>
          <p:nvPr/>
        </p:nvSpPr>
        <p:spPr bwMode="auto">
          <a:xfrm>
            <a:off x="4355976" y="5013330"/>
            <a:ext cx="47756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20" rIns="91439" bIns="45720">
            <a:spAutoFit/>
          </a:bodyPr>
          <a:lstStyle>
            <a:lvl1pPr marL="342900" indent="-3429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Arial" charset="0"/>
                <a:ea typeface="ヒラギノ角ゴ ProN W6" charset="0"/>
                <a:cs typeface="ヒラギノ角ゴ ProN W6" charset="0"/>
              </a:rPr>
              <a:t>Can be used for any commercial IT</a:t>
            </a:r>
            <a:endParaRPr lang="de-DE" sz="2000" b="1" dirty="0">
              <a:solidFill>
                <a:schemeClr val="tx1"/>
              </a:solidFill>
            </a:endParaRPr>
          </a:p>
          <a:p>
            <a:pPr algn="l" eaLnBrk="1" hangingPunct="1">
              <a:buFont typeface="Arial" charset="0"/>
              <a:buChar char="•"/>
            </a:pPr>
            <a:r>
              <a:rPr lang="de-DE" sz="2000" b="1" dirty="0" smtClean="0">
                <a:solidFill>
                  <a:schemeClr val="tx1"/>
                </a:solidFill>
                <a:latin typeface="Arial" charset="0"/>
                <a:ea typeface="ヒラギノ角ゴ ProN W6" charset="0"/>
                <a:cs typeface="ヒラギノ角ゴ ProN W6" charset="0"/>
              </a:rPr>
              <a:t>PUE &lt;1.07</a:t>
            </a:r>
            <a:endParaRPr lang="de-DE" sz="2000" b="1" dirty="0">
              <a:solidFill>
                <a:schemeClr val="tx1"/>
              </a:solidFill>
              <a:latin typeface="Arial" charset="0"/>
              <a:ea typeface="ヒラギノ角ゴ ProN W6" charset="0"/>
              <a:cs typeface="ヒラギノ角ゴ ProN W6" charset="0"/>
            </a:endParaRPr>
          </a:p>
          <a:p>
            <a:pPr algn="l" eaLnBrk="1" hangingPunct="1">
              <a:buFont typeface="Arial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Arial" charset="0"/>
                <a:ea typeface="ヒラギノ角ゴ ProN W6" charset="0"/>
                <a:cs typeface="ヒラギノ角ゴ ProN W6" charset="0"/>
              </a:rPr>
              <a:t>Baseline building cost 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  <a:ea typeface="ヒラギノ角ゴ ProN W6" charset="0"/>
                <a:cs typeface="ヒラギノ角ゴ ProN W6" charset="0"/>
              </a:rPr>
              <a:t>12 </a:t>
            </a:r>
            <a:r>
              <a:rPr lang="en-US" sz="2000" b="1" dirty="0">
                <a:solidFill>
                  <a:schemeClr val="tx1"/>
                </a:solidFill>
                <a:latin typeface="Arial" charset="0"/>
                <a:ea typeface="ヒラギノ角ゴ ProN W6" charset="0"/>
                <a:cs typeface="ヒラギノ角ゴ ProN W6" charset="0"/>
              </a:rPr>
              <a:t>M€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FAIR Data Center (Green Cube)</a:t>
            </a:r>
            <a:endParaRPr lang="de-DE" dirty="0"/>
          </a:p>
        </p:txBody>
      </p:sp>
      <p:pic>
        <p:nvPicPr>
          <p:cNvPr id="3" name="Bild 2" descr="GSI_8 Reihen Konze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8" y="1579932"/>
            <a:ext cx="3756874" cy="2857185"/>
          </a:xfrm>
          <a:prstGeom prst="rect">
            <a:avLst/>
          </a:prstGeom>
        </p:spPr>
      </p:pic>
      <p:pic>
        <p:nvPicPr>
          <p:cNvPr id="5" name="Bild 4" descr="Green-Cube-E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92" y="919648"/>
            <a:ext cx="5629510" cy="425715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openlab Open Day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9829"/>
          </a:xfrm>
        </p:spPr>
        <p:txBody>
          <a:bodyPr>
            <a:normAutofit/>
          </a:bodyPr>
          <a:lstStyle/>
          <a:p>
            <a:r>
              <a:rPr lang="en-US" dirty="0" smtClean="0"/>
              <a:t>Green Cube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17057"/>
            <a:ext cx="7772400" cy="5983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On schedule for start of operation in Q4/2015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CERN openlab Open Day</a:t>
            </a:r>
            <a:endParaRPr lang="de-DE" dirty="0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2"/>
          <a:srcRect t="23778" b="23778"/>
          <a:stretch>
            <a:fillRect/>
          </a:stretch>
        </p:blipFill>
        <p:spPr>
          <a:xfrm>
            <a:off x="2911838" y="2149695"/>
            <a:ext cx="6215924" cy="3418519"/>
          </a:xfrm>
          <a:prstGeom prst="rect">
            <a:avLst/>
          </a:prstGeom>
        </p:spPr>
      </p:pic>
      <p:pic>
        <p:nvPicPr>
          <p:cNvPr id="7" name="Picture 6" descr="etwasBet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788"/>
            <a:ext cx="4599315" cy="29550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15553" y="1288010"/>
            <a:ext cx="45284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Construction started in Dec 2014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05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4011" y="8802"/>
            <a:ext cx="8610600" cy="1219200"/>
          </a:xfrm>
        </p:spPr>
        <p:txBody>
          <a:bodyPr/>
          <a:lstStyle/>
          <a:p>
            <a:pPr algn="ctr"/>
            <a:r>
              <a:rPr lang="en-US" sz="4000" dirty="0" err="1" smtClean="0">
                <a:latin typeface="Georgia" charset="0"/>
              </a:rPr>
              <a:t>FairRoot</a:t>
            </a:r>
            <a:r>
              <a:rPr lang="en-US" sz="4000" dirty="0" smtClean="0">
                <a:latin typeface="Georgia" charset="0"/>
              </a:rPr>
              <a:t> Framework</a:t>
            </a:r>
            <a:endParaRPr lang="de-DE" sz="4000" dirty="0">
              <a:latin typeface="Georgia" charset="0"/>
            </a:endParaRPr>
          </a:p>
        </p:txBody>
      </p:sp>
      <p:pic>
        <p:nvPicPr>
          <p:cNvPr id="6" name="Picture 5" descr="Screen Shot 2012-03-29 at 8.48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38" y="4648200"/>
            <a:ext cx="1905000" cy="1463842"/>
          </a:xfrm>
          <a:prstGeom prst="rect">
            <a:avLst/>
          </a:prstGeom>
        </p:spPr>
      </p:pic>
      <p:pic>
        <p:nvPicPr>
          <p:cNvPr id="7" name="Picture 6" descr="Screen Shot 2012-03-29 at 8.09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447800"/>
            <a:ext cx="1893004" cy="1205863"/>
          </a:xfrm>
          <a:prstGeom prst="rect">
            <a:avLst/>
          </a:prstGeom>
        </p:spPr>
      </p:pic>
      <p:pic>
        <p:nvPicPr>
          <p:cNvPr id="8" name="Picture 7" descr="Screen Shot 2012-03-29 at 8.36.4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648200"/>
            <a:ext cx="1674797" cy="1494860"/>
          </a:xfrm>
          <a:prstGeom prst="rect">
            <a:avLst/>
          </a:prstGeom>
        </p:spPr>
      </p:pic>
      <p:pic>
        <p:nvPicPr>
          <p:cNvPr id="9" name="Picture 8" descr="Screen Shot 2012-09-22 at 2.07.3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124200"/>
            <a:ext cx="1952346" cy="1133744"/>
          </a:xfrm>
          <a:prstGeom prst="rect">
            <a:avLst/>
          </a:prstGeom>
        </p:spPr>
      </p:pic>
      <p:pic>
        <p:nvPicPr>
          <p:cNvPr id="10" name="Picture 9" descr="Screen Shot 2012-03-29 at 8.07.4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38" y="1524000"/>
            <a:ext cx="1895708" cy="1143000"/>
          </a:xfrm>
          <a:prstGeom prst="rect">
            <a:avLst/>
          </a:prstGeom>
        </p:spPr>
      </p:pic>
      <p:pic>
        <p:nvPicPr>
          <p:cNvPr id="11" name="Picture 10" descr="fairroot_cave3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6" b="11428"/>
          <a:stretch/>
        </p:blipFill>
        <p:spPr>
          <a:xfrm>
            <a:off x="3429000" y="3124200"/>
            <a:ext cx="2133600" cy="1382797"/>
          </a:xfrm>
          <a:prstGeom prst="rect">
            <a:avLst/>
          </a:prstGeom>
        </p:spPr>
      </p:pic>
      <p:pic>
        <p:nvPicPr>
          <p:cNvPr id="12" name="Picture 11" descr="Screen Shot 2012-03-29 at 9.24.12 AM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3" t="16578"/>
          <a:stretch/>
        </p:blipFill>
        <p:spPr>
          <a:xfrm>
            <a:off x="6208157" y="3048000"/>
            <a:ext cx="2085647" cy="1219200"/>
          </a:xfrm>
          <a:prstGeom prst="rect">
            <a:avLst/>
          </a:prstGeom>
        </p:spPr>
      </p:pic>
      <p:pic>
        <p:nvPicPr>
          <p:cNvPr id="16" name="Picture 15" descr="Panda_v912_2D_lar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371600"/>
            <a:ext cx="2286000" cy="1541825"/>
          </a:xfrm>
          <a:prstGeom prst="rect">
            <a:avLst/>
          </a:prstGeom>
        </p:spPr>
      </p:pic>
      <p:pic>
        <p:nvPicPr>
          <p:cNvPr id="15" name="Picture 14" descr="Screen Shot 2014-06-04 at 13.12.28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12" y="4816642"/>
            <a:ext cx="1766792" cy="1295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35189" y="1002268"/>
            <a:ext cx="5286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ctr"/>
            <a:r>
              <a:rPr lang="en-US" dirty="0">
                <a:latin typeface="Arial Rounded MT Bold"/>
                <a:cs typeface="Arial Rounded MT Bold"/>
              </a:rPr>
              <a:t>https://</a:t>
            </a:r>
            <a:r>
              <a:rPr lang="en-US" dirty="0" err="1">
                <a:latin typeface="Arial Rounded MT Bold"/>
                <a:cs typeface="Arial Rounded MT Bold"/>
              </a:rPr>
              <a:t>github.com</a:t>
            </a:r>
            <a:r>
              <a:rPr lang="en-US" dirty="0">
                <a:latin typeface="Arial Rounded MT Bold"/>
                <a:cs typeface="Arial Rounded MT Bold"/>
              </a:rPr>
              <a:t>/</a:t>
            </a:r>
            <a:r>
              <a:rPr lang="en-US" dirty="0" err="1">
                <a:latin typeface="Arial Rounded MT Bold"/>
                <a:cs typeface="Arial Rounded MT Bold"/>
              </a:rPr>
              <a:t>FairRootGroup</a:t>
            </a:r>
            <a:r>
              <a:rPr lang="en-US" dirty="0">
                <a:latin typeface="Arial Rounded MT Bold"/>
                <a:cs typeface="Arial Rounded MT Bold"/>
              </a:rPr>
              <a:t>/</a:t>
            </a:r>
            <a:r>
              <a:rPr lang="en-US" dirty="0" err="1">
                <a:latin typeface="Arial Rounded MT Bold"/>
                <a:cs typeface="Arial Rounded MT Bold"/>
              </a:rPr>
              <a:t>FairRoot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10/06/15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CERN </a:t>
            </a:r>
            <a:r>
              <a:rPr lang="en-US" dirty="0" err="1" smtClean="0"/>
              <a:t>openlab</a:t>
            </a:r>
            <a:r>
              <a:rPr lang="en-US" dirty="0" smtClean="0"/>
              <a:t> Open Day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417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Formal.thmx</Template>
  <TotalTime>10928</TotalTime>
  <Words>1511</Words>
  <Application>Microsoft Office PowerPoint</Application>
  <PresentationFormat>On-screen Show (4:3)</PresentationFormat>
  <Paragraphs>379</Paragraphs>
  <Slides>29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Bitmap</vt:lpstr>
      <vt:lpstr>ALFA: Next generation concurrent framework for ALICE and FAIR experiments</vt:lpstr>
      <vt:lpstr>This Talk</vt:lpstr>
      <vt:lpstr>PowerPoint Presentation</vt:lpstr>
      <vt:lpstr>PowerPoint Presentation</vt:lpstr>
      <vt:lpstr>FAIR - Facility for Antiproton and Ion Research</vt:lpstr>
      <vt:lpstr>Experiments at FAIR/GSI</vt:lpstr>
      <vt:lpstr>The FAIR Data Center (Green Cube)</vt:lpstr>
      <vt:lpstr>Green Cube</vt:lpstr>
      <vt:lpstr>FairRoot Framework</vt:lpstr>
      <vt:lpstr>PowerPoint Presentation</vt:lpstr>
      <vt:lpstr>ALICE and FAIR: Why?</vt:lpstr>
      <vt:lpstr>ALFA</vt:lpstr>
      <vt:lpstr>Scalability through multi-processing with message queues?</vt:lpstr>
      <vt:lpstr>Correct balance between reliability and performance</vt:lpstr>
      <vt:lpstr>ALFA uses  FairMQ to connect different pieces together</vt:lpstr>
      <vt:lpstr>Co-Processors in ALFA</vt:lpstr>
      <vt:lpstr>GPUs in ALFA </vt:lpstr>
      <vt:lpstr>Xeon Phi</vt:lpstr>
      <vt:lpstr>Xeon Phi &amp; FairMQ </vt:lpstr>
      <vt:lpstr>Future Plans</vt:lpstr>
      <vt:lpstr>Backup</vt:lpstr>
      <vt:lpstr>Integrating ALICE-HLT code into ALFA</vt:lpstr>
      <vt:lpstr>Results</vt:lpstr>
      <vt:lpstr>Heterogeneous Platforms: Message format</vt:lpstr>
      <vt:lpstr>How to deploy ALFA on a laptop, few PCs or a cluster?</vt:lpstr>
      <vt:lpstr>DDS: Basic concepts</vt:lpstr>
      <vt:lpstr>Tests of ALFA devices via DDS</vt:lpstr>
      <vt:lpstr>ALFA and FairRoot</vt:lpstr>
      <vt:lpstr>Data Center State of the Art </vt:lpstr>
    </vt:vector>
  </TitlesOfParts>
  <Company>GSI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 Al-Turany</dc:creator>
  <cp:lastModifiedBy>Bruno Guillaume</cp:lastModifiedBy>
  <cp:revision>249</cp:revision>
  <dcterms:created xsi:type="dcterms:W3CDTF">2013-11-29T19:50:37Z</dcterms:created>
  <dcterms:modified xsi:type="dcterms:W3CDTF">2015-06-17T12:03:06Z</dcterms:modified>
</cp:coreProperties>
</file>