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87" r:id="rId1"/>
    <p:sldMasterId id="2147483799" r:id="rId2"/>
  </p:sldMasterIdLst>
  <p:notesMasterIdLst>
    <p:notesMasterId r:id="rId18"/>
  </p:notesMasterIdLst>
  <p:handoutMasterIdLst>
    <p:handoutMasterId r:id="rId19"/>
  </p:handoutMasterIdLst>
  <p:sldIdLst>
    <p:sldId id="432" r:id="rId3"/>
    <p:sldId id="479" r:id="rId4"/>
    <p:sldId id="440" r:id="rId5"/>
    <p:sldId id="491" r:id="rId6"/>
    <p:sldId id="442" r:id="rId7"/>
    <p:sldId id="483" r:id="rId8"/>
    <p:sldId id="484" r:id="rId9"/>
    <p:sldId id="485" r:id="rId10"/>
    <p:sldId id="480" r:id="rId11"/>
    <p:sldId id="476" r:id="rId12"/>
    <p:sldId id="482" r:id="rId13"/>
    <p:sldId id="486" r:id="rId14"/>
    <p:sldId id="489" r:id="rId15"/>
    <p:sldId id="490" r:id="rId16"/>
    <p:sldId id="438" r:id="rId17"/>
  </p:sldIdLst>
  <p:sldSz cx="6858000" cy="5143500"/>
  <p:notesSz cx="9601200" cy="7315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305">
          <p15:clr>
            <a:srgbClr val="A4A3A4"/>
          </p15:clr>
        </p15:guide>
        <p15:guide id="2" pos="302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ones" initials="R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60"/>
    <a:srgbClr val="FFFFFF"/>
    <a:srgbClr val="000000"/>
    <a:srgbClr val="15539C"/>
    <a:srgbClr val="FFCC99"/>
    <a:srgbClr val="7F7F7F"/>
    <a:srgbClr val="CC6600"/>
    <a:srgbClr val="CC0000"/>
    <a:srgbClr val="FF0000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503" autoAdjust="0"/>
    <p:restoredTop sz="93391" autoAdjust="0"/>
  </p:normalViewPr>
  <p:slideViewPr>
    <p:cSldViewPr>
      <p:cViewPr varScale="1">
        <p:scale>
          <a:sx n="77" d="100"/>
          <a:sy n="77" d="100"/>
        </p:scale>
        <p:origin x="1456" y="64"/>
      </p:cViewPr>
      <p:guideLst>
        <p:guide orient="horz" pos="162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127" d="100"/>
          <a:sy n="127" d="100"/>
        </p:scale>
        <p:origin x="-744" y="-84"/>
      </p:cViewPr>
      <p:guideLst>
        <p:guide orient="horz" pos="2305"/>
        <p:guide pos="302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4160623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34" tIns="45767" rIns="91534" bIns="45767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39045" y="2"/>
            <a:ext cx="4160623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34" tIns="45767" rIns="91534" bIns="45767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/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47732"/>
            <a:ext cx="4160623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34" tIns="45767" rIns="91534" bIns="45767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39045" y="6947732"/>
            <a:ext cx="4160623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34" tIns="45767" rIns="91534" bIns="4576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930A979-00AB-4798-A104-F4E3FCCC7CC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77710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4160623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34" tIns="45767" rIns="91534" bIns="45767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439045" y="2"/>
            <a:ext cx="4160623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34" tIns="45767" rIns="91534" bIns="45767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73388" y="549275"/>
            <a:ext cx="3654425" cy="27416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60736" y="3474721"/>
            <a:ext cx="7679732" cy="3291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34" tIns="45767" rIns="91534" bIns="457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947732"/>
            <a:ext cx="4160623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34" tIns="45767" rIns="91534" bIns="45767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39045" y="6947732"/>
            <a:ext cx="4160623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34" tIns="45767" rIns="91534" bIns="4576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D4A12C8-2C28-4570-BF40-EA4A75B97A0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2490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73388" y="549275"/>
            <a:ext cx="3654425" cy="27416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A12C8-2C28-4570-BF40-EA4A75B97A0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5987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A12C8-2C28-4570-BF40-EA4A75B97A09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5329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73388" y="549275"/>
            <a:ext cx="3654425" cy="27416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8F6B0E-26BE-4983-9B2B-37041EF780B6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6184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73388" y="549275"/>
            <a:ext cx="3654425" cy="27416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A12C8-2C28-4570-BF40-EA4A75B97A0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5575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73388" y="549275"/>
            <a:ext cx="3654425" cy="27416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A12C8-2C28-4570-BF40-EA4A75B97A0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692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73388" y="549275"/>
            <a:ext cx="3654425" cy="27416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A12C8-2C28-4570-BF40-EA4A75B97A0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169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73388" y="549275"/>
            <a:ext cx="3654425" cy="27416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A12C8-2C28-4570-BF40-EA4A75B97A0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738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A12C8-2C28-4570-BF40-EA4A75B97A0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3735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73388" y="549275"/>
            <a:ext cx="3654425" cy="27416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BA5DA4-6A94-4701-98CE-F2D162CDE922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31607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73388" y="549275"/>
            <a:ext cx="3654425" cy="27416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BA5DA4-6A94-4701-98CE-F2D162CDE922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804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73388" y="549275"/>
            <a:ext cx="3654425" cy="27416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BA5DA4-6A94-4701-98CE-F2D162CDE922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57713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73388" y="549275"/>
            <a:ext cx="3654425" cy="27416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A12C8-2C28-4570-BF40-EA4A75B97A09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5824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73388" y="549275"/>
            <a:ext cx="3654425" cy="27416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A12C8-2C28-4570-BF40-EA4A75B97A09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487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\\cern.ch\dfs\Users\m\mlejeune\Desktop\AS SCREENSHOTS - For PPT\1_No_text.pn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370" b="12943"/>
          <a:stretch/>
        </p:blipFill>
        <p:spPr bwMode="auto">
          <a:xfrm>
            <a:off x="0" y="1"/>
            <a:ext cx="6858000" cy="5143500"/>
          </a:xfrm>
          <a:prstGeom prst="rect">
            <a:avLst/>
          </a:prstGeom>
          <a:noFill/>
          <a:effectLst>
            <a:glow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57500" y="1657350"/>
            <a:ext cx="3600450" cy="1600200"/>
          </a:xfrm>
        </p:spPr>
        <p:txBody>
          <a:bodyPr anchor="b"/>
          <a:lstStyle>
            <a:lvl1pPr>
              <a:lnSpc>
                <a:spcPct val="100000"/>
              </a:lnSpc>
              <a:defRPr sz="2850" b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57500" y="3429002"/>
            <a:ext cx="3600450" cy="914400"/>
          </a:xfrm>
        </p:spPr>
        <p:txBody>
          <a:bodyPr/>
          <a:lstStyle>
            <a:lvl1pPr marL="0" indent="0" algn="r">
              <a:buFont typeface="Tw Cen MT Condensed Extra Bold" pitchFamily="34" charset="0"/>
              <a:buNone/>
              <a:defRPr sz="15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dirty="0"/>
              <a:t>Click to edit Master subtitle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1200" y="4438651"/>
            <a:ext cx="984353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675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FutureGov 2014 (DOI: 10.5281/zenodo.8616, CC-BY-SA, images courtesy of CERN )</a:t>
            </a:r>
            <a:endParaRPr lang="en-GB" dirty="0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6B6A18-48BB-4144-B07A-71F52C47B96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5798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314950" y="171450"/>
            <a:ext cx="142875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171450"/>
            <a:ext cx="4171950" cy="4572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FutureGov 2014 (DOI: 10.5281/zenodo.8616, CC-BY-SA, images courtesy of CERN )</a:t>
            </a:r>
            <a:endParaRPr lang="en-GB" dirty="0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3914F-198C-485C-81C8-54FFFE0695F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9827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597820"/>
            <a:ext cx="58293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914650"/>
            <a:ext cx="48006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FutureGov 2014 (DOI: 10.5281/zenodo.8616, CC-BY-SA, images courtesy of CERN )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F2C59-C3A7-46C7-91C3-EEC8252EAC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37926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FutureGov 2014 (DOI: 10.5281/zenodo.8616, CC-BY-SA, images courtesy of CERN )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F2C59-C3A7-46C7-91C3-EEC8252EAC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39801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3305176"/>
            <a:ext cx="58293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180035"/>
            <a:ext cx="58293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FutureGov 2014 (DOI: 10.5281/zenodo.8616, CC-BY-SA, images courtesy of CERN )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F2C59-C3A7-46C7-91C3-EEC8252EAC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91128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200151"/>
            <a:ext cx="302895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200151"/>
            <a:ext cx="302895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FutureGov 2014 (DOI: 10.5281/zenodo.8616, CC-BY-SA, images courtesy of CERN )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F2C59-C3A7-46C7-91C3-EEC8252EAC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96595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151335"/>
            <a:ext cx="303014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1631156"/>
            <a:ext cx="303014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0" y="1151335"/>
            <a:ext cx="303133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0" y="1631156"/>
            <a:ext cx="303133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FutureGov 2014 (DOI: 10.5281/zenodo.8616, CC-BY-SA, images courtesy of CERN )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F2C59-C3A7-46C7-91C3-EEC8252EAC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8528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FutureGov 2014 (DOI: 10.5281/zenodo.8616, CC-BY-SA, images courtesy of CERN )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F2C59-C3A7-46C7-91C3-EEC8252EAC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34045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FutureGov 2014 (DOI: 10.5281/zenodo.8616, CC-BY-SA, images courtesy of CERN )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F2C59-C3A7-46C7-91C3-EEC8252EAC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88539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1" y="204787"/>
            <a:ext cx="2256235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204789"/>
            <a:ext cx="3833813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1" y="1076327"/>
            <a:ext cx="2256235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FutureGov 2014 (DOI: 10.5281/zenodo.8616, CC-BY-SA, images courtesy of CERN )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F2C59-C3A7-46C7-91C3-EEC8252EAC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5537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85763" indent="-385763">
              <a:buClr>
                <a:schemeClr val="tx2">
                  <a:lumMod val="50000"/>
                  <a:lumOff val="50000"/>
                </a:schemeClr>
              </a:buClr>
              <a:buFont typeface="Wingdings" pitchFamily="2" charset="2"/>
              <a:buChar char="§"/>
              <a:defRPr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557213" indent="-214313">
              <a:buClr>
                <a:schemeClr val="tx2">
                  <a:lumMod val="65000"/>
                  <a:lumOff val="35000"/>
                </a:schemeClr>
              </a:buClr>
              <a:buFont typeface="Arial" pitchFamily="34" charset="0"/>
              <a:buChar char="•"/>
              <a:defRPr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857250" indent="-171450">
              <a:buClr>
                <a:schemeClr val="accent4">
                  <a:lumMod val="50000"/>
                  <a:lumOff val="50000"/>
                </a:schemeClr>
              </a:buClr>
              <a:buFont typeface="Arial" pitchFamily="34" charset="0"/>
              <a:buChar char="›"/>
              <a:defRPr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i="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FutureGov 2014 (DOI: 10.5281/zenodo.8616, CC-BY-SA, images courtesy of CERN )</a:t>
            </a:r>
            <a:endParaRPr lang="en-GB" dirty="0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F50220-DD9C-47A5-93EE-42AF7A75DF7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9095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3600450"/>
            <a:ext cx="41148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459581"/>
            <a:ext cx="41148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4025504"/>
            <a:ext cx="41148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FutureGov 2014 (DOI: 10.5281/zenodo.8616, CC-BY-SA, images courtesy of CERN )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F2C59-C3A7-46C7-91C3-EEC8252EAC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18107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FutureGov 2014 (DOI: 10.5281/zenodo.8616, CC-BY-SA, images courtesy of CERN )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F2C59-C3A7-46C7-91C3-EEC8252EAC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83809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05979"/>
            <a:ext cx="154305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05979"/>
            <a:ext cx="451485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FutureGov 2014 (DOI: 10.5281/zenodo.8616, CC-BY-SA, images courtesy of CERN )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F2C59-C3A7-46C7-91C3-EEC8252EAC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23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3305177"/>
            <a:ext cx="5829300" cy="1021556"/>
          </a:xfrm>
        </p:spPr>
        <p:txBody>
          <a:bodyPr anchor="t"/>
          <a:lstStyle>
            <a:lvl1pPr algn="l">
              <a:defRPr sz="3000" b="1" cap="all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180035"/>
            <a:ext cx="5829300" cy="1125140"/>
          </a:xfrm>
        </p:spPr>
        <p:txBody>
          <a:bodyPr anchor="b"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FutureGov 2014 (DOI: 10.5281/zenodo.8616, CC-BY-SA, images courtesy of CERN )</a:t>
            </a:r>
            <a:endParaRPr lang="en-GB" dirty="0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853107-F608-456C-B393-1636D6288C7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7019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914400"/>
            <a:ext cx="2800350" cy="38290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43350" y="914400"/>
            <a:ext cx="2800350" cy="38290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FutureGov 2014 (DOI: 10.5281/zenodo.8616, CC-BY-SA, images courtesy of CERN )</a:t>
            </a:r>
            <a:endParaRPr lang="en-GB" dirty="0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B0176A-5866-4CEE-8F28-C919D9E3FB4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9175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05980"/>
            <a:ext cx="61722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151335"/>
            <a:ext cx="303014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1631158"/>
            <a:ext cx="303014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2" y="1151335"/>
            <a:ext cx="303133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2" y="1631158"/>
            <a:ext cx="303133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FutureGov 2014 (DOI: 10.5281/zenodo.8616, CC-BY-SA, images courtesy of CERN )</a:t>
            </a:r>
            <a:endParaRPr lang="en-GB" dirty="0"/>
          </a:p>
        </p:txBody>
      </p:sp>
      <p:sp>
        <p:nvSpPr>
          <p:cNvPr id="8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EAD700-66B0-443A-AB99-3C1FAC844F3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190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FutureGov 2014 (DOI: 10.5281/zenodo.8616, CC-BY-SA, images courtesy of CERN )</a:t>
            </a:r>
            <a:endParaRPr lang="en-GB" dirty="0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6EE3D9-8D13-4984-BB83-25C3368A53E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3599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FutureGov 2014 (DOI: 10.5281/zenodo.8616, CC-BY-SA, images courtesy of CERN )</a:t>
            </a:r>
            <a:endParaRPr lang="en-GB" dirty="0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AAA65D-7072-47D8-A2F2-9D5D40918B0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113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3" y="204787"/>
            <a:ext cx="2256235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204789"/>
            <a:ext cx="3833813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3" y="1076327"/>
            <a:ext cx="2256235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FutureGov 2014 (DOI: 10.5281/zenodo.8616, CC-BY-SA, images courtesy of CERN )</a:t>
            </a:r>
            <a:endParaRPr lang="en-GB" dirty="0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89954B-5CDA-43F8-873A-EEFBD1CA1A7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8856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3600450"/>
            <a:ext cx="41148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459583"/>
            <a:ext cx="41148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4025504"/>
            <a:ext cx="41148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FutureGov 2014 (DOI: 10.5281/zenodo.8616, CC-BY-SA, images courtesy of CERN )</a:t>
            </a:r>
            <a:endParaRPr lang="en-GB" dirty="0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6E66B-3C5D-4590-A840-4F056A3E3D9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73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cern.ch\dfs\Users\m\mlejeune\Desktop\AS SCREENSHOTS - For PPT\17_No_text.png"/>
          <p:cNvPicPr>
            <a:picLocks noChangeAspect="1" noChangeArrowheads="1"/>
          </p:cNvPicPr>
          <p:nvPr userDrawn="1"/>
        </p:nvPicPr>
        <p:blipFill rotWithShape="1"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0" y="0"/>
            <a:ext cx="260747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Line 9"/>
          <p:cNvSpPr>
            <a:spLocks noChangeShapeType="1"/>
          </p:cNvSpPr>
          <p:nvPr userDrawn="1"/>
        </p:nvSpPr>
        <p:spPr bwMode="auto">
          <a:xfrm>
            <a:off x="171450" y="4914900"/>
            <a:ext cx="6515100" cy="0"/>
          </a:xfrm>
          <a:prstGeom prst="line">
            <a:avLst/>
          </a:prstGeom>
          <a:noFill/>
          <a:ln w="38100">
            <a:solidFill>
              <a:schemeClr val="accent6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28700" y="914400"/>
            <a:ext cx="5715000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85800" y="4914900"/>
            <a:ext cx="51435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1" i="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FutureGov 2014 (DOI: 10.5281/zenodo.8616, CC-BY-SA, images courtesy of CERN )</a:t>
            </a:r>
            <a:endParaRPr lang="en-GB" dirty="0"/>
          </a:p>
        </p:txBody>
      </p:sp>
      <p:sp>
        <p:nvSpPr>
          <p:cNvPr id="1030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1028700" y="171452"/>
            <a:ext cx="5715000" cy="434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title style</a:t>
            </a:r>
          </a:p>
        </p:txBody>
      </p:sp>
      <p:sp>
        <p:nvSpPr>
          <p:cNvPr id="1041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886450" y="4914900"/>
            <a:ext cx="7429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 b="1" i="1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BFF724B7-BA1C-4BA8-8071-FB3075E839F7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pic>
        <p:nvPicPr>
          <p:cNvPr id="11" name="Picture 10" descr="http://design-guidelines.web.cern.ch/sites/design-guidelines.web.cern.ch/files/u6/shadow.png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5578" y="65970"/>
            <a:ext cx="698339" cy="61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73" y="72108"/>
            <a:ext cx="984355" cy="60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251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6">
              <a:lumMod val="75000"/>
            </a:schemeClr>
          </a:solidFill>
          <a:latin typeface="Arial" pitchFamily="34" charset="0"/>
          <a:ea typeface="+mj-ea"/>
          <a:cs typeface="Arial" pitchFamily="34" charset="0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400">
          <a:solidFill>
            <a:srgbClr val="15539C"/>
          </a:solidFill>
          <a:latin typeface="Franklin Gothic Demi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400">
          <a:solidFill>
            <a:srgbClr val="15539C"/>
          </a:solidFill>
          <a:latin typeface="Franklin Gothic Demi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400">
          <a:solidFill>
            <a:srgbClr val="15539C"/>
          </a:solidFill>
          <a:latin typeface="Franklin Gothic Demi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400">
          <a:solidFill>
            <a:srgbClr val="15539C"/>
          </a:solidFill>
          <a:latin typeface="Franklin Gothic Demi" pitchFamily="34" charset="0"/>
        </a:defRPr>
      </a:lvl5pPr>
      <a:lvl6pPr marL="342900" algn="r" rtl="0" fontAlgn="base">
        <a:spcBef>
          <a:spcPct val="0"/>
        </a:spcBef>
        <a:spcAft>
          <a:spcPct val="0"/>
        </a:spcAft>
        <a:defRPr sz="2400">
          <a:solidFill>
            <a:srgbClr val="15539C"/>
          </a:solidFill>
          <a:latin typeface="Franklin Gothic Demi" pitchFamily="34" charset="0"/>
        </a:defRPr>
      </a:lvl6pPr>
      <a:lvl7pPr marL="685800" algn="r" rtl="0" fontAlgn="base">
        <a:spcBef>
          <a:spcPct val="0"/>
        </a:spcBef>
        <a:spcAft>
          <a:spcPct val="0"/>
        </a:spcAft>
        <a:defRPr sz="2400">
          <a:solidFill>
            <a:srgbClr val="15539C"/>
          </a:solidFill>
          <a:latin typeface="Franklin Gothic Demi" pitchFamily="34" charset="0"/>
        </a:defRPr>
      </a:lvl7pPr>
      <a:lvl8pPr marL="1028700" algn="r" rtl="0" fontAlgn="base">
        <a:spcBef>
          <a:spcPct val="0"/>
        </a:spcBef>
        <a:spcAft>
          <a:spcPct val="0"/>
        </a:spcAft>
        <a:defRPr sz="2400">
          <a:solidFill>
            <a:srgbClr val="15539C"/>
          </a:solidFill>
          <a:latin typeface="Franklin Gothic Demi" pitchFamily="34" charset="0"/>
        </a:defRPr>
      </a:lvl8pPr>
      <a:lvl9pPr marL="1371600" algn="r" rtl="0" fontAlgn="base">
        <a:spcBef>
          <a:spcPct val="0"/>
        </a:spcBef>
        <a:spcAft>
          <a:spcPct val="0"/>
        </a:spcAft>
        <a:defRPr sz="2400">
          <a:solidFill>
            <a:srgbClr val="15539C"/>
          </a:solidFill>
          <a:latin typeface="Franklin Gothic Dem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chemeClr val="tx1">
            <a:lumMod val="50000"/>
            <a:lumOff val="50000"/>
          </a:schemeClr>
        </a:buClr>
        <a:buSzPct val="120000"/>
        <a:buFont typeface="Tw Cen MT Condensed Extra Bold" pitchFamily="34" charset="0"/>
        <a:buChar char="&gt;"/>
        <a:defRPr sz="2100">
          <a:solidFill>
            <a:schemeClr val="accent6">
              <a:lumMod val="75000"/>
            </a:schemeClr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20000"/>
        <a:buFont typeface="Wingdings" charset="2"/>
        <a:buChar char="§"/>
        <a:defRPr sz="1800">
          <a:solidFill>
            <a:schemeClr val="accent6">
              <a:lumMod val="75000"/>
            </a:schemeClr>
          </a:solidFill>
          <a:latin typeface="Franklin Gothic Book" pitchFamily="34" charset="0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20000"/>
        <a:buChar char="•"/>
        <a:defRPr sz="1500">
          <a:solidFill>
            <a:schemeClr val="accent6">
              <a:lumMod val="75000"/>
            </a:schemeClr>
          </a:solidFill>
          <a:latin typeface="Franklin Gothic Book" pitchFamily="34" charset="0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20000"/>
        <a:buChar char="–"/>
        <a:defRPr>
          <a:solidFill>
            <a:schemeClr val="accent6">
              <a:lumMod val="75000"/>
            </a:schemeClr>
          </a:solidFill>
          <a:latin typeface="Franklin Gothic Book" pitchFamily="34" charset="0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20000"/>
        <a:buChar char="»"/>
        <a:defRPr>
          <a:solidFill>
            <a:schemeClr val="accent6">
              <a:lumMod val="75000"/>
            </a:schemeClr>
          </a:solidFill>
          <a:latin typeface="Franklin Gothic Book" pitchFamily="34" charset="0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120000"/>
        <a:buChar char="»"/>
        <a:defRPr>
          <a:solidFill>
            <a:srgbClr val="15539C"/>
          </a:solidFill>
          <a:latin typeface="Franklin Gothic Book" pitchFamily="34" charset="0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120000"/>
        <a:buChar char="»"/>
        <a:defRPr>
          <a:solidFill>
            <a:srgbClr val="15539C"/>
          </a:solidFill>
          <a:latin typeface="Franklin Gothic Book" pitchFamily="34" charset="0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120000"/>
        <a:buChar char="»"/>
        <a:defRPr>
          <a:solidFill>
            <a:srgbClr val="15539C"/>
          </a:solidFill>
          <a:latin typeface="Franklin Gothic Book" pitchFamily="34" charset="0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120000"/>
        <a:buChar char="»"/>
        <a:defRPr>
          <a:solidFill>
            <a:srgbClr val="15539C"/>
          </a:solidFill>
          <a:latin typeface="Franklin Gothic Book" pitchFamily="34" charset="0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200151"/>
            <a:ext cx="61722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FutureGov 2014 (DOI: 10.5281/zenodo.8616, CC-BY-SA, images courtesy of CERN )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5F2C59-C3A7-46C7-91C3-EEC8252EAC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7235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4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11" Type="http://schemas.openxmlformats.org/officeDocument/2006/relationships/image" Target="../media/image42.png"/><Relationship Id="rId5" Type="http://schemas.openxmlformats.org/officeDocument/2006/relationships/image" Target="../media/image39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18" Type="http://schemas.openxmlformats.org/officeDocument/2006/relationships/image" Target="../media/image62.png"/><Relationship Id="rId3" Type="http://schemas.openxmlformats.org/officeDocument/2006/relationships/image" Target="../media/image47.png"/><Relationship Id="rId21" Type="http://schemas.openxmlformats.org/officeDocument/2006/relationships/image" Target="../media/image65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60.png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24" Type="http://schemas.openxmlformats.org/officeDocument/2006/relationships/image" Target="../media/image68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23" Type="http://schemas.openxmlformats.org/officeDocument/2006/relationships/image" Target="../media/image67.png"/><Relationship Id="rId10" Type="http://schemas.openxmlformats.org/officeDocument/2006/relationships/image" Target="../media/image54.png"/><Relationship Id="rId19" Type="http://schemas.openxmlformats.org/officeDocument/2006/relationships/image" Target="../media/image63.png"/><Relationship Id="rId4" Type="http://schemas.openxmlformats.org/officeDocument/2006/relationships/image" Target="../media/image48.jpeg"/><Relationship Id="rId9" Type="http://schemas.openxmlformats.org/officeDocument/2006/relationships/image" Target="../media/image53.png"/><Relationship Id="rId14" Type="http://schemas.openxmlformats.org/officeDocument/2006/relationships/image" Target="../media/image58.png"/><Relationship Id="rId22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jpeg"/><Relationship Id="rId4" Type="http://schemas.openxmlformats.org/officeDocument/2006/relationships/image" Target="../media/image23.png"/><Relationship Id="rId9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742950" y="1885950"/>
            <a:ext cx="5886450" cy="1200150"/>
          </a:xfrm>
        </p:spPr>
        <p:txBody>
          <a:bodyPr/>
          <a:lstStyle/>
          <a:p>
            <a:r>
              <a:rPr lang="en-US" dirty="0" smtClean="0"/>
              <a:t>Big Data and Big Science</a:t>
            </a:r>
            <a:endParaRPr lang="en-GB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2971800" y="3214689"/>
            <a:ext cx="3600450" cy="685800"/>
          </a:xfrm>
        </p:spPr>
        <p:txBody>
          <a:bodyPr/>
          <a:lstStyle/>
          <a:p>
            <a:r>
              <a:rPr lang="fr-CH" dirty="0" smtClean="0">
                <a:latin typeface="Arial" pitchFamily="34" charset="0"/>
                <a:cs typeface="Arial" pitchFamily="34" charset="0"/>
              </a:rPr>
              <a:t>Alberto Di Meglio</a:t>
            </a:r>
          </a:p>
          <a:p>
            <a:r>
              <a:rPr lang="fr-CH" dirty="0" smtClean="0">
                <a:latin typeface="Arial" pitchFamily="34" charset="0"/>
                <a:cs typeface="Arial" pitchFamily="34" charset="0"/>
              </a:rPr>
              <a:t>CERN openlab CTO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4781550"/>
            <a:ext cx="180530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50" dirty="0">
                <a:solidFill>
                  <a:schemeClr val="accent6">
                    <a:lumMod val="75000"/>
                  </a:schemeClr>
                </a:solidFill>
              </a:rPr>
              <a:t>DOI: </a:t>
            </a:r>
            <a:r>
              <a:rPr lang="en-GB" sz="1050" dirty="0" smtClean="0">
                <a:solidFill>
                  <a:schemeClr val="accent6">
                    <a:lumMod val="75000"/>
                  </a:schemeClr>
                </a:solidFill>
              </a:rPr>
              <a:t>10.5281/zenodo.8616</a:t>
            </a:r>
            <a:endParaRPr lang="en-GB" sz="105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http://design-guidelines.web.cern.ch/sites/design-guidelines.web.cern.ch/files/u6/shado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4438083"/>
            <a:ext cx="751700" cy="660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904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239"/>
            <a:ext cx="6858000" cy="51577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" y="141318"/>
            <a:ext cx="6686550" cy="461665"/>
          </a:xfrm>
          <a:solidFill>
            <a:schemeClr val="bg1">
              <a:alpha val="89804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kern="1200" dirty="0" smtClean="0">
                <a:solidFill>
                  <a:srgbClr val="002060"/>
                </a:solidFill>
                <a:latin typeface="Arial" charset="0"/>
                <a:ea typeface="+mn-ea"/>
                <a:cs typeface="+mn-cs"/>
              </a:rPr>
              <a:t>Information Technology Research Areas</a:t>
            </a:r>
            <a:endParaRPr lang="en-GB" kern="1200" dirty="0">
              <a:solidFill>
                <a:srgbClr val="00206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chemeClr val="bg1"/>
                </a:solidFill>
              </a:rPr>
              <a:t>FutureGov 2014 (DOI: 10.5281/zenodo.8616, CC-BY-SA, images courtesy of CERN )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B6EE3D9-8D13-4984-BB83-25C3368A53EE}" type="slidenum">
              <a:rPr lang="en-GB" smtClean="0">
                <a:solidFill>
                  <a:schemeClr val="bg1"/>
                </a:solidFill>
              </a:rPr>
              <a:pPr>
                <a:defRPr/>
              </a:pPr>
              <a:t>10</a:t>
            </a:fld>
            <a:endParaRPr lang="en-GB" dirty="0">
              <a:solidFill>
                <a:schemeClr val="bg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22351" y="796206"/>
            <a:ext cx="6483247" cy="587630"/>
            <a:chOff x="271261" y="1029798"/>
            <a:chExt cx="8513367" cy="78350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1261" y="1029798"/>
              <a:ext cx="783507" cy="783507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111824" y="1230991"/>
              <a:ext cx="7672804" cy="492443"/>
            </a:xfrm>
            <a:prstGeom prst="rect">
              <a:avLst/>
            </a:prstGeom>
            <a:solidFill>
              <a:schemeClr val="bg1">
                <a:alpha val="89804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rgbClr val="FFC000"/>
                  </a:solidFill>
                </a:defRPr>
              </a:lvl1pPr>
            </a:lstStyle>
            <a:p>
              <a:r>
                <a:rPr lang="en-US" dirty="0" smtClean="0">
                  <a:solidFill>
                    <a:srgbClr val="002060"/>
                  </a:solidFill>
                </a:rPr>
                <a:t>Data acquisition and filtering</a:t>
              </a:r>
              <a:endParaRPr lang="en-GB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914400" y="1464247"/>
            <a:ext cx="5791197" cy="587630"/>
            <a:chOff x="1403928" y="1635462"/>
            <a:chExt cx="7721597" cy="78350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03928" y="1635462"/>
              <a:ext cx="769052" cy="783507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2212333" y="1836655"/>
              <a:ext cx="6913192" cy="492443"/>
            </a:xfrm>
            <a:prstGeom prst="rect">
              <a:avLst/>
            </a:prstGeom>
            <a:solidFill>
              <a:schemeClr val="bg1">
                <a:alpha val="89804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rgbClr val="002060"/>
                  </a:solidFill>
                </a:defRPr>
              </a:lvl1pPr>
            </a:lstStyle>
            <a:p>
              <a:r>
                <a:rPr lang="en-US" dirty="0" smtClean="0"/>
                <a:t>Computing platforms, data analysis, simulation</a:t>
              </a:r>
              <a:endParaRPr lang="en-GB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676400" y="2132288"/>
            <a:ext cx="5029198" cy="587630"/>
            <a:chOff x="2522140" y="2241126"/>
            <a:chExt cx="6578368" cy="78350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 cstate="screen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22140" y="2241126"/>
              <a:ext cx="805331" cy="783507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3352799" y="2442319"/>
              <a:ext cx="5747709" cy="492443"/>
            </a:xfrm>
            <a:prstGeom prst="rect">
              <a:avLst/>
            </a:prstGeom>
            <a:solidFill>
              <a:schemeClr val="bg1">
                <a:alpha val="89804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rgbClr val="002060"/>
                  </a:solidFill>
                </a:defRPr>
              </a:lvl1pPr>
            </a:lstStyle>
            <a:p>
              <a:r>
                <a:rPr lang="en-US" dirty="0" smtClean="0"/>
                <a:t>Data storage, distribution, preservation</a:t>
              </a:r>
              <a:endParaRPr lang="en-GB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514600" y="2800329"/>
            <a:ext cx="4190998" cy="587630"/>
            <a:chOff x="3676631" y="2846790"/>
            <a:chExt cx="5420624" cy="78350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6631" y="2846790"/>
              <a:ext cx="778938" cy="783507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4473157" y="3047983"/>
              <a:ext cx="4624098" cy="492443"/>
            </a:xfrm>
            <a:prstGeom prst="rect">
              <a:avLst/>
            </a:prstGeom>
            <a:solidFill>
              <a:schemeClr val="bg1">
                <a:alpha val="89804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rgbClr val="002060"/>
                  </a:solidFill>
                </a:defRPr>
              </a:lvl1pPr>
            </a:lstStyle>
            <a:p>
              <a:r>
                <a:rPr lang="en-US" dirty="0" smtClean="0"/>
                <a:t>Compute provisioning</a:t>
              </a:r>
              <a:endParaRPr lang="en-GB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190999" y="4134047"/>
            <a:ext cx="2514596" cy="589839"/>
            <a:chOff x="5928148" y="4071298"/>
            <a:chExt cx="3352794" cy="786452"/>
          </a:xfrm>
        </p:grpSpPr>
        <p:sp>
          <p:nvSpPr>
            <p:cNvPr id="28" name="TextBox 27"/>
            <p:cNvSpPr txBox="1"/>
            <p:nvPr/>
          </p:nvSpPr>
          <p:spPr>
            <a:xfrm>
              <a:off x="6748218" y="4259818"/>
              <a:ext cx="2532724" cy="492443"/>
            </a:xfrm>
            <a:prstGeom prst="rect">
              <a:avLst/>
            </a:prstGeom>
            <a:solidFill>
              <a:schemeClr val="bg1">
                <a:alpha val="89804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rgbClr val="002060"/>
                  </a:solidFill>
                </a:defRPr>
              </a:lvl1pPr>
            </a:lstStyle>
            <a:p>
              <a:r>
                <a:rPr lang="en-US" dirty="0"/>
                <a:t>Data analytics</a:t>
              </a:r>
              <a:endParaRPr lang="en-GB" dirty="0"/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928148" y="4071298"/>
              <a:ext cx="786452" cy="786452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3352800" y="3468370"/>
            <a:ext cx="3352797" cy="585267"/>
            <a:chOff x="4804729" y="3445926"/>
            <a:chExt cx="4342570" cy="780356"/>
          </a:xfrm>
        </p:grpSpPr>
        <p:sp>
          <p:nvSpPr>
            <p:cNvPr id="27" name="TextBox 26"/>
            <p:cNvSpPr txBox="1"/>
            <p:nvPr/>
          </p:nvSpPr>
          <p:spPr>
            <a:xfrm>
              <a:off x="5638800" y="3653901"/>
              <a:ext cx="3508499" cy="492442"/>
            </a:xfrm>
            <a:prstGeom prst="rect">
              <a:avLst/>
            </a:prstGeom>
            <a:solidFill>
              <a:schemeClr val="bg1">
                <a:alpha val="89804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rgbClr val="002060"/>
                  </a:solidFill>
                </a:defRPr>
              </a:lvl1pPr>
            </a:lstStyle>
            <a:p>
              <a:r>
                <a:rPr lang="en-US" dirty="0" smtClean="0"/>
                <a:t>Networks</a:t>
              </a:r>
              <a:endParaRPr lang="en-GB" dirty="0"/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804729" y="3445926"/>
              <a:ext cx="774259" cy="780356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2209800" y="947101"/>
            <a:ext cx="4495795" cy="1037373"/>
            <a:chOff x="2209800" y="947101"/>
            <a:chExt cx="4495795" cy="1037373"/>
          </a:xfrm>
        </p:grpSpPr>
        <p:sp>
          <p:nvSpPr>
            <p:cNvPr id="15" name="Pentagon 14"/>
            <p:cNvSpPr/>
            <p:nvPr/>
          </p:nvSpPr>
          <p:spPr>
            <a:xfrm rot="10800000">
              <a:off x="2209800" y="947101"/>
              <a:ext cx="4495795" cy="1037373"/>
            </a:xfrm>
            <a:prstGeom prst="homePlat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971800" y="1123950"/>
              <a:ext cx="3505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 smtClean="0">
                  <a:solidFill>
                    <a:srgbClr val="002060"/>
                  </a:solidFill>
                </a:rPr>
                <a:t>Multi-core CPUs, GPGPUs, optimized software</a:t>
              </a:r>
              <a:endParaRPr lang="en-GB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352800" y="2289150"/>
            <a:ext cx="3352795" cy="1037373"/>
            <a:chOff x="2209800" y="947101"/>
            <a:chExt cx="4495795" cy="1037373"/>
          </a:xfrm>
        </p:grpSpPr>
        <p:sp>
          <p:nvSpPr>
            <p:cNvPr id="32" name="Pentagon 31"/>
            <p:cNvSpPr/>
            <p:nvPr/>
          </p:nvSpPr>
          <p:spPr>
            <a:xfrm rot="10800000">
              <a:off x="2209800" y="947101"/>
              <a:ext cx="4495795" cy="1037373"/>
            </a:xfrm>
            <a:prstGeom prst="homePlat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en-GB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231573" y="1123950"/>
              <a:ext cx="32454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 smtClean="0">
                  <a:solidFill>
                    <a:srgbClr val="002060"/>
                  </a:solidFill>
                </a:rPr>
                <a:t>Cloud computing and storage</a:t>
              </a:r>
              <a:endParaRPr lang="en-GB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4343400" y="3640073"/>
            <a:ext cx="2353600" cy="369332"/>
            <a:chOff x="1726159" y="944497"/>
            <a:chExt cx="4979434" cy="369332"/>
          </a:xfrm>
        </p:grpSpPr>
        <p:sp>
          <p:nvSpPr>
            <p:cNvPr id="35" name="Pentagon 34"/>
            <p:cNvSpPr/>
            <p:nvPr/>
          </p:nvSpPr>
          <p:spPr>
            <a:xfrm rot="10800000">
              <a:off x="1726159" y="947099"/>
              <a:ext cx="4979434" cy="362629"/>
            </a:xfrm>
            <a:prstGeom prst="homePlat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en-GB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734947" y="944497"/>
              <a:ext cx="35051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 smtClean="0">
                  <a:solidFill>
                    <a:srgbClr val="002060"/>
                  </a:solidFill>
                </a:rPr>
                <a:t>SDN</a:t>
              </a:r>
              <a:endParaRPr lang="en-GB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820218" y="4279536"/>
            <a:ext cx="1890891" cy="365232"/>
            <a:chOff x="2209798" y="944497"/>
            <a:chExt cx="4495795" cy="365232"/>
          </a:xfrm>
        </p:grpSpPr>
        <p:sp>
          <p:nvSpPr>
            <p:cNvPr id="38" name="Pentagon 37"/>
            <p:cNvSpPr/>
            <p:nvPr/>
          </p:nvSpPr>
          <p:spPr>
            <a:xfrm rot="10800000">
              <a:off x="2209798" y="947100"/>
              <a:ext cx="4495795" cy="362629"/>
            </a:xfrm>
            <a:prstGeom prst="homePlat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en-GB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734947" y="944497"/>
              <a:ext cx="35051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600" dirty="0" smtClean="0">
                  <a:solidFill>
                    <a:srgbClr val="002060"/>
                  </a:solidFill>
                </a:rPr>
                <a:t>Data analytics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9240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52" y="0"/>
            <a:ext cx="6867352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57150"/>
            <a:ext cx="4059200" cy="325934"/>
          </a:xfrm>
          <a:noFill/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New professional profiles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chemeClr val="bg1"/>
                </a:solidFill>
              </a:rPr>
              <a:t>FutureGov 2014 (DOI: 10.5281/zenodo.8616, CC-BY-SA, images courtesy of CERN )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B6EE3D9-8D13-4984-BB83-25C3368A53EE}" type="slidenum">
              <a:rPr lang="en-GB" smtClean="0">
                <a:solidFill>
                  <a:schemeClr val="bg1"/>
                </a:solidFill>
              </a:rPr>
              <a:pPr>
                <a:defRPr/>
              </a:pPr>
              <a:t>11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2950" y="1424975"/>
            <a:ext cx="1428750" cy="1916961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002060"/>
                </a:solidFill>
              </a:rPr>
              <a:t>Multicore CPU programming, graphical processors (GPU),</a:t>
            </a:r>
          </a:p>
          <a:p>
            <a:pPr algn="ctr"/>
            <a:r>
              <a:rPr lang="en-US" sz="1200" dirty="0" smtClean="0">
                <a:solidFill>
                  <a:srgbClr val="002060"/>
                </a:solidFill>
              </a:rPr>
              <a:t>multithreaded</a:t>
            </a:r>
          </a:p>
          <a:p>
            <a:pPr algn="ctr"/>
            <a:r>
              <a:rPr lang="en-US" sz="1200" dirty="0" smtClean="0">
                <a:solidFill>
                  <a:srgbClr val="002060"/>
                </a:solidFill>
              </a:rPr>
              <a:t>software </a:t>
            </a:r>
            <a:endParaRPr lang="en-GB" sz="1200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7347" y="3341936"/>
            <a:ext cx="1428750" cy="658564"/>
          </a:xfrm>
          <a:prstGeom prst="rect">
            <a:avLst/>
          </a:prstGeom>
          <a:solidFill>
            <a:srgbClr val="002060">
              <a:alpha val="89804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Software &amp; Computing  Engineers</a:t>
            </a:r>
            <a:endParaRPr lang="en-US" sz="1200" dirty="0"/>
          </a:p>
        </p:txBody>
      </p:sp>
      <p:sp>
        <p:nvSpPr>
          <p:cNvPr id="7" name="Rectangle 6"/>
          <p:cNvSpPr/>
          <p:nvPr/>
        </p:nvSpPr>
        <p:spPr>
          <a:xfrm>
            <a:off x="2745398" y="1424975"/>
            <a:ext cx="1428750" cy="1916961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 smtClean="0">
                <a:solidFill>
                  <a:srgbClr val="002060"/>
                </a:solidFill>
              </a:rPr>
              <a:t>Data </a:t>
            </a:r>
            <a:r>
              <a:rPr lang="it-IT" sz="1200" dirty="0" err="1" smtClean="0">
                <a:solidFill>
                  <a:srgbClr val="002060"/>
                </a:solidFill>
              </a:rPr>
              <a:t>analysis</a:t>
            </a:r>
            <a:r>
              <a:rPr lang="it-IT" sz="1200" dirty="0" smtClean="0">
                <a:solidFill>
                  <a:srgbClr val="002060"/>
                </a:solidFill>
              </a:rPr>
              <a:t> </a:t>
            </a:r>
            <a:r>
              <a:rPr lang="it-IT" sz="1200" dirty="0" err="1" smtClean="0">
                <a:solidFill>
                  <a:srgbClr val="002060"/>
                </a:solidFill>
              </a:rPr>
              <a:t>platforms</a:t>
            </a:r>
            <a:r>
              <a:rPr lang="it-IT" sz="1200" dirty="0" smtClean="0">
                <a:solidFill>
                  <a:srgbClr val="002060"/>
                </a:solidFill>
              </a:rPr>
              <a:t>,</a:t>
            </a:r>
            <a:endParaRPr lang="it-IT" sz="1200" dirty="0">
              <a:solidFill>
                <a:srgbClr val="002060"/>
              </a:solidFill>
            </a:endParaRPr>
          </a:p>
          <a:p>
            <a:pPr algn="ctr"/>
            <a:r>
              <a:rPr lang="it-IT" sz="1200" dirty="0" err="1" smtClean="0">
                <a:solidFill>
                  <a:srgbClr val="002060"/>
                </a:solidFill>
              </a:rPr>
              <a:t>statistics</a:t>
            </a:r>
            <a:r>
              <a:rPr lang="it-IT" sz="1200" dirty="0" smtClean="0">
                <a:solidFill>
                  <a:srgbClr val="002060"/>
                </a:solidFill>
              </a:rPr>
              <a:t>, </a:t>
            </a:r>
            <a:r>
              <a:rPr lang="it-IT" sz="1200" dirty="0" err="1" smtClean="0">
                <a:solidFill>
                  <a:srgbClr val="002060"/>
                </a:solidFill>
              </a:rPr>
              <a:t>mathematics</a:t>
            </a:r>
            <a:r>
              <a:rPr lang="it-IT" sz="1200" dirty="0" smtClean="0">
                <a:solidFill>
                  <a:srgbClr val="002060"/>
                </a:solidFill>
              </a:rPr>
              <a:t>,</a:t>
            </a:r>
            <a:endParaRPr lang="it-IT" sz="1200" dirty="0">
              <a:solidFill>
                <a:srgbClr val="002060"/>
              </a:solidFill>
            </a:endParaRPr>
          </a:p>
          <a:p>
            <a:pPr algn="ctr"/>
            <a:r>
              <a:rPr lang="it-IT" sz="1200" dirty="0" smtClean="0">
                <a:solidFill>
                  <a:srgbClr val="002060"/>
                </a:solidFill>
              </a:rPr>
              <a:t>Data </a:t>
            </a:r>
            <a:r>
              <a:rPr lang="it-IT" sz="1200" dirty="0" err="1" smtClean="0">
                <a:solidFill>
                  <a:srgbClr val="002060"/>
                </a:solidFill>
              </a:rPr>
              <a:t>visualization</a:t>
            </a:r>
            <a:r>
              <a:rPr lang="it-IT" sz="1200" dirty="0" smtClean="0">
                <a:solidFill>
                  <a:srgbClr val="002060"/>
                </a:solidFill>
              </a:rPr>
              <a:t> and </a:t>
            </a:r>
            <a:r>
              <a:rPr lang="it-IT" sz="1200" dirty="0" err="1" smtClean="0">
                <a:solidFill>
                  <a:srgbClr val="002060"/>
                </a:solidFill>
              </a:rPr>
              <a:t>presentation</a:t>
            </a:r>
            <a:r>
              <a:rPr lang="it-IT" sz="1200" dirty="0" smtClean="0">
                <a:solidFill>
                  <a:srgbClr val="002060"/>
                </a:solidFill>
              </a:rPr>
              <a:t>,</a:t>
            </a:r>
            <a:endParaRPr lang="it-IT" sz="1200" dirty="0">
              <a:solidFill>
                <a:srgbClr val="002060"/>
              </a:solidFill>
            </a:endParaRPr>
          </a:p>
          <a:p>
            <a:pPr algn="ctr"/>
            <a:r>
              <a:rPr lang="it-IT" sz="1200" dirty="0" smtClean="0">
                <a:solidFill>
                  <a:srgbClr val="002060"/>
                </a:solidFill>
              </a:rPr>
              <a:t>(</a:t>
            </a:r>
            <a:r>
              <a:rPr lang="it-IT" sz="1200" dirty="0" err="1" smtClean="0">
                <a:solidFill>
                  <a:srgbClr val="002060"/>
                </a:solidFill>
              </a:rPr>
              <a:t>familiarity</a:t>
            </a:r>
            <a:r>
              <a:rPr lang="it-IT" sz="1200" dirty="0" smtClean="0">
                <a:solidFill>
                  <a:srgbClr val="002060"/>
                </a:solidFill>
              </a:rPr>
              <a:t> with HEP)</a:t>
            </a:r>
            <a:endParaRPr lang="it-IT" sz="1200" dirty="0">
              <a:solidFill>
                <a:srgbClr val="00206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43200" y="3341936"/>
            <a:ext cx="1428750" cy="658564"/>
          </a:xfrm>
          <a:prstGeom prst="rect">
            <a:avLst/>
          </a:prstGeom>
          <a:solidFill>
            <a:srgbClr val="002060">
              <a:alpha val="89804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Data Scientists</a:t>
            </a:r>
            <a:endParaRPr lang="en-GB" sz="1200" dirty="0"/>
          </a:p>
        </p:txBody>
      </p:sp>
      <p:sp>
        <p:nvSpPr>
          <p:cNvPr id="9" name="Rectangle 8"/>
          <p:cNvSpPr/>
          <p:nvPr/>
        </p:nvSpPr>
        <p:spPr>
          <a:xfrm>
            <a:off x="4739054" y="1426074"/>
            <a:ext cx="1428750" cy="1916961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002060"/>
                </a:solidFill>
              </a:rPr>
              <a:t>Applications of physics to medical research (hadron therapy, etc.)</a:t>
            </a:r>
            <a:endParaRPr lang="en-GB" sz="1200" dirty="0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43450" y="3343035"/>
            <a:ext cx="1428750" cy="658564"/>
          </a:xfrm>
          <a:prstGeom prst="rect">
            <a:avLst/>
          </a:prstGeom>
          <a:solidFill>
            <a:srgbClr val="002060">
              <a:alpha val="89804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Multidisciplinary applications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87220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latin typeface="Arial" pitchFamily="34" charset="0"/>
                <a:cs typeface="Arial" pitchFamily="34" charset="0"/>
              </a:rPr>
              <a:t>CERN openlab in a nutshell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FutureGov 2014 (DOI: 10.5281/zenodo.8616, CC-BY-SA, images courtesy of CERN )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BF50220-DD9C-47A5-93EE-42AF7A75DF71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3834535" y="1264444"/>
            <a:ext cx="2957258" cy="1285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43300" y="1457325"/>
            <a:ext cx="2114550" cy="2528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800101" y="1500188"/>
            <a:ext cx="4531178" cy="2657475"/>
          </a:xfrm>
        </p:spPr>
        <p:txBody>
          <a:bodyPr/>
          <a:lstStyle/>
          <a:p>
            <a:pPr>
              <a:spcBef>
                <a:spcPts val="900"/>
              </a:spcBef>
              <a:buFont typeface="Arial" pitchFamily="34" charset="0"/>
              <a:buChar char="•"/>
              <a:defRPr/>
            </a:pPr>
            <a:r>
              <a:rPr lang="en-GB" sz="1500" dirty="0"/>
              <a:t>A science – industry partnership to drive R&amp;D and innovation with over a decade of success</a:t>
            </a:r>
          </a:p>
          <a:p>
            <a:pPr>
              <a:spcBef>
                <a:spcPts val="900"/>
              </a:spcBef>
              <a:buFont typeface="Arial" pitchFamily="34" charset="0"/>
              <a:buChar char="•"/>
              <a:defRPr/>
            </a:pPr>
            <a:r>
              <a:rPr lang="en-GB" sz="1500" dirty="0"/>
              <a:t>Evaluate state-of-the-art technologies in a challenging environment and improve them</a:t>
            </a:r>
          </a:p>
          <a:p>
            <a:pPr>
              <a:spcBef>
                <a:spcPts val="900"/>
              </a:spcBef>
              <a:buFont typeface="Arial" pitchFamily="34" charset="0"/>
              <a:buChar char="•"/>
              <a:defRPr/>
            </a:pPr>
            <a:r>
              <a:rPr lang="en-GB" sz="1500" dirty="0"/>
              <a:t>Test in a research environment today what will be used in many business sectors tomorrow</a:t>
            </a:r>
          </a:p>
          <a:p>
            <a:pPr>
              <a:spcBef>
                <a:spcPts val="900"/>
              </a:spcBef>
              <a:buFont typeface="Arial" pitchFamily="34" charset="0"/>
              <a:buChar char="•"/>
              <a:defRPr/>
            </a:pPr>
            <a:r>
              <a:rPr lang="en-GB" sz="1500" dirty="0"/>
              <a:t>Train next generation of engineers/employees</a:t>
            </a:r>
          </a:p>
          <a:p>
            <a:pPr>
              <a:spcBef>
                <a:spcPts val="900"/>
              </a:spcBef>
              <a:buFont typeface="Arial" pitchFamily="34" charset="0"/>
              <a:buChar char="•"/>
              <a:defRPr/>
            </a:pPr>
            <a:r>
              <a:rPr lang="en-GB" sz="1500" dirty="0"/>
              <a:t>Disseminate results and outreach to new audiences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486400" y="1407319"/>
            <a:ext cx="975932" cy="2355125"/>
            <a:chOff x="7509782" y="1239803"/>
            <a:chExt cx="1301242" cy="3140167"/>
          </a:xfrm>
        </p:grpSpPr>
        <p:pic>
          <p:nvPicPr>
            <p:cNvPr id="1026" name="Picture 2" descr="\\cern.ch\dfs\Departments\IT\Projects\openlab\03 Communication\Print\Posters\Sponsors and contributors poster\July2013\CERN_openlab_poster_July_2013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10" t="26764" b="5544"/>
            <a:stretch/>
          </p:blipFill>
          <p:spPr bwMode="auto">
            <a:xfrm>
              <a:off x="7509782" y="1553959"/>
              <a:ext cx="1301242" cy="2826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\\cern.ch\dfs\Departments\IT\Projects\openlab\03 Communication\Print\Posters\Sponsors and contributors poster\July2013\CERN_openlab_poster_July_2013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10" t="5844" b="87312"/>
            <a:stretch/>
          </p:blipFill>
          <p:spPr bwMode="auto">
            <a:xfrm>
              <a:off x="7509782" y="1239803"/>
              <a:ext cx="1301242" cy="285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9857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Public-Private Collaborations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FutureGov 2014 (DOI: 10.5281/zenodo.8616, CC-BY-SA, images courtesy of CERN )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0202" y="1825296"/>
            <a:ext cx="1010500" cy="6218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37" t="24775" r="31320" b="60411"/>
          <a:stretch/>
        </p:blipFill>
        <p:spPr>
          <a:xfrm>
            <a:off x="1566691" y="2143206"/>
            <a:ext cx="457200" cy="4000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67" t="38980" r="17585" b="44089"/>
          <a:stretch/>
        </p:blipFill>
        <p:spPr>
          <a:xfrm>
            <a:off x="1818509" y="1495553"/>
            <a:ext cx="628650" cy="4572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753" r="8792" b="36610"/>
          <a:stretch/>
        </p:blipFill>
        <p:spPr>
          <a:xfrm>
            <a:off x="2474750" y="1204594"/>
            <a:ext cx="758962" cy="2602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4662" b="24756"/>
          <a:stretch/>
        </p:blipFill>
        <p:spPr>
          <a:xfrm>
            <a:off x="3395719" y="1396362"/>
            <a:ext cx="832124" cy="2857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7517" b="6133"/>
          <a:stretch/>
        </p:blipFill>
        <p:spPr>
          <a:xfrm>
            <a:off x="3856125" y="2336972"/>
            <a:ext cx="1386872" cy="2857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0198" y="1892532"/>
            <a:ext cx="714375" cy="20716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/>
          <a:srcRect l="4821" r="80854"/>
          <a:stretch/>
        </p:blipFill>
        <p:spPr>
          <a:xfrm>
            <a:off x="2660583" y="2694033"/>
            <a:ext cx="692146" cy="6655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313" y="3414858"/>
            <a:ext cx="427910" cy="29104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006" y="3805161"/>
            <a:ext cx="400051" cy="51117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366" y="3730124"/>
            <a:ext cx="320873" cy="3143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750" y="3227335"/>
            <a:ext cx="317745" cy="36599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7" y="2997848"/>
            <a:ext cx="1164431" cy="31550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2"/>
          <a:srcRect l="16240" t="6800" r="12148" b="5200"/>
          <a:stretch/>
        </p:blipFill>
        <p:spPr>
          <a:xfrm>
            <a:off x="4047385" y="2776897"/>
            <a:ext cx="638730" cy="50186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94786" y="3737173"/>
            <a:ext cx="652728" cy="42488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21657" y="3446361"/>
            <a:ext cx="635586" cy="42372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04919" y="2999767"/>
            <a:ext cx="644961" cy="4292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65244" y="2707737"/>
            <a:ext cx="377209" cy="377209"/>
          </a:xfrm>
          <a:prstGeom prst="rect">
            <a:avLst/>
          </a:prstGeom>
        </p:spPr>
      </p:pic>
      <p:sp>
        <p:nvSpPr>
          <p:cNvPr id="8" name="Left Arrow 7"/>
          <p:cNvSpPr/>
          <p:nvPr/>
        </p:nvSpPr>
        <p:spPr>
          <a:xfrm>
            <a:off x="4857243" y="1551878"/>
            <a:ext cx="627453" cy="41940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Folded Corner 13"/>
          <p:cNvSpPr/>
          <p:nvPr/>
        </p:nvSpPr>
        <p:spPr>
          <a:xfrm>
            <a:off x="5772150" y="1364820"/>
            <a:ext cx="914400" cy="803266"/>
          </a:xfrm>
          <a:prstGeom prst="foldedCorne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New partners</a:t>
            </a:r>
            <a:endParaRPr lang="en-GB" sz="1400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494888" y="3630939"/>
            <a:ext cx="278890" cy="27889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909308" y="3628669"/>
            <a:ext cx="479073" cy="25073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43661" y="3593329"/>
            <a:ext cx="493074" cy="37232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90336" y="4118345"/>
            <a:ext cx="275459" cy="3305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75597" y="4141960"/>
            <a:ext cx="294660" cy="29466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970783" y="4150476"/>
            <a:ext cx="262929" cy="26292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395719" y="4198507"/>
            <a:ext cx="708811" cy="16686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986349" y="3628669"/>
            <a:ext cx="283431" cy="28343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BF50220-DD9C-47A5-93EE-42AF7A75DF71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8658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060" y="642937"/>
            <a:ext cx="3854941" cy="358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14"/>
          <a:stretch/>
        </p:blipFill>
        <p:spPr bwMode="auto">
          <a:xfrm>
            <a:off x="1371600" y="3829050"/>
            <a:ext cx="2143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71450" y="1143000"/>
            <a:ext cx="314325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Tw Cen MT Condensed Extra Bold" pitchFamily="34" charset="0"/>
              <a:buNone/>
              <a:defRPr sz="200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buFont typeface="Wingdings" charset="2"/>
              <a:buNone/>
              <a:defRPr sz="1800">
                <a:solidFill>
                  <a:schemeClr val="accent6">
                    <a:lumMod val="75000"/>
                  </a:schemeClr>
                </a:solidFill>
                <a:latin typeface="Franklin Gothic Book" pitchFamily="34" charset="0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buNone/>
              <a:defRPr sz="1600">
                <a:solidFill>
                  <a:schemeClr val="accent6">
                    <a:lumMod val="75000"/>
                  </a:schemeClr>
                </a:solidFill>
                <a:latin typeface="Franklin Gothic Book" pitchFamily="34" charset="0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buNone/>
              <a:defRPr sz="1400">
                <a:solidFill>
                  <a:schemeClr val="accent6">
                    <a:lumMod val="75000"/>
                  </a:schemeClr>
                </a:solidFill>
                <a:latin typeface="Franklin Gothic Book" pitchFamily="34" charset="0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buNone/>
              <a:defRPr sz="1400">
                <a:solidFill>
                  <a:schemeClr val="accent6">
                    <a:lumMod val="75000"/>
                  </a:schemeClr>
                </a:solidFill>
                <a:latin typeface="Franklin Gothic Book" pitchFamily="34" charset="0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buNone/>
              <a:defRPr sz="1400">
                <a:solidFill>
                  <a:srgbClr val="15539C"/>
                </a:solidFill>
                <a:latin typeface="Franklin Gothic Book" pitchFamily="34" charset="0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buNone/>
              <a:defRPr sz="1400">
                <a:solidFill>
                  <a:srgbClr val="15539C"/>
                </a:solidFill>
                <a:latin typeface="Franklin Gothic Book" pitchFamily="34" charset="0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buNone/>
              <a:defRPr sz="1400">
                <a:solidFill>
                  <a:srgbClr val="15539C"/>
                </a:solidFill>
                <a:latin typeface="Franklin Gothic Book" pitchFamily="34" charset="0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buNone/>
              <a:defRPr sz="1400">
                <a:solidFill>
                  <a:srgbClr val="15539C"/>
                </a:solidFill>
                <a:latin typeface="Franklin Gothic Book" pitchFamily="34" charset="0"/>
              </a:defRPr>
            </a:lvl9pPr>
          </a:lstStyle>
          <a:p>
            <a:pPr>
              <a:spcBef>
                <a:spcPts val="450"/>
              </a:spcBef>
            </a:pPr>
            <a:r>
              <a:rPr lang="en-US" sz="1200" kern="0" dirty="0"/>
              <a:t>CERN has recruited </a:t>
            </a:r>
            <a:r>
              <a:rPr lang="en-US" sz="1200" b="1" kern="0" dirty="0"/>
              <a:t>5 PhD students </a:t>
            </a:r>
            <a:r>
              <a:rPr lang="en-US" sz="1200" kern="0" dirty="0"/>
              <a:t>on 3 year fellowship contracts starting autumn 2013</a:t>
            </a:r>
          </a:p>
          <a:p>
            <a:pPr>
              <a:spcBef>
                <a:spcPts val="450"/>
              </a:spcBef>
            </a:pPr>
            <a:r>
              <a:rPr lang="en-US" sz="1200" kern="0" dirty="0"/>
              <a:t>Each PhD student is </a:t>
            </a:r>
            <a:r>
              <a:rPr lang="en-US" sz="1200" b="1" kern="0" dirty="0"/>
              <a:t>seconded to Intel for 18 months</a:t>
            </a:r>
            <a:r>
              <a:rPr lang="en-US" sz="1200" kern="0" dirty="0"/>
              <a:t> and works with </a:t>
            </a:r>
            <a:r>
              <a:rPr lang="en-US" sz="1200" b="1" kern="0" dirty="0"/>
              <a:t>LHC experiments </a:t>
            </a:r>
            <a:r>
              <a:rPr lang="en-US" sz="1200" kern="0" dirty="0"/>
              <a:t>on future upgrade research themes</a:t>
            </a:r>
          </a:p>
          <a:p>
            <a:pPr>
              <a:spcBef>
                <a:spcPts val="450"/>
              </a:spcBef>
            </a:pPr>
            <a:r>
              <a:rPr lang="en-US" sz="1200" b="1" kern="0" dirty="0"/>
              <a:t>Associate partners: </a:t>
            </a:r>
            <a:r>
              <a:rPr lang="en-US" sz="1200" kern="0" dirty="0"/>
              <a:t>Nat. Univ. Ireland </a:t>
            </a:r>
            <a:r>
              <a:rPr lang="en-US" sz="1200" kern="0" dirty="0" err="1"/>
              <a:t>Maynooth</a:t>
            </a:r>
            <a:r>
              <a:rPr lang="en-US" sz="1200" kern="0" dirty="0"/>
              <a:t> &amp; Dublin City Univ. (recruits are enrolled in PhD </a:t>
            </a:r>
            <a:r>
              <a:rPr lang="en-US" sz="1200" kern="0" dirty="0" err="1"/>
              <a:t>programmes</a:t>
            </a:r>
            <a:r>
              <a:rPr lang="en-US" sz="1200" kern="0" dirty="0"/>
              <a:t>), </a:t>
            </a:r>
            <a:r>
              <a:rPr lang="en-US" sz="1200" kern="0" dirty="0" err="1"/>
              <a:t>Xena</a:t>
            </a:r>
            <a:r>
              <a:rPr lang="en-US" sz="1200" kern="0" dirty="0"/>
              <a:t> Networks (SME, Denmark)</a:t>
            </a:r>
          </a:p>
          <a:p>
            <a:pPr>
              <a:spcBef>
                <a:spcPts val="450"/>
              </a:spcBef>
            </a:pPr>
            <a:r>
              <a:rPr lang="en-US" sz="1200" kern="0" dirty="0"/>
              <a:t>EC funding: ~ €1.25 million over 4 years</a:t>
            </a:r>
          </a:p>
          <a:p>
            <a:endParaRPr lang="en-GB" sz="1200" kern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0853107-F608-456C-B393-1636D6288C7D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FutureGov 2014 (DOI: 10.5281/zenodo.8616, CC-BY-SA, images courtesy of CERN 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3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FutureGov 2014 (DOI: 10.5281/zenodo.8616, CC-BY-SA, images courtesy of CERN )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0853107-F608-456C-B393-1636D6288C7D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  <p:pic>
        <p:nvPicPr>
          <p:cNvPr id="2050" name="Picture 2" descr="\\cern.ch\dfs\Users\m\mlejeune\Desktop\AS SCREENSHOTS - For PPT\35_tex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313"/>
          <a:stretch/>
        </p:blipFill>
        <p:spPr bwMode="auto">
          <a:xfrm>
            <a:off x="4266" y="642938"/>
            <a:ext cx="3189141" cy="364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152301" y="3638550"/>
            <a:ext cx="270569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75" dirty="0">
                <a:solidFill>
                  <a:schemeClr val="accent6">
                    <a:lumMod val="75000"/>
                  </a:schemeClr>
                </a:solidFill>
              </a:rPr>
              <a:t>This work is licensed under a Creative Commons Attribution-</a:t>
            </a:r>
            <a:r>
              <a:rPr lang="en-US" sz="675" dirty="0" err="1">
                <a:solidFill>
                  <a:schemeClr val="accent6">
                    <a:lumMod val="75000"/>
                  </a:schemeClr>
                </a:solidFill>
              </a:rPr>
              <a:t>ShareAlike</a:t>
            </a:r>
            <a:r>
              <a:rPr lang="en-US" sz="675" dirty="0">
                <a:solidFill>
                  <a:schemeClr val="accent6">
                    <a:lumMod val="75000"/>
                  </a:schemeClr>
                </a:solidFill>
              </a:rPr>
              <a:t> 3.0 </a:t>
            </a:r>
            <a:r>
              <a:rPr lang="en-US" sz="675" dirty="0" err="1">
                <a:solidFill>
                  <a:schemeClr val="accent6">
                    <a:lumMod val="75000"/>
                  </a:schemeClr>
                </a:solidFill>
              </a:rPr>
              <a:t>Unported</a:t>
            </a:r>
            <a:r>
              <a:rPr lang="en-US" sz="675" dirty="0">
                <a:solidFill>
                  <a:schemeClr val="accent6">
                    <a:lumMod val="75000"/>
                  </a:schemeClr>
                </a:solidFill>
              </a:rPr>
              <a:t> License. It includes photos, models and videos courtesy of CERN and uses contents provided by CERN and CERN openlab</a:t>
            </a:r>
            <a:endParaRPr lang="en-GB" sz="675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8710" y="4202579"/>
            <a:ext cx="701990" cy="433958"/>
          </a:xfrm>
          <a:prstGeom prst="rect">
            <a:avLst/>
          </a:prstGeom>
        </p:spPr>
      </p:pic>
      <p:pic>
        <p:nvPicPr>
          <p:cNvPr id="7" name="Picture 6" descr="http://design-guidelines.web.cern.ch/sites/design-guidelines.web.cern.ch/files/u6/shado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9100" y="4179337"/>
            <a:ext cx="520262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82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Scientific Research Paradigms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FutureGov 2014 (DOI: 10.5281/zenodo.8616, CC-BY-SA, images courtesy of CERN 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B6EE3D9-8D13-4984-BB83-25C3368A53EE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  <p:sp>
        <p:nvSpPr>
          <p:cNvPr id="5" name="Right Arrow 4"/>
          <p:cNvSpPr/>
          <p:nvPr/>
        </p:nvSpPr>
        <p:spPr>
          <a:xfrm rot="20810866">
            <a:off x="-690862" y="3255103"/>
            <a:ext cx="7120025" cy="571500"/>
          </a:xfrm>
          <a:prstGeom prst="rightArrow">
            <a:avLst/>
          </a:prstGeom>
          <a:solidFill>
            <a:srgbClr val="15539C"/>
          </a:solidFill>
          <a:ln w="34925"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600" y="1841234"/>
            <a:ext cx="1053703" cy="12001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0690" y="1492981"/>
            <a:ext cx="1022243" cy="14487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3025" y="1361980"/>
            <a:ext cx="663130" cy="6322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9457" y="2021678"/>
            <a:ext cx="1086015" cy="6989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3876" y="2586531"/>
            <a:ext cx="561425" cy="5182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1483" y="1331753"/>
            <a:ext cx="1115003" cy="7470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3489" y="2306981"/>
            <a:ext cx="1226353" cy="68994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05351" y="3941421"/>
            <a:ext cx="12202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2060"/>
                </a:solidFill>
              </a:rPr>
              <a:t>1 – Empirical</a:t>
            </a:r>
            <a:r>
              <a:rPr lang="en-US" sz="1400" dirty="0">
                <a:solidFill>
                  <a:srgbClr val="002060"/>
                </a:solidFill>
              </a:rPr>
              <a:t/>
            </a:r>
            <a:br>
              <a:rPr lang="en-US" sz="1400" dirty="0">
                <a:solidFill>
                  <a:srgbClr val="002060"/>
                </a:solidFill>
              </a:rPr>
            </a:br>
            <a:r>
              <a:rPr lang="en-US" sz="1400" dirty="0" smtClean="0">
                <a:solidFill>
                  <a:srgbClr val="002060"/>
                </a:solidFill>
              </a:rPr>
              <a:t>observations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28006" y="3934958"/>
            <a:ext cx="16962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2060"/>
                </a:solidFill>
              </a:rPr>
              <a:t>2 - Generalization</a:t>
            </a:r>
          </a:p>
          <a:p>
            <a:pPr algn="ctr"/>
            <a:r>
              <a:rPr lang="en-US" sz="1400" dirty="0" smtClean="0">
                <a:solidFill>
                  <a:srgbClr val="002060"/>
                </a:solidFill>
              </a:rPr>
              <a:t>Theoretical models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433954" y="3858519"/>
            <a:ext cx="136928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2060"/>
                </a:solidFill>
              </a:rPr>
              <a:t>3 - Simulations</a:t>
            </a:r>
          </a:p>
          <a:p>
            <a:pPr algn="ctr"/>
            <a:r>
              <a:rPr lang="en-US" sz="1400" dirty="0" smtClean="0">
                <a:solidFill>
                  <a:srgbClr val="002060"/>
                </a:solidFill>
              </a:rPr>
              <a:t>Computational</a:t>
            </a:r>
            <a:br>
              <a:rPr lang="en-US" sz="1400" dirty="0" smtClean="0">
                <a:solidFill>
                  <a:srgbClr val="002060"/>
                </a:solidFill>
              </a:rPr>
            </a:br>
            <a:r>
              <a:rPr lang="en-US" sz="1400" dirty="0" smtClean="0">
                <a:solidFill>
                  <a:srgbClr val="002060"/>
                </a:solidFill>
              </a:rPr>
              <a:t>sciences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114372" y="3890486"/>
            <a:ext cx="136768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2060"/>
                </a:solidFill>
              </a:rPr>
              <a:t>4 - Data-driven</a:t>
            </a:r>
            <a:br>
              <a:rPr lang="en-US" sz="1400" dirty="0" smtClean="0">
                <a:solidFill>
                  <a:srgbClr val="002060"/>
                </a:solidFill>
              </a:rPr>
            </a:br>
            <a:r>
              <a:rPr lang="en-US" sz="1400" dirty="0" smtClean="0">
                <a:solidFill>
                  <a:srgbClr val="002060"/>
                </a:solidFill>
              </a:rPr>
              <a:t>science</a:t>
            </a:r>
          </a:p>
          <a:p>
            <a:pPr algn="ctr"/>
            <a:r>
              <a:rPr lang="en-US" sz="1400" dirty="0" smtClean="0">
                <a:solidFill>
                  <a:srgbClr val="002060"/>
                </a:solidFill>
              </a:rPr>
              <a:t>eScience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633492" y="3366956"/>
            <a:ext cx="697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Today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34240" y="3421129"/>
            <a:ext cx="10054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~50 years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81699" y="3424106"/>
            <a:ext cx="1000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500 years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01602" y="3421993"/>
            <a:ext cx="10999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4000 years</a:t>
            </a:r>
            <a:endParaRPr lang="en-GB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643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What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the </a:t>
            </a:r>
            <a:r>
              <a:rPr lang="it-IT" dirty="0" err="1" smtClean="0"/>
              <a:t>Universe</a:t>
            </a:r>
            <a:r>
              <a:rPr lang="it-IT" dirty="0" smtClean="0"/>
              <a:t> made of?</a:t>
            </a:r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FutureGov 2014 (DOI: 10.5281/zenodo.8616, CC-BY-SA, images courtesy of CERN )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BF50220-DD9C-47A5-93EE-42AF7A75DF71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439712"/>
            <a:ext cx="3714751" cy="2628010"/>
          </a:xfrm>
          <a:prstGeom prst="rect">
            <a:avLst/>
          </a:prstGeom>
        </p:spPr>
      </p:pic>
      <p:sp>
        <p:nvSpPr>
          <p:cNvPr id="8" name="Rectangle 4"/>
          <p:cNvSpPr>
            <a:spLocks/>
          </p:cNvSpPr>
          <p:nvPr/>
        </p:nvSpPr>
        <p:spPr bwMode="auto">
          <a:xfrm>
            <a:off x="3714750" y="1338171"/>
            <a:ext cx="2966837" cy="2750231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0" tIns="0" rIns="0" bIns="0"/>
          <a:lstStyle>
            <a:lvl1pPr marL="55563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255985" indent="-214313">
              <a:buClr>
                <a:schemeClr val="accent6"/>
              </a:buClr>
              <a:buSzPct val="100000"/>
              <a:buFont typeface="Wingdings" panose="05000000000000000000" pitchFamily="2" charset="2"/>
              <a:buChar char="§"/>
            </a:pPr>
            <a:endParaRPr lang="en-US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55985" indent="-214313">
              <a:buClr>
                <a:schemeClr val="accent6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What gives the particles their masses?</a:t>
            </a:r>
            <a:endParaRPr lang="en-US" sz="30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Gill Sans" charset="0"/>
              <a:cs typeface="Arial" panose="020B0604020202020204" pitchFamily="34" charset="0"/>
            </a:endParaRPr>
          </a:p>
          <a:p>
            <a:pPr marL="255985" indent="-214313">
              <a:buClr>
                <a:schemeClr val="accent6"/>
              </a:buClr>
              <a:buSzPct val="100000"/>
              <a:buFont typeface="Wingdings" panose="05000000000000000000" pitchFamily="2" charset="2"/>
              <a:buChar char="§"/>
            </a:pPr>
            <a:endParaRPr lang="en-US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55985" indent="-214313">
              <a:buClr>
                <a:schemeClr val="accent6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How can gravity be integrated into a unified theory?</a:t>
            </a:r>
            <a:endParaRPr lang="en-US" sz="30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Gill Sans" charset="0"/>
              <a:cs typeface="Arial" panose="020B0604020202020204" pitchFamily="34" charset="0"/>
            </a:endParaRPr>
          </a:p>
          <a:p>
            <a:pPr marL="255985" indent="-214313">
              <a:buClr>
                <a:schemeClr val="accent6"/>
              </a:buClr>
              <a:buSzPct val="100000"/>
              <a:buFont typeface="Wingdings" panose="05000000000000000000" pitchFamily="2" charset="2"/>
              <a:buChar char="§"/>
            </a:pPr>
            <a:endParaRPr lang="en-US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55985" indent="-214313">
              <a:buClr>
                <a:schemeClr val="accent6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Why is there only matter and no anti-matter in the universe?</a:t>
            </a:r>
            <a:endParaRPr lang="en-US" sz="30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Gill Sans" charset="0"/>
              <a:cs typeface="Arial" panose="020B0604020202020204" pitchFamily="34" charset="0"/>
            </a:endParaRPr>
          </a:p>
          <a:p>
            <a:pPr marL="255985" indent="-214313">
              <a:buClr>
                <a:schemeClr val="accent6"/>
              </a:buClr>
              <a:buSzPct val="100000"/>
              <a:buFont typeface="Wingdings" panose="05000000000000000000" pitchFamily="2" charset="2"/>
              <a:buChar char="§"/>
            </a:pPr>
            <a:endParaRPr lang="en-US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55985" indent="-214313">
              <a:buClr>
                <a:schemeClr val="accent6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Are there more space-time dimensions than the 4 we know of?</a:t>
            </a:r>
            <a:endParaRPr lang="en-US" sz="30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Gill Sans" charset="0"/>
              <a:cs typeface="Arial" panose="020B0604020202020204" pitchFamily="34" charset="0"/>
            </a:endParaRPr>
          </a:p>
          <a:p>
            <a:pPr marL="255985" indent="-214313">
              <a:buClr>
                <a:schemeClr val="accent6"/>
              </a:buClr>
              <a:buSzPct val="100000"/>
              <a:buFont typeface="Wingdings" panose="05000000000000000000" pitchFamily="2" charset="2"/>
              <a:buChar char="§"/>
            </a:pPr>
            <a:endParaRPr lang="en-US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55985" indent="-214313">
              <a:buClr>
                <a:schemeClr val="accent6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What is dark energy and dark matter which makes up 95% of the universe ?</a:t>
            </a:r>
            <a:endParaRPr lang="en-US" sz="30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Gill Sans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CERN?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FutureGov 2014 (DOI: 10.5281/zenodo.8616, CC-BY-SA, images courtesy of CERN )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BF50220-DD9C-47A5-93EE-42AF7A75DF71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" y="2588833"/>
            <a:ext cx="2241743" cy="1640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8"/>
          <p:cNvSpPr>
            <a:spLocks/>
          </p:cNvSpPr>
          <p:nvPr/>
        </p:nvSpPr>
        <p:spPr bwMode="auto">
          <a:xfrm>
            <a:off x="2857501" y="971550"/>
            <a:ext cx="3771899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47625" tIns="47625" rIns="47625" bIns="47625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r"/>
            <a:r>
              <a:rPr lang="en-GB" sz="1350" b="1" dirty="0">
                <a:solidFill>
                  <a:schemeClr val="accent6">
                    <a:lumMod val="75000"/>
                  </a:schemeClr>
                </a:solidFill>
              </a:rPr>
              <a:t>European Organization for Nuclear Research</a:t>
            </a:r>
            <a:r>
              <a:rPr lang="en-GB" sz="135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en-US" sz="135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Rectangle 9"/>
          <p:cNvSpPr>
            <a:spLocks/>
          </p:cNvSpPr>
          <p:nvPr/>
        </p:nvSpPr>
        <p:spPr bwMode="auto">
          <a:xfrm>
            <a:off x="2743201" y="1472407"/>
            <a:ext cx="3886199" cy="2756693"/>
          </a:xfrm>
          <a:prstGeom prst="rect">
            <a:avLst/>
          </a:prstGeom>
          <a:gradFill rotWithShape="0">
            <a:gsLst>
              <a:gs pos="0">
                <a:srgbClr val="235D81">
                  <a:alpha val="70000"/>
                </a:srgbClr>
              </a:gs>
              <a:gs pos="100000">
                <a:srgbClr val="4F81BD">
                  <a:alpha val="67000"/>
                </a:srgbClr>
              </a:gs>
            </a:gsLst>
            <a:lin ang="5400000" scaled="1"/>
          </a:gradFill>
          <a:ln>
            <a:noFill/>
          </a:ln>
          <a:effectLst>
            <a:outerShdw blurRad="38100" dist="38099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47625" tIns="47625" rIns="47625" bIns="47625"/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90000"/>
              </a:lnSpc>
              <a:spcBef>
                <a:spcPts val="460"/>
              </a:spcBef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Founded in 1954 – 60</a:t>
            </a:r>
            <a:r>
              <a:rPr lang="en-US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Anniversary Celebration!</a:t>
            </a:r>
          </a:p>
          <a:p>
            <a:pPr>
              <a:lnSpc>
                <a:spcPct val="90000"/>
              </a:lnSpc>
              <a:spcBef>
                <a:spcPts val="460"/>
              </a:spcBef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21 Member 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States: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Austria, Belgium, Bulgaria, 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Czech 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Republic, Denmark, Finland, France, Germany, Greece, Hungary, 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Israel, Italy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Netherlands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Norway, Poland, Portugal, Slovakia, Spain, Sweden, Switzerland and 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United 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Kingdom </a:t>
            </a:r>
            <a:endParaRPr lang="en-US" dirty="0">
              <a:ea typeface="Gill Sans" charset="0"/>
              <a:cs typeface="Gill Sans" charset="0"/>
            </a:endParaRPr>
          </a:p>
          <a:p>
            <a:pPr>
              <a:lnSpc>
                <a:spcPct val="90000"/>
              </a:lnSpc>
              <a:spcBef>
                <a:spcPts val="460"/>
              </a:spcBef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Candidate for Accession: 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Romania</a:t>
            </a:r>
            <a:endParaRPr lang="en-US" dirty="0">
              <a:ea typeface="Gill Sans" charset="0"/>
              <a:cs typeface="Gill Sans" charset="0"/>
            </a:endParaRPr>
          </a:p>
          <a:p>
            <a:pPr>
              <a:lnSpc>
                <a:spcPct val="90000"/>
              </a:lnSpc>
              <a:spcBef>
                <a:spcPts val="460"/>
              </a:spcBef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Associate Members in the Pre-Stage to Membership: 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Serbia, Ukraine, (Brazil, Cyprus)</a:t>
            </a:r>
            <a:endParaRPr lang="en-US" dirty="0">
              <a:ea typeface="Gill Sans" charset="0"/>
              <a:cs typeface="Gill Sans" charset="0"/>
            </a:endParaRPr>
          </a:p>
          <a:p>
            <a:pPr>
              <a:lnSpc>
                <a:spcPct val="90000"/>
              </a:lnSpc>
              <a:spcBef>
                <a:spcPts val="460"/>
              </a:spcBef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Applicant States: 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Slovenia</a:t>
            </a:r>
            <a:endParaRPr lang="en-US" dirty="0">
              <a:ea typeface="Gill Sans" charset="0"/>
              <a:cs typeface="Gill Sans" charset="0"/>
            </a:endParaRPr>
          </a:p>
          <a:p>
            <a:pPr>
              <a:lnSpc>
                <a:spcPct val="90000"/>
              </a:lnSpc>
              <a:spcBef>
                <a:spcPts val="460"/>
              </a:spcBef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Observers to Council: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India, Japan, 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Russia, Turkey, United 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States of America, 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the 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European Commission and 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UNESCO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Rectangle 10"/>
          <p:cNvSpPr>
            <a:spLocks/>
          </p:cNvSpPr>
          <p:nvPr/>
        </p:nvSpPr>
        <p:spPr bwMode="auto">
          <a:xfrm>
            <a:off x="345909" y="1472407"/>
            <a:ext cx="2238734" cy="988591"/>
          </a:xfrm>
          <a:prstGeom prst="rect">
            <a:avLst/>
          </a:prstGeom>
          <a:gradFill rotWithShape="0">
            <a:gsLst>
              <a:gs pos="0">
                <a:srgbClr val="9B2D1F">
                  <a:alpha val="70000"/>
                </a:srgbClr>
              </a:gs>
              <a:gs pos="100000">
                <a:srgbClr val="4F81BD">
                  <a:alpha val="67000"/>
                </a:srgbClr>
              </a:gs>
            </a:gsLst>
            <a:lin ang="5400000" scaled="1"/>
          </a:gradFill>
          <a:ln>
            <a:noFill/>
          </a:ln>
          <a:effectLst>
            <a:outerShdw blurRad="38100" dist="38099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47625" tIns="47625" rIns="47625" bIns="47625"/>
          <a:lstStyle>
            <a:lvl1pPr marL="179388" indent="-179388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80000"/>
              </a:lnSpc>
              <a:spcBef>
                <a:spcPts val="497"/>
              </a:spcBef>
            </a:pPr>
            <a:r>
              <a:rPr lang="en-US" dirty="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~ 2300 staff</a:t>
            </a:r>
            <a:endParaRPr lang="en-US" dirty="0">
              <a:ea typeface="Gill Sans" charset="0"/>
              <a:cs typeface="Gill Sans" charset="0"/>
            </a:endParaRPr>
          </a:p>
          <a:p>
            <a:pPr>
              <a:lnSpc>
                <a:spcPct val="80000"/>
              </a:lnSpc>
              <a:spcBef>
                <a:spcPts val="497"/>
              </a:spcBef>
            </a:pPr>
            <a:r>
              <a:rPr lang="en-US" dirty="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~ 1050 other paid personnel</a:t>
            </a:r>
            <a:endParaRPr lang="en-US" dirty="0">
              <a:ea typeface="Gill Sans" charset="0"/>
              <a:cs typeface="Gill Sans" charset="0"/>
            </a:endParaRPr>
          </a:p>
          <a:p>
            <a:pPr>
              <a:lnSpc>
                <a:spcPct val="80000"/>
              </a:lnSpc>
              <a:spcBef>
                <a:spcPts val="497"/>
              </a:spcBef>
            </a:pPr>
            <a:r>
              <a:rPr lang="en-US" dirty="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~ 11000 users</a:t>
            </a:r>
            <a:endParaRPr lang="en-US" dirty="0">
              <a:ea typeface="Gill Sans" charset="0"/>
              <a:cs typeface="Gill Sans" charset="0"/>
            </a:endParaRPr>
          </a:p>
          <a:p>
            <a:pPr>
              <a:lnSpc>
                <a:spcPct val="80000"/>
              </a:lnSpc>
              <a:spcBef>
                <a:spcPts val="497"/>
              </a:spcBef>
            </a:pPr>
            <a:r>
              <a:rPr lang="en-US" dirty="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Budget (2012) ~</a:t>
            </a:r>
            <a:r>
              <a:rPr lang="en-US" dirty="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1100 </a:t>
            </a:r>
            <a:r>
              <a:rPr lang="en-US" dirty="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MCHF</a:t>
            </a:r>
          </a:p>
        </p:txBody>
      </p:sp>
    </p:spTree>
    <p:extLst>
      <p:ext uri="{BB962C8B-B14F-4D97-AF65-F5344CB8AC3E}">
        <p14:creationId xmlns:p14="http://schemas.microsoft.com/office/powerpoint/2010/main" val="145304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The Large Hadron Collider (LHC)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chemeClr val="bg1"/>
                </a:solidFill>
              </a:rPr>
              <a:t>FutureGov 2014 (DOI: 10.5281/zenodo.8616, CC-BY-SA, images courtesy of CERN )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BF50220-DD9C-47A5-93EE-42AF7A75DF71}" type="slidenum">
              <a:rPr lang="en-GB" smtClean="0">
                <a:solidFill>
                  <a:schemeClr val="bg1"/>
                </a:solidFill>
              </a:rPr>
              <a:pPr>
                <a:defRPr/>
              </a:pPr>
              <a:t>5</a:t>
            </a:fld>
            <a:endParaRPr lang="en-GB">
              <a:solidFill>
                <a:schemeClr val="bg1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665" y="883022"/>
            <a:ext cx="1525358" cy="1143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283" y="3121944"/>
            <a:ext cx="1666833" cy="1109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0304" y="1041347"/>
            <a:ext cx="1737992" cy="908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200" y="3030918"/>
            <a:ext cx="1141804" cy="83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375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Data !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657475" y="971550"/>
            <a:ext cx="35491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76092"/>
                </a:solidFill>
                <a:latin typeface="Calibri" pitchFamily="34" charset="0"/>
              </a:rPr>
              <a:t>Detectors: </a:t>
            </a:r>
            <a:r>
              <a:rPr lang="en-US" dirty="0">
                <a:solidFill>
                  <a:srgbClr val="376092"/>
                </a:solidFill>
                <a:latin typeface="Calibri" pitchFamily="34" charset="0"/>
              </a:rPr>
              <a:t>7000 </a:t>
            </a:r>
            <a:r>
              <a:rPr lang="en-US" dirty="0" smtClean="0">
                <a:solidFill>
                  <a:srgbClr val="376092"/>
                </a:solidFill>
                <a:latin typeface="Calibri" pitchFamily="34" charset="0"/>
              </a:rPr>
              <a:t>tons “microscopes</a:t>
            </a:r>
            <a:r>
              <a:rPr lang="en-US" dirty="0">
                <a:solidFill>
                  <a:srgbClr val="376092"/>
                </a:solidFill>
                <a:latin typeface="Calibri" pitchFamily="34" charset="0"/>
              </a:rPr>
              <a:t>”</a:t>
            </a:r>
          </a:p>
          <a:p>
            <a:r>
              <a:rPr lang="en-US" dirty="0">
                <a:solidFill>
                  <a:srgbClr val="376092"/>
                </a:solidFill>
                <a:latin typeface="Calibri" pitchFamily="34" charset="0"/>
              </a:rPr>
              <a:t> </a:t>
            </a:r>
            <a:r>
              <a:rPr lang="en-US" dirty="0" smtClean="0">
                <a:solidFill>
                  <a:srgbClr val="376092"/>
                </a:solidFill>
                <a:latin typeface="Calibri" pitchFamily="34" charset="0"/>
              </a:rPr>
              <a:t> 150 million sensors</a:t>
            </a:r>
            <a:endParaRPr lang="en-US" dirty="0">
              <a:solidFill>
                <a:srgbClr val="376092"/>
              </a:solidFill>
              <a:latin typeface="Calibri" pitchFamily="34" charset="0"/>
            </a:endParaRPr>
          </a:p>
          <a:p>
            <a:r>
              <a:rPr lang="en-US" dirty="0" smtClean="0">
                <a:solidFill>
                  <a:srgbClr val="376092"/>
                </a:solidFill>
                <a:latin typeface="Calibri" pitchFamily="34" charset="0"/>
              </a:rPr>
              <a:t>  Select 40 million times per second</a:t>
            </a:r>
            <a:endParaRPr lang="en-US" dirty="0">
              <a:solidFill>
                <a:srgbClr val="376092"/>
              </a:solidFill>
              <a:latin typeface="Calibri" pitchFamily="34" charset="0"/>
            </a:endParaRPr>
          </a:p>
        </p:txBody>
      </p:sp>
      <p:pic>
        <p:nvPicPr>
          <p:cNvPr id="7" name="Picture 6" descr="0712017_0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0150" y="971552"/>
            <a:ext cx="1280539" cy="857249"/>
          </a:xfrm>
          <a:prstGeom prst="rect">
            <a:avLst/>
          </a:prstGeom>
        </p:spPr>
      </p:pic>
      <p:pic>
        <p:nvPicPr>
          <p:cNvPr id="8" name="Picture 7" descr="tdaq-racks-01sm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0151" y="3572057"/>
            <a:ext cx="1295160" cy="868736"/>
          </a:xfrm>
          <a:prstGeom prst="rect">
            <a:avLst/>
          </a:prstGeom>
        </p:spPr>
      </p:pic>
      <p:pic>
        <p:nvPicPr>
          <p:cNvPr id="9" name="Picture 8" descr="level1-3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0150" y="2266950"/>
            <a:ext cx="1285875" cy="9566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57475" y="2266951"/>
            <a:ext cx="32765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76092"/>
                </a:solidFill>
                <a:latin typeface="Calibri" pitchFamily="34" charset="0"/>
              </a:rPr>
              <a:t>Level-1 Filters (Triggers)</a:t>
            </a:r>
            <a:endParaRPr lang="en-US" dirty="0">
              <a:solidFill>
                <a:srgbClr val="376092"/>
              </a:solidFill>
              <a:latin typeface="Calibri" pitchFamily="34" charset="0"/>
            </a:endParaRPr>
          </a:p>
          <a:p>
            <a:r>
              <a:rPr lang="en-US" dirty="0" smtClean="0">
                <a:solidFill>
                  <a:srgbClr val="376092"/>
                </a:solidFill>
                <a:latin typeface="Calibri" pitchFamily="34" charset="0"/>
              </a:rPr>
              <a:t> Select 100,000 times per second</a:t>
            </a:r>
            <a:endParaRPr lang="en-US" dirty="0">
              <a:solidFill>
                <a:srgbClr val="376092"/>
              </a:solidFill>
              <a:latin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57475" y="3583544"/>
            <a:ext cx="28677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76092"/>
                </a:solidFill>
                <a:latin typeface="Calibri" pitchFamily="34" charset="0"/>
              </a:rPr>
              <a:t>High-Level Filters</a:t>
            </a:r>
            <a:endParaRPr lang="en-US" dirty="0">
              <a:solidFill>
                <a:srgbClr val="376092"/>
              </a:solidFill>
              <a:latin typeface="Calibri" pitchFamily="34" charset="0"/>
            </a:endParaRPr>
          </a:p>
          <a:p>
            <a:r>
              <a:rPr lang="en-US" dirty="0" smtClean="0">
                <a:solidFill>
                  <a:srgbClr val="376092"/>
                </a:solidFill>
                <a:latin typeface="Calibri" pitchFamily="34" charset="0"/>
              </a:rPr>
              <a:t> Select 100 times per second</a:t>
            </a:r>
            <a:endParaRPr lang="en-US" dirty="0">
              <a:solidFill>
                <a:srgbClr val="376092"/>
              </a:solidFill>
              <a:latin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71975" y="1885950"/>
            <a:ext cx="2120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libri" pitchFamily="34" charset="0"/>
              </a:rPr>
              <a:t>Peta</a:t>
            </a:r>
            <a:r>
              <a:rPr lang="en-US" b="1" dirty="0">
                <a:solidFill>
                  <a:srgbClr val="FF0000"/>
                </a:solidFill>
                <a:latin typeface="Calibri" pitchFamily="34" charset="0"/>
              </a:rPr>
              <a:t> Bytes / sec !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71975" y="2952750"/>
            <a:ext cx="2095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libri" pitchFamily="34" charset="0"/>
              </a:rPr>
              <a:t>Tera</a:t>
            </a:r>
            <a:r>
              <a:rPr lang="en-US" b="1" dirty="0">
                <a:solidFill>
                  <a:srgbClr val="FF0000"/>
                </a:solidFill>
                <a:latin typeface="Calibri" pitchFamily="34" charset="0"/>
              </a:rPr>
              <a:t> Bytes / sec !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371975" y="4183618"/>
            <a:ext cx="2118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Calibri" pitchFamily="34" charset="0"/>
              </a:rPr>
              <a:t>Giga Bytes / sec !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FutureGov 2014 (DOI: 10.5281/zenodo.8616, CC-BY-SA, images courtesy of CERN )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B6EE3D9-8D13-4984-BB83-25C3368A53EE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381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610046_02-A4-at-144-dpi cut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3692" y="1342041"/>
            <a:ext cx="1061977" cy="1205428"/>
          </a:xfrm>
          <a:prstGeom prst="rect">
            <a:avLst/>
          </a:prstGeom>
        </p:spPr>
      </p:pic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1094982" y="153553"/>
            <a:ext cx="5672137" cy="325934"/>
          </a:xfrm>
        </p:spPr>
        <p:txBody>
          <a:bodyPr/>
          <a:lstStyle/>
          <a:p>
            <a:pPr eaLnBrk="1" hangingPunct="1"/>
            <a:r>
              <a:rPr lang="en-US" sz="2100" dirty="0">
                <a:latin typeface="Arial" charset="0"/>
              </a:rPr>
              <a:t>Storage, Reconstruction,</a:t>
            </a:r>
            <a:br>
              <a:rPr lang="en-US" sz="2100" dirty="0">
                <a:latin typeface="Arial" charset="0"/>
              </a:rPr>
            </a:br>
            <a:r>
              <a:rPr lang="en-US" sz="2100" dirty="0">
                <a:latin typeface="Arial" charset="0"/>
              </a:rPr>
              <a:t>Simulation, Distribution</a:t>
            </a:r>
          </a:p>
        </p:txBody>
      </p:sp>
      <p:pic>
        <p:nvPicPr>
          <p:cNvPr id="6147" name="Picture 2" descr="lhc_alp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250" y="1478997"/>
            <a:ext cx="3600450" cy="2375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3643312" y="2268141"/>
            <a:ext cx="814388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ＭＳ Ｐゴシック" charset="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sz="1575" dirty="0">
                <a:solidFill>
                  <a:srgbClr val="FCF933"/>
                </a:solidFill>
                <a:effectLst>
                  <a:outerShdw blurRad="50800" dist="38100" dir="2700000">
                    <a:srgbClr val="000000"/>
                  </a:outerShdw>
                </a:effectLst>
                <a:ea typeface="ＭＳ Ｐゴシック" pitchFamily="-111" charset="-128"/>
                <a:cs typeface="ＭＳ Ｐゴシック" pitchFamily="-111" charset="-128"/>
              </a:rPr>
              <a:t>6 GB/s</a:t>
            </a:r>
            <a:endParaRPr lang="en-GB" sz="1350" dirty="0">
              <a:effectLst>
                <a:outerShdw blurRad="50800" dist="38100" dir="2700000">
                  <a:srgbClr val="000000"/>
                </a:outerShdw>
              </a:effectLst>
              <a:ea typeface="ＭＳ Ｐゴシック" pitchFamily="-111" charset="-128"/>
              <a:cs typeface="ＭＳ Ｐゴシック" pitchFamily="-111" charset="-128"/>
            </a:endParaRPr>
          </a:p>
        </p:txBody>
      </p:sp>
      <p:cxnSp>
        <p:nvCxnSpPr>
          <p:cNvPr id="6" name="Straight Arrow Connector 5"/>
          <p:cNvCxnSpPr>
            <a:endCxn id="14" idx="1"/>
          </p:cNvCxnSpPr>
          <p:nvPr/>
        </p:nvCxnSpPr>
        <p:spPr>
          <a:xfrm flipV="1">
            <a:off x="1071563" y="2611041"/>
            <a:ext cx="2743200" cy="557213"/>
          </a:xfrm>
          <a:prstGeom prst="straightConnector1">
            <a:avLst/>
          </a:prstGeom>
          <a:ln w="38100">
            <a:solidFill>
              <a:srgbClr val="FFFF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endCxn id="14" idx="1"/>
          </p:cNvCxnSpPr>
          <p:nvPr/>
        </p:nvCxnSpPr>
        <p:spPr>
          <a:xfrm flipV="1">
            <a:off x="3000375" y="2611041"/>
            <a:ext cx="814388" cy="42863"/>
          </a:xfrm>
          <a:prstGeom prst="straightConnector1">
            <a:avLst/>
          </a:prstGeom>
          <a:ln w="38100">
            <a:solidFill>
              <a:srgbClr val="FFFF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endCxn id="14" idx="2"/>
          </p:cNvCxnSpPr>
          <p:nvPr/>
        </p:nvCxnSpPr>
        <p:spPr>
          <a:xfrm flipH="1" flipV="1">
            <a:off x="3899467" y="2696766"/>
            <a:ext cx="343921" cy="471488"/>
          </a:xfrm>
          <a:prstGeom prst="straightConnector1">
            <a:avLst/>
          </a:prstGeom>
          <a:ln w="38100">
            <a:solidFill>
              <a:srgbClr val="FFFF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endCxn id="14" idx="2"/>
          </p:cNvCxnSpPr>
          <p:nvPr/>
        </p:nvCxnSpPr>
        <p:spPr>
          <a:xfrm flipV="1">
            <a:off x="3814763" y="2696766"/>
            <a:ext cx="84705" cy="128588"/>
          </a:xfrm>
          <a:prstGeom prst="straightConnector1">
            <a:avLst/>
          </a:prstGeom>
          <a:ln w="38100">
            <a:solidFill>
              <a:srgbClr val="FFFF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4763" y="2525316"/>
            <a:ext cx="169409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6150" descr="atlas logo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7588" y="2782492"/>
            <a:ext cx="236144" cy="283373"/>
          </a:xfrm>
          <a:prstGeom prst="rect">
            <a:avLst/>
          </a:prstGeom>
        </p:spPr>
      </p:pic>
      <p:pic>
        <p:nvPicPr>
          <p:cNvPr id="6152" name="Picture 6151" descr="alice logo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0525" y="3211116"/>
            <a:ext cx="194918" cy="214313"/>
          </a:xfrm>
          <a:prstGeom prst="rect">
            <a:avLst/>
          </a:prstGeom>
        </p:spPr>
      </p:pic>
      <p:pic>
        <p:nvPicPr>
          <p:cNvPr id="6153" name="Picture 6152" descr="cms logo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114" y="3211116"/>
            <a:ext cx="221017" cy="220035"/>
          </a:xfrm>
          <a:prstGeom prst="rect">
            <a:avLst/>
          </a:prstGeom>
        </p:spPr>
      </p:pic>
      <p:pic>
        <p:nvPicPr>
          <p:cNvPr id="6154" name="Picture 6153" descr="lhcb logo.jp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8926" y="2396729"/>
            <a:ext cx="288411" cy="196162"/>
          </a:xfrm>
          <a:prstGeom prst="rect">
            <a:avLst/>
          </a:prstGeom>
        </p:spPr>
      </p:pic>
      <p:pic>
        <p:nvPicPr>
          <p:cNvPr id="43" name="Picture 10" descr="http://mediaarchive.cern.ch/MediaArchive/Photo/Public/2008/0804041/0804041_23/0804041_23-A5-at-72-dpi.jp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6307" y="3479715"/>
            <a:ext cx="1207294" cy="802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5102" y="2567368"/>
            <a:ext cx="936985" cy="863783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FutureGov 2014 (DOI: 10.5281/zenodo.8616, CC-BY-SA, images courtesy of CERN )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BF50220-DD9C-47A5-93EE-42AF7A75DF71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0031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Worldwide LHC Computing Grid</a:t>
            </a:r>
          </a:p>
        </p:txBody>
      </p:sp>
      <p:sp>
        <p:nvSpPr>
          <p:cNvPr id="6" name="Oval 5"/>
          <p:cNvSpPr>
            <a:spLocks noChangeAspect="1"/>
          </p:cNvSpPr>
          <p:nvPr/>
        </p:nvSpPr>
        <p:spPr>
          <a:xfrm>
            <a:off x="3567112" y="1543050"/>
            <a:ext cx="2528888" cy="2528888"/>
          </a:xfrm>
          <a:prstGeom prst="ellipse">
            <a:avLst/>
          </a:prstGeom>
          <a:solidFill>
            <a:srgbClr val="1E4E6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/>
          <p:cNvSpPr>
            <a:spLocks noChangeAspect="1"/>
          </p:cNvSpPr>
          <p:nvPr/>
        </p:nvSpPr>
        <p:spPr>
          <a:xfrm>
            <a:off x="3854471" y="1818113"/>
            <a:ext cx="1971675" cy="1971675"/>
          </a:xfrm>
          <a:prstGeom prst="ellipse">
            <a:avLst/>
          </a:prstGeom>
          <a:solidFill>
            <a:srgbClr val="66CC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PU Stack smal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2838" y="2614613"/>
            <a:ext cx="160923" cy="149497"/>
          </a:xfrm>
          <a:prstGeom prst="rect">
            <a:avLst/>
          </a:prstGeom>
        </p:spPr>
      </p:pic>
      <p:pic>
        <p:nvPicPr>
          <p:cNvPr id="9" name="Picture 8" descr="CPU Stack smal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600" y="3600450"/>
            <a:ext cx="160923" cy="149497"/>
          </a:xfrm>
          <a:prstGeom prst="rect">
            <a:avLst/>
          </a:prstGeom>
        </p:spPr>
      </p:pic>
      <p:pic>
        <p:nvPicPr>
          <p:cNvPr id="10" name="Picture 9" descr="CPU Stack smal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8563" y="3128963"/>
            <a:ext cx="160923" cy="149497"/>
          </a:xfrm>
          <a:prstGeom prst="rect">
            <a:avLst/>
          </a:prstGeom>
        </p:spPr>
      </p:pic>
      <p:pic>
        <p:nvPicPr>
          <p:cNvPr id="11" name="Picture 10" descr="CPU Stack smal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7150" y="3386138"/>
            <a:ext cx="160923" cy="149497"/>
          </a:xfrm>
          <a:prstGeom prst="rect">
            <a:avLst/>
          </a:prstGeom>
        </p:spPr>
      </p:pic>
      <p:pic>
        <p:nvPicPr>
          <p:cNvPr id="12" name="Picture 11" descr="map-lhcopn-light copy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8545" y="1897825"/>
            <a:ext cx="2040281" cy="1531175"/>
          </a:xfrm>
          <a:prstGeom prst="rect">
            <a:avLst/>
          </a:prstGeom>
        </p:spPr>
      </p:pic>
      <p:pic>
        <p:nvPicPr>
          <p:cNvPr id="13" name="Picture 12" descr="CPU Stack smal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5700" y="2314575"/>
            <a:ext cx="160923" cy="149497"/>
          </a:xfrm>
          <a:prstGeom prst="rect">
            <a:avLst/>
          </a:prstGeom>
        </p:spPr>
      </p:pic>
      <p:pic>
        <p:nvPicPr>
          <p:cNvPr id="14" name="Picture 13" descr="CPU Stack smal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4288" y="2100263"/>
            <a:ext cx="160923" cy="149497"/>
          </a:xfrm>
          <a:prstGeom prst="rect">
            <a:avLst/>
          </a:prstGeom>
        </p:spPr>
      </p:pic>
      <p:pic>
        <p:nvPicPr>
          <p:cNvPr id="15" name="Picture 14" descr="CPU Stack smal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2838" y="2871788"/>
            <a:ext cx="160923" cy="149497"/>
          </a:xfrm>
          <a:prstGeom prst="rect">
            <a:avLst/>
          </a:prstGeom>
        </p:spPr>
      </p:pic>
      <p:pic>
        <p:nvPicPr>
          <p:cNvPr id="16" name="Picture 15" descr="CPU Stack smal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2913" y="3729038"/>
            <a:ext cx="160923" cy="149497"/>
          </a:xfrm>
          <a:prstGeom prst="rect">
            <a:avLst/>
          </a:prstGeom>
        </p:spPr>
      </p:pic>
      <p:pic>
        <p:nvPicPr>
          <p:cNvPr id="17" name="Picture 16" descr="CPU Stack smal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2950" y="3814763"/>
            <a:ext cx="160923" cy="149497"/>
          </a:xfrm>
          <a:prstGeom prst="rect">
            <a:avLst/>
          </a:prstGeom>
        </p:spPr>
      </p:pic>
      <p:pic>
        <p:nvPicPr>
          <p:cNvPr id="18" name="Picture 17" descr="CPU Stack smal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0125" y="3814763"/>
            <a:ext cx="160923" cy="149497"/>
          </a:xfrm>
          <a:prstGeom prst="rect">
            <a:avLst/>
          </a:prstGeom>
        </p:spPr>
      </p:pic>
      <p:pic>
        <p:nvPicPr>
          <p:cNvPr id="19" name="Picture 18" descr="CPU Stack smal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7300" y="3771900"/>
            <a:ext cx="160923" cy="149497"/>
          </a:xfrm>
          <a:prstGeom prst="rect">
            <a:avLst/>
          </a:prstGeom>
        </p:spPr>
      </p:pic>
      <p:pic>
        <p:nvPicPr>
          <p:cNvPr id="20" name="Picture 19" descr="CPU Stack smal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1613" y="3686175"/>
            <a:ext cx="160923" cy="149497"/>
          </a:xfrm>
          <a:prstGeom prst="rect">
            <a:avLst/>
          </a:prstGeom>
        </p:spPr>
      </p:pic>
      <p:pic>
        <p:nvPicPr>
          <p:cNvPr id="21" name="Picture 20" descr="CPU Stack smal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8788" y="3514725"/>
            <a:ext cx="160923" cy="149497"/>
          </a:xfrm>
          <a:prstGeom prst="rect">
            <a:avLst/>
          </a:prstGeom>
        </p:spPr>
      </p:pic>
      <p:pic>
        <p:nvPicPr>
          <p:cNvPr id="22" name="Picture 21" descr="CPU Stack smal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0238" y="3300413"/>
            <a:ext cx="160923" cy="149497"/>
          </a:xfrm>
          <a:prstGeom prst="rect">
            <a:avLst/>
          </a:prstGeom>
        </p:spPr>
      </p:pic>
      <p:pic>
        <p:nvPicPr>
          <p:cNvPr id="23" name="Picture 22" descr="CPU Stack smal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8825" y="3043238"/>
            <a:ext cx="160923" cy="149497"/>
          </a:xfrm>
          <a:prstGeom prst="rect">
            <a:avLst/>
          </a:prstGeom>
        </p:spPr>
      </p:pic>
      <p:pic>
        <p:nvPicPr>
          <p:cNvPr id="24" name="Picture 23" descr="CPU Stack smal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9009" y="2722290"/>
            <a:ext cx="160923" cy="149497"/>
          </a:xfrm>
          <a:prstGeom prst="rect">
            <a:avLst/>
          </a:prstGeom>
        </p:spPr>
      </p:pic>
      <p:pic>
        <p:nvPicPr>
          <p:cNvPr id="25" name="Picture 24" descr="CPU Stack smal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6146" y="2422253"/>
            <a:ext cx="160923" cy="149497"/>
          </a:xfrm>
          <a:prstGeom prst="rect">
            <a:avLst/>
          </a:prstGeom>
        </p:spPr>
      </p:pic>
      <p:pic>
        <p:nvPicPr>
          <p:cNvPr id="26" name="Picture 25" descr="CPU Stack smal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7375" y="2100263"/>
            <a:ext cx="160923" cy="149497"/>
          </a:xfrm>
          <a:prstGeom prst="rect">
            <a:avLst/>
          </a:prstGeom>
        </p:spPr>
      </p:pic>
      <p:pic>
        <p:nvPicPr>
          <p:cNvPr id="27" name="Picture 26" descr="CPU Stack smal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0200" y="1843088"/>
            <a:ext cx="160923" cy="149497"/>
          </a:xfrm>
          <a:prstGeom prst="rect">
            <a:avLst/>
          </a:prstGeom>
        </p:spPr>
      </p:pic>
      <p:pic>
        <p:nvPicPr>
          <p:cNvPr id="28" name="Picture 27" descr="CPU Stack smal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0346" y="1693590"/>
            <a:ext cx="160923" cy="149497"/>
          </a:xfrm>
          <a:prstGeom prst="rect">
            <a:avLst/>
          </a:prstGeom>
        </p:spPr>
      </p:pic>
      <p:pic>
        <p:nvPicPr>
          <p:cNvPr id="29" name="Picture 28" descr="CPU Stack smal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0125" y="1628775"/>
            <a:ext cx="160923" cy="149497"/>
          </a:xfrm>
          <a:prstGeom prst="rect">
            <a:avLst/>
          </a:prstGeom>
        </p:spPr>
      </p:pic>
      <p:pic>
        <p:nvPicPr>
          <p:cNvPr id="30" name="Picture 29" descr="CPU Stack smal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0088" y="1671638"/>
            <a:ext cx="160923" cy="149497"/>
          </a:xfrm>
          <a:prstGeom prst="rect">
            <a:avLst/>
          </a:prstGeom>
        </p:spPr>
      </p:pic>
      <p:pic>
        <p:nvPicPr>
          <p:cNvPr id="31" name="Picture 30" descr="CPU Stack smal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2913" y="1757363"/>
            <a:ext cx="160923" cy="149497"/>
          </a:xfrm>
          <a:prstGeom prst="rect">
            <a:avLst/>
          </a:prstGeom>
        </p:spPr>
      </p:pic>
      <p:pic>
        <p:nvPicPr>
          <p:cNvPr id="32" name="Picture 31" descr="CPU Stack smal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738" y="1885950"/>
            <a:ext cx="160923" cy="149497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395504" y="951456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Tier-2s</a:t>
            </a:r>
          </a:p>
          <a:p>
            <a:r>
              <a:rPr lang="en-US" dirty="0" smtClean="0"/>
              <a:t>140 Sites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4433223" y="3199000"/>
            <a:ext cx="9252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Tier-1s</a:t>
            </a:r>
          </a:p>
          <a:p>
            <a:r>
              <a:rPr lang="en-US" sz="1600" dirty="0" smtClean="0"/>
              <a:t>12 Sites</a:t>
            </a:r>
            <a:endParaRPr lang="en-US" sz="1600" dirty="0"/>
          </a:p>
        </p:txBody>
      </p:sp>
      <p:sp>
        <p:nvSpPr>
          <p:cNvPr id="35" name="TextBox 34"/>
          <p:cNvSpPr txBox="1"/>
          <p:nvPr/>
        </p:nvSpPr>
        <p:spPr>
          <a:xfrm>
            <a:off x="5070335" y="4111779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350,000 Cores</a:t>
            </a:r>
          </a:p>
        </p:txBody>
      </p:sp>
      <p:pic>
        <p:nvPicPr>
          <p:cNvPr id="36" name="Picture 35" descr="Grid Monitor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1285875"/>
            <a:ext cx="2400300" cy="2873829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FutureGov 2014 (DOI: 10.5281/zenodo.8616, CC-BY-SA, images courtesy of CERN 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5B0176A-5866-4CEE-8F28-C919D9E3FB46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360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Higgs Boson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FutureGov 2014 (DOI: 10.5281/zenodo.8616, CC-BY-SA, images courtesy of CERN )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BF50220-DD9C-47A5-93EE-42AF7A75DF71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282683"/>
            <a:ext cx="3033760" cy="29106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6150" y="1314450"/>
            <a:ext cx="1314450" cy="17081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9101" y="1714500"/>
            <a:ext cx="1384865" cy="17573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3451" y="2934509"/>
            <a:ext cx="1885950" cy="125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641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Franklin Gothic Demi"/>
        <a:ea typeface=""/>
        <a:cs typeface=""/>
      </a:majorFont>
      <a:minorFont>
        <a:latin typeface="Franklin Gothic Dem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27531</TotalTime>
  <Words>806</Words>
  <Application>Microsoft Office PowerPoint</Application>
  <PresentationFormat>Custom</PresentationFormat>
  <Paragraphs>137</Paragraphs>
  <Slides>15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Gill Sans</vt:lpstr>
      <vt:lpstr>ＭＳ Ｐゴシック</vt:lpstr>
      <vt:lpstr>Arial</vt:lpstr>
      <vt:lpstr>Calibri</vt:lpstr>
      <vt:lpstr>Franklin Gothic Book</vt:lpstr>
      <vt:lpstr>Franklin Gothic Demi</vt:lpstr>
      <vt:lpstr>Tw Cen MT Condensed Extra Bold</vt:lpstr>
      <vt:lpstr>Wingdings</vt:lpstr>
      <vt:lpstr>2_Default Design</vt:lpstr>
      <vt:lpstr>Custom Design</vt:lpstr>
      <vt:lpstr>Big Data and Big Science</vt:lpstr>
      <vt:lpstr>Scientific Research Paradigms</vt:lpstr>
      <vt:lpstr>What is the Universe made of?</vt:lpstr>
      <vt:lpstr>What is CERN?</vt:lpstr>
      <vt:lpstr>The Large Hadron Collider (LHC)</vt:lpstr>
      <vt:lpstr>Big Data !</vt:lpstr>
      <vt:lpstr>Storage, Reconstruction, Simulation, Distribution</vt:lpstr>
      <vt:lpstr>Worldwide LHC Computing Grid</vt:lpstr>
      <vt:lpstr>The Higgs Boson</vt:lpstr>
      <vt:lpstr>Information Technology Research Areas</vt:lpstr>
      <vt:lpstr>New professional profiles</vt:lpstr>
      <vt:lpstr>CERN openlab in a nutshell</vt:lpstr>
      <vt:lpstr>Public-Private Collaborations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alberto.di.meglio@shinsenai.net</dc:creator>
  <cp:lastModifiedBy>Alberto Di Meglio</cp:lastModifiedBy>
  <cp:revision>732</cp:revision>
  <cp:lastPrinted>2011-10-11T10:10:47Z</cp:lastPrinted>
  <dcterms:created xsi:type="dcterms:W3CDTF">2006-05-15T11:16:45Z</dcterms:created>
  <dcterms:modified xsi:type="dcterms:W3CDTF">2014-04-22T00:49:50Z</dcterms:modified>
</cp:coreProperties>
</file>