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D1"/>
    <a:srgbClr val="0050A3"/>
    <a:srgbClr val="FFFFFF"/>
    <a:srgbClr val="000000"/>
    <a:srgbClr val="2222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>
        <p:scale>
          <a:sx n="125" d="100"/>
          <a:sy n="125" d="100"/>
        </p:scale>
        <p:origin x="822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709E4-6072-4206-A09D-57447F962C5E}" type="datetimeFigureOut">
              <a:rPr lang="en-GB" smtClean="0"/>
              <a:t>23/05/2014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327B0-3277-4758-B25E-AA3FDEA5C6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995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88024" y="2346450"/>
            <a:ext cx="3888432" cy="1658614"/>
          </a:xfrm>
        </p:spPr>
        <p:txBody>
          <a:bodyPr anchor="ctr" anchorCtr="0"/>
          <a:lstStyle>
            <a:lvl1pPr>
              <a:defRPr/>
            </a:lvl1pPr>
          </a:lstStyle>
          <a:p>
            <a:r>
              <a:rPr lang="en-US" dirty="0" smtClean="0"/>
              <a:t>Title of the 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788024" y="4149080"/>
            <a:ext cx="3888432" cy="1968219"/>
          </a:xfrm>
        </p:spPr>
        <p:txBody>
          <a:bodyPr>
            <a:normAutofit/>
          </a:bodyPr>
          <a:lstStyle>
            <a:lvl1pPr marL="0" indent="0" algn="r">
              <a:buNone/>
              <a:defRPr sz="1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Conference/Meeting Name</a:t>
            </a:r>
            <a:br>
              <a:rPr lang="en-US" dirty="0" smtClean="0"/>
            </a:br>
            <a:r>
              <a:rPr lang="en-US" dirty="0" smtClean="0"/>
              <a:t>Author 1 First and Family Names</a:t>
            </a:r>
            <a:br>
              <a:rPr lang="en-US" dirty="0" smtClean="0"/>
            </a:br>
            <a:r>
              <a:rPr lang="en-US" dirty="0" smtClean="0"/>
              <a:t>Author 2 First and Family Names</a:t>
            </a:r>
            <a:br>
              <a:rPr lang="en-US" dirty="0" smtClean="0"/>
            </a:br>
            <a:r>
              <a:rPr lang="en-US" dirty="0" smtClean="0"/>
              <a:t>Etc.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1403350" y="4149079"/>
            <a:ext cx="2376488" cy="1872837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 smtClean="0"/>
              <a:t>xx/xx/2014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4296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xx/xx/2014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Name and Family Name – ICE-DIP Project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1264-2DC2-4921-94A1-13F831F55E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678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xx/xx/2014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Name and Family Name – ICE-DIP Project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1264-2DC2-4921-94A1-13F831F55E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084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xx/xx/2014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Name and Family Name – ICE-DIP Project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1264-2DC2-4921-94A1-13F831F55E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7701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xx/xx/2014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Name and Family Name – ICE-DIP Project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1264-2DC2-4921-94A1-13F831F55EAC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Box 5"/>
          <p:cNvSpPr txBox="1"/>
          <p:nvPr userDrawn="1"/>
        </p:nvSpPr>
        <p:spPr>
          <a:xfrm>
            <a:off x="2555776" y="2852936"/>
            <a:ext cx="40324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4400" b="0" dirty="0" smtClean="0"/>
              <a:t>Questions?</a:t>
            </a:r>
            <a:endParaRPr lang="en-GB" sz="4400" b="0" dirty="0"/>
          </a:p>
        </p:txBody>
      </p:sp>
    </p:spTree>
    <p:extLst>
      <p:ext uri="{BB962C8B-B14F-4D97-AF65-F5344CB8AC3E}">
        <p14:creationId xmlns:p14="http://schemas.microsoft.com/office/powerpoint/2010/main" val="1706289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xx/xx/2014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Name and Family Name – ICE-DIP Project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1264-2DC2-4921-94A1-13F831F55E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047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3236978"/>
            <a:ext cx="7283152" cy="28891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xx/xx/2014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Name and Family Name – ICE-DIP Project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1264-2DC2-4921-94A1-13F831F55EA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403350" y="1701800"/>
            <a:ext cx="7272338" cy="1246717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8212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16216" y="6362278"/>
            <a:ext cx="1701552" cy="365125"/>
          </a:xfrm>
        </p:spPr>
        <p:txBody>
          <a:bodyPr/>
          <a:lstStyle/>
          <a:p>
            <a:r>
              <a:rPr lang="en-US" smtClean="0"/>
              <a:t>xx/xx/2014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Name and Family Name – ICE-DIP Project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416" y="6356351"/>
            <a:ext cx="370384" cy="365125"/>
          </a:xfrm>
        </p:spPr>
        <p:txBody>
          <a:bodyPr/>
          <a:lstStyle/>
          <a:p>
            <a:fld id="{94EB1264-2DC2-4921-94A1-13F831F55EA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585363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xx/xx/2014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Name and Family Name – ICE-DIP Project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1264-2DC2-4921-94A1-13F831F55E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972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000" dirty="0" smtClean="0"/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xx/xx/2014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Name and Family Name – ICE-DIP Project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1264-2DC2-4921-94A1-13F831F55E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617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xx/xx/2014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Name and Family Name – ICE-DIP Project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1264-2DC2-4921-94A1-13F831F55EAC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Chart Placeholder 12"/>
          <p:cNvSpPr>
            <a:spLocks noGrp="1"/>
          </p:cNvSpPr>
          <p:nvPr>
            <p:ph type="chart" sz="quarter" idx="13"/>
          </p:nvPr>
        </p:nvSpPr>
        <p:spPr>
          <a:xfrm>
            <a:off x="467544" y="1548714"/>
            <a:ext cx="3959994" cy="456845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07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xx/xx/2014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Name and Family Name – ICE-DIP Project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1264-2DC2-4921-94A1-13F831F55EAC}" type="slidenum">
              <a:rPr lang="en-GB" smtClean="0"/>
              <a:t>‹#›</a:t>
            </a:fld>
            <a:endParaRPr lang="en-GB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68314" y="1604434"/>
            <a:ext cx="3959225" cy="4512733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497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-3560" y="1535113"/>
            <a:ext cx="3135400" cy="741760"/>
          </a:xfrm>
        </p:spPr>
        <p:txBody>
          <a:bodyPr vert="horz" lIns="91440" tIns="45720" rIns="91440" bIns="45720" rtlCol="0" anchor="t" anchorCtr="0">
            <a:normAutofit/>
          </a:bodyPr>
          <a:lstStyle>
            <a:lvl1pPr>
              <a:defRPr lang="en-US" sz="2000" dirty="0" smtClean="0"/>
            </a:lvl1pPr>
          </a:lstStyle>
          <a:p>
            <a:pPr marL="0" lvl="0" indent="0">
              <a:buNone/>
            </a:pPr>
            <a:r>
              <a:rPr lang="en-US" dirty="0" smtClean="0"/>
              <a:t>Pictures/Diagrams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9873" y="1535113"/>
            <a:ext cx="5266929" cy="639763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19873" y="2174875"/>
            <a:ext cx="5266929" cy="3951288"/>
          </a:xfrm>
        </p:spPr>
        <p:txBody>
          <a:bodyPr/>
          <a:lstStyle>
            <a:lvl1pPr>
              <a:defRPr sz="1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xx/xx/2014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First Name and Family Name – ICE-DIP Project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1264-2DC2-4921-94A1-13F831F55EA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0" y="2512641"/>
            <a:ext cx="3131840" cy="741760"/>
          </a:xfrm>
        </p:spPr>
        <p:txBody>
          <a:bodyPr vert="horz" lIns="91440" tIns="45720" rIns="91440" bIns="45720" rtlCol="0" anchor="t" anchorCtr="0">
            <a:normAutofit/>
          </a:bodyPr>
          <a:lstStyle>
            <a:lvl1pPr>
              <a:defRPr lang="en-US" sz="2000" dirty="0" smtClean="0"/>
            </a:lvl1pPr>
          </a:lstStyle>
          <a:p>
            <a:pPr marL="0" lvl="0" indent="0">
              <a:buNone/>
            </a:pPr>
            <a:r>
              <a:rPr lang="en-US" dirty="0" smtClean="0"/>
              <a:t>Pictures/Diagrams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-20535" y="3490169"/>
            <a:ext cx="3135400" cy="741760"/>
          </a:xfrm>
        </p:spPr>
        <p:txBody>
          <a:bodyPr vert="horz" lIns="91440" tIns="45720" rIns="91440" bIns="45720" rtlCol="0" anchor="t" anchorCtr="0">
            <a:normAutofit/>
          </a:bodyPr>
          <a:lstStyle>
            <a:lvl1pPr>
              <a:defRPr lang="en-US" sz="2000" dirty="0" smtClean="0"/>
            </a:lvl1pPr>
          </a:lstStyle>
          <a:p>
            <a:pPr marL="0" lvl="0" indent="0">
              <a:buNone/>
            </a:pPr>
            <a:r>
              <a:rPr lang="en-US" dirty="0" smtClean="0"/>
              <a:t>Pictures/Diagrams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idx="15" hasCustomPrompt="1"/>
          </p:nvPr>
        </p:nvSpPr>
        <p:spPr>
          <a:xfrm>
            <a:off x="0" y="4467697"/>
            <a:ext cx="3131840" cy="741760"/>
          </a:xfrm>
        </p:spPr>
        <p:txBody>
          <a:bodyPr vert="horz" lIns="91440" tIns="45720" rIns="91440" bIns="45720" rtlCol="0" anchor="t" anchorCtr="0">
            <a:normAutofit/>
          </a:bodyPr>
          <a:lstStyle>
            <a:lvl1pPr>
              <a:defRPr lang="en-US" sz="2000" dirty="0" smtClean="0"/>
            </a:lvl1pPr>
          </a:lstStyle>
          <a:p>
            <a:pPr marL="0" lvl="0" indent="0">
              <a:buNone/>
            </a:pPr>
            <a:r>
              <a:rPr lang="en-US" dirty="0" smtClean="0"/>
              <a:t>Pictures/Diagrams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6" hasCustomPrompt="1"/>
          </p:nvPr>
        </p:nvSpPr>
        <p:spPr>
          <a:xfrm>
            <a:off x="22496" y="5445224"/>
            <a:ext cx="3109345" cy="741760"/>
          </a:xfrm>
        </p:spPr>
        <p:txBody>
          <a:bodyPr vert="horz" lIns="91440" tIns="45720" rIns="91440" bIns="45720" rtlCol="0" anchor="t" anchorCtr="0">
            <a:normAutofit/>
          </a:bodyPr>
          <a:lstStyle>
            <a:lvl1pPr>
              <a:defRPr lang="en-US" sz="2000" dirty="0" smtClean="0"/>
            </a:lvl1pPr>
          </a:lstStyle>
          <a:p>
            <a:pPr marL="0" lvl="0" indent="0">
              <a:buNone/>
            </a:pPr>
            <a:r>
              <a:rPr lang="en-US" dirty="0" smtClean="0"/>
              <a:t>Pictures/Diagrams</a:t>
            </a:r>
          </a:p>
        </p:txBody>
      </p:sp>
    </p:spTree>
    <p:extLst>
      <p:ext uri="{BB962C8B-B14F-4D97-AF65-F5344CB8AC3E}">
        <p14:creationId xmlns:p14="http://schemas.microsoft.com/office/powerpoint/2010/main" val="214081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03648" y="274637"/>
            <a:ext cx="7283152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648" y="1600201"/>
            <a:ext cx="72831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76256" y="6376243"/>
            <a:ext cx="936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xx/xx/2014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43808" y="6356351"/>
            <a:ext cx="3456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smtClean="0"/>
              <a:t>First Name and Family Name – ICE-DIP Project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416" y="6356351"/>
            <a:ext cx="370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94EB1264-2DC2-4921-94A1-13F831F55EA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4121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60" r:id="rId7"/>
    <p:sldLayoutId id="2147483671" r:id="rId8"/>
    <p:sldLayoutId id="2147483669" r:id="rId9"/>
    <p:sldLayoutId id="2147483654" r:id="rId10"/>
    <p:sldLayoutId id="2147483655" r:id="rId11"/>
    <p:sldLayoutId id="2147483657" r:id="rId12"/>
    <p:sldLayoutId id="2147483662" r:id="rId13"/>
  </p:sldLayoutIdLst>
  <p:timing>
    <p:tnLst>
      <p:par>
        <p:cTn id="1" dur="indefinite" restart="never" nodeType="tmRoot"/>
      </p:par>
    </p:tnLst>
  </p:timing>
  <p:hf hdr="0"/>
  <p:txStyles>
    <p:titleStyle>
      <a:lvl1pPr algn="r" defTabSz="914400" rtl="0" eaLnBrk="1" latinLnBrk="0" hangingPunct="1">
        <a:spcBef>
          <a:spcPct val="0"/>
        </a:spcBef>
        <a:buNone/>
        <a:defRPr sz="3200" b="1" kern="1200">
          <a:solidFill>
            <a:srgbClr val="22226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150000"/>
        <a:buFont typeface="Arial" panose="020B0604020202020204" pitchFamily="34" charset="0"/>
        <a:buChar char="›"/>
        <a:defRPr sz="2800" b="1" kern="1200">
          <a:solidFill>
            <a:srgbClr val="222268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panose="05000000000000000000" pitchFamily="2" charset="2"/>
        <a:buChar char="§"/>
        <a:defRPr sz="2400" kern="1200">
          <a:solidFill>
            <a:srgbClr val="222268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̵"/>
        <a:defRPr sz="2400" kern="1200">
          <a:solidFill>
            <a:srgbClr val="222268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sz="2000" kern="1200">
          <a:solidFill>
            <a:srgbClr val="222268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∙"/>
        <a:defRPr sz="1600" kern="1200">
          <a:solidFill>
            <a:srgbClr val="22226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3.jp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1.WMF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openxmlformats.org/officeDocument/2006/relationships/image" Target="../media/image5.jpeg"/><Relationship Id="rId9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career path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Grzeg</a:t>
            </a:r>
            <a:r>
              <a:rPr lang="en-US" dirty="0" smtClean="0"/>
              <a:t>orz Jereczek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29/05/2014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96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14" descr="https://mediastream.cern.ch/MediaArchive/Photo/Public/2008/0803019/0803019_10/0803019_10-A5-at-72-dp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0196" y="3684353"/>
            <a:ext cx="2264739" cy="1941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55" name="Group 1054"/>
          <p:cNvGrpSpPr/>
          <p:nvPr/>
        </p:nvGrpSpPr>
        <p:grpSpPr>
          <a:xfrm>
            <a:off x="2267744" y="2852936"/>
            <a:ext cx="2020368" cy="1146206"/>
            <a:chOff x="2693924" y="3471224"/>
            <a:chExt cx="2673486" cy="1502762"/>
          </a:xfrm>
        </p:grpSpPr>
        <p:pic>
          <p:nvPicPr>
            <p:cNvPr id="1052" name="Picture 8" descr="http://www.waveguide.com/wp-content/uploads/2013/10/software-word-cloud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3924" y="3471224"/>
              <a:ext cx="2162246" cy="1502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51" name="TextBox 1050"/>
            <p:cNvSpPr txBox="1"/>
            <p:nvPr/>
          </p:nvSpPr>
          <p:spPr>
            <a:xfrm>
              <a:off x="3880023" y="4494656"/>
              <a:ext cx="1487387" cy="2421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i="1" dirty="0" smtClean="0">
                  <a:solidFill>
                    <a:schemeClr val="bg1">
                      <a:lumMod val="50000"/>
                    </a:schemeClr>
                  </a:solidFill>
                </a:rPr>
                <a:t>http://www.waveguide.com/</a:t>
              </a:r>
              <a:endParaRPr lang="en-US" sz="600" i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054" name="Group 1053"/>
          <p:cNvGrpSpPr/>
          <p:nvPr/>
        </p:nvGrpSpPr>
        <p:grpSpPr>
          <a:xfrm>
            <a:off x="2555776" y="1470686"/>
            <a:ext cx="1835822" cy="969709"/>
            <a:chOff x="6145185" y="4380580"/>
            <a:chExt cx="2295600" cy="1157016"/>
          </a:xfrm>
        </p:grpSpPr>
        <p:pic>
          <p:nvPicPr>
            <p:cNvPr id="1048" name="Picture 4" descr="Amdocs named top vendor for telecom software testing services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45185" y="4468919"/>
              <a:ext cx="1771810" cy="10686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49" name="TextBox 1048"/>
            <p:cNvSpPr txBox="1"/>
            <p:nvPr/>
          </p:nvSpPr>
          <p:spPr>
            <a:xfrm>
              <a:off x="6927008" y="4380580"/>
              <a:ext cx="1513777" cy="2203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i="1" dirty="0" smtClean="0">
                  <a:solidFill>
                    <a:schemeClr val="bg1">
                      <a:lumMod val="50000"/>
                    </a:schemeClr>
                  </a:solidFill>
                </a:rPr>
                <a:t>http://www.techspotters.co.uk/</a:t>
              </a:r>
              <a:endParaRPr lang="en-US" sz="600" i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My career path is rather short…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76255" y="6376243"/>
            <a:ext cx="982961" cy="365125"/>
          </a:xfrm>
        </p:spPr>
        <p:txBody>
          <a:bodyPr/>
          <a:lstStyle/>
          <a:p>
            <a:r>
              <a:rPr lang="en-US" dirty="0" smtClean="0"/>
              <a:t>29</a:t>
            </a:r>
            <a:r>
              <a:rPr lang="en-US" dirty="0" smtClean="0"/>
              <a:t>/05/2014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Grzegorz Jereczek– ICE-DIP Project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1264-2DC2-4921-94A1-13F831F55EAC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220072" y="5919663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…but moves dynamically</a:t>
            </a:r>
            <a:endParaRPr lang="en-US" sz="24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95316" y="1152647"/>
            <a:ext cx="2786699" cy="1638246"/>
            <a:chOff x="3513493" y="1106796"/>
            <a:chExt cx="2786699" cy="1638246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3493" y="1106796"/>
              <a:ext cx="2786699" cy="1638246"/>
            </a:xfrm>
            <a:prstGeom prst="rect">
              <a:avLst/>
            </a:prstGeom>
          </p:spPr>
        </p:pic>
        <p:pic>
          <p:nvPicPr>
            <p:cNvPr id="1026" name="Picture 2" descr="KIT-Homepage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117" t="21000" r="3649" b="-4999"/>
            <a:stretch/>
          </p:blipFill>
          <p:spPr bwMode="auto">
            <a:xfrm>
              <a:off x="4189571" y="1925919"/>
              <a:ext cx="1052934" cy="5493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extBox 16"/>
            <p:cNvSpPr txBox="1"/>
            <p:nvPr/>
          </p:nvSpPr>
          <p:spPr>
            <a:xfrm>
              <a:off x="4139952" y="1556587"/>
              <a:ext cx="20345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Segoe Print" panose="02000600000000000000" pitchFamily="2" charset="0"/>
                  <a:cs typeface="MV Boli" panose="02000500030200090000" pitchFamily="2" charset="0"/>
                </a:rPr>
                <a:t>Graduation ’10</a:t>
              </a:r>
              <a:endParaRPr lang="en-US" b="1" dirty="0">
                <a:latin typeface="Segoe Print" panose="02000600000000000000" pitchFamily="2" charset="0"/>
                <a:cs typeface="MV Boli" panose="02000500030200090000" pitchFamily="2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07504" y="2060848"/>
            <a:ext cx="3240360" cy="1790235"/>
            <a:chOff x="70849" y="1844824"/>
            <a:chExt cx="3240360" cy="1790235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70926" y="1979477"/>
              <a:ext cx="732441" cy="680285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8469" y="1844824"/>
              <a:ext cx="2492740" cy="1223046"/>
            </a:xfrm>
            <a:prstGeom prst="rect">
              <a:avLst/>
            </a:prstGeom>
          </p:spPr>
        </p:pic>
        <p:pic>
          <p:nvPicPr>
            <p:cNvPr id="1053" name="Picture 10" descr=" Intel® Open Network Platform Switch Reference Design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9778" b="89778" l="889" r="97556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849" y="2564904"/>
              <a:ext cx="2140309" cy="1070155"/>
            </a:xfrm>
            <a:prstGeom prst="rect">
              <a:avLst/>
            </a:prstGeom>
            <a:noFill/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TextBox 23"/>
            <p:cNvSpPr txBox="1"/>
            <p:nvPr/>
          </p:nvSpPr>
          <p:spPr>
            <a:xfrm>
              <a:off x="1157146" y="2399878"/>
              <a:ext cx="11865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Segoe Print" panose="02000600000000000000" pitchFamily="2" charset="0"/>
                  <a:cs typeface="MV Boli" panose="02000500030200090000" pitchFamily="2" charset="0"/>
                </a:rPr>
                <a:t>Intel ’11</a:t>
              </a:r>
              <a:endParaRPr lang="en-US" b="1" dirty="0">
                <a:latin typeface="Segoe Print" panose="02000600000000000000" pitchFamily="2" charset="0"/>
                <a:cs typeface="MV Boli" panose="02000500030200090000" pitchFamily="2" charset="0"/>
              </a:endParaRPr>
            </a:p>
          </p:txBody>
        </p:sp>
      </p:grpSp>
      <p:pic>
        <p:nvPicPr>
          <p:cNvPr id="1043" name="Picture 104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72683">
            <a:off x="2173533" y="2695839"/>
            <a:ext cx="1374749" cy="3164478"/>
          </a:xfrm>
          <a:prstGeom prst="rect">
            <a:avLst/>
          </a:prstGeom>
        </p:spPr>
      </p:pic>
      <p:pic>
        <p:nvPicPr>
          <p:cNvPr id="1047" name="Picture 104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236823"/>
            <a:ext cx="957092" cy="1120169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19633">
            <a:off x="4125635" y="979301"/>
            <a:ext cx="1423523" cy="2732504"/>
          </a:xfrm>
          <a:prstGeom prst="rect">
            <a:avLst/>
          </a:prstGeom>
        </p:spPr>
      </p:pic>
      <p:grpSp>
        <p:nvGrpSpPr>
          <p:cNvPr id="67" name="Group 66"/>
          <p:cNvGrpSpPr/>
          <p:nvPr/>
        </p:nvGrpSpPr>
        <p:grpSpPr>
          <a:xfrm>
            <a:off x="4401966" y="4313138"/>
            <a:ext cx="2786699" cy="1638246"/>
            <a:chOff x="3513493" y="1106796"/>
            <a:chExt cx="2786699" cy="1638246"/>
          </a:xfrm>
        </p:grpSpPr>
        <p:pic>
          <p:nvPicPr>
            <p:cNvPr id="68" name="Picture 6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3493" y="1106796"/>
              <a:ext cx="2786699" cy="1638246"/>
            </a:xfrm>
            <a:prstGeom prst="rect">
              <a:avLst/>
            </a:prstGeom>
          </p:spPr>
        </p:pic>
        <p:sp>
          <p:nvSpPr>
            <p:cNvPr id="70" name="TextBox 69"/>
            <p:cNvSpPr txBox="1"/>
            <p:nvPr/>
          </p:nvSpPr>
          <p:spPr>
            <a:xfrm>
              <a:off x="4139952" y="1556587"/>
              <a:ext cx="18149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Segoe Print" panose="02000600000000000000" pitchFamily="2" charset="0"/>
                  <a:cs typeface="MV Boli" panose="02000500030200090000" pitchFamily="2" charset="0"/>
                </a:rPr>
                <a:t>Doctorate ’13</a:t>
              </a:r>
              <a:endParaRPr lang="en-US" b="1" dirty="0">
                <a:latin typeface="Segoe Print" panose="02000600000000000000" pitchFamily="2" charset="0"/>
                <a:cs typeface="MV Boli" panose="02000500030200090000" pitchFamily="2" charset="0"/>
              </a:endParaRPr>
            </a:p>
          </p:txBody>
        </p:sp>
      </p:grpSp>
      <p:pic>
        <p:nvPicPr>
          <p:cNvPr id="33" name="Picture 3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307" y="5072574"/>
            <a:ext cx="635893" cy="59061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017" y="5132261"/>
            <a:ext cx="618095" cy="598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7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backward…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9412" y="1680167"/>
            <a:ext cx="6525869" cy="2071708"/>
          </a:xfrm>
        </p:spPr>
        <p:txBody>
          <a:bodyPr>
            <a:normAutofit/>
          </a:bodyPr>
          <a:lstStyle/>
          <a:p>
            <a:pPr marL="756000" lvl="1" indent="-432000">
              <a:spcAft>
                <a:spcPts val="1200"/>
              </a:spcAft>
              <a:buClr>
                <a:srgbClr val="0069D1"/>
              </a:buClr>
              <a:buFont typeface="Segoe Print" panose="02000600000000000000" pitchFamily="2" charset="0"/>
              <a:buChar char="Δ"/>
            </a:pPr>
            <a:r>
              <a:rPr lang="en-US" b="1" dirty="0" smtClean="0">
                <a:latin typeface="Segoe Print" panose="02000600000000000000" pitchFamily="2" charset="0"/>
              </a:rPr>
              <a:t>Change </a:t>
            </a:r>
            <a:r>
              <a:rPr lang="en-US" dirty="0" smtClean="0">
                <a:latin typeface="Segoe Print" panose="02000600000000000000" pitchFamily="2" charset="0"/>
              </a:rPr>
              <a:t>microwave for network software engineering</a:t>
            </a:r>
          </a:p>
          <a:p>
            <a:pPr marL="756000" lvl="1" indent="-432000">
              <a:spcAft>
                <a:spcPts val="1200"/>
              </a:spcAft>
              <a:buClr>
                <a:srgbClr val="0069D1"/>
              </a:buClr>
              <a:buFont typeface="Segoe Print" panose="02000600000000000000" pitchFamily="2" charset="0"/>
              <a:buChar char="Δ"/>
            </a:pPr>
            <a:r>
              <a:rPr lang="en-US" b="1" dirty="0" smtClean="0">
                <a:latin typeface="Segoe Print" panose="02000600000000000000" pitchFamily="2" charset="0"/>
              </a:rPr>
              <a:t>Abandon</a:t>
            </a:r>
            <a:r>
              <a:rPr lang="en-US" dirty="0" smtClean="0">
                <a:latin typeface="Segoe Print" panose="02000600000000000000" pitchFamily="2" charset="0"/>
              </a:rPr>
              <a:t> the stabilized lifestyle for a PhD</a:t>
            </a:r>
          </a:p>
          <a:p>
            <a:pPr lvl="1">
              <a:buClr>
                <a:srgbClr val="0069D1"/>
              </a:buClr>
              <a:buFont typeface="Segoe Print" panose="02000600000000000000" pitchFamily="2" charset="0"/>
              <a:buChar char="Δ"/>
            </a:pPr>
            <a:endParaRPr lang="en-US" dirty="0" smtClean="0">
              <a:latin typeface="Segoe Print" panose="02000600000000000000" pitchFamily="2" charset="0"/>
            </a:endParaRPr>
          </a:p>
          <a:p>
            <a:pPr lvl="1">
              <a:buClr>
                <a:srgbClr val="0069D1"/>
              </a:buClr>
              <a:buFont typeface="Segoe Print" panose="02000600000000000000" pitchFamily="2" charset="0"/>
              <a:buChar char="Δ"/>
            </a:pPr>
            <a:endParaRPr lang="en-US" dirty="0" smtClean="0">
              <a:latin typeface="Segoe Print" panose="02000600000000000000" pitchFamily="2" charset="0"/>
            </a:endParaRPr>
          </a:p>
          <a:p>
            <a:pPr lvl="1">
              <a:buClr>
                <a:srgbClr val="0069D1"/>
              </a:buClr>
              <a:buFont typeface="Segoe Print" panose="02000600000000000000" pitchFamily="2" charset="0"/>
              <a:buChar char="Δ"/>
            </a:pPr>
            <a:endParaRPr lang="en-US" dirty="0">
              <a:latin typeface="Segoe Print" panose="02000600000000000000" pitchFamily="2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76256" y="6376243"/>
            <a:ext cx="1008112" cy="365125"/>
          </a:xfrm>
        </p:spPr>
        <p:txBody>
          <a:bodyPr/>
          <a:lstStyle/>
          <a:p>
            <a:r>
              <a:rPr lang="en-US" dirty="0" smtClean="0"/>
              <a:t>29/05/2014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Grzegorz Jereczek – ICE-DIP Project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1264-2DC2-4921-94A1-13F831F55EAC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 rot="20492334">
            <a:off x="107872" y="1258173"/>
            <a:ext cx="2786699" cy="1134190"/>
            <a:chOff x="3513491" y="1323915"/>
            <a:chExt cx="2786699" cy="113419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3491" y="1323915"/>
              <a:ext cx="2786699" cy="113419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3886370" y="1703726"/>
              <a:ext cx="20409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latin typeface="Segoe Print" panose="02000600000000000000" pitchFamily="2" charset="0"/>
                  <a:cs typeface="MV Boli" panose="02000500030200090000" pitchFamily="2" charset="0"/>
                </a:rPr>
                <a:t>Challenges</a:t>
              </a:r>
              <a:endParaRPr lang="en-US" sz="2800" b="1" dirty="0">
                <a:latin typeface="Segoe Print" panose="02000600000000000000" pitchFamily="2" charset="0"/>
                <a:cs typeface="MV Boli" panose="02000500030200090000" pitchFamily="2" charset="0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473960" y="4308062"/>
            <a:ext cx="73384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56000" lvl="1" indent="-432000">
              <a:spcAft>
                <a:spcPts val="1200"/>
              </a:spcAft>
              <a:buClr>
                <a:srgbClr val="0069D1"/>
              </a:buClr>
              <a:buFont typeface="Segoe Print" panose="02000600000000000000" pitchFamily="2" charset="0"/>
              <a:buChar char="Δ"/>
            </a:pPr>
            <a:r>
              <a:rPr lang="en-US" sz="2400" dirty="0" smtClean="0">
                <a:latin typeface="Segoe Print" panose="02000600000000000000" pitchFamily="2" charset="0"/>
              </a:rPr>
              <a:t>Quick adaptation to </a:t>
            </a:r>
            <a:r>
              <a:rPr lang="en-US" sz="2400" b="1" dirty="0" smtClean="0">
                <a:latin typeface="Segoe Print" panose="02000600000000000000" pitchFamily="2" charset="0"/>
              </a:rPr>
              <a:t>new</a:t>
            </a:r>
            <a:r>
              <a:rPr lang="en-US" sz="2400" dirty="0" smtClean="0">
                <a:latin typeface="Segoe Print" panose="02000600000000000000" pitchFamily="2" charset="0"/>
              </a:rPr>
              <a:t> </a:t>
            </a:r>
            <a:br>
              <a:rPr lang="en-US" sz="2400" dirty="0" smtClean="0">
                <a:latin typeface="Segoe Print" panose="02000600000000000000" pitchFamily="2" charset="0"/>
              </a:rPr>
            </a:br>
            <a:r>
              <a:rPr lang="en-US" sz="2400" b="1" dirty="0" smtClean="0">
                <a:latin typeface="Segoe Print" panose="02000600000000000000" pitchFamily="2" charset="0"/>
              </a:rPr>
              <a:t>projects and roles</a:t>
            </a:r>
          </a:p>
          <a:p>
            <a:pPr marL="756000" lvl="1" indent="-432000">
              <a:spcAft>
                <a:spcPts val="1200"/>
              </a:spcAft>
              <a:buClr>
                <a:srgbClr val="0069D1"/>
              </a:buClr>
              <a:buFont typeface="Segoe Print" panose="02000600000000000000" pitchFamily="2" charset="0"/>
              <a:buChar char="Δ"/>
            </a:pPr>
            <a:r>
              <a:rPr lang="en-US" sz="2400" dirty="0" smtClean="0">
                <a:latin typeface="Segoe Print" panose="02000600000000000000" pitchFamily="2" charset="0"/>
              </a:rPr>
              <a:t>Path from </a:t>
            </a:r>
            <a:r>
              <a:rPr lang="en-US" sz="2400" b="1" dirty="0" smtClean="0">
                <a:latin typeface="Segoe Print" panose="02000600000000000000" pitchFamily="2" charset="0"/>
              </a:rPr>
              <a:t>validation</a:t>
            </a:r>
            <a:r>
              <a:rPr lang="en-US" sz="2400" dirty="0" smtClean="0">
                <a:latin typeface="Segoe Print" panose="02000600000000000000" pitchFamily="2" charset="0"/>
              </a:rPr>
              <a:t> through </a:t>
            </a:r>
            <a:r>
              <a:rPr lang="en-US" sz="2400" b="1" dirty="0" smtClean="0">
                <a:latin typeface="Segoe Print" panose="02000600000000000000" pitchFamily="2" charset="0"/>
              </a:rPr>
              <a:t>development</a:t>
            </a:r>
            <a:r>
              <a:rPr lang="en-US" sz="2400" dirty="0" smtClean="0">
                <a:latin typeface="Segoe Print" panose="02000600000000000000" pitchFamily="2" charset="0"/>
              </a:rPr>
              <a:t> to pure </a:t>
            </a:r>
            <a:r>
              <a:rPr lang="en-US" sz="2400" b="1" dirty="0" smtClean="0">
                <a:latin typeface="Segoe Print" panose="02000600000000000000" pitchFamily="2" charset="0"/>
              </a:rPr>
              <a:t>research</a:t>
            </a:r>
            <a:r>
              <a:rPr lang="en-US" sz="2400" dirty="0" smtClean="0">
                <a:latin typeface="Segoe Print" panose="02000600000000000000" pitchFamily="2" charset="0"/>
              </a:rPr>
              <a:t> in 3 years</a:t>
            </a:r>
          </a:p>
          <a:p>
            <a:pPr lvl="1">
              <a:buClr>
                <a:srgbClr val="0069D1"/>
              </a:buClr>
              <a:buFont typeface="Segoe Print" panose="02000600000000000000" pitchFamily="2" charset="0"/>
              <a:buChar char="Δ"/>
            </a:pPr>
            <a:endParaRPr lang="en-US" sz="2400" dirty="0" smtClean="0">
              <a:latin typeface="Segoe Print" panose="02000600000000000000" pitchFamily="2" charset="0"/>
            </a:endParaRPr>
          </a:p>
          <a:p>
            <a:pPr lvl="1">
              <a:buClr>
                <a:srgbClr val="0069D1"/>
              </a:buClr>
              <a:buFont typeface="Segoe Print" panose="02000600000000000000" pitchFamily="2" charset="0"/>
              <a:buChar char="Δ"/>
            </a:pPr>
            <a:endParaRPr lang="en-US" sz="2400" dirty="0">
              <a:latin typeface="Segoe Print" panose="02000600000000000000" pitchFamily="2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 rot="1310387">
            <a:off x="5713266" y="3685984"/>
            <a:ext cx="2786699" cy="1134190"/>
            <a:chOff x="3513491" y="1323915"/>
            <a:chExt cx="2786699" cy="1134190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3491" y="1323915"/>
              <a:ext cx="2786699" cy="1134190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3995376" y="1703726"/>
              <a:ext cx="182293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latin typeface="Segoe Print" panose="02000600000000000000" pitchFamily="2" charset="0"/>
                  <a:cs typeface="MV Boli" panose="02000500030200090000" pitchFamily="2" charset="0"/>
                </a:rPr>
                <a:t>Successes</a:t>
              </a:r>
              <a:endParaRPr lang="en-US" sz="2800" b="1" dirty="0">
                <a:latin typeface="Segoe Print" panose="02000600000000000000" pitchFamily="2" charset="0"/>
                <a:cs typeface="MV Boli" panose="0200050003020009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032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Intel I appreciate…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76256" y="6376243"/>
            <a:ext cx="1008112" cy="365125"/>
          </a:xfrm>
        </p:spPr>
        <p:txBody>
          <a:bodyPr/>
          <a:lstStyle/>
          <a:p>
            <a:r>
              <a:rPr lang="en-US" dirty="0" smtClean="0"/>
              <a:t>29/05/2014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Grzegorz Jereczek – ICE-DIP Project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1264-2DC2-4921-94A1-13F831F55EAC}" type="slidenum">
              <a:rPr lang="en-US" smtClean="0"/>
              <a:t>4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043608" y="1982082"/>
            <a:ext cx="3097126" cy="1260534"/>
            <a:chOff x="3441483" y="1323915"/>
            <a:chExt cx="3097126" cy="1260534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1483" y="1323915"/>
              <a:ext cx="3097126" cy="126053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 rot="20899109">
              <a:off x="3763645" y="1703726"/>
              <a:ext cx="242085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3200" b="1" dirty="0" smtClean="0">
                  <a:latin typeface="Segoe Print" panose="02000600000000000000" pitchFamily="2" charset="0"/>
                  <a:cs typeface="MV Boli" panose="02000500030200090000" pitchFamily="2" charset="0"/>
                </a:rPr>
                <a:t>The People</a:t>
              </a:r>
              <a:endParaRPr lang="en-US" sz="3200" b="1" dirty="0">
                <a:latin typeface="Segoe Print" panose="02000600000000000000" pitchFamily="2" charset="0"/>
                <a:cs typeface="MV Boli" panose="02000500030200090000" pitchFamily="2" charset="0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3851920" y="3361928"/>
            <a:ext cx="3667452" cy="70788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756000" lvl="1" indent="-432000">
              <a:buClr>
                <a:srgbClr val="0069D1"/>
              </a:buClr>
              <a:buFont typeface="Segoe Print" panose="02000600000000000000" pitchFamily="2" charset="0"/>
              <a:buChar char="Δ"/>
            </a:pPr>
            <a:r>
              <a:rPr lang="en-US" sz="2000" b="1" dirty="0" smtClean="0">
                <a:latin typeface="Segoe Print" panose="02000600000000000000" pitchFamily="2" charset="0"/>
              </a:rPr>
              <a:t>Managerial support and trust</a:t>
            </a:r>
            <a:endParaRPr lang="en-US" sz="2000" dirty="0" smtClean="0">
              <a:latin typeface="Segoe Print" panose="02000600000000000000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153020" y="1916832"/>
            <a:ext cx="3667452" cy="70788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756000" lvl="1" indent="-432000">
              <a:buClr>
                <a:srgbClr val="0069D1"/>
              </a:buClr>
              <a:buFont typeface="Segoe Print" panose="02000600000000000000" pitchFamily="2" charset="0"/>
              <a:buChar char="Δ"/>
            </a:pPr>
            <a:r>
              <a:rPr lang="en-US" sz="2000" b="1" dirty="0" smtClean="0">
                <a:latin typeface="Segoe Print" panose="02000600000000000000" pitchFamily="2" charset="0"/>
              </a:rPr>
              <a:t>Collaboration within the projects</a:t>
            </a:r>
            <a:endParaRPr lang="en-US" sz="2000" dirty="0" smtClean="0">
              <a:latin typeface="Segoe Print" panose="02000600000000000000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475656" y="4807024"/>
            <a:ext cx="3667452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756000" lvl="1" indent="-432000">
              <a:buClr>
                <a:srgbClr val="0069D1"/>
              </a:buClr>
              <a:buFont typeface="Segoe Print" panose="02000600000000000000" pitchFamily="2" charset="0"/>
              <a:buChar char="Δ"/>
            </a:pPr>
            <a:r>
              <a:rPr lang="en-US" sz="2000" b="1" dirty="0" smtClean="0">
                <a:latin typeface="Segoe Print" panose="02000600000000000000" pitchFamily="2" charset="0"/>
              </a:rPr>
              <a:t>Sharing the expertise</a:t>
            </a:r>
            <a:endParaRPr lang="en-US" sz="2000" dirty="0" smtClean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78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be successful at Intel…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76256" y="6376243"/>
            <a:ext cx="1008112" cy="365125"/>
          </a:xfrm>
        </p:spPr>
        <p:txBody>
          <a:bodyPr/>
          <a:lstStyle/>
          <a:p>
            <a:r>
              <a:rPr lang="en-US" dirty="0" smtClean="0"/>
              <a:t>29/05/2014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Grzegorz Jereczek – ICE-DIP Project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B1264-2DC2-4921-94A1-13F831F55EAC}" type="slidenum">
              <a:rPr lang="en-US" smtClean="0"/>
              <a:t>5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184195" y="3129778"/>
            <a:ext cx="6631593" cy="1030493"/>
            <a:chOff x="1259631" y="2928797"/>
            <a:chExt cx="6631593" cy="1030493"/>
          </a:xfrm>
        </p:grpSpPr>
        <p:sp>
          <p:nvSpPr>
            <p:cNvPr id="11" name="Rectangle 10"/>
            <p:cNvSpPr/>
            <p:nvPr/>
          </p:nvSpPr>
          <p:spPr>
            <a:xfrm>
              <a:off x="3570744" y="3243988"/>
              <a:ext cx="4320480" cy="40011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324000" lvl="1">
                <a:buClr>
                  <a:srgbClr val="0069D1"/>
                </a:buClr>
              </a:pPr>
              <a:r>
                <a:rPr lang="en-US" sz="2000" b="1" dirty="0" smtClean="0">
                  <a:latin typeface="Segoe Print" panose="02000600000000000000" pitchFamily="2" charset="0"/>
                </a:rPr>
                <a:t>Just use them</a:t>
              </a:r>
              <a:endParaRPr lang="en-US" sz="2000" dirty="0" smtClean="0">
                <a:latin typeface="Segoe Print" panose="02000600000000000000" pitchFamily="2" charset="0"/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1259631" y="2928797"/>
              <a:ext cx="2535582" cy="1030493"/>
              <a:chOff x="3441483" y="1239402"/>
              <a:chExt cx="3304774" cy="1345047"/>
            </a:xfrm>
          </p:grpSpPr>
          <p:pic>
            <p:nvPicPr>
              <p:cNvPr id="21" name="Picture 2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41483" y="1239402"/>
                <a:ext cx="3304774" cy="1345047"/>
              </a:xfrm>
              <a:prstGeom prst="rect">
                <a:avLst/>
              </a:prstGeom>
            </p:spPr>
          </p:pic>
          <p:sp>
            <p:nvSpPr>
              <p:cNvPr id="22" name="TextBox 21"/>
              <p:cNvSpPr txBox="1"/>
              <p:nvPr/>
            </p:nvSpPr>
            <p:spPr>
              <a:xfrm rot="21164514">
                <a:off x="3642398" y="1707386"/>
                <a:ext cx="3058158" cy="6025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Segoe Print" panose="02000600000000000000" pitchFamily="2" charset="0"/>
                    <a:cs typeface="MV Boli" panose="02000500030200090000" pitchFamily="2" charset="0"/>
                  </a:rPr>
                  <a:t>Opportunities</a:t>
                </a:r>
                <a:endParaRPr lang="en-US" sz="2400" b="1" dirty="0">
                  <a:latin typeface="Segoe Print" panose="02000600000000000000" pitchFamily="2" charset="0"/>
                  <a:cs typeface="MV Boli" panose="02000500030200090000" pitchFamily="2" charset="0"/>
                </a:endParaRP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0" y="1340768"/>
            <a:ext cx="6660232" cy="1030493"/>
            <a:chOff x="0" y="1529632"/>
            <a:chExt cx="6660232" cy="1030493"/>
          </a:xfrm>
        </p:grpSpPr>
        <p:sp>
          <p:nvSpPr>
            <p:cNvPr id="15" name="Rectangle 14"/>
            <p:cNvSpPr/>
            <p:nvPr/>
          </p:nvSpPr>
          <p:spPr>
            <a:xfrm>
              <a:off x="2267744" y="1844824"/>
              <a:ext cx="4392488" cy="40011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324000" lvl="1">
                <a:buClr>
                  <a:srgbClr val="0069D1"/>
                </a:buClr>
              </a:pPr>
              <a:r>
                <a:rPr lang="en-US" sz="2000" b="1" dirty="0" smtClean="0">
                  <a:latin typeface="Segoe Print" panose="02000600000000000000" pitchFamily="2" charset="0"/>
                </a:rPr>
                <a:t>Don’t be afraid to take it</a:t>
              </a:r>
              <a:endParaRPr lang="en-US" sz="2000" dirty="0" smtClean="0">
                <a:latin typeface="Segoe Print" panose="02000600000000000000" pitchFamily="2" charset="0"/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0" y="1529632"/>
              <a:ext cx="2535582" cy="1030493"/>
              <a:chOff x="3441483" y="1239402"/>
              <a:chExt cx="3304774" cy="1345047"/>
            </a:xfrm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41483" y="1239402"/>
                <a:ext cx="3304774" cy="1345047"/>
              </a:xfrm>
              <a:prstGeom prst="rect">
                <a:avLst/>
              </a:prstGeom>
            </p:spPr>
          </p:pic>
          <p:sp>
            <p:nvSpPr>
              <p:cNvPr id="31" name="TextBox 30"/>
              <p:cNvSpPr txBox="1"/>
              <p:nvPr/>
            </p:nvSpPr>
            <p:spPr>
              <a:xfrm rot="21164514">
                <a:off x="3642398" y="1707386"/>
                <a:ext cx="3058158" cy="602586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sz="2400" b="1" dirty="0" smtClean="0">
                    <a:latin typeface="Segoe Print" panose="02000600000000000000" pitchFamily="2" charset="0"/>
                    <a:cs typeface="MV Boli" panose="02000500030200090000" pitchFamily="2" charset="0"/>
                  </a:rPr>
                  <a:t>Risk</a:t>
                </a:r>
                <a:endParaRPr lang="en-US" sz="2400" b="1" dirty="0">
                  <a:latin typeface="Segoe Print" panose="02000600000000000000" pitchFamily="2" charset="0"/>
                  <a:cs typeface="MV Boli" panose="02000500030200090000" pitchFamily="2" charset="0"/>
                </a:endParaRPr>
              </a:p>
            </p:txBody>
          </p:sp>
        </p:grpSp>
      </p:grpSp>
      <p:grpSp>
        <p:nvGrpSpPr>
          <p:cNvPr id="36" name="Group 35"/>
          <p:cNvGrpSpPr/>
          <p:nvPr/>
        </p:nvGrpSpPr>
        <p:grpSpPr>
          <a:xfrm>
            <a:off x="2339752" y="4918787"/>
            <a:ext cx="6696744" cy="1030493"/>
            <a:chOff x="1184196" y="2928797"/>
            <a:chExt cx="6624442" cy="1030493"/>
          </a:xfrm>
        </p:grpSpPr>
        <p:sp>
          <p:nvSpPr>
            <p:cNvPr id="37" name="Rectangle 36"/>
            <p:cNvSpPr/>
            <p:nvPr/>
          </p:nvSpPr>
          <p:spPr>
            <a:xfrm>
              <a:off x="3570744" y="3243988"/>
              <a:ext cx="4237894" cy="40011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324000" lvl="1">
                <a:buClr>
                  <a:srgbClr val="0069D1"/>
                </a:buClr>
              </a:pPr>
              <a:r>
                <a:rPr lang="en-US" sz="2000" b="1" dirty="0" smtClean="0">
                  <a:latin typeface="Segoe Print" panose="02000600000000000000" pitchFamily="2" charset="0"/>
                </a:rPr>
                <a:t>From the smarter than you</a:t>
              </a:r>
              <a:endParaRPr lang="en-US" sz="2000" dirty="0" smtClean="0">
                <a:latin typeface="Segoe Print" panose="02000600000000000000" pitchFamily="2" charset="0"/>
              </a:endParaRP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1184196" y="2928797"/>
              <a:ext cx="2575953" cy="1030493"/>
              <a:chOff x="3343164" y="1239402"/>
              <a:chExt cx="3357392" cy="1345047"/>
            </a:xfrm>
          </p:grpSpPr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43164" y="1239402"/>
                <a:ext cx="3304774" cy="1345047"/>
              </a:xfrm>
              <a:prstGeom prst="rect">
                <a:avLst/>
              </a:prstGeom>
            </p:spPr>
          </p:pic>
          <p:sp>
            <p:nvSpPr>
              <p:cNvPr id="40" name="TextBox 39"/>
              <p:cNvSpPr txBox="1"/>
              <p:nvPr/>
            </p:nvSpPr>
            <p:spPr>
              <a:xfrm rot="21164514">
                <a:off x="3642398" y="1707386"/>
                <a:ext cx="3058158" cy="6025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latin typeface="Segoe Print" panose="02000600000000000000" pitchFamily="2" charset="0"/>
                    <a:cs typeface="MV Boli" panose="02000500030200090000" pitchFamily="2" charset="0"/>
                  </a:rPr>
                  <a:t>Learn</a:t>
                </a:r>
                <a:endParaRPr lang="en-US" sz="2400" b="1" dirty="0">
                  <a:latin typeface="Segoe Print" panose="02000600000000000000" pitchFamily="2" charset="0"/>
                  <a:cs typeface="MV Boli" panose="02000500030200090000" pitchFamily="2" charset="0"/>
                </a:endParaRPr>
              </a:p>
            </p:txBody>
          </p:sp>
        </p:grpSp>
      </p:grpSp>
      <p:pic>
        <p:nvPicPr>
          <p:cNvPr id="41" name="Picture 4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14922">
            <a:off x="190868" y="2110633"/>
            <a:ext cx="1397255" cy="364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97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ERN openlab">
      <a:dk1>
        <a:srgbClr val="222268"/>
      </a:dk1>
      <a:lt1>
        <a:sysClr val="window" lastClr="FFFFFF"/>
      </a:lt1>
      <a:dk2>
        <a:srgbClr val="222268"/>
      </a:dk2>
      <a:lt2>
        <a:srgbClr val="A5A5A5"/>
      </a:lt2>
      <a:accent1>
        <a:srgbClr val="4F81BD"/>
      </a:accent1>
      <a:accent2>
        <a:srgbClr val="C0504D"/>
      </a:accent2>
      <a:accent3>
        <a:srgbClr val="9BBB59"/>
      </a:accent3>
      <a:accent4>
        <a:srgbClr val="800080"/>
      </a:accent4>
      <a:accent5>
        <a:srgbClr val="4BACC6"/>
      </a:accent5>
      <a:accent6>
        <a:srgbClr val="E36C09"/>
      </a:accent6>
      <a:hlink>
        <a:srgbClr val="31859B"/>
      </a:hlink>
      <a:folHlink>
        <a:srgbClr val="3F004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ICE-DIPCERN_openlab_Template2014_43V2</Template>
  <TotalTime>265</TotalTime>
  <Words>122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MV Boli</vt:lpstr>
      <vt:lpstr>Segoe Print</vt:lpstr>
      <vt:lpstr>Wingdings</vt:lpstr>
      <vt:lpstr>Office Theme</vt:lpstr>
      <vt:lpstr>My career path</vt:lpstr>
      <vt:lpstr>My career path is rather short…</vt:lpstr>
      <vt:lpstr>Looking backward…</vt:lpstr>
      <vt:lpstr>At Intel I appreciate…</vt:lpstr>
      <vt:lpstr>To be successful at Intel…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Grzegorz Jereczek</dc:creator>
  <cp:lastModifiedBy>Grzegorz Jereczek</cp:lastModifiedBy>
  <cp:revision>28</cp:revision>
  <dcterms:created xsi:type="dcterms:W3CDTF">2014-05-23T05:52:18Z</dcterms:created>
  <dcterms:modified xsi:type="dcterms:W3CDTF">2014-05-23T10:17:55Z</dcterms:modified>
</cp:coreProperties>
</file>