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60" r:id="rId4"/>
    <p:sldId id="279" r:id="rId5"/>
    <p:sldId id="283" r:id="rId6"/>
    <p:sldId id="304" r:id="rId7"/>
    <p:sldId id="288" r:id="rId8"/>
    <p:sldId id="287" r:id="rId9"/>
    <p:sldId id="309" r:id="rId10"/>
    <p:sldId id="281" r:id="rId11"/>
    <p:sldId id="291" r:id="rId12"/>
    <p:sldId id="307" r:id="rId13"/>
    <p:sldId id="303" r:id="rId14"/>
    <p:sldId id="311" r:id="rId15"/>
    <p:sldId id="312" r:id="rId16"/>
    <p:sldId id="308" r:id="rId17"/>
    <p:sldId id="257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00F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06" autoAdjust="0"/>
  </p:normalViewPr>
  <p:slideViewPr>
    <p:cSldViewPr snapToGrid="0" snapToObjects="1">
      <p:cViewPr>
        <p:scale>
          <a:sx n="99" d="100"/>
          <a:sy n="99" d="100"/>
        </p:scale>
        <p:origin x="-1520" y="-416"/>
      </p:cViewPr>
      <p:guideLst>
        <p:guide orient="horz" pos="1620"/>
        <p:guide pos="2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BA6DA-A153-4449-B2C3-0B435389F120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BE457-FB45-9847-8EC2-FC29D648C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8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myself: 8 years data engineering, data analytics (make sense)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BE457-FB45-9847-8EC2-FC29D648CE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6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BE457-FB45-9847-8EC2-FC29D648CE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BE457-FB45-9847-8EC2-FC29D648CE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7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E7055-C4A2-4F91-9B3D-173B8E8E88A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54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E7055-C4A2-4F91-9B3D-173B8E8E88A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5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15/04/15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15/04/15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15/04/15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15/04/15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200" y="1479046"/>
            <a:ext cx="4236081" cy="353514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200" y="1479046"/>
            <a:ext cx="4236081" cy="353514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15/04/15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15/04/15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15/04/15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15/04/15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133" y="110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5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CERN’s Data Analytics Use Cases</a:t>
            </a:r>
            <a:endParaRPr lang="en-US" sz="2200" dirty="0">
              <a:solidFill>
                <a:srgbClr val="2D9D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4929" y="4771777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" y="994205"/>
            <a:ext cx="5901424" cy="3203145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Control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 smtClean="0"/>
          </a:p>
          <a:p>
            <a:pPr lvl="2"/>
            <a:r>
              <a:rPr lang="en-US" sz="2200" b="1" dirty="0" smtClean="0">
                <a:solidFill>
                  <a:srgbClr val="008000"/>
                </a:solidFill>
              </a:rPr>
              <a:t>Cryogenics </a:t>
            </a:r>
          </a:p>
          <a:p>
            <a:pPr lvl="2"/>
            <a:r>
              <a:rPr lang="en-US" sz="2200" dirty="0" smtClean="0">
                <a:solidFill>
                  <a:srgbClr val="2D9DFF"/>
                </a:solidFill>
              </a:rPr>
              <a:t>Vacuum</a:t>
            </a:r>
          </a:p>
          <a:p>
            <a:pPr lvl="2"/>
            <a:r>
              <a:rPr lang="en-US" sz="2200" dirty="0" smtClean="0">
                <a:solidFill>
                  <a:srgbClr val="2D9DFF"/>
                </a:solidFill>
              </a:rPr>
              <a:t>Machine Protection</a:t>
            </a:r>
          </a:p>
          <a:p>
            <a:pPr lvl="2"/>
            <a:r>
              <a:rPr lang="en-US" dirty="0" smtClean="0">
                <a:solidFill>
                  <a:srgbClr val="2D9DFF"/>
                </a:solidFill>
              </a:rPr>
              <a:t>Power </a:t>
            </a:r>
            <a:r>
              <a:rPr lang="en-US" dirty="0" smtClean="0">
                <a:solidFill>
                  <a:srgbClr val="2D9DFF"/>
                </a:solidFill>
              </a:rPr>
              <a:t>Converters</a:t>
            </a:r>
          </a:p>
          <a:p>
            <a:pPr lvl="2"/>
            <a:r>
              <a:rPr lang="en-US" smtClean="0">
                <a:solidFill>
                  <a:srgbClr val="2D9DFF"/>
                </a:solidFill>
              </a:rPr>
              <a:t>QPS</a:t>
            </a:r>
            <a:endParaRPr lang="en-US" dirty="0" smtClean="0">
              <a:solidFill>
                <a:srgbClr val="2D9DFF"/>
              </a:solidFill>
            </a:endParaRPr>
          </a:p>
          <a:p>
            <a:pPr lvl="2"/>
            <a:endParaRPr lang="en-US" dirty="0" smtClean="0"/>
          </a:p>
        </p:txBody>
      </p:sp>
      <p:pic>
        <p:nvPicPr>
          <p:cNvPr id="3" name="Picture 2" descr="CCcon2_03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849" y="1336274"/>
            <a:ext cx="3973839" cy="2655849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9776" y="4631267"/>
            <a:ext cx="2895600" cy="409834"/>
          </a:xfrm>
        </p:spPr>
        <p:txBody>
          <a:bodyPr/>
          <a:lstStyle/>
          <a:p>
            <a:pPr algn="l"/>
            <a:r>
              <a:rPr lang="en-US" sz="1100" dirty="0"/>
              <a:t>International Conference on Computing in High Energy and Nuclear </a:t>
            </a:r>
            <a:r>
              <a:rPr lang="en-US" sz="1100" dirty="0" smtClean="0"/>
              <a:t>Physics.</a:t>
            </a:r>
          </a:p>
          <a:p>
            <a:pPr algn="l"/>
            <a:r>
              <a:rPr lang="en-US" sz="1100" dirty="0" smtClean="0"/>
              <a:t>Okinawa</a:t>
            </a:r>
            <a:r>
              <a:rPr lang="en-US" sz="1100" dirty="0"/>
              <a:t>, </a:t>
            </a:r>
            <a:r>
              <a:rPr lang="en-US" sz="1100" dirty="0" smtClean="0"/>
              <a:t>Japan, April 13 -17, 2015</a:t>
            </a:r>
            <a:endParaRPr lang="en-US" sz="1100" dirty="0"/>
          </a:p>
        </p:txBody>
      </p:sp>
      <p:pic>
        <p:nvPicPr>
          <p:cNvPr id="8" name="Picture 7" descr="openlab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970" y="190525"/>
            <a:ext cx="1204501" cy="7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6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yo_statu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798" y="1188621"/>
            <a:ext cx="4294928" cy="3253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Largest Cryogenics Installation</a:t>
            </a:r>
            <a:endParaRPr lang="en-US" sz="2200" dirty="0">
              <a:solidFill>
                <a:srgbClr val="2D9D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4929" y="4771777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9776" y="4631267"/>
            <a:ext cx="2895600" cy="409834"/>
          </a:xfrm>
        </p:spPr>
        <p:txBody>
          <a:bodyPr/>
          <a:lstStyle/>
          <a:p>
            <a:pPr algn="l"/>
            <a:r>
              <a:rPr lang="en-US" sz="1100" dirty="0"/>
              <a:t>International Conference on Computing in High Energy and Nuclear </a:t>
            </a:r>
            <a:r>
              <a:rPr lang="en-US" sz="1100" dirty="0" smtClean="0"/>
              <a:t>Physics.</a:t>
            </a:r>
          </a:p>
          <a:p>
            <a:pPr algn="l"/>
            <a:r>
              <a:rPr lang="en-US" sz="1100" dirty="0" smtClean="0"/>
              <a:t>Okinawa</a:t>
            </a:r>
            <a:r>
              <a:rPr lang="en-US" sz="1100" dirty="0"/>
              <a:t>, </a:t>
            </a:r>
            <a:r>
              <a:rPr lang="en-US" sz="1100" dirty="0" smtClean="0"/>
              <a:t>Japan, April 13 -17, 2015</a:t>
            </a:r>
            <a:endParaRPr lang="en-US" sz="11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368979"/>
              </p:ext>
            </p:extLst>
          </p:nvPr>
        </p:nvGraphicFramePr>
        <p:xfrm>
          <a:off x="2148888" y="2667949"/>
          <a:ext cx="2652434" cy="1737360"/>
        </p:xfrm>
        <a:graphic>
          <a:graphicData uri="http://schemas.openxmlformats.org/drawingml/2006/table">
            <a:tbl>
              <a:tblPr firstRow="1" bandRow="1" bandCol="1">
                <a:tableStyleId>{793D81CF-94F2-401A-BA57-92F5A7B2D0C5}</a:tableStyleId>
              </a:tblPr>
              <a:tblGrid>
                <a:gridCol w="1915206"/>
                <a:gridCol w="737228"/>
              </a:tblGrid>
              <a:tr h="2511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Instrument/Actuators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Total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39376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Temperature [1.6 – 300</a:t>
                      </a:r>
                      <a:r>
                        <a:rPr lang="en-US" sz="900" b="1" baseline="0" dirty="0" smtClean="0"/>
                        <a:t> K</a:t>
                      </a:r>
                      <a:r>
                        <a:rPr lang="en-US" sz="900" b="1" dirty="0" smtClean="0"/>
                        <a:t>]</a:t>
                      </a:r>
                    </a:p>
                    <a:p>
                      <a:r>
                        <a:rPr lang="en-US" sz="900" b="1" dirty="0" smtClean="0"/>
                        <a:t>Pressure [0 – 20 bar]</a:t>
                      </a:r>
                    </a:p>
                    <a:p>
                      <a:r>
                        <a:rPr lang="en-US" sz="900" b="1" dirty="0" smtClean="0"/>
                        <a:t>Level</a:t>
                      </a:r>
                    </a:p>
                    <a:p>
                      <a:r>
                        <a:rPr lang="en-US" sz="900" b="1" dirty="0" smtClean="0"/>
                        <a:t>Flow</a:t>
                      </a:r>
                    </a:p>
                    <a:p>
                      <a:r>
                        <a:rPr lang="en-US" sz="900" b="1" dirty="0" smtClean="0"/>
                        <a:t>Flow</a:t>
                      </a:r>
                    </a:p>
                    <a:p>
                      <a:r>
                        <a:rPr lang="en-US" sz="900" b="1" dirty="0" smtClean="0"/>
                        <a:t>Control valves</a:t>
                      </a:r>
                    </a:p>
                    <a:p>
                      <a:r>
                        <a:rPr lang="en-US" sz="900" b="1" dirty="0" smtClean="0"/>
                        <a:t>On/Off</a:t>
                      </a:r>
                      <a:r>
                        <a:rPr lang="en-US" sz="900" b="1" baseline="0" dirty="0" smtClean="0"/>
                        <a:t> valves</a:t>
                      </a:r>
                    </a:p>
                    <a:p>
                      <a:r>
                        <a:rPr lang="en-US" sz="900" b="1" baseline="0" dirty="0" smtClean="0"/>
                        <a:t>Manual valves</a:t>
                      </a:r>
                    </a:p>
                    <a:p>
                      <a:r>
                        <a:rPr lang="en-US" sz="900" b="1" baseline="0" dirty="0" smtClean="0"/>
                        <a:t>Virtual flow meters</a:t>
                      </a:r>
                    </a:p>
                    <a:p>
                      <a:r>
                        <a:rPr lang="en-US" sz="900" b="1" baseline="0" dirty="0" smtClean="0"/>
                        <a:t>Controllers (PID)</a:t>
                      </a:r>
                      <a:endParaRPr lang="en-US" sz="9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 smtClean="0"/>
                        <a:t>10361</a:t>
                      </a:r>
                    </a:p>
                    <a:p>
                      <a:pPr algn="r"/>
                      <a:r>
                        <a:rPr lang="en-US" sz="900" b="1" dirty="0" smtClean="0"/>
                        <a:t>2300</a:t>
                      </a:r>
                    </a:p>
                    <a:p>
                      <a:pPr algn="r"/>
                      <a:r>
                        <a:rPr lang="en-US" sz="900" b="1" dirty="0" smtClean="0"/>
                        <a:t>923</a:t>
                      </a:r>
                    </a:p>
                    <a:p>
                      <a:pPr algn="r"/>
                      <a:r>
                        <a:rPr lang="en-US" sz="900" b="1" dirty="0" smtClean="0"/>
                        <a:t>72</a:t>
                      </a:r>
                    </a:p>
                    <a:p>
                      <a:pPr algn="r"/>
                      <a:r>
                        <a:rPr lang="en-US" sz="900" b="1" dirty="0" smtClean="0"/>
                        <a:t>2633</a:t>
                      </a:r>
                    </a:p>
                    <a:p>
                      <a:pPr algn="r"/>
                      <a:r>
                        <a:rPr lang="en-US" sz="900" b="1" dirty="0" smtClean="0"/>
                        <a:t>3692</a:t>
                      </a:r>
                    </a:p>
                    <a:p>
                      <a:pPr algn="r"/>
                      <a:r>
                        <a:rPr lang="en-US" sz="900" b="1" dirty="0" smtClean="0"/>
                        <a:t>1835</a:t>
                      </a:r>
                    </a:p>
                    <a:p>
                      <a:pPr algn="r"/>
                      <a:r>
                        <a:rPr lang="en-US" sz="900" b="1" dirty="0" smtClean="0"/>
                        <a:t>1916</a:t>
                      </a:r>
                    </a:p>
                    <a:p>
                      <a:pPr algn="r"/>
                      <a:r>
                        <a:rPr lang="en-US" sz="900" b="1" dirty="0" smtClean="0"/>
                        <a:t>325</a:t>
                      </a:r>
                    </a:p>
                    <a:p>
                      <a:pPr algn="r"/>
                      <a:r>
                        <a:rPr lang="en-US" sz="900" b="1" dirty="0" smtClean="0"/>
                        <a:t>4833</a:t>
                      </a:r>
                      <a:endParaRPr lang="en-US" sz="900" b="1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6779" y="880452"/>
            <a:ext cx="6260641" cy="1838805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2D9DFF"/>
                </a:solidFill>
              </a:rPr>
              <a:t>27 </a:t>
            </a:r>
            <a:r>
              <a:rPr lang="en-US" sz="1600" dirty="0">
                <a:solidFill>
                  <a:srgbClr val="2D9DFF"/>
                </a:solidFill>
              </a:rPr>
              <a:t>km </a:t>
            </a:r>
            <a:r>
              <a:rPr lang="en-US" sz="1600" dirty="0"/>
              <a:t>of decentralized instrumentation and control</a:t>
            </a:r>
          </a:p>
          <a:p>
            <a:r>
              <a:rPr lang="en-US" sz="1600" dirty="0" smtClean="0">
                <a:solidFill>
                  <a:srgbClr val="2D9DFF"/>
                </a:solidFill>
              </a:rPr>
              <a:t>50k </a:t>
            </a:r>
            <a:r>
              <a:rPr lang="en-US" sz="1600" dirty="0">
                <a:solidFill>
                  <a:srgbClr val="2D9DFF"/>
                </a:solidFill>
              </a:rPr>
              <a:t>I/O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2D9DFF"/>
                </a:solidFill>
              </a:rPr>
              <a:t>11k actuators</a:t>
            </a:r>
            <a:r>
              <a:rPr lang="en-US" sz="1600" dirty="0"/>
              <a:t>,  </a:t>
            </a:r>
            <a:r>
              <a:rPr lang="en-US" sz="1600" dirty="0">
                <a:solidFill>
                  <a:srgbClr val="2D9DFF"/>
                </a:solidFill>
              </a:rPr>
              <a:t>~5k control loops</a:t>
            </a:r>
          </a:p>
          <a:p>
            <a:r>
              <a:rPr lang="en-US" sz="1600" dirty="0" smtClean="0"/>
              <a:t>Control</a:t>
            </a:r>
            <a:r>
              <a:rPr lang="en-US" sz="1600" dirty="0"/>
              <a:t>:  </a:t>
            </a:r>
            <a:endParaRPr lang="en-US" sz="1600" dirty="0" smtClean="0"/>
          </a:p>
          <a:p>
            <a:pPr lvl="1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~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 PLCs (Siemens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Schneider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hu-H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hu-H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~</a:t>
            </a:r>
            <a:r>
              <a:rPr lang="hu-H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40 FECs (industrial PCs)</a:t>
            </a:r>
          </a:p>
          <a:p>
            <a:r>
              <a:rPr lang="en-US" sz="1600" dirty="0" smtClean="0"/>
              <a:t>Supervision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2D9DFF"/>
                </a:solidFill>
              </a:rPr>
              <a:t>26  SCADA </a:t>
            </a:r>
            <a:r>
              <a:rPr lang="en-US" sz="1600" dirty="0" smtClean="0">
                <a:solidFill>
                  <a:srgbClr val="2D9DFF"/>
                </a:solidFill>
              </a:rPr>
              <a:t>servers</a:t>
            </a:r>
            <a:endParaRPr lang="en-US" sz="1400" dirty="0" smtClean="0">
              <a:solidFill>
                <a:srgbClr val="2D9DFF"/>
              </a:solidFill>
            </a:endParaRPr>
          </a:p>
        </p:txBody>
      </p:sp>
      <p:pic>
        <p:nvPicPr>
          <p:cNvPr id="9" name="Picture 8" descr="openlab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970" y="190525"/>
            <a:ext cx="1204501" cy="7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Faulty Cryogenics Valve Detection</a:t>
            </a:r>
            <a:endParaRPr lang="en-US" sz="2200" dirty="0">
              <a:solidFill>
                <a:srgbClr val="2D9D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994205"/>
            <a:ext cx="5683328" cy="320314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sz="1800" dirty="0" smtClean="0"/>
              <a:t>Signals used:</a:t>
            </a:r>
          </a:p>
          <a:p>
            <a:pPr lvl="2"/>
            <a:r>
              <a:rPr lang="en-GB" sz="1600" dirty="0" smtClean="0">
                <a:solidFill>
                  <a:srgbClr val="CB400F"/>
                </a:solidFill>
              </a:rPr>
              <a:t>S</a:t>
            </a:r>
            <a:r>
              <a:rPr lang="en-GB" sz="1600" dirty="0" smtClean="0">
                <a:solidFill>
                  <a:srgbClr val="008000"/>
                </a:solidFill>
              </a:rPr>
              <a:t> = aperture </a:t>
            </a:r>
            <a:r>
              <a:rPr lang="en-GB" sz="1600" dirty="0">
                <a:solidFill>
                  <a:srgbClr val="008000"/>
                </a:solidFill>
              </a:rPr>
              <a:t>order </a:t>
            </a:r>
            <a:r>
              <a:rPr lang="en-GB" sz="1600" dirty="0" smtClean="0"/>
              <a:t>- </a:t>
            </a:r>
            <a:r>
              <a:rPr lang="en-GB" sz="1600" dirty="0">
                <a:solidFill>
                  <a:srgbClr val="2D9DFF"/>
                </a:solidFill>
              </a:rPr>
              <a:t>aperture measured</a:t>
            </a:r>
            <a:r>
              <a:rPr lang="en-US" sz="1600" dirty="0">
                <a:solidFill>
                  <a:srgbClr val="2D9DFF"/>
                </a:solidFill>
              </a:rPr>
              <a:t> </a:t>
            </a:r>
            <a:endParaRPr lang="en-US" sz="1600" dirty="0" smtClean="0">
              <a:solidFill>
                <a:srgbClr val="2D9DFF"/>
              </a:solidFill>
            </a:endParaRP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Features extractions based on </a:t>
            </a:r>
            <a:r>
              <a:rPr lang="en-US" sz="1800" dirty="0" smtClean="0">
                <a:solidFill>
                  <a:srgbClr val="FF0000"/>
                </a:solidFill>
              </a:rPr>
              <a:t>S</a:t>
            </a:r>
          </a:p>
          <a:p>
            <a:pPr lvl="2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Variance</a:t>
            </a:r>
          </a:p>
          <a:p>
            <a:pPr lvl="2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Percentile 99.9</a:t>
            </a:r>
          </a:p>
          <a:p>
            <a:pPr lvl="2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Rope distance </a:t>
            </a:r>
            <a:r>
              <a:rPr lang="en-US" sz="1400" dirty="0" smtClean="0">
                <a:solidFill>
                  <a:srgbClr val="0055A0"/>
                </a:solidFill>
              </a:rPr>
              <a:t>– R(S)</a:t>
            </a:r>
          </a:p>
          <a:p>
            <a:pPr lvl="2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Noise Band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rgbClr val="0055A0"/>
                </a:solidFill>
              </a:rPr>
              <a:t>– </a:t>
            </a:r>
            <a:r>
              <a:rPr lang="en-US" sz="1400" dirty="0" smtClean="0">
                <a:solidFill>
                  <a:srgbClr val="0055A0"/>
                </a:solidFill>
              </a:rPr>
              <a:t>B(S) (</a:t>
            </a:r>
            <a:r>
              <a:rPr lang="en-GB" sz="1400" dirty="0" err="1" smtClean="0"/>
              <a:t>Pxx</a:t>
            </a:r>
            <a:r>
              <a:rPr lang="en-GB" sz="1400" dirty="0" smtClean="0"/>
              <a:t> </a:t>
            </a:r>
            <a:r>
              <a:rPr lang="en-GB" sz="1400" dirty="0"/>
              <a:t>be the power spectrum of </a:t>
            </a:r>
            <a:r>
              <a:rPr lang="en-GB" sz="1400" dirty="0" smtClean="0"/>
              <a:t>the</a:t>
            </a:r>
          </a:p>
          <a:p>
            <a:pPr marL="749808" lvl="2" indent="0">
              <a:buNone/>
            </a:pPr>
            <a:r>
              <a:rPr lang="en-GB" sz="1400" dirty="0" smtClean="0"/>
              <a:t> </a:t>
            </a:r>
            <a:r>
              <a:rPr lang="en-GB" sz="1400" dirty="0"/>
              <a:t>signal S, from 0 to 0.5Hz, where S has been previously mean</a:t>
            </a:r>
            <a:r>
              <a:rPr lang="en-GB" sz="1400" dirty="0" smtClean="0"/>
              <a:t>-centred). </a:t>
            </a:r>
            <a:endParaRPr lang="en-US" sz="1400" dirty="0" smtClean="0">
              <a:solidFill>
                <a:srgbClr val="0055A0"/>
              </a:solidFill>
            </a:endParaRPr>
          </a:p>
          <a:p>
            <a:pPr lvl="1"/>
            <a:r>
              <a:rPr lang="en-US" sz="2000" b="1" dirty="0" smtClean="0">
                <a:solidFill>
                  <a:schemeClr val="tx2"/>
                </a:solidFill>
              </a:rPr>
              <a:t>Automatic Faulty Valves </a:t>
            </a:r>
            <a:r>
              <a:rPr lang="en-US" sz="1800" b="1" dirty="0" smtClean="0">
                <a:solidFill>
                  <a:schemeClr val="tx2"/>
                </a:solidFill>
              </a:rPr>
              <a:t>Detection System</a:t>
            </a:r>
          </a:p>
          <a:p>
            <a:pPr lvl="2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SVM - Support Vector Machine</a:t>
            </a:r>
          </a:p>
        </p:txBody>
      </p:sp>
      <p:pic>
        <p:nvPicPr>
          <p:cNvPr id="7" name="Picture 6" descr="Rplot_MEASUR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328" y="2026715"/>
            <a:ext cx="3361501" cy="1208023"/>
          </a:xfrm>
          <a:prstGeom prst="rect">
            <a:avLst/>
          </a:prstGeom>
        </p:spPr>
      </p:pic>
      <p:pic>
        <p:nvPicPr>
          <p:cNvPr id="9" name="Picture 8" descr="Rplot_ORD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750" y="906090"/>
            <a:ext cx="3350434" cy="1188149"/>
          </a:xfrm>
          <a:prstGeom prst="rect">
            <a:avLst/>
          </a:prstGeom>
        </p:spPr>
      </p:pic>
      <p:pic>
        <p:nvPicPr>
          <p:cNvPr id="13" name="Picture 12" descr="Rplot_SNEW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960" y="3234738"/>
            <a:ext cx="3344940" cy="1194756"/>
          </a:xfrm>
          <a:prstGeom prst="rect">
            <a:avLst/>
          </a:prstGeom>
        </p:spPr>
      </p:pic>
      <p:pic>
        <p:nvPicPr>
          <p:cNvPr id="14" name="Picture 13" descr="Rope_distanc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304" y="2167274"/>
            <a:ext cx="1464740" cy="391477"/>
          </a:xfrm>
          <a:prstGeom prst="rect">
            <a:avLst/>
          </a:prstGeom>
        </p:spPr>
      </p:pic>
      <p:pic>
        <p:nvPicPr>
          <p:cNvPr id="15" name="Picture 14" descr="BandNois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578" y="1488232"/>
            <a:ext cx="1140490" cy="948696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84929" y="4771777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9776" y="4631267"/>
            <a:ext cx="2895600" cy="409834"/>
          </a:xfrm>
        </p:spPr>
        <p:txBody>
          <a:bodyPr/>
          <a:lstStyle/>
          <a:p>
            <a:pPr algn="l"/>
            <a:r>
              <a:rPr lang="en-US" sz="1100" dirty="0"/>
              <a:t>International Conference on Computing in High Energy and Nuclear </a:t>
            </a:r>
            <a:r>
              <a:rPr lang="en-US" sz="1100" dirty="0" smtClean="0"/>
              <a:t>Physics.</a:t>
            </a:r>
          </a:p>
          <a:p>
            <a:pPr algn="l"/>
            <a:r>
              <a:rPr lang="en-US" sz="1100" dirty="0" smtClean="0"/>
              <a:t>Okinawa</a:t>
            </a:r>
            <a:r>
              <a:rPr lang="en-US" sz="1100" dirty="0"/>
              <a:t>, </a:t>
            </a:r>
            <a:r>
              <a:rPr lang="en-US" sz="1100" dirty="0" smtClean="0"/>
              <a:t>Japan, April 13 -17, 2015</a:t>
            </a:r>
            <a:endParaRPr lang="en-US" sz="1100" dirty="0"/>
          </a:p>
        </p:txBody>
      </p:sp>
      <p:pic>
        <p:nvPicPr>
          <p:cNvPr id="16" name="Picture 15" descr="openlab_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970" y="190525"/>
            <a:ext cx="1204501" cy="7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3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Anomaly Detection on </a:t>
            </a:r>
            <a:r>
              <a:rPr lang="en-US" sz="3600" dirty="0"/>
              <a:t>B</a:t>
            </a:r>
            <a:r>
              <a:rPr lang="en-US" sz="3600" dirty="0" smtClean="0"/>
              <a:t>eam Screen Cryogenic Control</a:t>
            </a:r>
            <a:endParaRPr lang="en-US" sz="2200" dirty="0">
              <a:solidFill>
                <a:srgbClr val="2D9D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3653" y="1183581"/>
            <a:ext cx="5622497" cy="3203145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endParaRPr lang="en-GB" sz="1600" dirty="0" smtClean="0">
              <a:solidFill>
                <a:srgbClr val="2D9DFF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4929" y="4771777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  <p:pic>
        <p:nvPicPr>
          <p:cNvPr id="3" name="Picture 2" descr="LHCNoBunches_PIDoutput_fill3002.p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79757"/>
            <a:ext cx="2721857" cy="1136978"/>
          </a:xfrm>
          <a:prstGeom prst="rect">
            <a:avLst/>
          </a:prstGeom>
        </p:spPr>
      </p:pic>
      <p:pic>
        <p:nvPicPr>
          <p:cNvPr id="5" name="Picture 4" descr="LHCNoBunches_PIDoutput_fill310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929" y="2779757"/>
            <a:ext cx="2660442" cy="1111324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9776" y="4631267"/>
            <a:ext cx="2895600" cy="409834"/>
          </a:xfrm>
        </p:spPr>
        <p:txBody>
          <a:bodyPr/>
          <a:lstStyle/>
          <a:p>
            <a:pPr algn="l"/>
            <a:r>
              <a:rPr lang="en-US" sz="1100" dirty="0"/>
              <a:t>International Conference on Computing in High Energy and Nuclear </a:t>
            </a:r>
            <a:r>
              <a:rPr lang="en-US" sz="1100" dirty="0" smtClean="0"/>
              <a:t>Physics.</a:t>
            </a:r>
          </a:p>
          <a:p>
            <a:pPr algn="l"/>
            <a:r>
              <a:rPr lang="en-US" sz="1100" dirty="0" smtClean="0"/>
              <a:t>Okinawa</a:t>
            </a:r>
            <a:r>
              <a:rPr lang="en-US" sz="1100" dirty="0"/>
              <a:t>, </a:t>
            </a:r>
            <a:r>
              <a:rPr lang="en-US" sz="1100" dirty="0" smtClean="0"/>
              <a:t>Japan, April 13 -17, 2015</a:t>
            </a:r>
            <a:endParaRPr lang="en-US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327" y="1414494"/>
            <a:ext cx="3633915" cy="1238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890" y="656374"/>
            <a:ext cx="1620996" cy="1070885"/>
          </a:xfrm>
          <a:prstGeom prst="rect">
            <a:avLst/>
          </a:prstGeom>
        </p:spPr>
      </p:pic>
      <p:pic>
        <p:nvPicPr>
          <p:cNvPr id="14" name="Picture 13" descr="LHCNoBunches_PIDoutput_fill3106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336" y="2779757"/>
            <a:ext cx="2721856" cy="1136978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-303921" y="1223727"/>
            <a:ext cx="6034366" cy="155603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PID output (time series) segmentation</a:t>
            </a:r>
          </a:p>
          <a:p>
            <a:pPr lvl="1"/>
            <a:r>
              <a:rPr lang="en-US" dirty="0" smtClean="0">
                <a:solidFill>
                  <a:srgbClr val="2D9DFF"/>
                </a:solidFill>
              </a:rPr>
              <a:t>Characterization + Feature extraction</a:t>
            </a:r>
          </a:p>
          <a:p>
            <a:pPr lvl="1"/>
            <a:r>
              <a:rPr lang="en-US" dirty="0" smtClean="0">
                <a:solidFill>
                  <a:srgbClr val="2D9DFF"/>
                </a:solidFill>
              </a:rPr>
              <a:t>Features based classification</a:t>
            </a:r>
          </a:p>
          <a:p>
            <a:pPr lvl="1"/>
            <a:endParaRPr lang="en-US" dirty="0" smtClean="0">
              <a:solidFill>
                <a:srgbClr val="2D9DFF"/>
              </a:solidFill>
            </a:endParaRPr>
          </a:p>
          <a:p>
            <a:pPr lvl="2"/>
            <a:endParaRPr lang="en-US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309929" y="4045003"/>
            <a:ext cx="5784200" cy="341724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9808" lvl="2" indent="0">
              <a:buFont typeface="Arial"/>
              <a:buNone/>
            </a:pPr>
            <a:r>
              <a:rPr lang="en-US" sz="3700" b="1" dirty="0" smtClean="0">
                <a:solidFill>
                  <a:schemeClr val="tx2"/>
                </a:solidFill>
              </a:rPr>
              <a:t>Source: EN-ICE </a:t>
            </a:r>
            <a:r>
              <a:rPr lang="en-US" sz="3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(Benjamin </a:t>
            </a:r>
            <a:r>
              <a:rPr lang="en-US" sz="37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Bradu</a:t>
            </a:r>
            <a:r>
              <a:rPr lang="en-US" sz="3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Enrique Blanco)</a:t>
            </a:r>
          </a:p>
          <a:p>
            <a:pPr lvl="2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350555" y="2525893"/>
            <a:ext cx="1743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/>
              <a:t>EcosimPro</a:t>
            </a:r>
            <a:r>
              <a:rPr lang="en-US" sz="900" dirty="0" smtClean="0"/>
              <a:t> </a:t>
            </a:r>
            <a:r>
              <a:rPr lang="en-US" sz="900" dirty="0"/>
              <a:t>by EA </a:t>
            </a:r>
            <a:r>
              <a:rPr lang="en-US" sz="900" dirty="0" smtClean="0"/>
              <a:t>International</a:t>
            </a:r>
          </a:p>
          <a:p>
            <a:r>
              <a:rPr lang="en-US" sz="900" dirty="0" smtClean="0"/>
              <a:t>"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4413239" y="2988618"/>
            <a:ext cx="1077651" cy="5002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20941" y="2988618"/>
            <a:ext cx="1077651" cy="5002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openlab_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970" y="190525"/>
            <a:ext cx="1204501" cy="7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9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tIns="34290" bIns="34290">
            <a:normAutofit/>
          </a:bodyPr>
          <a:lstStyle/>
          <a:p>
            <a:r>
              <a:rPr lang="en-GB" sz="2600" dirty="0"/>
              <a:t>Data Discovery </a:t>
            </a:r>
            <a:r>
              <a:rPr lang="en-GB" sz="2600" dirty="0" smtClean="0"/>
              <a:t>- </a:t>
            </a:r>
            <a:r>
              <a:rPr lang="en-US" sz="2600" dirty="0" smtClean="0"/>
              <a:t>Accelerator </a:t>
            </a:r>
            <a:r>
              <a:rPr lang="en-US" sz="2600" dirty="0"/>
              <a:t>Complex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17" y="994205"/>
            <a:ext cx="3630659" cy="3203145"/>
          </a:xfrm>
        </p:spPr>
        <p:txBody>
          <a:bodyPr lIns="68580" tIns="34290" rIns="68580" bIns="34290">
            <a:normAutofit fontScale="92500" lnSpcReduction="10000"/>
          </a:bodyPr>
          <a:lstStyle/>
          <a:p>
            <a:pPr marL="36576" indent="0">
              <a:buNone/>
            </a:pPr>
            <a:r>
              <a:rPr lang="en-US" sz="2200" dirty="0">
                <a:solidFill>
                  <a:srgbClr val="0070C0"/>
                </a:solidFill>
              </a:rPr>
              <a:t>Integrating Data Sources</a:t>
            </a:r>
          </a:p>
          <a:p>
            <a:r>
              <a:rPr lang="en-US" sz="1700" dirty="0">
                <a:solidFill>
                  <a:srgbClr val="2D9DFF"/>
                </a:solidFill>
              </a:rPr>
              <a:t>Electronic Logbook </a:t>
            </a:r>
          </a:p>
          <a:p>
            <a:r>
              <a:rPr lang="en-US" sz="1700" dirty="0">
                <a:solidFill>
                  <a:srgbClr val="2D9DFF"/>
                </a:solidFill>
              </a:rPr>
              <a:t>Controls Configuration DB</a:t>
            </a:r>
          </a:p>
          <a:p>
            <a:r>
              <a:rPr lang="en-US" sz="1700" dirty="0">
                <a:solidFill>
                  <a:srgbClr val="2D9DFF"/>
                </a:solidFill>
              </a:rPr>
              <a:t>JIRA (JSON)</a:t>
            </a:r>
          </a:p>
          <a:p>
            <a:pPr marL="36576" indent="0">
              <a:buNone/>
            </a:pPr>
            <a:r>
              <a:rPr lang="en-US" sz="2200" dirty="0">
                <a:solidFill>
                  <a:srgbClr val="0070C0"/>
                </a:solidFill>
              </a:rPr>
              <a:t>Text analysis</a:t>
            </a:r>
          </a:p>
          <a:p>
            <a:pPr marL="36576" indent="0">
              <a:buNone/>
            </a:pPr>
            <a:r>
              <a:rPr lang="en-US" sz="1900" dirty="0" smtClean="0">
                <a:solidFill>
                  <a:srgbClr val="0070C0"/>
                </a:solidFill>
              </a:rPr>
              <a:t>Better LHC Operations</a:t>
            </a:r>
          </a:p>
          <a:p>
            <a:r>
              <a:rPr lang="en-US" sz="1700" dirty="0" smtClean="0">
                <a:solidFill>
                  <a:srgbClr val="2D9DFF"/>
                </a:solidFill>
              </a:rPr>
              <a:t>Events </a:t>
            </a:r>
            <a:r>
              <a:rPr lang="en-US" sz="1700" dirty="0">
                <a:solidFill>
                  <a:srgbClr val="2D9DFF"/>
                </a:solidFill>
              </a:rPr>
              <a:t>Analysis</a:t>
            </a:r>
          </a:p>
          <a:p>
            <a:r>
              <a:rPr lang="en-US" sz="1700" dirty="0">
                <a:solidFill>
                  <a:srgbClr val="2D9DFF"/>
                </a:solidFill>
              </a:rPr>
              <a:t>Correlate Information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</a:rPr>
              <a:t>Fault Tracking System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</a:rPr>
              <a:t>Operational Modes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</a:rPr>
              <a:t>Operational Issues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</a:rPr>
              <a:t>Control Equipment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84929" y="4771777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9776" y="4631267"/>
            <a:ext cx="2895600" cy="409834"/>
          </a:xfrm>
        </p:spPr>
        <p:txBody>
          <a:bodyPr/>
          <a:lstStyle/>
          <a:p>
            <a:pPr algn="l"/>
            <a:r>
              <a:rPr lang="en-US" sz="1100" dirty="0"/>
              <a:t>International Conference on Computing in High Energy and Nuclear </a:t>
            </a:r>
            <a:r>
              <a:rPr lang="en-US" sz="1100" dirty="0" smtClean="0"/>
              <a:t>Physics.</a:t>
            </a:r>
          </a:p>
          <a:p>
            <a:pPr algn="l"/>
            <a:r>
              <a:rPr lang="en-US" sz="1100" dirty="0" smtClean="0"/>
              <a:t>Okinawa</a:t>
            </a:r>
            <a:r>
              <a:rPr lang="en-US" sz="1100" dirty="0"/>
              <a:t>, </a:t>
            </a:r>
            <a:r>
              <a:rPr lang="en-US" sz="1100" dirty="0" smtClean="0"/>
              <a:t>Japan, April 13 -17, 2015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764" y="995895"/>
            <a:ext cx="5093909" cy="3082796"/>
          </a:xfrm>
          <a:prstGeom prst="rect">
            <a:avLst/>
          </a:prstGeom>
        </p:spPr>
      </p:pic>
      <p:pic>
        <p:nvPicPr>
          <p:cNvPr id="13" name="Picture 12" descr="json exampl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655" y="1759566"/>
            <a:ext cx="4357342" cy="2632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140" y="3425299"/>
            <a:ext cx="5325533" cy="772051"/>
          </a:xfrm>
          <a:prstGeom prst="rect">
            <a:avLst/>
          </a:prstGeom>
        </p:spPr>
      </p:pic>
      <p:pic>
        <p:nvPicPr>
          <p:cNvPr id="17" name="Picture 16" descr="openlab_logo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970" y="190525"/>
            <a:ext cx="1204501" cy="7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1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tIns="34290" bIns="34290">
            <a:normAutofit/>
          </a:bodyPr>
          <a:lstStyle/>
          <a:p>
            <a:r>
              <a:rPr lang="en-GB" sz="2700" dirty="0"/>
              <a:t>Data Discovery </a:t>
            </a:r>
            <a:r>
              <a:rPr lang="en-US" sz="2700" dirty="0"/>
              <a:t>for </a:t>
            </a:r>
            <a:r>
              <a:rPr lang="en-US" sz="2700" dirty="0" smtClean="0"/>
              <a:t>Accelerator </a:t>
            </a:r>
            <a:r>
              <a:rPr lang="en-US" sz="2700" dirty="0"/>
              <a:t>Complex Operations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84929" y="4771777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9776" y="4631267"/>
            <a:ext cx="2895600" cy="409834"/>
          </a:xfrm>
        </p:spPr>
        <p:txBody>
          <a:bodyPr/>
          <a:lstStyle/>
          <a:p>
            <a:pPr algn="l"/>
            <a:r>
              <a:rPr lang="en-US" sz="1100" dirty="0"/>
              <a:t>International Conference on Computing in High Energy and Nuclear </a:t>
            </a:r>
            <a:r>
              <a:rPr lang="en-US" sz="1100" dirty="0" smtClean="0"/>
              <a:t>Physics.</a:t>
            </a:r>
          </a:p>
          <a:p>
            <a:pPr algn="l"/>
            <a:r>
              <a:rPr lang="en-US" sz="1100" dirty="0" smtClean="0"/>
              <a:t>Okinawa</a:t>
            </a:r>
            <a:r>
              <a:rPr lang="en-US" sz="1100" dirty="0"/>
              <a:t>, </a:t>
            </a:r>
            <a:r>
              <a:rPr lang="en-US" sz="1100" dirty="0" smtClean="0"/>
              <a:t>Japan, April 13 -17, 2015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2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Big Data Analytics as a Service</a:t>
            </a:r>
            <a:endParaRPr lang="en-US" sz="2200" dirty="0">
              <a:solidFill>
                <a:srgbClr val="2D9DFF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9776" y="4631267"/>
            <a:ext cx="2895600" cy="409834"/>
          </a:xfrm>
        </p:spPr>
        <p:txBody>
          <a:bodyPr/>
          <a:lstStyle/>
          <a:p>
            <a:pPr algn="l"/>
            <a:r>
              <a:rPr lang="en-US" sz="1100" dirty="0"/>
              <a:t>International Conference on Computing in High Energy and Nuclear </a:t>
            </a:r>
            <a:r>
              <a:rPr lang="en-US" sz="1100" dirty="0" smtClean="0"/>
              <a:t>Physics.</a:t>
            </a:r>
          </a:p>
          <a:p>
            <a:pPr algn="l"/>
            <a:r>
              <a:rPr lang="en-US" sz="1100" dirty="0" smtClean="0"/>
              <a:t>Okinawa</a:t>
            </a:r>
            <a:r>
              <a:rPr lang="en-US" sz="1100" dirty="0"/>
              <a:t>, </a:t>
            </a:r>
            <a:r>
              <a:rPr lang="en-US" sz="1100" dirty="0" smtClean="0"/>
              <a:t>Japan, April 13 -17, 2015</a:t>
            </a:r>
            <a:endParaRPr lang="en-US" sz="110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84929" y="4771777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145" y="1257014"/>
            <a:ext cx="4265050" cy="283469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880453"/>
            <a:ext cx="5072178" cy="375081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0055A0"/>
                </a:solidFill>
              </a:rPr>
              <a:t>Batch Processing</a:t>
            </a:r>
          </a:p>
          <a:p>
            <a:pPr lvl="1"/>
            <a:r>
              <a:rPr lang="en-US" sz="1800" dirty="0" smtClean="0">
                <a:solidFill>
                  <a:srgbClr val="2D9DFF"/>
                </a:solidFill>
              </a:rPr>
              <a:t>Highly heterogeneous data</a:t>
            </a:r>
          </a:p>
          <a:p>
            <a:pPr lvl="1"/>
            <a:r>
              <a:rPr lang="en-US" sz="1800" dirty="0" smtClean="0">
                <a:solidFill>
                  <a:srgbClr val="2D9DFF"/>
                </a:solidFill>
              </a:rPr>
              <a:t>Tools (</a:t>
            </a:r>
            <a:r>
              <a:rPr lang="en-US" sz="1800" dirty="0" err="1">
                <a:solidFill>
                  <a:srgbClr val="2D9DFF"/>
                </a:solidFill>
              </a:rPr>
              <a:t>M</a:t>
            </a:r>
            <a:r>
              <a:rPr lang="en-US" sz="1800" dirty="0" err="1" smtClean="0">
                <a:solidFill>
                  <a:srgbClr val="2D9DFF"/>
                </a:solidFill>
              </a:rPr>
              <a:t>atlab</a:t>
            </a:r>
            <a:r>
              <a:rPr lang="en-US" sz="1800" dirty="0" smtClean="0">
                <a:solidFill>
                  <a:srgbClr val="2D9DFF"/>
                </a:solidFill>
              </a:rPr>
              <a:t>, R, Python)</a:t>
            </a:r>
          </a:p>
          <a:p>
            <a:r>
              <a:rPr lang="en-US" sz="2000" dirty="0" smtClean="0">
                <a:solidFill>
                  <a:srgbClr val="0055A0"/>
                </a:solidFill>
              </a:rPr>
              <a:t>Near</a:t>
            </a:r>
            <a:r>
              <a:rPr lang="en-US" sz="2000" dirty="0">
                <a:solidFill>
                  <a:srgbClr val="0055A0"/>
                </a:solidFill>
              </a:rPr>
              <a:t>-real-time processing</a:t>
            </a:r>
          </a:p>
          <a:p>
            <a:pPr lvl="1"/>
            <a:r>
              <a:rPr lang="en-US" sz="2000" dirty="0">
                <a:solidFill>
                  <a:srgbClr val="2D9DFF"/>
                </a:solidFill>
              </a:rPr>
              <a:t>Low Latency </a:t>
            </a:r>
            <a:r>
              <a:rPr lang="en-US" sz="2000" dirty="0">
                <a:solidFill>
                  <a:srgbClr val="0055A0"/>
                </a:solidFill>
              </a:rPr>
              <a:t>(order of second)</a:t>
            </a:r>
          </a:p>
          <a:p>
            <a:pPr lvl="1"/>
            <a:r>
              <a:rPr lang="en-US" sz="2000" dirty="0" smtClean="0">
                <a:solidFill>
                  <a:srgbClr val="2D9DFF"/>
                </a:solidFill>
              </a:rPr>
              <a:t>Expert knowledge</a:t>
            </a:r>
            <a:r>
              <a:rPr lang="en-US" sz="2000" dirty="0" smtClean="0">
                <a:solidFill>
                  <a:srgbClr val="0055A0"/>
                </a:solidFill>
              </a:rPr>
              <a:t> + </a:t>
            </a:r>
            <a:r>
              <a:rPr lang="en-US" sz="2000" dirty="0" smtClean="0">
                <a:solidFill>
                  <a:srgbClr val="2D9DFF"/>
                </a:solidFill>
              </a:rPr>
              <a:t>inferred</a:t>
            </a:r>
            <a:endParaRPr lang="en-US" sz="2000" dirty="0">
              <a:solidFill>
                <a:srgbClr val="0055A0"/>
              </a:solidFill>
            </a:endParaRPr>
          </a:p>
          <a:p>
            <a:pPr lvl="1"/>
            <a:r>
              <a:rPr lang="en-US" sz="2000" dirty="0" smtClean="0">
                <a:solidFill>
                  <a:srgbClr val="2D9DFF"/>
                </a:solidFill>
              </a:rPr>
              <a:t>Scalability and fault tolerant</a:t>
            </a:r>
          </a:p>
          <a:p>
            <a:r>
              <a:rPr lang="en-US" sz="2400" dirty="0" smtClean="0"/>
              <a:t>Visual Analytics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Data discovery and exploration</a:t>
            </a:r>
          </a:p>
          <a:p>
            <a:r>
              <a:rPr lang="en-US" sz="2400" dirty="0">
                <a:solidFill>
                  <a:srgbClr val="0055A0"/>
                </a:solidFill>
              </a:rPr>
              <a:t>Data Repositories</a:t>
            </a:r>
          </a:p>
          <a:p>
            <a:pPr lvl="1"/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Store large amount of data</a:t>
            </a:r>
          </a:p>
          <a:p>
            <a:pPr lvl="1"/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Integrate with existing repositories</a:t>
            </a:r>
          </a:p>
          <a:p>
            <a:pPr marL="448056" lvl="1" indent="0">
              <a:buNone/>
            </a:pPr>
            <a:endParaRPr lang="en-US" sz="2000" dirty="0" smtClean="0">
              <a:solidFill>
                <a:srgbClr val="2D9DFF"/>
              </a:solidFill>
            </a:endParaRPr>
          </a:p>
          <a:p>
            <a:pPr lvl="2"/>
            <a:endParaRPr lang="en-US" sz="1800" dirty="0" smtClean="0">
              <a:solidFill>
                <a:srgbClr val="0055A0"/>
              </a:solidFill>
            </a:endParaRPr>
          </a:p>
          <a:p>
            <a:pPr marL="448056" lvl="1" indent="0">
              <a:buNone/>
            </a:pPr>
            <a:endParaRPr lang="en-US" dirty="0" smtClean="0"/>
          </a:p>
        </p:txBody>
      </p:sp>
      <p:pic>
        <p:nvPicPr>
          <p:cNvPr id="8" name="Picture 7" descr="openlab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970" y="190525"/>
            <a:ext cx="1204501" cy="7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5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3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3168" y="1104979"/>
            <a:ext cx="8533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Data Science for Improving CERN’s </a:t>
            </a:r>
            <a:r>
              <a:rPr lang="en-US" sz="3200" dirty="0" smtClean="0"/>
              <a:t>Accelerator </a:t>
            </a:r>
            <a:r>
              <a:rPr lang="en-US" sz="3200" dirty="0"/>
              <a:t>Complex </a:t>
            </a:r>
            <a:r>
              <a:rPr lang="en-US" sz="3200" dirty="0" smtClean="0"/>
              <a:t>Control Systems</a:t>
            </a:r>
            <a:endParaRPr lang="en-US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13168" y="2246332"/>
            <a:ext cx="57474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Manuel </a:t>
            </a:r>
            <a:r>
              <a:rPr lang="en-US" sz="1400" dirty="0"/>
              <a:t>Martín </a:t>
            </a:r>
            <a:r>
              <a:rPr lang="en-US" sz="1400" dirty="0" smtClean="0"/>
              <a:t>Márquez</a:t>
            </a:r>
            <a:endParaRPr lang="en-US" sz="1400" dirty="0"/>
          </a:p>
          <a:p>
            <a:r>
              <a:rPr lang="en-US" sz="1200" b="1" dirty="0" smtClean="0"/>
              <a:t>International Conference on Computing in High Energy and Nuclear Physics CHEP 2015 – Okinawa, Japan</a:t>
            </a:r>
          </a:p>
        </p:txBody>
      </p:sp>
      <p:pic>
        <p:nvPicPr>
          <p:cNvPr id="2" name="Picture 1" descr="openlab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783" y="2565337"/>
            <a:ext cx="2761959" cy="168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15/04/15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cern vista aére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26040"/>
            <a:ext cx="9144000" cy="461665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The Large Hadron Collider (LHC) 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586586"/>
            <a:ext cx="9144000" cy="553998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Largest machine</a:t>
            </a:r>
            <a:r>
              <a:rPr lang="en-US" sz="1600" dirty="0" smtClean="0">
                <a:solidFill>
                  <a:schemeClr val="bg1"/>
                </a:solidFill>
              </a:rPr>
              <a:t> in the world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27km, 6000+ superconducting magnets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853324"/>
            <a:ext cx="9144000" cy="52322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Emptiest </a:t>
            </a:r>
            <a:r>
              <a:rPr lang="en-US" sz="1400" dirty="0">
                <a:solidFill>
                  <a:schemeClr val="bg2"/>
                </a:solidFill>
              </a:rPr>
              <a:t>place in the solar system </a:t>
            </a:r>
          </a:p>
          <a:p>
            <a:r>
              <a:rPr lang="en-US" sz="1400" dirty="0">
                <a:solidFill>
                  <a:schemeClr val="bg2"/>
                </a:solidFill>
              </a:rPr>
              <a:t>	High vacuum inside the magnets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462253"/>
            <a:ext cx="9144000" cy="584776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Hottest spot </a:t>
            </a:r>
            <a:r>
              <a:rPr lang="en-US" sz="1600" dirty="0">
                <a:solidFill>
                  <a:srgbClr val="FFFFFF"/>
                </a:solidFill>
              </a:rPr>
              <a:t>in the galaxy </a:t>
            </a:r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	</a:t>
            </a:r>
            <a:r>
              <a:rPr lang="en-US" sz="1400" dirty="0" smtClean="0">
                <a:solidFill>
                  <a:srgbClr val="FFFFFF"/>
                </a:solidFill>
              </a:rPr>
              <a:t>During </a:t>
            </a:r>
            <a:r>
              <a:rPr lang="en-US" sz="1400" dirty="0">
                <a:solidFill>
                  <a:srgbClr val="FFFFFF"/>
                </a:solidFill>
              </a:rPr>
              <a:t>Lead ion collisions create temperatures 100 000x hotter than the heart of the sun; </a:t>
            </a:r>
            <a:endParaRPr lang="en-US" sz="1600" dirty="0">
              <a:solidFill>
                <a:srgbClr val="FFFFFF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200116"/>
            <a:ext cx="9144000" cy="584776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Fastest </a:t>
            </a:r>
            <a:r>
              <a:rPr lang="en-US" sz="1600" dirty="0">
                <a:solidFill>
                  <a:srgbClr val="FFFF00"/>
                </a:solidFill>
              </a:rPr>
              <a:t>racetrack </a:t>
            </a:r>
            <a:r>
              <a:rPr lang="en-US" sz="1600" dirty="0">
                <a:solidFill>
                  <a:schemeClr val="bg2"/>
                </a:solidFill>
              </a:rPr>
              <a:t>on Earth</a:t>
            </a:r>
          </a:p>
          <a:p>
            <a:r>
              <a:rPr lang="en-US" sz="1600" dirty="0">
                <a:solidFill>
                  <a:schemeClr val="bg2"/>
                </a:solidFill>
              </a:rPr>
              <a:t>	</a:t>
            </a:r>
            <a:r>
              <a:rPr lang="en-US" sz="1400" dirty="0">
                <a:solidFill>
                  <a:schemeClr val="bg1"/>
                </a:solidFill>
              </a:rPr>
              <a:t>Protons circulate 11245 times/s (99.9999991% the speed of light)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9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CERN’s Accelerator Complex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 descr="Cern-Accelerator-Complex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666" y="924594"/>
            <a:ext cx="4193202" cy="338797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4929" y="4771777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9776" y="4631267"/>
            <a:ext cx="2895600" cy="409834"/>
          </a:xfrm>
        </p:spPr>
        <p:txBody>
          <a:bodyPr/>
          <a:lstStyle/>
          <a:p>
            <a:pPr algn="l"/>
            <a:r>
              <a:rPr lang="en-US" sz="1100" dirty="0"/>
              <a:t>International Conference on Computing in High Energy and Nuclear </a:t>
            </a:r>
            <a:r>
              <a:rPr lang="en-US" sz="1100" dirty="0" smtClean="0"/>
              <a:t>Physics.</a:t>
            </a:r>
          </a:p>
          <a:p>
            <a:pPr algn="l"/>
            <a:r>
              <a:rPr lang="en-US" sz="1100" dirty="0" smtClean="0"/>
              <a:t>Okinawa</a:t>
            </a:r>
            <a:r>
              <a:rPr lang="en-US" sz="1100" dirty="0"/>
              <a:t>, </a:t>
            </a:r>
            <a:r>
              <a:rPr lang="en-US" sz="1100" dirty="0" smtClean="0"/>
              <a:t>Japan, April 13 -17, 2015</a:t>
            </a:r>
            <a:endParaRPr lang="en-US" sz="1100" dirty="0"/>
          </a:p>
        </p:txBody>
      </p:sp>
      <p:pic>
        <p:nvPicPr>
          <p:cNvPr id="7" name="Picture 6" descr="openlab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970" y="190525"/>
            <a:ext cx="1204501" cy="734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80090" y="3001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1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CCC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86354"/>
            <a:ext cx="9144000" cy="461665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Accelerator Control and Operation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830573"/>
            <a:ext cx="9144000" cy="83099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Improve Control and Operations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	Million of sensors, large number of control devices, front-end equipment, etc.</a:t>
            </a:r>
          </a:p>
          <a:p>
            <a:r>
              <a:rPr lang="en-US" sz="1600" dirty="0">
                <a:solidFill>
                  <a:schemeClr val="bg2"/>
                </a:solidFill>
              </a:rPr>
              <a:t>	</a:t>
            </a:r>
            <a:r>
              <a:rPr lang="en-US" sz="1600" dirty="0" smtClean="0">
                <a:solidFill>
                  <a:schemeClr val="bg2"/>
                </a:solidFill>
              </a:rPr>
              <a:t>Many critical systems: Cryogenics, Vacuums, Machine Protection, etc.  </a:t>
            </a:r>
            <a:endParaRPr lang="en-US" sz="1600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964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84929" y="4771777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9776" y="4631267"/>
            <a:ext cx="2895600" cy="409834"/>
          </a:xfrm>
        </p:spPr>
        <p:txBody>
          <a:bodyPr/>
          <a:lstStyle/>
          <a:p>
            <a:pPr algn="l"/>
            <a:r>
              <a:rPr lang="en-US" sz="1100" dirty="0"/>
              <a:t>International Conference on Computing in High Energy and Nuclear </a:t>
            </a:r>
            <a:r>
              <a:rPr lang="en-US" sz="1100" dirty="0" smtClean="0"/>
              <a:t>Physics.</a:t>
            </a:r>
          </a:p>
          <a:p>
            <a:pPr algn="l"/>
            <a:r>
              <a:rPr lang="en-US" sz="1100" dirty="0" smtClean="0"/>
              <a:t>Okinawa</a:t>
            </a:r>
            <a:r>
              <a:rPr lang="en-US" sz="1100" dirty="0"/>
              <a:t>, </a:t>
            </a:r>
            <a:r>
              <a:rPr lang="en-US" sz="1100" dirty="0" smtClean="0"/>
              <a:t>Japan, April 13 -17, 2015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97" y="969267"/>
            <a:ext cx="6685059" cy="3802510"/>
          </a:xfrm>
          <a:prstGeom prst="rect">
            <a:avLst/>
          </a:prstGeom>
        </p:spPr>
      </p:pic>
      <p:pic>
        <p:nvPicPr>
          <p:cNvPr id="9" name="Picture 8" descr="openlab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970" y="190525"/>
            <a:ext cx="1204501" cy="7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5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Analytics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look into the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CClhc3_07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00" y="1831036"/>
            <a:ext cx="7992244" cy="2157906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84929" y="4771777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7927144" y="1792555"/>
            <a:ext cx="516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2015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9776" y="4631267"/>
            <a:ext cx="2895600" cy="409834"/>
          </a:xfrm>
        </p:spPr>
        <p:txBody>
          <a:bodyPr/>
          <a:lstStyle/>
          <a:p>
            <a:pPr algn="l"/>
            <a:r>
              <a:rPr lang="en-US" sz="1100" dirty="0"/>
              <a:t>International Conference on Computing in High Energy and Nuclear </a:t>
            </a:r>
            <a:r>
              <a:rPr lang="en-US" sz="1100" dirty="0" smtClean="0"/>
              <a:t>Physics.</a:t>
            </a:r>
          </a:p>
          <a:p>
            <a:pPr algn="l"/>
            <a:r>
              <a:rPr lang="en-US" sz="1100" dirty="0" smtClean="0"/>
              <a:t>Okinawa</a:t>
            </a:r>
            <a:r>
              <a:rPr lang="en-US" sz="1100" dirty="0"/>
              <a:t>, </a:t>
            </a:r>
            <a:r>
              <a:rPr lang="en-US" sz="1100" dirty="0" smtClean="0"/>
              <a:t>Japan, April 13 -17, 2015</a:t>
            </a:r>
            <a:endParaRPr lang="en-US" sz="1100" dirty="0"/>
          </a:p>
        </p:txBody>
      </p:sp>
      <p:pic>
        <p:nvPicPr>
          <p:cNvPr id="10" name="Picture 9" descr="openlab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970" y="190525"/>
            <a:ext cx="1204501" cy="7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9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Analytics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0453"/>
            <a:ext cx="8229600" cy="3316898"/>
          </a:xfrm>
        </p:spPr>
        <p:txBody>
          <a:bodyPr>
            <a:normAutofit/>
          </a:bodyPr>
          <a:lstStyle/>
          <a:p>
            <a:r>
              <a:rPr lang="en-US" dirty="0"/>
              <a:t>Profit from our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data investment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48056" lvl="1" indent="0">
              <a:buNone/>
            </a:pP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48056" lvl="1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4929" y="4771777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9776" y="4631267"/>
            <a:ext cx="2895600" cy="409834"/>
          </a:xfrm>
        </p:spPr>
        <p:txBody>
          <a:bodyPr/>
          <a:lstStyle/>
          <a:p>
            <a:pPr algn="l"/>
            <a:r>
              <a:rPr lang="en-US" sz="1100" dirty="0"/>
              <a:t>International Conference on Computing in High Energy and Nuclear </a:t>
            </a:r>
            <a:r>
              <a:rPr lang="en-US" sz="1100" dirty="0" smtClean="0"/>
              <a:t>Physics.</a:t>
            </a:r>
          </a:p>
          <a:p>
            <a:pPr algn="l"/>
            <a:r>
              <a:rPr lang="en-US" sz="1100" dirty="0" smtClean="0"/>
              <a:t>Okinawa</a:t>
            </a:r>
            <a:r>
              <a:rPr lang="en-US" sz="1100" dirty="0"/>
              <a:t>, </a:t>
            </a:r>
            <a:r>
              <a:rPr lang="en-US" sz="1100" dirty="0" smtClean="0"/>
              <a:t>Japan, April 13 -17, 2015</a:t>
            </a:r>
            <a:endParaRPr lang="en-US" sz="1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338" y="1485389"/>
            <a:ext cx="3713539" cy="271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24" y="1485389"/>
            <a:ext cx="5369877" cy="2657999"/>
          </a:xfrm>
          <a:prstGeom prst="rect">
            <a:avLst/>
          </a:prstGeom>
        </p:spPr>
      </p:pic>
      <p:pic>
        <p:nvPicPr>
          <p:cNvPr id="12" name="Picture 11" descr="openlab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970" y="190525"/>
            <a:ext cx="1204501" cy="7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7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Analytics Objective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4929" y="4771777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9776" y="4631267"/>
            <a:ext cx="2895600" cy="409834"/>
          </a:xfrm>
        </p:spPr>
        <p:txBody>
          <a:bodyPr/>
          <a:lstStyle/>
          <a:p>
            <a:pPr algn="l"/>
            <a:r>
              <a:rPr lang="en-US" sz="1100" dirty="0"/>
              <a:t>International Conference on Computing in High Energy and Nuclear </a:t>
            </a:r>
            <a:r>
              <a:rPr lang="en-US" sz="1100" dirty="0" smtClean="0"/>
              <a:t>Physics.</a:t>
            </a:r>
          </a:p>
          <a:p>
            <a:pPr algn="l"/>
            <a:r>
              <a:rPr lang="en-US" sz="1100" dirty="0" smtClean="0"/>
              <a:t>Okinawa</a:t>
            </a:r>
            <a:r>
              <a:rPr lang="en-US" sz="1100" dirty="0"/>
              <a:t>, </a:t>
            </a:r>
            <a:r>
              <a:rPr lang="en-US" sz="1100" dirty="0" smtClean="0"/>
              <a:t>Japan, April 13 -17, 2015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44" y="1168301"/>
            <a:ext cx="7715369" cy="3091669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6669624" y="2231833"/>
            <a:ext cx="735416" cy="94917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613376" y="2231841"/>
            <a:ext cx="735416" cy="94917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openlab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970" y="190525"/>
            <a:ext cx="1204501" cy="7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31471</TotalTime>
  <Words>700</Words>
  <Application>Microsoft Macintosh PowerPoint</Application>
  <PresentationFormat>On-screen Show (16:9)</PresentationFormat>
  <Paragraphs>164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CERNCorporate16-9</vt:lpstr>
      <vt:lpstr>PowerPoint Presentation</vt:lpstr>
      <vt:lpstr>PowerPoint Presentation</vt:lpstr>
      <vt:lpstr>PowerPoint Presentation</vt:lpstr>
      <vt:lpstr>CERN’s Accelerator Complex</vt:lpstr>
      <vt:lpstr>PowerPoint Presentation</vt:lpstr>
      <vt:lpstr>The Challenge</vt:lpstr>
      <vt:lpstr>Data Analytics Challenges</vt:lpstr>
      <vt:lpstr>Data Analytics Challenges</vt:lpstr>
      <vt:lpstr>Data Analytics Objective</vt:lpstr>
      <vt:lpstr>CERN’s Data Analytics Use Cases</vt:lpstr>
      <vt:lpstr>Largest Cryogenics Installation</vt:lpstr>
      <vt:lpstr>Faulty Cryogenics Valve Detection</vt:lpstr>
      <vt:lpstr>Anomaly Detection on Beam Screen Cryogenic Control</vt:lpstr>
      <vt:lpstr>Data Discovery - Accelerator Complex Operations</vt:lpstr>
      <vt:lpstr>Data Discovery for Accelerator Complex Operations</vt:lpstr>
      <vt:lpstr>Big Data Analytics as a Service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Manuel Martin Marquez</cp:lastModifiedBy>
  <cp:revision>152</cp:revision>
  <dcterms:created xsi:type="dcterms:W3CDTF">2012-11-30T11:04:26Z</dcterms:created>
  <dcterms:modified xsi:type="dcterms:W3CDTF">2015-04-15T04:49:13Z</dcterms:modified>
</cp:coreProperties>
</file>