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6"/>
  </p:notesMasterIdLst>
  <p:handoutMasterIdLst>
    <p:handoutMasterId r:id="rId27"/>
  </p:handoutMasterIdLst>
  <p:sldIdLst>
    <p:sldId id="439" r:id="rId2"/>
    <p:sldId id="472" r:id="rId3"/>
    <p:sldId id="496" r:id="rId4"/>
    <p:sldId id="495" r:id="rId5"/>
    <p:sldId id="429" r:id="rId6"/>
    <p:sldId id="493" r:id="rId7"/>
    <p:sldId id="476" r:id="rId8"/>
    <p:sldId id="477" r:id="rId9"/>
    <p:sldId id="478" r:id="rId10"/>
    <p:sldId id="479" r:id="rId11"/>
    <p:sldId id="475" r:id="rId12"/>
    <p:sldId id="474" r:id="rId13"/>
    <p:sldId id="480" r:id="rId14"/>
    <p:sldId id="494" r:id="rId15"/>
    <p:sldId id="481" r:id="rId16"/>
    <p:sldId id="491" r:id="rId17"/>
    <p:sldId id="489" r:id="rId18"/>
    <p:sldId id="488" r:id="rId19"/>
    <p:sldId id="483" r:id="rId20"/>
    <p:sldId id="484" r:id="rId21"/>
    <p:sldId id="485" r:id="rId22"/>
    <p:sldId id="486" r:id="rId23"/>
    <p:sldId id="492" r:id="rId24"/>
    <p:sldId id="471" r:id="rId2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39C"/>
    <a:srgbClr val="6600CC"/>
    <a:srgbClr val="FF0000"/>
    <a:srgbClr val="CC99FF"/>
    <a:srgbClr val="FFFF66"/>
    <a:srgbClr val="CCFFCC"/>
    <a:srgbClr val="FFCC66"/>
    <a:srgbClr val="FFCC99"/>
    <a:srgbClr val="CC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490" autoAdjust="0"/>
    <p:restoredTop sz="92718" autoAdjust="0"/>
  </p:normalViewPr>
  <p:slideViewPr>
    <p:cSldViewPr>
      <p:cViewPr>
        <p:scale>
          <a:sx n="100" d="100"/>
          <a:sy n="100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66" y="-84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0A979-00AB-4798-A104-F4E3FCCC7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44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36" y="3474721"/>
            <a:ext cx="767973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A12C8-2C28-4570-BF40-EA4A75B97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847F2-A6C2-4A0D-9F64-3EEBB1107795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847F2-A6C2-4A0D-9F64-3EEBB1107795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6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847F2-A6C2-4A0D-9F64-3EEBB1107795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847F2-A6C2-4A0D-9F64-3EEBB1107795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6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847F2-A6C2-4A0D-9F64-3EEBB1107795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6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cern.ch\dfs\Users\m\mlejeune\Desktop\AS SCREENSHOTS - For PPT\1_No_tex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/>
          <a:stretch/>
        </p:blipFill>
        <p:spPr bwMode="auto">
          <a:xfrm>
            <a:off x="0" y="0"/>
            <a:ext cx="9144000" cy="68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48200" y="2209800"/>
            <a:ext cx="4191000" cy="2133600"/>
          </a:xfrm>
        </p:spPr>
        <p:txBody>
          <a:bodyPr anchor="b"/>
          <a:lstStyle>
            <a:lvl1pPr>
              <a:defRPr sz="3200" b="1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the Presentation etc. etc. etc. etc. etc. etc. 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38600" y="4495802"/>
            <a:ext cx="4800600" cy="1219198"/>
          </a:xfrm>
        </p:spPr>
        <p:txBody>
          <a:bodyPr/>
          <a:lstStyle>
            <a:lvl1pPr marL="0" indent="0" algn="r">
              <a:buFont typeface="Tw Cen MT Condensed Extra Bold" pitchFamily="34" charset="0"/>
              <a:buNone/>
              <a:defRPr sz="2000" baseline="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 smtClean="0"/>
              <a:t>Event</a:t>
            </a:r>
            <a:br>
              <a:rPr lang="fr-CH" dirty="0" smtClean="0"/>
            </a:br>
            <a:r>
              <a:rPr lang="en-GB" dirty="0" smtClean="0"/>
              <a:t>First Name and Family Name</a:t>
            </a:r>
            <a:br>
              <a:rPr lang="en-GB" dirty="0" smtClean="0"/>
            </a:br>
            <a:r>
              <a:rPr lang="fr-CH" dirty="0" smtClean="0"/>
              <a:t>Job </a:t>
            </a:r>
            <a:r>
              <a:rPr lang="fr-CH" dirty="0" err="1" smtClean="0"/>
              <a:t>Title</a:t>
            </a:r>
            <a:r>
              <a:rPr lang="fr-CH" dirty="0" smtClean="0"/>
              <a:t> and/or Team</a:t>
            </a:r>
            <a:endParaRPr lang="en-GB" dirty="0"/>
          </a:p>
        </p:txBody>
      </p:sp>
      <p:pic>
        <p:nvPicPr>
          <p:cNvPr id="1026" name="Picture 2" descr="\\cern.ch\dfs\Users\m\mlejeune\Desktop\AS SCREENSHOTS - For PPT\Cinopenlab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5602936"/>
            <a:ext cx="2227262" cy="12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495800"/>
            <a:ext cx="1981200" cy="533400"/>
          </a:xfrm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dirty="0" smtClean="0"/>
              <a:t>XX/YY/20ZZ</a:t>
            </a:r>
          </a:p>
        </p:txBody>
      </p:sp>
    </p:spTree>
    <p:extLst>
      <p:ext uri="{BB962C8B-B14F-4D97-AF65-F5344CB8AC3E}">
        <p14:creationId xmlns:p14="http://schemas.microsoft.com/office/powerpoint/2010/main" val="28216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79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2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79D723-A3B0-4E35-B62B-71E48C96F774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A864-644A-477E-9F3C-72DE65350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0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620000" cy="5105400"/>
          </a:xfrm>
        </p:spPr>
        <p:txBody>
          <a:bodyPr/>
          <a:lstStyle>
            <a:lvl1pPr marL="514350" indent="-51435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›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606654"/>
            <a:ext cx="990600" cy="228600"/>
          </a:xfrm>
          <a:prstGeom prst="rect">
            <a:avLst/>
          </a:prstGeom>
        </p:spPr>
        <p:txBody>
          <a:bodyPr/>
          <a:lstStyle>
            <a:lvl1pPr algn="r">
              <a:defRPr sz="1200" b="0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First Name and Family Name - CERN openlab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Subsection Title (with </a:t>
            </a:r>
            <a:r>
              <a:rPr lang="en-US" dirty="0" err="1" smtClean="0"/>
              <a:t>backrgound</a:t>
            </a:r>
            <a:r>
              <a:rPr lang="en-US" dirty="0" smtClean="0"/>
              <a:t> image 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Subsection Title (with </a:t>
            </a:r>
            <a:r>
              <a:rPr lang="en-US" dirty="0" err="1" smtClean="0"/>
              <a:t>backrgound</a:t>
            </a:r>
            <a:r>
              <a:rPr lang="en-US" dirty="0" smtClean="0"/>
              <a:t> image 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19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3" y="1524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3" y="216376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6376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28602"/>
            <a:ext cx="7620000" cy="5794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9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5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371600" y="228602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First Name and Family Name - CERN openlab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85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cern.ch\dfs\Users\m\mlejeune\Desktop\AS SCREENSHOTS - For PPT\17_No_text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 bwMode="auto">
          <a:xfrm flipH="1">
            <a:off x="-1" y="17671"/>
            <a:ext cx="7007289" cy="68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6553200"/>
            <a:ext cx="86868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2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47363"/>
          <a:stretch/>
        </p:blipFill>
        <p:spPr>
          <a:xfrm>
            <a:off x="104699" y="76200"/>
            <a:ext cx="1343101" cy="831769"/>
          </a:xfrm>
          <a:prstGeom prst="rect">
            <a:avLst/>
          </a:prstGeom>
        </p:spPr>
      </p:pic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Mélissa Gaillard - CERN openlab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4368" y="6577083"/>
            <a:ext cx="990600" cy="228600"/>
          </a:xfrm>
          <a:prstGeom prst="rect">
            <a:avLst/>
          </a:prstGeom>
        </p:spPr>
        <p:txBody>
          <a:bodyPr/>
          <a:lstStyle>
            <a:lvl1pPr algn="r">
              <a:defRPr sz="1200" b="0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9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80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Tw Cen MT Condensed Extra Bold" pitchFamily="34" charset="0"/>
        <a:buChar char="&gt;"/>
        <a:defRPr sz="28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charset="2"/>
        <a:buChar char="§"/>
        <a:defRPr sz="2400">
          <a:solidFill>
            <a:schemeClr val="accent6">
              <a:lumMod val="75000"/>
            </a:schemeClr>
          </a:solidFill>
          <a:latin typeface="Franklin Gothic Boo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accent6">
              <a:lumMod val="75000"/>
            </a:schemeClr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–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cern.ch/job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Przyszłość w CERN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495802"/>
            <a:ext cx="5638800" cy="1219198"/>
          </a:xfrm>
        </p:spPr>
        <p:txBody>
          <a:bodyPr/>
          <a:lstStyle/>
          <a:p>
            <a:r>
              <a:rPr lang="pl-PL" dirty="0" smtClean="0"/>
              <a:t>Przemysław Karpiński</a:t>
            </a:r>
            <a:endParaRPr lang="fr-CH" dirty="0" smtClean="0"/>
          </a:p>
          <a:p>
            <a:r>
              <a:rPr lang="fr-CH" dirty="0" smtClean="0"/>
              <a:t>CERN </a:t>
            </a:r>
            <a:r>
              <a:rPr lang="fr-CH" dirty="0" err="1" smtClean="0"/>
              <a:t>openlab</a:t>
            </a:r>
            <a:r>
              <a:rPr lang="pl-PL" smtClean="0"/>
              <a:t> „ICE-DIP”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16/12/2014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9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Oprogramowanie LHCb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49742"/>
              </p:ext>
            </p:extLst>
          </p:nvPr>
        </p:nvGraphicFramePr>
        <p:xfrm>
          <a:off x="304800" y="1219200"/>
          <a:ext cx="8654988" cy="41856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0455"/>
                <a:gridCol w="836930"/>
                <a:gridCol w="929005"/>
                <a:gridCol w="1054418"/>
                <a:gridCol w="714895"/>
                <a:gridCol w="674243"/>
                <a:gridCol w="337307"/>
                <a:gridCol w="963325"/>
                <a:gridCol w="851944"/>
                <a:gridCol w="1192466"/>
              </a:tblGrid>
              <a:tr h="944880"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>Aplikacje</a:t>
                      </a:r>
                      <a:br>
                        <a:rPr lang="pl-PL" sz="1000" b="1" dirty="0" smtClean="0"/>
                      </a:br>
                      <a:r>
                        <a:rPr lang="pl-PL" sz="1000" b="0" i="1" dirty="0" smtClean="0">
                          <a:solidFill>
                            <a:srgbClr val="6600CC"/>
                          </a:solidFill>
                        </a:rPr>
                        <a:t>AppConfig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Symulacje: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Gauss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DecFiles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Digitalizacja: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Boole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0" dirty="0" smtClean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endParaRPr lang="pl-PL" sz="1000" b="0" dirty="0" smtClean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Alignment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0" dirty="0" smtClean="0"/>
                    </a:p>
                    <a:p>
                      <a:pPr algn="ctr"/>
                      <a:r>
                        <a:rPr lang="pl-PL" sz="1000" b="0" dirty="0" smtClean="0"/>
                        <a:t>Analiza </a:t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(Python):</a:t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Bender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Repozytorium</a:t>
                      </a:r>
                      <a:r>
                        <a:rPr lang="pl-PL" sz="1000" b="0" baseline="0" dirty="0" smtClean="0"/>
                        <a:t> </a:t>
                      </a:r>
                      <a:br>
                        <a:rPr lang="pl-PL" sz="1000" b="0" baseline="0" dirty="0" smtClean="0"/>
                      </a:br>
                      <a:r>
                        <a:rPr lang="pl-PL" sz="1000" b="0" baseline="0" dirty="0" smtClean="0"/>
                        <a:t>analiz:</a:t>
                      </a: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Erasmus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Wyświetlanie </a:t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zdarzeń: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Panoramix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Trigger: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Moore</a:t>
                      </a:r>
                      <a:r>
                        <a:rPr lang="pl-PL" sz="1000" b="0" dirty="0" smtClean="0"/>
                        <a:t>,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L0App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/>
                      </a:r>
                      <a:br>
                        <a:rPr lang="pl-PL" sz="1000" b="0" dirty="0" smtClean="0"/>
                      </a:br>
                      <a:r>
                        <a:rPr lang="pl-PL" sz="1000" b="0" dirty="0" smtClean="0"/>
                        <a:t>Uruchomienie</a:t>
                      </a:r>
                      <a:r>
                        <a:rPr lang="pl-PL" sz="1000" b="0" baseline="0" dirty="0" smtClean="0"/>
                        <a:t> </a:t>
                      </a:r>
                      <a:br>
                        <a:rPr lang="pl-PL" sz="1000" b="0" baseline="0" dirty="0" smtClean="0"/>
                      </a:br>
                      <a:r>
                        <a:rPr lang="pl-PL" sz="1000" b="0" baseline="0" dirty="0" smtClean="0"/>
                        <a:t>i </a:t>
                      </a:r>
                      <a:br>
                        <a:rPr lang="pl-PL" sz="1000" b="0" baseline="0" dirty="0" smtClean="0"/>
                      </a:br>
                      <a:r>
                        <a:rPr lang="pl-PL" sz="1000" b="0" baseline="0" dirty="0" smtClean="0"/>
                        <a:t>monitoring:</a:t>
                      </a:r>
                    </a:p>
                    <a:p>
                      <a:pPr algn="ctr"/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Orwell</a:t>
                      </a:r>
                      <a:r>
                        <a:rPr lang="pl-PL" sz="1000" b="0" baseline="0" dirty="0" smtClean="0"/>
                        <a:t> (Calo)</a:t>
                      </a:r>
                    </a:p>
                    <a:p>
                      <a:pPr algn="ctr"/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Panoptech</a:t>
                      </a:r>
                      <a:r>
                        <a:rPr lang="pl-PL" sz="1000" b="0" baseline="0" dirty="0" smtClean="0"/>
                        <a:t> (Rich), </a:t>
                      </a:r>
                      <a:br>
                        <a:rPr lang="pl-PL" sz="1000" b="0" baseline="0" dirty="0" smtClean="0"/>
                      </a:b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Vetra</a:t>
                      </a:r>
                      <a:r>
                        <a:rPr lang="pl-PL" sz="1000" b="0" baseline="0" dirty="0" smtClean="0"/>
                        <a:t> (Velo, ST)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54211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Rekonstrukcja:</a:t>
                      </a: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Brunel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Analiza</a:t>
                      </a:r>
                      <a:r>
                        <a:rPr lang="pl-PL" sz="1000" b="0" baseline="0" dirty="0" smtClean="0"/>
                        <a:t>: </a:t>
                      </a:r>
                      <a:br>
                        <a:rPr lang="pl-PL" sz="1000" b="0" baseline="0" dirty="0" smtClean="0"/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DaVinci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 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</a:tr>
              <a:tr h="426386">
                <a:tc rowSpan="4">
                  <a:txBody>
                    <a:bodyPr/>
                    <a:lstStyle/>
                    <a:p>
                      <a:pPr algn="ctr"/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/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>Biblioteki </a:t>
                      </a:r>
                      <a:br>
                        <a:rPr lang="pl-PL" sz="1000" b="1" dirty="0" smtClean="0"/>
                      </a:br>
                      <a:r>
                        <a:rPr lang="pl-PL" sz="1000" b="1" dirty="0" smtClean="0"/>
                        <a:t>Komponentów</a:t>
                      </a:r>
                      <a:endParaRPr lang="en-GB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Analysis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Stripping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Hlt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</a:tr>
              <a:tr h="4446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Phys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</a:tr>
              <a:tr h="1413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Rec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</a:tr>
              <a:tr h="4446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Lbcom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/>
                      </a:r>
                      <a:br>
                        <a:rPr lang="pl-PL" sz="1000" b="0" dirty="0" smtClean="0">
                          <a:solidFill>
                            <a:srgbClr val="6600CC"/>
                          </a:solidFill>
                        </a:rPr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/>
                      </a:r>
                      <a:br>
                        <a:rPr lang="pl-PL" sz="1000" b="0" dirty="0" smtClean="0">
                          <a:solidFill>
                            <a:srgbClr val="6600CC"/>
                          </a:solidFill>
                        </a:rPr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/>
                      </a:r>
                      <a:br>
                        <a:rPr lang="pl-PL" sz="1000" b="0" dirty="0" smtClean="0">
                          <a:solidFill>
                            <a:srgbClr val="6600CC"/>
                          </a:solidFill>
                        </a:rPr>
                      </a:b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Online</a:t>
                      </a:r>
                      <a:endParaRPr lang="en-GB" sz="1000" b="0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694399"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 smtClean="0"/>
                        <a:t>Frameworki</a:t>
                      </a:r>
                      <a:endParaRPr lang="en-GB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pl-PL" sz="1000" b="0" dirty="0" smtClean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LHCbSys</a:t>
                      </a:r>
                      <a:r>
                        <a:rPr lang="pl-PL" sz="1000" b="0" dirty="0" smtClean="0"/>
                        <a:t> [</a:t>
                      </a:r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Data_Dictionary</a:t>
                      </a:r>
                      <a:r>
                        <a:rPr lang="pl-PL" sz="1000" b="0" dirty="0" smtClean="0"/>
                        <a:t>,</a:t>
                      </a:r>
                      <a:r>
                        <a:rPr lang="pl-PL" sz="1000" b="0" baseline="0" dirty="0" smtClean="0"/>
                        <a:t> 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Event_Model</a:t>
                      </a:r>
                      <a:r>
                        <a:rPr lang="pl-PL" sz="1000" b="0" baseline="0" dirty="0" smtClean="0"/>
                        <a:t>, 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Detector_Description</a:t>
                      </a:r>
                      <a:r>
                        <a:rPr lang="pl-PL" sz="1000" b="0" baseline="0" dirty="0" smtClean="0"/>
                        <a:t>, 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Conditions_Database</a:t>
                      </a:r>
                      <a:r>
                        <a:rPr lang="pl-PL" sz="1000" b="0" baseline="0" dirty="0" smtClean="0"/>
                        <a:t>]</a:t>
                      </a:r>
                      <a:endParaRPr lang="en-GB" sz="10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446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l-PL" sz="1000" b="0" dirty="0" smtClean="0">
                          <a:solidFill>
                            <a:srgbClr val="6600CC"/>
                          </a:solidFill>
                        </a:rPr>
                        <a:t>Gaudi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 </a:t>
                      </a:r>
                      <a:r>
                        <a:rPr lang="pl-PL" sz="1000" b="0" baseline="0" dirty="0" smtClean="0"/>
                        <a:t>(</a:t>
                      </a:r>
                      <a:r>
                        <a:rPr lang="pl-PL" sz="1000" b="0" baseline="0" dirty="0" smtClean="0">
                          <a:solidFill>
                            <a:srgbClr val="6600CC"/>
                          </a:solidFill>
                        </a:rPr>
                        <a:t>GaudiPython</a:t>
                      </a:r>
                      <a:r>
                        <a:rPr lang="pl-PL" sz="1000" b="0" baseline="0" dirty="0" smtClean="0"/>
                        <a:t>)</a:t>
                      </a:r>
                      <a:endParaRPr lang="en-GB" sz="10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9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5532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C5C0A-8059-4C1C-A236-C7F7472F3464}" type="slidenum">
              <a:rPr lang="en-GB" smtClean="0">
                <a:solidFill>
                  <a:srgbClr val="15539C"/>
                </a:solidFill>
              </a:rPr>
              <a:pPr eaLnBrk="1" hangingPunct="1"/>
              <a:t>11</a:t>
            </a:fld>
            <a:endParaRPr lang="en-GB" smtClean="0">
              <a:solidFill>
                <a:srgbClr val="15539C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579438"/>
          </a:xfrm>
        </p:spPr>
        <p:txBody>
          <a:bodyPr/>
          <a:lstStyle/>
          <a:p>
            <a:pPr eaLnBrk="1" hangingPunct="1"/>
            <a:r>
              <a:rPr lang="pl-PL" dirty="0" smtClean="0"/>
              <a:t>Harmonogram LHCb</a:t>
            </a:r>
            <a:endParaRPr lang="en-GB" dirty="0" smtClean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746"/>
            <a:ext cx="5362575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86800" cy="160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343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LS1 + R2: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HLT przeniesiony z jaskini na powierzchnię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Uproszczenie L0 i L1 </a:t>
            </a:r>
          </a:p>
          <a:p>
            <a:pPr lvl="1"/>
            <a:endParaRPr lang="pl-PL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LS2 + R3: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Całkowita eliminacja L0 i L1 (Full Software Trigger)</a:t>
            </a:r>
          </a:p>
        </p:txBody>
      </p:sp>
    </p:spTree>
    <p:extLst>
      <p:ext uri="{BB962C8B-B14F-4D97-AF65-F5344CB8AC3E}">
        <p14:creationId xmlns:p14="http://schemas.microsoft.com/office/powerpoint/2010/main" val="111262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579438"/>
          </a:xfrm>
        </p:spPr>
        <p:txBody>
          <a:bodyPr/>
          <a:lstStyle/>
          <a:p>
            <a:pPr eaLnBrk="1" hangingPunct="1"/>
            <a:r>
              <a:rPr lang="pl-PL" dirty="0" smtClean="0"/>
              <a:t>Obliczenia w CERN</a:t>
            </a:r>
            <a:endParaRPr lang="en-GB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1371600" y="1371600"/>
            <a:ext cx="7620000" cy="5334000"/>
          </a:xfrm>
        </p:spPr>
        <p:txBody>
          <a:bodyPr/>
          <a:lstStyle/>
          <a:p>
            <a:pPr marL="0" indent="0" eaLnBrk="1" hangingPunct="1">
              <a:buNone/>
            </a:pPr>
            <a:endParaRPr lang="pl-PL" sz="1800" dirty="0" smtClean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spcBef>
                <a:spcPts val="1200"/>
              </a:spcBef>
            </a:pPr>
            <a:endParaRPr lang="en-US" sz="1800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5532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C5C0A-8059-4C1C-A236-C7F7472F3464}" type="slidenum">
              <a:rPr lang="en-GB" smtClean="0">
                <a:solidFill>
                  <a:srgbClr val="15539C"/>
                </a:solidFill>
              </a:rPr>
              <a:pPr eaLnBrk="1" hangingPunct="1"/>
              <a:t>12</a:t>
            </a:fld>
            <a:endParaRPr lang="en-GB" smtClean="0">
              <a:solidFill>
                <a:srgbClr val="15539C"/>
              </a:solidFill>
            </a:endParaRP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7" name="Picture 2" descr="http://harmonix.ae/images/computer-center-cern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80728"/>
            <a:ext cx="3985592" cy="265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nformation-technology.web.cern.ch/sites/information-technology.web.cern.ch/files/CERN-Wig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61" y="1855666"/>
            <a:ext cx="44591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5257800" cy="30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579438"/>
          </a:xfrm>
        </p:spPr>
        <p:txBody>
          <a:bodyPr/>
          <a:lstStyle/>
          <a:p>
            <a:pPr eaLnBrk="1" hangingPunct="1"/>
            <a:r>
              <a:rPr lang="pl-PL" dirty="0" smtClean="0"/>
              <a:t>Obliczenia w CERN</a:t>
            </a:r>
            <a:endParaRPr lang="en-GB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1371600" y="1371600"/>
            <a:ext cx="7620000" cy="5334000"/>
          </a:xfrm>
        </p:spPr>
        <p:txBody>
          <a:bodyPr/>
          <a:lstStyle/>
          <a:p>
            <a:pPr marL="0" indent="0" eaLnBrk="1" hangingPunct="1">
              <a:buNone/>
            </a:pPr>
            <a:endParaRPr lang="pl-PL" sz="1800" dirty="0" smtClean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spcBef>
                <a:spcPts val="1200"/>
              </a:spcBef>
            </a:pPr>
            <a:endParaRPr lang="en-US" sz="1800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5532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C5C0A-8059-4C1C-A236-C7F7472F3464}" type="slidenum">
              <a:rPr lang="en-GB" smtClean="0">
                <a:solidFill>
                  <a:srgbClr val="15539C"/>
                </a:solidFill>
              </a:rPr>
              <a:pPr eaLnBrk="1" hangingPunct="1"/>
              <a:t>13</a:t>
            </a:fld>
            <a:endParaRPr lang="en-GB" smtClean="0">
              <a:solidFill>
                <a:srgbClr val="15539C"/>
              </a:solidFill>
            </a:endParaRP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828925"/>
            <a:ext cx="1724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909762"/>
            <a:ext cx="35623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2482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00112"/>
            <a:ext cx="2720975" cy="8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Obliczenia w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895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02200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02062"/>
            <a:ext cx="2257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85" y="854729"/>
            <a:ext cx="279881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83104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Calibri" pitchFamily="34" charset="0"/>
                <a:cs typeface="Calibri" pitchFamily="34" charset="0"/>
              </a:rPr>
              <a:t>ONLINE</a:t>
            </a:r>
            <a:r>
              <a:rPr lang="pl-PL" sz="28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0836" y="4429125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Calibri" pitchFamily="34" charset="0"/>
                <a:cs typeface="Calibri" pitchFamily="34" charset="0"/>
              </a:rPr>
              <a:t>OFFLINE: 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92" y="2092652"/>
            <a:ext cx="1835097" cy="10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92" y="2278749"/>
            <a:ext cx="2720975" cy="8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86669" y="3309804"/>
            <a:ext cx="5163388" cy="2992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110698" y="1116567"/>
            <a:ext cx="3414643" cy="1793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CERN Openlab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598"/>
            <a:ext cx="952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8" y="2286000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57335"/>
            <a:ext cx="952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98" y="1447800"/>
            <a:ext cx="1343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8" y="1981200"/>
            <a:ext cx="952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98" y="2233609"/>
            <a:ext cx="95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5609" y="1116567"/>
            <a:ext cx="11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Partnerzy:</a:t>
            </a:r>
            <a:endParaRPr lang="en-GB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78742" y="4164093"/>
            <a:ext cx="2819400" cy="1100140"/>
            <a:chOff x="3846453" y="4201130"/>
            <a:chExt cx="2819400" cy="1100140"/>
          </a:xfrm>
        </p:grpSpPr>
        <p:sp>
          <p:nvSpPr>
            <p:cNvPr id="8" name="Oval 7"/>
            <p:cNvSpPr/>
            <p:nvPr/>
          </p:nvSpPr>
          <p:spPr>
            <a:xfrm>
              <a:off x="3846453" y="4201130"/>
              <a:ext cx="2819400" cy="110014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3338" y="4566534"/>
              <a:ext cx="2065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rgbClr val="3861AA"/>
                  </a:solidFill>
                  <a:latin typeface="Calibri" pitchFamily="34" charset="0"/>
                  <a:cs typeface="Calibri" pitchFamily="34" charset="0"/>
                </a:rPr>
                <a:t>Grupy kompetencji:</a:t>
              </a:r>
              <a:endParaRPr lang="en-GB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47857" y="5103121"/>
            <a:ext cx="2111036" cy="1099606"/>
            <a:chOff x="6713200" y="4744458"/>
            <a:chExt cx="2111036" cy="1099606"/>
          </a:xfrm>
        </p:grpSpPr>
        <p:grpSp>
          <p:nvGrpSpPr>
            <p:cNvPr id="26" name="Group 25"/>
            <p:cNvGrpSpPr/>
            <p:nvPr/>
          </p:nvGrpSpPr>
          <p:grpSpPr>
            <a:xfrm>
              <a:off x="6713200" y="5105400"/>
              <a:ext cx="2111036" cy="738664"/>
              <a:chOff x="1066799" y="3616836"/>
              <a:chExt cx="2111036" cy="7386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66799" y="3616836"/>
                <a:ext cx="2111036" cy="7386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39424" y="3616836"/>
                <a:ext cx="109658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Automation </a:t>
                </a:r>
                <a:r>
                  <a:rPr lang="pl-PL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pl-PL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GB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and </a:t>
                </a:r>
                <a:r>
                  <a:rPr lang="pl-PL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pl-PL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GB" sz="1400" dirty="0" smtClean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Controls</a:t>
                </a:r>
                <a:endParaRPr lang="pl-PL" sz="1400" dirty="0">
                  <a:solidFill>
                    <a:srgbClr val="3861AA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36" name="Straight Arrow Connector 35"/>
            <p:cNvCxnSpPr>
              <a:stCxn id="8" idx="5"/>
              <a:endCxn id="10" idx="0"/>
            </p:cNvCxnSpPr>
            <p:nvPr/>
          </p:nvCxnSpPr>
          <p:spPr>
            <a:xfrm>
              <a:off x="7050593" y="4744458"/>
              <a:ext cx="783523" cy="360942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232142" y="5103121"/>
            <a:ext cx="1093199" cy="745406"/>
            <a:chOff x="4097485" y="4744458"/>
            <a:chExt cx="1093199" cy="745406"/>
          </a:xfrm>
        </p:grpSpPr>
        <p:grpSp>
          <p:nvGrpSpPr>
            <p:cNvPr id="22" name="Group 21"/>
            <p:cNvGrpSpPr/>
            <p:nvPr/>
          </p:nvGrpSpPr>
          <p:grpSpPr>
            <a:xfrm>
              <a:off x="4097485" y="5105400"/>
              <a:ext cx="1093199" cy="384464"/>
              <a:chOff x="3065511" y="4935866"/>
              <a:chExt cx="1093199" cy="38446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065511" y="4950998"/>
                <a:ext cx="1093199" cy="3693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83023" y="4935866"/>
                <a:ext cx="105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Database</a:t>
                </a:r>
              </a:p>
            </p:txBody>
          </p:sp>
        </p:grpSp>
        <p:cxnSp>
          <p:nvCxnSpPr>
            <p:cNvPr id="44" name="Straight Arrow Connector 43"/>
            <p:cNvCxnSpPr>
              <a:stCxn id="8" idx="3"/>
              <a:endCxn id="17" idx="0"/>
            </p:cNvCxnSpPr>
            <p:nvPr/>
          </p:nvCxnSpPr>
          <p:spPr>
            <a:xfrm flipH="1">
              <a:off x="4644085" y="4744458"/>
              <a:ext cx="412892" cy="376074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139849" y="3453767"/>
            <a:ext cx="1485337" cy="771902"/>
            <a:chOff x="4005192" y="3095104"/>
            <a:chExt cx="1485337" cy="771902"/>
          </a:xfrm>
        </p:grpSpPr>
        <p:grpSp>
          <p:nvGrpSpPr>
            <p:cNvPr id="20" name="Group 19"/>
            <p:cNvGrpSpPr/>
            <p:nvPr/>
          </p:nvGrpSpPr>
          <p:grpSpPr>
            <a:xfrm>
              <a:off x="4005192" y="3095104"/>
              <a:ext cx="1277786" cy="369332"/>
              <a:chOff x="6709715" y="5305198"/>
              <a:chExt cx="1277786" cy="36933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709715" y="5305198"/>
                <a:ext cx="1277786" cy="3693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09715" y="5305198"/>
                <a:ext cx="1277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Networking</a:t>
                </a:r>
              </a:p>
            </p:txBody>
          </p:sp>
        </p:grpSp>
        <p:cxnSp>
          <p:nvCxnSpPr>
            <p:cNvPr id="47" name="Straight Arrow Connector 46"/>
            <p:cNvCxnSpPr>
              <a:stCxn id="8" idx="1"/>
              <a:endCxn id="12" idx="2"/>
            </p:cNvCxnSpPr>
            <p:nvPr/>
          </p:nvCxnSpPr>
          <p:spPr>
            <a:xfrm flipH="1" flipV="1">
              <a:off x="4644085" y="3464436"/>
              <a:ext cx="846444" cy="402570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844372" y="3453767"/>
            <a:ext cx="993605" cy="871438"/>
            <a:chOff x="6709715" y="3095104"/>
            <a:chExt cx="993605" cy="871438"/>
          </a:xfrm>
        </p:grpSpPr>
        <p:grpSp>
          <p:nvGrpSpPr>
            <p:cNvPr id="21" name="Group 20"/>
            <p:cNvGrpSpPr/>
            <p:nvPr/>
          </p:nvGrpSpPr>
          <p:grpSpPr>
            <a:xfrm>
              <a:off x="6709715" y="3095104"/>
              <a:ext cx="993605" cy="369332"/>
              <a:chOff x="6709715" y="3095104"/>
              <a:chExt cx="993605" cy="3693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709715" y="3095104"/>
                <a:ext cx="993605" cy="3693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09715" y="3095104"/>
                <a:ext cx="993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3861AA"/>
                    </a:solidFill>
                    <a:latin typeface="Calibri" pitchFamily="34" charset="0"/>
                    <a:cs typeface="Calibri" pitchFamily="34" charset="0"/>
                  </a:rPr>
                  <a:t>Platform</a:t>
                </a:r>
                <a:endParaRPr lang="en-GB" dirty="0">
                  <a:solidFill>
                    <a:srgbClr val="3861AA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50" name="Straight Arrow Connector 49"/>
            <p:cNvCxnSpPr>
              <a:stCxn id="8" idx="7"/>
              <a:endCxn id="18" idx="4"/>
            </p:cNvCxnSpPr>
            <p:nvPr/>
          </p:nvCxnSpPr>
          <p:spPr>
            <a:xfrm flipV="1">
              <a:off x="7050593" y="3464436"/>
              <a:ext cx="155925" cy="502106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19099" y="4578714"/>
            <a:ext cx="32289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Badania wstępne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Benchmarking</a:t>
            </a:r>
            <a:endParaRPr lang="pl-PL" sz="2200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Ocena kosztów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Komunikacja</a:t>
            </a:r>
            <a:endParaRPr lang="pl-PL" sz="2200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299873" y="1066653"/>
            <a:ext cx="3348202" cy="28002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8"/>
          <a:stretch/>
        </p:blipFill>
        <p:spPr bwMode="auto">
          <a:xfrm>
            <a:off x="385893" y="1170762"/>
            <a:ext cx="3176161" cy="25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1" grpId="0" animBg="1"/>
      <p:bldP spid="6" grpId="0"/>
      <p:bldP spid="49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 osobowy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</a:t>
            </a:r>
            <a:r>
              <a:rPr lang="pl-PL" dirty="0" smtClean="0"/>
              <a:t>Karpiński </a:t>
            </a:r>
            <a:r>
              <a:rPr lang="en-GB" dirty="0" smtClean="0"/>
              <a:t>- </a:t>
            </a:r>
            <a:r>
              <a:rPr lang="en-GB" dirty="0"/>
              <a:t>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962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93967"/>
              </p:ext>
            </p:extLst>
          </p:nvPr>
        </p:nvGraphicFramePr>
        <p:xfrm>
          <a:off x="4419600" y="1524000"/>
          <a:ext cx="4228465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2425700"/>
                <a:gridCol w="539750"/>
                <a:gridCol w="1263015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Kategoria</a:t>
                      </a:r>
                      <a:r>
                        <a:rPr lang="en-GB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zawodowa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Członków obsługi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Fizyk teoretyczny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Pracownik naukowy </a:t>
                      </a:r>
                      <a:r>
                        <a:rPr lang="pl-PL" sz="1100" b="1" dirty="0" smtClean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lub </a:t>
                      </a:r>
                      <a:r>
                        <a:rPr lang="pl-PL" sz="11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inżynieryjny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1 031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Pracownik techniczny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 Pracownik fizyczny, rzemieślnik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 Pracownik administracyjny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2 515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09602"/>
              </p:ext>
            </p:extLst>
          </p:nvPr>
        </p:nvGraphicFramePr>
        <p:xfrm>
          <a:off x="1818127" y="4235700"/>
          <a:ext cx="426949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765706"/>
                <a:gridCol w="949602"/>
                <a:gridCol w="949602"/>
                <a:gridCol w="949602"/>
                <a:gridCol w="654983"/>
              </a:tblGrid>
              <a:tr h="18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Staff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Fellow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Doct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l-PL" sz="1100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Wkład (%)</a:t>
                      </a:r>
                      <a:endParaRPr lang="en-GB" sz="1100" kern="1200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0" marR="66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3853543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Liczba pracowników </a:t>
            </a:r>
            <a:r>
              <a:rPr lang="pl-PL" b="1" dirty="0" smtClean="0"/>
              <a:t>pochodzenia polskiego (1/12/2014):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59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Zapotrzebowanie na specjalistów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143000" y="1447800"/>
            <a:ext cx="1978769" cy="1177410"/>
            <a:chOff x="5562600" y="1752600"/>
            <a:chExt cx="1978769" cy="1177410"/>
          </a:xfrm>
        </p:grpSpPr>
        <p:pic>
          <p:nvPicPr>
            <p:cNvPr id="9218" name="Picture 2" descr="https://encrypted-tbn2.gstatic.com/images?q=tbn:ANd9GcQuCV0315kWOru2fWrCQxSCUeLUl7z8fD_tP5qcBEEjh22e_VY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541" y="1937266"/>
              <a:ext cx="1491828" cy="99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562600" y="1752600"/>
              <a:ext cx="1531188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dirty="0"/>
                <a:t>Obliczenia/IT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52173" y="834287"/>
            <a:ext cx="2530834" cy="1518075"/>
            <a:chOff x="3452173" y="834287"/>
            <a:chExt cx="2530834" cy="1518075"/>
          </a:xfrm>
        </p:grpSpPr>
        <p:pic>
          <p:nvPicPr>
            <p:cNvPr id="12" name="Picture 11" descr="weld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2173" y="1112278"/>
              <a:ext cx="1653226" cy="1240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618192" y="834287"/>
              <a:ext cx="2364815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l-PL" dirty="0" smtClean="0"/>
                <a:t>Technika Próżniowa, </a:t>
              </a:r>
              <a:br>
                <a:rPr lang="pl-PL" dirty="0" smtClean="0"/>
              </a:br>
              <a:r>
                <a:rPr lang="pl-PL" dirty="0" smtClean="0"/>
                <a:t>Kriogenika</a:t>
              </a:r>
              <a:endParaRPr lang="en-US" dirty="0"/>
            </a:p>
          </p:txBody>
        </p:sp>
      </p:grpSp>
      <p:sp>
        <p:nvSpPr>
          <p:cNvPr id="13" name="AutoShape 4" descr="data:image/jpeg;base64,/9j/4AAQSkZJRgABAQAAAQABAAD/2wCEAAkGBxITEhQUExQVFhUWGR8bGBgYGBwcHxwfHRccFxgcGB0aHCggHRolHBgXIjEiJSkrLi4uFx8zODMsNygtLisBCgoKDg0OGxAQGywlICQsLCw3NCwsLDcsLywsLCwsLSwsLCwsLCwsLCwsLCwsLCwsLCwsLCwsLCwsLCwsLCwsLP/AABEIAMIBAwMBIgACEQEDEQH/xAAcAAACAgMBAQAAAAAAAAAAAAAFBgMEAAIHAQj/xABAEAABAwIEBAQCCAUEAQQDAAABAgMRAAQFEiExBkFRYRMicYEykRQjQqGxwdHwBzNSYuEVcoLxJBZDorIXU5P/xAAZAQADAQEBAAAAAAAAAAAAAAACAwQBAAX/xAAwEQACAQMCAwYFBAMAAAAAAAAAAQIDESESMQQTQSIyUWFx8IGhscHRFDOR4QVC8f/aAAwDAQACEQMRAD8ARLH6rzq3rpGC8RJH0ZOYZlEeXtG9cgxG/KtB/wBVb4TUo3LZkzI1NdBO4VRqx9M3DecdiKVMWeuGCMipSTEHXc00YcZaT6VBiNsF5Z6j8adjqT28DjXEF48HVhRjU7ClDErWTMkzXVuOsIGqx1rnztufDKo2VH3GmKMWsITrkm02Kyrcitg11om6312qNlrWSNKF02Gqy6l/BrFvKVqUBFCcYuM6tNhtTBaraCDIk8gNz/ir/DnCZuHRmHlJ1pGh3vIp5itaIjMhUgiQeoqxfJWqCtRUe5mu3cS8AWjduchSHQmQBvPKucYTwU+87lIMDessnlG3tgJcBYPbFlS7gek0kY2Ww+vwvgnSnvi/D1WTYQlWhERXPWWsyqGF5M2bSRIw0VGmfBcOkiqeG2BJEAxTthmHKTBiq4U7ZZDUq6sIKN4Z4bClTGlc0PF1wnMhRzJ1HQ10/E7tSWVZxOnKuIXSpUSdJJpdS/UbSt0DVjxClppxAmVg/fS2aw71hFKHnlZFZXorTjyun/wXs/8AyUrI0SCfyFczCZMV3b+DlgrKshOggT7a1y3MlsV/45YvnWywDohOZXqrQfIJ/wDlXKjTNxpcF68eUf6iB6Dyj7hS4tFDJ5CisERNbJuVARy/CozUSjXHEy3kn4h7itm8w+BWYdD+5qqpVeJ7aVtjLhFF2OYKTVhBB2IoeHZ0UJ/fWvW2iNWz7VxwSgVlUfpahujX1rKw2xXwhtGaV6gcqa+F7NLlyFpSEiZAFKllbEkACTXYuAeEltAOvDQjQc/8U6KUcsXNuWEPdk9KQNvWtnZ0PKevSpttABHTmKivLxpltTjpCEJ1JURFA5BaUKvF6StIIBg9qSFWf1DmmyxVPjT+JTly4EW8tsIVI08y4OhP9Ke2/XpT1g+HKvGPHQkJDkFSeUxTYVMZJ50W22jl2IW0A+tat2u1NnEeHpGZH2wdRzqDDsNzLAq2DTVzzquqNo9QHYWEuEU9cO+I0BG3LlUNlhOV/wBRTTZ2Ufr+lJm01YppqSlc3tGS4sFcCYH/AGaI4vgTzALtmUlUeZCxuOqSNjXjKY0j2ojb5yMqVFIPL9J2qWcbqxZCTRyjEOH37lSnHjKjy5DsBQo8HlBECfauxuWBSYy1TfaHTWjpuMdhdVSkJ2E4FlAJSAaYsPtUg+aPSpGbhKlFAIlO46etQ3yskA86O+rCFNaMsgxVrxCUZRB2rk3FHDfhuEJO+wro13cuJ1AM8ulLl2nM8XHU6xpFY4BKrk5pc2akGFCKqkUzYuVuOEHmdBUN9gC0ZU7qVypUo2KYzTF2twKuPWC0EgpNVSkigCJLJuXEjqa+kuDn0WWGOOK0hJVB3JiAPcx864HwfaKcumoAMKBg+tdd/iXfhq2aaGmciQOgrDhCvddT8Rkn1OpoU61Uzl1NaFylZG4B7yaprVRRd6kpKSkSevL0qgttJ7dxqP8AFGn4mNLoVxW6RXngkenUVKkUdwLHorcN9NK0FSt1wJuFr6isresrDRk4ZvbfD3x9MaKwoCFDXIfTnXaMHxZl9Ge2dS6noDqOxG4Nc5Vw8bi2KHtvsKPxAjmO3WaQ3mF2IQ8xcw5sch2/Iiinh5Mg7rB3rHuIra0aU6+SmDonmpXIIHM/s1wPjTjJ/EHJX5WgfI0DoO6v6ld+XKheOYy/dOeI+4XFRAmAAOgA0HtVDahS8QjdBA3rvP8ADTG3FWQZaKcw3JG09OsVxfCMIU6cx0SNSo7AV1P+HUBZS2IbA1J3V+gpqhcXKolgKXOEHMeaidVHnU1rZBBgCVH7u5pgeTm2+dRtsRoBP4+9OU8WJHSSlqe5DaWIGu6juevp2q+23++letp/Z/Kp2hyj2NAxqVjwpCQVHRI3mprO+t3287DqVD1/LerKWEuocbVEkQPcb/OuLcVcMXFnKgFJmdUk6/KkVLt2KKasrjhf8eFN42w154VC/wAwDTTer8RWb4Z/Sua8GcLZQHnPjOoHSmnEMSAGRBOu5/SijBU1ncCU3UexI2wyhxSk5c50J5mq+M3EETAgc6FKJnSt274gKStIUFdd/aiVS2TJUbq1yDE8ziEpJIgyCg70NxNhbqkkylKRBM70yYTYsOZwFR5dEqMa9taoY3arZbAcQElfwmmU9MnjcRV1wOeXtvlczJ5HQmrn+uFRGdAzbZh09Kmv0hR7AUIfajX5VROlFomp15JjE620tMBSSfx/OaG3PDCFAxIPM8qErcXmza5hzFFGsWdX5F/CdCY1qR0mnZMuVbF2i3wBgR8fMk/DtW38UcTK7kIn+WmKeOF7NDDBWod55xXHeJb4O3Li0mQVGJoZRsw4Suisl6vTcVTzV4VUFhlyRxc1qlRGxqMmvUmtOLjHm20P7+dSKkbjTqPzFRoIjrWjjhGx+dBYK5JkB2M+n51I2KrJcB30PUVZSVD+4dRvW3MsmSZq8rzOnr9xrKE2x9SsYC2lsggKVHtPLT1r524nwlYccSWyPMdI215V9F2t25AMhY/fOqfEVra3LSi4DmSPLA888gOtbNO9zItHyxd2C2jCuYke9XcGwfOC44cradyefYdTTPjPDNyHPFdSVJnadQJ0n2qSxsFvuJGWANEtjYDqf1p0KbtdiZ1VeyIbCxdfIQ2kIaB0B591d66XgOFBlIBI21gTXuDcPpbEyJG6joPQUXDjSdC5Rt9EAlm7JPEAGgUTy/ZrC6YjL6kmvLcoUVSdJga71ZQwkQCnzHnuB61hmCDxCRy9ta3ClHXzfKKsRpGwjVYitlnSTqn7Mb+9cbciQhQOxnqTV24ts4GyjzCtflNVGcQCVFKgVc/h/Cg/E3FrOb6O2oJdHxAmCJEgDuRQSwMjk1x3EEJ8jYg7Kjb0FL5qhd4Qh9SSt5xGuyRIAiZ9Z/GrpZQiEoUopHNRk0A1KxqapXT5BIiO52PoeVXFH9/lULipkfv5VhpTazDcwB1/EHnUz2LlyAtZXAgZySPaa1dZSoyZgcuVRuBAHmiOn6VhxRew6Snwzr9rNt7Gh9xYrTnKkxl0J5UUGfVQHl3hWmlTsXoy5JBQTJSdjT4V5R3yT1OGhLKwxRtrcrUTsDp/miOEWHlLSQVZlfEeXpTRiNjavNEtnwHEp2Oyj0BqTDcNWylvxUgTCwARTNcJZ6ieXUhjoXeKrrwbMpT8RTE+1cTebmui/wAQb45fOqAdkp1gdzSEpvQGZB2NArPA13WQcoEV5mq04mq7iKFwDjM0mvAawpNeCKAMkDle56jIrya44sNmanQSNjVNKqmQ7WM1Fkuf2j51lR+JWUJtz6pSrb7K421IHrWEZpGxESqNPaqf09sgJBW4I3SlRJ9wIr1x1ShqC22OR3UeQEH/ADTye5peISsKAgJ+0qNztpVOwwZKDITkBPufXp+XrRWAkZ3IAHwp5D9T+xVO6bvntGUIQgj4lmDtyTH4muvY619iRwNKWELWEISJjYGrD9zh5GUpBA5gHTuSNaEtWrrKcjozKUPiiI+UyP3FR4fbwlxBTA5GIUsbmRvFDKLeU8BRklhrJPYXKGgsnMUqUSkkSY5T7VvZYohRgGEk89zOntV6wxG2bRKtVjcRJHSKr4ni1s6ggp8Nf2VEDTX96VyqZsbKni5cMJifLqQlMiFVotRBGn1hHcgDrUCLxaAkqSHE8lt6/d+lUcex36LbuXbiVEIiEDlKoE+516UbaSuKSbZdybpSTAkqVzUeYFcFx/B7pxVxfJSpTBdVDpMbGB30ED2rtPCvEKby3D4QpoZymDzIEkg8xXPONb1Td4ttaSlqUOhqAErIgypPNJVJ7nWkzkUQjYVMI4tdbgL+sT33+dOWF46y/wDArX+lWh/z7UEul2d6t9+4ULZDaYbQ0j4juSodSYAA/wC1rEMBubdpp9xORLvweYE6iRtzjlvQph2OorVWhPPlHz9K5/hXFrrflc+sT33Hv+tOOG4wy8BkVJ5g6Ee36VpxcUqRvr+lRBUwPs9/+qlWdt/T9ajKiKw4juWQrTNtyOxqpctkRmEj7KUjT3NXgNZ/f/VeLVXHFJtK9VLO+wHL3qRu/W2oKTroRqJgV66qqdwdO/4fvWtOB+JhLoAkpUT5lKMpPtypfu7UpIGdJjaNqKYtcZEknfl60vWwKgecmm03mzFTirGLT01PWoFjvRNduUp7nlVVbZzCEgp59R1pksCo5KSk+tRlFXFJEkDYHSoVJoXEJSyQCa1B61MU1oU0DiMUj1tMmrTrEVE1aKKMyZMGCB91eKcIICxBFLdw0ezWVbSpuN6ys1BaTqtjxsF3bTRUrJsSDEk6b6V0hgNyrwwSpO6l5iO8E7+1fLTdyZBnUbV37hXHG7qzbU8pJCYSRmMlQ5KSBrprzp0NhFXGUMryy4kgDKZ0mDmjmBNQvY7c/AWynTdKVH5QCJrx1ZRBUnxSVDIEI+AdSo1IHnBohQc185WpIyjoMqfxrXDULjU0niVOvlKFZ0LSNCYg89Y25aHoKy+4fulp/mpCv7RB9pEfh61o7iPhkPI8ydtNexO4JiOVRYhxKttSCVkkicgETv0BhO3xULunZIZHS1dsE3KkoytLzKcMyuJKYGuZI0kfOrmF2DZSVoc8VWxURBHaPs+lVW5WorV5lrMk6nczA6AflU3+kq+NtRbV/UCBPqDoR2NF6mWa2Jywps5mlZDzTuk+qevcQa3TiqFnI6PBXsCSClXoTp7KrQ4mUEJukhB5Op1Qr15p/CsvrFKhpCgefKu9TsPbcsuNJQhZzkFCZbGgCjuIEZYmPKACaROJcMU0HXrxvx724ENAHRpPdI5xPpBpgtkXTOjKsyP6HNQP9p3HpVq6xD6GC++ovXTqSEJMeXqUj7KRp+pmglTvsFGdt0ckxrhRbKmLZpfj3Dqc60t6hJ3idoA3JqPD8cU3dhx0BfgIKUpUAQJgKgHTMdda6Lb26C2r6EpX018kOKUIMK1IiICdBqOlLWNcOBCUYe0lBeUrM/cqMp15k/ZSmTI9dTSn5jUxcure3et3Ll0q+lPOQ20gAI1OVCU9upM8hvQrGcFuLNxCXIC1DMnIqe2hG/tRi9wJSbpTdsVutWozLciBAIk9NVbDf761wTiEtOXFwtKXFKSGxnEgAagCfhEhMx0rDSvhfFziIS5509ef+absPxVp4eRQ7g7/ACNKVzhLJt2VBSl3lwsDJoEypU6dEgECTzO8UJxTDXrR0IX5XIzeU/voflRJmHT1VCs0lYZxa4mA75x15+/WmizxFt0ShQPbmPUGtOJ3FfvnVK4PerTh/wAfnS3xNiOVPhpJzK39P81xwExS78Vz+xP4czRKzuMx8pCAdgBt70AIjy+6v0onh4yiZEq0APXl86ZS3EV+6EEswrWVdTp8vWi/DuENFC3H2ySswjcFIB1UOpP5UOQhKQCsKA0KwkanXUAnQE7SacWcVs7mAyfCUNA0vSABoB19q3i5yUUobi+CipSbnsJ2P4EloFxtQKJ1SdCJpccRR/jG++tDIOifi9eny/Gg7sR0ruHlKUO0M4iMYy7JSIrQppit7O0DKFuuLKlzogTk1gZqr3WBKylbKg831RuP9ydxRXQKTPLLFEwpEJbSUmCOo2mtMKtWXTC8xXuZOkUMKK2ZeUjNlMZhHtzpcoeA2M/E0u2AlagNADWVDXtdY0wGn/8AhPjy2XyylJV42gTIHmGxk9prn6aMcMKUh4PBJUlkhR3jeBJ5Sa2n3jKi7LPoRKtVhlaSvN9aXHCcvYAHT5VE7cNNpK0/VoCjISmC4exI1E8/vFBrDHfHbBat9DqQPKSepI3qS5uvCh26ErP8pB1g8zHSOtP2Ildkl3iBT9e4MzqhDDM6JH9Sv1/ZGWZUpRU4SpxWqlGfYAcgOQ/WqLl0XHFLVJUdjy6RttqfuojaIAEajvP60LY6MbBe2BG2oqpx3w5e3jLCLZ1DawSpTZcLalJIGUyByM6Hee1FMIZIWnMYIhUKTIjvqKN27QStTq5dzayNMo21Tzgc5joBU8pRbsPim1dCEoutMNWbylrcZSQ44QrVSjMJziVJSIGc71Ssrq5YV9WZQTJQdUeoB+H1FdD4guEN+GHkeMw7ohQjxGz0B+0DPY6GZqhecMLb1a86d42UB3G1NjOyFyp3Yvnia9V/LaYR3IUr31ih+R5bhdfkrP2iANOiRsE/OtuN+LlWDdv4DLZ8XMStaRAKSAUj+7X9zRVjEg81arKMi7hvOWhqRJhJGkwrUiRtWqd3ZIzl2y2b4CfDdSQBKtJjUSOR5VBZMXQ8dpvKorUQ44ogKOpCZJ+JMSYEV7iVi82nOgEEdCJHSYND7i4LjXj/AAuoWMxQSAdht38oI2/Gt0KaBlUcHgnxLAwf/BslEBety5MJPMlWmmkx/u6RSriHD6H3GbNhKWWmf5zxMyZJUvN9onkkgR5RpzaMeGZsuhKvEQBlWklJAnTN1Ak/OoMaxBti3RagwHvO49lkLk67yTHIehNLnQlF4Do8TGovA5ym0X4zrjIUpm30K+QmQnXTU67dDUuD4/k+kPuoDrjoyjPrEDyhJ3SnXWOSRT3iODC4SizsCRbkeI4o7HKIUtZ5H4RB1gk+q3iWAt3Ny3bMJDDDKIWtUSYTmUo7ZlqJH/8ARPKkFIvXmCti3YUlal3T6gPDAjzKOwHQBQ101PShd9ZvWrgSvyLidDy/c0TS254q3kAlpr7eoAmUgT3hXyq1hWMoKn7h9HiuLGVOY7QPKlHQEkAnoPWduzrFaz4qWBDgzaaHn70LU6pay4ZUpR8o6n9BVVLKlKMiDqTpAHM+1FLdpSYcjyRCSDJHWU78pokC3YiYs5OWZjfrNFbFifMfh2GkeYH97dRVq3azpyoMhRkrQnY9xOnrV27tAohMHwwAcxVBJHLQakx99V0oHnV63QPcOXgXbP2q0oIzpXOUSZ2Oupgp5fnSfiuBPIClqKRAKpGxjUR0Par8rSpSphIEpy796gvn1ujOpbqydYJ3/XasqcM3K6YVHjoqFmv494FVsFRzKJnck/nRfCsLW8tKUpkJ8yxOmQaqM+n41s9bpSCSIHP9KOYBfM29uXvDddcXKMgCgkIjdRjKZj9610oKEbBQqOpK6LjzCTlSmCFQB0jYVSueHchK2HFNrHTY+1AbW9Wj+UqUzOQ6genMUetOJEr8q/q1/wB2x9Dt86klSnDK2LY1YVMPcpNW5uVqaeaCXcpKXUaTl/q5e9LCm9Y6U0Y7cpDZhfmO2U699uUVNguF2TwV5yhahlCXFCQqJlJHxCmQleN2LqRs7IUoHPesq3c24QtSVESkwfbSvaPSBrAqaZLO9y26mmtc/wAcHl36n8KW2kTRvDLZSjKNANydh6/pQxj1Gyl0GL6XeLtW0WalEhZDiUEZgAAEf8TJ17CmZ5axbW4eUFvoSfEUIMEnROYbkAakaTS3h7rT0BZDb0xn1g7DKr7qMptVtqAXJ0O2x257R/ijUbO4ptNWLdsvXSD++tMXD6MzgzJnLroJ1nSRFLQEBJQBoIO+vfUnX06Cr+KvXVq0zdNxkXIUgjRQnc66GRpGuveKGt3HYOl3snVC0oJlpSZO5I5Uq8X42LFtK0nmoAECDpukf7jQrDv4lMpbzOA5wNUkazGsK2Ke51pHDrmLXyS8vKgyUonZIkwken415sYyk7PFveCuTssDVwHiL7ziHXkBxKCrwwpWoUo6qEjWBv6zyEOibBwueK5cFC1nyqbEwBsJOmX+2PUkk1iMMbYbCgzJSnKlI0AB9O1D8SxkWSAXB5VQckyYPLXeIOp7U/8AUK+ELVJ2bl4l7itxtCUtPOeF4uouENoIzpgfWJUFASCNfvEUotYdc2t42XV+L42odCs2dMDMdTpAI+ehofacWoulo+lyLZK1KQhIzSU/Aid8u08j6HS9Zt3l/douMmVCSMs6IQidACdDz2knpVtPCuyWor3S3FzBLG9tb9T91cpDKSvOfGCvFEGEttJUVZpjQgZav4Xehxq6kZUlJVlmSDqRt0gfKo+M+FXWH3XCg+GpWYKSDlGbU6x1mqXCrwS8UL2cSUn3H/fzptGEUsCK7lbIwWhKmEoV9tBT8wQk7+hoPiyfGsG1faZcKFeh/wCk1ZwQkIKObaiD8/1mpLVoKXeW3/7E50D+74gBr/tFOmsXI6MrVJR8/qacHMXAtnw2PD8UQhZ5kHURPw94iesRVe5uylkWbzYt1KVJWdQqTqsK2WQDpynlO4vHm37m3YYbcCHbfMlxlS/CKhIyKSVEJJAmQSN51rTHLn/xLS3W4l59sKLi0qzgSo5UZvtKCQmT/bz3qOS1zs0enF6Ve/wC2MYUXUixslSwB4q1EJGwgrUrTeABMmBvrqkcXm3C0tWqVBttISSrRSlR5irlJMkxp5o5USw3Fn2PgUcp3SdonbWqVwwpxRURqozWKi0w+amsAO1LigUT5efX0mr1olxtQLZIPSN+xB0O9HsOwFxXwtq9x+ZomvhdYEuZED+5YrtOTHNWyBLR+3UZWVsL5lvVKvbka2fctOtw53Pl+40RVhtmj47kKPMNpk1u3bsR9TaPOdFKlKfXXSnRuiaWlu6+X5/sHWiXP/ZUHk/0qOVafWeXcT7VrdJfnzrZb/5An7pre9tmyqHWzbK5FJKkf8tZHqKitrZDAPjNBYUfK6k5httoY/PWnamTunHe2fTP1sZhGGfSXktha3o8ykpASMqdVaqIHb3p7u8qkBaAMqgMqRsekUFwPGbK2aL5OZSypvwW8oITzLgOoBjQ+m+tAbJ9bYJtl+Q7tqMp/UGpq1J1H2ehVRrKklrxf30GPEeD0uakhtf9SdPmOdLiMBcbuG232y42pwIJTpuY15jcUzWHFrayEPgtuf3bH/lW2O36cri1q+KTM6k8iO866VMpzh2SxwhUWoWOM3k+MGEoQhLEoQBr3170vqRrqNudPHD7LVxaJZzoS8oqLhWApxZkqQUE9onnvQTiDAxbeCASFuIClIWQSlX2hpy3quLWxHK+4ES0Tr5flXteuXABjpWUWlA6pA5lvSrbbihpqBvPpUaTEyDrUjSp0NBEbMP4f4S4S6CQRotHxJ+ehHOPvFF8N4ietmX8x8RDJESAYlWVMTMCSKWrZxKVAyIHLv6004PYtPLBbdS0tflcS4Mzawd5H5H7qZUV44FU32rSNsK4oXeMXBdQAWwMihpBJ0Ejc6bUy4VcXCWENvsOLREoKAFKTPMjeqd/gJtsgWtGUGUNtNBtsnkZG59dap/6jcPulDbmSNVuHZI6etKjT1Q7WwdSvpqaYLIO4n4ZfUC4GlpQkSc0CACZhO432r3gq7TaLDrzSlIWkpS5l1RB1yg6K1IB+VFbfDS6YF2bhGziArJy3BkzB5Gi12uyW21bpWPFZSU+bYeaYnnypM4rQ4xV0UUptyvJ2Y4YRj7akAlYLe+YHywOs6pPY1yf+IHFIvHiy3PgoJlSd1Kn/wCoGgqnxLZv+MW2VhRX9ltWhga5tYAHeqOEWhaWhCylJUrUnUCdyrsBSKHDZ1PZDa/EJdlbsZ+FuGGnMiwvMyn4tIJP9EdT+FNznFJakOtJ8AbAeVTY0Ep18w21ST3ioL9JtG2w0ibVInxWzmEn4lOgCR/uGgpVx7F03Akx9GYMrOn1rnIJPNMRT5SuBGOkb8c41aDKmkqK0uN521KTqNdAoEwQowPSd655h+Zx9sttwZT5UAkHYEganWar2WGXVy8FEaunyf0x/uGgCRvXV+Hn7K1+pQrI5olT8CFKGpSTHU7Cmwmqav1FThzXboJ2JMLtLp0OJKUuQoE7Tv6f1VI62y/BUVNuD4XUHXtI2Ip841vbdbBauEiVJPhrHmhUGCIEj06TXLsGuWy0UlYSpMiTy6GqaFRVFZ9DzeMoSotVIPyyX8QUsJCb5oPtDRNy2PMnpmO/saF/6ZYJ8xuyQdQlKPN766GiTGNIQQhDubSDMebrptFSJSDqyywDMqJgQOokH5CjdLqBHi/9Ws/L4XsC2nLP/wBq3uHz1VoPuFXmHbkfyrdhgdVmT8jrNSXF3IJU4pCUnXKByExroOXI0Gexxj7QKxvuoR0PlImt5SBXEzl3U/n9rBK58SP/ACL0pB0ytpCRPQExVZyxt0wfBefMxKlKVHchMQKmtrpKkleZtSBrBTKgRrOun/VaW6gZdbWtWYaIgAadOc/5rdCFc+e+3p8lfOfUnbJBHgoZTr5tk5R1GhJ/xXjCHLlaktrJ8IFS0xMjtPfkO9VcgAKigNPL08x58h+fpFMeGXLFr4Cn1vh48kNeRXI65ZKYMSTz5UM3pXZGU4upK03t4v8APh5CqVmFZ0kIB3VEHuP17iobK0yXDJbzeCpafFTBUkJzDOVDbLlnU7RrT5jGGYfl8Vfi+G7KgE5cszOXXUGeX6VTwtltq3dWtxDCH21IZmAuNRKRzkEaDt1oJ1FKOw2lRdOolfG9t1bxDl6AEZQhIQnyobSkBO8AZRoZpaxb+HClKzNBLDh5JVKOvmH2f+MjtQ2w4iuLcAPDxmkwQtPxJg6Zgd4jn86ebfiFm6bzNOidMwB1HWUmvPlGdN+B68J06scWZyW/tHWXEtXjfkKgCtIkQTqUnrE/pRXjG3tbdCLRDcBCs5cVBUoqGnmGsbiNNh0pyxhpDgX/AE/Z7QdFE7ZhANAcItUXjC13C0LubhSg2YEp8P4QQPhnL8iKfTq63eXQnqUOWuxi/vAhvJ+EQfVPKNta9ecUolalZoG5JKp9TRW5wZaGU3ObRalIyHTKpCimCD1ymg902YSiAFLOoH79Kqw8oiV09LKzVkpQzdayrVxehCigbJ0+6sodKHa59EULp0pbC4mTGvLnW9tCkZlaHlFPZ/hPiUGEtkf0lYoDiXCd3brCX2ijMYBOqfmNKji87l8o42IOH7TxXMiGvEMTl7Deuj8LYBhy58PxFLTqpKlHQjlHrpUXB/CC7V4Ol1ogiCkHrVz/ANKvN3brzDzac5zAEkRO8jnrNG6l9nYDR8fUzh7iJ26dW0toFsnzIUILYHWedLOPMNtu3LSCttl5MIdIOULIM6jdMyOu9MWJ4rcP+PaIKUOpHnW2JBEA6ncTtQrAuJiwk2t60FNq6gEHuORFbp1L3kVfS/z0/oXeF8L+ieIfFQ6+6MjbbRKgJOq1GBtG1H27a3ZAaWlt1z4lFWpJ5wd4psThiVhJtS0GVaEgAFI5+tKmMXVu04tKFpUNs5AzGO/SabQitibjKk9449Ov9E7mJoQhUIQ2mNciQCe0jU1mFcM+JZvvuz4rxAbGvkSNSVDuDFDMPaDyvFc0Zb+Ef1q6+gqhe8UPh7M2opSNhO/cijrRUouMcA8G5RlqqZf0CK8fucPdhvVuAC2dlaCTHKaWMaxlV45CGw23JIbT1Jk+pmr+J8QqfiUhJjU9+v31pw5ga3fEWgx4Sc3cnkB3qSFNwV5dD051FN2iPGCMfQLdDS1fXv6lOYDInmETpmj7zXmMXraWoQPrVeVCDvtusH7IGpmqCeKm1A2+IoDqBoHIhSdNwRqCOooDj9w00crD5eU75UrUdW2z9meveg1OTCcFFEbj9w+tDLPiOIZ3VPxE6KMnTsKbuF+BwpYXc5QAfK1m+MjkSJgdqC8PcMr0m5hA8yggHQbmVGPwprsnUrVmKo2S2mfhTyJnZSqa7xWlCYyU3q6DDd8PYcpnw3WEMCdIMQTzkb1zBq1W0+7b5wop1QrkR9k7kwdD70w4/wAVKQ2+2cqm0DImRJU4eSewEa0jMMvOOAgKDhgAAakn8aPhpuLfgL4yjGrC3UK8SFYQ0lwwkkBcH0Oh6bn2qhjvFItLgsIt2y0gJCgRqsFIVI5c+cyRTwz/AA5DyUfSL2FAGUBO3uSNfagvFjLlvdNsBppQSkC3dcbCiddCkmYiO5kUVSfMxFiqNB0V21dfT+QZdWyWL0obEJWgKCf6ZE69Ofzqd11Lq8qi5KIV5dAexMbfrWBhSCtTqwt90/GRp6D98hXj1wUJShxebNpKAefTSq4JqKTPMrSUqrcfb9OtkFuGUJVdoLzaciTLa1EfFGmnLX8BRLiDDrtIcfffkZsqGwnQA85HpSstopSENJziYOdQ25zNFMM4lWyotpUggalCgT6Ea6GgnCWrUhlKrDl8uW2c/dr1LWLYYtbrOHoVlYeQHllQlaMuqsu0TEa8z60UxXhGyWylBLkNpyoWp1RKR2B8o9IjSh790Et/6iUKcfzhHlJhKJIUCnbYn5imHh/G7e7W2oKCgDKkH0MSD0NQVXNS97nscPocFp9o5rf4NdWsqbP0hnqn4gO439xPtVCzDb7ifCJaeJABSY1JjUbb8xXcsRf8VxKYBlQCY5dfbnSZxRwxbrV4wTlcbUFFSNCoJMkdJIGh3mjjxLtaeRc+Djq1Qdn5AbH8OcbtktvXZL6lHMERlyRoCIBnbU96WVPhkI8NZQUxkVuQd5PvTJjNuMQS/doCktJUEpTlIUrLAJ02j8u1Lz9o4FpJSEoKcycw17FM7jvVNGMVHG5DxNSbl2tl9upYxzFnrrw0OgKSNTlGUToSTrzoK2QXHHD8LSYHr+5+6pg+nK44CTyjkCOn3VTuRkt0J3U4cx/L8qJpRVkZByk7y32/PyBRQTrBM1ldZuMaFiRatIQUspSmSgSVZQVq1HNZUfesqTmvw+Z6io+Z1lGMpPI1PcMtXDZQoBSTyPLv60sNmp2r0oMjlUqd9yhoAYl/Ddwuyy+UpGoBBj0MGhvHdi8Xbfw9HR5VwYHKCDz1n5044pxcEZMuhnWeYomthm6QFKTqRrG/qD1FEqjTv4ASppqwn8NYG4y94jgQFLTCyk/F6iN550PuuD3ypxCg2tgqJRJhSQdRy0jahuN2zrN1kLiwpCgUmTC08pHXlIolxpiyU+Cc5hxOoSqCCOenqaetTaa6kz02s+n8lJzF7WyYXZysLmHCDqZ6EbadKVRjNm3/AC7YGNirX8apYpgq9XUK8RB1ndX/AC/WgoFPjFL1FS7XXAexLiFbyYACB0H+KDpVO+vrXgFbgURiSWx4E9KaeArlSXjp5SPOeQFLBTFMpug1ZoDYgumFKrnFONmZrcXdbnvFyrZxxWRYIza7fdSe3ay55J38tM2LYwxZFDPgpcUUgqUQJg9zTDw+1YtrZucmXMQpMq0HoNt6mpqCfZKalSVk54R7hammmVWlwpxl1cEucuw15dq3umLpoDNDpVKUPojLlOv1ieURI/zUfH9uXlF0ahWoII1mlC1uLtKC0HCG16RuR1jpSVKUpeY9qEI+RZcdS68lCVZW2pCTE5lfaUe5NPuGMhpKX1CXimGwRqB/VSxwXgzofS05l8I+bNOhjl69qb/pCVOOIcGVcwEqH2Rtl6g0+TUYqKJYRlKo6j26G/8A6nQ5pcSlIjK8BA10APeeRpP414hVn8FLniZdlRETr8+9V+I7tKnSECW2zsPtu+nMDehlnhHjIJSFF4qBJk89Dp0/ShpQ7V/AbWqqKs+oRwZd5dSm2YUuNFKjyj1Owr25XcWystw0po7TBCT3EiCO4p74extq3YFq2othBgrA0Kt1Sr1qtx3duu25bcQHAR5VJ1jmDTVxUtXkTv8Ax9Jwt1EvIiVODMVqH9Xl7QKjDxQiXQhClaSIJ7a1UtHWlspS4ooUg8jB02ma2F+ypWUwrpmH4TVyaex5Dpyjhp/BdF8shvBsZds0ZAC+hR8ySOvOiT2D2tyvPaufR7gCcsxr2ilo5isrCzEfDUNqsEl0pKFbAmR8qXOim/MfS4lwWcr89PIZ0cS3dmvLeNkxoHAOW2vI6VZxvigi3SttpavGkNqymCecc6D2HFbrTcXaUvoJiCJPbU71pxDxI68lAbQEJTolA0gVL+mblsX/AK1KO9/fjsa2HENyxbtITA8ME5QnfMSqFdTrUnEXEYu2Gh4YadG07R0HyoFcSpQQF5Vb144ApyFIJCdQrlVfLimmlsefz5yT1PfPwNVq1S2vXMNYGnf99qoKYKm1tn42TKe6ef60SSpXnXmSUR5QN+/771UcdgoeAMHRQ7d62SujqUmn73/5gcHGWruLjOlJcAJTOxCQlQ+YNZSTcWTiVEInLuIPI6/nWVC+H8z1VxSsdw8SoLu5CRJqJx+BSfxPjv2UmoEehYj4kxIKOh2NM/BnFkZEKPauXXN2FetEsD1UkzEGjdlEFLVMcuP3x46Oe8H9+lLbsLELEjrzHpUnFOIhVy2ncJGteugHVI0ir+G/bVzyeMTVR6XkFBbtscyPM3+HrUj1izcjOyQhzmjYH9DVhTp5R3FUbizE5mjlUNxVEoE8K69+8At9pSVZVggjrWtHW8RQ6PDuE6jZXMVTxDCFt+ZPnb6jl6ig2wyhO4PBotOazI5oVNByqi2DeZDqOqaJ90F7oqPXLD2U3LWdSBAUklJI6GDqK1xnFS+UwkIQgZUpGwFUyK0ApXLindDnUbVmWG8RdAy5jHQ1ELhebNmM1oRXhFbs7mN3VmdAuULcs2FoEQNSk6zzJqhZ8YwPCvE+IjYK+0Peg+F8RLabLR1QfuqneXTRGgzHvyqSVOepvcshUgoJLFiynEUF8hoQ2mQgq313PrTbhiwwxmSR4jxyI7DmqkzhfAnLt4Nt5RAKiSYAA3pvTijKsjT6A2prRC08uVHKahHQhKpcypzG9gw04wyyQpQhIOYq3nnp3pTvcReS2lpBha1Z4J0Qn7KRV/FrN3N4r7iFsI8wKdCSPhBFL+HNqfeKzMlX7FDTWqQVaeiDG3hTCbW6ly5bkt75fKFHoojWmnFbDDXWi0bRpox5VoSlMH/ckAn3oDe26QUWreg/mPEc+iTHX8q0xO9FulOoUlZgIP3kegrJybldB0oqMUmJ30UtPOM5iRu2rqORqS5RmhC0qKdJUNBUV460+6VNrKVjQTtFGsC4UxC8MeVpuJDi9lchkjU6iro1dMFrPLq8O51Xy/fmDnEqK0wE+GBz7VVQULWVgmU6RyorjXCl5ZgqVDraTBWnYczvQhbiVIicubmBzpsJxmrxZNUozpu0l76ljCmFuOAZAFqVkT1g10kYPb2/hpFv4gJCVrPmInQkzrHpSDw/iQtX0KKC4AkgHorYE/f86McLYk+9e6OwnVTqe3/cUmvGTz0RRwzgnnd/JL8lPEOFXBcrtrbKmPOCZjKf86UKxXDnG1Fp1tQkaKjy+x2rpTaXFt3D7YGd3yN8jlQSB8zmPuKF2bb6rR9N1JKfgkQZ5AHny1oI1mt/QbPhot4vfLObMYmUJCDunSsp/wD/AMf25guOKCyAVARvHpWUXOid+mvlos4qTkPpXMsTUc51rKyvKjue29gaDrTJhB1TWVlFUOp7AnF1H6SrU0bWs+GNTWVlehw37aPH439wHpWcw1NFG6ysqpENX7FTGUjKDzmrnDKzESYr2soJ7MbT/biBsXSA8sAQJ5VPgJ+sPoaysoF3CiYPvPiV61Ga8rK5bGy3NTXqq9rKE4iXWtZWVgQ6/wALv5zv+yq3FY1V61lZUVbvl9Hui4H1liCpUZtpMfKnXgz+a3WVlPp7P0JuJ70fU2ccP0i4MmfEGs9hVHihRLgknRBj7qyspHQo6i0tICUnnXW8IdUbK2kkwjrXlZTeJ7qE8JuzTEXFGyWCSRKtCa53agZRXlZTOE3Yn/I9xepHbqPiL1qxhiilx0pMGNxpWVlXS2PKp7/BHQrZwhFhBOoE69qLcUKOdoToXEyPesrK857o9iPdfw+hWxIfWq9vwFZWVlYjX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data:image/jpeg;base64,/9j/4AAQSkZJRgABAQAAAQABAAD/2wCEAAkGBxITEhQUExQVFhUWGR8bGBgYGBwcHxwfHRccFxgcGB0aHCggHRolHBgXIjEiJSkrLi4uFx8zODMsNygtLisBCgoKDg0OGxAQGywlICQsLCw3NCwsLDcsLywsLCwsLSwsLCwsLCwsLCwsLCwsLCwsLCwsLCwsLCwsLCwsLCwsLP/AABEIAMIBAwMBIgACEQEDEQH/xAAcAAACAgMBAQAAAAAAAAAAAAAFBgMEAAIHAQj/xABAEAABAwIEBAQCCAUEAQQDAAABAgMRAAQFEiExBkFRYRMicYEykRQjQqGxwdHwBzNSYuEVcoLxJBZDorIXU5P/xAAZAQADAQEBAAAAAAAAAAAAAAACAwQBAAX/xAAwEQACAQMCAwYFBAMAAAAAAAAAAQIDESESMQQTQSIyUWFx8IGhscHRFDOR4QVC8f/aAAwDAQACEQMRAD8ARLH6rzq3rpGC8RJH0ZOYZlEeXtG9cgxG/KtB/wBVb4TUo3LZkzI1NdBO4VRqx9M3DecdiKVMWeuGCMipSTEHXc00YcZaT6VBiNsF5Z6j8adjqT28DjXEF48HVhRjU7ClDErWTMkzXVuOsIGqx1rnztufDKo2VH3GmKMWsITrkm02Kyrcitg11om6312qNlrWSNKF02Gqy6l/BrFvKVqUBFCcYuM6tNhtTBaraCDIk8gNz/ir/DnCZuHRmHlJ1pGh3vIp5itaIjMhUgiQeoqxfJWqCtRUe5mu3cS8AWjduchSHQmQBvPKucYTwU+87lIMDessnlG3tgJcBYPbFlS7gek0kY2Ww+vwvgnSnvi/D1WTYQlWhERXPWWsyqGF5M2bSRIw0VGmfBcOkiqeG2BJEAxTthmHKTBiq4U7ZZDUq6sIKN4Z4bClTGlc0PF1wnMhRzJ1HQ10/E7tSWVZxOnKuIXSpUSdJJpdS/UbSt0DVjxClppxAmVg/fS2aw71hFKHnlZFZXorTjyun/wXs/8AyUrI0SCfyFczCZMV3b+DlgrKshOggT7a1y3MlsV/45YvnWywDohOZXqrQfIJ/wDlXKjTNxpcF68eUf6iB6Dyj7hS4tFDJ5CisERNbJuVARy/CozUSjXHEy3kn4h7itm8w+BWYdD+5qqpVeJ7aVtjLhFF2OYKTVhBB2IoeHZ0UJ/fWvW2iNWz7VxwSgVlUfpahujX1rKw2xXwhtGaV6gcqa+F7NLlyFpSEiZAFKllbEkACTXYuAeEltAOvDQjQc/8U6KUcsXNuWEPdk9KQNvWtnZ0PKevSpttABHTmKivLxpltTjpCEJ1JURFA5BaUKvF6StIIBg9qSFWf1DmmyxVPjT+JTly4EW8tsIVI08y4OhP9Ke2/XpT1g+HKvGPHQkJDkFSeUxTYVMZJ50W22jl2IW0A+tat2u1NnEeHpGZH2wdRzqDDsNzLAq2DTVzzquqNo9QHYWEuEU9cO+I0BG3LlUNlhOV/wBRTTZ2Ufr+lJm01YppqSlc3tGS4sFcCYH/AGaI4vgTzALtmUlUeZCxuOqSNjXjKY0j2ojb5yMqVFIPL9J2qWcbqxZCTRyjEOH37lSnHjKjy5DsBQo8HlBECfauxuWBSYy1TfaHTWjpuMdhdVSkJ2E4FlAJSAaYsPtUg+aPSpGbhKlFAIlO46etQ3yskA86O+rCFNaMsgxVrxCUZRB2rk3FHDfhuEJO+wro13cuJ1AM8ulLl2nM8XHU6xpFY4BKrk5pc2akGFCKqkUzYuVuOEHmdBUN9gC0ZU7qVypUo2KYzTF2twKuPWC0EgpNVSkigCJLJuXEjqa+kuDn0WWGOOK0hJVB3JiAPcx864HwfaKcumoAMKBg+tdd/iXfhq2aaGmciQOgrDhCvddT8Rkn1OpoU61Uzl1NaFylZG4B7yaprVRRd6kpKSkSevL0qgttJ7dxqP8AFGn4mNLoVxW6RXngkenUVKkUdwLHorcN9NK0FSt1wJuFr6isresrDRk4ZvbfD3x9MaKwoCFDXIfTnXaMHxZl9Ge2dS6noDqOxG4Nc5Vw8bi2KHtvsKPxAjmO3WaQ3mF2IQ8xcw5sch2/Iiinh5Mg7rB3rHuIra0aU6+SmDonmpXIIHM/s1wPjTjJ/EHJX5WgfI0DoO6v6ld+XKheOYy/dOeI+4XFRAmAAOgA0HtVDahS8QjdBA3rvP8ADTG3FWQZaKcw3JG09OsVxfCMIU6cx0SNSo7AV1P+HUBZS2IbA1J3V+gpqhcXKolgKXOEHMeaidVHnU1rZBBgCVH7u5pgeTm2+dRtsRoBP4+9OU8WJHSSlqe5DaWIGu6juevp2q+23++letp/Z/Kp2hyj2NAxqVjwpCQVHRI3mprO+t3287DqVD1/LerKWEuocbVEkQPcb/OuLcVcMXFnKgFJmdUk6/KkVLt2KKasrjhf8eFN42w154VC/wAwDTTer8RWb4Z/Sua8GcLZQHnPjOoHSmnEMSAGRBOu5/SijBU1ncCU3UexI2wyhxSk5c50J5mq+M3EETAgc6FKJnSt274gKStIUFdd/aiVS2TJUbq1yDE8ziEpJIgyCg70NxNhbqkkylKRBM70yYTYsOZwFR5dEqMa9taoY3arZbAcQElfwmmU9MnjcRV1wOeXtvlczJ5HQmrn+uFRGdAzbZh09Kmv0hR7AUIfajX5VROlFomp15JjE620tMBSSfx/OaG3PDCFAxIPM8qErcXmza5hzFFGsWdX5F/CdCY1qR0mnZMuVbF2i3wBgR8fMk/DtW38UcTK7kIn+WmKeOF7NDDBWod55xXHeJb4O3Li0mQVGJoZRsw4Suisl6vTcVTzV4VUFhlyRxc1qlRGxqMmvUmtOLjHm20P7+dSKkbjTqPzFRoIjrWjjhGx+dBYK5JkB2M+n51I2KrJcB30PUVZSVD+4dRvW3MsmSZq8rzOnr9xrKE2x9SsYC2lsggKVHtPLT1r524nwlYccSWyPMdI215V9F2t25AMhY/fOqfEVra3LSi4DmSPLA888gOtbNO9zItHyxd2C2jCuYke9XcGwfOC44cradyefYdTTPjPDNyHPFdSVJnadQJ0n2qSxsFvuJGWANEtjYDqf1p0KbtdiZ1VeyIbCxdfIQ2kIaB0B591d66XgOFBlIBI21gTXuDcPpbEyJG6joPQUXDjSdC5Rt9EAlm7JPEAGgUTy/ZrC6YjL6kmvLcoUVSdJga71ZQwkQCnzHnuB61hmCDxCRy9ta3ClHXzfKKsRpGwjVYitlnSTqn7Mb+9cbciQhQOxnqTV24ts4GyjzCtflNVGcQCVFKgVc/h/Cg/E3FrOb6O2oJdHxAmCJEgDuRQSwMjk1x3EEJ8jYg7Kjb0FL5qhd4Qh9SSt5xGuyRIAiZ9Z/GrpZQiEoUopHNRk0A1KxqapXT5BIiO52PoeVXFH9/lULipkfv5VhpTazDcwB1/EHnUz2LlyAtZXAgZySPaa1dZSoyZgcuVRuBAHmiOn6VhxRew6Snwzr9rNt7Gh9xYrTnKkxl0J5UUGfVQHl3hWmlTsXoy5JBQTJSdjT4V5R3yT1OGhLKwxRtrcrUTsDp/miOEWHlLSQVZlfEeXpTRiNjavNEtnwHEp2Oyj0BqTDcNWylvxUgTCwARTNcJZ6ieXUhjoXeKrrwbMpT8RTE+1cTebmui/wAQb45fOqAdkp1gdzSEpvQGZB2NArPA13WQcoEV5mq04mq7iKFwDjM0mvAawpNeCKAMkDle56jIrya44sNmanQSNjVNKqmQ7WM1Fkuf2j51lR+JWUJtz6pSrb7K421IHrWEZpGxESqNPaqf09sgJBW4I3SlRJ9wIr1x1ShqC22OR3UeQEH/ADTye5peISsKAgJ+0qNztpVOwwZKDITkBPufXp+XrRWAkZ3IAHwp5D9T+xVO6bvntGUIQgj4lmDtyTH4muvY619iRwNKWELWEISJjYGrD9zh5GUpBA5gHTuSNaEtWrrKcjozKUPiiI+UyP3FR4fbwlxBTA5GIUsbmRvFDKLeU8BRklhrJPYXKGgsnMUqUSkkSY5T7VvZYohRgGEk89zOntV6wxG2bRKtVjcRJHSKr4ni1s6ggp8Nf2VEDTX96VyqZsbKni5cMJifLqQlMiFVotRBGn1hHcgDrUCLxaAkqSHE8lt6/d+lUcex36LbuXbiVEIiEDlKoE+516UbaSuKSbZdybpSTAkqVzUeYFcFx/B7pxVxfJSpTBdVDpMbGB30ED2rtPCvEKby3D4QpoZymDzIEkg8xXPONb1Td4ttaSlqUOhqAErIgypPNJVJ7nWkzkUQjYVMI4tdbgL+sT33+dOWF46y/wDArX+lWh/z7UEul2d6t9+4ULZDaYbQ0j4juSodSYAA/wC1rEMBubdpp9xORLvweYE6iRtzjlvQph2OorVWhPPlHz9K5/hXFrrflc+sT33Hv+tOOG4wy8BkVJ5g6Ee36VpxcUqRvr+lRBUwPs9/+qlWdt/T9ajKiKw4juWQrTNtyOxqpctkRmEj7KUjT3NXgNZ/f/VeLVXHFJtK9VLO+wHL3qRu/W2oKTroRqJgV66qqdwdO/4fvWtOB+JhLoAkpUT5lKMpPtypfu7UpIGdJjaNqKYtcZEknfl60vWwKgecmm03mzFTirGLT01PWoFjvRNduUp7nlVVbZzCEgp59R1pksCo5KSk+tRlFXFJEkDYHSoVJoXEJSyQCa1B61MU1oU0DiMUj1tMmrTrEVE1aKKMyZMGCB91eKcIICxBFLdw0ezWVbSpuN6ys1BaTqtjxsF3bTRUrJsSDEk6b6V0hgNyrwwSpO6l5iO8E7+1fLTdyZBnUbV37hXHG7qzbU8pJCYSRmMlQ5KSBrprzp0NhFXGUMryy4kgDKZ0mDmjmBNQvY7c/AWynTdKVH5QCJrx1ZRBUnxSVDIEI+AdSo1IHnBohQc185WpIyjoMqfxrXDULjU0niVOvlKFZ0LSNCYg89Y25aHoKy+4fulp/mpCv7RB9pEfh61o7iPhkPI8ydtNexO4JiOVRYhxKttSCVkkicgETv0BhO3xULunZIZHS1dsE3KkoytLzKcMyuJKYGuZI0kfOrmF2DZSVoc8VWxURBHaPs+lVW5WorV5lrMk6nczA6AflU3+kq+NtRbV/UCBPqDoR2NF6mWa2Jywps5mlZDzTuk+qevcQa3TiqFnI6PBXsCSClXoTp7KrQ4mUEJukhB5Op1Qr15p/CsvrFKhpCgefKu9TsPbcsuNJQhZzkFCZbGgCjuIEZYmPKACaROJcMU0HXrxvx724ENAHRpPdI5xPpBpgtkXTOjKsyP6HNQP9p3HpVq6xD6GC++ovXTqSEJMeXqUj7KRp+pmglTvsFGdt0ckxrhRbKmLZpfj3Dqc60t6hJ3idoA3JqPD8cU3dhx0BfgIKUpUAQJgKgHTMdda6Lb26C2r6EpX018kOKUIMK1IiICdBqOlLWNcOBCUYe0lBeUrM/cqMp15k/ZSmTI9dTSn5jUxcure3et3Ll0q+lPOQ20gAI1OVCU9upM8hvQrGcFuLNxCXIC1DMnIqe2hG/tRi9wJSbpTdsVutWozLciBAIk9NVbDf761wTiEtOXFwtKXFKSGxnEgAagCfhEhMx0rDSvhfFziIS5509ef+absPxVp4eRQ7g7/ACNKVzhLJt2VBSl3lwsDJoEypU6dEgECTzO8UJxTDXrR0IX5XIzeU/voflRJmHT1VCs0lYZxa4mA75x15+/WmizxFt0ShQPbmPUGtOJ3FfvnVK4PerTh/wAfnS3xNiOVPhpJzK39P81xwExS78Vz+xP4czRKzuMx8pCAdgBt70AIjy+6v0onh4yiZEq0APXl86ZS3EV+6EEswrWVdTp8vWi/DuENFC3H2ySswjcFIB1UOpP5UOQhKQCsKA0KwkanXUAnQE7SacWcVs7mAyfCUNA0vSABoB19q3i5yUUobi+CipSbnsJ2P4EloFxtQKJ1SdCJpccRR/jG++tDIOifi9eny/Gg7sR0ruHlKUO0M4iMYy7JSIrQppit7O0DKFuuLKlzogTk1gZqr3WBKylbKg831RuP9ydxRXQKTPLLFEwpEJbSUmCOo2mtMKtWXTC8xXuZOkUMKK2ZeUjNlMZhHtzpcoeA2M/E0u2AlagNADWVDXtdY0wGn/8AhPjy2XyylJV42gTIHmGxk9prn6aMcMKUh4PBJUlkhR3jeBJ5Sa2n3jKi7LPoRKtVhlaSvN9aXHCcvYAHT5VE7cNNpK0/VoCjISmC4exI1E8/vFBrDHfHbBat9DqQPKSepI3qS5uvCh26ErP8pB1g8zHSOtP2Ildkl3iBT9e4MzqhDDM6JH9Sv1/ZGWZUpRU4SpxWqlGfYAcgOQ/WqLl0XHFLVJUdjy6RttqfuojaIAEajvP60LY6MbBe2BG2oqpx3w5e3jLCLZ1DawSpTZcLalJIGUyByM6Hee1FMIZIWnMYIhUKTIjvqKN27QStTq5dzayNMo21Tzgc5joBU8pRbsPim1dCEoutMNWbylrcZSQ44QrVSjMJziVJSIGc71Ssrq5YV9WZQTJQdUeoB+H1FdD4guEN+GHkeMw7ohQjxGz0B+0DPY6GZqhecMLb1a86d42UB3G1NjOyFyp3Yvnia9V/LaYR3IUr31ih+R5bhdfkrP2iANOiRsE/OtuN+LlWDdv4DLZ8XMStaRAKSAUj+7X9zRVjEg81arKMi7hvOWhqRJhJGkwrUiRtWqd3ZIzl2y2b4CfDdSQBKtJjUSOR5VBZMXQ8dpvKorUQ44ogKOpCZJ+JMSYEV7iVi82nOgEEdCJHSYND7i4LjXj/AAuoWMxQSAdht38oI2/Gt0KaBlUcHgnxLAwf/BslEBety5MJPMlWmmkx/u6RSriHD6H3GbNhKWWmf5zxMyZJUvN9onkkgR5RpzaMeGZsuhKvEQBlWklJAnTN1Ak/OoMaxBti3RagwHvO49lkLk67yTHIehNLnQlF4Do8TGovA5ym0X4zrjIUpm30K+QmQnXTU67dDUuD4/k+kPuoDrjoyjPrEDyhJ3SnXWOSRT3iODC4SizsCRbkeI4o7HKIUtZ5H4RB1gk+q3iWAt3Ny3bMJDDDKIWtUSYTmUo7ZlqJH/8ARPKkFIvXmCti3YUlal3T6gPDAjzKOwHQBQ101PShd9ZvWrgSvyLidDy/c0TS254q3kAlpr7eoAmUgT3hXyq1hWMoKn7h9HiuLGVOY7QPKlHQEkAnoPWduzrFaz4qWBDgzaaHn70LU6pay4ZUpR8o6n9BVVLKlKMiDqTpAHM+1FLdpSYcjyRCSDJHWU78pokC3YiYs5OWZjfrNFbFifMfh2GkeYH97dRVq3azpyoMhRkrQnY9xOnrV27tAohMHwwAcxVBJHLQakx99V0oHnV63QPcOXgXbP2q0oIzpXOUSZ2Oupgp5fnSfiuBPIClqKRAKpGxjUR0Par8rSpSphIEpy796gvn1ujOpbqydYJ3/XasqcM3K6YVHjoqFmv494FVsFRzKJnck/nRfCsLW8tKUpkJ8yxOmQaqM+n41s9bpSCSIHP9KOYBfM29uXvDddcXKMgCgkIjdRjKZj9610oKEbBQqOpK6LjzCTlSmCFQB0jYVSueHchK2HFNrHTY+1AbW9Wj+UqUzOQ6genMUetOJEr8q/q1/wB2x9Dt86klSnDK2LY1YVMPcpNW5uVqaeaCXcpKXUaTl/q5e9LCm9Y6U0Y7cpDZhfmO2U699uUVNguF2TwV5yhahlCXFCQqJlJHxCmQleN2LqRs7IUoHPesq3c24QtSVESkwfbSvaPSBrAqaZLO9y26mmtc/wAcHl36n8KW2kTRvDLZSjKNANydh6/pQxj1Gyl0GL6XeLtW0WalEhZDiUEZgAAEf8TJ17CmZ5axbW4eUFvoSfEUIMEnROYbkAakaTS3h7rT0BZDb0xn1g7DKr7qMptVtqAXJ0O2x257R/ijUbO4ptNWLdsvXSD++tMXD6MzgzJnLroJ1nSRFLQEBJQBoIO+vfUnX06Cr+KvXVq0zdNxkXIUgjRQnc66GRpGuveKGt3HYOl3snVC0oJlpSZO5I5Uq8X42LFtK0nmoAECDpukf7jQrDv4lMpbzOA5wNUkazGsK2Ke51pHDrmLXyS8vKgyUonZIkwken415sYyk7PFveCuTssDVwHiL7ziHXkBxKCrwwpWoUo6qEjWBv6zyEOibBwueK5cFC1nyqbEwBsJOmX+2PUkk1iMMbYbCgzJSnKlI0AB9O1D8SxkWSAXB5VQckyYPLXeIOp7U/8AUK+ELVJ2bl4l7itxtCUtPOeF4uouENoIzpgfWJUFASCNfvEUotYdc2t42XV+L42odCs2dMDMdTpAI+ehofacWoulo+lyLZK1KQhIzSU/Aid8u08j6HS9Zt3l/douMmVCSMs6IQidACdDz2knpVtPCuyWor3S3FzBLG9tb9T91cpDKSvOfGCvFEGEttJUVZpjQgZav4Xehxq6kZUlJVlmSDqRt0gfKo+M+FXWH3XCg+GpWYKSDlGbU6x1mqXCrwS8UL2cSUn3H/fzptGEUsCK7lbIwWhKmEoV9tBT8wQk7+hoPiyfGsG1faZcKFeh/wCk1ZwQkIKObaiD8/1mpLVoKXeW3/7E50D+74gBr/tFOmsXI6MrVJR8/qacHMXAtnw2PD8UQhZ5kHURPw94iesRVe5uylkWbzYt1KVJWdQqTqsK2WQDpynlO4vHm37m3YYbcCHbfMlxlS/CKhIyKSVEJJAmQSN51rTHLn/xLS3W4l59sKLi0qzgSo5UZvtKCQmT/bz3qOS1zs0enF6Ve/wC2MYUXUixslSwB4q1EJGwgrUrTeABMmBvrqkcXm3C0tWqVBttISSrRSlR5irlJMkxp5o5USw3Fn2PgUcp3SdonbWqVwwpxRURqozWKi0w+amsAO1LigUT5efX0mr1olxtQLZIPSN+xB0O9HsOwFxXwtq9x+ZomvhdYEuZED+5YrtOTHNWyBLR+3UZWVsL5lvVKvbka2fctOtw53Pl+40RVhtmj47kKPMNpk1u3bsR9TaPOdFKlKfXXSnRuiaWlu6+X5/sHWiXP/ZUHk/0qOVafWeXcT7VrdJfnzrZb/5An7pre9tmyqHWzbK5FJKkf8tZHqKitrZDAPjNBYUfK6k5httoY/PWnamTunHe2fTP1sZhGGfSXktha3o8ykpASMqdVaqIHb3p7u8qkBaAMqgMqRsekUFwPGbK2aL5OZSypvwW8oITzLgOoBjQ+m+tAbJ9bYJtl+Q7tqMp/UGpq1J1H2ehVRrKklrxf30GPEeD0uakhtf9SdPmOdLiMBcbuG232y42pwIJTpuY15jcUzWHFrayEPgtuf3bH/lW2O36cri1q+KTM6k8iO866VMpzh2SxwhUWoWOM3k+MGEoQhLEoQBr3170vqRrqNudPHD7LVxaJZzoS8oqLhWApxZkqQUE9onnvQTiDAxbeCASFuIClIWQSlX2hpy3quLWxHK+4ES0Tr5flXteuXABjpWUWlA6pA5lvSrbbihpqBvPpUaTEyDrUjSp0NBEbMP4f4S4S6CQRotHxJ+ehHOPvFF8N4ietmX8x8RDJESAYlWVMTMCSKWrZxKVAyIHLv6004PYtPLBbdS0tflcS4Mzawd5H5H7qZUV44FU32rSNsK4oXeMXBdQAWwMihpBJ0Ejc6bUy4VcXCWENvsOLREoKAFKTPMjeqd/gJtsgWtGUGUNtNBtsnkZG59dap/6jcPulDbmSNVuHZI6etKjT1Q7WwdSvpqaYLIO4n4ZfUC4GlpQkSc0CACZhO432r3gq7TaLDrzSlIWkpS5l1RB1yg6K1IB+VFbfDS6YF2bhGziArJy3BkzB5Gi12uyW21bpWPFZSU+bYeaYnnypM4rQ4xV0UUptyvJ2Y4YRj7akAlYLe+YHywOs6pPY1yf+IHFIvHiy3PgoJlSd1Kn/wCoGgqnxLZv+MW2VhRX9ltWhga5tYAHeqOEWhaWhCylJUrUnUCdyrsBSKHDZ1PZDa/EJdlbsZ+FuGGnMiwvMyn4tIJP9EdT+FNznFJakOtJ8AbAeVTY0Ep18w21ST3ioL9JtG2w0ibVInxWzmEn4lOgCR/uGgpVx7F03Akx9GYMrOn1rnIJPNMRT5SuBGOkb8c41aDKmkqK0uN521KTqNdAoEwQowPSd655h+Zx9sttwZT5UAkHYEganWar2WGXVy8FEaunyf0x/uGgCRvXV+Hn7K1+pQrI5olT8CFKGpSTHU7Cmwmqav1FThzXboJ2JMLtLp0OJKUuQoE7Tv6f1VI62y/BUVNuD4XUHXtI2Ip841vbdbBauEiVJPhrHmhUGCIEj06TXLsGuWy0UlYSpMiTy6GqaFRVFZ9DzeMoSotVIPyyX8QUsJCb5oPtDRNy2PMnpmO/saF/6ZYJ8xuyQdQlKPN766GiTGNIQQhDubSDMebrptFSJSDqyywDMqJgQOokH5CjdLqBHi/9Ws/L4XsC2nLP/wBq3uHz1VoPuFXmHbkfyrdhgdVmT8jrNSXF3IJU4pCUnXKByExroOXI0Gexxj7QKxvuoR0PlImt5SBXEzl3U/n9rBK58SP/ACL0pB0ytpCRPQExVZyxt0wfBefMxKlKVHchMQKmtrpKkleZtSBrBTKgRrOun/VaW6gZdbWtWYaIgAadOc/5rdCFc+e+3p8lfOfUnbJBHgoZTr5tk5R1GhJ/xXjCHLlaktrJ8IFS0xMjtPfkO9VcgAKigNPL08x58h+fpFMeGXLFr4Cn1vh48kNeRXI65ZKYMSTz5UM3pXZGU4upK03t4v8APh5CqVmFZ0kIB3VEHuP17iobK0yXDJbzeCpafFTBUkJzDOVDbLlnU7RrT5jGGYfl8Vfi+G7KgE5cszOXXUGeX6VTwtltq3dWtxDCH21IZmAuNRKRzkEaDt1oJ1FKOw2lRdOolfG9t1bxDl6AEZQhIQnyobSkBO8AZRoZpaxb+HClKzNBLDh5JVKOvmH2f+MjtQ2w4iuLcAPDxmkwQtPxJg6Zgd4jn86ebfiFm6bzNOidMwB1HWUmvPlGdN+B68J06scWZyW/tHWXEtXjfkKgCtIkQTqUnrE/pRXjG3tbdCLRDcBCs5cVBUoqGnmGsbiNNh0pyxhpDgX/AE/Z7QdFE7ZhANAcItUXjC13C0LubhSg2YEp8P4QQPhnL8iKfTq63eXQnqUOWuxi/vAhvJ+EQfVPKNta9ecUolalZoG5JKp9TRW5wZaGU3ObRalIyHTKpCimCD1ymg902YSiAFLOoH79Kqw8oiV09LKzVkpQzdayrVxehCigbJ0+6sodKHa59EULp0pbC4mTGvLnW9tCkZlaHlFPZ/hPiUGEtkf0lYoDiXCd3brCX2ijMYBOqfmNKji87l8o42IOH7TxXMiGvEMTl7Deuj8LYBhy58PxFLTqpKlHQjlHrpUXB/CC7V4Ol1ogiCkHrVz/ANKvN3brzDzac5zAEkRO8jnrNG6l9nYDR8fUzh7iJ26dW0toFsnzIUILYHWedLOPMNtu3LSCttl5MIdIOULIM6jdMyOu9MWJ4rcP+PaIKUOpHnW2JBEA6ncTtQrAuJiwk2t60FNq6gEHuORFbp1L3kVfS/z0/oXeF8L+ieIfFQ6+6MjbbRKgJOq1GBtG1H27a3ZAaWlt1z4lFWpJ5wd4psThiVhJtS0GVaEgAFI5+tKmMXVu04tKFpUNs5AzGO/SabQitibjKk9449Ov9E7mJoQhUIQ2mNciQCe0jU1mFcM+JZvvuz4rxAbGvkSNSVDuDFDMPaDyvFc0Zb+Ef1q6+gqhe8UPh7M2opSNhO/cijrRUouMcA8G5RlqqZf0CK8fucPdhvVuAC2dlaCTHKaWMaxlV45CGw23JIbT1Jk+pmr+J8QqfiUhJjU9+v31pw5ga3fEWgx4Sc3cnkB3qSFNwV5dD051FN2iPGCMfQLdDS1fXv6lOYDInmETpmj7zXmMXraWoQPrVeVCDvtusH7IGpmqCeKm1A2+IoDqBoHIhSdNwRqCOooDj9w00crD5eU75UrUdW2z9meveg1OTCcFFEbj9w+tDLPiOIZ3VPxE6KMnTsKbuF+BwpYXc5QAfK1m+MjkSJgdqC8PcMr0m5hA8yggHQbmVGPwprsnUrVmKo2S2mfhTyJnZSqa7xWlCYyU3q6DDd8PYcpnw3WEMCdIMQTzkb1zBq1W0+7b5wop1QrkR9k7kwdD70w4/wAVKQ2+2cqm0DImRJU4eSewEa0jMMvOOAgKDhgAAakn8aPhpuLfgL4yjGrC3UK8SFYQ0lwwkkBcH0Oh6bn2qhjvFItLgsIt2y0gJCgRqsFIVI5c+cyRTwz/AA5DyUfSL2FAGUBO3uSNfagvFjLlvdNsBppQSkC3dcbCiddCkmYiO5kUVSfMxFiqNB0V21dfT+QZdWyWL0obEJWgKCf6ZE69Ofzqd11Lq8qi5KIV5dAexMbfrWBhSCtTqwt90/GRp6D98hXj1wUJShxebNpKAefTSq4JqKTPMrSUqrcfb9OtkFuGUJVdoLzaciTLa1EfFGmnLX8BRLiDDrtIcfffkZsqGwnQA85HpSstopSENJziYOdQ25zNFMM4lWyotpUggalCgT6Ea6GgnCWrUhlKrDl8uW2c/dr1LWLYYtbrOHoVlYeQHllQlaMuqsu0TEa8z60UxXhGyWylBLkNpyoWp1RKR2B8o9IjSh790Et/6iUKcfzhHlJhKJIUCnbYn5imHh/G7e7W2oKCgDKkH0MSD0NQVXNS97nscPocFp9o5rf4NdWsqbP0hnqn4gO439xPtVCzDb7ifCJaeJABSY1JjUbb8xXcsRf8VxKYBlQCY5dfbnSZxRwxbrV4wTlcbUFFSNCoJMkdJIGh3mjjxLtaeRc+Djq1Qdn5AbH8OcbtktvXZL6lHMERlyRoCIBnbU96WVPhkI8NZQUxkVuQd5PvTJjNuMQS/doCktJUEpTlIUrLAJ02j8u1Lz9o4FpJSEoKcycw17FM7jvVNGMVHG5DxNSbl2tl9upYxzFnrrw0OgKSNTlGUToSTrzoK2QXHHD8LSYHr+5+6pg+nK44CTyjkCOn3VTuRkt0J3U4cx/L8qJpRVkZByk7y32/PyBRQTrBM1ldZuMaFiRatIQUspSmSgSVZQVq1HNZUfesqTmvw+Z6io+Z1lGMpPI1PcMtXDZQoBSTyPLv60sNmp2r0oMjlUqd9yhoAYl/Ddwuyy+UpGoBBj0MGhvHdi8Xbfw9HR5VwYHKCDz1n5044pxcEZMuhnWeYomthm6QFKTqRrG/qD1FEqjTv4ASppqwn8NYG4y94jgQFLTCyk/F6iN550PuuD3ypxCg2tgqJRJhSQdRy0jahuN2zrN1kLiwpCgUmTC08pHXlIolxpiyU+Cc5hxOoSqCCOenqaetTaa6kz02s+n8lJzF7WyYXZysLmHCDqZ6EbadKVRjNm3/AC7YGNirX8apYpgq9XUK8RB1ndX/AC/WgoFPjFL1FS7XXAexLiFbyYACB0H+KDpVO+vrXgFbgURiSWx4E9KaeArlSXjp5SPOeQFLBTFMpug1ZoDYgumFKrnFONmZrcXdbnvFyrZxxWRYIza7fdSe3ay55J38tM2LYwxZFDPgpcUUgqUQJg9zTDw+1YtrZucmXMQpMq0HoNt6mpqCfZKalSVk54R7hammmVWlwpxl1cEucuw15dq3umLpoDNDpVKUPojLlOv1ieURI/zUfH9uXlF0ahWoII1mlC1uLtKC0HCG16RuR1jpSVKUpeY9qEI+RZcdS68lCVZW2pCTE5lfaUe5NPuGMhpKX1CXimGwRqB/VSxwXgzofS05l8I+bNOhjl69qb/pCVOOIcGVcwEqH2Rtl6g0+TUYqKJYRlKo6j26G/8A6nQ5pcSlIjK8BA10APeeRpP414hVn8FLniZdlRETr8+9V+I7tKnSECW2zsPtu+nMDehlnhHjIJSFF4qBJk89Dp0/ShpQ7V/AbWqqKs+oRwZd5dSm2YUuNFKjyj1Owr25XcWystw0po7TBCT3EiCO4p74extq3YFq2othBgrA0Kt1Sr1qtx3duu25bcQHAR5VJ1jmDTVxUtXkTv8Ax9Jwt1EvIiVODMVqH9Xl7QKjDxQiXQhClaSIJ7a1UtHWlspS4ooUg8jB02ma2F+ypWUwrpmH4TVyaex5Dpyjhp/BdF8shvBsZds0ZAC+hR8ySOvOiT2D2tyvPaufR7gCcsxr2ilo5isrCzEfDUNqsEl0pKFbAmR8qXOim/MfS4lwWcr89PIZ0cS3dmvLeNkxoHAOW2vI6VZxvigi3SttpavGkNqymCecc6D2HFbrTcXaUvoJiCJPbU71pxDxI68lAbQEJTolA0gVL+mblsX/AK1KO9/fjsa2HENyxbtITA8ME5QnfMSqFdTrUnEXEYu2Gh4YadG07R0HyoFcSpQQF5Vb144ApyFIJCdQrlVfLimmlsefz5yT1PfPwNVq1S2vXMNYGnf99qoKYKm1tn42TKe6ef60SSpXnXmSUR5QN+/771UcdgoeAMHRQ7d62SujqUmn73/5gcHGWruLjOlJcAJTOxCQlQ+YNZSTcWTiVEInLuIPI6/nWVC+H8z1VxSsdw8SoLu5CRJqJx+BSfxPjv2UmoEehYj4kxIKOh2NM/BnFkZEKPauXXN2FetEsD1UkzEGjdlEFLVMcuP3x46Oe8H9+lLbsLELEjrzHpUnFOIhVy2ncJGteugHVI0ir+G/bVzyeMTVR6XkFBbtscyPM3+HrUj1izcjOyQhzmjYH9DVhTp5R3FUbizE5mjlUNxVEoE8K69+8At9pSVZVggjrWtHW8RQ6PDuE6jZXMVTxDCFt+ZPnb6jl6ig2wyhO4PBotOazI5oVNByqi2DeZDqOqaJ90F7oqPXLD2U3LWdSBAUklJI6GDqK1xnFS+UwkIQgZUpGwFUyK0ApXLindDnUbVmWG8RdAy5jHQ1ELhebNmM1oRXhFbs7mN3VmdAuULcs2FoEQNSk6zzJqhZ8YwPCvE+IjYK+0Peg+F8RLabLR1QfuqneXTRGgzHvyqSVOepvcshUgoJLFiynEUF8hoQ2mQgq313PrTbhiwwxmSR4jxyI7DmqkzhfAnLt4Nt5RAKiSYAA3pvTijKsjT6A2prRC08uVHKahHQhKpcypzG9gw04wyyQpQhIOYq3nnp3pTvcReS2lpBha1Z4J0Qn7KRV/FrN3N4r7iFsI8wKdCSPhBFL+HNqfeKzMlX7FDTWqQVaeiDG3hTCbW6ly5bkt75fKFHoojWmnFbDDXWi0bRpox5VoSlMH/ckAn3oDe26QUWreg/mPEc+iTHX8q0xO9FulOoUlZgIP3kegrJybldB0oqMUmJ30UtPOM5iRu2rqORqS5RmhC0qKdJUNBUV460+6VNrKVjQTtFGsC4UxC8MeVpuJDi9lchkjU6iro1dMFrPLq8O51Xy/fmDnEqK0wE+GBz7VVQULWVgmU6RyorjXCl5ZgqVDraTBWnYczvQhbiVIicubmBzpsJxmrxZNUozpu0l76ljCmFuOAZAFqVkT1g10kYPb2/hpFv4gJCVrPmInQkzrHpSDw/iQtX0KKC4AkgHorYE/f86McLYk+9e6OwnVTqe3/cUmvGTz0RRwzgnnd/JL8lPEOFXBcrtrbKmPOCZjKf86UKxXDnG1Fp1tQkaKjy+x2rpTaXFt3D7YGd3yN8jlQSB8zmPuKF2bb6rR9N1JKfgkQZ5AHny1oI1mt/QbPhot4vfLObMYmUJCDunSsp/wD/AMf25guOKCyAVARvHpWUXOid+mvlos4qTkPpXMsTUc51rKyvKjue29gaDrTJhB1TWVlFUOp7AnF1H6SrU0bWs+GNTWVlehw37aPH439wHpWcw1NFG6ysqpENX7FTGUjKDzmrnDKzESYr2soJ7MbT/biBsXSA8sAQJ5VPgJ+sPoaysoF3CiYPvPiV61Ga8rK5bGy3NTXqq9rKE4iXWtZWVgQ6/wALv5zv+yq3FY1V61lZUVbvl9Hui4H1liCpUZtpMfKnXgz+a3WVlPp7P0JuJ70fU2ccP0i4MmfEGs9hVHihRLgknRBj7qyspHQo6i0tICUnnXW8IdUbK2kkwjrXlZTeJ7qE8JuzTEXFGyWCSRKtCa53agZRXlZTOE3Yn/I9xepHbqPiL1qxhiilx0pMGNxpWVlXS2PKp7/BHQrZwhFhBOoE69qLcUKOdoToXEyPesrK857o9iPdfw+hWxIfWq9vwFZWVlYjX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0" descr="data:image/jpeg;base64,/9j/4AAQSkZJRgABAQAAAQABAAD/2wCEAAkGBxITEhQUExQVFhUWGR8bGBgYGBwcHxwfHRccFxgcGB0aHCggHRolHBgXIjEiJSkrLi4uFx8zODMsNygtLisBCgoKDg0OGxAQGywlICQsLCw3NCwsLDcsLywsLCwsLSwsLCwsLCwsLCwsLCwsLCwsLCwsLCwsLCwsLCwsLCwsLP/AABEIAMIBAwMBIgACEQEDEQH/xAAcAAACAgMBAQAAAAAAAAAAAAAFBgMEAAIHAQj/xABAEAABAwIEBAQCCAUEAQQDAAABAgMRAAQFEiExBkFRYRMicYEykRQjQqGxwdHwBzNSYuEVcoLxJBZDorIXU5P/xAAZAQADAQEBAAAAAAAAAAAAAAACAwQBAAX/xAAwEQACAQMCAwYFBAMAAAAAAAAAAQIDESESMQQTQSIyUWFx8IGhscHRFDOR4QVC8f/aAAwDAQACEQMRAD8ARLH6rzq3rpGC8RJH0ZOYZlEeXtG9cgxG/KtB/wBVb4TUo3LZkzI1NdBO4VRqx9M3DecdiKVMWeuGCMipSTEHXc00YcZaT6VBiNsF5Z6j8adjqT28DjXEF48HVhRjU7ClDErWTMkzXVuOsIGqx1rnztufDKo2VH3GmKMWsITrkm02Kyrcitg11om6312qNlrWSNKF02Gqy6l/BrFvKVqUBFCcYuM6tNhtTBaraCDIk8gNz/ir/DnCZuHRmHlJ1pGh3vIp5itaIjMhUgiQeoqxfJWqCtRUe5mu3cS8AWjduchSHQmQBvPKucYTwU+87lIMDessnlG3tgJcBYPbFlS7gek0kY2Ww+vwvgnSnvi/D1WTYQlWhERXPWWsyqGF5M2bSRIw0VGmfBcOkiqeG2BJEAxTthmHKTBiq4U7ZZDUq6sIKN4Z4bClTGlc0PF1wnMhRzJ1HQ10/E7tSWVZxOnKuIXSpUSdJJpdS/UbSt0DVjxClppxAmVg/fS2aw71hFKHnlZFZXorTjyun/wXs/8AyUrI0SCfyFczCZMV3b+DlgrKshOggT7a1y3MlsV/45YvnWywDohOZXqrQfIJ/wDlXKjTNxpcF68eUf6iB6Dyj7hS4tFDJ5CisERNbJuVARy/CozUSjXHEy3kn4h7itm8w+BWYdD+5qqpVeJ7aVtjLhFF2OYKTVhBB2IoeHZ0UJ/fWvW2iNWz7VxwSgVlUfpahujX1rKw2xXwhtGaV6gcqa+F7NLlyFpSEiZAFKllbEkACTXYuAeEltAOvDQjQc/8U6KUcsXNuWEPdk9KQNvWtnZ0PKevSpttABHTmKivLxpltTjpCEJ1JURFA5BaUKvF6StIIBg9qSFWf1DmmyxVPjT+JTly4EW8tsIVI08y4OhP9Ke2/XpT1g+HKvGPHQkJDkFSeUxTYVMZJ50W22jl2IW0A+tat2u1NnEeHpGZH2wdRzqDDsNzLAq2DTVzzquqNo9QHYWEuEU9cO+I0BG3LlUNlhOV/wBRTTZ2Ufr+lJm01YppqSlc3tGS4sFcCYH/AGaI4vgTzALtmUlUeZCxuOqSNjXjKY0j2ojb5yMqVFIPL9J2qWcbqxZCTRyjEOH37lSnHjKjy5DsBQo8HlBECfauxuWBSYy1TfaHTWjpuMdhdVSkJ2E4FlAJSAaYsPtUg+aPSpGbhKlFAIlO46etQ3yskA86O+rCFNaMsgxVrxCUZRB2rk3FHDfhuEJO+wro13cuJ1AM8ulLl2nM8XHU6xpFY4BKrk5pc2akGFCKqkUzYuVuOEHmdBUN9gC0ZU7qVypUo2KYzTF2twKuPWC0EgpNVSkigCJLJuXEjqa+kuDn0WWGOOK0hJVB3JiAPcx864HwfaKcumoAMKBg+tdd/iXfhq2aaGmciQOgrDhCvddT8Rkn1OpoU61Uzl1NaFylZG4B7yaprVRRd6kpKSkSevL0qgttJ7dxqP8AFGn4mNLoVxW6RXngkenUVKkUdwLHorcN9NK0FSt1wJuFr6isresrDRk4ZvbfD3x9MaKwoCFDXIfTnXaMHxZl9Ge2dS6noDqOxG4Nc5Vw8bi2KHtvsKPxAjmO3WaQ3mF2IQ8xcw5sch2/Iiinh5Mg7rB3rHuIra0aU6+SmDonmpXIIHM/s1wPjTjJ/EHJX5WgfI0DoO6v6ld+XKheOYy/dOeI+4XFRAmAAOgA0HtVDahS8QjdBA3rvP8ADTG3FWQZaKcw3JG09OsVxfCMIU6cx0SNSo7AV1P+HUBZS2IbA1J3V+gpqhcXKolgKXOEHMeaidVHnU1rZBBgCVH7u5pgeTm2+dRtsRoBP4+9OU8WJHSSlqe5DaWIGu6juevp2q+23++letp/Z/Kp2hyj2NAxqVjwpCQVHRI3mprO+t3287DqVD1/LerKWEuocbVEkQPcb/OuLcVcMXFnKgFJmdUk6/KkVLt2KKasrjhf8eFN42w154VC/wAwDTTer8RWb4Z/Sua8GcLZQHnPjOoHSmnEMSAGRBOu5/SijBU1ncCU3UexI2wyhxSk5c50J5mq+M3EETAgc6FKJnSt274gKStIUFdd/aiVS2TJUbq1yDE8ziEpJIgyCg70NxNhbqkkylKRBM70yYTYsOZwFR5dEqMa9taoY3arZbAcQElfwmmU9MnjcRV1wOeXtvlczJ5HQmrn+uFRGdAzbZh09Kmv0hR7AUIfajX5VROlFomp15JjE620tMBSSfx/OaG3PDCFAxIPM8qErcXmza5hzFFGsWdX5F/CdCY1qR0mnZMuVbF2i3wBgR8fMk/DtW38UcTK7kIn+WmKeOF7NDDBWod55xXHeJb4O3Li0mQVGJoZRsw4Suisl6vTcVTzV4VUFhlyRxc1qlRGxqMmvUmtOLjHm20P7+dSKkbjTqPzFRoIjrWjjhGx+dBYK5JkB2M+n51I2KrJcB30PUVZSVD+4dRvW3MsmSZq8rzOnr9xrKE2x9SsYC2lsggKVHtPLT1r524nwlYccSWyPMdI215V9F2t25AMhY/fOqfEVra3LSi4DmSPLA888gOtbNO9zItHyxd2C2jCuYke9XcGwfOC44cradyefYdTTPjPDNyHPFdSVJnadQJ0n2qSxsFvuJGWANEtjYDqf1p0KbtdiZ1VeyIbCxdfIQ2kIaB0B591d66XgOFBlIBI21gTXuDcPpbEyJG6joPQUXDjSdC5Rt9EAlm7JPEAGgUTy/ZrC6YjL6kmvLcoUVSdJga71ZQwkQCnzHnuB61hmCDxCRy9ta3ClHXzfKKsRpGwjVYitlnSTqn7Mb+9cbciQhQOxnqTV24ts4GyjzCtflNVGcQCVFKgVc/h/Cg/E3FrOb6O2oJdHxAmCJEgDuRQSwMjk1x3EEJ8jYg7Kjb0FL5qhd4Qh9SSt5xGuyRIAiZ9Z/GrpZQiEoUopHNRk0A1KxqapXT5BIiO52PoeVXFH9/lULipkfv5VhpTazDcwB1/EHnUz2LlyAtZXAgZySPaa1dZSoyZgcuVRuBAHmiOn6VhxRew6Snwzr9rNt7Gh9xYrTnKkxl0J5UUGfVQHl3hWmlTsXoy5JBQTJSdjT4V5R3yT1OGhLKwxRtrcrUTsDp/miOEWHlLSQVZlfEeXpTRiNjavNEtnwHEp2Oyj0BqTDcNWylvxUgTCwARTNcJZ6ieXUhjoXeKrrwbMpT8RTE+1cTebmui/wAQb45fOqAdkp1gdzSEpvQGZB2NArPA13WQcoEV5mq04mq7iKFwDjM0mvAawpNeCKAMkDle56jIrya44sNmanQSNjVNKqmQ7WM1Fkuf2j51lR+JWUJtz6pSrb7K421IHrWEZpGxESqNPaqf09sgJBW4I3SlRJ9wIr1x1ShqC22OR3UeQEH/ADTye5peISsKAgJ+0qNztpVOwwZKDITkBPufXp+XrRWAkZ3IAHwp5D9T+xVO6bvntGUIQgj4lmDtyTH4muvY619iRwNKWELWEISJjYGrD9zh5GUpBA5gHTuSNaEtWrrKcjozKUPiiI+UyP3FR4fbwlxBTA5GIUsbmRvFDKLeU8BRklhrJPYXKGgsnMUqUSkkSY5T7VvZYohRgGEk89zOntV6wxG2bRKtVjcRJHSKr4ni1s6ggp8Nf2VEDTX96VyqZsbKni5cMJifLqQlMiFVotRBGn1hHcgDrUCLxaAkqSHE8lt6/d+lUcex36LbuXbiVEIiEDlKoE+516UbaSuKSbZdybpSTAkqVzUeYFcFx/B7pxVxfJSpTBdVDpMbGB30ED2rtPCvEKby3D4QpoZymDzIEkg8xXPONb1Td4ttaSlqUOhqAErIgypPNJVJ7nWkzkUQjYVMI4tdbgL+sT33+dOWF46y/wDArX+lWh/z7UEul2d6t9+4ULZDaYbQ0j4juSodSYAA/wC1rEMBubdpp9xORLvweYE6iRtzjlvQph2OorVWhPPlHz9K5/hXFrrflc+sT33Hv+tOOG4wy8BkVJ5g6Ee36VpxcUqRvr+lRBUwPs9/+qlWdt/T9ajKiKw4juWQrTNtyOxqpctkRmEj7KUjT3NXgNZ/f/VeLVXHFJtK9VLO+wHL3qRu/W2oKTroRqJgV66qqdwdO/4fvWtOB+JhLoAkpUT5lKMpPtypfu7UpIGdJjaNqKYtcZEknfl60vWwKgecmm03mzFTirGLT01PWoFjvRNduUp7nlVVbZzCEgp59R1pksCo5KSk+tRlFXFJEkDYHSoVJoXEJSyQCa1B61MU1oU0DiMUj1tMmrTrEVE1aKKMyZMGCB91eKcIICxBFLdw0ezWVbSpuN6ys1BaTqtjxsF3bTRUrJsSDEk6b6V0hgNyrwwSpO6l5iO8E7+1fLTdyZBnUbV37hXHG7qzbU8pJCYSRmMlQ5KSBrprzp0NhFXGUMryy4kgDKZ0mDmjmBNQvY7c/AWynTdKVH5QCJrx1ZRBUnxSVDIEI+AdSo1IHnBohQc185WpIyjoMqfxrXDULjU0niVOvlKFZ0LSNCYg89Y25aHoKy+4fulp/mpCv7RB9pEfh61o7iPhkPI8ydtNexO4JiOVRYhxKttSCVkkicgETv0BhO3xULunZIZHS1dsE3KkoytLzKcMyuJKYGuZI0kfOrmF2DZSVoc8VWxURBHaPs+lVW5WorV5lrMk6nczA6AflU3+kq+NtRbV/UCBPqDoR2NF6mWa2Jywps5mlZDzTuk+qevcQa3TiqFnI6PBXsCSClXoTp7KrQ4mUEJukhB5Op1Qr15p/CsvrFKhpCgefKu9TsPbcsuNJQhZzkFCZbGgCjuIEZYmPKACaROJcMU0HXrxvx724ENAHRpPdI5xPpBpgtkXTOjKsyP6HNQP9p3HpVq6xD6GC++ovXTqSEJMeXqUj7KRp+pmglTvsFGdt0ckxrhRbKmLZpfj3Dqc60t6hJ3idoA3JqPD8cU3dhx0BfgIKUpUAQJgKgHTMdda6Lb26C2r6EpX018kOKUIMK1IiICdBqOlLWNcOBCUYe0lBeUrM/cqMp15k/ZSmTI9dTSn5jUxcure3et3Ll0q+lPOQ20gAI1OVCU9upM8hvQrGcFuLNxCXIC1DMnIqe2hG/tRi9wJSbpTdsVutWozLciBAIk9NVbDf761wTiEtOXFwtKXFKSGxnEgAagCfhEhMx0rDSvhfFziIS5509ef+absPxVp4eRQ7g7/ACNKVzhLJt2VBSl3lwsDJoEypU6dEgECTzO8UJxTDXrR0IX5XIzeU/voflRJmHT1VCs0lYZxa4mA75x15+/WmizxFt0ShQPbmPUGtOJ3FfvnVK4PerTh/wAfnS3xNiOVPhpJzK39P81xwExS78Vz+xP4czRKzuMx8pCAdgBt70AIjy+6v0onh4yiZEq0APXl86ZS3EV+6EEswrWVdTp8vWi/DuENFC3H2ySswjcFIB1UOpP5UOQhKQCsKA0KwkanXUAnQE7SacWcVs7mAyfCUNA0vSABoB19q3i5yUUobi+CipSbnsJ2P4EloFxtQKJ1SdCJpccRR/jG++tDIOifi9eny/Gg7sR0ruHlKUO0M4iMYy7JSIrQppit7O0DKFuuLKlzogTk1gZqr3WBKylbKg831RuP9ydxRXQKTPLLFEwpEJbSUmCOo2mtMKtWXTC8xXuZOkUMKK2ZeUjNlMZhHtzpcoeA2M/E0u2AlagNADWVDXtdY0wGn/8AhPjy2XyylJV42gTIHmGxk9prn6aMcMKUh4PBJUlkhR3jeBJ5Sa2n3jKi7LPoRKtVhlaSvN9aXHCcvYAHT5VE7cNNpK0/VoCjISmC4exI1E8/vFBrDHfHbBat9DqQPKSepI3qS5uvCh26ErP8pB1g8zHSOtP2Ildkl3iBT9e4MzqhDDM6JH9Sv1/ZGWZUpRU4SpxWqlGfYAcgOQ/WqLl0XHFLVJUdjy6RttqfuojaIAEajvP60LY6MbBe2BG2oqpx3w5e3jLCLZ1DawSpTZcLalJIGUyByM6Hee1FMIZIWnMYIhUKTIjvqKN27QStTq5dzayNMo21Tzgc5joBU8pRbsPim1dCEoutMNWbylrcZSQ44QrVSjMJziVJSIGc71Ssrq5YV9WZQTJQdUeoB+H1FdD4guEN+GHkeMw7ohQjxGz0B+0DPY6GZqhecMLb1a86d42UB3G1NjOyFyp3Yvnia9V/LaYR3IUr31ih+R5bhdfkrP2iANOiRsE/OtuN+LlWDdv4DLZ8XMStaRAKSAUj+7X9zRVjEg81arKMi7hvOWhqRJhJGkwrUiRtWqd3ZIzl2y2b4CfDdSQBKtJjUSOR5VBZMXQ8dpvKorUQ44ogKOpCZJ+JMSYEV7iVi82nOgEEdCJHSYND7i4LjXj/AAuoWMxQSAdht38oI2/Gt0KaBlUcHgnxLAwf/BslEBety5MJPMlWmmkx/u6RSriHD6H3GbNhKWWmf5zxMyZJUvN9onkkgR5RpzaMeGZsuhKvEQBlWklJAnTN1Ak/OoMaxBti3RagwHvO49lkLk67yTHIehNLnQlF4Do8TGovA5ym0X4zrjIUpm30K+QmQnXTU67dDUuD4/k+kPuoDrjoyjPrEDyhJ3SnXWOSRT3iODC4SizsCRbkeI4o7HKIUtZ5H4RB1gk+q3iWAt3Ny3bMJDDDKIWtUSYTmUo7ZlqJH/8ARPKkFIvXmCti3YUlal3T6gPDAjzKOwHQBQ101PShd9ZvWrgSvyLidDy/c0TS254q3kAlpr7eoAmUgT3hXyq1hWMoKn7h9HiuLGVOY7QPKlHQEkAnoPWduzrFaz4qWBDgzaaHn70LU6pay4ZUpR8o6n9BVVLKlKMiDqTpAHM+1FLdpSYcjyRCSDJHWU78pokC3YiYs5OWZjfrNFbFifMfh2GkeYH97dRVq3azpyoMhRkrQnY9xOnrV27tAohMHwwAcxVBJHLQakx99V0oHnV63QPcOXgXbP2q0oIzpXOUSZ2Oupgp5fnSfiuBPIClqKRAKpGxjUR0Par8rSpSphIEpy796gvn1ujOpbqydYJ3/XasqcM3K6YVHjoqFmv494FVsFRzKJnck/nRfCsLW8tKUpkJ8yxOmQaqM+n41s9bpSCSIHP9KOYBfM29uXvDddcXKMgCgkIjdRjKZj9610oKEbBQqOpK6LjzCTlSmCFQB0jYVSueHchK2HFNrHTY+1AbW9Wj+UqUzOQ6genMUetOJEr8q/q1/wB2x9Dt86klSnDK2LY1YVMPcpNW5uVqaeaCXcpKXUaTl/q5e9LCm9Y6U0Y7cpDZhfmO2U699uUVNguF2TwV5yhahlCXFCQqJlJHxCmQleN2LqRs7IUoHPesq3c24QtSVESkwfbSvaPSBrAqaZLO9y26mmtc/wAcHl36n8KW2kTRvDLZSjKNANydh6/pQxj1Gyl0GL6XeLtW0WalEhZDiUEZgAAEf8TJ17CmZ5axbW4eUFvoSfEUIMEnROYbkAakaTS3h7rT0BZDb0xn1g7DKr7qMptVtqAXJ0O2x257R/ijUbO4ptNWLdsvXSD++tMXD6MzgzJnLroJ1nSRFLQEBJQBoIO+vfUnX06Cr+KvXVq0zdNxkXIUgjRQnc66GRpGuveKGt3HYOl3snVC0oJlpSZO5I5Uq8X42LFtK0nmoAECDpukf7jQrDv4lMpbzOA5wNUkazGsK2Ke51pHDrmLXyS8vKgyUonZIkwken415sYyk7PFveCuTssDVwHiL7ziHXkBxKCrwwpWoUo6qEjWBv6zyEOibBwueK5cFC1nyqbEwBsJOmX+2PUkk1iMMbYbCgzJSnKlI0AB9O1D8SxkWSAXB5VQckyYPLXeIOp7U/8AUK+ELVJ2bl4l7itxtCUtPOeF4uouENoIzpgfWJUFASCNfvEUotYdc2t42XV+L42odCs2dMDMdTpAI+ehofacWoulo+lyLZK1KQhIzSU/Aid8u08j6HS9Zt3l/douMmVCSMs6IQidACdDz2knpVtPCuyWor3S3FzBLG9tb9T91cpDKSvOfGCvFEGEttJUVZpjQgZav4Xehxq6kZUlJVlmSDqRt0gfKo+M+FXWH3XCg+GpWYKSDlGbU6x1mqXCrwS8UL2cSUn3H/fzptGEUsCK7lbIwWhKmEoV9tBT8wQk7+hoPiyfGsG1faZcKFeh/wCk1ZwQkIKObaiD8/1mpLVoKXeW3/7E50D+74gBr/tFOmsXI6MrVJR8/qacHMXAtnw2PD8UQhZ5kHURPw94iesRVe5uylkWbzYt1KVJWdQqTqsK2WQDpynlO4vHm37m3YYbcCHbfMlxlS/CKhIyKSVEJJAmQSN51rTHLn/xLS3W4l59sKLi0qzgSo5UZvtKCQmT/bz3qOS1zs0enF6Ve/wC2MYUXUixslSwB4q1EJGwgrUrTeABMmBvrqkcXm3C0tWqVBttISSrRSlR5irlJMkxp5o5USw3Fn2PgUcp3SdonbWqVwwpxRURqozWKi0w+amsAO1LigUT5efX0mr1olxtQLZIPSN+xB0O9HsOwFxXwtq9x+ZomvhdYEuZED+5YrtOTHNWyBLR+3UZWVsL5lvVKvbka2fctOtw53Pl+40RVhtmj47kKPMNpk1u3bsR9TaPOdFKlKfXXSnRuiaWlu6+X5/sHWiXP/ZUHk/0qOVafWeXcT7VrdJfnzrZb/5An7pre9tmyqHWzbK5FJKkf8tZHqKitrZDAPjNBYUfK6k5httoY/PWnamTunHe2fTP1sZhGGfSXktha3o8ykpASMqdVaqIHb3p7u8qkBaAMqgMqRsekUFwPGbK2aL5OZSypvwW8oITzLgOoBjQ+m+tAbJ9bYJtl+Q7tqMp/UGpq1J1H2ehVRrKklrxf30GPEeD0uakhtf9SdPmOdLiMBcbuG232y42pwIJTpuY15jcUzWHFrayEPgtuf3bH/lW2O36cri1q+KTM6k8iO866VMpzh2SxwhUWoWOM3k+MGEoQhLEoQBr3170vqRrqNudPHD7LVxaJZzoS8oqLhWApxZkqQUE9onnvQTiDAxbeCASFuIClIWQSlX2hpy3quLWxHK+4ES0Tr5flXteuXABjpWUWlA6pA5lvSrbbihpqBvPpUaTEyDrUjSp0NBEbMP4f4S4S6CQRotHxJ+ehHOPvFF8N4ietmX8x8RDJESAYlWVMTMCSKWrZxKVAyIHLv6004PYtPLBbdS0tflcS4Mzawd5H5H7qZUV44FU32rSNsK4oXeMXBdQAWwMihpBJ0Ejc6bUy4VcXCWENvsOLREoKAFKTPMjeqd/gJtsgWtGUGUNtNBtsnkZG59dap/6jcPulDbmSNVuHZI6etKjT1Q7WwdSvpqaYLIO4n4ZfUC4GlpQkSc0CACZhO432r3gq7TaLDrzSlIWkpS5l1RB1yg6K1IB+VFbfDS6YF2bhGziArJy3BkzB5Gi12uyW21bpWPFZSU+bYeaYnnypM4rQ4xV0UUptyvJ2Y4YRj7akAlYLe+YHywOs6pPY1yf+IHFIvHiy3PgoJlSd1Kn/wCoGgqnxLZv+MW2VhRX9ltWhga5tYAHeqOEWhaWhCylJUrUnUCdyrsBSKHDZ1PZDa/EJdlbsZ+FuGGnMiwvMyn4tIJP9EdT+FNznFJakOtJ8AbAeVTY0Ep18w21ST3ioL9JtG2w0ibVInxWzmEn4lOgCR/uGgpVx7F03Akx9GYMrOn1rnIJPNMRT5SuBGOkb8c41aDKmkqK0uN521KTqNdAoEwQowPSd655h+Zx9sttwZT5UAkHYEganWar2WGXVy8FEaunyf0x/uGgCRvXV+Hn7K1+pQrI5olT8CFKGpSTHU7Cmwmqav1FThzXboJ2JMLtLp0OJKUuQoE7Tv6f1VI62y/BUVNuD4XUHXtI2Ip841vbdbBauEiVJPhrHmhUGCIEj06TXLsGuWy0UlYSpMiTy6GqaFRVFZ9DzeMoSotVIPyyX8QUsJCb5oPtDRNy2PMnpmO/saF/6ZYJ8xuyQdQlKPN766GiTGNIQQhDubSDMebrptFSJSDqyywDMqJgQOokH5CjdLqBHi/9Ws/L4XsC2nLP/wBq3uHz1VoPuFXmHbkfyrdhgdVmT8jrNSXF3IJU4pCUnXKByExroOXI0Gexxj7QKxvuoR0PlImt5SBXEzl3U/n9rBK58SP/ACL0pB0ytpCRPQExVZyxt0wfBefMxKlKVHchMQKmtrpKkleZtSBrBTKgRrOun/VaW6gZdbWtWYaIgAadOc/5rdCFc+e+3p8lfOfUnbJBHgoZTr5tk5R1GhJ/xXjCHLlaktrJ8IFS0xMjtPfkO9VcgAKigNPL08x58h+fpFMeGXLFr4Cn1vh48kNeRXI65ZKYMSTz5UM3pXZGU4upK03t4v8APh5CqVmFZ0kIB3VEHuP17iobK0yXDJbzeCpafFTBUkJzDOVDbLlnU7RrT5jGGYfl8Vfi+G7KgE5cszOXXUGeX6VTwtltq3dWtxDCH21IZmAuNRKRzkEaDt1oJ1FKOw2lRdOolfG9t1bxDl6AEZQhIQnyobSkBO8AZRoZpaxb+HClKzNBLDh5JVKOvmH2f+MjtQ2w4iuLcAPDxmkwQtPxJg6Zgd4jn86ebfiFm6bzNOidMwB1HWUmvPlGdN+B68J06scWZyW/tHWXEtXjfkKgCtIkQTqUnrE/pRXjG3tbdCLRDcBCs5cVBUoqGnmGsbiNNh0pyxhpDgX/AE/Z7QdFE7ZhANAcItUXjC13C0LubhSg2YEp8P4QQPhnL8iKfTq63eXQnqUOWuxi/vAhvJ+EQfVPKNta9ecUolalZoG5JKp9TRW5wZaGU3ObRalIyHTKpCimCD1ymg902YSiAFLOoH79Kqw8oiV09LKzVkpQzdayrVxehCigbJ0+6sodKHa59EULp0pbC4mTGvLnW9tCkZlaHlFPZ/hPiUGEtkf0lYoDiXCd3brCX2ijMYBOqfmNKji87l8o42IOH7TxXMiGvEMTl7Deuj8LYBhy58PxFLTqpKlHQjlHrpUXB/CC7V4Ol1ogiCkHrVz/ANKvN3brzDzac5zAEkRO8jnrNG6l9nYDR8fUzh7iJ26dW0toFsnzIUILYHWedLOPMNtu3LSCttl5MIdIOULIM6jdMyOu9MWJ4rcP+PaIKUOpHnW2JBEA6ncTtQrAuJiwk2t60FNq6gEHuORFbp1L3kVfS/z0/oXeF8L+ieIfFQ6+6MjbbRKgJOq1GBtG1H27a3ZAaWlt1z4lFWpJ5wd4psThiVhJtS0GVaEgAFI5+tKmMXVu04tKFpUNs5AzGO/SabQitibjKk9449Ov9E7mJoQhUIQ2mNciQCe0jU1mFcM+JZvvuz4rxAbGvkSNSVDuDFDMPaDyvFc0Zb+Ef1q6+gqhe8UPh7M2opSNhO/cijrRUouMcA8G5RlqqZf0CK8fucPdhvVuAC2dlaCTHKaWMaxlV45CGw23JIbT1Jk+pmr+J8QqfiUhJjU9+v31pw5ga3fEWgx4Sc3cnkB3qSFNwV5dD051FN2iPGCMfQLdDS1fXv6lOYDInmETpmj7zXmMXraWoQPrVeVCDvtusH7IGpmqCeKm1A2+IoDqBoHIhSdNwRqCOooDj9w00crD5eU75UrUdW2z9meveg1OTCcFFEbj9w+tDLPiOIZ3VPxE6KMnTsKbuF+BwpYXc5QAfK1m+MjkSJgdqC8PcMr0m5hA8yggHQbmVGPwprsnUrVmKo2S2mfhTyJnZSqa7xWlCYyU3q6DDd8PYcpnw3WEMCdIMQTzkb1zBq1W0+7b5wop1QrkR9k7kwdD70w4/wAVKQ2+2cqm0DImRJU4eSewEa0jMMvOOAgKDhgAAakn8aPhpuLfgL4yjGrC3UK8SFYQ0lwwkkBcH0Oh6bn2qhjvFItLgsIt2y0gJCgRqsFIVI5c+cyRTwz/AA5DyUfSL2FAGUBO3uSNfagvFjLlvdNsBppQSkC3dcbCiddCkmYiO5kUVSfMxFiqNB0V21dfT+QZdWyWL0obEJWgKCf6ZE69Ofzqd11Lq8qi5KIV5dAexMbfrWBhSCtTqwt90/GRp6D98hXj1wUJShxebNpKAefTSq4JqKTPMrSUqrcfb9OtkFuGUJVdoLzaciTLa1EfFGmnLX8BRLiDDrtIcfffkZsqGwnQA85HpSstopSENJziYOdQ25zNFMM4lWyotpUggalCgT6Ea6GgnCWrUhlKrDl8uW2c/dr1LWLYYtbrOHoVlYeQHllQlaMuqsu0TEa8z60UxXhGyWylBLkNpyoWp1RKR2B8o9IjSh790Et/6iUKcfzhHlJhKJIUCnbYn5imHh/G7e7W2oKCgDKkH0MSD0NQVXNS97nscPocFp9o5rf4NdWsqbP0hnqn4gO439xPtVCzDb7ifCJaeJABSY1JjUbb8xXcsRf8VxKYBlQCY5dfbnSZxRwxbrV4wTlcbUFFSNCoJMkdJIGh3mjjxLtaeRc+Djq1Qdn5AbH8OcbtktvXZL6lHMERlyRoCIBnbU96WVPhkI8NZQUxkVuQd5PvTJjNuMQS/doCktJUEpTlIUrLAJ02j8u1Lz9o4FpJSEoKcycw17FM7jvVNGMVHG5DxNSbl2tl9upYxzFnrrw0OgKSNTlGUToSTrzoK2QXHHD8LSYHr+5+6pg+nK44CTyjkCOn3VTuRkt0J3U4cx/L8qJpRVkZByk7y32/PyBRQTrBM1ldZuMaFiRatIQUspSmSgSVZQVq1HNZUfesqTmvw+Z6io+Z1lGMpPI1PcMtXDZQoBSTyPLv60sNmp2r0oMjlUqd9yhoAYl/Ddwuyy+UpGoBBj0MGhvHdi8Xbfw9HR5VwYHKCDz1n5044pxcEZMuhnWeYomthm6QFKTqRrG/qD1FEqjTv4ASppqwn8NYG4y94jgQFLTCyk/F6iN550PuuD3ypxCg2tgqJRJhSQdRy0jahuN2zrN1kLiwpCgUmTC08pHXlIolxpiyU+Cc5hxOoSqCCOenqaetTaa6kz02s+n8lJzF7WyYXZysLmHCDqZ6EbadKVRjNm3/AC7YGNirX8apYpgq9XUK8RB1ndX/AC/WgoFPjFL1FS7XXAexLiFbyYACB0H+KDpVO+vrXgFbgURiSWx4E9KaeArlSXjp5SPOeQFLBTFMpug1ZoDYgumFKrnFONmZrcXdbnvFyrZxxWRYIza7fdSe3ay55J38tM2LYwxZFDPgpcUUgqUQJg9zTDw+1YtrZucmXMQpMq0HoNt6mpqCfZKalSVk54R7hammmVWlwpxl1cEucuw15dq3umLpoDNDpVKUPojLlOv1ieURI/zUfH9uXlF0ahWoII1mlC1uLtKC0HCG16RuR1jpSVKUpeY9qEI+RZcdS68lCVZW2pCTE5lfaUe5NPuGMhpKX1CXimGwRqB/VSxwXgzofS05l8I+bNOhjl69qb/pCVOOIcGVcwEqH2Rtl6g0+TUYqKJYRlKo6j26G/8A6nQ5pcSlIjK8BA10APeeRpP414hVn8FLniZdlRETr8+9V+I7tKnSECW2zsPtu+nMDehlnhHjIJSFF4qBJk89Dp0/ShpQ7V/AbWqqKs+oRwZd5dSm2YUuNFKjyj1Owr25XcWystw0po7TBCT3EiCO4p74extq3YFq2othBgrA0Kt1Sr1qtx3duu25bcQHAR5VJ1jmDTVxUtXkTv8Ax9Jwt1EvIiVODMVqH9Xl7QKjDxQiXQhClaSIJ7a1UtHWlspS4ooUg8jB02ma2F+ypWUwrpmH4TVyaex5Dpyjhp/BdF8shvBsZds0ZAC+hR8ySOvOiT2D2tyvPaufR7gCcsxr2ilo5isrCzEfDUNqsEl0pKFbAmR8qXOim/MfS4lwWcr89PIZ0cS3dmvLeNkxoHAOW2vI6VZxvigi3SttpavGkNqymCecc6D2HFbrTcXaUvoJiCJPbU71pxDxI68lAbQEJTolA0gVL+mblsX/AK1KO9/fjsa2HENyxbtITA8ME5QnfMSqFdTrUnEXEYu2Gh4YadG07R0HyoFcSpQQF5Vb144ApyFIJCdQrlVfLimmlsefz5yT1PfPwNVq1S2vXMNYGnf99qoKYKm1tn42TKe6ef60SSpXnXmSUR5QN+/771UcdgoeAMHRQ7d62SujqUmn73/5gcHGWruLjOlJcAJTOxCQlQ+YNZSTcWTiVEInLuIPI6/nWVC+H8z1VxSsdw8SoLu5CRJqJx+BSfxPjv2UmoEehYj4kxIKOh2NM/BnFkZEKPauXXN2FetEsD1UkzEGjdlEFLVMcuP3x46Oe8H9+lLbsLELEjrzHpUnFOIhVy2ncJGteugHVI0ir+G/bVzyeMTVR6XkFBbtscyPM3+HrUj1izcjOyQhzmjYH9DVhTp5R3FUbizE5mjlUNxVEoE8K69+8At9pSVZVggjrWtHW8RQ6PDuE6jZXMVTxDCFt+ZPnb6jl6ig2wyhO4PBotOazI5oVNByqi2DeZDqOqaJ90F7oqPXLD2U3LWdSBAUklJI6GDqK1xnFS+UwkIQgZUpGwFUyK0ApXLindDnUbVmWG8RdAy5jHQ1ELhebNmM1oRXhFbs7mN3VmdAuULcs2FoEQNSk6zzJqhZ8YwPCvE+IjYK+0Peg+F8RLabLR1QfuqneXTRGgzHvyqSVOepvcshUgoJLFiynEUF8hoQ2mQgq313PrTbhiwwxmSR4jxyI7DmqkzhfAnLt4Nt5RAKiSYAA3pvTijKsjT6A2prRC08uVHKahHQhKpcypzG9gw04wyyQpQhIOYq3nnp3pTvcReS2lpBha1Z4J0Qn7KRV/FrN3N4r7iFsI8wKdCSPhBFL+HNqfeKzMlX7FDTWqQVaeiDG3hTCbW6ly5bkt75fKFHoojWmnFbDDXWi0bRpox5VoSlMH/ckAn3oDe26QUWreg/mPEc+iTHX8q0xO9FulOoUlZgIP3kegrJybldB0oqMUmJ30UtPOM5iRu2rqORqS5RmhC0qKdJUNBUV460+6VNrKVjQTtFGsC4UxC8MeVpuJDi9lchkjU6iro1dMFrPLq8O51Xy/fmDnEqK0wE+GBz7VVQULWVgmU6RyorjXCl5ZgqVDraTBWnYczvQhbiVIicubmBzpsJxmrxZNUozpu0l76ljCmFuOAZAFqVkT1g10kYPb2/hpFv4gJCVrPmInQkzrHpSDw/iQtX0KKC4AkgHorYE/f86McLYk+9e6OwnVTqe3/cUmvGTz0RRwzgnnd/JL8lPEOFXBcrtrbKmPOCZjKf86UKxXDnG1Fp1tQkaKjy+x2rpTaXFt3D7YGd3yN8jlQSB8zmPuKF2bb6rR9N1JKfgkQZ5AHny1oI1mt/QbPhot4vfLObMYmUJCDunSsp/wD/AMf25guOKCyAVARvHpWUXOid+mvlos4qTkPpXMsTUc51rKyvKjue29gaDrTJhB1TWVlFUOp7AnF1H6SrU0bWs+GNTWVlehw37aPH439wHpWcw1NFG6ysqpENX7FTGUjKDzmrnDKzESYr2soJ7MbT/biBsXSA8sAQJ5VPgJ+sPoaysoF3CiYPvPiV61Ga8rK5bGy3NTXqq9rKE4iXWtZWVgQ6/wALv5zv+yq3FY1V61lZUVbvl9Hui4H1liCpUZtpMfKnXgz+a3WVlPp7P0JuJ70fU2ccP0i4MmfEGs9hVHihRLgknRBj7qyspHQo6i0tICUnnXW8IdUbK2kkwjrXlZTeJ7qE8JuzTEXFGyWCSRKtCa53agZRXlZTOE3Yn/I9xepHbqPiL1qxhiilx0pMGNxpWVlXS2PKp7/BHQrZwhFhBOoE69qLcUKOdoToXEyPesrK857o9iPdfw+hWxIfWq9vwFZWVlYjX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8" name="Picture 12" descr="http://www.psiaudio.com/sites/default/files/images/technology/Electron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18" y="3044516"/>
            <a:ext cx="1366370" cy="102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3172" y="3372239"/>
            <a:ext cx="13260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/>
              <a:t>Elektronika</a:t>
            </a:r>
            <a:endParaRPr lang="en-US" dirty="0"/>
          </a:p>
        </p:txBody>
      </p:sp>
      <p:pic>
        <p:nvPicPr>
          <p:cNvPr id="9230" name="Picture 14" descr="https://encrypted-tbn1.gstatic.com/images?q=tbn:ANd9GcToupnEPeg6fNgMWFuIdtu159R5PJnKpYgyrJYKLAEamFoDd83K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24871"/>
            <a:ext cx="1752601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98051" y="2513064"/>
            <a:ext cx="13773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/>
              <a:t>Magnetyzm</a:t>
            </a:r>
            <a:endParaRPr lang="en-US" dirty="0"/>
          </a:p>
        </p:txBody>
      </p:sp>
      <p:pic>
        <p:nvPicPr>
          <p:cNvPr id="9232" name="Picture 16" descr="https://encrypted-tbn1.gstatic.com/images?q=tbn:ANd9GcSFgnIVGkvgghUZEHNfFhlhw4Xn0Bh-kELh9MtDqKnaIunW-v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79" y="2819400"/>
            <a:ext cx="2231954" cy="12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725271" y="2765953"/>
            <a:ext cx="13003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/>
              <a:t>Mechanika</a:t>
            </a:r>
            <a:endParaRPr lang="en-US" dirty="0"/>
          </a:p>
        </p:txBody>
      </p:sp>
      <p:pic>
        <p:nvPicPr>
          <p:cNvPr id="9234" name="Picture 18" descr="https://encrypted-tbn2.gstatic.com/images?q=tbn:ANd9GcSRyOKSr6zabZMuyTRuc_92_5zkdtHLPTGeoAjq0zvQ2_pVno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6" y="4665897"/>
            <a:ext cx="1727432" cy="12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96686" y="4468531"/>
            <a:ext cx="20826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dirty="0" smtClean="0"/>
              <a:t>Nauki </a:t>
            </a:r>
            <a:r>
              <a:rPr lang="pl-PL" dirty="0"/>
              <a:t>M</a:t>
            </a:r>
            <a:r>
              <a:rPr lang="pl-PL" dirty="0" smtClean="0"/>
              <a:t>ateriałowe</a:t>
            </a:r>
            <a:endParaRPr lang="en-US" dirty="0"/>
          </a:p>
        </p:txBody>
      </p:sp>
      <p:pic>
        <p:nvPicPr>
          <p:cNvPr id="9236" name="Picture 20" descr="https://encrypted-tbn0.gstatic.com/images?q=tbn:ANd9GcTNZG76gA2wx512r7VS_7gvj257rCfEGvsbUUjJYCyFzvJ1jBXO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73" y="4537960"/>
            <a:ext cx="1856612" cy="9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97147" y="5323748"/>
            <a:ext cx="214475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/>
              <a:t>Technika Wysokich</a:t>
            </a:r>
            <a:br>
              <a:rPr lang="pl-PL" dirty="0" smtClean="0"/>
            </a:br>
            <a:r>
              <a:rPr lang="pl-PL" dirty="0" smtClean="0"/>
              <a:t>Częstotliwości</a:t>
            </a:r>
            <a:endParaRPr lang="en-US" dirty="0"/>
          </a:p>
        </p:txBody>
      </p:sp>
      <p:pic>
        <p:nvPicPr>
          <p:cNvPr id="9240" name="Picture 24" descr="https://encrypted-tbn3.gstatic.com/images?q=tbn:ANd9GcSxd-C6tieHFwH5vsUCIbdN9UK1apFjynDsdey62tmnAzGIP0J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6" y="4403672"/>
            <a:ext cx="2197425" cy="16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421795" y="4219006"/>
            <a:ext cx="228780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dirty="0" smtClean="0"/>
              <a:t>Systemy Sterowania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w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58460" y="4554948"/>
            <a:ext cx="6192688" cy="116853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u="none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  <a:hlinkClick r:id="rId2" action="ppaction://hlinkfile"/>
              </a:rPr>
              <a:t>cern.ch/jobs</a:t>
            </a:r>
            <a:endParaRPr lang="en-US" sz="4800" i="1" u="none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8" y="1246981"/>
            <a:ext cx="7949052" cy="307218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Programy zatrudnienia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4763" y="1772816"/>
            <a:ext cx="52212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861AA"/>
                </a:solidFill>
                <a:latin typeface="Trebuchet MS" pitchFamily="34" charset="0"/>
              </a:rPr>
              <a:t>~180 </a:t>
            </a:r>
            <a:r>
              <a:rPr lang="pl-PL" sz="2800" b="1" u="none" dirty="0" smtClean="0">
                <a:solidFill>
                  <a:srgbClr val="3861AA"/>
                </a:solidFill>
                <a:latin typeface="Trebuchet MS" pitchFamily="34" charset="0"/>
              </a:rPr>
              <a:t>pozycji</a:t>
            </a:r>
            <a:r>
              <a:rPr lang="en-US" sz="2800" b="1" u="none" dirty="0" smtClean="0">
                <a:solidFill>
                  <a:srgbClr val="3861AA"/>
                </a:solidFill>
                <a:latin typeface="Trebuchet MS" pitchFamily="34" charset="0"/>
              </a:rPr>
              <a:t>/</a:t>
            </a:r>
            <a:r>
              <a:rPr lang="pl-PL" sz="2800" b="1" u="none" dirty="0" smtClean="0">
                <a:solidFill>
                  <a:srgbClr val="3861AA"/>
                </a:solidFill>
                <a:latin typeface="Trebuchet MS" pitchFamily="34" charset="0"/>
              </a:rPr>
              <a:t>rok</a:t>
            </a:r>
            <a:endParaRPr lang="en-US" sz="2800" b="1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DZIEDZINY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Fizyka, inżynieria, obliczenia.</a:t>
            </a:r>
            <a:endParaRPr lang="en-US" sz="1100" b="1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DOSTĘPNOŚĆ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BSc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, MSc 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lub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PhD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 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nie więcej niż 10 lat doświadczenia po uzyskaniu MSc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SELEKCJA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2 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komitety sekekcyjne na rok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CECHY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2-3 letni kontrakt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dirty="0">
                <a:solidFill>
                  <a:srgbClr val="3861AA"/>
                </a:solidFill>
                <a:latin typeface="Trebuchet MS" pitchFamily="34" charset="0"/>
              </a:rPr>
              <a:t>Atrakcyjne wynagrodzenie i bonusy socjalne.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dirty="0" smtClean="0">
                <a:solidFill>
                  <a:srgbClr val="3861AA"/>
                </a:solidFill>
                <a:latin typeface="Trebuchet MS" pitchFamily="34" charset="0"/>
              </a:rPr>
              <a:t>Oferta szkoleniowa.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588" indent="-1588">
              <a:spcAft>
                <a:spcPts val="900"/>
              </a:spcAft>
              <a:defRPr/>
            </a:pPr>
            <a:r>
              <a:rPr lang="pl-PL" sz="1050" u="none" dirty="0" smtClean="0">
                <a:solidFill>
                  <a:srgbClr val="3861AA"/>
                </a:solidFill>
                <a:latin typeface="Trebuchet MS" pitchFamily="34" charset="0"/>
              </a:rPr>
              <a:t>Stypendyści to zwykle obywatele Krajów członkowskich. Istnieje także limitowana liczba miejsc dla obywateli państw nie-członkowskich.</a:t>
            </a:r>
            <a:endParaRPr lang="en-US" sz="1050" u="none" dirty="0">
              <a:solidFill>
                <a:srgbClr val="3861AA"/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908720"/>
            <a:ext cx="4465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u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Fellowship </a:t>
            </a:r>
            <a:r>
              <a:rPr lang="en-US" sz="3600" b="1" i="1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program </a:t>
            </a:r>
            <a:endParaRPr lang="en-US" sz="3600" i="1" u="none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10" y="1916832"/>
            <a:ext cx="320937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-36512" y="5262299"/>
            <a:ext cx="411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i="1" dirty="0" smtClean="0">
                <a:solidFill>
                  <a:srgbClr val="00B050"/>
                </a:solidFill>
              </a:rPr>
              <a:t>“An ideal place to follow </a:t>
            </a:r>
            <a:br>
              <a:rPr lang="en-GB" sz="1600" i="1" dirty="0" smtClean="0">
                <a:solidFill>
                  <a:srgbClr val="00B050"/>
                </a:solidFill>
              </a:rPr>
            </a:br>
            <a:r>
              <a:rPr lang="en-GB" sz="1600" i="1" dirty="0" smtClean="0">
                <a:solidFill>
                  <a:srgbClr val="00B050"/>
                </a:solidFill>
              </a:rPr>
              <a:t>the most recent ideas in physics </a:t>
            </a:r>
            <a:br>
              <a:rPr lang="en-GB" sz="1600" i="1" dirty="0" smtClean="0">
                <a:solidFill>
                  <a:srgbClr val="00B050"/>
                </a:solidFill>
              </a:rPr>
            </a:br>
            <a:r>
              <a:rPr lang="en-GB" sz="1600" i="1" dirty="0" smtClean="0">
                <a:solidFill>
                  <a:srgbClr val="00B050"/>
                </a:solidFill>
              </a:rPr>
              <a:t>and start new collaborations”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39952" y="5259288"/>
            <a:ext cx="410527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8275" indent="-1438275" algn="ctr">
              <a:spcAft>
                <a:spcPts val="900"/>
              </a:spcAft>
              <a:tabLst>
                <a:tab pos="1438275" algn="l"/>
              </a:tabLst>
            </a:pP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Najbliższe terminy aplikacji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</a:p>
          <a:p>
            <a:pPr marL="1438275" indent="-1438275" algn="ctr">
              <a:lnSpc>
                <a:spcPts val="1000"/>
              </a:lnSpc>
              <a:spcAft>
                <a:spcPts val="900"/>
              </a:spcAft>
              <a:tabLst>
                <a:tab pos="1438275" algn="l"/>
              </a:tabLst>
            </a:pPr>
            <a:r>
              <a:rPr lang="en-US" b="1" u="none" dirty="0" smtClean="0">
                <a:solidFill>
                  <a:srgbClr val="C00000"/>
                </a:solidFill>
                <a:latin typeface="Trebuchet MS" pitchFamily="34" charset="0"/>
              </a:rPr>
              <a:t>19 </a:t>
            </a:r>
            <a:r>
              <a:rPr lang="pl-PL" b="1" u="none" dirty="0" smtClean="0">
                <a:solidFill>
                  <a:srgbClr val="C00000"/>
                </a:solidFill>
                <a:latin typeface="Trebuchet MS" pitchFamily="34" charset="0"/>
              </a:rPr>
              <a:t>Maja </a:t>
            </a:r>
            <a:r>
              <a:rPr lang="en-US" b="1" u="none" dirty="0" smtClean="0">
                <a:solidFill>
                  <a:srgbClr val="C00000"/>
                </a:solidFill>
                <a:latin typeface="Trebuchet MS" pitchFamily="34" charset="0"/>
              </a:rPr>
              <a:t>2015</a:t>
            </a:r>
            <a:endParaRPr lang="en-US" b="1" dirty="0">
              <a:solidFill>
                <a:srgbClr val="C00000"/>
              </a:solidFill>
              <a:latin typeface="Trebuchet MS" pitchFamily="34" charset="0"/>
            </a:endParaRPr>
          </a:p>
          <a:p>
            <a:pPr marL="1438275" indent="-1438275" algn="ctr">
              <a:lnSpc>
                <a:spcPts val="1000"/>
              </a:lnSpc>
              <a:spcAft>
                <a:spcPts val="900"/>
              </a:spcAft>
              <a:tabLst>
                <a:tab pos="143827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17 </a:t>
            </a: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Listopada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2015</a:t>
            </a:r>
            <a:endParaRPr lang="en-US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743200"/>
            <a:ext cx="708660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i="1" dirty="0"/>
              <a:t>This research project has been supported by a Marie Curie Early European Industrial Doctorates Fellowship of he European Community’s Seventh Framework Programme under contract number (PITN-GA-2012-316596-ICE-DIP)”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5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zatrudnienia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62338" y="1793180"/>
            <a:ext cx="4502150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u="none" dirty="0" smtClean="0">
                <a:solidFill>
                  <a:srgbClr val="3861AA"/>
                </a:solidFill>
              </a:rPr>
              <a:t>Dla absolwentów uczelni</a:t>
            </a:r>
            <a:endParaRPr lang="en-US" sz="2800" b="1" u="none" dirty="0">
              <a:solidFill>
                <a:srgbClr val="3861AA"/>
              </a:solidFill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DZIEDZINY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Fizyka, inżynieria, obliczenia.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CZAS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do 3 lat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DOSTĘPNOŚĆ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MSc 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lub 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PhD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 	≤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5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 lat</a:t>
            </a:r>
            <a:r>
              <a:rPr lang="pl-PL" sz="1100" dirty="0" smtClean="0">
                <a:solidFill>
                  <a:srgbClr val="3861AA"/>
                </a:solidFill>
                <a:latin typeface="Trebuchet MS" pitchFamily="34" charset="0"/>
              </a:rPr>
              <a:t> </a:t>
            </a:r>
            <a:r>
              <a:rPr lang="pl-PL" sz="1100" dirty="0" smtClean="0">
                <a:solidFill>
                  <a:srgbClr val="3861AA"/>
                </a:solidFill>
                <a:latin typeface="Trebuchet MS" pitchFamily="34" charset="0"/>
              </a:rPr>
              <a:t>doświadczenia po studiach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CECHY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Fundowane przez Komisję Europejską (EC)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dirty="0" smtClean="0">
                <a:solidFill>
                  <a:srgbClr val="3861AA"/>
                </a:solidFill>
                <a:latin typeface="Trebuchet MS" pitchFamily="34" charset="0"/>
              </a:rPr>
              <a:t>Kontrakt z CERN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dirty="0" smtClean="0">
                <a:solidFill>
                  <a:srgbClr val="3861AA"/>
                </a:solidFill>
                <a:latin typeface="Trebuchet MS" pitchFamily="34" charset="0"/>
              </a:rPr>
              <a:t>Specyficzne pozycje Marie-Curie publikowane na stronach CERN’u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Atrakcyjne wynagrodzenie, benefity socjalne, dodatki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Międzynarodowe kontakty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7" name="Picture 6" descr="FP7-peo-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98849"/>
            <a:ext cx="203590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_rig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868" y="2526941"/>
            <a:ext cx="168475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388" y="1052736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u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Marie Curie </a:t>
            </a:r>
            <a:r>
              <a:rPr lang="en-US" sz="3600" b="1" i="1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program </a:t>
            </a:r>
            <a:endParaRPr lang="en-US" sz="3600" i="1" u="none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00563" y="5434236"/>
            <a:ext cx="42979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438275" indent="-1438275">
              <a:spcAft>
                <a:spcPts val="900"/>
              </a:spcAft>
              <a:tabLst>
                <a:tab pos="1438275" algn="l"/>
              </a:tabLst>
            </a:pPr>
            <a:r>
              <a:rPr lang="pl-PL" b="1" i="1" dirty="0" smtClean="0">
                <a:solidFill>
                  <a:srgbClr val="C00000"/>
                </a:solidFill>
                <a:latin typeface="Trebuchet MS" pitchFamily="34" charset="0"/>
              </a:rPr>
              <a:t>Obywatele krajów nieczłonkowskich </a:t>
            </a:r>
            <a:br>
              <a:rPr lang="pl-PL" b="1" i="1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pl-PL" b="1" i="1" dirty="0" smtClean="0">
                <a:solidFill>
                  <a:srgbClr val="C00000"/>
                </a:solidFill>
                <a:latin typeface="Trebuchet MS" pitchFamily="34" charset="0"/>
              </a:rPr>
              <a:t>mogą aplikować.</a:t>
            </a:r>
            <a:endParaRPr lang="en-US" b="1" i="1" u="none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122" name="Picture 2" descr="http://www.cs.ox.ac.uk/blogs/researchsupport/files/2013/11/Horizon-2020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450406"/>
            <a:ext cx="3479800" cy="15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zatrudnienia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6100" y="1988319"/>
            <a:ext cx="46085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861AA"/>
                </a:solidFill>
                <a:latin typeface="Trebuchet MS" pitchFamily="34" charset="0"/>
              </a:rPr>
              <a:t>~60</a:t>
            </a:r>
            <a:r>
              <a:rPr lang="en-US" sz="2800" b="1" u="none" dirty="0" smtClean="0">
                <a:solidFill>
                  <a:srgbClr val="3861AA"/>
                </a:solidFill>
              </a:rPr>
              <a:t> </a:t>
            </a:r>
            <a:r>
              <a:rPr lang="pl-PL" sz="2800" b="1" u="none" dirty="0" smtClean="0">
                <a:solidFill>
                  <a:srgbClr val="3861AA"/>
                </a:solidFill>
              </a:rPr>
              <a:t>pozycji/rok</a:t>
            </a:r>
            <a:endParaRPr lang="en-US" sz="2800" b="1" u="none" dirty="0">
              <a:solidFill>
                <a:srgbClr val="3861AA"/>
              </a:solidFill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100" u="none" dirty="0">
              <a:solidFill>
                <a:srgbClr val="3861AA"/>
              </a:solidFill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DZIEDZINY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Fizyka stosowana, inżynieria, obliczenia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DŁUGOŚĆ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1-3 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lata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DOSTĘPNOŚĆ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Rozpoczęty program doktorancki na uniwersytecie kraju członkowskiego.</a:t>
            </a:r>
            <a:endParaRPr lang="en-US" sz="1100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100" b="1" u="none" dirty="0" smtClean="0">
                <a:solidFill>
                  <a:srgbClr val="3861AA"/>
                </a:solidFill>
                <a:latin typeface="Trebuchet MS" pitchFamily="34" charset="0"/>
              </a:rPr>
              <a:t>CECHY</a:t>
            </a: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u="none" dirty="0" smtClean="0">
                <a:solidFill>
                  <a:srgbClr val="3861AA"/>
                </a:solidFill>
                <a:latin typeface="Trebuchet MS" pitchFamily="34" charset="0"/>
              </a:rPr>
              <a:t>Projekt techniczny prowadzący do tezy doktoranckiej, współnadzorowany przez promotora z uniwersytetu oraz pracownika CERN’u.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100" u="none" dirty="0" smtClean="0">
                <a:solidFill>
                  <a:srgbClr val="3861AA"/>
                </a:solidFill>
                <a:latin typeface="Trebuchet MS" pitchFamily="34" charset="0"/>
              </a:rPr>
              <a:t> </a:t>
            </a:r>
            <a:r>
              <a:rPr lang="en-US" sz="1100" u="none" dirty="0">
                <a:solidFill>
                  <a:srgbClr val="3861AA"/>
                </a:solidFill>
                <a:latin typeface="Trebuchet MS" pitchFamily="34" charset="0"/>
              </a:rPr>
              <a:t>	</a:t>
            </a:r>
            <a:r>
              <a:rPr lang="pl-PL" sz="1100" dirty="0">
                <a:solidFill>
                  <a:srgbClr val="3861AA"/>
                </a:solidFill>
                <a:latin typeface="Trebuchet MS" pitchFamily="34" charset="0"/>
              </a:rPr>
              <a:t>Dodatek mieszkaniowy wraz z ubezpieczeniem zdrowotnym.</a:t>
            </a:r>
            <a:endParaRPr lang="en-US" sz="1000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u="none" dirty="0">
              <a:solidFill>
                <a:srgbClr val="3861AA"/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199332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u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Doctoral Student </a:t>
            </a:r>
            <a:r>
              <a:rPr lang="en-US" sz="3600" b="1" i="1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program </a:t>
            </a:r>
            <a:endParaRPr lang="en-US" sz="3600" i="1" u="none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955788" cy="283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79511" y="4941168"/>
            <a:ext cx="429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i="1" dirty="0" smtClean="0">
                <a:solidFill>
                  <a:srgbClr val="00B050"/>
                </a:solidFill>
              </a:rPr>
              <a:t>“Gave me the opportunity to meet important people, especially in the research fields”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27538" y="5012507"/>
            <a:ext cx="4572000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8275" indent="-1438275" algn="ctr">
              <a:spcAft>
                <a:spcPts val="900"/>
              </a:spcAft>
              <a:tabLst>
                <a:tab pos="1438275" algn="l"/>
              </a:tabLst>
            </a:pPr>
            <a:r>
              <a:rPr lang="pl-PL" b="1" dirty="0">
                <a:solidFill>
                  <a:srgbClr val="C00000"/>
                </a:solidFill>
                <a:latin typeface="Trebuchet MS" pitchFamily="34" charset="0"/>
              </a:rPr>
              <a:t>Najbliższe </a:t>
            </a: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terminy</a:t>
            </a:r>
            <a:r>
              <a:rPr lang="pl-PL" b="1" i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pl-PL" b="1" dirty="0">
                <a:solidFill>
                  <a:srgbClr val="C00000"/>
                </a:solidFill>
                <a:latin typeface="Trebuchet MS" pitchFamily="34" charset="0"/>
              </a:rPr>
              <a:t>aplikacji</a:t>
            </a:r>
            <a:r>
              <a:rPr lang="en-US" b="1" dirty="0">
                <a:solidFill>
                  <a:srgbClr val="C00000"/>
                </a:solidFill>
                <a:latin typeface="Trebuchet MS" pitchFamily="34" charset="0"/>
              </a:rPr>
              <a:t>:</a:t>
            </a:r>
          </a:p>
          <a:p>
            <a:pPr marL="1438275" indent="-1438275" algn="ctr">
              <a:lnSpc>
                <a:spcPts val="1000"/>
              </a:lnSpc>
              <a:spcAft>
                <a:spcPts val="900"/>
              </a:spcAft>
              <a:tabLst>
                <a:tab pos="1438275" algn="l"/>
              </a:tabLst>
            </a:pP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28 </a:t>
            </a: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Kwietnia </a:t>
            </a:r>
            <a:r>
              <a:rPr lang="en-US" b="1" dirty="0">
                <a:solidFill>
                  <a:srgbClr val="C00000"/>
                </a:solidFill>
                <a:latin typeface="Trebuchet MS" pitchFamily="34" charset="0"/>
              </a:rPr>
              <a:t>2015</a:t>
            </a:r>
          </a:p>
          <a:p>
            <a:pPr marL="1438275" indent="-1438275" algn="ctr">
              <a:lnSpc>
                <a:spcPts val="1000"/>
              </a:lnSpc>
              <a:spcAft>
                <a:spcPts val="900"/>
              </a:spcAft>
              <a:tabLst>
                <a:tab pos="1438275" algn="l"/>
              </a:tabLst>
            </a:pP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30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Trebuchet MS" pitchFamily="34" charset="0"/>
              </a:rPr>
              <a:t>Października 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2015</a:t>
            </a:r>
            <a:endParaRPr lang="en-US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zatrudnienia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08400" y="1988319"/>
            <a:ext cx="5472113" cy="2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none" dirty="0">
                <a:solidFill>
                  <a:srgbClr val="3861AA"/>
                </a:solidFill>
              </a:rPr>
              <a:t>~ </a:t>
            </a:r>
            <a:r>
              <a:rPr lang="en-US" sz="2800" b="1" u="none" dirty="0" smtClean="0">
                <a:solidFill>
                  <a:srgbClr val="3861AA"/>
                </a:solidFill>
              </a:rPr>
              <a:t>180 </a:t>
            </a:r>
            <a:r>
              <a:rPr lang="pl-PL" sz="2800" b="1" u="none" dirty="0" smtClean="0">
                <a:solidFill>
                  <a:srgbClr val="3861AA"/>
                </a:solidFill>
              </a:rPr>
              <a:t>pozycji/rok</a:t>
            </a:r>
            <a:endParaRPr lang="en-US" sz="2800" b="1" u="none" dirty="0">
              <a:solidFill>
                <a:srgbClr val="3861AA"/>
              </a:solidFill>
            </a:endParaRPr>
          </a:p>
          <a:p>
            <a:pPr>
              <a:defRPr/>
            </a:pPr>
            <a:endParaRPr lang="en-US" sz="1000" u="none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pl-PL" sz="1000" b="1" u="none" dirty="0" smtClean="0">
                <a:solidFill>
                  <a:srgbClr val="C00000"/>
                </a:solidFill>
              </a:rPr>
              <a:t>PRACOWNICY WYBIERANI TYLKO SPOŚRÓD KRAJÓW CZŁONKOWSKICH</a:t>
            </a:r>
            <a:endParaRPr lang="en-US" sz="1000" b="1" u="none" dirty="0">
              <a:solidFill>
                <a:srgbClr val="C00000"/>
              </a:solidFill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u="none" dirty="0">
              <a:solidFill>
                <a:srgbClr val="000099"/>
              </a:solidFill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u="none" dirty="0">
              <a:solidFill>
                <a:srgbClr val="000099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000" b="1" dirty="0" smtClean="0">
                <a:solidFill>
                  <a:srgbClr val="3861AA"/>
                </a:solidFill>
                <a:latin typeface="Trebuchet MS" pitchFamily="34" charset="0"/>
              </a:rPr>
              <a:t>DOSTĘPNOŚĆ</a:t>
            </a:r>
            <a:r>
              <a:rPr lang="en-US" sz="10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000" u="none" dirty="0">
                <a:solidFill>
                  <a:srgbClr val="3861AA"/>
                </a:solidFill>
                <a:latin typeface="Trebuchet MS" pitchFamily="34" charset="0"/>
              </a:rPr>
              <a:t>	&gt; </a:t>
            </a:r>
            <a:r>
              <a:rPr lang="pl-PL" sz="1000" u="none" dirty="0" smtClean="0">
                <a:solidFill>
                  <a:srgbClr val="3861AA"/>
                </a:solidFill>
                <a:latin typeface="Trebuchet MS" pitchFamily="34" charset="0"/>
              </a:rPr>
              <a:t>od techników do doktorów</a:t>
            </a:r>
            <a:endParaRPr lang="en-US" sz="1000" i="1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000" b="1" dirty="0" smtClean="0">
                <a:solidFill>
                  <a:srgbClr val="3861AA"/>
                </a:solidFill>
                <a:latin typeface="Trebuchet MS" pitchFamily="34" charset="0"/>
              </a:rPr>
              <a:t>SELEKCJA</a:t>
            </a:r>
            <a:r>
              <a:rPr lang="en-US" sz="10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000" u="none" dirty="0">
                <a:solidFill>
                  <a:srgbClr val="3861AA"/>
                </a:solidFill>
                <a:latin typeface="Trebuchet MS" pitchFamily="34" charset="0"/>
              </a:rPr>
              <a:t>	&gt; </a:t>
            </a:r>
            <a:r>
              <a:rPr lang="pl-PL" sz="1000" u="none" dirty="0" smtClean="0">
                <a:solidFill>
                  <a:srgbClr val="3861AA"/>
                </a:solidFill>
                <a:latin typeface="Trebuchet MS" pitchFamily="34" charset="0"/>
              </a:rPr>
              <a:t>oferty publikowane na stronach CERN</a:t>
            </a:r>
            <a:endParaRPr lang="en-US" sz="1000" i="1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endParaRPr lang="en-US" sz="1000" i="1" u="none" dirty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pl-PL" sz="1000" b="1" u="none" dirty="0" smtClean="0">
                <a:solidFill>
                  <a:srgbClr val="3861AA"/>
                </a:solidFill>
                <a:latin typeface="Trebuchet MS" pitchFamily="34" charset="0"/>
              </a:rPr>
              <a:t>CECHY</a:t>
            </a:r>
            <a:r>
              <a:rPr lang="en-US" sz="1000" u="none" dirty="0" smtClean="0">
                <a:solidFill>
                  <a:srgbClr val="3861AA"/>
                </a:solidFill>
                <a:latin typeface="Trebuchet MS" pitchFamily="34" charset="0"/>
              </a:rPr>
              <a:t>:</a:t>
            </a:r>
            <a:r>
              <a:rPr lang="en-US" sz="1000" u="none" dirty="0">
                <a:solidFill>
                  <a:srgbClr val="3861AA"/>
                </a:solidFill>
                <a:latin typeface="Trebuchet MS" pitchFamily="34" charset="0"/>
              </a:rPr>
              <a:t>	- </a:t>
            </a:r>
            <a:r>
              <a:rPr lang="pl-PL" sz="1000" i="1" u="none" dirty="0" smtClean="0">
                <a:solidFill>
                  <a:srgbClr val="3861AA"/>
                </a:solidFill>
                <a:latin typeface="Trebuchet MS" pitchFamily="34" charset="0"/>
              </a:rPr>
              <a:t>Kontrakt maksymalnie 5-letni</a:t>
            </a:r>
            <a:endParaRPr lang="en-US" altLang="en-US" sz="1000" i="1" u="none" dirty="0" smtClean="0">
              <a:solidFill>
                <a:srgbClr val="3861AA"/>
              </a:solidFill>
              <a:latin typeface="Trebuchet MS" pitchFamily="34" charset="0"/>
            </a:endParaRP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altLang="en-US" sz="1000" u="none" dirty="0">
                <a:solidFill>
                  <a:srgbClr val="3861AA"/>
                </a:solidFill>
                <a:latin typeface="Trebuchet MS" pitchFamily="34" charset="0"/>
              </a:rPr>
              <a:t>	- </a:t>
            </a:r>
            <a:r>
              <a:rPr lang="pl-PL" sz="1000" dirty="0">
                <a:solidFill>
                  <a:srgbClr val="3861AA"/>
                </a:solidFill>
                <a:latin typeface="Trebuchet MS" pitchFamily="34" charset="0"/>
              </a:rPr>
              <a:t>Atrakcyjne wynagrodzenie i bonusy socjalne.</a:t>
            </a:r>
          </a:p>
          <a:p>
            <a:pPr marL="1438275" indent="-1438275">
              <a:spcAft>
                <a:spcPts val="900"/>
              </a:spcAft>
              <a:tabLst>
                <a:tab pos="1438275" algn="l"/>
              </a:tabLst>
              <a:defRPr/>
            </a:pPr>
            <a:r>
              <a:rPr lang="en-US" sz="1000" u="none" dirty="0">
                <a:solidFill>
                  <a:srgbClr val="3861AA"/>
                </a:solidFill>
                <a:latin typeface="Trebuchet MS" pitchFamily="34" charset="0"/>
              </a:rPr>
              <a:t>	- </a:t>
            </a:r>
            <a:r>
              <a:rPr lang="pl-PL" sz="1000" i="1" dirty="0" smtClean="0">
                <a:solidFill>
                  <a:srgbClr val="3861AA"/>
                </a:solidFill>
                <a:latin typeface="Trebuchet MS" pitchFamily="34" charset="0"/>
              </a:rPr>
              <a:t>szkolenia (językowe i techniczne)</a:t>
            </a:r>
            <a:endParaRPr lang="en-US" sz="1000" i="1" u="none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89672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1199332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3600" b="1" i="1" u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Praca w CERN</a:t>
            </a:r>
            <a:endParaRPr lang="en-US" sz="3600" i="1" u="none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495800"/>
          </a:xfrm>
        </p:spPr>
        <p:txBody>
          <a:bodyPr/>
          <a:lstStyle/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3000" b="1" kern="1200" dirty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Polska Akademia </a:t>
            </a: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Nauk</a:t>
            </a:r>
            <a:b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l-PL" sz="3000" b="1" kern="1200" dirty="0">
              <a:solidFill>
                <a:srgbClr val="3861AA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Akademia </a:t>
            </a:r>
            <a:r>
              <a:rPr lang="pl-PL" sz="3000" b="1" kern="1200" dirty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Górniczo </a:t>
            </a: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Hutnicza</a:t>
            </a:r>
            <a:b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l-PL" sz="3000" b="1" kern="1200" dirty="0">
              <a:solidFill>
                <a:srgbClr val="3861AA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Politechnika Łódzka</a:t>
            </a:r>
            <a:b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l-PL" sz="3000" b="1" kern="1200" dirty="0">
              <a:solidFill>
                <a:srgbClr val="3861AA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3000" b="1" kern="1200" dirty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Politechnika </a:t>
            </a: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Wrocławska</a:t>
            </a:r>
            <a:b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l-PL" sz="3000" b="1" kern="1200" dirty="0">
              <a:solidFill>
                <a:srgbClr val="3861AA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3000" b="1" kern="1200" dirty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Politechnika </a:t>
            </a:r>
            <a:r>
              <a:rPr lang="pl-PL" sz="3000" b="1" kern="1200" dirty="0" smtClean="0">
                <a:solidFill>
                  <a:srgbClr val="3861AA"/>
                </a:solidFill>
                <a:latin typeface="Calibri" pitchFamily="34" charset="0"/>
                <a:ea typeface="+mn-ea"/>
                <a:cs typeface="Calibri" pitchFamily="34" charset="0"/>
              </a:rPr>
              <a:t>Warszawska</a:t>
            </a:r>
            <a:endParaRPr lang="en-GB" sz="3000" b="1" kern="1200" dirty="0">
              <a:solidFill>
                <a:srgbClr val="3861AA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Zatrudnienie poprzez kolaboracje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8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 i odpowiedzi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2438400" y="1524000"/>
            <a:ext cx="4343400" cy="3657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5800" dirty="0" smtClean="0">
                <a:solidFill>
                  <a:srgbClr val="002060"/>
                </a:solidFill>
              </a:rPr>
              <a:t>?</a:t>
            </a:r>
            <a:endParaRPr lang="en-GB" sz="58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5761038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5539C"/>
                </a:solidFill>
                <a:latin typeface="Franklin Gothic Demi" pitchFamily="34" charset="0"/>
              </a:defRPr>
            </a:lvl9pPr>
          </a:lstStyle>
          <a:p>
            <a:r>
              <a:rPr lang="pl-PL" kern="0" dirty="0" smtClean="0"/>
              <a:t>Dziękuję za uwagę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4314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2050" name="Picture 2" descr="http://openlab.web.cern.ch/sites/openlab.web.cern.ch/files/banner/R_080703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810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standardowy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1028" name="Picture 4" descr="http://cms.web.cern.ch/sites/cms.web.cern.ch/files/styles/large/public/field/image/2.jpg?itok=pPAIa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935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9700"/>
            <a:ext cx="2695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/>
          <p:nvPr/>
        </p:nvSpPr>
        <p:spPr>
          <a:xfrm>
            <a:off x="3517322" y="2819400"/>
            <a:ext cx="1194955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38383" y="228600"/>
            <a:ext cx="8053217" cy="579438"/>
          </a:xfrm>
        </p:spPr>
        <p:txBody>
          <a:bodyPr/>
          <a:lstStyle/>
          <a:p>
            <a:pPr eaLnBrk="1" hangingPunct="1"/>
            <a:r>
              <a:rPr lang="pl-PL" dirty="0" smtClean="0"/>
              <a:t>LHC</a:t>
            </a:r>
            <a:endParaRPr lang="en-GB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5532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C5C0A-8059-4C1C-A236-C7F7472F3464}" type="slidenum">
              <a:rPr lang="en-GB" smtClean="0">
                <a:solidFill>
                  <a:srgbClr val="15539C"/>
                </a:solidFill>
              </a:rPr>
              <a:pPr eaLnBrk="1" hangingPunct="1"/>
              <a:t>5</a:t>
            </a:fld>
            <a:endParaRPr lang="en-GB" smtClean="0">
              <a:solidFill>
                <a:srgbClr val="15539C"/>
              </a:solidFill>
            </a:endParaRP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6" name="Picture 6" descr="AT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02116"/>
            <a:ext cx="3105807" cy="202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06" y="1672938"/>
            <a:ext cx="3105807" cy="207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The Alice Cavern, 2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12" y="2291606"/>
            <a:ext cx="30548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LHCb collaboration seen inside the LHCb cav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801917"/>
            <a:ext cx="3276600" cy="18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5124" y="1102116"/>
            <a:ext cx="337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ATLAS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: A Thoroidal LHC Apparatus</a:t>
            </a:r>
            <a:endParaRPr lang="en-US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9628" y="1684927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CMS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: Compact 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Muon Solenoid</a:t>
            </a:r>
            <a:endParaRPr lang="en-GB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267738"/>
            <a:ext cx="374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ALICE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 Large Ion Collider Experiment</a:t>
            </a:r>
            <a:endParaRPr lang="en-GB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3641" y="285055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LHCb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: Large 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Hadron Collider Beauty</a:t>
            </a:r>
            <a:endParaRPr lang="en-GB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5" y="3276600"/>
            <a:ext cx="4217043" cy="216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67400" y="3280924"/>
            <a:ext cx="30292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" b="1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Eksperymenty:</a:t>
            </a:r>
            <a:endParaRPr lang="en-GB" sz="3400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4650" y="3896477"/>
            <a:ext cx="29219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ACE, AEGIS,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ALICE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ALPHA, AMS, ASACUSA,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ATLAS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ATRAP, AWAKE, BASE, CAST, CLOUD, CMS, COMPASS, DIRAC, ISOLDE,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LHCb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LHCf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MOEDEL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NA61/SHINE, NA62, NA63, nTOF, OSQAR, </a:t>
            </a:r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TOTEM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, UA9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>
              <a:buFont typeface="Wingdings" pitchFamily="2" charset="2"/>
              <a:buNone/>
            </a:pPr>
            <a:endParaRPr lang="en-US" kern="0" dirty="0"/>
          </a:p>
          <a:p>
            <a:pPr eaLnBrk="1" hangingPunct="1">
              <a:spcBef>
                <a:spcPts val="1200"/>
              </a:spcBef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987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6698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1371600" y="1371600"/>
            <a:ext cx="7620000" cy="533400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spcBef>
                <a:spcPts val="1200"/>
              </a:spcBef>
            </a:pPr>
            <a:endParaRPr lang="en-US" sz="1800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5532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C5C0A-8059-4C1C-A236-C7F7472F3464}" type="slidenum">
              <a:rPr lang="en-GB" smtClean="0">
                <a:solidFill>
                  <a:srgbClr val="15539C"/>
                </a:solidFill>
              </a:rPr>
              <a:pPr eaLnBrk="1" hangingPunct="1"/>
              <a:t>6</a:t>
            </a:fld>
            <a:endParaRPr lang="en-GB" smtClean="0">
              <a:solidFill>
                <a:srgbClr val="15539C"/>
              </a:solidFill>
            </a:endParaRP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43000" y="6579358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LHC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LHCb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6915"/>
            <a:ext cx="495090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7375" y="8198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VELO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</a:b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lokalizacja 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punktu 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kolizji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75" y="1688387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Inner/Outer Tracker:</a:t>
            </a:r>
            <a:r>
              <a:rPr lang="pl-PL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</a:b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trajektorie </a:t>
            </a:r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i pęd cząsteczek</a:t>
            </a:r>
            <a:endParaRPr lang="pl-PL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7375" y="255694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RICH:</a:t>
            </a:r>
            <a: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</a:b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identyfikacja cząsteczek</a:t>
            </a:r>
            <a:endParaRPr lang="pl-PL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7375" y="3425493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SPD, PS, ECAL, HCAL:</a:t>
            </a:r>
          </a:p>
          <a:p>
            <a:r>
              <a:rPr lang="pl-PL" i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dentyfikacja hadronów, elektronów i fotonów</a:t>
            </a:r>
            <a:endParaRPr lang="pl-PL" i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7375" y="457104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MUON:</a:t>
            </a:r>
            <a: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</a:br>
            <a:r>
              <a:rPr lang="pl-PL" i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identyfikacja cząsteczek</a:t>
            </a:r>
            <a:endParaRPr lang="pl-PL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wyzwalania (</a:t>
            </a:r>
            <a:r>
              <a:rPr lang="pl-PL" i="1" dirty="0" smtClean="0"/>
              <a:t>Trigger</a:t>
            </a:r>
            <a:r>
              <a:rPr lang="pl-PL" dirty="0" smtClean="0"/>
              <a:t>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" y="914400"/>
            <a:ext cx="5341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9093" y="1285188"/>
            <a:ext cx="3124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Zadania: </a:t>
            </a:r>
            <a:endParaRPr lang="pl-PL" b="1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Redukcja pasma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Buforowanie danych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452903" y="2133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r>
              <a:rPr lang="pl-PL" b="1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Najważniejsze cechy: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Hierarchiczna struktura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ASIC </a:t>
            </a:r>
            <a:r>
              <a:rPr lang="pl-PL" sz="1600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(L0)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FPGA (L1</a:t>
            </a:r>
            <a:r>
              <a:rPr lang="pl-PL" sz="1600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3861AA"/>
                </a:solidFill>
                <a:latin typeface="Calibri" pitchFamily="34" charset="0"/>
                <a:cs typeface="Calibri" pitchFamily="34" charset="0"/>
              </a:rPr>
              <a:t>Niestandardowe rozwiązania</a:t>
            </a:r>
            <a:endParaRPr lang="pl-PL" sz="1600" dirty="0">
              <a:solidFill>
                <a:srgbClr val="3861AA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34113"/>
              </p:ext>
            </p:extLst>
          </p:nvPr>
        </p:nvGraphicFramePr>
        <p:xfrm>
          <a:off x="5449093" y="4114800"/>
          <a:ext cx="3435033" cy="19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4555"/>
                <a:gridCol w="1207135"/>
                <a:gridCol w="134334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Poziom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Częstotliwość zdarzeń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Przepustowość</a:t>
                      </a:r>
                      <a:endParaRPr lang="en-GB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Front-end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40MHz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4TB/s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1MHz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100GB/s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40kHz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4GB/s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HLT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400Hz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40MB/s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Readout Network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Przemysław Karpiński </a:t>
            </a:r>
            <a:r>
              <a:rPr lang="en-GB" dirty="0"/>
              <a:t>- CERN </a:t>
            </a:r>
            <a:r>
              <a:rPr lang="en-GB" dirty="0" err="1"/>
              <a:t>openlab</a:t>
            </a:r>
            <a:r>
              <a:rPr lang="pl-PL" dirty="0"/>
              <a:t>, ICE-DIP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458200" cy="52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23598</TotalTime>
  <Words>650</Words>
  <Application>Microsoft Office PowerPoint</Application>
  <PresentationFormat>On-screen Show (4:3)</PresentationFormat>
  <Paragraphs>281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2_Default Design</vt:lpstr>
      <vt:lpstr>Przyszłość w CERN</vt:lpstr>
      <vt:lpstr>PowerPoint Presentation</vt:lpstr>
      <vt:lpstr>CERN</vt:lpstr>
      <vt:lpstr>Model standardowy</vt:lpstr>
      <vt:lpstr>LHC</vt:lpstr>
      <vt:lpstr>LHC</vt:lpstr>
      <vt:lpstr>LHCb</vt:lpstr>
      <vt:lpstr>System wyzwalania (Trigger)</vt:lpstr>
      <vt:lpstr>Readout Network</vt:lpstr>
      <vt:lpstr>Oprogramowanie LHCb</vt:lpstr>
      <vt:lpstr>Harmonogram LHCb</vt:lpstr>
      <vt:lpstr>Obliczenia w CERN</vt:lpstr>
      <vt:lpstr>Obliczenia w CERN</vt:lpstr>
      <vt:lpstr>Obliczenia w CERN</vt:lpstr>
      <vt:lpstr>CERN Openlab</vt:lpstr>
      <vt:lpstr>Skład osobowy</vt:lpstr>
      <vt:lpstr>Zapotrzebowanie na specjalistów</vt:lpstr>
      <vt:lpstr>Praca w CERN</vt:lpstr>
      <vt:lpstr>Programy zatrudnienia</vt:lpstr>
      <vt:lpstr>Programy zatrudnienia</vt:lpstr>
      <vt:lpstr>Programy zatrudnienia</vt:lpstr>
      <vt:lpstr>Programy zatrudnienia</vt:lpstr>
      <vt:lpstr>Zatrudnienie poprzez kolaboracje</vt:lpstr>
      <vt:lpstr>Pytania i odpowiedzi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Przemyslaw Karpinski</cp:lastModifiedBy>
  <cp:revision>706</cp:revision>
  <cp:lastPrinted>2011-10-11T10:10:47Z</cp:lastPrinted>
  <dcterms:created xsi:type="dcterms:W3CDTF">2006-05-15T11:16:45Z</dcterms:created>
  <dcterms:modified xsi:type="dcterms:W3CDTF">2014-12-16T11:05:01Z</dcterms:modified>
</cp:coreProperties>
</file>