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7" r:id="rId4"/>
    <p:sldMasterId id="2147483799" r:id="rId5"/>
  </p:sldMasterIdLst>
  <p:notesMasterIdLst>
    <p:notesMasterId r:id="rId20"/>
  </p:notesMasterIdLst>
  <p:handoutMasterIdLst>
    <p:handoutMasterId r:id="rId21"/>
  </p:handoutMasterIdLst>
  <p:sldIdLst>
    <p:sldId id="432" r:id="rId6"/>
    <p:sldId id="455" r:id="rId7"/>
    <p:sldId id="478" r:id="rId8"/>
    <p:sldId id="485" r:id="rId9"/>
    <p:sldId id="471" r:id="rId10"/>
    <p:sldId id="484" r:id="rId11"/>
    <p:sldId id="472" r:id="rId12"/>
    <p:sldId id="483" r:id="rId13"/>
    <p:sldId id="466" r:id="rId14"/>
    <p:sldId id="467" r:id="rId15"/>
    <p:sldId id="468" r:id="rId16"/>
    <p:sldId id="482" r:id="rId17"/>
    <p:sldId id="486" r:id="rId18"/>
    <p:sldId id="438" r:id="rId19"/>
  </p:sldIdLst>
  <p:sldSz cx="9144000" cy="5143500" type="screen16x9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5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nes" initials="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539C"/>
    <a:srgbClr val="FF0000"/>
    <a:srgbClr val="CC99FF"/>
    <a:srgbClr val="6600CC"/>
    <a:srgbClr val="FFFF66"/>
    <a:srgbClr val="CCFFCC"/>
    <a:srgbClr val="FFCC66"/>
    <a:srgbClr val="FFCC99"/>
    <a:srgbClr val="CC66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3" autoAdjust="0"/>
    <p:restoredTop sz="93391" autoAdjust="0"/>
  </p:normalViewPr>
  <p:slideViewPr>
    <p:cSldViewPr>
      <p:cViewPr varScale="1">
        <p:scale>
          <a:sx n="101" d="100"/>
          <a:sy n="101" d="100"/>
        </p:scale>
        <p:origin x="80" y="6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27" d="100"/>
          <a:sy n="127" d="100"/>
        </p:scale>
        <p:origin x="-744" y="-84"/>
      </p:cViewPr>
      <p:guideLst>
        <p:guide orient="horz" pos="2305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160623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4" tIns="45767" rIns="91534" bIns="4576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9045" y="2"/>
            <a:ext cx="4160623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4" tIns="45767" rIns="91534" bIns="4576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7732"/>
            <a:ext cx="4160623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4" tIns="45767" rIns="91534" bIns="4576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9045" y="6947732"/>
            <a:ext cx="4160623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4" tIns="45767" rIns="91534" bIns="4576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30A979-00AB-4798-A104-F4E3FCCC7CC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771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160623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4" tIns="45767" rIns="91534" bIns="4576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9045" y="2"/>
            <a:ext cx="4160623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4" tIns="45767" rIns="91534" bIns="4576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3788" y="549275"/>
            <a:ext cx="4873625" cy="2741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736" y="3474721"/>
            <a:ext cx="7679732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4" tIns="45767" rIns="91534" bIns="457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7732"/>
            <a:ext cx="4160623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4" tIns="45767" rIns="91534" bIns="4576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9045" y="6947732"/>
            <a:ext cx="4160623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4" tIns="45767" rIns="91534" bIns="4576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D4A12C8-2C28-4570-BF40-EA4A75B97A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4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A12C8-2C28-4570-BF40-EA4A75B97A0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6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3788" y="549275"/>
            <a:ext cx="4873625" cy="274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8F6B0E-26BE-4983-9B2B-37041EF780B6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812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A12C8-2C28-4570-BF40-EA4A75B97A0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00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A12C8-2C28-4570-BF40-EA4A75B97A0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56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A12C8-2C28-4570-BF40-EA4A75B97A0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48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327B0-3277-4758-B25E-AA3FDEA5C66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572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A12C8-2C28-4570-BF40-EA4A75B97A0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8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A12C8-2C28-4570-BF40-EA4A75B97A0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62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\\cern.ch\dfs\Users\m\mlejeune\Desktop\AS SCREENSHOTS - For PPT\1_No_text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370" b="12943"/>
          <a:stretch/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ffectLst>
            <a:glow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0" y="1657350"/>
            <a:ext cx="4800600" cy="1600200"/>
          </a:xfrm>
        </p:spPr>
        <p:txBody>
          <a:bodyPr anchor="b"/>
          <a:lstStyle>
            <a:lvl1pPr>
              <a:lnSpc>
                <a:spcPct val="100000"/>
              </a:lnSpc>
              <a:defRPr sz="38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3429002"/>
            <a:ext cx="4800600" cy="914400"/>
          </a:xfrm>
        </p:spPr>
        <p:txBody>
          <a:bodyPr/>
          <a:lstStyle>
            <a:lvl1pPr marL="0" indent="0" algn="r">
              <a:buFont typeface="Tw Cen MT Condensed Extra Bold" pitchFamily="34" charset="0"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9000" y="4248150"/>
            <a:ext cx="1343101" cy="83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675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Alberto Di Meglio – CERN openlab</a:t>
            </a:r>
            <a:endParaRPr lang="en-GB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B6A18-48BB-4144-B07A-71F52C47B9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798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171450"/>
            <a:ext cx="19050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171450"/>
            <a:ext cx="55626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Alberto Di Meglio – CERN openlab</a:t>
            </a:r>
            <a:endParaRPr lang="en-GB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3914F-198C-485C-81C8-54FFFE0695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827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Alberto Di Meglio – CERN openlab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68313" y="1203325"/>
            <a:ext cx="3959225" cy="33845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963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Alberto Di Meglio – CERN openlab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2C59-C3A7-46C7-91C3-EEC8252EA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792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Alberto Di Meglio – CERN openlab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2C59-C3A7-46C7-91C3-EEC8252EA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980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Alberto Di Meglio – CERN openlab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2C59-C3A7-46C7-91C3-EEC8252EA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112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Alberto Di Meglio – CERN openlab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2C59-C3A7-46C7-91C3-EEC8252EA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659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Alberto Di Meglio – CERN openlab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2C59-C3A7-46C7-91C3-EEC8252EA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52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Alberto Di Meglio – CERN openlab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2C59-C3A7-46C7-91C3-EEC8252EA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404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Alberto Di Meglio – CERN openlab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2C59-C3A7-46C7-91C3-EEC8252EA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85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chemeClr val="tx2">
                  <a:lumMod val="65000"/>
                  <a:lumOff val="35000"/>
                </a:schemeClr>
              </a:buClr>
              <a:buFont typeface="Arial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chemeClr val="accent4">
                  <a:lumMod val="50000"/>
                  <a:lumOff val="50000"/>
                </a:schemeClr>
              </a:buClr>
              <a:buFont typeface="Arial" pitchFamily="34" charset="0"/>
              <a:buChar char="›"/>
              <a:defRPr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i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Alberto Di Meglio – CERN openlab</a:t>
            </a:r>
            <a:endParaRPr lang="en-GB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50220-DD9C-47A5-93EE-42AF7A75DF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095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Alberto Di Meglio – CERN openlab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2C59-C3A7-46C7-91C3-EEC8252EA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537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Alberto Di Meglio – CERN openlab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2C59-C3A7-46C7-91C3-EEC8252EA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810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Alberto Di Meglio – CERN openlab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2C59-C3A7-46C7-91C3-EEC8252EA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3809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Alberto Di Meglio – CERN openlab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2C59-C3A7-46C7-91C3-EEC8252EA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3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Alberto Di Meglio – CERN openlab</a:t>
            </a:r>
            <a:endParaRPr lang="en-GB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53107-F608-456C-B393-1636D6288C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019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914400"/>
            <a:ext cx="3733800" cy="3829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914400"/>
            <a:ext cx="3733800" cy="3829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Alberto Di Meglio – CERN openlab</a:t>
            </a:r>
            <a:endParaRPr lang="en-GB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0176A-5866-4CEE-8F28-C919D9E3FB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175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8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8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Alberto Di Meglio – CERN openlab</a:t>
            </a:r>
            <a:endParaRPr lang="en-GB" dirty="0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AD700-66B0-443A-AB99-3C1FAC844F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90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Alberto Di Meglio – CERN openlab</a:t>
            </a:r>
            <a:endParaRPr lang="en-GB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EE3D9-8D13-4984-BB83-25C3368A53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599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Alberto Di Meglio – CERN openlab</a:t>
            </a:r>
            <a:endParaRPr lang="en-GB" dirty="0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AA65D-7072-47D8-A2F2-9D5D40918B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13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Alberto Di Meglio – CERN openlab</a:t>
            </a:r>
            <a:endParaRPr lang="en-GB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9954B-5CDA-43F8-873A-EEFBD1CA1A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856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3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Alberto Di Meglio – CERN openlab</a:t>
            </a:r>
            <a:endParaRPr lang="en-GB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6E66B-3C5D-4590-A840-4F056A3E3D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73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ern.ch\dfs\Users\m\mlejeune\Desktop\AS SCREENSHOTS - For PPT\17_No_text.png"/>
          <p:cNvPicPr>
            <a:picLocks noChangeAspect="1" noChangeArrowheads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517" b="12889"/>
          <a:stretch/>
        </p:blipFill>
        <p:spPr bwMode="auto">
          <a:xfrm flipH="1">
            <a:off x="0" y="0"/>
            <a:ext cx="347663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228600" y="4914900"/>
            <a:ext cx="8686800" cy="0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914400"/>
            <a:ext cx="76200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4914900"/>
            <a:ext cx="6858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 i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Alberto Di Meglio – CERN openlab</a:t>
            </a:r>
            <a:endParaRPr lang="en-GB" dirty="0"/>
          </a:p>
        </p:txBody>
      </p:sp>
      <p:sp>
        <p:nvSpPr>
          <p:cNvPr id="1030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71451"/>
            <a:ext cx="7620000" cy="43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4914900"/>
            <a:ext cx="99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 i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BFF724B7-BA1C-4BA8-8071-FB3075E839F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99" y="76200"/>
            <a:ext cx="1343101" cy="83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5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81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6">
              <a:lumMod val="75000"/>
            </a:schemeClr>
          </a:solidFill>
          <a:latin typeface="Arial" pitchFamily="34" charset="0"/>
          <a:ea typeface="+mj-ea"/>
          <a:cs typeface="Arial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15539C"/>
          </a:solidFill>
          <a:latin typeface="Franklin Gothic Dem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15539C"/>
          </a:solidFill>
          <a:latin typeface="Franklin Gothic Dem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15539C"/>
          </a:solidFill>
          <a:latin typeface="Franklin Gothic Dem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15539C"/>
          </a:solidFill>
          <a:latin typeface="Franklin Gothic Dem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>
          <a:solidFill>
            <a:srgbClr val="15539C"/>
          </a:solidFill>
          <a:latin typeface="Franklin Gothic Dem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>
          <a:solidFill>
            <a:srgbClr val="15539C"/>
          </a:solidFill>
          <a:latin typeface="Franklin Gothic Dem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>
          <a:solidFill>
            <a:srgbClr val="15539C"/>
          </a:solidFill>
          <a:latin typeface="Franklin Gothic Dem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>
          <a:solidFill>
            <a:srgbClr val="15539C"/>
          </a:solidFill>
          <a:latin typeface="Franklin Gothic Dem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SzPct val="120000"/>
        <a:buFont typeface="Tw Cen MT Condensed Extra Bold" pitchFamily="34" charset="0"/>
        <a:buChar char="&gt;"/>
        <a:defRPr sz="28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0000"/>
        <a:buFont typeface="Wingdings" charset="2"/>
        <a:buChar char="§"/>
        <a:defRPr sz="2400">
          <a:solidFill>
            <a:schemeClr val="accent6">
              <a:lumMod val="75000"/>
            </a:schemeClr>
          </a:solidFill>
          <a:latin typeface="Franklin Gothic Book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0000"/>
        <a:buChar char="•"/>
        <a:defRPr sz="2000">
          <a:solidFill>
            <a:schemeClr val="accent6">
              <a:lumMod val="75000"/>
            </a:schemeClr>
          </a:solidFill>
          <a:latin typeface="Franklin Gothic Book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0000"/>
        <a:buChar char="–"/>
        <a:defRPr>
          <a:solidFill>
            <a:schemeClr val="accent6">
              <a:lumMod val="75000"/>
            </a:schemeClr>
          </a:solidFill>
          <a:latin typeface="Franklin Gothic Book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0000"/>
        <a:buChar char="»"/>
        <a:defRPr>
          <a:solidFill>
            <a:schemeClr val="accent6">
              <a:lumMod val="75000"/>
            </a:schemeClr>
          </a:solidFill>
          <a:latin typeface="Franklin Gothic Book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20000"/>
        <a:buChar char="»"/>
        <a:defRPr>
          <a:solidFill>
            <a:srgbClr val="15539C"/>
          </a:solidFill>
          <a:latin typeface="Franklin Gothic Book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20000"/>
        <a:buChar char="»"/>
        <a:defRPr>
          <a:solidFill>
            <a:srgbClr val="15539C"/>
          </a:solidFill>
          <a:latin typeface="Franklin Gothic Book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20000"/>
        <a:buChar char="»"/>
        <a:defRPr>
          <a:solidFill>
            <a:srgbClr val="15539C"/>
          </a:solidFill>
          <a:latin typeface="Franklin Gothic Book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20000"/>
        <a:buChar char="»"/>
        <a:defRPr>
          <a:solidFill>
            <a:srgbClr val="15539C"/>
          </a:solidFill>
          <a:latin typeface="Franklin Gothic Book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Alberto Di Meglio – CERN openlab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F2C59-C3A7-46C7-91C3-EEC8252EA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23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7" Type="http://schemas.openxmlformats.org/officeDocument/2006/relationships/image" Target="../media/image52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jpeg"/><Relationship Id="rId26" Type="http://schemas.openxmlformats.org/officeDocument/2006/relationships/image" Target="../media/image29.jpg"/><Relationship Id="rId3" Type="http://schemas.openxmlformats.org/officeDocument/2006/relationships/image" Target="../media/image6.jpeg"/><Relationship Id="rId21" Type="http://schemas.openxmlformats.org/officeDocument/2006/relationships/image" Target="../media/image24.jpe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jpe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jpeg"/><Relationship Id="rId10" Type="http://schemas.openxmlformats.org/officeDocument/2006/relationships/image" Target="../media/image13.jpeg"/><Relationship Id="rId19" Type="http://schemas.openxmlformats.org/officeDocument/2006/relationships/image" Target="../media/image22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Relationship Id="rId22" Type="http://schemas.openxmlformats.org/officeDocument/2006/relationships/image" Target="../media/image2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7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itdigital.eu/" TargetMode="External"/><Relationship Id="rId3" Type="http://schemas.openxmlformats.org/officeDocument/2006/relationships/hyperlink" Target="http://www.eskills-vision.eu/" TargetMode="External"/><Relationship Id="rId7" Type="http://schemas.openxmlformats.org/officeDocument/2006/relationships/hyperlink" Target="http://eskills4jobs.ec.europa.e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competences.eu/" TargetMode="External"/><Relationship Id="rId5" Type="http://schemas.openxmlformats.org/officeDocument/2006/relationships/hyperlink" Target="http://www.eskills-lead.eu/" TargetMode="External"/><Relationship Id="rId4" Type="http://schemas.openxmlformats.org/officeDocument/2006/relationships/hyperlink" Target="http://www.eskills-guide.e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733800" y="1962150"/>
            <a:ext cx="5105400" cy="1600200"/>
          </a:xfrm>
        </p:spPr>
        <p:txBody>
          <a:bodyPr anchor="t"/>
          <a:lstStyle/>
          <a:p>
            <a:r>
              <a:rPr lang="en-US" dirty="0" smtClean="0"/>
              <a:t>Core Skills for a Digital Economy 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962400" y="3429002"/>
            <a:ext cx="4800600" cy="914400"/>
          </a:xfrm>
        </p:spPr>
        <p:txBody>
          <a:bodyPr/>
          <a:lstStyle/>
          <a:p>
            <a:r>
              <a:rPr lang="fr-CH" dirty="0" smtClean="0">
                <a:latin typeface="Arial" pitchFamily="34" charset="0"/>
                <a:cs typeface="Arial" pitchFamily="34" charset="0"/>
              </a:rPr>
              <a:t>Alberto Di Meglio</a:t>
            </a:r>
          </a:p>
          <a:p>
            <a:r>
              <a:rPr lang="fr-CH" dirty="0" smtClean="0">
                <a:latin typeface="Arial" pitchFamily="34" charset="0"/>
                <a:cs typeface="Arial" pitchFamily="34" charset="0"/>
              </a:rPr>
              <a:t>CERN </a:t>
            </a:r>
            <a:r>
              <a:rPr lang="fr-CH" smtClean="0">
                <a:latin typeface="Arial" pitchFamily="34" charset="0"/>
                <a:cs typeface="Arial" pitchFamily="34" charset="0"/>
              </a:rPr>
              <a:t>openlab Head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0444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Summer Student Programme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79512" y="902509"/>
            <a:ext cx="4572000" cy="244827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150000"/>
              <a:buFont typeface="Arial" panose="020B0604020202020204" pitchFamily="34" charset="0"/>
              <a:buChar char="›"/>
            </a:pPr>
            <a:r>
              <a:rPr lang="en-GB" sz="2000" b="1" dirty="0" smtClean="0">
                <a:solidFill>
                  <a:srgbClr val="222268"/>
                </a:solidFill>
              </a:rPr>
              <a:t>Work programme</a:t>
            </a:r>
            <a:endParaRPr lang="en-GB" sz="2000" b="1" dirty="0">
              <a:solidFill>
                <a:srgbClr val="222268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222268"/>
                </a:solidFill>
              </a:rPr>
              <a:t>Individual project in collaboration with industrial companies</a:t>
            </a:r>
          </a:p>
          <a:p>
            <a:pPr marL="742950" lvl="1" indent="-285750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222268"/>
                </a:solidFill>
              </a:rPr>
              <a:t>15 lectures by experts from CERN and other labs</a:t>
            </a:r>
            <a:r>
              <a:rPr lang="en-GB" dirty="0">
                <a:solidFill>
                  <a:srgbClr val="222268"/>
                </a:solidFill>
              </a:rPr>
              <a:t> </a:t>
            </a:r>
            <a:r>
              <a:rPr lang="en-GB" dirty="0" smtClean="0">
                <a:solidFill>
                  <a:srgbClr val="222268"/>
                </a:solidFill>
              </a:rPr>
              <a:t>on applied IT</a:t>
            </a:r>
          </a:p>
          <a:p>
            <a:pPr marL="742950" lvl="1" indent="-285750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222268"/>
                </a:solidFill>
              </a:rPr>
              <a:t>Lightning talks sessions</a:t>
            </a:r>
          </a:p>
          <a:p>
            <a:pPr marL="742950" lvl="1" indent="-285750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222268"/>
                </a:solidFill>
              </a:rPr>
              <a:t>Published </a:t>
            </a:r>
            <a:r>
              <a:rPr lang="en-GB" dirty="0" err="1" smtClean="0">
                <a:solidFill>
                  <a:srgbClr val="222268"/>
                </a:solidFill>
              </a:rPr>
              <a:t>yechnical</a:t>
            </a:r>
            <a:r>
              <a:rPr lang="en-GB" dirty="0" smtClean="0">
                <a:solidFill>
                  <a:srgbClr val="222268"/>
                </a:solidFill>
              </a:rPr>
              <a:t> reports</a:t>
            </a:r>
            <a:endParaRPr lang="en-GB" dirty="0">
              <a:solidFill>
                <a:srgbClr val="22226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18008" y="895350"/>
            <a:ext cx="4572000" cy="244827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150000"/>
              <a:buFont typeface="Arial" panose="020B0604020202020204" pitchFamily="34" charset="0"/>
              <a:buChar char="›"/>
            </a:pPr>
            <a:r>
              <a:rPr lang="en-GB" sz="2000" b="1" dirty="0">
                <a:solidFill>
                  <a:srgbClr val="222268"/>
                </a:solidFill>
              </a:rPr>
              <a:t>Summer student </a:t>
            </a:r>
            <a:r>
              <a:rPr lang="en-GB" sz="2000" b="1" dirty="0" smtClean="0">
                <a:solidFill>
                  <a:srgbClr val="222268"/>
                </a:solidFill>
              </a:rPr>
              <a:t>program 2014</a:t>
            </a:r>
            <a:endParaRPr lang="en-GB" sz="2000" b="1" dirty="0">
              <a:solidFill>
                <a:srgbClr val="222268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222268"/>
                </a:solidFill>
              </a:rPr>
              <a:t>850+ applicants</a:t>
            </a:r>
          </a:p>
          <a:p>
            <a:pPr marL="742950" lvl="1" indent="-285750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222268"/>
                </a:solidFill>
              </a:rPr>
              <a:t>23 selected candidates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95" b="13985"/>
          <a:stretch/>
        </p:blipFill>
        <p:spPr>
          <a:xfrm>
            <a:off x="857234" y="3435846"/>
            <a:ext cx="3216555" cy="1272065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14400" y="4914900"/>
            <a:ext cx="6858000" cy="228600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Alberto Di Meglio – CERN openlab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6EE3D9-8D13-4984-BB83-25C3368A53EE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625692" y="2026518"/>
            <a:ext cx="4572000" cy="1942604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150000"/>
              <a:buFont typeface="Arial" panose="020B0604020202020204" pitchFamily="34" charset="0"/>
              <a:buChar char="›"/>
            </a:pPr>
            <a:r>
              <a:rPr lang="en-GB" sz="2000" b="1" dirty="0">
                <a:solidFill>
                  <a:srgbClr val="222268"/>
                </a:solidFill>
              </a:rPr>
              <a:t>Summer student </a:t>
            </a:r>
            <a:r>
              <a:rPr lang="en-GB" sz="2000" b="1" dirty="0" smtClean="0">
                <a:solidFill>
                  <a:srgbClr val="222268"/>
                </a:solidFill>
              </a:rPr>
              <a:t>program 2015</a:t>
            </a:r>
            <a:endParaRPr lang="en-GB" sz="2000" b="1" dirty="0">
              <a:solidFill>
                <a:srgbClr val="222268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222268"/>
                </a:solidFill>
              </a:rPr>
              <a:t>1580+ applicants</a:t>
            </a:r>
          </a:p>
          <a:p>
            <a:pPr marL="742950" lvl="1" indent="-285750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222268"/>
                </a:solidFill>
              </a:rPr>
              <a:t>40 selected candidates</a:t>
            </a:r>
          </a:p>
          <a:p>
            <a:pPr marL="1200150" lvl="2" indent="-285750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222268"/>
                </a:solidFill>
              </a:rPr>
              <a:t>36 co-funded by CERN openlab companies and the IT Department</a:t>
            </a:r>
          </a:p>
          <a:p>
            <a:pPr marL="1200150" lvl="2" indent="-285750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222268"/>
                </a:solidFill>
              </a:rPr>
              <a:t>3 special scholarships from the CERN DG</a:t>
            </a:r>
          </a:p>
          <a:p>
            <a:pPr marL="1200150" lvl="2" indent="-285750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222268"/>
                </a:solidFill>
              </a:rPr>
              <a:t>1 Oracle/MTN scholarship for a Nigerian student </a:t>
            </a:r>
          </a:p>
        </p:txBody>
      </p:sp>
    </p:spTree>
    <p:extLst>
      <p:ext uri="{BB962C8B-B14F-4D97-AF65-F5344CB8AC3E}">
        <p14:creationId xmlns:p14="http://schemas.microsoft.com/office/powerpoint/2010/main" val="42620260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370968" y="1062475"/>
            <a:ext cx="2808311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Started February 2013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Recruited 5 fellows</a:t>
            </a:r>
          </a:p>
          <a:p>
            <a:pPr marL="0" indent="0">
              <a:buNone/>
            </a:pPr>
            <a:endParaRPr lang="en-US" sz="1600" dirty="0">
              <a:solidFill>
                <a:srgbClr val="000000">
                  <a:lumMod val="50000"/>
                  <a:lumOff val="50000"/>
                </a:srgbClr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Model can be extended to other areas (e.g. data analytics)</a:t>
            </a:r>
          </a:p>
          <a:p>
            <a:pPr marL="0" indent="0">
              <a:buNone/>
            </a:pPr>
            <a:endParaRPr lang="en-US" sz="16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4177"/>
            <a:ext cx="6300192" cy="108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01296" y="1037475"/>
            <a:ext cx="4083072" cy="291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17510" y="3916513"/>
            <a:ext cx="5214930" cy="81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Alberto Di Meglio – CERN openlab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00" y="3469959"/>
            <a:ext cx="1893047" cy="126203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6856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Innovation and Entrepreneurship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b="1" dirty="0" smtClean="0"/>
              <a:t>CERN openlab/Intel Innovation and Entrepreneurship Project</a:t>
            </a:r>
          </a:p>
          <a:p>
            <a:pPr lvl="1"/>
            <a:r>
              <a:rPr lang="en-GB" sz="1800" dirty="0" smtClean="0"/>
              <a:t>Define a process for creating awareness, stimulate talent, support innovation and entrepreneurship</a:t>
            </a:r>
          </a:p>
          <a:p>
            <a:r>
              <a:rPr lang="en-GB" sz="2000" b="1" dirty="0" smtClean="0"/>
              <a:t>IT Lightning Talks Programme</a:t>
            </a:r>
          </a:p>
          <a:p>
            <a:pPr lvl="1"/>
            <a:r>
              <a:rPr lang="en-GB" sz="1800" dirty="0" smtClean="0"/>
              <a:t>A bimonthly series of 5-minute elevator pitches to propose ideas</a:t>
            </a:r>
          </a:p>
          <a:p>
            <a:r>
              <a:rPr lang="en-GB" sz="2000" b="1" dirty="0" err="1" smtClean="0"/>
              <a:t>IdeaSquare</a:t>
            </a:r>
            <a:r>
              <a:rPr lang="en-GB" sz="2000" b="1" dirty="0" smtClean="0"/>
              <a:t> Challenge-Based Innovation (CBI)</a:t>
            </a:r>
          </a:p>
          <a:p>
            <a:pPr lvl="1"/>
            <a:r>
              <a:rPr lang="en-US" sz="1800" dirty="0" smtClean="0"/>
              <a:t>Dedicated </a:t>
            </a:r>
            <a:r>
              <a:rPr lang="en-US" sz="1800" dirty="0"/>
              <a:t>MSc-level program </a:t>
            </a:r>
            <a:r>
              <a:rPr lang="en-US" sz="1800" dirty="0" smtClean="0"/>
              <a:t>targeted </a:t>
            </a:r>
            <a:r>
              <a:rPr lang="en-US" sz="1800" dirty="0"/>
              <a:t>to multidisciplinary student </a:t>
            </a:r>
            <a:r>
              <a:rPr lang="en-US" sz="1800" dirty="0" smtClean="0"/>
              <a:t>teams</a:t>
            </a:r>
          </a:p>
          <a:p>
            <a:r>
              <a:rPr lang="en-US" sz="2000" b="1" dirty="0" smtClean="0"/>
              <a:t>Entrepreneurship Meet-ups</a:t>
            </a:r>
          </a:p>
          <a:p>
            <a:pPr lvl="1"/>
            <a:r>
              <a:rPr lang="en-US" sz="1800" dirty="0" smtClean="0"/>
              <a:t>Organized by CERN KT to support future entrepreneurs</a:t>
            </a:r>
            <a:endParaRPr lang="en-GB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Alberto Di Meglio – CERN openlab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50220-DD9C-47A5-93EE-42AF7A75DF71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4066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Concrete Examples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953505"/>
            <a:ext cx="6858000" cy="3829050"/>
          </a:xfrm>
        </p:spPr>
        <p:txBody>
          <a:bodyPr/>
          <a:lstStyle/>
          <a:p>
            <a:r>
              <a:rPr lang="en-GB" dirty="0"/>
              <a:t>12 years of projects</a:t>
            </a:r>
          </a:p>
          <a:p>
            <a:pPr lvl="1"/>
            <a:r>
              <a:rPr lang="en-GB" dirty="0" smtClean="0"/>
              <a:t>50+ Fellows</a:t>
            </a:r>
          </a:p>
          <a:p>
            <a:pPr lvl="1"/>
            <a:r>
              <a:rPr lang="en-GB" dirty="0" smtClean="0"/>
              <a:t>160+ Summer Students</a:t>
            </a:r>
          </a:p>
          <a:p>
            <a:pPr lvl="1"/>
            <a:r>
              <a:rPr lang="en-GB" dirty="0" smtClean="0"/>
              <a:t>82 registered alumni</a:t>
            </a:r>
          </a:p>
          <a:p>
            <a:pPr marL="0" indent="0">
              <a:buNone/>
            </a:pPr>
            <a:endParaRPr lang="en-GB" dirty="0" smtClean="0"/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Alberto Di Meglio – CERN openlab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50220-DD9C-47A5-93EE-42AF7A75DF71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4760613" y="3574168"/>
            <a:ext cx="2605173" cy="457200"/>
            <a:chOff x="419100" y="2876550"/>
            <a:chExt cx="2605173" cy="4572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" y="2876550"/>
              <a:ext cx="457200" cy="4572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14400" y="2897401"/>
              <a:ext cx="210987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 smtClean="0"/>
                <a:t>M.H., Fellow 2007</a:t>
              </a:r>
            </a:p>
            <a:p>
              <a:r>
                <a:rPr lang="en-GB" sz="1050" dirty="0" smtClean="0"/>
                <a:t>Software Architect, </a:t>
              </a:r>
              <a:r>
                <a:rPr lang="en-GB" sz="1050" dirty="0"/>
                <a:t>Tyler Capital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600200" y="3564235"/>
            <a:ext cx="2459299" cy="477066"/>
            <a:chOff x="419100" y="3390084"/>
            <a:chExt cx="2459299" cy="47706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" y="3390084"/>
              <a:ext cx="477066" cy="47706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14400" y="3404927"/>
              <a:ext cx="1963999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 smtClean="0"/>
                <a:t>A.U., Fellow 2003</a:t>
              </a:r>
            </a:p>
            <a:p>
              <a:r>
                <a:rPr lang="en-GB" sz="1050" dirty="0" smtClean="0"/>
                <a:t>Project Manager, </a:t>
              </a:r>
              <a:r>
                <a:rPr lang="en-GB" sz="1050" dirty="0" err="1" smtClean="0"/>
                <a:t>Nagravision</a:t>
              </a:r>
              <a:endParaRPr lang="en-GB" sz="105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00200" y="2963051"/>
            <a:ext cx="2893713" cy="462347"/>
            <a:chOff x="419100" y="3887916"/>
            <a:chExt cx="2893713" cy="46234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00" b="58824"/>
            <a:stretch/>
          </p:blipFill>
          <p:spPr>
            <a:xfrm>
              <a:off x="419100" y="3926204"/>
              <a:ext cx="477066" cy="42405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914400" y="3887916"/>
              <a:ext cx="239841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 smtClean="0"/>
                <a:t>A.H., Fellow 2003</a:t>
              </a:r>
            </a:p>
            <a:p>
              <a:r>
                <a:rPr lang="en-US" sz="1050" dirty="0"/>
                <a:t>Senior HPC Solutions Engineer, Intel</a:t>
              </a:r>
              <a:endParaRPr lang="en-GB" sz="105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760613" y="2933700"/>
            <a:ext cx="3130586" cy="533400"/>
            <a:chOff x="3593263" y="2800350"/>
            <a:chExt cx="3130586" cy="533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3263" y="2800350"/>
              <a:ext cx="533400" cy="5334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126663" y="2876550"/>
              <a:ext cx="2597186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 smtClean="0"/>
                <a:t>X.G., Fellow 2006</a:t>
              </a:r>
            </a:p>
            <a:p>
              <a:r>
                <a:rPr lang="en-GB" sz="1050" dirty="0"/>
                <a:t>Chief Data </a:t>
              </a:r>
              <a:r>
                <a:rPr lang="en-GB" sz="1050" dirty="0" smtClean="0"/>
                <a:t>Scientist, </a:t>
              </a:r>
              <a:r>
                <a:rPr lang="en-GB" sz="1050" dirty="0" err="1" smtClean="0"/>
                <a:t>Dassault</a:t>
              </a:r>
              <a:r>
                <a:rPr lang="en-GB" sz="1050" dirty="0" smtClean="0"/>
                <a:t> </a:t>
              </a:r>
              <a:r>
                <a:rPr lang="en-GB" sz="1050" dirty="0" err="1"/>
                <a:t>Systèmes</a:t>
              </a:r>
              <a:endParaRPr lang="en-GB" sz="105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600200" y="4171950"/>
            <a:ext cx="2977458" cy="533400"/>
            <a:chOff x="3593263" y="3486150"/>
            <a:chExt cx="2977458" cy="5334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15" b="24110"/>
            <a:stretch/>
          </p:blipFill>
          <p:spPr>
            <a:xfrm>
              <a:off x="3593263" y="3486150"/>
              <a:ext cx="533400" cy="5334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145057" y="3545101"/>
              <a:ext cx="2425664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 smtClean="0"/>
                <a:t>J.D., Summer Student 2006</a:t>
              </a:r>
            </a:p>
            <a:p>
              <a:r>
                <a:rPr lang="en-GB" sz="1050" dirty="0"/>
                <a:t>Senior Software Engineer, </a:t>
              </a:r>
              <a:r>
                <a:rPr lang="en-GB" sz="1050" dirty="0" smtClean="0"/>
                <a:t>EMBL-EBI</a:t>
              </a:r>
              <a:endParaRPr lang="en-GB" sz="105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672550" y="4171697"/>
            <a:ext cx="2867125" cy="533485"/>
            <a:chOff x="3547344" y="4128151"/>
            <a:chExt cx="2867125" cy="53348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458" b="12498"/>
            <a:stretch/>
          </p:blipFill>
          <p:spPr>
            <a:xfrm>
              <a:off x="3547344" y="4128151"/>
              <a:ext cx="521537" cy="53348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126663" y="4219279"/>
              <a:ext cx="2287806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 smtClean="0"/>
                <a:t>M.L., Fellow 2012</a:t>
              </a:r>
            </a:p>
            <a:p>
              <a:r>
                <a:rPr lang="en-GB" sz="1050" dirty="0" smtClean="0"/>
                <a:t>Business Data Analyst, SITA </a:t>
              </a:r>
              <a:r>
                <a:rPr lang="en-GB" sz="1050" dirty="0" err="1" smtClean="0"/>
                <a:t>OnAir</a:t>
              </a:r>
              <a:endParaRPr lang="en-GB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17113852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Alberto Di Meglio – CERN openlab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341223" y="1276350"/>
            <a:ext cx="2406428" cy="249613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700" cap="all" dirty="0" smtClean="0">
                <a:solidFill>
                  <a:srgbClr val="0070C0"/>
                </a:solidFill>
              </a:rPr>
              <a:t>Executive contact</a:t>
            </a:r>
          </a:p>
          <a:p>
            <a:pPr>
              <a:lnSpc>
                <a:spcPct val="150000"/>
              </a:lnSpc>
            </a:pPr>
            <a:r>
              <a:rPr lang="en-GB" sz="700" dirty="0" smtClean="0">
                <a:solidFill>
                  <a:srgbClr val="000000"/>
                </a:solidFill>
              </a:rPr>
              <a:t>Alberto Di Meglio, CERN openlab Head</a:t>
            </a:r>
          </a:p>
          <a:p>
            <a:pPr>
              <a:lnSpc>
                <a:spcPct val="150000"/>
              </a:lnSpc>
            </a:pPr>
            <a:r>
              <a:rPr lang="en-GB" sz="700" dirty="0" smtClean="0">
                <a:solidFill>
                  <a:srgbClr val="000000"/>
                </a:solidFill>
              </a:rPr>
              <a:t>alberto.di.meglio@cern.ch</a:t>
            </a:r>
          </a:p>
          <a:p>
            <a:pPr>
              <a:lnSpc>
                <a:spcPct val="150000"/>
              </a:lnSpc>
            </a:pPr>
            <a:endParaRPr lang="en-GB" sz="7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700" cap="all" dirty="0">
                <a:solidFill>
                  <a:srgbClr val="0070C0"/>
                </a:solidFill>
              </a:rPr>
              <a:t>Technical contact</a:t>
            </a:r>
          </a:p>
          <a:p>
            <a:pPr>
              <a:lnSpc>
                <a:spcPct val="150000"/>
              </a:lnSpc>
            </a:pPr>
            <a:r>
              <a:rPr lang="en-GB" sz="700" dirty="0" smtClean="0">
                <a:solidFill>
                  <a:srgbClr val="000000"/>
                </a:solidFill>
              </a:rPr>
              <a:t>Fons Rademakers, CERN openlab CTO</a:t>
            </a:r>
          </a:p>
          <a:p>
            <a:pPr>
              <a:lnSpc>
                <a:spcPct val="150000"/>
              </a:lnSpc>
            </a:pPr>
            <a:r>
              <a:rPr lang="en-GB" sz="700" dirty="0" smtClean="0">
                <a:solidFill>
                  <a:srgbClr val="000000"/>
                </a:solidFill>
              </a:rPr>
              <a:t>fons.rademakers@cern.ch</a:t>
            </a:r>
          </a:p>
          <a:p>
            <a:pPr>
              <a:lnSpc>
                <a:spcPct val="150000"/>
              </a:lnSpc>
            </a:pPr>
            <a:endParaRPr lang="en-GB" sz="7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700" cap="all" dirty="0">
                <a:solidFill>
                  <a:srgbClr val="0070C0"/>
                </a:solidFill>
              </a:rPr>
              <a:t>Communication contact</a:t>
            </a:r>
          </a:p>
          <a:p>
            <a:pPr>
              <a:lnSpc>
                <a:spcPct val="150000"/>
              </a:lnSpc>
            </a:pPr>
            <a:r>
              <a:rPr lang="en-GB" sz="700" dirty="0" err="1" smtClean="0">
                <a:solidFill>
                  <a:srgbClr val="000000"/>
                </a:solidFill>
              </a:rPr>
              <a:t>Mélissa</a:t>
            </a:r>
            <a:r>
              <a:rPr lang="en-GB" sz="700" dirty="0" smtClean="0">
                <a:solidFill>
                  <a:srgbClr val="000000"/>
                </a:solidFill>
              </a:rPr>
              <a:t> Gaillard, CERN openlab Communication Officer</a:t>
            </a:r>
          </a:p>
          <a:p>
            <a:pPr>
              <a:lnSpc>
                <a:spcPct val="150000"/>
              </a:lnSpc>
            </a:pPr>
            <a:r>
              <a:rPr lang="en-GB" sz="700" dirty="0" smtClean="0">
                <a:solidFill>
                  <a:srgbClr val="000000"/>
                </a:solidFill>
              </a:rPr>
              <a:t>melissa.gaillard@cern.ch</a:t>
            </a:r>
          </a:p>
          <a:p>
            <a:pPr>
              <a:lnSpc>
                <a:spcPct val="150000"/>
              </a:lnSpc>
            </a:pPr>
            <a:endParaRPr lang="en-GB" sz="7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700" cap="all" dirty="0">
                <a:solidFill>
                  <a:srgbClr val="0070C0"/>
                </a:solidFill>
              </a:rPr>
              <a:t>Admin contact</a:t>
            </a:r>
          </a:p>
          <a:p>
            <a:pPr>
              <a:lnSpc>
                <a:spcPct val="150000"/>
              </a:lnSpc>
            </a:pPr>
            <a:r>
              <a:rPr lang="en-GB" sz="700" dirty="0" smtClean="0">
                <a:solidFill>
                  <a:srgbClr val="000000"/>
                </a:solidFill>
              </a:rPr>
              <a:t>Kristina Gunne, CERN openlab Administration Officer</a:t>
            </a:r>
          </a:p>
          <a:p>
            <a:pPr>
              <a:lnSpc>
                <a:spcPct val="150000"/>
              </a:lnSpc>
            </a:pPr>
            <a:r>
              <a:rPr lang="en-GB" sz="700" dirty="0" smtClean="0">
                <a:solidFill>
                  <a:srgbClr val="000000"/>
                </a:solidFill>
              </a:rPr>
              <a:t>kristina.gunne@cern.ch</a:t>
            </a:r>
            <a:endParaRPr lang="en-GB" sz="8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853107-F608-456C-B393-1636D6288C7D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8269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CERN openlab in a nutshell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Alberto Di Meglio – CERN openlab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66801" y="1143000"/>
            <a:ext cx="6041571" cy="3543300"/>
          </a:xfrm>
        </p:spPr>
        <p:txBody>
          <a:bodyPr/>
          <a:lstStyle/>
          <a:p>
            <a:pPr eaLnBrk="0" hangingPunct="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A science – industry partnership to drive R&amp;D and innovation with over a decade of success</a:t>
            </a:r>
          </a:p>
          <a:p>
            <a:pPr eaLnBrk="0" hangingPunct="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Evaluate state-of-the-art technologies in a challenging environment and improve them</a:t>
            </a:r>
          </a:p>
          <a:p>
            <a:pPr eaLnBrk="0" hangingPunct="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Test in a research environment today what will be used in many business sectors tomorrow</a:t>
            </a:r>
          </a:p>
          <a:p>
            <a:pPr eaLnBrk="0" hangingPunct="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Train next generation </a:t>
            </a:r>
            <a:r>
              <a:rPr lang="en-GB" sz="2000" smtClean="0">
                <a:latin typeface="Arial" pitchFamily="34" charset="0"/>
                <a:cs typeface="Arial" pitchFamily="34" charset="0"/>
              </a:rPr>
              <a:t>of engineers/scientists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Disseminate results and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o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utreach to new audiences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7800" y="3333750"/>
            <a:ext cx="5660572" cy="6096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143000"/>
            <a:ext cx="1873998" cy="288012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50220-DD9C-47A5-93EE-42AF7A75DF71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537" y="3996158"/>
            <a:ext cx="398940" cy="47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170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5530933" y="719102"/>
            <a:ext cx="3536867" cy="112232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169177" y="712628"/>
            <a:ext cx="3180292" cy="112232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3294470" y="431175"/>
            <a:ext cx="2326459" cy="134187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169177" y="1799411"/>
            <a:ext cx="8898624" cy="13819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3" name="Rectangle 1032"/>
          <p:cNvSpPr/>
          <p:nvPr/>
        </p:nvSpPr>
        <p:spPr>
          <a:xfrm>
            <a:off x="169177" y="3136721"/>
            <a:ext cx="8898624" cy="17210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68" y="1983313"/>
            <a:ext cx="954537" cy="6324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55" y="4139538"/>
            <a:ext cx="991673" cy="5404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571"/>
            <a:ext cx="7620000" cy="434579"/>
          </a:xfrm>
        </p:spPr>
        <p:txBody>
          <a:bodyPr/>
          <a:lstStyle/>
          <a:p>
            <a:r>
              <a:rPr lang="en-GB" dirty="0" err="1" smtClean="0"/>
              <a:t>Bigger+Faster+Smarter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Alberto Di Meglio – CERN openlab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124200" y="1565556"/>
            <a:ext cx="2667000" cy="207299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Value</a:t>
            </a:r>
            <a:endParaRPr lang="en-GB" dirty="0"/>
          </a:p>
          <a:p>
            <a:pPr algn="ctr"/>
            <a:r>
              <a:rPr lang="en-GB" dirty="0"/>
              <a:t>Veracity</a:t>
            </a:r>
          </a:p>
          <a:p>
            <a:pPr algn="ctr"/>
            <a:r>
              <a:rPr lang="en-GB" dirty="0" smtClean="0"/>
              <a:t>Variability</a:t>
            </a:r>
            <a:endParaRPr lang="en-GB" dirty="0"/>
          </a:p>
          <a:p>
            <a:pPr algn="ctr"/>
            <a:r>
              <a:rPr lang="en-GB" dirty="0" smtClean="0"/>
              <a:t>Variety</a:t>
            </a:r>
            <a:endParaRPr lang="en-GB" dirty="0"/>
          </a:p>
          <a:p>
            <a:pPr algn="ctr"/>
            <a:r>
              <a:rPr lang="en-GB" dirty="0" smtClean="0"/>
              <a:t>Volume</a:t>
            </a:r>
            <a:endParaRPr lang="en-GB" dirty="0"/>
          </a:p>
          <a:p>
            <a:pPr algn="ctr"/>
            <a:r>
              <a:rPr lang="en-GB" dirty="0" smtClean="0"/>
              <a:t>Velocity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3789" y="2683737"/>
            <a:ext cx="1335622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 b="1"/>
            </a:lvl1pPr>
          </a:lstStyle>
          <a:p>
            <a:r>
              <a:rPr lang="en-GB" dirty="0" smtClean="0"/>
              <a:t>Data </a:t>
            </a:r>
            <a:r>
              <a:rPr lang="en-GB" dirty="0"/>
              <a:t>analysis</a:t>
            </a:r>
          </a:p>
          <a:p>
            <a:r>
              <a:rPr lang="en-GB" dirty="0"/>
              <a:t>and analytics platforms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r="42500" b="16276"/>
          <a:stretch/>
        </p:blipFill>
        <p:spPr>
          <a:xfrm>
            <a:off x="3352800" y="4016420"/>
            <a:ext cx="560320" cy="5443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11" b="22302"/>
          <a:stretch/>
        </p:blipFill>
        <p:spPr>
          <a:xfrm>
            <a:off x="2629960" y="4016420"/>
            <a:ext cx="657624" cy="5380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38400" y="4593406"/>
            <a:ext cx="1654686" cy="21544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800" b="1" dirty="0" smtClean="0"/>
              <a:t>Fast data acquisition systems</a:t>
            </a:r>
            <a:endParaRPr lang="en-GB" sz="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78329"/>
            <a:ext cx="806922" cy="6512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43101" y="4593406"/>
            <a:ext cx="1050288" cy="21544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 b="1"/>
            </a:lvl1pPr>
          </a:lstStyle>
          <a:p>
            <a:r>
              <a:rPr lang="en-GB" dirty="0"/>
              <a:t>Flexible networks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068" y="3917264"/>
            <a:ext cx="838200" cy="27690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34" y="3404958"/>
            <a:ext cx="700587" cy="1050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2174" y="4055515"/>
            <a:ext cx="1485109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 b="1"/>
            </a:lvl1pPr>
          </a:lstStyle>
          <a:p>
            <a:r>
              <a:rPr lang="en-GB" dirty="0" smtClean="0"/>
              <a:t>Large storage (disks</a:t>
            </a:r>
            <a:r>
              <a:rPr lang="en-GB" dirty="0"/>
              <a:t>, tapes, </a:t>
            </a:r>
            <a:r>
              <a:rPr lang="en-GB" dirty="0" smtClean="0"/>
              <a:t>memory)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83" y="3257550"/>
            <a:ext cx="620584" cy="5430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417" y="3582776"/>
            <a:ext cx="727835" cy="4860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87" y="2389235"/>
            <a:ext cx="1041938" cy="2464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252" y="2148284"/>
            <a:ext cx="647495" cy="343825"/>
          </a:xfrm>
          <a:prstGeom prst="rect">
            <a:avLst/>
          </a:prstGeom>
        </p:spPr>
      </p:pic>
      <p:pic>
        <p:nvPicPr>
          <p:cNvPr id="1026" name="Picture 2" descr="http://patrickcollings.blogs.com/.a/6a00d8341d55ee53ef01156fa4f98d970c-400wi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109" y="1026853"/>
            <a:ext cx="726625" cy="50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654" y="1011061"/>
            <a:ext cx="562426" cy="56642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709" y="1039953"/>
            <a:ext cx="656480" cy="6564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44276" y="1603774"/>
            <a:ext cx="1083951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 b="1"/>
            </a:lvl1pPr>
          </a:lstStyle>
          <a:p>
            <a:r>
              <a:rPr lang="en-GB" dirty="0"/>
              <a:t>Data visualization,</a:t>
            </a:r>
          </a:p>
          <a:p>
            <a:r>
              <a:rPr lang="en-GB" dirty="0"/>
              <a:t>representation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84" y="1975149"/>
            <a:ext cx="615535" cy="21038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184" y="3257550"/>
            <a:ext cx="1529158" cy="9174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34200" y="3972830"/>
            <a:ext cx="20574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 b="1"/>
            </a:lvl1pPr>
          </a:lstStyle>
          <a:p>
            <a:r>
              <a:rPr lang="en-GB" dirty="0" smtClean="0"/>
              <a:t>Distributed Computing and Data Grids, Clouds, HPC, Crowd Computing</a:t>
            </a:r>
            <a:endParaRPr lang="en-GB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645" y="2287913"/>
            <a:ext cx="1069283" cy="527959"/>
          </a:xfrm>
          <a:prstGeom prst="rect">
            <a:avLst/>
          </a:prstGeom>
        </p:spPr>
      </p:pic>
      <p:pic>
        <p:nvPicPr>
          <p:cNvPr id="1024" name="Picture 10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335" y="2169585"/>
            <a:ext cx="902322" cy="690722"/>
          </a:xfrm>
          <a:prstGeom prst="rect">
            <a:avLst/>
          </a:prstGeom>
        </p:spPr>
      </p:pic>
      <p:pic>
        <p:nvPicPr>
          <p:cNvPr id="1025" name="Picture 1024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72"/>
          <a:stretch/>
        </p:blipFill>
        <p:spPr>
          <a:xfrm>
            <a:off x="8099400" y="2114550"/>
            <a:ext cx="677714" cy="529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90238" y="2673128"/>
            <a:ext cx="2101362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 b="1"/>
            </a:lvl1pPr>
          </a:lstStyle>
          <a:p>
            <a:r>
              <a:rPr lang="en-GB" dirty="0" smtClean="0"/>
              <a:t>Pattern </a:t>
            </a:r>
            <a:r>
              <a:rPr lang="en-GB" dirty="0"/>
              <a:t>recognition,</a:t>
            </a:r>
          </a:p>
          <a:p>
            <a:r>
              <a:rPr lang="en-GB" dirty="0"/>
              <a:t>machine </a:t>
            </a:r>
            <a:r>
              <a:rPr lang="en-GB" dirty="0" smtClean="0"/>
              <a:t>learning, predictive analytics</a:t>
            </a:r>
            <a:endParaRPr lang="en-GB" dirty="0"/>
          </a:p>
        </p:txBody>
      </p:sp>
      <p:grpSp>
        <p:nvGrpSpPr>
          <p:cNvPr id="36" name="Group 35"/>
          <p:cNvGrpSpPr/>
          <p:nvPr/>
        </p:nvGrpSpPr>
        <p:grpSpPr>
          <a:xfrm>
            <a:off x="6674999" y="742950"/>
            <a:ext cx="974389" cy="707024"/>
            <a:chOff x="4572000" y="1809750"/>
            <a:chExt cx="2857500" cy="2009775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809750"/>
              <a:ext cx="2857500" cy="2009775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2" t="28455" r="12834"/>
            <a:stretch/>
          </p:blipFill>
          <p:spPr>
            <a:xfrm>
              <a:off x="4953000" y="2143125"/>
              <a:ext cx="2133600" cy="125730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520833" y="1400486"/>
            <a:ext cx="2013567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 b="1"/>
            </a:lvl1pPr>
          </a:lstStyle>
          <a:p>
            <a:r>
              <a:rPr lang="en-GB" dirty="0"/>
              <a:t>Applications designed</a:t>
            </a:r>
          </a:p>
          <a:p>
            <a:r>
              <a:rPr lang="en-GB" dirty="0"/>
              <a:t>for “big data</a:t>
            </a:r>
            <a:r>
              <a:rPr lang="en-GB" dirty="0" smtClean="0"/>
              <a:t>” (business processes, decision support systems, etc.)</a:t>
            </a:r>
            <a:endParaRPr lang="en-GB" dirty="0"/>
          </a:p>
        </p:txBody>
      </p:sp>
      <p:grpSp>
        <p:nvGrpSpPr>
          <p:cNvPr id="1031" name="Group 1030"/>
          <p:cNvGrpSpPr/>
          <p:nvPr/>
        </p:nvGrpSpPr>
        <p:grpSpPr>
          <a:xfrm>
            <a:off x="4249373" y="723560"/>
            <a:ext cx="509281" cy="605586"/>
            <a:chOff x="3834195" y="570088"/>
            <a:chExt cx="509281" cy="605586"/>
          </a:xfrm>
        </p:grpSpPr>
        <p:pic>
          <p:nvPicPr>
            <p:cNvPr id="1029" name="Picture 1028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 rot="20319293">
              <a:off x="3953050" y="701916"/>
              <a:ext cx="390426" cy="330300"/>
            </a:xfrm>
            <a:prstGeom prst="rect">
              <a:avLst/>
            </a:prstGeom>
          </p:spPr>
        </p:pic>
        <p:sp>
          <p:nvSpPr>
            <p:cNvPr id="1030" name="Rectangle 1029"/>
            <p:cNvSpPr/>
            <p:nvPr/>
          </p:nvSpPr>
          <p:spPr>
            <a:xfrm>
              <a:off x="3834195" y="570088"/>
              <a:ext cx="162779" cy="6055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32" name="Picture 103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352975" y="1005378"/>
            <a:ext cx="399823" cy="292964"/>
          </a:xfrm>
          <a:prstGeom prst="rect">
            <a:avLst/>
          </a:prstGeom>
        </p:spPr>
      </p:pic>
      <p:pic>
        <p:nvPicPr>
          <p:cNvPr id="1028" name="Picture 1027"/>
          <p:cNvPicPr>
            <a:picLocks noChangeAspect="1"/>
          </p:cNvPicPr>
          <p:nvPr/>
        </p:nvPicPr>
        <p:blipFill rotWithShape="1"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37" t="20000" b="20000"/>
          <a:stretch/>
        </p:blipFill>
        <p:spPr>
          <a:xfrm flipH="1">
            <a:off x="4141149" y="842246"/>
            <a:ext cx="260624" cy="64313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69041" y="497183"/>
            <a:ext cx="748923" cy="21544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 b="1"/>
            </a:lvl1pPr>
          </a:lstStyle>
          <a:p>
            <a:r>
              <a:rPr lang="en-GB" dirty="0"/>
              <a:t>Information</a:t>
            </a:r>
          </a:p>
        </p:txBody>
      </p:sp>
      <p:sp>
        <p:nvSpPr>
          <p:cNvPr id="1034" name="Rectangle 1033"/>
          <p:cNvSpPr/>
          <p:nvPr/>
        </p:nvSpPr>
        <p:spPr>
          <a:xfrm>
            <a:off x="165053" y="4686754"/>
            <a:ext cx="1293363" cy="2154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Infrastructure</a:t>
            </a:r>
            <a:endParaRPr lang="en-GB" sz="1400" dirty="0"/>
          </a:p>
        </p:txBody>
      </p:sp>
      <p:sp>
        <p:nvSpPr>
          <p:cNvPr id="50" name="Rectangle 49"/>
          <p:cNvSpPr/>
          <p:nvPr/>
        </p:nvSpPr>
        <p:spPr>
          <a:xfrm>
            <a:off x="169177" y="3036007"/>
            <a:ext cx="1293363" cy="2154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Platform</a:t>
            </a:r>
            <a:endParaRPr lang="en-GB" sz="1400" dirty="0"/>
          </a:p>
        </p:txBody>
      </p:sp>
      <p:sp>
        <p:nvSpPr>
          <p:cNvPr id="52" name="Rectangle 51"/>
          <p:cNvSpPr/>
          <p:nvPr/>
        </p:nvSpPr>
        <p:spPr>
          <a:xfrm>
            <a:off x="165054" y="1628796"/>
            <a:ext cx="1293363" cy="2154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Software</a:t>
            </a:r>
            <a:endParaRPr lang="en-GB" sz="1400" dirty="0"/>
          </a:p>
        </p:txBody>
      </p:sp>
      <p:sp>
        <p:nvSpPr>
          <p:cNvPr id="53" name="Rectangle 52"/>
          <p:cNvSpPr/>
          <p:nvPr/>
        </p:nvSpPr>
        <p:spPr>
          <a:xfrm>
            <a:off x="3766020" y="498399"/>
            <a:ext cx="1293363" cy="2154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Information</a:t>
            </a:r>
            <a:endParaRPr lang="en-GB" sz="1400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6EE3D9-8D13-4984-BB83-25C3368A53EE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5035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46" grpId="0" animBg="1"/>
      <p:bldP spid="47" grpId="0" animBg="1"/>
      <p:bldP spid="45" grpId="0" animBg="1"/>
      <p:bldP spid="1033" grpId="0" animBg="1"/>
      <p:bldP spid="8" grpId="0" animBg="1"/>
      <p:bldP spid="10" grpId="0" animBg="1"/>
      <p:bldP spid="12" grpId="0" animBg="1"/>
      <p:bldP spid="5" grpId="0" animBg="1"/>
      <p:bldP spid="14" grpId="0" animBg="1"/>
      <p:bldP spid="6" grpId="0" animBg="1"/>
      <p:bldP spid="9" grpId="0" animBg="1"/>
      <p:bldP spid="11" grpId="0" animBg="1"/>
      <p:bldP spid="13" grpId="0" animBg="1"/>
      <p:bldP spid="1034" grpId="0" animBg="1"/>
      <p:bldP spid="50" grpId="0" animBg="1"/>
      <p:bldP spid="52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Science Cloud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Alberto Di Meglio – CERN openlab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6EE3D9-8D13-4984-BB83-25C3368A53EE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grpSp>
        <p:nvGrpSpPr>
          <p:cNvPr id="74" name="Group 73"/>
          <p:cNvGrpSpPr/>
          <p:nvPr/>
        </p:nvGrpSpPr>
        <p:grpSpPr>
          <a:xfrm>
            <a:off x="304800" y="619064"/>
            <a:ext cx="6148540" cy="3893212"/>
            <a:chOff x="426684" y="1063250"/>
            <a:chExt cx="8084056" cy="5118767"/>
          </a:xfrm>
        </p:grpSpPr>
        <p:sp>
          <p:nvSpPr>
            <p:cNvPr id="75" name="Cloud"/>
            <p:cNvSpPr>
              <a:spLocks noChangeAspect="1" noEditPoints="1" noChangeArrowheads="1"/>
            </p:cNvSpPr>
            <p:nvPr/>
          </p:nvSpPr>
          <p:spPr bwMode="auto">
            <a:xfrm>
              <a:off x="1773907" y="3012672"/>
              <a:ext cx="5086251" cy="199206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ysClr val="window" lastClr="FFFFFF"/>
            </a:solidFill>
            <a:ln w="19050">
              <a:solidFill>
                <a:srgbClr val="C0504D"/>
              </a:solidFill>
              <a:miter lim="800000"/>
              <a:headEnd/>
              <a:tailEnd/>
            </a:ln>
            <a:effectLst/>
          </p:spPr>
          <p:txBody>
            <a:bodyPr vert="horz" wrap="square" lIns="84406" tIns="42203" rIns="84406" bIns="4220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15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Lucida Sans Unicode" pitchFamily="34" charset="0"/>
                </a:rPr>
                <a:t>Hybrid cloud platform</a:t>
              </a: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5354750" y="5363800"/>
              <a:ext cx="807519" cy="489869"/>
              <a:chOff x="2357754" y="5805264"/>
              <a:chExt cx="1206134" cy="792088"/>
            </a:xfrm>
          </p:grpSpPr>
          <p:sp>
            <p:nvSpPr>
              <p:cNvPr id="138" name="Rectangle 137"/>
              <p:cNvSpPr/>
              <p:nvPr/>
            </p:nvSpPr>
            <p:spPr>
              <a:xfrm>
                <a:off x="2357754" y="5805264"/>
                <a:ext cx="1206134" cy="792088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440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8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2483768" y="5868952"/>
                <a:ext cx="648072" cy="144016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440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9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Front-end</a:t>
                </a:r>
              </a:p>
            </p:txBody>
          </p:sp>
          <p:sp>
            <p:nvSpPr>
              <p:cNvPr id="140" name="Flowchart: Magnetic Disk 139"/>
              <p:cNvSpPr/>
              <p:nvPr/>
            </p:nvSpPr>
            <p:spPr>
              <a:xfrm>
                <a:off x="3131840" y="6191939"/>
                <a:ext cx="216024" cy="288032"/>
              </a:xfrm>
              <a:prstGeom prst="flowChartMagneticDisk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440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8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1" name="Cube 140"/>
              <p:cNvSpPr/>
              <p:nvPr/>
            </p:nvSpPr>
            <p:spPr>
              <a:xfrm>
                <a:off x="2612353" y="6093296"/>
                <a:ext cx="288032" cy="386675"/>
              </a:xfrm>
              <a:prstGeom prst="cube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440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8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3261284" y="5363801"/>
              <a:ext cx="807519" cy="489869"/>
              <a:chOff x="2357754" y="5805264"/>
              <a:chExt cx="1206134" cy="792088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2357754" y="5805264"/>
                <a:ext cx="1206134" cy="792088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440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8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2483768" y="5868952"/>
                <a:ext cx="648072" cy="144016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440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9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Front-end</a:t>
                </a:r>
              </a:p>
            </p:txBody>
          </p:sp>
          <p:sp>
            <p:nvSpPr>
              <p:cNvPr id="136" name="Flowchart: Magnetic Disk 135"/>
              <p:cNvSpPr/>
              <p:nvPr/>
            </p:nvSpPr>
            <p:spPr>
              <a:xfrm>
                <a:off x="3131840" y="6191939"/>
                <a:ext cx="216024" cy="288032"/>
              </a:xfrm>
              <a:prstGeom prst="flowChartMagneticDisk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440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8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" name="Cube 136"/>
              <p:cNvSpPr/>
              <p:nvPr/>
            </p:nvSpPr>
            <p:spPr>
              <a:xfrm>
                <a:off x="2612353" y="6093296"/>
                <a:ext cx="288032" cy="386675"/>
              </a:xfrm>
              <a:prstGeom prst="cube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440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8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4277382" y="5381187"/>
              <a:ext cx="807519" cy="489869"/>
              <a:chOff x="2357754" y="5805264"/>
              <a:chExt cx="1206134" cy="792088"/>
            </a:xfrm>
          </p:grpSpPr>
          <p:sp>
            <p:nvSpPr>
              <p:cNvPr id="130" name="Rectangle 129"/>
              <p:cNvSpPr/>
              <p:nvPr/>
            </p:nvSpPr>
            <p:spPr>
              <a:xfrm>
                <a:off x="2357754" y="5805264"/>
                <a:ext cx="1206134" cy="792088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440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8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2483768" y="5868952"/>
                <a:ext cx="648072" cy="144016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440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9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Front-end</a:t>
                </a:r>
              </a:p>
            </p:txBody>
          </p:sp>
          <p:sp>
            <p:nvSpPr>
              <p:cNvPr id="132" name="Flowchart: Magnetic Disk 131"/>
              <p:cNvSpPr/>
              <p:nvPr/>
            </p:nvSpPr>
            <p:spPr>
              <a:xfrm>
                <a:off x="3131840" y="6191939"/>
                <a:ext cx="216024" cy="288032"/>
              </a:xfrm>
              <a:prstGeom prst="flowChartMagneticDisk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440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8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3" name="Cube 132"/>
              <p:cNvSpPr/>
              <p:nvPr/>
            </p:nvSpPr>
            <p:spPr>
              <a:xfrm>
                <a:off x="2612353" y="6093296"/>
                <a:ext cx="288032" cy="386675"/>
              </a:xfrm>
              <a:prstGeom prst="cube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440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8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1551581" y="5398478"/>
              <a:ext cx="807519" cy="489869"/>
              <a:chOff x="2357754" y="5805264"/>
              <a:chExt cx="1206134" cy="792088"/>
            </a:xfrm>
          </p:grpSpPr>
          <p:sp>
            <p:nvSpPr>
              <p:cNvPr id="126" name="Rectangle 125"/>
              <p:cNvSpPr/>
              <p:nvPr/>
            </p:nvSpPr>
            <p:spPr>
              <a:xfrm>
                <a:off x="2357754" y="5805264"/>
                <a:ext cx="1206134" cy="792088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440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8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2483768" y="5868952"/>
                <a:ext cx="648072" cy="144016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440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9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Front-end</a:t>
                </a:r>
              </a:p>
            </p:txBody>
          </p:sp>
          <p:sp>
            <p:nvSpPr>
              <p:cNvPr id="128" name="Flowchart: Magnetic Disk 127"/>
              <p:cNvSpPr/>
              <p:nvPr/>
            </p:nvSpPr>
            <p:spPr>
              <a:xfrm>
                <a:off x="3131840" y="6191939"/>
                <a:ext cx="216024" cy="288032"/>
              </a:xfrm>
              <a:prstGeom prst="flowChartMagneticDisk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440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8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9" name="Cube 128"/>
              <p:cNvSpPr/>
              <p:nvPr/>
            </p:nvSpPr>
            <p:spPr>
              <a:xfrm>
                <a:off x="2612353" y="6093296"/>
                <a:ext cx="288032" cy="386675"/>
              </a:xfrm>
              <a:prstGeom prst="cube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440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8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508913" y="5404273"/>
              <a:ext cx="807519" cy="489869"/>
              <a:chOff x="2357754" y="5805264"/>
              <a:chExt cx="1206134" cy="792088"/>
            </a:xfrm>
          </p:grpSpPr>
          <p:sp>
            <p:nvSpPr>
              <p:cNvPr id="122" name="Rectangle 121"/>
              <p:cNvSpPr/>
              <p:nvPr/>
            </p:nvSpPr>
            <p:spPr>
              <a:xfrm>
                <a:off x="2357754" y="5805264"/>
                <a:ext cx="1206134" cy="792088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440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8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2483768" y="5868952"/>
                <a:ext cx="648072" cy="144016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440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9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Front-end</a:t>
                </a:r>
              </a:p>
            </p:txBody>
          </p:sp>
          <p:sp>
            <p:nvSpPr>
              <p:cNvPr id="124" name="Flowchart: Magnetic Disk 123"/>
              <p:cNvSpPr/>
              <p:nvPr/>
            </p:nvSpPr>
            <p:spPr>
              <a:xfrm>
                <a:off x="3131840" y="6191939"/>
                <a:ext cx="216024" cy="288032"/>
              </a:xfrm>
              <a:prstGeom prst="flowChartMagneticDisk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440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8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" name="Cube 124"/>
              <p:cNvSpPr/>
              <p:nvPr/>
            </p:nvSpPr>
            <p:spPr>
              <a:xfrm>
                <a:off x="2612353" y="6093296"/>
                <a:ext cx="288032" cy="386675"/>
              </a:xfrm>
              <a:prstGeom prst="cube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440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8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2646356" y="1819603"/>
              <a:ext cx="1277816" cy="583174"/>
              <a:chOff x="2250814" y="188640"/>
              <a:chExt cx="1250067" cy="792088"/>
            </a:xfrm>
          </p:grpSpPr>
          <p:sp>
            <p:nvSpPr>
              <p:cNvPr id="118" name="Rectangle 117"/>
              <p:cNvSpPr/>
              <p:nvPr/>
            </p:nvSpPr>
            <p:spPr>
              <a:xfrm>
                <a:off x="2294747" y="188640"/>
                <a:ext cx="1206134" cy="792088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440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50814" y="324727"/>
                <a:ext cx="519913" cy="519913"/>
              </a:xfrm>
              <a:prstGeom prst="rect">
                <a:avLst/>
              </a:prstGeom>
            </p:spPr>
          </p:pic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67911" y="324727"/>
                <a:ext cx="519913" cy="519913"/>
              </a:xfrm>
              <a:prstGeom prst="rect">
                <a:avLst/>
              </a:prstGeom>
            </p:spPr>
          </p:pic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85008" y="324727"/>
                <a:ext cx="519913" cy="519913"/>
              </a:xfrm>
              <a:prstGeom prst="rect">
                <a:avLst/>
              </a:prstGeom>
            </p:spPr>
          </p:pic>
        </p:grpSp>
        <p:grpSp>
          <p:nvGrpSpPr>
            <p:cNvPr id="82" name="Group 81"/>
            <p:cNvGrpSpPr/>
            <p:nvPr/>
          </p:nvGrpSpPr>
          <p:grpSpPr>
            <a:xfrm>
              <a:off x="5087303" y="1827721"/>
              <a:ext cx="1277816" cy="583174"/>
              <a:chOff x="2250814" y="188640"/>
              <a:chExt cx="1250067" cy="792088"/>
            </a:xfrm>
          </p:grpSpPr>
          <p:sp>
            <p:nvSpPr>
              <p:cNvPr id="114" name="Rectangle 113"/>
              <p:cNvSpPr/>
              <p:nvPr/>
            </p:nvSpPr>
            <p:spPr>
              <a:xfrm>
                <a:off x="2294747" y="188640"/>
                <a:ext cx="1206134" cy="792088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440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50814" y="324727"/>
                <a:ext cx="519913" cy="519913"/>
              </a:xfrm>
              <a:prstGeom prst="rect">
                <a:avLst/>
              </a:prstGeom>
            </p:spPr>
          </p:pic>
          <p:pic>
            <p:nvPicPr>
              <p:cNvPr id="116" name="Picture 115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67911" y="324727"/>
                <a:ext cx="519913" cy="519913"/>
              </a:xfrm>
              <a:prstGeom prst="rect">
                <a:avLst/>
              </a:prstGeom>
            </p:spPr>
          </p:pic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85008" y="324727"/>
                <a:ext cx="519913" cy="519913"/>
              </a:xfrm>
              <a:prstGeom prst="rect">
                <a:avLst/>
              </a:prstGeom>
            </p:spPr>
          </p:pic>
        </p:grpSp>
        <p:grpSp>
          <p:nvGrpSpPr>
            <p:cNvPr id="83" name="Group 82"/>
            <p:cNvGrpSpPr/>
            <p:nvPr/>
          </p:nvGrpSpPr>
          <p:grpSpPr>
            <a:xfrm>
              <a:off x="3890101" y="1825533"/>
              <a:ext cx="1277816" cy="583174"/>
              <a:chOff x="2250814" y="188640"/>
              <a:chExt cx="1250067" cy="792088"/>
            </a:xfrm>
          </p:grpSpPr>
          <p:sp>
            <p:nvSpPr>
              <p:cNvPr id="110" name="Rectangle 109"/>
              <p:cNvSpPr/>
              <p:nvPr/>
            </p:nvSpPr>
            <p:spPr>
              <a:xfrm>
                <a:off x="2294747" y="188640"/>
                <a:ext cx="1206134" cy="792088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440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11" name="Picture 110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50814" y="324727"/>
                <a:ext cx="519913" cy="519913"/>
              </a:xfrm>
              <a:prstGeom prst="rect">
                <a:avLst/>
              </a:prstGeom>
            </p:spPr>
          </p:pic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67911" y="324727"/>
                <a:ext cx="519913" cy="519913"/>
              </a:xfrm>
              <a:prstGeom prst="rect">
                <a:avLst/>
              </a:prstGeom>
            </p:spPr>
          </p:pic>
          <p:pic>
            <p:nvPicPr>
              <p:cNvPr id="113" name="Picture 112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85008" y="324727"/>
                <a:ext cx="519913" cy="519913"/>
              </a:xfrm>
              <a:prstGeom prst="rect">
                <a:avLst/>
              </a:prstGeom>
            </p:spPr>
          </p:pic>
        </p:grpSp>
        <p:sp>
          <p:nvSpPr>
            <p:cNvPr id="84" name="TextBox 83"/>
            <p:cNvSpPr txBox="1"/>
            <p:nvPr/>
          </p:nvSpPr>
          <p:spPr>
            <a:xfrm>
              <a:off x="4099969" y="1063250"/>
              <a:ext cx="691215" cy="291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92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cs typeface="Verdana"/>
                </a:rPr>
                <a:t>users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834141" y="1358425"/>
              <a:ext cx="679994" cy="404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15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cs typeface="Verdana"/>
                </a:rPr>
                <a:t>Big</a:t>
              </a:r>
              <a:br>
                <a:rPr kumimoji="0" lang="en-GB" sz="1015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cs typeface="Verdana"/>
                </a:rPr>
              </a:br>
              <a:r>
                <a:rPr kumimoji="0" lang="en-GB" sz="1015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cs typeface="Verdana"/>
                </a:rPr>
                <a:t>Science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862521" y="1385747"/>
              <a:ext cx="1396536" cy="404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15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cs typeface="Verdana"/>
                </a:rPr>
                <a:t>Small and Medium</a:t>
              </a:r>
              <a:br>
                <a:rPr kumimoji="0" lang="en-GB" sz="1015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cs typeface="Verdana"/>
                </a:rPr>
              </a:br>
              <a:r>
                <a:rPr kumimoji="0" lang="en-GB" sz="1015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cs typeface="Verdana"/>
                </a:rPr>
                <a:t>Scale Science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85801" y="5890847"/>
              <a:ext cx="1548927" cy="291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9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cs typeface="Verdana"/>
                </a:rPr>
                <a:t>Publicly funded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163488" y="5874134"/>
              <a:ext cx="1170513" cy="291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9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cs typeface="Verdana"/>
                </a:rPr>
                <a:t>Commercial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309219" y="1358425"/>
              <a:ext cx="1066318" cy="404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15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cs typeface="Verdana"/>
                </a:rPr>
                <a:t>Other market</a:t>
              </a:r>
              <a:br>
                <a:rPr kumimoji="0" lang="en-GB" sz="1015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cs typeface="Verdana"/>
                </a:rPr>
              </a:br>
              <a:r>
                <a:rPr kumimoji="0" lang="en-GB" sz="1015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cs typeface="Verdana"/>
                </a:rPr>
                <a:t>sectors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 rot="16200000">
              <a:off x="6858556" y="3614775"/>
              <a:ext cx="2956259" cy="348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62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Network Commercial/GEANT</a:t>
              </a:r>
              <a:endParaRPr kumimoji="0" lang="en-GB" sz="1662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cxnSp>
          <p:nvCxnSpPr>
            <p:cNvPr id="91" name="Straight Connector 90"/>
            <p:cNvCxnSpPr/>
            <p:nvPr/>
          </p:nvCxnSpPr>
          <p:spPr>
            <a:xfrm>
              <a:off x="440190" y="2725615"/>
              <a:ext cx="7674387" cy="8926"/>
            </a:xfrm>
            <a:prstGeom prst="line">
              <a:avLst/>
            </a:prstGeom>
            <a:noFill/>
            <a:ln w="76200" cap="flat" cmpd="tri" algn="ctr">
              <a:solidFill>
                <a:srgbClr val="4F81BD">
                  <a:shade val="60000"/>
                  <a:satMod val="300000"/>
                </a:srgbClr>
              </a:solidFill>
              <a:prstDash val="soli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>
            <a:xfrm>
              <a:off x="8114576" y="2734543"/>
              <a:ext cx="0" cy="2548323"/>
            </a:xfrm>
            <a:prstGeom prst="line">
              <a:avLst/>
            </a:prstGeom>
            <a:noFill/>
            <a:ln w="76200" cap="flat" cmpd="tri" algn="ctr">
              <a:solidFill>
                <a:srgbClr val="4F81BD">
                  <a:shade val="60000"/>
                  <a:satMod val="300000"/>
                </a:srgbClr>
              </a:solidFill>
              <a:prstDash val="solid"/>
            </a:ln>
            <a:effectLst/>
          </p:spPr>
        </p:cxnSp>
        <p:cxnSp>
          <p:nvCxnSpPr>
            <p:cNvPr id="93" name="Straight Connector 92"/>
            <p:cNvCxnSpPr/>
            <p:nvPr/>
          </p:nvCxnSpPr>
          <p:spPr>
            <a:xfrm>
              <a:off x="426684" y="5233184"/>
              <a:ext cx="7687892" cy="0"/>
            </a:xfrm>
            <a:prstGeom prst="line">
              <a:avLst/>
            </a:prstGeom>
            <a:noFill/>
            <a:ln w="76200" cap="flat" cmpd="tri" algn="ctr">
              <a:solidFill>
                <a:srgbClr val="4F81BD">
                  <a:shade val="60000"/>
                  <a:satMod val="300000"/>
                </a:srgbClr>
              </a:solidFill>
              <a:prstDash val="solid"/>
            </a:ln>
            <a:effectLst/>
          </p:spPr>
        </p:cxnSp>
        <p:grpSp>
          <p:nvGrpSpPr>
            <p:cNvPr id="94" name="Group 93"/>
            <p:cNvGrpSpPr/>
            <p:nvPr/>
          </p:nvGrpSpPr>
          <p:grpSpPr>
            <a:xfrm>
              <a:off x="6687395" y="5358005"/>
              <a:ext cx="807519" cy="489869"/>
              <a:chOff x="2357754" y="5805264"/>
              <a:chExt cx="1206134" cy="792088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2357754" y="5805264"/>
                <a:ext cx="1206134" cy="792088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440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8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2483768" y="5868952"/>
                <a:ext cx="648072" cy="144016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440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9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Front-end</a:t>
                </a:r>
              </a:p>
            </p:txBody>
          </p:sp>
          <p:sp>
            <p:nvSpPr>
              <p:cNvPr id="108" name="Flowchart: Magnetic Disk 107"/>
              <p:cNvSpPr/>
              <p:nvPr/>
            </p:nvSpPr>
            <p:spPr>
              <a:xfrm>
                <a:off x="3131840" y="6191939"/>
                <a:ext cx="216024" cy="288032"/>
              </a:xfrm>
              <a:prstGeom prst="flowChartMagneticDisk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440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8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" name="Cube 108"/>
              <p:cNvSpPr/>
              <p:nvPr/>
            </p:nvSpPr>
            <p:spPr>
              <a:xfrm>
                <a:off x="2612353" y="6093296"/>
                <a:ext cx="288032" cy="386675"/>
              </a:xfrm>
              <a:prstGeom prst="cube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440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8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95" name="TextBox 94"/>
            <p:cNvSpPr txBox="1"/>
            <p:nvPr/>
          </p:nvSpPr>
          <p:spPr>
            <a:xfrm>
              <a:off x="7584555" y="5863039"/>
              <a:ext cx="732893" cy="291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9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cs typeface="Verdana"/>
                </a:rPr>
                <a:t>PRACE</a:t>
              </a: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7616278" y="5352210"/>
              <a:ext cx="807519" cy="489869"/>
              <a:chOff x="2357754" y="5805264"/>
              <a:chExt cx="1206134" cy="792088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2357754" y="5805264"/>
                <a:ext cx="1206134" cy="792088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440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8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2483768" y="5868952"/>
                <a:ext cx="648072" cy="144016"/>
              </a:xfrm>
              <a:prstGeom prst="rect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440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9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Front-end</a:t>
                </a:r>
              </a:p>
            </p:txBody>
          </p:sp>
          <p:sp>
            <p:nvSpPr>
              <p:cNvPr id="104" name="Flowchart: Magnetic Disk 103"/>
              <p:cNvSpPr/>
              <p:nvPr/>
            </p:nvSpPr>
            <p:spPr>
              <a:xfrm>
                <a:off x="3131840" y="6191939"/>
                <a:ext cx="216024" cy="288032"/>
              </a:xfrm>
              <a:prstGeom prst="flowChartMagneticDisk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440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8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5" name="Cube 104"/>
              <p:cNvSpPr/>
              <p:nvPr/>
            </p:nvSpPr>
            <p:spPr>
              <a:xfrm>
                <a:off x="2612353" y="6093296"/>
                <a:ext cx="288032" cy="386675"/>
              </a:xfrm>
              <a:prstGeom prst="cube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440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8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6876256" y="5880158"/>
              <a:ext cx="487634" cy="291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92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cs typeface="Verdana"/>
                </a:rPr>
                <a:t>EGI</a:t>
              </a:r>
            </a:p>
          </p:txBody>
        </p:sp>
        <p:sp>
          <p:nvSpPr>
            <p:cNvPr id="98" name="Up-Down Arrow 97"/>
            <p:cNvSpPr/>
            <p:nvPr/>
          </p:nvSpPr>
          <p:spPr>
            <a:xfrm>
              <a:off x="4240862" y="2465638"/>
              <a:ext cx="303397" cy="648072"/>
            </a:xfrm>
            <a:prstGeom prst="upDownArrow">
              <a:avLst/>
            </a:prstGeom>
            <a:gradFill rotWithShape="1">
              <a:gsLst>
                <a:gs pos="0">
                  <a:srgbClr val="4F81BD">
                    <a:tint val="73000"/>
                    <a:satMod val="150000"/>
                  </a:srgbClr>
                </a:gs>
                <a:gs pos="25000">
                  <a:srgbClr val="4F81BD">
                    <a:tint val="96000"/>
                    <a:shade val="80000"/>
                    <a:satMod val="105000"/>
                  </a:srgbClr>
                </a:gs>
                <a:gs pos="38000">
                  <a:srgbClr val="4F81BD">
                    <a:tint val="96000"/>
                    <a:shade val="59000"/>
                    <a:satMod val="120000"/>
                  </a:srgbClr>
                </a:gs>
                <a:gs pos="55000">
                  <a:srgbClr val="4F81BD">
                    <a:shade val="57000"/>
                    <a:satMod val="120000"/>
                  </a:srgbClr>
                </a:gs>
                <a:gs pos="80000">
                  <a:srgbClr val="4F81BD">
                    <a:shade val="56000"/>
                    <a:satMod val="145000"/>
                  </a:srgbClr>
                </a:gs>
                <a:gs pos="88000">
                  <a:srgbClr val="4F81BD">
                    <a:shade val="63000"/>
                    <a:satMod val="160000"/>
                  </a:srgbClr>
                </a:gs>
                <a:gs pos="100000">
                  <a:srgbClr val="4F81BD">
                    <a:tint val="99555"/>
                    <a:satMod val="155000"/>
                  </a:srgbClr>
                </a:gs>
              </a:gsLst>
              <a:lin ang="5400000" scaled="1"/>
            </a:gradFill>
            <a:ln w="9525" cap="flat" cmpd="sng" algn="ctr">
              <a:solidFill>
                <a:srgbClr val="4F81BD">
                  <a:shade val="60000"/>
                  <a:satMod val="300000"/>
                </a:srgbClr>
              </a:solidFill>
              <a:prstDash val="solid"/>
            </a:ln>
            <a:effectLst>
              <a:glow rad="70000">
                <a:srgbClr val="4F81BD">
                  <a:tint val="30000"/>
                  <a:shade val="95000"/>
                  <a:satMod val="300000"/>
                  <a:alpha val="5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Up-Down Arrow 98"/>
            <p:cNvSpPr/>
            <p:nvPr/>
          </p:nvSpPr>
          <p:spPr>
            <a:xfrm rot="2577648">
              <a:off x="1688987" y="4460927"/>
              <a:ext cx="303397" cy="937464"/>
            </a:xfrm>
            <a:prstGeom prst="upDownArrow">
              <a:avLst/>
            </a:prstGeom>
            <a:gradFill rotWithShape="1">
              <a:gsLst>
                <a:gs pos="0">
                  <a:srgbClr val="4F81BD">
                    <a:tint val="73000"/>
                    <a:satMod val="150000"/>
                  </a:srgbClr>
                </a:gs>
                <a:gs pos="25000">
                  <a:srgbClr val="4F81BD">
                    <a:tint val="96000"/>
                    <a:shade val="80000"/>
                    <a:satMod val="105000"/>
                  </a:srgbClr>
                </a:gs>
                <a:gs pos="38000">
                  <a:srgbClr val="4F81BD">
                    <a:tint val="96000"/>
                    <a:shade val="59000"/>
                    <a:satMod val="120000"/>
                  </a:srgbClr>
                </a:gs>
                <a:gs pos="55000">
                  <a:srgbClr val="4F81BD">
                    <a:shade val="57000"/>
                    <a:satMod val="120000"/>
                  </a:srgbClr>
                </a:gs>
                <a:gs pos="80000">
                  <a:srgbClr val="4F81BD">
                    <a:shade val="56000"/>
                    <a:satMod val="145000"/>
                  </a:srgbClr>
                </a:gs>
                <a:gs pos="88000">
                  <a:srgbClr val="4F81BD">
                    <a:shade val="63000"/>
                    <a:satMod val="160000"/>
                  </a:srgbClr>
                </a:gs>
                <a:gs pos="100000">
                  <a:srgbClr val="4F81BD">
                    <a:tint val="99555"/>
                    <a:satMod val="155000"/>
                  </a:srgbClr>
                </a:gs>
              </a:gsLst>
              <a:lin ang="5400000" scaled="1"/>
            </a:gradFill>
            <a:ln w="9525" cap="flat" cmpd="sng" algn="ctr">
              <a:solidFill>
                <a:srgbClr val="4F81BD">
                  <a:shade val="60000"/>
                  <a:satMod val="300000"/>
                </a:srgbClr>
              </a:solidFill>
              <a:prstDash val="solid"/>
            </a:ln>
            <a:effectLst>
              <a:glow rad="70000">
                <a:srgbClr val="4F81BD">
                  <a:tint val="30000"/>
                  <a:shade val="95000"/>
                  <a:satMod val="300000"/>
                  <a:alpha val="5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Up-Down Arrow 99"/>
            <p:cNvSpPr/>
            <p:nvPr/>
          </p:nvSpPr>
          <p:spPr>
            <a:xfrm rot="18968562">
              <a:off x="6707834" y="4230869"/>
              <a:ext cx="303397" cy="1243959"/>
            </a:xfrm>
            <a:prstGeom prst="upDownArrow">
              <a:avLst/>
            </a:prstGeom>
            <a:gradFill rotWithShape="1">
              <a:gsLst>
                <a:gs pos="0">
                  <a:srgbClr val="4F81BD">
                    <a:tint val="73000"/>
                    <a:satMod val="150000"/>
                  </a:srgbClr>
                </a:gs>
                <a:gs pos="25000">
                  <a:srgbClr val="4F81BD">
                    <a:tint val="96000"/>
                    <a:shade val="80000"/>
                    <a:satMod val="105000"/>
                  </a:srgbClr>
                </a:gs>
                <a:gs pos="38000">
                  <a:srgbClr val="4F81BD">
                    <a:tint val="96000"/>
                    <a:shade val="59000"/>
                    <a:satMod val="120000"/>
                  </a:srgbClr>
                </a:gs>
                <a:gs pos="55000">
                  <a:srgbClr val="4F81BD">
                    <a:shade val="57000"/>
                    <a:satMod val="120000"/>
                  </a:srgbClr>
                </a:gs>
                <a:gs pos="80000">
                  <a:srgbClr val="4F81BD">
                    <a:shade val="56000"/>
                    <a:satMod val="145000"/>
                  </a:srgbClr>
                </a:gs>
                <a:gs pos="88000">
                  <a:srgbClr val="4F81BD">
                    <a:shade val="63000"/>
                    <a:satMod val="160000"/>
                  </a:srgbClr>
                </a:gs>
                <a:gs pos="100000">
                  <a:srgbClr val="4F81BD">
                    <a:tint val="99555"/>
                    <a:satMod val="155000"/>
                  </a:srgbClr>
                </a:gs>
              </a:gsLst>
              <a:lin ang="5400000" scaled="1"/>
            </a:gradFill>
            <a:ln w="9525" cap="flat" cmpd="sng" algn="ctr">
              <a:solidFill>
                <a:srgbClr val="4F81BD">
                  <a:shade val="60000"/>
                  <a:satMod val="300000"/>
                </a:srgbClr>
              </a:solidFill>
              <a:prstDash val="solid"/>
            </a:ln>
            <a:effectLst>
              <a:glow rad="70000">
                <a:srgbClr val="4F81BD">
                  <a:tint val="30000"/>
                  <a:shade val="95000"/>
                  <a:satMod val="300000"/>
                  <a:alpha val="5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" name="Up-Down Arrow 100"/>
            <p:cNvSpPr/>
            <p:nvPr/>
          </p:nvSpPr>
          <p:spPr>
            <a:xfrm>
              <a:off x="4426996" y="4649186"/>
              <a:ext cx="303397" cy="648072"/>
            </a:xfrm>
            <a:prstGeom prst="upDownArrow">
              <a:avLst/>
            </a:prstGeom>
            <a:gradFill rotWithShape="1">
              <a:gsLst>
                <a:gs pos="0">
                  <a:srgbClr val="4F81BD">
                    <a:tint val="73000"/>
                    <a:satMod val="150000"/>
                  </a:srgbClr>
                </a:gs>
                <a:gs pos="25000">
                  <a:srgbClr val="4F81BD">
                    <a:tint val="96000"/>
                    <a:shade val="80000"/>
                    <a:satMod val="105000"/>
                  </a:srgbClr>
                </a:gs>
                <a:gs pos="38000">
                  <a:srgbClr val="4F81BD">
                    <a:tint val="96000"/>
                    <a:shade val="59000"/>
                    <a:satMod val="120000"/>
                  </a:srgbClr>
                </a:gs>
                <a:gs pos="55000">
                  <a:srgbClr val="4F81BD">
                    <a:shade val="57000"/>
                    <a:satMod val="120000"/>
                  </a:srgbClr>
                </a:gs>
                <a:gs pos="80000">
                  <a:srgbClr val="4F81BD">
                    <a:shade val="56000"/>
                    <a:satMod val="145000"/>
                  </a:srgbClr>
                </a:gs>
                <a:gs pos="88000">
                  <a:srgbClr val="4F81BD">
                    <a:shade val="63000"/>
                    <a:satMod val="160000"/>
                  </a:srgbClr>
                </a:gs>
                <a:gs pos="100000">
                  <a:srgbClr val="4F81BD">
                    <a:tint val="99555"/>
                    <a:satMod val="155000"/>
                  </a:srgbClr>
                </a:gs>
              </a:gsLst>
              <a:lin ang="5400000" scaled="1"/>
            </a:gradFill>
            <a:ln w="9525" cap="flat" cmpd="sng" algn="ctr">
              <a:solidFill>
                <a:srgbClr val="4F81BD">
                  <a:shade val="60000"/>
                  <a:satMod val="300000"/>
                </a:srgbClr>
              </a:solidFill>
              <a:prstDash val="solid"/>
            </a:ln>
            <a:effectLst>
              <a:glow rad="70000">
                <a:srgbClr val="4F81BD">
                  <a:tint val="30000"/>
                  <a:shade val="95000"/>
                  <a:satMod val="300000"/>
                  <a:alpha val="5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42" name="Rectangle 141"/>
          <p:cNvSpPr/>
          <p:nvPr/>
        </p:nvSpPr>
        <p:spPr>
          <a:xfrm>
            <a:off x="7377964" y="1300932"/>
            <a:ext cx="1551680" cy="311674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Data from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instruments, devices, sensors, metadata,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simulations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4" name="Left Arrow 143"/>
          <p:cNvSpPr/>
          <p:nvPr/>
        </p:nvSpPr>
        <p:spPr>
          <a:xfrm>
            <a:off x="5672706" y="2344445"/>
            <a:ext cx="1881955" cy="119755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Analyse, share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8352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58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157073"/>
            <a:ext cx="8915400" cy="584775"/>
          </a:xfrm>
          <a:solidFill>
            <a:schemeClr val="bg1">
              <a:alpha val="89804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kern="12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Information Technology Research Areas</a:t>
            </a:r>
            <a:endParaRPr lang="en-GB" kern="1200" dirty="0">
              <a:solidFill>
                <a:srgbClr val="00206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914400" y="4914900"/>
            <a:ext cx="68580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mtClean="0">
                <a:solidFill>
                  <a:schemeClr val="bg1"/>
                </a:solidFill>
              </a:rPr>
              <a:t>Alberto Di Meglio – CERN openlab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1261" y="1029798"/>
            <a:ext cx="8413306" cy="783507"/>
            <a:chOff x="271261" y="1029798"/>
            <a:chExt cx="8413306" cy="78350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261" y="1029798"/>
              <a:ext cx="783507" cy="78350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111825" y="1230992"/>
              <a:ext cx="7572742" cy="369332"/>
            </a:xfrm>
            <a:prstGeom prst="rect">
              <a:avLst/>
            </a:prstGeom>
            <a:solidFill>
              <a:schemeClr val="bg1">
                <a:alpha val="89804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rgbClr val="FFC000"/>
                  </a:solidFill>
                </a:defRPr>
              </a:lvl1pPr>
            </a:lstStyle>
            <a:p>
              <a:r>
                <a:rPr lang="en-US" dirty="0" smtClean="0">
                  <a:solidFill>
                    <a:srgbClr val="002060"/>
                  </a:solidFill>
                </a:rPr>
                <a:t>Data acquisition and filtering</a:t>
              </a:r>
              <a:endParaRPr lang="en-GB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03928" y="1635462"/>
            <a:ext cx="7280639" cy="783507"/>
            <a:chOff x="1403928" y="1635462"/>
            <a:chExt cx="7280639" cy="7835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3928" y="1635462"/>
              <a:ext cx="769052" cy="783507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2212335" y="1836656"/>
              <a:ext cx="6472232" cy="369332"/>
            </a:xfrm>
            <a:prstGeom prst="rect">
              <a:avLst/>
            </a:prstGeom>
            <a:solidFill>
              <a:schemeClr val="bg1">
                <a:alpha val="89804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rgbClr val="002060"/>
                  </a:solidFill>
                </a:defRPr>
              </a:lvl1pPr>
            </a:lstStyle>
            <a:p>
              <a:r>
                <a:rPr lang="en-US" dirty="0" smtClean="0"/>
                <a:t>Computing platforms, data analysis, simulation</a:t>
              </a:r>
              <a:endParaRPr lang="en-GB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522140" y="2241126"/>
            <a:ext cx="6162427" cy="783507"/>
            <a:chOff x="2522140" y="2241126"/>
            <a:chExt cx="6162427" cy="78350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22140" y="2241126"/>
              <a:ext cx="805331" cy="783507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352800" y="2442320"/>
              <a:ext cx="5331767" cy="369332"/>
            </a:xfrm>
            <a:prstGeom prst="rect">
              <a:avLst/>
            </a:prstGeom>
            <a:solidFill>
              <a:schemeClr val="bg1">
                <a:alpha val="89804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rgbClr val="002060"/>
                  </a:solidFill>
                </a:defRPr>
              </a:lvl1pPr>
            </a:lstStyle>
            <a:p>
              <a:r>
                <a:rPr lang="en-US" dirty="0" smtClean="0"/>
                <a:t>Data storage and long-term data preservation</a:t>
              </a:r>
              <a:endParaRPr lang="en-GB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676631" y="2846790"/>
            <a:ext cx="5007936" cy="783507"/>
            <a:chOff x="3676631" y="2846790"/>
            <a:chExt cx="5007936" cy="78350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6631" y="2846790"/>
              <a:ext cx="778938" cy="783507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4473158" y="3047984"/>
              <a:ext cx="4211409" cy="369332"/>
            </a:xfrm>
            <a:prstGeom prst="rect">
              <a:avLst/>
            </a:prstGeom>
            <a:solidFill>
              <a:schemeClr val="bg1">
                <a:alpha val="89804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rgbClr val="002060"/>
                  </a:solidFill>
                </a:defRPr>
              </a:lvl1pPr>
            </a:lstStyle>
            <a:p>
              <a:r>
                <a:rPr lang="en-US" dirty="0" smtClean="0"/>
                <a:t>Compute provisioning (cloud</a:t>
              </a:r>
              <a:r>
                <a:rPr lang="en-US" dirty="0"/>
                <a:t>)</a:t>
              </a:r>
              <a:endParaRPr lang="en-GB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28148" y="4071298"/>
            <a:ext cx="2756418" cy="786452"/>
            <a:chOff x="5928148" y="4071298"/>
            <a:chExt cx="2756418" cy="786452"/>
          </a:xfrm>
        </p:grpSpPr>
        <p:sp>
          <p:nvSpPr>
            <p:cNvPr id="28" name="TextBox 27"/>
            <p:cNvSpPr txBox="1"/>
            <p:nvPr/>
          </p:nvSpPr>
          <p:spPr>
            <a:xfrm>
              <a:off x="6748219" y="4259818"/>
              <a:ext cx="1936347" cy="369332"/>
            </a:xfrm>
            <a:prstGeom prst="rect">
              <a:avLst/>
            </a:prstGeom>
            <a:solidFill>
              <a:schemeClr val="bg1">
                <a:alpha val="89804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rgbClr val="002060"/>
                  </a:solidFill>
                </a:defRPr>
              </a:lvl1pPr>
            </a:lstStyle>
            <a:p>
              <a:r>
                <a:rPr lang="en-US" dirty="0"/>
                <a:t>Data analytics</a:t>
              </a:r>
              <a:endParaRPr lang="en-GB" dirty="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928148" y="4071298"/>
              <a:ext cx="786452" cy="78645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804729" y="3445926"/>
            <a:ext cx="3879837" cy="780356"/>
            <a:chOff x="4804729" y="3445926"/>
            <a:chExt cx="3879837" cy="780356"/>
          </a:xfrm>
        </p:grpSpPr>
        <p:sp>
          <p:nvSpPr>
            <p:cNvPr id="27" name="TextBox 26"/>
            <p:cNvSpPr txBox="1"/>
            <p:nvPr/>
          </p:nvSpPr>
          <p:spPr>
            <a:xfrm>
              <a:off x="5638799" y="3653901"/>
              <a:ext cx="3045767" cy="369332"/>
            </a:xfrm>
            <a:prstGeom prst="rect">
              <a:avLst/>
            </a:prstGeom>
            <a:solidFill>
              <a:schemeClr val="bg1">
                <a:alpha val="89804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rgbClr val="002060"/>
                  </a:solidFill>
                </a:defRPr>
              </a:lvl1pPr>
            </a:lstStyle>
            <a:p>
              <a:r>
                <a:rPr lang="en-US" dirty="0" smtClean="0"/>
                <a:t>Networks</a:t>
              </a:r>
              <a:endParaRPr lang="en-GB" dirty="0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804729" y="3445926"/>
              <a:ext cx="774259" cy="780356"/>
            </a:xfrm>
            <a:prstGeom prst="rect">
              <a:avLst/>
            </a:prstGeom>
          </p:spPr>
        </p:pic>
      </p:grpSp>
      <p:sp>
        <p:nvSpPr>
          <p:cNvPr id="31" name="TextBox 30"/>
          <p:cNvSpPr txBox="1"/>
          <p:nvPr/>
        </p:nvSpPr>
        <p:spPr>
          <a:xfrm>
            <a:off x="188495" y="2020421"/>
            <a:ext cx="923330" cy="2997741"/>
          </a:xfrm>
          <a:prstGeom prst="rect">
            <a:avLst/>
          </a:prstGeom>
          <a:solidFill>
            <a:schemeClr val="bg1">
              <a:alpha val="89804"/>
            </a:schemeClr>
          </a:solidFill>
          <a:ln>
            <a:solidFill>
              <a:schemeClr val="tx1"/>
            </a:solidFill>
          </a:ln>
        </p:spPr>
        <p:txBody>
          <a:bodyPr vert="vert270"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sz="2400" dirty="0" smtClean="0"/>
              <a:t>Innovation &amp; Management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6EE3D9-8D13-4984-BB83-25C3368A53EE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9775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e-Skills Pyramid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Alberto Di Meglio – CERN openlab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1071902"/>
            <a:ext cx="6829425" cy="33433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10400" y="4391877"/>
            <a:ext cx="2005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A. </a:t>
            </a:r>
            <a:r>
              <a:rPr lang="en-GB" sz="800" dirty="0" err="1" smtClean="0"/>
              <a:t>Richier</a:t>
            </a:r>
            <a:r>
              <a:rPr lang="en-GB" sz="800" dirty="0" smtClean="0"/>
              <a:t> – e-Skills for the 21</a:t>
            </a:r>
            <a:r>
              <a:rPr lang="en-GB" sz="800" baseline="30000" dirty="0" smtClean="0"/>
              <a:t>st</a:t>
            </a:r>
            <a:r>
              <a:rPr lang="en-GB" sz="800" dirty="0" smtClean="0"/>
              <a:t> Century</a:t>
            </a:r>
          </a:p>
          <a:p>
            <a:r>
              <a:rPr lang="en-GB" sz="800" i="1" dirty="0" smtClean="0"/>
              <a:t>E-Skills for Jobs High-Level Conference</a:t>
            </a:r>
          </a:p>
          <a:p>
            <a:r>
              <a:rPr lang="en-GB" sz="800" i="1" dirty="0" smtClean="0"/>
              <a:t>Riga, 16 June 2015</a:t>
            </a:r>
            <a:endParaRPr lang="en-GB" sz="800" i="1" dirty="0"/>
          </a:p>
        </p:txBody>
      </p:sp>
      <p:sp>
        <p:nvSpPr>
          <p:cNvPr id="6" name="Rectangle 5"/>
          <p:cNvSpPr/>
          <p:nvPr/>
        </p:nvSpPr>
        <p:spPr>
          <a:xfrm>
            <a:off x="4267200" y="3181350"/>
            <a:ext cx="3886200" cy="91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Researchers</a:t>
            </a:r>
          </a:p>
          <a:p>
            <a:pPr algn="ctr"/>
            <a:r>
              <a:rPr lang="en-GB" dirty="0" smtClean="0"/>
              <a:t>LHC/Detectors operators</a:t>
            </a:r>
          </a:p>
          <a:p>
            <a:pPr algn="ctr"/>
            <a:r>
              <a:rPr lang="en-GB" dirty="0" smtClean="0"/>
              <a:t>Infrastructure operators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733800" y="2118887"/>
            <a:ext cx="44196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Core ICT practitioners (hardware, software, databases, networks, services procurement &amp; management)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276600" y="1093130"/>
            <a:ext cx="48768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Computing/infrastructure coordinators,</a:t>
            </a:r>
          </a:p>
          <a:p>
            <a:pPr algn="ctr"/>
            <a:r>
              <a:rPr lang="en-GB" dirty="0" smtClean="0"/>
              <a:t>IT Managers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267200" y="3181350"/>
            <a:ext cx="3886200" cy="91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End-users</a:t>
            </a:r>
          </a:p>
          <a:p>
            <a:pPr algn="ctr"/>
            <a:r>
              <a:rPr lang="en-GB" dirty="0" smtClean="0"/>
              <a:t>Device operators</a:t>
            </a:r>
          </a:p>
          <a:p>
            <a:pPr algn="ctr"/>
            <a:r>
              <a:rPr lang="en-GB" dirty="0" smtClean="0"/>
              <a:t>Infrastructure operators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733800" y="2118887"/>
            <a:ext cx="44196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Core ICT practitioners (hardware, software, databases, networks)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276600" y="1093130"/>
            <a:ext cx="48768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Business vision, ICT managers (CIO, CTO), analysts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6EE3D9-8D13-4984-BB83-25C3368A53EE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8010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914400" y="4914900"/>
            <a:ext cx="68580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chemeClr val="bg1"/>
                </a:solidFill>
              </a:rPr>
              <a:t>Alberto Di Meglio – CERN openlab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6434" y="971551"/>
            <a:ext cx="1905000" cy="10668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002060"/>
                </a:solidFill>
              </a:rPr>
              <a:t>Multicore CPU programming, graphical processors (GPU),</a:t>
            </a:r>
          </a:p>
          <a:p>
            <a:pPr algn="ctr"/>
            <a:r>
              <a:rPr lang="en-GB" sz="1200" dirty="0" smtClean="0">
                <a:solidFill>
                  <a:srgbClr val="002060"/>
                </a:solidFill>
              </a:rPr>
              <a:t>parallel programming</a:t>
            </a:r>
            <a:endParaRPr lang="en-GB" sz="12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15226" y="2058363"/>
            <a:ext cx="1905000" cy="437188"/>
          </a:xfrm>
          <a:prstGeom prst="rect">
            <a:avLst/>
          </a:prstGeom>
          <a:solidFill>
            <a:srgbClr val="002060">
              <a:alpha val="89804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Software &amp; Computing  Engineers</a:t>
            </a:r>
            <a:endParaRPr lang="en-GB" sz="1200" dirty="0"/>
          </a:p>
        </p:txBody>
      </p:sp>
      <p:sp>
        <p:nvSpPr>
          <p:cNvPr id="7" name="Rectangle 6"/>
          <p:cNvSpPr/>
          <p:nvPr/>
        </p:nvSpPr>
        <p:spPr>
          <a:xfrm>
            <a:off x="4076364" y="971551"/>
            <a:ext cx="1905000" cy="10668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002060"/>
                </a:solidFill>
              </a:rPr>
              <a:t>Data analysis technologies,</a:t>
            </a:r>
          </a:p>
          <a:p>
            <a:pPr algn="ctr"/>
            <a:r>
              <a:rPr lang="en-GB" sz="1200" dirty="0" smtClean="0">
                <a:solidFill>
                  <a:srgbClr val="002060"/>
                </a:solidFill>
              </a:rPr>
              <a:t>tools,</a:t>
            </a:r>
          </a:p>
          <a:p>
            <a:pPr algn="ctr"/>
            <a:r>
              <a:rPr lang="en-GB" sz="1200" dirty="0" smtClean="0">
                <a:solidFill>
                  <a:srgbClr val="002060"/>
                </a:solidFill>
              </a:rPr>
              <a:t>data visualization,</a:t>
            </a:r>
          </a:p>
          <a:p>
            <a:pPr algn="ctr"/>
            <a:r>
              <a:rPr lang="en-GB" sz="1200" dirty="0" smtClean="0">
                <a:solidFill>
                  <a:srgbClr val="002060"/>
                </a:solidFill>
              </a:rPr>
              <a:t>monitoring, security, etc.</a:t>
            </a:r>
            <a:endParaRPr lang="en-GB" sz="12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76364" y="2058363"/>
            <a:ext cx="1905000" cy="437188"/>
          </a:xfrm>
          <a:prstGeom prst="rect">
            <a:avLst/>
          </a:prstGeom>
          <a:solidFill>
            <a:srgbClr val="002060">
              <a:alpha val="89804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Data </a:t>
            </a:r>
            <a:r>
              <a:rPr lang="en-GB" sz="1200" dirty="0" smtClean="0"/>
              <a:t>Scientists/Engineers</a:t>
            </a:r>
            <a:endParaRPr lang="en-GB" sz="1200" dirty="0"/>
          </a:p>
        </p:txBody>
      </p:sp>
      <p:sp>
        <p:nvSpPr>
          <p:cNvPr id="9" name="Rectangle 8"/>
          <p:cNvSpPr/>
          <p:nvPr/>
        </p:nvSpPr>
        <p:spPr>
          <a:xfrm>
            <a:off x="2735772" y="3085138"/>
            <a:ext cx="1905000" cy="10668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002060"/>
                </a:solidFill>
              </a:rPr>
              <a:t>Applications of physics to medical research (hadron therapy, etc.),</a:t>
            </a:r>
          </a:p>
          <a:p>
            <a:pPr algn="ctr"/>
            <a:r>
              <a:rPr lang="en-GB" sz="1200" dirty="0" smtClean="0">
                <a:solidFill>
                  <a:srgbClr val="002060"/>
                </a:solidFill>
              </a:rPr>
              <a:t>simulation</a:t>
            </a:r>
          </a:p>
          <a:p>
            <a:pPr algn="ctr"/>
            <a:r>
              <a:rPr lang="en-GB" sz="1200" dirty="0" smtClean="0">
                <a:solidFill>
                  <a:srgbClr val="002060"/>
                </a:solidFill>
              </a:rPr>
              <a:t>software</a:t>
            </a:r>
            <a:endParaRPr lang="en-GB" sz="1200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4564" y="4171950"/>
            <a:ext cx="1905000" cy="437188"/>
          </a:xfrm>
          <a:prstGeom prst="rect">
            <a:avLst/>
          </a:prstGeom>
          <a:solidFill>
            <a:srgbClr val="002060">
              <a:alpha val="89804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Multidisciplinary Researchers</a:t>
            </a:r>
            <a:endParaRPr lang="en-GB" sz="1200" dirty="0"/>
          </a:p>
        </p:txBody>
      </p:sp>
      <p:sp>
        <p:nvSpPr>
          <p:cNvPr id="11" name="Rectangle 10"/>
          <p:cNvSpPr/>
          <p:nvPr/>
        </p:nvSpPr>
        <p:spPr>
          <a:xfrm>
            <a:off x="6778534" y="971551"/>
            <a:ext cx="1905000" cy="10668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002060"/>
                </a:solidFill>
              </a:rPr>
              <a:t>Computing and data services definition, procurement, deployment, benchmarking, monitoring</a:t>
            </a:r>
            <a:endParaRPr lang="en-GB" sz="12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87326" y="2058363"/>
            <a:ext cx="1905000" cy="437188"/>
          </a:xfrm>
          <a:prstGeom prst="rect">
            <a:avLst/>
          </a:prstGeom>
          <a:solidFill>
            <a:srgbClr val="002060">
              <a:alpha val="89804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Cloud Services Managers</a:t>
            </a:r>
            <a:endParaRPr lang="en-GB" sz="1200" dirty="0"/>
          </a:p>
        </p:txBody>
      </p:sp>
      <p:sp>
        <p:nvSpPr>
          <p:cNvPr id="14" name="Rectangle 13"/>
          <p:cNvSpPr/>
          <p:nvPr/>
        </p:nvSpPr>
        <p:spPr>
          <a:xfrm>
            <a:off x="5368834" y="3085138"/>
            <a:ext cx="1905000" cy="10668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002060"/>
                </a:solidFill>
              </a:rPr>
              <a:t>Knowledge and innovation exploitation, e-business management</a:t>
            </a:r>
            <a:endParaRPr lang="en-GB" sz="1200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68834" y="4171950"/>
            <a:ext cx="1905000" cy="437188"/>
          </a:xfrm>
          <a:prstGeom prst="rect">
            <a:avLst/>
          </a:prstGeom>
          <a:solidFill>
            <a:srgbClr val="002060">
              <a:alpha val="89804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Entrepreneurs</a:t>
            </a: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6EE3D9-8D13-4984-BB83-25C3368A53EE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eSkills</a:t>
            </a:r>
            <a:r>
              <a:rPr lang="en-GB" dirty="0" smtClean="0"/>
              <a:t> Profiles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287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European Initiatives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e-Skills for Competitiveness and Innovation (</a:t>
            </a:r>
            <a:r>
              <a:rPr lang="en-US" sz="2000" dirty="0">
                <a:hlinkClick r:id="rId3"/>
              </a:rPr>
              <a:t>http://www.eskills-vision.eu/</a:t>
            </a:r>
            <a:r>
              <a:rPr lang="en-US" sz="2000" dirty="0"/>
              <a:t>)</a:t>
            </a:r>
          </a:p>
          <a:p>
            <a:r>
              <a:rPr lang="en-GB" sz="2000" dirty="0" smtClean="0"/>
              <a:t>E-Leadership </a:t>
            </a:r>
            <a:r>
              <a:rPr lang="en-GB" sz="2000" dirty="0"/>
              <a:t>(</a:t>
            </a:r>
            <a:r>
              <a:rPr lang="en-GB" sz="2000" dirty="0">
                <a:hlinkClick r:id="rId4"/>
              </a:rPr>
              <a:t>http://</a:t>
            </a:r>
            <a:r>
              <a:rPr lang="en-GB" sz="2000" dirty="0" smtClean="0">
                <a:hlinkClick r:id="rId4"/>
              </a:rPr>
              <a:t>www.eskills-guide.eu/</a:t>
            </a:r>
            <a:r>
              <a:rPr lang="en-GB" sz="2000" dirty="0"/>
              <a:t> and </a:t>
            </a:r>
            <a:r>
              <a:rPr lang="en-GB" sz="2000" dirty="0">
                <a:hlinkClick r:id="rId5"/>
              </a:rPr>
              <a:t>http://</a:t>
            </a:r>
            <a:r>
              <a:rPr lang="en-GB" sz="2000" dirty="0" smtClean="0">
                <a:hlinkClick r:id="rId5"/>
              </a:rPr>
              <a:t>www.eskills-lead.eu/</a:t>
            </a:r>
            <a:r>
              <a:rPr lang="en-GB" sz="2000" dirty="0" smtClean="0"/>
              <a:t>)</a:t>
            </a:r>
          </a:p>
          <a:p>
            <a:r>
              <a:rPr lang="en-GB" sz="2000" dirty="0"/>
              <a:t>European e-Competence Framework (</a:t>
            </a:r>
            <a:r>
              <a:rPr lang="en-GB" sz="2000" dirty="0">
                <a:hlinkClick r:id="rId6"/>
              </a:rPr>
              <a:t>http://www.ecompetences.eu/</a:t>
            </a:r>
            <a:r>
              <a:rPr lang="en-GB" sz="2000" dirty="0"/>
              <a:t>)</a:t>
            </a:r>
          </a:p>
          <a:p>
            <a:r>
              <a:rPr lang="en-GB" sz="2000" dirty="0"/>
              <a:t>E-Skills for Jobs (</a:t>
            </a:r>
            <a:r>
              <a:rPr lang="en-GB" sz="2000" dirty="0">
                <a:hlinkClick r:id="rId7"/>
              </a:rPr>
              <a:t>http://eskills4jobs.ec.europa.eu</a:t>
            </a:r>
            <a:r>
              <a:rPr lang="en-GB" sz="2000" dirty="0" smtClean="0">
                <a:hlinkClick r:id="rId7"/>
              </a:rPr>
              <a:t>/</a:t>
            </a:r>
            <a:r>
              <a:rPr lang="en-GB" sz="2000" dirty="0" smtClean="0"/>
              <a:t>)</a:t>
            </a:r>
          </a:p>
          <a:p>
            <a:r>
              <a:rPr lang="en-GB" sz="2000" dirty="0"/>
              <a:t>EIT Digital (</a:t>
            </a:r>
            <a:r>
              <a:rPr lang="en-GB" sz="2000" dirty="0">
                <a:hlinkClick r:id="rId8"/>
              </a:rPr>
              <a:t>https://www.eitdigital.eu</a:t>
            </a:r>
            <a:r>
              <a:rPr lang="en-GB" sz="2000" dirty="0" smtClean="0">
                <a:hlinkClick r:id="rId8"/>
              </a:rPr>
              <a:t>/</a:t>
            </a:r>
            <a:r>
              <a:rPr lang="en-GB" sz="2000" dirty="0" smtClean="0"/>
              <a:t>)</a:t>
            </a:r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Alberto Di Meglio – CERN openlab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50220-DD9C-47A5-93EE-42AF7A75DF71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5897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CERN openlab Educational Program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8716" y="987574"/>
            <a:ext cx="4561335" cy="38164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150000"/>
              <a:buFont typeface="Arial" panose="020B0604020202020204" pitchFamily="34" charset="0"/>
              <a:buChar char="›"/>
              <a:defRPr sz="2800" b="1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̵"/>
              <a:defRPr sz="24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∙"/>
              <a:defRPr sz="16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/>
              <a:t>At CERN</a:t>
            </a:r>
          </a:p>
          <a:p>
            <a:pPr lvl="1"/>
            <a:r>
              <a:rPr lang="en-GB" sz="1400" dirty="0" smtClean="0"/>
              <a:t>Regular workshops</a:t>
            </a:r>
          </a:p>
          <a:p>
            <a:pPr lvl="1"/>
            <a:r>
              <a:rPr lang="en-GB" sz="1400" dirty="0" smtClean="0"/>
              <a:t>Special workshops and lectures</a:t>
            </a:r>
          </a:p>
          <a:p>
            <a:pPr lvl="1"/>
            <a:r>
              <a:rPr lang="en-GB" sz="1400" dirty="0" smtClean="0"/>
              <a:t>Requirements workshops</a:t>
            </a:r>
          </a:p>
          <a:p>
            <a:pPr lvl="1"/>
            <a:r>
              <a:rPr lang="en-GB" sz="1400" dirty="0" smtClean="0"/>
              <a:t>Training courses on hardware platforms,</a:t>
            </a:r>
          </a:p>
          <a:p>
            <a:pPr lvl="1"/>
            <a:r>
              <a:rPr lang="en-GB" sz="1400" dirty="0" smtClean="0"/>
              <a:t>Parallel programming, etc.</a:t>
            </a:r>
          </a:p>
          <a:p>
            <a:pPr lvl="3"/>
            <a:endParaRPr lang="en-GB" sz="1200" b="1" dirty="0" smtClean="0"/>
          </a:p>
          <a:p>
            <a:r>
              <a:rPr lang="en-GB" sz="1600" dirty="0" smtClean="0"/>
              <a:t>Outside the lab:</a:t>
            </a:r>
          </a:p>
          <a:p>
            <a:pPr lvl="1"/>
            <a:r>
              <a:rPr lang="en-GB" sz="1400" dirty="0" smtClean="0"/>
              <a:t>CERN School of Computing</a:t>
            </a:r>
            <a:br>
              <a:rPr lang="en-GB" sz="1400" dirty="0" smtClean="0"/>
            </a:br>
            <a:r>
              <a:rPr lang="en-GB" sz="1400" dirty="0" smtClean="0"/>
              <a:t>in Portugal (August 2014)</a:t>
            </a:r>
          </a:p>
          <a:p>
            <a:pPr lvl="1"/>
            <a:r>
              <a:rPr lang="en-GB" sz="1400" dirty="0"/>
              <a:t>Thematic CSC in Split (June </a:t>
            </a:r>
            <a:r>
              <a:rPr lang="en-GB" sz="1400" dirty="0" smtClean="0"/>
              <a:t>2014)</a:t>
            </a:r>
          </a:p>
          <a:p>
            <a:pPr lvl="3"/>
            <a:endParaRPr lang="en-GB" sz="1200" b="1" dirty="0" smtClean="0"/>
          </a:p>
          <a:p>
            <a:r>
              <a:rPr lang="en-GB" sz="1600" dirty="0" smtClean="0"/>
              <a:t>Summer student program</a:t>
            </a:r>
          </a:p>
          <a:p>
            <a:r>
              <a:rPr lang="en-GB" sz="1600" b="1" dirty="0" smtClean="0"/>
              <a:t>The ICE-DIP project</a:t>
            </a:r>
            <a:endParaRPr lang="en-GB" sz="1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455" y="1059582"/>
            <a:ext cx="1985417" cy="1323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397" y="1070482"/>
            <a:ext cx="1969067" cy="13127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13576" y="2571750"/>
            <a:ext cx="35789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Programs is highly </a:t>
            </a:r>
            <a:r>
              <a:rPr lang="en-GB" dirty="0"/>
              <a:t>structured, with different tiers and specializations – students, young researchers, professional researchers and </a:t>
            </a:r>
            <a:r>
              <a:rPr lang="en-GB" dirty="0" smtClean="0"/>
              <a:t>experts - including summer </a:t>
            </a:r>
            <a:r>
              <a:rPr lang="en-GB" dirty="0"/>
              <a:t>student lectures as well as numerous invited talks at CERN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24426" b="51823"/>
          <a:stretch/>
        </p:blipFill>
        <p:spPr>
          <a:xfrm>
            <a:off x="0" y="71164"/>
            <a:ext cx="1835696" cy="91641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Alberto Di Meglio – CERN openlab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6EE3D9-8D13-4984-BB83-25C3368A53EE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7011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Franklin Gothic Demi"/>
        <a:ea typeface=""/>
        <a:cs typeface=""/>
      </a:majorFont>
      <a:minorFont>
        <a:latin typeface="Franklin Gothic Dem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EB298B33E1884D9E256EC3A001D89C" ma:contentTypeVersion="0" ma:contentTypeDescription="Create a new document." ma:contentTypeScope="" ma:versionID="c9eee61e76cc18db14995beec1b979b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5c6e1f25db5f8105f96455e55c1504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A72FB1-1ECD-432C-BFE3-4E5143A612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6290F2-C7A0-4A83-9F90-79A11D800C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3C78C4A-C991-483C-8994-11579637FEE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19093</TotalTime>
  <Words>845</Words>
  <Application>Microsoft Office PowerPoint</Application>
  <PresentationFormat>On-screen Show (16:9)</PresentationFormat>
  <Paragraphs>213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Franklin Gothic Book</vt:lpstr>
      <vt:lpstr>Franklin Gothic Demi</vt:lpstr>
      <vt:lpstr>Lucida Sans Unicode</vt:lpstr>
      <vt:lpstr>Tw Cen MT Condensed Extra Bold</vt:lpstr>
      <vt:lpstr>Verdana</vt:lpstr>
      <vt:lpstr>Wingdings</vt:lpstr>
      <vt:lpstr>2_Default Design</vt:lpstr>
      <vt:lpstr>Custom Design</vt:lpstr>
      <vt:lpstr>Core Skills for a Digital Economy </vt:lpstr>
      <vt:lpstr>CERN openlab in a nutshell</vt:lpstr>
      <vt:lpstr>Bigger+Faster+Smarter</vt:lpstr>
      <vt:lpstr>Open Science Cloud</vt:lpstr>
      <vt:lpstr>Information Technology Research Areas</vt:lpstr>
      <vt:lpstr>The e-Skills Pyramid</vt:lpstr>
      <vt:lpstr>eSkills Profiles</vt:lpstr>
      <vt:lpstr>European Initiatives</vt:lpstr>
      <vt:lpstr>The CERN openlab Educational Program</vt:lpstr>
      <vt:lpstr>Summer Student Programme</vt:lpstr>
      <vt:lpstr>PowerPoint Presentation</vt:lpstr>
      <vt:lpstr>Innovation and Entrepreneurship</vt:lpstr>
      <vt:lpstr>Concrete Examples</vt:lpstr>
      <vt:lpstr>PowerPoint Presentation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CERN openlab; Core Skills</dc:subject>
  <dc:creator>Alberto Di Meglio</dc:creator>
  <cp:lastModifiedBy>Alberto Di Meglio</cp:lastModifiedBy>
  <cp:revision>588</cp:revision>
  <cp:lastPrinted>2011-10-11T10:10:47Z</cp:lastPrinted>
  <dcterms:created xsi:type="dcterms:W3CDTF">2006-05-15T11:16:45Z</dcterms:created>
  <dcterms:modified xsi:type="dcterms:W3CDTF">2015-06-26T09:57:46Z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0x010100E6EB298B33E1884D9E256EC3A001D89C</vt:lpwstr>
  </property>
</Properties>
</file>