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9"/>
  </p:notesMasterIdLst>
  <p:handoutMasterIdLst>
    <p:handoutMasterId r:id="rId40"/>
  </p:handoutMasterIdLst>
  <p:sldIdLst>
    <p:sldId id="414" r:id="rId2"/>
    <p:sldId id="257" r:id="rId3"/>
    <p:sldId id="427" r:id="rId4"/>
    <p:sldId id="436" r:id="rId5"/>
    <p:sldId id="437" r:id="rId6"/>
    <p:sldId id="411" r:id="rId7"/>
    <p:sldId id="415" r:id="rId8"/>
    <p:sldId id="418" r:id="rId9"/>
    <p:sldId id="374" r:id="rId10"/>
    <p:sldId id="303" r:id="rId11"/>
    <p:sldId id="410" r:id="rId12"/>
    <p:sldId id="394" r:id="rId13"/>
    <p:sldId id="372" r:id="rId14"/>
    <p:sldId id="373" r:id="rId15"/>
    <p:sldId id="380" r:id="rId16"/>
    <p:sldId id="381" r:id="rId17"/>
    <p:sldId id="395" r:id="rId18"/>
    <p:sldId id="420" r:id="rId19"/>
    <p:sldId id="421" r:id="rId20"/>
    <p:sldId id="338" r:id="rId21"/>
    <p:sldId id="435" r:id="rId22"/>
    <p:sldId id="439" r:id="rId23"/>
    <p:sldId id="438" r:id="rId24"/>
    <p:sldId id="384" r:id="rId25"/>
    <p:sldId id="425" r:id="rId26"/>
    <p:sldId id="426" r:id="rId27"/>
    <p:sldId id="290" r:id="rId28"/>
    <p:sldId id="357" r:id="rId29"/>
    <p:sldId id="318" r:id="rId30"/>
    <p:sldId id="428" r:id="rId31"/>
    <p:sldId id="325" r:id="rId32"/>
    <p:sldId id="377" r:id="rId33"/>
    <p:sldId id="356" r:id="rId34"/>
    <p:sldId id="341" r:id="rId35"/>
    <p:sldId id="409" r:id="rId36"/>
    <p:sldId id="408" r:id="rId37"/>
    <p:sldId id="440" r:id="rId38"/>
  </p:sldIdLst>
  <p:sldSz cx="9144000" cy="5143500" type="screen16x9"/>
  <p:notesSz cx="6669088"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3" autoAdjust="0"/>
    <p:restoredTop sz="87708" autoAdjust="0"/>
  </p:normalViewPr>
  <p:slideViewPr>
    <p:cSldViewPr snapToGrid="0" snapToObjects="1">
      <p:cViewPr varScale="1">
        <p:scale>
          <a:sx n="71" d="100"/>
          <a:sy n="71" d="100"/>
        </p:scale>
        <p:origin x="67" y="370"/>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6966"/>
    </p:cViewPr>
  </p:sorterViewPr>
  <p:notesViewPr>
    <p:cSldViewPr snapToGrid="0" snapToObjects="1">
      <p:cViewPr varScale="1">
        <p:scale>
          <a:sx n="53" d="100"/>
          <a:sy n="53" d="100"/>
        </p:scale>
        <p:origin x="2280"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890665" cy="498395"/>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3776866" y="2"/>
            <a:ext cx="2890665" cy="498395"/>
          </a:xfrm>
          <a:prstGeom prst="rect">
            <a:avLst/>
          </a:prstGeom>
        </p:spPr>
        <p:txBody>
          <a:bodyPr vert="horz" lIns="91440" tIns="45720" rIns="91440" bIns="45720" rtlCol="0"/>
          <a:lstStyle>
            <a:lvl1pPr algn="r">
              <a:defRPr sz="1200"/>
            </a:lvl1pPr>
          </a:lstStyle>
          <a:p>
            <a:pPr>
              <a:defRPr/>
            </a:pPr>
            <a:fld id="{F7C59B33-D8F5-4DE3-B0DF-5367EC9C2AC6}" type="datetimeFigureOut">
              <a:rPr lang="en-GB"/>
              <a:pPr>
                <a:defRPr/>
              </a:pPr>
              <a:t>30/03/2015</a:t>
            </a:fld>
            <a:endParaRPr lang="en-GB"/>
          </a:p>
        </p:txBody>
      </p:sp>
      <p:sp>
        <p:nvSpPr>
          <p:cNvPr id="4" name="Footer Placeholder 3"/>
          <p:cNvSpPr>
            <a:spLocks noGrp="1"/>
          </p:cNvSpPr>
          <p:nvPr>
            <p:ph type="ftr" sz="quarter" idx="2"/>
          </p:nvPr>
        </p:nvSpPr>
        <p:spPr>
          <a:xfrm>
            <a:off x="0" y="9428244"/>
            <a:ext cx="2890665" cy="498395"/>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776866" y="9428244"/>
            <a:ext cx="2890665" cy="498395"/>
          </a:xfrm>
          <a:prstGeom prst="rect">
            <a:avLst/>
          </a:prstGeom>
        </p:spPr>
        <p:txBody>
          <a:bodyPr vert="horz" lIns="91440" tIns="45720" rIns="91440" bIns="45720" rtlCol="0" anchor="b"/>
          <a:lstStyle>
            <a:lvl1pPr algn="r">
              <a:defRPr sz="1200"/>
            </a:lvl1pPr>
          </a:lstStyle>
          <a:p>
            <a:pPr>
              <a:defRPr/>
            </a:pPr>
            <a:fld id="{5EC6D80C-D179-4422-AADD-8517C7B549B7}" type="slidenum">
              <a:rPr lang="en-GB"/>
              <a:pPr>
                <a:defRPr/>
              </a:pPr>
              <a:t>‹#›</a:t>
            </a:fld>
            <a:endParaRPr lang="en-GB"/>
          </a:p>
        </p:txBody>
      </p:sp>
    </p:spTree>
    <p:extLst>
      <p:ext uri="{BB962C8B-B14F-4D97-AF65-F5344CB8AC3E}">
        <p14:creationId xmlns:p14="http://schemas.microsoft.com/office/powerpoint/2010/main" val="25194204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90665" cy="496809"/>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776866" y="1"/>
            <a:ext cx="2890665" cy="496809"/>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C4B097-7516-4A6D-8B90-34D485C0209C}" type="datetimeFigureOut">
              <a:rPr lang="en-GB"/>
              <a:pPr>
                <a:defRPr/>
              </a:pPr>
              <a:t>30/03/2015</a:t>
            </a:fld>
            <a:endParaRPr lang="en-GB"/>
          </a:p>
        </p:txBody>
      </p:sp>
      <p:sp>
        <p:nvSpPr>
          <p:cNvPr id="4" name="Slide Image Placeholder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66598" y="4715710"/>
            <a:ext cx="5335893" cy="4466511"/>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28243"/>
            <a:ext cx="2890665" cy="496809"/>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776866" y="9428243"/>
            <a:ext cx="2890665" cy="496809"/>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FDBDF0F7-4478-4484-9573-06EE9B99E04B}" type="slidenum">
              <a:rPr lang="en-GB"/>
              <a:pPr>
                <a:defRPr/>
              </a:pPr>
              <a:t>‹#›</a:t>
            </a:fld>
            <a:endParaRPr lang="en-GB"/>
          </a:p>
        </p:txBody>
      </p:sp>
    </p:spTree>
    <p:extLst>
      <p:ext uri="{BB962C8B-B14F-4D97-AF65-F5344CB8AC3E}">
        <p14:creationId xmlns:p14="http://schemas.microsoft.com/office/powerpoint/2010/main" val="1747908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36B19ABC-9756-48B1-883D-B1840182028F}" type="slidenum">
              <a:rPr lang="en-GB" smtClean="0"/>
              <a:pPr>
                <a:defRPr/>
              </a:pPr>
              <a:t>1</a:t>
            </a:fld>
            <a:endParaRPr lang="en-GB"/>
          </a:p>
        </p:txBody>
      </p:sp>
    </p:spTree>
    <p:extLst>
      <p:ext uri="{BB962C8B-B14F-4D97-AF65-F5344CB8AC3E}">
        <p14:creationId xmlns:p14="http://schemas.microsoft.com/office/powerpoint/2010/main" val="2150137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With the new data centre in </a:t>
            </a:r>
            <a:r>
              <a:rPr lang="en-GB" dirty="0" err="1" smtClean="0"/>
              <a:t>Budapast</a:t>
            </a:r>
            <a:r>
              <a:rPr lang="en-GB" dirty="0" smtClean="0"/>
              <a:t>, we could now</a:t>
            </a:r>
            <a:r>
              <a:rPr lang="en-GB" baseline="0" dirty="0" smtClean="0"/>
              <a:t> look at address the upcoming data increases but there were a number of constraints.</a:t>
            </a:r>
          </a:p>
          <a:p>
            <a:endParaRPr lang="en-GB" baseline="0" dirty="0" smtClean="0"/>
          </a:p>
          <a:p>
            <a:r>
              <a:rPr lang="en-GB" baseline="0" dirty="0" smtClean="0"/>
              <a:t>In the current economic climate, CERN cannot be asking for additional staff to run the computer systems.</a:t>
            </a:r>
          </a:p>
          <a:p>
            <a:endParaRPr lang="en-GB" baseline="0" dirty="0" smtClean="0"/>
          </a:p>
          <a:p>
            <a:r>
              <a:rPr lang="en-GB" baseline="0" dirty="0" smtClean="0"/>
              <a:t>At the same time, the budget for hardware is also under restrictions. The prices are coming down gradually so we can get more for the same but we need to find ways to maximise the </a:t>
            </a:r>
            <a:r>
              <a:rPr lang="en-GB" baseline="0" dirty="0" err="1" smtClean="0"/>
              <a:t>efficicency</a:t>
            </a:r>
            <a:r>
              <a:rPr lang="en-GB" baseline="0" dirty="0" smtClean="0"/>
              <a:t> of the hardware.</a:t>
            </a:r>
          </a:p>
          <a:p>
            <a:endParaRPr lang="en-GB" baseline="0" dirty="0" smtClean="0"/>
          </a:p>
          <a:p>
            <a:r>
              <a:rPr lang="en-GB" baseline="0" dirty="0" smtClean="0"/>
              <a:t>Our tools for management were written in 2000s, consist of 100,000 of lines of </a:t>
            </a:r>
            <a:r>
              <a:rPr lang="en-GB" baseline="0" dirty="0" err="1" smtClean="0"/>
              <a:t>perl</a:t>
            </a:r>
            <a:r>
              <a:rPr lang="en-GB" baseline="0" dirty="0" smtClean="0"/>
              <a:t> over 10 years, often by students, and in need of maintenance. Changes such as IPv6 or new operating systems would require major effort just to keep up.</a:t>
            </a:r>
          </a:p>
          <a:p>
            <a:endParaRPr lang="en-GB" baseline="0" dirty="0" smtClean="0"/>
          </a:p>
          <a:p>
            <a:r>
              <a:rPr lang="en-GB" baseline="0" dirty="0" smtClean="0"/>
              <a:t>Finally, the users are expected a more responsive central IT service… their expectations are set by the services they use at home, you don’t have to fill out a ticket to get a </a:t>
            </a:r>
            <a:r>
              <a:rPr lang="en-GB" baseline="0" dirty="0" err="1" smtClean="0"/>
              <a:t>dropbox</a:t>
            </a:r>
            <a:r>
              <a:rPr lang="en-GB" baseline="0" dirty="0" smtClean="0"/>
              <a:t> account so why should you need to at work ?</a:t>
            </a:r>
          </a:p>
          <a:p>
            <a:endParaRPr lang="en-GB" dirty="0"/>
          </a:p>
        </p:txBody>
      </p:sp>
      <p:sp>
        <p:nvSpPr>
          <p:cNvPr id="4" name="Slide Number Placeholder 3"/>
          <p:cNvSpPr>
            <a:spLocks noGrp="1"/>
          </p:cNvSpPr>
          <p:nvPr>
            <p:ph type="sldNum" sz="quarter" idx="10"/>
          </p:nvPr>
        </p:nvSpPr>
        <p:spPr/>
        <p:txBody>
          <a:bodyPr/>
          <a:lstStyle/>
          <a:p>
            <a:pPr>
              <a:defRPr/>
            </a:pPr>
            <a:fld id="{FDBDF0F7-4478-4484-9573-06EE9B99E04B}" type="slidenum">
              <a:rPr lang="en-GB" smtClean="0"/>
              <a:pPr>
                <a:defRPr/>
              </a:pPr>
              <a:t>13</a:t>
            </a:fld>
            <a:endParaRPr lang="en-GB"/>
          </a:p>
        </p:txBody>
      </p:sp>
    </p:spTree>
    <p:extLst>
      <p:ext uri="{BB962C8B-B14F-4D97-AF65-F5344CB8AC3E}">
        <p14:creationId xmlns:p14="http://schemas.microsoft.com/office/powerpoint/2010/main" val="877708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came</a:t>
            </a:r>
            <a:r>
              <a:rPr lang="en-GB" baseline="0" dirty="0" smtClean="0"/>
              <a:t> up with a number of guiding principles…</a:t>
            </a:r>
          </a:p>
          <a:p>
            <a:endParaRPr lang="en-GB" baseline="0" dirty="0" smtClean="0"/>
          </a:p>
          <a:p>
            <a:r>
              <a:rPr lang="en-GB" baseline="0" dirty="0" smtClean="0"/>
              <a:t>We took an approach that CERN was not special. Culturally, for a research organisation this is a big challenge. Many continue to feel that our requirements would be best met by starting again from scratch but with the modern requirements.</a:t>
            </a:r>
          </a:p>
          <a:p>
            <a:endParaRPr lang="en-GB" baseline="0" dirty="0" smtClean="0"/>
          </a:p>
          <a:p>
            <a:r>
              <a:rPr lang="en-GB" baseline="0" dirty="0" smtClean="0"/>
              <a:t>In the past, we had extensive written procedures for </a:t>
            </a:r>
            <a:r>
              <a:rPr lang="en-GB" baseline="0" dirty="0" err="1" smtClean="0"/>
              <a:t>sysadmins</a:t>
            </a:r>
            <a:r>
              <a:rPr lang="en-GB" baseline="0" dirty="0" smtClean="0"/>
              <a:t> to execute with lots of small tools to run, These were error prone and often the guys did not read the latest ones before they performed the operation. We needed to find ways to scale the productivity the team to match the additional servers.</a:t>
            </a:r>
          </a:p>
          <a:p>
            <a:endParaRPr lang="en-GB" baseline="0" dirty="0" smtClean="0"/>
          </a:p>
          <a:p>
            <a:r>
              <a:rPr lang="en-GB" baseline="0" dirty="0" smtClean="0"/>
              <a:t>One of the highest people cost items was the tooling. We had previously been constructing requirements lists, with detailed must-have needs for acceptance. Instead, we asked ourselves how come the other big centres could run using these open source tools yet we had special requirements. Often, the root cause was that we did not understand the best approach to use the tools rather than that we were special.</a:t>
            </a:r>
          </a:p>
          <a:p>
            <a:endParaRPr lang="en-GB" baseline="0" dirty="0" smtClean="0"/>
          </a:p>
          <a:p>
            <a:r>
              <a:rPr lang="en-GB" baseline="0" dirty="0" smtClean="0"/>
              <a:t>The maintenance of our tools was high. The skills and experienced staff were taking up more and more of their time with the custom code so we took an approach of deploy rather than develop. </a:t>
            </a:r>
          </a:p>
          <a:p>
            <a:endParaRPr lang="en-GB" baseline="0" dirty="0" smtClean="0"/>
          </a:p>
          <a:p>
            <a:r>
              <a:rPr lang="en-GB" baseline="0" dirty="0" smtClean="0"/>
              <a:t>This meant finding the open source tools that made sense for us, trying them out. Where we found something that was missing, we challenged it again and again. Finally, we would develop in collaboration with the community generalised </a:t>
            </a:r>
            <a:r>
              <a:rPr lang="en-GB" baseline="0" dirty="0" err="1" smtClean="0"/>
              <a:t>solutikons</a:t>
            </a:r>
            <a:r>
              <a:rPr lang="en-GB" baseline="0" dirty="0" smtClean="0"/>
              <a:t> for the problems that can </a:t>
            </a:r>
            <a:r>
              <a:rPr lang="en-GB" baseline="0" dirty="0" err="1" smtClean="0"/>
              <a:t>eb</a:t>
            </a:r>
            <a:r>
              <a:rPr lang="en-GB" baseline="0" dirty="0" smtClean="0"/>
              <a:t> maintained by the community afterwards. Long term forking is not sustainable.</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pPr>
              <a:defRPr/>
            </a:pPr>
            <a:fld id="{FDBDF0F7-4478-4484-9573-06EE9B99E04B}" type="slidenum">
              <a:rPr lang="en-GB" smtClean="0"/>
              <a:pPr>
                <a:defRPr/>
              </a:pPr>
              <a:t>14</a:t>
            </a:fld>
            <a:endParaRPr lang="en-GB"/>
          </a:p>
        </p:txBody>
      </p:sp>
    </p:spTree>
    <p:extLst>
      <p:ext uri="{BB962C8B-B14F-4D97-AF65-F5344CB8AC3E}">
        <p14:creationId xmlns:p14="http://schemas.microsoft.com/office/powerpoint/2010/main" val="63263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how did we choose our tools ? There were the technical requirements are</a:t>
            </a:r>
            <a:r>
              <a:rPr lang="en-GB" baseline="0" dirty="0" smtClean="0"/>
              <a:t> a significant factor but there is also the need to look at the community ecosystem.</a:t>
            </a:r>
          </a:p>
          <a:p>
            <a:endParaRPr lang="en-GB" baseline="0" dirty="0" smtClean="0"/>
          </a:p>
          <a:p>
            <a:r>
              <a:rPr lang="en-GB" baseline="0" dirty="0" smtClean="0"/>
              <a:t>Open source on its own is not enough.. Our fragile legacy tools were open source but were lacking a community. Typical example of this is the O’Reilly books.. Once the O’Reilly book is out, the tool is worth a good look.</a:t>
            </a:r>
          </a:p>
          <a:p>
            <a:endParaRPr lang="en-GB" baseline="0" dirty="0" smtClean="0"/>
          </a:p>
          <a:p>
            <a:r>
              <a:rPr lang="en-GB" baseline="0" dirty="0" smtClean="0"/>
              <a:t>Furthermore, it greatly helps to train new staff… you can buy them a copy and let them work it through to learn rather than needing to be guru mentored.</a:t>
            </a:r>
            <a:endParaRPr lang="en-GB" dirty="0"/>
          </a:p>
        </p:txBody>
      </p:sp>
      <p:sp>
        <p:nvSpPr>
          <p:cNvPr id="4" name="Slide Number Placeholder 3"/>
          <p:cNvSpPr>
            <a:spLocks noGrp="1"/>
          </p:cNvSpPr>
          <p:nvPr>
            <p:ph type="sldNum" sz="quarter" idx="10"/>
          </p:nvPr>
        </p:nvSpPr>
        <p:spPr/>
        <p:txBody>
          <a:bodyPr/>
          <a:lstStyle/>
          <a:p>
            <a:pPr>
              <a:defRPr/>
            </a:pPr>
            <a:fld id="{FDBDF0F7-4478-4484-9573-06EE9B99E04B}" type="slidenum">
              <a:rPr lang="en-GB" smtClean="0"/>
              <a:pPr>
                <a:defRPr/>
              </a:pPr>
              <a:t>15</a:t>
            </a:fld>
            <a:endParaRPr lang="en-GB"/>
          </a:p>
        </p:txBody>
      </p:sp>
    </p:spTree>
    <p:extLst>
      <p:ext uri="{BB962C8B-B14F-4D97-AF65-F5344CB8AC3E}">
        <p14:creationId xmlns:p14="http://schemas.microsoft.com/office/powerpoint/2010/main" val="1251956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CERN staff are generally on short term contracts, 2-5 years</a:t>
            </a:r>
            <a:r>
              <a:rPr lang="en-GB" baseline="0" dirty="0" smtClean="0"/>
              <a:t> and come from all over the member states.</a:t>
            </a:r>
          </a:p>
          <a:p>
            <a:endParaRPr lang="en-GB" baseline="0" dirty="0" smtClean="0"/>
          </a:p>
          <a:p>
            <a:r>
              <a:rPr lang="en-GB" baseline="0" dirty="0" smtClean="0"/>
              <a:t>They come to CERN, often out of university or their 1</a:t>
            </a:r>
            <a:r>
              <a:rPr lang="en-GB" baseline="30000" dirty="0" smtClean="0"/>
              <a:t>st</a:t>
            </a:r>
            <a:r>
              <a:rPr lang="en-GB" baseline="0" dirty="0" smtClean="0"/>
              <a:t> jobs. We look for potential rather than specific skills in the current tools. </a:t>
            </a:r>
          </a:p>
          <a:p>
            <a:endParaRPr lang="en-GB" baseline="0" dirty="0" smtClean="0"/>
          </a:p>
          <a:p>
            <a:r>
              <a:rPr lang="en-GB" baseline="0" dirty="0" smtClean="0"/>
              <a:t>After a time at CERN, they leave with expert skills and experience in our tools which is a great help for finding future job opportunities and ensuring motivation to the end of their contracts.</a:t>
            </a:r>
            <a:endParaRPr lang="en-GB" dirty="0"/>
          </a:p>
        </p:txBody>
      </p:sp>
      <p:sp>
        <p:nvSpPr>
          <p:cNvPr id="4" name="Slide Number Placeholder 3"/>
          <p:cNvSpPr>
            <a:spLocks noGrp="1"/>
          </p:cNvSpPr>
          <p:nvPr>
            <p:ph type="sldNum" sz="quarter" idx="10"/>
          </p:nvPr>
        </p:nvSpPr>
        <p:spPr/>
        <p:txBody>
          <a:bodyPr/>
          <a:lstStyle/>
          <a:p>
            <a:pPr>
              <a:defRPr/>
            </a:pPr>
            <a:fld id="{FDBDF0F7-4478-4484-9573-06EE9B99E04B}" type="slidenum">
              <a:rPr lang="en-GB" smtClean="0"/>
              <a:pPr>
                <a:defRPr/>
              </a:pPr>
              <a:t>16</a:t>
            </a:fld>
            <a:endParaRPr lang="en-GB"/>
          </a:p>
        </p:txBody>
      </p:sp>
    </p:spTree>
    <p:extLst>
      <p:ext uri="{BB962C8B-B14F-4D97-AF65-F5344CB8AC3E}">
        <p14:creationId xmlns:p14="http://schemas.microsoft.com/office/powerpoint/2010/main" val="248537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206375"/>
            <a:ext cx="9263063" cy="5211763"/>
          </a:xfrm>
        </p:spPr>
      </p:sp>
      <p:sp>
        <p:nvSpPr>
          <p:cNvPr id="3" name="Notes Placeholder 2"/>
          <p:cNvSpPr>
            <a:spLocks noGrp="1"/>
          </p:cNvSpPr>
          <p:nvPr>
            <p:ph type="body" idx="1"/>
          </p:nvPr>
        </p:nvSpPr>
        <p:spPr/>
        <p:txBody>
          <a:bodyPr/>
          <a:lstStyle/>
          <a:p>
            <a:r>
              <a:rPr lang="en-US" sz="1800" dirty="0" smtClean="0"/>
              <a:t>Add Heat (Cloud Formation templates)</a:t>
            </a:r>
            <a:endParaRPr lang="en-US" sz="1800" dirty="0"/>
          </a:p>
        </p:txBody>
      </p:sp>
      <p:sp>
        <p:nvSpPr>
          <p:cNvPr id="4" name="Date Placeholder 3"/>
          <p:cNvSpPr>
            <a:spLocks noGrp="1"/>
          </p:cNvSpPr>
          <p:nvPr>
            <p:ph type="dt" idx="10"/>
          </p:nvPr>
        </p:nvSpPr>
        <p:spPr/>
        <p:txBody>
          <a:bodyPr/>
          <a:lstStyle/>
          <a:p>
            <a:pPr>
              <a:defRPr/>
            </a:pPr>
            <a:r>
              <a:rPr lang="en-US" smtClean="0"/>
              <a:t>10/04/12</a:t>
            </a:r>
            <a:endParaRPr lang="en-US"/>
          </a:p>
        </p:txBody>
      </p:sp>
      <p:sp>
        <p:nvSpPr>
          <p:cNvPr id="5" name="Slide Number Placeholder 4"/>
          <p:cNvSpPr>
            <a:spLocks noGrp="1"/>
          </p:cNvSpPr>
          <p:nvPr>
            <p:ph type="sldNum" idx="11"/>
          </p:nvPr>
        </p:nvSpPr>
        <p:spPr/>
        <p:txBody>
          <a:bodyPr/>
          <a:lstStyle/>
          <a:p>
            <a:pPr>
              <a:defRPr/>
            </a:pPr>
            <a:fld id="{2C2E4FFB-383E-B443-B71D-7D57978392AE}" type="slidenum">
              <a:rPr lang="en-US" smtClean="0"/>
              <a:pPr>
                <a:defRPr/>
              </a:pPr>
              <a:t>18</a:t>
            </a:fld>
            <a:endParaRPr lang="en-US"/>
          </a:p>
        </p:txBody>
      </p:sp>
    </p:spTree>
    <p:extLst>
      <p:ext uri="{BB962C8B-B14F-4D97-AF65-F5344CB8AC3E}">
        <p14:creationId xmlns:p14="http://schemas.microsoft.com/office/powerpoint/2010/main" val="3289990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GB" dirty="0" smtClean="0"/>
              <a:t>Already 4 independent clouds – federation is now being studied</a:t>
            </a:r>
          </a:p>
          <a:p>
            <a:pPr marL="628650" lvl="1" indent="-171450">
              <a:buFontTx/>
              <a:buChar char="-"/>
            </a:pPr>
            <a:r>
              <a:rPr lang="en-GB" dirty="0" err="1" smtClean="0"/>
              <a:t>Rackspace</a:t>
            </a:r>
            <a:r>
              <a:rPr lang="en-GB" dirty="0" smtClean="0"/>
              <a:t> inside CERN </a:t>
            </a:r>
            <a:r>
              <a:rPr lang="en-GB" dirty="0" err="1" smtClean="0"/>
              <a:t>openlab</a:t>
            </a:r>
            <a:endParaRPr lang="en-GB" dirty="0" smtClean="0"/>
          </a:p>
          <a:p>
            <a:pPr marL="171450" lvl="0" indent="-171450">
              <a:buFontTx/>
              <a:buChar char="-"/>
            </a:pPr>
            <a:r>
              <a:rPr lang="en-GB" dirty="0" smtClean="0"/>
              <a:t>Cells</a:t>
            </a:r>
            <a:r>
              <a:rPr lang="en-GB" baseline="0" dirty="0" smtClean="0"/>
              <a:t> is a key technology to scale</a:t>
            </a:r>
          </a:p>
          <a:p>
            <a:pPr marL="171450" lvl="0" indent="-171450">
              <a:buFontTx/>
              <a:buChar char="-"/>
            </a:pPr>
            <a:endParaRPr lang="en-GB" dirty="0" smtClean="0"/>
          </a:p>
        </p:txBody>
      </p:sp>
      <p:sp>
        <p:nvSpPr>
          <p:cNvPr id="4" name="Slide Number Placeholder 3"/>
          <p:cNvSpPr>
            <a:spLocks noGrp="1"/>
          </p:cNvSpPr>
          <p:nvPr>
            <p:ph type="sldNum" sz="quarter" idx="5"/>
          </p:nvPr>
        </p:nvSpPr>
        <p:spPr/>
        <p:txBody>
          <a:bodyPr/>
          <a:lstStyle/>
          <a:p>
            <a:pPr>
              <a:defRPr/>
            </a:pPr>
            <a:fld id="{87C5AC01-2EE3-46EA-96BF-0A1DE2EAD5B9}" type="slidenum">
              <a:rPr lang="en-GB" smtClean="0"/>
              <a:pPr>
                <a:defRPr/>
              </a:pPr>
              <a:t>20</a:t>
            </a:fld>
            <a:endParaRPr lang="en-GB"/>
          </a:p>
        </p:txBody>
      </p:sp>
    </p:spTree>
    <p:extLst>
      <p:ext uri="{BB962C8B-B14F-4D97-AF65-F5344CB8AC3E}">
        <p14:creationId xmlns:p14="http://schemas.microsoft.com/office/powerpoint/2010/main" val="2766228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3788" y="549275"/>
            <a:ext cx="4873625" cy="2741613"/>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E18F6B0E-26BE-4983-9B2B-37041EF780B6}" type="slidenum">
              <a:rPr lang="en-GB" smtClean="0">
                <a:solidFill>
                  <a:prstClr val="black"/>
                </a:solidFill>
              </a:rPr>
              <a:pPr>
                <a:defRPr/>
              </a:pPr>
              <a:t>22</a:t>
            </a:fld>
            <a:endParaRPr lang="en-GB">
              <a:solidFill>
                <a:prstClr val="black"/>
              </a:solidFill>
            </a:endParaRPr>
          </a:p>
        </p:txBody>
      </p:sp>
    </p:spTree>
    <p:extLst>
      <p:ext uri="{BB962C8B-B14F-4D97-AF65-F5344CB8AC3E}">
        <p14:creationId xmlns:p14="http://schemas.microsoft.com/office/powerpoint/2010/main" val="4271743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trigger farms are those servers nearest the accelerator which are not needed while the accelerator is shut down till 2015</a:t>
            </a:r>
          </a:p>
          <a:p>
            <a:r>
              <a:rPr lang="en-GB" baseline="0" dirty="0" smtClean="0"/>
              <a:t>Public clouds are interesting for burst load (such as coming up to a conference) or when price drops such as spot market</a:t>
            </a:r>
          </a:p>
          <a:p>
            <a:r>
              <a:rPr lang="en-GB" baseline="0" dirty="0" smtClean="0"/>
              <a:t>Private clouds allow universities and other research labs to collaborate in processing the LHC data</a:t>
            </a:r>
            <a:endParaRPr lang="en-GB" dirty="0"/>
          </a:p>
        </p:txBody>
      </p:sp>
      <p:sp>
        <p:nvSpPr>
          <p:cNvPr id="4" name="Slide Number Placeholder 3"/>
          <p:cNvSpPr>
            <a:spLocks noGrp="1"/>
          </p:cNvSpPr>
          <p:nvPr>
            <p:ph type="sldNum" sz="quarter" idx="10"/>
          </p:nvPr>
        </p:nvSpPr>
        <p:spPr/>
        <p:txBody>
          <a:bodyPr/>
          <a:lstStyle/>
          <a:p>
            <a:fld id="{2FC4BC19-678F-4955-9279-F5C0E0655E81}" type="slidenum">
              <a:rPr lang="en-GB" smtClean="0"/>
              <a:t>24</a:t>
            </a:fld>
            <a:endParaRPr lang="en-GB"/>
          </a:p>
        </p:txBody>
      </p:sp>
    </p:spTree>
    <p:extLst>
      <p:ext uri="{BB962C8B-B14F-4D97-AF65-F5344CB8AC3E}">
        <p14:creationId xmlns:p14="http://schemas.microsoft.com/office/powerpoint/2010/main" val="2999632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C2EC4D06-4D7C-4E26-A9D5-4444EF6D0144}" type="slidenum">
              <a:rPr lang="en-GB" smtClean="0"/>
              <a:pPr>
                <a:defRPr/>
              </a:pPr>
              <a:t>26</a:t>
            </a:fld>
            <a:endParaRPr lang="en-GB"/>
          </a:p>
        </p:txBody>
      </p:sp>
    </p:spTree>
    <p:extLst>
      <p:ext uri="{BB962C8B-B14F-4D97-AF65-F5344CB8AC3E}">
        <p14:creationId xmlns:p14="http://schemas.microsoft.com/office/powerpoint/2010/main" val="3008628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D16BB1C6-52E1-4127-BD73-66C41E19C5A6}" type="slidenum">
              <a:rPr lang="en-GB" smtClean="0"/>
              <a:pPr>
                <a:defRPr/>
              </a:pPr>
              <a:t>27</a:t>
            </a:fld>
            <a:endParaRPr lang="en-GB"/>
          </a:p>
        </p:txBody>
      </p:sp>
    </p:spTree>
    <p:extLst>
      <p:ext uri="{BB962C8B-B14F-4D97-AF65-F5344CB8AC3E}">
        <p14:creationId xmlns:p14="http://schemas.microsoft.com/office/powerpoint/2010/main" val="515628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p>
        </p:txBody>
      </p:sp>
      <p:sp>
        <p:nvSpPr>
          <p:cNvPr id="4" name="Slide Number Placeholder 3"/>
          <p:cNvSpPr>
            <a:spLocks noGrp="1"/>
          </p:cNvSpPr>
          <p:nvPr>
            <p:ph type="sldNum" sz="quarter" idx="5"/>
          </p:nvPr>
        </p:nvSpPr>
        <p:spPr/>
        <p:txBody>
          <a:bodyPr/>
          <a:lstStyle/>
          <a:p>
            <a:pPr>
              <a:defRPr/>
            </a:pPr>
            <a:fld id="{BBFD93B4-14E5-447A-BB79-9B68B467BD8D}" type="slidenum">
              <a:rPr lang="en-GB" smtClean="0"/>
              <a:pPr>
                <a:defRPr/>
              </a:pPr>
              <a:t>2</a:t>
            </a:fld>
            <a:endParaRPr lang="en-GB"/>
          </a:p>
        </p:txBody>
      </p:sp>
    </p:spTree>
    <p:extLst>
      <p:ext uri="{BB962C8B-B14F-4D97-AF65-F5344CB8AC3E}">
        <p14:creationId xmlns:p14="http://schemas.microsoft.com/office/powerpoint/2010/main" val="1860358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AD6146B0-6259-492A-91A6-BCE5A54C03C7}" type="slidenum">
              <a:rPr lang="en-GB" smtClean="0"/>
              <a:pPr>
                <a:defRPr/>
              </a:pPr>
              <a:t>29</a:t>
            </a:fld>
            <a:endParaRPr lang="en-GB"/>
          </a:p>
        </p:txBody>
      </p:sp>
    </p:spTree>
    <p:extLst>
      <p:ext uri="{BB962C8B-B14F-4D97-AF65-F5344CB8AC3E}">
        <p14:creationId xmlns:p14="http://schemas.microsoft.com/office/powerpoint/2010/main" val="3085666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71344C64-25BF-4656-8CDA-B7686AC0A202}" type="slidenum">
              <a:rPr lang="en-GB" smtClean="0"/>
              <a:pPr>
                <a:defRPr/>
              </a:pPr>
              <a:t>31</a:t>
            </a:fld>
            <a:endParaRPr lang="en-GB"/>
          </a:p>
        </p:txBody>
      </p:sp>
    </p:spTree>
    <p:extLst>
      <p:ext uri="{BB962C8B-B14F-4D97-AF65-F5344CB8AC3E}">
        <p14:creationId xmlns:p14="http://schemas.microsoft.com/office/powerpoint/2010/main" val="764391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 Proxy load balancers to ensure high availability</a:t>
            </a:r>
          </a:p>
          <a:p>
            <a:r>
              <a:rPr lang="en-US" dirty="0" smtClean="0"/>
              <a:t>Redundant controllers for compute nodes</a:t>
            </a:r>
          </a:p>
          <a:p>
            <a:r>
              <a:rPr lang="en-US" dirty="0" smtClean="0"/>
              <a:t>Cells used by the</a:t>
            </a:r>
            <a:r>
              <a:rPr lang="en-US" baseline="0" dirty="0" smtClean="0"/>
              <a:t> largest sites such as Rackspace and </a:t>
            </a:r>
            <a:r>
              <a:rPr lang="en-US" baseline="0" dirty="0" err="1" smtClean="0"/>
              <a:t>NeCTAR</a:t>
            </a:r>
            <a:r>
              <a:rPr lang="en-US" baseline="0" dirty="0" smtClean="0"/>
              <a:t> – more than 1000 hypervisors is the recommended configuration</a:t>
            </a:r>
            <a:endParaRPr lang="en-US" dirty="0" smtClean="0"/>
          </a:p>
        </p:txBody>
      </p:sp>
      <p:sp>
        <p:nvSpPr>
          <p:cNvPr id="4" name="Slide Number Placeholder 3"/>
          <p:cNvSpPr>
            <a:spLocks noGrp="1"/>
          </p:cNvSpPr>
          <p:nvPr>
            <p:ph type="sldNum" sz="quarter" idx="10"/>
          </p:nvPr>
        </p:nvSpPr>
        <p:spPr/>
        <p:txBody>
          <a:bodyPr/>
          <a:lstStyle/>
          <a:p>
            <a:fld id="{EB118D51-0B98-7840-AE0F-54CCF5D969C5}" type="slidenum">
              <a:rPr lang="en-US" smtClean="0"/>
              <a:t>32</a:t>
            </a:fld>
            <a:endParaRPr lang="en-US"/>
          </a:p>
        </p:txBody>
      </p:sp>
    </p:spTree>
    <p:extLst>
      <p:ext uri="{BB962C8B-B14F-4D97-AF65-F5344CB8AC3E}">
        <p14:creationId xmlns:p14="http://schemas.microsoft.com/office/powerpoint/2010/main" val="11658627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Child</a:t>
            </a:r>
            <a:r>
              <a:rPr lang="en-US" baseline="0" dirty="0" smtClean="0"/>
              <a:t> cells have their own keystone in view of load from ceilometer</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Requires care to set up and test</a:t>
            </a:r>
            <a:endParaRPr lang="en-US" dirty="0" smtClean="0"/>
          </a:p>
        </p:txBody>
      </p:sp>
      <p:sp>
        <p:nvSpPr>
          <p:cNvPr id="4" name="Slide Number Placeholder 3"/>
          <p:cNvSpPr>
            <a:spLocks noGrp="1"/>
          </p:cNvSpPr>
          <p:nvPr>
            <p:ph type="sldNum" sz="quarter" idx="10"/>
          </p:nvPr>
        </p:nvSpPr>
        <p:spPr/>
        <p:txBody>
          <a:bodyPr/>
          <a:lstStyle/>
          <a:p>
            <a:fld id="{EB118D51-0B98-7840-AE0F-54CCF5D969C5}" type="slidenum">
              <a:rPr lang="en-US" smtClean="0"/>
              <a:t>34</a:t>
            </a:fld>
            <a:endParaRPr lang="en-US"/>
          </a:p>
        </p:txBody>
      </p:sp>
    </p:spTree>
    <p:extLst>
      <p:ext uri="{BB962C8B-B14F-4D97-AF65-F5344CB8AC3E}">
        <p14:creationId xmlns:p14="http://schemas.microsoft.com/office/powerpoint/2010/main" val="22468660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t>Account Management</a:t>
            </a:r>
            <a:r>
              <a:rPr lang="en-GB" baseline="0" dirty="0" smtClean="0"/>
              <a:t> Automation</a:t>
            </a:r>
          </a:p>
          <a:p>
            <a:r>
              <a:rPr lang="en-GB" baseline="0" dirty="0" smtClean="0"/>
              <a:t>CERN legacy network database</a:t>
            </a:r>
          </a:p>
          <a:p>
            <a:r>
              <a:rPr lang="en-GB" baseline="0" dirty="0" smtClean="0"/>
              <a:t>No Neutron yet</a:t>
            </a:r>
            <a:endParaRPr lang="en-GB" dirty="0" smtClean="0"/>
          </a:p>
        </p:txBody>
      </p:sp>
      <p:sp>
        <p:nvSpPr>
          <p:cNvPr id="4" name="Slide Number Placeholder 3"/>
          <p:cNvSpPr>
            <a:spLocks noGrp="1"/>
          </p:cNvSpPr>
          <p:nvPr>
            <p:ph type="sldNum" sz="quarter" idx="5"/>
          </p:nvPr>
        </p:nvSpPr>
        <p:spPr/>
        <p:txBody>
          <a:bodyPr/>
          <a:lstStyle/>
          <a:p>
            <a:pPr>
              <a:defRPr/>
            </a:pPr>
            <a:fld id="{91247A32-4ACD-4B03-B476-A02E3A36BCE4}" type="slidenum">
              <a:rPr lang="en-GB" smtClean="0"/>
              <a:pPr>
                <a:defRPr/>
              </a:pPr>
              <a:t>35</a:t>
            </a:fld>
            <a:endParaRPr lang="en-GB"/>
          </a:p>
        </p:txBody>
      </p:sp>
    </p:spTree>
    <p:extLst>
      <p:ext uri="{BB962C8B-B14F-4D97-AF65-F5344CB8AC3E}">
        <p14:creationId xmlns:p14="http://schemas.microsoft.com/office/powerpoint/2010/main" val="3720277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However,</a:t>
            </a:r>
            <a:r>
              <a:rPr lang="en-GB" baseline="0" dirty="0" smtClean="0"/>
              <a:t> CERN is a publically funded body with strict purchasing rules to make sure that the contributions from our contributing countries are also provided back to the member states, our hardware purchases should be distributed to each of the countries in ratio of their contributions.,</a:t>
            </a:r>
          </a:p>
          <a:p>
            <a:endParaRPr lang="en-GB" baseline="0" dirty="0" smtClean="0"/>
          </a:p>
          <a:p>
            <a:r>
              <a:rPr lang="en-GB" baseline="0" dirty="0" smtClean="0"/>
              <a:t>So, we have a public procurement cycle that takes 280 days in the best case… we define the specifications 6 months before we actually have the h/w available and that is in the best case. Worst case, we find issues when the servers are delivered. We’ve had cases such as swapping out 7,000 disk drives where you stop tracking by the drive but measure it by the pallet of disks.</a:t>
            </a:r>
          </a:p>
          <a:p>
            <a:endParaRPr lang="en-GB" baseline="0" dirty="0" smtClean="0"/>
          </a:p>
          <a:p>
            <a:r>
              <a:rPr lang="en-GB" baseline="0" dirty="0" smtClean="0"/>
              <a:t>With these constraints, we needed to find an approach that allows us to be flexible for the physicists while still being compliant with the rules.</a:t>
            </a:r>
          </a:p>
          <a:p>
            <a:endParaRPr lang="en-GB" dirty="0"/>
          </a:p>
        </p:txBody>
      </p:sp>
      <p:sp>
        <p:nvSpPr>
          <p:cNvPr id="4" name="Slide Number Placeholder 3"/>
          <p:cNvSpPr>
            <a:spLocks noGrp="1"/>
          </p:cNvSpPr>
          <p:nvPr>
            <p:ph type="sldNum" sz="quarter" idx="10"/>
          </p:nvPr>
        </p:nvSpPr>
        <p:spPr/>
        <p:txBody>
          <a:bodyPr/>
          <a:lstStyle/>
          <a:p>
            <a:pPr>
              <a:defRPr/>
            </a:pPr>
            <a:fld id="{FDBDF0F7-4478-4484-9573-06EE9B99E04B}" type="slidenum">
              <a:rPr lang="en-GB" smtClean="0"/>
              <a:pPr>
                <a:defRPr/>
              </a:pPr>
              <a:t>36</a:t>
            </a:fld>
            <a:endParaRPr lang="en-GB"/>
          </a:p>
        </p:txBody>
      </p:sp>
    </p:spTree>
    <p:extLst>
      <p:ext uri="{BB962C8B-B14F-4D97-AF65-F5344CB8AC3E}">
        <p14:creationId xmlns:p14="http://schemas.microsoft.com/office/powerpoint/2010/main" val="4151776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Over 1,600 magnets lowered down shafts and cooled to -271 C to become superconducting. Two beam pipes, vacuum 10 times less than the moon</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634E0619-2FFC-4BFA-8E3B-D39710D546C8}" type="slidenum">
              <a:rPr lang="en-GB" smtClean="0">
                <a:latin typeface="Calibri" panose="020F0502020204030204" pitchFamily="34" charset="0"/>
              </a:rPr>
              <a:pPr fontAlgn="base">
                <a:spcBef>
                  <a:spcPct val="0"/>
                </a:spcBef>
                <a:spcAft>
                  <a:spcPct val="0"/>
                </a:spcAft>
              </a:pPr>
              <a:t>4</a:t>
            </a:fld>
            <a:endParaRPr lang="en-GB" smtClean="0">
              <a:latin typeface="Calibri" panose="020F0502020204030204" pitchFamily="34" charset="0"/>
            </a:endParaRPr>
          </a:p>
        </p:txBody>
      </p:sp>
    </p:spTree>
    <p:extLst>
      <p:ext uri="{BB962C8B-B14F-4D97-AF65-F5344CB8AC3E}">
        <p14:creationId xmlns:p14="http://schemas.microsoft.com/office/powerpoint/2010/main" val="2469255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C1AC281F-E302-4E5E-A2F5-E561BCA6D161}" type="slidenum">
              <a:rPr lang="en-GB" smtClean="0"/>
              <a:pPr>
                <a:defRPr/>
              </a:pPr>
              <a:t>5</a:t>
            </a:fld>
            <a:endParaRPr lang="en-GB"/>
          </a:p>
        </p:txBody>
      </p:sp>
    </p:spTree>
    <p:extLst>
      <p:ext uri="{BB962C8B-B14F-4D97-AF65-F5344CB8AC3E}">
        <p14:creationId xmlns:p14="http://schemas.microsoft.com/office/powerpoint/2010/main" val="2256052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B2FB29E3-3677-446F-9F68-CCA23DF3387A}" type="slidenum">
              <a:rPr lang="en-GB" smtClean="0"/>
              <a:pPr>
                <a:defRPr/>
              </a:pPr>
              <a:t>6</a:t>
            </a:fld>
            <a:endParaRPr lang="en-GB"/>
          </a:p>
        </p:txBody>
      </p:sp>
    </p:spTree>
    <p:extLst>
      <p:ext uri="{BB962C8B-B14F-4D97-AF65-F5344CB8AC3E}">
        <p14:creationId xmlns:p14="http://schemas.microsoft.com/office/powerpoint/2010/main" val="3320589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DBDF0F7-4478-4484-9573-06EE9B99E04B}" type="slidenum">
              <a:rPr lang="en-GB" smtClean="0"/>
              <a:pPr>
                <a:defRPr/>
              </a:pPr>
              <a:t>7</a:t>
            </a:fld>
            <a:endParaRPr lang="en-GB"/>
          </a:p>
        </p:txBody>
      </p:sp>
    </p:spTree>
    <p:extLst>
      <p:ext uri="{BB962C8B-B14F-4D97-AF65-F5344CB8AC3E}">
        <p14:creationId xmlns:p14="http://schemas.microsoft.com/office/powerpoint/2010/main" val="2832408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Recording and analysing the data takes a lot of computing power.</a:t>
            </a:r>
          </a:p>
          <a:p>
            <a:pPr eaLnBrk="1" hangingPunct="1">
              <a:spcBef>
                <a:spcPct val="0"/>
              </a:spcBef>
            </a:pPr>
            <a:endParaRPr lang="en-GB" smtClean="0"/>
          </a:p>
          <a:p>
            <a:pPr eaLnBrk="1" hangingPunct="1">
              <a:spcBef>
                <a:spcPct val="0"/>
              </a:spcBef>
            </a:pPr>
            <a:r>
              <a:rPr lang="en-GB" smtClean="0"/>
              <a:t>The CERN computer centre was built in the 1970s for mainframes and crays. Now running at 3.5MW of power, it houses 11,000 servers but is at the limit of cooling and electrical power. It is also a tourist attraction with over 80,000 visitors last year!</a:t>
            </a:r>
          </a:p>
          <a:p>
            <a:pPr eaLnBrk="1" hangingPunct="1">
              <a:spcBef>
                <a:spcPct val="0"/>
              </a:spcBef>
            </a:pPr>
            <a:endParaRPr lang="en-GB" smtClean="0"/>
          </a:p>
          <a:p>
            <a:pPr eaLnBrk="1" hangingPunct="1">
              <a:spcBef>
                <a:spcPct val="0"/>
              </a:spcBef>
            </a:pPr>
            <a:r>
              <a:rPr lang="en-GB" smtClean="0"/>
              <a:t>As you can see, racks are only partially empty in view of the limits on cooling.</a:t>
            </a:r>
          </a:p>
          <a:p>
            <a:pPr eaLnBrk="1" hangingPunct="1">
              <a:spcBef>
                <a:spcPct val="0"/>
              </a:spcBef>
            </a:pPr>
            <a:endParaRPr lang="en-GB" smtClean="0"/>
          </a:p>
          <a:p>
            <a:pPr eaLnBrk="1" hangingPunct="1">
              <a:spcBef>
                <a:spcPct val="0"/>
              </a:spcBef>
            </a:pPr>
            <a:endParaRPr lang="en-GB"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23006579-BAD6-4E12-9CFE-E88CBD688313}" type="slidenum">
              <a:rPr lang="en-GB" smtClean="0">
                <a:latin typeface="Calibri" panose="020F0502020204030204" pitchFamily="34" charset="0"/>
              </a:rPr>
              <a:pPr fontAlgn="base">
                <a:spcBef>
                  <a:spcPct val="0"/>
                </a:spcBef>
                <a:spcAft>
                  <a:spcPct val="0"/>
                </a:spcAft>
              </a:pPr>
              <a:t>10</a:t>
            </a:fld>
            <a:endParaRPr lang="en-GB" smtClean="0">
              <a:latin typeface="Calibri" panose="020F0502020204030204" pitchFamily="34" charset="0"/>
            </a:endParaRPr>
          </a:p>
        </p:txBody>
      </p:sp>
    </p:spTree>
    <p:extLst>
      <p:ext uri="{BB962C8B-B14F-4D97-AF65-F5344CB8AC3E}">
        <p14:creationId xmlns:p14="http://schemas.microsoft.com/office/powerpoint/2010/main" val="775923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We asked our 20 member states to make us an offer for server hosting using public procurement. 27 proposals and Wigner centre in Budapest, Hungary was chosen. This allows us to envisage sufficient computing and online storage for the run from 2015.</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51DA6D70-69FB-4DC6-9CF7-9C6EFC36848A}" type="slidenum">
              <a:rPr lang="en-GB" smtClean="0">
                <a:latin typeface="Calibri" panose="020F0502020204030204" pitchFamily="34" charset="0"/>
              </a:rPr>
              <a:pPr fontAlgn="base">
                <a:spcBef>
                  <a:spcPct val="0"/>
                </a:spcBef>
                <a:spcAft>
                  <a:spcPct val="0"/>
                </a:spcAft>
              </a:pPr>
              <a:t>11</a:t>
            </a:fld>
            <a:endParaRPr lang="en-GB" smtClean="0">
              <a:latin typeface="Calibri" panose="020F0502020204030204" pitchFamily="34" charset="0"/>
            </a:endParaRPr>
          </a:p>
        </p:txBody>
      </p:sp>
    </p:spTree>
    <p:extLst>
      <p:ext uri="{BB962C8B-B14F-4D97-AF65-F5344CB8AC3E}">
        <p14:creationId xmlns:p14="http://schemas.microsoft.com/office/powerpoint/2010/main" val="2392144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17F4DFFB-C3E9-42AE-ADCB-B0ABFE608EFE}" type="slidenum">
              <a:rPr lang="en-GB" smtClean="0"/>
              <a:pPr>
                <a:defRPr/>
              </a:pPr>
              <a:t>12</a:t>
            </a:fld>
            <a:endParaRPr lang="en-GB"/>
          </a:p>
        </p:txBody>
      </p:sp>
    </p:spTree>
    <p:extLst>
      <p:ext uri="{BB962C8B-B14F-4D97-AF65-F5344CB8AC3E}">
        <p14:creationId xmlns:p14="http://schemas.microsoft.com/office/powerpoint/2010/main" val="35767961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p:bg>
      <p:bgRef idx="1001">
        <a:schemeClr val="bg2"/>
      </p:bgRef>
    </p:bg>
    <p:spTree>
      <p:nvGrpSpPr>
        <p:cNvPr id="1" name=""/>
        <p:cNvGrpSpPr/>
        <p:nvPr/>
      </p:nvGrpSpPr>
      <p:grpSpPr>
        <a:xfrm>
          <a:off x="0" y="0"/>
          <a:ext cx="0" cy="0"/>
          <a:chOff x="0" y="0"/>
          <a:chExt cx="0" cy="0"/>
        </a:xfrm>
      </p:grpSpPr>
      <p:pic>
        <p:nvPicPr>
          <p:cNvPr id="2" name="Picture 7" descr="LogoOutlineblanc.ai"/>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03600" y="1397000"/>
            <a:ext cx="25193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462764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l">
              <a:defRPr sz="900">
                <a:solidFill>
                  <a:schemeClr val="tx1">
                    <a:tint val="75000"/>
                  </a:schemeClr>
                </a:solidFill>
              </a:defRPr>
            </a:lvl1pPr>
          </a:lstStyle>
          <a:p>
            <a:pPr>
              <a:defRPr/>
            </a:pPr>
            <a:r>
              <a:rPr lang="en-US" smtClean="0"/>
              <a:t>30/03/2015</a:t>
            </a:r>
            <a:endParaRPr lang="en-US" dirty="0"/>
          </a:p>
        </p:txBody>
      </p:sp>
      <p:sp>
        <p:nvSpPr>
          <p:cNvPr id="3" name="Footer Placeholder 2"/>
          <p:cNvSpPr>
            <a:spLocks noGrp="1"/>
          </p:cNvSpPr>
          <p:nvPr>
            <p:ph type="ftr" sz="quarter" idx="11"/>
          </p:nvPr>
        </p:nvSpPr>
        <p:spPr/>
        <p:txBody>
          <a:bodyPr/>
          <a:lstStyle>
            <a:lvl1pPr algn="ctr">
              <a:defRPr sz="900">
                <a:solidFill>
                  <a:schemeClr val="tx1">
                    <a:tint val="75000"/>
                  </a:schemeClr>
                </a:solidFill>
              </a:defRPr>
            </a:lvl1pPr>
          </a:lstStyle>
          <a:p>
            <a:pPr>
              <a:defRPr/>
            </a:pPr>
            <a:r>
              <a:rPr lang="en-GB" smtClean="0"/>
              <a:t>Tim Bell - HEPTech</a:t>
            </a:r>
            <a:endParaRPr lang="en-US" dirty="0"/>
          </a:p>
        </p:txBody>
      </p:sp>
      <p:sp>
        <p:nvSpPr>
          <p:cNvPr id="4" name="Slide Number Placeholder 3"/>
          <p:cNvSpPr>
            <a:spLocks noGrp="1"/>
          </p:cNvSpPr>
          <p:nvPr>
            <p:ph type="sldNum" sz="quarter" idx="12"/>
          </p:nvPr>
        </p:nvSpPr>
        <p:spPr/>
        <p:txBody>
          <a:bodyPr/>
          <a:lstStyle>
            <a:lvl1pPr algn="r">
              <a:defRPr sz="900">
                <a:solidFill>
                  <a:schemeClr val="tx1">
                    <a:tint val="75000"/>
                  </a:schemeClr>
                </a:solidFill>
              </a:defRPr>
            </a:lvl1pPr>
          </a:lstStyle>
          <a:p>
            <a:pPr>
              <a:defRPr/>
            </a:pPr>
            <a:fld id="{0ED90B86-3BC3-42F2-917C-22335C03B90B}" type="slidenum">
              <a:rPr lang="en-US"/>
              <a:pPr>
                <a:defRPr/>
              </a:pPr>
              <a:t>‹#›</a:t>
            </a:fld>
            <a:endParaRPr lang="en-US" dirty="0"/>
          </a:p>
        </p:txBody>
      </p:sp>
    </p:spTree>
    <p:extLst>
      <p:ext uri="{BB962C8B-B14F-4D97-AF65-F5344CB8AC3E}">
        <p14:creationId xmlns:p14="http://schemas.microsoft.com/office/powerpoint/2010/main" val="3620815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889146"/>
            <a:ext cx="3200400" cy="547688"/>
          </a:xfrm>
        </p:spPr>
        <p:txBody>
          <a:bodyPr tIns="0" bIns="0" anchor="t"/>
          <a:lstStyle>
            <a:lvl1pPr algn="l">
              <a:buNone/>
              <a:defRPr sz="1800" b="1">
                <a:solidFill>
                  <a:schemeClr val="tx1"/>
                </a:solidFill>
              </a:defRPr>
            </a:lvl1pPr>
          </a:lstStyle>
          <a:p>
            <a:r>
              <a:rPr lang="fr-CH" smtClean="0"/>
              <a:t>Click to edit Master title style</a:t>
            </a:r>
            <a:endParaRPr lang="en-US" dirty="0"/>
          </a:p>
        </p:txBody>
      </p:sp>
      <p:sp>
        <p:nvSpPr>
          <p:cNvPr id="3" name="Espace réservé du texte 2"/>
          <p:cNvSpPr>
            <a:spLocks noGrp="1"/>
          </p:cNvSpPr>
          <p:nvPr>
            <p:ph type="body" idx="2"/>
          </p:nvPr>
        </p:nvSpPr>
        <p:spPr>
          <a:xfrm>
            <a:off x="457200" y="160818"/>
            <a:ext cx="2743200" cy="6858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fr-CH" smtClean="0"/>
              <a:t>Click to edit Master text styles</a:t>
            </a:r>
          </a:p>
        </p:txBody>
      </p:sp>
      <p:sp>
        <p:nvSpPr>
          <p:cNvPr id="4" name="Espace réservé du contenu 3"/>
          <p:cNvSpPr>
            <a:spLocks noGrp="1"/>
          </p:cNvSpPr>
          <p:nvPr>
            <p:ph sz="half" idx="1"/>
          </p:nvPr>
        </p:nvSpPr>
        <p:spPr>
          <a:xfrm>
            <a:off x="457200" y="1485900"/>
            <a:ext cx="7086600" cy="2857500"/>
          </a:xfrm>
        </p:spPr>
        <p:txBody>
          <a:bodyPr/>
          <a:lstStyle>
            <a:lvl1pPr>
              <a:defRPr sz="2800"/>
            </a:lvl1pPr>
            <a:lvl2pPr>
              <a:defRPr sz="2400"/>
            </a:lvl2pPr>
            <a:lvl3pPr>
              <a:defRPr sz="2200"/>
            </a:lvl3pPr>
            <a:lvl4pPr>
              <a:defRPr sz="2000"/>
            </a:lvl4pPr>
            <a:lvl5pPr>
              <a:defRPr sz="2000"/>
            </a:lvl5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5" name="Date Placeholder 1"/>
          <p:cNvSpPr>
            <a:spLocks noGrp="1"/>
          </p:cNvSpPr>
          <p:nvPr>
            <p:ph type="dt" sz="half" idx="10"/>
          </p:nvPr>
        </p:nvSpPr>
        <p:spPr/>
        <p:txBody>
          <a:bodyPr/>
          <a:lstStyle>
            <a:lvl1pPr algn="l">
              <a:defRPr sz="900">
                <a:solidFill>
                  <a:schemeClr val="tx1">
                    <a:tint val="75000"/>
                  </a:schemeClr>
                </a:solidFill>
              </a:defRPr>
            </a:lvl1pPr>
          </a:lstStyle>
          <a:p>
            <a:pPr>
              <a:defRPr/>
            </a:pPr>
            <a:r>
              <a:rPr lang="en-US" smtClean="0"/>
              <a:t>30/03/2015</a:t>
            </a:r>
            <a:endParaRPr lang="en-US" dirty="0"/>
          </a:p>
        </p:txBody>
      </p:sp>
      <p:sp>
        <p:nvSpPr>
          <p:cNvPr id="6" name="Footer Placeholder 2"/>
          <p:cNvSpPr>
            <a:spLocks noGrp="1"/>
          </p:cNvSpPr>
          <p:nvPr>
            <p:ph type="ftr" sz="quarter" idx="11"/>
          </p:nvPr>
        </p:nvSpPr>
        <p:spPr/>
        <p:txBody>
          <a:bodyPr/>
          <a:lstStyle>
            <a:lvl1pPr algn="ctr">
              <a:defRPr sz="900">
                <a:solidFill>
                  <a:schemeClr val="tx1">
                    <a:tint val="75000"/>
                  </a:schemeClr>
                </a:solidFill>
              </a:defRPr>
            </a:lvl1pPr>
          </a:lstStyle>
          <a:p>
            <a:pPr>
              <a:defRPr/>
            </a:pPr>
            <a:r>
              <a:rPr lang="en-GB" smtClean="0"/>
              <a:t>Tim Bell - HEPTech</a:t>
            </a:r>
            <a:endParaRPr lang="en-US" dirty="0"/>
          </a:p>
        </p:txBody>
      </p:sp>
      <p:sp>
        <p:nvSpPr>
          <p:cNvPr id="7" name="Slide Number Placeholder 3"/>
          <p:cNvSpPr>
            <a:spLocks noGrp="1"/>
          </p:cNvSpPr>
          <p:nvPr>
            <p:ph type="sldNum" sz="quarter" idx="12"/>
          </p:nvPr>
        </p:nvSpPr>
        <p:spPr/>
        <p:txBody>
          <a:bodyPr/>
          <a:lstStyle>
            <a:lvl1pPr algn="r">
              <a:defRPr sz="900">
                <a:solidFill>
                  <a:schemeClr val="tx1">
                    <a:tint val="75000"/>
                  </a:schemeClr>
                </a:solidFill>
              </a:defRPr>
            </a:lvl1pPr>
          </a:lstStyle>
          <a:p>
            <a:pPr>
              <a:defRPr/>
            </a:pPr>
            <a:fld id="{AAC2A40F-F5D1-4EEC-8711-DFBB496D25CB}" type="slidenum">
              <a:rPr lang="en-US"/>
              <a:pPr>
                <a:defRPr/>
              </a:pPr>
              <a:t>‹#›</a:t>
            </a:fld>
            <a:endParaRPr lang="en-US" dirty="0"/>
          </a:p>
        </p:txBody>
      </p:sp>
    </p:spTree>
    <p:extLst>
      <p:ext uri="{BB962C8B-B14F-4D97-AF65-F5344CB8AC3E}">
        <p14:creationId xmlns:p14="http://schemas.microsoft.com/office/powerpoint/2010/main" val="1469528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279282"/>
            <a:ext cx="3053868" cy="940356"/>
          </a:xfrm>
        </p:spPr>
        <p:txBody>
          <a:bodyPr anchor="b"/>
          <a:lstStyle>
            <a:lvl1pPr algn="l">
              <a:buNone/>
              <a:defRPr sz="2200" b="1">
                <a:solidFill>
                  <a:schemeClr val="tx1"/>
                </a:solidFill>
              </a:defRPr>
            </a:lvl1pPr>
          </a:lstStyle>
          <a:p>
            <a:r>
              <a:rPr lang="fr-CH" smtClean="0"/>
              <a:t>Click to edit Master title style</a:t>
            </a:r>
            <a:endParaRPr lang="en-US"/>
          </a:p>
        </p:txBody>
      </p:sp>
      <p:sp>
        <p:nvSpPr>
          <p:cNvPr id="3" name="Espace réservé pour une image  2"/>
          <p:cNvSpPr>
            <a:spLocks noGrp="1"/>
          </p:cNvSpPr>
          <p:nvPr>
            <p:ph type="pic" idx="1"/>
          </p:nvPr>
        </p:nvSpPr>
        <p:spPr>
          <a:xfrm>
            <a:off x="558797" y="601648"/>
            <a:ext cx="4759514" cy="3569636"/>
          </a:xfrm>
          <a:prstGeom prst="ellipse">
            <a:avLst/>
          </a:prstGeom>
          <a:solidFill>
            <a:srgbClr val="FFFFFF"/>
          </a:solidFill>
          <a:ln>
            <a:noFill/>
          </a:ln>
        </p:spPr>
        <p:style>
          <a:lnRef idx="2">
            <a:schemeClr val="accent2">
              <a:shade val="50000"/>
            </a:schemeClr>
          </a:lnRef>
          <a:fillRef idx="1">
            <a:schemeClr val="accent2"/>
          </a:fillRef>
          <a:effectRef idx="0">
            <a:schemeClr val="accent2"/>
          </a:effectRef>
          <a:fontRef idx="none"/>
        </p:style>
        <p:txBody>
          <a:bodyPr>
            <a:normAutofit/>
          </a:bodyPr>
          <a:lstStyle>
            <a:lvl1pPr marL="0" indent="0">
              <a:buNone/>
              <a:defRPr sz="3200"/>
            </a:lvl1pPr>
          </a:lstStyle>
          <a:p>
            <a:pPr lvl="0"/>
            <a:r>
              <a:rPr lang="fr-CH" noProof="0" smtClean="0"/>
              <a:t>Drag picture to placeholder or click icon to add</a:t>
            </a:r>
            <a:endParaRPr lang="en-US" noProof="0" dirty="0"/>
          </a:p>
        </p:txBody>
      </p:sp>
      <p:sp>
        <p:nvSpPr>
          <p:cNvPr id="4" name="Espace réservé du texte 3"/>
          <p:cNvSpPr>
            <a:spLocks noGrp="1"/>
          </p:cNvSpPr>
          <p:nvPr>
            <p:ph type="body" sz="half" idx="2"/>
          </p:nvPr>
        </p:nvSpPr>
        <p:spPr>
          <a:xfrm>
            <a:off x="5556734" y="2249074"/>
            <a:ext cx="3053866" cy="199761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fr-CH" smtClean="0"/>
              <a:t>Click to edit Master text styles</a:t>
            </a:r>
          </a:p>
        </p:txBody>
      </p:sp>
      <p:sp>
        <p:nvSpPr>
          <p:cNvPr id="5" name="Date Placeholder 1"/>
          <p:cNvSpPr>
            <a:spLocks noGrp="1"/>
          </p:cNvSpPr>
          <p:nvPr>
            <p:ph type="dt" sz="half" idx="10"/>
          </p:nvPr>
        </p:nvSpPr>
        <p:spPr/>
        <p:txBody>
          <a:bodyPr/>
          <a:lstStyle>
            <a:lvl1pPr algn="l">
              <a:defRPr sz="900">
                <a:solidFill>
                  <a:schemeClr val="tx1">
                    <a:tint val="75000"/>
                  </a:schemeClr>
                </a:solidFill>
              </a:defRPr>
            </a:lvl1pPr>
          </a:lstStyle>
          <a:p>
            <a:pPr>
              <a:defRPr/>
            </a:pPr>
            <a:r>
              <a:rPr lang="en-US" smtClean="0"/>
              <a:t>30/03/2015</a:t>
            </a:r>
            <a:endParaRPr lang="en-US" dirty="0"/>
          </a:p>
        </p:txBody>
      </p:sp>
      <p:sp>
        <p:nvSpPr>
          <p:cNvPr id="6" name="Footer Placeholder 2"/>
          <p:cNvSpPr>
            <a:spLocks noGrp="1"/>
          </p:cNvSpPr>
          <p:nvPr>
            <p:ph type="ftr" sz="quarter" idx="11"/>
          </p:nvPr>
        </p:nvSpPr>
        <p:spPr/>
        <p:txBody>
          <a:bodyPr/>
          <a:lstStyle>
            <a:lvl1pPr algn="ctr">
              <a:defRPr sz="900">
                <a:solidFill>
                  <a:schemeClr val="tx1">
                    <a:tint val="75000"/>
                  </a:schemeClr>
                </a:solidFill>
              </a:defRPr>
            </a:lvl1pPr>
          </a:lstStyle>
          <a:p>
            <a:pPr>
              <a:defRPr/>
            </a:pPr>
            <a:r>
              <a:rPr lang="en-GB" smtClean="0"/>
              <a:t>Tim Bell - HEPTech</a:t>
            </a:r>
            <a:endParaRPr lang="en-US" dirty="0"/>
          </a:p>
        </p:txBody>
      </p:sp>
      <p:sp>
        <p:nvSpPr>
          <p:cNvPr id="7" name="Slide Number Placeholder 3"/>
          <p:cNvSpPr>
            <a:spLocks noGrp="1"/>
          </p:cNvSpPr>
          <p:nvPr>
            <p:ph type="sldNum" sz="quarter" idx="12"/>
          </p:nvPr>
        </p:nvSpPr>
        <p:spPr/>
        <p:txBody>
          <a:bodyPr/>
          <a:lstStyle>
            <a:lvl1pPr algn="r">
              <a:defRPr sz="900">
                <a:solidFill>
                  <a:schemeClr val="tx1">
                    <a:tint val="75000"/>
                  </a:schemeClr>
                </a:solidFill>
              </a:defRPr>
            </a:lvl1pPr>
          </a:lstStyle>
          <a:p>
            <a:pPr>
              <a:defRPr/>
            </a:pPr>
            <a:fld id="{7DF621D6-DA5F-4BA3-9AB1-8085C0884CE1}" type="slidenum">
              <a:rPr lang="en-US"/>
              <a:pPr>
                <a:defRPr/>
              </a:pPr>
              <a:t>‹#›</a:t>
            </a:fld>
            <a:endParaRPr lang="en-US" dirty="0"/>
          </a:p>
        </p:txBody>
      </p:sp>
    </p:spTree>
    <p:extLst>
      <p:ext uri="{BB962C8B-B14F-4D97-AF65-F5344CB8AC3E}">
        <p14:creationId xmlns:p14="http://schemas.microsoft.com/office/powerpoint/2010/main" val="2575200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Click to edit Master title style</a:t>
            </a:r>
            <a:endParaRPr lang="en-US"/>
          </a:p>
        </p:txBody>
      </p:sp>
      <p:sp>
        <p:nvSpPr>
          <p:cNvPr id="3" name="Espace réservé du texte vertical 2"/>
          <p:cNvSpPr>
            <a:spLocks noGrp="1"/>
          </p:cNvSpPr>
          <p:nvPr>
            <p:ph type="body" orient="vert" idx="1"/>
          </p:nvPr>
        </p:nvSpPr>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Date Placeholder 1"/>
          <p:cNvSpPr>
            <a:spLocks noGrp="1"/>
          </p:cNvSpPr>
          <p:nvPr>
            <p:ph type="dt" sz="half" idx="10"/>
          </p:nvPr>
        </p:nvSpPr>
        <p:spPr/>
        <p:txBody>
          <a:bodyPr/>
          <a:lstStyle>
            <a:lvl1pPr algn="l">
              <a:defRPr sz="900">
                <a:solidFill>
                  <a:schemeClr val="tx1">
                    <a:tint val="75000"/>
                  </a:schemeClr>
                </a:solidFill>
              </a:defRPr>
            </a:lvl1pPr>
          </a:lstStyle>
          <a:p>
            <a:pPr>
              <a:defRPr/>
            </a:pPr>
            <a:r>
              <a:rPr lang="en-US" smtClean="0"/>
              <a:t>30/03/2015</a:t>
            </a:r>
            <a:endParaRPr lang="en-US" dirty="0"/>
          </a:p>
        </p:txBody>
      </p:sp>
      <p:sp>
        <p:nvSpPr>
          <p:cNvPr id="5" name="Footer Placeholder 2"/>
          <p:cNvSpPr>
            <a:spLocks noGrp="1"/>
          </p:cNvSpPr>
          <p:nvPr>
            <p:ph type="ftr" sz="quarter" idx="11"/>
          </p:nvPr>
        </p:nvSpPr>
        <p:spPr/>
        <p:txBody>
          <a:bodyPr/>
          <a:lstStyle>
            <a:lvl1pPr algn="ctr">
              <a:defRPr sz="900">
                <a:solidFill>
                  <a:schemeClr val="tx1">
                    <a:tint val="75000"/>
                  </a:schemeClr>
                </a:solidFill>
              </a:defRPr>
            </a:lvl1pPr>
          </a:lstStyle>
          <a:p>
            <a:pPr>
              <a:defRPr/>
            </a:pPr>
            <a:r>
              <a:rPr lang="en-GB" smtClean="0"/>
              <a:t>Tim Bell - HEPTech</a:t>
            </a:r>
            <a:endParaRPr lang="en-US" dirty="0"/>
          </a:p>
        </p:txBody>
      </p:sp>
      <p:sp>
        <p:nvSpPr>
          <p:cNvPr id="6" name="Slide Number Placeholder 3"/>
          <p:cNvSpPr>
            <a:spLocks noGrp="1"/>
          </p:cNvSpPr>
          <p:nvPr>
            <p:ph type="sldNum" sz="quarter" idx="12"/>
          </p:nvPr>
        </p:nvSpPr>
        <p:spPr/>
        <p:txBody>
          <a:bodyPr/>
          <a:lstStyle>
            <a:lvl1pPr algn="r">
              <a:defRPr sz="900">
                <a:solidFill>
                  <a:schemeClr val="tx1">
                    <a:tint val="75000"/>
                  </a:schemeClr>
                </a:solidFill>
              </a:defRPr>
            </a:lvl1pPr>
          </a:lstStyle>
          <a:p>
            <a:pPr>
              <a:defRPr/>
            </a:pPr>
            <a:fld id="{9D4696F6-C0C8-461E-AD43-B26460A6D640}" type="slidenum">
              <a:rPr lang="en-US"/>
              <a:pPr>
                <a:defRPr/>
              </a:pPr>
              <a:t>‹#›</a:t>
            </a:fld>
            <a:endParaRPr lang="en-US" dirty="0"/>
          </a:p>
        </p:txBody>
      </p:sp>
    </p:spTree>
    <p:extLst>
      <p:ext uri="{BB962C8B-B14F-4D97-AF65-F5344CB8AC3E}">
        <p14:creationId xmlns:p14="http://schemas.microsoft.com/office/powerpoint/2010/main" val="3388839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79"/>
            <a:ext cx="2057400" cy="4388644"/>
          </a:xfrm>
        </p:spPr>
        <p:txBody>
          <a:bodyPr vert="eaVert"/>
          <a:lstStyle/>
          <a:p>
            <a:r>
              <a:rPr lang="fr-CH" smtClean="0"/>
              <a:t>Click to edit Master title style</a:t>
            </a:r>
            <a:endParaRPr lang="en-US"/>
          </a:p>
        </p:txBody>
      </p:sp>
      <p:sp>
        <p:nvSpPr>
          <p:cNvPr id="3" name="Espace réservé du texte vertical 2"/>
          <p:cNvSpPr>
            <a:spLocks noGrp="1"/>
          </p:cNvSpPr>
          <p:nvPr>
            <p:ph type="body" orient="vert" idx="1"/>
          </p:nvPr>
        </p:nvSpPr>
        <p:spPr>
          <a:xfrm>
            <a:off x="457200" y="205979"/>
            <a:ext cx="6019800" cy="4388644"/>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Date Placeholder 1"/>
          <p:cNvSpPr>
            <a:spLocks noGrp="1"/>
          </p:cNvSpPr>
          <p:nvPr>
            <p:ph type="dt" sz="half" idx="10"/>
          </p:nvPr>
        </p:nvSpPr>
        <p:spPr/>
        <p:txBody>
          <a:bodyPr/>
          <a:lstStyle>
            <a:lvl1pPr algn="l">
              <a:defRPr sz="900">
                <a:solidFill>
                  <a:schemeClr val="tx1">
                    <a:tint val="75000"/>
                  </a:schemeClr>
                </a:solidFill>
              </a:defRPr>
            </a:lvl1pPr>
          </a:lstStyle>
          <a:p>
            <a:pPr>
              <a:defRPr/>
            </a:pPr>
            <a:r>
              <a:rPr lang="en-US" smtClean="0"/>
              <a:t>30/03/2015</a:t>
            </a:r>
            <a:endParaRPr lang="en-US" dirty="0"/>
          </a:p>
        </p:txBody>
      </p:sp>
      <p:sp>
        <p:nvSpPr>
          <p:cNvPr id="5" name="Footer Placeholder 2"/>
          <p:cNvSpPr>
            <a:spLocks noGrp="1"/>
          </p:cNvSpPr>
          <p:nvPr>
            <p:ph type="ftr" sz="quarter" idx="11"/>
          </p:nvPr>
        </p:nvSpPr>
        <p:spPr/>
        <p:txBody>
          <a:bodyPr/>
          <a:lstStyle>
            <a:lvl1pPr algn="ctr">
              <a:defRPr sz="900">
                <a:solidFill>
                  <a:schemeClr val="tx1">
                    <a:tint val="75000"/>
                  </a:schemeClr>
                </a:solidFill>
              </a:defRPr>
            </a:lvl1pPr>
          </a:lstStyle>
          <a:p>
            <a:pPr>
              <a:defRPr/>
            </a:pPr>
            <a:r>
              <a:rPr lang="en-GB" smtClean="0"/>
              <a:t>Tim Bell - HEPTech</a:t>
            </a:r>
            <a:endParaRPr lang="en-US" dirty="0"/>
          </a:p>
        </p:txBody>
      </p:sp>
      <p:sp>
        <p:nvSpPr>
          <p:cNvPr id="6" name="Slide Number Placeholder 3"/>
          <p:cNvSpPr>
            <a:spLocks noGrp="1"/>
          </p:cNvSpPr>
          <p:nvPr>
            <p:ph type="sldNum" sz="quarter" idx="12"/>
          </p:nvPr>
        </p:nvSpPr>
        <p:spPr/>
        <p:txBody>
          <a:bodyPr/>
          <a:lstStyle>
            <a:lvl1pPr algn="r">
              <a:defRPr sz="900">
                <a:solidFill>
                  <a:schemeClr val="tx1">
                    <a:tint val="75000"/>
                  </a:schemeClr>
                </a:solidFill>
              </a:defRPr>
            </a:lvl1pPr>
          </a:lstStyle>
          <a:p>
            <a:pPr>
              <a:defRPr/>
            </a:pPr>
            <a:fld id="{4B8B3C6D-05A5-4826-9715-3B85FE9A288D}" type="slidenum">
              <a:rPr lang="en-US"/>
              <a:pPr>
                <a:defRPr/>
              </a:pPr>
              <a:t>‹#›</a:t>
            </a:fld>
            <a:endParaRPr lang="en-US" dirty="0"/>
          </a:p>
        </p:txBody>
      </p:sp>
    </p:spTree>
    <p:extLst>
      <p:ext uri="{BB962C8B-B14F-4D97-AF65-F5344CB8AC3E}">
        <p14:creationId xmlns:p14="http://schemas.microsoft.com/office/powerpoint/2010/main" val="1723253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Diapositive de titre">
    <p:bg>
      <p:bgRef idx="1001">
        <a:schemeClr val="bg2"/>
      </p:bgRef>
    </p:bg>
    <p:spTree>
      <p:nvGrpSpPr>
        <p:cNvPr id="1" name=""/>
        <p:cNvGrpSpPr/>
        <p:nvPr/>
      </p:nvGrpSpPr>
      <p:grpSpPr>
        <a:xfrm>
          <a:off x="0" y="0"/>
          <a:ext cx="0" cy="0"/>
          <a:chOff x="0" y="0"/>
          <a:chExt cx="0" cy="0"/>
        </a:xfrm>
      </p:grpSpPr>
      <p:pic>
        <p:nvPicPr>
          <p:cNvPr id="2" name="Image 2" descr="LOGOfin.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95738" y="2027238"/>
            <a:ext cx="1173162"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091941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Diapositive de titre">
    <p:bg>
      <p:bgRef idx="1001">
        <a:schemeClr val="bg2"/>
      </p:bgRef>
    </p:bg>
    <p:spTree>
      <p:nvGrpSpPr>
        <p:cNvPr id="1" name=""/>
        <p:cNvGrpSpPr/>
        <p:nvPr/>
      </p:nvGrpSpPr>
      <p:grpSpPr>
        <a:xfrm>
          <a:off x="0" y="0"/>
          <a:ext cx="0" cy="0"/>
          <a:chOff x="0" y="0"/>
          <a:chExt cx="0" cy="0"/>
        </a:xfrm>
      </p:grpSpPr>
      <p:pic>
        <p:nvPicPr>
          <p:cNvPr id="2" name="Picture 7" descr="Logooutlinewww.ai"/>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73438" y="771525"/>
            <a:ext cx="239712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3335159"/>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Diapositive de titre">
    <p:bg>
      <p:bgPr>
        <a:solidFill>
          <a:schemeClr val="tx1"/>
        </a:solidFill>
        <a:effectLst/>
      </p:bgPr>
    </p:bg>
    <p:spTree>
      <p:nvGrpSpPr>
        <p:cNvPr id="1" name=""/>
        <p:cNvGrpSpPr/>
        <p:nvPr/>
      </p:nvGrpSpPr>
      <p:grpSpPr>
        <a:xfrm>
          <a:off x="0" y="0"/>
          <a:ext cx="0" cy="0"/>
          <a:chOff x="0" y="0"/>
          <a:chExt cx="0" cy="0"/>
        </a:xfrm>
      </p:grpSpPr>
      <p:pic>
        <p:nvPicPr>
          <p:cNvPr id="2" name="Picture 7" descr="LogoOutline.ai"/>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11525" y="1311275"/>
            <a:ext cx="25209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667521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Diapositive de titre">
    <p:spTree>
      <p:nvGrpSpPr>
        <p:cNvPr id="1" name=""/>
        <p:cNvGrpSpPr/>
        <p:nvPr/>
      </p:nvGrpSpPr>
      <p:grpSpPr>
        <a:xfrm>
          <a:off x="0" y="0"/>
          <a:ext cx="0" cy="0"/>
          <a:chOff x="0" y="0"/>
          <a:chExt cx="0" cy="0"/>
        </a:xfrm>
      </p:grpSpPr>
      <p:pic>
        <p:nvPicPr>
          <p:cNvPr id="2" name="Picture 7" descr="LogoBadgewww.ai"/>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73438" y="771525"/>
            <a:ext cx="239712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49696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lang="fr-CH" smtClean="0"/>
              <a:t>Click to edit Master title style</a:t>
            </a:r>
            <a:endParaRPr lang="en-US"/>
          </a:p>
        </p:txBody>
      </p:sp>
      <p:sp>
        <p:nvSpPr>
          <p:cNvPr id="3" name="Espace réservé du contenu 2"/>
          <p:cNvSpPr>
            <a:spLocks noGrp="1"/>
          </p:cNvSpPr>
          <p:nvPr>
            <p:ph idx="1"/>
          </p:nvPr>
        </p:nvSpPr>
        <p:spPr/>
        <p:txBody>
          <a:bodyPr/>
          <a:lstStyle>
            <a:lvl1pPr>
              <a:buClrTx/>
              <a:defRPr/>
            </a:lvl1pPr>
            <a:lvl2pPr>
              <a:buClrTx/>
              <a:defRPr/>
            </a:lvl2pPr>
          </a:lstStyle>
          <a:p>
            <a:pPr lvl="0"/>
            <a:r>
              <a:rPr lang="fr-CH" dirty="0" smtClean="0"/>
              <a:t>Click to </a:t>
            </a:r>
            <a:r>
              <a:rPr lang="fr-CH" dirty="0" err="1" smtClean="0"/>
              <a:t>edit</a:t>
            </a:r>
            <a:r>
              <a:rPr lang="fr-CH" dirty="0" smtClean="0"/>
              <a:t> Master </a:t>
            </a:r>
            <a:r>
              <a:rPr lang="fr-CH" dirty="0" err="1" smtClean="0"/>
              <a:t>text</a:t>
            </a:r>
            <a:r>
              <a:rPr lang="fr-CH" dirty="0" smtClean="0"/>
              <a:t> styles</a:t>
            </a:r>
          </a:p>
          <a:p>
            <a:pPr lvl="1"/>
            <a:r>
              <a:rPr lang="fr-CH" dirty="0" smtClean="0"/>
              <a:t>Second </a:t>
            </a:r>
            <a:r>
              <a:rPr lang="fr-CH" dirty="0" err="1" smtClean="0"/>
              <a:t>level</a:t>
            </a:r>
            <a:endParaRPr lang="fr-CH" dirty="0" smtClean="0"/>
          </a:p>
          <a:p>
            <a:pPr lvl="2"/>
            <a:r>
              <a:rPr lang="fr-CH" dirty="0" err="1" smtClean="0"/>
              <a:t>Third</a:t>
            </a:r>
            <a:r>
              <a:rPr lang="fr-CH" dirty="0" smtClean="0"/>
              <a:t> </a:t>
            </a:r>
            <a:r>
              <a:rPr lang="fr-CH" dirty="0" err="1" smtClean="0"/>
              <a:t>level</a:t>
            </a:r>
            <a:endParaRPr lang="fr-CH" dirty="0" smtClean="0"/>
          </a:p>
          <a:p>
            <a:pPr lvl="3"/>
            <a:r>
              <a:rPr lang="fr-CH" dirty="0" err="1" smtClean="0"/>
              <a:t>Fourth</a:t>
            </a:r>
            <a:r>
              <a:rPr lang="fr-CH" dirty="0" smtClean="0"/>
              <a:t> </a:t>
            </a:r>
            <a:r>
              <a:rPr lang="fr-CH" dirty="0" err="1" smtClean="0"/>
              <a:t>level</a:t>
            </a:r>
            <a:endParaRPr lang="fr-CH" dirty="0" smtClean="0"/>
          </a:p>
          <a:p>
            <a:pPr lvl="4"/>
            <a:r>
              <a:rPr lang="fr-CH" dirty="0" err="1" smtClean="0"/>
              <a:t>Fifth</a:t>
            </a:r>
            <a:r>
              <a:rPr lang="fr-CH" dirty="0" smtClean="0"/>
              <a:t> </a:t>
            </a:r>
            <a:r>
              <a:rPr lang="fr-CH" dirty="0" err="1" smtClean="0"/>
              <a:t>level</a:t>
            </a:r>
            <a:endParaRPr lang="en-US" dirty="0"/>
          </a:p>
        </p:txBody>
      </p:sp>
      <p:sp>
        <p:nvSpPr>
          <p:cNvPr id="4" name="Date Placeholder 1"/>
          <p:cNvSpPr>
            <a:spLocks noGrp="1"/>
          </p:cNvSpPr>
          <p:nvPr>
            <p:ph type="dt" sz="half" idx="10"/>
          </p:nvPr>
        </p:nvSpPr>
        <p:spPr/>
        <p:txBody>
          <a:bodyPr/>
          <a:lstStyle>
            <a:lvl1pPr algn="l">
              <a:defRPr sz="900">
                <a:solidFill>
                  <a:schemeClr val="tx1">
                    <a:tint val="75000"/>
                  </a:schemeClr>
                </a:solidFill>
              </a:defRPr>
            </a:lvl1pPr>
          </a:lstStyle>
          <a:p>
            <a:pPr>
              <a:defRPr/>
            </a:pPr>
            <a:r>
              <a:rPr lang="en-US" smtClean="0"/>
              <a:t>30/03/2015</a:t>
            </a:r>
            <a:endParaRPr lang="en-US" dirty="0"/>
          </a:p>
        </p:txBody>
      </p:sp>
      <p:sp>
        <p:nvSpPr>
          <p:cNvPr id="5" name="Footer Placeholder 2"/>
          <p:cNvSpPr>
            <a:spLocks noGrp="1"/>
          </p:cNvSpPr>
          <p:nvPr>
            <p:ph type="ftr" sz="quarter" idx="11"/>
          </p:nvPr>
        </p:nvSpPr>
        <p:spPr/>
        <p:txBody>
          <a:bodyPr/>
          <a:lstStyle>
            <a:lvl1pPr algn="ctr">
              <a:defRPr sz="900">
                <a:solidFill>
                  <a:schemeClr val="tx1">
                    <a:tint val="75000"/>
                  </a:schemeClr>
                </a:solidFill>
              </a:defRPr>
            </a:lvl1pPr>
          </a:lstStyle>
          <a:p>
            <a:pPr>
              <a:defRPr/>
            </a:pPr>
            <a:r>
              <a:rPr lang="en-GB" smtClean="0"/>
              <a:t>Tim Bell - HEPTech</a:t>
            </a:r>
            <a:endParaRPr lang="en-US" dirty="0"/>
          </a:p>
        </p:txBody>
      </p:sp>
      <p:sp>
        <p:nvSpPr>
          <p:cNvPr id="6" name="Slide Number Placeholder 3"/>
          <p:cNvSpPr>
            <a:spLocks noGrp="1"/>
          </p:cNvSpPr>
          <p:nvPr>
            <p:ph type="sldNum" sz="quarter" idx="12"/>
          </p:nvPr>
        </p:nvSpPr>
        <p:spPr/>
        <p:txBody>
          <a:bodyPr/>
          <a:lstStyle>
            <a:lvl1pPr algn="r">
              <a:defRPr sz="900">
                <a:solidFill>
                  <a:schemeClr val="tx1">
                    <a:tint val="75000"/>
                  </a:schemeClr>
                </a:solidFill>
              </a:defRPr>
            </a:lvl1pPr>
          </a:lstStyle>
          <a:p>
            <a:pPr>
              <a:defRPr/>
            </a:pPr>
            <a:fld id="{6BA91F98-CA46-49DB-8D9E-426170E7487C}" type="slidenum">
              <a:rPr lang="en-US"/>
              <a:pPr>
                <a:defRPr/>
              </a:pPr>
              <a:t>‹#›</a:t>
            </a:fld>
            <a:endParaRPr lang="en-US" dirty="0"/>
          </a:p>
        </p:txBody>
      </p:sp>
    </p:spTree>
    <p:extLst>
      <p:ext uri="{BB962C8B-B14F-4D97-AF65-F5344CB8AC3E}">
        <p14:creationId xmlns:p14="http://schemas.microsoft.com/office/powerpoint/2010/main" val="792343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31800" y="1886864"/>
            <a:ext cx="8265984" cy="1369772"/>
          </a:xfrm>
        </p:spPr>
        <p:txBody>
          <a:bodyPr tIns="0" bIns="0" anchor="t"/>
          <a:lstStyle>
            <a:lvl1pPr algn="l">
              <a:buNone/>
              <a:defRPr kumimoji="0" lang="en-US" sz="4600" b="1" kern="1200" cap="none" spc="0" baseline="0" dirty="0">
                <a:ln w="12700">
                  <a:solidFill>
                    <a:schemeClr val="tx2">
                      <a:satMod val="155000"/>
                    </a:schemeClr>
                  </a:solidFill>
                  <a:prstDash val="solid"/>
                </a:ln>
                <a:solidFill>
                  <a:schemeClr val="tx1"/>
                </a:solidFill>
                <a:effectLst/>
                <a:latin typeface="+mj-lt"/>
                <a:ea typeface="+mj-ea"/>
                <a:cs typeface="+mj-cs"/>
              </a:defRPr>
            </a:lvl1pPr>
          </a:lstStyle>
          <a:p>
            <a:r>
              <a:rPr lang="fr-CH" smtClean="0"/>
              <a:t>Click to edit Master title style</a:t>
            </a:r>
            <a:endParaRPr lang="en-US" dirty="0"/>
          </a:p>
        </p:txBody>
      </p:sp>
      <p:sp>
        <p:nvSpPr>
          <p:cNvPr id="3" name="Espace réservé du texte 2"/>
          <p:cNvSpPr>
            <a:spLocks noGrp="1"/>
          </p:cNvSpPr>
          <p:nvPr>
            <p:ph type="body" idx="1"/>
          </p:nvPr>
        </p:nvSpPr>
        <p:spPr>
          <a:xfrm>
            <a:off x="431800" y="997402"/>
            <a:ext cx="6629400" cy="800016"/>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CH" smtClean="0"/>
              <a:t>Click to edit Master text styles</a:t>
            </a:r>
          </a:p>
        </p:txBody>
      </p:sp>
      <p:sp>
        <p:nvSpPr>
          <p:cNvPr id="4" name="Date Placeholder 1"/>
          <p:cNvSpPr>
            <a:spLocks noGrp="1"/>
          </p:cNvSpPr>
          <p:nvPr>
            <p:ph type="dt" sz="half" idx="10"/>
          </p:nvPr>
        </p:nvSpPr>
        <p:spPr/>
        <p:txBody>
          <a:bodyPr/>
          <a:lstStyle>
            <a:lvl1pPr algn="l">
              <a:defRPr sz="900">
                <a:solidFill>
                  <a:schemeClr val="tx1">
                    <a:tint val="75000"/>
                  </a:schemeClr>
                </a:solidFill>
              </a:defRPr>
            </a:lvl1pPr>
          </a:lstStyle>
          <a:p>
            <a:pPr>
              <a:defRPr/>
            </a:pPr>
            <a:r>
              <a:rPr lang="en-US" smtClean="0"/>
              <a:t>30/03/2015</a:t>
            </a:r>
            <a:endParaRPr lang="en-US" dirty="0"/>
          </a:p>
        </p:txBody>
      </p:sp>
      <p:sp>
        <p:nvSpPr>
          <p:cNvPr id="5" name="Footer Placeholder 2"/>
          <p:cNvSpPr>
            <a:spLocks noGrp="1"/>
          </p:cNvSpPr>
          <p:nvPr>
            <p:ph type="ftr" sz="quarter" idx="11"/>
          </p:nvPr>
        </p:nvSpPr>
        <p:spPr/>
        <p:txBody>
          <a:bodyPr/>
          <a:lstStyle>
            <a:lvl1pPr algn="ctr">
              <a:defRPr sz="900">
                <a:solidFill>
                  <a:schemeClr val="tx1">
                    <a:tint val="75000"/>
                  </a:schemeClr>
                </a:solidFill>
              </a:defRPr>
            </a:lvl1pPr>
          </a:lstStyle>
          <a:p>
            <a:pPr>
              <a:defRPr/>
            </a:pPr>
            <a:r>
              <a:rPr lang="en-GB" smtClean="0"/>
              <a:t>Tim Bell - HEPTech</a:t>
            </a:r>
            <a:endParaRPr lang="en-US" dirty="0"/>
          </a:p>
        </p:txBody>
      </p:sp>
      <p:sp>
        <p:nvSpPr>
          <p:cNvPr id="6" name="Slide Number Placeholder 3"/>
          <p:cNvSpPr>
            <a:spLocks noGrp="1"/>
          </p:cNvSpPr>
          <p:nvPr>
            <p:ph type="sldNum" sz="quarter" idx="12"/>
          </p:nvPr>
        </p:nvSpPr>
        <p:spPr/>
        <p:txBody>
          <a:bodyPr/>
          <a:lstStyle>
            <a:lvl1pPr algn="r">
              <a:defRPr sz="900">
                <a:solidFill>
                  <a:schemeClr val="tx1">
                    <a:tint val="75000"/>
                  </a:schemeClr>
                </a:solidFill>
              </a:defRPr>
            </a:lvl1pPr>
          </a:lstStyle>
          <a:p>
            <a:pPr>
              <a:defRPr/>
            </a:pPr>
            <a:fld id="{502395EF-1B53-47BD-91E1-FFA228578B5B}" type="slidenum">
              <a:rPr lang="en-US"/>
              <a:pPr>
                <a:defRPr/>
              </a:pPr>
              <a:t>‹#›</a:t>
            </a:fld>
            <a:endParaRPr lang="en-US" dirty="0"/>
          </a:p>
        </p:txBody>
      </p:sp>
    </p:spTree>
    <p:extLst>
      <p:ext uri="{BB962C8B-B14F-4D97-AF65-F5344CB8AC3E}">
        <p14:creationId xmlns:p14="http://schemas.microsoft.com/office/powerpoint/2010/main" val="2743781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7467600" cy="857250"/>
          </a:xfrm>
        </p:spPr>
        <p:txBody>
          <a:bodyPr/>
          <a:lstStyle/>
          <a:p>
            <a:r>
              <a:rPr lang="fr-CH" smtClean="0"/>
              <a:t>Click to edit Master title style</a:t>
            </a:r>
            <a:endParaRPr lang="en-US"/>
          </a:p>
        </p:txBody>
      </p:sp>
      <p:sp>
        <p:nvSpPr>
          <p:cNvPr id="3" name="Espace réservé du contenu 2"/>
          <p:cNvSpPr>
            <a:spLocks noGrp="1"/>
          </p:cNvSpPr>
          <p:nvPr>
            <p:ph sz="half" idx="1"/>
          </p:nvPr>
        </p:nvSpPr>
        <p:spPr>
          <a:xfrm>
            <a:off x="457200" y="1200151"/>
            <a:ext cx="3657600" cy="3394472"/>
          </a:xfrm>
        </p:spPr>
        <p:txBody>
          <a:bodyPr/>
          <a:lstStyle>
            <a:lvl1pPr>
              <a:defRPr sz="2600"/>
            </a:lvl1pPr>
            <a:lvl2pPr>
              <a:defRPr sz="2200"/>
            </a:lvl2pPr>
            <a:lvl3pPr>
              <a:defRPr sz="2000"/>
            </a:lvl3pPr>
            <a:lvl4pPr>
              <a:defRPr sz="1800"/>
            </a:lvl4pPr>
            <a:lvl5pPr>
              <a:defRPr sz="1800"/>
            </a:lvl5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Espace réservé du contenu 3"/>
          <p:cNvSpPr>
            <a:spLocks noGrp="1"/>
          </p:cNvSpPr>
          <p:nvPr>
            <p:ph sz="half" idx="2"/>
          </p:nvPr>
        </p:nvSpPr>
        <p:spPr>
          <a:xfrm>
            <a:off x="4267200" y="1200151"/>
            <a:ext cx="3657600" cy="3394472"/>
          </a:xfrm>
        </p:spPr>
        <p:txBody>
          <a:bodyPr/>
          <a:lstStyle>
            <a:lvl1pPr>
              <a:defRPr sz="2600"/>
            </a:lvl1pPr>
            <a:lvl2pPr>
              <a:defRPr sz="2200"/>
            </a:lvl2pPr>
            <a:lvl3pPr>
              <a:defRPr sz="2000"/>
            </a:lvl3pPr>
            <a:lvl4pPr>
              <a:defRPr sz="1800"/>
            </a:lvl4pPr>
            <a:lvl5pPr>
              <a:defRPr sz="1800"/>
            </a:lvl5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5" name="Date Placeholder 1"/>
          <p:cNvSpPr>
            <a:spLocks noGrp="1"/>
          </p:cNvSpPr>
          <p:nvPr>
            <p:ph type="dt" sz="half" idx="10"/>
          </p:nvPr>
        </p:nvSpPr>
        <p:spPr/>
        <p:txBody>
          <a:bodyPr/>
          <a:lstStyle>
            <a:lvl1pPr algn="l">
              <a:defRPr sz="900">
                <a:solidFill>
                  <a:schemeClr val="tx1">
                    <a:tint val="75000"/>
                  </a:schemeClr>
                </a:solidFill>
              </a:defRPr>
            </a:lvl1pPr>
          </a:lstStyle>
          <a:p>
            <a:pPr>
              <a:defRPr/>
            </a:pPr>
            <a:r>
              <a:rPr lang="en-US" smtClean="0"/>
              <a:t>30/03/2015</a:t>
            </a:r>
            <a:endParaRPr lang="en-US" dirty="0"/>
          </a:p>
        </p:txBody>
      </p:sp>
      <p:sp>
        <p:nvSpPr>
          <p:cNvPr id="6" name="Footer Placeholder 2"/>
          <p:cNvSpPr>
            <a:spLocks noGrp="1"/>
          </p:cNvSpPr>
          <p:nvPr>
            <p:ph type="ftr" sz="quarter" idx="11"/>
          </p:nvPr>
        </p:nvSpPr>
        <p:spPr/>
        <p:txBody>
          <a:bodyPr/>
          <a:lstStyle>
            <a:lvl1pPr algn="ctr">
              <a:defRPr sz="900">
                <a:solidFill>
                  <a:schemeClr val="tx1">
                    <a:tint val="75000"/>
                  </a:schemeClr>
                </a:solidFill>
              </a:defRPr>
            </a:lvl1pPr>
          </a:lstStyle>
          <a:p>
            <a:pPr>
              <a:defRPr/>
            </a:pPr>
            <a:r>
              <a:rPr lang="en-GB" smtClean="0"/>
              <a:t>Tim Bell - HEPTech</a:t>
            </a:r>
            <a:endParaRPr lang="en-US" dirty="0"/>
          </a:p>
        </p:txBody>
      </p:sp>
      <p:sp>
        <p:nvSpPr>
          <p:cNvPr id="7" name="Slide Number Placeholder 3"/>
          <p:cNvSpPr>
            <a:spLocks noGrp="1"/>
          </p:cNvSpPr>
          <p:nvPr>
            <p:ph type="sldNum" sz="quarter" idx="12"/>
          </p:nvPr>
        </p:nvSpPr>
        <p:spPr/>
        <p:txBody>
          <a:bodyPr/>
          <a:lstStyle>
            <a:lvl1pPr algn="r">
              <a:defRPr sz="900">
                <a:solidFill>
                  <a:schemeClr val="tx1">
                    <a:tint val="75000"/>
                  </a:schemeClr>
                </a:solidFill>
              </a:defRPr>
            </a:lvl1pPr>
          </a:lstStyle>
          <a:p>
            <a:pPr>
              <a:defRPr/>
            </a:pPr>
            <a:fld id="{85A336E3-4532-4C11-B567-8DACA68F7B67}" type="slidenum">
              <a:rPr lang="en-US"/>
              <a:pPr>
                <a:defRPr/>
              </a:pPr>
              <a:t>‹#›</a:t>
            </a:fld>
            <a:endParaRPr lang="en-US" dirty="0"/>
          </a:p>
        </p:txBody>
      </p:sp>
    </p:spTree>
    <p:extLst>
      <p:ext uri="{BB962C8B-B14F-4D97-AF65-F5344CB8AC3E}">
        <p14:creationId xmlns:p14="http://schemas.microsoft.com/office/powerpoint/2010/main" val="2573840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4788"/>
            <a:ext cx="8229600" cy="670483"/>
          </a:xfrm>
        </p:spPr>
        <p:txBody>
          <a:bodyPr/>
          <a:lstStyle>
            <a:lvl1pPr>
              <a:defRPr/>
            </a:lvl1pPr>
          </a:lstStyle>
          <a:p>
            <a:r>
              <a:rPr lang="fr-CH" smtClean="0"/>
              <a:t>Click to edit Master title style</a:t>
            </a:r>
            <a:endParaRPr lang="en-US"/>
          </a:p>
        </p:txBody>
      </p:sp>
      <p:sp>
        <p:nvSpPr>
          <p:cNvPr id="3" name="Espace réservé du texte 2"/>
          <p:cNvSpPr>
            <a:spLocks noGrp="1"/>
          </p:cNvSpPr>
          <p:nvPr>
            <p:ph type="body" idx="1"/>
          </p:nvPr>
        </p:nvSpPr>
        <p:spPr>
          <a:xfrm>
            <a:off x="457200" y="3826475"/>
            <a:ext cx="4040188" cy="628650"/>
          </a:xfrm>
        </p:spPr>
        <p:txBody>
          <a:bodyPr/>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a:r>
              <a:rPr lang="fr-CH" smtClean="0"/>
              <a:t>Click to edit Master text styles</a:t>
            </a:r>
          </a:p>
        </p:txBody>
      </p:sp>
      <p:sp>
        <p:nvSpPr>
          <p:cNvPr id="4" name="Espace réservé du texte 3"/>
          <p:cNvSpPr>
            <a:spLocks noGrp="1"/>
          </p:cNvSpPr>
          <p:nvPr>
            <p:ph type="body" sz="half" idx="3"/>
          </p:nvPr>
        </p:nvSpPr>
        <p:spPr>
          <a:xfrm>
            <a:off x="4645026" y="3826475"/>
            <a:ext cx="4041775" cy="628650"/>
          </a:xfrm>
        </p:spPr>
        <p:txBody>
          <a:bodyPr/>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a:r>
              <a:rPr lang="fr-CH" smtClean="0"/>
              <a:t>Click to edit Master text styles</a:t>
            </a:r>
          </a:p>
        </p:txBody>
      </p:sp>
      <p:sp>
        <p:nvSpPr>
          <p:cNvPr id="5" name="Espace réservé du contenu 4"/>
          <p:cNvSpPr>
            <a:spLocks noGrp="1"/>
          </p:cNvSpPr>
          <p:nvPr>
            <p:ph sz="quarter" idx="2"/>
          </p:nvPr>
        </p:nvSpPr>
        <p:spPr>
          <a:xfrm>
            <a:off x="457200" y="952333"/>
            <a:ext cx="4040188" cy="2764991"/>
          </a:xfrm>
        </p:spPr>
        <p:txBody>
          <a:bodyPr/>
          <a:lstStyle>
            <a:lvl1pPr>
              <a:defRPr sz="2400"/>
            </a:lvl1pPr>
            <a:lvl2pPr>
              <a:defRPr sz="2000"/>
            </a:lvl2pPr>
            <a:lvl3pPr>
              <a:defRPr sz="1800"/>
            </a:lvl3pPr>
            <a:lvl4pPr>
              <a:defRPr sz="1600"/>
            </a:lvl4pPr>
            <a:lvl5pPr>
              <a:defRPr sz="1600"/>
            </a:lvl5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dirty="0"/>
          </a:p>
        </p:txBody>
      </p:sp>
      <p:sp>
        <p:nvSpPr>
          <p:cNvPr id="6" name="Espace réservé du contenu 5"/>
          <p:cNvSpPr>
            <a:spLocks noGrp="1"/>
          </p:cNvSpPr>
          <p:nvPr>
            <p:ph sz="quarter" idx="4"/>
          </p:nvPr>
        </p:nvSpPr>
        <p:spPr>
          <a:xfrm>
            <a:off x="4645026" y="952333"/>
            <a:ext cx="4041775" cy="2764991"/>
          </a:xfrm>
        </p:spPr>
        <p:txBody>
          <a:bodyPr/>
          <a:lstStyle>
            <a:lvl1pPr>
              <a:defRPr sz="2400"/>
            </a:lvl1pPr>
            <a:lvl2pPr>
              <a:defRPr sz="2000"/>
            </a:lvl2pPr>
            <a:lvl3pPr>
              <a:defRPr sz="1800"/>
            </a:lvl3pPr>
            <a:lvl4pPr>
              <a:defRPr sz="1600"/>
            </a:lvl4pPr>
            <a:lvl5pPr>
              <a:defRPr sz="1600"/>
            </a:lvl5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7" name="Date Placeholder 1"/>
          <p:cNvSpPr>
            <a:spLocks noGrp="1"/>
          </p:cNvSpPr>
          <p:nvPr>
            <p:ph type="dt" sz="half" idx="10"/>
          </p:nvPr>
        </p:nvSpPr>
        <p:spPr/>
        <p:txBody>
          <a:bodyPr/>
          <a:lstStyle>
            <a:lvl1pPr algn="l">
              <a:defRPr sz="900">
                <a:solidFill>
                  <a:schemeClr val="tx1">
                    <a:tint val="75000"/>
                  </a:schemeClr>
                </a:solidFill>
              </a:defRPr>
            </a:lvl1pPr>
          </a:lstStyle>
          <a:p>
            <a:pPr>
              <a:defRPr/>
            </a:pPr>
            <a:r>
              <a:rPr lang="en-US" smtClean="0"/>
              <a:t>30/03/2015</a:t>
            </a:r>
            <a:endParaRPr lang="en-US" dirty="0"/>
          </a:p>
        </p:txBody>
      </p:sp>
      <p:sp>
        <p:nvSpPr>
          <p:cNvPr id="8" name="Footer Placeholder 2"/>
          <p:cNvSpPr>
            <a:spLocks noGrp="1"/>
          </p:cNvSpPr>
          <p:nvPr>
            <p:ph type="ftr" sz="quarter" idx="11"/>
          </p:nvPr>
        </p:nvSpPr>
        <p:spPr/>
        <p:txBody>
          <a:bodyPr/>
          <a:lstStyle>
            <a:lvl1pPr algn="ctr">
              <a:defRPr sz="900">
                <a:solidFill>
                  <a:schemeClr val="tx1">
                    <a:tint val="75000"/>
                  </a:schemeClr>
                </a:solidFill>
              </a:defRPr>
            </a:lvl1pPr>
          </a:lstStyle>
          <a:p>
            <a:pPr>
              <a:defRPr/>
            </a:pPr>
            <a:r>
              <a:rPr lang="en-GB" smtClean="0"/>
              <a:t>Tim Bell - HEPTech</a:t>
            </a:r>
            <a:endParaRPr lang="en-US" dirty="0"/>
          </a:p>
        </p:txBody>
      </p:sp>
      <p:sp>
        <p:nvSpPr>
          <p:cNvPr id="9" name="Slide Number Placeholder 3"/>
          <p:cNvSpPr>
            <a:spLocks noGrp="1"/>
          </p:cNvSpPr>
          <p:nvPr>
            <p:ph type="sldNum" sz="quarter" idx="12"/>
          </p:nvPr>
        </p:nvSpPr>
        <p:spPr/>
        <p:txBody>
          <a:bodyPr/>
          <a:lstStyle>
            <a:lvl1pPr algn="r">
              <a:defRPr sz="900">
                <a:solidFill>
                  <a:schemeClr val="tx1">
                    <a:tint val="75000"/>
                  </a:schemeClr>
                </a:solidFill>
              </a:defRPr>
            </a:lvl1pPr>
          </a:lstStyle>
          <a:p>
            <a:pPr>
              <a:defRPr/>
            </a:pPr>
            <a:fld id="{B5DFC185-0109-41AD-BE8A-D1E8D7C41489}" type="slidenum">
              <a:rPr lang="en-US"/>
              <a:pPr>
                <a:defRPr/>
              </a:pPr>
              <a:t>‹#›</a:t>
            </a:fld>
            <a:endParaRPr lang="en-US" dirty="0"/>
          </a:p>
        </p:txBody>
      </p:sp>
    </p:spTree>
    <p:extLst>
      <p:ext uri="{BB962C8B-B14F-4D97-AF65-F5344CB8AC3E}">
        <p14:creationId xmlns:p14="http://schemas.microsoft.com/office/powerpoint/2010/main" val="3235927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05740"/>
            <a:ext cx="7470648" cy="857250"/>
          </a:xfrm>
        </p:spPr>
        <p:txBody>
          <a:bodyPr/>
          <a:lstStyle>
            <a:lvl1pPr algn="l">
              <a:defRPr sz="4600"/>
            </a:lvl1pPr>
          </a:lstStyle>
          <a:p>
            <a:r>
              <a:rPr lang="fr-CH" smtClean="0"/>
              <a:t>Click to edit Master title style</a:t>
            </a:r>
            <a:endParaRPr lang="en-US"/>
          </a:p>
        </p:txBody>
      </p:sp>
      <p:sp>
        <p:nvSpPr>
          <p:cNvPr id="3" name="Date Placeholder 1"/>
          <p:cNvSpPr>
            <a:spLocks noGrp="1"/>
          </p:cNvSpPr>
          <p:nvPr>
            <p:ph type="dt" sz="half" idx="10"/>
          </p:nvPr>
        </p:nvSpPr>
        <p:spPr/>
        <p:txBody>
          <a:bodyPr/>
          <a:lstStyle>
            <a:lvl1pPr>
              <a:defRPr/>
            </a:lvl1pPr>
          </a:lstStyle>
          <a:p>
            <a:pPr>
              <a:defRPr/>
            </a:pPr>
            <a:r>
              <a:rPr lang="en-US" smtClean="0"/>
              <a:t>30/03/2015</a:t>
            </a:r>
            <a:endParaRPr lang="en-US" dirty="0"/>
          </a:p>
        </p:txBody>
      </p:sp>
      <p:sp>
        <p:nvSpPr>
          <p:cNvPr id="4" name="Footer Placeholder 2"/>
          <p:cNvSpPr>
            <a:spLocks noGrp="1"/>
          </p:cNvSpPr>
          <p:nvPr>
            <p:ph type="ftr" sz="quarter" idx="11"/>
          </p:nvPr>
        </p:nvSpPr>
        <p:spPr/>
        <p:txBody>
          <a:bodyPr/>
          <a:lstStyle>
            <a:lvl1pPr>
              <a:defRPr/>
            </a:lvl1pPr>
          </a:lstStyle>
          <a:p>
            <a:pPr>
              <a:defRPr/>
            </a:pPr>
            <a:r>
              <a:rPr lang="en-GB" smtClean="0"/>
              <a:t>Tim Bell - HEPTech</a:t>
            </a:r>
            <a:endParaRPr lang="en-US" dirty="0"/>
          </a:p>
        </p:txBody>
      </p:sp>
      <p:sp>
        <p:nvSpPr>
          <p:cNvPr id="5" name="Slide Number Placeholder 3"/>
          <p:cNvSpPr>
            <a:spLocks noGrp="1"/>
          </p:cNvSpPr>
          <p:nvPr>
            <p:ph type="sldNum" sz="quarter" idx="12"/>
          </p:nvPr>
        </p:nvSpPr>
        <p:spPr/>
        <p:txBody>
          <a:bodyPr/>
          <a:lstStyle>
            <a:lvl1pPr>
              <a:defRPr/>
            </a:lvl1pPr>
          </a:lstStyle>
          <a:p>
            <a:pPr>
              <a:defRPr/>
            </a:pPr>
            <a:fld id="{9A4666B5-AFDD-451B-ADC4-5E7EF5C485FE}" type="slidenum">
              <a:rPr lang="en-US"/>
              <a:pPr>
                <a:defRPr/>
              </a:pPr>
              <a:t>‹#›</a:t>
            </a:fld>
            <a:endParaRPr lang="en-US" dirty="0"/>
          </a:p>
        </p:txBody>
      </p:sp>
    </p:spTree>
    <p:extLst>
      <p:ext uri="{BB962C8B-B14F-4D97-AF65-F5344CB8AC3E}">
        <p14:creationId xmlns:p14="http://schemas.microsoft.com/office/powerpoint/2010/main" val="42639975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8"/>
          <p:cNvSpPr>
            <a:spLocks noGrp="1"/>
          </p:cNvSpPr>
          <p:nvPr>
            <p:ph type="title"/>
          </p:nvPr>
        </p:nvSpPr>
        <p:spPr bwMode="auto">
          <a:xfrm>
            <a:off x="457200" y="174625"/>
            <a:ext cx="822642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fr-CH" smtClean="0"/>
              <a:t>Cliquez et modifiez le titre</a:t>
            </a:r>
            <a:endParaRPr lang="en-US" smtClean="0"/>
          </a:p>
        </p:txBody>
      </p:sp>
      <p:sp>
        <p:nvSpPr>
          <p:cNvPr id="1027" name="Espace réservé du texte 29"/>
          <p:cNvSpPr>
            <a:spLocks noGrp="1"/>
          </p:cNvSpPr>
          <p:nvPr>
            <p:ph type="body" idx="1"/>
          </p:nvPr>
        </p:nvSpPr>
        <p:spPr bwMode="auto">
          <a:xfrm>
            <a:off x="457200" y="993775"/>
            <a:ext cx="8226425"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smtClean="0"/>
          </a:p>
        </p:txBody>
      </p:sp>
      <p:sp>
        <p:nvSpPr>
          <p:cNvPr id="2" name="Date Placeholder 1"/>
          <p:cNvSpPr>
            <a:spLocks noGrp="1"/>
          </p:cNvSpPr>
          <p:nvPr>
            <p:ph type="dt" sz="half" idx="2"/>
          </p:nvPr>
        </p:nvSpPr>
        <p:spPr>
          <a:xfrm>
            <a:off x="2968625" y="4772025"/>
            <a:ext cx="2133600" cy="273050"/>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r>
              <a:rPr lang="en-US" smtClean="0"/>
              <a:t>30/03/2015</a:t>
            </a:r>
            <a:endParaRPr lang="en-US" dirty="0"/>
          </a:p>
        </p:txBody>
      </p:sp>
      <p:sp>
        <p:nvSpPr>
          <p:cNvPr id="3" name="Footer Placeholder 2"/>
          <p:cNvSpPr>
            <a:spLocks noGrp="1"/>
          </p:cNvSpPr>
          <p:nvPr>
            <p:ph type="ftr" sz="quarter" idx="3"/>
          </p:nvPr>
        </p:nvSpPr>
        <p:spPr>
          <a:xfrm>
            <a:off x="5183188"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000">
                <a:solidFill>
                  <a:schemeClr val="tx1">
                    <a:tint val="75000"/>
                  </a:schemeClr>
                </a:solidFill>
                <a:latin typeface="+mn-lt"/>
              </a:defRPr>
            </a:lvl1pPr>
          </a:lstStyle>
          <a:p>
            <a:pPr>
              <a:defRPr/>
            </a:pPr>
            <a:r>
              <a:rPr lang="en-GB" smtClean="0"/>
              <a:t>Tim Bell - HEPTech</a:t>
            </a:r>
            <a:endParaRPr lang="en-US" dirty="0"/>
          </a:p>
        </p:txBody>
      </p:sp>
      <p:sp>
        <p:nvSpPr>
          <p:cNvPr id="4" name="Slide Number Placeholder 3"/>
          <p:cNvSpPr>
            <a:spLocks noGrp="1"/>
          </p:cNvSpPr>
          <p:nvPr>
            <p:ph type="sldNum" sz="quarter" idx="4"/>
          </p:nvPr>
        </p:nvSpPr>
        <p:spPr>
          <a:xfrm>
            <a:off x="8185150" y="4767263"/>
            <a:ext cx="501650" cy="274637"/>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E7E40626-E43A-424F-A0D8-82662918E244}" type="slidenum">
              <a:rPr lang="en-US"/>
              <a:pPr>
                <a:defRPr/>
              </a:pPr>
              <a:t>‹#›</a:t>
            </a:fld>
            <a:endParaRPr lang="en-US" dirty="0"/>
          </a:p>
        </p:txBody>
      </p:sp>
      <p:pic>
        <p:nvPicPr>
          <p:cNvPr id="1031" name="Picture 5" descr="Bandeau.ai"/>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0" y="4610100"/>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09" r:id="rId9"/>
    <p:sldLayoutId id="2147483818" r:id="rId10"/>
    <p:sldLayoutId id="2147483819" r:id="rId11"/>
    <p:sldLayoutId id="2147483820" r:id="rId12"/>
    <p:sldLayoutId id="2147483821" r:id="rId13"/>
    <p:sldLayoutId id="2147483822" r:id="rId14"/>
    <p:sldLayoutId id="2147483823" r:id="rId15"/>
  </p:sldLayoutIdLst>
  <p:timing>
    <p:tnLst>
      <p:par>
        <p:cTn id="1" dur="indefinite" restart="never" nodeType="tmRoot"/>
      </p:par>
    </p:tnLst>
  </p:timing>
  <p:hf hdr="0"/>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Arial" panose="020B0604020202020204" pitchFamily="34" charset="0"/>
        </a:defRPr>
      </a:lvl2pPr>
      <a:lvl3pPr algn="l" rtl="0" eaLnBrk="0" fontAlgn="base" hangingPunct="0">
        <a:spcBef>
          <a:spcPct val="0"/>
        </a:spcBef>
        <a:spcAft>
          <a:spcPct val="0"/>
        </a:spcAft>
        <a:defRPr sz="4600">
          <a:solidFill>
            <a:schemeClr val="tx1"/>
          </a:solidFill>
          <a:latin typeface="Arial" panose="020B0604020202020204" pitchFamily="34" charset="0"/>
        </a:defRPr>
      </a:lvl3pPr>
      <a:lvl4pPr algn="l" rtl="0" eaLnBrk="0" fontAlgn="base" hangingPunct="0">
        <a:spcBef>
          <a:spcPct val="0"/>
        </a:spcBef>
        <a:spcAft>
          <a:spcPct val="0"/>
        </a:spcAft>
        <a:defRPr sz="4600">
          <a:solidFill>
            <a:schemeClr val="tx1"/>
          </a:solidFill>
          <a:latin typeface="Arial" panose="020B0604020202020204" pitchFamily="34" charset="0"/>
        </a:defRPr>
      </a:lvl4pPr>
      <a:lvl5pPr algn="l" rtl="0" eaLnBrk="0" fontAlgn="base" hangingPunct="0">
        <a:spcBef>
          <a:spcPct val="0"/>
        </a:spcBef>
        <a:spcAft>
          <a:spcPct val="0"/>
        </a:spcAft>
        <a:defRPr sz="4600">
          <a:solidFill>
            <a:schemeClr val="tx1"/>
          </a:solidFill>
          <a:latin typeface="Arial" panose="020B0604020202020204" pitchFamily="34" charset="0"/>
        </a:defRPr>
      </a:lvl5pPr>
      <a:lvl6pPr marL="457200" algn="l" rtl="0" fontAlgn="base">
        <a:spcBef>
          <a:spcPct val="0"/>
        </a:spcBef>
        <a:spcAft>
          <a:spcPct val="0"/>
        </a:spcAft>
        <a:defRPr sz="4600">
          <a:solidFill>
            <a:schemeClr val="tx1"/>
          </a:solidFill>
          <a:latin typeface="Arial" panose="020B0604020202020204" pitchFamily="34" charset="0"/>
        </a:defRPr>
      </a:lvl6pPr>
      <a:lvl7pPr marL="914400" algn="l" rtl="0" fontAlgn="base">
        <a:spcBef>
          <a:spcPct val="0"/>
        </a:spcBef>
        <a:spcAft>
          <a:spcPct val="0"/>
        </a:spcAft>
        <a:defRPr sz="4600">
          <a:solidFill>
            <a:schemeClr val="tx1"/>
          </a:solidFill>
          <a:latin typeface="Arial" panose="020B0604020202020204" pitchFamily="34" charset="0"/>
        </a:defRPr>
      </a:lvl7pPr>
      <a:lvl8pPr marL="1371600" algn="l" rtl="0" fontAlgn="base">
        <a:spcBef>
          <a:spcPct val="0"/>
        </a:spcBef>
        <a:spcAft>
          <a:spcPct val="0"/>
        </a:spcAft>
        <a:defRPr sz="4600">
          <a:solidFill>
            <a:schemeClr val="tx1"/>
          </a:solidFill>
          <a:latin typeface="Arial" panose="020B0604020202020204" pitchFamily="34" charset="0"/>
        </a:defRPr>
      </a:lvl8pPr>
      <a:lvl9pPr marL="1828800" algn="l" rtl="0" fontAlgn="base">
        <a:spcBef>
          <a:spcPct val="0"/>
        </a:spcBef>
        <a:spcAft>
          <a:spcPct val="0"/>
        </a:spcAft>
        <a:defRPr sz="4600">
          <a:solidFill>
            <a:schemeClr val="tx1"/>
          </a:solidFill>
          <a:latin typeface="Arial" panose="020B0604020202020204" pitchFamily="34" charset="0"/>
        </a:defRPr>
      </a:lvl9pPr>
    </p:titleStyle>
    <p:bodyStyle>
      <a:lvl1pPr marL="493713" indent="-457200" algn="l" rtl="0" eaLnBrk="0" fontAlgn="base" hangingPunct="0">
        <a:spcBef>
          <a:spcPct val="20000"/>
        </a:spcBef>
        <a:spcAft>
          <a:spcPct val="0"/>
        </a:spcAft>
        <a:buClr>
          <a:schemeClr val="accent1"/>
        </a:buClr>
        <a:buSzPct val="80000"/>
        <a:buFont typeface="Arial" panose="020B0604020202020204" pitchFamily="34" charset="0"/>
        <a:buChar char="•"/>
        <a:defRPr sz="3000" kern="1200">
          <a:solidFill>
            <a:schemeClr val="tx1"/>
          </a:solidFill>
          <a:latin typeface="+mn-lt"/>
          <a:ea typeface="+mn-ea"/>
          <a:cs typeface="+mn-cs"/>
        </a:defRPr>
      </a:lvl1pPr>
      <a:lvl2pPr marL="904875" indent="-457200" algn="l" rtl="0" eaLnBrk="0" fontAlgn="base" hangingPunct="0">
        <a:spcBef>
          <a:spcPct val="20000"/>
        </a:spcBef>
        <a:spcAft>
          <a:spcPct val="0"/>
        </a:spcAft>
        <a:buClr>
          <a:schemeClr val="accent1"/>
        </a:buClr>
        <a:buSzPct val="90000"/>
        <a:buFont typeface="Arial" panose="020B0604020202020204" pitchFamily="34" charset="0"/>
        <a:buChar char="•"/>
        <a:defRPr sz="2600" kern="1200">
          <a:solidFill>
            <a:schemeClr val="tx1"/>
          </a:solidFill>
          <a:latin typeface="+mn-lt"/>
          <a:ea typeface="+mn-ea"/>
          <a:cs typeface="+mn-cs"/>
        </a:defRPr>
      </a:lvl2pPr>
      <a:lvl3pPr marL="1092200" indent="-342900"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384300" indent="-342900" algn="l" rtl="0" eaLnBrk="0" fontAlgn="base" hangingPunct="0">
        <a:spcBef>
          <a:spcPct val="20000"/>
        </a:spcBef>
        <a:spcAft>
          <a:spcPct val="0"/>
        </a:spcAft>
        <a:buClr>
          <a:srgbClr val="969696"/>
        </a:buClr>
        <a:buSzPct val="90000"/>
        <a:buFont typeface="Arial" panose="020B0604020202020204" pitchFamily="34" charset="0"/>
        <a:buChar char="•"/>
        <a:defRPr sz="2000" kern="1200">
          <a:solidFill>
            <a:schemeClr val="tx1"/>
          </a:solidFill>
          <a:latin typeface="+mn-lt"/>
          <a:ea typeface="+mn-ea"/>
          <a:cs typeface="+mn-cs"/>
        </a:defRPr>
      </a:lvl4pPr>
      <a:lvl5pPr marL="1649413" indent="-342900" algn="l" rtl="0" eaLnBrk="0" fontAlgn="base" hangingPunct="0">
        <a:spcBef>
          <a:spcPct val="20000"/>
        </a:spcBef>
        <a:spcAft>
          <a:spcPct val="0"/>
        </a:spcAft>
        <a:buClr>
          <a:srgbClr val="808080"/>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jpe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9.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jpeg"/><Relationship Id="rId9"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jpeg"/><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openstack-in-production.blogspot.fr/"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4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hyperlink" Target="http://www.eucalyptus.com/blog/2013/04/02/cy13-q1-community-analysis-%E2%80%94-openstack-vs-opennebula-vs-eucalyptus-vs-cloudstack"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55.png"/><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58.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0478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GB" dirty="0" smtClean="0"/>
              <a:t>The CERN Meyrin Data Centre</a:t>
            </a:r>
            <a:endParaRPr lang="en-GB" dirty="0"/>
          </a:p>
        </p:txBody>
      </p:sp>
      <p:sp>
        <p:nvSpPr>
          <p:cNvPr id="4" name="Date Placeholder 3"/>
          <p:cNvSpPr>
            <a:spLocks noGrp="1"/>
          </p:cNvSpPr>
          <p:nvPr>
            <p:ph type="dt" sz="quarter" idx="10"/>
          </p:nvPr>
        </p:nvSpPr>
        <p:spPr/>
        <p:txBody>
          <a:bodyPr/>
          <a:lstStyle/>
          <a:p>
            <a:pPr>
              <a:defRPr/>
            </a:pPr>
            <a:r>
              <a:rPr lang="en-US" smtClean="0"/>
              <a:t>30/03/2015</a:t>
            </a:r>
            <a:endParaRPr lang="en-US" dirty="0"/>
          </a:p>
        </p:txBody>
      </p:sp>
      <p:sp>
        <p:nvSpPr>
          <p:cNvPr id="6" name="Slide Number Placeholder 5"/>
          <p:cNvSpPr>
            <a:spLocks noGrp="1"/>
          </p:cNvSpPr>
          <p:nvPr>
            <p:ph type="sldNum" sz="quarter" idx="12"/>
          </p:nvPr>
        </p:nvSpPr>
        <p:spPr/>
        <p:txBody>
          <a:bodyPr/>
          <a:lstStyle/>
          <a:p>
            <a:pPr>
              <a:defRPr/>
            </a:pPr>
            <a:fld id="{AA64F749-E7E6-4E21-A053-34BD316D95A1}" type="slidenum">
              <a:rPr lang="en-US"/>
              <a:pPr>
                <a:defRPr/>
              </a:pPr>
              <a:t>10</a:t>
            </a:fld>
            <a:endParaRPr lang="en-US" dirty="0"/>
          </a:p>
        </p:txBody>
      </p:sp>
      <p:pic>
        <p:nvPicPr>
          <p:cNvPr id="39942" name="Picture 8" descr="https://mediastream.cern.ch/MediaArchive/Photo/Public/2008/0804041/0804041_01/0804041_01-A4-at-144-dp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800100"/>
            <a:ext cx="7493000"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pPr>
              <a:defRPr/>
            </a:pPr>
            <a:r>
              <a:rPr lang="en-GB" smtClean="0"/>
              <a:t>Tim Bell - HEPTech</a:t>
            </a:r>
            <a:endParaRPr lang="en-US" dirty="0"/>
          </a:p>
        </p:txBody>
      </p:sp>
      <p:sp>
        <p:nvSpPr>
          <p:cNvPr id="5" name="TextBox 4"/>
          <p:cNvSpPr txBox="1"/>
          <p:nvPr/>
        </p:nvSpPr>
        <p:spPr>
          <a:xfrm>
            <a:off x="7564438" y="4333875"/>
            <a:ext cx="1579562" cy="230832"/>
          </a:xfrm>
          <a:prstGeom prst="rect">
            <a:avLst/>
          </a:prstGeom>
          <a:noFill/>
        </p:spPr>
        <p:txBody>
          <a:bodyPr wrap="square" rtlCol="0">
            <a:spAutoFit/>
          </a:bodyPr>
          <a:lstStyle/>
          <a:p>
            <a:r>
              <a:rPr lang="en-GB" sz="900" dirty="0"/>
              <a:t>http://goo.gl/maps/K5SoG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06375"/>
            <a:ext cx="7470775" cy="857250"/>
          </a:xfrm>
        </p:spPr>
        <p:txBody>
          <a:bodyPr>
            <a:normAutofit fontScale="90000"/>
          </a:bodyPr>
          <a:lstStyle/>
          <a:p>
            <a:pPr algn="ctr" eaLnBrk="1" fontAlgn="auto" hangingPunct="1">
              <a:spcAft>
                <a:spcPts val="0"/>
              </a:spcAft>
              <a:defRPr/>
            </a:pPr>
            <a:r>
              <a:rPr lang="en-GB" dirty="0" smtClean="0"/>
              <a:t>New Data Centre in Budapest</a:t>
            </a:r>
            <a:endParaRPr lang="en-GB" dirty="0"/>
          </a:p>
        </p:txBody>
      </p:sp>
      <p:sp>
        <p:nvSpPr>
          <p:cNvPr id="3" name="Date Placeholder 2"/>
          <p:cNvSpPr>
            <a:spLocks noGrp="1"/>
          </p:cNvSpPr>
          <p:nvPr>
            <p:ph type="dt" sz="quarter" idx="10"/>
          </p:nvPr>
        </p:nvSpPr>
        <p:spPr/>
        <p:txBody>
          <a:bodyPr/>
          <a:lstStyle/>
          <a:p>
            <a:pPr>
              <a:defRPr/>
            </a:pPr>
            <a:r>
              <a:rPr lang="en-US" smtClean="0"/>
              <a:t>30/03/2015</a:t>
            </a:r>
            <a:endParaRPr lang="en-US" dirty="0"/>
          </a:p>
        </p:txBody>
      </p:sp>
      <p:sp>
        <p:nvSpPr>
          <p:cNvPr id="5" name="Slide Number Placeholder 4"/>
          <p:cNvSpPr>
            <a:spLocks noGrp="1"/>
          </p:cNvSpPr>
          <p:nvPr>
            <p:ph type="sldNum" sz="quarter" idx="12"/>
          </p:nvPr>
        </p:nvSpPr>
        <p:spPr/>
        <p:txBody>
          <a:bodyPr/>
          <a:lstStyle/>
          <a:p>
            <a:pPr>
              <a:defRPr/>
            </a:pPr>
            <a:fld id="{BDD2D585-E879-4819-A5AE-23D4835D4855}" type="slidenum">
              <a:rPr lang="en-US"/>
              <a:pPr>
                <a:defRPr/>
              </a:pPr>
              <a:t>11</a:t>
            </a:fld>
            <a:endParaRPr lang="en-US" dirty="0"/>
          </a:p>
        </p:txBody>
      </p:sp>
      <p:pic>
        <p:nvPicPr>
          <p:cNvPr id="41990" name="Picture 2" descr="https://encrypted-tbn0.gstatic.com/images?q=tbn:ANd9GcS5Qky4UzsMO_MZJzG9VI_ebaUOYD6slJEdxPpdtKo-Wf4NCz7RK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83" y="1274890"/>
            <a:ext cx="4307060" cy="302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GB" smtClean="0"/>
              <a:t>Tim Bell - HEPTech</a:t>
            </a:r>
            <a:endParaRPr lang="en-US" dirty="0"/>
          </a:p>
        </p:txBody>
      </p:sp>
      <p:pic>
        <p:nvPicPr>
          <p:cNvPr id="1026" name="Picture 2" descr="http://information-technology.web.cern.ch/sites/information-technology.web.cern.ch/files/20130613-1417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5513" y="1294343"/>
            <a:ext cx="4508545" cy="3005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178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30/03/2015</a:t>
            </a:r>
            <a:endParaRPr lang="en-US" dirty="0"/>
          </a:p>
        </p:txBody>
      </p:sp>
      <p:sp>
        <p:nvSpPr>
          <p:cNvPr id="5" name="Slide Number Placeholder 4"/>
          <p:cNvSpPr>
            <a:spLocks noGrp="1"/>
          </p:cNvSpPr>
          <p:nvPr>
            <p:ph type="sldNum" sz="quarter" idx="12"/>
          </p:nvPr>
        </p:nvSpPr>
        <p:spPr/>
        <p:txBody>
          <a:bodyPr/>
          <a:lstStyle/>
          <a:p>
            <a:pPr>
              <a:defRPr/>
            </a:pPr>
            <a:fld id="{1A8AE7B5-37BF-4D14-BA54-2B935C1EB310}" type="slidenum">
              <a:rPr lang="en-US"/>
              <a:pPr>
                <a:defRPr/>
              </a:pPr>
              <a:t>12</a:t>
            </a:fld>
            <a:endParaRPr lang="en-US" dirty="0"/>
          </a:p>
        </p:txBody>
      </p:sp>
      <p:pic>
        <p:nvPicPr>
          <p:cNvPr id="604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775" y="38100"/>
            <a:ext cx="6980238"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GB" smtClean="0"/>
              <a:t>Tim Bell - HEPTech</a:t>
            </a:r>
            <a:endParaRPr lang="en-US" dirty="0"/>
          </a:p>
        </p:txBody>
      </p:sp>
    </p:spTree>
    <p:extLst>
      <p:ext uri="{BB962C8B-B14F-4D97-AF65-F5344CB8AC3E}">
        <p14:creationId xmlns:p14="http://schemas.microsoft.com/office/powerpoint/2010/main" val="919307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Good News, Bad News</a:t>
            </a:r>
            <a:endParaRPr lang="en-GB" dirty="0"/>
          </a:p>
        </p:txBody>
      </p:sp>
      <p:sp>
        <p:nvSpPr>
          <p:cNvPr id="3" name="Content Placeholder 2"/>
          <p:cNvSpPr>
            <a:spLocks noGrp="1"/>
          </p:cNvSpPr>
          <p:nvPr>
            <p:ph idx="1"/>
          </p:nvPr>
        </p:nvSpPr>
        <p:spPr/>
        <p:txBody>
          <a:bodyPr/>
          <a:lstStyle/>
          <a:p>
            <a:pPr marL="36513" indent="0">
              <a:buNone/>
            </a:pPr>
            <a:r>
              <a:rPr lang="en-GB" altLang="en-US" dirty="0" smtClean="0"/>
              <a:t>	</a:t>
            </a:r>
            <a:endParaRPr lang="en-GB" altLang="en-US" dirty="0"/>
          </a:p>
          <a:p>
            <a:endParaRPr lang="en-GB" dirty="0"/>
          </a:p>
        </p:txBody>
      </p:sp>
      <p:sp>
        <p:nvSpPr>
          <p:cNvPr id="4" name="Date Placeholder 3"/>
          <p:cNvSpPr>
            <a:spLocks noGrp="1"/>
          </p:cNvSpPr>
          <p:nvPr>
            <p:ph type="dt" sz="half" idx="10"/>
          </p:nvPr>
        </p:nvSpPr>
        <p:spPr/>
        <p:txBody>
          <a:bodyPr/>
          <a:lstStyle/>
          <a:p>
            <a:pPr>
              <a:defRPr/>
            </a:pPr>
            <a:r>
              <a:rPr lang="en-US" smtClean="0"/>
              <a:t>30/03/2015</a:t>
            </a:r>
            <a:endParaRPr lang="en-US" dirty="0"/>
          </a:p>
        </p:txBody>
      </p:sp>
      <p:sp>
        <p:nvSpPr>
          <p:cNvPr id="5" name="Footer Placeholder 4"/>
          <p:cNvSpPr>
            <a:spLocks noGrp="1"/>
          </p:cNvSpPr>
          <p:nvPr>
            <p:ph type="ftr" sz="quarter" idx="11"/>
          </p:nvPr>
        </p:nvSpPr>
        <p:spPr/>
        <p:txBody>
          <a:bodyPr/>
          <a:lstStyle/>
          <a:p>
            <a:pPr>
              <a:defRPr/>
            </a:pPr>
            <a:r>
              <a:rPr lang="en-GB" smtClean="0"/>
              <a:t>Tim Bell - HEPTech</a:t>
            </a:r>
            <a:endParaRPr lang="en-US" dirty="0"/>
          </a:p>
        </p:txBody>
      </p:sp>
      <p:sp>
        <p:nvSpPr>
          <p:cNvPr id="6" name="Slide Number Placeholder 5"/>
          <p:cNvSpPr>
            <a:spLocks noGrp="1"/>
          </p:cNvSpPr>
          <p:nvPr>
            <p:ph type="sldNum" sz="quarter" idx="12"/>
          </p:nvPr>
        </p:nvSpPr>
        <p:spPr/>
        <p:txBody>
          <a:bodyPr/>
          <a:lstStyle/>
          <a:p>
            <a:pPr>
              <a:defRPr/>
            </a:pPr>
            <a:fld id="{6BA91F98-CA46-49DB-8D9E-426170E7487C}" type="slidenum">
              <a:rPr lang="en-US" smtClean="0"/>
              <a:pPr>
                <a:defRPr/>
              </a:pPr>
              <a:t>13</a:t>
            </a:fld>
            <a:endParaRPr lang="en-US" dirty="0"/>
          </a:p>
        </p:txBody>
      </p:sp>
      <p:sp>
        <p:nvSpPr>
          <p:cNvPr id="8" name="Rectangle 7"/>
          <p:cNvSpPr/>
          <p:nvPr/>
        </p:nvSpPr>
        <p:spPr>
          <a:xfrm>
            <a:off x="457200" y="1140589"/>
            <a:ext cx="8229600" cy="3539430"/>
          </a:xfrm>
          <a:prstGeom prst="rect">
            <a:avLst/>
          </a:prstGeom>
        </p:spPr>
        <p:txBody>
          <a:bodyPr wrap="square">
            <a:spAutoFit/>
          </a:bodyPr>
          <a:lstStyle/>
          <a:p>
            <a:pPr marL="285750" indent="-285750">
              <a:buClrTx/>
              <a:buFont typeface="Arial" panose="020B0604020202020204" pitchFamily="34" charset="0"/>
              <a:buChar char="•"/>
            </a:pPr>
            <a:r>
              <a:rPr lang="en-GB" altLang="en-US" sz="2800" dirty="0"/>
              <a:t>Additional data centre in Budapest now </a:t>
            </a:r>
            <a:r>
              <a:rPr lang="en-GB" altLang="en-US" sz="2800" dirty="0" smtClean="0"/>
              <a:t>online</a:t>
            </a:r>
          </a:p>
          <a:p>
            <a:pPr marL="285750" indent="-285750">
              <a:buClrTx/>
              <a:buFont typeface="Arial" panose="020B0604020202020204" pitchFamily="34" charset="0"/>
              <a:buChar char="•"/>
            </a:pPr>
            <a:r>
              <a:rPr lang="en-GB" altLang="en-US" sz="2800" dirty="0" smtClean="0"/>
              <a:t>Increasing use of facilities as </a:t>
            </a:r>
            <a:r>
              <a:rPr lang="en-GB" altLang="en-US" sz="2800" dirty="0"/>
              <a:t>data rates </a:t>
            </a:r>
            <a:r>
              <a:rPr lang="en-GB" altLang="en-US" sz="2800" dirty="0" smtClean="0"/>
              <a:t>increase</a:t>
            </a:r>
            <a:endParaRPr lang="en-GB" altLang="en-US" sz="2800" dirty="0"/>
          </a:p>
          <a:p>
            <a:pPr>
              <a:buClrTx/>
            </a:pPr>
            <a:endParaRPr lang="en-GB" altLang="en-US" sz="2800" dirty="0" smtClean="0"/>
          </a:p>
          <a:p>
            <a:pPr>
              <a:buClrTx/>
            </a:pPr>
            <a:r>
              <a:rPr lang="en-GB" altLang="en-US" sz="2800" dirty="0" smtClean="0"/>
              <a:t>But…</a:t>
            </a:r>
            <a:endParaRPr lang="en-GB" altLang="en-US" sz="2800" dirty="0"/>
          </a:p>
          <a:p>
            <a:pPr marL="285750" indent="-285750">
              <a:buClrTx/>
              <a:buFont typeface="Arial" panose="020B0604020202020204" pitchFamily="34" charset="0"/>
              <a:buChar char="•"/>
            </a:pPr>
            <a:r>
              <a:rPr lang="en-GB" altLang="en-US" sz="2800" dirty="0"/>
              <a:t>Staff numbers are fixed, no more people</a:t>
            </a:r>
          </a:p>
          <a:p>
            <a:pPr marL="285750" indent="-285750">
              <a:buFont typeface="Arial" panose="020B0604020202020204" pitchFamily="34" charset="0"/>
              <a:buChar char="•"/>
            </a:pPr>
            <a:r>
              <a:rPr lang="en-GB" altLang="en-US" sz="2800" dirty="0"/>
              <a:t>Materials budget decreasing, no more money</a:t>
            </a:r>
          </a:p>
          <a:p>
            <a:pPr marL="285750" indent="-285750">
              <a:buFont typeface="Arial" panose="020B0604020202020204" pitchFamily="34" charset="0"/>
              <a:buChar char="•"/>
            </a:pPr>
            <a:r>
              <a:rPr lang="en-GB" altLang="en-US" sz="2800" dirty="0"/>
              <a:t>Legacy tools are high maintenance and </a:t>
            </a:r>
            <a:r>
              <a:rPr lang="en-GB" altLang="en-US" sz="2800" dirty="0" smtClean="0"/>
              <a:t>brittle</a:t>
            </a:r>
          </a:p>
          <a:p>
            <a:pPr marL="285750" indent="-285750">
              <a:buFont typeface="Arial" panose="020B0604020202020204" pitchFamily="34" charset="0"/>
              <a:buChar char="•"/>
            </a:pPr>
            <a:r>
              <a:rPr lang="en-GB" altLang="en-US" sz="2800" dirty="0" smtClean="0"/>
              <a:t>User expectations are for fast self-service</a:t>
            </a:r>
            <a:endParaRPr lang="en-GB" altLang="en-US" sz="2800" dirty="0"/>
          </a:p>
        </p:txBody>
      </p:sp>
    </p:spTree>
    <p:extLst>
      <p:ext uri="{BB962C8B-B14F-4D97-AF65-F5344CB8AC3E}">
        <p14:creationId xmlns:p14="http://schemas.microsoft.com/office/powerpoint/2010/main" val="7437640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Innovation Dilemma</a:t>
            </a:r>
            <a:endParaRPr lang="en-GB" dirty="0"/>
          </a:p>
        </p:txBody>
      </p:sp>
      <p:sp>
        <p:nvSpPr>
          <p:cNvPr id="3" name="Content Placeholder 2"/>
          <p:cNvSpPr>
            <a:spLocks noGrp="1"/>
          </p:cNvSpPr>
          <p:nvPr>
            <p:ph idx="1"/>
          </p:nvPr>
        </p:nvSpPr>
        <p:spPr>
          <a:xfrm>
            <a:off x="391298" y="881063"/>
            <a:ext cx="8226425" cy="3500438"/>
          </a:xfrm>
        </p:spPr>
        <p:txBody>
          <a:bodyPr/>
          <a:lstStyle/>
          <a:p>
            <a:r>
              <a:rPr lang="en-GB" sz="2400" dirty="0" smtClean="0"/>
              <a:t>How can we avoid the sustainability trap ?</a:t>
            </a:r>
          </a:p>
          <a:p>
            <a:pPr lvl="1"/>
            <a:r>
              <a:rPr lang="en-GB" sz="1800" dirty="0" smtClean="0"/>
              <a:t>Define requirements</a:t>
            </a:r>
          </a:p>
          <a:p>
            <a:pPr lvl="1"/>
            <a:r>
              <a:rPr lang="en-GB" sz="1800" dirty="0" smtClean="0"/>
              <a:t>No solution available that meets those requirements</a:t>
            </a:r>
          </a:p>
          <a:p>
            <a:pPr lvl="1"/>
            <a:r>
              <a:rPr lang="en-GB" sz="1800" dirty="0" smtClean="0"/>
              <a:t>Develop our own new solution</a:t>
            </a:r>
          </a:p>
          <a:p>
            <a:pPr lvl="1"/>
            <a:r>
              <a:rPr lang="en-GB" sz="1800" dirty="0" smtClean="0"/>
              <a:t>Accumulate technical debt</a:t>
            </a:r>
            <a:endParaRPr lang="en-GB" sz="2400" dirty="0" smtClean="0"/>
          </a:p>
          <a:p>
            <a:r>
              <a:rPr lang="en-GB" sz="2400" dirty="0" smtClean="0"/>
              <a:t>How can we learn from others and share ?</a:t>
            </a:r>
          </a:p>
          <a:p>
            <a:pPr lvl="1"/>
            <a:r>
              <a:rPr lang="en-GB" sz="1800" dirty="0" smtClean="0"/>
              <a:t>Find compatible open source communities</a:t>
            </a:r>
          </a:p>
          <a:p>
            <a:pPr lvl="1"/>
            <a:r>
              <a:rPr lang="en-GB" sz="1800" dirty="0" smtClean="0"/>
              <a:t>Contribute back where there is missing functionality</a:t>
            </a:r>
          </a:p>
          <a:p>
            <a:pPr lvl="1"/>
            <a:r>
              <a:rPr lang="en-GB" sz="1800" dirty="0" smtClean="0"/>
              <a:t>Stay mainstream</a:t>
            </a:r>
            <a:br>
              <a:rPr lang="en-GB" sz="1800" dirty="0" smtClean="0"/>
            </a:br>
            <a:endParaRPr lang="en-GB" sz="1400" dirty="0" smtClean="0"/>
          </a:p>
          <a:p>
            <a:pPr marL="36513" indent="0" algn="ctr">
              <a:buNone/>
            </a:pPr>
            <a:r>
              <a:rPr lang="en-GB" sz="2000" dirty="0" smtClean="0"/>
              <a:t>Are CERN computing needs really special ?</a:t>
            </a:r>
          </a:p>
        </p:txBody>
      </p:sp>
      <p:sp>
        <p:nvSpPr>
          <p:cNvPr id="4" name="Date Placeholder 3"/>
          <p:cNvSpPr>
            <a:spLocks noGrp="1"/>
          </p:cNvSpPr>
          <p:nvPr>
            <p:ph type="dt" sz="half" idx="10"/>
          </p:nvPr>
        </p:nvSpPr>
        <p:spPr/>
        <p:txBody>
          <a:bodyPr/>
          <a:lstStyle/>
          <a:p>
            <a:pPr>
              <a:defRPr/>
            </a:pPr>
            <a:r>
              <a:rPr lang="en-US" smtClean="0"/>
              <a:t>30/03/2015</a:t>
            </a:r>
            <a:endParaRPr lang="en-US" dirty="0"/>
          </a:p>
        </p:txBody>
      </p:sp>
      <p:sp>
        <p:nvSpPr>
          <p:cNvPr id="5" name="Footer Placeholder 4"/>
          <p:cNvSpPr>
            <a:spLocks noGrp="1"/>
          </p:cNvSpPr>
          <p:nvPr>
            <p:ph type="ftr" sz="quarter" idx="11"/>
          </p:nvPr>
        </p:nvSpPr>
        <p:spPr/>
        <p:txBody>
          <a:bodyPr/>
          <a:lstStyle/>
          <a:p>
            <a:pPr>
              <a:defRPr/>
            </a:pPr>
            <a:r>
              <a:rPr lang="en-GB" smtClean="0"/>
              <a:t>Tim Bell - HEPTech</a:t>
            </a:r>
            <a:endParaRPr lang="en-US" dirty="0"/>
          </a:p>
        </p:txBody>
      </p:sp>
      <p:sp>
        <p:nvSpPr>
          <p:cNvPr id="6" name="Slide Number Placeholder 5"/>
          <p:cNvSpPr>
            <a:spLocks noGrp="1"/>
          </p:cNvSpPr>
          <p:nvPr>
            <p:ph type="sldNum" sz="quarter" idx="12"/>
          </p:nvPr>
        </p:nvSpPr>
        <p:spPr/>
        <p:txBody>
          <a:bodyPr/>
          <a:lstStyle/>
          <a:p>
            <a:pPr>
              <a:defRPr/>
            </a:pPr>
            <a:fld id="{6BA91F98-CA46-49DB-8D9E-426170E7487C}" type="slidenum">
              <a:rPr lang="en-US" smtClean="0"/>
              <a:pPr>
                <a:defRPr/>
              </a:pPr>
              <a:t>14</a:t>
            </a:fld>
            <a:endParaRPr lang="en-US" dirty="0"/>
          </a:p>
        </p:txBody>
      </p:sp>
    </p:spTree>
    <p:extLst>
      <p:ext uri="{BB962C8B-B14F-4D97-AF65-F5344CB8AC3E}">
        <p14:creationId xmlns:p14="http://schemas.microsoft.com/office/powerpoint/2010/main" val="1678433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O’Reilly Consideration</a:t>
            </a:r>
            <a:endParaRPr lang="en-GB" dirty="0"/>
          </a:p>
        </p:txBody>
      </p:sp>
      <p:pic>
        <p:nvPicPr>
          <p:cNvPr id="8" name="Content Placeholder 7"/>
          <p:cNvPicPr>
            <a:picLocks noGrp="1" noChangeAspect="1"/>
          </p:cNvPicPr>
          <p:nvPr>
            <p:ph sz="half" idx="1"/>
          </p:nvPr>
        </p:nvPicPr>
        <p:blipFill>
          <a:blip r:embed="rId3"/>
          <a:stretch>
            <a:fillRect/>
          </a:stretch>
        </p:blipFill>
        <p:spPr>
          <a:xfrm>
            <a:off x="1047750" y="1273175"/>
            <a:ext cx="2476500" cy="3248025"/>
          </a:xfrm>
          <a:prstGeom prst="rect">
            <a:avLst/>
          </a:prstGeom>
        </p:spPr>
      </p:pic>
      <p:pic>
        <p:nvPicPr>
          <p:cNvPr id="9" name="Content Placeholder 8"/>
          <p:cNvPicPr>
            <a:picLocks noGrp="1" noChangeAspect="1"/>
          </p:cNvPicPr>
          <p:nvPr>
            <p:ph sz="half" idx="2"/>
          </p:nvPr>
        </p:nvPicPr>
        <p:blipFill>
          <a:blip r:embed="rId4"/>
          <a:stretch>
            <a:fillRect/>
          </a:stretch>
        </p:blipFill>
        <p:spPr>
          <a:xfrm>
            <a:off x="4876800" y="1292976"/>
            <a:ext cx="2453450" cy="3228224"/>
          </a:xfrm>
          <a:prstGeom prst="rect">
            <a:avLst/>
          </a:prstGeom>
        </p:spPr>
      </p:pic>
      <p:sp>
        <p:nvSpPr>
          <p:cNvPr id="5" name="Date Placeholder 4"/>
          <p:cNvSpPr>
            <a:spLocks noGrp="1"/>
          </p:cNvSpPr>
          <p:nvPr>
            <p:ph type="dt" sz="half" idx="10"/>
          </p:nvPr>
        </p:nvSpPr>
        <p:spPr/>
        <p:txBody>
          <a:bodyPr/>
          <a:lstStyle/>
          <a:p>
            <a:pPr>
              <a:defRPr/>
            </a:pPr>
            <a:r>
              <a:rPr lang="en-US" smtClean="0"/>
              <a:t>30/03/2015</a:t>
            </a:r>
            <a:endParaRPr lang="en-US" dirty="0"/>
          </a:p>
        </p:txBody>
      </p:sp>
      <p:sp>
        <p:nvSpPr>
          <p:cNvPr id="6" name="Footer Placeholder 5"/>
          <p:cNvSpPr>
            <a:spLocks noGrp="1"/>
          </p:cNvSpPr>
          <p:nvPr>
            <p:ph type="ftr" sz="quarter" idx="11"/>
          </p:nvPr>
        </p:nvSpPr>
        <p:spPr/>
        <p:txBody>
          <a:bodyPr/>
          <a:lstStyle/>
          <a:p>
            <a:pPr>
              <a:defRPr/>
            </a:pPr>
            <a:r>
              <a:rPr lang="en-GB" smtClean="0"/>
              <a:t>Tim Bell - HEPTech</a:t>
            </a:r>
            <a:endParaRPr lang="en-US" dirty="0"/>
          </a:p>
        </p:txBody>
      </p:sp>
      <p:sp>
        <p:nvSpPr>
          <p:cNvPr id="7" name="Slide Number Placeholder 6"/>
          <p:cNvSpPr>
            <a:spLocks noGrp="1"/>
          </p:cNvSpPr>
          <p:nvPr>
            <p:ph type="sldNum" sz="quarter" idx="12"/>
          </p:nvPr>
        </p:nvSpPr>
        <p:spPr/>
        <p:txBody>
          <a:bodyPr/>
          <a:lstStyle/>
          <a:p>
            <a:pPr>
              <a:defRPr/>
            </a:pPr>
            <a:fld id="{85A336E3-4532-4C11-B567-8DACA68F7B67}" type="slidenum">
              <a:rPr lang="en-US" smtClean="0"/>
              <a:pPr>
                <a:defRPr/>
              </a:pPr>
              <a:t>15</a:t>
            </a:fld>
            <a:endParaRPr lang="en-US" dirty="0"/>
          </a:p>
        </p:txBody>
      </p:sp>
    </p:spTree>
    <p:extLst>
      <p:ext uri="{BB962C8B-B14F-4D97-AF65-F5344CB8AC3E}">
        <p14:creationId xmlns:p14="http://schemas.microsoft.com/office/powerpoint/2010/main" val="20032982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Job Trends Consideration</a:t>
            </a:r>
            <a:endParaRPr lang="en-GB" dirty="0"/>
          </a:p>
        </p:txBody>
      </p:sp>
      <p:sp>
        <p:nvSpPr>
          <p:cNvPr id="5" name="Date Placeholder 4"/>
          <p:cNvSpPr>
            <a:spLocks noGrp="1"/>
          </p:cNvSpPr>
          <p:nvPr>
            <p:ph type="dt" sz="half" idx="10"/>
          </p:nvPr>
        </p:nvSpPr>
        <p:spPr/>
        <p:txBody>
          <a:bodyPr/>
          <a:lstStyle/>
          <a:p>
            <a:pPr>
              <a:defRPr/>
            </a:pPr>
            <a:r>
              <a:rPr lang="en-US" smtClean="0"/>
              <a:t>30/03/2015</a:t>
            </a:r>
            <a:endParaRPr lang="en-US" dirty="0"/>
          </a:p>
        </p:txBody>
      </p:sp>
      <p:sp>
        <p:nvSpPr>
          <p:cNvPr id="6" name="Footer Placeholder 5"/>
          <p:cNvSpPr>
            <a:spLocks noGrp="1"/>
          </p:cNvSpPr>
          <p:nvPr>
            <p:ph type="ftr" sz="quarter" idx="11"/>
          </p:nvPr>
        </p:nvSpPr>
        <p:spPr/>
        <p:txBody>
          <a:bodyPr/>
          <a:lstStyle/>
          <a:p>
            <a:pPr>
              <a:defRPr/>
            </a:pPr>
            <a:r>
              <a:rPr lang="en-GB" smtClean="0"/>
              <a:t>Tim Bell - HEPTech</a:t>
            </a:r>
            <a:endParaRPr lang="en-US" dirty="0"/>
          </a:p>
        </p:txBody>
      </p:sp>
      <p:sp>
        <p:nvSpPr>
          <p:cNvPr id="7" name="Slide Number Placeholder 6"/>
          <p:cNvSpPr>
            <a:spLocks noGrp="1"/>
          </p:cNvSpPr>
          <p:nvPr>
            <p:ph type="sldNum" sz="quarter" idx="12"/>
          </p:nvPr>
        </p:nvSpPr>
        <p:spPr/>
        <p:txBody>
          <a:bodyPr/>
          <a:lstStyle/>
          <a:p>
            <a:pPr>
              <a:defRPr/>
            </a:pPr>
            <a:fld id="{85A336E3-4532-4C11-B567-8DACA68F7B67}" type="slidenum">
              <a:rPr lang="en-US" smtClean="0"/>
              <a:pPr>
                <a:defRPr/>
              </a:pPr>
              <a:t>16</a:t>
            </a:fld>
            <a:endParaRPr lang="en-US" dirty="0"/>
          </a:p>
        </p:txBody>
      </p:sp>
      <p:pic>
        <p:nvPicPr>
          <p:cNvPr id="3" name="Picture 2" descr="openstack, cloudstack, eucalyptus Job Trends 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6579" y="1063229"/>
            <a:ext cx="5745479" cy="3191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3052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CERN Tool Chain</a:t>
            </a:r>
            <a:endParaRPr lang="en-GB" dirty="0"/>
          </a:p>
        </p:txBody>
      </p:sp>
      <p:sp>
        <p:nvSpPr>
          <p:cNvPr id="3" name="Date Placeholder 2"/>
          <p:cNvSpPr>
            <a:spLocks noGrp="1"/>
          </p:cNvSpPr>
          <p:nvPr>
            <p:ph type="dt" sz="half" idx="10"/>
          </p:nvPr>
        </p:nvSpPr>
        <p:spPr/>
        <p:txBody>
          <a:bodyPr/>
          <a:lstStyle/>
          <a:p>
            <a:pPr>
              <a:defRPr/>
            </a:pPr>
            <a:r>
              <a:rPr lang="en-US" smtClean="0"/>
              <a:t>30/03/2015</a:t>
            </a:r>
            <a:endParaRPr lang="en-US" dirty="0"/>
          </a:p>
        </p:txBody>
      </p:sp>
      <p:sp>
        <p:nvSpPr>
          <p:cNvPr id="4" name="Footer Placeholder 3"/>
          <p:cNvSpPr>
            <a:spLocks noGrp="1"/>
          </p:cNvSpPr>
          <p:nvPr>
            <p:ph type="ftr" sz="quarter" idx="11"/>
          </p:nvPr>
        </p:nvSpPr>
        <p:spPr/>
        <p:txBody>
          <a:bodyPr/>
          <a:lstStyle/>
          <a:p>
            <a:pPr>
              <a:defRPr/>
            </a:pPr>
            <a:r>
              <a:rPr lang="en-GB" smtClean="0"/>
              <a:t>Tim Bell - HEPTech</a:t>
            </a:r>
            <a:endParaRPr lang="en-US" dirty="0"/>
          </a:p>
        </p:txBody>
      </p:sp>
      <p:sp>
        <p:nvSpPr>
          <p:cNvPr id="5" name="Slide Number Placeholder 4"/>
          <p:cNvSpPr>
            <a:spLocks noGrp="1"/>
          </p:cNvSpPr>
          <p:nvPr>
            <p:ph type="sldNum" sz="quarter" idx="12"/>
          </p:nvPr>
        </p:nvSpPr>
        <p:spPr/>
        <p:txBody>
          <a:bodyPr/>
          <a:lstStyle/>
          <a:p>
            <a:pPr>
              <a:defRPr/>
            </a:pPr>
            <a:fld id="{9A4666B5-AFDD-451B-ADC4-5E7EF5C485FE}" type="slidenum">
              <a:rPr lang="en-US" smtClean="0"/>
              <a:pPr>
                <a:defRPr/>
              </a:pPr>
              <a:t>17</a:t>
            </a:fld>
            <a:endParaRPr lang="en-US" dirty="0"/>
          </a:p>
        </p:txBody>
      </p:sp>
      <p:pic>
        <p:nvPicPr>
          <p:cNvPr id="3076" name="Picture 4" descr="http://blog.trifork.com/wp-content/uploads/2013/11/Screen-Shot-2013-11-22-at-14.14.2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901" y="3566881"/>
            <a:ext cx="1554313" cy="102702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www.mapr.com/sites/default/files/elastic-search-log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2800" y="1563686"/>
            <a:ext cx="17716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cloudtimes.org/wp-content/uploads/2013/06/hadoop-logo-squar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65475" y="2367599"/>
            <a:ext cx="2188208" cy="218820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git-scm.com/images/logos/2color-lightbg@2x.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8674" y="1379411"/>
            <a:ext cx="2787650" cy="94818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www.openstack.org/assets/openstack-logo/openstack-cloud-software-vertical-larg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74534" y="0"/>
            <a:ext cx="3301576" cy="2476182"/>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puppetlabs.com/wp-content/uploads/2010/12/PL_logo_vertical_RGB_sm.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803" y="1224915"/>
            <a:ext cx="1647825" cy="2238376"/>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http://ceph.com/wp-content/uploads/2012/11/Ceph_Logo_Stacked_RGB_120411_fa.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0273" y="2432366"/>
            <a:ext cx="892536" cy="123281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wiki.jenkins-ci.org/download/attachments/2916393/logo-title.png?version=1&amp;modificationDate=130275394700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01191" y="3812786"/>
            <a:ext cx="1934784" cy="6222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10"/>
          <a:stretch>
            <a:fillRect/>
          </a:stretch>
        </p:blipFill>
        <p:spPr>
          <a:xfrm>
            <a:off x="4001074" y="4164550"/>
            <a:ext cx="2159063" cy="316733"/>
          </a:xfrm>
          <a:prstGeom prst="rect">
            <a:avLst/>
          </a:prstGeom>
        </p:spPr>
      </p:pic>
      <p:pic>
        <p:nvPicPr>
          <p:cNvPr id="7" name="Picture 2" descr="http://openstacksummit2013-addvin.rhcloud.com/pics/RDO_LOGO.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53683" y="2592205"/>
            <a:ext cx="2577911" cy="102951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oreman_small.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87589" y="3796548"/>
            <a:ext cx="1936900" cy="808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1032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390617" y="354746"/>
            <a:ext cx="7610523" cy="930920"/>
          </a:xfrm>
        </p:spPr>
        <p:txBody>
          <a:bodyPr/>
          <a:lstStyle/>
          <a:p>
            <a:pPr eaLnBrk="1" hangingPunct="1">
              <a:defRPr/>
            </a:pPr>
            <a:r>
              <a:rPr lang="en-US" sz="4400" dirty="0" smtClean="0"/>
              <a:t>OpenStack Cloud Platform</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8910" y="1353070"/>
            <a:ext cx="6237920" cy="2585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chemeClr val="tx1"/>
                </a:solidFill>
                <a:round/>
                <a:headEnd/>
                <a:tailEnd/>
              </a14:hiddenLine>
            </a:ext>
          </a:extLst>
        </p:spPr>
      </p:pic>
      <p:sp>
        <p:nvSpPr>
          <p:cNvPr id="2" name="Date Placeholder 1"/>
          <p:cNvSpPr>
            <a:spLocks noGrp="1"/>
          </p:cNvSpPr>
          <p:nvPr>
            <p:ph type="dt" sz="half" idx="10"/>
          </p:nvPr>
        </p:nvSpPr>
        <p:spPr/>
        <p:txBody>
          <a:bodyPr/>
          <a:lstStyle/>
          <a:p>
            <a:pPr>
              <a:defRPr/>
            </a:pPr>
            <a:r>
              <a:rPr lang="en-US" smtClean="0"/>
              <a:t>30/03/2015</a:t>
            </a:r>
            <a:endParaRPr lang="en-US" dirty="0"/>
          </a:p>
        </p:txBody>
      </p:sp>
      <p:sp>
        <p:nvSpPr>
          <p:cNvPr id="3" name="Footer Placeholder 2"/>
          <p:cNvSpPr>
            <a:spLocks noGrp="1"/>
          </p:cNvSpPr>
          <p:nvPr>
            <p:ph type="ftr" sz="quarter" idx="11"/>
          </p:nvPr>
        </p:nvSpPr>
        <p:spPr/>
        <p:txBody>
          <a:bodyPr/>
          <a:lstStyle/>
          <a:p>
            <a:pPr>
              <a:defRPr/>
            </a:pPr>
            <a:r>
              <a:rPr lang="en-GB" smtClean="0"/>
              <a:t>Tim Bell - HEPTech</a:t>
            </a:r>
            <a:endParaRPr lang="en-US" dirty="0"/>
          </a:p>
        </p:txBody>
      </p:sp>
      <p:sp>
        <p:nvSpPr>
          <p:cNvPr id="4" name="Slide Number Placeholder 3"/>
          <p:cNvSpPr>
            <a:spLocks noGrp="1"/>
          </p:cNvSpPr>
          <p:nvPr>
            <p:ph type="sldNum" sz="quarter" idx="12"/>
          </p:nvPr>
        </p:nvSpPr>
        <p:spPr/>
        <p:txBody>
          <a:bodyPr/>
          <a:lstStyle/>
          <a:p>
            <a:pPr>
              <a:defRPr/>
            </a:pPr>
            <a:fld id="{6BA91F98-CA46-49DB-8D9E-426170E7487C}" type="slidenum">
              <a:rPr lang="en-US" smtClean="0"/>
              <a:pPr>
                <a:defRPr/>
              </a:pPr>
              <a:t>18</a:t>
            </a:fld>
            <a:endParaRPr lang="en-US" dirty="0"/>
          </a:p>
        </p:txBody>
      </p:sp>
    </p:spTree>
    <p:extLst>
      <p:ext uri="{BB962C8B-B14F-4D97-AF65-F5344CB8AC3E}">
        <p14:creationId xmlns:p14="http://schemas.microsoft.com/office/powerpoint/2010/main" val="3641357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OpenStack Governance</a:t>
            </a:r>
            <a:endParaRPr lang="en-GB" dirty="0"/>
          </a:p>
        </p:txBody>
      </p:sp>
      <p:sp>
        <p:nvSpPr>
          <p:cNvPr id="3" name="Date Placeholder 2"/>
          <p:cNvSpPr>
            <a:spLocks noGrp="1"/>
          </p:cNvSpPr>
          <p:nvPr>
            <p:ph type="dt" sz="half" idx="10"/>
          </p:nvPr>
        </p:nvSpPr>
        <p:spPr/>
        <p:txBody>
          <a:bodyPr/>
          <a:lstStyle/>
          <a:p>
            <a:pPr>
              <a:defRPr/>
            </a:pPr>
            <a:r>
              <a:rPr lang="en-US" smtClean="0"/>
              <a:t>30/03/2015</a:t>
            </a:r>
            <a:endParaRPr lang="en-US" dirty="0"/>
          </a:p>
        </p:txBody>
      </p:sp>
      <p:sp>
        <p:nvSpPr>
          <p:cNvPr id="4" name="Footer Placeholder 3"/>
          <p:cNvSpPr>
            <a:spLocks noGrp="1"/>
          </p:cNvSpPr>
          <p:nvPr>
            <p:ph type="ftr" sz="quarter" idx="11"/>
          </p:nvPr>
        </p:nvSpPr>
        <p:spPr/>
        <p:txBody>
          <a:bodyPr/>
          <a:lstStyle/>
          <a:p>
            <a:pPr>
              <a:defRPr/>
            </a:pPr>
            <a:r>
              <a:rPr lang="en-GB" smtClean="0"/>
              <a:t>Tim Bell - HEPTech</a:t>
            </a:r>
            <a:endParaRPr lang="en-US" dirty="0"/>
          </a:p>
        </p:txBody>
      </p:sp>
      <p:sp>
        <p:nvSpPr>
          <p:cNvPr id="5" name="Slide Number Placeholder 4"/>
          <p:cNvSpPr>
            <a:spLocks noGrp="1"/>
          </p:cNvSpPr>
          <p:nvPr>
            <p:ph type="sldNum" sz="quarter" idx="12"/>
          </p:nvPr>
        </p:nvSpPr>
        <p:spPr/>
        <p:txBody>
          <a:bodyPr/>
          <a:lstStyle/>
          <a:p>
            <a:pPr>
              <a:defRPr/>
            </a:pPr>
            <a:fld id="{9A4666B5-AFDD-451B-ADC4-5E7EF5C485FE}" type="slidenum">
              <a:rPr lang="en-US" smtClean="0"/>
              <a:pPr>
                <a:defRPr/>
              </a:pPr>
              <a:t>19</a:t>
            </a:fld>
            <a:endParaRPr lang="en-US" dirty="0"/>
          </a:p>
        </p:txBody>
      </p:sp>
      <p:pic>
        <p:nvPicPr>
          <p:cNvPr id="8" name="Picture 7"/>
          <p:cNvPicPr>
            <a:picLocks noChangeAspect="1"/>
          </p:cNvPicPr>
          <p:nvPr/>
        </p:nvPicPr>
        <p:blipFill>
          <a:blip r:embed="rId2"/>
          <a:stretch>
            <a:fillRect/>
          </a:stretch>
        </p:blipFill>
        <p:spPr>
          <a:xfrm>
            <a:off x="231929" y="919672"/>
            <a:ext cx="8801100" cy="3702902"/>
          </a:xfrm>
          <a:prstGeom prst="rect">
            <a:avLst/>
          </a:prstGeom>
        </p:spPr>
      </p:pic>
    </p:spTree>
    <p:extLst>
      <p:ext uri="{BB962C8B-B14F-4D97-AF65-F5344CB8AC3E}">
        <p14:creationId xmlns:p14="http://schemas.microsoft.com/office/powerpoint/2010/main" val="2087774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0807031_01-A4-at-144-dpi.jpg"/>
          <p:cNvPicPr>
            <a:picLocks noChangeAspect="1"/>
          </p:cNvPicPr>
          <p:nvPr/>
        </p:nvPicPr>
        <p:blipFill>
          <a:blip r:embed="rId3">
            <a:lum bright="-2000" contrast="2000"/>
          </a:blip>
          <a:stretch>
            <a:fillRect/>
          </a:stretch>
        </p:blipFill>
        <p:spPr>
          <a:xfrm>
            <a:off x="0" y="25206"/>
            <a:ext cx="9107488" cy="4588358"/>
          </a:xfrm>
          <a:prstGeom prst="rect">
            <a:avLst/>
          </a:prstGeom>
          <a:effectLst>
            <a:innerShdw blurRad="38100" dist="50800" dir="2700000">
              <a:prstClr val="black"/>
            </a:innerShdw>
          </a:effectLst>
        </p:spPr>
      </p:pic>
      <p:sp>
        <p:nvSpPr>
          <p:cNvPr id="2" name="Title 1"/>
          <p:cNvSpPr>
            <a:spLocks noGrp="1"/>
          </p:cNvSpPr>
          <p:nvPr>
            <p:ph type="title"/>
          </p:nvPr>
        </p:nvSpPr>
        <p:spPr>
          <a:xfrm>
            <a:off x="349801" y="70212"/>
            <a:ext cx="8265984" cy="3434988"/>
          </a:xfrm>
          <a:extLst/>
        </p:spPr>
        <p:txBody>
          <a:bodyPr>
            <a:normAutofit/>
          </a:bodyPr>
          <a:lstStyle/>
          <a:p>
            <a:pPr algn="ctr" eaLnBrk="1" fontAlgn="auto" hangingPunct="1">
              <a:spcAft>
                <a:spcPts val="0"/>
              </a:spcAft>
              <a:defRPr/>
            </a:pPr>
            <a:r>
              <a:rPr lang="en-GB" sz="4900" dirty="0" smtClean="0">
                <a:solidFill>
                  <a:srgbClr val="FFFF00"/>
                </a:solidFill>
              </a:rPr>
              <a:t>Cloud Computing Infrastructure at CERN</a:t>
            </a:r>
            <a:r>
              <a:rPr lang="en-GB" dirty="0">
                <a:solidFill>
                  <a:srgbClr val="FFFF00"/>
                </a:solidFill>
              </a:rPr>
              <a:t/>
            </a:r>
            <a:br>
              <a:rPr lang="en-GB" dirty="0">
                <a:solidFill>
                  <a:srgbClr val="FFFF00"/>
                </a:solidFill>
              </a:rPr>
            </a:br>
            <a:r>
              <a:rPr lang="en-GB" dirty="0" smtClean="0">
                <a:solidFill>
                  <a:srgbClr val="FFFF00"/>
                </a:solidFill>
              </a:rPr>
              <a:t/>
            </a:r>
            <a:br>
              <a:rPr lang="en-GB" dirty="0" smtClean="0">
                <a:solidFill>
                  <a:srgbClr val="FFFF00"/>
                </a:solidFill>
              </a:rPr>
            </a:br>
            <a:endParaRPr lang="en-GB" sz="1300" dirty="0">
              <a:solidFill>
                <a:srgbClr val="FFFF00"/>
              </a:solidFill>
            </a:endParaRPr>
          </a:p>
        </p:txBody>
      </p:sp>
      <p:sp>
        <p:nvSpPr>
          <p:cNvPr id="3" name="Text Placeholder 2"/>
          <p:cNvSpPr>
            <a:spLocks noGrp="1"/>
          </p:cNvSpPr>
          <p:nvPr>
            <p:ph type="body" idx="1"/>
          </p:nvPr>
        </p:nvSpPr>
        <p:spPr>
          <a:xfrm>
            <a:off x="6597650" y="3813464"/>
            <a:ext cx="1673225" cy="800100"/>
          </a:xfrm>
        </p:spPr>
        <p:txBody>
          <a:bodyPr>
            <a:normAutofit/>
          </a:bodyPr>
          <a:lstStyle/>
          <a:p>
            <a:pPr algn="r" eaLnBrk="1" fontAlgn="auto" hangingPunct="1">
              <a:spcAft>
                <a:spcPts val="0"/>
              </a:spcAft>
              <a:buFont typeface="Arial"/>
              <a:buNone/>
              <a:defRPr/>
            </a:pPr>
            <a:r>
              <a:rPr lang="en-US" sz="1400" dirty="0" smtClean="0">
                <a:solidFill>
                  <a:srgbClr val="FFFF00"/>
                </a:solidFill>
              </a:rPr>
              <a:t>Tim Bell</a:t>
            </a:r>
            <a:endParaRPr lang="en-US" sz="1400" dirty="0">
              <a:solidFill>
                <a:srgbClr val="FFFF00"/>
              </a:solidFill>
            </a:endParaRPr>
          </a:p>
          <a:p>
            <a:pPr algn="r" eaLnBrk="1" fontAlgn="auto" hangingPunct="1">
              <a:spcAft>
                <a:spcPts val="0"/>
              </a:spcAft>
              <a:buFont typeface="Arial"/>
              <a:buNone/>
              <a:defRPr/>
            </a:pPr>
            <a:r>
              <a:rPr lang="en-US" sz="1400" dirty="0" smtClean="0">
                <a:solidFill>
                  <a:srgbClr val="FFFF00"/>
                </a:solidFill>
              </a:rPr>
              <a:t>tim.bell@cern.ch</a:t>
            </a:r>
          </a:p>
        </p:txBody>
      </p:sp>
      <p:sp>
        <p:nvSpPr>
          <p:cNvPr id="4" name="Date Placeholder 3"/>
          <p:cNvSpPr>
            <a:spLocks noGrp="1"/>
          </p:cNvSpPr>
          <p:nvPr>
            <p:ph type="dt" sz="quarter" idx="10"/>
          </p:nvPr>
        </p:nvSpPr>
        <p:spPr/>
        <p:txBody>
          <a:bodyPr/>
          <a:lstStyle/>
          <a:p>
            <a:pPr>
              <a:defRPr/>
            </a:pPr>
            <a:r>
              <a:rPr lang="en-US" smtClean="0"/>
              <a:t>30/03/2015</a:t>
            </a:r>
            <a:endParaRPr lang="en-GB" dirty="0"/>
          </a:p>
        </p:txBody>
      </p:sp>
      <p:sp>
        <p:nvSpPr>
          <p:cNvPr id="6" name="Slide Number Placeholder 5"/>
          <p:cNvSpPr>
            <a:spLocks noGrp="1"/>
          </p:cNvSpPr>
          <p:nvPr>
            <p:ph type="sldNum" sz="quarter" idx="12"/>
          </p:nvPr>
        </p:nvSpPr>
        <p:spPr/>
        <p:txBody>
          <a:bodyPr/>
          <a:lstStyle/>
          <a:p>
            <a:pPr>
              <a:defRPr/>
            </a:pPr>
            <a:fld id="{3C570CFC-4B69-4778-9D9E-7B8FF960F9CF}" type="slidenum">
              <a:rPr lang="en-US"/>
              <a:pPr>
                <a:defRPr/>
              </a:pPr>
              <a:t>2</a:t>
            </a:fld>
            <a:endParaRPr lang="en-US" dirty="0"/>
          </a:p>
        </p:txBody>
      </p:sp>
      <p:sp>
        <p:nvSpPr>
          <p:cNvPr id="7" name="Footer Placeholder 6"/>
          <p:cNvSpPr>
            <a:spLocks noGrp="1"/>
          </p:cNvSpPr>
          <p:nvPr>
            <p:ph type="ftr" sz="quarter" idx="11"/>
          </p:nvPr>
        </p:nvSpPr>
        <p:spPr/>
        <p:txBody>
          <a:bodyPr/>
          <a:lstStyle/>
          <a:p>
            <a:pPr>
              <a:defRPr/>
            </a:pPr>
            <a:r>
              <a:rPr lang="en-GB" smtClean="0"/>
              <a:t>Tim Bell - HEPTech</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GB" dirty="0" smtClean="0"/>
              <a:t>OpenStack Status</a:t>
            </a:r>
            <a:endParaRPr lang="en-GB" dirty="0"/>
          </a:p>
        </p:txBody>
      </p:sp>
      <p:sp>
        <p:nvSpPr>
          <p:cNvPr id="3" name="Content Placeholder 2"/>
          <p:cNvSpPr>
            <a:spLocks noGrp="1"/>
          </p:cNvSpPr>
          <p:nvPr>
            <p:ph idx="1"/>
          </p:nvPr>
        </p:nvSpPr>
        <p:spPr/>
        <p:txBody>
          <a:bodyPr>
            <a:normAutofit/>
          </a:bodyPr>
          <a:lstStyle/>
          <a:p>
            <a:pPr marL="493776" eaLnBrk="1" fontAlgn="auto" hangingPunct="1">
              <a:spcAft>
                <a:spcPts val="0"/>
              </a:spcAft>
              <a:buFont typeface="Arial"/>
              <a:buChar char="•"/>
              <a:defRPr/>
            </a:pPr>
            <a:r>
              <a:rPr lang="en-GB" dirty="0" smtClean="0"/>
              <a:t>4 OpenStack clouds at CERN</a:t>
            </a:r>
          </a:p>
          <a:p>
            <a:pPr marL="904938" lvl="1" eaLnBrk="1" fontAlgn="auto" hangingPunct="1">
              <a:spcAft>
                <a:spcPts val="0"/>
              </a:spcAft>
              <a:buFont typeface="Arial"/>
              <a:buChar char="•"/>
              <a:defRPr/>
            </a:pPr>
            <a:r>
              <a:rPr lang="en-GB" dirty="0" smtClean="0"/>
              <a:t>Largest is ~104,000 cores in ~4,000 servers</a:t>
            </a:r>
          </a:p>
          <a:p>
            <a:pPr marL="904938" lvl="1" eaLnBrk="1" fontAlgn="auto" hangingPunct="1">
              <a:spcAft>
                <a:spcPts val="0"/>
              </a:spcAft>
              <a:buFont typeface="Arial"/>
              <a:buChar char="•"/>
              <a:defRPr/>
            </a:pPr>
            <a:r>
              <a:rPr lang="en-GB" dirty="0" smtClean="0"/>
              <a:t>3 other instances with 45,000 cores total</a:t>
            </a:r>
          </a:p>
          <a:p>
            <a:pPr marL="904938" lvl="1" eaLnBrk="1" fontAlgn="auto" hangingPunct="1">
              <a:spcAft>
                <a:spcPts val="0"/>
              </a:spcAft>
              <a:buFont typeface="Arial"/>
              <a:buChar char="•"/>
              <a:defRPr/>
            </a:pPr>
            <a:r>
              <a:rPr lang="en-GB" dirty="0" smtClean="0"/>
              <a:t>20,000 more cores being installed in April</a:t>
            </a:r>
          </a:p>
          <a:p>
            <a:pPr marL="493776" eaLnBrk="1" fontAlgn="auto" hangingPunct="1">
              <a:spcAft>
                <a:spcPts val="0"/>
              </a:spcAft>
              <a:buFont typeface="Arial"/>
              <a:buChar char="•"/>
              <a:defRPr/>
            </a:pPr>
            <a:r>
              <a:rPr lang="en-GB" dirty="0" smtClean="0"/>
              <a:t>Collaborating with companies at every 6 month </a:t>
            </a:r>
            <a:r>
              <a:rPr lang="en-GB" dirty="0" smtClean="0"/>
              <a:t>open design summits</a:t>
            </a:r>
            <a:endParaRPr lang="en-GB" dirty="0" smtClean="0"/>
          </a:p>
          <a:p>
            <a:pPr marL="904938" lvl="1" eaLnBrk="1" fontAlgn="auto" hangingPunct="1">
              <a:spcAft>
                <a:spcPts val="0"/>
              </a:spcAft>
              <a:buFont typeface="Arial"/>
              <a:buChar char="•"/>
              <a:defRPr/>
            </a:pPr>
            <a:r>
              <a:rPr lang="en-GB" dirty="0" smtClean="0"/>
              <a:t>Last one in Paris had 4,500 </a:t>
            </a:r>
            <a:r>
              <a:rPr lang="en-GB" dirty="0" smtClean="0"/>
              <a:t>attendees</a:t>
            </a:r>
            <a:endParaRPr lang="en-GB" dirty="0" smtClean="0"/>
          </a:p>
        </p:txBody>
      </p:sp>
      <p:sp>
        <p:nvSpPr>
          <p:cNvPr id="4" name="Date Placeholder 3"/>
          <p:cNvSpPr>
            <a:spLocks noGrp="1"/>
          </p:cNvSpPr>
          <p:nvPr>
            <p:ph type="dt" sz="quarter" idx="10"/>
          </p:nvPr>
        </p:nvSpPr>
        <p:spPr/>
        <p:txBody>
          <a:bodyPr/>
          <a:lstStyle/>
          <a:p>
            <a:pPr>
              <a:defRPr/>
            </a:pPr>
            <a:r>
              <a:rPr lang="en-US" smtClean="0"/>
              <a:t>30/03/2015</a:t>
            </a:r>
            <a:endParaRPr lang="en-US" dirty="0"/>
          </a:p>
        </p:txBody>
      </p:sp>
      <p:sp>
        <p:nvSpPr>
          <p:cNvPr id="6" name="Slide Number Placeholder 5"/>
          <p:cNvSpPr>
            <a:spLocks noGrp="1"/>
          </p:cNvSpPr>
          <p:nvPr>
            <p:ph type="sldNum" sz="quarter" idx="12"/>
          </p:nvPr>
        </p:nvSpPr>
        <p:spPr/>
        <p:txBody>
          <a:bodyPr/>
          <a:lstStyle/>
          <a:p>
            <a:pPr>
              <a:defRPr/>
            </a:pPr>
            <a:fld id="{BD2A2EAF-26A9-43E1-9099-8D8AE81004FB}" type="slidenum">
              <a:rPr lang="en-US"/>
              <a:pPr>
                <a:defRPr/>
              </a:pPr>
              <a:t>20</a:t>
            </a:fld>
            <a:endParaRPr lang="en-US" dirty="0"/>
          </a:p>
        </p:txBody>
      </p:sp>
      <p:sp>
        <p:nvSpPr>
          <p:cNvPr id="7" name="Footer Placeholder 6"/>
          <p:cNvSpPr>
            <a:spLocks noGrp="1"/>
          </p:cNvSpPr>
          <p:nvPr>
            <p:ph type="ftr" sz="quarter" idx="11"/>
          </p:nvPr>
        </p:nvSpPr>
        <p:spPr/>
        <p:txBody>
          <a:bodyPr/>
          <a:lstStyle/>
          <a:p>
            <a:pPr>
              <a:defRPr/>
            </a:pPr>
            <a:r>
              <a:rPr lang="en-GB" smtClean="0"/>
              <a:t>Tim Bell - HEPTech</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Cultural Transformations</a:t>
            </a:r>
            <a:endParaRPr lang="en-GB" dirty="0"/>
          </a:p>
        </p:txBody>
      </p:sp>
      <p:sp>
        <p:nvSpPr>
          <p:cNvPr id="3" name="Content Placeholder 2"/>
          <p:cNvSpPr>
            <a:spLocks noGrp="1"/>
          </p:cNvSpPr>
          <p:nvPr>
            <p:ph idx="1"/>
          </p:nvPr>
        </p:nvSpPr>
        <p:spPr/>
        <p:txBody>
          <a:bodyPr/>
          <a:lstStyle/>
          <a:p>
            <a:pPr marL="36513" indent="0">
              <a:buNone/>
            </a:pPr>
            <a:r>
              <a:rPr lang="en-GB" sz="2400" dirty="0" smtClean="0"/>
              <a:t>Technology change needs cultural change</a:t>
            </a:r>
          </a:p>
          <a:p>
            <a:r>
              <a:rPr lang="en-GB" sz="2400" dirty="0" smtClean="0"/>
              <a:t>Speed</a:t>
            </a:r>
          </a:p>
          <a:p>
            <a:pPr lvl="1"/>
            <a:r>
              <a:rPr lang="en-GB" sz="2000" dirty="0" smtClean="0"/>
              <a:t>Are we going too fast ?</a:t>
            </a:r>
          </a:p>
          <a:p>
            <a:r>
              <a:rPr lang="en-GB" sz="2400" dirty="0" smtClean="0"/>
              <a:t>Budget</a:t>
            </a:r>
          </a:p>
          <a:p>
            <a:pPr lvl="1"/>
            <a:r>
              <a:rPr lang="en-GB" sz="2000" dirty="0" smtClean="0"/>
              <a:t>Cloud quota allocation rather than CHF</a:t>
            </a:r>
          </a:p>
          <a:p>
            <a:r>
              <a:rPr lang="en-GB" sz="2400" dirty="0" smtClean="0"/>
              <a:t>Skills inversion</a:t>
            </a:r>
          </a:p>
          <a:p>
            <a:pPr lvl="1"/>
            <a:r>
              <a:rPr lang="en-GB" sz="2000" dirty="0" smtClean="0"/>
              <a:t>Legacy skills value is reduced</a:t>
            </a:r>
          </a:p>
          <a:p>
            <a:r>
              <a:rPr lang="en-GB" sz="2400" dirty="0" smtClean="0"/>
              <a:t>Hardware ownership</a:t>
            </a:r>
            <a:endParaRPr lang="en-GB" sz="2400" dirty="0"/>
          </a:p>
          <a:p>
            <a:pPr lvl="1"/>
            <a:r>
              <a:rPr lang="en-GB" sz="2000" dirty="0" smtClean="0"/>
              <a:t>No longer a physical box to check</a:t>
            </a:r>
          </a:p>
        </p:txBody>
      </p:sp>
      <p:sp>
        <p:nvSpPr>
          <p:cNvPr id="4" name="Date Placeholder 3"/>
          <p:cNvSpPr>
            <a:spLocks noGrp="1"/>
          </p:cNvSpPr>
          <p:nvPr>
            <p:ph type="dt" sz="half" idx="10"/>
          </p:nvPr>
        </p:nvSpPr>
        <p:spPr/>
        <p:txBody>
          <a:bodyPr/>
          <a:lstStyle/>
          <a:p>
            <a:pPr>
              <a:defRPr/>
            </a:pPr>
            <a:r>
              <a:rPr lang="en-US" smtClean="0"/>
              <a:t>30/03/2015</a:t>
            </a:r>
            <a:endParaRPr lang="en-US" dirty="0"/>
          </a:p>
        </p:txBody>
      </p:sp>
      <p:sp>
        <p:nvSpPr>
          <p:cNvPr id="5" name="Footer Placeholder 4"/>
          <p:cNvSpPr>
            <a:spLocks noGrp="1"/>
          </p:cNvSpPr>
          <p:nvPr>
            <p:ph type="ftr" sz="quarter" idx="11"/>
          </p:nvPr>
        </p:nvSpPr>
        <p:spPr/>
        <p:txBody>
          <a:bodyPr/>
          <a:lstStyle/>
          <a:p>
            <a:pPr>
              <a:defRPr/>
            </a:pPr>
            <a:r>
              <a:rPr lang="en-GB" smtClean="0"/>
              <a:t>Tim Bell - HEPTech</a:t>
            </a:r>
            <a:endParaRPr lang="en-US" dirty="0"/>
          </a:p>
        </p:txBody>
      </p:sp>
      <p:sp>
        <p:nvSpPr>
          <p:cNvPr id="6" name="Slide Number Placeholder 5"/>
          <p:cNvSpPr>
            <a:spLocks noGrp="1"/>
          </p:cNvSpPr>
          <p:nvPr>
            <p:ph type="sldNum" sz="quarter" idx="12"/>
          </p:nvPr>
        </p:nvSpPr>
        <p:spPr/>
        <p:txBody>
          <a:bodyPr/>
          <a:lstStyle/>
          <a:p>
            <a:pPr>
              <a:defRPr/>
            </a:pPr>
            <a:fld id="{6BA91F98-CA46-49DB-8D9E-426170E7487C}" type="slidenum">
              <a:rPr lang="en-US" smtClean="0"/>
              <a:pPr>
                <a:defRPr/>
              </a:pPr>
              <a:t>21</a:t>
            </a:fld>
            <a:endParaRPr lang="en-US" dirty="0"/>
          </a:p>
        </p:txBody>
      </p:sp>
    </p:spTree>
    <p:extLst>
      <p:ext uri="{BB962C8B-B14F-4D97-AF65-F5344CB8AC3E}">
        <p14:creationId xmlns:p14="http://schemas.microsoft.com/office/powerpoint/2010/main" val="24103959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b="1" dirty="0" smtClean="0">
                <a:latin typeface="Arial" pitchFamily="34" charset="0"/>
                <a:cs typeface="Arial" pitchFamily="34" charset="0"/>
              </a:rPr>
              <a:t>CERN openlab in a nutshell</a:t>
            </a:r>
            <a:endParaRPr lang="en-US" b="1" dirty="0">
              <a:latin typeface="Arial" pitchFamily="34" charset="0"/>
              <a:cs typeface="Arial" pitchFamily="34" charset="0"/>
            </a:endParaRPr>
          </a:p>
        </p:txBody>
      </p:sp>
      <p:sp>
        <p:nvSpPr>
          <p:cNvPr id="12" name="Rectangle 11"/>
          <p:cNvSpPr/>
          <p:nvPr/>
        </p:nvSpPr>
        <p:spPr>
          <a:xfrm>
            <a:off x="4724400" y="1085850"/>
            <a:ext cx="2819400" cy="3371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Content Placeholder 9"/>
          <p:cNvSpPr>
            <a:spLocks noGrp="1"/>
          </p:cNvSpPr>
          <p:nvPr>
            <p:ph idx="1"/>
          </p:nvPr>
        </p:nvSpPr>
        <p:spPr>
          <a:xfrm>
            <a:off x="1066800" y="1233237"/>
            <a:ext cx="7772400" cy="3395913"/>
          </a:xfrm>
        </p:spPr>
        <p:txBody>
          <a:bodyPr/>
          <a:lstStyle/>
          <a:p>
            <a:pPr eaLnBrk="0" hangingPunct="0">
              <a:spcBef>
                <a:spcPts val="1200"/>
              </a:spcBef>
              <a:buFont typeface="Arial" pitchFamily="34" charset="0"/>
              <a:buChar char="•"/>
              <a:defRPr/>
            </a:pPr>
            <a:r>
              <a:rPr lang="en-GB" sz="2000" dirty="0" smtClean="0">
                <a:latin typeface="Arial" pitchFamily="34" charset="0"/>
                <a:cs typeface="Arial" pitchFamily="34" charset="0"/>
              </a:rPr>
              <a:t>A science – industry partnership to drive R&amp;D and innovation with over a decade of success</a:t>
            </a:r>
          </a:p>
          <a:p>
            <a:pPr eaLnBrk="0" hangingPunct="0">
              <a:spcBef>
                <a:spcPts val="1200"/>
              </a:spcBef>
              <a:buFont typeface="Arial" pitchFamily="34" charset="0"/>
              <a:buChar char="•"/>
              <a:defRPr/>
            </a:pPr>
            <a:r>
              <a:rPr lang="en-GB" sz="2000" dirty="0" smtClean="0">
                <a:latin typeface="Arial" pitchFamily="34" charset="0"/>
                <a:cs typeface="Arial" pitchFamily="34" charset="0"/>
              </a:rPr>
              <a:t>Evaluate state-of-the-art technologies in a challenging environment and improve them</a:t>
            </a:r>
          </a:p>
          <a:p>
            <a:pPr eaLnBrk="0" hangingPunct="0">
              <a:spcBef>
                <a:spcPts val="1200"/>
              </a:spcBef>
              <a:buFont typeface="Arial" pitchFamily="34" charset="0"/>
              <a:buChar char="•"/>
              <a:defRPr/>
            </a:pPr>
            <a:r>
              <a:rPr lang="en-GB" sz="2000" dirty="0" smtClean="0">
                <a:latin typeface="Arial" pitchFamily="34" charset="0"/>
                <a:cs typeface="Arial" pitchFamily="34" charset="0"/>
              </a:rPr>
              <a:t>Test in a research environment today what will be used in many business sectors tomorrow</a:t>
            </a:r>
          </a:p>
          <a:p>
            <a:pPr eaLnBrk="0" hangingPunct="0">
              <a:spcBef>
                <a:spcPts val="1200"/>
              </a:spcBef>
              <a:buFont typeface="Arial" pitchFamily="34" charset="0"/>
              <a:buChar char="•"/>
              <a:defRPr/>
            </a:pPr>
            <a:r>
              <a:rPr lang="en-GB" sz="2000" dirty="0" smtClean="0">
                <a:latin typeface="Arial" pitchFamily="34" charset="0"/>
                <a:cs typeface="Arial" pitchFamily="34" charset="0"/>
              </a:rPr>
              <a:t>Train next generation of engineers/employees</a:t>
            </a:r>
          </a:p>
          <a:p>
            <a:pPr eaLnBrk="0" hangingPunct="0">
              <a:spcBef>
                <a:spcPts val="1200"/>
              </a:spcBef>
              <a:buFont typeface="Arial" pitchFamily="34" charset="0"/>
              <a:buChar char="•"/>
              <a:defRPr/>
            </a:pPr>
            <a:r>
              <a:rPr lang="en-GB" sz="2000" dirty="0" smtClean="0">
                <a:latin typeface="Arial" pitchFamily="34" charset="0"/>
                <a:cs typeface="Arial" pitchFamily="34" charset="0"/>
              </a:rPr>
              <a:t>Disseminate results and </a:t>
            </a:r>
            <a:r>
              <a:rPr lang="en-GB" sz="2000" dirty="0">
                <a:latin typeface="Arial" pitchFamily="34" charset="0"/>
                <a:cs typeface="Arial" pitchFamily="34" charset="0"/>
              </a:rPr>
              <a:t>o</a:t>
            </a:r>
            <a:r>
              <a:rPr lang="en-GB" sz="2000" dirty="0" smtClean="0">
                <a:latin typeface="Arial" pitchFamily="34" charset="0"/>
                <a:cs typeface="Arial" pitchFamily="34" charset="0"/>
              </a:rPr>
              <a:t>utreach to new audiences</a:t>
            </a:r>
          </a:p>
        </p:txBody>
      </p:sp>
      <p:sp>
        <p:nvSpPr>
          <p:cNvPr id="4" name="Date Placeholder 3"/>
          <p:cNvSpPr>
            <a:spLocks noGrp="1"/>
          </p:cNvSpPr>
          <p:nvPr>
            <p:ph type="dt" sz="half" idx="10"/>
          </p:nvPr>
        </p:nvSpPr>
        <p:spPr/>
        <p:txBody>
          <a:bodyPr/>
          <a:lstStyle/>
          <a:p>
            <a:pPr>
              <a:defRPr/>
            </a:pPr>
            <a:r>
              <a:rPr lang="en-US" smtClean="0"/>
              <a:t>30/03/2015</a:t>
            </a:r>
            <a:endParaRPr lang="en-US" dirty="0"/>
          </a:p>
        </p:txBody>
      </p:sp>
      <p:sp>
        <p:nvSpPr>
          <p:cNvPr id="5" name="Footer Placeholder 4"/>
          <p:cNvSpPr>
            <a:spLocks noGrp="1"/>
          </p:cNvSpPr>
          <p:nvPr>
            <p:ph type="ftr" sz="quarter" idx="11"/>
          </p:nvPr>
        </p:nvSpPr>
        <p:spPr/>
        <p:txBody>
          <a:bodyPr/>
          <a:lstStyle/>
          <a:p>
            <a:pPr>
              <a:defRPr/>
            </a:pPr>
            <a:r>
              <a:rPr lang="en-GB" smtClean="0"/>
              <a:t>Tim Bell - HEPTech</a:t>
            </a:r>
            <a:endParaRPr lang="en-US" dirty="0"/>
          </a:p>
        </p:txBody>
      </p:sp>
      <p:sp>
        <p:nvSpPr>
          <p:cNvPr id="6" name="Slide Number Placeholder 5"/>
          <p:cNvSpPr>
            <a:spLocks noGrp="1"/>
          </p:cNvSpPr>
          <p:nvPr>
            <p:ph type="sldNum" sz="quarter" idx="12"/>
          </p:nvPr>
        </p:nvSpPr>
        <p:spPr/>
        <p:txBody>
          <a:bodyPr/>
          <a:lstStyle/>
          <a:p>
            <a:pPr>
              <a:defRPr/>
            </a:pPr>
            <a:fld id="{6BA91F98-CA46-49DB-8D9E-426170E7487C}" type="slidenum">
              <a:rPr lang="en-US" smtClean="0"/>
              <a:pPr>
                <a:defRPr/>
              </a:pPr>
              <a:t>22</a:t>
            </a:fld>
            <a:endParaRPr lang="en-US" dirty="0"/>
          </a:p>
        </p:txBody>
      </p:sp>
    </p:spTree>
    <p:extLst>
      <p:ext uri="{BB962C8B-B14F-4D97-AF65-F5344CB8AC3E}">
        <p14:creationId xmlns:p14="http://schemas.microsoft.com/office/powerpoint/2010/main" val="10595918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Phase V Members</a:t>
            </a:r>
            <a:endParaRPr lang="en-GB" dirty="0"/>
          </a:p>
        </p:txBody>
      </p:sp>
      <p:pic>
        <p:nvPicPr>
          <p:cNvPr id="5" name="Picture 3" descr="\\cern.ch\dfs\Departments\IT\Projects\openlab\03 Communication\Print\Posters\Sponsors and contributors poster\July2013\CERN_openlab_poster_July_201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2538" t="27100" r="10080" b="59965"/>
          <a:stretch/>
        </p:blipFill>
        <p:spPr bwMode="auto">
          <a:xfrm>
            <a:off x="457200" y="946213"/>
            <a:ext cx="1442432" cy="9179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ern.ch\dfs\Departments\IT\Projects\openlab\03 Communication\Print\Posters\Sponsors and contributors poster\July2013\CERN_openlab_poster_July_201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2231" t="38802" r="7897" b="48264"/>
          <a:stretch/>
        </p:blipFill>
        <p:spPr bwMode="auto">
          <a:xfrm>
            <a:off x="2328600" y="929625"/>
            <a:ext cx="1573563" cy="9179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ern.ch\dfs\Departments\IT\Projects\openlab\03 Communication\Print\Posters\Sponsors and contributors poster\July2013\CERN_openlab_poster_July_201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8540" t="52198" b="40411"/>
          <a:stretch/>
        </p:blipFill>
        <p:spPr bwMode="auto">
          <a:xfrm>
            <a:off x="4291534" y="1178652"/>
            <a:ext cx="2184028" cy="5245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ern.ch\dfs\Departments\IT\Projects\openlab\03 Communication\Print\Posters\Sponsors and contributors poster\July2013\CERN_openlab_poster_July_201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8540" t="60574" b="30187"/>
          <a:stretch/>
        </p:blipFill>
        <p:spPr bwMode="auto">
          <a:xfrm>
            <a:off x="6470307" y="1134644"/>
            <a:ext cx="2184032" cy="6556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ern.ch\dfs\Departments\IT\Projects\openlab\03 Communication\Print\Posters\Sponsors and contributors poster\July2013\CERN_openlab_poster_July_2013.jpg"/>
          <p:cNvPicPr>
            <a:picLocks noChangeAspect="1" noChangeArrowheads="1"/>
          </p:cNvPicPr>
          <p:nvPr/>
        </p:nvPicPr>
        <p:blipFill rotWithShape="1">
          <a:blip r:embed="rId2">
            <a:extLst>
              <a:ext uri="{28A0092B-C50C-407E-A947-70E740481C1C}">
                <a14:useLocalDpi xmlns:a14="http://schemas.microsoft.com/office/drawing/2010/main" val="0"/>
              </a:ext>
            </a:extLst>
          </a:blip>
          <a:srcRect l="65927" t="87024" r="11669" b="7433"/>
          <a:stretch/>
        </p:blipFill>
        <p:spPr bwMode="auto">
          <a:xfrm>
            <a:off x="491060" y="3063225"/>
            <a:ext cx="1386433" cy="4621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3"/>
          <a:stretch>
            <a:fillRect/>
          </a:stretch>
        </p:blipFill>
        <p:spPr>
          <a:xfrm>
            <a:off x="2655259" y="2073365"/>
            <a:ext cx="1934683" cy="646303"/>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6893" y="2018361"/>
            <a:ext cx="1555118" cy="588653"/>
          </a:xfrm>
          <a:prstGeom prst="rect">
            <a:avLst/>
          </a:prstGeom>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7813" t="22437" r="9375" b="21312"/>
          <a:stretch/>
        </p:blipFill>
        <p:spPr>
          <a:xfrm>
            <a:off x="684930" y="2080374"/>
            <a:ext cx="1497363" cy="678051"/>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617" y="3977673"/>
            <a:ext cx="1206349" cy="380952"/>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87093" y="3884644"/>
            <a:ext cx="1078994" cy="395479"/>
          </a:xfrm>
          <a:prstGeom prst="rect">
            <a:avLst/>
          </a:prstGeom>
        </p:spPr>
      </p:pic>
      <p:sp>
        <p:nvSpPr>
          <p:cNvPr id="18" name="Rectangle 17"/>
          <p:cNvSpPr/>
          <p:nvPr/>
        </p:nvSpPr>
        <p:spPr>
          <a:xfrm>
            <a:off x="353493" y="883184"/>
            <a:ext cx="8229600" cy="10382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353493" y="2018361"/>
            <a:ext cx="8229600" cy="8675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353493" y="2979262"/>
            <a:ext cx="8229600" cy="7467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353493" y="3791330"/>
            <a:ext cx="8229600" cy="7196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7054920" y="859141"/>
            <a:ext cx="1528173" cy="299084"/>
          </a:xfrm>
          <a:prstGeom prst="rect">
            <a:avLst/>
          </a:prstGeom>
          <a:solidFill>
            <a:srgbClr val="1553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Partners</a:t>
            </a:r>
            <a:endParaRPr lang="en-GB" dirty="0"/>
          </a:p>
        </p:txBody>
      </p:sp>
      <p:sp>
        <p:nvSpPr>
          <p:cNvPr id="23" name="Rectangle 22"/>
          <p:cNvSpPr/>
          <p:nvPr/>
        </p:nvSpPr>
        <p:spPr>
          <a:xfrm>
            <a:off x="7054920" y="1996425"/>
            <a:ext cx="1528173" cy="299084"/>
          </a:xfrm>
          <a:prstGeom prst="rect">
            <a:avLst/>
          </a:prstGeom>
          <a:solidFill>
            <a:srgbClr val="1553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Contributors</a:t>
            </a:r>
            <a:endParaRPr lang="en-GB" dirty="0"/>
          </a:p>
        </p:txBody>
      </p:sp>
      <p:sp>
        <p:nvSpPr>
          <p:cNvPr id="24" name="Rectangle 23"/>
          <p:cNvSpPr/>
          <p:nvPr/>
        </p:nvSpPr>
        <p:spPr>
          <a:xfrm>
            <a:off x="7054920" y="2992741"/>
            <a:ext cx="1528173" cy="299084"/>
          </a:xfrm>
          <a:prstGeom prst="rect">
            <a:avLst/>
          </a:prstGeom>
          <a:solidFill>
            <a:srgbClr val="1553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Associates</a:t>
            </a:r>
            <a:endParaRPr lang="en-GB" dirty="0"/>
          </a:p>
        </p:txBody>
      </p:sp>
      <p:sp>
        <p:nvSpPr>
          <p:cNvPr id="25" name="Rectangle 24"/>
          <p:cNvSpPr/>
          <p:nvPr/>
        </p:nvSpPr>
        <p:spPr>
          <a:xfrm>
            <a:off x="7054920" y="3805366"/>
            <a:ext cx="1528173" cy="299084"/>
          </a:xfrm>
          <a:prstGeom prst="rect">
            <a:avLst/>
          </a:prstGeom>
          <a:solidFill>
            <a:srgbClr val="1553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Research</a:t>
            </a:r>
            <a:endParaRPr lang="en-GB" dirty="0"/>
          </a:p>
        </p:txBody>
      </p:sp>
      <p:sp>
        <p:nvSpPr>
          <p:cNvPr id="3" name="Date Placeholder 2"/>
          <p:cNvSpPr>
            <a:spLocks noGrp="1"/>
          </p:cNvSpPr>
          <p:nvPr>
            <p:ph type="dt" sz="half" idx="10"/>
          </p:nvPr>
        </p:nvSpPr>
        <p:spPr/>
        <p:txBody>
          <a:bodyPr/>
          <a:lstStyle/>
          <a:p>
            <a:pPr>
              <a:defRPr/>
            </a:pPr>
            <a:r>
              <a:rPr lang="en-US" smtClean="0"/>
              <a:t>30/03/2015</a:t>
            </a:r>
            <a:endParaRPr lang="en-US" dirty="0"/>
          </a:p>
        </p:txBody>
      </p:sp>
      <p:sp>
        <p:nvSpPr>
          <p:cNvPr id="9" name="Footer Placeholder 8"/>
          <p:cNvSpPr>
            <a:spLocks noGrp="1"/>
          </p:cNvSpPr>
          <p:nvPr>
            <p:ph type="ftr" sz="quarter" idx="11"/>
          </p:nvPr>
        </p:nvSpPr>
        <p:spPr/>
        <p:txBody>
          <a:bodyPr/>
          <a:lstStyle/>
          <a:p>
            <a:pPr>
              <a:defRPr/>
            </a:pPr>
            <a:r>
              <a:rPr lang="en-GB" smtClean="0"/>
              <a:t>Tim Bell - HEPTech</a:t>
            </a:r>
            <a:endParaRPr lang="en-US" dirty="0"/>
          </a:p>
        </p:txBody>
      </p:sp>
      <p:sp>
        <p:nvSpPr>
          <p:cNvPr id="12" name="Slide Number Placeholder 11"/>
          <p:cNvSpPr>
            <a:spLocks noGrp="1"/>
          </p:cNvSpPr>
          <p:nvPr>
            <p:ph type="sldNum" sz="quarter" idx="12"/>
          </p:nvPr>
        </p:nvSpPr>
        <p:spPr/>
        <p:txBody>
          <a:bodyPr/>
          <a:lstStyle/>
          <a:p>
            <a:pPr>
              <a:defRPr/>
            </a:pPr>
            <a:fld id="{6BA91F98-CA46-49DB-8D9E-426170E7487C}" type="slidenum">
              <a:rPr lang="en-US" smtClean="0"/>
              <a:pPr>
                <a:defRPr/>
              </a:pPr>
              <a:t>23</a:t>
            </a:fld>
            <a:endParaRPr lang="en-US" dirty="0"/>
          </a:p>
        </p:txBody>
      </p:sp>
    </p:spTree>
    <p:extLst>
      <p:ext uri="{BB962C8B-B14F-4D97-AF65-F5344CB8AC3E}">
        <p14:creationId xmlns:p14="http://schemas.microsoft.com/office/powerpoint/2010/main" val="41858414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3392234" y="1832652"/>
            <a:ext cx="2462108" cy="1162846"/>
            <a:chOff x="1431160" y="3118109"/>
            <a:chExt cx="4150955" cy="2255352"/>
          </a:xfrm>
        </p:grpSpPr>
        <p:pic>
          <p:nvPicPr>
            <p:cNvPr id="40" name="Picture 39" descr="12976024071239167058cloud2-hi.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1160" y="3118109"/>
              <a:ext cx="4150955" cy="2255352"/>
            </a:xfrm>
            <a:prstGeom prst="rect">
              <a:avLst/>
            </a:prstGeom>
          </p:spPr>
        </p:pic>
        <p:sp>
          <p:nvSpPr>
            <p:cNvPr id="41" name="Rectangle 40"/>
            <p:cNvSpPr/>
            <p:nvPr/>
          </p:nvSpPr>
          <p:spPr>
            <a:xfrm>
              <a:off x="2004710" y="3533104"/>
              <a:ext cx="2896525" cy="1074485"/>
            </a:xfrm>
            <a:prstGeom prst="rect">
              <a:avLst/>
            </a:prstGeom>
          </p:spPr>
          <p:txBody>
            <a:bodyPr wrap="square">
              <a:spAutoFit/>
            </a:bodyPr>
            <a:lstStyle/>
            <a:p>
              <a:pPr algn="ctr"/>
              <a:r>
                <a:rPr lang="en-US" sz="1500" dirty="0" smtClean="0"/>
                <a:t>IN2P3</a:t>
              </a:r>
            </a:p>
            <a:p>
              <a:pPr algn="ctr"/>
              <a:r>
                <a:rPr lang="en-US" sz="1500" dirty="0" smtClean="0"/>
                <a:t>Lyon</a:t>
              </a:r>
              <a:endParaRPr lang="en-US" sz="1500" dirty="0"/>
            </a:p>
          </p:txBody>
        </p:sp>
      </p:grpSp>
      <p:sp>
        <p:nvSpPr>
          <p:cNvPr id="2" name="Title 1"/>
          <p:cNvSpPr>
            <a:spLocks noGrp="1"/>
          </p:cNvSpPr>
          <p:nvPr>
            <p:ph type="title"/>
          </p:nvPr>
        </p:nvSpPr>
        <p:spPr/>
        <p:txBody>
          <a:bodyPr>
            <a:normAutofit/>
          </a:bodyPr>
          <a:lstStyle/>
          <a:p>
            <a:r>
              <a:rPr lang="en-GB" sz="3600" dirty="0" smtClean="0"/>
              <a:t>Onwards the Federated Clouds</a:t>
            </a:r>
            <a:endParaRPr lang="en-GB" sz="3600" dirty="0"/>
          </a:p>
        </p:txBody>
      </p:sp>
      <p:grpSp>
        <p:nvGrpSpPr>
          <p:cNvPr id="20" name="Group 19"/>
          <p:cNvGrpSpPr/>
          <p:nvPr/>
        </p:nvGrpSpPr>
        <p:grpSpPr>
          <a:xfrm>
            <a:off x="567115" y="1057130"/>
            <a:ext cx="2538035" cy="1172814"/>
            <a:chOff x="1431160" y="3118109"/>
            <a:chExt cx="4150955" cy="2255352"/>
          </a:xfrm>
        </p:grpSpPr>
        <p:pic>
          <p:nvPicPr>
            <p:cNvPr id="21" name="Picture 20" descr="12976024071239167058cloud2-hi.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1160" y="3118109"/>
              <a:ext cx="4150955" cy="2255352"/>
            </a:xfrm>
            <a:prstGeom prst="rect">
              <a:avLst/>
            </a:prstGeom>
          </p:spPr>
        </p:pic>
        <p:sp>
          <p:nvSpPr>
            <p:cNvPr id="22" name="Rectangle 21"/>
            <p:cNvSpPr/>
            <p:nvPr/>
          </p:nvSpPr>
          <p:spPr>
            <a:xfrm>
              <a:off x="2004712" y="3533106"/>
              <a:ext cx="2896524" cy="1065353"/>
            </a:xfrm>
            <a:prstGeom prst="rect">
              <a:avLst/>
            </a:prstGeom>
          </p:spPr>
          <p:txBody>
            <a:bodyPr wrap="square">
              <a:spAutoFit/>
            </a:bodyPr>
            <a:lstStyle/>
            <a:p>
              <a:pPr algn="ctr"/>
              <a:r>
                <a:rPr lang="en-US" sz="1500" dirty="0" smtClean="0"/>
                <a:t>Public Cloud such as Rackspace</a:t>
              </a:r>
              <a:endParaRPr lang="en-US" sz="1500" dirty="0"/>
            </a:p>
          </p:txBody>
        </p:sp>
      </p:grpSp>
      <p:grpSp>
        <p:nvGrpSpPr>
          <p:cNvPr id="23" name="Group 22"/>
          <p:cNvGrpSpPr/>
          <p:nvPr/>
        </p:nvGrpSpPr>
        <p:grpSpPr>
          <a:xfrm>
            <a:off x="643042" y="3102482"/>
            <a:ext cx="2462108" cy="1162846"/>
            <a:chOff x="1431160" y="3118109"/>
            <a:chExt cx="4150955" cy="2255352"/>
          </a:xfrm>
        </p:grpSpPr>
        <p:pic>
          <p:nvPicPr>
            <p:cNvPr id="24" name="Picture 23" descr="12976024071239167058cloud2-hi.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1160" y="3118109"/>
              <a:ext cx="4150955" cy="2255352"/>
            </a:xfrm>
            <a:prstGeom prst="rect">
              <a:avLst/>
            </a:prstGeom>
          </p:spPr>
        </p:pic>
        <p:sp>
          <p:nvSpPr>
            <p:cNvPr id="25" name="Rectangle 24"/>
            <p:cNvSpPr/>
            <p:nvPr/>
          </p:nvSpPr>
          <p:spPr>
            <a:xfrm>
              <a:off x="2004710" y="3533104"/>
              <a:ext cx="2896525" cy="1522186"/>
            </a:xfrm>
            <a:prstGeom prst="rect">
              <a:avLst/>
            </a:prstGeom>
          </p:spPr>
          <p:txBody>
            <a:bodyPr wrap="square">
              <a:spAutoFit/>
            </a:bodyPr>
            <a:lstStyle/>
            <a:p>
              <a:pPr algn="ctr"/>
              <a:r>
                <a:rPr lang="en-US" sz="1500" dirty="0" smtClean="0"/>
                <a:t>CERN Private Cloud</a:t>
              </a:r>
            </a:p>
            <a:p>
              <a:pPr algn="ctr"/>
              <a:r>
                <a:rPr lang="en-US" sz="1500" dirty="0" smtClean="0"/>
                <a:t>102K cores</a:t>
              </a:r>
              <a:endParaRPr lang="en-US" sz="1500" dirty="0"/>
            </a:p>
          </p:txBody>
        </p:sp>
      </p:grpSp>
      <p:grpSp>
        <p:nvGrpSpPr>
          <p:cNvPr id="18" name="Group 17"/>
          <p:cNvGrpSpPr/>
          <p:nvPr/>
        </p:nvGrpSpPr>
        <p:grpSpPr>
          <a:xfrm>
            <a:off x="3377537" y="3102482"/>
            <a:ext cx="2462108" cy="1162846"/>
            <a:chOff x="1431160" y="3118109"/>
            <a:chExt cx="4150955" cy="2255352"/>
          </a:xfrm>
        </p:grpSpPr>
        <p:pic>
          <p:nvPicPr>
            <p:cNvPr id="19" name="Picture 18" descr="12976024071239167058cloud2-hi.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1160" y="3118109"/>
              <a:ext cx="4150955" cy="2255352"/>
            </a:xfrm>
            <a:prstGeom prst="rect">
              <a:avLst/>
            </a:prstGeom>
          </p:spPr>
        </p:pic>
        <p:sp>
          <p:nvSpPr>
            <p:cNvPr id="29" name="Rectangle 28"/>
            <p:cNvSpPr/>
            <p:nvPr/>
          </p:nvSpPr>
          <p:spPr>
            <a:xfrm>
              <a:off x="2004710" y="3533104"/>
              <a:ext cx="2896525" cy="1074485"/>
            </a:xfrm>
            <a:prstGeom prst="rect">
              <a:avLst/>
            </a:prstGeom>
          </p:spPr>
          <p:txBody>
            <a:bodyPr wrap="square">
              <a:spAutoFit/>
            </a:bodyPr>
            <a:lstStyle/>
            <a:p>
              <a:pPr algn="ctr"/>
              <a:r>
                <a:rPr lang="en-US" sz="1500" dirty="0" smtClean="0"/>
                <a:t>ATLAS Trigger</a:t>
              </a:r>
            </a:p>
            <a:p>
              <a:pPr algn="ctr"/>
              <a:r>
                <a:rPr lang="en-US" sz="1500" dirty="0" smtClean="0"/>
                <a:t>28K cores</a:t>
              </a:r>
              <a:endParaRPr lang="en-US" sz="1500" dirty="0"/>
            </a:p>
          </p:txBody>
        </p:sp>
      </p:grpSp>
      <p:grpSp>
        <p:nvGrpSpPr>
          <p:cNvPr id="30" name="Group 29"/>
          <p:cNvGrpSpPr/>
          <p:nvPr/>
        </p:nvGrpSpPr>
        <p:grpSpPr>
          <a:xfrm>
            <a:off x="6112032" y="3102482"/>
            <a:ext cx="2462108" cy="1162846"/>
            <a:chOff x="1431160" y="3118109"/>
            <a:chExt cx="4150955" cy="2255352"/>
          </a:xfrm>
        </p:grpSpPr>
        <p:pic>
          <p:nvPicPr>
            <p:cNvPr id="31" name="Picture 30" descr="12976024071239167058cloud2-hi.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1160" y="3118109"/>
              <a:ext cx="4150955" cy="2255352"/>
            </a:xfrm>
            <a:prstGeom prst="rect">
              <a:avLst/>
            </a:prstGeom>
          </p:spPr>
        </p:pic>
        <p:sp>
          <p:nvSpPr>
            <p:cNvPr id="32" name="Rectangle 31"/>
            <p:cNvSpPr/>
            <p:nvPr/>
          </p:nvSpPr>
          <p:spPr>
            <a:xfrm>
              <a:off x="2004710" y="3533104"/>
              <a:ext cx="2896525" cy="1074485"/>
            </a:xfrm>
            <a:prstGeom prst="rect">
              <a:avLst/>
            </a:prstGeom>
          </p:spPr>
          <p:txBody>
            <a:bodyPr wrap="square">
              <a:spAutoFit/>
            </a:bodyPr>
            <a:lstStyle/>
            <a:p>
              <a:pPr algn="ctr"/>
              <a:r>
                <a:rPr lang="en-US" sz="1500" dirty="0" smtClean="0"/>
                <a:t>CMS Trigger</a:t>
              </a:r>
            </a:p>
            <a:p>
              <a:pPr algn="ctr"/>
              <a:r>
                <a:rPr lang="en-US" sz="1500" dirty="0" smtClean="0"/>
                <a:t>12K cores</a:t>
              </a:r>
              <a:endParaRPr lang="en-US" sz="1500" dirty="0"/>
            </a:p>
          </p:txBody>
        </p:sp>
      </p:grpSp>
      <p:grpSp>
        <p:nvGrpSpPr>
          <p:cNvPr id="42" name="Group 41"/>
          <p:cNvGrpSpPr/>
          <p:nvPr/>
        </p:nvGrpSpPr>
        <p:grpSpPr>
          <a:xfrm>
            <a:off x="3679318" y="1489371"/>
            <a:ext cx="2462108" cy="1162846"/>
            <a:chOff x="1431160" y="3118109"/>
            <a:chExt cx="4150955" cy="2255352"/>
          </a:xfrm>
        </p:grpSpPr>
        <p:pic>
          <p:nvPicPr>
            <p:cNvPr id="43" name="Picture 42" descr="12976024071239167058cloud2-hi.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1160" y="3118109"/>
              <a:ext cx="4150955" cy="2255352"/>
            </a:xfrm>
            <a:prstGeom prst="rect">
              <a:avLst/>
            </a:prstGeom>
          </p:spPr>
        </p:pic>
        <p:sp>
          <p:nvSpPr>
            <p:cNvPr id="44" name="Rectangle 43"/>
            <p:cNvSpPr/>
            <p:nvPr/>
          </p:nvSpPr>
          <p:spPr>
            <a:xfrm>
              <a:off x="2004710" y="3533104"/>
              <a:ext cx="2896525" cy="1074485"/>
            </a:xfrm>
            <a:prstGeom prst="rect">
              <a:avLst/>
            </a:prstGeom>
          </p:spPr>
          <p:txBody>
            <a:bodyPr wrap="square">
              <a:spAutoFit/>
            </a:bodyPr>
            <a:lstStyle/>
            <a:p>
              <a:pPr algn="ctr"/>
              <a:r>
                <a:rPr lang="en-US" sz="1500" dirty="0" smtClean="0"/>
                <a:t>Brookhaven National Labs</a:t>
              </a:r>
              <a:endParaRPr lang="en-US" sz="1500" dirty="0"/>
            </a:p>
          </p:txBody>
        </p:sp>
      </p:grpSp>
      <p:grpSp>
        <p:nvGrpSpPr>
          <p:cNvPr id="45" name="Group 44"/>
          <p:cNvGrpSpPr/>
          <p:nvPr/>
        </p:nvGrpSpPr>
        <p:grpSpPr>
          <a:xfrm>
            <a:off x="3960636" y="1075626"/>
            <a:ext cx="2462108" cy="1162846"/>
            <a:chOff x="1431160" y="3118109"/>
            <a:chExt cx="4150955" cy="2255352"/>
          </a:xfrm>
        </p:grpSpPr>
        <p:pic>
          <p:nvPicPr>
            <p:cNvPr id="48" name="Picture 47" descr="12976024071239167058cloud2-hi.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1160" y="3118109"/>
              <a:ext cx="4150955" cy="2255352"/>
            </a:xfrm>
            <a:prstGeom prst="rect">
              <a:avLst/>
            </a:prstGeom>
          </p:spPr>
        </p:pic>
        <p:sp>
          <p:nvSpPr>
            <p:cNvPr id="49" name="Rectangle 48"/>
            <p:cNvSpPr/>
            <p:nvPr/>
          </p:nvSpPr>
          <p:spPr>
            <a:xfrm>
              <a:off x="2004710" y="3533104"/>
              <a:ext cx="2896525" cy="1074485"/>
            </a:xfrm>
            <a:prstGeom prst="rect">
              <a:avLst/>
            </a:prstGeom>
          </p:spPr>
          <p:txBody>
            <a:bodyPr wrap="square">
              <a:spAutoFit/>
            </a:bodyPr>
            <a:lstStyle/>
            <a:p>
              <a:pPr algn="ctr"/>
              <a:r>
                <a:rPr lang="en-US" sz="1500" dirty="0" err="1" smtClean="0"/>
                <a:t>NecTAR</a:t>
              </a:r>
              <a:endParaRPr lang="en-US" sz="1500" dirty="0" smtClean="0"/>
            </a:p>
            <a:p>
              <a:pPr algn="ctr"/>
              <a:r>
                <a:rPr lang="en-US" sz="1500" dirty="0" smtClean="0"/>
                <a:t>Australia</a:t>
              </a:r>
              <a:endParaRPr lang="en-US" sz="1500" dirty="0"/>
            </a:p>
          </p:txBody>
        </p:sp>
      </p:grpSp>
      <p:grpSp>
        <p:nvGrpSpPr>
          <p:cNvPr id="53" name="Group 52"/>
          <p:cNvGrpSpPr/>
          <p:nvPr/>
        </p:nvGrpSpPr>
        <p:grpSpPr>
          <a:xfrm>
            <a:off x="4300833" y="661881"/>
            <a:ext cx="2462108" cy="1162846"/>
            <a:chOff x="1431160" y="3118109"/>
            <a:chExt cx="4150955" cy="2255352"/>
          </a:xfrm>
        </p:grpSpPr>
        <p:pic>
          <p:nvPicPr>
            <p:cNvPr id="54" name="Picture 53" descr="12976024071239167058cloud2-hi.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1160" y="3118109"/>
              <a:ext cx="4150955" cy="2255352"/>
            </a:xfrm>
            <a:prstGeom prst="rect">
              <a:avLst/>
            </a:prstGeom>
          </p:spPr>
        </p:pic>
        <p:sp>
          <p:nvSpPr>
            <p:cNvPr id="55" name="Rectangle 54"/>
            <p:cNvSpPr/>
            <p:nvPr/>
          </p:nvSpPr>
          <p:spPr>
            <a:xfrm>
              <a:off x="2004710" y="3533104"/>
              <a:ext cx="2896525" cy="1074485"/>
            </a:xfrm>
            <a:prstGeom prst="rect">
              <a:avLst/>
            </a:prstGeom>
          </p:spPr>
          <p:txBody>
            <a:bodyPr wrap="square">
              <a:spAutoFit/>
            </a:bodyPr>
            <a:lstStyle/>
            <a:p>
              <a:pPr algn="ctr"/>
              <a:r>
                <a:rPr lang="en-US" sz="1500" dirty="0" smtClean="0"/>
                <a:t>Many Others on Their Way</a:t>
              </a:r>
              <a:endParaRPr lang="en-US" sz="1500" dirty="0"/>
            </a:p>
          </p:txBody>
        </p:sp>
      </p:grpSp>
      <p:sp>
        <p:nvSpPr>
          <p:cNvPr id="3" name="Date Placeholder 2"/>
          <p:cNvSpPr>
            <a:spLocks noGrp="1"/>
          </p:cNvSpPr>
          <p:nvPr>
            <p:ph type="dt" sz="half" idx="10"/>
          </p:nvPr>
        </p:nvSpPr>
        <p:spPr/>
        <p:txBody>
          <a:bodyPr/>
          <a:lstStyle/>
          <a:p>
            <a:pPr>
              <a:defRPr/>
            </a:pPr>
            <a:r>
              <a:rPr lang="en-US" smtClean="0"/>
              <a:t>30/03/2015</a:t>
            </a:r>
            <a:endParaRPr lang="en-US" dirty="0"/>
          </a:p>
        </p:txBody>
      </p:sp>
      <p:sp>
        <p:nvSpPr>
          <p:cNvPr id="4" name="Footer Placeholder 3"/>
          <p:cNvSpPr>
            <a:spLocks noGrp="1"/>
          </p:cNvSpPr>
          <p:nvPr>
            <p:ph type="ftr" sz="quarter" idx="11"/>
          </p:nvPr>
        </p:nvSpPr>
        <p:spPr/>
        <p:txBody>
          <a:bodyPr/>
          <a:lstStyle/>
          <a:p>
            <a:pPr>
              <a:defRPr/>
            </a:pPr>
            <a:r>
              <a:rPr lang="en-GB" smtClean="0"/>
              <a:t>Tim Bell - HEPTech</a:t>
            </a:r>
            <a:endParaRPr lang="en-US" dirty="0"/>
          </a:p>
        </p:txBody>
      </p:sp>
      <p:sp>
        <p:nvSpPr>
          <p:cNvPr id="5" name="Slide Number Placeholder 4"/>
          <p:cNvSpPr>
            <a:spLocks noGrp="1"/>
          </p:cNvSpPr>
          <p:nvPr>
            <p:ph type="sldNum" sz="quarter" idx="12"/>
          </p:nvPr>
        </p:nvSpPr>
        <p:spPr/>
        <p:txBody>
          <a:bodyPr/>
          <a:lstStyle/>
          <a:p>
            <a:pPr>
              <a:defRPr/>
            </a:pPr>
            <a:fld id="{6BA91F98-CA46-49DB-8D9E-426170E7487C}" type="slidenum">
              <a:rPr lang="en-US" smtClean="0"/>
              <a:pPr>
                <a:defRPr/>
              </a:pPr>
              <a:t>24</a:t>
            </a:fld>
            <a:endParaRPr lang="en-US" dirty="0"/>
          </a:p>
        </p:txBody>
      </p:sp>
      <p:pic>
        <p:nvPicPr>
          <p:cNvPr id="1026" name="Picture 2" descr="https://proj-openlab-datagrid-public.web.cern.ch/proj-openlab-datagrid-public/Initial/images/openlab%20logos/OL-LOGO-207-269px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9068" y="148735"/>
            <a:ext cx="1031641" cy="13406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a:stretch>
            <a:fillRect/>
          </a:stretch>
        </p:blipFill>
        <p:spPr>
          <a:xfrm>
            <a:off x="7873863" y="1772356"/>
            <a:ext cx="1162050" cy="1162050"/>
          </a:xfrm>
          <a:prstGeom prst="rect">
            <a:avLst/>
          </a:prstGeom>
        </p:spPr>
      </p:pic>
      <p:grpSp>
        <p:nvGrpSpPr>
          <p:cNvPr id="33" name="Group 32"/>
          <p:cNvGrpSpPr/>
          <p:nvPr/>
        </p:nvGrpSpPr>
        <p:grpSpPr>
          <a:xfrm>
            <a:off x="4878541" y="2375253"/>
            <a:ext cx="2462108" cy="1162846"/>
            <a:chOff x="1431160" y="3118109"/>
            <a:chExt cx="4150955" cy="2255352"/>
          </a:xfrm>
        </p:grpSpPr>
        <p:pic>
          <p:nvPicPr>
            <p:cNvPr id="34" name="Picture 33" descr="12976024071239167058cloud2-hi.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1160" y="3118109"/>
              <a:ext cx="4150955" cy="2255352"/>
            </a:xfrm>
            <a:prstGeom prst="rect">
              <a:avLst/>
            </a:prstGeom>
          </p:spPr>
        </p:pic>
        <p:sp>
          <p:nvSpPr>
            <p:cNvPr id="35" name="Rectangle 34"/>
            <p:cNvSpPr/>
            <p:nvPr/>
          </p:nvSpPr>
          <p:spPr>
            <a:xfrm>
              <a:off x="2004710" y="3533104"/>
              <a:ext cx="2896525" cy="1074485"/>
            </a:xfrm>
            <a:prstGeom prst="rect">
              <a:avLst/>
            </a:prstGeom>
          </p:spPr>
          <p:txBody>
            <a:bodyPr wrap="square">
              <a:spAutoFit/>
            </a:bodyPr>
            <a:lstStyle/>
            <a:p>
              <a:pPr algn="ctr"/>
              <a:r>
                <a:rPr lang="en-US" sz="1500" dirty="0" smtClean="0"/>
                <a:t>ALICE Trigger</a:t>
              </a:r>
            </a:p>
            <a:p>
              <a:pPr algn="ctr"/>
              <a:r>
                <a:rPr lang="en-US" sz="1500" dirty="0" smtClean="0"/>
                <a:t>12K cores</a:t>
              </a:r>
              <a:endParaRPr lang="en-US" sz="1500" dirty="0"/>
            </a:p>
          </p:txBody>
        </p:sp>
      </p:grpSp>
    </p:spTree>
    <p:extLst>
      <p:ext uri="{BB962C8B-B14F-4D97-AF65-F5344CB8AC3E}">
        <p14:creationId xmlns:p14="http://schemas.microsoft.com/office/powerpoint/2010/main" val="27072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smtClean="0"/>
              <a:t>30/03/2015</a:t>
            </a:r>
            <a:endParaRPr lang="en-US" dirty="0"/>
          </a:p>
        </p:txBody>
      </p:sp>
      <p:sp>
        <p:nvSpPr>
          <p:cNvPr id="4" name="Footer Placeholder 3"/>
          <p:cNvSpPr>
            <a:spLocks noGrp="1"/>
          </p:cNvSpPr>
          <p:nvPr>
            <p:ph type="ftr" sz="quarter" idx="11"/>
          </p:nvPr>
        </p:nvSpPr>
        <p:spPr/>
        <p:txBody>
          <a:bodyPr/>
          <a:lstStyle/>
          <a:p>
            <a:pPr>
              <a:defRPr/>
            </a:pPr>
            <a:r>
              <a:rPr lang="en-GB" smtClean="0"/>
              <a:t>Tim Bell - HEPTech</a:t>
            </a:r>
            <a:endParaRPr lang="en-US" dirty="0"/>
          </a:p>
        </p:txBody>
      </p:sp>
      <p:sp>
        <p:nvSpPr>
          <p:cNvPr id="5" name="Slide Number Placeholder 4"/>
          <p:cNvSpPr>
            <a:spLocks noGrp="1"/>
          </p:cNvSpPr>
          <p:nvPr>
            <p:ph type="sldNum" sz="quarter" idx="12"/>
          </p:nvPr>
        </p:nvSpPr>
        <p:spPr/>
        <p:txBody>
          <a:bodyPr/>
          <a:lstStyle/>
          <a:p>
            <a:pPr>
              <a:defRPr/>
            </a:pPr>
            <a:fld id="{9A4666B5-AFDD-451B-ADC4-5E7EF5C485FE}" type="slidenum">
              <a:rPr lang="en-US" smtClean="0"/>
              <a:pPr>
                <a:defRPr/>
              </a:pPr>
              <a:t>25</a:t>
            </a:fld>
            <a:endParaRPr lang="en-US" dirty="0"/>
          </a:p>
        </p:txBody>
      </p:sp>
      <p:grpSp>
        <p:nvGrpSpPr>
          <p:cNvPr id="6" name="Group 5"/>
          <p:cNvGrpSpPr/>
          <p:nvPr/>
        </p:nvGrpSpPr>
        <p:grpSpPr>
          <a:xfrm>
            <a:off x="99899" y="115834"/>
            <a:ext cx="8777771" cy="4349634"/>
            <a:chOff x="307834" y="1265458"/>
            <a:chExt cx="8291099" cy="5211542"/>
          </a:xfrm>
        </p:grpSpPr>
        <p:sp>
          <p:nvSpPr>
            <p:cNvPr id="7" name="Cloud"/>
            <p:cNvSpPr>
              <a:spLocks noChangeAspect="1" noEditPoints="1" noChangeArrowheads="1"/>
            </p:cNvSpPr>
            <p:nvPr/>
          </p:nvSpPr>
          <p:spPr bwMode="auto">
            <a:xfrm>
              <a:off x="1773906" y="2977977"/>
              <a:ext cx="5086251" cy="215806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19050">
              <a:solidFill>
                <a:schemeClr val="accent2"/>
              </a:solidFill>
              <a:miter lim="800000"/>
              <a:headEnd/>
              <a:tailEnd/>
            </a:ln>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n-GB" sz="2400" b="1" dirty="0" smtClean="0">
                  <a:solidFill>
                    <a:srgbClr val="333399"/>
                  </a:solidFill>
                  <a:latin typeface="Lucida Sans Unicode" pitchFamily="34" charset="0"/>
                </a:rPr>
                <a:t>Helix Nebula</a:t>
              </a:r>
              <a:endParaRPr lang="en-GB" sz="2400" b="1" dirty="0">
                <a:solidFill>
                  <a:srgbClr val="333399"/>
                </a:solidFill>
                <a:latin typeface="Lucida Sans Unicode" pitchFamily="34" charset="0"/>
              </a:endParaRPr>
            </a:p>
          </p:txBody>
        </p:sp>
        <p:sp>
          <p:nvSpPr>
            <p:cNvPr id="8" name="Cloud"/>
            <p:cNvSpPr>
              <a:spLocks noChangeAspect="1" noEditPoints="1" noChangeArrowheads="1"/>
            </p:cNvSpPr>
            <p:nvPr/>
          </p:nvSpPr>
          <p:spPr bwMode="auto">
            <a:xfrm>
              <a:off x="2573514" y="4275685"/>
              <a:ext cx="1219200" cy="81703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19050">
              <a:solidFill>
                <a:schemeClr val="accent2"/>
              </a:solidFill>
              <a:miter lim="800000"/>
              <a:headEnd/>
              <a:tailEnd/>
            </a:ln>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n-GB" sz="1400" dirty="0" smtClean="0">
                  <a:solidFill>
                    <a:srgbClr val="000000"/>
                  </a:solidFill>
                  <a:latin typeface="Lucida Sans Unicode" pitchFamily="34" charset="0"/>
                </a:rPr>
                <a:t>Atos</a:t>
              </a:r>
              <a:endParaRPr lang="en-GB" sz="1400" dirty="0">
                <a:solidFill>
                  <a:srgbClr val="000000"/>
                </a:solidFill>
                <a:latin typeface="Lucida Sans Unicode" pitchFamily="34" charset="0"/>
              </a:endParaRPr>
            </a:p>
          </p:txBody>
        </p:sp>
        <p:sp>
          <p:nvSpPr>
            <p:cNvPr id="9" name="Cloud"/>
            <p:cNvSpPr>
              <a:spLocks noChangeAspect="1" noEditPoints="1" noChangeArrowheads="1"/>
            </p:cNvSpPr>
            <p:nvPr/>
          </p:nvSpPr>
          <p:spPr bwMode="auto">
            <a:xfrm>
              <a:off x="3868679" y="4275684"/>
              <a:ext cx="1219200" cy="81703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19050">
              <a:solidFill>
                <a:schemeClr val="accent2"/>
              </a:solidFill>
              <a:miter lim="800000"/>
              <a:headEnd/>
              <a:tailEnd/>
            </a:ln>
            <a:effectLst/>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n-GB" sz="1400" dirty="0" smtClean="0">
                  <a:solidFill>
                    <a:srgbClr val="000000"/>
                  </a:solidFill>
                  <a:latin typeface="Lucida Sans Unicode" pitchFamily="34" charset="0"/>
                </a:rPr>
                <a:t>Cloud</a:t>
              </a:r>
              <a:br>
                <a:rPr lang="en-GB" sz="1400" dirty="0" smtClean="0">
                  <a:solidFill>
                    <a:srgbClr val="000000"/>
                  </a:solidFill>
                  <a:latin typeface="Lucida Sans Unicode" pitchFamily="34" charset="0"/>
                </a:rPr>
              </a:br>
              <a:r>
                <a:rPr lang="en-GB" sz="1400" dirty="0" smtClean="0">
                  <a:solidFill>
                    <a:srgbClr val="000000"/>
                  </a:solidFill>
                  <a:latin typeface="Lucida Sans Unicode" pitchFamily="34" charset="0"/>
                </a:rPr>
                <a:t>Sigma</a:t>
              </a:r>
              <a:endParaRPr lang="en-GB" sz="1400" dirty="0">
                <a:solidFill>
                  <a:srgbClr val="000000"/>
                </a:solidFill>
                <a:latin typeface="Lucida Sans Unicode" pitchFamily="34" charset="0"/>
              </a:endParaRPr>
            </a:p>
          </p:txBody>
        </p:sp>
        <p:sp>
          <p:nvSpPr>
            <p:cNvPr id="10" name="Cloud"/>
            <p:cNvSpPr>
              <a:spLocks noChangeAspect="1" noEditPoints="1" noChangeArrowheads="1"/>
            </p:cNvSpPr>
            <p:nvPr/>
          </p:nvSpPr>
          <p:spPr bwMode="auto">
            <a:xfrm>
              <a:off x="5118543" y="4275683"/>
              <a:ext cx="1219200" cy="81703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19050">
              <a:solidFill>
                <a:schemeClr val="accent2"/>
              </a:solidFill>
              <a:miter lim="800000"/>
              <a:headEnd/>
              <a:tailEnd/>
            </a:ln>
            <a:effectLst/>
          </p:spPr>
          <p:txBody>
            <a:bodyPr vert="horz" wrap="square" lIns="36000" tIns="45720" rIns="36000" bIns="45720" numCol="1" anchor="ctr" anchorCtr="0" compatLnSpc="1">
              <a:prstTxWarp prst="textNoShape">
                <a:avLst/>
              </a:prstTxWarp>
            </a:bodyPr>
            <a:lstStyle/>
            <a:p>
              <a:pPr algn="ctr" fontAlgn="base">
                <a:spcBef>
                  <a:spcPct val="0"/>
                </a:spcBef>
                <a:spcAft>
                  <a:spcPct val="0"/>
                </a:spcAft>
              </a:pPr>
              <a:r>
                <a:rPr lang="en-GB" sz="1400" dirty="0" smtClean="0">
                  <a:solidFill>
                    <a:srgbClr val="000000"/>
                  </a:solidFill>
                  <a:latin typeface="Lucida Sans Unicode" pitchFamily="34" charset="0"/>
                </a:rPr>
                <a:t>T-</a:t>
              </a:r>
              <a:br>
                <a:rPr lang="en-GB" sz="1400" dirty="0" smtClean="0">
                  <a:solidFill>
                    <a:srgbClr val="000000"/>
                  </a:solidFill>
                  <a:latin typeface="Lucida Sans Unicode" pitchFamily="34" charset="0"/>
                </a:rPr>
              </a:br>
              <a:r>
                <a:rPr lang="en-GB" sz="1400" dirty="0" smtClean="0">
                  <a:solidFill>
                    <a:srgbClr val="000000"/>
                  </a:solidFill>
                  <a:latin typeface="Lucida Sans Unicode" pitchFamily="34" charset="0"/>
                </a:rPr>
                <a:t>Systems</a:t>
              </a:r>
              <a:endParaRPr lang="en-GB" sz="1400" dirty="0">
                <a:solidFill>
                  <a:srgbClr val="000000"/>
                </a:solidFill>
                <a:latin typeface="Lucida Sans Unicode" pitchFamily="34" charset="0"/>
              </a:endParaRPr>
            </a:p>
          </p:txBody>
        </p:sp>
        <p:sp>
          <p:nvSpPr>
            <p:cNvPr id="11" name="Rectangle 10"/>
            <p:cNvSpPr/>
            <p:nvPr/>
          </p:nvSpPr>
          <p:spPr>
            <a:xfrm>
              <a:off x="3505200" y="3137104"/>
              <a:ext cx="1815905" cy="482317"/>
            </a:xfrm>
            <a:prstGeom prst="rect">
              <a:avLst/>
            </a:pr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GB" sz="1200" dirty="0" smtClean="0">
                  <a:solidFill>
                    <a:srgbClr val="333399"/>
                  </a:solidFill>
                </a:rPr>
                <a:t>Broker(s)</a:t>
              </a:r>
              <a:endParaRPr lang="en-GB" dirty="0">
                <a:solidFill>
                  <a:srgbClr val="333399"/>
                </a:solidFill>
              </a:endParaRPr>
            </a:p>
          </p:txBody>
        </p:sp>
        <p:sp>
          <p:nvSpPr>
            <p:cNvPr id="12" name="Cloud"/>
            <p:cNvSpPr>
              <a:spLocks noChangeAspect="1" noEditPoints="1" noChangeArrowheads="1"/>
            </p:cNvSpPr>
            <p:nvPr/>
          </p:nvSpPr>
          <p:spPr bwMode="auto">
            <a:xfrm>
              <a:off x="1317355" y="4212339"/>
              <a:ext cx="1219200" cy="81703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19050">
              <a:solidFill>
                <a:schemeClr val="accent2"/>
              </a:solidFill>
              <a:miter lim="800000"/>
              <a:headEnd/>
              <a:tailEnd/>
            </a:ln>
            <a:effectLst/>
          </p:spPr>
          <p:txBody>
            <a:bodyPr vert="horz" wrap="square" lIns="0" tIns="45720" rIns="0" bIns="45720" numCol="1" anchor="ctr" anchorCtr="0" compatLnSpc="1">
              <a:prstTxWarp prst="textNoShape">
                <a:avLst/>
              </a:prstTxWarp>
            </a:bodyPr>
            <a:lstStyle/>
            <a:p>
              <a:pPr algn="ctr" fontAlgn="base">
                <a:spcBef>
                  <a:spcPct val="0"/>
                </a:spcBef>
                <a:spcAft>
                  <a:spcPct val="0"/>
                </a:spcAft>
              </a:pPr>
              <a:r>
                <a:rPr lang="en-GB" sz="1100" dirty="0" smtClean="0">
                  <a:solidFill>
                    <a:srgbClr val="000000"/>
                  </a:solidFill>
                  <a:latin typeface="Lucida Sans Unicode" pitchFamily="34" charset="0"/>
                </a:rPr>
                <a:t>EGI Fed Cloud</a:t>
              </a:r>
              <a:endParaRPr lang="en-GB" sz="2800" dirty="0">
                <a:solidFill>
                  <a:srgbClr val="000000"/>
                </a:solidFill>
                <a:latin typeface="Lucida Sans Unicode" pitchFamily="34" charset="0"/>
              </a:endParaRPr>
            </a:p>
          </p:txBody>
        </p:sp>
        <p:grpSp>
          <p:nvGrpSpPr>
            <p:cNvPr id="13" name="Group 12"/>
            <p:cNvGrpSpPr/>
            <p:nvPr/>
          </p:nvGrpSpPr>
          <p:grpSpPr>
            <a:xfrm>
              <a:off x="5229516" y="5543867"/>
              <a:ext cx="807519" cy="530691"/>
              <a:chOff x="2357754" y="5805264"/>
              <a:chExt cx="1206134" cy="792088"/>
            </a:xfrm>
          </p:grpSpPr>
          <p:sp>
            <p:nvSpPr>
              <p:cNvPr id="91" name="Rectangle 90"/>
              <p:cNvSpPr/>
              <p:nvPr/>
            </p:nvSpPr>
            <p:spPr>
              <a:xfrm>
                <a:off x="2357754" y="5805264"/>
                <a:ext cx="120613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endParaRPr>
              </a:p>
            </p:txBody>
          </p:sp>
          <p:sp>
            <p:nvSpPr>
              <p:cNvPr id="92" name="Rectangle 91"/>
              <p:cNvSpPr/>
              <p:nvPr/>
            </p:nvSpPr>
            <p:spPr>
              <a:xfrm>
                <a:off x="2483768" y="5868952"/>
                <a:ext cx="64807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400" dirty="0" smtClean="0">
                    <a:solidFill>
                      <a:srgbClr val="333399"/>
                    </a:solidFill>
                  </a:rPr>
                  <a:t>Front-end</a:t>
                </a:r>
                <a:endParaRPr lang="en-GB" sz="400" dirty="0">
                  <a:solidFill>
                    <a:srgbClr val="333399"/>
                  </a:solidFill>
                </a:endParaRPr>
              </a:p>
            </p:txBody>
          </p:sp>
          <p:sp>
            <p:nvSpPr>
              <p:cNvPr id="93" name="Flowchart: Magnetic Disk 92"/>
              <p:cNvSpPr/>
              <p:nvPr/>
            </p:nvSpPr>
            <p:spPr>
              <a:xfrm>
                <a:off x="3131840" y="6191939"/>
                <a:ext cx="216024" cy="288032"/>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endParaRPr>
              </a:p>
            </p:txBody>
          </p:sp>
          <p:sp>
            <p:nvSpPr>
              <p:cNvPr id="94" name="Cube 93"/>
              <p:cNvSpPr/>
              <p:nvPr/>
            </p:nvSpPr>
            <p:spPr>
              <a:xfrm>
                <a:off x="2612353" y="6093296"/>
                <a:ext cx="288032" cy="38667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endParaRPr>
              </a:p>
            </p:txBody>
          </p:sp>
        </p:grpSp>
        <p:grpSp>
          <p:nvGrpSpPr>
            <p:cNvPr id="14" name="Group 13"/>
            <p:cNvGrpSpPr/>
            <p:nvPr/>
          </p:nvGrpSpPr>
          <p:grpSpPr>
            <a:xfrm>
              <a:off x="2707068" y="5574918"/>
              <a:ext cx="807519" cy="530691"/>
              <a:chOff x="2357754" y="5805264"/>
              <a:chExt cx="1206134" cy="792088"/>
            </a:xfrm>
          </p:grpSpPr>
          <p:sp>
            <p:nvSpPr>
              <p:cNvPr id="87" name="Rectangle 86"/>
              <p:cNvSpPr/>
              <p:nvPr/>
            </p:nvSpPr>
            <p:spPr>
              <a:xfrm>
                <a:off x="2357754" y="5805264"/>
                <a:ext cx="120613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endParaRPr>
              </a:p>
            </p:txBody>
          </p:sp>
          <p:sp>
            <p:nvSpPr>
              <p:cNvPr id="88" name="Rectangle 87"/>
              <p:cNvSpPr/>
              <p:nvPr/>
            </p:nvSpPr>
            <p:spPr>
              <a:xfrm>
                <a:off x="2483768" y="5868952"/>
                <a:ext cx="64807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400" dirty="0" smtClean="0">
                    <a:solidFill>
                      <a:srgbClr val="333399"/>
                    </a:solidFill>
                  </a:rPr>
                  <a:t>Front-end</a:t>
                </a:r>
                <a:endParaRPr lang="en-GB" sz="400" dirty="0">
                  <a:solidFill>
                    <a:srgbClr val="333399"/>
                  </a:solidFill>
                </a:endParaRPr>
              </a:p>
            </p:txBody>
          </p:sp>
          <p:sp>
            <p:nvSpPr>
              <p:cNvPr id="89" name="Flowchart: Magnetic Disk 88"/>
              <p:cNvSpPr/>
              <p:nvPr/>
            </p:nvSpPr>
            <p:spPr>
              <a:xfrm>
                <a:off x="3131840" y="6191939"/>
                <a:ext cx="216024" cy="288032"/>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endParaRPr>
              </a:p>
            </p:txBody>
          </p:sp>
          <p:sp>
            <p:nvSpPr>
              <p:cNvPr id="90" name="Cube 89"/>
              <p:cNvSpPr/>
              <p:nvPr/>
            </p:nvSpPr>
            <p:spPr>
              <a:xfrm>
                <a:off x="2612353" y="6093296"/>
                <a:ext cx="288032" cy="38667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endParaRPr>
              </a:p>
            </p:txBody>
          </p:sp>
        </p:grpSp>
        <p:grpSp>
          <p:nvGrpSpPr>
            <p:cNvPr id="15" name="Group 14"/>
            <p:cNvGrpSpPr/>
            <p:nvPr/>
          </p:nvGrpSpPr>
          <p:grpSpPr>
            <a:xfrm>
              <a:off x="3913271" y="5562599"/>
              <a:ext cx="807519" cy="530691"/>
              <a:chOff x="2357754" y="5805264"/>
              <a:chExt cx="1206134" cy="792088"/>
            </a:xfrm>
          </p:grpSpPr>
          <p:sp>
            <p:nvSpPr>
              <p:cNvPr id="83" name="Rectangle 82"/>
              <p:cNvSpPr/>
              <p:nvPr/>
            </p:nvSpPr>
            <p:spPr>
              <a:xfrm>
                <a:off x="2357754" y="5805264"/>
                <a:ext cx="120613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endParaRPr>
              </a:p>
            </p:txBody>
          </p:sp>
          <p:sp>
            <p:nvSpPr>
              <p:cNvPr id="84" name="Rectangle 83"/>
              <p:cNvSpPr/>
              <p:nvPr/>
            </p:nvSpPr>
            <p:spPr>
              <a:xfrm>
                <a:off x="2483768" y="5868952"/>
                <a:ext cx="64807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400" dirty="0" smtClean="0">
                    <a:solidFill>
                      <a:srgbClr val="333399"/>
                    </a:solidFill>
                  </a:rPr>
                  <a:t>Front-end</a:t>
                </a:r>
                <a:endParaRPr lang="en-GB" sz="400" dirty="0">
                  <a:solidFill>
                    <a:srgbClr val="333399"/>
                  </a:solidFill>
                </a:endParaRPr>
              </a:p>
            </p:txBody>
          </p:sp>
          <p:sp>
            <p:nvSpPr>
              <p:cNvPr id="85" name="Flowchart: Magnetic Disk 84"/>
              <p:cNvSpPr/>
              <p:nvPr/>
            </p:nvSpPr>
            <p:spPr>
              <a:xfrm>
                <a:off x="3131840" y="6191939"/>
                <a:ext cx="216024" cy="288032"/>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endParaRPr>
              </a:p>
            </p:txBody>
          </p:sp>
          <p:sp>
            <p:nvSpPr>
              <p:cNvPr id="86" name="Cube 85"/>
              <p:cNvSpPr/>
              <p:nvPr/>
            </p:nvSpPr>
            <p:spPr>
              <a:xfrm>
                <a:off x="2612353" y="6093296"/>
                <a:ext cx="288032" cy="38667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endParaRPr>
              </a:p>
            </p:txBody>
          </p:sp>
        </p:grpSp>
        <p:grpSp>
          <p:nvGrpSpPr>
            <p:cNvPr id="16" name="Group 15"/>
            <p:cNvGrpSpPr/>
            <p:nvPr/>
          </p:nvGrpSpPr>
          <p:grpSpPr>
            <a:xfrm>
              <a:off x="1551580" y="5562600"/>
              <a:ext cx="807519" cy="530691"/>
              <a:chOff x="2357754" y="5805264"/>
              <a:chExt cx="1206134" cy="792088"/>
            </a:xfrm>
          </p:grpSpPr>
          <p:sp>
            <p:nvSpPr>
              <p:cNvPr id="79" name="Rectangle 78"/>
              <p:cNvSpPr/>
              <p:nvPr/>
            </p:nvSpPr>
            <p:spPr>
              <a:xfrm>
                <a:off x="2357754" y="5805264"/>
                <a:ext cx="120613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endParaRPr>
              </a:p>
            </p:txBody>
          </p:sp>
          <p:sp>
            <p:nvSpPr>
              <p:cNvPr id="80" name="Rectangle 79"/>
              <p:cNvSpPr/>
              <p:nvPr/>
            </p:nvSpPr>
            <p:spPr>
              <a:xfrm>
                <a:off x="2483768" y="5868952"/>
                <a:ext cx="64807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400" dirty="0" smtClean="0">
                    <a:solidFill>
                      <a:srgbClr val="333399"/>
                    </a:solidFill>
                  </a:rPr>
                  <a:t>Front-end</a:t>
                </a:r>
                <a:endParaRPr lang="en-GB" sz="400" dirty="0">
                  <a:solidFill>
                    <a:srgbClr val="333399"/>
                  </a:solidFill>
                </a:endParaRPr>
              </a:p>
            </p:txBody>
          </p:sp>
          <p:sp>
            <p:nvSpPr>
              <p:cNvPr id="81" name="Flowchart: Magnetic Disk 80"/>
              <p:cNvSpPr/>
              <p:nvPr/>
            </p:nvSpPr>
            <p:spPr>
              <a:xfrm>
                <a:off x="3131840" y="6191939"/>
                <a:ext cx="216024" cy="288032"/>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endParaRPr>
              </a:p>
            </p:txBody>
          </p:sp>
          <p:sp>
            <p:nvSpPr>
              <p:cNvPr id="82" name="Cube 81"/>
              <p:cNvSpPr/>
              <p:nvPr/>
            </p:nvSpPr>
            <p:spPr>
              <a:xfrm>
                <a:off x="2612353" y="6093296"/>
                <a:ext cx="288032" cy="38667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endParaRPr>
              </a:p>
            </p:txBody>
          </p:sp>
        </p:grpSp>
        <p:grpSp>
          <p:nvGrpSpPr>
            <p:cNvPr id="17" name="Group 16"/>
            <p:cNvGrpSpPr/>
            <p:nvPr/>
          </p:nvGrpSpPr>
          <p:grpSpPr>
            <a:xfrm>
              <a:off x="508912" y="5568878"/>
              <a:ext cx="807519" cy="530691"/>
              <a:chOff x="2357754" y="5805264"/>
              <a:chExt cx="1206134" cy="792088"/>
            </a:xfrm>
          </p:grpSpPr>
          <p:sp>
            <p:nvSpPr>
              <p:cNvPr id="75" name="Rectangle 74"/>
              <p:cNvSpPr/>
              <p:nvPr/>
            </p:nvSpPr>
            <p:spPr>
              <a:xfrm>
                <a:off x="2357754" y="5805264"/>
                <a:ext cx="120613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endParaRPr>
              </a:p>
            </p:txBody>
          </p:sp>
          <p:sp>
            <p:nvSpPr>
              <p:cNvPr id="76" name="Rectangle 75"/>
              <p:cNvSpPr/>
              <p:nvPr/>
            </p:nvSpPr>
            <p:spPr>
              <a:xfrm>
                <a:off x="2483768" y="5868952"/>
                <a:ext cx="64807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400" dirty="0" smtClean="0">
                    <a:solidFill>
                      <a:srgbClr val="333399"/>
                    </a:solidFill>
                  </a:rPr>
                  <a:t>Front-end</a:t>
                </a:r>
                <a:endParaRPr lang="en-GB" sz="400" dirty="0">
                  <a:solidFill>
                    <a:srgbClr val="333399"/>
                  </a:solidFill>
                </a:endParaRPr>
              </a:p>
            </p:txBody>
          </p:sp>
          <p:sp>
            <p:nvSpPr>
              <p:cNvPr id="77" name="Flowchart: Magnetic Disk 76"/>
              <p:cNvSpPr/>
              <p:nvPr/>
            </p:nvSpPr>
            <p:spPr>
              <a:xfrm>
                <a:off x="3131840" y="6191939"/>
                <a:ext cx="216024" cy="288032"/>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endParaRPr>
              </a:p>
            </p:txBody>
          </p:sp>
          <p:sp>
            <p:nvSpPr>
              <p:cNvPr id="78" name="Cube 77"/>
              <p:cNvSpPr/>
              <p:nvPr/>
            </p:nvSpPr>
            <p:spPr>
              <a:xfrm>
                <a:off x="2612353" y="6093296"/>
                <a:ext cx="288032" cy="38667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endParaRPr>
              </a:p>
            </p:txBody>
          </p:sp>
        </p:grpSp>
        <p:grpSp>
          <p:nvGrpSpPr>
            <p:cNvPr id="18" name="Group 17"/>
            <p:cNvGrpSpPr/>
            <p:nvPr/>
          </p:nvGrpSpPr>
          <p:grpSpPr>
            <a:xfrm>
              <a:off x="307834" y="1822375"/>
              <a:ext cx="1277816" cy="631772"/>
              <a:chOff x="2250814" y="188640"/>
              <a:chExt cx="1250067" cy="792088"/>
            </a:xfrm>
          </p:grpSpPr>
          <p:sp>
            <p:nvSpPr>
              <p:cNvPr id="71" name="Rectangle 70"/>
              <p:cNvSpPr/>
              <p:nvPr/>
            </p:nvSpPr>
            <p:spPr>
              <a:xfrm>
                <a:off x="2294747" y="188640"/>
                <a:ext cx="120613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pic>
            <p:nvPicPr>
              <p:cNvPr id="72" name="Picture 7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50814" y="324727"/>
                <a:ext cx="519913" cy="519913"/>
              </a:xfrm>
              <a:prstGeom prst="rect">
                <a:avLst/>
              </a:prstGeom>
            </p:spPr>
          </p:pic>
          <p:pic>
            <p:nvPicPr>
              <p:cNvPr id="73" name="Picture 7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7911" y="324727"/>
                <a:ext cx="519913" cy="519913"/>
              </a:xfrm>
              <a:prstGeom prst="rect">
                <a:avLst/>
              </a:prstGeom>
            </p:spPr>
          </p:pic>
          <p:pic>
            <p:nvPicPr>
              <p:cNvPr id="74" name="Picture 7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85008" y="324727"/>
                <a:ext cx="519913" cy="519913"/>
              </a:xfrm>
              <a:prstGeom prst="rect">
                <a:avLst/>
              </a:prstGeom>
            </p:spPr>
          </p:pic>
        </p:grpSp>
        <p:grpSp>
          <p:nvGrpSpPr>
            <p:cNvPr id="19" name="Group 18"/>
            <p:cNvGrpSpPr/>
            <p:nvPr/>
          </p:nvGrpSpPr>
          <p:grpSpPr>
            <a:xfrm>
              <a:off x="4714316" y="1822375"/>
              <a:ext cx="1277816" cy="631772"/>
              <a:chOff x="2250814" y="188640"/>
              <a:chExt cx="1250067" cy="792088"/>
            </a:xfrm>
          </p:grpSpPr>
          <p:sp>
            <p:nvSpPr>
              <p:cNvPr id="67" name="Rectangle 66"/>
              <p:cNvSpPr/>
              <p:nvPr/>
            </p:nvSpPr>
            <p:spPr>
              <a:xfrm>
                <a:off x="2294747" y="188640"/>
                <a:ext cx="120613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pic>
            <p:nvPicPr>
              <p:cNvPr id="68" name="Picture 6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50814" y="324727"/>
                <a:ext cx="519913" cy="519913"/>
              </a:xfrm>
              <a:prstGeom prst="rect">
                <a:avLst/>
              </a:prstGeom>
            </p:spPr>
          </p:pic>
          <p:pic>
            <p:nvPicPr>
              <p:cNvPr id="69" name="Picture 6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7911" y="324727"/>
                <a:ext cx="519913" cy="519913"/>
              </a:xfrm>
              <a:prstGeom prst="rect">
                <a:avLst/>
              </a:prstGeom>
            </p:spPr>
          </p:pic>
          <p:pic>
            <p:nvPicPr>
              <p:cNvPr id="70" name="Picture 6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85008" y="324727"/>
                <a:ext cx="519913" cy="519913"/>
              </a:xfrm>
              <a:prstGeom prst="rect">
                <a:avLst/>
              </a:prstGeom>
            </p:spPr>
          </p:pic>
        </p:grpSp>
        <p:grpSp>
          <p:nvGrpSpPr>
            <p:cNvPr id="20" name="Group 19"/>
            <p:cNvGrpSpPr/>
            <p:nvPr/>
          </p:nvGrpSpPr>
          <p:grpSpPr>
            <a:xfrm>
              <a:off x="5943600" y="1811186"/>
              <a:ext cx="1277816" cy="631772"/>
              <a:chOff x="2250814" y="188640"/>
              <a:chExt cx="1250067" cy="792088"/>
            </a:xfrm>
          </p:grpSpPr>
          <p:sp>
            <p:nvSpPr>
              <p:cNvPr id="63" name="Rectangle 62"/>
              <p:cNvSpPr/>
              <p:nvPr/>
            </p:nvSpPr>
            <p:spPr>
              <a:xfrm>
                <a:off x="2294747" y="188640"/>
                <a:ext cx="120613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pic>
            <p:nvPicPr>
              <p:cNvPr id="64" name="Picture 6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50814" y="324727"/>
                <a:ext cx="519913" cy="519913"/>
              </a:xfrm>
              <a:prstGeom prst="rect">
                <a:avLst/>
              </a:prstGeom>
            </p:spPr>
          </p:pic>
          <p:pic>
            <p:nvPicPr>
              <p:cNvPr id="65" name="Picture 6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7911" y="324727"/>
                <a:ext cx="519913" cy="519913"/>
              </a:xfrm>
              <a:prstGeom prst="rect">
                <a:avLst/>
              </a:prstGeom>
            </p:spPr>
          </p:pic>
          <p:pic>
            <p:nvPicPr>
              <p:cNvPr id="66" name="Picture 6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85008" y="324727"/>
                <a:ext cx="519913" cy="519913"/>
              </a:xfrm>
              <a:prstGeom prst="rect">
                <a:avLst/>
              </a:prstGeom>
            </p:spPr>
          </p:pic>
        </p:grpSp>
        <p:grpSp>
          <p:nvGrpSpPr>
            <p:cNvPr id="21" name="Group 20"/>
            <p:cNvGrpSpPr/>
            <p:nvPr/>
          </p:nvGrpSpPr>
          <p:grpSpPr>
            <a:xfrm>
              <a:off x="1551580" y="1828800"/>
              <a:ext cx="1277816" cy="631772"/>
              <a:chOff x="2250814" y="188640"/>
              <a:chExt cx="1250067" cy="792088"/>
            </a:xfrm>
          </p:grpSpPr>
          <p:sp>
            <p:nvSpPr>
              <p:cNvPr id="59" name="Rectangle 58"/>
              <p:cNvSpPr/>
              <p:nvPr/>
            </p:nvSpPr>
            <p:spPr>
              <a:xfrm>
                <a:off x="2294747" y="188640"/>
                <a:ext cx="120613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pic>
            <p:nvPicPr>
              <p:cNvPr id="60" name="Picture 5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50814" y="324727"/>
                <a:ext cx="519913" cy="519913"/>
              </a:xfrm>
              <a:prstGeom prst="rect">
                <a:avLst/>
              </a:prstGeom>
            </p:spPr>
          </p:pic>
          <p:pic>
            <p:nvPicPr>
              <p:cNvPr id="61" name="Picture 6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7911" y="324727"/>
                <a:ext cx="519913" cy="519913"/>
              </a:xfrm>
              <a:prstGeom prst="rect">
                <a:avLst/>
              </a:prstGeom>
            </p:spPr>
          </p:pic>
          <p:pic>
            <p:nvPicPr>
              <p:cNvPr id="62" name="Picture 6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85008" y="324727"/>
                <a:ext cx="519913" cy="519913"/>
              </a:xfrm>
              <a:prstGeom prst="rect">
                <a:avLst/>
              </a:prstGeom>
            </p:spPr>
          </p:pic>
        </p:grpSp>
        <p:sp>
          <p:nvSpPr>
            <p:cNvPr id="22" name="TextBox 21"/>
            <p:cNvSpPr txBox="1"/>
            <p:nvPr/>
          </p:nvSpPr>
          <p:spPr>
            <a:xfrm>
              <a:off x="996104" y="1266947"/>
              <a:ext cx="1045479" cy="307777"/>
            </a:xfrm>
            <a:prstGeom prst="rect">
              <a:avLst/>
            </a:prstGeom>
            <a:noFill/>
          </p:spPr>
          <p:txBody>
            <a:bodyPr wrap="none" rtlCol="0">
              <a:spAutoFit/>
            </a:bodyPr>
            <a:lstStyle/>
            <a:p>
              <a:pPr fontAlgn="base">
                <a:spcBef>
                  <a:spcPct val="0"/>
                </a:spcBef>
                <a:spcAft>
                  <a:spcPct val="0"/>
                </a:spcAft>
              </a:pPr>
              <a:r>
                <a:rPr lang="en-GB" sz="1400" dirty="0" smtClean="0">
                  <a:solidFill>
                    <a:srgbClr val="000000"/>
                  </a:solidFill>
                  <a:latin typeface="Verdana"/>
                  <a:cs typeface="Verdana"/>
                </a:rPr>
                <a:t>Academic</a:t>
              </a:r>
            </a:p>
          </p:txBody>
        </p:sp>
        <p:sp>
          <p:nvSpPr>
            <p:cNvPr id="23" name="TextBox 22"/>
            <p:cNvSpPr txBox="1"/>
            <p:nvPr/>
          </p:nvSpPr>
          <p:spPr>
            <a:xfrm>
              <a:off x="5201959" y="1265458"/>
              <a:ext cx="2103333" cy="307777"/>
            </a:xfrm>
            <a:prstGeom prst="rect">
              <a:avLst/>
            </a:prstGeom>
            <a:noFill/>
          </p:spPr>
          <p:txBody>
            <a:bodyPr wrap="none" rtlCol="0">
              <a:spAutoFit/>
            </a:bodyPr>
            <a:lstStyle/>
            <a:p>
              <a:pPr fontAlgn="base">
                <a:spcBef>
                  <a:spcPct val="0"/>
                </a:spcBef>
                <a:spcAft>
                  <a:spcPct val="0"/>
                </a:spcAft>
              </a:pPr>
              <a:r>
                <a:rPr lang="en-GB" sz="1400" dirty="0" smtClean="0">
                  <a:solidFill>
                    <a:srgbClr val="000000"/>
                  </a:solidFill>
                  <a:latin typeface="Verdana"/>
                  <a:cs typeface="Verdana"/>
                </a:rPr>
                <a:t>Other market sectors</a:t>
              </a:r>
            </a:p>
          </p:txBody>
        </p:sp>
        <p:sp>
          <p:nvSpPr>
            <p:cNvPr id="24" name="TextBox 23"/>
            <p:cNvSpPr txBox="1"/>
            <p:nvPr/>
          </p:nvSpPr>
          <p:spPr>
            <a:xfrm>
              <a:off x="440189" y="1547638"/>
              <a:ext cx="995785" cy="261610"/>
            </a:xfrm>
            <a:prstGeom prst="rect">
              <a:avLst/>
            </a:prstGeom>
            <a:noFill/>
          </p:spPr>
          <p:txBody>
            <a:bodyPr wrap="none" rtlCol="0">
              <a:spAutoFit/>
            </a:bodyPr>
            <a:lstStyle/>
            <a:p>
              <a:pPr fontAlgn="base">
                <a:spcBef>
                  <a:spcPct val="0"/>
                </a:spcBef>
                <a:spcAft>
                  <a:spcPct val="0"/>
                </a:spcAft>
              </a:pPr>
              <a:r>
                <a:rPr lang="en-GB" sz="1100" dirty="0" smtClean="0">
                  <a:solidFill>
                    <a:srgbClr val="000000"/>
                  </a:solidFill>
                  <a:latin typeface="Verdana"/>
                  <a:cs typeface="Verdana"/>
                </a:rPr>
                <a:t>Big Science</a:t>
              </a:r>
            </a:p>
          </p:txBody>
        </p:sp>
        <p:sp>
          <p:nvSpPr>
            <p:cNvPr id="25" name="TextBox 24"/>
            <p:cNvSpPr txBox="1"/>
            <p:nvPr/>
          </p:nvSpPr>
          <p:spPr>
            <a:xfrm>
              <a:off x="1524000" y="1547638"/>
              <a:ext cx="2513830" cy="261610"/>
            </a:xfrm>
            <a:prstGeom prst="rect">
              <a:avLst/>
            </a:prstGeom>
            <a:noFill/>
          </p:spPr>
          <p:txBody>
            <a:bodyPr wrap="none" rtlCol="0">
              <a:spAutoFit/>
            </a:bodyPr>
            <a:lstStyle/>
            <a:p>
              <a:pPr fontAlgn="base">
                <a:spcBef>
                  <a:spcPct val="0"/>
                </a:spcBef>
                <a:spcAft>
                  <a:spcPct val="0"/>
                </a:spcAft>
              </a:pPr>
              <a:r>
                <a:rPr lang="en-GB" sz="1100" dirty="0" smtClean="0">
                  <a:solidFill>
                    <a:srgbClr val="000000"/>
                  </a:solidFill>
                  <a:latin typeface="Verdana"/>
                  <a:cs typeface="Verdana"/>
                </a:rPr>
                <a:t>Small and Medium Scale Science</a:t>
              </a:r>
            </a:p>
          </p:txBody>
        </p:sp>
        <p:sp>
          <p:nvSpPr>
            <p:cNvPr id="26" name="TextBox 25"/>
            <p:cNvSpPr txBox="1"/>
            <p:nvPr/>
          </p:nvSpPr>
          <p:spPr>
            <a:xfrm>
              <a:off x="685800" y="6096000"/>
              <a:ext cx="1548927" cy="307777"/>
            </a:xfrm>
            <a:prstGeom prst="rect">
              <a:avLst/>
            </a:prstGeom>
            <a:noFill/>
          </p:spPr>
          <p:txBody>
            <a:bodyPr wrap="square" rtlCol="0">
              <a:spAutoFit/>
            </a:bodyPr>
            <a:lstStyle/>
            <a:p>
              <a:pPr fontAlgn="base">
                <a:spcBef>
                  <a:spcPct val="0"/>
                </a:spcBef>
                <a:spcAft>
                  <a:spcPct val="0"/>
                </a:spcAft>
              </a:pPr>
              <a:r>
                <a:rPr lang="en-GB" sz="1400" dirty="0" smtClean="0">
                  <a:solidFill>
                    <a:srgbClr val="000000"/>
                  </a:solidFill>
                  <a:latin typeface="Verdana"/>
                  <a:cs typeface="Verdana"/>
                </a:rPr>
                <a:t>Publicly funded</a:t>
              </a:r>
            </a:p>
          </p:txBody>
        </p:sp>
        <p:sp>
          <p:nvSpPr>
            <p:cNvPr id="27" name="TextBox 26"/>
            <p:cNvSpPr txBox="1"/>
            <p:nvPr/>
          </p:nvSpPr>
          <p:spPr>
            <a:xfrm>
              <a:off x="4081734" y="6169223"/>
              <a:ext cx="1252266" cy="307777"/>
            </a:xfrm>
            <a:prstGeom prst="rect">
              <a:avLst/>
            </a:prstGeom>
            <a:noFill/>
          </p:spPr>
          <p:txBody>
            <a:bodyPr wrap="none" rtlCol="0">
              <a:spAutoFit/>
            </a:bodyPr>
            <a:lstStyle/>
            <a:p>
              <a:pPr algn="r" fontAlgn="base">
                <a:spcBef>
                  <a:spcPct val="0"/>
                </a:spcBef>
                <a:spcAft>
                  <a:spcPct val="0"/>
                </a:spcAft>
              </a:pPr>
              <a:r>
                <a:rPr lang="en-GB" sz="1400" dirty="0" smtClean="0">
                  <a:solidFill>
                    <a:srgbClr val="000000"/>
                  </a:solidFill>
                  <a:latin typeface="Verdana"/>
                  <a:cs typeface="Verdana"/>
                </a:rPr>
                <a:t>Commercial</a:t>
              </a:r>
            </a:p>
          </p:txBody>
        </p:sp>
        <p:cxnSp>
          <p:nvCxnSpPr>
            <p:cNvPr id="28" name="Elbow Connector 27"/>
            <p:cNvCxnSpPr>
              <a:stCxn id="11" idx="1"/>
            </p:cNvCxnSpPr>
            <p:nvPr/>
          </p:nvCxnSpPr>
          <p:spPr>
            <a:xfrm rot="10800000">
              <a:off x="1435974" y="2442959"/>
              <a:ext cx="2069226" cy="935305"/>
            </a:xfrm>
            <a:prstGeom prst="bentConnector3">
              <a:avLst>
                <a:gd name="adj1" fmla="val 100082"/>
              </a:avLst>
            </a:prstGeom>
            <a:ln w="19050">
              <a:solidFill>
                <a:schemeClr val="accent2"/>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9" name="Elbow Connector 28"/>
            <p:cNvCxnSpPr>
              <a:stCxn id="75" idx="0"/>
            </p:cNvCxnSpPr>
            <p:nvPr/>
          </p:nvCxnSpPr>
          <p:spPr>
            <a:xfrm rot="5400000" flipH="1" flipV="1">
              <a:off x="730875" y="4982397"/>
              <a:ext cx="768278" cy="404685"/>
            </a:xfrm>
            <a:prstGeom prst="bentConnector3">
              <a:avLst>
                <a:gd name="adj1" fmla="val 50000"/>
              </a:avLst>
            </a:prstGeom>
            <a:ln w="19050">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30" name="Elbow Connector 29"/>
            <p:cNvCxnSpPr>
              <a:stCxn id="79" idx="0"/>
            </p:cNvCxnSpPr>
            <p:nvPr/>
          </p:nvCxnSpPr>
          <p:spPr>
            <a:xfrm rot="5400000" flipH="1" flipV="1">
              <a:off x="1801905" y="4837637"/>
              <a:ext cx="878399" cy="571528"/>
            </a:xfrm>
            <a:prstGeom prst="bentConnector3">
              <a:avLst>
                <a:gd name="adj1" fmla="val 50000"/>
              </a:avLst>
            </a:prstGeom>
            <a:ln w="19050">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31" name="Elbow Connector 30"/>
            <p:cNvCxnSpPr>
              <a:stCxn id="87" idx="0"/>
            </p:cNvCxnSpPr>
            <p:nvPr/>
          </p:nvCxnSpPr>
          <p:spPr>
            <a:xfrm rot="5400000" flipH="1" flipV="1">
              <a:off x="2838055" y="5302145"/>
              <a:ext cx="545546" cy="1"/>
            </a:xfrm>
            <a:prstGeom prst="bentConnector3">
              <a:avLst>
                <a:gd name="adj1" fmla="val 50000"/>
              </a:avLst>
            </a:prstGeom>
            <a:ln w="19050">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32" name="Elbow Connector 31"/>
            <p:cNvCxnSpPr>
              <a:stCxn id="83" idx="0"/>
            </p:cNvCxnSpPr>
            <p:nvPr/>
          </p:nvCxnSpPr>
          <p:spPr>
            <a:xfrm rot="5400000" flipH="1" flipV="1">
              <a:off x="4002512" y="5248080"/>
              <a:ext cx="629038" cy="12700"/>
            </a:xfrm>
            <a:prstGeom prst="bentConnector3">
              <a:avLst>
                <a:gd name="adj1" fmla="val 50000"/>
              </a:avLst>
            </a:prstGeom>
            <a:ln w="19050">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33" name="Elbow Connector 32"/>
            <p:cNvCxnSpPr>
              <a:stCxn id="92" idx="0"/>
            </p:cNvCxnSpPr>
            <p:nvPr/>
          </p:nvCxnSpPr>
          <p:spPr>
            <a:xfrm rot="5400000" flipH="1" flipV="1">
              <a:off x="5198555" y="5254262"/>
              <a:ext cx="664551" cy="1"/>
            </a:xfrm>
            <a:prstGeom prst="bentConnector3">
              <a:avLst>
                <a:gd name="adj1" fmla="val 50000"/>
              </a:avLst>
            </a:prstGeom>
            <a:ln w="19050">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34" name="Elbow Connector 33"/>
            <p:cNvCxnSpPr/>
            <p:nvPr/>
          </p:nvCxnSpPr>
          <p:spPr>
            <a:xfrm rot="5400000" flipH="1" flipV="1">
              <a:off x="3470770" y="3806253"/>
              <a:ext cx="723980" cy="350321"/>
            </a:xfrm>
            <a:prstGeom prst="bentConnector3">
              <a:avLst>
                <a:gd name="adj1" fmla="val 50000"/>
              </a:avLst>
            </a:prstGeom>
            <a:ln w="19050">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35" name="Elbow Connector 34"/>
            <p:cNvCxnSpPr/>
            <p:nvPr/>
          </p:nvCxnSpPr>
          <p:spPr>
            <a:xfrm rot="16200000" flipV="1">
              <a:off x="4385892" y="3885098"/>
              <a:ext cx="702978" cy="171624"/>
            </a:xfrm>
            <a:prstGeom prst="bentConnector3">
              <a:avLst>
                <a:gd name="adj1" fmla="val 50000"/>
              </a:avLst>
            </a:prstGeom>
            <a:ln w="19050">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36" name="Elbow Connector 35"/>
            <p:cNvCxnSpPr/>
            <p:nvPr/>
          </p:nvCxnSpPr>
          <p:spPr>
            <a:xfrm rot="10800000">
              <a:off x="5245771" y="3619423"/>
              <a:ext cx="791264" cy="723979"/>
            </a:xfrm>
            <a:prstGeom prst="bentConnector3">
              <a:avLst>
                <a:gd name="adj1" fmla="val 50000"/>
              </a:avLst>
            </a:prstGeom>
            <a:ln w="19050">
              <a:solidFill>
                <a:schemeClr val="accent2"/>
              </a:solidFill>
              <a:tailEnd type="arrow"/>
            </a:ln>
          </p:spPr>
          <p:style>
            <a:lnRef idx="2">
              <a:schemeClr val="accent1"/>
            </a:lnRef>
            <a:fillRef idx="0">
              <a:schemeClr val="accent1"/>
            </a:fillRef>
            <a:effectRef idx="1">
              <a:schemeClr val="accent1"/>
            </a:effectRef>
            <a:fontRef idx="minor">
              <a:schemeClr val="tx1"/>
            </a:fontRef>
          </p:style>
        </p:cxnSp>
        <p:grpSp>
          <p:nvGrpSpPr>
            <p:cNvPr id="37" name="Group 36"/>
            <p:cNvGrpSpPr/>
            <p:nvPr/>
          </p:nvGrpSpPr>
          <p:grpSpPr>
            <a:xfrm>
              <a:off x="7162800" y="1822376"/>
              <a:ext cx="1277816" cy="631772"/>
              <a:chOff x="2250814" y="188640"/>
              <a:chExt cx="1250067" cy="792088"/>
            </a:xfrm>
          </p:grpSpPr>
          <p:sp>
            <p:nvSpPr>
              <p:cNvPr id="55" name="Rectangle 54"/>
              <p:cNvSpPr/>
              <p:nvPr/>
            </p:nvSpPr>
            <p:spPr>
              <a:xfrm>
                <a:off x="2294747" y="188640"/>
                <a:ext cx="120613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pic>
            <p:nvPicPr>
              <p:cNvPr id="56" name="Picture 5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50814" y="324727"/>
                <a:ext cx="519913" cy="519913"/>
              </a:xfrm>
              <a:prstGeom prst="rect">
                <a:avLst/>
              </a:prstGeom>
            </p:spPr>
          </p:pic>
          <p:pic>
            <p:nvPicPr>
              <p:cNvPr id="57" name="Picture 5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7911" y="324727"/>
                <a:ext cx="519913" cy="519913"/>
              </a:xfrm>
              <a:prstGeom prst="rect">
                <a:avLst/>
              </a:prstGeom>
            </p:spPr>
          </p:pic>
          <p:pic>
            <p:nvPicPr>
              <p:cNvPr id="58" name="Picture 5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85008" y="324727"/>
                <a:ext cx="519913" cy="519913"/>
              </a:xfrm>
              <a:prstGeom prst="rect">
                <a:avLst/>
              </a:prstGeom>
            </p:spPr>
          </p:pic>
        </p:grpSp>
        <p:cxnSp>
          <p:nvCxnSpPr>
            <p:cNvPr id="38" name="Elbow Connector 37"/>
            <p:cNvCxnSpPr>
              <a:stCxn id="11" idx="3"/>
              <a:endCxn id="63" idx="2"/>
            </p:cNvCxnSpPr>
            <p:nvPr/>
          </p:nvCxnSpPr>
          <p:spPr>
            <a:xfrm flipV="1">
              <a:off x="5321105" y="2442958"/>
              <a:ext cx="1283857" cy="935305"/>
            </a:xfrm>
            <a:prstGeom prst="bentConnector2">
              <a:avLst/>
            </a:prstGeom>
            <a:ln w="19050">
              <a:solidFill>
                <a:schemeClr val="accent2"/>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4823193" y="1538390"/>
              <a:ext cx="1063112" cy="261610"/>
            </a:xfrm>
            <a:prstGeom prst="rect">
              <a:avLst/>
            </a:prstGeom>
            <a:noFill/>
          </p:spPr>
          <p:txBody>
            <a:bodyPr wrap="none" rtlCol="0">
              <a:spAutoFit/>
            </a:bodyPr>
            <a:lstStyle/>
            <a:p>
              <a:pPr fontAlgn="base">
                <a:spcBef>
                  <a:spcPct val="0"/>
                </a:spcBef>
                <a:spcAft>
                  <a:spcPct val="0"/>
                </a:spcAft>
              </a:pPr>
              <a:r>
                <a:rPr lang="en-GB" sz="1100" dirty="0" smtClean="0">
                  <a:solidFill>
                    <a:srgbClr val="000000"/>
                  </a:solidFill>
                  <a:latin typeface="Verdana"/>
                  <a:cs typeface="Verdana"/>
                </a:rPr>
                <a:t>Government</a:t>
              </a:r>
            </a:p>
          </p:txBody>
        </p:sp>
        <p:sp>
          <p:nvSpPr>
            <p:cNvPr id="40" name="TextBox 39"/>
            <p:cNvSpPr txBox="1"/>
            <p:nvPr/>
          </p:nvSpPr>
          <p:spPr>
            <a:xfrm>
              <a:off x="5970358" y="1538390"/>
              <a:ext cx="1199367" cy="261610"/>
            </a:xfrm>
            <a:prstGeom prst="rect">
              <a:avLst/>
            </a:prstGeom>
            <a:noFill/>
          </p:spPr>
          <p:txBody>
            <a:bodyPr wrap="none" rtlCol="0">
              <a:spAutoFit/>
            </a:bodyPr>
            <a:lstStyle/>
            <a:p>
              <a:pPr fontAlgn="base">
                <a:spcBef>
                  <a:spcPct val="0"/>
                </a:spcBef>
                <a:spcAft>
                  <a:spcPct val="0"/>
                </a:spcAft>
              </a:pPr>
              <a:r>
                <a:rPr lang="en-GB" sz="1100" dirty="0" smtClean="0">
                  <a:solidFill>
                    <a:srgbClr val="000000"/>
                  </a:solidFill>
                  <a:latin typeface="Verdana"/>
                  <a:cs typeface="Verdana"/>
                </a:rPr>
                <a:t>Manufacturing</a:t>
              </a:r>
            </a:p>
          </p:txBody>
        </p:sp>
        <p:sp>
          <p:nvSpPr>
            <p:cNvPr id="41" name="TextBox 40"/>
            <p:cNvSpPr txBox="1"/>
            <p:nvPr/>
          </p:nvSpPr>
          <p:spPr>
            <a:xfrm>
              <a:off x="7284754" y="1538390"/>
              <a:ext cx="1186543" cy="261610"/>
            </a:xfrm>
            <a:prstGeom prst="rect">
              <a:avLst/>
            </a:prstGeom>
            <a:noFill/>
          </p:spPr>
          <p:txBody>
            <a:bodyPr wrap="none" rtlCol="0">
              <a:spAutoFit/>
            </a:bodyPr>
            <a:lstStyle/>
            <a:p>
              <a:pPr fontAlgn="base">
                <a:spcBef>
                  <a:spcPct val="0"/>
                </a:spcBef>
                <a:spcAft>
                  <a:spcPct val="0"/>
                </a:spcAft>
              </a:pPr>
              <a:r>
                <a:rPr lang="en-GB" sz="1100" dirty="0" smtClean="0">
                  <a:solidFill>
                    <a:srgbClr val="000000"/>
                  </a:solidFill>
                  <a:latin typeface="Verdana"/>
                  <a:cs typeface="Verdana"/>
                </a:rPr>
                <a:t>Oil &amp; gas, etc.</a:t>
              </a:r>
            </a:p>
          </p:txBody>
        </p:sp>
        <p:sp>
          <p:nvSpPr>
            <p:cNvPr id="42" name="TextBox 41"/>
            <p:cNvSpPr txBox="1"/>
            <p:nvPr/>
          </p:nvSpPr>
          <p:spPr>
            <a:xfrm rot="16200000">
              <a:off x="6821523" y="4013790"/>
              <a:ext cx="3185487" cy="369332"/>
            </a:xfrm>
            <a:prstGeom prst="rect">
              <a:avLst/>
            </a:prstGeom>
            <a:noFill/>
          </p:spPr>
          <p:txBody>
            <a:bodyPr wrap="none" rtlCol="0">
              <a:spAutoFit/>
            </a:bodyPr>
            <a:lstStyle/>
            <a:p>
              <a:pPr defTabSz="912813" fontAlgn="base">
                <a:spcBef>
                  <a:spcPct val="0"/>
                </a:spcBef>
                <a:spcAft>
                  <a:spcPct val="0"/>
                </a:spcAft>
              </a:pPr>
              <a:r>
                <a:rPr lang="en-US" dirty="0" smtClean="0">
                  <a:solidFill>
                    <a:prstClr val="black"/>
                  </a:solidFill>
                  <a:latin typeface="Arial" charset="0"/>
                </a:rPr>
                <a:t>Network Commercial/GEANT</a:t>
              </a:r>
              <a:endParaRPr lang="en-GB" dirty="0">
                <a:solidFill>
                  <a:prstClr val="black"/>
                </a:solidFill>
                <a:latin typeface="Arial" charset="0"/>
              </a:endParaRPr>
            </a:p>
          </p:txBody>
        </p:sp>
        <p:cxnSp>
          <p:nvCxnSpPr>
            <p:cNvPr id="43" name="Straight Connector 42"/>
            <p:cNvCxnSpPr/>
            <p:nvPr/>
          </p:nvCxnSpPr>
          <p:spPr>
            <a:xfrm>
              <a:off x="440189" y="2667000"/>
              <a:ext cx="7674387" cy="9670"/>
            </a:xfrm>
            <a:prstGeom prst="line">
              <a:avLst/>
            </a:prstGeom>
            <a:ln w="76200" cmpd="tri"/>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114576" y="2676670"/>
              <a:ext cx="0" cy="2760683"/>
            </a:xfrm>
            <a:prstGeom prst="line">
              <a:avLst/>
            </a:prstGeom>
            <a:ln w="76200" cmpd="tri"/>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26684" y="5383533"/>
              <a:ext cx="7687892" cy="0"/>
            </a:xfrm>
            <a:prstGeom prst="line">
              <a:avLst/>
            </a:prstGeom>
            <a:ln w="76200" cmpd="tri"/>
          </p:spPr>
          <p:style>
            <a:lnRef idx="1">
              <a:schemeClr val="accent1"/>
            </a:lnRef>
            <a:fillRef idx="0">
              <a:schemeClr val="accent1"/>
            </a:fillRef>
            <a:effectRef idx="0">
              <a:schemeClr val="accent1"/>
            </a:effectRef>
            <a:fontRef idx="minor">
              <a:schemeClr val="tx1"/>
            </a:fontRef>
          </p:style>
        </p:cxnSp>
        <p:cxnSp>
          <p:nvCxnSpPr>
            <p:cNvPr id="46" name="Elbow Connector 45"/>
            <p:cNvCxnSpPr/>
            <p:nvPr/>
          </p:nvCxnSpPr>
          <p:spPr>
            <a:xfrm flipV="1">
              <a:off x="2528391" y="3519017"/>
              <a:ext cx="978513" cy="756668"/>
            </a:xfrm>
            <a:prstGeom prst="bentConnector3">
              <a:avLst>
                <a:gd name="adj1" fmla="val 50000"/>
              </a:avLst>
            </a:prstGeom>
            <a:ln w="19050">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47" name="Cloud"/>
            <p:cNvSpPr>
              <a:spLocks noChangeAspect="1" noEditPoints="1" noChangeArrowheads="1"/>
            </p:cNvSpPr>
            <p:nvPr/>
          </p:nvSpPr>
          <p:spPr bwMode="auto">
            <a:xfrm>
              <a:off x="6345783" y="4252216"/>
              <a:ext cx="1349154" cy="81703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19050">
              <a:solidFill>
                <a:schemeClr val="accent2"/>
              </a:solidFill>
              <a:miter lim="800000"/>
              <a:headEnd/>
              <a:tailEnd/>
            </a:ln>
            <a:effectLst/>
          </p:spPr>
          <p:txBody>
            <a:bodyPr vert="horz" wrap="square" lIns="36000" tIns="45720" rIns="36000" bIns="45720" numCol="1" anchor="ctr" anchorCtr="0" compatLnSpc="1">
              <a:prstTxWarp prst="textNoShape">
                <a:avLst/>
              </a:prstTxWarp>
            </a:bodyPr>
            <a:lstStyle/>
            <a:p>
              <a:pPr algn="ctr" fontAlgn="base">
                <a:spcBef>
                  <a:spcPct val="0"/>
                </a:spcBef>
                <a:spcAft>
                  <a:spcPct val="0"/>
                </a:spcAft>
              </a:pPr>
              <a:r>
                <a:rPr lang="en-GB" sz="1400" dirty="0" err="1" smtClean="0">
                  <a:solidFill>
                    <a:srgbClr val="000000"/>
                  </a:solidFill>
                  <a:latin typeface="Lucida Sans Unicode" pitchFamily="34" charset="0"/>
                </a:rPr>
                <a:t>Interoute</a:t>
              </a:r>
              <a:endParaRPr lang="en-GB" sz="1400" dirty="0">
                <a:solidFill>
                  <a:srgbClr val="000000"/>
                </a:solidFill>
                <a:latin typeface="Lucida Sans Unicode" pitchFamily="34" charset="0"/>
              </a:endParaRPr>
            </a:p>
          </p:txBody>
        </p:sp>
        <p:grpSp>
          <p:nvGrpSpPr>
            <p:cNvPr id="48" name="Group 47"/>
            <p:cNvGrpSpPr/>
            <p:nvPr/>
          </p:nvGrpSpPr>
          <p:grpSpPr>
            <a:xfrm>
              <a:off x="6464163" y="5540657"/>
              <a:ext cx="807519" cy="530691"/>
              <a:chOff x="2357754" y="5805264"/>
              <a:chExt cx="1206134" cy="792088"/>
            </a:xfrm>
          </p:grpSpPr>
          <p:sp>
            <p:nvSpPr>
              <p:cNvPr id="51" name="Rectangle 50"/>
              <p:cNvSpPr/>
              <p:nvPr/>
            </p:nvSpPr>
            <p:spPr>
              <a:xfrm>
                <a:off x="2357754" y="5805264"/>
                <a:ext cx="120613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endParaRPr>
              </a:p>
            </p:txBody>
          </p:sp>
          <p:sp>
            <p:nvSpPr>
              <p:cNvPr id="52" name="Rectangle 51"/>
              <p:cNvSpPr/>
              <p:nvPr/>
            </p:nvSpPr>
            <p:spPr>
              <a:xfrm>
                <a:off x="2483768" y="5868952"/>
                <a:ext cx="64807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400" dirty="0" smtClean="0">
                    <a:solidFill>
                      <a:srgbClr val="333399"/>
                    </a:solidFill>
                  </a:rPr>
                  <a:t>Front-end</a:t>
                </a:r>
                <a:endParaRPr lang="en-GB" sz="400" dirty="0">
                  <a:solidFill>
                    <a:srgbClr val="333399"/>
                  </a:solidFill>
                </a:endParaRPr>
              </a:p>
            </p:txBody>
          </p:sp>
          <p:sp>
            <p:nvSpPr>
              <p:cNvPr id="53" name="Flowchart: Magnetic Disk 52"/>
              <p:cNvSpPr/>
              <p:nvPr/>
            </p:nvSpPr>
            <p:spPr>
              <a:xfrm>
                <a:off x="3131840" y="6191939"/>
                <a:ext cx="216024" cy="288032"/>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endParaRPr>
              </a:p>
            </p:txBody>
          </p:sp>
          <p:sp>
            <p:nvSpPr>
              <p:cNvPr id="54" name="Cube 53"/>
              <p:cNvSpPr/>
              <p:nvPr/>
            </p:nvSpPr>
            <p:spPr>
              <a:xfrm>
                <a:off x="2612353" y="6093296"/>
                <a:ext cx="288032" cy="38667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endParaRPr>
              </a:p>
            </p:txBody>
          </p:sp>
        </p:grpSp>
        <p:cxnSp>
          <p:nvCxnSpPr>
            <p:cNvPr id="49" name="Elbow Connector 48"/>
            <p:cNvCxnSpPr>
              <a:stCxn id="51" idx="0"/>
            </p:cNvCxnSpPr>
            <p:nvPr/>
          </p:nvCxnSpPr>
          <p:spPr>
            <a:xfrm rot="5400000" flipH="1" flipV="1">
              <a:off x="6564375" y="5237109"/>
              <a:ext cx="607097" cy="1"/>
            </a:xfrm>
            <a:prstGeom prst="bentConnector3">
              <a:avLst>
                <a:gd name="adj1" fmla="val 50000"/>
              </a:avLst>
            </a:prstGeom>
            <a:ln w="19050">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50" name="Elbow Connector 49"/>
            <p:cNvCxnSpPr/>
            <p:nvPr/>
          </p:nvCxnSpPr>
          <p:spPr>
            <a:xfrm rot="10800000">
              <a:off x="5313884" y="3488361"/>
              <a:ext cx="1513576" cy="855042"/>
            </a:xfrm>
            <a:prstGeom prst="bentConnector3">
              <a:avLst>
                <a:gd name="adj1" fmla="val 50000"/>
              </a:avLst>
            </a:prstGeom>
            <a:ln w="19050">
              <a:solidFill>
                <a:schemeClr val="accent2"/>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968714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GB" dirty="0" smtClean="0"/>
              <a:t>Summary</a:t>
            </a:r>
            <a:endParaRPr lang="en-GB" dirty="0"/>
          </a:p>
        </p:txBody>
      </p:sp>
      <p:sp>
        <p:nvSpPr>
          <p:cNvPr id="56323" name="Content Placeholder 2"/>
          <p:cNvSpPr>
            <a:spLocks noGrp="1"/>
          </p:cNvSpPr>
          <p:nvPr>
            <p:ph idx="1"/>
          </p:nvPr>
        </p:nvSpPr>
        <p:spPr>
          <a:xfrm>
            <a:off x="457199" y="881064"/>
            <a:ext cx="8226425" cy="3880938"/>
          </a:xfrm>
        </p:spPr>
        <p:txBody>
          <a:bodyPr/>
          <a:lstStyle/>
          <a:p>
            <a:pPr eaLnBrk="1" hangingPunct="1"/>
            <a:r>
              <a:rPr lang="en-GB" sz="2400" dirty="0" smtClean="0"/>
              <a:t>Open source tools have successfully replaced CERN’s legacy fabric management system</a:t>
            </a:r>
          </a:p>
          <a:p>
            <a:pPr eaLnBrk="1" hangingPunct="1"/>
            <a:r>
              <a:rPr lang="en-GB" sz="2400" dirty="0" smtClean="0"/>
              <a:t>Private clouds provide a flexible base for High Energy Physics and a common approach with public resources</a:t>
            </a:r>
          </a:p>
          <a:p>
            <a:pPr eaLnBrk="1" hangingPunct="1"/>
            <a:r>
              <a:rPr lang="en-GB" sz="2400" dirty="0" smtClean="0"/>
              <a:t>Cultural change to an Agile approach has required time and patience but is paying off</a:t>
            </a:r>
          </a:p>
          <a:p>
            <a:pPr eaLnBrk="1" hangingPunct="1"/>
            <a:r>
              <a:rPr lang="en-GB" sz="2400" dirty="0" smtClean="0"/>
              <a:t>CERN’s computing challenges combined with industry and open source collaboration fosters sustainable innovation</a:t>
            </a:r>
          </a:p>
          <a:p>
            <a:pPr marL="36513" indent="0" eaLnBrk="1" hangingPunct="1">
              <a:buNone/>
            </a:pPr>
            <a:endParaRPr lang="en-GB" sz="2400" dirty="0" smtClean="0"/>
          </a:p>
        </p:txBody>
      </p:sp>
      <p:sp>
        <p:nvSpPr>
          <p:cNvPr id="4" name="Date Placeholder 3"/>
          <p:cNvSpPr>
            <a:spLocks noGrp="1"/>
          </p:cNvSpPr>
          <p:nvPr>
            <p:ph type="dt" sz="quarter" idx="10"/>
          </p:nvPr>
        </p:nvSpPr>
        <p:spPr/>
        <p:txBody>
          <a:bodyPr/>
          <a:lstStyle/>
          <a:p>
            <a:pPr>
              <a:defRPr/>
            </a:pPr>
            <a:r>
              <a:rPr lang="en-US" smtClean="0"/>
              <a:t>30/03/2015</a:t>
            </a:r>
            <a:endParaRPr lang="en-US" dirty="0"/>
          </a:p>
        </p:txBody>
      </p:sp>
      <p:sp>
        <p:nvSpPr>
          <p:cNvPr id="6" name="Slide Number Placeholder 5"/>
          <p:cNvSpPr>
            <a:spLocks noGrp="1"/>
          </p:cNvSpPr>
          <p:nvPr>
            <p:ph type="sldNum" sz="quarter" idx="12"/>
          </p:nvPr>
        </p:nvSpPr>
        <p:spPr/>
        <p:txBody>
          <a:bodyPr/>
          <a:lstStyle/>
          <a:p>
            <a:pPr>
              <a:defRPr/>
            </a:pPr>
            <a:fld id="{3F1BE3D0-05D8-4991-AFB3-758B6E084642}" type="slidenum">
              <a:rPr lang="en-US"/>
              <a:pPr>
                <a:defRPr/>
              </a:pPr>
              <a:t>26</a:t>
            </a:fld>
            <a:endParaRPr lang="en-US" dirty="0"/>
          </a:p>
        </p:txBody>
      </p:sp>
      <p:sp>
        <p:nvSpPr>
          <p:cNvPr id="3" name="Footer Placeholder 2"/>
          <p:cNvSpPr>
            <a:spLocks noGrp="1"/>
          </p:cNvSpPr>
          <p:nvPr>
            <p:ph type="ftr" sz="quarter" idx="11"/>
          </p:nvPr>
        </p:nvSpPr>
        <p:spPr/>
        <p:txBody>
          <a:bodyPr/>
          <a:lstStyle/>
          <a:p>
            <a:pPr>
              <a:defRPr/>
            </a:pPr>
            <a:r>
              <a:rPr lang="en-GB" smtClean="0"/>
              <a:t>Tim Bell - HEPTech</a:t>
            </a:r>
            <a:endParaRPr lang="en-US" dirty="0"/>
          </a:p>
        </p:txBody>
      </p:sp>
    </p:spTree>
    <p:extLst>
      <p:ext uri="{BB962C8B-B14F-4D97-AF65-F5344CB8AC3E}">
        <p14:creationId xmlns:p14="http://schemas.microsoft.com/office/powerpoint/2010/main" val="28424295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4"/>
          <p:cNvSpPr>
            <a:spLocks noGrp="1"/>
          </p:cNvSpPr>
          <p:nvPr>
            <p:ph type="title"/>
          </p:nvPr>
        </p:nvSpPr>
        <p:spPr>
          <a:xfrm>
            <a:off x="0" y="206375"/>
            <a:ext cx="9144000" cy="857250"/>
          </a:xfrm>
        </p:spPr>
        <p:txBody>
          <a:bodyPr/>
          <a:lstStyle/>
          <a:p>
            <a:pPr algn="ctr" eaLnBrk="1" hangingPunct="1"/>
            <a:r>
              <a:rPr lang="en-GB" sz="4000" dirty="0" smtClean="0"/>
              <a:t>Thank You</a:t>
            </a:r>
            <a:endParaRPr lang="en-GB" sz="4000" dirty="0" smtClean="0"/>
          </a:p>
        </p:txBody>
      </p:sp>
      <p:sp>
        <p:nvSpPr>
          <p:cNvPr id="2" name="Date Placeholder 1"/>
          <p:cNvSpPr>
            <a:spLocks noGrp="1"/>
          </p:cNvSpPr>
          <p:nvPr>
            <p:ph type="dt" sz="quarter" idx="10"/>
          </p:nvPr>
        </p:nvSpPr>
        <p:spPr/>
        <p:txBody>
          <a:bodyPr/>
          <a:lstStyle/>
          <a:p>
            <a:pPr>
              <a:defRPr/>
            </a:pPr>
            <a:r>
              <a:rPr lang="en-US" smtClean="0"/>
              <a:t>30/03/2015</a:t>
            </a:r>
            <a:endParaRPr lang="en-US" dirty="0"/>
          </a:p>
        </p:txBody>
      </p:sp>
      <p:sp>
        <p:nvSpPr>
          <p:cNvPr id="4" name="Slide Number Placeholder 3"/>
          <p:cNvSpPr>
            <a:spLocks noGrp="1"/>
          </p:cNvSpPr>
          <p:nvPr>
            <p:ph type="sldNum" sz="quarter" idx="12"/>
          </p:nvPr>
        </p:nvSpPr>
        <p:spPr/>
        <p:txBody>
          <a:bodyPr/>
          <a:lstStyle/>
          <a:p>
            <a:pPr>
              <a:defRPr/>
            </a:pPr>
            <a:fld id="{6BA08E59-2B69-4C1F-B719-385C645E2BD9}" type="slidenum">
              <a:rPr lang="en-US"/>
              <a:pPr>
                <a:defRPr/>
              </a:pPr>
              <a:t>27</a:t>
            </a:fld>
            <a:endParaRPr lang="en-US" dirty="0"/>
          </a:p>
        </p:txBody>
      </p:sp>
      <p:sp>
        <p:nvSpPr>
          <p:cNvPr id="5" name="TextBox 4"/>
          <p:cNvSpPr txBox="1"/>
          <p:nvPr/>
        </p:nvSpPr>
        <p:spPr>
          <a:xfrm>
            <a:off x="5594227" y="1251064"/>
            <a:ext cx="3549773" cy="2000548"/>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t>CERN OpenStack </a:t>
            </a:r>
            <a:r>
              <a:rPr lang="en-GB" sz="2800" dirty="0"/>
              <a:t>t</a:t>
            </a:r>
            <a:r>
              <a:rPr lang="en-GB" sz="2800" dirty="0" smtClean="0"/>
              <a:t>echnical </a:t>
            </a:r>
            <a:r>
              <a:rPr lang="en-GB" sz="2800" dirty="0" smtClean="0"/>
              <a:t>details at </a:t>
            </a:r>
            <a:r>
              <a:rPr lang="en-GB" sz="2000" dirty="0" smtClean="0">
                <a:hlinkClick r:id="rId3"/>
              </a:rPr>
              <a:t>http</a:t>
            </a:r>
            <a:r>
              <a:rPr lang="en-GB" sz="2000" dirty="0">
                <a:hlinkClick r:id="rId3"/>
              </a:rPr>
              <a:t>://</a:t>
            </a:r>
            <a:r>
              <a:rPr lang="en-GB" sz="2000" dirty="0" smtClean="0">
                <a:hlinkClick r:id="rId3"/>
              </a:rPr>
              <a:t>openstack-in-production.blogspot.fr</a:t>
            </a:r>
            <a:endParaRPr lang="en-GB" sz="2000" dirty="0"/>
          </a:p>
          <a:p>
            <a:endParaRPr lang="en-GB" sz="2800" dirty="0" smtClean="0"/>
          </a:p>
        </p:txBody>
      </p:sp>
      <p:pic>
        <p:nvPicPr>
          <p:cNvPr id="1034" name="Picture 10" descr="http://atlas.ch/photos/atlas_photos/selected-photos/events/1011255_01-A4-at-144-dp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42" y="1252058"/>
            <a:ext cx="5441221" cy="332201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pPr>
              <a:defRPr/>
            </a:pPr>
            <a:r>
              <a:rPr lang="en-GB" smtClean="0"/>
              <a:t>Tim Bell - HEPTech</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Backup Slides</a:t>
            </a:r>
            <a:endParaRPr lang="en-GB" dirty="0"/>
          </a:p>
        </p:txBody>
      </p:sp>
      <p:sp>
        <p:nvSpPr>
          <p:cNvPr id="4" name="Date Placeholder 3"/>
          <p:cNvSpPr>
            <a:spLocks noGrp="1"/>
          </p:cNvSpPr>
          <p:nvPr>
            <p:ph type="dt" sz="half" idx="10"/>
          </p:nvPr>
        </p:nvSpPr>
        <p:spPr/>
        <p:txBody>
          <a:bodyPr/>
          <a:lstStyle/>
          <a:p>
            <a:pPr>
              <a:defRPr/>
            </a:pPr>
            <a:r>
              <a:rPr lang="en-US" smtClean="0"/>
              <a:t>30/03/2015</a:t>
            </a:r>
            <a:endParaRPr lang="en-US" dirty="0"/>
          </a:p>
        </p:txBody>
      </p:sp>
      <p:sp>
        <p:nvSpPr>
          <p:cNvPr id="6" name="Slide Number Placeholder 5"/>
          <p:cNvSpPr>
            <a:spLocks noGrp="1"/>
          </p:cNvSpPr>
          <p:nvPr>
            <p:ph type="sldNum" sz="quarter" idx="12"/>
          </p:nvPr>
        </p:nvSpPr>
        <p:spPr/>
        <p:txBody>
          <a:bodyPr/>
          <a:lstStyle/>
          <a:p>
            <a:pPr>
              <a:defRPr/>
            </a:pPr>
            <a:fld id="{502395EF-1B53-47BD-91E1-FFA228578B5B}" type="slidenum">
              <a:rPr lang="en-US" smtClean="0"/>
              <a:pPr>
                <a:defRPr/>
              </a:pPr>
              <a:t>28</a:t>
            </a:fld>
            <a:endParaRPr lang="en-US" dirty="0"/>
          </a:p>
        </p:txBody>
      </p:sp>
      <p:sp>
        <p:nvSpPr>
          <p:cNvPr id="3" name="Footer Placeholder 2"/>
          <p:cNvSpPr>
            <a:spLocks noGrp="1"/>
          </p:cNvSpPr>
          <p:nvPr>
            <p:ph type="ftr" sz="quarter" idx="11"/>
          </p:nvPr>
        </p:nvSpPr>
        <p:spPr/>
        <p:txBody>
          <a:bodyPr/>
          <a:lstStyle/>
          <a:p>
            <a:pPr>
              <a:defRPr/>
            </a:pPr>
            <a:r>
              <a:rPr lang="en-GB" smtClean="0"/>
              <a:t>Tim Bell - HEPTech</a:t>
            </a:r>
            <a:endParaRPr lang="en-US" dirty="0"/>
          </a:p>
        </p:txBody>
      </p:sp>
    </p:spTree>
    <p:extLst>
      <p:ext uri="{BB962C8B-B14F-4D97-AF65-F5344CB8AC3E}">
        <p14:creationId xmlns:p14="http://schemas.microsoft.com/office/powerpoint/2010/main" val="12400005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smtClean="0"/>
              <a:t>30/03/2015</a:t>
            </a:r>
            <a:endParaRPr lang="en-US" dirty="0"/>
          </a:p>
        </p:txBody>
      </p:sp>
      <p:sp>
        <p:nvSpPr>
          <p:cNvPr id="4" name="Slide Number Placeholder 3"/>
          <p:cNvSpPr>
            <a:spLocks noGrp="1"/>
          </p:cNvSpPr>
          <p:nvPr>
            <p:ph type="sldNum" sz="quarter" idx="12"/>
          </p:nvPr>
        </p:nvSpPr>
        <p:spPr/>
        <p:txBody>
          <a:bodyPr/>
          <a:lstStyle/>
          <a:p>
            <a:pPr>
              <a:defRPr/>
            </a:pPr>
            <a:fld id="{18095282-28BD-4216-AA79-F5AF5F50F773}" type="slidenum">
              <a:rPr lang="en-US"/>
              <a:pPr>
                <a:defRPr/>
              </a:pPr>
              <a:t>29</a:t>
            </a:fld>
            <a:endParaRPr lang="en-US" dirty="0"/>
          </a:p>
        </p:txBody>
      </p:sp>
      <p:pic>
        <p:nvPicPr>
          <p:cNvPr id="5" name="Picture 4"/>
          <p:cNvPicPr>
            <a:picLocks noChangeAspect="1"/>
          </p:cNvPicPr>
          <p:nvPr/>
        </p:nvPicPr>
        <p:blipFill>
          <a:blip r:embed="rId3"/>
          <a:stretch>
            <a:fillRect/>
          </a:stretch>
        </p:blipFill>
        <p:spPr>
          <a:xfrm>
            <a:off x="695325" y="117475"/>
            <a:ext cx="7827963" cy="4341813"/>
          </a:xfrm>
          <a:prstGeom prst="rect">
            <a:avLst/>
          </a:prstGeom>
          <a:ln>
            <a:noFill/>
          </a:ln>
          <a:effectLst>
            <a:outerShdw blurRad="292100" dist="139700" dir="2700000" algn="tl" rotWithShape="0">
              <a:srgbClr val="333333">
                <a:alpha val="65000"/>
              </a:srgbClr>
            </a:outerShdw>
          </a:effectLst>
        </p:spPr>
      </p:pic>
      <p:sp>
        <p:nvSpPr>
          <p:cNvPr id="6" name="Footer Placeholder 5"/>
          <p:cNvSpPr>
            <a:spLocks noGrp="1"/>
          </p:cNvSpPr>
          <p:nvPr>
            <p:ph type="ftr" sz="quarter" idx="11"/>
          </p:nvPr>
        </p:nvSpPr>
        <p:spPr/>
        <p:txBody>
          <a:bodyPr/>
          <a:lstStyle/>
          <a:p>
            <a:pPr>
              <a:defRPr/>
            </a:pPr>
            <a:r>
              <a:rPr lang="en-GB" smtClean="0"/>
              <a:t>Tim Bell - HEPTech</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628" y="-20538"/>
            <a:ext cx="6172200" cy="857250"/>
          </a:xfrm>
        </p:spPr>
        <p:txBody>
          <a:bodyPr/>
          <a:lstStyle/>
          <a:p>
            <a:r>
              <a:rPr lang="en-US" dirty="0" smtClean="0"/>
              <a:t>About CERN </a:t>
            </a:r>
            <a:endParaRPr lang="en-US" dirty="0"/>
          </a:p>
        </p:txBody>
      </p:sp>
      <p:sp>
        <p:nvSpPr>
          <p:cNvPr id="3" name="Content Placeholder 2"/>
          <p:cNvSpPr>
            <a:spLocks noGrp="1"/>
          </p:cNvSpPr>
          <p:nvPr>
            <p:ph idx="1"/>
          </p:nvPr>
        </p:nvSpPr>
        <p:spPr>
          <a:xfrm>
            <a:off x="1231386" y="2184593"/>
            <a:ext cx="6475927" cy="2463607"/>
          </a:xfrm>
        </p:spPr>
        <p:txBody>
          <a:bodyPr>
            <a:normAutofit fontScale="85000" lnSpcReduction="20000"/>
          </a:bodyPr>
          <a:lstStyle/>
          <a:p>
            <a:r>
              <a:rPr lang="en-US" sz="1800" dirty="0">
                <a:latin typeface="Arial Rounded MT Bold"/>
                <a:cs typeface="Arial Rounded MT Bold"/>
              </a:rPr>
              <a:t>CERN is the European Organization for Nuclear Research in Geneva</a:t>
            </a:r>
          </a:p>
          <a:p>
            <a:pPr lvl="1"/>
            <a:r>
              <a:rPr lang="en-US" sz="1500" dirty="0">
                <a:latin typeface="Arial Rounded MT Bold"/>
                <a:cs typeface="Arial Rounded MT Bold"/>
              </a:rPr>
              <a:t>Particle accelerators and other infrastructure for high energy physics (HEP) research</a:t>
            </a:r>
          </a:p>
          <a:p>
            <a:pPr lvl="1"/>
            <a:r>
              <a:rPr lang="en-US" sz="1500" dirty="0">
                <a:latin typeface="Arial Rounded MT Bold"/>
                <a:cs typeface="Arial Rounded MT Bold"/>
              </a:rPr>
              <a:t>Worldwide community</a:t>
            </a:r>
          </a:p>
          <a:p>
            <a:pPr lvl="2"/>
            <a:r>
              <a:rPr lang="en-US" sz="1500" dirty="0">
                <a:latin typeface="Arial Rounded MT Bold"/>
                <a:cs typeface="Arial Rounded MT Bold"/>
              </a:rPr>
              <a:t>21 member states (+ 2 incoming members)</a:t>
            </a:r>
          </a:p>
          <a:p>
            <a:pPr lvl="2"/>
            <a:r>
              <a:rPr lang="en-US" sz="1500" dirty="0">
                <a:latin typeface="Arial Rounded MT Bold"/>
                <a:cs typeface="Arial Rounded MT Bold"/>
              </a:rPr>
              <a:t>Observers: Turkey, Russia, Japan, USA, India</a:t>
            </a:r>
          </a:p>
          <a:p>
            <a:pPr lvl="2"/>
            <a:r>
              <a:rPr lang="en-US" sz="1500" dirty="0">
                <a:latin typeface="Arial Rounded MT Bold"/>
                <a:cs typeface="Arial Rounded MT Bold"/>
              </a:rPr>
              <a:t>About 2300 staff</a:t>
            </a:r>
          </a:p>
          <a:p>
            <a:pPr lvl="2"/>
            <a:r>
              <a:rPr lang="en-US" sz="1500" dirty="0">
                <a:latin typeface="Arial Rounded MT Bold"/>
                <a:cs typeface="Arial Rounded MT Bold"/>
              </a:rPr>
              <a:t>&gt;10’000 users (about 5’000 on-site)</a:t>
            </a:r>
          </a:p>
          <a:p>
            <a:pPr lvl="2"/>
            <a:r>
              <a:rPr lang="en-US" sz="1500" dirty="0">
                <a:latin typeface="Arial Rounded MT Bold"/>
                <a:cs typeface="Arial Rounded MT Bold"/>
              </a:rPr>
              <a:t> Budget (</a:t>
            </a:r>
            <a:r>
              <a:rPr lang="en-US" sz="1500" dirty="0" smtClean="0">
                <a:latin typeface="Arial Rounded MT Bold"/>
                <a:cs typeface="Arial Rounded MT Bold"/>
              </a:rPr>
              <a:t>2014) </a:t>
            </a:r>
            <a:r>
              <a:rPr lang="en-US" sz="1500" dirty="0">
                <a:latin typeface="Arial Rounded MT Bold"/>
                <a:cs typeface="Arial Rounded MT Bold"/>
              </a:rPr>
              <a:t>~1000 MCHF</a:t>
            </a:r>
          </a:p>
          <a:p>
            <a:pPr lvl="2"/>
            <a:endParaRPr lang="en-US" sz="1500" dirty="0">
              <a:latin typeface="Arial Rounded MT Bold"/>
              <a:cs typeface="Arial Rounded MT Bold"/>
            </a:endParaRPr>
          </a:p>
          <a:p>
            <a:r>
              <a:rPr lang="en-US" sz="1800" dirty="0">
                <a:latin typeface="Arial Rounded MT Bold"/>
                <a:cs typeface="Arial Rounded MT Bold"/>
              </a:rPr>
              <a:t>Birthplace of the World Wide Web</a:t>
            </a:r>
          </a:p>
        </p:txBody>
      </p:sp>
      <p:pic>
        <p:nvPicPr>
          <p:cNvPr id="11" name="Picture 3"/>
          <p:cNvPicPr>
            <a:picLocks noChangeAspect="1" noChangeArrowheads="1"/>
          </p:cNvPicPr>
          <p:nvPr/>
        </p:nvPicPr>
        <p:blipFill>
          <a:blip r:embed="rId2" cstate="print"/>
          <a:srcRect/>
          <a:stretch>
            <a:fillRect/>
          </a:stretch>
        </p:blipFill>
        <p:spPr bwMode="auto">
          <a:xfrm>
            <a:off x="1467226" y="745691"/>
            <a:ext cx="1834775" cy="1204429"/>
          </a:xfrm>
          <a:prstGeom prst="rect">
            <a:avLst/>
          </a:prstGeom>
          <a:noFill/>
          <a:ln w="9525">
            <a:noFill/>
            <a:miter lim="800000"/>
            <a:headEnd/>
            <a:tailEnd/>
          </a:ln>
          <a:effectLst>
            <a:outerShdw blurRad="50800" dist="38100" dir="2700000" algn="tl" rotWithShape="0">
              <a:srgbClr val="000000">
                <a:alpha val="43000"/>
              </a:srgbClr>
            </a:outerShdw>
          </a:effectLst>
        </p:spPr>
      </p:pic>
      <p:pic>
        <p:nvPicPr>
          <p:cNvPr id="1026" name="Picture 2" descr="http://t3.gstatic.com/images?q=tbn:ANd9GcTcUMuuNLyffitYN0LbmMUxzpt0XQlPq7YWqD55xrQGpXENv6SjZ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628" y="3648744"/>
            <a:ext cx="1366238" cy="867222"/>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descr="0807031_01-A4-at-144-dpi.jpg"/>
          <p:cNvPicPr>
            <a:picLocks noChangeAspect="1"/>
          </p:cNvPicPr>
          <p:nvPr/>
        </p:nvPicPr>
        <p:blipFill>
          <a:blip r:embed="rId4">
            <a:lum bright="-2000" contrast="2000"/>
          </a:blip>
          <a:stretch>
            <a:fillRect/>
          </a:stretch>
        </p:blipFill>
        <p:spPr>
          <a:xfrm>
            <a:off x="5088210" y="0"/>
            <a:ext cx="2912790" cy="2184593"/>
          </a:xfrm>
          <a:prstGeom prst="rect">
            <a:avLst/>
          </a:prstGeom>
        </p:spPr>
      </p:pic>
      <p:sp>
        <p:nvSpPr>
          <p:cNvPr id="6" name="Date Placeholder 5"/>
          <p:cNvSpPr>
            <a:spLocks noGrp="1"/>
          </p:cNvSpPr>
          <p:nvPr>
            <p:ph type="dt" sz="half" idx="10"/>
          </p:nvPr>
        </p:nvSpPr>
        <p:spPr/>
        <p:txBody>
          <a:bodyPr/>
          <a:lstStyle/>
          <a:p>
            <a:pPr>
              <a:defRPr/>
            </a:pPr>
            <a:r>
              <a:rPr lang="en-US" smtClean="0"/>
              <a:t>30/03/2015</a:t>
            </a:r>
            <a:endParaRPr lang="en-US" dirty="0"/>
          </a:p>
        </p:txBody>
      </p:sp>
      <p:sp>
        <p:nvSpPr>
          <p:cNvPr id="9" name="Footer Placeholder 8"/>
          <p:cNvSpPr>
            <a:spLocks noGrp="1"/>
          </p:cNvSpPr>
          <p:nvPr>
            <p:ph type="ftr" sz="quarter" idx="11"/>
          </p:nvPr>
        </p:nvSpPr>
        <p:spPr/>
        <p:txBody>
          <a:bodyPr/>
          <a:lstStyle/>
          <a:p>
            <a:pPr>
              <a:defRPr/>
            </a:pPr>
            <a:r>
              <a:rPr lang="en-GB" smtClean="0"/>
              <a:t>Tim Bell - HEPTech</a:t>
            </a:r>
            <a:endParaRPr lang="en-US" dirty="0"/>
          </a:p>
        </p:txBody>
      </p:sp>
      <p:sp>
        <p:nvSpPr>
          <p:cNvPr id="10" name="Slide Number Placeholder 9"/>
          <p:cNvSpPr>
            <a:spLocks noGrp="1"/>
          </p:cNvSpPr>
          <p:nvPr>
            <p:ph type="sldNum" sz="quarter" idx="12"/>
          </p:nvPr>
        </p:nvSpPr>
        <p:spPr/>
        <p:txBody>
          <a:bodyPr/>
          <a:lstStyle/>
          <a:p>
            <a:pPr>
              <a:defRPr/>
            </a:pPr>
            <a:fld id="{6BA91F98-CA46-49DB-8D9E-426170E7487C}" type="slidenum">
              <a:rPr lang="en-US" smtClean="0"/>
              <a:pPr>
                <a:defRPr/>
              </a:pPr>
              <a:t>3</a:t>
            </a:fld>
            <a:endParaRPr lang="en-US" dirty="0"/>
          </a:p>
        </p:txBody>
      </p:sp>
    </p:spTree>
    <p:extLst>
      <p:ext uri="{BB962C8B-B14F-4D97-AF65-F5344CB8AC3E}">
        <p14:creationId xmlns:p14="http://schemas.microsoft.com/office/powerpoint/2010/main" val="459519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LHC timeline</a:t>
            </a:r>
            <a:endParaRPr lang="en-US" dirty="0"/>
          </a:p>
        </p:txBody>
      </p:sp>
      <p:grpSp>
        <p:nvGrpSpPr>
          <p:cNvPr id="4" name="Group 3"/>
          <p:cNvGrpSpPr/>
          <p:nvPr/>
        </p:nvGrpSpPr>
        <p:grpSpPr>
          <a:xfrm>
            <a:off x="1257300" y="907989"/>
            <a:ext cx="6724650" cy="3321111"/>
            <a:chOff x="-28640" y="976372"/>
            <a:chExt cx="9144000" cy="3513749"/>
          </a:xfrm>
        </p:grpSpPr>
        <p:grpSp>
          <p:nvGrpSpPr>
            <p:cNvPr id="5" name="Group 4"/>
            <p:cNvGrpSpPr/>
            <p:nvPr/>
          </p:nvGrpSpPr>
          <p:grpSpPr>
            <a:xfrm>
              <a:off x="-28640" y="1061121"/>
              <a:ext cx="9144000" cy="3429000"/>
              <a:chOff x="-78435" y="1191684"/>
              <a:chExt cx="9144000" cy="3429000"/>
            </a:xfrm>
          </p:grpSpPr>
          <p:pic>
            <p:nvPicPr>
              <p:cNvPr id="7" name="Picture 6" descr="lucio.jpg"/>
              <p:cNvPicPr preferRelativeResize="0">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34" y="1191684"/>
                <a:ext cx="9043331" cy="3429000"/>
              </a:xfrm>
              <a:prstGeom prst="rect">
                <a:avLst/>
              </a:prstGeom>
              <a:ln w="76200" cmpd="sng">
                <a:noFill/>
              </a:ln>
            </p:spPr>
          </p:pic>
          <p:sp>
            <p:nvSpPr>
              <p:cNvPr id="8" name="TextBox 7"/>
              <p:cNvSpPr txBox="1"/>
              <p:nvPr/>
            </p:nvSpPr>
            <p:spPr>
              <a:xfrm>
                <a:off x="-78435" y="2164794"/>
                <a:ext cx="1020545" cy="341910"/>
              </a:xfrm>
              <a:prstGeom prst="rect">
                <a:avLst/>
              </a:prstGeom>
              <a:solidFill>
                <a:srgbClr val="FFCC99"/>
              </a:solidFill>
              <a:ln>
                <a:solidFill>
                  <a:srgbClr val="000000"/>
                </a:solidFill>
              </a:ln>
            </p:spPr>
            <p:txBody>
              <a:bodyPr wrap="none" rtlCol="0">
                <a:spAutoFit/>
              </a:bodyPr>
              <a:lstStyle/>
              <a:p>
                <a:pPr defTabSz="685800"/>
                <a:r>
                  <a:rPr lang="en-US" sz="825" dirty="0">
                    <a:solidFill>
                      <a:prstClr val="black"/>
                    </a:solidFill>
                    <a:latin typeface="Comic Sans MS" charset="0"/>
                    <a:ea typeface="ＭＳ Ｐゴシック" charset="0"/>
                    <a:cs typeface="ＭＳ Ｐゴシック" charset="0"/>
                  </a:rPr>
                  <a:t>L~7x10</a:t>
                </a:r>
                <a:r>
                  <a:rPr lang="en-US" sz="825" baseline="30000" dirty="0">
                    <a:solidFill>
                      <a:prstClr val="black"/>
                    </a:solidFill>
                    <a:latin typeface="Comic Sans MS" charset="0"/>
                    <a:ea typeface="ＭＳ Ｐゴシック" charset="0"/>
                    <a:cs typeface="ＭＳ Ｐゴシック" charset="0"/>
                  </a:rPr>
                  <a:t>33</a:t>
                </a:r>
              </a:p>
              <a:p>
                <a:pPr defTabSz="685800"/>
                <a:r>
                  <a:rPr lang="en-US" sz="675" dirty="0">
                    <a:solidFill>
                      <a:prstClr val="black"/>
                    </a:solidFill>
                    <a:latin typeface="Comic Sans MS" charset="0"/>
                    <a:ea typeface="ＭＳ Ｐゴシック" charset="0"/>
                    <a:cs typeface="ＭＳ Ｐゴシック" charset="0"/>
                  </a:rPr>
                  <a:t>Pile-up~20-35</a:t>
                </a:r>
              </a:p>
            </p:txBody>
          </p:sp>
          <p:sp>
            <p:nvSpPr>
              <p:cNvPr id="9" name="TextBox 8"/>
              <p:cNvSpPr txBox="1"/>
              <p:nvPr/>
            </p:nvSpPr>
            <p:spPr>
              <a:xfrm>
                <a:off x="2501521" y="2092786"/>
                <a:ext cx="1020545" cy="341910"/>
              </a:xfrm>
              <a:prstGeom prst="rect">
                <a:avLst/>
              </a:prstGeom>
              <a:solidFill>
                <a:srgbClr val="FFCC99"/>
              </a:solidFill>
              <a:ln>
                <a:solidFill>
                  <a:srgbClr val="000000"/>
                </a:solidFill>
              </a:ln>
            </p:spPr>
            <p:txBody>
              <a:bodyPr wrap="none" rtlCol="0">
                <a:spAutoFit/>
              </a:bodyPr>
              <a:lstStyle/>
              <a:p>
                <a:pPr defTabSz="685800"/>
                <a:r>
                  <a:rPr lang="en-US" sz="825" dirty="0">
                    <a:solidFill>
                      <a:prstClr val="black"/>
                    </a:solidFill>
                    <a:latin typeface="Comic Sans MS" charset="0"/>
                    <a:ea typeface="ＭＳ Ｐゴシック" charset="0"/>
                    <a:cs typeface="ＭＳ Ｐゴシック" charset="0"/>
                  </a:rPr>
                  <a:t>L=1.6x10</a:t>
                </a:r>
                <a:r>
                  <a:rPr lang="en-US" sz="825" baseline="30000" dirty="0">
                    <a:solidFill>
                      <a:prstClr val="black"/>
                    </a:solidFill>
                    <a:latin typeface="Comic Sans MS" charset="0"/>
                    <a:ea typeface="ＭＳ Ｐゴシック" charset="0"/>
                    <a:cs typeface="ＭＳ Ｐゴシック" charset="0"/>
                  </a:rPr>
                  <a:t>34</a:t>
                </a:r>
              </a:p>
              <a:p>
                <a:pPr defTabSz="685800"/>
                <a:r>
                  <a:rPr lang="en-US" sz="675" dirty="0">
                    <a:solidFill>
                      <a:prstClr val="black"/>
                    </a:solidFill>
                    <a:latin typeface="Comic Sans MS" charset="0"/>
                    <a:ea typeface="ＭＳ Ｐゴシック" charset="0"/>
                    <a:cs typeface="ＭＳ Ｐゴシック" charset="0"/>
                  </a:rPr>
                  <a:t>Pile-up~30-45</a:t>
                </a:r>
              </a:p>
            </p:txBody>
          </p:sp>
          <p:sp>
            <p:nvSpPr>
              <p:cNvPr id="10" name="TextBox 9"/>
              <p:cNvSpPr txBox="1"/>
              <p:nvPr/>
            </p:nvSpPr>
            <p:spPr>
              <a:xfrm>
                <a:off x="5021802" y="2020778"/>
                <a:ext cx="1055422" cy="341910"/>
              </a:xfrm>
              <a:prstGeom prst="rect">
                <a:avLst/>
              </a:prstGeom>
              <a:solidFill>
                <a:srgbClr val="FFCC99"/>
              </a:solidFill>
              <a:ln>
                <a:solidFill>
                  <a:srgbClr val="000000"/>
                </a:solidFill>
              </a:ln>
            </p:spPr>
            <p:txBody>
              <a:bodyPr wrap="none" rtlCol="0">
                <a:spAutoFit/>
              </a:bodyPr>
              <a:lstStyle/>
              <a:p>
                <a:pPr defTabSz="685800"/>
                <a:r>
                  <a:rPr lang="en-US" sz="825" dirty="0">
                    <a:solidFill>
                      <a:prstClr val="black"/>
                    </a:solidFill>
                    <a:latin typeface="Comic Sans MS" charset="0"/>
                    <a:ea typeface="ＭＳ Ｐゴシック" charset="0"/>
                    <a:cs typeface="ＭＳ Ｐゴシック" charset="0"/>
                  </a:rPr>
                  <a:t>L=2-3x10</a:t>
                </a:r>
                <a:r>
                  <a:rPr lang="en-US" sz="825" baseline="30000" dirty="0">
                    <a:solidFill>
                      <a:prstClr val="black"/>
                    </a:solidFill>
                    <a:latin typeface="Comic Sans MS" charset="0"/>
                    <a:ea typeface="ＭＳ Ｐゴシック" charset="0"/>
                    <a:cs typeface="ＭＳ Ｐゴシック" charset="0"/>
                  </a:rPr>
                  <a:t>34</a:t>
                </a:r>
              </a:p>
              <a:p>
                <a:pPr defTabSz="685800"/>
                <a:r>
                  <a:rPr lang="en-US" sz="675" dirty="0">
                    <a:solidFill>
                      <a:prstClr val="black"/>
                    </a:solidFill>
                    <a:latin typeface="Comic Sans MS" charset="0"/>
                    <a:ea typeface="ＭＳ Ｐゴシック" charset="0"/>
                    <a:cs typeface="ＭＳ Ｐゴシック" charset="0"/>
                  </a:rPr>
                  <a:t>Pile-up~50-80 </a:t>
                </a:r>
              </a:p>
            </p:txBody>
          </p:sp>
          <p:sp>
            <p:nvSpPr>
              <p:cNvPr id="11" name="TextBox 10"/>
              <p:cNvSpPr txBox="1"/>
              <p:nvPr/>
            </p:nvSpPr>
            <p:spPr>
              <a:xfrm>
                <a:off x="7687828" y="2020778"/>
                <a:ext cx="1179665" cy="341910"/>
              </a:xfrm>
              <a:prstGeom prst="rect">
                <a:avLst/>
              </a:prstGeom>
              <a:solidFill>
                <a:srgbClr val="FFCC99"/>
              </a:solidFill>
              <a:ln>
                <a:solidFill>
                  <a:srgbClr val="000000"/>
                </a:solidFill>
              </a:ln>
            </p:spPr>
            <p:txBody>
              <a:bodyPr wrap="none" rtlCol="0">
                <a:spAutoFit/>
              </a:bodyPr>
              <a:lstStyle/>
              <a:p>
                <a:pPr defTabSz="685800"/>
                <a:r>
                  <a:rPr lang="en-US" sz="825" dirty="0">
                    <a:solidFill>
                      <a:prstClr val="black"/>
                    </a:solidFill>
                    <a:latin typeface="Comic Sans MS" charset="0"/>
                    <a:ea typeface="ＭＳ Ｐゴシック" charset="0"/>
                    <a:cs typeface="ＭＳ Ｐゴシック" charset="0"/>
                  </a:rPr>
                  <a:t>L=5x10</a:t>
                </a:r>
                <a:r>
                  <a:rPr lang="en-US" sz="825" baseline="30000" dirty="0">
                    <a:solidFill>
                      <a:prstClr val="black"/>
                    </a:solidFill>
                    <a:latin typeface="Comic Sans MS" charset="0"/>
                    <a:ea typeface="ＭＳ Ｐゴシック" charset="0"/>
                    <a:cs typeface="ＭＳ Ｐゴシック" charset="0"/>
                  </a:rPr>
                  <a:t>34</a:t>
                </a:r>
              </a:p>
              <a:p>
                <a:pPr defTabSz="685800"/>
                <a:r>
                  <a:rPr lang="en-US" sz="675" dirty="0">
                    <a:solidFill>
                      <a:prstClr val="black"/>
                    </a:solidFill>
                    <a:latin typeface="Comic Sans MS" charset="0"/>
                    <a:ea typeface="ＭＳ Ｐゴシック" charset="0"/>
                    <a:cs typeface="ＭＳ Ｐゴシック" charset="0"/>
                  </a:rPr>
                  <a:t>Pile-up~ 130-200</a:t>
                </a:r>
              </a:p>
            </p:txBody>
          </p:sp>
        </p:grpSp>
        <p:sp>
          <p:nvSpPr>
            <p:cNvPr id="6" name="TextBox 5"/>
            <p:cNvSpPr txBox="1"/>
            <p:nvPr/>
          </p:nvSpPr>
          <p:spPr>
            <a:xfrm>
              <a:off x="8316416" y="976372"/>
              <a:ext cx="796034" cy="256433"/>
            </a:xfrm>
            <a:prstGeom prst="rect">
              <a:avLst/>
            </a:prstGeom>
            <a:solidFill>
              <a:schemeClr val="bg1">
                <a:lumMod val="95000"/>
              </a:schemeClr>
            </a:solidFill>
            <a:ln>
              <a:solidFill>
                <a:srgbClr val="000000"/>
              </a:solidFill>
            </a:ln>
          </p:spPr>
          <p:txBody>
            <a:bodyPr wrap="none" rtlCol="0">
              <a:spAutoFit/>
            </a:bodyPr>
            <a:lstStyle/>
            <a:p>
              <a:pPr defTabSz="685800"/>
              <a:r>
                <a:rPr lang="en-US" sz="975" dirty="0" err="1">
                  <a:solidFill>
                    <a:prstClr val="black"/>
                  </a:solidFill>
                  <a:latin typeface="Comic Sans MS" charset="0"/>
                  <a:ea typeface="ＭＳ Ｐゴシック" charset="0"/>
                  <a:cs typeface="ＭＳ Ｐゴシック" charset="0"/>
                </a:rPr>
                <a:t>L.Rossi</a:t>
              </a:r>
              <a:endParaRPr lang="en-US" sz="975" dirty="0">
                <a:solidFill>
                  <a:prstClr val="black"/>
                </a:solidFill>
                <a:latin typeface="Comic Sans MS" charset="0"/>
                <a:ea typeface="ＭＳ Ｐゴシック" charset="0"/>
                <a:cs typeface="ＭＳ Ｐゴシック" charset="0"/>
              </a:endParaRPr>
            </a:p>
          </p:txBody>
        </p:sp>
      </p:grpSp>
      <p:sp>
        <p:nvSpPr>
          <p:cNvPr id="3" name="Footer Placeholder 2"/>
          <p:cNvSpPr>
            <a:spLocks noGrp="1"/>
          </p:cNvSpPr>
          <p:nvPr>
            <p:ph type="ftr" sz="quarter" idx="4294967295"/>
          </p:nvPr>
        </p:nvSpPr>
        <p:spPr>
          <a:xfrm>
            <a:off x="2643188" y="4800600"/>
            <a:ext cx="3829050" cy="228600"/>
          </a:xfrm>
          <a:prstGeom prst="rect">
            <a:avLst/>
          </a:prstGeom>
        </p:spPr>
        <p:txBody>
          <a:bodyPr/>
          <a:lstStyle/>
          <a:p>
            <a:pPr>
              <a:defRPr/>
            </a:pPr>
            <a:r>
              <a:rPr lang="de-DE" smtClean="0">
                <a:solidFill>
                  <a:srgbClr val="000000"/>
                </a:solidFill>
              </a:rPr>
              <a:t>Tim Bell - HEPTech</a:t>
            </a:r>
            <a:endParaRPr lang="de-DE">
              <a:solidFill>
                <a:srgbClr val="000000"/>
              </a:solidFill>
            </a:endParaRPr>
          </a:p>
        </p:txBody>
      </p:sp>
      <p:sp>
        <p:nvSpPr>
          <p:cNvPr id="12" name="Slide Number Placeholder 11"/>
          <p:cNvSpPr>
            <a:spLocks noGrp="1"/>
          </p:cNvSpPr>
          <p:nvPr>
            <p:ph type="sldNum" sz="quarter" idx="4294967295"/>
          </p:nvPr>
        </p:nvSpPr>
        <p:spPr>
          <a:xfrm>
            <a:off x="6407944" y="4714875"/>
            <a:ext cx="1428750" cy="342900"/>
          </a:xfrm>
          <a:prstGeom prst="rect">
            <a:avLst/>
          </a:prstGeom>
        </p:spPr>
        <p:txBody>
          <a:bodyPr/>
          <a:lstStyle/>
          <a:p>
            <a:pPr>
              <a:defRPr/>
            </a:pPr>
            <a:fld id="{97E687E1-9D77-E345-8CB7-D277B6F0C4F5}" type="slidenum">
              <a:rPr lang="en-US" smtClean="0"/>
              <a:pPr>
                <a:defRPr/>
              </a:pPr>
              <a:t>30</a:t>
            </a:fld>
            <a:endParaRPr lang="en-US"/>
          </a:p>
        </p:txBody>
      </p:sp>
      <p:sp>
        <p:nvSpPr>
          <p:cNvPr id="13" name="Date Placeholder 12"/>
          <p:cNvSpPr>
            <a:spLocks noGrp="1"/>
          </p:cNvSpPr>
          <p:nvPr>
            <p:ph type="dt" sz="half" idx="10"/>
          </p:nvPr>
        </p:nvSpPr>
        <p:spPr/>
        <p:txBody>
          <a:bodyPr/>
          <a:lstStyle/>
          <a:p>
            <a:pPr>
              <a:defRPr/>
            </a:pPr>
            <a:r>
              <a:rPr lang="en-US" smtClean="0"/>
              <a:t>30/03/2015</a:t>
            </a:r>
            <a:endParaRPr lang="en-US" dirty="0"/>
          </a:p>
        </p:txBody>
      </p:sp>
    </p:spTree>
    <p:extLst>
      <p:ext uri="{BB962C8B-B14F-4D97-AF65-F5344CB8AC3E}">
        <p14:creationId xmlns:p14="http://schemas.microsoft.com/office/powerpoint/2010/main" val="1520449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smtClean="0"/>
              <a:t>30/03/2015</a:t>
            </a:r>
            <a:endParaRPr lang="en-US" dirty="0"/>
          </a:p>
        </p:txBody>
      </p:sp>
      <p:sp>
        <p:nvSpPr>
          <p:cNvPr id="4" name="Slide Number Placeholder 3"/>
          <p:cNvSpPr>
            <a:spLocks noGrp="1"/>
          </p:cNvSpPr>
          <p:nvPr>
            <p:ph type="sldNum" sz="quarter" idx="12"/>
          </p:nvPr>
        </p:nvSpPr>
        <p:spPr/>
        <p:txBody>
          <a:bodyPr/>
          <a:lstStyle/>
          <a:p>
            <a:pPr>
              <a:defRPr/>
            </a:pPr>
            <a:fld id="{8A41A8FB-BA6B-4E2F-9CA5-48938762CB2C}" type="slidenum">
              <a:rPr lang="en-US"/>
              <a:pPr>
                <a:defRPr/>
              </a:pPr>
              <a:t>31</a:t>
            </a:fld>
            <a:endParaRPr lang="en-US" dirty="0"/>
          </a:p>
        </p:txBody>
      </p:sp>
      <p:pic>
        <p:nvPicPr>
          <p:cNvPr id="6656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2775" y="0"/>
            <a:ext cx="6719888" cy="421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TextBox 5"/>
          <p:cNvSpPr txBox="1">
            <a:spLocks noChangeArrowheads="1"/>
          </p:cNvSpPr>
          <p:nvPr/>
        </p:nvSpPr>
        <p:spPr bwMode="auto">
          <a:xfrm>
            <a:off x="0" y="4156075"/>
            <a:ext cx="9144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1200">
                <a:hlinkClick r:id="rId4"/>
              </a:rPr>
              <a:t>http://www.eucalyptus.com/blog/2013/04/02/cy13-q1-community-analysis-%E2%80%94-openstack-vs-opennebula-vs-eucalyptus-vs-cloudstack</a:t>
            </a:r>
            <a:endParaRPr lang="en-GB" sz="1200"/>
          </a:p>
        </p:txBody>
      </p:sp>
      <p:sp>
        <p:nvSpPr>
          <p:cNvPr id="8" name="Left Arrow 7"/>
          <p:cNvSpPr/>
          <p:nvPr/>
        </p:nvSpPr>
        <p:spPr>
          <a:xfrm>
            <a:off x="7089493" y="3625535"/>
            <a:ext cx="1823013" cy="604687"/>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 name="Footer Placeholder 4"/>
          <p:cNvSpPr>
            <a:spLocks noGrp="1"/>
          </p:cNvSpPr>
          <p:nvPr>
            <p:ph type="ftr" sz="quarter" idx="11"/>
          </p:nvPr>
        </p:nvSpPr>
        <p:spPr/>
        <p:txBody>
          <a:bodyPr/>
          <a:lstStyle/>
          <a:p>
            <a:pPr>
              <a:defRPr/>
            </a:pPr>
            <a:r>
              <a:rPr lang="en-GB" smtClean="0"/>
              <a:t>Tim Bell - HEPTech</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5665232" y="4152535"/>
            <a:ext cx="1083859" cy="300465"/>
          </a:xfrm>
          <a:prstGeom prst="rect">
            <a:avLst/>
          </a:prstGeom>
          <a:ln w="9525" cmpd="sng">
            <a:noFill/>
          </a:ln>
          <a:effectLst/>
        </p:spPr>
        <p:style>
          <a:lnRef idx="2">
            <a:schemeClr val="dk1"/>
          </a:lnRef>
          <a:fillRef idx="1">
            <a:schemeClr val="lt1"/>
          </a:fillRef>
          <a:effectRef idx="0">
            <a:schemeClr val="dk1"/>
          </a:effectRef>
          <a:fontRef idx="minor">
            <a:schemeClr val="dk1"/>
          </a:fontRef>
        </p:style>
        <p:txBody>
          <a:bodyPr vert="horz" wrap="none" rtlCol="0" anchor="ctr" anchorCtr="0">
            <a:normAutofit/>
          </a:bodyPr>
          <a:lstStyle/>
          <a:p>
            <a:pPr marL="36576" indent="0" algn="ctr">
              <a:buNone/>
            </a:pPr>
            <a:r>
              <a:rPr lang="en-US" sz="1200" dirty="0">
                <a:solidFill>
                  <a:schemeClr val="accent6">
                    <a:lumMod val="50000"/>
                  </a:schemeClr>
                </a:solidFill>
                <a:latin typeface="Arial Narrow"/>
                <a:cs typeface="Arial Narrow"/>
              </a:rPr>
              <a:t>c</a:t>
            </a:r>
            <a:r>
              <a:rPr lang="en-US" sz="1200" dirty="0" smtClean="0">
                <a:solidFill>
                  <a:schemeClr val="accent6">
                    <a:lumMod val="50000"/>
                  </a:schemeClr>
                </a:solidFill>
                <a:latin typeface="Arial Narrow"/>
                <a:cs typeface="Arial Narrow"/>
              </a:rPr>
              <a:t>ompute-nodes</a:t>
            </a:r>
            <a:endParaRPr lang="en-US" sz="1200" dirty="0">
              <a:solidFill>
                <a:schemeClr val="accent6">
                  <a:lumMod val="50000"/>
                </a:schemeClr>
              </a:solidFill>
              <a:latin typeface="Arial Narrow"/>
              <a:cs typeface="Arial Narrow"/>
            </a:endParaRPr>
          </a:p>
        </p:txBody>
      </p:sp>
      <p:sp>
        <p:nvSpPr>
          <p:cNvPr id="40" name="TextBox 39"/>
          <p:cNvSpPr txBox="1"/>
          <p:nvPr/>
        </p:nvSpPr>
        <p:spPr>
          <a:xfrm>
            <a:off x="4257706" y="4153656"/>
            <a:ext cx="1083859" cy="300465"/>
          </a:xfrm>
          <a:prstGeom prst="rect">
            <a:avLst/>
          </a:prstGeom>
          <a:ln w="9525" cmpd="sng">
            <a:noFill/>
          </a:ln>
          <a:effectLst/>
        </p:spPr>
        <p:style>
          <a:lnRef idx="2">
            <a:schemeClr val="dk1"/>
          </a:lnRef>
          <a:fillRef idx="1">
            <a:schemeClr val="lt1"/>
          </a:fillRef>
          <a:effectRef idx="0">
            <a:schemeClr val="dk1"/>
          </a:effectRef>
          <a:fontRef idx="minor">
            <a:schemeClr val="dk1"/>
          </a:fontRef>
        </p:style>
        <p:txBody>
          <a:bodyPr vert="horz" wrap="none" rtlCol="0" anchor="ctr" anchorCtr="0">
            <a:normAutofit/>
          </a:bodyPr>
          <a:lstStyle/>
          <a:p>
            <a:pPr marL="36576" indent="0" algn="ctr">
              <a:buNone/>
            </a:pPr>
            <a:r>
              <a:rPr lang="en-US" sz="1200" dirty="0">
                <a:solidFill>
                  <a:schemeClr val="accent6">
                    <a:lumMod val="50000"/>
                  </a:schemeClr>
                </a:solidFill>
                <a:latin typeface="Arial Narrow"/>
                <a:cs typeface="Arial Narrow"/>
              </a:rPr>
              <a:t>c</a:t>
            </a:r>
            <a:r>
              <a:rPr lang="en-US" sz="1200" dirty="0" smtClean="0">
                <a:solidFill>
                  <a:schemeClr val="accent6">
                    <a:lumMod val="50000"/>
                  </a:schemeClr>
                </a:solidFill>
                <a:latin typeface="Arial Narrow"/>
                <a:cs typeface="Arial Narrow"/>
              </a:rPr>
              <a:t>ontrollers</a:t>
            </a:r>
            <a:endParaRPr lang="en-US" sz="1200" dirty="0">
              <a:solidFill>
                <a:schemeClr val="accent6">
                  <a:lumMod val="50000"/>
                </a:schemeClr>
              </a:solidFill>
              <a:latin typeface="Arial Narrow"/>
              <a:cs typeface="Arial Narrow"/>
            </a:endParaRPr>
          </a:p>
        </p:txBody>
      </p:sp>
      <p:sp>
        <p:nvSpPr>
          <p:cNvPr id="37" name="TextBox 36"/>
          <p:cNvSpPr txBox="1"/>
          <p:nvPr/>
        </p:nvSpPr>
        <p:spPr>
          <a:xfrm>
            <a:off x="5665699" y="2236135"/>
            <a:ext cx="1083859" cy="300465"/>
          </a:xfrm>
          <a:prstGeom prst="rect">
            <a:avLst/>
          </a:prstGeom>
          <a:ln w="9525" cmpd="sng">
            <a:noFill/>
          </a:ln>
          <a:effectLst/>
        </p:spPr>
        <p:style>
          <a:lnRef idx="2">
            <a:schemeClr val="dk1"/>
          </a:lnRef>
          <a:fillRef idx="1">
            <a:schemeClr val="lt1"/>
          </a:fillRef>
          <a:effectRef idx="0">
            <a:schemeClr val="dk1"/>
          </a:effectRef>
          <a:fontRef idx="minor">
            <a:schemeClr val="dk1"/>
          </a:fontRef>
        </p:style>
        <p:txBody>
          <a:bodyPr vert="horz" wrap="none" rtlCol="0" anchor="ctr" anchorCtr="0">
            <a:normAutofit/>
          </a:bodyPr>
          <a:lstStyle/>
          <a:p>
            <a:pPr marL="36576" indent="0" algn="ctr">
              <a:buNone/>
            </a:pPr>
            <a:r>
              <a:rPr lang="en-US" sz="1200" dirty="0">
                <a:solidFill>
                  <a:schemeClr val="accent6">
                    <a:lumMod val="50000"/>
                  </a:schemeClr>
                </a:solidFill>
                <a:latin typeface="Arial Narrow"/>
                <a:cs typeface="Arial Narrow"/>
              </a:rPr>
              <a:t>c</a:t>
            </a:r>
            <a:r>
              <a:rPr lang="en-US" sz="1200" dirty="0" smtClean="0">
                <a:solidFill>
                  <a:schemeClr val="accent6">
                    <a:lumMod val="50000"/>
                  </a:schemeClr>
                </a:solidFill>
                <a:latin typeface="Arial Narrow"/>
                <a:cs typeface="Arial Narrow"/>
              </a:rPr>
              <a:t>ompute-nodes</a:t>
            </a:r>
            <a:endParaRPr lang="en-US" sz="1200" dirty="0">
              <a:solidFill>
                <a:schemeClr val="accent6">
                  <a:lumMod val="50000"/>
                </a:schemeClr>
              </a:solidFill>
              <a:latin typeface="Arial Narrow"/>
              <a:cs typeface="Arial Narrow"/>
            </a:endParaRPr>
          </a:p>
        </p:txBody>
      </p:sp>
      <p:sp>
        <p:nvSpPr>
          <p:cNvPr id="2" name="Title 1"/>
          <p:cNvSpPr>
            <a:spLocks noGrp="1"/>
          </p:cNvSpPr>
          <p:nvPr>
            <p:ph type="title"/>
          </p:nvPr>
        </p:nvSpPr>
        <p:spPr/>
        <p:txBody>
          <a:bodyPr>
            <a:normAutofit/>
          </a:bodyPr>
          <a:lstStyle/>
          <a:p>
            <a:r>
              <a:rPr lang="en-US" sz="4000" b="1" dirty="0" smtClean="0">
                <a:latin typeface="Abadi MT Condensed Light"/>
                <a:cs typeface="Abadi MT Condensed Light"/>
              </a:rPr>
              <a:t>Scaling Architecture Overview</a:t>
            </a:r>
            <a:endParaRPr lang="en-US" sz="4000" b="1" dirty="0">
              <a:latin typeface="Abadi MT Condensed Light"/>
              <a:cs typeface="Abadi MT Condensed Light"/>
            </a:endParaRPr>
          </a:p>
        </p:txBody>
      </p:sp>
      <p:sp>
        <p:nvSpPr>
          <p:cNvPr id="6" name="Slide Number Placeholder 5"/>
          <p:cNvSpPr>
            <a:spLocks noGrp="1"/>
          </p:cNvSpPr>
          <p:nvPr>
            <p:ph type="sldNum" sz="quarter" idx="4294967295"/>
          </p:nvPr>
        </p:nvSpPr>
        <p:spPr>
          <a:xfrm>
            <a:off x="8185376" y="4767263"/>
            <a:ext cx="501424" cy="273844"/>
          </a:xfrm>
          <a:prstGeom prst="rect">
            <a:avLst/>
          </a:prstGeom>
        </p:spPr>
        <p:txBody>
          <a:bodyPr/>
          <a:lstStyle/>
          <a:p>
            <a:fld id="{17918391-D411-FE40-AAD7-861AE5233E0E}" type="slidenum">
              <a:rPr lang="en-US" smtClean="0"/>
              <a:pPr/>
              <a:t>32</a:t>
            </a:fld>
            <a:endParaRPr lang="en-US" dirty="0"/>
          </a:p>
        </p:txBody>
      </p:sp>
      <p:sp>
        <p:nvSpPr>
          <p:cNvPr id="9" name="TextBox 8"/>
          <p:cNvSpPr txBox="1"/>
          <p:nvPr/>
        </p:nvSpPr>
        <p:spPr>
          <a:xfrm>
            <a:off x="7485351" y="1241050"/>
            <a:ext cx="1083859" cy="701978"/>
          </a:xfrm>
          <a:prstGeom prst="rect">
            <a:avLst/>
          </a:prstGeom>
          <a:ln w="9525" cmpd="sng">
            <a:noFill/>
          </a:ln>
          <a:effectLst/>
        </p:spPr>
        <p:style>
          <a:lnRef idx="2">
            <a:schemeClr val="dk1"/>
          </a:lnRef>
          <a:fillRef idx="1">
            <a:schemeClr val="lt1"/>
          </a:fillRef>
          <a:effectRef idx="0">
            <a:schemeClr val="dk1"/>
          </a:effectRef>
          <a:fontRef idx="minor">
            <a:schemeClr val="dk1"/>
          </a:fontRef>
        </p:style>
        <p:txBody>
          <a:bodyPr vert="horz" wrap="none" rtlCol="0" anchor="ctr" anchorCtr="0">
            <a:normAutofit/>
          </a:bodyPr>
          <a:lstStyle/>
          <a:p>
            <a:pPr marL="36576" indent="0">
              <a:buNone/>
            </a:pPr>
            <a:r>
              <a:rPr lang="en-US" sz="1200" dirty="0" smtClean="0">
                <a:solidFill>
                  <a:schemeClr val="accent6">
                    <a:lumMod val="50000"/>
                  </a:schemeClr>
                </a:solidFill>
                <a:latin typeface="Arial Narrow"/>
                <a:cs typeface="Arial Narrow"/>
              </a:rPr>
              <a:t>Child Cell</a:t>
            </a:r>
          </a:p>
          <a:p>
            <a:pPr marL="36576" indent="0">
              <a:buNone/>
            </a:pPr>
            <a:r>
              <a:rPr lang="en-US" sz="1200" dirty="0" smtClean="0">
                <a:solidFill>
                  <a:schemeClr val="accent6">
                    <a:lumMod val="50000"/>
                  </a:schemeClr>
                </a:solidFill>
                <a:latin typeface="Arial Narrow"/>
                <a:cs typeface="Arial Narrow"/>
              </a:rPr>
              <a:t>Geneva, Switzerland</a:t>
            </a:r>
            <a:endParaRPr lang="en-US" sz="1200" dirty="0">
              <a:solidFill>
                <a:schemeClr val="accent6">
                  <a:lumMod val="50000"/>
                </a:schemeClr>
              </a:solidFill>
              <a:latin typeface="Arial Narrow"/>
              <a:cs typeface="Arial Narrow"/>
            </a:endParaRPr>
          </a:p>
        </p:txBody>
      </p:sp>
      <p:grpSp>
        <p:nvGrpSpPr>
          <p:cNvPr id="3" name="Group 2"/>
          <p:cNvGrpSpPr/>
          <p:nvPr/>
        </p:nvGrpSpPr>
        <p:grpSpPr>
          <a:xfrm>
            <a:off x="5615374" y="880452"/>
            <a:ext cx="1814944" cy="1516802"/>
            <a:chOff x="6114385" y="982475"/>
            <a:chExt cx="1814944" cy="1516802"/>
          </a:xfrm>
        </p:grpSpPr>
        <p:pic>
          <p:nvPicPr>
            <p:cNvPr id="10" name="Picture 9"/>
            <p:cNvPicPr>
              <a:picLocks noChangeAspect="1"/>
            </p:cNvPicPr>
            <p:nvPr/>
          </p:nvPicPr>
          <p:blipFill>
            <a:blip r:embed="rId3"/>
            <a:stretch>
              <a:fillRect/>
            </a:stretch>
          </p:blipFill>
          <p:spPr>
            <a:xfrm>
              <a:off x="6114385" y="982475"/>
              <a:ext cx="737711" cy="1263437"/>
            </a:xfrm>
            <a:prstGeom prst="rect">
              <a:avLst/>
            </a:prstGeom>
          </p:spPr>
        </p:pic>
        <p:pic>
          <p:nvPicPr>
            <p:cNvPr id="12" name="Picture 11"/>
            <p:cNvPicPr>
              <a:picLocks noChangeAspect="1"/>
            </p:cNvPicPr>
            <p:nvPr/>
          </p:nvPicPr>
          <p:blipFill>
            <a:blip r:embed="rId3"/>
            <a:stretch>
              <a:fillRect/>
            </a:stretch>
          </p:blipFill>
          <p:spPr>
            <a:xfrm>
              <a:off x="6650244" y="1111835"/>
              <a:ext cx="737711" cy="1263437"/>
            </a:xfrm>
            <a:prstGeom prst="rect">
              <a:avLst/>
            </a:prstGeom>
          </p:spPr>
        </p:pic>
        <p:pic>
          <p:nvPicPr>
            <p:cNvPr id="11" name="Picture 10"/>
            <p:cNvPicPr>
              <a:picLocks noChangeAspect="1"/>
            </p:cNvPicPr>
            <p:nvPr/>
          </p:nvPicPr>
          <p:blipFill>
            <a:blip r:embed="rId3"/>
            <a:stretch>
              <a:fillRect/>
            </a:stretch>
          </p:blipFill>
          <p:spPr>
            <a:xfrm>
              <a:off x="7191618" y="1235840"/>
              <a:ext cx="737711" cy="1263437"/>
            </a:xfrm>
            <a:prstGeom prst="rect">
              <a:avLst/>
            </a:prstGeom>
          </p:spPr>
        </p:pic>
      </p:grpSp>
      <p:grpSp>
        <p:nvGrpSpPr>
          <p:cNvPr id="13" name="Group 12"/>
          <p:cNvGrpSpPr/>
          <p:nvPr/>
        </p:nvGrpSpPr>
        <p:grpSpPr>
          <a:xfrm>
            <a:off x="5615374" y="2783501"/>
            <a:ext cx="1814944" cy="1516802"/>
            <a:chOff x="6114385" y="982475"/>
            <a:chExt cx="1814944" cy="1516802"/>
          </a:xfrm>
        </p:grpSpPr>
        <p:pic>
          <p:nvPicPr>
            <p:cNvPr id="14" name="Picture 13"/>
            <p:cNvPicPr>
              <a:picLocks noChangeAspect="1"/>
            </p:cNvPicPr>
            <p:nvPr/>
          </p:nvPicPr>
          <p:blipFill>
            <a:blip r:embed="rId3"/>
            <a:stretch>
              <a:fillRect/>
            </a:stretch>
          </p:blipFill>
          <p:spPr>
            <a:xfrm>
              <a:off x="6114385" y="982475"/>
              <a:ext cx="737711" cy="1263437"/>
            </a:xfrm>
            <a:prstGeom prst="rect">
              <a:avLst/>
            </a:prstGeom>
          </p:spPr>
        </p:pic>
        <p:pic>
          <p:nvPicPr>
            <p:cNvPr id="15" name="Picture 14"/>
            <p:cNvPicPr>
              <a:picLocks noChangeAspect="1"/>
            </p:cNvPicPr>
            <p:nvPr/>
          </p:nvPicPr>
          <p:blipFill>
            <a:blip r:embed="rId3"/>
            <a:stretch>
              <a:fillRect/>
            </a:stretch>
          </p:blipFill>
          <p:spPr>
            <a:xfrm>
              <a:off x="6650244" y="1111835"/>
              <a:ext cx="737711" cy="1263437"/>
            </a:xfrm>
            <a:prstGeom prst="rect">
              <a:avLst/>
            </a:prstGeom>
          </p:spPr>
        </p:pic>
        <p:pic>
          <p:nvPicPr>
            <p:cNvPr id="16" name="Picture 15"/>
            <p:cNvPicPr>
              <a:picLocks noChangeAspect="1"/>
            </p:cNvPicPr>
            <p:nvPr/>
          </p:nvPicPr>
          <p:blipFill>
            <a:blip r:embed="rId3"/>
            <a:stretch>
              <a:fillRect/>
            </a:stretch>
          </p:blipFill>
          <p:spPr>
            <a:xfrm>
              <a:off x="7191618" y="1235840"/>
              <a:ext cx="737711" cy="1263437"/>
            </a:xfrm>
            <a:prstGeom prst="rect">
              <a:avLst/>
            </a:prstGeom>
          </p:spPr>
        </p:pic>
      </p:grpSp>
      <p:sp>
        <p:nvSpPr>
          <p:cNvPr id="17" name="TextBox 16"/>
          <p:cNvSpPr txBox="1"/>
          <p:nvPr/>
        </p:nvSpPr>
        <p:spPr>
          <a:xfrm>
            <a:off x="7485351" y="3073640"/>
            <a:ext cx="1083859" cy="701978"/>
          </a:xfrm>
          <a:prstGeom prst="rect">
            <a:avLst/>
          </a:prstGeom>
          <a:ln w="9525" cmpd="sng">
            <a:noFill/>
          </a:ln>
          <a:effectLst/>
        </p:spPr>
        <p:style>
          <a:lnRef idx="2">
            <a:schemeClr val="dk1"/>
          </a:lnRef>
          <a:fillRef idx="1">
            <a:schemeClr val="lt1"/>
          </a:fillRef>
          <a:effectRef idx="0">
            <a:schemeClr val="dk1"/>
          </a:effectRef>
          <a:fontRef idx="minor">
            <a:schemeClr val="dk1"/>
          </a:fontRef>
        </p:style>
        <p:txBody>
          <a:bodyPr vert="horz" wrap="none" rtlCol="0" anchor="ctr" anchorCtr="0">
            <a:normAutofit/>
          </a:bodyPr>
          <a:lstStyle/>
          <a:p>
            <a:pPr marL="36576" indent="0">
              <a:buNone/>
            </a:pPr>
            <a:r>
              <a:rPr lang="en-US" sz="1200" dirty="0" smtClean="0">
                <a:solidFill>
                  <a:schemeClr val="accent6">
                    <a:lumMod val="50000"/>
                  </a:schemeClr>
                </a:solidFill>
                <a:latin typeface="Arial Narrow"/>
                <a:cs typeface="Arial Narrow"/>
              </a:rPr>
              <a:t>Child Cell</a:t>
            </a:r>
          </a:p>
          <a:p>
            <a:pPr marL="36576" indent="0">
              <a:buNone/>
            </a:pPr>
            <a:r>
              <a:rPr lang="en-US" sz="1200" dirty="0" smtClean="0">
                <a:solidFill>
                  <a:schemeClr val="accent6">
                    <a:lumMod val="50000"/>
                  </a:schemeClr>
                </a:solidFill>
                <a:latin typeface="Arial Narrow"/>
                <a:cs typeface="Arial Narrow"/>
              </a:rPr>
              <a:t>Budapest, Hungary</a:t>
            </a:r>
            <a:endParaRPr lang="en-US" sz="1200" dirty="0">
              <a:solidFill>
                <a:schemeClr val="accent6">
                  <a:lumMod val="50000"/>
                </a:schemeClr>
              </a:solidFill>
              <a:latin typeface="Arial Narrow"/>
              <a:cs typeface="Arial Narrow"/>
            </a:endParaRPr>
          </a:p>
        </p:txBody>
      </p:sp>
      <p:pic>
        <p:nvPicPr>
          <p:cNvPr id="4" name="Picture 3"/>
          <p:cNvPicPr>
            <a:picLocks noChangeAspect="1"/>
          </p:cNvPicPr>
          <p:nvPr/>
        </p:nvPicPr>
        <p:blipFill>
          <a:blip r:embed="rId4"/>
          <a:stretch>
            <a:fillRect/>
          </a:stretch>
        </p:blipFill>
        <p:spPr>
          <a:xfrm>
            <a:off x="7847571" y="3681572"/>
            <a:ext cx="443635" cy="313154"/>
          </a:xfrm>
          <a:prstGeom prst="rect">
            <a:avLst/>
          </a:prstGeom>
        </p:spPr>
      </p:pic>
      <p:pic>
        <p:nvPicPr>
          <p:cNvPr id="18" name="Picture 17"/>
          <p:cNvPicPr>
            <a:picLocks noChangeAspect="1"/>
          </p:cNvPicPr>
          <p:nvPr/>
        </p:nvPicPr>
        <p:blipFill>
          <a:blip r:embed="rId5"/>
          <a:stretch>
            <a:fillRect/>
          </a:stretch>
        </p:blipFill>
        <p:spPr>
          <a:xfrm>
            <a:off x="7865756" y="1796978"/>
            <a:ext cx="425450" cy="292100"/>
          </a:xfrm>
          <a:prstGeom prst="rect">
            <a:avLst/>
          </a:prstGeom>
        </p:spPr>
      </p:pic>
      <p:sp>
        <p:nvSpPr>
          <p:cNvPr id="23" name="TextBox 22"/>
          <p:cNvSpPr txBox="1"/>
          <p:nvPr/>
        </p:nvSpPr>
        <p:spPr>
          <a:xfrm>
            <a:off x="2644436" y="3120310"/>
            <a:ext cx="1083859" cy="701978"/>
          </a:xfrm>
          <a:prstGeom prst="rect">
            <a:avLst/>
          </a:prstGeom>
          <a:ln w="9525" cmpd="sng">
            <a:noFill/>
          </a:ln>
          <a:effectLst/>
        </p:spPr>
        <p:style>
          <a:lnRef idx="2">
            <a:schemeClr val="dk1"/>
          </a:lnRef>
          <a:fillRef idx="1">
            <a:schemeClr val="lt1"/>
          </a:fillRef>
          <a:effectRef idx="0">
            <a:schemeClr val="dk1"/>
          </a:effectRef>
          <a:fontRef idx="minor">
            <a:schemeClr val="dk1"/>
          </a:fontRef>
        </p:style>
        <p:txBody>
          <a:bodyPr vert="horz" wrap="none" rtlCol="0" anchor="ctr" anchorCtr="0">
            <a:normAutofit/>
          </a:bodyPr>
          <a:lstStyle/>
          <a:p>
            <a:pPr marL="36576" indent="0" algn="ctr">
              <a:buNone/>
            </a:pPr>
            <a:r>
              <a:rPr lang="en-US" sz="1200" dirty="0" smtClean="0">
                <a:solidFill>
                  <a:schemeClr val="accent6">
                    <a:lumMod val="50000"/>
                  </a:schemeClr>
                </a:solidFill>
                <a:latin typeface="Arial Narrow"/>
                <a:cs typeface="Arial Narrow"/>
              </a:rPr>
              <a:t>Top Cell - controllers</a:t>
            </a:r>
          </a:p>
          <a:p>
            <a:pPr marL="36576" indent="0" algn="ctr">
              <a:buNone/>
            </a:pPr>
            <a:r>
              <a:rPr lang="en-US" sz="1200" dirty="0" smtClean="0">
                <a:solidFill>
                  <a:schemeClr val="accent6">
                    <a:lumMod val="50000"/>
                  </a:schemeClr>
                </a:solidFill>
                <a:latin typeface="Arial Narrow"/>
                <a:cs typeface="Arial Narrow"/>
              </a:rPr>
              <a:t>Geneva, Switzerland</a:t>
            </a:r>
            <a:endParaRPr lang="en-US" sz="1200" dirty="0">
              <a:solidFill>
                <a:schemeClr val="accent6">
                  <a:lumMod val="50000"/>
                </a:schemeClr>
              </a:solidFill>
              <a:latin typeface="Arial Narrow"/>
              <a:cs typeface="Arial Narrow"/>
            </a:endParaRPr>
          </a:p>
        </p:txBody>
      </p:sp>
      <p:pic>
        <p:nvPicPr>
          <p:cNvPr id="21" name="Picture 20"/>
          <p:cNvPicPr>
            <a:picLocks noChangeAspect="1"/>
          </p:cNvPicPr>
          <p:nvPr/>
        </p:nvPicPr>
        <p:blipFill>
          <a:blip r:embed="rId3"/>
          <a:stretch>
            <a:fillRect/>
          </a:stretch>
        </p:blipFill>
        <p:spPr>
          <a:xfrm>
            <a:off x="2783396" y="1920613"/>
            <a:ext cx="737711" cy="1263437"/>
          </a:xfrm>
          <a:prstGeom prst="rect">
            <a:avLst/>
          </a:prstGeom>
        </p:spPr>
      </p:pic>
      <p:sp>
        <p:nvSpPr>
          <p:cNvPr id="24" name="TextBox 23"/>
          <p:cNvSpPr txBox="1"/>
          <p:nvPr/>
        </p:nvSpPr>
        <p:spPr>
          <a:xfrm>
            <a:off x="898575" y="3087320"/>
            <a:ext cx="1083859" cy="701978"/>
          </a:xfrm>
          <a:prstGeom prst="rect">
            <a:avLst/>
          </a:prstGeom>
          <a:ln w="9525" cmpd="sng">
            <a:noFill/>
          </a:ln>
          <a:effectLst/>
        </p:spPr>
        <p:style>
          <a:lnRef idx="2">
            <a:schemeClr val="dk1"/>
          </a:lnRef>
          <a:fillRef idx="1">
            <a:schemeClr val="lt1"/>
          </a:fillRef>
          <a:effectRef idx="0">
            <a:schemeClr val="dk1"/>
          </a:effectRef>
          <a:fontRef idx="minor">
            <a:schemeClr val="dk1"/>
          </a:fontRef>
        </p:style>
        <p:txBody>
          <a:bodyPr vert="horz" wrap="none" rtlCol="0" anchor="ctr" anchorCtr="0">
            <a:normAutofit/>
          </a:bodyPr>
          <a:lstStyle/>
          <a:p>
            <a:pPr marL="36576" indent="0" algn="ctr">
              <a:buNone/>
            </a:pPr>
            <a:r>
              <a:rPr lang="en-US" sz="1200" dirty="0" smtClean="0">
                <a:solidFill>
                  <a:schemeClr val="accent6">
                    <a:lumMod val="50000"/>
                  </a:schemeClr>
                </a:solidFill>
                <a:latin typeface="Arial Narrow"/>
                <a:cs typeface="Arial Narrow"/>
              </a:rPr>
              <a:t>Load Balancer</a:t>
            </a:r>
          </a:p>
          <a:p>
            <a:pPr marL="36576" indent="0" algn="ctr">
              <a:buNone/>
            </a:pPr>
            <a:r>
              <a:rPr lang="en-US" sz="1200" dirty="0" smtClean="0">
                <a:solidFill>
                  <a:schemeClr val="accent6">
                    <a:lumMod val="50000"/>
                  </a:schemeClr>
                </a:solidFill>
                <a:latin typeface="Arial Narrow"/>
                <a:cs typeface="Arial Narrow"/>
              </a:rPr>
              <a:t>Geneva, Switzerland</a:t>
            </a:r>
            <a:endParaRPr lang="en-US" sz="1200" dirty="0">
              <a:solidFill>
                <a:schemeClr val="accent6">
                  <a:lumMod val="50000"/>
                </a:schemeClr>
              </a:solidFill>
              <a:latin typeface="Arial Narrow"/>
              <a:cs typeface="Arial Narrow"/>
            </a:endParaRPr>
          </a:p>
        </p:txBody>
      </p:sp>
      <p:pic>
        <p:nvPicPr>
          <p:cNvPr id="20" name="Picture 19"/>
          <p:cNvPicPr>
            <a:picLocks noChangeAspect="1"/>
          </p:cNvPicPr>
          <p:nvPr/>
        </p:nvPicPr>
        <p:blipFill>
          <a:blip r:embed="rId3"/>
          <a:stretch>
            <a:fillRect/>
          </a:stretch>
        </p:blipFill>
        <p:spPr>
          <a:xfrm>
            <a:off x="1075980" y="1920613"/>
            <a:ext cx="737711" cy="1263437"/>
          </a:xfrm>
          <a:prstGeom prst="rect">
            <a:avLst/>
          </a:prstGeom>
        </p:spPr>
      </p:pic>
      <p:pic>
        <p:nvPicPr>
          <p:cNvPr id="25" name="Picture 24"/>
          <p:cNvPicPr>
            <a:picLocks noChangeAspect="1"/>
          </p:cNvPicPr>
          <p:nvPr/>
        </p:nvPicPr>
        <p:blipFill>
          <a:blip r:embed="rId5"/>
          <a:stretch>
            <a:fillRect/>
          </a:stretch>
        </p:blipFill>
        <p:spPr>
          <a:xfrm>
            <a:off x="2954289" y="3688576"/>
            <a:ext cx="425450" cy="292100"/>
          </a:xfrm>
          <a:prstGeom prst="rect">
            <a:avLst/>
          </a:prstGeom>
        </p:spPr>
      </p:pic>
      <p:pic>
        <p:nvPicPr>
          <p:cNvPr id="26" name="Picture 25"/>
          <p:cNvPicPr>
            <a:picLocks noChangeAspect="1"/>
          </p:cNvPicPr>
          <p:nvPr/>
        </p:nvPicPr>
        <p:blipFill>
          <a:blip r:embed="rId5"/>
          <a:stretch>
            <a:fillRect/>
          </a:stretch>
        </p:blipFill>
        <p:spPr>
          <a:xfrm>
            <a:off x="1197540" y="3655586"/>
            <a:ext cx="425450" cy="292100"/>
          </a:xfrm>
          <a:prstGeom prst="rect">
            <a:avLst/>
          </a:prstGeom>
        </p:spPr>
      </p:pic>
      <p:cxnSp>
        <p:nvCxnSpPr>
          <p:cNvPr id="35" name="Straight Arrow Connector 34"/>
          <p:cNvCxnSpPr/>
          <p:nvPr/>
        </p:nvCxnSpPr>
        <p:spPr>
          <a:xfrm>
            <a:off x="1982434" y="2574000"/>
            <a:ext cx="662002" cy="0"/>
          </a:xfrm>
          <a:prstGeom prst="straightConnector1">
            <a:avLst/>
          </a:prstGeom>
          <a:ln>
            <a:solidFill>
              <a:schemeClr val="accent6"/>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9" name="Freeform 38"/>
          <p:cNvSpPr/>
          <p:nvPr/>
        </p:nvSpPr>
        <p:spPr>
          <a:xfrm>
            <a:off x="3670230" y="1528791"/>
            <a:ext cx="587943" cy="907205"/>
          </a:xfrm>
          <a:custGeom>
            <a:avLst/>
            <a:gdLst>
              <a:gd name="connsiteX0" fmla="*/ 0 w 1211165"/>
              <a:gd name="connsiteY0" fmla="*/ 693836 h 693836"/>
              <a:gd name="connsiteX1" fmla="*/ 388043 w 1211165"/>
              <a:gd name="connsiteY1" fmla="*/ 129359 h 693836"/>
              <a:gd name="connsiteX2" fmla="*/ 1211165 w 1211165"/>
              <a:gd name="connsiteY2" fmla="*/ 0 h 693836"/>
            </a:gdLst>
            <a:ahLst/>
            <a:cxnLst>
              <a:cxn ang="0">
                <a:pos x="connsiteX0" y="connsiteY0"/>
              </a:cxn>
              <a:cxn ang="0">
                <a:pos x="connsiteX1" y="connsiteY1"/>
              </a:cxn>
              <a:cxn ang="0">
                <a:pos x="connsiteX2" y="connsiteY2"/>
              </a:cxn>
            </a:cxnLst>
            <a:rect l="l" t="t" r="r" b="b"/>
            <a:pathLst>
              <a:path w="1211165" h="693836">
                <a:moveTo>
                  <a:pt x="0" y="693836"/>
                </a:moveTo>
                <a:cubicBezTo>
                  <a:pt x="93091" y="469417"/>
                  <a:pt x="186182" y="244998"/>
                  <a:pt x="388043" y="129359"/>
                </a:cubicBezTo>
                <a:cubicBezTo>
                  <a:pt x="589904" y="13720"/>
                  <a:pt x="1211165" y="0"/>
                  <a:pt x="1211165" y="0"/>
                </a:cubicBezTo>
              </a:path>
            </a:pathLst>
          </a:custGeom>
          <a:ln>
            <a:solidFill>
              <a:schemeClr val="accent6"/>
            </a:solidFill>
            <a:headEnd type="arrow"/>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Freeform 40"/>
          <p:cNvSpPr/>
          <p:nvPr/>
        </p:nvSpPr>
        <p:spPr>
          <a:xfrm>
            <a:off x="3670230" y="2574000"/>
            <a:ext cx="667159" cy="744479"/>
          </a:xfrm>
          <a:custGeom>
            <a:avLst/>
            <a:gdLst>
              <a:gd name="connsiteX0" fmla="*/ 0 w 1199406"/>
              <a:gd name="connsiteY0" fmla="*/ 0 h 764396"/>
              <a:gd name="connsiteX1" fmla="*/ 540909 w 1199406"/>
              <a:gd name="connsiteY1" fmla="*/ 623277 h 764396"/>
              <a:gd name="connsiteX2" fmla="*/ 1199406 w 1199406"/>
              <a:gd name="connsiteY2" fmla="*/ 764396 h 764396"/>
            </a:gdLst>
            <a:ahLst/>
            <a:cxnLst>
              <a:cxn ang="0">
                <a:pos x="connsiteX0" y="connsiteY0"/>
              </a:cxn>
              <a:cxn ang="0">
                <a:pos x="connsiteX1" y="connsiteY1"/>
              </a:cxn>
              <a:cxn ang="0">
                <a:pos x="connsiteX2" y="connsiteY2"/>
              </a:cxn>
            </a:cxnLst>
            <a:rect l="l" t="t" r="r" b="b"/>
            <a:pathLst>
              <a:path w="1199406" h="764396">
                <a:moveTo>
                  <a:pt x="0" y="0"/>
                </a:moveTo>
                <a:cubicBezTo>
                  <a:pt x="170504" y="247939"/>
                  <a:pt x="341008" y="495878"/>
                  <a:pt x="540909" y="623277"/>
                </a:cubicBezTo>
                <a:cubicBezTo>
                  <a:pt x="740810" y="750676"/>
                  <a:pt x="1199406" y="764396"/>
                  <a:pt x="1199406" y="764396"/>
                </a:cubicBezTo>
              </a:path>
            </a:pathLst>
          </a:custGeom>
          <a:ln>
            <a:solidFill>
              <a:schemeClr val="accent6"/>
            </a:solidFill>
            <a:headEnd type="arrow"/>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27" name="Picture 26"/>
          <p:cNvPicPr>
            <a:picLocks noChangeAspect="1"/>
          </p:cNvPicPr>
          <p:nvPr/>
        </p:nvPicPr>
        <p:blipFill>
          <a:blip r:embed="rId3"/>
          <a:stretch>
            <a:fillRect/>
          </a:stretch>
        </p:blipFill>
        <p:spPr>
          <a:xfrm>
            <a:off x="4384425" y="903259"/>
            <a:ext cx="737711" cy="1263437"/>
          </a:xfrm>
          <a:prstGeom prst="rect">
            <a:avLst/>
          </a:prstGeom>
        </p:spPr>
      </p:pic>
      <p:pic>
        <p:nvPicPr>
          <p:cNvPr id="28" name="Picture 27"/>
          <p:cNvPicPr>
            <a:picLocks noChangeAspect="1"/>
          </p:cNvPicPr>
          <p:nvPr/>
        </p:nvPicPr>
        <p:blipFill>
          <a:blip r:embed="rId3"/>
          <a:stretch>
            <a:fillRect/>
          </a:stretch>
        </p:blipFill>
        <p:spPr>
          <a:xfrm>
            <a:off x="4384425" y="2783501"/>
            <a:ext cx="737711" cy="1263437"/>
          </a:xfrm>
          <a:prstGeom prst="rect">
            <a:avLst/>
          </a:prstGeom>
        </p:spPr>
      </p:pic>
      <p:cxnSp>
        <p:nvCxnSpPr>
          <p:cNvPr id="29" name="Straight Arrow Connector 28"/>
          <p:cNvCxnSpPr/>
          <p:nvPr/>
        </p:nvCxnSpPr>
        <p:spPr>
          <a:xfrm>
            <a:off x="5180931" y="1503367"/>
            <a:ext cx="381020" cy="0"/>
          </a:xfrm>
          <a:prstGeom prst="straightConnector1">
            <a:avLst/>
          </a:prstGeom>
          <a:ln>
            <a:solidFill>
              <a:schemeClr val="accent6"/>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5180931" y="3365519"/>
            <a:ext cx="381020" cy="0"/>
          </a:xfrm>
          <a:prstGeom prst="straightConnector1">
            <a:avLst/>
          </a:prstGeom>
          <a:ln>
            <a:solidFill>
              <a:schemeClr val="accent6"/>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4258173" y="2237256"/>
            <a:ext cx="1083859" cy="300465"/>
          </a:xfrm>
          <a:prstGeom prst="rect">
            <a:avLst/>
          </a:prstGeom>
          <a:ln w="9525" cmpd="sng">
            <a:noFill/>
          </a:ln>
          <a:effectLst/>
        </p:spPr>
        <p:style>
          <a:lnRef idx="2">
            <a:schemeClr val="dk1"/>
          </a:lnRef>
          <a:fillRef idx="1">
            <a:schemeClr val="lt1"/>
          </a:fillRef>
          <a:effectRef idx="0">
            <a:schemeClr val="dk1"/>
          </a:effectRef>
          <a:fontRef idx="minor">
            <a:schemeClr val="dk1"/>
          </a:fontRef>
        </p:style>
        <p:txBody>
          <a:bodyPr vert="horz" wrap="none" rtlCol="0" anchor="ctr" anchorCtr="0">
            <a:normAutofit/>
          </a:bodyPr>
          <a:lstStyle/>
          <a:p>
            <a:pPr marL="36576" indent="0" algn="ctr">
              <a:buNone/>
            </a:pPr>
            <a:r>
              <a:rPr lang="en-US" sz="1200" dirty="0">
                <a:solidFill>
                  <a:schemeClr val="accent6">
                    <a:lumMod val="50000"/>
                  </a:schemeClr>
                </a:solidFill>
                <a:latin typeface="Arial Narrow"/>
                <a:cs typeface="Arial Narrow"/>
              </a:rPr>
              <a:t>c</a:t>
            </a:r>
            <a:r>
              <a:rPr lang="en-US" sz="1200" dirty="0" smtClean="0">
                <a:solidFill>
                  <a:schemeClr val="accent6">
                    <a:lumMod val="50000"/>
                  </a:schemeClr>
                </a:solidFill>
                <a:latin typeface="Arial Narrow"/>
                <a:cs typeface="Arial Narrow"/>
              </a:rPr>
              <a:t>ontrollers</a:t>
            </a:r>
            <a:endParaRPr lang="en-US" sz="1200" dirty="0">
              <a:solidFill>
                <a:schemeClr val="accent6">
                  <a:lumMod val="50000"/>
                </a:schemeClr>
              </a:solidFill>
              <a:latin typeface="Arial Narrow"/>
              <a:cs typeface="Arial Narrow"/>
            </a:endParaRPr>
          </a:p>
        </p:txBody>
      </p:sp>
      <p:sp>
        <p:nvSpPr>
          <p:cNvPr id="5" name="Date Placeholder 4"/>
          <p:cNvSpPr>
            <a:spLocks noGrp="1"/>
          </p:cNvSpPr>
          <p:nvPr>
            <p:ph type="dt" sz="half" idx="10"/>
          </p:nvPr>
        </p:nvSpPr>
        <p:spPr/>
        <p:txBody>
          <a:bodyPr/>
          <a:lstStyle/>
          <a:p>
            <a:pPr>
              <a:defRPr/>
            </a:pPr>
            <a:r>
              <a:rPr lang="en-US" smtClean="0"/>
              <a:t>30/03/2015</a:t>
            </a:r>
            <a:endParaRPr lang="en-US" dirty="0"/>
          </a:p>
        </p:txBody>
      </p:sp>
      <p:sp>
        <p:nvSpPr>
          <p:cNvPr id="7" name="Footer Placeholder 6"/>
          <p:cNvSpPr>
            <a:spLocks noGrp="1"/>
          </p:cNvSpPr>
          <p:nvPr>
            <p:ph type="ftr" sz="quarter" idx="11"/>
          </p:nvPr>
        </p:nvSpPr>
        <p:spPr/>
        <p:txBody>
          <a:bodyPr/>
          <a:lstStyle/>
          <a:p>
            <a:pPr>
              <a:defRPr/>
            </a:pPr>
            <a:r>
              <a:rPr lang="en-GB" smtClean="0"/>
              <a:t>Tim Bell - HEPTech</a:t>
            </a:r>
            <a:endParaRPr lang="en-US" dirty="0"/>
          </a:p>
        </p:txBody>
      </p:sp>
    </p:spTree>
    <p:extLst>
      <p:ext uri="{BB962C8B-B14F-4D97-AF65-F5344CB8AC3E}">
        <p14:creationId xmlns:p14="http://schemas.microsoft.com/office/powerpoint/2010/main" val="4875617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 </a:t>
            </a:r>
            <a:r>
              <a:rPr lang="en-US" dirty="0" err="1" smtClean="0"/>
              <a:t>Kibana</a:t>
            </a:r>
            <a:endParaRPr lang="en-US" dirty="0"/>
          </a:p>
        </p:txBody>
      </p:sp>
      <p:sp>
        <p:nvSpPr>
          <p:cNvPr id="4" name="Slide Number Placeholder 3"/>
          <p:cNvSpPr>
            <a:spLocks noGrp="1"/>
          </p:cNvSpPr>
          <p:nvPr>
            <p:ph type="sldNum" sz="quarter" idx="4294967295"/>
          </p:nvPr>
        </p:nvSpPr>
        <p:spPr>
          <a:xfrm>
            <a:off x="8185376" y="4767263"/>
            <a:ext cx="501424" cy="273844"/>
          </a:xfrm>
          <a:prstGeom prst="rect">
            <a:avLst/>
          </a:prstGeom>
        </p:spPr>
        <p:txBody>
          <a:bodyPr/>
          <a:lstStyle/>
          <a:p>
            <a:fld id="{17918391-D411-FE40-AAD7-861AE5233E0E}" type="slidenum">
              <a:rPr lang="en-US" smtClean="0"/>
              <a:pPr/>
              <a:t>33</a:t>
            </a:fld>
            <a:endParaRPr lang="en-US" dirty="0"/>
          </a:p>
        </p:txBody>
      </p:sp>
      <p:pic>
        <p:nvPicPr>
          <p:cNvPr id="3" name="Picture 2" descr="Screen Shot 2013-11-04 at 16.19.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0973" y="174625"/>
            <a:ext cx="6698877" cy="3874486"/>
          </a:xfrm>
          <a:prstGeom prst="rect">
            <a:avLst/>
          </a:prstGeom>
        </p:spPr>
      </p:pic>
      <p:sp>
        <p:nvSpPr>
          <p:cNvPr id="5" name="Date Placeholder 4"/>
          <p:cNvSpPr>
            <a:spLocks noGrp="1"/>
          </p:cNvSpPr>
          <p:nvPr>
            <p:ph type="dt" sz="half" idx="10"/>
          </p:nvPr>
        </p:nvSpPr>
        <p:spPr/>
        <p:txBody>
          <a:bodyPr/>
          <a:lstStyle/>
          <a:p>
            <a:pPr>
              <a:defRPr/>
            </a:pPr>
            <a:r>
              <a:rPr lang="en-US" smtClean="0"/>
              <a:t>30/03/2015</a:t>
            </a:r>
            <a:endParaRPr lang="en-US" dirty="0"/>
          </a:p>
        </p:txBody>
      </p:sp>
      <p:sp>
        <p:nvSpPr>
          <p:cNvPr id="6" name="Footer Placeholder 5"/>
          <p:cNvSpPr>
            <a:spLocks noGrp="1"/>
          </p:cNvSpPr>
          <p:nvPr>
            <p:ph type="ftr" sz="quarter" idx="11"/>
          </p:nvPr>
        </p:nvSpPr>
        <p:spPr/>
        <p:txBody>
          <a:bodyPr/>
          <a:lstStyle/>
          <a:p>
            <a:pPr>
              <a:defRPr/>
            </a:pPr>
            <a:r>
              <a:rPr lang="en-GB" smtClean="0"/>
              <a:t>Tim Bell - HEPTech</a:t>
            </a:r>
            <a:endParaRPr lang="en-US" dirty="0"/>
          </a:p>
        </p:txBody>
      </p:sp>
    </p:spTree>
    <p:extLst>
      <p:ext uri="{BB962C8B-B14F-4D97-AF65-F5344CB8AC3E}">
        <p14:creationId xmlns:p14="http://schemas.microsoft.com/office/powerpoint/2010/main" val="1521676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Components</a:t>
            </a:r>
            <a:endParaRPr lang="en-US" dirty="0"/>
          </a:p>
        </p:txBody>
      </p:sp>
      <p:sp>
        <p:nvSpPr>
          <p:cNvPr id="4" name="Slide Number Placeholder 3"/>
          <p:cNvSpPr>
            <a:spLocks noGrp="1"/>
          </p:cNvSpPr>
          <p:nvPr>
            <p:ph type="sldNum" sz="quarter" idx="4294967295"/>
          </p:nvPr>
        </p:nvSpPr>
        <p:spPr>
          <a:xfrm>
            <a:off x="8185376" y="4767263"/>
            <a:ext cx="501424" cy="273844"/>
          </a:xfrm>
          <a:prstGeom prst="rect">
            <a:avLst/>
          </a:prstGeom>
        </p:spPr>
        <p:txBody>
          <a:bodyPr/>
          <a:lstStyle/>
          <a:p>
            <a:fld id="{17918391-D411-FE40-AAD7-861AE5233E0E}" type="slidenum">
              <a:rPr lang="en-US" smtClean="0"/>
              <a:pPr/>
              <a:t>34</a:t>
            </a:fld>
            <a:endParaRPr lang="en-US" dirty="0"/>
          </a:p>
        </p:txBody>
      </p:sp>
      <p:sp>
        <p:nvSpPr>
          <p:cNvPr id="15" name="TextBox 14"/>
          <p:cNvSpPr txBox="1"/>
          <p:nvPr/>
        </p:nvSpPr>
        <p:spPr>
          <a:xfrm>
            <a:off x="2897188" y="1695967"/>
            <a:ext cx="281459" cy="1372837"/>
          </a:xfrm>
          <a:prstGeom prst="rect">
            <a:avLst/>
          </a:prstGeom>
          <a:ln w="9525" cmpd="sng">
            <a:solidFill>
              <a:schemeClr val="accent6">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vert270" wrap="none" rtlCol="0" anchor="ctr" anchorCtr="0">
            <a:noAutofit/>
          </a:bodyPr>
          <a:lstStyle/>
          <a:p>
            <a:pPr marL="36576" indent="0" algn="ctr">
              <a:buNone/>
            </a:pPr>
            <a:r>
              <a:rPr lang="en-US" sz="900" dirty="0" err="1" smtClean="0">
                <a:solidFill>
                  <a:schemeClr val="accent6">
                    <a:lumMod val="50000"/>
                  </a:schemeClr>
                </a:solidFill>
                <a:latin typeface="Arial Narrow"/>
                <a:cs typeface="Arial Narrow"/>
              </a:rPr>
              <a:t>rabbitmq</a:t>
            </a:r>
            <a:endParaRPr lang="en-US" sz="900" dirty="0">
              <a:solidFill>
                <a:schemeClr val="accent6">
                  <a:lumMod val="50000"/>
                </a:schemeClr>
              </a:solidFill>
              <a:latin typeface="Arial Narrow"/>
              <a:cs typeface="Arial Narrow"/>
            </a:endParaRPr>
          </a:p>
        </p:txBody>
      </p:sp>
      <p:sp>
        <p:nvSpPr>
          <p:cNvPr id="16" name="TextBox 15"/>
          <p:cNvSpPr txBox="1"/>
          <p:nvPr/>
        </p:nvSpPr>
        <p:spPr>
          <a:xfrm>
            <a:off x="3257459" y="3140875"/>
            <a:ext cx="1450680" cy="197086"/>
          </a:xfrm>
          <a:prstGeom prst="rect">
            <a:avLst/>
          </a:prstGeom>
          <a:ln w="9525" cmpd="sng">
            <a:solidFill>
              <a:schemeClr val="accent6">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none" rtlCol="0" anchor="ctr" anchorCtr="0">
            <a:noAutofit/>
          </a:bodyPr>
          <a:lstStyle/>
          <a:p>
            <a:pPr marL="36576" indent="0">
              <a:buNone/>
            </a:pPr>
            <a:r>
              <a:rPr lang="en-US" sz="900" dirty="0" smtClean="0">
                <a:solidFill>
                  <a:schemeClr val="accent6">
                    <a:lumMod val="50000"/>
                  </a:schemeClr>
                </a:solidFill>
                <a:latin typeface="Arial Narrow"/>
                <a:cs typeface="Arial Narrow"/>
              </a:rPr>
              <a:t>- Keystone</a:t>
            </a:r>
            <a:endParaRPr lang="en-US" sz="900" dirty="0">
              <a:solidFill>
                <a:schemeClr val="accent6">
                  <a:lumMod val="50000"/>
                </a:schemeClr>
              </a:solidFill>
              <a:latin typeface="Arial Narrow"/>
              <a:cs typeface="Arial Narrow"/>
            </a:endParaRPr>
          </a:p>
        </p:txBody>
      </p:sp>
      <p:sp>
        <p:nvSpPr>
          <p:cNvPr id="17" name="TextBox 16"/>
          <p:cNvSpPr txBox="1"/>
          <p:nvPr/>
        </p:nvSpPr>
        <p:spPr>
          <a:xfrm>
            <a:off x="3257458" y="1695968"/>
            <a:ext cx="1450681" cy="743962"/>
          </a:xfrm>
          <a:prstGeom prst="rect">
            <a:avLst/>
          </a:prstGeom>
          <a:ln w="9525" cmpd="sng">
            <a:solidFill>
              <a:schemeClr val="accent6">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none" rtlCol="0" anchor="ctr" anchorCtr="0">
            <a:noAutofit/>
          </a:bodyPr>
          <a:lstStyle/>
          <a:p>
            <a:pPr marL="36576" indent="0">
              <a:buNone/>
            </a:pPr>
            <a:r>
              <a:rPr lang="en-US" sz="900" dirty="0" smtClean="0">
                <a:solidFill>
                  <a:schemeClr val="accent6">
                    <a:lumMod val="50000"/>
                  </a:schemeClr>
                </a:solidFill>
                <a:latin typeface="Arial Narrow"/>
                <a:cs typeface="Arial Narrow"/>
              </a:rPr>
              <a:t>- Nova </a:t>
            </a:r>
            <a:r>
              <a:rPr lang="en-US" sz="900" dirty="0" err="1" smtClean="0">
                <a:solidFill>
                  <a:schemeClr val="accent6">
                    <a:lumMod val="50000"/>
                  </a:schemeClr>
                </a:solidFill>
                <a:latin typeface="Arial Narrow"/>
                <a:cs typeface="Arial Narrow"/>
              </a:rPr>
              <a:t>api</a:t>
            </a:r>
            <a:endParaRPr lang="en-US" sz="900" dirty="0" smtClean="0">
              <a:solidFill>
                <a:schemeClr val="accent6">
                  <a:lumMod val="50000"/>
                </a:schemeClr>
              </a:solidFill>
              <a:latin typeface="Arial Narrow"/>
              <a:cs typeface="Arial Narrow"/>
            </a:endParaRPr>
          </a:p>
          <a:p>
            <a:pPr marL="36576" indent="0">
              <a:buNone/>
            </a:pPr>
            <a:r>
              <a:rPr lang="en-US" sz="900" dirty="0" smtClean="0">
                <a:solidFill>
                  <a:schemeClr val="accent6">
                    <a:lumMod val="50000"/>
                  </a:schemeClr>
                </a:solidFill>
                <a:latin typeface="Arial Narrow"/>
                <a:cs typeface="Arial Narrow"/>
              </a:rPr>
              <a:t>- Nova conductor</a:t>
            </a:r>
          </a:p>
          <a:p>
            <a:pPr marL="36576" indent="0">
              <a:buNone/>
            </a:pPr>
            <a:r>
              <a:rPr lang="en-US" sz="900" dirty="0" smtClean="0">
                <a:solidFill>
                  <a:schemeClr val="accent6">
                    <a:lumMod val="50000"/>
                  </a:schemeClr>
                </a:solidFill>
                <a:latin typeface="Arial Narrow"/>
                <a:cs typeface="Arial Narrow"/>
              </a:rPr>
              <a:t>- Nova</a:t>
            </a:r>
            <a:r>
              <a:rPr lang="en-US" sz="900" dirty="0">
                <a:solidFill>
                  <a:schemeClr val="accent6">
                    <a:lumMod val="50000"/>
                  </a:schemeClr>
                </a:solidFill>
                <a:latin typeface="Arial Narrow"/>
                <a:cs typeface="Arial Narrow"/>
              </a:rPr>
              <a:t> </a:t>
            </a:r>
            <a:r>
              <a:rPr lang="en-US" sz="900" dirty="0" smtClean="0">
                <a:solidFill>
                  <a:schemeClr val="accent6">
                    <a:lumMod val="50000"/>
                  </a:schemeClr>
                </a:solidFill>
                <a:latin typeface="Arial Narrow"/>
                <a:cs typeface="Arial Narrow"/>
              </a:rPr>
              <a:t>scheduler</a:t>
            </a:r>
          </a:p>
          <a:p>
            <a:pPr marL="36576" indent="0">
              <a:buNone/>
            </a:pPr>
            <a:r>
              <a:rPr lang="en-US" sz="900" dirty="0" smtClean="0">
                <a:solidFill>
                  <a:schemeClr val="accent6">
                    <a:lumMod val="50000"/>
                  </a:schemeClr>
                </a:solidFill>
                <a:latin typeface="Arial Narrow"/>
                <a:cs typeface="Arial Narrow"/>
              </a:rPr>
              <a:t>- Nova network</a:t>
            </a:r>
          </a:p>
          <a:p>
            <a:pPr marL="36576" indent="0">
              <a:buNone/>
            </a:pPr>
            <a:r>
              <a:rPr lang="en-US" sz="900" dirty="0" smtClean="0">
                <a:solidFill>
                  <a:schemeClr val="accent6">
                    <a:lumMod val="50000"/>
                  </a:schemeClr>
                </a:solidFill>
                <a:latin typeface="Arial Narrow"/>
                <a:cs typeface="Arial Narrow"/>
              </a:rPr>
              <a:t>- Nova cells</a:t>
            </a:r>
          </a:p>
        </p:txBody>
      </p:sp>
      <p:sp>
        <p:nvSpPr>
          <p:cNvPr id="21" name="TextBox 20"/>
          <p:cNvSpPr txBox="1"/>
          <p:nvPr/>
        </p:nvSpPr>
        <p:spPr>
          <a:xfrm>
            <a:off x="3257459" y="2494137"/>
            <a:ext cx="1450680" cy="197086"/>
          </a:xfrm>
          <a:prstGeom prst="rect">
            <a:avLst/>
          </a:prstGeom>
          <a:ln w="9525" cmpd="sng">
            <a:solidFill>
              <a:schemeClr val="accent6">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none" rtlCol="0" anchor="ctr" anchorCtr="0">
            <a:noAutofit/>
          </a:bodyPr>
          <a:lstStyle/>
          <a:p>
            <a:pPr marL="36576" indent="0">
              <a:buNone/>
            </a:pPr>
            <a:r>
              <a:rPr lang="en-US" sz="900" dirty="0" smtClean="0">
                <a:solidFill>
                  <a:schemeClr val="accent6">
                    <a:lumMod val="50000"/>
                  </a:schemeClr>
                </a:solidFill>
                <a:latin typeface="Arial Narrow"/>
                <a:cs typeface="Arial Narrow"/>
              </a:rPr>
              <a:t>- Glance </a:t>
            </a:r>
            <a:r>
              <a:rPr lang="en-US" sz="900" dirty="0" err="1" smtClean="0">
                <a:solidFill>
                  <a:schemeClr val="accent6">
                    <a:lumMod val="50000"/>
                  </a:schemeClr>
                </a:solidFill>
                <a:latin typeface="Arial Narrow"/>
                <a:cs typeface="Arial Narrow"/>
              </a:rPr>
              <a:t>api</a:t>
            </a:r>
            <a:endParaRPr lang="en-US" sz="900" dirty="0">
              <a:solidFill>
                <a:schemeClr val="accent6">
                  <a:lumMod val="50000"/>
                </a:schemeClr>
              </a:solidFill>
              <a:latin typeface="Arial Narrow"/>
              <a:cs typeface="Arial Narrow"/>
            </a:endParaRPr>
          </a:p>
        </p:txBody>
      </p:sp>
      <p:sp>
        <p:nvSpPr>
          <p:cNvPr id="22" name="TextBox 21"/>
          <p:cNvSpPr txBox="1"/>
          <p:nvPr/>
        </p:nvSpPr>
        <p:spPr>
          <a:xfrm>
            <a:off x="3257459" y="2763530"/>
            <a:ext cx="1450680" cy="303478"/>
          </a:xfrm>
          <a:prstGeom prst="rect">
            <a:avLst/>
          </a:prstGeom>
          <a:ln w="9525" cmpd="sng">
            <a:solidFill>
              <a:schemeClr val="accent6">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none" rtlCol="0" anchor="ctr" anchorCtr="0">
            <a:noAutofit/>
          </a:bodyPr>
          <a:lstStyle/>
          <a:p>
            <a:pPr marL="36576" indent="0">
              <a:buNone/>
            </a:pPr>
            <a:r>
              <a:rPr lang="en-US" sz="900" dirty="0" smtClean="0">
                <a:solidFill>
                  <a:schemeClr val="accent6">
                    <a:lumMod val="50000"/>
                  </a:schemeClr>
                </a:solidFill>
                <a:latin typeface="Arial Narrow"/>
                <a:cs typeface="Arial Narrow"/>
              </a:rPr>
              <a:t>- Ceilometer agent-central</a:t>
            </a:r>
          </a:p>
          <a:p>
            <a:pPr marL="36576" indent="0">
              <a:buNone/>
            </a:pPr>
            <a:r>
              <a:rPr lang="en-US" sz="900" dirty="0" smtClean="0">
                <a:solidFill>
                  <a:schemeClr val="accent6">
                    <a:lumMod val="50000"/>
                  </a:schemeClr>
                </a:solidFill>
                <a:latin typeface="Arial Narrow"/>
                <a:cs typeface="Arial Narrow"/>
              </a:rPr>
              <a:t>- Ceilometer collector</a:t>
            </a:r>
            <a:endParaRPr lang="en-US" sz="900" dirty="0">
              <a:solidFill>
                <a:schemeClr val="accent6">
                  <a:lumMod val="50000"/>
                </a:schemeClr>
              </a:solidFill>
              <a:latin typeface="Arial Narrow"/>
              <a:cs typeface="Arial Narrow"/>
            </a:endParaRPr>
          </a:p>
        </p:txBody>
      </p:sp>
      <p:sp>
        <p:nvSpPr>
          <p:cNvPr id="30" name="Rectangle 29"/>
          <p:cNvSpPr/>
          <p:nvPr/>
        </p:nvSpPr>
        <p:spPr>
          <a:xfrm>
            <a:off x="2765354" y="1378436"/>
            <a:ext cx="2125015" cy="2382403"/>
          </a:xfrm>
          <a:prstGeom prst="rect">
            <a:avLst/>
          </a:prstGeom>
          <a:noFill/>
          <a:ln w="6350" cmpd="sng">
            <a:solidFill>
              <a:srgbClr val="262626"/>
            </a:solidFill>
            <a:prstDash val="solid"/>
          </a:ln>
          <a:effectLst>
            <a:glow rad="70000">
              <a:schemeClr val="accent1">
                <a:tint val="30000"/>
                <a:shade val="95000"/>
                <a:satMod val="300000"/>
                <a:alpha val="5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2765355" y="1349995"/>
            <a:ext cx="914400" cy="256727"/>
          </a:xfrm>
          <a:prstGeom prst="rect">
            <a:avLst/>
          </a:prstGeom>
          <a:noFill/>
          <a:ln w="9525" cmpd="sng">
            <a:noFill/>
          </a:ln>
          <a:effectLst/>
        </p:spPr>
        <p:style>
          <a:lnRef idx="2">
            <a:schemeClr val="dk1"/>
          </a:lnRef>
          <a:fillRef idx="1">
            <a:schemeClr val="lt1"/>
          </a:fillRef>
          <a:effectRef idx="0">
            <a:schemeClr val="dk1"/>
          </a:effectRef>
          <a:fontRef idx="minor">
            <a:schemeClr val="dk1"/>
          </a:fontRef>
        </p:style>
        <p:txBody>
          <a:bodyPr vert="horz" wrap="none" rtlCol="0" anchor="ctr" anchorCtr="0">
            <a:normAutofit/>
          </a:bodyPr>
          <a:lstStyle/>
          <a:p>
            <a:pPr marL="36576"/>
            <a:r>
              <a:rPr lang="en-US" sz="1000" b="1" dirty="0">
                <a:solidFill>
                  <a:schemeClr val="accent6">
                    <a:lumMod val="50000"/>
                  </a:schemeClr>
                </a:solidFill>
                <a:latin typeface="Arial Narrow"/>
                <a:cs typeface="Arial Narrow"/>
              </a:rPr>
              <a:t>C</a:t>
            </a:r>
            <a:r>
              <a:rPr lang="en-US" sz="1000" b="1" dirty="0" smtClean="0">
                <a:solidFill>
                  <a:schemeClr val="accent6">
                    <a:lumMod val="50000"/>
                  </a:schemeClr>
                </a:solidFill>
                <a:latin typeface="Arial Narrow"/>
                <a:cs typeface="Arial Narrow"/>
              </a:rPr>
              <a:t>ontroller</a:t>
            </a:r>
          </a:p>
        </p:txBody>
      </p:sp>
      <p:sp>
        <p:nvSpPr>
          <p:cNvPr id="35" name="TextBox 34"/>
          <p:cNvSpPr txBox="1"/>
          <p:nvPr/>
        </p:nvSpPr>
        <p:spPr>
          <a:xfrm>
            <a:off x="3257459" y="3403945"/>
            <a:ext cx="1450680" cy="197086"/>
          </a:xfrm>
          <a:prstGeom prst="rect">
            <a:avLst/>
          </a:prstGeom>
          <a:ln w="9525" cmpd="sng">
            <a:solidFill>
              <a:schemeClr val="accent6">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none" rtlCol="0" anchor="ctr" anchorCtr="0">
            <a:noAutofit/>
          </a:bodyPr>
          <a:lstStyle/>
          <a:p>
            <a:pPr marL="36576" indent="0">
              <a:buNone/>
            </a:pPr>
            <a:r>
              <a:rPr lang="en-US" sz="900" dirty="0" smtClean="0">
                <a:solidFill>
                  <a:schemeClr val="accent6">
                    <a:lumMod val="50000"/>
                  </a:schemeClr>
                </a:solidFill>
                <a:latin typeface="Arial Narrow"/>
                <a:cs typeface="Arial Narrow"/>
              </a:rPr>
              <a:t>- Flume</a:t>
            </a:r>
            <a:endParaRPr lang="en-US" sz="900" dirty="0">
              <a:solidFill>
                <a:schemeClr val="accent6">
                  <a:lumMod val="50000"/>
                </a:schemeClr>
              </a:solidFill>
              <a:latin typeface="Arial Narrow"/>
              <a:cs typeface="Arial Narrow"/>
            </a:endParaRPr>
          </a:p>
        </p:txBody>
      </p:sp>
      <p:sp>
        <p:nvSpPr>
          <p:cNvPr id="24" name="TextBox 23"/>
          <p:cNvSpPr txBox="1"/>
          <p:nvPr/>
        </p:nvSpPr>
        <p:spPr>
          <a:xfrm>
            <a:off x="5103981" y="1621556"/>
            <a:ext cx="1450680" cy="197086"/>
          </a:xfrm>
          <a:prstGeom prst="rect">
            <a:avLst/>
          </a:prstGeom>
          <a:ln w="9525" cmpd="sng">
            <a:solidFill>
              <a:schemeClr val="accent6">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none" rtlCol="0" anchor="ctr" anchorCtr="0">
            <a:noAutofit/>
          </a:bodyPr>
          <a:lstStyle/>
          <a:p>
            <a:pPr marL="36576" indent="0">
              <a:buNone/>
            </a:pPr>
            <a:r>
              <a:rPr lang="en-US" sz="900" dirty="0" smtClean="0">
                <a:solidFill>
                  <a:schemeClr val="accent6">
                    <a:lumMod val="50000"/>
                  </a:schemeClr>
                </a:solidFill>
                <a:latin typeface="Arial Narrow"/>
                <a:cs typeface="Arial Narrow"/>
              </a:rPr>
              <a:t>- Nova</a:t>
            </a:r>
            <a:r>
              <a:rPr lang="en-US" sz="900" dirty="0">
                <a:solidFill>
                  <a:schemeClr val="accent6">
                    <a:lumMod val="50000"/>
                  </a:schemeClr>
                </a:solidFill>
                <a:latin typeface="Arial Narrow"/>
                <a:cs typeface="Arial Narrow"/>
              </a:rPr>
              <a:t> </a:t>
            </a:r>
            <a:r>
              <a:rPr lang="en-US" sz="900" dirty="0" smtClean="0">
                <a:solidFill>
                  <a:schemeClr val="accent6">
                    <a:lumMod val="50000"/>
                  </a:schemeClr>
                </a:solidFill>
                <a:latin typeface="Arial Narrow"/>
                <a:cs typeface="Arial Narrow"/>
              </a:rPr>
              <a:t>compute</a:t>
            </a:r>
            <a:endParaRPr lang="en-US" sz="900" dirty="0">
              <a:solidFill>
                <a:schemeClr val="accent6">
                  <a:lumMod val="50000"/>
                </a:schemeClr>
              </a:solidFill>
              <a:latin typeface="Arial Narrow"/>
              <a:cs typeface="Arial Narrow"/>
            </a:endParaRPr>
          </a:p>
        </p:txBody>
      </p:sp>
      <p:sp>
        <p:nvSpPr>
          <p:cNvPr id="25" name="TextBox 24"/>
          <p:cNvSpPr txBox="1"/>
          <p:nvPr/>
        </p:nvSpPr>
        <p:spPr>
          <a:xfrm>
            <a:off x="5103981" y="1865412"/>
            <a:ext cx="1450680" cy="197086"/>
          </a:xfrm>
          <a:prstGeom prst="rect">
            <a:avLst/>
          </a:prstGeom>
          <a:ln w="9525" cmpd="sng">
            <a:solidFill>
              <a:schemeClr val="accent6">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none" rtlCol="0" anchor="ctr" anchorCtr="0">
            <a:noAutofit/>
          </a:bodyPr>
          <a:lstStyle/>
          <a:p>
            <a:pPr marL="36576" indent="0">
              <a:buNone/>
            </a:pPr>
            <a:r>
              <a:rPr lang="en-US" sz="900" dirty="0" smtClean="0">
                <a:solidFill>
                  <a:schemeClr val="accent6">
                    <a:lumMod val="50000"/>
                  </a:schemeClr>
                </a:solidFill>
                <a:latin typeface="Arial Narrow"/>
                <a:cs typeface="Arial Narrow"/>
              </a:rPr>
              <a:t>- Ceilometer agent-compute</a:t>
            </a:r>
            <a:endParaRPr lang="en-US" sz="900" dirty="0">
              <a:solidFill>
                <a:schemeClr val="accent6">
                  <a:lumMod val="50000"/>
                </a:schemeClr>
              </a:solidFill>
              <a:latin typeface="Arial Narrow"/>
              <a:cs typeface="Arial Narrow"/>
            </a:endParaRPr>
          </a:p>
        </p:txBody>
      </p:sp>
      <p:sp>
        <p:nvSpPr>
          <p:cNvPr id="31" name="Rectangle 30"/>
          <p:cNvSpPr/>
          <p:nvPr/>
        </p:nvSpPr>
        <p:spPr>
          <a:xfrm>
            <a:off x="4980824" y="1373575"/>
            <a:ext cx="1747817" cy="1066355"/>
          </a:xfrm>
          <a:prstGeom prst="rect">
            <a:avLst/>
          </a:prstGeom>
          <a:noFill/>
          <a:ln w="6350" cmpd="sng">
            <a:solidFill>
              <a:srgbClr val="262626"/>
            </a:solidFill>
            <a:prstDash val="solid"/>
          </a:ln>
          <a:effectLst>
            <a:glow rad="70000">
              <a:schemeClr val="accent1">
                <a:tint val="30000"/>
                <a:shade val="95000"/>
                <a:satMod val="300000"/>
                <a:alpha val="5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4980824" y="1354975"/>
            <a:ext cx="914400" cy="256727"/>
          </a:xfrm>
          <a:prstGeom prst="rect">
            <a:avLst/>
          </a:prstGeom>
          <a:noFill/>
          <a:ln w="9525" cmpd="sng">
            <a:noFill/>
          </a:ln>
          <a:effectLst/>
        </p:spPr>
        <p:style>
          <a:lnRef idx="2">
            <a:schemeClr val="dk1"/>
          </a:lnRef>
          <a:fillRef idx="1">
            <a:schemeClr val="lt1"/>
          </a:fillRef>
          <a:effectRef idx="0">
            <a:schemeClr val="dk1"/>
          </a:effectRef>
          <a:fontRef idx="minor">
            <a:schemeClr val="dk1"/>
          </a:fontRef>
        </p:style>
        <p:txBody>
          <a:bodyPr vert="horz" wrap="none" rtlCol="0" anchor="ctr" anchorCtr="0">
            <a:noAutofit/>
          </a:bodyPr>
          <a:lstStyle/>
          <a:p>
            <a:pPr marL="36576"/>
            <a:r>
              <a:rPr lang="en-US" sz="1000" b="1" dirty="0" smtClean="0">
                <a:solidFill>
                  <a:schemeClr val="accent6">
                    <a:lumMod val="50000"/>
                  </a:schemeClr>
                </a:solidFill>
                <a:latin typeface="Arial Narrow"/>
                <a:cs typeface="Arial Narrow"/>
              </a:rPr>
              <a:t>Compute node</a:t>
            </a:r>
          </a:p>
        </p:txBody>
      </p:sp>
      <p:sp>
        <p:nvSpPr>
          <p:cNvPr id="36" name="TextBox 35"/>
          <p:cNvSpPr txBox="1"/>
          <p:nvPr/>
        </p:nvSpPr>
        <p:spPr>
          <a:xfrm>
            <a:off x="5103981" y="2124309"/>
            <a:ext cx="1450680" cy="197086"/>
          </a:xfrm>
          <a:prstGeom prst="rect">
            <a:avLst/>
          </a:prstGeom>
          <a:ln w="9525" cmpd="sng">
            <a:solidFill>
              <a:schemeClr val="accent6">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none" rtlCol="0" anchor="ctr" anchorCtr="0">
            <a:noAutofit/>
          </a:bodyPr>
          <a:lstStyle/>
          <a:p>
            <a:pPr marL="36576" indent="0">
              <a:buNone/>
            </a:pPr>
            <a:r>
              <a:rPr lang="en-US" sz="900" dirty="0" smtClean="0">
                <a:solidFill>
                  <a:schemeClr val="accent6">
                    <a:lumMod val="50000"/>
                  </a:schemeClr>
                </a:solidFill>
                <a:latin typeface="Arial Narrow"/>
                <a:cs typeface="Arial Narrow"/>
              </a:rPr>
              <a:t>- Flume</a:t>
            </a:r>
            <a:endParaRPr lang="en-US" sz="900" dirty="0">
              <a:solidFill>
                <a:schemeClr val="accent6">
                  <a:lumMod val="50000"/>
                </a:schemeClr>
              </a:solidFill>
              <a:latin typeface="Arial Narrow"/>
              <a:cs typeface="Arial Narrow"/>
            </a:endParaRPr>
          </a:p>
        </p:txBody>
      </p:sp>
      <p:sp>
        <p:nvSpPr>
          <p:cNvPr id="39" name="TextBox 38"/>
          <p:cNvSpPr txBox="1"/>
          <p:nvPr/>
        </p:nvSpPr>
        <p:spPr>
          <a:xfrm>
            <a:off x="7088784" y="1652141"/>
            <a:ext cx="1450680" cy="197086"/>
          </a:xfrm>
          <a:prstGeom prst="rect">
            <a:avLst/>
          </a:prstGeom>
          <a:ln w="9525" cmpd="sng">
            <a:solidFill>
              <a:schemeClr val="accent6">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none" rtlCol="0" anchor="ctr" anchorCtr="0">
            <a:noAutofit/>
          </a:bodyPr>
          <a:lstStyle/>
          <a:p>
            <a:pPr marL="36576" indent="0">
              <a:buNone/>
            </a:pPr>
            <a:r>
              <a:rPr lang="en-US" sz="900" dirty="0" smtClean="0">
                <a:solidFill>
                  <a:schemeClr val="accent6">
                    <a:lumMod val="50000"/>
                  </a:schemeClr>
                </a:solidFill>
                <a:latin typeface="Arial Narrow"/>
                <a:cs typeface="Arial Narrow"/>
              </a:rPr>
              <a:t>- HDFS</a:t>
            </a:r>
            <a:endParaRPr lang="en-US" sz="900" dirty="0">
              <a:solidFill>
                <a:schemeClr val="accent6">
                  <a:lumMod val="50000"/>
                </a:schemeClr>
              </a:solidFill>
              <a:latin typeface="Arial Narrow"/>
              <a:cs typeface="Arial Narrow"/>
            </a:endParaRPr>
          </a:p>
        </p:txBody>
      </p:sp>
      <p:sp>
        <p:nvSpPr>
          <p:cNvPr id="40" name="TextBox 39"/>
          <p:cNvSpPr txBox="1"/>
          <p:nvPr/>
        </p:nvSpPr>
        <p:spPr>
          <a:xfrm>
            <a:off x="7088784" y="1908270"/>
            <a:ext cx="1450680" cy="197086"/>
          </a:xfrm>
          <a:prstGeom prst="rect">
            <a:avLst/>
          </a:prstGeom>
          <a:ln w="9525" cmpd="sng">
            <a:solidFill>
              <a:schemeClr val="accent6">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none" rtlCol="0" anchor="ctr" anchorCtr="0">
            <a:noAutofit/>
          </a:bodyPr>
          <a:lstStyle/>
          <a:p>
            <a:pPr marL="36576" indent="0">
              <a:buNone/>
            </a:pPr>
            <a:r>
              <a:rPr lang="en-US" sz="900" dirty="0" smtClean="0">
                <a:solidFill>
                  <a:schemeClr val="accent6">
                    <a:lumMod val="50000"/>
                  </a:schemeClr>
                </a:solidFill>
                <a:latin typeface="Arial Narrow"/>
                <a:cs typeface="Arial Narrow"/>
              </a:rPr>
              <a:t>- Elastic Search</a:t>
            </a:r>
            <a:endParaRPr lang="en-US" sz="900" dirty="0">
              <a:solidFill>
                <a:schemeClr val="accent6">
                  <a:lumMod val="50000"/>
                </a:schemeClr>
              </a:solidFill>
              <a:latin typeface="Arial Narrow"/>
              <a:cs typeface="Arial Narrow"/>
            </a:endParaRPr>
          </a:p>
        </p:txBody>
      </p:sp>
      <p:sp>
        <p:nvSpPr>
          <p:cNvPr id="41" name="TextBox 40"/>
          <p:cNvSpPr txBox="1"/>
          <p:nvPr/>
        </p:nvSpPr>
        <p:spPr>
          <a:xfrm>
            <a:off x="7088784" y="2176439"/>
            <a:ext cx="1450680" cy="197086"/>
          </a:xfrm>
          <a:prstGeom prst="rect">
            <a:avLst/>
          </a:prstGeom>
          <a:ln w="9525" cmpd="sng">
            <a:solidFill>
              <a:schemeClr val="accent6">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none" rtlCol="0" anchor="ctr" anchorCtr="0">
            <a:noAutofit/>
          </a:bodyPr>
          <a:lstStyle/>
          <a:p>
            <a:pPr marL="36576" indent="0">
              <a:buNone/>
            </a:pPr>
            <a:r>
              <a:rPr lang="en-US" sz="900" dirty="0" smtClean="0">
                <a:solidFill>
                  <a:schemeClr val="accent6">
                    <a:lumMod val="50000"/>
                  </a:schemeClr>
                </a:solidFill>
                <a:latin typeface="Arial Narrow"/>
                <a:cs typeface="Arial Narrow"/>
              </a:rPr>
              <a:t>- </a:t>
            </a:r>
            <a:r>
              <a:rPr lang="en-US" sz="900" dirty="0" err="1" smtClean="0">
                <a:solidFill>
                  <a:schemeClr val="accent6">
                    <a:lumMod val="50000"/>
                  </a:schemeClr>
                </a:solidFill>
                <a:latin typeface="Arial Narrow"/>
                <a:cs typeface="Arial Narrow"/>
              </a:rPr>
              <a:t>Kibana</a:t>
            </a:r>
            <a:endParaRPr lang="en-US" sz="900" dirty="0">
              <a:solidFill>
                <a:schemeClr val="accent6">
                  <a:lumMod val="50000"/>
                </a:schemeClr>
              </a:solidFill>
              <a:latin typeface="Arial Narrow"/>
              <a:cs typeface="Arial Narrow"/>
            </a:endParaRPr>
          </a:p>
        </p:txBody>
      </p:sp>
      <p:sp>
        <p:nvSpPr>
          <p:cNvPr id="42" name="TextBox 41"/>
          <p:cNvSpPr txBox="1"/>
          <p:nvPr/>
        </p:nvSpPr>
        <p:spPr>
          <a:xfrm>
            <a:off x="7088784" y="3581092"/>
            <a:ext cx="1450680" cy="197086"/>
          </a:xfrm>
          <a:prstGeom prst="rect">
            <a:avLst/>
          </a:prstGeom>
          <a:ln w="9525" cmpd="sng">
            <a:solidFill>
              <a:schemeClr val="accent6">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none" rtlCol="0" anchor="ctr" anchorCtr="0">
            <a:noAutofit/>
          </a:bodyPr>
          <a:lstStyle/>
          <a:p>
            <a:pPr marL="36576" indent="0">
              <a:buNone/>
            </a:pPr>
            <a:r>
              <a:rPr lang="en-US" sz="900" dirty="0" smtClean="0">
                <a:solidFill>
                  <a:schemeClr val="accent6">
                    <a:lumMod val="50000"/>
                  </a:schemeClr>
                </a:solidFill>
                <a:latin typeface="Arial Narrow"/>
                <a:cs typeface="Arial Narrow"/>
              </a:rPr>
              <a:t>- MySQL</a:t>
            </a:r>
            <a:endParaRPr lang="en-US" sz="900" dirty="0">
              <a:solidFill>
                <a:schemeClr val="accent6">
                  <a:lumMod val="50000"/>
                </a:schemeClr>
              </a:solidFill>
              <a:latin typeface="Arial Narrow"/>
              <a:cs typeface="Arial Narrow"/>
            </a:endParaRPr>
          </a:p>
        </p:txBody>
      </p:sp>
      <p:sp>
        <p:nvSpPr>
          <p:cNvPr id="43" name="TextBox 42"/>
          <p:cNvSpPr txBox="1"/>
          <p:nvPr/>
        </p:nvSpPr>
        <p:spPr>
          <a:xfrm>
            <a:off x="7088784" y="3877177"/>
            <a:ext cx="1450680" cy="197086"/>
          </a:xfrm>
          <a:prstGeom prst="rect">
            <a:avLst/>
          </a:prstGeom>
          <a:ln w="9525" cmpd="sng">
            <a:solidFill>
              <a:schemeClr val="accent6">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none" rtlCol="0" anchor="ctr" anchorCtr="0">
            <a:noAutofit/>
          </a:bodyPr>
          <a:lstStyle/>
          <a:p>
            <a:pPr marL="36576" indent="0">
              <a:buNone/>
            </a:pPr>
            <a:r>
              <a:rPr lang="en-US" sz="900" dirty="0" smtClean="0">
                <a:solidFill>
                  <a:schemeClr val="accent6">
                    <a:lumMod val="50000"/>
                  </a:schemeClr>
                </a:solidFill>
                <a:latin typeface="Arial Narrow"/>
                <a:cs typeface="Arial Narrow"/>
              </a:rPr>
              <a:t>- </a:t>
            </a:r>
            <a:r>
              <a:rPr lang="en-US" sz="900" dirty="0" err="1" smtClean="0">
                <a:solidFill>
                  <a:schemeClr val="accent6">
                    <a:lumMod val="50000"/>
                  </a:schemeClr>
                </a:solidFill>
                <a:latin typeface="Arial Narrow"/>
                <a:cs typeface="Arial Narrow"/>
              </a:rPr>
              <a:t>MongoDB</a:t>
            </a:r>
            <a:endParaRPr lang="en-US" sz="900" dirty="0">
              <a:solidFill>
                <a:schemeClr val="accent6">
                  <a:lumMod val="50000"/>
                </a:schemeClr>
              </a:solidFill>
              <a:latin typeface="Arial Narrow"/>
              <a:cs typeface="Arial Narrow"/>
            </a:endParaRPr>
          </a:p>
        </p:txBody>
      </p:sp>
      <p:sp>
        <p:nvSpPr>
          <p:cNvPr id="5" name="TextBox 4"/>
          <p:cNvSpPr txBox="1"/>
          <p:nvPr/>
        </p:nvSpPr>
        <p:spPr>
          <a:xfrm>
            <a:off x="1121362" y="2340663"/>
            <a:ext cx="1163726" cy="321058"/>
          </a:xfrm>
          <a:prstGeom prst="rect">
            <a:avLst/>
          </a:prstGeom>
          <a:ln w="9525" cmpd="sng">
            <a:solidFill>
              <a:schemeClr val="accent6">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none" rtlCol="0" anchor="ctr" anchorCtr="0">
            <a:noAutofit/>
          </a:bodyPr>
          <a:lstStyle/>
          <a:p>
            <a:pPr marL="36576" indent="0">
              <a:buNone/>
            </a:pPr>
            <a:r>
              <a:rPr lang="en-US" sz="900" dirty="0" smtClean="0">
                <a:solidFill>
                  <a:schemeClr val="accent6">
                    <a:lumMod val="50000"/>
                  </a:schemeClr>
                </a:solidFill>
                <a:latin typeface="Arial Narrow"/>
                <a:cs typeface="Arial Narrow"/>
              </a:rPr>
              <a:t>- Glance </a:t>
            </a:r>
            <a:r>
              <a:rPr lang="en-US" sz="900" dirty="0" err="1" smtClean="0">
                <a:solidFill>
                  <a:schemeClr val="accent6">
                    <a:lumMod val="50000"/>
                  </a:schemeClr>
                </a:solidFill>
                <a:latin typeface="Arial Narrow"/>
                <a:cs typeface="Arial Narrow"/>
              </a:rPr>
              <a:t>api</a:t>
            </a:r>
            <a:endParaRPr lang="en-US" sz="900" dirty="0" smtClean="0">
              <a:solidFill>
                <a:schemeClr val="accent6">
                  <a:lumMod val="50000"/>
                </a:schemeClr>
              </a:solidFill>
              <a:latin typeface="Arial Narrow"/>
              <a:cs typeface="Arial Narrow"/>
            </a:endParaRPr>
          </a:p>
          <a:p>
            <a:pPr marL="36576" indent="0">
              <a:buNone/>
            </a:pPr>
            <a:r>
              <a:rPr lang="en-US" sz="900" dirty="0" smtClean="0">
                <a:solidFill>
                  <a:schemeClr val="accent6">
                    <a:lumMod val="50000"/>
                  </a:schemeClr>
                </a:solidFill>
                <a:latin typeface="Arial Narrow"/>
                <a:cs typeface="Arial Narrow"/>
              </a:rPr>
              <a:t>- Glance registry</a:t>
            </a:r>
            <a:endParaRPr lang="en-US" sz="900" dirty="0">
              <a:solidFill>
                <a:schemeClr val="accent6">
                  <a:lumMod val="50000"/>
                </a:schemeClr>
              </a:solidFill>
              <a:latin typeface="Arial Narrow"/>
              <a:cs typeface="Arial Narrow"/>
            </a:endParaRPr>
          </a:p>
        </p:txBody>
      </p:sp>
      <p:sp>
        <p:nvSpPr>
          <p:cNvPr id="7" name="TextBox 6"/>
          <p:cNvSpPr txBox="1"/>
          <p:nvPr/>
        </p:nvSpPr>
        <p:spPr>
          <a:xfrm>
            <a:off x="1121362" y="3503026"/>
            <a:ext cx="1163728" cy="197086"/>
          </a:xfrm>
          <a:prstGeom prst="rect">
            <a:avLst/>
          </a:prstGeom>
          <a:ln w="9525" cmpd="sng">
            <a:solidFill>
              <a:schemeClr val="accent6">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none" rtlCol="0" anchor="ctr" anchorCtr="0">
            <a:noAutofit/>
          </a:bodyPr>
          <a:lstStyle/>
          <a:p>
            <a:pPr marL="36576" indent="0">
              <a:buNone/>
            </a:pPr>
            <a:r>
              <a:rPr lang="en-US" sz="900" dirty="0" smtClean="0">
                <a:solidFill>
                  <a:schemeClr val="accent6">
                    <a:lumMod val="50000"/>
                  </a:schemeClr>
                </a:solidFill>
                <a:latin typeface="Arial Narrow"/>
                <a:cs typeface="Arial Narrow"/>
              </a:rPr>
              <a:t>- Keystone</a:t>
            </a:r>
            <a:endParaRPr lang="en-US" sz="900" dirty="0">
              <a:solidFill>
                <a:schemeClr val="accent6">
                  <a:lumMod val="50000"/>
                </a:schemeClr>
              </a:solidFill>
              <a:latin typeface="Arial Narrow"/>
              <a:cs typeface="Arial Narrow"/>
            </a:endParaRPr>
          </a:p>
        </p:txBody>
      </p:sp>
      <p:sp>
        <p:nvSpPr>
          <p:cNvPr id="12" name="TextBox 11"/>
          <p:cNvSpPr txBox="1"/>
          <p:nvPr/>
        </p:nvSpPr>
        <p:spPr>
          <a:xfrm>
            <a:off x="1121361" y="1666867"/>
            <a:ext cx="1163727" cy="616968"/>
          </a:xfrm>
          <a:prstGeom prst="rect">
            <a:avLst/>
          </a:prstGeom>
          <a:ln w="9525" cmpd="sng">
            <a:solidFill>
              <a:schemeClr val="accent6">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none" rtlCol="0" anchor="ctr" anchorCtr="0">
            <a:noAutofit/>
          </a:bodyPr>
          <a:lstStyle/>
          <a:p>
            <a:pPr marL="36576" indent="0">
              <a:buNone/>
            </a:pPr>
            <a:r>
              <a:rPr lang="en-US" sz="900" dirty="0" smtClean="0">
                <a:solidFill>
                  <a:schemeClr val="accent6">
                    <a:lumMod val="50000"/>
                  </a:schemeClr>
                </a:solidFill>
                <a:latin typeface="Arial Narrow"/>
                <a:cs typeface="Arial Narrow"/>
              </a:rPr>
              <a:t>- Nova </a:t>
            </a:r>
            <a:r>
              <a:rPr lang="en-US" sz="900" dirty="0" err="1" smtClean="0">
                <a:solidFill>
                  <a:schemeClr val="accent6">
                    <a:lumMod val="50000"/>
                  </a:schemeClr>
                </a:solidFill>
                <a:latin typeface="Arial Narrow"/>
                <a:cs typeface="Arial Narrow"/>
              </a:rPr>
              <a:t>api</a:t>
            </a:r>
            <a:endParaRPr lang="en-US" sz="900" dirty="0" smtClean="0">
              <a:solidFill>
                <a:schemeClr val="accent6">
                  <a:lumMod val="50000"/>
                </a:schemeClr>
              </a:solidFill>
              <a:latin typeface="Arial Narrow"/>
              <a:cs typeface="Arial Narrow"/>
            </a:endParaRPr>
          </a:p>
          <a:p>
            <a:pPr marL="36576"/>
            <a:r>
              <a:rPr lang="en-US" sz="900" dirty="0" smtClean="0">
                <a:solidFill>
                  <a:schemeClr val="accent6">
                    <a:lumMod val="50000"/>
                  </a:schemeClr>
                </a:solidFill>
                <a:latin typeface="Arial Narrow"/>
                <a:cs typeface="Arial Narrow"/>
              </a:rPr>
              <a:t>- Nova </a:t>
            </a:r>
            <a:r>
              <a:rPr lang="en-US" sz="900" dirty="0" err="1" smtClean="0">
                <a:solidFill>
                  <a:schemeClr val="accent6">
                    <a:lumMod val="50000"/>
                  </a:schemeClr>
                </a:solidFill>
                <a:latin typeface="Arial Narrow"/>
                <a:cs typeface="Arial Narrow"/>
              </a:rPr>
              <a:t>consoleauth</a:t>
            </a:r>
            <a:endParaRPr lang="en-US" sz="900" dirty="0" smtClean="0">
              <a:solidFill>
                <a:schemeClr val="accent6">
                  <a:lumMod val="50000"/>
                </a:schemeClr>
              </a:solidFill>
              <a:latin typeface="Arial Narrow"/>
              <a:cs typeface="Arial Narrow"/>
            </a:endParaRPr>
          </a:p>
          <a:p>
            <a:pPr marL="36576"/>
            <a:r>
              <a:rPr lang="en-US" sz="900" dirty="0" smtClean="0">
                <a:solidFill>
                  <a:schemeClr val="accent6">
                    <a:lumMod val="50000"/>
                  </a:schemeClr>
                </a:solidFill>
                <a:latin typeface="Arial Narrow"/>
                <a:cs typeface="Arial Narrow"/>
              </a:rPr>
              <a:t>- Nova </a:t>
            </a:r>
            <a:r>
              <a:rPr lang="en-US" sz="900" dirty="0" err="1" smtClean="0">
                <a:solidFill>
                  <a:schemeClr val="accent6">
                    <a:lumMod val="50000"/>
                  </a:schemeClr>
                </a:solidFill>
                <a:latin typeface="Arial Narrow"/>
                <a:cs typeface="Arial Narrow"/>
              </a:rPr>
              <a:t>novncproxy</a:t>
            </a:r>
            <a:endParaRPr lang="en-US" sz="900" dirty="0" smtClean="0">
              <a:solidFill>
                <a:schemeClr val="accent6">
                  <a:lumMod val="50000"/>
                </a:schemeClr>
              </a:solidFill>
              <a:latin typeface="Arial Narrow"/>
              <a:cs typeface="Arial Narrow"/>
            </a:endParaRPr>
          </a:p>
          <a:p>
            <a:pPr marL="36576"/>
            <a:r>
              <a:rPr lang="en-US" sz="900" dirty="0" smtClean="0">
                <a:solidFill>
                  <a:schemeClr val="accent6">
                    <a:lumMod val="50000"/>
                  </a:schemeClr>
                </a:solidFill>
                <a:latin typeface="Arial Narrow"/>
                <a:cs typeface="Arial Narrow"/>
              </a:rPr>
              <a:t>- Nova</a:t>
            </a:r>
            <a:r>
              <a:rPr lang="en-US" sz="900" dirty="0">
                <a:solidFill>
                  <a:schemeClr val="accent6">
                    <a:lumMod val="50000"/>
                  </a:schemeClr>
                </a:solidFill>
                <a:latin typeface="Arial Narrow"/>
                <a:cs typeface="Arial Narrow"/>
              </a:rPr>
              <a:t> </a:t>
            </a:r>
            <a:r>
              <a:rPr lang="en-US" sz="900" dirty="0" smtClean="0">
                <a:solidFill>
                  <a:schemeClr val="accent6">
                    <a:lumMod val="50000"/>
                  </a:schemeClr>
                </a:solidFill>
                <a:latin typeface="Arial Narrow"/>
                <a:cs typeface="Arial Narrow"/>
              </a:rPr>
              <a:t>cells</a:t>
            </a:r>
          </a:p>
        </p:txBody>
      </p:sp>
      <p:sp>
        <p:nvSpPr>
          <p:cNvPr id="13" name="TextBox 12"/>
          <p:cNvSpPr txBox="1"/>
          <p:nvPr/>
        </p:nvSpPr>
        <p:spPr>
          <a:xfrm>
            <a:off x="1121362" y="3760839"/>
            <a:ext cx="1163729" cy="197086"/>
          </a:xfrm>
          <a:prstGeom prst="rect">
            <a:avLst/>
          </a:prstGeom>
          <a:ln w="9525" cmpd="sng">
            <a:solidFill>
              <a:schemeClr val="accent6">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none" rtlCol="0" anchor="ctr" anchorCtr="0">
            <a:noAutofit/>
          </a:bodyPr>
          <a:lstStyle/>
          <a:p>
            <a:pPr marL="36576" indent="0">
              <a:buNone/>
            </a:pPr>
            <a:r>
              <a:rPr lang="en-US" sz="900" dirty="0" smtClean="0">
                <a:solidFill>
                  <a:schemeClr val="accent6">
                    <a:lumMod val="50000"/>
                  </a:schemeClr>
                </a:solidFill>
                <a:latin typeface="Arial Narrow"/>
                <a:cs typeface="Arial Narrow"/>
              </a:rPr>
              <a:t>- Horizon</a:t>
            </a:r>
            <a:endParaRPr lang="en-US" sz="900" dirty="0">
              <a:solidFill>
                <a:schemeClr val="accent6">
                  <a:lumMod val="50000"/>
                </a:schemeClr>
              </a:solidFill>
              <a:latin typeface="Arial Narrow"/>
              <a:cs typeface="Arial Narrow"/>
            </a:endParaRPr>
          </a:p>
        </p:txBody>
      </p:sp>
      <p:sp>
        <p:nvSpPr>
          <p:cNvPr id="19" name="TextBox 18"/>
          <p:cNvSpPr txBox="1"/>
          <p:nvPr/>
        </p:nvSpPr>
        <p:spPr>
          <a:xfrm>
            <a:off x="1121362" y="2731513"/>
            <a:ext cx="1163728" cy="197086"/>
          </a:xfrm>
          <a:prstGeom prst="rect">
            <a:avLst/>
          </a:prstGeom>
          <a:ln w="9525" cmpd="sng">
            <a:solidFill>
              <a:schemeClr val="accent6">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none" rtlCol="0" anchor="ctr" anchorCtr="0">
            <a:noAutofit/>
          </a:bodyPr>
          <a:lstStyle/>
          <a:p>
            <a:pPr marL="36576" indent="0">
              <a:buNone/>
            </a:pPr>
            <a:r>
              <a:rPr lang="en-US" sz="900" dirty="0" smtClean="0">
                <a:solidFill>
                  <a:schemeClr val="accent6">
                    <a:lumMod val="50000"/>
                  </a:schemeClr>
                </a:solidFill>
                <a:latin typeface="Arial Narrow"/>
                <a:cs typeface="Arial Narrow"/>
              </a:rPr>
              <a:t>- Ceilometer</a:t>
            </a:r>
            <a:r>
              <a:rPr lang="en-US" sz="900" dirty="0">
                <a:solidFill>
                  <a:schemeClr val="accent6">
                    <a:lumMod val="50000"/>
                  </a:schemeClr>
                </a:solidFill>
                <a:latin typeface="Arial Narrow"/>
                <a:cs typeface="Arial Narrow"/>
              </a:rPr>
              <a:t> </a:t>
            </a:r>
            <a:r>
              <a:rPr lang="en-US" sz="900" dirty="0" err="1" smtClean="0">
                <a:solidFill>
                  <a:schemeClr val="accent6">
                    <a:lumMod val="50000"/>
                  </a:schemeClr>
                </a:solidFill>
                <a:latin typeface="Arial Narrow"/>
                <a:cs typeface="Arial Narrow"/>
              </a:rPr>
              <a:t>api</a:t>
            </a:r>
            <a:endParaRPr lang="en-US" sz="900" dirty="0">
              <a:solidFill>
                <a:schemeClr val="accent6">
                  <a:lumMod val="50000"/>
                </a:schemeClr>
              </a:solidFill>
              <a:latin typeface="Arial Narrow"/>
              <a:cs typeface="Arial Narrow"/>
            </a:endParaRPr>
          </a:p>
        </p:txBody>
      </p:sp>
      <p:sp>
        <p:nvSpPr>
          <p:cNvPr id="20" name="TextBox 19"/>
          <p:cNvSpPr txBox="1"/>
          <p:nvPr/>
        </p:nvSpPr>
        <p:spPr>
          <a:xfrm>
            <a:off x="1121360" y="2993793"/>
            <a:ext cx="1163728" cy="445014"/>
          </a:xfrm>
          <a:prstGeom prst="rect">
            <a:avLst/>
          </a:prstGeom>
          <a:ln w="9525" cmpd="sng">
            <a:solidFill>
              <a:schemeClr val="accent6">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none" rtlCol="0" anchor="ctr" anchorCtr="0">
            <a:noAutofit/>
          </a:bodyPr>
          <a:lstStyle/>
          <a:p>
            <a:pPr marL="36576" indent="0">
              <a:buNone/>
            </a:pPr>
            <a:r>
              <a:rPr lang="en-US" sz="900" dirty="0" smtClean="0">
                <a:solidFill>
                  <a:schemeClr val="accent6">
                    <a:lumMod val="50000"/>
                  </a:schemeClr>
                </a:solidFill>
                <a:latin typeface="Arial Narrow"/>
                <a:cs typeface="Arial Narrow"/>
              </a:rPr>
              <a:t>- Cinder </a:t>
            </a:r>
            <a:r>
              <a:rPr lang="en-US" sz="900" dirty="0" err="1" smtClean="0">
                <a:solidFill>
                  <a:schemeClr val="accent6">
                    <a:lumMod val="50000"/>
                  </a:schemeClr>
                </a:solidFill>
                <a:latin typeface="Arial Narrow"/>
                <a:cs typeface="Arial Narrow"/>
              </a:rPr>
              <a:t>api</a:t>
            </a:r>
            <a:endParaRPr lang="en-US" sz="900" dirty="0" smtClean="0">
              <a:solidFill>
                <a:schemeClr val="accent6">
                  <a:lumMod val="50000"/>
                </a:schemeClr>
              </a:solidFill>
              <a:latin typeface="Arial Narrow"/>
              <a:cs typeface="Arial Narrow"/>
            </a:endParaRPr>
          </a:p>
          <a:p>
            <a:pPr marL="36576" indent="0">
              <a:buNone/>
            </a:pPr>
            <a:r>
              <a:rPr lang="en-US" sz="900" dirty="0" smtClean="0">
                <a:solidFill>
                  <a:schemeClr val="accent6">
                    <a:lumMod val="50000"/>
                  </a:schemeClr>
                </a:solidFill>
                <a:latin typeface="Arial Narrow"/>
                <a:cs typeface="Arial Narrow"/>
              </a:rPr>
              <a:t>- Cinder volume</a:t>
            </a:r>
          </a:p>
          <a:p>
            <a:pPr marL="36576" indent="0">
              <a:buNone/>
            </a:pPr>
            <a:r>
              <a:rPr lang="en-US" sz="900" dirty="0" smtClean="0">
                <a:solidFill>
                  <a:schemeClr val="accent6">
                    <a:lumMod val="50000"/>
                  </a:schemeClr>
                </a:solidFill>
                <a:latin typeface="Arial Narrow"/>
                <a:cs typeface="Arial Narrow"/>
              </a:rPr>
              <a:t>- Cinder scheduler</a:t>
            </a:r>
            <a:endParaRPr lang="en-US" sz="900" dirty="0">
              <a:solidFill>
                <a:schemeClr val="accent6">
                  <a:lumMod val="50000"/>
                </a:schemeClr>
              </a:solidFill>
              <a:latin typeface="Arial Narrow"/>
              <a:cs typeface="Arial Narrow"/>
            </a:endParaRPr>
          </a:p>
        </p:txBody>
      </p:sp>
      <p:sp>
        <p:nvSpPr>
          <p:cNvPr id="29" name="TextBox 28"/>
          <p:cNvSpPr txBox="1"/>
          <p:nvPr/>
        </p:nvSpPr>
        <p:spPr>
          <a:xfrm>
            <a:off x="769332" y="1666867"/>
            <a:ext cx="281459" cy="1771940"/>
          </a:xfrm>
          <a:prstGeom prst="rect">
            <a:avLst/>
          </a:prstGeom>
          <a:ln w="9525" cmpd="sng">
            <a:solidFill>
              <a:schemeClr val="accent6">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vert270" wrap="none" rtlCol="0" anchor="ctr" anchorCtr="0">
            <a:noAutofit/>
          </a:bodyPr>
          <a:lstStyle/>
          <a:p>
            <a:pPr marL="36576" indent="0" algn="ctr">
              <a:buNone/>
            </a:pPr>
            <a:r>
              <a:rPr lang="en-US" sz="900" dirty="0" err="1" smtClean="0">
                <a:solidFill>
                  <a:schemeClr val="accent6">
                    <a:lumMod val="50000"/>
                  </a:schemeClr>
                </a:solidFill>
                <a:latin typeface="Arial Narrow"/>
                <a:cs typeface="Arial Narrow"/>
              </a:rPr>
              <a:t>rabbitmq</a:t>
            </a:r>
            <a:endParaRPr lang="en-US" sz="900" dirty="0">
              <a:solidFill>
                <a:schemeClr val="accent6">
                  <a:lumMod val="50000"/>
                </a:schemeClr>
              </a:solidFill>
              <a:latin typeface="Arial Narrow"/>
              <a:cs typeface="Arial Narrow"/>
            </a:endParaRPr>
          </a:p>
        </p:txBody>
      </p:sp>
      <p:sp>
        <p:nvSpPr>
          <p:cNvPr id="44" name="Rectangle 43"/>
          <p:cNvSpPr/>
          <p:nvPr/>
        </p:nvSpPr>
        <p:spPr>
          <a:xfrm>
            <a:off x="651398" y="1377902"/>
            <a:ext cx="1811325" cy="2979687"/>
          </a:xfrm>
          <a:prstGeom prst="rect">
            <a:avLst/>
          </a:prstGeom>
          <a:noFill/>
          <a:ln w="6350" cmpd="sng">
            <a:solidFill>
              <a:srgbClr val="262626"/>
            </a:solidFill>
            <a:prstDash val="solid"/>
          </a:ln>
          <a:effectLst>
            <a:glow rad="70000">
              <a:schemeClr val="accent1">
                <a:tint val="30000"/>
                <a:shade val="95000"/>
                <a:satMod val="300000"/>
                <a:alpha val="5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p:cNvSpPr txBox="1"/>
          <p:nvPr/>
        </p:nvSpPr>
        <p:spPr>
          <a:xfrm>
            <a:off x="651398" y="1349834"/>
            <a:ext cx="914400" cy="256727"/>
          </a:xfrm>
          <a:prstGeom prst="rect">
            <a:avLst/>
          </a:prstGeom>
          <a:noFill/>
          <a:ln w="9525" cmpd="sng">
            <a:noFill/>
          </a:ln>
          <a:effectLst/>
        </p:spPr>
        <p:style>
          <a:lnRef idx="2">
            <a:schemeClr val="dk1"/>
          </a:lnRef>
          <a:fillRef idx="1">
            <a:schemeClr val="lt1"/>
          </a:fillRef>
          <a:effectRef idx="0">
            <a:schemeClr val="dk1"/>
          </a:effectRef>
          <a:fontRef idx="minor">
            <a:schemeClr val="dk1"/>
          </a:fontRef>
        </p:style>
        <p:txBody>
          <a:bodyPr vert="horz" wrap="none" rtlCol="0" anchor="ctr" anchorCtr="0">
            <a:normAutofit/>
          </a:bodyPr>
          <a:lstStyle/>
          <a:p>
            <a:pPr marL="36576"/>
            <a:r>
              <a:rPr lang="en-US" sz="1000" b="1" dirty="0">
                <a:solidFill>
                  <a:schemeClr val="accent6">
                    <a:lumMod val="50000"/>
                  </a:schemeClr>
                </a:solidFill>
                <a:latin typeface="Arial Narrow"/>
                <a:cs typeface="Arial Narrow"/>
              </a:rPr>
              <a:t>C</a:t>
            </a:r>
            <a:r>
              <a:rPr lang="en-US" sz="1000" b="1" dirty="0" smtClean="0">
                <a:solidFill>
                  <a:schemeClr val="accent6">
                    <a:lumMod val="50000"/>
                  </a:schemeClr>
                </a:solidFill>
                <a:latin typeface="Arial Narrow"/>
                <a:cs typeface="Arial Narrow"/>
              </a:rPr>
              <a:t>ontroller</a:t>
            </a:r>
          </a:p>
        </p:txBody>
      </p:sp>
      <p:cxnSp>
        <p:nvCxnSpPr>
          <p:cNvPr id="52" name="Straight Connector 51"/>
          <p:cNvCxnSpPr/>
          <p:nvPr/>
        </p:nvCxnSpPr>
        <p:spPr>
          <a:xfrm flipH="1">
            <a:off x="2596033" y="1024490"/>
            <a:ext cx="14033" cy="3333100"/>
          </a:xfrm>
          <a:prstGeom prst="line">
            <a:avLst/>
          </a:prstGeom>
          <a:ln w="9525" cmpd="sng">
            <a:solidFill>
              <a:schemeClr val="accent6">
                <a:lumMod val="50000"/>
              </a:schemeClr>
            </a:solidFill>
            <a:prstDash val="lgDash"/>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H="1">
            <a:off x="6888054" y="1024490"/>
            <a:ext cx="14033" cy="3333100"/>
          </a:xfrm>
          <a:prstGeom prst="line">
            <a:avLst/>
          </a:prstGeom>
          <a:ln w="9525" cmpd="sng">
            <a:solidFill>
              <a:schemeClr val="accent6">
                <a:lumMod val="50000"/>
              </a:schemeClr>
            </a:solidFill>
            <a:prstDash val="lgDash"/>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1108598" y="951012"/>
            <a:ext cx="914400" cy="305041"/>
          </a:xfrm>
          <a:prstGeom prst="rect">
            <a:avLst/>
          </a:prstGeom>
          <a:noFill/>
          <a:ln w="9525" cmpd="sng">
            <a:noFill/>
          </a:ln>
          <a:effectLst/>
        </p:spPr>
        <p:style>
          <a:lnRef idx="2">
            <a:schemeClr val="dk1"/>
          </a:lnRef>
          <a:fillRef idx="1">
            <a:schemeClr val="lt1"/>
          </a:fillRef>
          <a:effectRef idx="0">
            <a:schemeClr val="dk1"/>
          </a:effectRef>
          <a:fontRef idx="minor">
            <a:schemeClr val="dk1"/>
          </a:fontRef>
        </p:style>
        <p:txBody>
          <a:bodyPr vert="horz" wrap="none" rtlCol="0" anchor="ctr" anchorCtr="0">
            <a:noAutofit/>
          </a:bodyPr>
          <a:lstStyle/>
          <a:p>
            <a:pPr marL="36576"/>
            <a:r>
              <a:rPr lang="en-US" sz="1600" b="1" dirty="0" smtClean="0">
                <a:solidFill>
                  <a:schemeClr val="accent6">
                    <a:lumMod val="50000"/>
                  </a:schemeClr>
                </a:solidFill>
                <a:latin typeface="Arial Narrow"/>
                <a:cs typeface="Arial Narrow"/>
              </a:rPr>
              <a:t>Top Cell</a:t>
            </a:r>
          </a:p>
        </p:txBody>
      </p:sp>
      <p:sp>
        <p:nvSpPr>
          <p:cNvPr id="55" name="TextBox 54"/>
          <p:cNvSpPr txBox="1"/>
          <p:nvPr/>
        </p:nvSpPr>
        <p:spPr>
          <a:xfrm>
            <a:off x="4140645" y="951012"/>
            <a:ext cx="914400" cy="305041"/>
          </a:xfrm>
          <a:prstGeom prst="rect">
            <a:avLst/>
          </a:prstGeom>
          <a:noFill/>
          <a:ln w="9525" cmpd="sng">
            <a:noFill/>
          </a:ln>
          <a:effectLst/>
        </p:spPr>
        <p:style>
          <a:lnRef idx="2">
            <a:schemeClr val="dk1"/>
          </a:lnRef>
          <a:fillRef idx="1">
            <a:schemeClr val="lt1"/>
          </a:fillRef>
          <a:effectRef idx="0">
            <a:schemeClr val="dk1"/>
          </a:effectRef>
          <a:fontRef idx="minor">
            <a:schemeClr val="dk1"/>
          </a:fontRef>
        </p:style>
        <p:txBody>
          <a:bodyPr vert="horz" wrap="none" rtlCol="0" anchor="ctr" anchorCtr="0">
            <a:noAutofit/>
          </a:bodyPr>
          <a:lstStyle/>
          <a:p>
            <a:pPr marL="36576"/>
            <a:r>
              <a:rPr lang="en-US" sz="1600" b="1" dirty="0" smtClean="0">
                <a:solidFill>
                  <a:schemeClr val="accent6">
                    <a:lumMod val="50000"/>
                  </a:schemeClr>
                </a:solidFill>
                <a:latin typeface="Arial Narrow"/>
                <a:cs typeface="Arial Narrow"/>
              </a:rPr>
              <a:t>Children Cells</a:t>
            </a:r>
          </a:p>
        </p:txBody>
      </p:sp>
      <p:sp>
        <p:nvSpPr>
          <p:cNvPr id="56" name="TextBox 55"/>
          <p:cNvSpPr txBox="1"/>
          <p:nvPr/>
        </p:nvSpPr>
        <p:spPr>
          <a:xfrm>
            <a:off x="7088784" y="2636938"/>
            <a:ext cx="1450680" cy="197086"/>
          </a:xfrm>
          <a:prstGeom prst="rect">
            <a:avLst/>
          </a:prstGeom>
          <a:ln w="9525" cmpd="sng">
            <a:solidFill>
              <a:schemeClr val="accent6">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none" rtlCol="0" anchor="ctr" anchorCtr="0">
            <a:noAutofit/>
          </a:bodyPr>
          <a:lstStyle/>
          <a:p>
            <a:pPr marL="36576" indent="0">
              <a:buNone/>
            </a:pPr>
            <a:r>
              <a:rPr lang="en-US" sz="900" dirty="0" smtClean="0">
                <a:solidFill>
                  <a:schemeClr val="accent6">
                    <a:lumMod val="50000"/>
                  </a:schemeClr>
                </a:solidFill>
                <a:latin typeface="Arial Narrow"/>
                <a:cs typeface="Arial Narrow"/>
              </a:rPr>
              <a:t>- </a:t>
            </a:r>
            <a:r>
              <a:rPr lang="en-US" sz="900" dirty="0" err="1" smtClean="0">
                <a:solidFill>
                  <a:schemeClr val="accent6">
                    <a:lumMod val="50000"/>
                  </a:schemeClr>
                </a:solidFill>
                <a:latin typeface="Arial Narrow"/>
                <a:cs typeface="Arial Narrow"/>
              </a:rPr>
              <a:t>Stacktach</a:t>
            </a:r>
            <a:endParaRPr lang="en-US" sz="900" dirty="0">
              <a:solidFill>
                <a:schemeClr val="accent6">
                  <a:lumMod val="50000"/>
                </a:schemeClr>
              </a:solidFill>
              <a:latin typeface="Arial Narrow"/>
              <a:cs typeface="Arial Narrow"/>
            </a:endParaRPr>
          </a:p>
        </p:txBody>
      </p:sp>
      <p:sp>
        <p:nvSpPr>
          <p:cNvPr id="57" name="TextBox 56"/>
          <p:cNvSpPr txBox="1"/>
          <p:nvPr/>
        </p:nvSpPr>
        <p:spPr>
          <a:xfrm>
            <a:off x="7088784" y="3068804"/>
            <a:ext cx="1450680" cy="197086"/>
          </a:xfrm>
          <a:prstGeom prst="rect">
            <a:avLst/>
          </a:prstGeom>
          <a:ln w="9525" cmpd="sng">
            <a:solidFill>
              <a:schemeClr val="accent6">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none" rtlCol="0" anchor="ctr" anchorCtr="0">
            <a:noAutofit/>
          </a:bodyPr>
          <a:lstStyle/>
          <a:p>
            <a:pPr marL="36576" indent="0">
              <a:buNone/>
            </a:pPr>
            <a:r>
              <a:rPr lang="en-US" sz="900" dirty="0" smtClean="0">
                <a:solidFill>
                  <a:schemeClr val="accent6">
                    <a:lumMod val="50000"/>
                  </a:schemeClr>
                </a:solidFill>
                <a:latin typeface="Arial Narrow"/>
                <a:cs typeface="Arial Narrow"/>
              </a:rPr>
              <a:t>- </a:t>
            </a:r>
            <a:r>
              <a:rPr lang="en-US" sz="900" dirty="0" err="1" smtClean="0">
                <a:solidFill>
                  <a:schemeClr val="accent6">
                    <a:lumMod val="50000"/>
                  </a:schemeClr>
                </a:solidFill>
                <a:latin typeface="Arial Narrow"/>
                <a:cs typeface="Arial Narrow"/>
              </a:rPr>
              <a:t>Ceph</a:t>
            </a:r>
            <a:endParaRPr lang="en-US" sz="900" dirty="0">
              <a:solidFill>
                <a:schemeClr val="accent6">
                  <a:lumMod val="50000"/>
                </a:schemeClr>
              </a:solidFill>
              <a:latin typeface="Arial Narrow"/>
              <a:cs typeface="Arial Narrow"/>
            </a:endParaRPr>
          </a:p>
        </p:txBody>
      </p:sp>
      <p:sp>
        <p:nvSpPr>
          <p:cNvPr id="37" name="TextBox 36"/>
          <p:cNvSpPr txBox="1"/>
          <p:nvPr/>
        </p:nvSpPr>
        <p:spPr>
          <a:xfrm>
            <a:off x="1121362" y="4026878"/>
            <a:ext cx="1163726" cy="197086"/>
          </a:xfrm>
          <a:prstGeom prst="rect">
            <a:avLst/>
          </a:prstGeom>
          <a:ln w="9525" cmpd="sng">
            <a:solidFill>
              <a:schemeClr val="accent6">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none" rtlCol="0" anchor="ctr" anchorCtr="0">
            <a:noAutofit/>
          </a:bodyPr>
          <a:lstStyle/>
          <a:p>
            <a:pPr marL="36576" indent="0">
              <a:buNone/>
            </a:pPr>
            <a:r>
              <a:rPr lang="en-US" sz="900" dirty="0" smtClean="0">
                <a:solidFill>
                  <a:schemeClr val="accent6">
                    <a:lumMod val="50000"/>
                  </a:schemeClr>
                </a:solidFill>
                <a:latin typeface="Arial Narrow"/>
                <a:cs typeface="Arial Narrow"/>
              </a:rPr>
              <a:t>- Flume</a:t>
            </a:r>
            <a:endParaRPr lang="en-US" sz="900" dirty="0">
              <a:solidFill>
                <a:schemeClr val="accent6">
                  <a:lumMod val="50000"/>
                </a:schemeClr>
              </a:solidFill>
              <a:latin typeface="Arial Narrow"/>
              <a:cs typeface="Arial Narrow"/>
            </a:endParaRPr>
          </a:p>
        </p:txBody>
      </p:sp>
      <p:sp>
        <p:nvSpPr>
          <p:cNvPr id="3" name="Date Placeholder 2"/>
          <p:cNvSpPr>
            <a:spLocks noGrp="1"/>
          </p:cNvSpPr>
          <p:nvPr>
            <p:ph type="dt" sz="half" idx="10"/>
          </p:nvPr>
        </p:nvSpPr>
        <p:spPr/>
        <p:txBody>
          <a:bodyPr/>
          <a:lstStyle/>
          <a:p>
            <a:pPr>
              <a:defRPr/>
            </a:pPr>
            <a:r>
              <a:rPr lang="en-US" smtClean="0"/>
              <a:t>30/03/2015</a:t>
            </a:r>
            <a:endParaRPr lang="en-US" dirty="0"/>
          </a:p>
        </p:txBody>
      </p:sp>
      <p:sp>
        <p:nvSpPr>
          <p:cNvPr id="6" name="Footer Placeholder 5"/>
          <p:cNvSpPr>
            <a:spLocks noGrp="1"/>
          </p:cNvSpPr>
          <p:nvPr>
            <p:ph type="ftr" sz="quarter" idx="11"/>
          </p:nvPr>
        </p:nvSpPr>
        <p:spPr/>
        <p:txBody>
          <a:bodyPr/>
          <a:lstStyle/>
          <a:p>
            <a:pPr>
              <a:defRPr/>
            </a:pPr>
            <a:r>
              <a:rPr lang="en-GB" smtClean="0"/>
              <a:t>Tim Bell - HEPTech</a:t>
            </a:r>
            <a:endParaRPr lang="en-US" dirty="0"/>
          </a:p>
        </p:txBody>
      </p:sp>
    </p:spTree>
    <p:extLst>
      <p:ext uri="{BB962C8B-B14F-4D97-AF65-F5344CB8AC3E}">
        <p14:creationId xmlns:p14="http://schemas.microsoft.com/office/powerpoint/2010/main" val="32953865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a:xfrm>
            <a:off x="3114675" y="3230563"/>
            <a:ext cx="2133600" cy="274637"/>
          </a:xfrm>
        </p:spPr>
        <p:txBody>
          <a:bodyPr/>
          <a:lstStyle/>
          <a:p>
            <a:pPr>
              <a:defRPr/>
            </a:pPr>
            <a:r>
              <a:rPr lang="en-US" smtClean="0"/>
              <a:t>30/03/2015</a:t>
            </a:r>
            <a:endParaRPr lang="en-US" dirty="0"/>
          </a:p>
        </p:txBody>
      </p:sp>
      <p:sp>
        <p:nvSpPr>
          <p:cNvPr id="4" name="Slide Number Placeholder 3"/>
          <p:cNvSpPr>
            <a:spLocks noGrp="1"/>
          </p:cNvSpPr>
          <p:nvPr>
            <p:ph type="sldNum" sz="quarter" idx="12"/>
          </p:nvPr>
        </p:nvSpPr>
        <p:spPr>
          <a:xfrm>
            <a:off x="8331200" y="3225800"/>
            <a:ext cx="501650" cy="274638"/>
          </a:xfrm>
        </p:spPr>
        <p:txBody>
          <a:bodyPr/>
          <a:lstStyle/>
          <a:p>
            <a:pPr>
              <a:defRPr/>
            </a:pPr>
            <a:fld id="{D1D18F78-578B-40C4-810B-51005476F22C}" type="slidenum">
              <a:rPr lang="en-US"/>
              <a:pPr>
                <a:defRPr/>
              </a:pPr>
              <a:t>35</a:t>
            </a:fld>
            <a:endParaRPr lang="en-US" dirty="0"/>
          </a:p>
        </p:txBody>
      </p:sp>
      <p:sp>
        <p:nvSpPr>
          <p:cNvPr id="12" name="Cloud 11"/>
          <p:cNvSpPr/>
          <p:nvPr/>
        </p:nvSpPr>
        <p:spPr>
          <a:xfrm>
            <a:off x="2203450" y="976313"/>
            <a:ext cx="6096000" cy="373538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4758" name="Picture 7"/>
          <p:cNvPicPr>
            <a:picLocks noChangeAspect="1"/>
          </p:cNvPicPr>
          <p:nvPr/>
        </p:nvPicPr>
        <p:blipFill>
          <a:blip r:embed="rId3">
            <a:extLst>
              <a:ext uri="{28A0092B-C50C-407E-A947-70E740481C1C}">
                <a14:useLocalDpi xmlns:a14="http://schemas.microsoft.com/office/drawing/2010/main" val="0"/>
              </a:ext>
            </a:extLst>
          </a:blip>
          <a:srcRect t="72501"/>
          <a:stretch>
            <a:fillRect/>
          </a:stretch>
        </p:blipFill>
        <p:spPr bwMode="auto">
          <a:xfrm>
            <a:off x="4660518" y="3259752"/>
            <a:ext cx="2668587"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13"/>
          <p:cNvSpPr/>
          <p:nvPr/>
        </p:nvSpPr>
        <p:spPr>
          <a:xfrm>
            <a:off x="195263" y="2713396"/>
            <a:ext cx="1892300" cy="68580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r>
              <a:rPr lang="en-US" dirty="0"/>
              <a:t>Microsoft Active Directory</a:t>
            </a:r>
          </a:p>
        </p:txBody>
      </p:sp>
      <p:sp>
        <p:nvSpPr>
          <p:cNvPr id="15" name="Rounded Rectangle 14"/>
          <p:cNvSpPr/>
          <p:nvPr/>
        </p:nvSpPr>
        <p:spPr>
          <a:xfrm>
            <a:off x="7629525" y="3961171"/>
            <a:ext cx="1514475" cy="61118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r>
              <a:rPr lang="en-US" dirty="0" smtClean="0"/>
              <a:t>Database Services</a:t>
            </a:r>
            <a:endParaRPr lang="en-US" dirty="0"/>
          </a:p>
        </p:txBody>
      </p:sp>
      <p:sp>
        <p:nvSpPr>
          <p:cNvPr id="16" name="Smiley Face 15"/>
          <p:cNvSpPr/>
          <p:nvPr/>
        </p:nvSpPr>
        <p:spPr>
          <a:xfrm>
            <a:off x="247652" y="3549807"/>
            <a:ext cx="914400" cy="914400"/>
          </a:xfrm>
          <a:prstGeom prst="smileyFace">
            <a:avLst/>
          </a:prstGeom>
          <a:solidFill>
            <a:srgbClr val="FFFF00"/>
          </a:solidFill>
          <a:ln>
            <a:solidFill>
              <a:schemeClr val="accent5">
                <a:lumMod val="50000"/>
              </a:schemeClr>
            </a:solidFill>
          </a:ln>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17" name="Rounded Rectangle 16"/>
          <p:cNvSpPr/>
          <p:nvPr/>
        </p:nvSpPr>
        <p:spPr>
          <a:xfrm>
            <a:off x="7004050" y="-15516"/>
            <a:ext cx="1828800" cy="61118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r>
              <a:rPr lang="en-US" dirty="0"/>
              <a:t>CERN Network Database</a:t>
            </a:r>
          </a:p>
        </p:txBody>
      </p:sp>
      <p:sp>
        <p:nvSpPr>
          <p:cNvPr id="18" name="Rounded Rectangle 17"/>
          <p:cNvSpPr/>
          <p:nvPr/>
        </p:nvSpPr>
        <p:spPr>
          <a:xfrm>
            <a:off x="195263" y="1960921"/>
            <a:ext cx="1892300" cy="612775"/>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r>
              <a:rPr lang="en-US" dirty="0"/>
              <a:t>Account </a:t>
            </a:r>
            <a:r>
              <a:rPr lang="en-US" dirty="0" err="1"/>
              <a:t>mgmt</a:t>
            </a:r>
            <a:r>
              <a:rPr lang="en-US" dirty="0"/>
              <a:t> system</a:t>
            </a:r>
          </a:p>
        </p:txBody>
      </p:sp>
      <p:sp>
        <p:nvSpPr>
          <p:cNvPr id="19" name="Rounded Rectangle 18"/>
          <p:cNvSpPr/>
          <p:nvPr/>
        </p:nvSpPr>
        <p:spPr>
          <a:xfrm>
            <a:off x="3249613" y="3810000"/>
            <a:ext cx="1162050" cy="38417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en-US" dirty="0"/>
              <a:t>Horizon</a:t>
            </a:r>
          </a:p>
        </p:txBody>
      </p:sp>
      <p:sp>
        <p:nvSpPr>
          <p:cNvPr id="20" name="Rounded Rectangle 19"/>
          <p:cNvSpPr/>
          <p:nvPr/>
        </p:nvSpPr>
        <p:spPr>
          <a:xfrm>
            <a:off x="2779713" y="2535238"/>
            <a:ext cx="1290637" cy="45402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en-US" dirty="0"/>
              <a:t>Keystone</a:t>
            </a:r>
          </a:p>
        </p:txBody>
      </p:sp>
      <p:cxnSp>
        <p:nvCxnSpPr>
          <p:cNvPr id="21" name="Curved Connector 20"/>
          <p:cNvCxnSpPr>
            <a:stCxn id="18" idx="3"/>
            <a:endCxn id="20" idx="1"/>
          </p:cNvCxnSpPr>
          <p:nvPr/>
        </p:nvCxnSpPr>
        <p:spPr>
          <a:xfrm>
            <a:off x="2087563" y="2267309"/>
            <a:ext cx="692150" cy="495300"/>
          </a:xfrm>
          <a:prstGeom prst="curvedConnector3">
            <a:avLst>
              <a:gd name="adj1" fmla="val 50000"/>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22" name="Curved Connector 21"/>
          <p:cNvCxnSpPr>
            <a:stCxn id="20" idx="1"/>
            <a:endCxn id="14" idx="3"/>
          </p:cNvCxnSpPr>
          <p:nvPr/>
        </p:nvCxnSpPr>
        <p:spPr>
          <a:xfrm rot="10800000" flipV="1">
            <a:off x="2087563" y="2762608"/>
            <a:ext cx="692150" cy="293687"/>
          </a:xfrm>
          <a:prstGeom prst="curvedConnector3">
            <a:avLst>
              <a:gd name="adj1" fmla="val 50000"/>
            </a:avLst>
          </a:prstGeom>
          <a:ln>
            <a:headEnd type="triangle"/>
            <a:tailEnd type="triangle"/>
          </a:ln>
        </p:spPr>
        <p:style>
          <a:lnRef idx="2">
            <a:schemeClr val="accent4"/>
          </a:lnRef>
          <a:fillRef idx="0">
            <a:schemeClr val="accent4"/>
          </a:fillRef>
          <a:effectRef idx="1">
            <a:schemeClr val="accent4"/>
          </a:effectRef>
          <a:fontRef idx="minor">
            <a:schemeClr val="tx1"/>
          </a:fontRef>
        </p:style>
      </p:cxnSp>
      <p:cxnSp>
        <p:nvCxnSpPr>
          <p:cNvPr id="25" name="Curved Connector 24"/>
          <p:cNvCxnSpPr>
            <a:stCxn id="19" idx="0"/>
            <a:endCxn id="20" idx="2"/>
          </p:cNvCxnSpPr>
          <p:nvPr/>
        </p:nvCxnSpPr>
        <p:spPr>
          <a:xfrm rot="16200000" flipV="1">
            <a:off x="3217863" y="3197225"/>
            <a:ext cx="820737" cy="404813"/>
          </a:xfrm>
          <a:prstGeom prst="curvedConnector3">
            <a:avLst>
              <a:gd name="adj1" fmla="val 50000"/>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6" name="Curved Connector 25"/>
          <p:cNvCxnSpPr>
            <a:stCxn id="16" idx="6"/>
            <a:endCxn id="19" idx="1"/>
          </p:cNvCxnSpPr>
          <p:nvPr/>
        </p:nvCxnSpPr>
        <p:spPr>
          <a:xfrm flipV="1">
            <a:off x="1162052" y="4002447"/>
            <a:ext cx="2087561" cy="4560"/>
          </a:xfrm>
          <a:prstGeom prst="curvedConnector3">
            <a:avLst>
              <a:gd name="adj1" fmla="val 50000"/>
            </a:avLst>
          </a:prstGeom>
          <a:ln>
            <a:headEnd type="triangle"/>
            <a:tailEnd type="triangle"/>
          </a:ln>
        </p:spPr>
        <p:style>
          <a:lnRef idx="2">
            <a:schemeClr val="accent4"/>
          </a:lnRef>
          <a:fillRef idx="0">
            <a:schemeClr val="accent4"/>
          </a:fillRef>
          <a:effectRef idx="1">
            <a:schemeClr val="accent4"/>
          </a:effectRef>
          <a:fontRef idx="minor">
            <a:schemeClr val="tx1"/>
          </a:fontRef>
        </p:style>
      </p:cxnSp>
      <p:cxnSp>
        <p:nvCxnSpPr>
          <p:cNvPr id="28" name="Curved Connector 27"/>
          <p:cNvCxnSpPr>
            <a:endCxn id="20" idx="0"/>
          </p:cNvCxnSpPr>
          <p:nvPr/>
        </p:nvCxnSpPr>
        <p:spPr>
          <a:xfrm rot="10800000" flipV="1">
            <a:off x="3425825" y="2319338"/>
            <a:ext cx="1292225" cy="215900"/>
          </a:xfrm>
          <a:prstGeom prst="curvedConnector2">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9" name="Curved Connector 28"/>
          <p:cNvCxnSpPr>
            <a:stCxn id="23" idx="0"/>
            <a:endCxn id="17" idx="2"/>
          </p:cNvCxnSpPr>
          <p:nvPr/>
        </p:nvCxnSpPr>
        <p:spPr>
          <a:xfrm rot="5400000" flipH="1" flipV="1">
            <a:off x="6702990" y="826089"/>
            <a:ext cx="1445877" cy="985043"/>
          </a:xfrm>
          <a:prstGeom prst="curvedConnector3">
            <a:avLst>
              <a:gd name="adj1" fmla="val 50000"/>
            </a:avLst>
          </a:prstGeom>
          <a:ln>
            <a:tailEnd type="triangle"/>
          </a:ln>
        </p:spPr>
        <p:style>
          <a:lnRef idx="2">
            <a:schemeClr val="accent4"/>
          </a:lnRef>
          <a:fillRef idx="0">
            <a:schemeClr val="accent4"/>
          </a:fillRef>
          <a:effectRef idx="1">
            <a:schemeClr val="accent4"/>
          </a:effectRef>
          <a:fontRef idx="minor">
            <a:schemeClr val="tx1"/>
          </a:fontRef>
        </p:style>
      </p:cxnSp>
      <p:sp>
        <p:nvSpPr>
          <p:cNvPr id="30" name="Rounded Rectangle 29"/>
          <p:cNvSpPr/>
          <p:nvPr/>
        </p:nvSpPr>
        <p:spPr>
          <a:xfrm>
            <a:off x="4771231" y="4019909"/>
            <a:ext cx="1238250" cy="40005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en-US" dirty="0"/>
              <a:t>Glance</a:t>
            </a:r>
          </a:p>
        </p:txBody>
      </p:sp>
      <p:grpSp>
        <p:nvGrpSpPr>
          <p:cNvPr id="10" name="Group 9"/>
          <p:cNvGrpSpPr/>
          <p:nvPr/>
        </p:nvGrpSpPr>
        <p:grpSpPr>
          <a:xfrm>
            <a:off x="4749800" y="1889126"/>
            <a:ext cx="3009900" cy="1341437"/>
            <a:chOff x="4718050" y="1655741"/>
            <a:chExt cx="3009900" cy="1341437"/>
          </a:xfrm>
        </p:grpSpPr>
        <p:sp>
          <p:nvSpPr>
            <p:cNvPr id="23" name="Rounded Rectangle 22"/>
            <p:cNvSpPr/>
            <p:nvPr/>
          </p:nvSpPr>
          <p:spPr>
            <a:xfrm>
              <a:off x="6223000" y="1808163"/>
              <a:ext cx="1357313" cy="37782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en-US" dirty="0"/>
                <a:t>Network</a:t>
              </a:r>
            </a:p>
          </p:txBody>
        </p:sp>
        <p:sp>
          <p:nvSpPr>
            <p:cNvPr id="24" name="Rounded Rectangle 23"/>
            <p:cNvSpPr/>
            <p:nvPr/>
          </p:nvSpPr>
          <p:spPr>
            <a:xfrm>
              <a:off x="4864100" y="2055813"/>
              <a:ext cx="1247775" cy="398462"/>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en-US" dirty="0"/>
                <a:t>Compute</a:t>
              </a:r>
            </a:p>
          </p:txBody>
        </p:sp>
        <p:sp>
          <p:nvSpPr>
            <p:cNvPr id="27" name="Rounded Rectangle 26"/>
            <p:cNvSpPr/>
            <p:nvPr/>
          </p:nvSpPr>
          <p:spPr>
            <a:xfrm>
              <a:off x="4718050" y="1655741"/>
              <a:ext cx="3009900" cy="1341437"/>
            </a:xfrm>
            <a:prstGeom prst="roundRect">
              <a:avLst/>
            </a:prstGeom>
            <a:noFill/>
          </p:spPr>
          <p:style>
            <a:lnRef idx="3">
              <a:schemeClr val="lt1"/>
            </a:lnRef>
            <a:fillRef idx="1">
              <a:schemeClr val="accent3"/>
            </a:fillRef>
            <a:effectRef idx="1">
              <a:schemeClr val="accent3"/>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1" name="Rounded Rectangle 30"/>
            <p:cNvSpPr/>
            <p:nvPr/>
          </p:nvSpPr>
          <p:spPr>
            <a:xfrm>
              <a:off x="6237288" y="2286000"/>
              <a:ext cx="1328737" cy="40005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en-US" dirty="0"/>
                <a:t>Scheduler</a:t>
              </a:r>
            </a:p>
          </p:txBody>
        </p:sp>
      </p:grpSp>
      <p:sp>
        <p:nvSpPr>
          <p:cNvPr id="32" name="Rounded Rectangle 31"/>
          <p:cNvSpPr/>
          <p:nvPr/>
        </p:nvSpPr>
        <p:spPr>
          <a:xfrm>
            <a:off x="3070225" y="1639888"/>
            <a:ext cx="1247775" cy="398462"/>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en-US" dirty="0"/>
              <a:t>Cinder</a:t>
            </a:r>
          </a:p>
        </p:txBody>
      </p:sp>
      <p:cxnSp>
        <p:nvCxnSpPr>
          <p:cNvPr id="33" name="Curved Connector 32"/>
          <p:cNvCxnSpPr>
            <a:stCxn id="27" idx="3"/>
            <a:endCxn id="15" idx="0"/>
          </p:cNvCxnSpPr>
          <p:nvPr/>
        </p:nvCxnSpPr>
        <p:spPr>
          <a:xfrm>
            <a:off x="7759700" y="2559845"/>
            <a:ext cx="627063" cy="1401326"/>
          </a:xfrm>
          <a:prstGeom prst="curvedConnector2">
            <a:avLst/>
          </a:prstGeom>
          <a:ln>
            <a:tailEnd type="triangle"/>
          </a:ln>
        </p:spPr>
        <p:style>
          <a:lnRef idx="2">
            <a:schemeClr val="accent4"/>
          </a:lnRef>
          <a:fillRef idx="0">
            <a:schemeClr val="accent4"/>
          </a:fillRef>
          <a:effectRef idx="1">
            <a:schemeClr val="accent4"/>
          </a:effectRef>
          <a:fontRef idx="minor">
            <a:schemeClr val="tx1"/>
          </a:fontRef>
        </p:style>
      </p:cxnSp>
      <p:sp>
        <p:nvSpPr>
          <p:cNvPr id="74791" name="TextBox 3"/>
          <p:cNvSpPr txBox="1">
            <a:spLocks noChangeArrowheads="1"/>
          </p:cNvSpPr>
          <p:nvPr/>
        </p:nvSpPr>
        <p:spPr bwMode="auto">
          <a:xfrm>
            <a:off x="6905625" y="2649538"/>
            <a:ext cx="723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Arial" panose="020B0604020202020204" pitchFamily="34" charset="0"/>
              <a:buChar char="•"/>
              <a:defRPr sz="3000">
                <a:solidFill>
                  <a:schemeClr val="tx1"/>
                </a:solidFill>
                <a:latin typeface="Arial" panose="020B0604020202020204" pitchFamily="34" charset="0"/>
              </a:defRPr>
            </a:lvl1pPr>
            <a:lvl2pPr marL="742950" indent="-285750">
              <a:spcBef>
                <a:spcPct val="20000"/>
              </a:spcBef>
              <a:buClr>
                <a:schemeClr val="accent1"/>
              </a:buClr>
              <a:buSzPct val="90000"/>
              <a:buFont typeface="Arial" panose="020B0604020202020204" pitchFamily="34" charset="0"/>
              <a:buChar char="•"/>
              <a:defRPr sz="2600">
                <a:solidFill>
                  <a:schemeClr val="tx1"/>
                </a:solidFill>
                <a:latin typeface="Arial" panose="020B0604020202020204" pitchFamily="34" charset="0"/>
              </a:defRPr>
            </a:lvl2pPr>
            <a:lvl3pPr marL="1143000" indent="-22860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969696"/>
              </a:buClr>
              <a:buSzPct val="90000"/>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rgbClr val="80808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808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808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808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808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sz="1800" i="1">
                <a:solidFill>
                  <a:schemeClr val="bg1"/>
                </a:solidFill>
                <a:ea typeface="MS PGothic" panose="020B0600070205080204" pitchFamily="34" charset="-128"/>
              </a:rPr>
              <a:t>Nova</a:t>
            </a:r>
          </a:p>
        </p:txBody>
      </p:sp>
      <p:cxnSp>
        <p:nvCxnSpPr>
          <p:cNvPr id="35" name="Curved Connector 34"/>
          <p:cNvCxnSpPr>
            <a:stCxn id="30" idx="3"/>
            <a:endCxn id="15" idx="1"/>
          </p:cNvCxnSpPr>
          <p:nvPr/>
        </p:nvCxnSpPr>
        <p:spPr>
          <a:xfrm>
            <a:off x="6009481" y="4219934"/>
            <a:ext cx="1620044" cy="46831"/>
          </a:xfrm>
          <a:prstGeom prst="curvedConnector3">
            <a:avLst>
              <a:gd name="adj1" fmla="val 50000"/>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6" name="Curved Connector 35"/>
          <p:cNvCxnSpPr>
            <a:stCxn id="30" idx="1"/>
            <a:endCxn id="20" idx="3"/>
          </p:cNvCxnSpPr>
          <p:nvPr/>
        </p:nvCxnSpPr>
        <p:spPr>
          <a:xfrm rot="10800000">
            <a:off x="4070351" y="2762252"/>
            <a:ext cx="700881" cy="1457683"/>
          </a:xfrm>
          <a:prstGeom prst="curvedConnector3">
            <a:avLst>
              <a:gd name="adj1" fmla="val 50000"/>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37" name="Curved Connector 36"/>
          <p:cNvCxnSpPr>
            <a:stCxn id="32" idx="2"/>
            <a:endCxn id="20" idx="0"/>
          </p:cNvCxnSpPr>
          <p:nvPr/>
        </p:nvCxnSpPr>
        <p:spPr>
          <a:xfrm rot="5400000">
            <a:off x="3311525" y="2152650"/>
            <a:ext cx="496888" cy="268288"/>
          </a:xfrm>
          <a:prstGeom prst="curvedConnector3">
            <a:avLst>
              <a:gd name="adj1" fmla="val 50000"/>
            </a:avLst>
          </a:prstGeom>
          <a:ln>
            <a:tailEnd type="triangle"/>
          </a:ln>
        </p:spPr>
        <p:style>
          <a:lnRef idx="1">
            <a:schemeClr val="accent4"/>
          </a:lnRef>
          <a:fillRef idx="0">
            <a:schemeClr val="accent4"/>
          </a:fillRef>
          <a:effectRef idx="0">
            <a:schemeClr val="accent4"/>
          </a:effectRef>
          <a:fontRef idx="minor">
            <a:schemeClr val="tx1"/>
          </a:fontRef>
        </p:style>
      </p:cxnSp>
      <p:sp>
        <p:nvSpPr>
          <p:cNvPr id="38" name="Rounded Rectangle 37"/>
          <p:cNvSpPr/>
          <p:nvPr/>
        </p:nvSpPr>
        <p:spPr>
          <a:xfrm>
            <a:off x="1988344" y="2979"/>
            <a:ext cx="1951037" cy="61118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r>
              <a:rPr lang="en-US" dirty="0"/>
              <a:t>Block </a:t>
            </a:r>
            <a:r>
              <a:rPr lang="en-US" dirty="0" smtClean="0"/>
              <a:t>Storage</a:t>
            </a:r>
          </a:p>
          <a:p>
            <a:pPr algn="ctr" eaLnBrk="1" fontAlgn="auto" hangingPunct="1">
              <a:spcBef>
                <a:spcPts val="0"/>
              </a:spcBef>
              <a:spcAft>
                <a:spcPts val="0"/>
              </a:spcAft>
              <a:defRPr/>
            </a:pPr>
            <a:r>
              <a:rPr lang="en-US" dirty="0" err="1" smtClean="0"/>
              <a:t>Ceph</a:t>
            </a:r>
            <a:r>
              <a:rPr lang="en-US" dirty="0" smtClean="0"/>
              <a:t> &amp; NetApp</a:t>
            </a:r>
            <a:endParaRPr lang="en-US" dirty="0"/>
          </a:p>
        </p:txBody>
      </p:sp>
      <p:cxnSp>
        <p:nvCxnSpPr>
          <p:cNvPr id="39" name="Curved Connector 38"/>
          <p:cNvCxnSpPr>
            <a:stCxn id="32" idx="0"/>
            <a:endCxn id="38" idx="2"/>
          </p:cNvCxnSpPr>
          <p:nvPr/>
        </p:nvCxnSpPr>
        <p:spPr>
          <a:xfrm rot="16200000" flipV="1">
            <a:off x="2816127" y="761902"/>
            <a:ext cx="1025722" cy="730250"/>
          </a:xfrm>
          <a:prstGeom prst="curvedConnector3">
            <a:avLst>
              <a:gd name="adj1" fmla="val 50000"/>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40" name="Curved Connector 39"/>
          <p:cNvCxnSpPr>
            <a:stCxn id="19" idx="3"/>
            <a:endCxn id="30" idx="1"/>
          </p:cNvCxnSpPr>
          <p:nvPr/>
        </p:nvCxnSpPr>
        <p:spPr>
          <a:xfrm>
            <a:off x="4411663" y="4002088"/>
            <a:ext cx="359568" cy="217846"/>
          </a:xfrm>
          <a:prstGeom prst="curvedConnector3">
            <a:avLst>
              <a:gd name="adj1" fmla="val 50000"/>
            </a:avLst>
          </a:prstGeom>
          <a:ln>
            <a:tailEnd type="triangle"/>
          </a:ln>
        </p:spPr>
        <p:style>
          <a:lnRef idx="1">
            <a:schemeClr val="accent4"/>
          </a:lnRef>
          <a:fillRef idx="0">
            <a:schemeClr val="accent4"/>
          </a:fillRef>
          <a:effectRef idx="0">
            <a:schemeClr val="accent4"/>
          </a:effectRef>
          <a:fontRef idx="minor">
            <a:schemeClr val="tx1"/>
          </a:fontRef>
        </p:style>
      </p:cxnSp>
      <p:pic>
        <p:nvPicPr>
          <p:cNvPr id="74800" name="Picture 2" descr="https://encrypted-tbn0.gstatic.com/images?q=tbn:ANd9GcRqUG5ZrJCwo0w66ESIvlyaLMl7PIFnJ4pyyJL12tgv9FOXXv6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8" y="93663"/>
            <a:ext cx="1008062"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ounded Rectangle 40"/>
          <p:cNvSpPr/>
          <p:nvPr/>
        </p:nvSpPr>
        <p:spPr>
          <a:xfrm>
            <a:off x="4512468" y="10536"/>
            <a:ext cx="1951037" cy="61118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r>
              <a:rPr lang="en-US" dirty="0" smtClean="0"/>
              <a:t>CERN Accounting</a:t>
            </a:r>
            <a:endParaRPr lang="en-US" dirty="0"/>
          </a:p>
        </p:txBody>
      </p:sp>
      <p:cxnSp>
        <p:nvCxnSpPr>
          <p:cNvPr id="42" name="Curved Connector 41"/>
          <p:cNvCxnSpPr/>
          <p:nvPr/>
        </p:nvCxnSpPr>
        <p:spPr>
          <a:xfrm rot="5400000" flipH="1" flipV="1">
            <a:off x="5146342" y="936883"/>
            <a:ext cx="579308" cy="153197"/>
          </a:xfrm>
          <a:prstGeom prst="curvedConnector3">
            <a:avLst>
              <a:gd name="adj1" fmla="val 50000"/>
            </a:avLst>
          </a:prstGeom>
          <a:ln>
            <a:tailEnd type="triangle"/>
          </a:ln>
        </p:spPr>
        <p:style>
          <a:lnRef idx="2">
            <a:schemeClr val="accent4"/>
          </a:lnRef>
          <a:fillRef idx="0">
            <a:schemeClr val="accent4"/>
          </a:fillRef>
          <a:effectRef idx="1">
            <a:schemeClr val="accent4"/>
          </a:effectRef>
          <a:fontRef idx="minor">
            <a:schemeClr val="tx1"/>
          </a:fontRef>
        </p:style>
      </p:cxnSp>
      <p:sp>
        <p:nvSpPr>
          <p:cNvPr id="43" name="Rounded Rectangle 42"/>
          <p:cNvSpPr/>
          <p:nvPr/>
        </p:nvSpPr>
        <p:spPr>
          <a:xfrm>
            <a:off x="4782813" y="1312046"/>
            <a:ext cx="1247775" cy="398462"/>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en-US" sz="1600" dirty="0" smtClean="0"/>
              <a:t>Ceilometer</a:t>
            </a:r>
            <a:endParaRPr lang="en-US" sz="1600" dirty="0"/>
          </a:p>
        </p:txBody>
      </p:sp>
      <p:cxnSp>
        <p:nvCxnSpPr>
          <p:cNvPr id="45" name="Curved Connector 44"/>
          <p:cNvCxnSpPr>
            <a:stCxn id="32" idx="3"/>
            <a:endCxn id="43" idx="1"/>
          </p:cNvCxnSpPr>
          <p:nvPr/>
        </p:nvCxnSpPr>
        <p:spPr>
          <a:xfrm flipV="1">
            <a:off x="4318000" y="1511277"/>
            <a:ext cx="464813" cy="327842"/>
          </a:xfrm>
          <a:prstGeom prst="curvedConnector3">
            <a:avLst>
              <a:gd name="adj1" fmla="val 50000"/>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48" name="Curved Connector 47"/>
          <p:cNvCxnSpPr>
            <a:stCxn id="27" idx="0"/>
            <a:endCxn id="43" idx="3"/>
          </p:cNvCxnSpPr>
          <p:nvPr/>
        </p:nvCxnSpPr>
        <p:spPr>
          <a:xfrm rot="16200000" flipV="1">
            <a:off x="5953745" y="1588121"/>
            <a:ext cx="377849" cy="224162"/>
          </a:xfrm>
          <a:prstGeom prst="curvedConnector2">
            <a:avLst/>
          </a:prstGeom>
          <a:ln>
            <a:tailEnd type="triangle"/>
          </a:ln>
        </p:spPr>
        <p:style>
          <a:lnRef idx="1">
            <a:schemeClr val="accent4"/>
          </a:lnRef>
          <a:fillRef idx="0">
            <a:schemeClr val="accent4"/>
          </a:fillRef>
          <a:effectRef idx="0">
            <a:schemeClr val="accent4"/>
          </a:effectRef>
          <a:fontRef idx="minor">
            <a:schemeClr val="tx1"/>
          </a:fontRef>
        </p:style>
      </p:cxnSp>
      <p:sp>
        <p:nvSpPr>
          <p:cNvPr id="5" name="Footer Placeholder 4"/>
          <p:cNvSpPr>
            <a:spLocks noGrp="1"/>
          </p:cNvSpPr>
          <p:nvPr>
            <p:ph type="ftr" sz="quarter" idx="11"/>
          </p:nvPr>
        </p:nvSpPr>
        <p:spPr/>
        <p:txBody>
          <a:bodyPr/>
          <a:lstStyle/>
          <a:p>
            <a:pPr>
              <a:defRPr/>
            </a:pPr>
            <a:r>
              <a:rPr lang="en-GB" smtClean="0"/>
              <a:t>Tim Bell - HEPTech</a:t>
            </a:r>
            <a:endParaRPr lang="en-US" dirty="0"/>
          </a:p>
        </p:txBody>
      </p:sp>
    </p:spTree>
    <p:extLst>
      <p:ext uri="{BB962C8B-B14F-4D97-AF65-F5344CB8AC3E}">
        <p14:creationId xmlns:p14="http://schemas.microsoft.com/office/powerpoint/2010/main" val="4869210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Public Procurement Cycle</a:t>
            </a:r>
            <a:endParaRPr lang="en-GB" dirty="0"/>
          </a:p>
        </p:txBody>
      </p:sp>
      <p:graphicFrame>
        <p:nvGraphicFramePr>
          <p:cNvPr id="7" name="Content Placeholder 6"/>
          <p:cNvGraphicFramePr>
            <a:graphicFrameLocks noGrp="1"/>
          </p:cNvGraphicFramePr>
          <p:nvPr>
            <p:ph idx="1"/>
            <p:extLst/>
          </p:nvPr>
        </p:nvGraphicFramePr>
        <p:xfrm>
          <a:off x="578733" y="867577"/>
          <a:ext cx="8108067" cy="3477077"/>
        </p:xfrm>
        <a:graphic>
          <a:graphicData uri="http://schemas.openxmlformats.org/drawingml/2006/table">
            <a:tbl>
              <a:tblPr firstRow="1" bandRow="1">
                <a:tableStyleId>{5C22544A-7EE6-4342-B048-85BDC9FD1C3A}</a:tableStyleId>
              </a:tblPr>
              <a:tblGrid>
                <a:gridCol w="2963120"/>
                <a:gridCol w="2955769"/>
                <a:gridCol w="2189178"/>
              </a:tblGrid>
              <a:tr h="278130">
                <a:tc>
                  <a:txBody>
                    <a:bodyPr/>
                    <a:lstStyle/>
                    <a:p>
                      <a:r>
                        <a:rPr lang="en-GB" sz="1400" dirty="0" smtClean="0">
                          <a:solidFill>
                            <a:schemeClr val="accent6"/>
                          </a:solidFill>
                        </a:rPr>
                        <a:t>Step</a:t>
                      </a:r>
                      <a:endParaRPr lang="en-GB" sz="1400" dirty="0">
                        <a:solidFill>
                          <a:schemeClr val="accent6"/>
                        </a:solidFill>
                      </a:endParaRPr>
                    </a:p>
                  </a:txBody>
                  <a:tcPr marL="68580" marR="68580" marT="34290" marB="34290"/>
                </a:tc>
                <a:tc>
                  <a:txBody>
                    <a:bodyPr/>
                    <a:lstStyle/>
                    <a:p>
                      <a:r>
                        <a:rPr lang="en-GB" sz="1400" dirty="0" smtClean="0">
                          <a:solidFill>
                            <a:schemeClr val="accent6"/>
                          </a:solidFill>
                        </a:rPr>
                        <a:t>Time (Days)</a:t>
                      </a:r>
                      <a:endParaRPr lang="en-GB" sz="1400" dirty="0">
                        <a:solidFill>
                          <a:schemeClr val="accent6"/>
                        </a:solidFill>
                      </a:endParaRPr>
                    </a:p>
                  </a:txBody>
                  <a:tcPr marL="68580" marR="68580" marT="34290" marB="34290"/>
                </a:tc>
                <a:tc>
                  <a:txBody>
                    <a:bodyPr/>
                    <a:lstStyle/>
                    <a:p>
                      <a:r>
                        <a:rPr lang="en-GB" sz="1400" dirty="0" smtClean="0">
                          <a:solidFill>
                            <a:schemeClr val="accent6"/>
                          </a:solidFill>
                        </a:rPr>
                        <a:t>Elapsed (Days)</a:t>
                      </a:r>
                      <a:endParaRPr lang="en-GB" sz="1400" dirty="0">
                        <a:solidFill>
                          <a:schemeClr val="accent6"/>
                        </a:solidFill>
                      </a:endParaRPr>
                    </a:p>
                  </a:txBody>
                  <a:tcPr marL="68580" marR="68580" marT="34290" marB="34290"/>
                </a:tc>
              </a:tr>
              <a:tr h="278130">
                <a:tc>
                  <a:txBody>
                    <a:bodyPr/>
                    <a:lstStyle/>
                    <a:p>
                      <a:r>
                        <a:rPr lang="en-GB" sz="1400" dirty="0" smtClean="0"/>
                        <a:t>User expresses requirement</a:t>
                      </a:r>
                      <a:endParaRPr lang="en-GB" sz="1400" dirty="0"/>
                    </a:p>
                  </a:txBody>
                  <a:tcPr marL="68580" marR="68580" marT="34290" marB="34290"/>
                </a:tc>
                <a:tc>
                  <a:txBody>
                    <a:bodyPr/>
                    <a:lstStyle/>
                    <a:p>
                      <a:pPr algn="r"/>
                      <a:endParaRPr lang="en-GB" sz="1400" dirty="0"/>
                    </a:p>
                  </a:txBody>
                  <a:tcPr marL="68580" marR="68580" marT="34290" marB="34290"/>
                </a:tc>
                <a:tc>
                  <a:txBody>
                    <a:bodyPr/>
                    <a:lstStyle/>
                    <a:p>
                      <a:pPr algn="r"/>
                      <a:r>
                        <a:rPr lang="en-GB" sz="1400" dirty="0" smtClean="0"/>
                        <a:t>0</a:t>
                      </a:r>
                      <a:endParaRPr lang="en-GB" sz="1400" dirty="0"/>
                    </a:p>
                  </a:txBody>
                  <a:tcPr marL="68580" marR="68580" marT="34290" marB="34290"/>
                </a:tc>
              </a:tr>
              <a:tr h="278130">
                <a:tc>
                  <a:txBody>
                    <a:bodyPr/>
                    <a:lstStyle/>
                    <a:p>
                      <a:r>
                        <a:rPr lang="en-GB" sz="1400" dirty="0" smtClean="0"/>
                        <a:t>Market</a:t>
                      </a:r>
                      <a:r>
                        <a:rPr lang="en-GB" sz="1400" baseline="0" dirty="0" smtClean="0"/>
                        <a:t> Survey prepared</a:t>
                      </a:r>
                      <a:endParaRPr lang="en-GB" sz="1400" dirty="0"/>
                    </a:p>
                  </a:txBody>
                  <a:tcPr marL="68580" marR="68580" marT="34290" marB="34290"/>
                </a:tc>
                <a:tc>
                  <a:txBody>
                    <a:bodyPr/>
                    <a:lstStyle/>
                    <a:p>
                      <a:pPr algn="r"/>
                      <a:r>
                        <a:rPr lang="en-GB" sz="1400" dirty="0" smtClean="0"/>
                        <a:t>15</a:t>
                      </a:r>
                      <a:endParaRPr lang="en-GB" sz="1400" dirty="0"/>
                    </a:p>
                  </a:txBody>
                  <a:tcPr marL="68580" marR="68580" marT="34290" marB="34290"/>
                </a:tc>
                <a:tc>
                  <a:txBody>
                    <a:bodyPr/>
                    <a:lstStyle/>
                    <a:p>
                      <a:pPr algn="r"/>
                      <a:r>
                        <a:rPr lang="en-GB" sz="1400" dirty="0" smtClean="0"/>
                        <a:t>15</a:t>
                      </a:r>
                      <a:endParaRPr lang="en-GB" sz="1400" dirty="0"/>
                    </a:p>
                  </a:txBody>
                  <a:tcPr marL="68580" marR="68580" marT="34290" marB="34290"/>
                </a:tc>
              </a:tr>
              <a:tr h="278130">
                <a:tc>
                  <a:txBody>
                    <a:bodyPr/>
                    <a:lstStyle/>
                    <a:p>
                      <a:r>
                        <a:rPr lang="en-GB" sz="1400" dirty="0" smtClean="0"/>
                        <a:t>Market Survey for possible vendors</a:t>
                      </a:r>
                      <a:endParaRPr lang="en-GB" sz="1400" dirty="0"/>
                    </a:p>
                  </a:txBody>
                  <a:tcPr marL="68580" marR="68580" marT="34290" marB="34290"/>
                </a:tc>
                <a:tc>
                  <a:txBody>
                    <a:bodyPr/>
                    <a:lstStyle/>
                    <a:p>
                      <a:pPr algn="r"/>
                      <a:r>
                        <a:rPr lang="en-GB" sz="1400" dirty="0" smtClean="0"/>
                        <a:t>30</a:t>
                      </a:r>
                      <a:endParaRPr lang="en-GB" sz="1400" dirty="0"/>
                    </a:p>
                  </a:txBody>
                  <a:tcPr marL="68580" marR="68580" marT="34290" marB="34290"/>
                </a:tc>
                <a:tc>
                  <a:txBody>
                    <a:bodyPr/>
                    <a:lstStyle/>
                    <a:p>
                      <a:pPr algn="r"/>
                      <a:r>
                        <a:rPr lang="en-GB" sz="1400" dirty="0" smtClean="0"/>
                        <a:t>45</a:t>
                      </a:r>
                      <a:endParaRPr lang="en-GB" sz="1400" dirty="0"/>
                    </a:p>
                  </a:txBody>
                  <a:tcPr marL="68580" marR="68580" marT="34290" marB="34290"/>
                </a:tc>
              </a:tr>
              <a:tr h="278130">
                <a:tc>
                  <a:txBody>
                    <a:bodyPr/>
                    <a:lstStyle/>
                    <a:p>
                      <a:r>
                        <a:rPr lang="en-GB" sz="1400" dirty="0" smtClean="0"/>
                        <a:t>Specifications prepared</a:t>
                      </a:r>
                      <a:endParaRPr lang="en-GB" sz="1400" dirty="0"/>
                    </a:p>
                  </a:txBody>
                  <a:tcPr marL="68580" marR="68580" marT="34290" marB="34290"/>
                </a:tc>
                <a:tc>
                  <a:txBody>
                    <a:bodyPr/>
                    <a:lstStyle/>
                    <a:p>
                      <a:pPr algn="r"/>
                      <a:r>
                        <a:rPr lang="en-GB" sz="1400" dirty="0" smtClean="0"/>
                        <a:t>15</a:t>
                      </a:r>
                      <a:endParaRPr lang="en-GB" sz="1400" dirty="0"/>
                    </a:p>
                  </a:txBody>
                  <a:tcPr marL="68580" marR="68580" marT="34290" marB="34290"/>
                </a:tc>
                <a:tc>
                  <a:txBody>
                    <a:bodyPr/>
                    <a:lstStyle/>
                    <a:p>
                      <a:pPr algn="r"/>
                      <a:r>
                        <a:rPr lang="en-GB" sz="1400" dirty="0" smtClean="0"/>
                        <a:t>60</a:t>
                      </a:r>
                      <a:endParaRPr lang="en-GB" sz="1400" dirty="0"/>
                    </a:p>
                  </a:txBody>
                  <a:tcPr marL="68580" marR="68580" marT="34290" marB="34290"/>
                </a:tc>
              </a:tr>
              <a:tr h="278130">
                <a:tc>
                  <a:txBody>
                    <a:bodyPr/>
                    <a:lstStyle/>
                    <a:p>
                      <a:r>
                        <a:rPr lang="en-GB" sz="1400" dirty="0" smtClean="0"/>
                        <a:t>Vendor responses</a:t>
                      </a:r>
                      <a:endParaRPr lang="en-GB" sz="1400" dirty="0"/>
                    </a:p>
                  </a:txBody>
                  <a:tcPr marL="68580" marR="68580" marT="34290" marB="34290"/>
                </a:tc>
                <a:tc>
                  <a:txBody>
                    <a:bodyPr/>
                    <a:lstStyle/>
                    <a:p>
                      <a:pPr algn="r"/>
                      <a:r>
                        <a:rPr lang="en-GB" sz="1400" baseline="0" dirty="0" smtClean="0"/>
                        <a:t>30</a:t>
                      </a:r>
                      <a:endParaRPr lang="en-GB" sz="1400" dirty="0"/>
                    </a:p>
                  </a:txBody>
                  <a:tcPr marL="68580" marR="68580" marT="34290" marB="34290"/>
                </a:tc>
                <a:tc>
                  <a:txBody>
                    <a:bodyPr/>
                    <a:lstStyle/>
                    <a:p>
                      <a:pPr algn="r"/>
                      <a:r>
                        <a:rPr lang="en-GB" sz="1400" dirty="0" smtClean="0"/>
                        <a:t>90</a:t>
                      </a:r>
                      <a:endParaRPr lang="en-GB" sz="1400" dirty="0"/>
                    </a:p>
                  </a:txBody>
                  <a:tcPr marL="68580" marR="68580" marT="34290" marB="34290"/>
                </a:tc>
              </a:tr>
              <a:tr h="278130">
                <a:tc>
                  <a:txBody>
                    <a:bodyPr/>
                    <a:lstStyle/>
                    <a:p>
                      <a:r>
                        <a:rPr lang="en-GB" sz="1400" dirty="0" smtClean="0"/>
                        <a:t>Test systems evaluated</a:t>
                      </a:r>
                      <a:endParaRPr lang="en-GB" sz="1400" dirty="0"/>
                    </a:p>
                  </a:txBody>
                  <a:tcPr marL="68580" marR="68580" marT="34290" marB="34290"/>
                </a:tc>
                <a:tc>
                  <a:txBody>
                    <a:bodyPr/>
                    <a:lstStyle/>
                    <a:p>
                      <a:pPr algn="r"/>
                      <a:r>
                        <a:rPr lang="en-GB" sz="1400" dirty="0" smtClean="0"/>
                        <a:t>30</a:t>
                      </a:r>
                      <a:endParaRPr lang="en-GB" sz="1400" dirty="0"/>
                    </a:p>
                  </a:txBody>
                  <a:tcPr marL="68580" marR="68580" marT="34290" marB="34290"/>
                </a:tc>
                <a:tc>
                  <a:txBody>
                    <a:bodyPr/>
                    <a:lstStyle/>
                    <a:p>
                      <a:pPr algn="r"/>
                      <a:r>
                        <a:rPr lang="en-GB" sz="1400" dirty="0" smtClean="0"/>
                        <a:t>120</a:t>
                      </a:r>
                      <a:endParaRPr lang="en-GB" sz="1400" dirty="0"/>
                    </a:p>
                  </a:txBody>
                  <a:tcPr marL="68580" marR="68580" marT="34290" marB="34290"/>
                </a:tc>
              </a:tr>
              <a:tr h="278130">
                <a:tc>
                  <a:txBody>
                    <a:bodyPr/>
                    <a:lstStyle/>
                    <a:p>
                      <a:r>
                        <a:rPr lang="en-GB" sz="1400" dirty="0" smtClean="0"/>
                        <a:t>Offers adjudicated</a:t>
                      </a:r>
                      <a:endParaRPr lang="en-GB" sz="1400" dirty="0"/>
                    </a:p>
                  </a:txBody>
                  <a:tcPr marL="68580" marR="68580" marT="34290" marB="34290"/>
                </a:tc>
                <a:tc>
                  <a:txBody>
                    <a:bodyPr/>
                    <a:lstStyle/>
                    <a:p>
                      <a:pPr algn="r"/>
                      <a:r>
                        <a:rPr lang="en-GB" sz="1400" dirty="0" smtClean="0"/>
                        <a:t>10</a:t>
                      </a:r>
                      <a:endParaRPr lang="en-GB" sz="1400" dirty="0"/>
                    </a:p>
                  </a:txBody>
                  <a:tcPr marL="68580" marR="68580" marT="34290" marB="34290"/>
                </a:tc>
                <a:tc>
                  <a:txBody>
                    <a:bodyPr/>
                    <a:lstStyle/>
                    <a:p>
                      <a:pPr algn="r"/>
                      <a:r>
                        <a:rPr lang="en-GB" sz="1400" dirty="0" smtClean="0"/>
                        <a:t>130</a:t>
                      </a:r>
                      <a:endParaRPr lang="en-GB" sz="1400" dirty="0"/>
                    </a:p>
                  </a:txBody>
                  <a:tcPr marL="68580" marR="68580" marT="34290" marB="34290"/>
                </a:tc>
              </a:tr>
              <a:tr h="278130">
                <a:tc>
                  <a:txBody>
                    <a:bodyPr/>
                    <a:lstStyle/>
                    <a:p>
                      <a:r>
                        <a:rPr lang="en-GB" sz="1400" dirty="0" smtClean="0"/>
                        <a:t>Finance</a:t>
                      </a:r>
                      <a:r>
                        <a:rPr lang="en-GB" sz="1400" baseline="0" dirty="0" smtClean="0"/>
                        <a:t> committee</a:t>
                      </a:r>
                      <a:endParaRPr lang="en-GB" sz="1400" dirty="0"/>
                    </a:p>
                  </a:txBody>
                  <a:tcPr marL="68580" marR="68580" marT="34290" marB="34290"/>
                </a:tc>
                <a:tc>
                  <a:txBody>
                    <a:bodyPr/>
                    <a:lstStyle/>
                    <a:p>
                      <a:pPr algn="r"/>
                      <a:r>
                        <a:rPr lang="en-GB" sz="1400" dirty="0" smtClean="0"/>
                        <a:t>30</a:t>
                      </a:r>
                      <a:endParaRPr lang="en-GB" sz="1400" dirty="0"/>
                    </a:p>
                  </a:txBody>
                  <a:tcPr marL="68580" marR="68580" marT="34290" marB="34290"/>
                </a:tc>
                <a:tc>
                  <a:txBody>
                    <a:bodyPr/>
                    <a:lstStyle/>
                    <a:p>
                      <a:pPr algn="r"/>
                      <a:r>
                        <a:rPr lang="en-GB" sz="1400" dirty="0" smtClean="0"/>
                        <a:t>160</a:t>
                      </a:r>
                      <a:endParaRPr lang="en-GB" sz="1400" dirty="0"/>
                    </a:p>
                  </a:txBody>
                  <a:tcPr marL="68580" marR="68580" marT="34290" marB="34290"/>
                </a:tc>
              </a:tr>
              <a:tr h="278130">
                <a:tc>
                  <a:txBody>
                    <a:bodyPr/>
                    <a:lstStyle/>
                    <a:p>
                      <a:r>
                        <a:rPr lang="en-GB" sz="1400" dirty="0" smtClean="0"/>
                        <a:t>Hardware</a:t>
                      </a:r>
                      <a:r>
                        <a:rPr lang="en-GB" sz="1400" baseline="0" dirty="0" smtClean="0"/>
                        <a:t> delivered</a:t>
                      </a:r>
                      <a:endParaRPr lang="en-GB" sz="1400" dirty="0"/>
                    </a:p>
                  </a:txBody>
                  <a:tcPr marL="68580" marR="68580" marT="34290" marB="34290"/>
                </a:tc>
                <a:tc>
                  <a:txBody>
                    <a:bodyPr/>
                    <a:lstStyle/>
                    <a:p>
                      <a:pPr algn="r"/>
                      <a:r>
                        <a:rPr lang="en-GB" sz="1400" dirty="0" smtClean="0"/>
                        <a:t>90</a:t>
                      </a:r>
                      <a:endParaRPr lang="en-GB" sz="1400" dirty="0"/>
                    </a:p>
                  </a:txBody>
                  <a:tcPr marL="68580" marR="68580" marT="34290" marB="34290"/>
                </a:tc>
                <a:tc>
                  <a:txBody>
                    <a:bodyPr/>
                    <a:lstStyle/>
                    <a:p>
                      <a:pPr algn="r"/>
                      <a:r>
                        <a:rPr lang="en-GB" sz="1400" dirty="0" smtClean="0"/>
                        <a:t>250</a:t>
                      </a:r>
                      <a:endParaRPr lang="en-GB" sz="1400" dirty="0"/>
                    </a:p>
                  </a:txBody>
                  <a:tcPr marL="68580" marR="68580" marT="34290" marB="34290"/>
                </a:tc>
              </a:tr>
              <a:tr h="375737">
                <a:tc>
                  <a:txBody>
                    <a:bodyPr/>
                    <a:lstStyle/>
                    <a:p>
                      <a:r>
                        <a:rPr lang="en-GB" sz="1400" b="0" dirty="0" smtClean="0"/>
                        <a:t>Burn</a:t>
                      </a:r>
                      <a:r>
                        <a:rPr lang="en-GB" sz="1400" b="0" baseline="0" dirty="0" smtClean="0"/>
                        <a:t> in and acceptance</a:t>
                      </a:r>
                      <a:endParaRPr lang="en-GB" sz="1400" b="0" dirty="0"/>
                    </a:p>
                  </a:txBody>
                  <a:tcPr marL="68580" marR="68580" marT="34290" marB="34290"/>
                </a:tc>
                <a:tc>
                  <a:txBody>
                    <a:bodyPr/>
                    <a:lstStyle/>
                    <a:p>
                      <a:pPr algn="r"/>
                      <a:r>
                        <a:rPr lang="en-GB" sz="1400" b="0" dirty="0" smtClean="0"/>
                        <a:t>30</a:t>
                      </a:r>
                      <a:r>
                        <a:rPr lang="en-GB" sz="1400" b="0" baseline="0" dirty="0" smtClean="0"/>
                        <a:t> days typical with 38</a:t>
                      </a:r>
                      <a:r>
                        <a:rPr lang="en-GB" sz="1400" b="0" dirty="0" smtClean="0"/>
                        <a:t>0 worst</a:t>
                      </a:r>
                      <a:r>
                        <a:rPr lang="en-GB" sz="1400" b="0" baseline="0" dirty="0" smtClean="0"/>
                        <a:t> case</a:t>
                      </a:r>
                      <a:endParaRPr lang="en-GB" sz="1400" b="0" dirty="0"/>
                    </a:p>
                  </a:txBody>
                  <a:tcPr marL="68580" marR="68580" marT="34290" marB="3429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400" b="0" dirty="0" smtClean="0"/>
                        <a:t>280</a:t>
                      </a:r>
                    </a:p>
                  </a:txBody>
                  <a:tcPr marL="68580" marR="68580" marT="34290" marB="34290"/>
                </a:tc>
              </a:tr>
              <a:tr h="278130">
                <a:tc>
                  <a:txBody>
                    <a:bodyPr/>
                    <a:lstStyle/>
                    <a:p>
                      <a:r>
                        <a:rPr lang="en-GB" sz="1400" b="1" dirty="0" smtClean="0"/>
                        <a:t>Total</a:t>
                      </a:r>
                      <a:endParaRPr lang="en-GB" sz="1400" b="1" dirty="0"/>
                    </a:p>
                  </a:txBody>
                  <a:tcPr marL="68580" marR="68580" marT="34290" marB="34290"/>
                </a:tc>
                <a:tc>
                  <a:txBody>
                    <a:bodyPr/>
                    <a:lstStyle/>
                    <a:p>
                      <a:endParaRPr lang="en-GB" sz="1400" b="1"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smtClean="0"/>
                        <a:t>280+ Days</a:t>
                      </a:r>
                    </a:p>
                  </a:txBody>
                  <a:tcPr marL="68580" marR="68580" marT="34290" marB="34290"/>
                </a:tc>
              </a:tr>
            </a:tbl>
          </a:graphicData>
        </a:graphic>
      </p:graphicFrame>
      <p:sp>
        <p:nvSpPr>
          <p:cNvPr id="4" name="Date Placeholder 3"/>
          <p:cNvSpPr>
            <a:spLocks noGrp="1"/>
          </p:cNvSpPr>
          <p:nvPr>
            <p:ph type="dt" sz="half" idx="10"/>
          </p:nvPr>
        </p:nvSpPr>
        <p:spPr/>
        <p:txBody>
          <a:bodyPr/>
          <a:lstStyle/>
          <a:p>
            <a:pPr>
              <a:defRPr/>
            </a:pPr>
            <a:r>
              <a:rPr lang="en-US" smtClean="0"/>
              <a:t>30/03/2015</a:t>
            </a:r>
            <a:endParaRPr lang="en-US" dirty="0" smtClean="0"/>
          </a:p>
        </p:txBody>
      </p:sp>
      <p:sp>
        <p:nvSpPr>
          <p:cNvPr id="5" name="Footer Placeholder 4"/>
          <p:cNvSpPr>
            <a:spLocks noGrp="1"/>
          </p:cNvSpPr>
          <p:nvPr>
            <p:ph type="ftr" sz="quarter" idx="11"/>
          </p:nvPr>
        </p:nvSpPr>
        <p:spPr/>
        <p:txBody>
          <a:bodyPr/>
          <a:lstStyle/>
          <a:p>
            <a:pPr>
              <a:defRPr/>
            </a:pPr>
            <a:r>
              <a:rPr lang="en-GB" smtClean="0"/>
              <a:t>Tim Bell - HEPTech</a:t>
            </a:r>
            <a:endParaRPr lang="fr-FR" dirty="0"/>
          </a:p>
        </p:txBody>
      </p:sp>
      <p:sp>
        <p:nvSpPr>
          <p:cNvPr id="6" name="Slide Number Placeholder 5"/>
          <p:cNvSpPr>
            <a:spLocks noGrp="1"/>
          </p:cNvSpPr>
          <p:nvPr>
            <p:ph type="sldNum" sz="quarter" idx="12"/>
          </p:nvPr>
        </p:nvSpPr>
        <p:spPr/>
        <p:txBody>
          <a:bodyPr/>
          <a:lstStyle/>
          <a:p>
            <a:pPr>
              <a:defRPr/>
            </a:pPr>
            <a:fld id="{1D698006-7770-4D45-9D4A-81F15BF3CA96}" type="slidenum">
              <a:rPr lang="fr-FR" smtClean="0"/>
              <a:pPr>
                <a:defRPr/>
              </a:pPr>
              <a:t>36</a:t>
            </a:fld>
            <a:endParaRPr lang="fr-FR"/>
          </a:p>
        </p:txBody>
      </p:sp>
    </p:spTree>
    <p:extLst>
      <p:ext uri="{BB962C8B-B14F-4D97-AF65-F5344CB8AC3E}">
        <p14:creationId xmlns:p14="http://schemas.microsoft.com/office/powerpoint/2010/main" val="14026916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solidFill>
                  <a:srgbClr val="0C377B"/>
                </a:solidFill>
              </a:rPr>
              <a:t>Some history of scale…</a:t>
            </a:r>
            <a:endParaRPr lang="en-GB" dirty="0">
              <a:solidFill>
                <a:srgbClr val="0C377B"/>
              </a:solidFill>
            </a:endParaRPr>
          </a:p>
        </p:txBody>
      </p:sp>
      <p:sp>
        <p:nvSpPr>
          <p:cNvPr id="2" name="Footer Placeholder 1"/>
          <p:cNvSpPr>
            <a:spLocks noGrp="1"/>
          </p:cNvSpPr>
          <p:nvPr>
            <p:ph type="ftr" sz="quarter" idx="4294967295"/>
          </p:nvPr>
        </p:nvSpPr>
        <p:spPr>
          <a:xfrm>
            <a:off x="5030067" y="4767263"/>
            <a:ext cx="2171700" cy="273844"/>
          </a:xfrm>
          <a:prstGeom prst="rect">
            <a:avLst/>
          </a:prstGeom>
        </p:spPr>
        <p:txBody>
          <a:bodyPr/>
          <a:lstStyle/>
          <a:p>
            <a:pPr>
              <a:defRPr/>
            </a:pPr>
            <a:r>
              <a:rPr lang="en-GB" smtClean="0"/>
              <a:t>Tim Bell - HEPTech</a:t>
            </a:r>
            <a:endParaRPr lang="en-US" dirty="0">
              <a:solidFill>
                <a:srgbClr val="000000"/>
              </a:solidFill>
            </a:endParaRPr>
          </a:p>
        </p:txBody>
      </p:sp>
      <p:sp>
        <p:nvSpPr>
          <p:cNvPr id="3" name="Slide Number Placeholder 2"/>
          <p:cNvSpPr>
            <a:spLocks noGrp="1"/>
          </p:cNvSpPr>
          <p:nvPr>
            <p:ph type="sldNum" sz="quarter" idx="4294967295"/>
          </p:nvPr>
        </p:nvSpPr>
        <p:spPr>
          <a:xfrm>
            <a:off x="7282032" y="4767263"/>
            <a:ext cx="376068" cy="273844"/>
          </a:xfrm>
          <a:prstGeom prst="rect">
            <a:avLst/>
          </a:prstGeom>
        </p:spPr>
        <p:txBody>
          <a:bodyPr/>
          <a:lstStyle/>
          <a:p>
            <a:pPr>
              <a:defRPr/>
            </a:pPr>
            <a:fld id="{72BA1B4B-8DC9-9C4C-8520-0CD720202937}" type="slidenum">
              <a:rPr lang="en-US" smtClean="0"/>
              <a:pPr>
                <a:defRPr/>
              </a:pPr>
              <a:t>37</a:t>
            </a:fld>
            <a:endParaRPr lang="en-US"/>
          </a:p>
        </p:txBody>
      </p:sp>
      <p:graphicFrame>
        <p:nvGraphicFramePr>
          <p:cNvPr id="6" name="Content Placeholder 5"/>
          <p:cNvGraphicFramePr>
            <a:graphicFrameLocks noGrp="1"/>
          </p:cNvGraphicFramePr>
          <p:nvPr>
            <p:ph sz="half" idx="4294967295"/>
            <p:extLst/>
          </p:nvPr>
        </p:nvGraphicFramePr>
        <p:xfrm>
          <a:off x="292964" y="1139211"/>
          <a:ext cx="5510062" cy="2971149"/>
        </p:xfrm>
        <a:graphic>
          <a:graphicData uri="http://schemas.openxmlformats.org/drawingml/2006/table">
            <a:tbl>
              <a:tblPr firstRow="1" bandRow="1">
                <a:tableStyleId>{5C22544A-7EE6-4342-B048-85BDC9FD1C3A}</a:tableStyleId>
              </a:tblPr>
              <a:tblGrid>
                <a:gridCol w="1118352"/>
                <a:gridCol w="1694439"/>
                <a:gridCol w="2697271"/>
              </a:tblGrid>
              <a:tr h="672909">
                <a:tc>
                  <a:txBody>
                    <a:bodyPr/>
                    <a:lstStyle/>
                    <a:p>
                      <a:r>
                        <a:rPr lang="en-GB" sz="1400" dirty="0" smtClean="0">
                          <a:solidFill>
                            <a:srgbClr val="0000FF"/>
                          </a:solidFill>
                        </a:rPr>
                        <a:t>Date</a:t>
                      </a:r>
                      <a:endParaRPr lang="en-GB" sz="1400" dirty="0">
                        <a:solidFill>
                          <a:srgbClr val="0000FF"/>
                        </a:solidFill>
                      </a:endParaRPr>
                    </a:p>
                  </a:txBody>
                  <a:tcPr marL="68580" marR="68580" marT="34290" marB="34290"/>
                </a:tc>
                <a:tc>
                  <a:txBody>
                    <a:bodyPr/>
                    <a:lstStyle/>
                    <a:p>
                      <a:pPr algn="ctr"/>
                      <a:r>
                        <a:rPr lang="en-GB" sz="1400" dirty="0" smtClean="0">
                          <a:solidFill>
                            <a:srgbClr val="0000FF"/>
                          </a:solidFill>
                        </a:rPr>
                        <a:t>Collaboration sizes</a:t>
                      </a:r>
                      <a:endParaRPr lang="en-GB" sz="1400" dirty="0">
                        <a:solidFill>
                          <a:srgbClr val="0000FF"/>
                        </a:solidFill>
                      </a:endParaRPr>
                    </a:p>
                  </a:txBody>
                  <a:tcPr marL="68580" marR="68580" marT="34290" marB="34290"/>
                </a:tc>
                <a:tc>
                  <a:txBody>
                    <a:bodyPr/>
                    <a:lstStyle/>
                    <a:p>
                      <a:r>
                        <a:rPr lang="en-GB" sz="1400" dirty="0" smtClean="0">
                          <a:solidFill>
                            <a:srgbClr val="0000FF"/>
                          </a:solidFill>
                        </a:rPr>
                        <a:t>Data volume, archive technology</a:t>
                      </a:r>
                      <a:endParaRPr lang="en-GB" sz="1400" dirty="0">
                        <a:solidFill>
                          <a:srgbClr val="0000FF"/>
                        </a:solidFill>
                      </a:endParaRPr>
                    </a:p>
                  </a:txBody>
                  <a:tcPr marL="68580" marR="68580" marT="34290" marB="34290"/>
                </a:tc>
              </a:tr>
              <a:tr h="383040">
                <a:tc>
                  <a:txBody>
                    <a:bodyPr/>
                    <a:lstStyle/>
                    <a:p>
                      <a:r>
                        <a:rPr lang="en-GB" sz="1400" dirty="0" smtClean="0"/>
                        <a:t>Late</a:t>
                      </a:r>
                      <a:r>
                        <a:rPr lang="en-GB" sz="1400" baseline="0" dirty="0" smtClean="0"/>
                        <a:t> 1950’s</a:t>
                      </a:r>
                      <a:endParaRPr lang="en-GB" sz="1400" dirty="0"/>
                    </a:p>
                  </a:txBody>
                  <a:tcPr marL="68580" marR="68580" marT="34290" marB="34290"/>
                </a:tc>
                <a:tc>
                  <a:txBody>
                    <a:bodyPr/>
                    <a:lstStyle/>
                    <a:p>
                      <a:pPr algn="ctr"/>
                      <a:r>
                        <a:rPr lang="en-GB" sz="1400" dirty="0" smtClean="0"/>
                        <a:t>2-3 </a:t>
                      </a:r>
                      <a:endParaRPr lang="en-GB" sz="1400" dirty="0"/>
                    </a:p>
                  </a:txBody>
                  <a:tcPr marL="68580" marR="68580" marT="34290" marB="34290"/>
                </a:tc>
                <a:tc>
                  <a:txBody>
                    <a:bodyPr/>
                    <a:lstStyle/>
                    <a:p>
                      <a:r>
                        <a:rPr lang="en-GB" sz="1400" dirty="0" smtClean="0"/>
                        <a:t>Kilobits, notebooks</a:t>
                      </a:r>
                      <a:endParaRPr lang="en-GB" sz="1400" dirty="0"/>
                    </a:p>
                  </a:txBody>
                  <a:tcPr marL="68580" marR="68580" marT="34290" marB="34290"/>
                </a:tc>
              </a:tr>
              <a:tr h="383040">
                <a:tc>
                  <a:txBody>
                    <a:bodyPr/>
                    <a:lstStyle/>
                    <a:p>
                      <a:r>
                        <a:rPr lang="en-GB" sz="1400" dirty="0" smtClean="0"/>
                        <a:t>1960’s</a:t>
                      </a:r>
                      <a:endParaRPr lang="en-GB" sz="1400" dirty="0"/>
                    </a:p>
                  </a:txBody>
                  <a:tcPr marL="68580" marR="68580" marT="34290" marB="34290"/>
                </a:tc>
                <a:tc>
                  <a:txBody>
                    <a:bodyPr/>
                    <a:lstStyle/>
                    <a:p>
                      <a:pPr algn="ctr"/>
                      <a:r>
                        <a:rPr lang="en-GB" sz="1400" dirty="0" smtClean="0"/>
                        <a:t>10-15</a:t>
                      </a:r>
                      <a:endParaRPr lang="en-GB" sz="1400" dirty="0"/>
                    </a:p>
                  </a:txBody>
                  <a:tcPr marL="68580" marR="68580" marT="34290" marB="34290"/>
                </a:tc>
                <a:tc>
                  <a:txBody>
                    <a:bodyPr/>
                    <a:lstStyle/>
                    <a:p>
                      <a:r>
                        <a:rPr lang="en-GB" sz="1400" dirty="0" err="1" smtClean="0"/>
                        <a:t>kB</a:t>
                      </a:r>
                      <a:r>
                        <a:rPr lang="en-GB" sz="1400" dirty="0" smtClean="0"/>
                        <a:t>, </a:t>
                      </a:r>
                      <a:r>
                        <a:rPr lang="en-GB" sz="1400" dirty="0" err="1" smtClean="0"/>
                        <a:t>punchcards</a:t>
                      </a:r>
                      <a:endParaRPr lang="en-GB" sz="1400" dirty="0" smtClean="0"/>
                    </a:p>
                  </a:txBody>
                  <a:tcPr marL="68580" marR="68580" marT="34290" marB="34290"/>
                </a:tc>
              </a:tr>
              <a:tr h="383040">
                <a:tc>
                  <a:txBody>
                    <a:bodyPr/>
                    <a:lstStyle/>
                    <a:p>
                      <a:r>
                        <a:rPr lang="en-GB" sz="1400" dirty="0" smtClean="0"/>
                        <a:t>1970’s</a:t>
                      </a:r>
                      <a:endParaRPr lang="en-GB" sz="1400" dirty="0"/>
                    </a:p>
                  </a:txBody>
                  <a:tcPr marL="68580" marR="68580" marT="34290" marB="34290"/>
                </a:tc>
                <a:tc>
                  <a:txBody>
                    <a:bodyPr/>
                    <a:lstStyle/>
                    <a:p>
                      <a:pPr algn="ctr"/>
                      <a:r>
                        <a:rPr lang="en-GB" sz="1400" dirty="0" smtClean="0"/>
                        <a:t>~35</a:t>
                      </a:r>
                      <a:endParaRPr lang="en-GB" sz="1400" dirty="0"/>
                    </a:p>
                  </a:txBody>
                  <a:tcPr marL="68580" marR="68580" marT="34290" marB="34290"/>
                </a:tc>
                <a:tc>
                  <a:txBody>
                    <a:bodyPr/>
                    <a:lstStyle/>
                    <a:p>
                      <a:r>
                        <a:rPr lang="en-GB" sz="1400" dirty="0" smtClean="0"/>
                        <a:t>MB, tape</a:t>
                      </a:r>
                      <a:endParaRPr lang="en-GB" sz="1400" dirty="0"/>
                    </a:p>
                  </a:txBody>
                  <a:tcPr marL="68580" marR="68580" marT="34290" marB="34290"/>
                </a:tc>
              </a:tr>
              <a:tr h="383040">
                <a:tc>
                  <a:txBody>
                    <a:bodyPr/>
                    <a:lstStyle/>
                    <a:p>
                      <a:r>
                        <a:rPr lang="en-GB" sz="1400" dirty="0" smtClean="0"/>
                        <a:t>1980’s</a:t>
                      </a:r>
                      <a:endParaRPr lang="en-GB" sz="1400" dirty="0"/>
                    </a:p>
                  </a:txBody>
                  <a:tcPr marL="68580" marR="68580" marT="34290" marB="34290"/>
                </a:tc>
                <a:tc>
                  <a:txBody>
                    <a:bodyPr/>
                    <a:lstStyle/>
                    <a:p>
                      <a:pPr algn="ctr"/>
                      <a:r>
                        <a:rPr lang="en-GB" sz="1400" dirty="0" smtClean="0"/>
                        <a:t>~100</a:t>
                      </a:r>
                      <a:endParaRPr lang="en-GB" sz="1400" dirty="0"/>
                    </a:p>
                  </a:txBody>
                  <a:tcPr marL="68580" marR="68580" marT="34290" marB="34290"/>
                </a:tc>
                <a:tc>
                  <a:txBody>
                    <a:bodyPr/>
                    <a:lstStyle/>
                    <a:p>
                      <a:r>
                        <a:rPr lang="en-GB" sz="1400" dirty="0" smtClean="0"/>
                        <a:t>GB, tape, disk</a:t>
                      </a:r>
                      <a:endParaRPr lang="en-GB" sz="1400" dirty="0"/>
                    </a:p>
                  </a:txBody>
                  <a:tcPr marL="68580" marR="68580" marT="34290" marB="34290"/>
                </a:tc>
              </a:tr>
              <a:tr h="383040">
                <a:tc>
                  <a:txBody>
                    <a:bodyPr/>
                    <a:lstStyle/>
                    <a:p>
                      <a:r>
                        <a:rPr lang="en-GB" sz="1400" dirty="0" smtClean="0"/>
                        <a:t>1990’s</a:t>
                      </a:r>
                      <a:endParaRPr lang="en-GB" sz="1400" dirty="0"/>
                    </a:p>
                  </a:txBody>
                  <a:tcPr marL="68580" marR="68580" marT="34290" marB="34290"/>
                </a:tc>
                <a:tc>
                  <a:txBody>
                    <a:bodyPr/>
                    <a:lstStyle/>
                    <a:p>
                      <a:pPr algn="ctr"/>
                      <a:r>
                        <a:rPr lang="en-GB" sz="1400" dirty="0" smtClean="0"/>
                        <a:t>~750</a:t>
                      </a:r>
                      <a:endParaRPr lang="en-GB" sz="1400" dirty="0"/>
                    </a:p>
                  </a:txBody>
                  <a:tcPr marL="68580" marR="68580" marT="34290" marB="34290"/>
                </a:tc>
                <a:tc>
                  <a:txBody>
                    <a:bodyPr/>
                    <a:lstStyle/>
                    <a:p>
                      <a:r>
                        <a:rPr lang="en-GB" sz="1400" dirty="0" smtClean="0"/>
                        <a:t>TB, tape, disk</a:t>
                      </a:r>
                      <a:endParaRPr lang="en-GB" sz="1400" dirty="0"/>
                    </a:p>
                  </a:txBody>
                  <a:tcPr marL="68580" marR="68580" marT="34290" marB="34290"/>
                </a:tc>
              </a:tr>
              <a:tr h="383040">
                <a:tc>
                  <a:txBody>
                    <a:bodyPr/>
                    <a:lstStyle/>
                    <a:p>
                      <a:r>
                        <a:rPr lang="en-GB" sz="1400" dirty="0" smtClean="0"/>
                        <a:t>2010’s</a:t>
                      </a:r>
                      <a:endParaRPr lang="en-GB" sz="1400" dirty="0"/>
                    </a:p>
                  </a:txBody>
                  <a:tcPr marL="68580" marR="68580" marT="34290" marB="34290"/>
                </a:tc>
                <a:tc>
                  <a:txBody>
                    <a:bodyPr/>
                    <a:lstStyle/>
                    <a:p>
                      <a:pPr algn="ctr"/>
                      <a:r>
                        <a:rPr lang="en-GB" sz="1400" dirty="0" smtClean="0"/>
                        <a:t>~3000</a:t>
                      </a:r>
                      <a:endParaRPr lang="en-GB" sz="1400" dirty="0"/>
                    </a:p>
                  </a:txBody>
                  <a:tcPr marL="68580" marR="68580" marT="34290" marB="34290"/>
                </a:tc>
                <a:tc>
                  <a:txBody>
                    <a:bodyPr/>
                    <a:lstStyle/>
                    <a:p>
                      <a:r>
                        <a:rPr lang="en-GB" sz="1400" dirty="0" smtClean="0"/>
                        <a:t>PB, tape, disk</a:t>
                      </a:r>
                      <a:endParaRPr lang="en-GB" sz="1400" dirty="0"/>
                    </a:p>
                  </a:txBody>
                  <a:tcPr marL="68580" marR="68580" marT="34290" marB="34290"/>
                </a:tc>
              </a:tr>
            </a:tbl>
          </a:graphicData>
        </a:graphic>
      </p:graphicFrame>
      <p:sp>
        <p:nvSpPr>
          <p:cNvPr id="7" name="TextBox 6"/>
          <p:cNvSpPr txBox="1"/>
          <p:nvPr/>
        </p:nvSpPr>
        <p:spPr>
          <a:xfrm>
            <a:off x="5981739" y="1662992"/>
            <a:ext cx="2976654" cy="2031325"/>
          </a:xfrm>
          <a:prstGeom prst="rect">
            <a:avLst/>
          </a:prstGeom>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p>
            <a:r>
              <a:rPr lang="en-GB" u="sng" dirty="0" smtClean="0"/>
              <a:t>For comparison</a:t>
            </a:r>
            <a:r>
              <a:rPr lang="en-GB" dirty="0" smtClean="0"/>
              <a:t>:</a:t>
            </a:r>
          </a:p>
          <a:p>
            <a:r>
              <a:rPr lang="en-GB" dirty="0" smtClean="0"/>
              <a:t>1990’s: Total LEP data set ~few TB</a:t>
            </a:r>
          </a:p>
          <a:p>
            <a:r>
              <a:rPr lang="en-GB" dirty="0" smtClean="0"/>
              <a:t>Would fit on 1 tape today</a:t>
            </a:r>
          </a:p>
          <a:p>
            <a:endParaRPr lang="en-GB" dirty="0"/>
          </a:p>
          <a:p>
            <a:r>
              <a:rPr lang="en-GB" dirty="0" smtClean="0"/>
              <a:t>Today: 1 year of LHC data ~27 PB</a:t>
            </a:r>
            <a:endParaRPr lang="en-GB" dirty="0"/>
          </a:p>
        </p:txBody>
      </p:sp>
      <p:sp>
        <p:nvSpPr>
          <p:cNvPr id="5" name="Date Placeholder 4"/>
          <p:cNvSpPr>
            <a:spLocks noGrp="1"/>
          </p:cNvSpPr>
          <p:nvPr>
            <p:ph type="dt" sz="half" idx="4294967295"/>
          </p:nvPr>
        </p:nvSpPr>
        <p:spPr>
          <a:xfrm>
            <a:off x="3370001" y="4771783"/>
            <a:ext cx="1600200" cy="273844"/>
          </a:xfrm>
          <a:prstGeom prst="rect">
            <a:avLst/>
          </a:prstGeom>
        </p:spPr>
        <p:txBody>
          <a:bodyPr/>
          <a:lstStyle/>
          <a:p>
            <a:r>
              <a:rPr lang="en-US" smtClean="0"/>
              <a:t>30/03/2015</a:t>
            </a:r>
            <a:endParaRPr lang="en-US" dirty="0"/>
          </a:p>
        </p:txBody>
      </p:sp>
    </p:spTree>
    <p:extLst>
      <p:ext uri="{BB962C8B-B14F-4D97-AF65-F5344CB8AC3E}">
        <p14:creationId xmlns:p14="http://schemas.microsoft.com/office/powerpoint/2010/main" val="725227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30/03/2015</a:t>
            </a:r>
            <a:endParaRPr lang="en-US" dirty="0"/>
          </a:p>
        </p:txBody>
      </p:sp>
      <p:sp>
        <p:nvSpPr>
          <p:cNvPr id="5" name="Slide Number Placeholder 4"/>
          <p:cNvSpPr>
            <a:spLocks noGrp="1"/>
          </p:cNvSpPr>
          <p:nvPr>
            <p:ph type="sldNum" sz="quarter" idx="12"/>
          </p:nvPr>
        </p:nvSpPr>
        <p:spPr/>
        <p:txBody>
          <a:bodyPr/>
          <a:lstStyle/>
          <a:p>
            <a:pPr>
              <a:defRPr/>
            </a:pPr>
            <a:fld id="{E6B6AE30-FA33-4C26-A9D8-663C90A1543B}" type="slidenum">
              <a:rPr lang="en-US"/>
              <a:pPr>
                <a:defRPr/>
              </a:pPr>
              <a:t>4</a:t>
            </a:fld>
            <a:endParaRPr lang="en-US" dirty="0"/>
          </a:p>
        </p:txBody>
      </p:sp>
      <p:sp>
        <p:nvSpPr>
          <p:cNvPr id="2" name="Footer Placeholder 1"/>
          <p:cNvSpPr>
            <a:spLocks noGrp="1"/>
          </p:cNvSpPr>
          <p:nvPr>
            <p:ph type="ftr" sz="quarter" idx="11"/>
          </p:nvPr>
        </p:nvSpPr>
        <p:spPr/>
        <p:txBody>
          <a:bodyPr/>
          <a:lstStyle/>
          <a:p>
            <a:pPr>
              <a:defRPr/>
            </a:pPr>
            <a:r>
              <a:rPr lang="en-GB" smtClean="0"/>
              <a:t>Tim Bell - HEPTech</a:t>
            </a:r>
            <a:endParaRPr lang="en-US" dirty="0"/>
          </a:p>
        </p:txBody>
      </p:sp>
      <p:pic>
        <p:nvPicPr>
          <p:cNvPr id="6" name="Picture 5" descr="201401-013_2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872" y="0"/>
            <a:ext cx="7104278" cy="4741469"/>
          </a:xfrm>
          <a:prstGeom prst="rect">
            <a:avLst/>
          </a:prstGeom>
        </p:spPr>
      </p:pic>
    </p:spTree>
    <p:extLst>
      <p:ext uri="{BB962C8B-B14F-4D97-AF65-F5344CB8AC3E}">
        <p14:creationId xmlns:p14="http://schemas.microsoft.com/office/powerpoint/2010/main" val="32088488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smtClean="0"/>
              <a:t>30/03/2015</a:t>
            </a:r>
            <a:endParaRPr lang="en-US" dirty="0"/>
          </a:p>
        </p:txBody>
      </p:sp>
      <p:sp>
        <p:nvSpPr>
          <p:cNvPr id="5" name="Slide Number Placeholder 4"/>
          <p:cNvSpPr>
            <a:spLocks noGrp="1"/>
          </p:cNvSpPr>
          <p:nvPr>
            <p:ph type="sldNum" sz="quarter" idx="12"/>
          </p:nvPr>
        </p:nvSpPr>
        <p:spPr/>
        <p:txBody>
          <a:bodyPr/>
          <a:lstStyle/>
          <a:p>
            <a:pPr>
              <a:defRPr/>
            </a:pPr>
            <a:fld id="{A8591895-1135-4DBC-ABB3-DB76F9B26332}" type="slidenum">
              <a:rPr lang="en-US"/>
              <a:pPr>
                <a:defRPr/>
              </a:pPr>
              <a:t>5</a:t>
            </a:fld>
            <a:endParaRPr lang="en-US" dirty="0"/>
          </a:p>
        </p:txBody>
      </p:sp>
      <p:pic>
        <p:nvPicPr>
          <p:cNvPr id="33797" name="Picture 5" descr="0511013_0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9188" y="88900"/>
            <a:ext cx="6829425"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GB" smtClean="0"/>
              <a:t>Tim Bell - HEPTech</a:t>
            </a:r>
            <a:endParaRPr lang="en-US" dirty="0"/>
          </a:p>
        </p:txBody>
      </p:sp>
    </p:spTree>
    <p:extLst>
      <p:ext uri="{BB962C8B-B14F-4D97-AF65-F5344CB8AC3E}">
        <p14:creationId xmlns:p14="http://schemas.microsoft.com/office/powerpoint/2010/main" val="1450181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smtClean="0"/>
              <a:t>30/03/2015</a:t>
            </a:r>
            <a:endParaRPr lang="en-US" dirty="0"/>
          </a:p>
        </p:txBody>
      </p:sp>
      <p:sp>
        <p:nvSpPr>
          <p:cNvPr id="4" name="Slide Number Placeholder 3"/>
          <p:cNvSpPr>
            <a:spLocks noGrp="1"/>
          </p:cNvSpPr>
          <p:nvPr>
            <p:ph type="sldNum" sz="quarter" idx="12"/>
          </p:nvPr>
        </p:nvSpPr>
        <p:spPr/>
        <p:txBody>
          <a:bodyPr/>
          <a:lstStyle/>
          <a:p>
            <a:pPr>
              <a:defRPr/>
            </a:pPr>
            <a:fld id="{430EA56D-7664-423A-B1CA-5F440435A96B}" type="slidenum">
              <a:rPr lang="en-US"/>
              <a:pPr>
                <a:defRPr/>
              </a:pPr>
              <a:t>6</a:t>
            </a:fld>
            <a:endParaRPr lang="en-US" dirty="0"/>
          </a:p>
        </p:txBody>
      </p:sp>
      <p:pic>
        <p:nvPicPr>
          <p:cNvPr id="686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6363" y="0"/>
            <a:ext cx="6302375" cy="460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GB" smtClean="0"/>
              <a:t>Tim Bell - HEPTech</a:t>
            </a:r>
            <a:endParaRPr lang="en-US" dirty="0"/>
          </a:p>
        </p:txBody>
      </p:sp>
    </p:spTree>
    <p:extLst>
      <p:ext uri="{BB962C8B-B14F-4D97-AF65-F5344CB8AC3E}">
        <p14:creationId xmlns:p14="http://schemas.microsoft.com/office/powerpoint/2010/main" val="1910694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WLCG-TiersJun14_v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611" y="694350"/>
            <a:ext cx="3802314" cy="3564669"/>
          </a:xfrm>
          <a:prstGeom prst="rect">
            <a:avLst/>
          </a:prstGeom>
        </p:spPr>
      </p:pic>
      <p:sp>
        <p:nvSpPr>
          <p:cNvPr id="3" name="Title 1"/>
          <p:cNvSpPr txBox="1">
            <a:spLocks/>
          </p:cNvSpPr>
          <p:nvPr/>
        </p:nvSpPr>
        <p:spPr>
          <a:xfrm>
            <a:off x="1143000" y="70550"/>
            <a:ext cx="6267148" cy="588007"/>
          </a:xfrm>
          <a:prstGeom prst="rect">
            <a:avLst/>
          </a:prstGeom>
        </p:spPr>
        <p:txBody>
          <a:bodyPr>
            <a:normAutofit/>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defTabSz="685800"/>
            <a:r>
              <a:rPr lang="en-US" sz="2700" dirty="0">
                <a:solidFill>
                  <a:srgbClr val="4D4D4D">
                    <a:lumMod val="50000"/>
                  </a:srgbClr>
                </a:solidFill>
                <a:effectLst>
                  <a:outerShdw blurRad="38100" dist="38100" dir="2700000" algn="tl" rotWithShape="0">
                    <a:prstClr val="black"/>
                  </a:outerShdw>
                </a:effectLst>
                <a:latin typeface="Arial"/>
              </a:rPr>
              <a:t>The Worldwide LHC Computing Grid</a:t>
            </a:r>
          </a:p>
        </p:txBody>
      </p:sp>
      <p:grpSp>
        <p:nvGrpSpPr>
          <p:cNvPr id="13" name="Group 12"/>
          <p:cNvGrpSpPr/>
          <p:nvPr/>
        </p:nvGrpSpPr>
        <p:grpSpPr>
          <a:xfrm>
            <a:off x="479979" y="770870"/>
            <a:ext cx="7521578" cy="3027823"/>
            <a:chOff x="177800" y="1676399"/>
            <a:chExt cx="9388877" cy="3557320"/>
          </a:xfrm>
          <a:effectLst/>
        </p:grpSpPr>
        <p:sp>
          <p:nvSpPr>
            <p:cNvPr id="5" name="TextBox 4"/>
            <p:cNvSpPr txBox="1"/>
            <p:nvPr/>
          </p:nvSpPr>
          <p:spPr>
            <a:xfrm>
              <a:off x="177800" y="3124200"/>
              <a:ext cx="2133600" cy="1015663"/>
            </a:xfrm>
            <a:prstGeom prst="rect">
              <a:avLst/>
            </a:prstGeom>
            <a:noFill/>
          </p:spPr>
          <p:txBody>
            <a:bodyPr wrap="square" rtlCol="0">
              <a:spAutoFit/>
            </a:bodyPr>
            <a:lstStyle/>
            <a:p>
              <a:pPr defTabSz="685800"/>
              <a:r>
                <a:rPr lang="en-US" sz="1200" b="1" dirty="0">
                  <a:solidFill>
                    <a:srgbClr val="327AEB"/>
                  </a:solidFill>
                  <a:latin typeface="Helvetica"/>
                  <a:ea typeface="ＭＳ Ｐゴシック" charset="-128"/>
                  <a:cs typeface="ＭＳ Ｐゴシック" charset="-128"/>
                </a:rPr>
                <a:t>Tier-1: </a:t>
              </a:r>
              <a:br>
                <a:rPr lang="en-US" sz="1200" b="1" dirty="0">
                  <a:solidFill>
                    <a:srgbClr val="327AEB"/>
                  </a:solidFill>
                  <a:latin typeface="Helvetica"/>
                  <a:ea typeface="ＭＳ Ｐゴシック" charset="-128"/>
                  <a:cs typeface="ＭＳ Ｐゴシック" charset="-128"/>
                </a:rPr>
              </a:br>
              <a:r>
                <a:rPr lang="en-US" sz="1050" b="1" dirty="0">
                  <a:solidFill>
                    <a:srgbClr val="327AEB"/>
                  </a:solidFill>
                  <a:latin typeface="Helvetica"/>
                  <a:ea typeface="ＭＳ Ｐゴシック" charset="-128"/>
                  <a:cs typeface="ＭＳ Ｐゴシック" charset="-128"/>
                </a:rPr>
                <a:t>permanent storage, re-processing, </a:t>
              </a:r>
            </a:p>
            <a:p>
              <a:pPr defTabSz="685800"/>
              <a:r>
                <a:rPr lang="en-US" sz="1050" b="1" dirty="0">
                  <a:solidFill>
                    <a:srgbClr val="327AEB"/>
                  </a:solidFill>
                  <a:latin typeface="Helvetica"/>
                  <a:ea typeface="ＭＳ Ｐゴシック" charset="-128"/>
                  <a:cs typeface="ＭＳ Ｐゴシック" charset="-128"/>
                </a:rPr>
                <a:t>analysis</a:t>
              </a:r>
            </a:p>
          </p:txBody>
        </p:sp>
        <p:sp>
          <p:nvSpPr>
            <p:cNvPr id="6" name="TextBox 5"/>
            <p:cNvSpPr txBox="1"/>
            <p:nvPr/>
          </p:nvSpPr>
          <p:spPr>
            <a:xfrm>
              <a:off x="206152" y="1676399"/>
              <a:ext cx="2133600" cy="1015663"/>
            </a:xfrm>
            <a:prstGeom prst="rect">
              <a:avLst/>
            </a:prstGeom>
            <a:noFill/>
          </p:spPr>
          <p:txBody>
            <a:bodyPr wrap="square" rtlCol="0">
              <a:spAutoFit/>
            </a:bodyPr>
            <a:lstStyle/>
            <a:p>
              <a:pPr defTabSz="685800"/>
              <a:r>
                <a:rPr lang="en-US" sz="1200" b="1" dirty="0">
                  <a:solidFill>
                    <a:srgbClr val="0C377B">
                      <a:lumMod val="60000"/>
                      <a:lumOff val="40000"/>
                    </a:srgbClr>
                  </a:solidFill>
                  <a:latin typeface="Helvetica"/>
                  <a:ea typeface="ＭＳ Ｐゴシック" charset="-128"/>
                  <a:cs typeface="ＭＳ Ｐゴシック" charset="-128"/>
                </a:rPr>
                <a:t>Tier-0 (CERN): </a:t>
              </a:r>
              <a:r>
                <a:rPr lang="en-US" sz="1050" b="1" dirty="0">
                  <a:solidFill>
                    <a:srgbClr val="0C377B">
                      <a:lumMod val="60000"/>
                      <a:lumOff val="40000"/>
                    </a:srgbClr>
                  </a:solidFill>
                  <a:latin typeface="Helvetica"/>
                  <a:ea typeface="ＭＳ Ｐゴシック" charset="-128"/>
                  <a:cs typeface="ＭＳ Ｐゴシック" charset="-128"/>
                </a:rPr>
                <a:t>data recording, reconstruction and distribution</a:t>
              </a:r>
            </a:p>
          </p:txBody>
        </p:sp>
        <p:sp>
          <p:nvSpPr>
            <p:cNvPr id="7" name="TextBox 6"/>
            <p:cNvSpPr txBox="1"/>
            <p:nvPr/>
          </p:nvSpPr>
          <p:spPr>
            <a:xfrm>
              <a:off x="200891" y="4433500"/>
              <a:ext cx="2133600" cy="800219"/>
            </a:xfrm>
            <a:prstGeom prst="rect">
              <a:avLst/>
            </a:prstGeom>
            <a:noFill/>
          </p:spPr>
          <p:txBody>
            <a:bodyPr wrap="square" rtlCol="0">
              <a:spAutoFit/>
            </a:bodyPr>
            <a:lstStyle/>
            <a:p>
              <a:pPr defTabSz="685800"/>
              <a:r>
                <a:rPr lang="en-US" sz="1200" b="1" dirty="0">
                  <a:solidFill>
                    <a:srgbClr val="327AEB"/>
                  </a:solidFill>
                  <a:latin typeface="Helvetica"/>
                  <a:ea typeface="ＭＳ Ｐゴシック" charset="-128"/>
                  <a:cs typeface="ＭＳ Ｐゴシック" charset="-128"/>
                </a:rPr>
                <a:t>Tier-2: </a:t>
              </a:r>
              <a:br>
                <a:rPr lang="en-US" sz="1200" b="1" dirty="0">
                  <a:solidFill>
                    <a:srgbClr val="327AEB"/>
                  </a:solidFill>
                  <a:latin typeface="Helvetica"/>
                  <a:ea typeface="ＭＳ Ｐゴシック" charset="-128"/>
                  <a:cs typeface="ＭＳ Ｐゴシック" charset="-128"/>
                </a:rPr>
              </a:br>
              <a:r>
                <a:rPr lang="en-US" sz="1050" b="1" dirty="0">
                  <a:solidFill>
                    <a:srgbClr val="327AEB"/>
                  </a:solidFill>
                  <a:latin typeface="Helvetica"/>
                  <a:ea typeface="ＭＳ Ｐゴシック" charset="-128"/>
                  <a:cs typeface="ＭＳ Ｐゴシック" charset="-128"/>
                </a:rPr>
                <a:t>Simulation,</a:t>
              </a:r>
            </a:p>
            <a:p>
              <a:pPr defTabSz="685800"/>
              <a:r>
                <a:rPr lang="en-US" sz="1050" b="1" dirty="0">
                  <a:solidFill>
                    <a:srgbClr val="327AEB"/>
                  </a:solidFill>
                  <a:latin typeface="Helvetica"/>
                  <a:ea typeface="ＭＳ Ｐゴシック" charset="-128"/>
                  <a:cs typeface="ＭＳ Ｐゴシック" charset="-128"/>
                </a:rPr>
                <a:t>end-user analysis</a:t>
              </a:r>
            </a:p>
          </p:txBody>
        </p:sp>
        <p:sp>
          <p:nvSpPr>
            <p:cNvPr id="8" name="TextBox 7"/>
            <p:cNvSpPr txBox="1"/>
            <p:nvPr/>
          </p:nvSpPr>
          <p:spPr>
            <a:xfrm>
              <a:off x="7188404" y="3955198"/>
              <a:ext cx="2227159" cy="615553"/>
            </a:xfrm>
            <a:prstGeom prst="rect">
              <a:avLst/>
            </a:prstGeom>
            <a:noFill/>
          </p:spPr>
          <p:txBody>
            <a:bodyPr wrap="square" rtlCol="0">
              <a:spAutoFit/>
            </a:bodyPr>
            <a:lstStyle/>
            <a:p>
              <a:pPr algn="r" defTabSz="685800"/>
              <a:r>
                <a:rPr lang="en-US" sz="1200" b="1" dirty="0">
                  <a:solidFill>
                    <a:srgbClr val="008000"/>
                  </a:solidFill>
                  <a:latin typeface="Helvetica"/>
                  <a:ea typeface="ＭＳ Ｐゴシック" charset="-128"/>
                  <a:cs typeface="ＭＳ Ｐゴシック" charset="-128"/>
                </a:rPr>
                <a:t>&gt; 2 million jobs/day</a:t>
              </a:r>
            </a:p>
          </p:txBody>
        </p:sp>
        <p:sp>
          <p:nvSpPr>
            <p:cNvPr id="9" name="TextBox 8"/>
            <p:cNvSpPr txBox="1"/>
            <p:nvPr/>
          </p:nvSpPr>
          <p:spPr>
            <a:xfrm>
              <a:off x="7188404" y="2502716"/>
              <a:ext cx="2133600" cy="369332"/>
            </a:xfrm>
            <a:prstGeom prst="rect">
              <a:avLst/>
            </a:prstGeom>
            <a:noFill/>
          </p:spPr>
          <p:txBody>
            <a:bodyPr wrap="square" rtlCol="0">
              <a:spAutoFit/>
            </a:bodyPr>
            <a:lstStyle/>
            <a:p>
              <a:pPr algn="r" defTabSz="685800"/>
              <a:r>
                <a:rPr lang="en-US" sz="1200" b="1" dirty="0">
                  <a:solidFill>
                    <a:srgbClr val="008000"/>
                  </a:solidFill>
                  <a:latin typeface="Helvetica"/>
                  <a:ea typeface="ＭＳ Ｐゴシック" charset="-128"/>
                  <a:cs typeface="ＭＳ Ｐゴシック" charset="-128"/>
                </a:rPr>
                <a:t>~350’000 cores</a:t>
              </a:r>
            </a:p>
          </p:txBody>
        </p:sp>
        <p:sp>
          <p:nvSpPr>
            <p:cNvPr id="10" name="TextBox 9"/>
            <p:cNvSpPr txBox="1"/>
            <p:nvPr/>
          </p:nvSpPr>
          <p:spPr>
            <a:xfrm>
              <a:off x="7281963" y="3162454"/>
              <a:ext cx="2129362" cy="369332"/>
            </a:xfrm>
            <a:prstGeom prst="rect">
              <a:avLst/>
            </a:prstGeom>
            <a:noFill/>
          </p:spPr>
          <p:txBody>
            <a:bodyPr wrap="square" rtlCol="0">
              <a:spAutoFit/>
            </a:bodyPr>
            <a:lstStyle/>
            <a:p>
              <a:pPr algn="r" defTabSz="685800"/>
              <a:r>
                <a:rPr lang="en-US" sz="1200" b="1" dirty="0">
                  <a:solidFill>
                    <a:srgbClr val="008000"/>
                  </a:solidFill>
                  <a:latin typeface="Helvetica"/>
                  <a:ea typeface="ＭＳ Ｐゴシック" charset="-128"/>
                  <a:cs typeface="ＭＳ Ｐゴシック" charset="-128"/>
                </a:rPr>
                <a:t>500 PB of storage</a:t>
              </a:r>
            </a:p>
          </p:txBody>
        </p:sp>
        <p:sp>
          <p:nvSpPr>
            <p:cNvPr id="11" name="TextBox 10"/>
            <p:cNvSpPr txBox="1"/>
            <p:nvPr/>
          </p:nvSpPr>
          <p:spPr>
            <a:xfrm>
              <a:off x="7433077" y="1694750"/>
              <a:ext cx="2133600" cy="615553"/>
            </a:xfrm>
            <a:prstGeom prst="rect">
              <a:avLst/>
            </a:prstGeom>
            <a:noFill/>
          </p:spPr>
          <p:txBody>
            <a:bodyPr wrap="square" rtlCol="0">
              <a:spAutoFit/>
            </a:bodyPr>
            <a:lstStyle/>
            <a:p>
              <a:pPr algn="ctr" defTabSz="685800"/>
              <a:r>
                <a:rPr lang="en-US" sz="1200" b="1" dirty="0">
                  <a:solidFill>
                    <a:srgbClr val="008000"/>
                  </a:solidFill>
                  <a:latin typeface="Helvetica"/>
                  <a:ea typeface="ＭＳ Ｐゴシック" charset="-128"/>
                  <a:cs typeface="ＭＳ Ｐゴシック" charset="-128"/>
                </a:rPr>
                <a:t>nearly 170 sites, </a:t>
              </a:r>
              <a:br>
                <a:rPr lang="en-US" sz="1200" b="1" dirty="0">
                  <a:solidFill>
                    <a:srgbClr val="008000"/>
                  </a:solidFill>
                  <a:latin typeface="Helvetica"/>
                  <a:ea typeface="ＭＳ Ｐゴシック" charset="-128"/>
                  <a:cs typeface="ＭＳ Ｐゴシック" charset="-128"/>
                </a:rPr>
              </a:br>
              <a:r>
                <a:rPr lang="en-US" sz="1200" b="1" dirty="0">
                  <a:solidFill>
                    <a:srgbClr val="008000"/>
                  </a:solidFill>
                  <a:latin typeface="Helvetica"/>
                  <a:ea typeface="ＭＳ Ｐゴシック" charset="-128"/>
                  <a:cs typeface="ＭＳ Ｐゴシック" charset="-128"/>
                </a:rPr>
                <a:t>40 countries</a:t>
              </a:r>
            </a:p>
          </p:txBody>
        </p:sp>
        <p:sp>
          <p:nvSpPr>
            <p:cNvPr id="12" name="TextBox 11"/>
            <p:cNvSpPr txBox="1"/>
            <p:nvPr/>
          </p:nvSpPr>
          <p:spPr>
            <a:xfrm>
              <a:off x="7281963" y="4710499"/>
              <a:ext cx="1877843" cy="369332"/>
            </a:xfrm>
            <a:prstGeom prst="rect">
              <a:avLst/>
            </a:prstGeom>
            <a:noFill/>
          </p:spPr>
          <p:txBody>
            <a:bodyPr wrap="square" rtlCol="0">
              <a:spAutoFit/>
            </a:bodyPr>
            <a:lstStyle/>
            <a:p>
              <a:pPr algn="r" defTabSz="685800"/>
              <a:r>
                <a:rPr lang="en-US" sz="1200" b="1" dirty="0">
                  <a:solidFill>
                    <a:srgbClr val="008000"/>
                  </a:solidFill>
                  <a:latin typeface="Helvetica"/>
                  <a:ea typeface="ＭＳ Ｐゴシック" charset="-128"/>
                  <a:cs typeface="ＭＳ Ｐゴシック" charset="-128"/>
                </a:rPr>
                <a:t>10-100 Gb links</a:t>
              </a:r>
            </a:p>
          </p:txBody>
        </p:sp>
      </p:grpSp>
      <p:sp>
        <p:nvSpPr>
          <p:cNvPr id="16" name="Slide Number Placeholder 15"/>
          <p:cNvSpPr>
            <a:spLocks noGrp="1"/>
          </p:cNvSpPr>
          <p:nvPr>
            <p:ph type="sldNum" sz="quarter" idx="4294967295"/>
          </p:nvPr>
        </p:nvSpPr>
        <p:spPr>
          <a:xfrm>
            <a:off x="7282032" y="4767263"/>
            <a:ext cx="376068" cy="273844"/>
          </a:xfrm>
          <a:prstGeom prst="rect">
            <a:avLst/>
          </a:prstGeom>
        </p:spPr>
        <p:txBody>
          <a:bodyPr/>
          <a:lstStyle/>
          <a:p>
            <a:pPr>
              <a:defRPr/>
            </a:pPr>
            <a:fld id="{BCD80EBE-9844-8249-A766-B820430A377D}" type="slidenum">
              <a:rPr lang="en-US" smtClean="0">
                <a:solidFill>
                  <a:srgbClr val="EAEAEA"/>
                </a:solidFill>
                <a:latin typeface="Arial"/>
              </a:rPr>
              <a:pPr>
                <a:defRPr/>
              </a:pPr>
              <a:t>7</a:t>
            </a:fld>
            <a:endParaRPr lang="en-US" dirty="0">
              <a:solidFill>
                <a:srgbClr val="EAEAEA"/>
              </a:solidFill>
              <a:latin typeface="Arial"/>
            </a:endParaRPr>
          </a:p>
        </p:txBody>
      </p:sp>
      <p:sp>
        <p:nvSpPr>
          <p:cNvPr id="2" name="Date Placeholder 1"/>
          <p:cNvSpPr>
            <a:spLocks noGrp="1"/>
          </p:cNvSpPr>
          <p:nvPr>
            <p:ph type="dt" sz="half" idx="10"/>
          </p:nvPr>
        </p:nvSpPr>
        <p:spPr/>
        <p:txBody>
          <a:bodyPr/>
          <a:lstStyle/>
          <a:p>
            <a:pPr>
              <a:defRPr/>
            </a:pPr>
            <a:r>
              <a:rPr lang="en-US" smtClean="0"/>
              <a:t>30/03/2015</a:t>
            </a:r>
            <a:endParaRPr lang="en-US" dirty="0"/>
          </a:p>
        </p:txBody>
      </p:sp>
      <p:sp>
        <p:nvSpPr>
          <p:cNvPr id="4" name="Footer Placeholder 3"/>
          <p:cNvSpPr>
            <a:spLocks noGrp="1"/>
          </p:cNvSpPr>
          <p:nvPr>
            <p:ph type="ftr" sz="quarter" idx="11"/>
          </p:nvPr>
        </p:nvSpPr>
        <p:spPr/>
        <p:txBody>
          <a:bodyPr/>
          <a:lstStyle/>
          <a:p>
            <a:pPr>
              <a:defRPr/>
            </a:pPr>
            <a:r>
              <a:rPr lang="en-GB" smtClean="0"/>
              <a:t>Tim Bell - HEPTech</a:t>
            </a:r>
            <a:endParaRPr lang="en-US" dirty="0"/>
          </a:p>
        </p:txBody>
      </p:sp>
    </p:spTree>
    <p:extLst>
      <p:ext uri="{BB962C8B-B14F-4D97-AF65-F5344CB8AC3E}">
        <p14:creationId xmlns:p14="http://schemas.microsoft.com/office/powerpoint/2010/main" val="2217932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srcRect l="3517" r="3517"/>
          <a:stretch>
            <a:fillRect/>
          </a:stretch>
        </p:blipFill>
        <p:spPr>
          <a:xfrm>
            <a:off x="14413" y="2401063"/>
            <a:ext cx="3985065" cy="2094042"/>
          </a:xfrm>
        </p:spPr>
      </p:pic>
      <p:sp>
        <p:nvSpPr>
          <p:cNvPr id="4" name="Date Placeholder 3"/>
          <p:cNvSpPr>
            <a:spLocks noGrp="1"/>
          </p:cNvSpPr>
          <p:nvPr>
            <p:ph type="dt" sz="half" idx="4294967295"/>
          </p:nvPr>
        </p:nvSpPr>
        <p:spPr>
          <a:xfrm>
            <a:off x="3370001" y="4771783"/>
            <a:ext cx="1600200" cy="273844"/>
          </a:xfrm>
          <a:prstGeom prst="rect">
            <a:avLst/>
          </a:prstGeom>
        </p:spPr>
        <p:txBody>
          <a:bodyPr/>
          <a:lstStyle/>
          <a:p>
            <a:r>
              <a:rPr lang="en-US" smtClean="0"/>
              <a:t>30/03/2015</a:t>
            </a:r>
            <a:endParaRPr lang="en-US" dirty="0"/>
          </a:p>
        </p:txBody>
      </p:sp>
      <p:sp>
        <p:nvSpPr>
          <p:cNvPr id="5" name="Footer Placeholder 4"/>
          <p:cNvSpPr>
            <a:spLocks noGrp="1"/>
          </p:cNvSpPr>
          <p:nvPr>
            <p:ph type="ftr" sz="quarter" idx="4294967295"/>
          </p:nvPr>
        </p:nvSpPr>
        <p:spPr>
          <a:xfrm>
            <a:off x="5030067" y="4767263"/>
            <a:ext cx="2171700" cy="273844"/>
          </a:xfrm>
          <a:prstGeom prst="rect">
            <a:avLst/>
          </a:prstGeom>
        </p:spPr>
        <p:txBody>
          <a:bodyPr/>
          <a:lstStyle/>
          <a:p>
            <a:r>
              <a:rPr lang="en-GB" smtClean="0"/>
              <a:t>Tim Bell - HEPTech</a:t>
            </a:r>
            <a:endParaRPr lang="en-US" dirty="0"/>
          </a:p>
        </p:txBody>
      </p:sp>
      <p:sp>
        <p:nvSpPr>
          <p:cNvPr id="6" name="Slide Number Placeholder 5"/>
          <p:cNvSpPr>
            <a:spLocks noGrp="1"/>
          </p:cNvSpPr>
          <p:nvPr>
            <p:ph type="sldNum" sz="quarter" idx="4294967295"/>
          </p:nvPr>
        </p:nvSpPr>
        <p:spPr>
          <a:xfrm>
            <a:off x="7282032" y="4767263"/>
            <a:ext cx="376068" cy="273844"/>
          </a:xfrm>
          <a:prstGeom prst="rect">
            <a:avLst/>
          </a:prstGeom>
        </p:spPr>
        <p:txBody>
          <a:bodyPr/>
          <a:lstStyle/>
          <a:p>
            <a:fld id="{17918391-D411-FE40-AAD7-861AE5233E0E}" type="slidenum">
              <a:rPr lang="en-US" smtClean="0"/>
              <a:pPr/>
              <a:t>8</a:t>
            </a:fld>
            <a:endParaRPr lang="en-US" dirty="0"/>
          </a:p>
        </p:txBody>
      </p:sp>
      <p:sp>
        <p:nvSpPr>
          <p:cNvPr id="10" name="Rectangle 9"/>
          <p:cNvSpPr/>
          <p:nvPr/>
        </p:nvSpPr>
        <p:spPr>
          <a:xfrm>
            <a:off x="702353" y="2615157"/>
            <a:ext cx="1544273" cy="300082"/>
          </a:xfrm>
          <a:prstGeom prst="rect">
            <a:avLst/>
          </a:prstGeom>
        </p:spPr>
        <p:txBody>
          <a:bodyPr wrap="square">
            <a:spAutoFit/>
          </a:bodyPr>
          <a:lstStyle/>
          <a:p>
            <a:pPr algn="ctr">
              <a:defRPr sz="1800" b="1" i="0" u="none" strike="noStrike" kern="1200" baseline="0">
                <a:solidFill>
                  <a:prstClr val="black"/>
                </a:solidFill>
                <a:latin typeface="+mn-lt"/>
                <a:ea typeface="+mn-ea"/>
                <a:cs typeface="+mn-cs"/>
              </a:defRPr>
            </a:pPr>
            <a:r>
              <a:rPr lang="en-GB" sz="1350" b="1" dirty="0">
                <a:solidFill>
                  <a:prstClr val="black"/>
                </a:solidFill>
                <a:latin typeface="Calibri" panose="020F0502020204030204" pitchFamily="34" charset="0"/>
              </a:rPr>
              <a:t>CERN Archive</a:t>
            </a:r>
          </a:p>
        </p:txBody>
      </p:sp>
      <p:sp>
        <p:nvSpPr>
          <p:cNvPr id="14" name="TextBox 13"/>
          <p:cNvSpPr txBox="1"/>
          <p:nvPr/>
        </p:nvSpPr>
        <p:spPr>
          <a:xfrm>
            <a:off x="852781" y="2891038"/>
            <a:ext cx="959298" cy="253916"/>
          </a:xfrm>
          <a:prstGeom prst="rect">
            <a:avLst/>
          </a:prstGeom>
          <a:noFill/>
        </p:spPr>
        <p:txBody>
          <a:bodyPr wrap="square" rtlCol="0">
            <a:spAutoFit/>
          </a:bodyPr>
          <a:lstStyle/>
          <a:p>
            <a:r>
              <a:rPr lang="en-GB" sz="1050" b="1" dirty="0"/>
              <a:t>&gt;100 PB</a:t>
            </a:r>
          </a:p>
        </p:txBody>
      </p:sp>
      <p:pic>
        <p:nvPicPr>
          <p:cNvPr id="48" name="Picture 47" descr="Screen Shot 2014-02-20 at 14.53.2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5725" y="358255"/>
            <a:ext cx="5248275" cy="3486150"/>
          </a:xfrm>
          <a:prstGeom prst="rect">
            <a:avLst/>
          </a:prstGeom>
        </p:spPr>
      </p:pic>
      <p:grpSp>
        <p:nvGrpSpPr>
          <p:cNvPr id="11" name="Group 10"/>
          <p:cNvGrpSpPr/>
          <p:nvPr/>
        </p:nvGrpSpPr>
        <p:grpSpPr>
          <a:xfrm>
            <a:off x="0" y="-18407"/>
            <a:ext cx="3999478" cy="2057400"/>
            <a:chOff x="1143001" y="542236"/>
            <a:chExt cx="2872568" cy="1503588"/>
          </a:xfrm>
        </p:grpSpPr>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1" y="576725"/>
              <a:ext cx="2872568" cy="14690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719467" y="542236"/>
              <a:ext cx="1296253" cy="300082"/>
            </a:xfrm>
            <a:prstGeom prst="rect">
              <a:avLst/>
            </a:prstGeom>
          </p:spPr>
          <p:txBody>
            <a:bodyPr wrap="none">
              <a:spAutoFit/>
            </a:bodyPr>
            <a:lstStyle/>
            <a:p>
              <a:pPr algn="ctr">
                <a:defRPr sz="1800" b="1" i="0" u="none" strike="noStrike" kern="1200" baseline="0">
                  <a:solidFill>
                    <a:prstClr val="black"/>
                  </a:solidFill>
                  <a:latin typeface="+mn-lt"/>
                  <a:ea typeface="+mn-ea"/>
                  <a:cs typeface="+mn-cs"/>
                </a:defRPr>
              </a:pPr>
              <a:r>
                <a:rPr lang="en-GB" sz="1350" b="1" dirty="0">
                  <a:solidFill>
                    <a:prstClr val="black"/>
                  </a:solidFill>
                  <a:latin typeface="Calibri" panose="020F0502020204030204" pitchFamily="34" charset="0"/>
                </a:rPr>
                <a:t>CERN New data</a:t>
              </a:r>
            </a:p>
          </p:txBody>
        </p:sp>
        <p:sp>
          <p:nvSpPr>
            <p:cNvPr id="50" name="TextBox 49"/>
            <p:cNvSpPr txBox="1"/>
            <p:nvPr/>
          </p:nvSpPr>
          <p:spPr>
            <a:xfrm>
              <a:off x="2105161" y="1002836"/>
              <a:ext cx="551754" cy="253916"/>
            </a:xfrm>
            <a:prstGeom prst="rect">
              <a:avLst/>
            </a:prstGeom>
            <a:noFill/>
          </p:spPr>
          <p:txBody>
            <a:bodyPr wrap="none" rtlCol="0">
              <a:spAutoFit/>
            </a:bodyPr>
            <a:lstStyle/>
            <a:p>
              <a:r>
                <a:rPr lang="en-GB" sz="1050" dirty="0">
                  <a:solidFill>
                    <a:srgbClr val="0C377B"/>
                  </a:solidFill>
                  <a:latin typeface="Arial"/>
                </a:rPr>
                <a:t>15 PB</a:t>
              </a:r>
            </a:p>
          </p:txBody>
        </p:sp>
        <p:sp>
          <p:nvSpPr>
            <p:cNvPr id="51" name="TextBox 50"/>
            <p:cNvSpPr txBox="1"/>
            <p:nvPr/>
          </p:nvSpPr>
          <p:spPr>
            <a:xfrm>
              <a:off x="2491606" y="811709"/>
              <a:ext cx="551754" cy="253916"/>
            </a:xfrm>
            <a:prstGeom prst="rect">
              <a:avLst/>
            </a:prstGeom>
            <a:noFill/>
          </p:spPr>
          <p:txBody>
            <a:bodyPr wrap="none" rtlCol="0">
              <a:spAutoFit/>
            </a:bodyPr>
            <a:lstStyle/>
            <a:p>
              <a:r>
                <a:rPr lang="en-GB" sz="1050" dirty="0">
                  <a:solidFill>
                    <a:srgbClr val="0C377B"/>
                  </a:solidFill>
                  <a:latin typeface="Arial"/>
                </a:rPr>
                <a:t>23 PB</a:t>
              </a:r>
            </a:p>
          </p:txBody>
        </p:sp>
        <p:sp>
          <p:nvSpPr>
            <p:cNvPr id="52" name="TextBox 51"/>
            <p:cNvSpPr txBox="1"/>
            <p:nvPr/>
          </p:nvSpPr>
          <p:spPr>
            <a:xfrm>
              <a:off x="2996792" y="582376"/>
              <a:ext cx="551754" cy="253916"/>
            </a:xfrm>
            <a:prstGeom prst="rect">
              <a:avLst/>
            </a:prstGeom>
            <a:noFill/>
          </p:spPr>
          <p:txBody>
            <a:bodyPr wrap="none" rtlCol="0">
              <a:spAutoFit/>
            </a:bodyPr>
            <a:lstStyle/>
            <a:p>
              <a:r>
                <a:rPr lang="en-GB" sz="1050" dirty="0">
                  <a:solidFill>
                    <a:srgbClr val="0C377B"/>
                  </a:solidFill>
                  <a:latin typeface="Arial"/>
                </a:rPr>
                <a:t>27 PB</a:t>
              </a:r>
            </a:p>
          </p:txBody>
        </p:sp>
      </p:grpSp>
    </p:spTree>
    <p:extLst>
      <p:ext uri="{BB962C8B-B14F-4D97-AF65-F5344CB8AC3E}">
        <p14:creationId xmlns:p14="http://schemas.microsoft.com/office/powerpoint/2010/main" val="37590187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LHC data growth </a:t>
            </a:r>
            <a:endParaRPr lang="en-GB" dirty="0"/>
          </a:p>
        </p:txBody>
      </p:sp>
      <p:sp>
        <p:nvSpPr>
          <p:cNvPr id="4" name="Content Placeholder 3"/>
          <p:cNvSpPr>
            <a:spLocks noGrp="1"/>
          </p:cNvSpPr>
          <p:nvPr>
            <p:ph sz="half" idx="2"/>
          </p:nvPr>
        </p:nvSpPr>
        <p:spPr>
          <a:xfrm>
            <a:off x="5389684" y="989136"/>
            <a:ext cx="3490547" cy="3394472"/>
          </a:xfrm>
        </p:spPr>
        <p:txBody>
          <a:bodyPr/>
          <a:lstStyle/>
          <a:p>
            <a:r>
              <a:rPr lang="en-GB" dirty="0" smtClean="0"/>
              <a:t>Expecting to record 400PB/year by 2023</a:t>
            </a:r>
          </a:p>
          <a:p>
            <a:r>
              <a:rPr lang="en-GB" dirty="0" smtClean="0"/>
              <a:t>Compute needs expected to be around 50x current levels if budget available</a:t>
            </a:r>
            <a:endParaRPr lang="en-GB" dirty="0"/>
          </a:p>
        </p:txBody>
      </p:sp>
      <p:sp>
        <p:nvSpPr>
          <p:cNvPr id="5" name="Date Placeholder 4"/>
          <p:cNvSpPr>
            <a:spLocks noGrp="1"/>
          </p:cNvSpPr>
          <p:nvPr>
            <p:ph type="dt" sz="half" idx="10"/>
          </p:nvPr>
        </p:nvSpPr>
        <p:spPr/>
        <p:txBody>
          <a:bodyPr/>
          <a:lstStyle/>
          <a:p>
            <a:pPr>
              <a:defRPr/>
            </a:pPr>
            <a:r>
              <a:rPr lang="en-US" smtClean="0"/>
              <a:t>30/03/2015</a:t>
            </a:r>
            <a:endParaRPr lang="en-US" dirty="0"/>
          </a:p>
        </p:txBody>
      </p:sp>
      <p:sp>
        <p:nvSpPr>
          <p:cNvPr id="6" name="Footer Placeholder 5"/>
          <p:cNvSpPr>
            <a:spLocks noGrp="1"/>
          </p:cNvSpPr>
          <p:nvPr>
            <p:ph type="ftr" sz="quarter" idx="11"/>
          </p:nvPr>
        </p:nvSpPr>
        <p:spPr/>
        <p:txBody>
          <a:bodyPr/>
          <a:lstStyle/>
          <a:p>
            <a:pPr>
              <a:defRPr/>
            </a:pPr>
            <a:r>
              <a:rPr lang="en-GB" smtClean="0"/>
              <a:t>Tim Bell - HEPTech</a:t>
            </a:r>
            <a:endParaRPr lang="en-US" dirty="0"/>
          </a:p>
        </p:txBody>
      </p:sp>
      <p:sp>
        <p:nvSpPr>
          <p:cNvPr id="7" name="Slide Number Placeholder 6"/>
          <p:cNvSpPr>
            <a:spLocks noGrp="1"/>
          </p:cNvSpPr>
          <p:nvPr>
            <p:ph type="sldNum" sz="quarter" idx="12"/>
          </p:nvPr>
        </p:nvSpPr>
        <p:spPr/>
        <p:txBody>
          <a:bodyPr/>
          <a:lstStyle/>
          <a:p>
            <a:pPr>
              <a:defRPr/>
            </a:pPr>
            <a:fld id="{85A336E3-4532-4C11-B567-8DACA68F7B67}" type="slidenum">
              <a:rPr lang="en-US" smtClean="0"/>
              <a:pPr>
                <a:defRPr/>
              </a:pPr>
              <a:t>9</a:t>
            </a:fld>
            <a:endParaRPr lang="en-US" dirty="0"/>
          </a:p>
        </p:txBody>
      </p:sp>
      <p:pic>
        <p:nvPicPr>
          <p:cNvPr id="8" name="Content Placeholder 8"/>
          <p:cNvPicPr>
            <a:picLocks noGrp="1" noChangeAspect="1"/>
          </p:cNvPicPr>
          <p:nvPr/>
        </p:nvPicPr>
        <p:blipFill rotWithShape="1">
          <a:blip r:embed="rId2"/>
          <a:srcRect t="-325" b="250"/>
          <a:stretch/>
        </p:blipFill>
        <p:spPr>
          <a:xfrm>
            <a:off x="889581" y="962760"/>
            <a:ext cx="4867818" cy="3227293"/>
          </a:xfrm>
          <a:prstGeom prst="rect">
            <a:avLst/>
          </a:prstGeom>
        </p:spPr>
      </p:pic>
      <p:sp>
        <p:nvSpPr>
          <p:cNvPr id="9" name="TextBox 1"/>
          <p:cNvSpPr txBox="1"/>
          <p:nvPr/>
        </p:nvSpPr>
        <p:spPr>
          <a:xfrm>
            <a:off x="1427566" y="4190053"/>
            <a:ext cx="3528092" cy="307777"/>
          </a:xfrm>
          <a:prstGeom prst="rect">
            <a:avLst/>
          </a:prstGeom>
          <a:solidFill>
            <a:schemeClr val="bg1"/>
          </a:solidFill>
          <a:ln>
            <a:noFill/>
          </a:ln>
        </p:spPr>
        <p:txBody>
          <a:bodyPr wrap="none" rtlCol="0">
            <a:spAutoFit/>
          </a:bodyPr>
          <a:lst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a:lstStyle>
          <a:p>
            <a:r>
              <a:rPr lang="en-GB" sz="1400" dirty="0" smtClean="0"/>
              <a:t>2010            2015           2018            2023</a:t>
            </a:r>
            <a:endParaRPr lang="en-GB" sz="1400" dirty="0"/>
          </a:p>
        </p:txBody>
      </p:sp>
      <p:sp>
        <p:nvSpPr>
          <p:cNvPr id="10" name="TextBox 1"/>
          <p:cNvSpPr txBox="1"/>
          <p:nvPr/>
        </p:nvSpPr>
        <p:spPr>
          <a:xfrm>
            <a:off x="287497" y="2012492"/>
            <a:ext cx="532518" cy="738664"/>
          </a:xfrm>
          <a:prstGeom prst="rect">
            <a:avLst/>
          </a:prstGeom>
          <a:solidFill>
            <a:schemeClr val="bg1"/>
          </a:solidFill>
          <a:ln>
            <a:noFill/>
          </a:ln>
        </p:spPr>
        <p:txBody>
          <a:bodyPr wrap="none" rtlCol="0">
            <a:spAutoFit/>
          </a:bodyPr>
          <a:lst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a:lstStyle>
          <a:p>
            <a:r>
              <a:rPr lang="en-GB" sz="1400" dirty="0" smtClean="0"/>
              <a:t>PB</a:t>
            </a:r>
          </a:p>
          <a:p>
            <a:r>
              <a:rPr lang="en-GB" sz="1400" dirty="0"/>
              <a:t>p</a:t>
            </a:r>
            <a:r>
              <a:rPr lang="en-GB" sz="1400" dirty="0" smtClean="0"/>
              <a:t>er</a:t>
            </a:r>
          </a:p>
          <a:p>
            <a:r>
              <a:rPr lang="en-GB" sz="1400" dirty="0" smtClean="0"/>
              <a:t>year</a:t>
            </a:r>
            <a:endParaRPr lang="en-GB" sz="1400" dirty="0"/>
          </a:p>
        </p:txBody>
      </p:sp>
    </p:spTree>
    <p:extLst>
      <p:ext uri="{BB962C8B-B14F-4D97-AF65-F5344CB8AC3E}">
        <p14:creationId xmlns:p14="http://schemas.microsoft.com/office/powerpoint/2010/main" val="1432926103"/>
      </p:ext>
    </p:extLst>
  </p:cSld>
  <p:clrMapOvr>
    <a:masterClrMapping/>
  </p:clrMapOvr>
  <p:timing>
    <p:tnLst>
      <p:par>
        <p:cTn id="1" dur="indefinite" restart="never" nodeType="tmRoot"/>
      </p:par>
    </p:tnLst>
  </p:timing>
</p:sld>
</file>

<file path=ppt/theme/theme1.xml><?xml version="1.0" encoding="utf-8"?>
<a:theme xmlns:a="http://schemas.openxmlformats.org/drawingml/2006/main" name="CERN(16-9)">
  <a:themeElements>
    <a:clrScheme name="CERN 1">
      <a:dk1>
        <a:srgbClr val="0055A0"/>
      </a:dk1>
      <a:lt1>
        <a:sysClr val="window" lastClr="FFFFFF"/>
      </a:lt1>
      <a:dk2>
        <a:srgbClr val="0055A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ERN 1">
    <a:dk1>
      <a:srgbClr val="0055A0"/>
    </a:dk1>
    <a:lt1>
      <a:sysClr val="window" lastClr="FFFFFF"/>
    </a:lt1>
    <a:dk2>
      <a:srgbClr val="0055A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2.xml><?xml version="1.0" encoding="utf-8"?>
<a:themeOverride xmlns:a="http://schemas.openxmlformats.org/drawingml/2006/main">
  <a:clrScheme name="CERN 1">
    <a:dk1>
      <a:srgbClr val="0055A0"/>
    </a:dk1>
    <a:lt1>
      <a:sysClr val="window" lastClr="FFFFFF"/>
    </a:lt1>
    <a:dk2>
      <a:srgbClr val="0055A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3.xml><?xml version="1.0" encoding="utf-8"?>
<a:themeOverride xmlns:a="http://schemas.openxmlformats.org/drawingml/2006/main">
  <a:clrScheme name="CERN 1">
    <a:dk1>
      <a:srgbClr val="0055A0"/>
    </a:dk1>
    <a:lt1>
      <a:sysClr val="window" lastClr="FFFFFF"/>
    </a:lt1>
    <a:dk2>
      <a:srgbClr val="0055A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4.xml><?xml version="1.0" encoding="utf-8"?>
<a:themeOverride xmlns:a="http://schemas.openxmlformats.org/drawingml/2006/main">
  <a:clrScheme name="CERN 1">
    <a:dk1>
      <a:srgbClr val="0055A0"/>
    </a:dk1>
    <a:lt1>
      <a:sysClr val="window" lastClr="FFFFFF"/>
    </a:lt1>
    <a:dk2>
      <a:srgbClr val="0055A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docProps/app.xml><?xml version="1.0" encoding="utf-8"?>
<Properties xmlns="http://schemas.openxmlformats.org/officeDocument/2006/extended-properties" xmlns:vt="http://schemas.openxmlformats.org/officeDocument/2006/docPropsVTypes">
  <Template>CERN(16-9).thmx</Template>
  <TotalTime>68822</TotalTime>
  <Words>2263</Words>
  <Application>Microsoft Office PowerPoint</Application>
  <PresentationFormat>On-screen Show (16:9)</PresentationFormat>
  <Paragraphs>477</Paragraphs>
  <Slides>37</Slides>
  <Notes>25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MS PGothic</vt:lpstr>
      <vt:lpstr>MS PGothic</vt:lpstr>
      <vt:lpstr>Abadi MT Condensed Light</vt:lpstr>
      <vt:lpstr>Arial</vt:lpstr>
      <vt:lpstr>Arial Narrow</vt:lpstr>
      <vt:lpstr>Arial Rounded MT Bold</vt:lpstr>
      <vt:lpstr>Calibri</vt:lpstr>
      <vt:lpstr>Comic Sans MS</vt:lpstr>
      <vt:lpstr>Helvetica</vt:lpstr>
      <vt:lpstr>Lucida Sans Unicode</vt:lpstr>
      <vt:lpstr>Verdana</vt:lpstr>
      <vt:lpstr>CERN(16-9)</vt:lpstr>
      <vt:lpstr>PowerPoint Presentation</vt:lpstr>
      <vt:lpstr>Cloud Computing Infrastructure at CERN  </vt:lpstr>
      <vt:lpstr>About CERN </vt:lpstr>
      <vt:lpstr>PowerPoint Presentation</vt:lpstr>
      <vt:lpstr>PowerPoint Presentation</vt:lpstr>
      <vt:lpstr>PowerPoint Presentation</vt:lpstr>
      <vt:lpstr>PowerPoint Presentation</vt:lpstr>
      <vt:lpstr>PowerPoint Presentation</vt:lpstr>
      <vt:lpstr>LHC data growth </vt:lpstr>
      <vt:lpstr>The CERN Meyrin Data Centre</vt:lpstr>
      <vt:lpstr>New Data Centre in Budapest</vt:lpstr>
      <vt:lpstr>PowerPoint Presentation</vt:lpstr>
      <vt:lpstr>Good News, Bad News</vt:lpstr>
      <vt:lpstr>Innovation Dilemma</vt:lpstr>
      <vt:lpstr>O’Reilly Consideration</vt:lpstr>
      <vt:lpstr>Job Trends Consideration</vt:lpstr>
      <vt:lpstr>CERN Tool Chain</vt:lpstr>
      <vt:lpstr>OpenStack Cloud Platform</vt:lpstr>
      <vt:lpstr>OpenStack Governance</vt:lpstr>
      <vt:lpstr>OpenStack Status</vt:lpstr>
      <vt:lpstr>Cultural Transformations</vt:lpstr>
      <vt:lpstr>CERN openlab in a nutshell</vt:lpstr>
      <vt:lpstr>Phase V Members</vt:lpstr>
      <vt:lpstr>Onwards the Federated Clouds</vt:lpstr>
      <vt:lpstr>PowerPoint Presentation</vt:lpstr>
      <vt:lpstr>Summary</vt:lpstr>
      <vt:lpstr>Thank You</vt:lpstr>
      <vt:lpstr>Backup Slides</vt:lpstr>
      <vt:lpstr>PowerPoint Presentation</vt:lpstr>
      <vt:lpstr>The LHC timeline</vt:lpstr>
      <vt:lpstr>PowerPoint Presentation</vt:lpstr>
      <vt:lpstr>Scaling Architecture Overview</vt:lpstr>
      <vt:lpstr>Monitoring - Kibana</vt:lpstr>
      <vt:lpstr>Architecture Components</vt:lpstr>
      <vt:lpstr>PowerPoint Presentation</vt:lpstr>
      <vt:lpstr>Public Procurement Cycle</vt:lpstr>
      <vt:lpstr>Some history of scale…</vt:lpstr>
    </vt:vector>
  </TitlesOfParts>
  <Company>cern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tim.bell@cern.ch</dc:creator>
  <cp:lastModifiedBy>Tim Bell</cp:lastModifiedBy>
  <cp:revision>591</cp:revision>
  <cp:lastPrinted>2014-10-23T14:33:53Z</cp:lastPrinted>
  <dcterms:created xsi:type="dcterms:W3CDTF">2012-11-30T11:07:05Z</dcterms:created>
  <dcterms:modified xsi:type="dcterms:W3CDTF">2015-03-30T08:32:57Z</dcterms:modified>
</cp:coreProperties>
</file>