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7" r:id="rId1"/>
    <p:sldMasterId id="2147483799" r:id="rId2"/>
  </p:sldMasterIdLst>
  <p:notesMasterIdLst>
    <p:notesMasterId r:id="rId41"/>
  </p:notesMasterIdLst>
  <p:handoutMasterIdLst>
    <p:handoutMasterId r:id="rId42"/>
  </p:handoutMasterIdLst>
  <p:sldIdLst>
    <p:sldId id="432" r:id="rId3"/>
    <p:sldId id="439" r:id="rId4"/>
    <p:sldId id="433" r:id="rId5"/>
    <p:sldId id="472" r:id="rId6"/>
    <p:sldId id="441" r:id="rId7"/>
    <p:sldId id="440" r:id="rId8"/>
    <p:sldId id="442" r:id="rId9"/>
    <p:sldId id="460" r:id="rId10"/>
    <p:sldId id="457" r:id="rId11"/>
    <p:sldId id="444" r:id="rId12"/>
    <p:sldId id="445" r:id="rId13"/>
    <p:sldId id="446" r:id="rId14"/>
    <p:sldId id="447" r:id="rId15"/>
    <p:sldId id="462" r:id="rId16"/>
    <p:sldId id="468" r:id="rId17"/>
    <p:sldId id="481" r:id="rId18"/>
    <p:sldId id="482" r:id="rId19"/>
    <p:sldId id="449" r:id="rId20"/>
    <p:sldId id="463" r:id="rId21"/>
    <p:sldId id="476" r:id="rId22"/>
    <p:sldId id="488" r:id="rId23"/>
    <p:sldId id="489" r:id="rId24"/>
    <p:sldId id="490" r:id="rId25"/>
    <p:sldId id="491" r:id="rId26"/>
    <p:sldId id="492" r:id="rId27"/>
    <p:sldId id="493" r:id="rId28"/>
    <p:sldId id="495" r:id="rId29"/>
    <p:sldId id="454" r:id="rId30"/>
    <p:sldId id="478" r:id="rId31"/>
    <p:sldId id="474" r:id="rId32"/>
    <p:sldId id="473" r:id="rId33"/>
    <p:sldId id="494" r:id="rId34"/>
    <p:sldId id="497" r:id="rId35"/>
    <p:sldId id="479" r:id="rId36"/>
    <p:sldId id="480" r:id="rId37"/>
    <p:sldId id="498" r:id="rId38"/>
    <p:sldId id="461" r:id="rId39"/>
    <p:sldId id="438" r:id="rId40"/>
  </p:sldIdLst>
  <p:sldSz cx="9144000" cy="5143500" type="screen16x9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5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es" initials="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F7F7F"/>
    <a:srgbClr val="CC6600"/>
    <a:srgbClr val="CC0000"/>
    <a:srgbClr val="FF0000"/>
    <a:srgbClr val="FFCC99"/>
    <a:srgbClr val="15539C"/>
    <a:srgbClr val="CC99FF"/>
    <a:srgbClr val="6600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3391" autoAdjust="0"/>
  </p:normalViewPr>
  <p:slideViewPr>
    <p:cSldViewPr>
      <p:cViewPr varScale="1">
        <p:scale>
          <a:sx n="77" d="100"/>
          <a:sy n="77" d="100"/>
        </p:scale>
        <p:origin x="872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396"/>
    </p:cViewPr>
  </p:sorterViewPr>
  <p:notesViewPr>
    <p:cSldViewPr>
      <p:cViewPr varScale="1">
        <p:scale>
          <a:sx n="127" d="100"/>
          <a:sy n="127" d="100"/>
        </p:scale>
        <p:origin x="-744" y="-84"/>
      </p:cViewPr>
      <p:guideLst>
        <p:guide orient="horz" pos="2305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7AE1C-5237-4359-BDEC-55FFB31B2B8D}" type="doc">
      <dgm:prSet loTypeId="urn:microsoft.com/office/officeart/2005/8/layout/arrow2" loCatId="process" qsTypeId="urn:microsoft.com/office/officeart/2005/8/quickstyle/3d2" qsCatId="3D" csTypeId="urn:microsoft.com/office/officeart/2005/8/colors/accent5_1" csCatId="accent5" phldr="1"/>
      <dgm:spPr/>
    </dgm:pt>
    <dgm:pt modelId="{D750C6DE-F3F0-45AD-91B9-75F291395457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  <a:t>I</a:t>
          </a:r>
          <a:b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  <a:t>2003</a:t>
          </a:r>
          <a:endParaRPr lang="en-GB" sz="16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640CB5E7-E52C-4B60-B174-6258673B798A}" type="parTrans" cxnId="{21567428-A497-4083-ACD8-4939D030D4C0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7220F898-AF9A-4D7B-A33F-DF8DBA2B7FCD}" type="sibTrans" cxnId="{21567428-A497-4083-ACD8-4939D030D4C0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D0B4D028-3774-48ED-8104-928823221899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  <a:t>II</a:t>
          </a:r>
          <a:b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  <a:t>2006</a:t>
          </a:r>
          <a:endParaRPr lang="en-GB" sz="16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98AD1B87-454C-45B5-B29E-8AB9C86D6AFB}" type="parTrans" cxnId="{10CB6032-08A4-4E5D-9BCC-855A070F3071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229BABCE-A14E-47D0-9748-3AD235E97E83}" type="sibTrans" cxnId="{10CB6032-08A4-4E5D-9BCC-855A070F3071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608248E4-7F7B-451C-B215-03370C45939C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  <a:t>III</a:t>
          </a:r>
          <a:b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  <a:t>2009</a:t>
          </a:r>
          <a:endParaRPr lang="en-GB" sz="16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41B18109-975E-4690-90CA-56ED479C5D87}" type="parTrans" cxnId="{CF79D73A-C755-4A09-B10E-07FD94D0A09C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C0510731-42D5-4026-A35B-657F11AECA83}" type="sibTrans" cxnId="{CF79D73A-C755-4A09-B10E-07FD94D0A09C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D7E19C4A-6278-44E7-B8A9-F8D7F1F1B8A0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  <a:t>IV</a:t>
          </a:r>
          <a:b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dirty="0" smtClean="0">
              <a:solidFill>
                <a:schemeClr val="tx1">
                  <a:lumMod val="50000"/>
                  <a:lumOff val="50000"/>
                </a:schemeClr>
              </a:solidFill>
            </a:rPr>
            <a:t>2012</a:t>
          </a:r>
          <a:endParaRPr lang="en-GB" sz="16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924754F-F113-4952-B2E5-B8D1FD1A3D2F}" type="parTrans" cxnId="{F07C6786-75CD-465D-91F3-8E13FE80AE4E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4F935F2F-75D8-4E19-8BC8-36ACBD15694C}" type="sibTrans" cxnId="{F07C6786-75CD-465D-91F3-8E13FE80AE4E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CB120DA9-75A5-40E8-99CC-4685461706D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V</a:t>
          </a:r>
          <a:b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2015</a:t>
          </a:r>
          <a:endParaRPr lang="en-GB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7A324190-5A52-43A0-98A1-36F5BB26674B}" type="parTrans" cxnId="{E23010CC-6333-47A5-B3BB-12DD3C3C1A87}">
      <dgm:prSet/>
      <dgm:spPr/>
      <dgm:t>
        <a:bodyPr/>
        <a:lstStyle/>
        <a:p>
          <a:endParaRPr lang="en-GB"/>
        </a:p>
      </dgm:t>
    </dgm:pt>
    <dgm:pt modelId="{12346742-27A9-4683-91FB-CFBC36736A6E}" type="sibTrans" cxnId="{E23010CC-6333-47A5-B3BB-12DD3C3C1A87}">
      <dgm:prSet/>
      <dgm:spPr/>
      <dgm:t>
        <a:bodyPr/>
        <a:lstStyle/>
        <a:p>
          <a:endParaRPr lang="en-GB"/>
        </a:p>
      </dgm:t>
    </dgm:pt>
    <dgm:pt modelId="{CA0D1E64-2467-4A9E-A3B1-4C4D5A28870F}" type="pres">
      <dgm:prSet presAssocID="{39C7AE1C-5237-4359-BDEC-55FFB31B2B8D}" presName="arrowDiagram" presStyleCnt="0">
        <dgm:presLayoutVars>
          <dgm:chMax val="5"/>
          <dgm:dir/>
          <dgm:resizeHandles val="exact"/>
        </dgm:presLayoutVars>
      </dgm:prSet>
      <dgm:spPr/>
    </dgm:pt>
    <dgm:pt modelId="{C9AE6BEA-E9EA-46C0-83D5-549EA3BC9E0A}" type="pres">
      <dgm:prSet presAssocID="{39C7AE1C-5237-4359-BDEC-55FFB31B2B8D}" presName="arrow" presStyleLbl="bgShp" presStyleIdx="0" presStyleCnt="1" custScaleX="89844" custScaleY="69792"/>
      <dgm:spPr/>
    </dgm:pt>
    <dgm:pt modelId="{522D6712-037E-4F0B-9C64-A2C9ABEF01CB}" type="pres">
      <dgm:prSet presAssocID="{39C7AE1C-5237-4359-BDEC-55FFB31B2B8D}" presName="arrowDiagram5" presStyleCnt="0"/>
      <dgm:spPr/>
    </dgm:pt>
    <dgm:pt modelId="{CC8CD211-ACA1-4EE6-AAB9-2632D1FE6346}" type="pres">
      <dgm:prSet presAssocID="{D750C6DE-F3F0-45AD-91B9-75F291395457}" presName="bullet5a" presStyleLbl="node1" presStyleIdx="0" presStyleCnt="5"/>
      <dgm:spPr/>
    </dgm:pt>
    <dgm:pt modelId="{6DF7CA23-BFA7-4D2F-ABA8-468AB8139EB3}" type="pres">
      <dgm:prSet presAssocID="{D750C6DE-F3F0-45AD-91B9-75F291395457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00D967-6271-4081-BFE9-066A742142D0}" type="pres">
      <dgm:prSet presAssocID="{D0B4D028-3774-48ED-8104-928823221899}" presName="bullet5b" presStyleLbl="node1" presStyleIdx="1" presStyleCnt="5"/>
      <dgm:spPr/>
      <dgm:t>
        <a:bodyPr/>
        <a:lstStyle/>
        <a:p>
          <a:endParaRPr lang="en-GB"/>
        </a:p>
      </dgm:t>
    </dgm:pt>
    <dgm:pt modelId="{54C91238-6770-4CDC-8A4F-7E15899D4FFB}" type="pres">
      <dgm:prSet presAssocID="{D0B4D028-3774-48ED-8104-928823221899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EF798F-7479-48AB-9507-71C2F6440684}" type="pres">
      <dgm:prSet presAssocID="{608248E4-7F7B-451C-B215-03370C45939C}" presName="bullet5c" presStyleLbl="node1" presStyleIdx="2" presStyleCnt="5"/>
      <dgm:spPr/>
    </dgm:pt>
    <dgm:pt modelId="{3FCF8FFE-F0BD-4C26-8B31-935A81C079F7}" type="pres">
      <dgm:prSet presAssocID="{608248E4-7F7B-451C-B215-03370C45939C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1D9805-7328-4092-B4BD-83CBAB869F42}" type="pres">
      <dgm:prSet presAssocID="{D7E19C4A-6278-44E7-B8A9-F8D7F1F1B8A0}" presName="bullet5d" presStyleLbl="node1" presStyleIdx="3" presStyleCnt="5"/>
      <dgm:spPr/>
    </dgm:pt>
    <dgm:pt modelId="{525A18B9-9A8D-4C33-BCEA-A9A382D267E3}" type="pres">
      <dgm:prSet presAssocID="{D7E19C4A-6278-44E7-B8A9-F8D7F1F1B8A0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D41E4A-9C64-4EC7-B3DC-9CD03D6ACCF5}" type="pres">
      <dgm:prSet presAssocID="{CB120DA9-75A5-40E8-99CC-4685461706D3}" presName="bullet5e" presStyleLbl="node1" presStyleIdx="4" presStyleCnt="5"/>
      <dgm:spPr/>
    </dgm:pt>
    <dgm:pt modelId="{B9EBB0C5-64F1-44CC-A578-4A15B2CFA11C}" type="pres">
      <dgm:prSet presAssocID="{CB120DA9-75A5-40E8-99CC-4685461706D3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F79D73A-C755-4A09-B10E-07FD94D0A09C}" srcId="{39C7AE1C-5237-4359-BDEC-55FFB31B2B8D}" destId="{608248E4-7F7B-451C-B215-03370C45939C}" srcOrd="2" destOrd="0" parTransId="{41B18109-975E-4690-90CA-56ED479C5D87}" sibTransId="{C0510731-42D5-4026-A35B-657F11AECA83}"/>
    <dgm:cxn modelId="{F07C6786-75CD-465D-91F3-8E13FE80AE4E}" srcId="{39C7AE1C-5237-4359-BDEC-55FFB31B2B8D}" destId="{D7E19C4A-6278-44E7-B8A9-F8D7F1F1B8A0}" srcOrd="3" destOrd="0" parTransId="{0924754F-F113-4952-B2E5-B8D1FD1A3D2F}" sibTransId="{4F935F2F-75D8-4E19-8BC8-36ACBD15694C}"/>
    <dgm:cxn modelId="{708529C5-BB3A-4A08-ABFE-431F9FC3D2D1}" type="presOf" srcId="{39C7AE1C-5237-4359-BDEC-55FFB31B2B8D}" destId="{CA0D1E64-2467-4A9E-A3B1-4C4D5A28870F}" srcOrd="0" destOrd="0" presId="urn:microsoft.com/office/officeart/2005/8/layout/arrow2"/>
    <dgm:cxn modelId="{DF85EB66-8381-45EE-A6E4-D30653B39461}" type="presOf" srcId="{CB120DA9-75A5-40E8-99CC-4685461706D3}" destId="{B9EBB0C5-64F1-44CC-A578-4A15B2CFA11C}" srcOrd="0" destOrd="0" presId="urn:microsoft.com/office/officeart/2005/8/layout/arrow2"/>
    <dgm:cxn modelId="{B750F1B3-F655-4DF1-B78D-D86C07EAE4D7}" type="presOf" srcId="{D7E19C4A-6278-44E7-B8A9-F8D7F1F1B8A0}" destId="{525A18B9-9A8D-4C33-BCEA-A9A382D267E3}" srcOrd="0" destOrd="0" presId="urn:microsoft.com/office/officeart/2005/8/layout/arrow2"/>
    <dgm:cxn modelId="{21567428-A497-4083-ACD8-4939D030D4C0}" srcId="{39C7AE1C-5237-4359-BDEC-55FFB31B2B8D}" destId="{D750C6DE-F3F0-45AD-91B9-75F291395457}" srcOrd="0" destOrd="0" parTransId="{640CB5E7-E52C-4B60-B174-6258673B798A}" sibTransId="{7220F898-AF9A-4D7B-A33F-DF8DBA2B7FCD}"/>
    <dgm:cxn modelId="{E23010CC-6333-47A5-B3BB-12DD3C3C1A87}" srcId="{39C7AE1C-5237-4359-BDEC-55FFB31B2B8D}" destId="{CB120DA9-75A5-40E8-99CC-4685461706D3}" srcOrd="4" destOrd="0" parTransId="{7A324190-5A52-43A0-98A1-36F5BB26674B}" sibTransId="{12346742-27A9-4683-91FB-CFBC36736A6E}"/>
    <dgm:cxn modelId="{7A0D7694-BCDB-48A3-9F2D-3FEC3D8CB59F}" type="presOf" srcId="{D750C6DE-F3F0-45AD-91B9-75F291395457}" destId="{6DF7CA23-BFA7-4D2F-ABA8-468AB8139EB3}" srcOrd="0" destOrd="0" presId="urn:microsoft.com/office/officeart/2005/8/layout/arrow2"/>
    <dgm:cxn modelId="{10CB6032-08A4-4E5D-9BCC-855A070F3071}" srcId="{39C7AE1C-5237-4359-BDEC-55FFB31B2B8D}" destId="{D0B4D028-3774-48ED-8104-928823221899}" srcOrd="1" destOrd="0" parTransId="{98AD1B87-454C-45B5-B29E-8AB9C86D6AFB}" sibTransId="{229BABCE-A14E-47D0-9748-3AD235E97E83}"/>
    <dgm:cxn modelId="{2D18A8C4-CC78-4145-A090-98AD81DAB0D6}" type="presOf" srcId="{D0B4D028-3774-48ED-8104-928823221899}" destId="{54C91238-6770-4CDC-8A4F-7E15899D4FFB}" srcOrd="0" destOrd="0" presId="urn:microsoft.com/office/officeart/2005/8/layout/arrow2"/>
    <dgm:cxn modelId="{F6069D3E-1A61-4576-8787-16C5F91D7C84}" type="presOf" srcId="{608248E4-7F7B-451C-B215-03370C45939C}" destId="{3FCF8FFE-F0BD-4C26-8B31-935A81C079F7}" srcOrd="0" destOrd="0" presId="urn:microsoft.com/office/officeart/2005/8/layout/arrow2"/>
    <dgm:cxn modelId="{16648EFC-3C48-4C00-BD5D-0872BDACFA7E}" type="presParOf" srcId="{CA0D1E64-2467-4A9E-A3B1-4C4D5A28870F}" destId="{C9AE6BEA-E9EA-46C0-83D5-549EA3BC9E0A}" srcOrd="0" destOrd="0" presId="urn:microsoft.com/office/officeart/2005/8/layout/arrow2"/>
    <dgm:cxn modelId="{A9C42233-B851-4FE0-9951-D5FA9DCD6810}" type="presParOf" srcId="{CA0D1E64-2467-4A9E-A3B1-4C4D5A28870F}" destId="{522D6712-037E-4F0B-9C64-A2C9ABEF01CB}" srcOrd="1" destOrd="0" presId="urn:microsoft.com/office/officeart/2005/8/layout/arrow2"/>
    <dgm:cxn modelId="{7FBF4045-69F3-43DB-AB27-0114E292D384}" type="presParOf" srcId="{522D6712-037E-4F0B-9C64-A2C9ABEF01CB}" destId="{CC8CD211-ACA1-4EE6-AAB9-2632D1FE6346}" srcOrd="0" destOrd="0" presId="urn:microsoft.com/office/officeart/2005/8/layout/arrow2"/>
    <dgm:cxn modelId="{C36DD40D-5740-4493-BC6A-506E1A1D63B9}" type="presParOf" srcId="{522D6712-037E-4F0B-9C64-A2C9ABEF01CB}" destId="{6DF7CA23-BFA7-4D2F-ABA8-468AB8139EB3}" srcOrd="1" destOrd="0" presId="urn:microsoft.com/office/officeart/2005/8/layout/arrow2"/>
    <dgm:cxn modelId="{31C4B8AD-F95A-417B-B42C-39F8FFF11021}" type="presParOf" srcId="{522D6712-037E-4F0B-9C64-A2C9ABEF01CB}" destId="{3900D967-6271-4081-BFE9-066A742142D0}" srcOrd="2" destOrd="0" presId="urn:microsoft.com/office/officeart/2005/8/layout/arrow2"/>
    <dgm:cxn modelId="{AE10D223-BD25-4A7F-BC9F-0F662F49AB7B}" type="presParOf" srcId="{522D6712-037E-4F0B-9C64-A2C9ABEF01CB}" destId="{54C91238-6770-4CDC-8A4F-7E15899D4FFB}" srcOrd="3" destOrd="0" presId="urn:microsoft.com/office/officeart/2005/8/layout/arrow2"/>
    <dgm:cxn modelId="{C5BF26F1-1E9B-46D8-9A74-3BFF899C0ACC}" type="presParOf" srcId="{522D6712-037E-4F0B-9C64-A2C9ABEF01CB}" destId="{4FEF798F-7479-48AB-9507-71C2F6440684}" srcOrd="4" destOrd="0" presId="urn:microsoft.com/office/officeart/2005/8/layout/arrow2"/>
    <dgm:cxn modelId="{5D5F54DE-B69F-4248-9AC6-030CBA12FCC3}" type="presParOf" srcId="{522D6712-037E-4F0B-9C64-A2C9ABEF01CB}" destId="{3FCF8FFE-F0BD-4C26-8B31-935A81C079F7}" srcOrd="5" destOrd="0" presId="urn:microsoft.com/office/officeart/2005/8/layout/arrow2"/>
    <dgm:cxn modelId="{8DCE50B0-5758-4613-A687-BD44A2E86A06}" type="presParOf" srcId="{522D6712-037E-4F0B-9C64-A2C9ABEF01CB}" destId="{FE1D9805-7328-4092-B4BD-83CBAB869F42}" srcOrd="6" destOrd="0" presId="urn:microsoft.com/office/officeart/2005/8/layout/arrow2"/>
    <dgm:cxn modelId="{25C1407C-12FB-4587-A78A-D5F93AFE76C2}" type="presParOf" srcId="{522D6712-037E-4F0B-9C64-A2C9ABEF01CB}" destId="{525A18B9-9A8D-4C33-BCEA-A9A382D267E3}" srcOrd="7" destOrd="0" presId="urn:microsoft.com/office/officeart/2005/8/layout/arrow2"/>
    <dgm:cxn modelId="{DF8DCBA8-C2A0-437B-A671-BD9D66272E35}" type="presParOf" srcId="{522D6712-037E-4F0B-9C64-A2C9ABEF01CB}" destId="{87D41E4A-9C64-4EC7-B3DC-9CD03D6ACCF5}" srcOrd="8" destOrd="0" presId="urn:microsoft.com/office/officeart/2005/8/layout/arrow2"/>
    <dgm:cxn modelId="{D4CA8B25-2BD2-4191-B905-397B9022770F}" type="presParOf" srcId="{522D6712-037E-4F0B-9C64-A2C9ABEF01CB}" destId="{B9EBB0C5-64F1-44CC-A578-4A15B2CFA11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CCB18-CEE0-468C-91CB-40D8456D5BD6}" type="doc">
      <dgm:prSet loTypeId="urn:microsoft.com/office/officeart/2005/8/layout/cycle2" loCatId="cycle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64807709-59AF-48CE-802F-5C1CB00A44E9}">
      <dgm:prSet phldrT="[Text]" custT="1"/>
      <dgm:spPr>
        <a:solidFill>
          <a:schemeClr val="bg1">
            <a:lumMod val="95000"/>
          </a:schemeClr>
        </a:solidFill>
      </dgm:spPr>
      <dgm:t>
        <a:bodyPr lIns="0" tIns="0" rIns="0" bIns="0"/>
        <a:lstStyle/>
        <a:p>
          <a:r>
            <a:rPr lang="en-US" sz="13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rPr>
            <a:t>CERN requirements push the limit</a:t>
          </a:r>
          <a:endParaRPr lang="en-GB" sz="1300" b="1" dirty="0">
            <a:solidFill>
              <a:schemeClr val="tx1">
                <a:lumMod val="50000"/>
                <a:lumOff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88BEB05-5F9D-4F98-BBEB-E25521C37574}" type="parTrans" cxnId="{7F804032-25B6-409D-A876-7BF7C0B42AAE}">
      <dgm:prSet/>
      <dgm:spPr/>
      <dgm:t>
        <a:bodyPr/>
        <a:lstStyle/>
        <a:p>
          <a:endParaRPr lang="en-GB" sz="2000"/>
        </a:p>
      </dgm:t>
    </dgm:pt>
    <dgm:pt modelId="{9A41516A-55E0-4508-A57B-7BF25EA51812}" type="sibTrans" cxnId="{7F804032-25B6-409D-A876-7BF7C0B42AAE}">
      <dgm:prSet custT="1"/>
      <dgm:spPr/>
      <dgm:t>
        <a:bodyPr/>
        <a:lstStyle/>
        <a:p>
          <a:endParaRPr lang="en-GB" sz="1400"/>
        </a:p>
      </dgm:t>
    </dgm:pt>
    <dgm:pt modelId="{1A29B5F7-D370-4D1A-A21A-94BAA0D8949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3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rPr>
            <a:t>Apply new techniques and technologies</a:t>
          </a:r>
          <a:endParaRPr lang="en-GB" sz="1300" b="1" dirty="0">
            <a:solidFill>
              <a:schemeClr val="tx1">
                <a:lumMod val="50000"/>
                <a:lumOff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7279EC4-7BFC-47E1-B5BD-12760CAB87AA}" type="parTrans" cxnId="{4D3300A9-1C1A-42EC-969D-7DD4CD45A97E}">
      <dgm:prSet/>
      <dgm:spPr/>
      <dgm:t>
        <a:bodyPr/>
        <a:lstStyle/>
        <a:p>
          <a:endParaRPr lang="en-GB" sz="2000"/>
        </a:p>
      </dgm:t>
    </dgm:pt>
    <dgm:pt modelId="{3FEAB631-FFF7-47A2-8B3E-FD5DB521DDC4}" type="sibTrans" cxnId="{4D3300A9-1C1A-42EC-969D-7DD4CD45A97E}">
      <dgm:prSet custT="1"/>
      <dgm:spPr/>
      <dgm:t>
        <a:bodyPr/>
        <a:lstStyle/>
        <a:p>
          <a:endParaRPr lang="en-GB" sz="1400"/>
        </a:p>
      </dgm:t>
    </dgm:pt>
    <dgm:pt modelId="{E1A1DE22-C4B9-4771-A562-59DE1EAD0D88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3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rPr>
            <a:t>Joint development in rapid cycles</a:t>
          </a:r>
          <a:endParaRPr lang="en-GB" sz="1300" b="1" dirty="0">
            <a:solidFill>
              <a:schemeClr val="tx1">
                <a:lumMod val="50000"/>
                <a:lumOff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B2EFA8C5-CDAC-4513-8603-DDA7E82378DA}" type="parTrans" cxnId="{5BE8BC0E-F26F-4913-BE47-F0EACB7BB32A}">
      <dgm:prSet/>
      <dgm:spPr/>
      <dgm:t>
        <a:bodyPr/>
        <a:lstStyle/>
        <a:p>
          <a:endParaRPr lang="en-GB" sz="2000"/>
        </a:p>
      </dgm:t>
    </dgm:pt>
    <dgm:pt modelId="{396C3196-E456-40E7-BF48-7DDCCA7412FC}" type="sibTrans" cxnId="{5BE8BC0E-F26F-4913-BE47-F0EACB7BB32A}">
      <dgm:prSet custT="1"/>
      <dgm:spPr/>
      <dgm:t>
        <a:bodyPr/>
        <a:lstStyle/>
        <a:p>
          <a:endParaRPr lang="en-GB" sz="1400"/>
        </a:p>
      </dgm:t>
    </dgm:pt>
    <dgm:pt modelId="{BC3A3E47-4F76-4434-92CB-ABF6FAEFD56A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3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rPr>
            <a:t>Test prototypes in CERN environment</a:t>
          </a:r>
          <a:endParaRPr lang="en-GB" sz="1300" b="1" dirty="0">
            <a:solidFill>
              <a:schemeClr val="tx1">
                <a:lumMod val="50000"/>
                <a:lumOff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3C2F37B-A7B8-4DA0-8B66-E67E4DEEDFAB}" type="parTrans" cxnId="{AA04CE02-8109-41D4-82AC-3AC08124CA4C}">
      <dgm:prSet/>
      <dgm:spPr/>
      <dgm:t>
        <a:bodyPr/>
        <a:lstStyle/>
        <a:p>
          <a:endParaRPr lang="en-GB" sz="2000"/>
        </a:p>
      </dgm:t>
    </dgm:pt>
    <dgm:pt modelId="{3F18DFD6-04D6-42F6-8F80-D9FCF8C0FA81}" type="sibTrans" cxnId="{AA04CE02-8109-41D4-82AC-3AC08124CA4C}">
      <dgm:prSet custT="1"/>
      <dgm:spPr/>
      <dgm:t>
        <a:bodyPr/>
        <a:lstStyle/>
        <a:p>
          <a:endParaRPr lang="en-GB" sz="1400"/>
        </a:p>
      </dgm:t>
    </dgm:pt>
    <dgm:pt modelId="{BB77E359-A80E-4EB4-8F81-2B563E4EE4A0}">
      <dgm:prSet phldrT="[Text]" custT="1"/>
      <dgm:spPr>
        <a:solidFill>
          <a:schemeClr val="bg1">
            <a:lumMod val="95000"/>
          </a:schemeClr>
        </a:solidFill>
      </dgm:spPr>
      <dgm:t>
        <a:bodyPr lIns="0" tIns="0" rIns="0" bIns="0"/>
        <a:lstStyle/>
        <a:p>
          <a:r>
            <a:rPr lang="en-US" sz="13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rPr>
            <a:t>Produce advanced products and services</a:t>
          </a:r>
          <a:endParaRPr lang="en-GB" sz="1300" b="1" dirty="0">
            <a:solidFill>
              <a:schemeClr val="tx1">
                <a:lumMod val="50000"/>
                <a:lumOff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1711180-B27D-4F50-91EF-678AF5539FC6}" type="parTrans" cxnId="{7028F577-0B1E-40A4-AD31-64C17DBF7110}">
      <dgm:prSet/>
      <dgm:spPr/>
      <dgm:t>
        <a:bodyPr/>
        <a:lstStyle/>
        <a:p>
          <a:endParaRPr lang="en-GB" sz="2000"/>
        </a:p>
      </dgm:t>
    </dgm:pt>
    <dgm:pt modelId="{C6C357BE-F84F-4163-9D1C-35FAD8B0E9E9}" type="sibTrans" cxnId="{7028F577-0B1E-40A4-AD31-64C17DBF7110}">
      <dgm:prSet custT="1"/>
      <dgm:spPr/>
      <dgm:t>
        <a:bodyPr/>
        <a:lstStyle/>
        <a:p>
          <a:endParaRPr lang="en-GB" sz="1400"/>
        </a:p>
      </dgm:t>
    </dgm:pt>
    <dgm:pt modelId="{E450C58D-ADDF-4495-A634-EFCE24DE1460}" type="pres">
      <dgm:prSet presAssocID="{C27CCB18-CEE0-468C-91CB-40D8456D5BD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549E94F-5CBD-477D-AF9B-0B2C23A25A98}" type="pres">
      <dgm:prSet presAssocID="{64807709-59AF-48CE-802F-5C1CB00A44E9}" presName="node" presStyleLbl="node1" presStyleIdx="0" presStyleCnt="5" custRadScaleRad="867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09B3AC-DEFF-47B6-8F0E-E1649ADCC63B}" type="pres">
      <dgm:prSet presAssocID="{9A41516A-55E0-4508-A57B-7BF25EA51812}" presName="sibTrans" presStyleLbl="sibTrans2D1" presStyleIdx="0" presStyleCnt="5"/>
      <dgm:spPr/>
      <dgm:t>
        <a:bodyPr/>
        <a:lstStyle/>
        <a:p>
          <a:endParaRPr lang="en-GB"/>
        </a:p>
      </dgm:t>
    </dgm:pt>
    <dgm:pt modelId="{1C3BD5E2-0C64-4F38-BC79-4316D0A66F26}" type="pres">
      <dgm:prSet presAssocID="{9A41516A-55E0-4508-A57B-7BF25EA51812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4EFA14E9-CC5F-4BD8-88DC-6577DB64CEC9}" type="pres">
      <dgm:prSet presAssocID="{1A29B5F7-D370-4D1A-A21A-94BAA0D89497}" presName="node" presStyleLbl="node1" presStyleIdx="1" presStyleCnt="5" custRadScaleRad="104102" custRadScaleInc="-1665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228018-1F6B-4998-9649-F5B6A291103D}" type="pres">
      <dgm:prSet presAssocID="{3FEAB631-FFF7-47A2-8B3E-FD5DB521DDC4}" presName="sibTrans" presStyleLbl="sibTrans2D1" presStyleIdx="1" presStyleCnt="5"/>
      <dgm:spPr/>
      <dgm:t>
        <a:bodyPr/>
        <a:lstStyle/>
        <a:p>
          <a:endParaRPr lang="en-GB"/>
        </a:p>
      </dgm:t>
    </dgm:pt>
    <dgm:pt modelId="{2173ABC7-1D6B-4940-A873-BA78375596BA}" type="pres">
      <dgm:prSet presAssocID="{3FEAB631-FFF7-47A2-8B3E-FD5DB521DDC4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B8333B19-6E92-4CE0-96E6-7F9749C20B9E}" type="pres">
      <dgm:prSet presAssocID="{E1A1DE22-C4B9-4771-A562-59DE1EAD0D88}" presName="node" presStyleLbl="node1" presStyleIdx="2" presStyleCnt="5" custRadScaleRad="80347" custRadScaleInc="-3060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53CCF1-AA2E-4A97-B8BD-F59146221072}" type="pres">
      <dgm:prSet presAssocID="{396C3196-E456-40E7-BF48-7DDCCA7412FC}" presName="sibTrans" presStyleLbl="sibTrans2D1" presStyleIdx="2" presStyleCnt="5"/>
      <dgm:spPr/>
      <dgm:t>
        <a:bodyPr/>
        <a:lstStyle/>
        <a:p>
          <a:endParaRPr lang="en-GB"/>
        </a:p>
      </dgm:t>
    </dgm:pt>
    <dgm:pt modelId="{E59262BD-8666-45D5-ACC2-E6933AF179CD}" type="pres">
      <dgm:prSet presAssocID="{396C3196-E456-40E7-BF48-7DDCCA7412FC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61256793-FA4D-4086-981E-F47746EECC0A}" type="pres">
      <dgm:prSet presAssocID="{BC3A3E47-4F76-4434-92CB-ABF6FAEFD56A}" presName="node" presStyleLbl="node1" presStyleIdx="3" presStyleCnt="5" custRadScaleRad="80347" custRadScaleInc="3060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788102-BF2B-4EED-8A14-8E82EAC656DB}" type="pres">
      <dgm:prSet presAssocID="{3F18DFD6-04D6-42F6-8F80-D9FCF8C0FA81}" presName="sibTrans" presStyleLbl="sibTrans2D1" presStyleIdx="3" presStyleCnt="5"/>
      <dgm:spPr/>
      <dgm:t>
        <a:bodyPr/>
        <a:lstStyle/>
        <a:p>
          <a:endParaRPr lang="en-GB"/>
        </a:p>
      </dgm:t>
    </dgm:pt>
    <dgm:pt modelId="{3BB22FB4-7F70-4E6D-AE69-BA9DDF854D26}" type="pres">
      <dgm:prSet presAssocID="{3F18DFD6-04D6-42F6-8F80-D9FCF8C0FA81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615BE148-05BA-46B2-B296-BC2739AED797}" type="pres">
      <dgm:prSet presAssocID="{BB77E359-A80E-4EB4-8F81-2B563E4EE4A0}" presName="node" presStyleLbl="node1" presStyleIdx="4" presStyleCnt="5" custRadScaleRad="104705" custRadScaleInc="1416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91F5E6-FA32-49CC-BFB2-F113EDEAE523}" type="pres">
      <dgm:prSet presAssocID="{C6C357BE-F84F-4163-9D1C-35FAD8B0E9E9}" presName="sibTrans" presStyleLbl="sibTrans2D1" presStyleIdx="4" presStyleCnt="5"/>
      <dgm:spPr/>
      <dgm:t>
        <a:bodyPr/>
        <a:lstStyle/>
        <a:p>
          <a:endParaRPr lang="en-GB"/>
        </a:p>
      </dgm:t>
    </dgm:pt>
    <dgm:pt modelId="{93112BBC-EFBF-4E02-BB6E-842A98715452}" type="pres">
      <dgm:prSet presAssocID="{C6C357BE-F84F-4163-9D1C-35FAD8B0E9E9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4D3300A9-1C1A-42EC-969D-7DD4CD45A97E}" srcId="{C27CCB18-CEE0-468C-91CB-40D8456D5BD6}" destId="{1A29B5F7-D370-4D1A-A21A-94BAA0D89497}" srcOrd="1" destOrd="0" parTransId="{C7279EC4-7BFC-47E1-B5BD-12760CAB87AA}" sibTransId="{3FEAB631-FFF7-47A2-8B3E-FD5DB521DDC4}"/>
    <dgm:cxn modelId="{2DC65D0B-84E5-46FC-AAA0-28E039F57F84}" type="presOf" srcId="{1A29B5F7-D370-4D1A-A21A-94BAA0D89497}" destId="{4EFA14E9-CC5F-4BD8-88DC-6577DB64CEC9}" srcOrd="0" destOrd="0" presId="urn:microsoft.com/office/officeart/2005/8/layout/cycle2"/>
    <dgm:cxn modelId="{12FC0F6F-34AB-4FCC-B805-9FA3366F3B32}" type="presOf" srcId="{BB77E359-A80E-4EB4-8F81-2B563E4EE4A0}" destId="{615BE148-05BA-46B2-B296-BC2739AED797}" srcOrd="0" destOrd="0" presId="urn:microsoft.com/office/officeart/2005/8/layout/cycle2"/>
    <dgm:cxn modelId="{B333E2C1-460F-4B5E-B327-40D4D3EE42CA}" type="presOf" srcId="{64807709-59AF-48CE-802F-5C1CB00A44E9}" destId="{6549E94F-5CBD-477D-AF9B-0B2C23A25A98}" srcOrd="0" destOrd="0" presId="urn:microsoft.com/office/officeart/2005/8/layout/cycle2"/>
    <dgm:cxn modelId="{51DC936A-E556-48A0-8E34-CA53261FB525}" type="presOf" srcId="{9A41516A-55E0-4508-A57B-7BF25EA51812}" destId="{F309B3AC-DEFF-47B6-8F0E-E1649ADCC63B}" srcOrd="0" destOrd="0" presId="urn:microsoft.com/office/officeart/2005/8/layout/cycle2"/>
    <dgm:cxn modelId="{32388E4A-357D-45BD-928A-F370D77667DB}" type="presOf" srcId="{396C3196-E456-40E7-BF48-7DDCCA7412FC}" destId="{5753CCF1-AA2E-4A97-B8BD-F59146221072}" srcOrd="0" destOrd="0" presId="urn:microsoft.com/office/officeart/2005/8/layout/cycle2"/>
    <dgm:cxn modelId="{4F26005E-C2FA-4FFC-A7FD-39F3C9E4B12F}" type="presOf" srcId="{E1A1DE22-C4B9-4771-A562-59DE1EAD0D88}" destId="{B8333B19-6E92-4CE0-96E6-7F9749C20B9E}" srcOrd="0" destOrd="0" presId="urn:microsoft.com/office/officeart/2005/8/layout/cycle2"/>
    <dgm:cxn modelId="{5BE8BC0E-F26F-4913-BE47-F0EACB7BB32A}" srcId="{C27CCB18-CEE0-468C-91CB-40D8456D5BD6}" destId="{E1A1DE22-C4B9-4771-A562-59DE1EAD0D88}" srcOrd="2" destOrd="0" parTransId="{B2EFA8C5-CDAC-4513-8603-DDA7E82378DA}" sibTransId="{396C3196-E456-40E7-BF48-7DDCCA7412FC}"/>
    <dgm:cxn modelId="{7028F577-0B1E-40A4-AD31-64C17DBF7110}" srcId="{C27CCB18-CEE0-468C-91CB-40D8456D5BD6}" destId="{BB77E359-A80E-4EB4-8F81-2B563E4EE4A0}" srcOrd="4" destOrd="0" parTransId="{51711180-B27D-4F50-91EF-678AF5539FC6}" sibTransId="{C6C357BE-F84F-4163-9D1C-35FAD8B0E9E9}"/>
    <dgm:cxn modelId="{4BF2508D-5488-4B01-B592-12CA1629B097}" type="presOf" srcId="{3F18DFD6-04D6-42F6-8F80-D9FCF8C0FA81}" destId="{E1788102-BF2B-4EED-8A14-8E82EAC656DB}" srcOrd="0" destOrd="0" presId="urn:microsoft.com/office/officeart/2005/8/layout/cycle2"/>
    <dgm:cxn modelId="{820F1076-35E0-497B-9CD2-FFC2D34A23E7}" type="presOf" srcId="{3F18DFD6-04D6-42F6-8F80-D9FCF8C0FA81}" destId="{3BB22FB4-7F70-4E6D-AE69-BA9DDF854D26}" srcOrd="1" destOrd="0" presId="urn:microsoft.com/office/officeart/2005/8/layout/cycle2"/>
    <dgm:cxn modelId="{B2C35BAB-4A48-4C03-8FA0-1A88AA7D7EFB}" type="presOf" srcId="{3FEAB631-FFF7-47A2-8B3E-FD5DB521DDC4}" destId="{2173ABC7-1D6B-4940-A873-BA78375596BA}" srcOrd="1" destOrd="0" presId="urn:microsoft.com/office/officeart/2005/8/layout/cycle2"/>
    <dgm:cxn modelId="{E7CA4D0A-46D0-4FEE-B941-450CA9FF2115}" type="presOf" srcId="{3FEAB631-FFF7-47A2-8B3E-FD5DB521DDC4}" destId="{5F228018-1F6B-4998-9649-F5B6A291103D}" srcOrd="0" destOrd="0" presId="urn:microsoft.com/office/officeart/2005/8/layout/cycle2"/>
    <dgm:cxn modelId="{D16B1FA1-36C8-4263-9C64-A18E26FD19EC}" type="presOf" srcId="{BC3A3E47-4F76-4434-92CB-ABF6FAEFD56A}" destId="{61256793-FA4D-4086-981E-F47746EECC0A}" srcOrd="0" destOrd="0" presId="urn:microsoft.com/office/officeart/2005/8/layout/cycle2"/>
    <dgm:cxn modelId="{80830C36-84FE-460B-AEFA-E4447240BA0D}" type="presOf" srcId="{C27CCB18-CEE0-468C-91CB-40D8456D5BD6}" destId="{E450C58D-ADDF-4495-A634-EFCE24DE1460}" srcOrd="0" destOrd="0" presId="urn:microsoft.com/office/officeart/2005/8/layout/cycle2"/>
    <dgm:cxn modelId="{5D468444-C17C-472D-A53B-A622038B503F}" type="presOf" srcId="{396C3196-E456-40E7-BF48-7DDCCA7412FC}" destId="{E59262BD-8666-45D5-ACC2-E6933AF179CD}" srcOrd="1" destOrd="0" presId="urn:microsoft.com/office/officeart/2005/8/layout/cycle2"/>
    <dgm:cxn modelId="{5AFE21A0-B862-4305-B63D-1A28AF46B1E8}" type="presOf" srcId="{C6C357BE-F84F-4163-9D1C-35FAD8B0E9E9}" destId="{4791F5E6-FA32-49CC-BFB2-F113EDEAE523}" srcOrd="0" destOrd="0" presId="urn:microsoft.com/office/officeart/2005/8/layout/cycle2"/>
    <dgm:cxn modelId="{7F804032-25B6-409D-A876-7BF7C0B42AAE}" srcId="{C27CCB18-CEE0-468C-91CB-40D8456D5BD6}" destId="{64807709-59AF-48CE-802F-5C1CB00A44E9}" srcOrd="0" destOrd="0" parTransId="{388BEB05-5F9D-4F98-BBEB-E25521C37574}" sibTransId="{9A41516A-55E0-4508-A57B-7BF25EA51812}"/>
    <dgm:cxn modelId="{AA04CE02-8109-41D4-82AC-3AC08124CA4C}" srcId="{C27CCB18-CEE0-468C-91CB-40D8456D5BD6}" destId="{BC3A3E47-4F76-4434-92CB-ABF6FAEFD56A}" srcOrd="3" destOrd="0" parTransId="{73C2F37B-A7B8-4DA0-8B66-E67E4DEEDFAB}" sibTransId="{3F18DFD6-04D6-42F6-8F80-D9FCF8C0FA81}"/>
    <dgm:cxn modelId="{516A3F5D-39B5-4605-8F78-6B97762DE146}" type="presOf" srcId="{9A41516A-55E0-4508-A57B-7BF25EA51812}" destId="{1C3BD5E2-0C64-4F38-BC79-4316D0A66F26}" srcOrd="1" destOrd="0" presId="urn:microsoft.com/office/officeart/2005/8/layout/cycle2"/>
    <dgm:cxn modelId="{5FC29232-95D7-4E01-A2D6-E5258F44B4BC}" type="presOf" srcId="{C6C357BE-F84F-4163-9D1C-35FAD8B0E9E9}" destId="{93112BBC-EFBF-4E02-BB6E-842A98715452}" srcOrd="1" destOrd="0" presId="urn:microsoft.com/office/officeart/2005/8/layout/cycle2"/>
    <dgm:cxn modelId="{FAB6AAE6-4D3A-4E6F-91C0-54D916252618}" type="presParOf" srcId="{E450C58D-ADDF-4495-A634-EFCE24DE1460}" destId="{6549E94F-5CBD-477D-AF9B-0B2C23A25A98}" srcOrd="0" destOrd="0" presId="urn:microsoft.com/office/officeart/2005/8/layout/cycle2"/>
    <dgm:cxn modelId="{38F272B4-3F69-452B-8827-B9D732F94FFE}" type="presParOf" srcId="{E450C58D-ADDF-4495-A634-EFCE24DE1460}" destId="{F309B3AC-DEFF-47B6-8F0E-E1649ADCC63B}" srcOrd="1" destOrd="0" presId="urn:microsoft.com/office/officeart/2005/8/layout/cycle2"/>
    <dgm:cxn modelId="{512F64B8-EECD-43BA-9AF2-1E3893EF8036}" type="presParOf" srcId="{F309B3AC-DEFF-47B6-8F0E-E1649ADCC63B}" destId="{1C3BD5E2-0C64-4F38-BC79-4316D0A66F26}" srcOrd="0" destOrd="0" presId="urn:microsoft.com/office/officeart/2005/8/layout/cycle2"/>
    <dgm:cxn modelId="{C0E75E95-FB45-4454-B6B6-A3622E2610D0}" type="presParOf" srcId="{E450C58D-ADDF-4495-A634-EFCE24DE1460}" destId="{4EFA14E9-CC5F-4BD8-88DC-6577DB64CEC9}" srcOrd="2" destOrd="0" presId="urn:microsoft.com/office/officeart/2005/8/layout/cycle2"/>
    <dgm:cxn modelId="{07E88FAB-18E7-435B-9792-41D6996C23E3}" type="presParOf" srcId="{E450C58D-ADDF-4495-A634-EFCE24DE1460}" destId="{5F228018-1F6B-4998-9649-F5B6A291103D}" srcOrd="3" destOrd="0" presId="urn:microsoft.com/office/officeart/2005/8/layout/cycle2"/>
    <dgm:cxn modelId="{82F2F239-DD97-462B-85ED-745D05DB445C}" type="presParOf" srcId="{5F228018-1F6B-4998-9649-F5B6A291103D}" destId="{2173ABC7-1D6B-4940-A873-BA78375596BA}" srcOrd="0" destOrd="0" presId="urn:microsoft.com/office/officeart/2005/8/layout/cycle2"/>
    <dgm:cxn modelId="{D74299A3-8BC4-4968-AD73-BB1B1DFC3CF4}" type="presParOf" srcId="{E450C58D-ADDF-4495-A634-EFCE24DE1460}" destId="{B8333B19-6E92-4CE0-96E6-7F9749C20B9E}" srcOrd="4" destOrd="0" presId="urn:microsoft.com/office/officeart/2005/8/layout/cycle2"/>
    <dgm:cxn modelId="{CA6C17E4-6811-4E07-B183-4EF2BE109D70}" type="presParOf" srcId="{E450C58D-ADDF-4495-A634-EFCE24DE1460}" destId="{5753CCF1-AA2E-4A97-B8BD-F59146221072}" srcOrd="5" destOrd="0" presId="urn:microsoft.com/office/officeart/2005/8/layout/cycle2"/>
    <dgm:cxn modelId="{3D7B0D7D-230B-4B55-A88F-750D45273AAB}" type="presParOf" srcId="{5753CCF1-AA2E-4A97-B8BD-F59146221072}" destId="{E59262BD-8666-45D5-ACC2-E6933AF179CD}" srcOrd="0" destOrd="0" presId="urn:microsoft.com/office/officeart/2005/8/layout/cycle2"/>
    <dgm:cxn modelId="{5A9AAEB1-8EA2-4FA3-9928-AC606E678CBB}" type="presParOf" srcId="{E450C58D-ADDF-4495-A634-EFCE24DE1460}" destId="{61256793-FA4D-4086-981E-F47746EECC0A}" srcOrd="6" destOrd="0" presId="urn:microsoft.com/office/officeart/2005/8/layout/cycle2"/>
    <dgm:cxn modelId="{217979FF-8033-4A9D-A875-A9BE240049F8}" type="presParOf" srcId="{E450C58D-ADDF-4495-A634-EFCE24DE1460}" destId="{E1788102-BF2B-4EED-8A14-8E82EAC656DB}" srcOrd="7" destOrd="0" presId="urn:microsoft.com/office/officeart/2005/8/layout/cycle2"/>
    <dgm:cxn modelId="{B3FEBD95-8C78-46FF-803A-28194710B75C}" type="presParOf" srcId="{E1788102-BF2B-4EED-8A14-8E82EAC656DB}" destId="{3BB22FB4-7F70-4E6D-AE69-BA9DDF854D26}" srcOrd="0" destOrd="0" presId="urn:microsoft.com/office/officeart/2005/8/layout/cycle2"/>
    <dgm:cxn modelId="{1AC22BA7-EE79-498C-85F6-8454DAC1A501}" type="presParOf" srcId="{E450C58D-ADDF-4495-A634-EFCE24DE1460}" destId="{615BE148-05BA-46B2-B296-BC2739AED797}" srcOrd="8" destOrd="0" presId="urn:microsoft.com/office/officeart/2005/8/layout/cycle2"/>
    <dgm:cxn modelId="{C297475C-1A24-41DF-BEDF-8879F5E66D41}" type="presParOf" srcId="{E450C58D-ADDF-4495-A634-EFCE24DE1460}" destId="{4791F5E6-FA32-49CC-BFB2-F113EDEAE523}" srcOrd="9" destOrd="0" presId="urn:microsoft.com/office/officeart/2005/8/layout/cycle2"/>
    <dgm:cxn modelId="{7D963F87-72A3-436E-AA46-3B033DA4AE36}" type="presParOf" srcId="{4791F5E6-FA32-49CC-BFB2-F113EDEAE523}" destId="{93112BBC-EFBF-4E02-BB6E-842A9871545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E6BEA-E9EA-46C0-83D5-549EA3BC9E0A}">
      <dsp:nvSpPr>
        <dsp:cNvPr id="0" name=""/>
        <dsp:cNvSpPr/>
      </dsp:nvSpPr>
      <dsp:spPr>
        <a:xfrm>
          <a:off x="1527806" y="276221"/>
          <a:ext cx="5257814" cy="2552712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C8CD211-ACA1-4EE6-AAB9-2632D1FE6346}">
      <dsp:nvSpPr>
        <dsp:cNvPr id="0" name=""/>
        <dsp:cNvSpPr/>
      </dsp:nvSpPr>
      <dsp:spPr>
        <a:xfrm>
          <a:off x="1807071" y="2443569"/>
          <a:ext cx="134599" cy="1345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F7CA23-BFA7-4D2F-ABA8-468AB8139EB3}">
      <dsp:nvSpPr>
        <dsp:cNvPr id="0" name=""/>
        <dsp:cNvSpPr/>
      </dsp:nvSpPr>
      <dsp:spPr>
        <a:xfrm>
          <a:off x="1874371" y="2510869"/>
          <a:ext cx="766632" cy="870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2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</a:t>
          </a:r>
          <a:b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2003</a:t>
          </a:r>
          <a:endParaRPr lang="en-GB" sz="1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874371" y="2510869"/>
        <a:ext cx="766632" cy="870508"/>
      </dsp:txXfrm>
    </dsp:sp>
    <dsp:sp modelId="{3900D967-6271-4081-BFE9-066A742142D0}">
      <dsp:nvSpPr>
        <dsp:cNvPr id="0" name=""/>
        <dsp:cNvSpPr/>
      </dsp:nvSpPr>
      <dsp:spPr>
        <a:xfrm>
          <a:off x="2535665" y="1743504"/>
          <a:ext cx="210677" cy="2106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91238-6770-4CDC-8A4F-7E15899D4FFB}">
      <dsp:nvSpPr>
        <dsp:cNvPr id="0" name=""/>
        <dsp:cNvSpPr/>
      </dsp:nvSpPr>
      <dsp:spPr>
        <a:xfrm>
          <a:off x="2641004" y="1848843"/>
          <a:ext cx="971458" cy="153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63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II</a:t>
          </a:r>
          <a:b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2006</a:t>
          </a:r>
          <a:endParaRPr lang="en-GB" sz="1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641004" y="1848843"/>
        <a:ext cx="971458" cy="1532534"/>
      </dsp:txXfrm>
    </dsp:sp>
    <dsp:sp modelId="{4FEF798F-7479-48AB-9507-71C2F6440684}">
      <dsp:nvSpPr>
        <dsp:cNvPr id="0" name=""/>
        <dsp:cNvSpPr/>
      </dsp:nvSpPr>
      <dsp:spPr>
        <a:xfrm>
          <a:off x="3472010" y="1185355"/>
          <a:ext cx="280903" cy="2809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CF8FFE-F0BD-4C26-8B31-935A81C079F7}">
      <dsp:nvSpPr>
        <dsp:cNvPr id="0" name=""/>
        <dsp:cNvSpPr/>
      </dsp:nvSpPr>
      <dsp:spPr>
        <a:xfrm>
          <a:off x="3612462" y="1325806"/>
          <a:ext cx="1129466" cy="2055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84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III</a:t>
          </a:r>
          <a:b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2009</a:t>
          </a:r>
          <a:endParaRPr lang="en-GB" sz="1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3612462" y="1325806"/>
        <a:ext cx="1129466" cy="2055571"/>
      </dsp:txXfrm>
    </dsp:sp>
    <dsp:sp modelId="{FE1D9805-7328-4092-B4BD-83CBAB869F42}">
      <dsp:nvSpPr>
        <dsp:cNvPr id="0" name=""/>
        <dsp:cNvSpPr/>
      </dsp:nvSpPr>
      <dsp:spPr>
        <a:xfrm>
          <a:off x="4560512" y="749369"/>
          <a:ext cx="362833" cy="3628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5A18B9-9A8D-4C33-BCEA-A9A382D267E3}">
      <dsp:nvSpPr>
        <dsp:cNvPr id="0" name=""/>
        <dsp:cNvSpPr/>
      </dsp:nvSpPr>
      <dsp:spPr>
        <a:xfrm>
          <a:off x="4741929" y="930786"/>
          <a:ext cx="1170432" cy="2450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25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IV</a:t>
          </a:r>
          <a:b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2012</a:t>
          </a:r>
          <a:endParaRPr lang="en-GB" sz="1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741929" y="930786"/>
        <a:ext cx="1170432" cy="2450592"/>
      </dsp:txXfrm>
    </dsp:sp>
    <dsp:sp modelId="{87D41E4A-9C64-4EC7-B3DC-9CD03D6ACCF5}">
      <dsp:nvSpPr>
        <dsp:cNvPr id="0" name=""/>
        <dsp:cNvSpPr/>
      </dsp:nvSpPr>
      <dsp:spPr>
        <a:xfrm>
          <a:off x="5681201" y="458224"/>
          <a:ext cx="462320" cy="4623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EBB0C5-64F1-44CC-A578-4A15B2CFA11C}">
      <dsp:nvSpPr>
        <dsp:cNvPr id="0" name=""/>
        <dsp:cNvSpPr/>
      </dsp:nvSpPr>
      <dsp:spPr>
        <a:xfrm>
          <a:off x="5912361" y="689384"/>
          <a:ext cx="1170432" cy="2691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974" tIns="0" rIns="0" bIns="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V</a:t>
          </a:r>
          <a:br>
            <a:rPr lang="en-US" sz="31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31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2015</a:t>
          </a:r>
          <a:endParaRPr lang="en-GB" sz="31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912361" y="689384"/>
        <a:ext cx="1170432" cy="26919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9E94F-5CBD-477D-AF9B-0B2C23A25A98}">
      <dsp:nvSpPr>
        <dsp:cNvPr id="0" name=""/>
        <dsp:cNvSpPr/>
      </dsp:nvSpPr>
      <dsp:spPr>
        <a:xfrm>
          <a:off x="4323886" y="274699"/>
          <a:ext cx="1619264" cy="1619264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rPr>
            <a:t>CERN requirements push the limit</a:t>
          </a:r>
          <a:endParaRPr lang="en-GB" sz="1300" b="1" kern="1200" dirty="0">
            <a:solidFill>
              <a:schemeClr val="tx1">
                <a:lumMod val="50000"/>
                <a:lumOff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4561022" y="511835"/>
        <a:ext cx="1144992" cy="1144992"/>
      </dsp:txXfrm>
    </dsp:sp>
    <dsp:sp modelId="{F309B3AC-DEFF-47B6-8F0E-E1649ADCC63B}">
      <dsp:nvSpPr>
        <dsp:cNvPr id="0" name=""/>
        <dsp:cNvSpPr/>
      </dsp:nvSpPr>
      <dsp:spPr>
        <a:xfrm rot="1501964">
          <a:off x="5963147" y="1266659"/>
          <a:ext cx="291818" cy="546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5967259" y="1357437"/>
        <a:ext cx="204273" cy="327901"/>
      </dsp:txXfrm>
    </dsp:sp>
    <dsp:sp modelId="{4EFA14E9-CC5F-4BD8-88DC-6577DB64CEC9}">
      <dsp:nvSpPr>
        <dsp:cNvPr id="0" name=""/>
        <dsp:cNvSpPr/>
      </dsp:nvSpPr>
      <dsp:spPr>
        <a:xfrm>
          <a:off x="6289927" y="1192846"/>
          <a:ext cx="1619264" cy="1619264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rPr>
            <a:t>Apply new techniques and technologies</a:t>
          </a:r>
          <a:endParaRPr lang="en-GB" sz="1300" b="1" kern="1200" dirty="0">
            <a:solidFill>
              <a:schemeClr val="tx1">
                <a:lumMod val="50000"/>
                <a:lumOff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6527063" y="1429982"/>
        <a:ext cx="1144992" cy="1144992"/>
      </dsp:txXfrm>
    </dsp:sp>
    <dsp:sp modelId="{5F228018-1F6B-4998-9649-F5B6A291103D}">
      <dsp:nvSpPr>
        <dsp:cNvPr id="0" name=""/>
        <dsp:cNvSpPr/>
      </dsp:nvSpPr>
      <dsp:spPr>
        <a:xfrm rot="6630547">
          <a:off x="6587935" y="2725642"/>
          <a:ext cx="277798" cy="546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10800000">
        <a:off x="6644204" y="2795914"/>
        <a:ext cx="194459" cy="327901"/>
      </dsp:txXfrm>
    </dsp:sp>
    <dsp:sp modelId="{B8333B19-6E92-4CE0-96E6-7F9749C20B9E}">
      <dsp:nvSpPr>
        <dsp:cNvPr id="0" name=""/>
        <dsp:cNvSpPr/>
      </dsp:nvSpPr>
      <dsp:spPr>
        <a:xfrm>
          <a:off x="5538969" y="3200403"/>
          <a:ext cx="1619264" cy="1619264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rPr>
            <a:t>Joint development in rapid cycles</a:t>
          </a:r>
          <a:endParaRPr lang="en-GB" sz="1300" b="1" kern="1200" dirty="0">
            <a:solidFill>
              <a:schemeClr val="tx1">
                <a:lumMod val="50000"/>
                <a:lumOff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5776105" y="3437539"/>
        <a:ext cx="1144992" cy="1144992"/>
      </dsp:txXfrm>
    </dsp:sp>
    <dsp:sp modelId="{5753CCF1-AA2E-4A97-B8BD-F59146221072}">
      <dsp:nvSpPr>
        <dsp:cNvPr id="0" name=""/>
        <dsp:cNvSpPr/>
      </dsp:nvSpPr>
      <dsp:spPr>
        <a:xfrm rot="10800000">
          <a:off x="4930793" y="3736784"/>
          <a:ext cx="429777" cy="546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10800000">
        <a:off x="5059726" y="3846084"/>
        <a:ext cx="300844" cy="327901"/>
      </dsp:txXfrm>
    </dsp:sp>
    <dsp:sp modelId="{61256793-FA4D-4086-981E-F47746EECC0A}">
      <dsp:nvSpPr>
        <dsp:cNvPr id="0" name=""/>
        <dsp:cNvSpPr/>
      </dsp:nvSpPr>
      <dsp:spPr>
        <a:xfrm>
          <a:off x="3108804" y="3200403"/>
          <a:ext cx="1619264" cy="1619264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rPr>
            <a:t>Test prototypes in CERN environment</a:t>
          </a:r>
          <a:endParaRPr lang="en-GB" sz="1300" b="1" kern="1200" dirty="0">
            <a:solidFill>
              <a:schemeClr val="tx1">
                <a:lumMod val="50000"/>
                <a:lumOff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3345940" y="3437539"/>
        <a:ext cx="1144992" cy="1144992"/>
      </dsp:txXfrm>
    </dsp:sp>
    <dsp:sp modelId="{E1788102-BF2B-4EED-8A14-8E82EAC656DB}">
      <dsp:nvSpPr>
        <dsp:cNvPr id="0" name=""/>
        <dsp:cNvSpPr/>
      </dsp:nvSpPr>
      <dsp:spPr>
        <a:xfrm rot="14917004">
          <a:off x="3398449" y="2753118"/>
          <a:ext cx="269647" cy="546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10800000">
        <a:off x="3453643" y="2900081"/>
        <a:ext cx="188753" cy="327901"/>
      </dsp:txXfrm>
    </dsp:sp>
    <dsp:sp modelId="{615BE148-05BA-46B2-B296-BC2739AED797}">
      <dsp:nvSpPr>
        <dsp:cNvPr id="0" name=""/>
        <dsp:cNvSpPr/>
      </dsp:nvSpPr>
      <dsp:spPr>
        <a:xfrm>
          <a:off x="2332913" y="1218858"/>
          <a:ext cx="1619264" cy="1619264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rPr>
            <a:t>Produce advanced products and services</a:t>
          </a:r>
          <a:endParaRPr lang="en-GB" sz="1300" b="1" kern="1200" dirty="0">
            <a:solidFill>
              <a:schemeClr val="tx1">
                <a:lumMod val="50000"/>
                <a:lumOff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570049" y="1455994"/>
        <a:ext cx="1144992" cy="1144992"/>
      </dsp:txXfrm>
    </dsp:sp>
    <dsp:sp modelId="{4791F5E6-FA32-49CC-BFB2-F113EDEAE523}">
      <dsp:nvSpPr>
        <dsp:cNvPr id="0" name=""/>
        <dsp:cNvSpPr/>
      </dsp:nvSpPr>
      <dsp:spPr>
        <a:xfrm rot="20077726">
          <a:off x="3975291" y="1286915"/>
          <a:ext cx="309645" cy="546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3979771" y="1416116"/>
        <a:ext cx="216752" cy="327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9045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9045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30A979-00AB-4798-A104-F4E3FCCC7CC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771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9045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3788" y="549275"/>
            <a:ext cx="4873625" cy="2741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736" y="3474721"/>
            <a:ext cx="7679732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9045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4A12C8-2C28-4570-BF40-EA4A75B97A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98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3788" y="549275"/>
            <a:ext cx="48736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01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26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89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92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2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60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87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35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3788" y="549275"/>
            <a:ext cx="48736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F6B0E-26BE-4983-9B2B-37041EF780B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0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3788" y="549275"/>
            <a:ext cx="48736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88CBE2-E9A1-47C5-90EB-E57701E718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8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\\cern.ch\dfs\Users\m\mlejeune\Desktop\AS SCREENSHOTS - For PPT\1_No_text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70" b="12943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0" y="1657350"/>
            <a:ext cx="4800600" cy="1600200"/>
          </a:xfrm>
        </p:spPr>
        <p:txBody>
          <a:bodyPr anchor="b"/>
          <a:lstStyle>
            <a:lvl1pPr>
              <a:lnSpc>
                <a:spcPct val="100000"/>
              </a:lnSpc>
              <a:defRPr sz="38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3429002"/>
            <a:ext cx="4800600" cy="914400"/>
          </a:xfrm>
        </p:spPr>
        <p:txBody>
          <a:bodyPr/>
          <a:lstStyle>
            <a:lvl1pPr marL="0" indent="0" algn="r">
              <a:buFont typeface="Tw Cen MT Condensed Extra Bold" pitchFamily="34" charset="0"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4248150"/>
            <a:ext cx="1343101" cy="8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7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B6A18-48BB-4144-B07A-71F52C47B9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79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171450"/>
            <a:ext cx="19050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71450"/>
            <a:ext cx="55626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3914F-198C-485C-81C8-54FFFE0695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82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9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98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112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59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2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404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853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53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§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chemeClr val="tx2">
                  <a:lumMod val="65000"/>
                  <a:lumOff val="35000"/>
                </a:schemeClr>
              </a:buClr>
              <a:buFont typeface="Arial" pitchFamily="34" charset="0"/>
              <a:buChar char="•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chemeClr val="accent4">
                  <a:lumMod val="50000"/>
                  <a:lumOff val="50000"/>
                </a:schemeClr>
              </a:buClr>
              <a:buFont typeface="Arial" pitchFamily="34" charset="0"/>
              <a:buChar char="›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i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50220-DD9C-47A5-93EE-42AF7A75DF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9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81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380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53107-F608-456C-B393-1636D6288C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1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914400"/>
            <a:ext cx="3733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914400"/>
            <a:ext cx="3733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0176A-5866-4CEE-8F28-C919D9E3FB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17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AD700-66B0-443A-AB99-3C1FAC844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EE3D9-8D13-4984-BB83-25C3368A5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59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AA65D-7072-47D8-A2F2-9D5D40918B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1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9954B-5CDA-43F8-873A-EEFBD1CA1A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85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6E66B-3C5D-4590-A840-4F056A3E3D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ern.ch\dfs\Users\m\mlejeune\Desktop\AS SCREENSHOTS - For PPT\17_No_text.png"/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34766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228600" y="4914900"/>
            <a:ext cx="8686800" cy="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914400"/>
            <a:ext cx="7620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4914900"/>
            <a:ext cx="6858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71451"/>
            <a:ext cx="7620000" cy="4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49149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BFF724B7-BA1C-4BA8-8071-FB3075E839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99" y="76200"/>
            <a:ext cx="1343101" cy="8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5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6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120000"/>
        <a:buFont typeface="Tw Cen MT Condensed Extra Bold" pitchFamily="34" charset="0"/>
        <a:buChar char="&gt;"/>
        <a:defRPr sz="28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Wingdings" charset="2"/>
        <a:buChar char="§"/>
        <a:defRPr sz="2400">
          <a:solidFill>
            <a:schemeClr val="accent6">
              <a:lumMod val="75000"/>
            </a:schemeClr>
          </a:solidFill>
          <a:latin typeface="Franklin Gothic Book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•"/>
        <a:defRPr sz="2000">
          <a:solidFill>
            <a:schemeClr val="accent6">
              <a:lumMod val="75000"/>
            </a:schemeClr>
          </a:solidFill>
          <a:latin typeface="Franklin Gothic Book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–"/>
        <a:defRPr>
          <a:solidFill>
            <a:schemeClr val="accent6">
              <a:lumMod val="75000"/>
            </a:schemeClr>
          </a:solidFill>
          <a:latin typeface="Franklin Gothic Book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chemeClr val="accent6">
              <a:lumMod val="75000"/>
            </a:schemeClr>
          </a:solidFill>
          <a:latin typeface="Franklin Gothic Book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3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3.png"/><Relationship Id="rId5" Type="http://schemas.openxmlformats.org/officeDocument/2006/relationships/image" Target="../media/image39.png"/><Relationship Id="rId10" Type="http://schemas.openxmlformats.org/officeDocument/2006/relationships/image" Target="../media/image12.jpeg"/><Relationship Id="rId4" Type="http://schemas.openxmlformats.org/officeDocument/2006/relationships/image" Target="../media/image38.png"/><Relationship Id="rId9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90600" y="1657350"/>
            <a:ext cx="7848600" cy="1600200"/>
          </a:xfrm>
        </p:spPr>
        <p:txBody>
          <a:bodyPr/>
          <a:lstStyle/>
          <a:p>
            <a:r>
              <a:rPr lang="en-US" dirty="0" smtClean="0"/>
              <a:t>CERN openlab</a:t>
            </a:r>
            <a:br>
              <a:rPr lang="en-US" dirty="0" smtClean="0"/>
            </a:br>
            <a:r>
              <a:rPr lang="en-US" dirty="0" smtClean="0"/>
              <a:t>a Model for Research,</a:t>
            </a:r>
            <a:br>
              <a:rPr lang="en-US" dirty="0" smtClean="0"/>
            </a:br>
            <a:r>
              <a:rPr lang="en-US" dirty="0" smtClean="0"/>
              <a:t>Innovation and Collaboration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962400" y="3429002"/>
            <a:ext cx="4800600" cy="914400"/>
          </a:xfrm>
        </p:spPr>
        <p:txBody>
          <a:bodyPr/>
          <a:lstStyle/>
          <a:p>
            <a:r>
              <a:rPr lang="fr-CH" dirty="0" smtClean="0">
                <a:latin typeface="Arial" pitchFamily="34" charset="0"/>
                <a:cs typeface="Arial" pitchFamily="34" charset="0"/>
              </a:rPr>
              <a:t>Alberto Di Meglio</a:t>
            </a:r>
          </a:p>
          <a:p>
            <a:r>
              <a:rPr lang="fr-CH" dirty="0" smtClean="0">
                <a:latin typeface="Arial" pitchFamily="34" charset="0"/>
                <a:cs typeface="Arial" pitchFamily="34" charset="0"/>
              </a:rPr>
              <a:t>CERN openlab CTO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4775731"/>
            <a:ext cx="2026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accent6">
                    <a:lumMod val="75000"/>
                  </a:schemeClr>
                </a:solidFill>
              </a:rPr>
              <a:t>DOI: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</a:rPr>
              <a:t>10.5281/zenodo.8518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129" t="17418" r="7257" b="13378"/>
          <a:stretch/>
        </p:blipFill>
        <p:spPr>
          <a:xfrm>
            <a:off x="6096000" y="4343402"/>
            <a:ext cx="1163452" cy="7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cern.ch\dfs\Users\m\mlejeune\Desktop\AS SCREENSHOTS - For PPT\2_No_text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3714750"/>
            <a:ext cx="46482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Computing and Data Challenges in HEP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4914900"/>
            <a:ext cx="68580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5F2C59-C3A7-46C7-91C3-EEC8252EAC7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991" y="978176"/>
            <a:ext cx="1194121" cy="636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Handling and Computation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163778" y="939789"/>
            <a:ext cx="2209800" cy="1524000"/>
            <a:chOff x="381000" y="950180"/>
            <a:chExt cx="2209800" cy="1524000"/>
          </a:xfrm>
        </p:grpSpPr>
        <p:sp>
          <p:nvSpPr>
            <p:cNvPr id="8" name="Rounded Rectangle 7"/>
            <p:cNvSpPr/>
            <p:nvPr/>
          </p:nvSpPr>
          <p:spPr>
            <a:xfrm>
              <a:off x="381000" y="950180"/>
              <a:ext cx="2209800" cy="1524000"/>
            </a:xfrm>
            <a:prstGeom prst="roundRect">
              <a:avLst/>
            </a:prstGeom>
            <a:solidFill>
              <a:srgbClr val="155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dirty="0" smtClean="0"/>
                <a:t>Online Triggers and Filters</a:t>
              </a:r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229" y="1047750"/>
              <a:ext cx="1539341" cy="806128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208822" y="935399"/>
            <a:ext cx="3278407" cy="27793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Offline Reconstruction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685800" y="3409950"/>
            <a:ext cx="2446070" cy="12954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err="1" smtClean="0"/>
              <a:t>Offiine</a:t>
            </a:r>
            <a:r>
              <a:rPr lang="en-US" dirty="0" smtClean="0"/>
              <a:t> Simulation</a:t>
            </a: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5105400" y="2266950"/>
            <a:ext cx="3770923" cy="25431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Offline Analysis</a:t>
            </a:r>
            <a:endParaRPr lang="en-GB" dirty="0"/>
          </a:p>
        </p:txBody>
      </p:sp>
      <p:sp>
        <p:nvSpPr>
          <p:cNvPr id="13" name="Right Arrow 12"/>
          <p:cNvSpPr/>
          <p:nvPr/>
        </p:nvSpPr>
        <p:spPr>
          <a:xfrm>
            <a:off x="2027123" y="1419491"/>
            <a:ext cx="634167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667000" y="1387838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Selection &amp; reconstruction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61612" y="3557915"/>
            <a:ext cx="1391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Event simulation</a:t>
            </a:r>
            <a:endParaRPr lang="en-GB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708" y="3802924"/>
            <a:ext cx="1009650" cy="246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206" y="2511132"/>
            <a:ext cx="1194121" cy="63686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5400000">
            <a:off x="2649830" y="2063186"/>
            <a:ext cx="634167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 rot="16200000">
            <a:off x="2150126" y="3209777"/>
            <a:ext cx="634167" cy="3757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705522" y="319153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Event reprocessing</a:t>
            </a:r>
            <a:endParaRPr lang="en-GB" sz="1400" dirty="0"/>
          </a:p>
        </p:txBody>
      </p:sp>
      <p:sp>
        <p:nvSpPr>
          <p:cNvPr id="22" name="Bent-Up Arrow 21"/>
          <p:cNvSpPr/>
          <p:nvPr/>
        </p:nvSpPr>
        <p:spPr>
          <a:xfrm rot="5400000">
            <a:off x="3205263" y="3077870"/>
            <a:ext cx="505122" cy="504489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121" y="2008239"/>
            <a:ext cx="1095039" cy="757374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20481108">
            <a:off x="3596347" y="2490226"/>
            <a:ext cx="634167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73044" y="2625114"/>
            <a:ext cx="1724173" cy="452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raw data, 6 GB/s</a:t>
            </a:r>
            <a:endParaRPr lang="en-GB" sz="1400" dirty="0"/>
          </a:p>
        </p:txBody>
      </p:sp>
      <p:sp>
        <p:nvSpPr>
          <p:cNvPr id="27" name="Rectangle 26"/>
          <p:cNvSpPr/>
          <p:nvPr/>
        </p:nvSpPr>
        <p:spPr>
          <a:xfrm>
            <a:off x="5407102" y="1951078"/>
            <a:ext cx="1524000" cy="452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 summary</a:t>
            </a:r>
            <a:endParaRPr lang="en-GB" sz="1400" dirty="0"/>
          </a:p>
        </p:txBody>
      </p:sp>
      <p:sp>
        <p:nvSpPr>
          <p:cNvPr id="28" name="Bent-Up Arrow 27"/>
          <p:cNvSpPr/>
          <p:nvPr/>
        </p:nvSpPr>
        <p:spPr>
          <a:xfrm flipV="1">
            <a:off x="3994050" y="1533861"/>
            <a:ext cx="505122" cy="504489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009881" y="2501293"/>
            <a:ext cx="2000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Batch Physics Analysis</a:t>
            </a:r>
            <a:endParaRPr lang="en-GB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041786" y="4473773"/>
            <a:ext cx="1770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Interactive Analysis</a:t>
            </a:r>
            <a:endParaRPr lang="en-GB" sz="1400" dirty="0"/>
          </a:p>
        </p:txBody>
      </p:sp>
      <p:sp>
        <p:nvSpPr>
          <p:cNvPr id="32" name="Left-Right Arrow 31"/>
          <p:cNvSpPr/>
          <p:nvPr/>
        </p:nvSpPr>
        <p:spPr>
          <a:xfrm>
            <a:off x="5316852" y="2488357"/>
            <a:ext cx="705339" cy="340951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79" y="3892307"/>
            <a:ext cx="877398" cy="5849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271" y="3008752"/>
            <a:ext cx="408647" cy="7464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052" y="3036706"/>
            <a:ext cx="408647" cy="7464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183" y="3927607"/>
            <a:ext cx="877398" cy="58493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368" y="4164263"/>
            <a:ext cx="877398" cy="584932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>
          <a:xfrm rot="2422298">
            <a:off x="7672472" y="2935871"/>
            <a:ext cx="634167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ight Arrow 41"/>
          <p:cNvSpPr/>
          <p:nvPr/>
        </p:nvSpPr>
        <p:spPr>
          <a:xfrm rot="2422298">
            <a:off x="6783752" y="2894518"/>
            <a:ext cx="634167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ight Arrow 42"/>
          <p:cNvSpPr/>
          <p:nvPr/>
        </p:nvSpPr>
        <p:spPr>
          <a:xfrm rot="9108073">
            <a:off x="5890289" y="3578639"/>
            <a:ext cx="1338595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Arrow 43"/>
          <p:cNvSpPr/>
          <p:nvPr/>
        </p:nvSpPr>
        <p:spPr>
          <a:xfrm rot="7357985">
            <a:off x="7069898" y="3834623"/>
            <a:ext cx="480989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ight Arrow 45"/>
          <p:cNvSpPr/>
          <p:nvPr/>
        </p:nvSpPr>
        <p:spPr>
          <a:xfrm rot="7357985">
            <a:off x="8070711" y="3696945"/>
            <a:ext cx="480989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7258391" y="1579508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Processed data (active tapes)</a:t>
            </a:r>
            <a:endParaRPr lang="en-GB" sz="1400" dirty="0"/>
          </a:p>
        </p:txBody>
      </p:sp>
      <p:sp>
        <p:nvSpPr>
          <p:cNvPr id="49" name="Bent-Up Arrow 48"/>
          <p:cNvSpPr/>
          <p:nvPr/>
        </p:nvSpPr>
        <p:spPr>
          <a:xfrm rot="16200000" flipV="1">
            <a:off x="5537544" y="779315"/>
            <a:ext cx="532528" cy="1713120"/>
          </a:xfrm>
          <a:prstGeom prst="bentUpArrow">
            <a:avLst>
              <a:gd name="adj1" fmla="val 25000"/>
              <a:gd name="adj2" fmla="val 27324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3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data?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037" y="1061915"/>
            <a:ext cx="2341563" cy="1460032"/>
          </a:xfrm>
          <a:prstGeom prst="rect">
            <a:avLst/>
          </a:prstGeom>
        </p:spPr>
      </p:pic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152400" y="1061915"/>
            <a:ext cx="5562600" cy="3795835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2000" kern="0">
                <a:solidFill>
                  <a:schemeClr val="accent6">
                    <a:lumMod val="75000"/>
                  </a:schemeClr>
                </a:solidFill>
                <a:latin typeface="+mn-lt"/>
              </a:defRPr>
            </a:lvl1pPr>
            <a:lvl2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  <a:defRPr sz="2000" kern="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120000"/>
              <a:buChar char="•"/>
              <a:defRPr sz="20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120000"/>
              <a:buChar char="–"/>
              <a:defRPr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20000"/>
              <a:buChar char="»"/>
              <a:defRPr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Raw data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Was a detector element hit?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How much energy?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What time?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Simulated data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Simulate particle collisions (hard interaction) according to a candidate theory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Simulate interaction of primary and secondary particles with detector material</a:t>
            </a:r>
          </a:p>
          <a:p>
            <a:pPr lvl="1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Outcome: detailed response of the detector to a known “event”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Reconstructed data (derived from both of the above)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Momentum of tracks (4-vectors)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Energy in clusters (jets)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Particle type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Calibration information</a:t>
            </a:r>
          </a:p>
          <a:p>
            <a:pPr lvl="1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Highest data complexity is here…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Analysis data (derived from RECO data)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User or group specific data abstractions or selections</a:t>
            </a:r>
          </a:p>
          <a:p>
            <a:pPr lvl="1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Science happens here…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2114550"/>
            <a:ext cx="2341563" cy="145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350" y="3283602"/>
            <a:ext cx="1993650" cy="15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4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078" y="728665"/>
            <a:ext cx="2005043" cy="1882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Challenges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304800" y="1073150"/>
            <a:ext cx="4572000" cy="3632200"/>
          </a:xfrm>
          <a:prstGeom prst="rect">
            <a:avLst/>
          </a:prstGeom>
          <a:ln/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Signal/Noise: 10</a:t>
            </a:r>
            <a:r>
              <a:rPr lang="en-US" sz="1600" kern="0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-13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(10</a:t>
            </a:r>
            <a:r>
              <a:rPr lang="en-US" sz="1600" kern="0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-9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offline)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Data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volume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High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rate * large number of channels * 4 experiments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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~25 PB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of new data each year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Compute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power and storage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Event complexity * Nb. events * thousands users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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300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k CPUs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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170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PB of disk storage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Worldwide analysis &amp; funding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Computing funding locally in major regions &amp; countries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Efficient analysis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everywhere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~1.5M jobs/day, 150k CPU-years/year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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GRID technology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931609"/>
            <a:ext cx="1772954" cy="15088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611606"/>
            <a:ext cx="2819400" cy="21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Grid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47750"/>
            <a:ext cx="5168922" cy="3587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819150"/>
            <a:ext cx="3412290" cy="2256603"/>
          </a:xfrm>
          <a:prstGeom prst="rect">
            <a:avLst/>
          </a:prstGeom>
        </p:spPr>
      </p:pic>
      <p:sp>
        <p:nvSpPr>
          <p:cNvPr id="8" name="Rectangle 12"/>
          <p:cNvSpPr>
            <a:spLocks/>
          </p:cNvSpPr>
          <p:nvPr/>
        </p:nvSpPr>
        <p:spPr bwMode="auto">
          <a:xfrm>
            <a:off x="5486401" y="3181350"/>
            <a:ext cx="3412290" cy="1600757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Tier-0 (CERN):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recording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Initial data reconstruction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distribution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Tier-1 (</a:t>
            </a:r>
            <a:r>
              <a:rPr lang="en-US" sz="11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12 </a:t>
            </a:r>
            <a:r>
              <a:rPr lang="en-US" sz="11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centres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):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Permanent storage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Re-processing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Analysis</a:t>
            </a:r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7292288" y="3293870"/>
            <a:ext cx="1606402" cy="876300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Tier-2  </a:t>
            </a: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(68 Federations, ~140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centres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):</a:t>
            </a:r>
            <a:endParaRPr lang="en-US" sz="44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Simulation</a:t>
            </a:r>
            <a:endParaRPr lang="en-US" sz="44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End-user analysis</a:t>
            </a:r>
          </a:p>
        </p:txBody>
      </p:sp>
    </p:spTree>
    <p:extLst>
      <p:ext uri="{BB962C8B-B14F-4D97-AF65-F5344CB8AC3E}">
        <p14:creationId xmlns:p14="http://schemas.microsoft.com/office/powerpoint/2010/main" val="16622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WLCG </a:t>
            </a:r>
            <a:r>
              <a:rPr lang="en-US" dirty="0" smtClean="0"/>
              <a:t>and Latin </a:t>
            </a:r>
            <a:r>
              <a:rPr lang="en-US" dirty="0" smtClean="0"/>
              <a:t>America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Mexico and other LA Countries provide active contributions to HEP and WLCG</a:t>
            </a:r>
          </a:p>
          <a:p>
            <a:r>
              <a:rPr lang="en-US" dirty="0" smtClean="0"/>
              <a:t>2 WLCG T2 Federations:</a:t>
            </a:r>
          </a:p>
          <a:p>
            <a:pPr lvl="1"/>
            <a:r>
              <a:rPr lang="en-US" dirty="0" smtClean="0"/>
              <a:t>Latin America Federation (7 sites)</a:t>
            </a:r>
          </a:p>
          <a:p>
            <a:pPr lvl="1"/>
            <a:r>
              <a:rPr lang="en-US" dirty="0" smtClean="0"/>
              <a:t>SPRACE Federation (2 sites)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410653"/>
              </p:ext>
            </p:extLst>
          </p:nvPr>
        </p:nvGraphicFramePr>
        <p:xfrm>
          <a:off x="1447800" y="3544570"/>
          <a:ext cx="7467600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143000"/>
                <a:gridCol w="1066800"/>
                <a:gridCol w="990600"/>
                <a:gridCol w="914400"/>
                <a:gridCol w="1981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2014 Pledges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ALICE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ATLAS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CMS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bg1"/>
                          </a:solidFill>
                        </a:rPr>
                        <a:t>LHCb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CPU</a:t>
                      </a:r>
                      <a:br>
                        <a:rPr lang="en-US" sz="12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(HEP-SPEC06)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852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7,340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20,000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8,000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36,192 (4% req.)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Disk (TB)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300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236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1,202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120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1,858 (2% req.)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8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025" y="906512"/>
            <a:ext cx="5711809" cy="3707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WLCG and Latin America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6" name="Line Callout 1 5"/>
          <p:cNvSpPr/>
          <p:nvPr/>
        </p:nvSpPr>
        <p:spPr>
          <a:xfrm>
            <a:off x="7801636" y="4087529"/>
            <a:ext cx="990600" cy="612648"/>
          </a:xfrm>
          <a:prstGeom prst="borderCallout1">
            <a:avLst>
              <a:gd name="adj1" fmla="val 18750"/>
              <a:gd name="adj2" fmla="val -8333"/>
              <a:gd name="adj3" fmla="val -15780"/>
              <a:gd name="adj4" fmla="val -27011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EELA-UNLP</a:t>
            </a:r>
            <a:endParaRPr lang="en-GB" dirty="0"/>
          </a:p>
        </p:txBody>
      </p:sp>
      <p:sp>
        <p:nvSpPr>
          <p:cNvPr id="9" name="Line Callout 1 8"/>
          <p:cNvSpPr/>
          <p:nvPr/>
        </p:nvSpPr>
        <p:spPr>
          <a:xfrm>
            <a:off x="7772400" y="3330702"/>
            <a:ext cx="1066800" cy="612648"/>
          </a:xfrm>
          <a:prstGeom prst="borderCallout1">
            <a:avLst>
              <a:gd name="adj1" fmla="val 18750"/>
              <a:gd name="adj2" fmla="val -8333"/>
              <a:gd name="adj3" fmla="val 39785"/>
              <a:gd name="adj4" fmla="val -203741"/>
            </a:avLst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SPRACE+UNESP</a:t>
            </a:r>
            <a:endParaRPr lang="en-GB" dirty="0"/>
          </a:p>
        </p:txBody>
      </p:sp>
      <p:sp>
        <p:nvSpPr>
          <p:cNvPr id="10" name="Line Callout 1 9"/>
          <p:cNvSpPr/>
          <p:nvPr/>
        </p:nvSpPr>
        <p:spPr>
          <a:xfrm>
            <a:off x="7805331" y="848093"/>
            <a:ext cx="990600" cy="612648"/>
          </a:xfrm>
          <a:prstGeom prst="borderCallout1">
            <a:avLst>
              <a:gd name="adj1" fmla="val 18750"/>
              <a:gd name="adj2" fmla="val -8333"/>
              <a:gd name="adj3" fmla="val 439630"/>
              <a:gd name="adj4" fmla="val -21681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CBPF</a:t>
            </a:r>
            <a:endParaRPr lang="en-GB" dirty="0"/>
          </a:p>
        </p:txBody>
      </p:sp>
      <p:sp>
        <p:nvSpPr>
          <p:cNvPr id="11" name="Line Callout 1 10"/>
          <p:cNvSpPr/>
          <p:nvPr/>
        </p:nvSpPr>
        <p:spPr>
          <a:xfrm>
            <a:off x="381000" y="3943350"/>
            <a:ext cx="990600" cy="612648"/>
          </a:xfrm>
          <a:prstGeom prst="borderCallout1">
            <a:avLst>
              <a:gd name="adj1" fmla="val 20048"/>
              <a:gd name="adj2" fmla="val 110463"/>
              <a:gd name="adj3" fmla="val -5570"/>
              <a:gd name="adj4" fmla="val 44344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EELA-UTFSM</a:t>
            </a:r>
            <a:endParaRPr lang="en-GB" dirty="0"/>
          </a:p>
        </p:txBody>
      </p:sp>
      <p:sp>
        <p:nvSpPr>
          <p:cNvPr id="13" name="Line Callout 1 12"/>
          <p:cNvSpPr/>
          <p:nvPr/>
        </p:nvSpPr>
        <p:spPr>
          <a:xfrm>
            <a:off x="237851" y="2971800"/>
            <a:ext cx="1276898" cy="612648"/>
          </a:xfrm>
          <a:prstGeom prst="borderCallout1">
            <a:avLst>
              <a:gd name="adj1" fmla="val 20048"/>
              <a:gd name="adj2" fmla="val 110463"/>
              <a:gd name="adj3" fmla="val -71192"/>
              <a:gd name="adj4" fmla="val 34486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UNIANDES</a:t>
            </a:r>
            <a:endParaRPr lang="en-GB" dirty="0"/>
          </a:p>
        </p:txBody>
      </p:sp>
      <p:sp>
        <p:nvSpPr>
          <p:cNvPr id="14" name="Line Callout 1 13"/>
          <p:cNvSpPr/>
          <p:nvPr/>
        </p:nvSpPr>
        <p:spPr>
          <a:xfrm>
            <a:off x="381000" y="1968366"/>
            <a:ext cx="990600" cy="612648"/>
          </a:xfrm>
          <a:prstGeom prst="borderCallout1">
            <a:avLst>
              <a:gd name="adj1" fmla="val 20048"/>
              <a:gd name="adj2" fmla="val 110463"/>
              <a:gd name="adj3" fmla="val 4894"/>
              <a:gd name="adj4" fmla="val 34560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ICN-UNAM</a:t>
            </a:r>
            <a:endParaRPr lang="en-GB" dirty="0"/>
          </a:p>
        </p:txBody>
      </p:sp>
      <p:sp>
        <p:nvSpPr>
          <p:cNvPr id="15" name="Line Callout 1 14"/>
          <p:cNvSpPr/>
          <p:nvPr/>
        </p:nvSpPr>
        <p:spPr>
          <a:xfrm>
            <a:off x="7801636" y="1675464"/>
            <a:ext cx="990600" cy="612648"/>
          </a:xfrm>
          <a:prstGeom prst="borderCallout1">
            <a:avLst>
              <a:gd name="adj1" fmla="val 18750"/>
              <a:gd name="adj2" fmla="val -8333"/>
              <a:gd name="adj3" fmla="val 305987"/>
              <a:gd name="adj4" fmla="val -21603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UERJ</a:t>
            </a:r>
            <a:endParaRPr lang="en-GB" dirty="0"/>
          </a:p>
        </p:txBody>
      </p:sp>
      <p:sp>
        <p:nvSpPr>
          <p:cNvPr id="16" name="Line Callout 1 15"/>
          <p:cNvSpPr/>
          <p:nvPr/>
        </p:nvSpPr>
        <p:spPr>
          <a:xfrm>
            <a:off x="7801636" y="2533418"/>
            <a:ext cx="990600" cy="612648"/>
          </a:xfrm>
          <a:prstGeom prst="borderCallout1">
            <a:avLst>
              <a:gd name="adj1" fmla="val 18750"/>
              <a:gd name="adj2" fmla="val -8333"/>
              <a:gd name="adj3" fmla="val 171008"/>
              <a:gd name="adj4" fmla="val -22323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SAMPA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27241" y="942957"/>
            <a:ext cx="1523999" cy="3152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 Fed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41666" y="1360179"/>
            <a:ext cx="1523999" cy="315285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SPRACE Fed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20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and Latin America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742950"/>
            <a:ext cx="7620000" cy="3829050"/>
          </a:xfrm>
        </p:spPr>
        <p:txBody>
          <a:bodyPr/>
          <a:lstStyle/>
          <a:p>
            <a:r>
              <a:rPr lang="en-GB" sz="2000" b="1" dirty="0" smtClean="0"/>
              <a:t>Argentina </a:t>
            </a:r>
            <a:r>
              <a:rPr lang="en-GB" sz="2000" dirty="0" smtClean="0"/>
              <a:t>(UBA, UNLP): </a:t>
            </a:r>
            <a:r>
              <a:rPr lang="en-GB" sz="1800" dirty="0" smtClean="0"/>
              <a:t>ATLAS</a:t>
            </a:r>
          </a:p>
          <a:p>
            <a:r>
              <a:rPr lang="en-GB" sz="2000" b="1" dirty="0" smtClean="0"/>
              <a:t>Brazil </a:t>
            </a:r>
            <a:r>
              <a:rPr lang="en-GB" sz="2000" dirty="0" smtClean="0"/>
              <a:t>(</a:t>
            </a:r>
            <a:r>
              <a:rPr lang="pt-BR" sz="2000" dirty="0" smtClean="0"/>
              <a:t>UFJF, CBPF, CFET, UFRJ, UERJ, UFSJ, USP, UNICAMP, UNESP</a:t>
            </a:r>
            <a:r>
              <a:rPr lang="en-GB" sz="2000" dirty="0" smtClean="0"/>
              <a:t>): </a:t>
            </a:r>
            <a:r>
              <a:rPr lang="en-GB" sz="1800" dirty="0" smtClean="0"/>
              <a:t>ALICE, ATLAS, CMS, </a:t>
            </a:r>
            <a:r>
              <a:rPr lang="en-GB" sz="1800" dirty="0" err="1" smtClean="0"/>
              <a:t>LHCb</a:t>
            </a:r>
            <a:r>
              <a:rPr lang="en-GB" sz="1800" dirty="0" smtClean="0"/>
              <a:t>, ALPHA (AD), Pierre Auger</a:t>
            </a:r>
          </a:p>
          <a:p>
            <a:r>
              <a:rPr lang="en-GB" sz="2000" b="1" dirty="0" smtClean="0"/>
              <a:t>Chile </a:t>
            </a:r>
            <a:r>
              <a:rPr lang="en-GB" sz="2000" dirty="0" smtClean="0"/>
              <a:t>(</a:t>
            </a:r>
            <a:r>
              <a:rPr lang="es-ES" sz="2000" dirty="0" smtClean="0"/>
              <a:t>PUCC, Talca, UTFSM): </a:t>
            </a:r>
            <a:r>
              <a:rPr lang="es-ES" sz="1800" dirty="0" smtClean="0"/>
              <a:t>ALICE,</a:t>
            </a:r>
            <a:r>
              <a:rPr lang="es-ES" sz="2000" dirty="0" smtClean="0"/>
              <a:t> </a:t>
            </a:r>
            <a:r>
              <a:rPr lang="es-ES" sz="1800" dirty="0" smtClean="0"/>
              <a:t>ATLAS</a:t>
            </a:r>
          </a:p>
          <a:p>
            <a:r>
              <a:rPr lang="es-ES" sz="2000" b="1" dirty="0" smtClean="0"/>
              <a:t>Colombia </a:t>
            </a:r>
            <a:r>
              <a:rPr lang="es-ES" sz="2000" dirty="0" smtClean="0"/>
              <a:t>(UAN, UNIANDES, UN, Antioquia): </a:t>
            </a:r>
            <a:r>
              <a:rPr lang="en-GB" sz="1800" dirty="0" smtClean="0"/>
              <a:t>ATLAS, CMS</a:t>
            </a:r>
          </a:p>
          <a:p>
            <a:r>
              <a:rPr lang="en-GB" sz="2000" b="1" dirty="0" smtClean="0"/>
              <a:t>Cuba </a:t>
            </a:r>
            <a:r>
              <a:rPr lang="en-GB" sz="2000" dirty="0" smtClean="0"/>
              <a:t>(CEADEN): </a:t>
            </a:r>
            <a:r>
              <a:rPr lang="en-GB" sz="1800" dirty="0" smtClean="0"/>
              <a:t>ALICE</a:t>
            </a:r>
          </a:p>
          <a:p>
            <a:r>
              <a:rPr lang="es-ES" sz="2000" b="1" dirty="0" err="1" smtClean="0"/>
              <a:t>Mexico</a:t>
            </a:r>
            <a:r>
              <a:rPr lang="es-ES" sz="2000" b="1" dirty="0" smtClean="0"/>
              <a:t> </a:t>
            </a:r>
            <a:r>
              <a:rPr lang="es-ES" sz="2000" dirty="0" smtClean="0"/>
              <a:t>(CINVESTAV, UNAM, UAS, BUAP, Iberoamericana, UASLP): </a:t>
            </a:r>
            <a:r>
              <a:rPr lang="es-ES" sz="1800" dirty="0" smtClean="0"/>
              <a:t>ALICE, CMS</a:t>
            </a:r>
            <a:endParaRPr lang="es-ES" sz="2000" dirty="0"/>
          </a:p>
          <a:p>
            <a:r>
              <a:rPr lang="en-GB" sz="2000" b="1" dirty="0" smtClean="0"/>
              <a:t>Peru </a:t>
            </a:r>
            <a:r>
              <a:rPr lang="en-GB" sz="2000" dirty="0" smtClean="0"/>
              <a:t>(PUCP): </a:t>
            </a:r>
            <a:r>
              <a:rPr lang="en-GB" sz="1800" dirty="0" smtClean="0"/>
              <a:t>ALICE</a:t>
            </a:r>
          </a:p>
          <a:p>
            <a:r>
              <a:rPr lang="en-GB" sz="1800" dirty="0" smtClean="0"/>
              <a:t>7 </a:t>
            </a:r>
            <a:r>
              <a:rPr lang="en-US" sz="1800" dirty="0"/>
              <a:t>CERN – Latin American School of High-Energy </a:t>
            </a:r>
            <a:r>
              <a:rPr lang="en-US" sz="1800" dirty="0" smtClean="0"/>
              <a:t>Physics</a:t>
            </a:r>
          </a:p>
          <a:p>
            <a:pPr lvl="1"/>
            <a:r>
              <a:rPr lang="en-GB" sz="1600" dirty="0" smtClean="0"/>
              <a:t>Every 2 years since 2001</a:t>
            </a:r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58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cern.ch\dfs\Users\m\mlejeune\Desktop\AS SCREENSHOTS - For PPT\2_No_text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05F2C59-C3A7-46C7-91C3-EEC8252EAC77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495800" y="3714750"/>
            <a:ext cx="46482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Requirements and Future Challenges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4914900"/>
            <a:ext cx="68580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95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Schedule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F50220-DD9C-47A5-93EE-42AF7A75DF71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23207" y="1426029"/>
            <a:ext cx="1676400" cy="228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First run</a:t>
            </a:r>
            <a:endParaRPr lang="en-GB" sz="1100" dirty="0"/>
          </a:p>
        </p:txBody>
      </p:sp>
      <p:sp>
        <p:nvSpPr>
          <p:cNvPr id="11" name="Rectangle 10"/>
          <p:cNvSpPr/>
          <p:nvPr/>
        </p:nvSpPr>
        <p:spPr>
          <a:xfrm>
            <a:off x="2299607" y="1426029"/>
            <a:ext cx="645153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LS1</a:t>
            </a:r>
            <a:endParaRPr lang="en-GB" sz="1100" dirty="0"/>
          </a:p>
        </p:txBody>
      </p:sp>
      <p:sp>
        <p:nvSpPr>
          <p:cNvPr id="12" name="Rectangle 11"/>
          <p:cNvSpPr/>
          <p:nvPr/>
        </p:nvSpPr>
        <p:spPr>
          <a:xfrm>
            <a:off x="2944760" y="1426029"/>
            <a:ext cx="1360255" cy="228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Second run</a:t>
            </a:r>
            <a:endParaRPr lang="en-GB" sz="1100" dirty="0"/>
          </a:p>
        </p:txBody>
      </p:sp>
      <p:sp>
        <p:nvSpPr>
          <p:cNvPr id="13" name="Rectangle 12"/>
          <p:cNvSpPr/>
          <p:nvPr/>
        </p:nvSpPr>
        <p:spPr>
          <a:xfrm>
            <a:off x="4305016" y="1426029"/>
            <a:ext cx="45342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LS2</a:t>
            </a:r>
            <a:endParaRPr lang="en-GB" sz="1100" dirty="0"/>
          </a:p>
        </p:txBody>
      </p:sp>
      <p:sp>
        <p:nvSpPr>
          <p:cNvPr id="14" name="Rectangle 13"/>
          <p:cNvSpPr/>
          <p:nvPr/>
        </p:nvSpPr>
        <p:spPr>
          <a:xfrm>
            <a:off x="4758437" y="1426029"/>
            <a:ext cx="1388040" cy="228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Third run</a:t>
            </a:r>
            <a:endParaRPr lang="en-GB" sz="1100" dirty="0"/>
          </a:p>
        </p:txBody>
      </p:sp>
      <p:sp>
        <p:nvSpPr>
          <p:cNvPr id="15" name="Rectangle 14"/>
          <p:cNvSpPr/>
          <p:nvPr/>
        </p:nvSpPr>
        <p:spPr>
          <a:xfrm>
            <a:off x="6146477" y="1428750"/>
            <a:ext cx="425635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LS3</a:t>
            </a:r>
            <a:endParaRPr lang="en-GB" sz="1100" dirty="0"/>
          </a:p>
        </p:txBody>
      </p:sp>
      <p:sp>
        <p:nvSpPr>
          <p:cNvPr id="16" name="Rectangle 15"/>
          <p:cNvSpPr/>
          <p:nvPr/>
        </p:nvSpPr>
        <p:spPr>
          <a:xfrm>
            <a:off x="6572112" y="1426029"/>
            <a:ext cx="2033193" cy="228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HL-LHC</a:t>
            </a:r>
            <a:endParaRPr lang="en-GB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224246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2009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037922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2013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491341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2014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944760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2015</a:t>
            </a:r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398179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2016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851598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2017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305017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2018</a:t>
            </a:r>
            <a:endParaRPr lang="en-GB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1131084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2011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677665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2010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584503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2011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758436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2019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572112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2023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7025531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2024</a:t>
            </a:r>
            <a:endParaRPr lang="en-GB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8243207" y="1123950"/>
            <a:ext cx="748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2030?</a:t>
            </a:r>
            <a:endParaRPr lang="en-GB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665274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2021</a:t>
            </a:r>
            <a:endParaRPr lang="en-GB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5211855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2020</a:t>
            </a:r>
            <a:endParaRPr lang="en-GB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6118693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2022</a:t>
            </a:r>
            <a:endParaRPr lang="en-GB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7674428" y="1139692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…</a:t>
            </a:r>
            <a:endParaRPr lang="en-GB" sz="1200" dirty="0"/>
          </a:p>
        </p:txBody>
      </p:sp>
      <p:sp>
        <p:nvSpPr>
          <p:cNvPr id="43" name="Line Callout 2 42"/>
          <p:cNvSpPr/>
          <p:nvPr/>
        </p:nvSpPr>
        <p:spPr>
          <a:xfrm>
            <a:off x="228599" y="2114550"/>
            <a:ext cx="982465" cy="533400"/>
          </a:xfrm>
          <a:prstGeom prst="borderCallout2">
            <a:avLst>
              <a:gd name="adj1" fmla="val 206"/>
              <a:gd name="adj2" fmla="val 53274"/>
              <a:gd name="adj3" fmla="val -23813"/>
              <a:gd name="adj4" fmla="val 51190"/>
              <a:gd name="adj5" fmla="val -84395"/>
              <a:gd name="adj6" fmla="val 40312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LHC startup</a:t>
            </a:r>
          </a:p>
          <a:p>
            <a:pPr algn="ctr"/>
            <a:r>
              <a:rPr lang="en-US" sz="1200" dirty="0" smtClean="0"/>
              <a:t>900 </a:t>
            </a:r>
            <a:r>
              <a:rPr lang="en-US" sz="1200" dirty="0" err="1" smtClean="0"/>
              <a:t>GeV</a:t>
            </a:r>
            <a:endParaRPr lang="en-US" sz="1200" dirty="0"/>
          </a:p>
        </p:txBody>
      </p:sp>
      <p:sp>
        <p:nvSpPr>
          <p:cNvPr id="44" name="Line Callout 2 43"/>
          <p:cNvSpPr/>
          <p:nvPr/>
        </p:nvSpPr>
        <p:spPr>
          <a:xfrm>
            <a:off x="914400" y="3714750"/>
            <a:ext cx="203036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4772"/>
              <a:gd name="adj5" fmla="val -268681"/>
              <a:gd name="adj6" fmla="val 30958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L=6x10</a:t>
            </a:r>
            <a:r>
              <a:rPr lang="en-US" sz="1200" baseline="30000" dirty="0"/>
              <a:t>33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-2</a:t>
            </a:r>
          </a:p>
          <a:p>
            <a:pPr algn="ctr"/>
            <a:r>
              <a:rPr lang="en-US" sz="1200" dirty="0" smtClean="0"/>
              <a:t>Bunch spacing = 50 ns</a:t>
            </a:r>
            <a:endParaRPr lang="en-US" sz="1200" baseline="30000" dirty="0" smtClean="0"/>
          </a:p>
        </p:txBody>
      </p:sp>
      <p:sp>
        <p:nvSpPr>
          <p:cNvPr id="45" name="Line Callout 2 44"/>
          <p:cNvSpPr/>
          <p:nvPr/>
        </p:nvSpPr>
        <p:spPr>
          <a:xfrm>
            <a:off x="1676400" y="2050009"/>
            <a:ext cx="1676400" cy="762000"/>
          </a:xfrm>
          <a:prstGeom prst="borderCallout2">
            <a:avLst>
              <a:gd name="adj1" fmla="val 206"/>
              <a:gd name="adj2" fmla="val 53274"/>
              <a:gd name="adj3" fmla="val -17843"/>
              <a:gd name="adj4" fmla="val 52115"/>
              <a:gd name="adj5" fmla="val -51181"/>
              <a:gd name="adj6" fmla="val 54239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Phase-0 Upgrade</a:t>
            </a:r>
          </a:p>
          <a:p>
            <a:pPr algn="ctr"/>
            <a:r>
              <a:rPr lang="en-US" sz="1200" dirty="0" smtClean="0"/>
              <a:t>(design energy,</a:t>
            </a:r>
          </a:p>
          <a:p>
            <a:pPr algn="ctr"/>
            <a:r>
              <a:rPr lang="en-US" sz="1200" dirty="0" smtClean="0"/>
              <a:t>nominal luminosity)</a:t>
            </a:r>
          </a:p>
        </p:txBody>
      </p:sp>
      <p:sp>
        <p:nvSpPr>
          <p:cNvPr id="46" name="Line Callout 2 45"/>
          <p:cNvSpPr/>
          <p:nvPr/>
        </p:nvSpPr>
        <p:spPr>
          <a:xfrm>
            <a:off x="3075040" y="3714750"/>
            <a:ext cx="203036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1957"/>
              <a:gd name="adj5" fmla="val -266538"/>
              <a:gd name="adj6" fmla="val 24926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L=1x10</a:t>
            </a:r>
            <a:r>
              <a:rPr lang="en-US" sz="1200" baseline="30000" dirty="0" smtClean="0"/>
              <a:t>34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-2</a:t>
            </a:r>
          </a:p>
          <a:p>
            <a:pPr algn="ctr"/>
            <a:r>
              <a:rPr lang="en-US" sz="1200" dirty="0" smtClean="0"/>
              <a:t>Bunch spacing = 25 ns</a:t>
            </a:r>
            <a:endParaRPr lang="en-US" sz="1200" baseline="30000" dirty="0" smtClean="0"/>
          </a:p>
        </p:txBody>
      </p:sp>
      <p:sp>
        <p:nvSpPr>
          <p:cNvPr id="47" name="Line Callout 2 46"/>
          <p:cNvSpPr/>
          <p:nvPr/>
        </p:nvSpPr>
        <p:spPr>
          <a:xfrm>
            <a:off x="3733800" y="2038350"/>
            <a:ext cx="1676400" cy="762000"/>
          </a:xfrm>
          <a:prstGeom prst="borderCallout2">
            <a:avLst>
              <a:gd name="adj1" fmla="val 206"/>
              <a:gd name="adj2" fmla="val 53274"/>
              <a:gd name="adj3" fmla="val -17843"/>
              <a:gd name="adj4" fmla="val 52115"/>
              <a:gd name="adj5" fmla="val -51181"/>
              <a:gd name="adj6" fmla="val 54239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Phase-1 Upgrade</a:t>
            </a:r>
          </a:p>
          <a:p>
            <a:pPr algn="ctr"/>
            <a:r>
              <a:rPr lang="en-US" sz="1200" dirty="0" smtClean="0"/>
              <a:t>(design energy,</a:t>
            </a:r>
          </a:p>
          <a:p>
            <a:pPr algn="ctr"/>
            <a:r>
              <a:rPr lang="en-US" sz="1200" dirty="0" smtClean="0"/>
              <a:t>design luminosity)</a:t>
            </a:r>
          </a:p>
        </p:txBody>
      </p:sp>
      <p:sp>
        <p:nvSpPr>
          <p:cNvPr id="48" name="Line Callout 2 47"/>
          <p:cNvSpPr/>
          <p:nvPr/>
        </p:nvSpPr>
        <p:spPr>
          <a:xfrm>
            <a:off x="5208640" y="3714750"/>
            <a:ext cx="203036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1957"/>
              <a:gd name="adj5" fmla="val -266538"/>
              <a:gd name="adj6" fmla="val 24926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L=2x10</a:t>
            </a:r>
            <a:r>
              <a:rPr lang="en-US" sz="1200" baseline="30000" dirty="0" smtClean="0"/>
              <a:t>34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-2</a:t>
            </a:r>
          </a:p>
          <a:p>
            <a:pPr algn="ctr"/>
            <a:r>
              <a:rPr lang="en-US" sz="1200" dirty="0" smtClean="0"/>
              <a:t>Bunch spacing = 25 ns</a:t>
            </a:r>
            <a:endParaRPr lang="en-US" sz="1200" baseline="30000" dirty="0" smtClean="0"/>
          </a:p>
        </p:txBody>
      </p:sp>
      <p:sp>
        <p:nvSpPr>
          <p:cNvPr id="50" name="Line Callout 2 49"/>
          <p:cNvSpPr/>
          <p:nvPr/>
        </p:nvSpPr>
        <p:spPr>
          <a:xfrm>
            <a:off x="5867400" y="2038350"/>
            <a:ext cx="1676400" cy="762000"/>
          </a:xfrm>
          <a:prstGeom prst="borderCallout2">
            <a:avLst>
              <a:gd name="adj1" fmla="val 206"/>
              <a:gd name="adj2" fmla="val 53274"/>
              <a:gd name="adj3" fmla="val -22129"/>
              <a:gd name="adj4" fmla="val 32635"/>
              <a:gd name="adj5" fmla="val -51181"/>
              <a:gd name="adj6" fmla="val 2891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Phase-2 Upgrade</a:t>
            </a:r>
          </a:p>
          <a:p>
            <a:pPr algn="ctr"/>
            <a:r>
              <a:rPr lang="en-US" sz="1200" dirty="0" smtClean="0"/>
              <a:t>(High Luminosity)</a:t>
            </a:r>
          </a:p>
        </p:txBody>
      </p:sp>
      <p:sp>
        <p:nvSpPr>
          <p:cNvPr id="51" name="Line Callout 2 50"/>
          <p:cNvSpPr/>
          <p:nvPr/>
        </p:nvSpPr>
        <p:spPr>
          <a:xfrm>
            <a:off x="7391400" y="3714750"/>
            <a:ext cx="160020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1957"/>
              <a:gd name="adj5" fmla="val -266538"/>
              <a:gd name="adj6" fmla="val 24926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L=1x10</a:t>
            </a:r>
            <a:r>
              <a:rPr lang="en-US" sz="1200" baseline="30000" dirty="0" smtClean="0"/>
              <a:t>35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-2</a:t>
            </a:r>
          </a:p>
          <a:p>
            <a:pPr algn="ctr"/>
            <a:r>
              <a:rPr lang="en-US" sz="1200" dirty="0" smtClean="0"/>
              <a:t>Spacing = 12.5 ns</a:t>
            </a:r>
          </a:p>
        </p:txBody>
      </p:sp>
    </p:spTree>
    <p:extLst>
      <p:ext uri="{BB962C8B-B14F-4D97-AF65-F5344CB8AC3E}">
        <p14:creationId xmlns:p14="http://schemas.microsoft.com/office/powerpoint/2010/main" val="26599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CERN and how it works</a:t>
            </a:r>
          </a:p>
          <a:p>
            <a:r>
              <a:rPr lang="en-US" dirty="0" smtClean="0"/>
              <a:t>Computing and data challenges in HEP</a:t>
            </a:r>
          </a:p>
          <a:p>
            <a:r>
              <a:rPr lang="en-US" dirty="0" smtClean="0"/>
              <a:t>New requirements and future challenges</a:t>
            </a:r>
          </a:p>
          <a:p>
            <a:r>
              <a:rPr lang="en-US" dirty="0" smtClean="0"/>
              <a:t>CERN openlab and technology collaborations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271261" y="1029798"/>
            <a:ext cx="3500266" cy="783507"/>
            <a:chOff x="271261" y="1029798"/>
            <a:chExt cx="3500266" cy="7835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261" y="1029798"/>
              <a:ext cx="783507" cy="78350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11825" y="1230992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Data acquisition (online)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3928" y="1635462"/>
            <a:ext cx="3951255" cy="783507"/>
            <a:chOff x="1403928" y="1635462"/>
            <a:chExt cx="3951255" cy="7835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03928" y="1635462"/>
              <a:ext cx="769052" cy="78350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212335" y="1836656"/>
              <a:ext cx="3142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Computing platforms (offline)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22140" y="2241126"/>
            <a:ext cx="3721195" cy="783507"/>
            <a:chOff x="2522140" y="2241126"/>
            <a:chExt cx="3721195" cy="7835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2140" y="2241126"/>
              <a:ext cx="805331" cy="78350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352800" y="2442320"/>
              <a:ext cx="2890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Data storage architectures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76631" y="2846790"/>
            <a:ext cx="5238769" cy="783507"/>
            <a:chOff x="3676631" y="2846790"/>
            <a:chExt cx="5238769" cy="7835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76631" y="2846790"/>
              <a:ext cx="778938" cy="78350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473158" y="3047984"/>
              <a:ext cx="444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Resource management and provisioning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28148" y="4071298"/>
            <a:ext cx="2453852" cy="786452"/>
            <a:chOff x="5928148" y="4071298"/>
            <a:chExt cx="2453852" cy="786452"/>
          </a:xfrm>
        </p:grpSpPr>
        <p:sp>
          <p:nvSpPr>
            <p:cNvPr id="28" name="TextBox 27"/>
            <p:cNvSpPr txBox="1"/>
            <p:nvPr/>
          </p:nvSpPr>
          <p:spPr>
            <a:xfrm>
              <a:off x="6748219" y="4259818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Data 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analytics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28148" y="4071298"/>
              <a:ext cx="786452" cy="78645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804729" y="3445926"/>
            <a:ext cx="4160623" cy="780356"/>
            <a:chOff x="4804729" y="3445926"/>
            <a:chExt cx="4160623" cy="780356"/>
          </a:xfrm>
        </p:grpSpPr>
        <p:sp>
          <p:nvSpPr>
            <p:cNvPr id="27" name="TextBox 26"/>
            <p:cNvSpPr txBox="1"/>
            <p:nvPr/>
          </p:nvSpPr>
          <p:spPr>
            <a:xfrm>
              <a:off x="5638800" y="3653901"/>
              <a:ext cx="332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Networks and communications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04729" y="3445926"/>
              <a:ext cx="774259" cy="780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2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Use Cases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ISUM 2014 - 19 March 2014, Ensenada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522" y="4025646"/>
            <a:ext cx="774259" cy="78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57" y="4025646"/>
            <a:ext cx="786452" cy="780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150" y="4019550"/>
            <a:ext cx="768163" cy="786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54" y="4025646"/>
            <a:ext cx="804742" cy="780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881" y="3997779"/>
            <a:ext cx="780356" cy="786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348" y="4019550"/>
            <a:ext cx="786452" cy="7864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3000" y="971550"/>
            <a:ext cx="6705600" cy="2895600"/>
          </a:xfrm>
          <a:prstGeom prst="rect">
            <a:avLst/>
          </a:prstGeom>
          <a:solidFill>
            <a:schemeClr val="accent5">
              <a:alpha val="50196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acquisition (online)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84451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2455824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534817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11554" y="3997779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757348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812" y="1444550"/>
            <a:ext cx="756512" cy="56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612" y="1469574"/>
            <a:ext cx="826677" cy="5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253" y="1469574"/>
            <a:ext cx="861969" cy="45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5282" y="1520481"/>
            <a:ext cx="566285" cy="41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75" y="2059106"/>
            <a:ext cx="562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CMS</a:t>
            </a:r>
            <a:endParaRPr lang="en-GB" sz="11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321993" y="2059106"/>
            <a:ext cx="562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 smtClean="0"/>
              <a:t>LHCb</a:t>
            </a:r>
            <a:endParaRPr lang="en-GB" sz="11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949756" y="2059106"/>
            <a:ext cx="6794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ATLAS</a:t>
            </a:r>
            <a:endParaRPr lang="en-GB" sz="11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187349" y="2059106"/>
            <a:ext cx="62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ALICE</a:t>
            </a:r>
            <a:endParaRPr lang="en-GB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25405" y="2409599"/>
            <a:ext cx="3556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Redesign the L1 triggers </a:t>
            </a:r>
            <a:r>
              <a:rPr lang="en-GB" sz="1200" dirty="0" smtClean="0"/>
              <a:t>to use commodity processors and software filters</a:t>
            </a:r>
          </a:p>
          <a:p>
            <a:r>
              <a:rPr lang="en-GB" sz="1200" dirty="0" smtClean="0"/>
              <a:t>instead of the current custom electronics</a:t>
            </a:r>
          </a:p>
          <a:p>
            <a:endParaRPr lang="en-GB" sz="1200" dirty="0"/>
          </a:p>
          <a:p>
            <a:r>
              <a:rPr lang="en-GB" sz="1200" b="1" dirty="0" smtClean="0"/>
              <a:t>Deploy fast network links (TB/s) </a:t>
            </a:r>
            <a:r>
              <a:rPr lang="en-GB" sz="1200" dirty="0" smtClean="0"/>
              <a:t>to the high-level triggers with close integration with the</a:t>
            </a:r>
          </a:p>
          <a:p>
            <a:r>
              <a:rPr lang="en-GB" sz="1200" dirty="0" smtClean="0"/>
              <a:t>computing resources</a:t>
            </a:r>
            <a:endParaRPr lang="en-GB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53" y="2509865"/>
            <a:ext cx="1865656" cy="10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9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25" grpId="0"/>
      <p:bldP spid="26" grpId="0"/>
      <p:bldP spid="2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Use Cases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ISUM 2014 - 19 March 2014, Ensenada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522" y="4025646"/>
            <a:ext cx="774259" cy="78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57" y="4025646"/>
            <a:ext cx="786452" cy="780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150" y="4019550"/>
            <a:ext cx="768163" cy="786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54" y="4025646"/>
            <a:ext cx="804742" cy="780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881" y="3997779"/>
            <a:ext cx="780356" cy="786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348" y="4019550"/>
            <a:ext cx="786452" cy="7864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3000" y="971550"/>
            <a:ext cx="6705600" cy="2895600"/>
          </a:xfrm>
          <a:prstGeom prst="rect">
            <a:avLst/>
          </a:prstGeom>
          <a:solidFill>
            <a:schemeClr val="accent5">
              <a:alpha val="50196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Computing platforms (offline)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84451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379012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534817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11554" y="3997779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757348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525275" y="1455457"/>
            <a:ext cx="61911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Continuous benchmark of new platforms </a:t>
            </a:r>
            <a:r>
              <a:rPr lang="en-GB" sz="1200" dirty="0" smtClean="0"/>
              <a:t>for both standard and experimental facilities</a:t>
            </a:r>
          </a:p>
          <a:p>
            <a:endParaRPr lang="en-GB" sz="1200" dirty="0"/>
          </a:p>
          <a:p>
            <a:r>
              <a:rPr lang="en-GB" sz="1200" b="1" dirty="0" smtClean="0"/>
              <a:t>Optimization or redesign existing physics software </a:t>
            </a:r>
            <a:r>
              <a:rPr lang="en-GB" sz="1200" dirty="0" smtClean="0"/>
              <a:t>to exploit many-core platforms</a:t>
            </a:r>
          </a:p>
          <a:p>
            <a:r>
              <a:rPr lang="en-GB" sz="1200" dirty="0" smtClean="0"/>
              <a:t>enhanced co-development, common code)</a:t>
            </a:r>
          </a:p>
          <a:p>
            <a:endParaRPr lang="en-GB" sz="1200" dirty="0"/>
          </a:p>
          <a:p>
            <a:r>
              <a:rPr lang="en-GB" sz="1200" dirty="0" smtClean="0"/>
              <a:t>Ensure </a:t>
            </a:r>
            <a:r>
              <a:rPr lang="en-GB" sz="1200" b="1" dirty="0" smtClean="0"/>
              <a:t>long-term expertise </a:t>
            </a:r>
            <a:r>
              <a:rPr lang="en-GB" sz="1200" dirty="0" smtClean="0"/>
              <a:t>within IT Department and experiments</a:t>
            </a:r>
          </a:p>
          <a:p>
            <a:endParaRPr lang="en-GB" sz="1200" dirty="0"/>
          </a:p>
          <a:p>
            <a:endParaRPr lang="en-GB" sz="1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9661" y="2991990"/>
            <a:ext cx="1174653" cy="2830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4785" y="2856238"/>
            <a:ext cx="987519" cy="7368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3755" y="2960505"/>
            <a:ext cx="1088051" cy="818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7362" y="3193995"/>
            <a:ext cx="759455" cy="5695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3983728" y="3332699"/>
            <a:ext cx="12971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Geant</a:t>
            </a:r>
            <a:r>
              <a:rPr lang="en-US" sz="2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</a:t>
            </a:r>
            <a:endParaRPr lang="en-GB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3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Use Cases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ISUM 2014 - 19 March 2014, Ensenada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522" y="4025646"/>
            <a:ext cx="774259" cy="78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57" y="4025646"/>
            <a:ext cx="786452" cy="780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150" y="4019550"/>
            <a:ext cx="768163" cy="786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54" y="4025646"/>
            <a:ext cx="804742" cy="780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881" y="3997779"/>
            <a:ext cx="780356" cy="786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348" y="4019550"/>
            <a:ext cx="786452" cy="7864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3000" y="971550"/>
            <a:ext cx="6705600" cy="2895600"/>
          </a:xfrm>
          <a:prstGeom prst="rect">
            <a:avLst/>
          </a:prstGeom>
          <a:solidFill>
            <a:schemeClr val="accent5">
              <a:alpha val="50196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storage architectures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84451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379012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2455824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11554" y="3997779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757348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1525275" y="1455457"/>
            <a:ext cx="3808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Evaluation of cloud storage for science use cases </a:t>
            </a:r>
            <a:r>
              <a:rPr lang="en-GB" sz="1200" dirty="0" smtClean="0"/>
              <a:t>(optimization based on arbitrary</a:t>
            </a:r>
          </a:p>
          <a:p>
            <a:r>
              <a:rPr lang="en-GB" sz="1200" dirty="0" smtClean="0"/>
              <a:t>selection of storage parameters and varying </a:t>
            </a:r>
            <a:r>
              <a:rPr lang="en-GB" sz="1200" dirty="0" err="1" smtClean="0"/>
              <a:t>QoS</a:t>
            </a:r>
            <a:r>
              <a:rPr lang="en-GB" sz="1200" dirty="0" smtClean="0"/>
              <a:t> levels)</a:t>
            </a:r>
          </a:p>
          <a:p>
            <a:endParaRPr lang="en-GB" sz="1200" dirty="0" smtClean="0"/>
          </a:p>
          <a:p>
            <a:r>
              <a:rPr lang="en-GB" sz="1200" b="1" dirty="0" smtClean="0"/>
              <a:t>End-to-end operational procedures </a:t>
            </a:r>
            <a:r>
              <a:rPr lang="en-GB" sz="1200" dirty="0" smtClean="0"/>
              <a:t>(in particular on data integrity and protection across architectures including tapes and disks)</a:t>
            </a:r>
          </a:p>
          <a:p>
            <a:endParaRPr lang="en-GB" sz="1200" dirty="0"/>
          </a:p>
          <a:p>
            <a:r>
              <a:rPr lang="en-GB" sz="1200" b="1" dirty="0" smtClean="0"/>
              <a:t>Support for </a:t>
            </a:r>
            <a:r>
              <a:rPr lang="en-GB" sz="1200" b="1" dirty="0" err="1" smtClean="0"/>
              <a:t>NoSQL</a:t>
            </a:r>
            <a:r>
              <a:rPr lang="en-GB" sz="1200" b="1" dirty="0" smtClean="0"/>
              <a:t> solutions</a:t>
            </a:r>
            <a:r>
              <a:rPr lang="en-GB" sz="1200" dirty="0" smtClean="0"/>
              <a:t>, data versioning, dynamic schemas, integration of data from different sources, etc. (support for data analytics services)</a:t>
            </a:r>
          </a:p>
          <a:p>
            <a:endParaRPr lang="en-GB" sz="1200" dirty="0"/>
          </a:p>
          <a:p>
            <a:endParaRPr lang="en-GB" sz="1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231" y="1200150"/>
            <a:ext cx="2721100" cy="139045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83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Use Cases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ISUM 2014 - 19 March 2014, Ensenada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522" y="4025646"/>
            <a:ext cx="774259" cy="78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57" y="4025646"/>
            <a:ext cx="786452" cy="780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150" y="4019550"/>
            <a:ext cx="768163" cy="786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54" y="4025646"/>
            <a:ext cx="804742" cy="780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881" y="3997779"/>
            <a:ext cx="780356" cy="786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348" y="4019550"/>
            <a:ext cx="786452" cy="7864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3000" y="971550"/>
            <a:ext cx="6705600" cy="2895600"/>
          </a:xfrm>
          <a:prstGeom prst="rect">
            <a:avLst/>
          </a:prstGeom>
          <a:solidFill>
            <a:schemeClr val="accent5">
              <a:alpha val="50196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Compute provisioning and management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84451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379012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2455824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534817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757348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9108" y="1352550"/>
            <a:ext cx="3734044" cy="2426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261" y="1123950"/>
            <a:ext cx="1119040" cy="838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66244" y="2058285"/>
            <a:ext cx="2153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Scalable and agile data analysis facilities</a:t>
            </a:r>
          </a:p>
          <a:p>
            <a:endParaRPr lang="en-GB" sz="1200" b="1" dirty="0"/>
          </a:p>
          <a:p>
            <a:r>
              <a:rPr lang="en-GB" sz="1200" b="1" dirty="0" smtClean="0"/>
              <a:t>Secure compute and data federations</a:t>
            </a:r>
          </a:p>
          <a:p>
            <a:endParaRPr lang="en-GB" sz="1200" b="1" dirty="0"/>
          </a:p>
          <a:p>
            <a:r>
              <a:rPr lang="en-GB" sz="1200" b="1" dirty="0" smtClean="0"/>
              <a:t>Increased efficiency, lower costs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29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Use Cases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ISUM 2014 - 19 March 2014, Ensenada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522" y="4025646"/>
            <a:ext cx="774259" cy="78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57" y="4025646"/>
            <a:ext cx="786452" cy="780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150" y="4019550"/>
            <a:ext cx="768163" cy="786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54" y="4025646"/>
            <a:ext cx="804742" cy="780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881" y="3997779"/>
            <a:ext cx="780356" cy="786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348" y="4019550"/>
            <a:ext cx="786452" cy="7864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3000" y="971550"/>
            <a:ext cx="6705600" cy="2895600"/>
          </a:xfrm>
          <a:prstGeom prst="rect">
            <a:avLst/>
          </a:prstGeom>
          <a:solidFill>
            <a:schemeClr val="accent5">
              <a:alpha val="50196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Networks and communication systems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79012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2455824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534817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11554" y="3997779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757348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525275" y="1455457"/>
            <a:ext cx="62637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Support for highly virtualized, software defined infrastructures</a:t>
            </a:r>
            <a:r>
              <a:rPr lang="en-GB" sz="1200" dirty="0" smtClean="0"/>
              <a:t> (IP address migration</a:t>
            </a:r>
          </a:p>
          <a:p>
            <a:r>
              <a:rPr lang="en-GB" sz="1200" dirty="0" smtClean="0"/>
              <a:t>across sites, on-demand VLANs, intelligent bandwidth optimization, etc.)</a:t>
            </a:r>
          </a:p>
          <a:p>
            <a:endParaRPr lang="en-GB" sz="1200" dirty="0"/>
          </a:p>
          <a:p>
            <a:r>
              <a:rPr lang="en-GB" sz="1200" b="1" dirty="0" smtClean="0"/>
              <a:t>TB/s networking </a:t>
            </a:r>
            <a:r>
              <a:rPr lang="en-GB" sz="1200" dirty="0" smtClean="0"/>
              <a:t>for data acquisition</a:t>
            </a:r>
          </a:p>
          <a:p>
            <a:endParaRPr lang="en-GB" sz="1200" dirty="0"/>
          </a:p>
          <a:p>
            <a:r>
              <a:rPr lang="en-GB" sz="1200" b="1" dirty="0" smtClean="0"/>
              <a:t>Seamless roaming </a:t>
            </a:r>
            <a:r>
              <a:rPr lang="en-GB" sz="1200" dirty="0" smtClean="0"/>
              <a:t>across </a:t>
            </a:r>
            <a:r>
              <a:rPr lang="en-GB" sz="1200" dirty="0" err="1" smtClean="0"/>
              <a:t>wi-fi</a:t>
            </a:r>
            <a:r>
              <a:rPr lang="en-GB" sz="1200" dirty="0" smtClean="0"/>
              <a:t> and mobile telephony</a:t>
            </a:r>
            <a:endParaRPr lang="en-GB" sz="1200" dirty="0"/>
          </a:p>
          <a:p>
            <a:endParaRPr lang="en-GB" sz="12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09" y="3105150"/>
            <a:ext cx="1868078" cy="49449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16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Use Cases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ISUM 2014 - 19 March 2014, Ensenada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522" y="4025646"/>
            <a:ext cx="774259" cy="78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57" y="4025646"/>
            <a:ext cx="786452" cy="780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150" y="4019550"/>
            <a:ext cx="768163" cy="786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54" y="4025646"/>
            <a:ext cx="804742" cy="780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881" y="3997779"/>
            <a:ext cx="780356" cy="786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348" y="4019550"/>
            <a:ext cx="786452" cy="7864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3000" y="971550"/>
            <a:ext cx="6705600" cy="2895600"/>
          </a:xfrm>
          <a:prstGeom prst="rect">
            <a:avLst/>
          </a:prstGeom>
          <a:solidFill>
            <a:schemeClr val="accent5">
              <a:alpha val="50196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analytics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84451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379012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2455824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534817" y="4019550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11554" y="3997779"/>
            <a:ext cx="786452" cy="78645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525275" y="1455457"/>
            <a:ext cx="60947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Many identified use cases</a:t>
            </a:r>
            <a:r>
              <a:rPr lang="en-GB" sz="1200" dirty="0" smtClean="0"/>
              <a:t>: offline and (quasi-)real-time data analytics for engineering</a:t>
            </a:r>
          </a:p>
          <a:p>
            <a:r>
              <a:rPr lang="en-GB" sz="1200" dirty="0" smtClean="0"/>
              <a:t>(LHC control systems, cryogenics, vacuum, beams status), physics analysis, IT services (data storage/management systems, logging systems) and data aggregation and extraction (including structured and non-structured data)</a:t>
            </a:r>
          </a:p>
          <a:p>
            <a:endParaRPr lang="en-GB" sz="1200" dirty="0"/>
          </a:p>
          <a:p>
            <a:r>
              <a:rPr lang="en-GB" sz="1200" b="1" dirty="0" smtClean="0"/>
              <a:t>Pattern identification, predictive analysis, early warning systems</a:t>
            </a:r>
          </a:p>
          <a:p>
            <a:endParaRPr lang="en-GB" sz="1200" dirty="0"/>
          </a:p>
          <a:p>
            <a:r>
              <a:rPr lang="en-GB" sz="1200" b="1" dirty="0" smtClean="0"/>
              <a:t>Data Analytics as a Service (</a:t>
            </a:r>
            <a:r>
              <a:rPr lang="en-GB" sz="1200" b="1" dirty="0" err="1" smtClean="0"/>
              <a:t>DAaaS</a:t>
            </a:r>
            <a:r>
              <a:rPr lang="en-GB" sz="1200" b="1" dirty="0" smtClean="0"/>
              <a:t>): </a:t>
            </a:r>
            <a:r>
              <a:rPr lang="en-GB" sz="1200" dirty="0" smtClean="0"/>
              <a:t>multi-purpose data analytics facility able to provide on-demand serviced based on user-defined criteria.</a:t>
            </a:r>
            <a:br>
              <a:rPr lang="en-GB" sz="1200" dirty="0" smtClean="0"/>
            </a:br>
            <a:r>
              <a:rPr lang="en-GB" sz="1200" dirty="0" smtClean="0"/>
              <a:t>Architectures, components (platforms, repositories, visualization tools, algorithms and processes, etc.)</a:t>
            </a:r>
          </a:p>
          <a:p>
            <a:endParaRPr lang="en-GB" sz="1200" dirty="0"/>
          </a:p>
          <a:p>
            <a:endParaRPr lang="en-GB" sz="1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8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IT Challenges Whitepaper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914400"/>
            <a:ext cx="3962400" cy="3829050"/>
          </a:xfrm>
        </p:spPr>
        <p:txBody>
          <a:bodyPr/>
          <a:lstStyle/>
          <a:p>
            <a:r>
              <a:rPr lang="en-US" sz="2000" dirty="0" smtClean="0"/>
              <a:t>Internal release published in February</a:t>
            </a:r>
          </a:p>
          <a:p>
            <a:r>
              <a:rPr lang="en-US" sz="2000" dirty="0" smtClean="0"/>
              <a:t>Collecting feedback and more contributions</a:t>
            </a:r>
          </a:p>
          <a:p>
            <a:pPr lvl="1"/>
            <a:r>
              <a:rPr lang="en-US" sz="1800" dirty="0" smtClean="0"/>
              <a:t>Especially from other international research labs and projects</a:t>
            </a:r>
          </a:p>
          <a:p>
            <a:r>
              <a:rPr lang="en-US" sz="2000" dirty="0" smtClean="0"/>
              <a:t>Expected final release date: March 28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</a:t>
            </a: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819150"/>
            <a:ext cx="2614492" cy="37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cern.ch\dfs\Users\m\mlejeune\Desktop\AS SCREENSHOTS - For PPT\2_No_tex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05F2C59-C3A7-46C7-91C3-EEC8252EAC77}" type="slidenum">
              <a:rPr lang="en-GB" smtClean="0"/>
              <a:t>28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495800" y="3714750"/>
            <a:ext cx="46482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Technical Collaborations</a:t>
            </a:r>
            <a:endParaRPr lang="en-GB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4914900"/>
            <a:ext cx="68580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8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CERN openlab in a nutshell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112713" y="828675"/>
            <a:ext cx="3943010" cy="17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400" y="1085850"/>
            <a:ext cx="2819400" cy="3371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66801" y="1143000"/>
            <a:ext cx="6041571" cy="3543300"/>
          </a:xfrm>
        </p:spPr>
        <p:txBody>
          <a:bodyPr/>
          <a:lstStyle/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A science – industry partnership to drive R&amp;D and innovation with over a decade of success</a:t>
            </a:r>
          </a:p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Evaluate state-of-the-art technologies in a challenging environment and improve them</a:t>
            </a:r>
          </a:p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Test in a research environment today what will be used in many business sectors tomorrow</a:t>
            </a:r>
          </a:p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Train next generation of engineers/employees</a:t>
            </a:r>
          </a:p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Disseminate results and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o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utreach to new audiences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15200" y="1019175"/>
            <a:ext cx="1301242" cy="3140167"/>
            <a:chOff x="7509782" y="1239803"/>
            <a:chExt cx="1301242" cy="3140167"/>
          </a:xfrm>
        </p:grpSpPr>
        <p:pic>
          <p:nvPicPr>
            <p:cNvPr id="1026" name="Picture 2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10" t="26764" b="5544"/>
            <a:stretch/>
          </p:blipFill>
          <p:spPr bwMode="auto">
            <a:xfrm>
              <a:off x="7509782" y="1553959"/>
              <a:ext cx="1301242" cy="2826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10" t="5844" b="87312"/>
            <a:stretch/>
          </p:blipFill>
          <p:spPr bwMode="auto">
            <a:xfrm>
              <a:off x="7509782" y="1239803"/>
              <a:ext cx="1301242" cy="28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094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cern.ch\dfs\Users\m\mlejeune\Desktop\AS SCREENSHOTS - For PPT\2_No_tex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3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4914900"/>
            <a:ext cx="68580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495800" y="3714750"/>
            <a:ext cx="46482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is CERN and How Does it Work?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5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The history of openlab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76200" y="685800"/>
          <a:ext cx="8610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66800" y="4506430"/>
            <a:ext cx="3437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CERN openlab </a:t>
            </a:r>
            <a:r>
              <a:rPr lang="en-GB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Board of Sponsor 2013</a:t>
            </a:r>
            <a:endParaRPr lang="en-GB" sz="1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549687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Set-up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2001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2495550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Virtuous Cycle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-381000" y="-171450"/>
          <a:ext cx="10267038" cy="5360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21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public-private partnership between the research community and industry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0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 are involving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ISUM 2014 - 19 March 2014, Ensenada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936" y="1723863"/>
            <a:ext cx="1347333" cy="829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37" t="24775" r="31320" b="60411"/>
          <a:stretch/>
        </p:blipFill>
        <p:spPr>
          <a:xfrm>
            <a:off x="2088921" y="1855193"/>
            <a:ext cx="609600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67" t="38980" r="17585" b="44089"/>
          <a:stretch/>
        </p:blipFill>
        <p:spPr>
          <a:xfrm>
            <a:off x="2621237" y="962509"/>
            <a:ext cx="838200" cy="609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753" r="8792" b="36610"/>
          <a:stretch/>
        </p:blipFill>
        <p:spPr>
          <a:xfrm>
            <a:off x="3602320" y="776810"/>
            <a:ext cx="1011949" cy="346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662" b="24756"/>
          <a:stretch/>
        </p:blipFill>
        <p:spPr>
          <a:xfrm>
            <a:off x="4738414" y="1105485"/>
            <a:ext cx="1109498" cy="381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517" b="6133"/>
          <a:stretch/>
        </p:blipFill>
        <p:spPr>
          <a:xfrm>
            <a:off x="5141499" y="2258712"/>
            <a:ext cx="1849163" cy="38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299" y="1757305"/>
            <a:ext cx="952500" cy="276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4821" r="80854"/>
          <a:stretch/>
        </p:blipFill>
        <p:spPr>
          <a:xfrm>
            <a:off x="3712663" y="2827383"/>
            <a:ext cx="922861" cy="887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17" y="3695894"/>
            <a:ext cx="570547" cy="388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008" y="4216298"/>
            <a:ext cx="533401" cy="68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54" y="4116249"/>
            <a:ext cx="427831" cy="419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445863"/>
            <a:ext cx="423660" cy="4879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62" y="3139881"/>
            <a:ext cx="1552575" cy="4206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/>
          <a:srcRect l="16240" t="6800" r="12148" b="5200"/>
          <a:stretch/>
        </p:blipFill>
        <p:spPr>
          <a:xfrm>
            <a:off x="5238151" y="2800350"/>
            <a:ext cx="851640" cy="6691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8696" y="3725742"/>
            <a:ext cx="870304" cy="5665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64376" y="3596799"/>
            <a:ext cx="847448" cy="5649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03566" y="2971206"/>
            <a:ext cx="859948" cy="572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6991" y="2753065"/>
            <a:ext cx="502945" cy="502945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6476324" y="1211921"/>
            <a:ext cx="836604" cy="5592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lded Corner 13"/>
          <p:cNvSpPr/>
          <p:nvPr/>
        </p:nvSpPr>
        <p:spPr>
          <a:xfrm>
            <a:off x="7696200" y="962509"/>
            <a:ext cx="1219200" cy="1071021"/>
          </a:xfrm>
          <a:prstGeom prst="foldedCorne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New partners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12235" y="3840028"/>
            <a:ext cx="371853" cy="3718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02986" y="3853623"/>
            <a:ext cx="638764" cy="3343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0368" y="3788882"/>
            <a:ext cx="657432" cy="496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600" y="4275148"/>
            <a:ext cx="367278" cy="4407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1472" y="4302224"/>
            <a:ext cx="392880" cy="3928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1128" y="4319597"/>
            <a:ext cx="350572" cy="3505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23564" y="4390921"/>
            <a:ext cx="945081" cy="2224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04060" y="3847298"/>
            <a:ext cx="377908" cy="3779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02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32171"/>
            <a:ext cx="7620000" cy="434579"/>
          </a:xfrm>
        </p:spPr>
        <p:txBody>
          <a:bodyPr/>
          <a:lstStyle/>
          <a:p>
            <a:r>
              <a:rPr lang="en-US" dirty="0"/>
              <a:t>Intel and CERN </a:t>
            </a:r>
            <a:r>
              <a:rPr lang="en-US" dirty="0" smtClean="0"/>
              <a:t>openlab:</a:t>
            </a:r>
            <a:br>
              <a:rPr lang="en-US" dirty="0" smtClean="0"/>
            </a:br>
            <a:r>
              <a:rPr lang="en-US" dirty="0" smtClean="0"/>
              <a:t>a log-lasting collaboration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990600" y="3409950"/>
            <a:ext cx="7543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688526" y="3634980"/>
            <a:ext cx="960519" cy="971185"/>
            <a:chOff x="688526" y="3634980"/>
            <a:chExt cx="960519" cy="9711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042" y="3634980"/>
              <a:ext cx="411489" cy="4114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8526" y="4082945"/>
              <a:ext cx="960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Openlab I</a:t>
              </a:r>
            </a:p>
            <a:p>
              <a:pPr algn="ctr"/>
              <a:r>
                <a:rPr lang="en-US" sz="1400" dirty="0" smtClean="0"/>
                <a:t>2003</a:t>
              </a:r>
              <a:endParaRPr lang="en-GB" sz="1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664290" y="3609868"/>
            <a:ext cx="1010213" cy="971185"/>
            <a:chOff x="2413553" y="3609868"/>
            <a:chExt cx="1010213" cy="9711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2916" y="3609868"/>
              <a:ext cx="411489" cy="41148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413553" y="4057833"/>
              <a:ext cx="10102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Openlab II</a:t>
              </a:r>
            </a:p>
            <a:p>
              <a:pPr algn="ctr"/>
              <a:r>
                <a:rPr lang="en-US" sz="1400" dirty="0" smtClean="0"/>
                <a:t>2006</a:t>
              </a:r>
              <a:endParaRPr lang="en-GB" sz="1400" dirty="0"/>
            </a:p>
          </p:txBody>
        </p:sp>
      </p:grpSp>
      <p:sp>
        <p:nvSpPr>
          <p:cNvPr id="15" name="Rectangular Callout 14"/>
          <p:cNvSpPr/>
          <p:nvPr/>
        </p:nvSpPr>
        <p:spPr>
          <a:xfrm>
            <a:off x="2552700" y="971550"/>
            <a:ext cx="1790700" cy="2314384"/>
          </a:xfrm>
          <a:prstGeom prst="wedgeRectCallout">
            <a:avLst>
              <a:gd name="adj1" fmla="val -15850"/>
              <a:gd name="adj2" fmla="val 7202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Started long-lasting collaboration on compilers and key math functions benchmarking in simulation software (</a:t>
            </a:r>
            <a:r>
              <a:rPr lang="en-US" sz="14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Geant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4)</a:t>
            </a: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89748" y="3594869"/>
            <a:ext cx="1059906" cy="971185"/>
            <a:chOff x="4232198" y="3594869"/>
            <a:chExt cx="1059906" cy="9711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6407" y="3594869"/>
              <a:ext cx="411489" cy="4114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232198" y="4042834"/>
              <a:ext cx="10599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Openlab III</a:t>
              </a:r>
            </a:p>
            <a:p>
              <a:pPr algn="ctr"/>
              <a:r>
                <a:rPr lang="en-US" sz="1400" dirty="0" smtClean="0"/>
                <a:t>2009</a:t>
              </a:r>
              <a:endParaRPr lang="en-GB" sz="1400" dirty="0"/>
            </a:p>
          </p:txBody>
        </p:sp>
      </p:grpSp>
      <p:sp>
        <p:nvSpPr>
          <p:cNvPr id="18" name="Rectangular Callout 17"/>
          <p:cNvSpPr/>
          <p:nvPr/>
        </p:nvSpPr>
        <p:spPr>
          <a:xfrm>
            <a:off x="4478215" y="971550"/>
            <a:ext cx="2151185" cy="2306878"/>
          </a:xfrm>
          <a:prstGeom prst="wedgeRectCallout">
            <a:avLst>
              <a:gd name="adj1" fmla="val -15837"/>
              <a:gd name="adj2" fmla="val 7111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Early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tests of Atom CPUs for 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servers,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now 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known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as 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micro-servers</a:t>
            </a:r>
          </a:p>
          <a:p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First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external 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partner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to get access 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to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Xeon 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Phi (collaboration still ongoing, from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Larrabee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to Knights Landing)</a:t>
            </a:r>
          </a:p>
          <a:p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754480" y="3634980"/>
            <a:ext cx="1080745" cy="971185"/>
            <a:chOff x="6754480" y="3634980"/>
            <a:chExt cx="1080745" cy="97118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9108" y="3634980"/>
              <a:ext cx="411489" cy="41148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754480" y="4082945"/>
              <a:ext cx="10807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Openlab IV</a:t>
              </a:r>
            </a:p>
            <a:p>
              <a:pPr algn="ctr"/>
              <a:r>
                <a:rPr lang="en-US" sz="1400" dirty="0" smtClean="0"/>
                <a:t>2012</a:t>
              </a:r>
              <a:endParaRPr lang="en-GB" sz="1400" dirty="0"/>
            </a:p>
          </p:txBody>
        </p:sp>
      </p:grpSp>
      <p:sp>
        <p:nvSpPr>
          <p:cNvPr id="11" name="Rectangular Callout 10"/>
          <p:cNvSpPr/>
          <p:nvPr/>
        </p:nvSpPr>
        <p:spPr>
          <a:xfrm>
            <a:off x="228600" y="971550"/>
            <a:ext cx="2209800" cy="2312919"/>
          </a:xfrm>
          <a:prstGeom prst="wedgeRectCallout">
            <a:avLst>
              <a:gd name="adj1" fmla="val -7080"/>
              <a:gd name="adj2" fmla="val 7346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Itanium-based Open 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Cluster. 10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GB link between CERN and Caltech, won the line speed record 2003, HP server, Intel 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NIC</a:t>
            </a:r>
          </a:p>
          <a:p>
            <a:endParaRPr lang="en-US" sz="14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First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clean 64bit Linux OS with CERN 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applications (Root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Geant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4)</a:t>
            </a: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ular Callout 24"/>
          <p:cNvSpPr/>
          <p:nvPr/>
        </p:nvSpPr>
        <p:spPr>
          <a:xfrm>
            <a:off x="6749212" y="971549"/>
            <a:ext cx="2242388" cy="2306877"/>
          </a:xfrm>
          <a:prstGeom prst="wedgeRectCallout">
            <a:avLst>
              <a:gd name="adj1" fmla="val -26055"/>
              <a:gd name="adj2" fmla="val 7297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Systematic benchmarking of many Intel platforms </a:t>
            </a:r>
            <a:r>
              <a:rPr lang="en-GB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(</a:t>
            </a:r>
            <a:r>
              <a:rPr lang="en-GB" sz="14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Westmere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Sandy Bridge and Ivy </a:t>
            </a:r>
            <a:r>
              <a:rPr lang="en-GB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Bridge)</a:t>
            </a:r>
          </a:p>
          <a:p>
            <a:endParaRPr lang="en-GB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Investigation of </a:t>
            </a:r>
            <a:r>
              <a:rPr lang="en-GB" sz="14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vectorization</a:t>
            </a:r>
            <a:r>
              <a:rPr lang="en-GB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techniques to optimize physics software on multi-core Intel platforms</a:t>
            </a: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0129" t="17418" r="7257" b="13378"/>
          <a:stretch/>
        </p:blipFill>
        <p:spPr>
          <a:xfrm>
            <a:off x="1424417" y="136463"/>
            <a:ext cx="1163452" cy="7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3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1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CPUs in production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471" y="763016"/>
            <a:ext cx="5913606" cy="399489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258495"/>
              </p:ext>
            </p:extLst>
          </p:nvPr>
        </p:nvGraphicFramePr>
        <p:xfrm>
          <a:off x="139661" y="1123950"/>
          <a:ext cx="2794000" cy="2416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529"/>
                <a:gridCol w="634471"/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Nehalem-EP (</a:t>
                      </a:r>
                      <a:r>
                        <a:rPr lang="en-US" sz="1400" u="none" strike="noStrike" dirty="0" err="1">
                          <a:effectLst/>
                        </a:rPr>
                        <a:t>Gainestown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5261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Westmere-EP (Gulftown)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3556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Core (Harpertown)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3324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Sandy Bridge-EP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1983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Core (Clovertown)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1110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Sandy Bridge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381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Westmere-EX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36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47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Ivy Bridge-EP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27</a:t>
                      </a:r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Total CPUs</a:t>
                      </a:r>
                      <a:endParaRPr lang="en-US" sz="14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15678</a:t>
                      </a:r>
                      <a:endParaRPr lang="en-US" sz="14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Cores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GB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81140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24200" y="4490117"/>
            <a:ext cx="1569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Data as of 28/02/2014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113996" y="3666815"/>
            <a:ext cx="2908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 new batch of 400 nodes with 800 </a:t>
            </a:r>
            <a:r>
              <a:rPr lang="en-US" sz="1400" b="1" dirty="0" smtClean="0"/>
              <a:t>Ivy Bridge </a:t>
            </a:r>
            <a:r>
              <a:rPr lang="en-US" sz="1400" dirty="0" smtClean="0"/>
              <a:t>CPUs is being deployed and will enter production at the end of March.</a:t>
            </a:r>
            <a:endParaRPr lang="en-GB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129" t="17418" r="7257" b="13378"/>
          <a:stretch/>
        </p:blipFill>
        <p:spPr>
          <a:xfrm>
            <a:off x="1424417" y="136463"/>
            <a:ext cx="1163452" cy="7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5971"/>
            <a:ext cx="7620000" cy="434579"/>
          </a:xfrm>
        </p:spPr>
        <p:txBody>
          <a:bodyPr/>
          <a:lstStyle/>
          <a:p>
            <a:r>
              <a:rPr lang="en-US" dirty="0" smtClean="0"/>
              <a:t>Intel-CERN openlab V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Data acquisition (online)</a:t>
            </a:r>
          </a:p>
          <a:p>
            <a:pPr lvl="1"/>
            <a:r>
              <a:rPr lang="en-GB" sz="1800" dirty="0" smtClean="0"/>
              <a:t>Investigate move from custom hardware L1 filters/triggers to commodity CPU/</a:t>
            </a:r>
            <a:r>
              <a:rPr lang="en-GB" sz="1800" dirty="0" err="1" smtClean="0"/>
              <a:t>CoP</a:t>
            </a:r>
            <a:r>
              <a:rPr lang="en-GB" sz="1800" dirty="0" smtClean="0"/>
              <a:t> and software filters</a:t>
            </a:r>
          </a:p>
          <a:p>
            <a:pPr lvl="1"/>
            <a:r>
              <a:rPr lang="en-GB" sz="1800" dirty="0" smtClean="0"/>
              <a:t>High-speed (multi TB/s) networking</a:t>
            </a:r>
          </a:p>
          <a:p>
            <a:r>
              <a:rPr lang="en-GB" sz="2000" b="1" dirty="0" smtClean="0"/>
              <a:t>Computing and data processing (offline)</a:t>
            </a:r>
          </a:p>
          <a:p>
            <a:pPr lvl="1"/>
            <a:r>
              <a:rPr lang="en-GB" sz="1800" dirty="0" smtClean="0"/>
              <a:t>Software optimization on multi-core platforms (</a:t>
            </a:r>
            <a:r>
              <a:rPr lang="en-GB" sz="1800" dirty="0" err="1" smtClean="0"/>
              <a:t>Geant</a:t>
            </a:r>
            <a:r>
              <a:rPr lang="en-GB" sz="1800" dirty="0" smtClean="0"/>
              <a:t> V)</a:t>
            </a:r>
          </a:p>
          <a:p>
            <a:pPr lvl="1"/>
            <a:r>
              <a:rPr lang="en-GB" sz="1800" dirty="0" smtClean="0"/>
              <a:t>Hardware benchmarking and testing</a:t>
            </a:r>
          </a:p>
          <a:p>
            <a:r>
              <a:rPr lang="en-GB" sz="2000" b="1" dirty="0" smtClean="0"/>
              <a:t>Compute provisioning and management</a:t>
            </a:r>
          </a:p>
          <a:p>
            <a:pPr lvl="1"/>
            <a:r>
              <a:rPr lang="en-GB" sz="1800" dirty="0" err="1" smtClean="0"/>
              <a:t>OpenStack</a:t>
            </a:r>
            <a:r>
              <a:rPr lang="en-GB" sz="1800" dirty="0" smtClean="0"/>
              <a:t> optimization, management modules (Service Assurance Manager, SAM)</a:t>
            </a:r>
          </a:p>
          <a:p>
            <a:r>
              <a:rPr lang="en-GB" sz="2000" b="1" dirty="0" smtClean="0"/>
              <a:t>Data Analytics</a:t>
            </a:r>
          </a:p>
          <a:p>
            <a:pPr lvl="1"/>
            <a:r>
              <a:rPr lang="en-GB" sz="1800" dirty="0" smtClean="0"/>
              <a:t>Data </a:t>
            </a:r>
            <a:r>
              <a:rPr lang="en-GB" sz="1800" dirty="0" err="1" smtClean="0"/>
              <a:t>center</a:t>
            </a:r>
            <a:r>
              <a:rPr lang="en-GB" sz="1800" dirty="0" smtClean="0"/>
              <a:t> services and software (Hadoop, Lustre)</a:t>
            </a:r>
          </a:p>
          <a:p>
            <a:pPr lvl="1"/>
            <a:endParaRPr lang="en-GB" sz="2000" dirty="0" smtClean="0"/>
          </a:p>
          <a:p>
            <a:pPr lvl="1"/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129" t="17418" r="7257" b="13378"/>
          <a:stretch/>
        </p:blipFill>
        <p:spPr>
          <a:xfrm>
            <a:off x="1424417" y="136463"/>
            <a:ext cx="1163452" cy="740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" y="876842"/>
            <a:ext cx="490739" cy="490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9926" y="2159762"/>
            <a:ext cx="481685" cy="4907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3166532"/>
            <a:ext cx="487877" cy="4907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046" y="4137869"/>
            <a:ext cx="492584" cy="49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79" y="0"/>
            <a:ext cx="5139921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4"/>
          <a:stretch/>
        </p:blipFill>
        <p:spPr bwMode="auto">
          <a:xfrm>
            <a:off x="1828800" y="4248150"/>
            <a:ext cx="2857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4914900"/>
            <a:ext cx="6858000" cy="228600"/>
          </a:xfrm>
        </p:spPr>
        <p:txBody>
          <a:bodyPr/>
          <a:lstStyle/>
          <a:p>
            <a:pPr>
              <a:defRPr/>
            </a:pPr>
            <a:r>
              <a:rPr lang="en-GB" smtClean="0"/>
              <a:t>ISUM 2014 - 19 March 2014, Ensenada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666750"/>
            <a:ext cx="4191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Tw Cen MT Condensed Extra Bold" pitchFamily="34" charset="0"/>
              <a:buNone/>
              <a:defRPr sz="20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Font typeface="Wingdings" charset="2"/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6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rgbClr val="15539C"/>
                </a:solidFill>
                <a:latin typeface="Franklin Gothic Book" pitchFamily="34" charset="0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rgbClr val="15539C"/>
                </a:solidFill>
                <a:latin typeface="Franklin Gothic Book" pitchFamily="34" charset="0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rgbClr val="15539C"/>
                </a:solidFill>
                <a:latin typeface="Franklin Gothic Book" pitchFamily="34" charset="0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rgbClr val="15539C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 kern="0" dirty="0" smtClean="0"/>
              <a:t>CERN has recruited </a:t>
            </a:r>
            <a:r>
              <a:rPr lang="en-US" sz="1600" b="1" kern="0" dirty="0" smtClean="0"/>
              <a:t>5 PhD students </a:t>
            </a:r>
            <a:r>
              <a:rPr lang="en-US" sz="1600" kern="0" dirty="0" smtClean="0"/>
              <a:t>on 3 year fellowship contracts starting autumn 2013</a:t>
            </a:r>
          </a:p>
          <a:p>
            <a:pPr>
              <a:spcBef>
                <a:spcPts val="600"/>
              </a:spcBef>
            </a:pPr>
            <a:r>
              <a:rPr lang="en-US" sz="1600" kern="0" dirty="0" smtClean="0"/>
              <a:t>Each PhD student is </a:t>
            </a:r>
            <a:r>
              <a:rPr lang="en-US" sz="1600" b="1" kern="0" dirty="0" smtClean="0"/>
              <a:t>seconded to Intel for 18 months</a:t>
            </a:r>
            <a:r>
              <a:rPr lang="en-US" sz="1600" kern="0" dirty="0" smtClean="0"/>
              <a:t> and works with </a:t>
            </a:r>
            <a:r>
              <a:rPr lang="en-US" sz="1600" b="1" kern="0" dirty="0" smtClean="0"/>
              <a:t>LHC experiments </a:t>
            </a:r>
            <a:r>
              <a:rPr lang="en-US" sz="1600" kern="0" dirty="0" smtClean="0"/>
              <a:t>on future upgrade research themes</a:t>
            </a:r>
          </a:p>
          <a:p>
            <a:pPr>
              <a:spcBef>
                <a:spcPts val="600"/>
              </a:spcBef>
            </a:pPr>
            <a:r>
              <a:rPr lang="en-US" sz="1600" b="1" kern="0" dirty="0" smtClean="0"/>
              <a:t>Associate partners: </a:t>
            </a:r>
            <a:r>
              <a:rPr lang="en-US" sz="1600" kern="0" dirty="0" smtClean="0"/>
              <a:t>Nat. Univ. Ireland </a:t>
            </a:r>
            <a:r>
              <a:rPr lang="en-US" sz="1600" kern="0" dirty="0" err="1" smtClean="0"/>
              <a:t>Maynooth</a:t>
            </a:r>
            <a:r>
              <a:rPr lang="en-US" sz="1600" kern="0" dirty="0" smtClean="0"/>
              <a:t> &amp; Dublin City Univ. (recruits are enrolled in PhD </a:t>
            </a:r>
            <a:r>
              <a:rPr lang="en-US" sz="1600" kern="0" dirty="0" err="1" smtClean="0"/>
              <a:t>programmes</a:t>
            </a:r>
            <a:r>
              <a:rPr lang="en-US" sz="1600" kern="0" dirty="0" smtClean="0"/>
              <a:t>), </a:t>
            </a:r>
            <a:r>
              <a:rPr lang="en-US" sz="1600" kern="0" dirty="0" err="1" smtClean="0"/>
              <a:t>Xena</a:t>
            </a:r>
            <a:r>
              <a:rPr lang="en-US" sz="1600" kern="0" dirty="0" smtClean="0"/>
              <a:t> Networks (SME, Denmark)</a:t>
            </a:r>
          </a:p>
          <a:p>
            <a:pPr>
              <a:spcBef>
                <a:spcPts val="600"/>
              </a:spcBef>
            </a:pPr>
            <a:r>
              <a:rPr lang="en-US" sz="1600" kern="0" dirty="0" smtClean="0"/>
              <a:t>EC funding: ~ €1.25 million over 4 years</a:t>
            </a:r>
          </a:p>
          <a:p>
            <a:endParaRPr lang="en-GB" sz="1600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853107-F608-456C-B393-1636D6288C7D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6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CERN and the LHC program have been among the first to </a:t>
            </a:r>
            <a:r>
              <a:rPr lang="en-GB" sz="2000" dirty="0" smtClean="0"/>
              <a:t>experience and address </a:t>
            </a:r>
            <a:r>
              <a:rPr lang="en-GB" sz="2000" dirty="0" smtClean="0"/>
              <a:t>“big data” challenges</a:t>
            </a:r>
          </a:p>
          <a:p>
            <a:r>
              <a:rPr lang="en-GB" sz="2000" dirty="0" smtClean="0"/>
              <a:t>Solutions have been developed and important results obtained, also with important contributions from LA</a:t>
            </a:r>
          </a:p>
          <a:p>
            <a:r>
              <a:rPr lang="en-GB" sz="2000" dirty="0" smtClean="0"/>
              <a:t>Need to exploit emerging technologies and share expertise with academia and commercial partners</a:t>
            </a:r>
          </a:p>
          <a:p>
            <a:r>
              <a:rPr lang="en-GB" sz="2000" dirty="0" smtClean="0"/>
              <a:t>LHC schedule will keep it at the bleeding edge of technology, providing excellent opportunities to companies to test ideas and technologies ahead of the market</a:t>
            </a:r>
          </a:p>
          <a:p>
            <a:r>
              <a:rPr lang="en-GB" sz="2000" dirty="0" smtClean="0"/>
              <a:t>Intel and CERN openlab collaboration has been very successful until now and we look forward to future work together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4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853107-F608-456C-B393-1636D6288C7D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pic>
        <p:nvPicPr>
          <p:cNvPr id="2050" name="Picture 2" descr="\\cern.ch\dfs\Users\m\mlejeune\Desktop\AS SCREENSHOTS - For PPT\35_tex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13"/>
          <a:stretch/>
        </p:blipFill>
        <p:spPr bwMode="auto">
          <a:xfrm>
            <a:off x="5688" y="1"/>
            <a:ext cx="4252188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36401" y="3527101"/>
            <a:ext cx="360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This work is licensed under a Creative Commons Attribution-</a:t>
            </a:r>
            <a:r>
              <a:rPr lang="en-US" sz="900" dirty="0" err="1">
                <a:solidFill>
                  <a:schemeClr val="accent6">
                    <a:lumMod val="75000"/>
                  </a:schemeClr>
                </a:solidFill>
              </a:rPr>
              <a:t>ShareAlike</a:t>
            </a: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 3.0 </a:t>
            </a:r>
            <a:r>
              <a:rPr lang="en-US" sz="900" dirty="0" err="1">
                <a:solidFill>
                  <a:schemeClr val="accent6">
                    <a:lumMod val="75000"/>
                  </a:schemeClr>
                </a:solidFill>
              </a:rPr>
              <a:t>Unported</a:t>
            </a: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</a:rPr>
              <a:t>License. It includes photos, models and videos courtesy of CERN and uses contents provided by CERN and CERN openlab staff and by Intel</a:t>
            </a:r>
            <a:endParaRPr lang="en-GB" sz="9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129" t="17418" r="7257" b="13378"/>
          <a:stretch/>
        </p:blipFill>
        <p:spPr>
          <a:xfrm>
            <a:off x="7394618" y="4341403"/>
            <a:ext cx="713565" cy="454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4279141"/>
            <a:ext cx="935986" cy="57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ISUM 2014 - 19 March 2014, Ensenada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404" r="9402"/>
          <a:stretch/>
        </p:blipFill>
        <p:spPr>
          <a:xfrm>
            <a:off x="1524000" y="819150"/>
            <a:ext cx="6477000" cy="37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CERN?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94527"/>
            <a:ext cx="2988990" cy="218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/>
          </p:cNvSpPr>
          <p:nvPr/>
        </p:nvSpPr>
        <p:spPr bwMode="auto">
          <a:xfrm>
            <a:off x="3810000" y="438150"/>
            <a:ext cx="50291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European Organization for Nuclear Research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1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3657600" y="1105959"/>
            <a:ext cx="5181599" cy="3675591"/>
          </a:xfrm>
          <a:prstGeom prst="rect">
            <a:avLst/>
          </a:prstGeom>
          <a:gradFill rotWithShape="0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>
            <a:noFill/>
          </a:ln>
          <a:effectLst>
            <a:outerShdw blurRad="38100" dist="38099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Founded in 1954 – 60</a:t>
            </a:r>
            <a:r>
              <a:rPr lang="en-US" sz="1600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Anniversary Celebration!</a:t>
            </a: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21 Member 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States: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Austria, Belgium, Bulgaria,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Czech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Republic, Denmark, Finland, France, Germany, Greece, Hungary,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Israel, Italy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Netherlands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Norway, Poland, Portugal, Slovakia, Spain, Sweden, Switzerland and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United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Kingdom 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Candidate for Accession: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Romania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Associate Members in the Pre-Stage to Membership: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Serbia, Ukraine, (Brazil, Cyprus)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Applicant States: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Slovenia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Observers to Council: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India, Japan,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Russia, Turkey, United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States of America,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European Commission and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UNESCO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461211" y="1105959"/>
            <a:ext cx="2984979" cy="1318121"/>
          </a:xfrm>
          <a:prstGeom prst="rect">
            <a:avLst/>
          </a:prstGeom>
          <a:gradFill rotWithShape="0">
            <a:gsLst>
              <a:gs pos="0">
                <a:srgbClr val="9B2D1F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>
            <a:noFill/>
          </a:ln>
          <a:effectLst>
            <a:outerShdw blurRad="38100" dist="38099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marL="179388" indent="-1793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2300 staff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1050 other paid personnel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11000 users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Budget (2012) ~</a:t>
            </a:r>
            <a:r>
              <a:rPr 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1100 </a:t>
            </a: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MCHF</a:t>
            </a:r>
          </a:p>
        </p:txBody>
      </p:sp>
    </p:spTree>
    <p:extLst>
      <p:ext uri="{BB962C8B-B14F-4D97-AF65-F5344CB8AC3E}">
        <p14:creationId xmlns:p14="http://schemas.microsoft.com/office/powerpoint/2010/main" val="32118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Universe made of?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2365"/>
            <a:ext cx="4800600" cy="3396197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4953000" y="926977"/>
            <a:ext cx="3955782" cy="36669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/>
          <a:lstStyle>
            <a:lvl1pPr marL="55563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gives the particles their masses?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How can gravity be integrated into a unified theory?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Why is there only matter and no anti-matter in the universe?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Are there more space-time dimensions than the 4 we know of?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is dark energy and dark matter which makes up 95% of the universe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733972"/>
            <a:ext cx="5403139" cy="4052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Large Hadron Collider (LHC)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695" y="937659"/>
            <a:ext cx="2033810" cy="152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253228"/>
            <a:ext cx="2222444" cy="147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964730"/>
            <a:ext cx="2317322" cy="121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1495" y="3615168"/>
            <a:ext cx="1522405" cy="111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7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Facts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1524000" y="819150"/>
            <a:ext cx="7315200" cy="3470275"/>
          </a:xfrm>
          <a:prstGeom prst="rect">
            <a:avLst/>
          </a:prstGeom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Tw Cen MT Condensed Extra Bold" pitchFamily="34" charset="0"/>
              <a:buChar char="&gt;"/>
              <a:defRPr sz="28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Font typeface="Wingdings" charset="2"/>
              <a:buChar char="§"/>
              <a:defRPr sz="24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•"/>
              <a:defRPr sz="20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–"/>
              <a:defRPr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Biggest accelerator (largest machine) in the world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sz="2000" kern="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Fastest racetrack on Earth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Protons circulate at 99.9999991% the speed of light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Emptiest place in the solar system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Pressure 10</a:t>
            </a:r>
            <a:r>
              <a:rPr lang="en-US" sz="2000" kern="0" baseline="29000" dirty="0" smtClean="0"/>
              <a:t>-13 </a:t>
            </a:r>
            <a:r>
              <a:rPr lang="en-US" sz="2000" kern="0" dirty="0" err="1" smtClean="0"/>
              <a:t>atm</a:t>
            </a:r>
            <a:r>
              <a:rPr lang="en-US" sz="2000" kern="0" dirty="0" smtClean="0"/>
              <a:t> (10x less than on the moon)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World’s largest refrigerator -271.3 °C (1.9K)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Hottest spot in the galaxy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temperatures 100 000x hotter than the heart of the sun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5.5 Trillion 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World’s biggest and most sophisticated detectors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Most data of any scientific experiment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20-30 PB per year (as of today we have about 75 PB)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2968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Collisions in the LHC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ISUM 2014 - 19 March 2014, Ensenada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742202"/>
            <a:ext cx="6669505" cy="40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1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Demi"/>
        <a:ea typeface=""/>
        <a:cs typeface=""/>
      </a:majorFont>
      <a:minorFont>
        <a:latin typeface="Franklin Gothic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24263</TotalTime>
  <Words>2226</Words>
  <Application>Microsoft Office PowerPoint</Application>
  <PresentationFormat>On-screen Show (16:9)</PresentationFormat>
  <Paragraphs>444</Paragraphs>
  <Slides>38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Gill Sans</vt:lpstr>
      <vt:lpstr>Arial</vt:lpstr>
      <vt:lpstr>Arial Bold</vt:lpstr>
      <vt:lpstr>Calibri</vt:lpstr>
      <vt:lpstr>Calibri Bold</vt:lpstr>
      <vt:lpstr>Franklin Gothic Book</vt:lpstr>
      <vt:lpstr>Franklin Gothic Demi</vt:lpstr>
      <vt:lpstr>Tw Cen MT Condensed Extra Bold</vt:lpstr>
      <vt:lpstr>Wingdings</vt:lpstr>
      <vt:lpstr>2_Default Design</vt:lpstr>
      <vt:lpstr>Custom Design</vt:lpstr>
      <vt:lpstr>CERN openlab a Model for Research, Innovation and Collaboration</vt:lpstr>
      <vt:lpstr>Outline</vt:lpstr>
      <vt:lpstr>PowerPoint Presentation</vt:lpstr>
      <vt:lpstr>Video</vt:lpstr>
      <vt:lpstr>What is CERN?</vt:lpstr>
      <vt:lpstr>What is the Universe made of?</vt:lpstr>
      <vt:lpstr>The Large Hadron Collider (LHC)</vt:lpstr>
      <vt:lpstr>LHC Facts</vt:lpstr>
      <vt:lpstr>Collisions in the LHC</vt:lpstr>
      <vt:lpstr>PowerPoint Presentation</vt:lpstr>
      <vt:lpstr>Data Handling and Computation</vt:lpstr>
      <vt:lpstr>What is this data?</vt:lpstr>
      <vt:lpstr>The LHC Challenges</vt:lpstr>
      <vt:lpstr>The Grid</vt:lpstr>
      <vt:lpstr>WLCG and Latin America</vt:lpstr>
      <vt:lpstr>WLCG and Latin America</vt:lpstr>
      <vt:lpstr>HEP and Latin America</vt:lpstr>
      <vt:lpstr>PowerPoint Presentation</vt:lpstr>
      <vt:lpstr>LHC Schedule</vt:lpstr>
      <vt:lpstr>Challenges</vt:lpstr>
      <vt:lpstr>Major Use Cases</vt:lpstr>
      <vt:lpstr>Major Use Cases</vt:lpstr>
      <vt:lpstr>Major Use Cases</vt:lpstr>
      <vt:lpstr>Major Use Cases</vt:lpstr>
      <vt:lpstr>Major Use Cases</vt:lpstr>
      <vt:lpstr>Major Use Cases</vt:lpstr>
      <vt:lpstr>Future IT Challenges Whitepaper</vt:lpstr>
      <vt:lpstr>PowerPoint Presentation</vt:lpstr>
      <vt:lpstr>CERN openlab in a nutshell</vt:lpstr>
      <vt:lpstr>The history of openlab</vt:lpstr>
      <vt:lpstr>Virtuous Cycle</vt:lpstr>
      <vt:lpstr>Who we are involving</vt:lpstr>
      <vt:lpstr>Intel and CERN openlab: a log-lasting collaboration</vt:lpstr>
      <vt:lpstr>Intel CPUs in production</vt:lpstr>
      <vt:lpstr>Intel-CERN openlab V activities</vt:lpstr>
      <vt:lpstr>PowerPoint Presentation</vt:lpstr>
      <vt:lpstr>Conclusions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alberto.di.meglio@shinsenai.net</dc:creator>
  <cp:lastModifiedBy>Alberto Di Meglio</cp:lastModifiedBy>
  <cp:revision>658</cp:revision>
  <cp:lastPrinted>2011-10-11T10:10:47Z</cp:lastPrinted>
  <dcterms:created xsi:type="dcterms:W3CDTF">2006-05-15T11:16:45Z</dcterms:created>
  <dcterms:modified xsi:type="dcterms:W3CDTF">2014-03-18T19:29:24Z</dcterms:modified>
</cp:coreProperties>
</file>