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59" r:id="rId4"/>
    <p:sldId id="261" r:id="rId5"/>
    <p:sldId id="262" r:id="rId6"/>
    <p:sldId id="284" r:id="rId7"/>
    <p:sldId id="285" r:id="rId8"/>
    <p:sldId id="258" r:id="rId9"/>
    <p:sldId id="268" r:id="rId10"/>
    <p:sldId id="269" r:id="rId11"/>
    <p:sldId id="278" r:id="rId12"/>
    <p:sldId id="270" r:id="rId13"/>
    <p:sldId id="271" r:id="rId14"/>
    <p:sldId id="272" r:id="rId15"/>
    <p:sldId id="273" r:id="rId16"/>
    <p:sldId id="274" r:id="rId17"/>
    <p:sldId id="283" r:id="rId18"/>
    <p:sldId id="276" r:id="rId19"/>
    <p:sldId id="277" r:id="rId20"/>
    <p:sldId id="280" r:id="rId21"/>
    <p:sldId id="281" r:id="rId22"/>
    <p:sldId id="282" r:id="rId23"/>
    <p:sldId id="26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77156" autoAdjust="0"/>
  </p:normalViewPr>
  <p:slideViewPr>
    <p:cSldViewPr>
      <p:cViewPr>
        <p:scale>
          <a:sx n="100" d="100"/>
          <a:sy n="100" d="100"/>
        </p:scale>
        <p:origin x="-53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597821"/>
            <a:ext cx="3888432" cy="1189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914651"/>
            <a:ext cx="3888432" cy="1673324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2931790"/>
            <a:ext cx="2376488" cy="158464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555776" y="199568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0" dirty="0" smtClean="0"/>
              <a:t>Questions?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7062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7735"/>
            <a:ext cx="7283152" cy="21668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276350"/>
            <a:ext cx="7272338" cy="9350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161536"/>
            <a:ext cx="3959994" cy="34263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7" y="1203327"/>
            <a:ext cx="3959225" cy="33845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3" y="1151335"/>
            <a:ext cx="5266929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3" y="1631156"/>
            <a:ext cx="5266929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64542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1876386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88226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300069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0" y="4011912"/>
            <a:ext cx="3132138" cy="5762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05978"/>
            <a:ext cx="72831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200151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5" y="4769063"/>
            <a:ext cx="1666614" cy="25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4767264"/>
            <a:ext cx="3456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67263"/>
            <a:ext cx="370384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-gaudi.web.cern.ch/proj-gaudi/" TargetMode="External"/><Relationship Id="rId2" Type="http://schemas.openxmlformats.org/officeDocument/2006/relationships/hyperlink" Target="http://www.agner.org/optimiz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597821"/>
            <a:ext cx="5544616" cy="1189955"/>
          </a:xfrm>
        </p:spPr>
        <p:txBody>
          <a:bodyPr>
            <a:normAutofit/>
          </a:bodyPr>
          <a:lstStyle/>
          <a:p>
            <a:r>
              <a:rPr lang="en-GB" dirty="0" smtClean="0"/>
              <a:t>ICE-DIP project</a:t>
            </a:r>
            <a:br>
              <a:rPr lang="en-GB" dirty="0" smtClean="0"/>
            </a:br>
            <a:r>
              <a:rPr lang="pl-PL" sz="1800" dirty="0" smtClean="0"/>
              <a:t>Parallel processing on Many-Core </a:t>
            </a:r>
            <a:r>
              <a:rPr lang="en-GB" sz="1800" dirty="0" smtClean="0"/>
              <a:t>processors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ICE-DIP introduction at Intel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22/7/2014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3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"/>
    </mc:Choice>
    <mc:Fallback xmlns="">
      <p:transition spd="slow" advTm="21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 Degrees Of Freedom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</p:spTree>
    <p:extLst>
      <p:ext uri="{BB962C8B-B14F-4D97-AF65-F5344CB8AC3E}">
        <p14:creationId xmlns:p14="http://schemas.microsoft.com/office/powerpoint/2010/main" val="2343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</p:spTree>
    <p:extLst>
      <p:ext uri="{BB962C8B-B14F-4D97-AF65-F5344CB8AC3E}">
        <p14:creationId xmlns:p14="http://schemas.microsoft.com/office/powerpoint/2010/main" val="2934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 smtClean="0"/>
              <a:t>Freedom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Prison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001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Do </a:t>
            </a:r>
            <a:r>
              <a:rPr lang="pl-PL" sz="1200" dirty="0" smtClean="0"/>
              <a:t>we have </a:t>
            </a:r>
            <a:r>
              <a:rPr lang="pl-PL" sz="1200" dirty="0"/>
              <a:t>vectors ready for computation?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39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Do </a:t>
            </a:r>
            <a:r>
              <a:rPr lang="pl-PL" sz="1200" dirty="0" smtClean="0"/>
              <a:t>we have </a:t>
            </a:r>
            <a:r>
              <a:rPr lang="pl-PL" sz="1200" dirty="0"/>
              <a:t>vectors ready for computation?</a:t>
            </a:r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3948746"/>
            <a:ext cx="1368152" cy="22750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2647" y="3853084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Can we predict operation dependencies?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46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Do </a:t>
            </a:r>
            <a:r>
              <a:rPr lang="pl-PL" sz="1200" dirty="0" smtClean="0"/>
              <a:t>we have </a:t>
            </a:r>
            <a:r>
              <a:rPr lang="pl-PL" sz="1200" dirty="0"/>
              <a:t>vectors ready for computation?</a:t>
            </a:r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3948746"/>
            <a:ext cx="1368152" cy="22750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2647" y="3853084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Can we predict operation dependencies?</a:t>
            </a:r>
            <a:endParaRPr lang="en-GB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20272" y="3110236"/>
            <a:ext cx="720080" cy="37579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2950662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ports equally capable?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447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 we have vectors ready for computation?</a:t>
            </a:r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3948746"/>
            <a:ext cx="1368152" cy="22750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2647" y="3853084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Can we predict operation dependencies?</a:t>
            </a:r>
            <a:endParaRPr lang="en-GB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20272" y="3110236"/>
            <a:ext cx="720080" cy="37579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2950662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ports equally capable?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84168" y="1779662"/>
            <a:ext cx="1152128" cy="360040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8703" y="1456495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threads competing for resources?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334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 we have vectors ready for computation?</a:t>
            </a:r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3948746"/>
            <a:ext cx="1368152" cy="22750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2647" y="3853084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Can we predict operation dependencies?</a:t>
            </a:r>
            <a:endParaRPr lang="en-GB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20272" y="3110236"/>
            <a:ext cx="720080" cy="37579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2950662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ports equally capable?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84168" y="1779662"/>
            <a:ext cx="1152128" cy="360040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8703" y="1456495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threads competing for resources?</a:t>
            </a:r>
            <a:endParaRPr lang="en-GB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07432" y="1057841"/>
            <a:ext cx="1675184" cy="1032992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0569" y="411510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the cores competing for resources?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99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Degrees Of </a:t>
            </a:r>
            <a:r>
              <a:rPr lang="pl-PL" strike="sngStrike" dirty="0"/>
              <a:t>Freedom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 title="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2" y="987574"/>
            <a:ext cx="476786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515966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 smtClean="0"/>
              <a:t>Picture from: A. Nowak – „The evolving marriage of hardware and software”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23728" y="3651870"/>
            <a:ext cx="1167408" cy="43204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00" y="3853085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Increase clock, increase speed. Can we do that?</a:t>
            </a:r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3728" y="3147814"/>
            <a:ext cx="2304256" cy="25202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76" y="2787071"/>
            <a:ext cx="20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Do we have vectors ready for computation?</a:t>
            </a:r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3948746"/>
            <a:ext cx="1368152" cy="227504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2647" y="3853084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Can we predict operation dependencies?</a:t>
            </a:r>
            <a:endParaRPr lang="en-GB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20272" y="3110236"/>
            <a:ext cx="720080" cy="37579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40352" y="2950662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ports equally capable?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84168" y="1779662"/>
            <a:ext cx="1152128" cy="360040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8703" y="1456495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threads competing for resources?</a:t>
            </a:r>
            <a:endParaRPr lang="en-GB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07432" y="1057841"/>
            <a:ext cx="1675184" cy="1032992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0569" y="411510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the cores competing for resources?</a:t>
            </a:r>
            <a:endParaRPr lang="en-GB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91680" y="2102826"/>
            <a:ext cx="1440160" cy="70203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551" y="1767665"/>
            <a:ext cx="130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Are the sockets communicating with each other?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CERN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b="0" dirty="0" smtClean="0"/>
              <a:t>Multiple „big” frameworks</a:t>
            </a:r>
            <a:br>
              <a:rPr lang="pl-PL" sz="2200" b="0" dirty="0" smtClean="0"/>
            </a:br>
            <a:endParaRPr lang="pl-PL" sz="1800" b="0" dirty="0" smtClean="0"/>
          </a:p>
          <a:p>
            <a:r>
              <a:rPr lang="pl-PL" sz="2200" b="0" dirty="0" smtClean="0"/>
              <a:t>Code developed by physicists </a:t>
            </a:r>
            <a:br>
              <a:rPr lang="pl-PL" sz="2200" b="0" dirty="0" smtClean="0"/>
            </a:br>
            <a:endParaRPr lang="pl-PL" sz="1800" b="0" dirty="0" smtClean="0"/>
          </a:p>
          <a:p>
            <a:r>
              <a:rPr lang="pl-PL" sz="2200" b="0" dirty="0" smtClean="0"/>
              <a:t>Code developed in a hurry </a:t>
            </a:r>
            <a:br>
              <a:rPr lang="pl-PL" sz="2200" b="0" dirty="0" smtClean="0"/>
            </a:br>
            <a:endParaRPr lang="pl-PL" sz="2200" b="0" dirty="0" smtClean="0"/>
          </a:p>
          <a:p>
            <a:r>
              <a:rPr lang="pl-PL" sz="2200" b="0" dirty="0" smtClean="0"/>
              <a:t>Detector systems specific knowledge</a:t>
            </a:r>
            <a:br>
              <a:rPr lang="pl-PL" sz="2200" b="0" dirty="0" smtClean="0"/>
            </a:br>
            <a:endParaRPr lang="pl-PL" sz="2200" b="0" dirty="0" smtClean="0"/>
          </a:p>
          <a:p>
            <a:r>
              <a:rPr lang="pl-PL" sz="2200" b="0" dirty="0"/>
              <a:t>D</a:t>
            </a:r>
            <a:r>
              <a:rPr lang="pl-PL" sz="2200" b="0" dirty="0" smtClean="0"/>
              <a:t>evelopment criteria change over time</a:t>
            </a:r>
          </a:p>
          <a:p>
            <a:pPr marL="0" indent="0">
              <a:buNone/>
            </a:pPr>
            <a:endParaRPr lang="pl-PL" sz="2200" b="0" dirty="0" smtClean="0"/>
          </a:p>
          <a:p>
            <a:endParaRPr lang="pl-PL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Przemysław Karpiński </a:t>
            </a:r>
            <a:r>
              <a:rPr lang="en-GB" dirty="0" smtClean="0"/>
              <a:t>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69954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CERN experiments and Online </a:t>
            </a:r>
            <a:r>
              <a:rPr lang="en-GB" sz="3200" dirty="0" smtClean="0"/>
              <a:t>processing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High Level Trigger (HLT) </a:t>
            </a:r>
            <a:r>
              <a:rPr lang="en-GB" sz="3200" dirty="0" smtClean="0"/>
              <a:t>architecture</a:t>
            </a:r>
            <a:endParaRPr lang="pl-PL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The ICE-DIP Project</a:t>
            </a:r>
            <a:endParaRPr lang="pl-P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The research </a:t>
            </a:r>
            <a:r>
              <a:rPr lang="en-GB" sz="3200" dirty="0" smtClean="0"/>
              <a:t>focus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261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"/>
    </mc:Choice>
    <mc:Fallback xmlns="">
      <p:transition spd="slow" advTm="2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CERN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200" b="0" dirty="0" smtClean="0"/>
              <a:t>Multiple „big” frameworks</a:t>
            </a:r>
            <a:br>
              <a:rPr lang="pl-PL" sz="2200" b="0" dirty="0" smtClean="0"/>
            </a:br>
            <a:r>
              <a:rPr lang="pl-PL" sz="2200" b="0" dirty="0"/>
              <a:t>- </a:t>
            </a:r>
            <a:r>
              <a:rPr lang="pl-PL" sz="1800" dirty="0"/>
              <a:t> &gt;250000 C++ code lines</a:t>
            </a:r>
            <a:endParaRPr lang="pl-PL" sz="1800" b="0" dirty="0" smtClean="0"/>
          </a:p>
          <a:p>
            <a:r>
              <a:rPr lang="pl-PL" sz="2200" b="0" dirty="0" smtClean="0"/>
              <a:t>Code developed by physicists </a:t>
            </a:r>
            <a:br>
              <a:rPr lang="pl-PL" sz="2200" b="0" dirty="0" smtClean="0"/>
            </a:br>
            <a:r>
              <a:rPr lang="pl-PL" sz="2200" b="0" dirty="0" smtClean="0"/>
              <a:t>- </a:t>
            </a:r>
            <a:r>
              <a:rPr lang="pl-PL" sz="1800" dirty="0" smtClean="0"/>
              <a:t>unexperienced </a:t>
            </a:r>
            <a:r>
              <a:rPr lang="pl-PL" sz="1800" dirty="0"/>
              <a:t>in </a:t>
            </a:r>
            <a:r>
              <a:rPr lang="pl-PL" sz="1800" dirty="0" smtClean="0"/>
              <a:t>computer science</a:t>
            </a:r>
            <a:endParaRPr lang="pl-PL" sz="1800" b="0" dirty="0"/>
          </a:p>
          <a:p>
            <a:r>
              <a:rPr lang="pl-PL" sz="2200" b="0" dirty="0" smtClean="0"/>
              <a:t>Code developed in a hurry </a:t>
            </a:r>
            <a:br>
              <a:rPr lang="pl-PL" sz="2200" b="0" dirty="0" smtClean="0"/>
            </a:br>
            <a:r>
              <a:rPr lang="pl-PL" sz="1800" dirty="0" smtClean="0"/>
              <a:t>- people employeed for short term contracts</a:t>
            </a:r>
          </a:p>
          <a:p>
            <a:r>
              <a:rPr lang="pl-PL" sz="2200" b="0" dirty="0" smtClean="0"/>
              <a:t>Detector systems specific knowledge</a:t>
            </a:r>
            <a:br>
              <a:rPr lang="pl-PL" sz="2200" b="0" dirty="0" smtClean="0"/>
            </a:br>
            <a:r>
              <a:rPr lang="pl-PL" sz="1800" b="0" dirty="0" smtClean="0"/>
              <a:t>- </a:t>
            </a:r>
            <a:r>
              <a:rPr lang="pl-PL" sz="1800" dirty="0" smtClean="0"/>
              <a:t>custom hardware</a:t>
            </a:r>
            <a:endParaRPr lang="pl-PL" sz="1800" b="0" dirty="0" smtClean="0"/>
          </a:p>
          <a:p>
            <a:r>
              <a:rPr lang="pl-PL" sz="2200" b="0" dirty="0"/>
              <a:t>D</a:t>
            </a:r>
            <a:r>
              <a:rPr lang="pl-PL" sz="2200" b="0" dirty="0" smtClean="0"/>
              <a:t>evelopment criteria change over time</a:t>
            </a:r>
            <a:br>
              <a:rPr lang="pl-PL" sz="2200" b="0" dirty="0" smtClean="0"/>
            </a:br>
            <a:r>
              <a:rPr lang="pl-PL" sz="2200" b="0" dirty="0" smtClean="0"/>
              <a:t>- </a:t>
            </a:r>
            <a:r>
              <a:rPr lang="pl-PL" sz="1800" dirty="0" smtClean="0"/>
              <a:t>physics change</a:t>
            </a:r>
            <a:endParaRPr lang="pl-PL" sz="1800" dirty="0"/>
          </a:p>
          <a:p>
            <a:endParaRPr lang="pl-PL" sz="2200" b="0" dirty="0" smtClean="0"/>
          </a:p>
          <a:p>
            <a:pPr marL="0" indent="0">
              <a:buNone/>
            </a:pPr>
            <a:endParaRPr lang="pl-PL" sz="2200" b="0" dirty="0" smtClean="0"/>
          </a:p>
          <a:p>
            <a:endParaRPr lang="pl-PL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Many-core processors in high throughput data filtering applications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21</a:t>
            </a:fld>
            <a:endParaRPr lang="en-GB"/>
          </a:p>
        </p:txBody>
      </p:sp>
      <p:pic>
        <p:nvPicPr>
          <p:cNvPr id="2050" name="Picture 2" descr="C:\Users\asantogi\CyphDocs\posters\ICE-DIP PPC\xeon_phi_5110p_1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036">
            <a:off x="296044" y="2819482"/>
            <a:ext cx="2497603" cy="14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1209982"/>
            <a:ext cx="57606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Will conduct research on the Intel Xeon Phi: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Time and energy costs in the context of High Energy Physics</a:t>
            </a:r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Programmability in terms of existing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Deployment model and scalability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Performance tuning 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Current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200" b="0" dirty="0" smtClean="0"/>
              <a:t>Implicit vectorization library (</a:t>
            </a:r>
            <a:r>
              <a:rPr lang="pl-PL" sz="2200" b="0" dirty="0" smtClean="0">
                <a:hlinkClick r:id="rId2"/>
              </a:rPr>
              <a:t>www.agner.org/optimize</a:t>
            </a:r>
            <a:r>
              <a:rPr lang="pl-PL" sz="2200" b="0" dirty="0" smtClean="0"/>
              <a:t>) </a:t>
            </a:r>
          </a:p>
          <a:p>
            <a:endParaRPr lang="pl-PL" sz="2200" b="0" dirty="0"/>
          </a:p>
          <a:p>
            <a:r>
              <a:rPr lang="pl-PL" sz="2200" b="0" dirty="0" smtClean="0"/>
              <a:t>Template metaprogramming for high hardware utilisation</a:t>
            </a:r>
          </a:p>
          <a:p>
            <a:endParaRPr lang="pl-PL" sz="2200" b="0" dirty="0" smtClean="0"/>
          </a:p>
          <a:p>
            <a:r>
              <a:rPr lang="pl-PL" sz="2200" b="0" dirty="0" smtClean="0"/>
              <a:t>LHCb Framework abstraction Layer </a:t>
            </a:r>
            <a:r>
              <a:rPr lang="pl-PL" sz="2200" b="0" dirty="0"/>
              <a:t>for </a:t>
            </a:r>
            <a:r>
              <a:rPr lang="pl-PL" sz="2200" b="0" dirty="0" smtClean="0"/>
              <a:t>MIC (</a:t>
            </a:r>
            <a:r>
              <a:rPr lang="pl-PL" sz="2200" b="0" dirty="0" smtClean="0">
                <a:hlinkClick r:id="rId3"/>
              </a:rPr>
              <a:t>http</a:t>
            </a:r>
            <a:r>
              <a:rPr lang="pl-PL" sz="2200" b="0" dirty="0">
                <a:hlinkClick r:id="rId3"/>
              </a:rPr>
              <a:t>://proj-gaudi.web.cern.ch/proj-gaudi</a:t>
            </a:r>
            <a:r>
              <a:rPr lang="pl-PL" sz="2200" b="0" dirty="0" smtClean="0">
                <a:hlinkClick r:id="rId3"/>
              </a:rPr>
              <a:t>/</a:t>
            </a:r>
            <a:r>
              <a:rPr lang="pl-PL" sz="2200" b="0" dirty="0" smtClean="0"/>
              <a:t>) </a:t>
            </a:r>
          </a:p>
          <a:p>
            <a:endParaRPr lang="pl-PL" sz="2200" b="0" dirty="0" smtClean="0"/>
          </a:p>
          <a:p>
            <a:r>
              <a:rPr lang="pl-PL" sz="2200" b="0" dirty="0" smtClean="0"/>
              <a:t>Performance Auto-tuning</a:t>
            </a:r>
            <a:endParaRPr lang="en-GB" sz="2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Answers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68074" y="211008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1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Physics Experiments at CERN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9"/>
            <a:ext cx="8639770" cy="3104917"/>
          </a:xfrm>
        </p:spPr>
      </p:pic>
    </p:spTree>
    <p:extLst>
      <p:ext uri="{BB962C8B-B14F-4D97-AF65-F5344CB8AC3E}">
        <p14:creationId xmlns:p14="http://schemas.microsoft.com/office/powerpoint/2010/main" val="19106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Detector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5566"/>
            <a:ext cx="5832648" cy="38074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processing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88952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Trigger Data Acquisition(TDAQ) system – ATLAS, before upgrade 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6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5566"/>
            <a:ext cx="4884478" cy="34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Trigger Data Acquisition(TDAQ) system – ATLAS, after upgrade 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Przemysław Karpiński </a:t>
            </a:r>
            <a:r>
              <a:rPr lang="en-GB" dirty="0"/>
              <a:t>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7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7574"/>
            <a:ext cx="4992126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22/07/2014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Przemysław Karpiński </a:t>
            </a:r>
            <a:r>
              <a:rPr lang="en-GB" dirty="0" smtClean="0"/>
              <a:t>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8"/>
          <a:stretch/>
        </p:blipFill>
        <p:spPr bwMode="auto">
          <a:xfrm>
            <a:off x="2950739" y="1"/>
            <a:ext cx="6041102" cy="48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8" t="85633" r="34480" b="10292"/>
          <a:stretch/>
        </p:blipFill>
        <p:spPr bwMode="auto">
          <a:xfrm>
            <a:off x="251520" y="1203600"/>
            <a:ext cx="3312368" cy="4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89109" r="51821"/>
          <a:stretch/>
        </p:blipFill>
        <p:spPr bwMode="auto">
          <a:xfrm>
            <a:off x="683568" y="1825513"/>
            <a:ext cx="2293838" cy="6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4" t="89109" r="15219" b="-1980"/>
          <a:stretch/>
        </p:blipFill>
        <p:spPr bwMode="auto">
          <a:xfrm>
            <a:off x="671211" y="2248448"/>
            <a:ext cx="2423544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539552" y="205978"/>
            <a:ext cx="8784976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Science and Technology </a:t>
            </a:r>
            <a:r>
              <a:rPr lang="en" sz="2400" dirty="0" smtClean="0"/>
              <a:t>PoW reference </a:t>
            </a:r>
            <a:endParaRPr lang="en" sz="2400" dirty="0"/>
          </a:p>
          <a:p>
            <a:pPr lvl="0" rtl="0">
              <a:buNone/>
            </a:pPr>
            <a:endParaRPr lang="en" sz="2400" dirty="0"/>
          </a:p>
        </p:txBody>
      </p:sp>
      <p:graphicFrame>
        <p:nvGraphicFramePr>
          <p:cNvPr id="225" name="Shape 225"/>
          <p:cNvGraphicFramePr/>
          <p:nvPr>
            <p:extLst>
              <p:ext uri="{D42A27DB-BD31-4B8C-83A1-F6EECF244321}">
                <p14:modId xmlns:p14="http://schemas.microsoft.com/office/powerpoint/2010/main" val="1672229365"/>
              </p:ext>
            </p:extLst>
          </p:nvPr>
        </p:nvGraphicFramePr>
        <p:xfrm>
          <a:off x="971600" y="915566"/>
          <a:ext cx="7851128" cy="38403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7190"/>
                <a:gridCol w="987026"/>
                <a:gridCol w="550135"/>
                <a:gridCol w="653919"/>
                <a:gridCol w="2436495"/>
                <a:gridCol w="2266363"/>
              </a:tblGrid>
              <a:tr h="249583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Theme </a:t>
                      </a:r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l-PL" sz="1100" b="1" dirty="0" smtClean="0"/>
                        <a:t>Researcher</a:t>
                      </a:r>
                      <a:endParaRPr lang="en" sz="1100" b="1" dirty="0"/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WP </a:t>
                      </a:r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ESR </a:t>
                      </a:r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Challenge </a:t>
                      </a:r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Research</a:t>
                      </a:r>
                    </a:p>
                  </a:txBody>
                  <a:tcPr marL="91425" marR="91425" marT="68569" marB="68569">
                    <a:solidFill>
                      <a:srgbClr val="4A86E8"/>
                    </a:solidFill>
                  </a:tcPr>
                </a:tc>
              </a:tr>
              <a:tr h="555883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Silicon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Photonics </a:t>
                      </a:r>
                    </a:p>
                    <a:p>
                      <a:endParaRPr lang="en" sz="1100" dirty="0"/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Marcel Zeiler</a:t>
                      </a:r>
                      <a:endParaRPr lang="en" sz="1100" dirty="0"/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WP1 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ESR1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Need affordable, high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throughput, radiation tolerant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links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Design, manufacture, test under stress a Si-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photonics link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</a:tr>
              <a:tr h="675614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/>
                        <a:t>Reconfi-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gurable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Logic 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l-PL" sz="1100" dirty="0" smtClean="0"/>
                        <a:t>Srikanth</a:t>
                      </a:r>
                      <a:r>
                        <a:rPr lang="pl-PL" sz="1100" baseline="0" dirty="0" smtClean="0"/>
                        <a:t> Sridharan</a:t>
                      </a:r>
                      <a:endParaRPr lang="en" sz="1100" dirty="0"/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WP2 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/>
                        <a:t>ESR2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Reconfigurable logic is used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where potentially more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programmable CPUs could be proposed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A hybrid CPU/FPGA data pre-processing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system</a:t>
                      </a:r>
                    </a:p>
                    <a:p>
                      <a:endParaRPr lang="en" sz="1100"/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</a:tr>
              <a:tr h="555883"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DAQ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networks</a:t>
                      </a:r>
                    </a:p>
                    <a:p>
                      <a:endParaRPr lang="en" sz="1100"/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Grzegorz Jereczek</a:t>
                      </a:r>
                      <a:endParaRPr lang="en" sz="1100" dirty="0"/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WP3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ESR3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Bursts in traffic are not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handled well by off-the-shelf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dirty="0"/>
                        <a:t>networking equipment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/>
                        <a:t>Loss-less throughput up to multiple Tbit/s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/>
                        <a:t>with new protocols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</a:tr>
              <a:tr h="455774"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High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b="1" dirty="0"/>
                        <a:t>performance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b="1" dirty="0"/>
                        <a:t>data filtering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pl-PL" sz="1100" b="0" dirty="0" smtClean="0"/>
                        <a:t>Aram</a:t>
                      </a:r>
                      <a:r>
                        <a:rPr lang="pl-PL" sz="1100" b="0" baseline="0" dirty="0" smtClean="0"/>
                        <a:t> Santogidis</a:t>
                      </a:r>
                    </a:p>
                    <a:p>
                      <a:pPr lvl="0" rtl="0">
                        <a:buNone/>
                      </a:pPr>
                      <a:endParaRPr lang="pl-PL" sz="1100" b="0" baseline="0" dirty="0" smtClean="0"/>
                    </a:p>
                    <a:p>
                      <a:pPr lvl="0" rtl="0">
                        <a:buNone/>
                      </a:pPr>
                      <a:endParaRPr lang="pl-PL" sz="1100" b="0" baseline="0" dirty="0" smtClean="0"/>
                    </a:p>
                    <a:p>
                      <a:pPr lvl="0" rtl="0">
                        <a:buNone/>
                      </a:pPr>
                      <a:r>
                        <a:rPr lang="pl-PL" sz="1100" b="1" baseline="0" dirty="0" smtClean="0"/>
                        <a:t>Przemysław Karpiński</a:t>
                      </a:r>
                      <a:endParaRPr lang="en" sz="1100" b="1" dirty="0"/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b="1" dirty="0"/>
                        <a:t>WP4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100" dirty="0"/>
                        <a:t>ESR4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Accelerators need network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data, but have very limited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dirty="0"/>
                        <a:t>networking capabilities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dirty="0"/>
                        <a:t>Direct data access for accelerators (network-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dirty="0"/>
                        <a:t>bus-devices-memory)</a:t>
                      </a:r>
                    </a:p>
                  </a:txBody>
                  <a:tcPr marL="91425" marR="91425" marT="68569" marB="68569">
                    <a:solidFill>
                      <a:srgbClr val="C9DAF8"/>
                    </a:solidFill>
                  </a:tcPr>
                </a:tc>
              </a:tr>
              <a:tr h="675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sz="1100" b="1" dirty="0"/>
                        <a:t>ESR5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b="1" dirty="0"/>
                        <a:t>Benefits of new computing</a:t>
                      </a:r>
                    </a:p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b="1" dirty="0"/>
                        <a:t>architectures are rarely fully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b="1" dirty="0"/>
                        <a:t>exploited by software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100" b="1" dirty="0"/>
                        <a:t>Find and exploit parallelization opportunities</a:t>
                      </a:r>
                    </a:p>
                    <a:p>
                      <a:pPr lvl="0" rtl="0">
                        <a:buNone/>
                      </a:pPr>
                      <a:r>
                        <a:rPr lang="en" sz="1100" b="1" dirty="0"/>
                        <a:t>and ensure forward scaling in DAQ networks</a:t>
                      </a:r>
                    </a:p>
                  </a:txBody>
                  <a:tcPr marL="91425" marR="91425" marT="68569" marB="68569"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226" name="Shape 226"/>
          <p:cNvSpPr txBox="1"/>
          <p:nvPr/>
        </p:nvSpPr>
        <p:spPr>
          <a:xfrm>
            <a:off x="3216400" y="4731656"/>
            <a:ext cx="3657600" cy="34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 dirty="0"/>
              <a:t>Material from Andrzej Nowak - ICE-DIP overview </a:t>
            </a:r>
          </a:p>
        </p:txBody>
      </p:sp>
    </p:spTree>
    <p:extLst>
      <p:ext uri="{BB962C8B-B14F-4D97-AF65-F5344CB8AC3E}">
        <p14:creationId xmlns:p14="http://schemas.microsoft.com/office/powerpoint/2010/main" val="2950616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840</Words>
  <Application>Microsoft Office PowerPoint</Application>
  <PresentationFormat>On-screen Show (16:9)</PresentationFormat>
  <Paragraphs>218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ICE-DIP project Parallel processing on Many-Core processors</vt:lpstr>
      <vt:lpstr>Agenda</vt:lpstr>
      <vt:lpstr>Physics Experiments at CERN</vt:lpstr>
      <vt:lpstr>Particle Detector</vt:lpstr>
      <vt:lpstr>Online processing system</vt:lpstr>
      <vt:lpstr>Trigger Data Acquisition(TDAQ) system – ATLAS, before upgrade </vt:lpstr>
      <vt:lpstr>Trigger Data Acquisition(TDAQ) system – ATLAS, after upgrade </vt:lpstr>
      <vt:lpstr>PowerPoint Presentation</vt:lpstr>
      <vt:lpstr>Science and Technology PoW reference  </vt:lpstr>
      <vt:lpstr>7 Degrees Of Freedom</vt:lpstr>
      <vt:lpstr>7 Degrees Of Freedom Prison</vt:lpstr>
      <vt:lpstr>7 Degrees Of Freedom Prison</vt:lpstr>
      <vt:lpstr>7 Degrees Of Freedom Prison</vt:lpstr>
      <vt:lpstr>7 Degrees Of Freedom Prison</vt:lpstr>
      <vt:lpstr>7 Degrees Of Freedom Prison</vt:lpstr>
      <vt:lpstr>7 Degrees Of Freedom Prison</vt:lpstr>
      <vt:lpstr>7 Degrees Of Freedom Prison</vt:lpstr>
      <vt:lpstr>7 Degrees Of Freedom Prison</vt:lpstr>
      <vt:lpstr>CERN software</vt:lpstr>
      <vt:lpstr>CERN software</vt:lpstr>
      <vt:lpstr>Many-core processors in high throughput data filtering applications</vt:lpstr>
      <vt:lpstr>Current Ideas</vt:lpstr>
      <vt:lpstr>Questions and Answers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Przemyslaw Karpinski</cp:lastModifiedBy>
  <cp:revision>132</cp:revision>
  <dcterms:created xsi:type="dcterms:W3CDTF">2014-01-28T10:51:30Z</dcterms:created>
  <dcterms:modified xsi:type="dcterms:W3CDTF">2014-09-23T09:28:38Z</dcterms:modified>
</cp:coreProperties>
</file>