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7" r:id="rId1"/>
    <p:sldMasterId id="2147483799" r:id="rId2"/>
  </p:sldMasterIdLst>
  <p:notesMasterIdLst>
    <p:notesMasterId r:id="rId14"/>
  </p:notesMasterIdLst>
  <p:handoutMasterIdLst>
    <p:handoutMasterId r:id="rId15"/>
  </p:handoutMasterIdLst>
  <p:sldIdLst>
    <p:sldId id="432" r:id="rId3"/>
    <p:sldId id="478" r:id="rId4"/>
    <p:sldId id="446" r:id="rId5"/>
    <p:sldId id="487" r:id="rId6"/>
    <p:sldId id="433" r:id="rId7"/>
    <p:sldId id="481" r:id="rId8"/>
    <p:sldId id="482" r:id="rId9"/>
    <p:sldId id="488" r:id="rId10"/>
    <p:sldId id="471" r:id="rId11"/>
    <p:sldId id="485" r:id="rId12"/>
    <p:sldId id="438" r:id="rId13"/>
  </p:sldIdLst>
  <p:sldSz cx="9144000" cy="5143500" type="screen16x9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5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es" initials="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39C"/>
    <a:srgbClr val="FF0000"/>
    <a:srgbClr val="CC99FF"/>
    <a:srgbClr val="6600CC"/>
    <a:srgbClr val="FFFF66"/>
    <a:srgbClr val="CCFFCC"/>
    <a:srgbClr val="FFCC66"/>
    <a:srgbClr val="FFCC99"/>
    <a:srgbClr val="CC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3" autoAdjust="0"/>
    <p:restoredTop sz="93391" autoAdjust="0"/>
  </p:normalViewPr>
  <p:slideViewPr>
    <p:cSldViewPr>
      <p:cViewPr varScale="1">
        <p:scale>
          <a:sx n="91" d="100"/>
          <a:sy n="91" d="100"/>
        </p:scale>
        <p:origin x="108" y="3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04"/>
    </p:cViewPr>
  </p:sorterViewPr>
  <p:notesViewPr>
    <p:cSldViewPr>
      <p:cViewPr varScale="1">
        <p:scale>
          <a:sx n="127" d="100"/>
          <a:sy n="127" d="100"/>
        </p:scale>
        <p:origin x="-744" y="-84"/>
      </p:cViewPr>
      <p:guideLst>
        <p:guide orient="horz" pos="2305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9045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9045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30A979-00AB-4798-A104-F4E3FCCC7CC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771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9045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3788" y="549275"/>
            <a:ext cx="4873625" cy="2741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736" y="3474721"/>
            <a:ext cx="7679732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9045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4A12C8-2C28-4570-BF40-EA4A75B97A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6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2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9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1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23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56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6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\\cern.ch\dfs\Users\m\mlejeune\Desktop\AS SCREENSHOTS - For PPT\1_No_text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70" b="12943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0" y="1657350"/>
            <a:ext cx="4800600" cy="1600200"/>
          </a:xfrm>
        </p:spPr>
        <p:txBody>
          <a:bodyPr anchor="b"/>
          <a:lstStyle>
            <a:lvl1pPr>
              <a:lnSpc>
                <a:spcPct val="100000"/>
              </a:lnSpc>
              <a:defRPr sz="38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3429002"/>
            <a:ext cx="4800600" cy="914400"/>
          </a:xfrm>
        </p:spPr>
        <p:txBody>
          <a:bodyPr/>
          <a:lstStyle>
            <a:lvl1pPr marL="0" indent="0" algn="r">
              <a:buFont typeface="Tw Cen MT Condensed Extra Bold" pitchFamily="34" charset="0"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499" y="4248150"/>
            <a:ext cx="1343101" cy="8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7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B6A18-48BB-4144-B07A-71F52C47B9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79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171450"/>
            <a:ext cx="19050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71450"/>
            <a:ext cx="55626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3914F-198C-485C-81C8-54FFFE0695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82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9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98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112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59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2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404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853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53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§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chemeClr val="tx2">
                  <a:lumMod val="65000"/>
                  <a:lumOff val="35000"/>
                </a:schemeClr>
              </a:buClr>
              <a:buFont typeface="Arial" pitchFamily="34" charset="0"/>
              <a:buChar char="•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chemeClr val="accent4">
                  <a:lumMod val="50000"/>
                  <a:lumOff val="50000"/>
                </a:schemeClr>
              </a:buClr>
              <a:buFont typeface="Arial" pitchFamily="34" charset="0"/>
              <a:buChar char="›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i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50220-DD9C-47A5-93EE-42AF7A75DF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9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81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380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53107-F608-456C-B393-1636D6288C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1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914400"/>
            <a:ext cx="3733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914400"/>
            <a:ext cx="3733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0176A-5866-4CEE-8F28-C919D9E3FB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17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AD700-66B0-443A-AB99-3C1FAC844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EE3D9-8D13-4984-BB83-25C3368A5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59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AA65D-7072-47D8-A2F2-9D5D40918B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1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9954B-5CDA-43F8-873A-EEFBD1CA1A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85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6E66B-3C5D-4590-A840-4F056A3E3D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ern.ch\dfs\Users\m\mlejeune\Desktop\AS SCREENSHOTS - For PPT\17_No_text.png"/>
          <p:cNvPicPr>
            <a:picLocks noChangeAspect="1" noChangeArrowheads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17" b="12889"/>
          <a:stretch/>
        </p:blipFill>
        <p:spPr bwMode="auto">
          <a:xfrm flipH="1">
            <a:off x="0" y="0"/>
            <a:ext cx="34766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228600" y="4914900"/>
            <a:ext cx="8686800" cy="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914400"/>
            <a:ext cx="7620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4914900"/>
            <a:ext cx="6858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71451"/>
            <a:ext cx="7620000" cy="4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49149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BFF724B7-BA1C-4BA8-8071-FB3075E839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25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6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120000"/>
        <a:buFont typeface="Tw Cen MT Condensed Extra Bold" pitchFamily="34" charset="0"/>
        <a:buChar char="&gt;"/>
        <a:defRPr sz="28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Wingdings" charset="2"/>
        <a:buChar char="§"/>
        <a:defRPr sz="2400">
          <a:solidFill>
            <a:schemeClr val="accent6">
              <a:lumMod val="75000"/>
            </a:schemeClr>
          </a:solidFill>
          <a:latin typeface="Franklin Gothic Book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•"/>
        <a:defRPr sz="2000">
          <a:solidFill>
            <a:schemeClr val="accent6">
              <a:lumMod val="75000"/>
            </a:schemeClr>
          </a:solidFill>
          <a:latin typeface="Franklin Gothic Book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–"/>
        <a:defRPr>
          <a:solidFill>
            <a:schemeClr val="accent6">
              <a:lumMod val="75000"/>
            </a:schemeClr>
          </a:solidFill>
          <a:latin typeface="Franklin Gothic Book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chemeClr val="accent6">
              <a:lumMod val="75000"/>
            </a:schemeClr>
          </a:solidFill>
          <a:latin typeface="Franklin Gothic Book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Alberto Di Meglio – CERN Science and Technology - CIOCity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3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32.png"/><Relationship Id="rId21" Type="http://schemas.openxmlformats.org/officeDocument/2006/relationships/image" Target="../media/image46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23" Type="http://schemas.openxmlformats.org/officeDocument/2006/relationships/image" Target="../media/image3.png"/><Relationship Id="rId10" Type="http://schemas.microsoft.com/office/2007/relationships/hdphoto" Target="../media/hdphoto4.wdp"/><Relationship Id="rId19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057400" y="1962150"/>
            <a:ext cx="6781800" cy="1600200"/>
          </a:xfrm>
        </p:spPr>
        <p:txBody>
          <a:bodyPr anchor="t"/>
          <a:lstStyle/>
          <a:p>
            <a:r>
              <a:rPr lang="en-US" dirty="0" smtClean="0"/>
              <a:t>CERN</a:t>
            </a:r>
            <a:br>
              <a:rPr lang="en-US" dirty="0" smtClean="0"/>
            </a:br>
            <a:r>
              <a:rPr lang="en-US" dirty="0" smtClean="0"/>
              <a:t>Science and Technology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962400" y="3429002"/>
            <a:ext cx="4800600" cy="914400"/>
          </a:xfrm>
        </p:spPr>
        <p:txBody>
          <a:bodyPr/>
          <a:lstStyle/>
          <a:p>
            <a:r>
              <a:rPr lang="fr-CH" dirty="0" smtClean="0">
                <a:latin typeface="Arial" pitchFamily="34" charset="0"/>
                <a:cs typeface="Arial" pitchFamily="34" charset="0"/>
              </a:rPr>
              <a:t>Alberto Di Meglio</a:t>
            </a:r>
          </a:p>
          <a:p>
            <a:r>
              <a:rPr lang="fr-CH" dirty="0" smtClean="0">
                <a:latin typeface="Arial" pitchFamily="34" charset="0"/>
                <a:cs typeface="Arial" pitchFamily="34" charset="0"/>
              </a:rPr>
              <a:t>CERN </a:t>
            </a:r>
            <a:r>
              <a:rPr lang="fr-CH" smtClean="0">
                <a:latin typeface="Arial" pitchFamily="34" charset="0"/>
                <a:cs typeface="Arial" pitchFamily="34" charset="0"/>
              </a:rPr>
              <a:t>openlab Head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550"/>
            <a:ext cx="824461" cy="8230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31" y="4850079"/>
            <a:ext cx="693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DOI: 10.5281/zenodo.18183, CC-BY-SA, images courtesy of CERN</a:t>
            </a:r>
            <a:endParaRPr lang="en-GB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444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-2554" r="14299" b="2554"/>
          <a:stretch/>
        </p:blipFill>
        <p:spPr>
          <a:xfrm>
            <a:off x="-2" y="-171450"/>
            <a:ext cx="9144001" cy="531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Next </a:t>
            </a:r>
            <a:r>
              <a:rPr lang="en-GB" dirty="0" smtClean="0">
                <a:solidFill>
                  <a:schemeClr val="bg1"/>
                </a:solidFill>
              </a:rPr>
              <a:t>Frontiers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376333" y="2315495"/>
            <a:ext cx="4391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 smtClean="0">
                <a:solidFill>
                  <a:schemeClr val="bg1"/>
                </a:solidFill>
              </a:rPr>
              <a:t>13 </a:t>
            </a:r>
            <a:r>
              <a:rPr lang="en-GB" sz="4000" b="1" i="1" dirty="0" err="1" smtClean="0">
                <a:solidFill>
                  <a:schemeClr val="bg1"/>
                </a:solidFill>
              </a:rPr>
              <a:t>TeV</a:t>
            </a:r>
            <a:r>
              <a:rPr lang="en-GB" sz="4000" b="1" i="1" dirty="0" smtClean="0">
                <a:solidFill>
                  <a:schemeClr val="bg1"/>
                </a:solidFill>
              </a:rPr>
              <a:t> Collisions</a:t>
            </a:r>
            <a:endParaRPr lang="en-GB" sz="4000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475453"/>
            <a:ext cx="2861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Exotic Particles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165" y="1452871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Dark Matter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1233157"/>
            <a:ext cx="2901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Supersymmetry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2647" y="4340203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Extra Dimensions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4284869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Antimatter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4138" y="3471346"/>
            <a:ext cx="3738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Quark-Gluon Plasma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328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341223" y="1276350"/>
            <a:ext cx="2406428" cy="24961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700" cap="all" dirty="0" smtClean="0">
                <a:solidFill>
                  <a:srgbClr val="0070C0"/>
                </a:solidFill>
              </a:rPr>
              <a:t>Executive contact</a:t>
            </a:r>
          </a:p>
          <a:p>
            <a:pPr>
              <a:lnSpc>
                <a:spcPct val="150000"/>
              </a:lnSpc>
            </a:pPr>
            <a:r>
              <a:rPr lang="en-GB" sz="700" dirty="0" smtClean="0">
                <a:solidFill>
                  <a:srgbClr val="000000"/>
                </a:solidFill>
              </a:rPr>
              <a:t>Alberto Di Meglio, CERN openlab Head</a:t>
            </a:r>
          </a:p>
          <a:p>
            <a:pPr>
              <a:lnSpc>
                <a:spcPct val="150000"/>
              </a:lnSpc>
            </a:pPr>
            <a:r>
              <a:rPr lang="en-GB" sz="700" dirty="0" smtClean="0">
                <a:solidFill>
                  <a:srgbClr val="000000"/>
                </a:solidFill>
              </a:rPr>
              <a:t>alberto.di.meglio@cern.ch</a:t>
            </a:r>
          </a:p>
          <a:p>
            <a:pPr>
              <a:lnSpc>
                <a:spcPct val="150000"/>
              </a:lnSpc>
            </a:pPr>
            <a:endParaRPr lang="en-GB" sz="7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700" cap="all" dirty="0">
                <a:solidFill>
                  <a:srgbClr val="0070C0"/>
                </a:solidFill>
              </a:rPr>
              <a:t>Technical contact</a:t>
            </a:r>
          </a:p>
          <a:p>
            <a:pPr>
              <a:lnSpc>
                <a:spcPct val="150000"/>
              </a:lnSpc>
            </a:pPr>
            <a:r>
              <a:rPr lang="en-GB" sz="700" dirty="0" smtClean="0">
                <a:solidFill>
                  <a:srgbClr val="000000"/>
                </a:solidFill>
              </a:rPr>
              <a:t>Fons Rademakers, CERN openlab CTO</a:t>
            </a:r>
          </a:p>
          <a:p>
            <a:pPr>
              <a:lnSpc>
                <a:spcPct val="150000"/>
              </a:lnSpc>
            </a:pPr>
            <a:r>
              <a:rPr lang="en-GB" sz="700" dirty="0" smtClean="0">
                <a:solidFill>
                  <a:srgbClr val="000000"/>
                </a:solidFill>
              </a:rPr>
              <a:t>fons.rademakers@cern.ch</a:t>
            </a:r>
          </a:p>
          <a:p>
            <a:pPr>
              <a:lnSpc>
                <a:spcPct val="150000"/>
              </a:lnSpc>
            </a:pPr>
            <a:endParaRPr lang="en-GB" sz="7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700" cap="all" dirty="0">
                <a:solidFill>
                  <a:srgbClr val="0070C0"/>
                </a:solidFill>
              </a:rPr>
              <a:t>Communication contact</a:t>
            </a:r>
          </a:p>
          <a:p>
            <a:pPr>
              <a:lnSpc>
                <a:spcPct val="150000"/>
              </a:lnSpc>
            </a:pPr>
            <a:r>
              <a:rPr lang="en-GB" sz="700" dirty="0" err="1" smtClean="0">
                <a:solidFill>
                  <a:srgbClr val="000000"/>
                </a:solidFill>
              </a:rPr>
              <a:t>Mélissa</a:t>
            </a:r>
            <a:r>
              <a:rPr lang="en-GB" sz="700" dirty="0" smtClean="0">
                <a:solidFill>
                  <a:srgbClr val="000000"/>
                </a:solidFill>
              </a:rPr>
              <a:t> Gaillard, CERN openlab Communication Officer</a:t>
            </a:r>
          </a:p>
          <a:p>
            <a:pPr>
              <a:lnSpc>
                <a:spcPct val="150000"/>
              </a:lnSpc>
            </a:pPr>
            <a:r>
              <a:rPr lang="en-GB" sz="700" dirty="0" smtClean="0">
                <a:solidFill>
                  <a:srgbClr val="000000"/>
                </a:solidFill>
              </a:rPr>
              <a:t>melissa.gaillard@cern.ch</a:t>
            </a:r>
          </a:p>
          <a:p>
            <a:pPr>
              <a:lnSpc>
                <a:spcPct val="150000"/>
              </a:lnSpc>
            </a:pPr>
            <a:endParaRPr lang="en-GB" sz="7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700" cap="all" dirty="0">
                <a:solidFill>
                  <a:srgbClr val="0070C0"/>
                </a:solidFill>
              </a:rPr>
              <a:t>Admin contact</a:t>
            </a:r>
          </a:p>
          <a:p>
            <a:pPr>
              <a:lnSpc>
                <a:spcPct val="150000"/>
              </a:lnSpc>
            </a:pPr>
            <a:r>
              <a:rPr lang="en-GB" sz="700" dirty="0" smtClean="0">
                <a:solidFill>
                  <a:srgbClr val="000000"/>
                </a:solidFill>
              </a:rPr>
              <a:t>Kristina Gunne, CERN openlab Administration Officer</a:t>
            </a:r>
          </a:p>
          <a:p>
            <a:pPr>
              <a:lnSpc>
                <a:spcPct val="150000"/>
              </a:lnSpc>
            </a:pPr>
            <a:r>
              <a:rPr lang="en-GB" sz="700" dirty="0" smtClean="0">
                <a:solidFill>
                  <a:srgbClr val="000000"/>
                </a:solidFill>
              </a:rPr>
              <a:t>kristina.gunne@cern.ch</a:t>
            </a:r>
            <a:endParaRPr lang="en-GB" sz="8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3927807"/>
            <a:ext cx="1343101" cy="8317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853107-F608-456C-B393-1636D6288C7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52400" y="4190907"/>
            <a:ext cx="360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This work is licensed under a Creative Commons Attribution-</a:t>
            </a:r>
            <a:r>
              <a:rPr lang="en-US" sz="900" dirty="0" err="1">
                <a:solidFill>
                  <a:schemeClr val="accent6">
                    <a:lumMod val="75000"/>
                  </a:schemeClr>
                </a:solidFill>
              </a:rPr>
              <a:t>ShareAlike</a:t>
            </a: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 3.0 </a:t>
            </a:r>
            <a:r>
              <a:rPr lang="en-US" sz="900" dirty="0" err="1">
                <a:solidFill>
                  <a:schemeClr val="accent6">
                    <a:lumMod val="75000"/>
                  </a:schemeClr>
                </a:solidFill>
              </a:rPr>
              <a:t>Unported</a:t>
            </a: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</a:rPr>
              <a:t>License. It includes photos, models and videos courtesy of CERN and uses contents provided by CERN and CERN openlab</a:t>
            </a:r>
            <a:endParaRPr lang="en-GB" sz="9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26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060"/>
            <a:ext cx="9162533" cy="516156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3565" y="285750"/>
            <a:ext cx="8915400" cy="1066800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 smtClean="0">
                <a:solidFill>
                  <a:srgbClr val="FFC000"/>
                </a:solidFill>
              </a:rPr>
              <a:t>The Higgs Boson completes the Standard Model,</a:t>
            </a:r>
          </a:p>
          <a:p>
            <a:pPr marL="0" indent="0" algn="ctr">
              <a:buNone/>
            </a:pPr>
            <a:r>
              <a:rPr lang="en-GB" sz="2400" dirty="0" smtClean="0">
                <a:solidFill>
                  <a:srgbClr val="FFC000"/>
                </a:solidFill>
              </a:rPr>
              <a:t>but </a:t>
            </a:r>
            <a:r>
              <a:rPr lang="en-GB" sz="2400" dirty="0" smtClean="0">
                <a:solidFill>
                  <a:srgbClr val="FFC000"/>
                </a:solidFill>
              </a:rPr>
              <a:t>the Model </a:t>
            </a:r>
            <a:r>
              <a:rPr lang="en-GB" sz="2400" dirty="0" smtClean="0">
                <a:solidFill>
                  <a:srgbClr val="FFC000"/>
                </a:solidFill>
              </a:rPr>
              <a:t>explains only about 5% of our Universe</a:t>
            </a:r>
            <a:endParaRPr lang="en-GB" sz="2400" dirty="0">
              <a:solidFill>
                <a:srgbClr val="FFC000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123565" y="340995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  <a:lumOff val="50000"/>
                </a:schemeClr>
              </a:buClr>
              <a:buSzPct val="120000"/>
              <a:buFont typeface="Wingdings" pitchFamily="2" charset="2"/>
              <a:buChar char="§"/>
              <a:defRPr sz="28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SzPct val="120000"/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  <a:lumOff val="50000"/>
                </a:schemeClr>
              </a:buClr>
              <a:buSzPct val="120000"/>
              <a:buFont typeface="Arial" pitchFamily="34" charset="0"/>
              <a:buChar char="›"/>
              <a:defRPr sz="20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–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GB" sz="2400" kern="0" dirty="0" smtClean="0">
                <a:solidFill>
                  <a:srgbClr val="FFC000"/>
                </a:solidFill>
              </a:rPr>
              <a:t>What is the other 95% of the Universe made of?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GB" sz="2400" kern="0" dirty="0" smtClean="0">
                <a:solidFill>
                  <a:srgbClr val="FFC000"/>
                </a:solidFill>
              </a:rPr>
              <a:t>How does gravity really works?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GB" sz="2400" kern="0" dirty="0" smtClean="0">
                <a:solidFill>
                  <a:srgbClr val="FFC000"/>
                </a:solidFill>
              </a:rPr>
              <a:t>Why there is no </a:t>
            </a:r>
            <a:r>
              <a:rPr lang="en-GB" sz="2400" kern="0" dirty="0" smtClean="0">
                <a:solidFill>
                  <a:srgbClr val="FFC000"/>
                </a:solidFill>
              </a:rPr>
              <a:t>antimatter </a:t>
            </a:r>
            <a:r>
              <a:rPr lang="en-GB" sz="2400" kern="0" dirty="0" smtClean="0">
                <a:solidFill>
                  <a:srgbClr val="FFC000"/>
                </a:solidFill>
              </a:rPr>
              <a:t>in nature?</a:t>
            </a:r>
          </a:p>
          <a:p>
            <a:pPr marL="0" indent="0" algn="ctr">
              <a:buFont typeface="Wingdings" pitchFamily="2" charset="2"/>
              <a:buNone/>
            </a:pPr>
            <a:endParaRPr lang="en-GB" sz="2400" kern="0" dirty="0">
              <a:solidFill>
                <a:srgbClr val="FFC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1599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733972"/>
            <a:ext cx="5403139" cy="4052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Large Hadron Collider (LHC)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695" y="937659"/>
            <a:ext cx="2033810" cy="152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253228"/>
            <a:ext cx="2222444" cy="147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964730"/>
            <a:ext cx="2317322" cy="121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408483"/>
            <a:ext cx="1522405" cy="111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713" y="2320965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rgbClr val="15539C"/>
                </a:solidFill>
              </a:rPr>
              <a:t>LHCb</a:t>
            </a:r>
            <a:endParaRPr lang="en-GB" sz="1600" b="1" dirty="0">
              <a:solidFill>
                <a:srgbClr val="15539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713" y="291467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15539C"/>
                </a:solidFill>
              </a:rPr>
              <a:t>CMS</a:t>
            </a:r>
            <a:endParaRPr lang="en-GB" sz="1600" b="1" dirty="0">
              <a:solidFill>
                <a:srgbClr val="15539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8685" y="2211535"/>
            <a:ext cx="850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15539C"/>
                </a:solidFill>
              </a:rPr>
              <a:t>ATLAS</a:t>
            </a:r>
            <a:endParaRPr lang="en-GB" sz="1600" b="1" dirty="0">
              <a:solidFill>
                <a:srgbClr val="15539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10750" y="2952750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15539C"/>
                </a:solidFill>
              </a:rPr>
              <a:t>ALICE</a:t>
            </a:r>
            <a:endParaRPr lang="en-GB" sz="1600" b="1" dirty="0">
              <a:solidFill>
                <a:srgbClr val="1553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649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Worldwide LHC Computing Grid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47750"/>
            <a:ext cx="5168922" cy="3587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819150"/>
            <a:ext cx="3412290" cy="2256603"/>
          </a:xfrm>
          <a:prstGeom prst="rect">
            <a:avLst/>
          </a:prstGeom>
        </p:spPr>
      </p:pic>
      <p:sp>
        <p:nvSpPr>
          <p:cNvPr id="8" name="Rectangle 12"/>
          <p:cNvSpPr>
            <a:spLocks/>
          </p:cNvSpPr>
          <p:nvPr/>
        </p:nvSpPr>
        <p:spPr bwMode="auto">
          <a:xfrm>
            <a:off x="5486401" y="3181350"/>
            <a:ext cx="3412290" cy="1600757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Tier-0 (CERN):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recording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Initial data reconstruction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distribution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Tier-1 (</a:t>
            </a:r>
            <a:r>
              <a:rPr lang="en-US" sz="11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12 </a:t>
            </a:r>
            <a:r>
              <a:rPr lang="en-US" sz="11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centres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):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Permanent storage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Re-processing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Analysis</a:t>
            </a:r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7292288" y="3181350"/>
            <a:ext cx="1606402" cy="876300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Tier-2  </a:t>
            </a: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(68 Federations, ~140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centres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):</a:t>
            </a:r>
            <a:endParaRPr lang="en-US" sz="44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Simulation</a:t>
            </a:r>
            <a:endParaRPr lang="en-US" sz="44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End-user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analysis</a:t>
            </a: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endParaRPr lang="en-GB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525,000 cores</a:t>
            </a: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450 PB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8266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cern.ch\dfs\Users\m\mlejeune\Desktop\AS SCREENSHOTS - For PPT\2_No_text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" y="155705"/>
            <a:ext cx="8610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1 PB/s of data generated by the detectors</a:t>
            </a:r>
          </a:p>
          <a:p>
            <a:pPr algn="ctr"/>
            <a:endParaRPr lang="en-GB" sz="2800" dirty="0" smtClean="0">
              <a:solidFill>
                <a:srgbClr val="15539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Up to 30 PB/year of stored data</a:t>
            </a:r>
          </a:p>
          <a:p>
            <a:pPr algn="ctr"/>
            <a:endParaRPr lang="en-GB" sz="2800" dirty="0" smtClean="0">
              <a:solidFill>
                <a:srgbClr val="15539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A distributed computing infrastructure</a:t>
            </a: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of half a million cores working 24/7</a:t>
            </a:r>
          </a:p>
          <a:p>
            <a:pPr algn="ctr"/>
            <a:endParaRPr lang="en-GB" sz="2800" dirty="0">
              <a:solidFill>
                <a:srgbClr val="15539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An average of 40M jobs/month</a:t>
            </a:r>
          </a:p>
          <a:p>
            <a:pPr algn="ctr"/>
            <a:endParaRPr lang="en-GB" sz="2800" dirty="0">
              <a:solidFill>
                <a:srgbClr val="15539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An continuous data transfer rate of 4-6 GB/s</a:t>
            </a: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across the Worldwide LHC Grid</a:t>
            </a:r>
            <a:endParaRPr lang="en-GB" sz="2800" dirty="0">
              <a:solidFill>
                <a:srgbClr val="1553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9700" y="4818460"/>
            <a:ext cx="6324600" cy="273844"/>
          </a:xfrm>
        </p:spPr>
        <p:txBody>
          <a:bodyPr/>
          <a:lstStyle/>
          <a:p>
            <a:r>
              <a:rPr lang="it-IT" dirty="0" smtClean="0"/>
              <a:t>Alberto Di Meglio – CERN Science and Technology - </a:t>
            </a:r>
            <a:r>
              <a:rPr lang="it-IT" dirty="0" err="1" smtClean="0"/>
              <a:t>CIOCity</a:t>
            </a:r>
            <a:r>
              <a:rPr lang="it-IT" dirty="0" smtClean="0"/>
              <a:t> 2015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5769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Processing 1 year of LHC data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143000" y="2343150"/>
            <a:ext cx="0" cy="9144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47900" y="2343150"/>
            <a:ext cx="0" cy="9144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52800" y="2343150"/>
            <a:ext cx="0" cy="9144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57700" y="2343150"/>
            <a:ext cx="0" cy="9144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2600" y="2343150"/>
            <a:ext cx="0" cy="9144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67500" y="2343150"/>
            <a:ext cx="0" cy="9144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72400" y="2343150"/>
            <a:ext cx="0" cy="91440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09600" y="2580223"/>
            <a:ext cx="8001000" cy="381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23040" y="262939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1960</a:t>
            </a: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7939" y="262939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1970</a:t>
            </a: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2838" y="262939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1985</a:t>
            </a: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7737" y="2622669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1995</a:t>
            </a: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42636" y="262939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2005</a:t>
            </a: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47536" y="2622669"/>
            <a:ext cx="772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Today</a:t>
            </a: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43740" y="2629398"/>
            <a:ext cx="1172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</a:rPr>
              <a:t>Tomorrow</a:t>
            </a: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739" y="200482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IBM 7090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67638" y="2000021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CDC 7670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3200" y="2010785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Cray X-MP/48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32686" y="2008653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HP-UX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76731" y="201531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Commodity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87240" y="2008653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The Grid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12177" y="200865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>
                <a:solidFill>
                  <a:srgbClr val="15539C"/>
                </a:solidFill>
              </a:rPr>
              <a:t>Next Gen</a:t>
            </a:r>
            <a:endParaRPr lang="en-GB" sz="1400" b="1" i="1" dirty="0">
              <a:solidFill>
                <a:srgbClr val="15539C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9" y="1210019"/>
            <a:ext cx="1001913" cy="7305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38" y="1220689"/>
            <a:ext cx="1062788" cy="7198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536" y="1210019"/>
            <a:ext cx="886141" cy="7531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939" y="1236138"/>
            <a:ext cx="1041522" cy="727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l="9880" r="-1"/>
          <a:stretch/>
        </p:blipFill>
        <p:spPr>
          <a:xfrm>
            <a:off x="5143769" y="1252821"/>
            <a:ext cx="965132" cy="7157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l="21028"/>
          <a:stretch/>
        </p:blipFill>
        <p:spPr>
          <a:xfrm>
            <a:off x="6215006" y="1220689"/>
            <a:ext cx="874818" cy="74036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483789" y="1181573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solidFill>
                  <a:srgbClr val="C00000"/>
                </a:solidFill>
              </a:rPr>
              <a:t>?</a:t>
            </a:r>
            <a:endParaRPr lang="en-GB" sz="48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2739" y="334073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Big Bang</a:t>
            </a:r>
            <a:endParaRPr lang="en-GB" sz="1400" b="1" dirty="0">
              <a:solidFill>
                <a:srgbClr val="15539C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01" y="3683367"/>
            <a:ext cx="942975" cy="6893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77362" y="4489899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13.2B years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36308" y="3340734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Cretaceous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33557" y="4489899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65M years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25811" y="3340734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“Lucy”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40434" y="4489899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3.2M years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87668" y="3340734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Agriculture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39356" y="4489899"/>
            <a:ext cx="1239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11,000 years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32216" y="3340734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Moon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18591" y="4489899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45 years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06663" y="3340734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15539C"/>
                </a:solidFill>
              </a:rPr>
              <a:t>Higgs</a:t>
            </a:r>
            <a:endParaRPr lang="en-GB" sz="1400" b="1" dirty="0">
              <a:solidFill>
                <a:srgbClr val="15539C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16282" y="4489898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1 year</a:t>
            </a:r>
            <a:endParaRPr lang="en-GB" sz="1400" b="1" dirty="0">
              <a:solidFill>
                <a:srgbClr val="C00000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688807"/>
            <a:ext cx="925744" cy="69430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74" y="3683368"/>
            <a:ext cx="307349" cy="74148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290" y="3704389"/>
            <a:ext cx="994812" cy="72689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26296"/>
          <a:stretch/>
        </p:blipFill>
        <p:spPr>
          <a:xfrm>
            <a:off x="5152676" y="3684939"/>
            <a:ext cx="819838" cy="76579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81"/>
          <a:stretch/>
        </p:blipFill>
        <p:spPr>
          <a:xfrm>
            <a:off x="6079593" y="3706848"/>
            <a:ext cx="1130529" cy="71383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221682" y="3921291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~1 month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3603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5" grpId="0"/>
      <p:bldP spid="36" grpId="0"/>
      <p:bldP spid="38" grpId="0"/>
      <p:bldP spid="39" grpId="0"/>
      <p:bldP spid="41" grpId="0"/>
      <p:bldP spid="42" grpId="0"/>
      <p:bldP spid="44" grpId="0"/>
      <p:bldP spid="45" grpId="0"/>
      <p:bldP spid="47" grpId="0"/>
      <p:bldP spid="48" grpId="0"/>
      <p:bldP spid="50" grpId="0"/>
      <p:bldP spid="51" grpId="0"/>
      <p:bldP spid="53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Science to Technology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37138"/>
            <a:ext cx="2456347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" b="9322"/>
          <a:stretch/>
        </p:blipFill>
        <p:spPr>
          <a:xfrm>
            <a:off x="3200400" y="1137138"/>
            <a:ext cx="2709333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482"/>
          <a:stretch/>
        </p:blipFill>
        <p:spPr>
          <a:xfrm>
            <a:off x="6324600" y="1123950"/>
            <a:ext cx="2369320" cy="1537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05150"/>
            <a:ext cx="2465616" cy="1642726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2"/>
          <a:stretch/>
        </p:blipFill>
        <p:spPr>
          <a:xfrm>
            <a:off x="3203331" y="3105150"/>
            <a:ext cx="2740269" cy="16434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91" y="3115498"/>
            <a:ext cx="2505979" cy="1632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2114550"/>
            <a:ext cx="2456347" cy="546588"/>
          </a:xfrm>
          <a:prstGeom prst="rect">
            <a:avLst/>
          </a:prstGeom>
          <a:solidFill>
            <a:srgbClr val="1553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World Wide Web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00400" y="2114550"/>
            <a:ext cx="2709333" cy="546588"/>
          </a:xfrm>
          <a:prstGeom prst="rect">
            <a:avLst/>
          </a:prstGeom>
          <a:solidFill>
            <a:srgbClr val="1553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High-Efficiency</a:t>
            </a:r>
            <a:br>
              <a:rPr lang="en-GB" dirty="0" smtClean="0"/>
            </a:br>
            <a:r>
              <a:rPr lang="en-GB" dirty="0" smtClean="0"/>
              <a:t>Solar Panels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324601" y="2114550"/>
            <a:ext cx="2369320" cy="546588"/>
          </a:xfrm>
          <a:prstGeom prst="rect">
            <a:avLst/>
          </a:prstGeom>
          <a:solidFill>
            <a:srgbClr val="1553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Mechanical Eng.</a:t>
            </a:r>
          </a:p>
          <a:p>
            <a:pPr algn="ctr"/>
            <a:r>
              <a:rPr lang="en-GB" dirty="0" smtClean="0"/>
              <a:t>Material Science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10694" y="4248150"/>
            <a:ext cx="2426654" cy="499726"/>
          </a:xfrm>
          <a:prstGeom prst="rect">
            <a:avLst/>
          </a:prstGeom>
          <a:solidFill>
            <a:srgbClr val="1553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Radiation Sensors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12598" y="4248151"/>
            <a:ext cx="2731001" cy="499726"/>
          </a:xfrm>
          <a:prstGeom prst="rect">
            <a:avLst/>
          </a:prstGeom>
          <a:solidFill>
            <a:srgbClr val="1553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Simulation Software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279890" y="4248150"/>
            <a:ext cx="2456347" cy="508042"/>
          </a:xfrm>
          <a:prstGeom prst="rect">
            <a:avLst/>
          </a:prstGeom>
          <a:solidFill>
            <a:srgbClr val="15539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Hadron Therapy</a:t>
            </a:r>
            <a:endParaRPr lang="en-GB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6180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LHC Schedule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67988" y="1426029"/>
            <a:ext cx="16764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First run</a:t>
            </a:r>
            <a:endParaRPr lang="en-GB" sz="1100" dirty="0"/>
          </a:p>
        </p:txBody>
      </p:sp>
      <p:sp>
        <p:nvSpPr>
          <p:cNvPr id="11" name="Rectangle 10"/>
          <p:cNvSpPr/>
          <p:nvPr/>
        </p:nvSpPr>
        <p:spPr>
          <a:xfrm>
            <a:off x="2244388" y="1426029"/>
            <a:ext cx="645153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LS1</a:t>
            </a:r>
            <a:endParaRPr lang="en-GB" sz="1100" dirty="0"/>
          </a:p>
        </p:txBody>
      </p:sp>
      <p:sp>
        <p:nvSpPr>
          <p:cNvPr id="12" name="Rectangle 11"/>
          <p:cNvSpPr/>
          <p:nvPr/>
        </p:nvSpPr>
        <p:spPr>
          <a:xfrm>
            <a:off x="2889541" y="1426029"/>
            <a:ext cx="1360255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Second run</a:t>
            </a:r>
            <a:endParaRPr lang="en-GB" sz="1100" dirty="0"/>
          </a:p>
        </p:txBody>
      </p:sp>
      <p:sp>
        <p:nvSpPr>
          <p:cNvPr id="13" name="Rectangle 12"/>
          <p:cNvSpPr/>
          <p:nvPr/>
        </p:nvSpPr>
        <p:spPr>
          <a:xfrm>
            <a:off x="4249797" y="1426029"/>
            <a:ext cx="45342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LS2</a:t>
            </a:r>
            <a:endParaRPr lang="en-GB" sz="1100" dirty="0"/>
          </a:p>
        </p:txBody>
      </p:sp>
      <p:sp>
        <p:nvSpPr>
          <p:cNvPr id="14" name="Rectangle 13"/>
          <p:cNvSpPr/>
          <p:nvPr/>
        </p:nvSpPr>
        <p:spPr>
          <a:xfrm>
            <a:off x="4703218" y="1426029"/>
            <a:ext cx="138804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Third run</a:t>
            </a:r>
            <a:endParaRPr lang="en-GB" sz="1100" dirty="0"/>
          </a:p>
        </p:txBody>
      </p:sp>
      <p:sp>
        <p:nvSpPr>
          <p:cNvPr id="15" name="Rectangle 14"/>
          <p:cNvSpPr/>
          <p:nvPr/>
        </p:nvSpPr>
        <p:spPr>
          <a:xfrm>
            <a:off x="6091258" y="1428750"/>
            <a:ext cx="505616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LS3</a:t>
            </a:r>
            <a:endParaRPr lang="en-GB" sz="1100" dirty="0"/>
          </a:p>
        </p:txBody>
      </p:sp>
      <p:sp>
        <p:nvSpPr>
          <p:cNvPr id="16" name="Rectangle 15"/>
          <p:cNvSpPr/>
          <p:nvPr/>
        </p:nvSpPr>
        <p:spPr>
          <a:xfrm>
            <a:off x="6596874" y="1426029"/>
            <a:ext cx="1880347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HL-LHC</a:t>
            </a:r>
            <a:endParaRPr lang="en-GB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71846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2009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828800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2013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209800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2014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663219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2015</a:t>
            </a:r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124200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2016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577619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2017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031038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2018</a:t>
            </a:r>
            <a:endParaRPr lang="en-GB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978684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2011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25265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2010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432103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2011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495800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2019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309476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2023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762895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2024</a:t>
            </a:r>
            <a:endParaRPr lang="en-GB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8090807" y="1123950"/>
            <a:ext cx="748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2030?</a:t>
            </a:r>
            <a:endParaRPr lang="en-GB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402638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2021</a:t>
            </a:r>
            <a:endParaRPr lang="en-GB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949219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2020</a:t>
            </a:r>
            <a:endParaRPr lang="en-GB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5856057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2022</a:t>
            </a:r>
            <a:endParaRPr lang="en-GB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7522028" y="1139692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…</a:t>
            </a:r>
            <a:endParaRPr lang="en-GB" sz="1200" dirty="0"/>
          </a:p>
        </p:txBody>
      </p:sp>
      <p:sp>
        <p:nvSpPr>
          <p:cNvPr id="43" name="Line Callout 2 42"/>
          <p:cNvSpPr/>
          <p:nvPr/>
        </p:nvSpPr>
        <p:spPr>
          <a:xfrm>
            <a:off x="80553" y="2114550"/>
            <a:ext cx="982465" cy="533400"/>
          </a:xfrm>
          <a:prstGeom prst="borderCallout2">
            <a:avLst>
              <a:gd name="adj1" fmla="val 206"/>
              <a:gd name="adj2" fmla="val 53274"/>
              <a:gd name="adj3" fmla="val -23813"/>
              <a:gd name="adj4" fmla="val 51190"/>
              <a:gd name="adj5" fmla="val -84395"/>
              <a:gd name="adj6" fmla="val 40312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LHC startup</a:t>
            </a:r>
          </a:p>
          <a:p>
            <a:pPr algn="ctr"/>
            <a:r>
              <a:rPr lang="en-US" sz="1200" dirty="0" smtClean="0"/>
              <a:t>900 </a:t>
            </a:r>
            <a:r>
              <a:rPr lang="en-US" sz="1200" dirty="0" err="1" smtClean="0"/>
              <a:t>GeV</a:t>
            </a:r>
            <a:endParaRPr lang="en-US" sz="1200" dirty="0"/>
          </a:p>
        </p:txBody>
      </p:sp>
      <p:sp>
        <p:nvSpPr>
          <p:cNvPr id="44" name="Line Callout 2 43"/>
          <p:cNvSpPr/>
          <p:nvPr/>
        </p:nvSpPr>
        <p:spPr>
          <a:xfrm>
            <a:off x="766354" y="3714750"/>
            <a:ext cx="203036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4772"/>
              <a:gd name="adj5" fmla="val -268681"/>
              <a:gd name="adj6" fmla="val 30958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L=6x10</a:t>
            </a:r>
            <a:r>
              <a:rPr lang="en-US" sz="1200" baseline="30000" dirty="0"/>
              <a:t>33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</a:p>
          <a:p>
            <a:pPr algn="ctr"/>
            <a:r>
              <a:rPr lang="en-US" sz="1200" dirty="0" smtClean="0"/>
              <a:t>Bunch spacing = 50 ns</a:t>
            </a:r>
            <a:endParaRPr lang="en-US" sz="1200" baseline="30000" dirty="0" smtClean="0"/>
          </a:p>
        </p:txBody>
      </p:sp>
      <p:sp>
        <p:nvSpPr>
          <p:cNvPr id="45" name="Line Callout 2 44"/>
          <p:cNvSpPr/>
          <p:nvPr/>
        </p:nvSpPr>
        <p:spPr>
          <a:xfrm>
            <a:off x="1528354" y="2050009"/>
            <a:ext cx="1676400" cy="762000"/>
          </a:xfrm>
          <a:prstGeom prst="borderCallout2">
            <a:avLst>
              <a:gd name="adj1" fmla="val 206"/>
              <a:gd name="adj2" fmla="val 53274"/>
              <a:gd name="adj3" fmla="val -17843"/>
              <a:gd name="adj4" fmla="val 52115"/>
              <a:gd name="adj5" fmla="val -51181"/>
              <a:gd name="adj6" fmla="val 54239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Phase-0 Upgrade</a:t>
            </a:r>
          </a:p>
          <a:p>
            <a:pPr algn="ctr"/>
            <a:r>
              <a:rPr lang="en-US" sz="1200" dirty="0" smtClean="0"/>
              <a:t>(design energy,</a:t>
            </a:r>
          </a:p>
          <a:p>
            <a:pPr algn="ctr"/>
            <a:r>
              <a:rPr lang="en-US" sz="1200" dirty="0" smtClean="0"/>
              <a:t>nominal luminosity)</a:t>
            </a:r>
          </a:p>
        </p:txBody>
      </p:sp>
      <p:sp>
        <p:nvSpPr>
          <p:cNvPr id="46" name="Line Callout 2 45"/>
          <p:cNvSpPr/>
          <p:nvPr/>
        </p:nvSpPr>
        <p:spPr>
          <a:xfrm>
            <a:off x="2926994" y="3714750"/>
            <a:ext cx="203036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1957"/>
              <a:gd name="adj5" fmla="val -266538"/>
              <a:gd name="adj6" fmla="val 24926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L=1x10</a:t>
            </a:r>
            <a:r>
              <a:rPr lang="en-US" sz="1200" baseline="30000" dirty="0" smtClean="0"/>
              <a:t>34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</a:p>
          <a:p>
            <a:pPr algn="ctr"/>
            <a:r>
              <a:rPr lang="en-US" sz="1200" dirty="0" smtClean="0"/>
              <a:t>Bunch spacing = 25 ns</a:t>
            </a:r>
            <a:endParaRPr lang="en-US" sz="1200" baseline="30000" dirty="0" smtClean="0"/>
          </a:p>
        </p:txBody>
      </p:sp>
      <p:sp>
        <p:nvSpPr>
          <p:cNvPr id="47" name="Line Callout 2 46"/>
          <p:cNvSpPr/>
          <p:nvPr/>
        </p:nvSpPr>
        <p:spPr>
          <a:xfrm>
            <a:off x="3585754" y="2038350"/>
            <a:ext cx="1676400" cy="762000"/>
          </a:xfrm>
          <a:prstGeom prst="borderCallout2">
            <a:avLst>
              <a:gd name="adj1" fmla="val 206"/>
              <a:gd name="adj2" fmla="val 53274"/>
              <a:gd name="adj3" fmla="val -17843"/>
              <a:gd name="adj4" fmla="val 52115"/>
              <a:gd name="adj5" fmla="val -51181"/>
              <a:gd name="adj6" fmla="val 54239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Phase-1 Upgrade</a:t>
            </a:r>
          </a:p>
          <a:p>
            <a:pPr algn="ctr"/>
            <a:r>
              <a:rPr lang="en-US" sz="1200" dirty="0" smtClean="0"/>
              <a:t>(design energy,</a:t>
            </a:r>
          </a:p>
          <a:p>
            <a:pPr algn="ctr"/>
            <a:r>
              <a:rPr lang="en-US" sz="1200" dirty="0" smtClean="0"/>
              <a:t>design luminosity)</a:t>
            </a:r>
          </a:p>
        </p:txBody>
      </p:sp>
      <p:sp>
        <p:nvSpPr>
          <p:cNvPr id="48" name="Line Callout 2 47"/>
          <p:cNvSpPr/>
          <p:nvPr/>
        </p:nvSpPr>
        <p:spPr>
          <a:xfrm>
            <a:off x="5060594" y="3714750"/>
            <a:ext cx="203036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1957"/>
              <a:gd name="adj5" fmla="val -266538"/>
              <a:gd name="adj6" fmla="val 24926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L=2x10</a:t>
            </a:r>
            <a:r>
              <a:rPr lang="en-US" sz="1200" baseline="30000" dirty="0" smtClean="0"/>
              <a:t>34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</a:p>
          <a:p>
            <a:pPr algn="ctr"/>
            <a:r>
              <a:rPr lang="en-US" sz="1200" dirty="0" smtClean="0"/>
              <a:t>Bunch spacing = 25 ns</a:t>
            </a:r>
            <a:endParaRPr lang="en-US" sz="1200" baseline="30000" dirty="0" smtClean="0"/>
          </a:p>
        </p:txBody>
      </p:sp>
      <p:sp>
        <p:nvSpPr>
          <p:cNvPr id="50" name="Line Callout 2 49"/>
          <p:cNvSpPr/>
          <p:nvPr/>
        </p:nvSpPr>
        <p:spPr>
          <a:xfrm>
            <a:off x="5719354" y="2038350"/>
            <a:ext cx="1676400" cy="762000"/>
          </a:xfrm>
          <a:prstGeom prst="borderCallout2">
            <a:avLst>
              <a:gd name="adj1" fmla="val 206"/>
              <a:gd name="adj2" fmla="val 53274"/>
              <a:gd name="adj3" fmla="val -22129"/>
              <a:gd name="adj4" fmla="val 32635"/>
              <a:gd name="adj5" fmla="val -51181"/>
              <a:gd name="adj6" fmla="val 2891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Phase-2 Upgrade</a:t>
            </a:r>
          </a:p>
          <a:p>
            <a:pPr algn="ctr"/>
            <a:r>
              <a:rPr lang="en-US" sz="1200" dirty="0" smtClean="0"/>
              <a:t>(High Luminosity)</a:t>
            </a:r>
          </a:p>
        </p:txBody>
      </p:sp>
      <p:sp>
        <p:nvSpPr>
          <p:cNvPr id="51" name="Line Callout 2 50"/>
          <p:cNvSpPr/>
          <p:nvPr/>
        </p:nvSpPr>
        <p:spPr>
          <a:xfrm>
            <a:off x="7243354" y="3714750"/>
            <a:ext cx="160020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1957"/>
              <a:gd name="adj5" fmla="val -266538"/>
              <a:gd name="adj6" fmla="val 24926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L=1x10</a:t>
            </a:r>
            <a:r>
              <a:rPr lang="en-US" sz="1200" baseline="30000" dirty="0" smtClean="0"/>
              <a:t>35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-1</a:t>
            </a:r>
          </a:p>
          <a:p>
            <a:pPr algn="ctr"/>
            <a:r>
              <a:rPr lang="en-US" sz="1200" dirty="0" smtClean="0"/>
              <a:t>Spacing = 12.5 ns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477221" y="1426029"/>
            <a:ext cx="590579" cy="2286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FCC?</a:t>
            </a:r>
            <a:endParaRPr lang="en-GB" sz="1100" dirty="0"/>
          </a:p>
        </p:txBody>
      </p:sp>
      <p:sp>
        <p:nvSpPr>
          <p:cNvPr id="6" name="Rectangle 5"/>
          <p:cNvSpPr/>
          <p:nvPr/>
        </p:nvSpPr>
        <p:spPr>
          <a:xfrm>
            <a:off x="1371600" y="2121707"/>
            <a:ext cx="6745312" cy="181788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An order or two of magnitude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more </a:t>
            </a:r>
            <a:r>
              <a:rPr lang="en-GB" dirty="0" smtClean="0">
                <a:solidFill>
                  <a:schemeClr val="tx1"/>
                </a:solidFill>
              </a:rPr>
              <a:t>data </a:t>
            </a:r>
            <a:r>
              <a:rPr lang="en-GB" dirty="0" smtClean="0">
                <a:solidFill>
                  <a:schemeClr val="tx1"/>
                </a:solidFill>
              </a:rPr>
              <a:t>than today to be collected, processed and stored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in </a:t>
            </a:r>
            <a:r>
              <a:rPr lang="en-GB" dirty="0" smtClean="0">
                <a:solidFill>
                  <a:schemeClr val="tx1"/>
                </a:solidFill>
              </a:rPr>
              <a:t>the next 10 </a:t>
            </a:r>
            <a:r>
              <a:rPr lang="en-GB" dirty="0" smtClean="0">
                <a:solidFill>
                  <a:schemeClr val="tx1"/>
                </a:solidFill>
              </a:rPr>
              <a:t>years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4914900"/>
            <a:ext cx="6858000" cy="228600"/>
          </a:xfrm>
        </p:spPr>
        <p:txBody>
          <a:bodyPr/>
          <a:lstStyle/>
          <a:p>
            <a:pPr>
              <a:defRPr/>
            </a:pPr>
            <a:r>
              <a:rPr lang="it-IT" smtClean="0"/>
              <a:t>Alberto Di Meglio – CERN Science and Technology - CIOCity 2015</a:t>
            </a:r>
            <a:endParaRPr lang="en-GB" dirty="0"/>
          </a:p>
        </p:txBody>
      </p:sp>
      <p:sp>
        <p:nvSpPr>
          <p:cNvPr id="3" name="Down Arrow 2"/>
          <p:cNvSpPr/>
          <p:nvPr/>
        </p:nvSpPr>
        <p:spPr>
          <a:xfrm>
            <a:off x="2965298" y="450721"/>
            <a:ext cx="266700" cy="673382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3089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8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57073"/>
            <a:ext cx="8915400" cy="584775"/>
          </a:xfrm>
          <a:solidFill>
            <a:schemeClr val="bg1">
              <a:alpha val="89804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kern="120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Information Technology Research Areas</a:t>
            </a:r>
            <a:endParaRPr lang="en-GB" kern="1200" dirty="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14400" y="4914900"/>
            <a:ext cx="68580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mtClean="0">
                <a:solidFill>
                  <a:schemeClr val="bg1"/>
                </a:solidFill>
              </a:rPr>
              <a:t>Alberto Di Meglio – CERN Science and Technology - CIOCity 2015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1261" y="1029798"/>
            <a:ext cx="8413306" cy="783507"/>
            <a:chOff x="271261" y="1029798"/>
            <a:chExt cx="8413306" cy="7835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261" y="1029798"/>
              <a:ext cx="783507" cy="78350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11825" y="1230992"/>
              <a:ext cx="7572742" cy="369332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FFC000"/>
                  </a:solidFill>
                </a:defRPr>
              </a:lvl1pPr>
            </a:lstStyle>
            <a:p>
              <a:r>
                <a:rPr lang="en-US" dirty="0" smtClean="0">
                  <a:solidFill>
                    <a:srgbClr val="002060"/>
                  </a:solidFill>
                </a:rPr>
                <a:t>Data acquisition and filtering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3928" y="1635462"/>
            <a:ext cx="7280639" cy="783507"/>
            <a:chOff x="1403928" y="1635462"/>
            <a:chExt cx="7280639" cy="7835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928" y="1635462"/>
              <a:ext cx="769052" cy="78350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212335" y="1836656"/>
              <a:ext cx="6472232" cy="369332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en-US" dirty="0" smtClean="0"/>
                <a:t>Computing platforms, data analysis, simulation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22140" y="2241126"/>
            <a:ext cx="6162427" cy="783507"/>
            <a:chOff x="2522140" y="2241126"/>
            <a:chExt cx="6162427" cy="7835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2140" y="2241126"/>
              <a:ext cx="805331" cy="78350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352800" y="2442320"/>
              <a:ext cx="5331767" cy="369332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en-US" dirty="0" smtClean="0"/>
                <a:t>Data storage and long-term data preservation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76631" y="2846790"/>
            <a:ext cx="5007936" cy="783507"/>
            <a:chOff x="3676631" y="2846790"/>
            <a:chExt cx="5007936" cy="7835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6631" y="2846790"/>
              <a:ext cx="778938" cy="78350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473158" y="3047984"/>
              <a:ext cx="4211409" cy="369332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en-US" dirty="0" smtClean="0"/>
                <a:t>Compute provisioning (cloud</a:t>
              </a:r>
              <a:r>
                <a:rPr lang="en-US" dirty="0"/>
                <a:t>)</a:t>
              </a:r>
              <a:endParaRPr lang="en-GB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28148" y="4071298"/>
            <a:ext cx="2756418" cy="786452"/>
            <a:chOff x="5928148" y="4071298"/>
            <a:chExt cx="2756418" cy="786452"/>
          </a:xfrm>
        </p:grpSpPr>
        <p:sp>
          <p:nvSpPr>
            <p:cNvPr id="28" name="TextBox 27"/>
            <p:cNvSpPr txBox="1"/>
            <p:nvPr/>
          </p:nvSpPr>
          <p:spPr>
            <a:xfrm>
              <a:off x="6748219" y="4259818"/>
              <a:ext cx="1936347" cy="369332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en-US" dirty="0"/>
                <a:t>Data analytics</a:t>
              </a:r>
              <a:endParaRPr lang="en-GB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28148" y="4071298"/>
              <a:ext cx="786452" cy="78645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804729" y="3445926"/>
            <a:ext cx="3879837" cy="780356"/>
            <a:chOff x="4804729" y="3445926"/>
            <a:chExt cx="3879837" cy="780356"/>
          </a:xfrm>
        </p:grpSpPr>
        <p:sp>
          <p:nvSpPr>
            <p:cNvPr id="27" name="TextBox 26"/>
            <p:cNvSpPr txBox="1"/>
            <p:nvPr/>
          </p:nvSpPr>
          <p:spPr>
            <a:xfrm>
              <a:off x="5638799" y="3653901"/>
              <a:ext cx="3045767" cy="369332"/>
            </a:xfrm>
            <a:prstGeom prst="rect">
              <a:avLst/>
            </a:prstGeom>
            <a:solidFill>
              <a:schemeClr val="bg1">
                <a:alpha val="89804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r>
                <a:rPr lang="en-US" dirty="0" smtClean="0"/>
                <a:t>Networks</a:t>
              </a:r>
              <a:endParaRPr lang="en-GB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04729" y="3445926"/>
              <a:ext cx="774259" cy="780356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-10290" y="3417316"/>
            <a:ext cx="3227487" cy="1750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" y="3425749"/>
            <a:ext cx="952500" cy="68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1" y="3582242"/>
            <a:ext cx="952500" cy="400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59" y="3594702"/>
            <a:ext cx="952500" cy="4000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" y="3994752"/>
            <a:ext cx="952500" cy="685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56" y="3978150"/>
            <a:ext cx="9525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04" y="4042429"/>
            <a:ext cx="952500" cy="466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" y="4557992"/>
            <a:ext cx="952500" cy="6000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63" y="4535563"/>
            <a:ext cx="952500" cy="5048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13" y="4690956"/>
            <a:ext cx="952500" cy="381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-10290" y="2508161"/>
            <a:ext cx="1298464" cy="937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27" y="2642315"/>
            <a:ext cx="1090282" cy="6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7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7" grpId="0" animBg="1"/>
    </p:bld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Demi"/>
        <a:ea typeface=""/>
        <a:cs typeface=""/>
      </a:majorFont>
      <a:minorFont>
        <a:latin typeface="Franklin Gothic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23511</TotalTime>
  <Words>589</Words>
  <Application>Microsoft Office PowerPoint</Application>
  <PresentationFormat>On-screen Show (16:9)</PresentationFormat>
  <Paragraphs>188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Gill Sans</vt:lpstr>
      <vt:lpstr>Arial</vt:lpstr>
      <vt:lpstr>Arial Bold</vt:lpstr>
      <vt:lpstr>Calibri</vt:lpstr>
      <vt:lpstr>Franklin Gothic Book</vt:lpstr>
      <vt:lpstr>Franklin Gothic Demi</vt:lpstr>
      <vt:lpstr>Tw Cen MT Condensed Extra Bold</vt:lpstr>
      <vt:lpstr>Wingdings</vt:lpstr>
      <vt:lpstr>2_Default Design</vt:lpstr>
      <vt:lpstr>Custom Design</vt:lpstr>
      <vt:lpstr>CERN Science and Technology</vt:lpstr>
      <vt:lpstr>PowerPoint Presentation</vt:lpstr>
      <vt:lpstr>The Large Hadron Collider (LHC)</vt:lpstr>
      <vt:lpstr>Worldwide LHC Computing Grid</vt:lpstr>
      <vt:lpstr>PowerPoint Presentation</vt:lpstr>
      <vt:lpstr>Processing 1 year of LHC data</vt:lpstr>
      <vt:lpstr>From Science to Technology</vt:lpstr>
      <vt:lpstr>LHC Schedule</vt:lpstr>
      <vt:lpstr>Information Technology Research Areas</vt:lpstr>
      <vt:lpstr>Next Frontiers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alberto.di.meglio@shinsenai.net</dc:creator>
  <cp:lastModifiedBy>Alberto Di Meglio</cp:lastModifiedBy>
  <cp:revision>597</cp:revision>
  <cp:lastPrinted>2011-10-11T10:10:47Z</cp:lastPrinted>
  <dcterms:created xsi:type="dcterms:W3CDTF">2006-05-15T11:16:45Z</dcterms:created>
  <dcterms:modified xsi:type="dcterms:W3CDTF">2015-06-01T14:43:12Z</dcterms:modified>
</cp:coreProperties>
</file>