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69.jpg" ContentType="image/png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1"/>
    <p:sldMasterId id="2147483799" r:id="rId2"/>
    <p:sldMasterId id="2147483811" r:id="rId3"/>
  </p:sldMasterIdLst>
  <p:notesMasterIdLst>
    <p:notesMasterId r:id="rId25"/>
  </p:notesMasterIdLst>
  <p:handoutMasterIdLst>
    <p:handoutMasterId r:id="rId26"/>
  </p:handoutMasterIdLst>
  <p:sldIdLst>
    <p:sldId id="432" r:id="rId4"/>
    <p:sldId id="499" r:id="rId5"/>
    <p:sldId id="508" r:id="rId6"/>
    <p:sldId id="490" r:id="rId7"/>
    <p:sldId id="510" r:id="rId8"/>
    <p:sldId id="509" r:id="rId9"/>
    <p:sldId id="507" r:id="rId10"/>
    <p:sldId id="512" r:id="rId11"/>
    <p:sldId id="515" r:id="rId12"/>
    <p:sldId id="503" r:id="rId13"/>
    <p:sldId id="513" r:id="rId14"/>
    <p:sldId id="514" r:id="rId15"/>
    <p:sldId id="517" r:id="rId16"/>
    <p:sldId id="500" r:id="rId17"/>
    <p:sldId id="518" r:id="rId18"/>
    <p:sldId id="519" r:id="rId19"/>
    <p:sldId id="520" r:id="rId20"/>
    <p:sldId id="516" r:id="rId21"/>
    <p:sldId id="496" r:id="rId22"/>
    <p:sldId id="498" r:id="rId23"/>
    <p:sldId id="492" r:id="rId24"/>
  </p:sldIdLst>
  <p:sldSz cx="9144000" cy="5143500" type="screen16x9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5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es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FFF"/>
    <a:srgbClr val="CC6837"/>
    <a:srgbClr val="3D3D3D"/>
    <a:srgbClr val="797875"/>
    <a:srgbClr val="3B3B3B"/>
    <a:srgbClr val="A07E61"/>
    <a:srgbClr val="726877"/>
    <a:srgbClr val="E0BB8F"/>
    <a:srgbClr val="6368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8" autoAdjust="0"/>
    <p:restoredTop sz="45878" autoAdjust="0"/>
  </p:normalViewPr>
  <p:slideViewPr>
    <p:cSldViewPr>
      <p:cViewPr varScale="1">
        <p:scale>
          <a:sx n="100" d="100"/>
          <a:sy n="100" d="100"/>
        </p:scale>
        <p:origin x="72" y="8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04"/>
    </p:cViewPr>
  </p:sorterViewPr>
  <p:notesViewPr>
    <p:cSldViewPr>
      <p:cViewPr varScale="1">
        <p:scale>
          <a:sx n="90" d="100"/>
          <a:sy n="90" d="100"/>
        </p:scale>
        <p:origin x="1560" y="52"/>
      </p:cViewPr>
      <p:guideLst>
        <p:guide orient="horz" pos="2305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Data Properties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Properties</c:v>
                </c:pt>
              </c:strCache>
            </c:strRef>
          </c:tx>
          <c:spPr>
            <a:ln w="34925" cap="rnd">
              <a:solidFill>
                <a:srgbClr val="C00000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Sheet1!$A$2:$A$19</c:f>
              <c:strCache>
                <c:ptCount val="18"/>
                <c:pt idx="0">
                  <c:v>Small</c:v>
                </c:pt>
                <c:pt idx="1">
                  <c:v>Slow</c:v>
                </c:pt>
                <c:pt idx="2">
                  <c:v>Read</c:v>
                </c:pt>
                <c:pt idx="3">
                  <c:v>Local</c:v>
                </c:pt>
                <c:pt idx="4">
                  <c:v>Private</c:v>
                </c:pt>
                <c:pt idx="5">
                  <c:v>Legacy</c:v>
                </c:pt>
                <c:pt idx="6">
                  <c:v>Structured</c:v>
                </c:pt>
                <c:pt idx="7">
                  <c:v>Stand-alone</c:v>
                </c:pt>
                <c:pt idx="8">
                  <c:v>Store</c:v>
                </c:pt>
                <c:pt idx="9">
                  <c:v>Big</c:v>
                </c:pt>
                <c:pt idx="10">
                  <c:v>Fast</c:v>
                </c:pt>
                <c:pt idx="11">
                  <c:v>Write</c:v>
                </c:pt>
                <c:pt idx="12">
                  <c:v>Distributed</c:v>
                </c:pt>
                <c:pt idx="13">
                  <c:v>Public</c:v>
                </c:pt>
                <c:pt idx="14">
                  <c:v>New</c:v>
                </c:pt>
                <c:pt idx="15">
                  <c:v>Unstructured</c:v>
                </c:pt>
                <c:pt idx="16">
                  <c:v>Shared</c:v>
                </c:pt>
                <c:pt idx="17">
                  <c:v>Reproduce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20</c:v>
                </c:pt>
                <c:pt idx="1">
                  <c:v>30</c:v>
                </c:pt>
                <c:pt idx="2">
                  <c:v>50</c:v>
                </c:pt>
                <c:pt idx="3">
                  <c:v>60</c:v>
                </c:pt>
                <c:pt idx="4">
                  <c:v>90</c:v>
                </c:pt>
                <c:pt idx="5">
                  <c:v>65</c:v>
                </c:pt>
                <c:pt idx="6">
                  <c:v>20</c:v>
                </c:pt>
                <c:pt idx="7">
                  <c:v>70</c:v>
                </c:pt>
                <c:pt idx="8">
                  <c:v>80</c:v>
                </c:pt>
                <c:pt idx="9">
                  <c:v>80</c:v>
                </c:pt>
                <c:pt idx="10">
                  <c:v>70</c:v>
                </c:pt>
                <c:pt idx="11">
                  <c:v>50</c:v>
                </c:pt>
                <c:pt idx="12">
                  <c:v>40</c:v>
                </c:pt>
                <c:pt idx="13">
                  <c:v>10</c:v>
                </c:pt>
                <c:pt idx="14">
                  <c:v>35</c:v>
                </c:pt>
                <c:pt idx="15">
                  <c:v>80</c:v>
                </c:pt>
                <c:pt idx="16">
                  <c:v>30</c:v>
                </c:pt>
                <c:pt idx="1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F9-4409-8C0E-65CEC7AA2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3989072"/>
        <c:axId val="723994648"/>
      </c:radarChart>
      <c:catAx>
        <c:axId val="72398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994648"/>
        <c:crosses val="autoZero"/>
        <c:auto val="1"/>
        <c:lblAlgn val="ctr"/>
        <c:lblOffset val="100"/>
        <c:noMultiLvlLbl val="0"/>
      </c:catAx>
      <c:valAx>
        <c:axId val="723994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2398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BC9C43-3AA8-4754-964D-71AD7A6AF0DA}" type="doc">
      <dgm:prSet loTypeId="urn:microsoft.com/office/officeart/2008/layout/RadialCluster" loCatId="relationship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7E79334-C030-4306-A1D9-7EAA72EDEB8F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0A8D5FE5-68F1-4DF6-9FE6-005C1D317992}" type="parTrans" cxnId="{88FBAB21-65E4-4BE3-A90B-29B93EC6FF16}">
      <dgm:prSet/>
      <dgm:spPr/>
      <dgm:t>
        <a:bodyPr/>
        <a:lstStyle/>
        <a:p>
          <a:endParaRPr lang="en-US"/>
        </a:p>
      </dgm:t>
    </dgm:pt>
    <dgm:pt modelId="{40F86171-F571-4FF0-8032-06EB28F59C1C}" type="sibTrans" cxnId="{88FBAB21-65E4-4BE3-A90B-29B93EC6FF16}">
      <dgm:prSet/>
      <dgm:spPr/>
      <dgm:t>
        <a:bodyPr/>
        <a:lstStyle/>
        <a:p>
          <a:endParaRPr lang="en-US"/>
        </a:p>
      </dgm:t>
    </dgm:pt>
    <dgm:pt modelId="{711F894E-048A-4D35-8299-F4E3A27B7AD4}">
      <dgm:prSet phldrT="[Text]"/>
      <dgm:spPr>
        <a:solidFill>
          <a:srgbClr val="77B5FA"/>
        </a:solidFill>
      </dgm:spPr>
      <dgm:t>
        <a:bodyPr/>
        <a:lstStyle/>
        <a:p>
          <a:r>
            <a:rPr lang="en-US" dirty="0" smtClean="0"/>
            <a:t>Infrastructure</a:t>
          </a:r>
          <a:endParaRPr lang="en-US" dirty="0"/>
        </a:p>
      </dgm:t>
    </dgm:pt>
    <dgm:pt modelId="{02E60EB0-EB70-4409-A099-3DCC2A81107E}" type="parTrans" cxnId="{9E60B491-E6A0-4FB2-89F5-7E06C17ACBC0}">
      <dgm:prSet/>
      <dgm:spPr/>
      <dgm:t>
        <a:bodyPr/>
        <a:lstStyle/>
        <a:p>
          <a:endParaRPr lang="en-US"/>
        </a:p>
      </dgm:t>
    </dgm:pt>
    <dgm:pt modelId="{9D02E64E-31DA-48CE-864C-BA260B2A2B3E}" type="sibTrans" cxnId="{9E60B491-E6A0-4FB2-89F5-7E06C17ACBC0}">
      <dgm:prSet/>
      <dgm:spPr/>
      <dgm:t>
        <a:bodyPr/>
        <a:lstStyle/>
        <a:p>
          <a:endParaRPr lang="en-US"/>
        </a:p>
      </dgm:t>
    </dgm:pt>
    <dgm:pt modelId="{2CAC1362-4703-49DF-BEC2-91BED33E13C1}">
      <dgm:prSet phldrT="[Text]"/>
      <dgm:spPr>
        <a:solidFill>
          <a:srgbClr val="578E7F"/>
        </a:solidFill>
      </dgm:spPr>
      <dgm:t>
        <a:bodyPr/>
        <a:lstStyle/>
        <a:p>
          <a:r>
            <a:rPr lang="en-US" dirty="0" smtClean="0"/>
            <a:t>Computing</a:t>
          </a:r>
          <a:endParaRPr lang="en-US" dirty="0"/>
        </a:p>
      </dgm:t>
    </dgm:pt>
    <dgm:pt modelId="{B0F4034C-C0F5-4544-8113-20AC7B3CB20B}" type="parTrans" cxnId="{E3A913D6-F9D6-460B-BAC6-B900987CAC79}">
      <dgm:prSet/>
      <dgm:spPr/>
      <dgm:t>
        <a:bodyPr/>
        <a:lstStyle/>
        <a:p>
          <a:endParaRPr lang="en-US"/>
        </a:p>
      </dgm:t>
    </dgm:pt>
    <dgm:pt modelId="{6D2E4348-0379-4FD9-97DB-CE1D8AFDC12E}" type="sibTrans" cxnId="{E3A913D6-F9D6-460B-BAC6-B900987CAC79}">
      <dgm:prSet/>
      <dgm:spPr/>
      <dgm:t>
        <a:bodyPr/>
        <a:lstStyle/>
        <a:p>
          <a:endParaRPr lang="en-US"/>
        </a:p>
      </dgm:t>
    </dgm:pt>
    <dgm:pt modelId="{7306D042-A01F-4407-9956-CDEB70355953}">
      <dgm:prSet phldrT="[Text]"/>
      <dgm:spPr>
        <a:solidFill>
          <a:srgbClr val="E9A33B"/>
        </a:solidFill>
      </dgm:spPr>
      <dgm:t>
        <a:bodyPr/>
        <a:lstStyle/>
        <a:p>
          <a:r>
            <a:rPr lang="en-US" dirty="0" smtClean="0"/>
            <a:t>Analytics</a:t>
          </a:r>
          <a:endParaRPr lang="en-US" dirty="0"/>
        </a:p>
      </dgm:t>
    </dgm:pt>
    <dgm:pt modelId="{F448858C-8748-4BFF-BF36-5A42559341BE}" type="parTrans" cxnId="{039C5574-FB21-4DEE-B886-C68079BFA580}">
      <dgm:prSet/>
      <dgm:spPr/>
      <dgm:t>
        <a:bodyPr/>
        <a:lstStyle/>
        <a:p>
          <a:endParaRPr lang="en-US"/>
        </a:p>
      </dgm:t>
    </dgm:pt>
    <dgm:pt modelId="{A67FB3CC-0703-4294-8812-F764C7B74B1E}" type="sibTrans" cxnId="{039C5574-FB21-4DEE-B886-C68079BFA580}">
      <dgm:prSet/>
      <dgm:spPr/>
      <dgm:t>
        <a:bodyPr/>
        <a:lstStyle/>
        <a:p>
          <a:endParaRPr lang="en-US"/>
        </a:p>
      </dgm:t>
    </dgm:pt>
    <dgm:pt modelId="{D4B0C11D-3B20-4DAF-A00A-0B27CEDD2BDE}">
      <dgm:prSet phldrT="[Text]"/>
      <dgm:spPr>
        <a:solidFill>
          <a:srgbClr val="CAD205"/>
        </a:solidFill>
      </dgm:spPr>
      <dgm:t>
        <a:bodyPr/>
        <a:lstStyle/>
        <a:p>
          <a:r>
            <a:rPr lang="en-US" dirty="0" smtClean="0"/>
            <a:t>Learning</a:t>
          </a:r>
          <a:endParaRPr lang="en-US" dirty="0"/>
        </a:p>
      </dgm:t>
    </dgm:pt>
    <dgm:pt modelId="{39E52FD9-7D12-4E23-8E4A-F090526AF0AD}" type="parTrans" cxnId="{D2F79632-40B6-4CAF-9FD7-BAAEDA180803}">
      <dgm:prSet/>
      <dgm:spPr/>
      <dgm:t>
        <a:bodyPr/>
        <a:lstStyle/>
        <a:p>
          <a:endParaRPr lang="en-US"/>
        </a:p>
      </dgm:t>
    </dgm:pt>
    <dgm:pt modelId="{67C634FE-1C30-4A36-BFAB-631D07961297}" type="sibTrans" cxnId="{D2F79632-40B6-4CAF-9FD7-BAAEDA180803}">
      <dgm:prSet/>
      <dgm:spPr/>
      <dgm:t>
        <a:bodyPr/>
        <a:lstStyle/>
        <a:p>
          <a:endParaRPr lang="en-US"/>
        </a:p>
      </dgm:t>
    </dgm:pt>
    <dgm:pt modelId="{C622DAEF-C265-46DA-8451-8BE74D3DB9A6}" type="pres">
      <dgm:prSet presAssocID="{6DBC9C43-3AA8-4754-964D-71AD7A6AF0D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17FFB28-967D-4BD1-B116-1C8972709C55}" type="pres">
      <dgm:prSet presAssocID="{67E79334-C030-4306-A1D9-7EAA72EDEB8F}" presName="singleCycle" presStyleCnt="0"/>
      <dgm:spPr/>
    </dgm:pt>
    <dgm:pt modelId="{7506E564-8AD6-44BF-B852-937C25AD8C28}" type="pres">
      <dgm:prSet presAssocID="{67E79334-C030-4306-A1D9-7EAA72EDEB8F}" presName="singleCenter" presStyleLbl="node1" presStyleIdx="0" presStyleCnt="5" custLinFactNeighborX="549" custLinFactNeighborY="-2743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3B47DD6F-660F-492F-A80B-3E0A55051CB4}" type="pres">
      <dgm:prSet presAssocID="{02E60EB0-EB70-4409-A099-3DCC2A81107E}" presName="Name56" presStyleLbl="parChTrans1D2" presStyleIdx="0" presStyleCnt="4"/>
      <dgm:spPr/>
      <dgm:t>
        <a:bodyPr/>
        <a:lstStyle/>
        <a:p>
          <a:endParaRPr lang="en-US"/>
        </a:p>
      </dgm:t>
    </dgm:pt>
    <dgm:pt modelId="{CCFD868F-40A1-4D5E-8C99-F2181892D2EE}" type="pres">
      <dgm:prSet presAssocID="{711F894E-048A-4D35-8299-F4E3A27B7AD4}" presName="text0" presStyleLbl="node1" presStyleIdx="1" presStyleCnt="5" custScaleX="266865" custRadScaleRad="182637" custRadScaleInc="273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557E2-F2A9-49D9-9842-D68193D6BD01}" type="pres">
      <dgm:prSet presAssocID="{B0F4034C-C0F5-4544-8113-20AC7B3CB20B}" presName="Name56" presStyleLbl="parChTrans1D2" presStyleIdx="1" presStyleCnt="4"/>
      <dgm:spPr/>
      <dgm:t>
        <a:bodyPr/>
        <a:lstStyle/>
        <a:p>
          <a:endParaRPr lang="en-US"/>
        </a:p>
      </dgm:t>
    </dgm:pt>
    <dgm:pt modelId="{5E91862D-BCAA-46DD-BA38-A4F7CC037CAC}" type="pres">
      <dgm:prSet presAssocID="{2CAC1362-4703-49DF-BEC2-91BED33E13C1}" presName="text0" presStyleLbl="node1" presStyleIdx="2" presStyleCnt="5" custScaleX="249256" custRadScaleRad="184546" custRadScaleInc="327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20D2A-01FF-4EEC-8856-F7CE02FFB699}" type="pres">
      <dgm:prSet presAssocID="{F448858C-8748-4BFF-BF36-5A42559341BE}" presName="Name56" presStyleLbl="parChTrans1D2" presStyleIdx="2" presStyleCnt="4"/>
      <dgm:spPr/>
      <dgm:t>
        <a:bodyPr/>
        <a:lstStyle/>
        <a:p>
          <a:endParaRPr lang="en-US"/>
        </a:p>
      </dgm:t>
    </dgm:pt>
    <dgm:pt modelId="{7514978E-8DF5-4CC1-95A6-F7650C3268D2}" type="pres">
      <dgm:prSet presAssocID="{7306D042-A01F-4407-9956-CDEB70355953}" presName="text0" presStyleLbl="node1" presStyleIdx="3" presStyleCnt="5" custScaleX="252422" custRadScaleRad="210513" custRadScaleInc="260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FBA63-5310-41D7-9DFC-B78D18DFBF56}" type="pres">
      <dgm:prSet presAssocID="{39E52FD9-7D12-4E23-8E4A-F090526AF0AD}" presName="Name56" presStyleLbl="parChTrans1D2" presStyleIdx="3" presStyleCnt="4"/>
      <dgm:spPr/>
      <dgm:t>
        <a:bodyPr/>
        <a:lstStyle/>
        <a:p>
          <a:endParaRPr lang="en-US"/>
        </a:p>
      </dgm:t>
    </dgm:pt>
    <dgm:pt modelId="{A8E5EDE0-77EB-4F6E-A2DA-52A9DBA10EB4}" type="pres">
      <dgm:prSet presAssocID="{D4B0C11D-3B20-4DAF-A00A-0B27CEDD2BDE}" presName="text0" presStyleLbl="node1" presStyleIdx="4" presStyleCnt="5" custScaleX="245148" custRadScaleRad="238376" custRadScaleInc="3072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F79632-40B6-4CAF-9FD7-BAAEDA180803}" srcId="{67E79334-C030-4306-A1D9-7EAA72EDEB8F}" destId="{D4B0C11D-3B20-4DAF-A00A-0B27CEDD2BDE}" srcOrd="3" destOrd="0" parTransId="{39E52FD9-7D12-4E23-8E4A-F090526AF0AD}" sibTransId="{67C634FE-1C30-4A36-BFAB-631D07961297}"/>
    <dgm:cxn modelId="{6CDE8400-C9BC-4EF9-BBAD-8C8A86D138B3}" type="presOf" srcId="{F448858C-8748-4BFF-BF36-5A42559341BE}" destId="{66F20D2A-01FF-4EEC-8856-F7CE02FFB699}" srcOrd="0" destOrd="0" presId="urn:microsoft.com/office/officeart/2008/layout/RadialCluster"/>
    <dgm:cxn modelId="{E263F31B-8D2D-4383-B1D5-7B91F7859CFD}" type="presOf" srcId="{711F894E-048A-4D35-8299-F4E3A27B7AD4}" destId="{CCFD868F-40A1-4D5E-8C99-F2181892D2EE}" srcOrd="0" destOrd="0" presId="urn:microsoft.com/office/officeart/2008/layout/RadialCluster"/>
    <dgm:cxn modelId="{38AA0A9A-8DF5-4FA1-A3F0-3E5C8EDE1041}" type="presOf" srcId="{D4B0C11D-3B20-4DAF-A00A-0B27CEDD2BDE}" destId="{A8E5EDE0-77EB-4F6E-A2DA-52A9DBA10EB4}" srcOrd="0" destOrd="0" presId="urn:microsoft.com/office/officeart/2008/layout/RadialCluster"/>
    <dgm:cxn modelId="{9E60B491-E6A0-4FB2-89F5-7E06C17ACBC0}" srcId="{67E79334-C030-4306-A1D9-7EAA72EDEB8F}" destId="{711F894E-048A-4D35-8299-F4E3A27B7AD4}" srcOrd="0" destOrd="0" parTransId="{02E60EB0-EB70-4409-A099-3DCC2A81107E}" sibTransId="{9D02E64E-31DA-48CE-864C-BA260B2A2B3E}"/>
    <dgm:cxn modelId="{E3A913D6-F9D6-460B-BAC6-B900987CAC79}" srcId="{67E79334-C030-4306-A1D9-7EAA72EDEB8F}" destId="{2CAC1362-4703-49DF-BEC2-91BED33E13C1}" srcOrd="1" destOrd="0" parTransId="{B0F4034C-C0F5-4544-8113-20AC7B3CB20B}" sibTransId="{6D2E4348-0379-4FD9-97DB-CE1D8AFDC12E}"/>
    <dgm:cxn modelId="{B47E4F84-E5ED-48B6-AA18-77949FBE3509}" type="presOf" srcId="{67E79334-C030-4306-A1D9-7EAA72EDEB8F}" destId="{7506E564-8AD6-44BF-B852-937C25AD8C28}" srcOrd="0" destOrd="0" presId="urn:microsoft.com/office/officeart/2008/layout/RadialCluster"/>
    <dgm:cxn modelId="{57C27432-6042-4D7C-AA1E-82F0BEB32D25}" type="presOf" srcId="{39E52FD9-7D12-4E23-8E4A-F090526AF0AD}" destId="{AC9FBA63-5310-41D7-9DFC-B78D18DFBF56}" srcOrd="0" destOrd="0" presId="urn:microsoft.com/office/officeart/2008/layout/RadialCluster"/>
    <dgm:cxn modelId="{F370258A-F90D-4F67-8AAD-7CF0A6190087}" type="presOf" srcId="{7306D042-A01F-4407-9956-CDEB70355953}" destId="{7514978E-8DF5-4CC1-95A6-F7650C3268D2}" srcOrd="0" destOrd="0" presId="urn:microsoft.com/office/officeart/2008/layout/RadialCluster"/>
    <dgm:cxn modelId="{039C5574-FB21-4DEE-B886-C68079BFA580}" srcId="{67E79334-C030-4306-A1D9-7EAA72EDEB8F}" destId="{7306D042-A01F-4407-9956-CDEB70355953}" srcOrd="2" destOrd="0" parTransId="{F448858C-8748-4BFF-BF36-5A42559341BE}" sibTransId="{A67FB3CC-0703-4294-8812-F764C7B74B1E}"/>
    <dgm:cxn modelId="{BE406378-8EB9-4031-997D-AA703342FB16}" type="presOf" srcId="{6DBC9C43-3AA8-4754-964D-71AD7A6AF0DA}" destId="{C622DAEF-C265-46DA-8451-8BE74D3DB9A6}" srcOrd="0" destOrd="0" presId="urn:microsoft.com/office/officeart/2008/layout/RadialCluster"/>
    <dgm:cxn modelId="{9A30C2AD-4381-42AA-AB87-277D579E0347}" type="presOf" srcId="{02E60EB0-EB70-4409-A099-3DCC2A81107E}" destId="{3B47DD6F-660F-492F-A80B-3E0A55051CB4}" srcOrd="0" destOrd="0" presId="urn:microsoft.com/office/officeart/2008/layout/RadialCluster"/>
    <dgm:cxn modelId="{88FBAB21-65E4-4BE3-A90B-29B93EC6FF16}" srcId="{6DBC9C43-3AA8-4754-964D-71AD7A6AF0DA}" destId="{67E79334-C030-4306-A1D9-7EAA72EDEB8F}" srcOrd="0" destOrd="0" parTransId="{0A8D5FE5-68F1-4DF6-9FE6-005C1D317992}" sibTransId="{40F86171-F571-4FF0-8032-06EB28F59C1C}"/>
    <dgm:cxn modelId="{E01A43B7-7A2B-464D-98D5-C39CE97F00EE}" type="presOf" srcId="{2CAC1362-4703-49DF-BEC2-91BED33E13C1}" destId="{5E91862D-BCAA-46DD-BA38-A4F7CC037CAC}" srcOrd="0" destOrd="0" presId="urn:microsoft.com/office/officeart/2008/layout/RadialCluster"/>
    <dgm:cxn modelId="{B63E3139-C42B-4799-9967-CE5FF55B71C6}" type="presOf" srcId="{B0F4034C-C0F5-4544-8113-20AC7B3CB20B}" destId="{448557E2-F2A9-49D9-9842-D68193D6BD01}" srcOrd="0" destOrd="0" presId="urn:microsoft.com/office/officeart/2008/layout/RadialCluster"/>
    <dgm:cxn modelId="{1D0F6555-2565-47F9-8D02-0C778B11FFEC}" type="presParOf" srcId="{C622DAEF-C265-46DA-8451-8BE74D3DB9A6}" destId="{817FFB28-967D-4BD1-B116-1C8972709C55}" srcOrd="0" destOrd="0" presId="urn:microsoft.com/office/officeart/2008/layout/RadialCluster"/>
    <dgm:cxn modelId="{4D626FEA-4EE7-45D9-A5E7-BFD313E2DFD9}" type="presParOf" srcId="{817FFB28-967D-4BD1-B116-1C8972709C55}" destId="{7506E564-8AD6-44BF-B852-937C25AD8C28}" srcOrd="0" destOrd="0" presId="urn:microsoft.com/office/officeart/2008/layout/RadialCluster"/>
    <dgm:cxn modelId="{6D0BFF2D-7F42-4DA6-BED1-271724E8CF3F}" type="presParOf" srcId="{817FFB28-967D-4BD1-B116-1C8972709C55}" destId="{3B47DD6F-660F-492F-A80B-3E0A55051CB4}" srcOrd="1" destOrd="0" presId="urn:microsoft.com/office/officeart/2008/layout/RadialCluster"/>
    <dgm:cxn modelId="{6B868893-87FF-49AB-B179-BEB1160C7555}" type="presParOf" srcId="{817FFB28-967D-4BD1-B116-1C8972709C55}" destId="{CCFD868F-40A1-4D5E-8C99-F2181892D2EE}" srcOrd="2" destOrd="0" presId="urn:microsoft.com/office/officeart/2008/layout/RadialCluster"/>
    <dgm:cxn modelId="{988A7CA8-EEB5-4C26-BD7B-126E4FBFA676}" type="presParOf" srcId="{817FFB28-967D-4BD1-B116-1C8972709C55}" destId="{448557E2-F2A9-49D9-9842-D68193D6BD01}" srcOrd="3" destOrd="0" presId="urn:microsoft.com/office/officeart/2008/layout/RadialCluster"/>
    <dgm:cxn modelId="{E07054BC-5938-48DF-B103-E5EDA568E550}" type="presParOf" srcId="{817FFB28-967D-4BD1-B116-1C8972709C55}" destId="{5E91862D-BCAA-46DD-BA38-A4F7CC037CAC}" srcOrd="4" destOrd="0" presId="urn:microsoft.com/office/officeart/2008/layout/RadialCluster"/>
    <dgm:cxn modelId="{53CC47DE-C14C-4A4D-B09D-3C5281237DD3}" type="presParOf" srcId="{817FFB28-967D-4BD1-B116-1C8972709C55}" destId="{66F20D2A-01FF-4EEC-8856-F7CE02FFB699}" srcOrd="5" destOrd="0" presId="urn:microsoft.com/office/officeart/2008/layout/RadialCluster"/>
    <dgm:cxn modelId="{6339E4A5-5F01-423C-A075-0E7DE5C804DA}" type="presParOf" srcId="{817FFB28-967D-4BD1-B116-1C8972709C55}" destId="{7514978E-8DF5-4CC1-95A6-F7650C3268D2}" srcOrd="6" destOrd="0" presId="urn:microsoft.com/office/officeart/2008/layout/RadialCluster"/>
    <dgm:cxn modelId="{DB754B18-FBEE-4CF8-9C66-98303AD41EC0}" type="presParOf" srcId="{817FFB28-967D-4BD1-B116-1C8972709C55}" destId="{AC9FBA63-5310-41D7-9DFC-B78D18DFBF56}" srcOrd="7" destOrd="0" presId="urn:microsoft.com/office/officeart/2008/layout/RadialCluster"/>
    <dgm:cxn modelId="{98CD94DE-3884-44E8-88CF-0A8BFCDF3524}" type="presParOf" srcId="{817FFB28-967D-4BD1-B116-1C8972709C55}" destId="{A8E5EDE0-77EB-4F6E-A2DA-52A9DBA10EB4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6E564-8AD6-44BF-B852-937C25AD8C28}">
      <dsp:nvSpPr>
        <dsp:cNvPr id="0" name=""/>
        <dsp:cNvSpPr/>
      </dsp:nvSpPr>
      <dsp:spPr>
        <a:xfrm>
          <a:off x="3713466" y="1568769"/>
          <a:ext cx="1434465" cy="1434465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Data</a:t>
          </a:r>
          <a:endParaRPr lang="en-US" sz="3600" kern="1200" dirty="0"/>
        </a:p>
      </dsp:txBody>
      <dsp:txXfrm>
        <a:off x="3783491" y="1638794"/>
        <a:ext cx="1294415" cy="1294415"/>
      </dsp:txXfrm>
    </dsp:sp>
    <dsp:sp modelId="{3B47DD6F-660F-492F-A80B-3E0A55051CB4}">
      <dsp:nvSpPr>
        <dsp:cNvPr id="0" name=""/>
        <dsp:cNvSpPr/>
      </dsp:nvSpPr>
      <dsp:spPr>
        <a:xfrm rot="2088947">
          <a:off x="4985574" y="3302618"/>
          <a:ext cx="18139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3968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CFD868F-40A1-4D5E-8C99-F2181892D2EE}">
      <dsp:nvSpPr>
        <dsp:cNvPr id="0" name=""/>
        <dsp:cNvSpPr/>
      </dsp:nvSpPr>
      <dsp:spPr>
        <a:xfrm>
          <a:off x="6045785" y="3820451"/>
          <a:ext cx="2564816" cy="961091"/>
        </a:xfrm>
        <a:prstGeom prst="roundRect">
          <a:avLst/>
        </a:prstGeom>
        <a:solidFill>
          <a:srgbClr val="77B5F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Infrastructure</a:t>
          </a:r>
          <a:endParaRPr lang="en-US" sz="3000" kern="1200" dirty="0"/>
        </a:p>
      </dsp:txBody>
      <dsp:txXfrm>
        <a:off x="6092702" y="3867368"/>
        <a:ext cx="2470982" cy="867257"/>
      </dsp:txXfrm>
    </dsp:sp>
    <dsp:sp modelId="{448557E2-F2A9-49D9-9842-D68193D6BD01}">
      <dsp:nvSpPr>
        <dsp:cNvPr id="0" name=""/>
        <dsp:cNvSpPr/>
      </dsp:nvSpPr>
      <dsp:spPr>
        <a:xfrm rot="8757624">
          <a:off x="1998467" y="3295479"/>
          <a:ext cx="18756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75699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E91862D-BCAA-46DD-BA38-A4F7CC037CAC}">
      <dsp:nvSpPr>
        <dsp:cNvPr id="0" name=""/>
        <dsp:cNvSpPr/>
      </dsp:nvSpPr>
      <dsp:spPr>
        <a:xfrm>
          <a:off x="250000" y="3820455"/>
          <a:ext cx="2395578" cy="961091"/>
        </a:xfrm>
        <a:prstGeom prst="roundRect">
          <a:avLst/>
        </a:prstGeom>
        <a:solidFill>
          <a:srgbClr val="578E7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Computing</a:t>
          </a:r>
          <a:endParaRPr lang="en-US" sz="3400" kern="1200" dirty="0"/>
        </a:p>
      </dsp:txBody>
      <dsp:txXfrm>
        <a:off x="296917" y="3867372"/>
        <a:ext cx="2301744" cy="867257"/>
      </dsp:txXfrm>
    </dsp:sp>
    <dsp:sp modelId="{66F20D2A-01FF-4EEC-8856-F7CE02FFB699}">
      <dsp:nvSpPr>
        <dsp:cNvPr id="0" name=""/>
        <dsp:cNvSpPr/>
      </dsp:nvSpPr>
      <dsp:spPr>
        <a:xfrm rot="12495272">
          <a:off x="1998536" y="1468917"/>
          <a:ext cx="18235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3566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514978E-8DF5-4CC1-95A6-F7650C3268D2}">
      <dsp:nvSpPr>
        <dsp:cNvPr id="0" name=""/>
        <dsp:cNvSpPr/>
      </dsp:nvSpPr>
      <dsp:spPr>
        <a:xfrm>
          <a:off x="0" y="76198"/>
          <a:ext cx="2426006" cy="961091"/>
        </a:xfrm>
        <a:prstGeom prst="roundRect">
          <a:avLst/>
        </a:prstGeom>
        <a:solidFill>
          <a:srgbClr val="E9A33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Analytics</a:t>
          </a:r>
          <a:endParaRPr lang="en-US" sz="3500" kern="1200" dirty="0"/>
        </a:p>
      </dsp:txBody>
      <dsp:txXfrm>
        <a:off x="46917" y="123115"/>
        <a:ext cx="2332172" cy="867257"/>
      </dsp:txXfrm>
    </dsp:sp>
    <dsp:sp modelId="{AC9FBA63-5310-41D7-9DFC-B78D18DFBF56}">
      <dsp:nvSpPr>
        <dsp:cNvPr id="0" name=""/>
        <dsp:cNvSpPr/>
      </dsp:nvSpPr>
      <dsp:spPr>
        <a:xfrm rot="19847986">
          <a:off x="5027581" y="1423121"/>
          <a:ext cx="18940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4094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8E5EDE0-77EB-4F6E-A2DA-52A9DBA10EB4}">
      <dsp:nvSpPr>
        <dsp:cNvPr id="0" name=""/>
        <dsp:cNvSpPr/>
      </dsp:nvSpPr>
      <dsp:spPr>
        <a:xfrm>
          <a:off x="6483103" y="0"/>
          <a:ext cx="2356096" cy="961091"/>
        </a:xfrm>
        <a:prstGeom prst="roundRect">
          <a:avLst/>
        </a:prstGeom>
        <a:solidFill>
          <a:srgbClr val="CAD205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Learning</a:t>
          </a:r>
          <a:endParaRPr lang="en-US" sz="3500" kern="1200" dirty="0"/>
        </a:p>
      </dsp:txBody>
      <dsp:txXfrm>
        <a:off x="6530020" y="46917"/>
        <a:ext cx="2262262" cy="867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0.39683</cdr:x>
      <cdr:y>0.2375</cdr:y>
    </cdr:from>
    <cdr:to>
      <cdr:x>0.60317</cdr:x>
      <cdr:y>0.875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>
          <a:off x="1905000" y="965200"/>
          <a:ext cx="990600" cy="25908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0.30159</cdr:x>
      <cdr:y>0.29375</cdr:y>
    </cdr:from>
    <cdr:to>
      <cdr:x>0.69841</cdr:x>
      <cdr:y>0.81875</cdr:y>
    </cdr:to>
    <cdr:cxnSp macro="">
      <cdr:nvCxnSpPr>
        <cdr:cNvPr id="6" name="Straight Connector 5"/>
        <cdr:cNvCxnSpPr/>
      </cdr:nvCxnSpPr>
      <cdr:spPr>
        <a:xfrm xmlns:a="http://schemas.openxmlformats.org/drawingml/2006/main" flipH="1">
          <a:off x="1447800" y="1193800"/>
          <a:ext cx="1905000" cy="21336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0.25397</cdr:x>
      <cdr:y>0.3875</cdr:y>
    </cdr:from>
    <cdr:to>
      <cdr:x>0.74603</cdr:x>
      <cdr:y>0.725</cdr:y>
    </cdr:to>
    <cdr:cxnSp macro="">
      <cdr:nvCxnSpPr>
        <cdr:cNvPr id="13" name="Straight Connector 12"/>
        <cdr:cNvCxnSpPr/>
      </cdr:nvCxnSpPr>
      <cdr:spPr>
        <a:xfrm xmlns:a="http://schemas.openxmlformats.org/drawingml/2006/main" flipH="1">
          <a:off x="1219200" y="1574800"/>
          <a:ext cx="2362200" cy="13716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0.20635</cdr:x>
      <cdr:y>0.5</cdr:y>
    </cdr:from>
    <cdr:to>
      <cdr:x>0.77778</cdr:x>
      <cdr:y>0.6125</cdr:y>
    </cdr:to>
    <cdr:cxnSp macro="">
      <cdr:nvCxnSpPr>
        <cdr:cNvPr id="17" name="Straight Connector 16"/>
        <cdr:cNvCxnSpPr/>
      </cdr:nvCxnSpPr>
      <cdr:spPr>
        <a:xfrm xmlns:a="http://schemas.openxmlformats.org/drawingml/2006/main" flipH="1">
          <a:off x="990600" y="2032000"/>
          <a:ext cx="2743200" cy="4572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0.22222</cdr:x>
      <cdr:y>0.5</cdr:y>
    </cdr:from>
    <cdr:to>
      <cdr:x>0.77778</cdr:x>
      <cdr:y>0.6125</cdr:y>
    </cdr:to>
    <cdr:cxnSp macro="">
      <cdr:nvCxnSpPr>
        <cdr:cNvPr id="21" name="Straight Connector 20"/>
        <cdr:cNvCxnSpPr/>
      </cdr:nvCxnSpPr>
      <cdr:spPr>
        <a:xfrm xmlns:a="http://schemas.openxmlformats.org/drawingml/2006/main" flipH="1" flipV="1">
          <a:off x="1066800" y="2032000"/>
          <a:ext cx="2667000" cy="4572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0.25397</cdr:x>
      <cdr:y>0.3875</cdr:y>
    </cdr:from>
    <cdr:to>
      <cdr:x>0.74603</cdr:x>
      <cdr:y>0.725</cdr:y>
    </cdr:to>
    <cdr:cxnSp macro="">
      <cdr:nvCxnSpPr>
        <cdr:cNvPr id="23" name="Straight Connector 22"/>
        <cdr:cNvCxnSpPr/>
      </cdr:nvCxnSpPr>
      <cdr:spPr>
        <a:xfrm xmlns:a="http://schemas.openxmlformats.org/drawingml/2006/main" flipH="1" flipV="1">
          <a:off x="1219200" y="1574800"/>
          <a:ext cx="2362200" cy="13716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0.31746</cdr:x>
      <cdr:y>0.29375</cdr:y>
    </cdr:from>
    <cdr:to>
      <cdr:x>0.68254</cdr:x>
      <cdr:y>0.81875</cdr:y>
    </cdr:to>
    <cdr:cxnSp macro="">
      <cdr:nvCxnSpPr>
        <cdr:cNvPr id="25" name="Straight Connector 24"/>
        <cdr:cNvCxnSpPr/>
      </cdr:nvCxnSpPr>
      <cdr:spPr>
        <a:xfrm xmlns:a="http://schemas.openxmlformats.org/drawingml/2006/main" flipH="1" flipV="1">
          <a:off x="1524000" y="1193800"/>
          <a:ext cx="1752600" cy="21336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0.39683</cdr:x>
      <cdr:y>0.2375</cdr:y>
    </cdr:from>
    <cdr:to>
      <cdr:x>0.60317</cdr:x>
      <cdr:y>0.875</cdr:y>
    </cdr:to>
    <cdr:cxnSp macro="">
      <cdr:nvCxnSpPr>
        <cdr:cNvPr id="27" name="Straight Connector 26"/>
        <cdr:cNvCxnSpPr/>
      </cdr:nvCxnSpPr>
      <cdr:spPr>
        <a:xfrm xmlns:a="http://schemas.openxmlformats.org/drawingml/2006/main" flipH="1" flipV="1">
          <a:off x="1905000" y="965200"/>
          <a:ext cx="990600" cy="25908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30A979-00AB-4798-A104-F4E3FCCC7C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7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3788" y="549275"/>
            <a:ext cx="4873625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736" y="3474721"/>
            <a:ext cx="7679732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A12C8-2C28-4570-BF40-EA4A75B97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6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1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59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3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27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clearly</a:t>
            </a:r>
            <a:r>
              <a:rPr lang="en-GB" baseline="0" dirty="0" smtClean="0"/>
              <a:t> there is a need to have a platform on which this data can be managed.</a:t>
            </a:r>
          </a:p>
          <a:p>
            <a:r>
              <a:rPr lang="en-GB" baseline="0" dirty="0" smtClean="0"/>
              <a:t>Sharing of data is necessary, increasing and must be encouraged by the platform but it has to respect the cultures and investments made by the research communities.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Researchers have fears, some of them irrational, about using commercial cloud services.</a:t>
            </a:r>
          </a:p>
          <a:p>
            <a:r>
              <a:rPr lang="en-GB" baseline="0" dirty="0" smtClean="0"/>
              <a:t>But telling someone who is afraid of flying that their fear is irrational does not mean they will get on the plane.</a:t>
            </a:r>
          </a:p>
          <a:p>
            <a:r>
              <a:rPr lang="en-GB" baseline="0" dirty="0" smtClean="0"/>
              <a:t>We have to make them feel secure. Here the hybrid cloud model can help by ensuring that a copy of their precious data is kept safe on publicly managed resources.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Economy – the price comparison must  take into account all costs, not just the purchase price of h/w.</a:t>
            </a:r>
          </a:p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B5B678-E09A-4D15-BA6C-191E0556FD1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3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cern.ch\dfs\Users\m\mlejeune\Desktop\AS SCREENSHOTS - For PPT\1_No_text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370" b="1294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0" y="1657350"/>
            <a:ext cx="4800600" cy="1600200"/>
          </a:xfrm>
        </p:spPr>
        <p:txBody>
          <a:bodyPr anchor="b"/>
          <a:lstStyle>
            <a:lvl1pPr>
              <a:lnSpc>
                <a:spcPct val="100000"/>
              </a:lnSpc>
              <a:defRPr sz="38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3429002"/>
            <a:ext cx="4800600" cy="914400"/>
          </a:xfrm>
        </p:spPr>
        <p:txBody>
          <a:bodyPr/>
          <a:lstStyle>
            <a:lvl1pPr marL="0" indent="0" algn="r">
              <a:buFont typeface="Tw Cen MT Condensed Extra Bold" pitchFamily="34" charset="0"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438651"/>
            <a:ext cx="100026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7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6A18-48BB-4144-B07A-71F52C47B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9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171450"/>
            <a:ext cx="19050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71450"/>
            <a:ext cx="5562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914F-198C-485C-81C8-54FFFE0695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2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9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98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1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5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2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0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85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3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tx2">
                  <a:lumMod val="65000"/>
                  <a:lumOff val="35000"/>
                </a:schemeClr>
              </a:buClr>
              <a:buFont typeface="Arial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4">
                  <a:lumMod val="50000"/>
                  <a:lumOff val="50000"/>
                </a:schemeClr>
              </a:buClr>
              <a:buFont typeface="Arial" pitchFamily="34" charset="0"/>
              <a:buChar char="›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50220-DD9C-47A5-93EE-42AF7A75D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6894" y="4886919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200" b="1" i="0"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US" smtClean="0"/>
              <a:t>20/10/2015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9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81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38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0" y="2249961"/>
            <a:ext cx="1102596" cy="8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0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1" y="2158702"/>
            <a:ext cx="1221946" cy="11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23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0669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1886866"/>
            <a:ext cx="8265984" cy="1369772"/>
          </a:xfrm>
        </p:spPr>
        <p:txBody>
          <a:bodyPr tIns="0" bIns="0" anchor="t"/>
          <a:lstStyle>
            <a:lvl1pPr algn="l">
              <a:buNone/>
              <a:defRPr kumimoji="0" lang="en-US" sz="2588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997402"/>
            <a:ext cx="6629400" cy="800016"/>
          </a:xfrm>
        </p:spPr>
        <p:txBody>
          <a:bodyPr lIns="45720" tIns="0" rIns="45720" bIns="0" anchor="b"/>
          <a:lstStyle>
            <a:lvl1pPr marL="0" indent="0" algn="l">
              <a:buNone/>
              <a:defRPr sz="1125">
                <a:solidFill>
                  <a:schemeClr val="tx1"/>
                </a:solidFill>
                <a:effectLst/>
              </a:defRPr>
            </a:lvl1pPr>
            <a:lvl2pPr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748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3657600" cy="3394472"/>
          </a:xfrm>
        </p:spPr>
        <p:txBody>
          <a:bodyPr/>
          <a:lstStyle>
            <a:lvl1pPr>
              <a:defRPr sz="1463"/>
            </a:lvl1pPr>
            <a:lvl2pPr>
              <a:defRPr sz="1238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00152"/>
            <a:ext cx="3657600" cy="3394472"/>
          </a:xfrm>
        </p:spPr>
        <p:txBody>
          <a:bodyPr/>
          <a:lstStyle>
            <a:lvl1pPr>
              <a:defRPr sz="1463"/>
            </a:lvl1pPr>
            <a:lvl2pPr>
              <a:defRPr sz="1238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3626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4789"/>
            <a:ext cx="8229600" cy="67048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826475"/>
            <a:ext cx="4040188" cy="628650"/>
          </a:xfrm>
        </p:spPr>
        <p:txBody>
          <a:bodyPr anchor="t"/>
          <a:lstStyle>
            <a:lvl1pPr marL="0" indent="0">
              <a:buNone/>
              <a:defRPr sz="1350" b="1">
                <a:solidFill>
                  <a:schemeClr val="tx1"/>
                </a:solidFill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7" y="3826475"/>
            <a:ext cx="4041775" cy="628650"/>
          </a:xfrm>
        </p:spPr>
        <p:txBody>
          <a:bodyPr anchor="t"/>
          <a:lstStyle>
            <a:lvl1pPr marL="0" indent="0">
              <a:buNone/>
              <a:defRPr sz="1350" b="1">
                <a:solidFill>
                  <a:schemeClr val="tx1"/>
                </a:solidFill>
              </a:defRPr>
            </a:lvl1pPr>
            <a:lvl2pPr>
              <a:buNone/>
              <a:defRPr sz="1125" b="1"/>
            </a:lvl2pPr>
            <a:lvl3pPr>
              <a:buNone/>
              <a:defRPr sz="1013" b="1"/>
            </a:lvl3pPr>
            <a:lvl4pPr>
              <a:buNone/>
              <a:defRPr sz="900" b="1"/>
            </a:lvl4pPr>
            <a:lvl5pPr>
              <a:buNone/>
              <a:defRPr sz="9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52335"/>
            <a:ext cx="4040188" cy="2764991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952335"/>
            <a:ext cx="4041775" cy="2764991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5999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2588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475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53107-F608-456C-B393-1636D6288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15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013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788"/>
            </a:lvl1pPr>
            <a:lvl2pPr>
              <a:buNone/>
              <a:defRPr sz="675"/>
            </a:lvl2pPr>
            <a:lvl3pPr>
              <a:buNone/>
              <a:defRPr sz="563"/>
            </a:lvl3pPr>
            <a:lvl4pPr>
              <a:buNone/>
              <a:defRPr sz="506"/>
            </a:lvl4pPr>
            <a:lvl5pPr>
              <a:buNone/>
              <a:defRPr sz="506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8575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38"/>
            </a:lvl3pPr>
            <a:lvl4pPr>
              <a:defRPr sz="1125"/>
            </a:lvl4pPr>
            <a:lvl5pPr>
              <a:defRPr sz="1125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32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1238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8" y="601648"/>
            <a:ext cx="4759514" cy="356963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18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5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675"/>
            </a:lvl1pPr>
            <a:lvl2pPr>
              <a:buFontTx/>
              <a:buNone/>
              <a:defRPr sz="675"/>
            </a:lvl2pPr>
            <a:lvl3pPr>
              <a:buFontTx/>
              <a:buNone/>
              <a:defRPr sz="563"/>
            </a:lvl3pPr>
            <a:lvl4pPr>
              <a:buFontTx/>
              <a:buNone/>
              <a:defRPr sz="506"/>
            </a:lvl4pPr>
            <a:lvl5pPr>
              <a:buFontTx/>
              <a:buNone/>
              <a:defRPr sz="506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79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47605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743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9" y="2027464"/>
            <a:ext cx="1172455" cy="11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6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741760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5" descr="LOGO CE-EN-NEG-quadri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0401" y="2701"/>
            <a:ext cx="15113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4262440" y="5002020"/>
            <a:ext cx="596900" cy="148829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67206"/>
            <a:ext cx="8229600" cy="70246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77969"/>
            <a:ext cx="2895600" cy="36314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smtClean="0">
                <a:solidFill>
                  <a:srgbClr val="000000"/>
                </a:solidFill>
                <a:latin typeface="Arial"/>
              </a:rPr>
              <a:t>Bob Jones, CERN</a:t>
            </a:r>
            <a:endParaRPr lang="en-GB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46861DAA-5BBC-4812-876F-0D7C7B9EA75C}" type="slidenum">
              <a:rPr lang="en-GB" sz="1350" smtClean="0">
                <a:solidFill>
                  <a:srgbClr val="000000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35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923679"/>
            <a:ext cx="8229600" cy="2725341"/>
          </a:xfrm>
        </p:spPr>
        <p:txBody>
          <a:bodyPr/>
          <a:lstStyle>
            <a:lvl1pPr marL="192881" indent="-192881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878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0176A-5866-4CEE-8F28-C919D9E3FB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D700-66B0-443A-AB99-3C1FAC844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26894" y="4886919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200" b="1" i="0"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US" smtClean="0"/>
              <a:t>20/10/2015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9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A65D-7072-47D8-A2F2-9D5D40918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954B-5CDA-43F8-873A-EEFBD1CA1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5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6E66B-3C5D-4590-A840-4F056A3E3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Users\m\mlejeune\Desktop\AS SCREENSHOTS - For PPT\17_No_text.png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17" b="12889"/>
          <a:stretch/>
        </p:blipFill>
        <p:spPr bwMode="auto">
          <a:xfrm flipH="1">
            <a:off x="0" y="0"/>
            <a:ext cx="34766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228600" y="4914900"/>
            <a:ext cx="8686800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914400"/>
            <a:ext cx="7620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4914900"/>
            <a:ext cx="403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71451"/>
            <a:ext cx="7620000" cy="4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49149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FF724B7-BA1C-4BA8-8071-FB3075E839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6894" y="4886919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200" b="1" i="0"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US" smtClean="0"/>
              <a:t>20/10/2015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705"/>
            <a:ext cx="892741" cy="5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iming>
    <p:tnLst>
      <p:par>
        <p:cTn id="1" dur="indefinite" restart="never" nodeType="tmRoot"/>
      </p:par>
    </p:tnLst>
  </p:timing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6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120000"/>
        <a:buFont typeface="Tw Cen MT Condensed Extra Bold" pitchFamily="34" charset="0"/>
        <a:buChar char="&gt;"/>
        <a:defRPr sz="28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Wingdings" charset="2"/>
        <a:buChar char="§"/>
        <a:defRPr sz="2400">
          <a:solidFill>
            <a:schemeClr val="accent6">
              <a:lumMod val="75000"/>
            </a:schemeClr>
          </a:solidFill>
          <a:latin typeface="Franklin Gothic Book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•"/>
        <a:defRPr sz="2000">
          <a:solidFill>
            <a:schemeClr val="accent6">
              <a:lumMod val="75000"/>
            </a:schemeClr>
          </a:solidFill>
          <a:latin typeface="Franklin Gothic Book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–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20/10/2015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MRU - Big Data - Pesaro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1" y="175121"/>
            <a:ext cx="8226854" cy="70533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1" y="994206"/>
            <a:ext cx="8226854" cy="35005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6" name="Image 4" descr="bande-01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9826"/>
            <a:ext cx="9144000" cy="7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25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7749" indent="-257175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509207" indent="-257175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614648" indent="-192881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79240" indent="-192881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928402" indent="-192881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956691" indent="-10287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125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80135" indent="-10287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01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03579" indent="-10287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311593" indent="-10287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18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48.png"/><Relationship Id="rId10" Type="http://schemas.openxmlformats.org/officeDocument/2006/relationships/image" Target="../media/image60.png"/><Relationship Id="rId19" Type="http://schemas.openxmlformats.org/officeDocument/2006/relationships/image" Target="../media/image6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18" Type="http://schemas.openxmlformats.org/officeDocument/2006/relationships/image" Target="../media/image51.png"/><Relationship Id="rId26" Type="http://schemas.openxmlformats.org/officeDocument/2006/relationships/image" Target="../media/image109.jpeg"/><Relationship Id="rId3" Type="http://schemas.openxmlformats.org/officeDocument/2006/relationships/image" Target="../media/image65.png"/><Relationship Id="rId21" Type="http://schemas.openxmlformats.org/officeDocument/2006/relationships/image" Target="../media/image104.jpg"/><Relationship Id="rId7" Type="http://schemas.openxmlformats.org/officeDocument/2006/relationships/image" Target="../media/image95.png"/><Relationship Id="rId12" Type="http://schemas.openxmlformats.org/officeDocument/2006/relationships/image" Target="../media/image99.jpeg"/><Relationship Id="rId17" Type="http://schemas.openxmlformats.org/officeDocument/2006/relationships/image" Target="../media/image49.png"/><Relationship Id="rId25" Type="http://schemas.openxmlformats.org/officeDocument/2006/relationships/image" Target="../media/image108.jpeg"/><Relationship Id="rId2" Type="http://schemas.openxmlformats.org/officeDocument/2006/relationships/image" Target="../media/image93.jpeg"/><Relationship Id="rId16" Type="http://schemas.openxmlformats.org/officeDocument/2006/relationships/image" Target="../media/image45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98.gif"/><Relationship Id="rId24" Type="http://schemas.openxmlformats.org/officeDocument/2006/relationships/image" Target="../media/image107.png"/><Relationship Id="rId5" Type="http://schemas.openxmlformats.org/officeDocument/2006/relationships/image" Target="../media/image61.png"/><Relationship Id="rId15" Type="http://schemas.openxmlformats.org/officeDocument/2006/relationships/image" Target="../media/image48.png"/><Relationship Id="rId23" Type="http://schemas.openxmlformats.org/officeDocument/2006/relationships/image" Target="../media/image106.png"/><Relationship Id="rId10" Type="http://schemas.openxmlformats.org/officeDocument/2006/relationships/hyperlink" Target="http://greenbrainproject.org/" TargetMode="External"/><Relationship Id="rId19" Type="http://schemas.openxmlformats.org/officeDocument/2006/relationships/image" Target="../media/image102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Relationship Id="rId14" Type="http://schemas.openxmlformats.org/officeDocument/2006/relationships/image" Target="../media/image101.png"/><Relationship Id="rId22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o.egi.eu/os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://dx.doi.org/10.5281/zenodo.16140" TargetMode="External"/><Relationship Id="rId4" Type="http://schemas.openxmlformats.org/officeDocument/2006/relationships/image" Target="../media/image1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medbridges.eu/biomedical-sciences-research-infrastructures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iomedbridges.eu/partners" TargetMode="External"/><Relationship Id="rId4" Type="http://schemas.openxmlformats.org/officeDocument/2006/relationships/hyperlink" Target="http://ec.europa.eu/research/infrastructures/index_en.cfm?pg=esfri-roadma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jpeg"/><Relationship Id="rId26" Type="http://schemas.openxmlformats.org/officeDocument/2006/relationships/image" Target="../media/image35.jp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jpe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62000" y="1200150"/>
            <a:ext cx="8077200" cy="1600200"/>
          </a:xfrm>
        </p:spPr>
        <p:txBody>
          <a:bodyPr anchor="t"/>
          <a:lstStyle/>
          <a:p>
            <a:r>
              <a:rPr lang="en-US" dirty="0" smtClean="0"/>
              <a:t>Big and Smart Data Analytics</a:t>
            </a:r>
            <a:br>
              <a:rPr lang="en-US" dirty="0" smtClean="0"/>
            </a:br>
            <a:r>
              <a:rPr lang="en-US" sz="2800" i="1" dirty="0" smtClean="0"/>
              <a:t>Possible advantages to clinical practice</a:t>
            </a:r>
            <a:br>
              <a:rPr lang="en-US" sz="2800" i="1" dirty="0" smtClean="0"/>
            </a:b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000" dirty="0" smtClean="0"/>
              <a:t>Medical Record Update, Pesaro, 20 October 2015</a:t>
            </a:r>
            <a:endParaRPr lang="en-GB" sz="28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0" y="3105150"/>
            <a:ext cx="6477000" cy="1524000"/>
          </a:xfrm>
        </p:spPr>
        <p:txBody>
          <a:bodyPr/>
          <a:lstStyle/>
          <a:p>
            <a:r>
              <a:rPr lang="fr-CH" dirty="0" smtClean="0">
                <a:latin typeface="Arial" pitchFamily="34" charset="0"/>
                <a:cs typeface="Arial" pitchFamily="34" charset="0"/>
              </a:rPr>
              <a:t>Alberto Di Meglio</a:t>
            </a:r>
            <a:br>
              <a:rPr lang="fr-CH" dirty="0" smtClean="0">
                <a:latin typeface="Arial" pitchFamily="34" charset="0"/>
                <a:cs typeface="Arial" pitchFamily="34" charset="0"/>
              </a:rPr>
            </a:br>
            <a:r>
              <a:rPr lang="fr-CH" sz="1400" dirty="0" smtClean="0">
                <a:latin typeface="Arial" pitchFamily="34" charset="0"/>
                <a:cs typeface="Arial" pitchFamily="34" charset="0"/>
              </a:rPr>
              <a:t>CERN openlab Head</a:t>
            </a:r>
            <a:endParaRPr lang="fr-CH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fr-CH" dirty="0" smtClean="0">
                <a:latin typeface="Arial" pitchFamily="34" charset="0"/>
                <a:cs typeface="Arial" pitchFamily="34" charset="0"/>
              </a:rPr>
              <a:t>Marco Manca</a:t>
            </a:r>
            <a:br>
              <a:rPr lang="fr-CH" dirty="0" smtClean="0">
                <a:latin typeface="Arial" pitchFamily="34" charset="0"/>
                <a:cs typeface="Arial" pitchFamily="34" charset="0"/>
              </a:rPr>
            </a:br>
            <a:r>
              <a:rPr lang="fr-CH" sz="1400" dirty="0" smtClean="0">
                <a:latin typeface="Arial" pitchFamily="34" charset="0"/>
                <a:cs typeface="Arial" pitchFamily="34" charset="0"/>
              </a:rPr>
              <a:t>Senior </a:t>
            </a:r>
            <a:r>
              <a:rPr lang="fr-CH" sz="1400" dirty="0" err="1" smtClean="0">
                <a:latin typeface="Arial" pitchFamily="34" charset="0"/>
                <a:cs typeface="Arial" pitchFamily="34" charset="0"/>
              </a:rPr>
              <a:t>Research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CH" sz="1400" dirty="0" err="1" smtClean="0">
                <a:latin typeface="Arial" pitchFamily="34" charset="0"/>
                <a:cs typeface="Arial" pitchFamily="34" charset="0"/>
              </a:rPr>
              <a:t>Fellow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 – CERN </a:t>
            </a:r>
            <a:r>
              <a:rPr lang="fr-CH" sz="1400" dirty="0" err="1" smtClean="0">
                <a:latin typeface="Arial" pitchFamily="34" charset="0"/>
                <a:cs typeface="Arial" pitchFamily="34" charset="0"/>
              </a:rPr>
              <a:t>Medical</a:t>
            </a:r>
            <a:r>
              <a:rPr lang="fr-CH" sz="1400" dirty="0" smtClean="0">
                <a:latin typeface="Arial" pitchFamily="34" charset="0"/>
                <a:cs typeface="Arial" pitchFamily="34" charset="0"/>
              </a:rPr>
              <a:t> Applications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55138"/>
            <a:ext cx="449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DOI: </a:t>
            </a:r>
            <a:r>
              <a:rPr lang="en-US" sz="1200" dirty="0"/>
              <a:t>10.5281/zenodo.32481      </a:t>
            </a:r>
            <a:r>
              <a:rPr lang="en-US" sz="1200" dirty="0" smtClean="0"/>
              <a:t>License: CC-BY-SA</a:t>
            </a:r>
            <a:endParaRPr lang="en-US" sz="12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444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Platforms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21" y="1912739"/>
            <a:ext cx="1123279" cy="847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731" y="2190750"/>
            <a:ext cx="1104900" cy="732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351562"/>
            <a:ext cx="857250" cy="648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2724150"/>
            <a:ext cx="788831" cy="7000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1235"/>
          <a:stretch/>
        </p:blipFill>
        <p:spPr>
          <a:xfrm>
            <a:off x="6553200" y="1022383"/>
            <a:ext cx="571500" cy="775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163" y="723900"/>
            <a:ext cx="938696" cy="6477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20410514">
            <a:off x="611830" y="2729507"/>
            <a:ext cx="8229063" cy="552450"/>
          </a:xfrm>
          <a:prstGeom prst="rightArrow">
            <a:avLst/>
          </a:prstGeom>
          <a:solidFill>
            <a:srgbClr val="748F8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90600" y="4462548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1995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77068" y="4030163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2000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38600" y="338147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2010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22952" y="2404175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2015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0" y="203660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… and beyond</a:t>
            </a:r>
            <a:endParaRPr lang="en-US" sz="12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31504" t="19476" r="34935" b="28061"/>
          <a:stretch/>
        </p:blipFill>
        <p:spPr>
          <a:xfrm>
            <a:off x="5606617" y="1473851"/>
            <a:ext cx="584923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15000" y="2760464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2014</a:t>
            </a:r>
            <a:endParaRPr lang="en-US" sz="1200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95600" y="723900"/>
            <a:ext cx="0" cy="41599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>
            <a:off x="3357833" y="4307162"/>
            <a:ext cx="2733135" cy="50529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6583318" y="2740877"/>
            <a:ext cx="1905000" cy="2040071"/>
            <a:chOff x="6583318" y="2740877"/>
            <a:chExt cx="1905000" cy="2040071"/>
          </a:xfrm>
        </p:grpSpPr>
        <p:sp>
          <p:nvSpPr>
            <p:cNvPr id="26" name="Rectangle 25"/>
            <p:cNvSpPr/>
            <p:nvPr/>
          </p:nvSpPr>
          <p:spPr>
            <a:xfrm>
              <a:off x="6583318" y="3017496"/>
              <a:ext cx="1905000" cy="1078254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2060"/>
                  </a:solidFill>
                </a:rPr>
                <a:t>Multicore CPU programming, graphical processors (GPU),</a:t>
              </a:r>
            </a:p>
            <a:p>
              <a:pPr algn="ctr"/>
              <a:r>
                <a:rPr lang="en-US" sz="1200" dirty="0" smtClean="0">
                  <a:solidFill>
                    <a:srgbClr val="002060"/>
                  </a:solidFill>
                </a:rPr>
                <a:t>multithreaded</a:t>
              </a:r>
            </a:p>
            <a:p>
              <a:pPr algn="ctr"/>
              <a:r>
                <a:rPr lang="en-US" sz="1200" dirty="0" smtClean="0">
                  <a:solidFill>
                    <a:srgbClr val="002060"/>
                  </a:solidFill>
                </a:rPr>
                <a:t>software </a:t>
              </a:r>
              <a:endParaRPr lang="en-GB" sz="1200" dirty="0">
                <a:solidFill>
                  <a:srgbClr val="00206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83318" y="4095750"/>
              <a:ext cx="1905000" cy="685198"/>
            </a:xfrm>
            <a:prstGeom prst="rect">
              <a:avLst/>
            </a:prstGeom>
            <a:solidFill>
              <a:srgbClr val="002060">
                <a:alpha val="89804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  <a:p>
              <a:pPr algn="ctr"/>
              <a:r>
                <a:rPr lang="en-US" sz="1200" dirty="0" smtClean="0"/>
                <a:t>Domain </a:t>
              </a:r>
              <a:r>
                <a:rPr lang="en-US" sz="1200" dirty="0"/>
                <a:t>Specialist </a:t>
              </a:r>
              <a:r>
                <a:rPr lang="en-US" sz="1200" dirty="0" smtClean="0"/>
                <a:t>with Software &amp; Computing  Engineering skills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583318" y="2740877"/>
              <a:ext cx="1905000" cy="288073"/>
            </a:xfrm>
            <a:prstGeom prst="rect">
              <a:avLst/>
            </a:prstGeom>
            <a:solidFill>
              <a:srgbClr val="FFC000">
                <a:alpha val="89804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02060"/>
                  </a:solidFill>
                </a:rPr>
                <a:t>Skills</a:t>
              </a:r>
              <a:endParaRPr lang="en-GB" sz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4104" y="853277"/>
            <a:ext cx="1773321" cy="1706836"/>
            <a:chOff x="484104" y="853277"/>
            <a:chExt cx="1773321" cy="170683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4104" y="903458"/>
              <a:ext cx="1773321" cy="165665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62169" y="853277"/>
              <a:ext cx="81718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Moore’s Law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3759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2969368" y="154412"/>
            <a:ext cx="3202832" cy="935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486400" y="2724150"/>
            <a:ext cx="1143000" cy="11430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chemeClr val="bg1"/>
                </a:solidFill>
              </a:rPr>
              <a:t>MRU - Big Data - Pesaro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2590800" y="2647950"/>
            <a:ext cx="1295400" cy="121920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b="45593"/>
          <a:stretch/>
        </p:blipFill>
        <p:spPr>
          <a:xfrm>
            <a:off x="3487378" y="3471363"/>
            <a:ext cx="2408129" cy="13101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AAA65D-7072-47D8-A2F2-9D5D40918B0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b="47520"/>
          <a:stretch/>
        </p:blipFill>
        <p:spPr>
          <a:xfrm>
            <a:off x="2969367" y="2980249"/>
            <a:ext cx="3395766" cy="1801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11022">
            <a:off x="3389564" y="4090815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Skinny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3927338">
            <a:off x="5496087" y="4109196"/>
            <a:ext cx="3962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Fat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5490" y="3467863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Hybrid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7811022">
            <a:off x="3038454" y="3948787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Private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3927338">
            <a:off x="5511407" y="3919249"/>
            <a:ext cx="990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Public</a:t>
            </a:r>
            <a:br>
              <a:rPr lang="en-US" sz="1100" b="1" dirty="0" smtClean="0">
                <a:solidFill>
                  <a:schemeClr val="bg1"/>
                </a:solidFill>
              </a:rPr>
            </a:br>
            <a:r>
              <a:rPr lang="en-US" sz="1100" b="1" dirty="0" smtClean="0">
                <a:solidFill>
                  <a:schemeClr val="bg1"/>
                </a:solidFill>
              </a:rPr>
              <a:t>Commercial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5206" y="3114346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Hybrid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597" y="3277762"/>
            <a:ext cx="1381125" cy="10834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356500" y="3081814"/>
            <a:ext cx="2553566" cy="1617813"/>
            <a:chOff x="6356500" y="3081814"/>
            <a:chExt cx="2553566" cy="16178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500" y="3225161"/>
              <a:ext cx="975277" cy="35558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288" y="3672246"/>
              <a:ext cx="1594252" cy="45046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1426" y="4109292"/>
              <a:ext cx="661988" cy="59033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t="30483" b="30497"/>
            <a:stretch/>
          </p:blipFill>
          <p:spPr>
            <a:xfrm>
              <a:off x="7523414" y="4221620"/>
              <a:ext cx="1386652" cy="304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484" y="3081814"/>
              <a:ext cx="685800" cy="351472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3238500" y="1964112"/>
            <a:ext cx="2768395" cy="935774"/>
            <a:chOff x="3238500" y="1964112"/>
            <a:chExt cx="2768395" cy="935774"/>
          </a:xfrm>
        </p:grpSpPr>
        <p:sp>
          <p:nvSpPr>
            <p:cNvPr id="50" name="Rectangle 49"/>
            <p:cNvSpPr/>
            <p:nvPr/>
          </p:nvSpPr>
          <p:spPr>
            <a:xfrm>
              <a:off x="3238500" y="1964112"/>
              <a:ext cx="2768395" cy="935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982" y="2084528"/>
              <a:ext cx="575946" cy="66380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14036" y="2092573"/>
              <a:ext cx="575946" cy="66380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45801" y="2100697"/>
              <a:ext cx="575946" cy="66380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020" y="2361371"/>
              <a:ext cx="257862" cy="31109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249" y="2227963"/>
              <a:ext cx="257862" cy="311094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97" y="257294"/>
            <a:ext cx="985513" cy="8666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951" y="1109050"/>
            <a:ext cx="985513" cy="8666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07" y="113938"/>
            <a:ext cx="985513" cy="86665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12" y="268041"/>
            <a:ext cx="985513" cy="866651"/>
          </a:xfrm>
          <a:prstGeom prst="rect">
            <a:avLst/>
          </a:prstGeom>
        </p:spPr>
      </p:pic>
      <p:sp>
        <p:nvSpPr>
          <p:cNvPr id="51" name="Bent Arrow 50"/>
          <p:cNvSpPr/>
          <p:nvPr/>
        </p:nvSpPr>
        <p:spPr>
          <a:xfrm>
            <a:off x="3733774" y="1419420"/>
            <a:ext cx="466257" cy="469413"/>
          </a:xfrm>
          <a:prstGeom prst="ben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Bent Arrow 51"/>
          <p:cNvSpPr/>
          <p:nvPr/>
        </p:nvSpPr>
        <p:spPr>
          <a:xfrm flipH="1">
            <a:off x="5038992" y="1419420"/>
            <a:ext cx="466257" cy="469413"/>
          </a:xfrm>
          <a:prstGeom prst="ben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Up Arrow 52"/>
          <p:cNvSpPr/>
          <p:nvPr/>
        </p:nvSpPr>
        <p:spPr>
          <a:xfrm>
            <a:off x="3354960" y="1109050"/>
            <a:ext cx="232425" cy="767422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Up Arrow 53"/>
          <p:cNvSpPr/>
          <p:nvPr/>
        </p:nvSpPr>
        <p:spPr>
          <a:xfrm>
            <a:off x="5624118" y="1116327"/>
            <a:ext cx="232425" cy="767422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Up-Down Arrow 55"/>
          <p:cNvSpPr/>
          <p:nvPr/>
        </p:nvSpPr>
        <p:spPr>
          <a:xfrm rot="19068888">
            <a:off x="4006351" y="834906"/>
            <a:ext cx="228600" cy="561786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Up-Down Arrow 56"/>
          <p:cNvSpPr/>
          <p:nvPr/>
        </p:nvSpPr>
        <p:spPr>
          <a:xfrm rot="2339572">
            <a:off x="4916866" y="834906"/>
            <a:ext cx="228600" cy="561786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Up-Down Arrow 57"/>
          <p:cNvSpPr/>
          <p:nvPr/>
        </p:nvSpPr>
        <p:spPr>
          <a:xfrm>
            <a:off x="4475682" y="779412"/>
            <a:ext cx="228600" cy="409354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267132" y="435541"/>
            <a:ext cx="2129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Cloud Federation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17" y="328915"/>
            <a:ext cx="625073" cy="625073"/>
          </a:xfrm>
          <a:prstGeom prst="rect">
            <a:avLst/>
          </a:prstGeom>
        </p:spPr>
      </p:pic>
      <p:sp>
        <p:nvSpPr>
          <p:cNvPr id="70" name="Title 1"/>
          <p:cNvSpPr txBox="1">
            <a:spLocks/>
          </p:cNvSpPr>
          <p:nvPr/>
        </p:nvSpPr>
        <p:spPr>
          <a:xfrm rot="16200000">
            <a:off x="-1889597" y="2387102"/>
            <a:ext cx="4450725" cy="434579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9pPr>
          </a:lstStyle>
          <a:p>
            <a:pPr algn="l"/>
            <a:r>
              <a:rPr lang="en-US" kern="0" dirty="0" smtClean="0"/>
              <a:t>Infrastructures</a:t>
            </a:r>
            <a:endParaRPr lang="en-GB" kern="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3767" y="4280302"/>
            <a:ext cx="515272" cy="45730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9151" y="3754948"/>
            <a:ext cx="821775" cy="62018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7"/>
          <a:srcRect l="51235"/>
          <a:stretch/>
        </p:blipFill>
        <p:spPr>
          <a:xfrm>
            <a:off x="5076753" y="4147551"/>
            <a:ext cx="344076" cy="46711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8"/>
          <a:srcRect l="31504" t="19476" r="34935" b="28061"/>
          <a:stretch/>
        </p:blipFill>
        <p:spPr>
          <a:xfrm>
            <a:off x="4574760" y="4352494"/>
            <a:ext cx="375480" cy="39132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885553" y="1421855"/>
            <a:ext cx="486134" cy="543365"/>
            <a:chOff x="1885553" y="1421855"/>
            <a:chExt cx="486134" cy="543365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53" y="1550621"/>
              <a:ext cx="257862" cy="311094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825" y="1421855"/>
              <a:ext cx="257862" cy="311094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919" y="1654126"/>
              <a:ext cx="257862" cy="311094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6616534" y="1426149"/>
            <a:ext cx="486134" cy="543365"/>
            <a:chOff x="1885553" y="1421855"/>
            <a:chExt cx="486134" cy="54336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53" y="1550621"/>
              <a:ext cx="257862" cy="311094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825" y="1421855"/>
              <a:ext cx="257862" cy="311094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919" y="1654126"/>
              <a:ext cx="257862" cy="311094"/>
            </a:xfrm>
            <a:prstGeom prst="rect">
              <a:avLst/>
            </a:prstGeom>
          </p:spPr>
        </p:pic>
      </p:grpSp>
      <p:sp>
        <p:nvSpPr>
          <p:cNvPr id="83" name="Up-Down Arrow 82"/>
          <p:cNvSpPr/>
          <p:nvPr/>
        </p:nvSpPr>
        <p:spPr>
          <a:xfrm rot="2339572">
            <a:off x="2510398" y="979491"/>
            <a:ext cx="228600" cy="561786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Up-Down Arrow 85"/>
          <p:cNvSpPr/>
          <p:nvPr/>
        </p:nvSpPr>
        <p:spPr>
          <a:xfrm rot="19068888">
            <a:off x="6408886" y="966906"/>
            <a:ext cx="228600" cy="561786"/>
          </a:xfrm>
          <a:prstGeom prst="up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62856" y="1366471"/>
            <a:ext cx="391712" cy="29244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23984" y="533118"/>
            <a:ext cx="391712" cy="29244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52357" y="352061"/>
            <a:ext cx="391712" cy="29244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03620" y="536617"/>
            <a:ext cx="391712" cy="2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95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8" grpId="0"/>
      <p:bldP spid="19" grpId="0"/>
      <p:bldP spid="20" grpId="0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68" grpId="0"/>
      <p:bldP spid="83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MRU - Big Data - Pesaro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AAA65D-7072-47D8-A2F2-9D5D40918B0C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04800" y="4248150"/>
            <a:ext cx="8534400" cy="457200"/>
          </a:xfrm>
          <a:prstGeom prst="rect">
            <a:avLst/>
          </a:prstGeom>
          <a:solidFill>
            <a:srgbClr val="77B5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171451"/>
            <a:ext cx="7620000" cy="434579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9pPr>
          </a:lstStyle>
          <a:p>
            <a:r>
              <a:rPr lang="en-US" kern="0" smtClean="0"/>
              <a:t>Data Analytics</a:t>
            </a:r>
            <a:endParaRPr lang="en-GB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21" y="3288789"/>
            <a:ext cx="1295400" cy="332846"/>
          </a:xfrm>
          <a:prstGeom prst="rect">
            <a:avLst/>
          </a:prstGeom>
        </p:spPr>
      </p:pic>
      <p:cxnSp>
        <p:nvCxnSpPr>
          <p:cNvPr id="8" name="Elbow Connector 7"/>
          <p:cNvCxnSpPr>
            <a:stCxn id="6" idx="2"/>
          </p:cNvCxnSpPr>
          <p:nvPr/>
        </p:nvCxnSpPr>
        <p:spPr>
          <a:xfrm rot="5400000">
            <a:off x="504694" y="3893362"/>
            <a:ext cx="886354" cy="342900"/>
          </a:xfrm>
          <a:prstGeom prst="bentConnector3">
            <a:avLst/>
          </a:prstGeom>
          <a:ln w="2222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11" y="3353566"/>
            <a:ext cx="1409700" cy="365164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 rot="5400000">
            <a:off x="3226204" y="3845327"/>
            <a:ext cx="758020" cy="504827"/>
          </a:xfrm>
          <a:prstGeom prst="bentConnector3">
            <a:avLst/>
          </a:prstGeom>
          <a:ln w="2222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58" y="3238807"/>
            <a:ext cx="952295" cy="505676"/>
          </a:xfrm>
          <a:prstGeom prst="rect">
            <a:avLst/>
          </a:prstGeom>
        </p:spPr>
      </p:pic>
      <p:cxnSp>
        <p:nvCxnSpPr>
          <p:cNvPr id="17" name="Elbow Connector 16"/>
          <p:cNvCxnSpPr>
            <a:stCxn id="13" idx="2"/>
          </p:cNvCxnSpPr>
          <p:nvPr/>
        </p:nvCxnSpPr>
        <p:spPr>
          <a:xfrm rot="16200000" flipH="1">
            <a:off x="5877324" y="3750065"/>
            <a:ext cx="757658" cy="746494"/>
          </a:xfrm>
          <a:prstGeom prst="bentConnector3">
            <a:avLst>
              <a:gd name="adj1" fmla="val 50000"/>
            </a:avLst>
          </a:prstGeom>
          <a:ln w="2222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30" idx="2"/>
          </p:cNvCxnSpPr>
          <p:nvPr/>
        </p:nvCxnSpPr>
        <p:spPr>
          <a:xfrm rot="5400000">
            <a:off x="1985613" y="3985692"/>
            <a:ext cx="838697" cy="276023"/>
          </a:xfrm>
          <a:prstGeom prst="bentConnector3">
            <a:avLst/>
          </a:prstGeom>
          <a:ln w="2222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33" y="3208423"/>
            <a:ext cx="1035728" cy="533400"/>
          </a:xfrm>
          <a:prstGeom prst="rect">
            <a:avLst/>
          </a:prstGeom>
        </p:spPr>
      </p:pic>
      <p:cxnSp>
        <p:nvCxnSpPr>
          <p:cNvPr id="25" name="Elbow Connector 24"/>
          <p:cNvCxnSpPr>
            <a:stCxn id="23" idx="2"/>
          </p:cNvCxnSpPr>
          <p:nvPr/>
        </p:nvCxnSpPr>
        <p:spPr>
          <a:xfrm rot="16200000" flipH="1">
            <a:off x="7507035" y="3754184"/>
            <a:ext cx="658727" cy="634003"/>
          </a:xfrm>
          <a:prstGeom prst="bentConnector3">
            <a:avLst/>
          </a:prstGeom>
          <a:ln w="2222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96333" y="2321639"/>
            <a:ext cx="8534400" cy="5564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Analytics Platforms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39630" r="19091" b="33703"/>
          <a:stretch/>
        </p:blipFill>
        <p:spPr>
          <a:xfrm>
            <a:off x="649576" y="1482774"/>
            <a:ext cx="939490" cy="31316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07" y="1448069"/>
            <a:ext cx="1237998" cy="3002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7" r="60627"/>
          <a:stretch/>
        </p:blipFill>
        <p:spPr>
          <a:xfrm>
            <a:off x="2229159" y="3247155"/>
            <a:ext cx="627625" cy="457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2767" y="1310562"/>
            <a:ext cx="899680" cy="50151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2190" y="1383711"/>
            <a:ext cx="1143000" cy="452438"/>
          </a:xfrm>
          <a:prstGeom prst="rect">
            <a:avLst/>
          </a:prstGeom>
        </p:spPr>
      </p:pic>
      <p:cxnSp>
        <p:nvCxnSpPr>
          <p:cNvPr id="41" name="Elbow Connector 40"/>
          <p:cNvCxnSpPr>
            <a:stCxn id="27" idx="2"/>
          </p:cNvCxnSpPr>
          <p:nvPr/>
        </p:nvCxnSpPr>
        <p:spPr>
          <a:xfrm rot="16200000" flipH="1">
            <a:off x="971854" y="1943403"/>
            <a:ext cx="699613" cy="404679"/>
          </a:xfrm>
          <a:prstGeom prst="bentConnector3">
            <a:avLst/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29" idx="2"/>
          </p:cNvCxnSpPr>
          <p:nvPr/>
        </p:nvCxnSpPr>
        <p:spPr>
          <a:xfrm rot="16200000" flipH="1">
            <a:off x="2355449" y="1938340"/>
            <a:ext cx="784793" cy="404679"/>
          </a:xfrm>
          <a:prstGeom prst="bentConnector3">
            <a:avLst/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5400000">
            <a:off x="3517875" y="1949809"/>
            <a:ext cx="689194" cy="396088"/>
          </a:xfrm>
          <a:prstGeom prst="bentConnector3">
            <a:avLst>
              <a:gd name="adj1" fmla="val 50000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36" idx="2"/>
          </p:cNvCxnSpPr>
          <p:nvPr/>
        </p:nvCxnSpPr>
        <p:spPr>
          <a:xfrm rot="16200000" flipH="1">
            <a:off x="5182064" y="1962615"/>
            <a:ext cx="912079" cy="610993"/>
          </a:xfrm>
          <a:prstGeom prst="bentConnector3">
            <a:avLst>
              <a:gd name="adj1" fmla="val 50000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67" idx="2"/>
          </p:cNvCxnSpPr>
          <p:nvPr/>
        </p:nvCxnSpPr>
        <p:spPr>
          <a:xfrm rot="16200000" flipH="1">
            <a:off x="6758759" y="2138258"/>
            <a:ext cx="774708" cy="528020"/>
          </a:xfrm>
          <a:prstGeom prst="bentConnector3">
            <a:avLst>
              <a:gd name="adj1" fmla="val 50000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899595" y="765096"/>
            <a:ext cx="865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Public</a:t>
            </a:r>
          </a:p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?</a:t>
            </a:r>
            <a:endParaRPr lang="en-US" sz="4800" dirty="0">
              <a:solidFill>
                <a:srgbClr val="C00000"/>
              </a:solidFill>
            </a:endParaRPr>
          </a:p>
        </p:txBody>
      </p:sp>
      <p:cxnSp>
        <p:nvCxnSpPr>
          <p:cNvPr id="55" name="Elbow Connector 54"/>
          <p:cNvCxnSpPr/>
          <p:nvPr/>
        </p:nvCxnSpPr>
        <p:spPr>
          <a:xfrm rot="16200000" flipH="1">
            <a:off x="8048566" y="2079838"/>
            <a:ext cx="845936" cy="278131"/>
          </a:xfrm>
          <a:prstGeom prst="bentConnector3">
            <a:avLst>
              <a:gd name="adj1" fmla="val 50000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Left Arrow 57"/>
          <p:cNvSpPr/>
          <p:nvPr/>
        </p:nvSpPr>
        <p:spPr>
          <a:xfrm>
            <a:off x="3722511" y="3018395"/>
            <a:ext cx="838200" cy="218205"/>
          </a:xfrm>
          <a:prstGeom prst="leftArrow">
            <a:avLst/>
          </a:prstGeom>
          <a:solidFill>
            <a:srgbClr val="E2DD0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Left Arrow 58"/>
          <p:cNvSpPr/>
          <p:nvPr/>
        </p:nvSpPr>
        <p:spPr>
          <a:xfrm rot="10800000">
            <a:off x="4674709" y="3014828"/>
            <a:ext cx="838200" cy="218205"/>
          </a:xfrm>
          <a:prstGeom prst="leftArrow">
            <a:avLst/>
          </a:prstGeom>
          <a:solidFill>
            <a:srgbClr val="E2DD0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79044" y="2981623"/>
            <a:ext cx="12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(Offline) Batch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577372" y="2995046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Stream (online, real-time)</a:t>
            </a:r>
            <a:endParaRPr lang="en-US" sz="1200" b="1" dirty="0">
              <a:solidFill>
                <a:srgbClr val="0070C0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 r="79167" b="54437"/>
          <a:stretch/>
        </p:blipFill>
        <p:spPr>
          <a:xfrm>
            <a:off x="6126979" y="1471225"/>
            <a:ext cx="1510247" cy="5436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9482" y="982826"/>
            <a:ext cx="1208619" cy="49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40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e 40"/>
          <p:cNvSpPr/>
          <p:nvPr/>
        </p:nvSpPr>
        <p:spPr>
          <a:xfrm rot="5400000">
            <a:off x="4054282" y="-1383673"/>
            <a:ext cx="981895" cy="8283140"/>
          </a:xfrm>
          <a:prstGeom prst="pie">
            <a:avLst>
              <a:gd name="adj1" fmla="val 5394384"/>
              <a:gd name="adj2" fmla="val 16200000"/>
            </a:avLst>
          </a:prstGeom>
          <a:solidFill>
            <a:srgbClr val="CAD2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96333" y="4148909"/>
            <a:ext cx="8534400" cy="55644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Analytics Platforms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87497" y="2880026"/>
            <a:ext cx="1152525" cy="466391"/>
            <a:chOff x="2200275" y="2076450"/>
            <a:chExt cx="2447925" cy="990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93"/>
            <a:stretch/>
          </p:blipFill>
          <p:spPr>
            <a:xfrm>
              <a:off x="2200275" y="2076450"/>
              <a:ext cx="2447925" cy="9906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4267200" y="2076450"/>
              <a:ext cx="381000" cy="4953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47" y="3082373"/>
            <a:ext cx="1167505" cy="474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84" y="3075946"/>
            <a:ext cx="1143000" cy="32471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923574" y="2978346"/>
            <a:ext cx="1276350" cy="519916"/>
            <a:chOff x="5867400" y="1335674"/>
            <a:chExt cx="1276350" cy="5199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l="34952"/>
            <a:stretch/>
          </p:blipFill>
          <p:spPr>
            <a:xfrm>
              <a:off x="5867400" y="1512690"/>
              <a:ext cx="1276350" cy="3429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r="67961" b="18924"/>
            <a:stretch/>
          </p:blipFill>
          <p:spPr>
            <a:xfrm>
              <a:off x="6153150" y="1335674"/>
              <a:ext cx="628650" cy="27801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0" y="3507376"/>
            <a:ext cx="1380067" cy="2698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13" y="3373805"/>
            <a:ext cx="1249118" cy="45318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812771" y="2910486"/>
            <a:ext cx="541582" cy="618122"/>
            <a:chOff x="2589396" y="2894182"/>
            <a:chExt cx="541582" cy="61812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191" y="2894182"/>
              <a:ext cx="416053" cy="4160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589396" y="3235305"/>
              <a:ext cx="5415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2060"/>
                  </a:solidFill>
                </a:rPr>
                <a:t>Oryx</a:t>
              </a:r>
            </a:p>
          </p:txBody>
        </p:sp>
      </p:grpSp>
      <p:cxnSp>
        <p:nvCxnSpPr>
          <p:cNvPr id="25" name="Elbow Connector 24"/>
          <p:cNvCxnSpPr>
            <a:stCxn id="42" idx="2"/>
          </p:cNvCxnSpPr>
          <p:nvPr/>
        </p:nvCxnSpPr>
        <p:spPr>
          <a:xfrm rot="5400000">
            <a:off x="1101588" y="2228215"/>
            <a:ext cx="509811" cy="282892"/>
          </a:xfrm>
          <a:prstGeom prst="bentConnector3">
            <a:avLst/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4" idx="2"/>
          </p:cNvCxnSpPr>
          <p:nvPr/>
        </p:nvCxnSpPr>
        <p:spPr>
          <a:xfrm rot="16200000" flipH="1">
            <a:off x="4584609" y="3746702"/>
            <a:ext cx="681154" cy="300773"/>
          </a:xfrm>
          <a:prstGeom prst="bentConnector3">
            <a:avLst>
              <a:gd name="adj1" fmla="val 50000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5" idx="2"/>
          </p:cNvCxnSpPr>
          <p:nvPr/>
        </p:nvCxnSpPr>
        <p:spPr>
          <a:xfrm rot="5400000">
            <a:off x="5921104" y="3786483"/>
            <a:ext cx="928867" cy="352425"/>
          </a:xfrm>
          <a:prstGeom prst="bentConnector3">
            <a:avLst>
              <a:gd name="adj1" fmla="val 50000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6" idx="2"/>
          </p:cNvCxnSpPr>
          <p:nvPr/>
        </p:nvCxnSpPr>
        <p:spPr>
          <a:xfrm rot="16200000" flipH="1">
            <a:off x="7675432" y="3724314"/>
            <a:ext cx="914007" cy="266702"/>
          </a:xfrm>
          <a:prstGeom prst="bentConnector3">
            <a:avLst>
              <a:gd name="adj1" fmla="val 50000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62000" y="1837757"/>
            <a:ext cx="1471878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Pattern recognition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609820" y="1539918"/>
            <a:ext cx="1497526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Predictive analytics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4622613" y="1523687"/>
            <a:ext cx="1984839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Decision Support Systems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2902929" y="2335998"/>
            <a:ext cx="3321208" cy="369332"/>
          </a:xfrm>
          <a:prstGeom prst="rect">
            <a:avLst/>
          </a:prstGeom>
          <a:solidFill>
            <a:srgbClr val="CAD2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Machine Learning Platforms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10400" y="1838486"/>
            <a:ext cx="1707519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Knowledge generation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1028424" y="1072293"/>
            <a:ext cx="1736373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discovery models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4162832" y="886271"/>
            <a:ext cx="1540806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Process automation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>
            <a:off x="6166086" y="1083901"/>
            <a:ext cx="1231427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Personalization</a:t>
            </a:r>
            <a:endParaRPr lang="en-US" sz="1200" dirty="0"/>
          </a:p>
        </p:txBody>
      </p:sp>
      <p:cxnSp>
        <p:nvCxnSpPr>
          <p:cNvPr id="50" name="Elbow Connector 49"/>
          <p:cNvCxnSpPr/>
          <p:nvPr/>
        </p:nvCxnSpPr>
        <p:spPr>
          <a:xfrm rot="16200000" flipH="1">
            <a:off x="1871407" y="3843228"/>
            <a:ext cx="744115" cy="524703"/>
          </a:xfrm>
          <a:prstGeom prst="bentConnector3">
            <a:avLst>
              <a:gd name="adj1" fmla="val 37161"/>
            </a:avLst>
          </a:prstGeom>
          <a:ln w="28575">
            <a:solidFill>
              <a:srgbClr val="77B5F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43" idx="2"/>
          </p:cNvCxnSpPr>
          <p:nvPr/>
        </p:nvCxnSpPr>
        <p:spPr>
          <a:xfrm rot="5400000">
            <a:off x="2880497" y="1908221"/>
            <a:ext cx="569391" cy="386783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47" idx="2"/>
          </p:cNvCxnSpPr>
          <p:nvPr/>
        </p:nvCxnSpPr>
        <p:spPr>
          <a:xfrm rot="16200000" flipH="1">
            <a:off x="1654237" y="1591665"/>
            <a:ext cx="1079067" cy="594319"/>
          </a:xfrm>
          <a:prstGeom prst="bentConnector3">
            <a:avLst>
              <a:gd name="adj1" fmla="val 31661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48" idx="2"/>
          </p:cNvCxnSpPr>
          <p:nvPr/>
        </p:nvCxnSpPr>
        <p:spPr>
          <a:xfrm rot="5400000">
            <a:off x="4101288" y="1509661"/>
            <a:ext cx="1178338" cy="485557"/>
          </a:xfrm>
          <a:prstGeom prst="bentConnector3">
            <a:avLst>
              <a:gd name="adj1" fmla="val 19307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44" idx="2"/>
          </p:cNvCxnSpPr>
          <p:nvPr/>
        </p:nvCxnSpPr>
        <p:spPr>
          <a:xfrm rot="5400000">
            <a:off x="5194498" y="1937865"/>
            <a:ext cx="557715" cy="283357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49" idx="2"/>
          </p:cNvCxnSpPr>
          <p:nvPr/>
        </p:nvCxnSpPr>
        <p:spPr>
          <a:xfrm rot="5400000">
            <a:off x="6068234" y="1816316"/>
            <a:ext cx="1168982" cy="258151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46" idx="2"/>
          </p:cNvCxnSpPr>
          <p:nvPr/>
        </p:nvCxnSpPr>
        <p:spPr>
          <a:xfrm rot="16200000" flipH="1">
            <a:off x="7746462" y="2233183"/>
            <a:ext cx="503666" cy="268270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129461" y="885876"/>
            <a:ext cx="482824" cy="276999"/>
          </a:xfrm>
          <a:prstGeom prst="rect">
            <a:avLst/>
          </a:prstGeom>
          <a:solidFill>
            <a:srgbClr val="CAD205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NLP</a:t>
            </a:r>
            <a:endParaRPr lang="en-US" sz="1200" dirty="0"/>
          </a:p>
        </p:txBody>
      </p:sp>
      <p:cxnSp>
        <p:nvCxnSpPr>
          <p:cNvPr id="84" name="Elbow Connector 83"/>
          <p:cNvCxnSpPr>
            <a:stCxn id="79" idx="2"/>
          </p:cNvCxnSpPr>
          <p:nvPr/>
        </p:nvCxnSpPr>
        <p:spPr>
          <a:xfrm rot="16200000" flipH="1">
            <a:off x="3178529" y="1355218"/>
            <a:ext cx="1204443" cy="819755"/>
          </a:xfrm>
          <a:prstGeom prst="bentConnector3">
            <a:avLst>
              <a:gd name="adj1" fmla="val 17140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075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7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-2"/>
          <a:stretch/>
        </p:blipFill>
        <p:spPr>
          <a:xfrm>
            <a:off x="3562" y="-19050"/>
            <a:ext cx="9144000" cy="51525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8000" y="4019550"/>
            <a:ext cx="9155562" cy="609600"/>
          </a:xfrm>
          <a:prstGeom prst="rect">
            <a:avLst/>
          </a:prstGeom>
          <a:solidFill>
            <a:srgbClr val="797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Healthcare and Clinical Practice Applications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886919"/>
            <a:ext cx="7678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Methods for preventing measles -- </a:t>
            </a:r>
            <a:r>
              <a:rPr lang="en-US" sz="1100" dirty="0" err="1">
                <a:solidFill>
                  <a:schemeClr val="bg1"/>
                </a:solidFill>
              </a:rPr>
              <a:t>Utagawa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Fusatane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dirty="0" smtClean="0">
                <a:solidFill>
                  <a:schemeClr val="bg1"/>
                </a:solidFill>
              </a:rPr>
              <a:t>1858 -- </a:t>
            </a:r>
            <a:r>
              <a:rPr lang="en-US" sz="1100" dirty="0">
                <a:solidFill>
                  <a:schemeClr val="bg1"/>
                </a:solidFill>
              </a:rPr>
              <a:t>UCSF Japanese Woodblock Print Collection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811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AAA65D-7072-47D8-A2F2-9D5D40918B0C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1447800" y="3356303"/>
            <a:ext cx="1432560" cy="1336225"/>
            <a:chOff x="533400" y="3356993"/>
            <a:chExt cx="1432560" cy="133622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62"/>
            <a:stretch/>
          </p:blipFill>
          <p:spPr>
            <a:xfrm>
              <a:off x="533400" y="3356993"/>
              <a:ext cx="1432560" cy="130149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33400" y="3356993"/>
              <a:ext cx="1432560" cy="261610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Genomics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3400" y="3616000"/>
              <a:ext cx="1432560" cy="107721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3D3D3D"/>
                  </a:solidFill>
                </a:rPr>
                <a:t>NGS data,</a:t>
              </a:r>
            </a:p>
            <a:p>
              <a:r>
                <a:rPr lang="en-US" sz="800" dirty="0" smtClean="0">
                  <a:solidFill>
                    <a:srgbClr val="3D3D3D"/>
                  </a:solidFill>
                </a:rPr>
                <a:t>analysis, storage, transfer at multi-PB scale, integration with other *omics and clinical data, personalized treatments</a:t>
              </a:r>
            </a:p>
            <a:p>
              <a:endParaRPr lang="en-US" sz="800" dirty="0" smtClean="0">
                <a:solidFill>
                  <a:srgbClr val="3D3D3D"/>
                </a:solidFill>
              </a:endParaRPr>
            </a:p>
            <a:p>
              <a:endParaRPr lang="en-US" sz="800" dirty="0">
                <a:solidFill>
                  <a:srgbClr val="3D3D3D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5800" y="1733550"/>
            <a:ext cx="1432560" cy="1336225"/>
            <a:chOff x="762000" y="1703143"/>
            <a:chExt cx="1432560" cy="133622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7" r="20000"/>
            <a:stretch/>
          </p:blipFill>
          <p:spPr>
            <a:xfrm>
              <a:off x="771267" y="1703143"/>
              <a:ext cx="1414025" cy="130149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2000" y="1703143"/>
              <a:ext cx="1432560" cy="261610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Drug discovery</a:t>
              </a:r>
              <a:endParaRPr lang="en-US" sz="11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000" y="1962150"/>
              <a:ext cx="1432560" cy="107721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rgbClr val="3D3D3D"/>
                  </a:solidFill>
                </a:rPr>
                <a:t>Combination </a:t>
              </a:r>
              <a:r>
                <a:rPr lang="en-US" sz="800" dirty="0">
                  <a:solidFill>
                    <a:srgbClr val="3D3D3D"/>
                  </a:solidFill>
                </a:rPr>
                <a:t>of computing, simulations, textual descriptions of symptoms and expected </a:t>
              </a:r>
              <a:r>
                <a:rPr lang="en-US" sz="800" dirty="0" smtClean="0">
                  <a:solidFill>
                    <a:srgbClr val="3D3D3D"/>
                  </a:solidFill>
                </a:rPr>
                <a:t>outcomes</a:t>
              </a:r>
            </a:p>
            <a:p>
              <a:endParaRPr lang="en-US" sz="800" dirty="0">
                <a:solidFill>
                  <a:srgbClr val="3D3D3D"/>
                </a:solidFill>
              </a:endParaRPr>
            </a:p>
            <a:p>
              <a:endParaRPr lang="en-US" sz="800" dirty="0" smtClean="0">
                <a:solidFill>
                  <a:srgbClr val="3D3D3D"/>
                </a:solidFill>
              </a:endParaRPr>
            </a:p>
            <a:p>
              <a:endParaRPr lang="en-US" sz="800" dirty="0">
                <a:solidFill>
                  <a:srgbClr val="3D3D3D"/>
                </a:solidFill>
              </a:endParaRPr>
            </a:p>
            <a:p>
              <a:endParaRPr lang="en-US" sz="800" dirty="0">
                <a:solidFill>
                  <a:srgbClr val="3D3D3D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90324" y="821003"/>
            <a:ext cx="1432560" cy="1346539"/>
            <a:chOff x="2151312" y="235877"/>
            <a:chExt cx="1432560" cy="134653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06" b="1140"/>
            <a:stretch/>
          </p:blipFill>
          <p:spPr>
            <a:xfrm>
              <a:off x="2156537" y="235877"/>
              <a:ext cx="1427335" cy="134653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51312" y="243575"/>
              <a:ext cx="1432560" cy="261610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Clinical Trials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51312" y="502582"/>
              <a:ext cx="1432560" cy="107721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Optimization, </a:t>
              </a:r>
              <a:r>
                <a:rPr lang="en-US" sz="800" dirty="0"/>
                <a:t>targeted </a:t>
              </a:r>
              <a:r>
                <a:rPr lang="en-US" sz="800" dirty="0" smtClean="0"/>
                <a:t>recruitment and enrollment via automated analysis of medical records, </a:t>
              </a:r>
              <a:r>
                <a:rPr lang="en-US" sz="800" dirty="0"/>
                <a:t>pipeline assessment/review</a:t>
              </a:r>
            </a:p>
            <a:p>
              <a:endParaRPr lang="en-US" sz="800" dirty="0" smtClean="0">
                <a:solidFill>
                  <a:srgbClr val="3D3D3D"/>
                </a:solidFill>
              </a:endParaRPr>
            </a:p>
            <a:p>
              <a:endParaRPr lang="en-US" sz="800" dirty="0">
                <a:solidFill>
                  <a:srgbClr val="3D3D3D"/>
                </a:solidFill>
              </a:endParaRPr>
            </a:p>
            <a:p>
              <a:endParaRPr lang="en-US" sz="800" dirty="0" smtClean="0">
                <a:solidFill>
                  <a:srgbClr val="3D3D3D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999967" y="397325"/>
            <a:ext cx="1432561" cy="1336225"/>
            <a:chOff x="5410200" y="882938"/>
            <a:chExt cx="1432561" cy="133622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/>
            <a:srcRect t="8762"/>
            <a:stretch/>
          </p:blipFill>
          <p:spPr>
            <a:xfrm>
              <a:off x="5410201" y="895350"/>
              <a:ext cx="1432560" cy="1323813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</p:pic>
        <p:sp>
          <p:nvSpPr>
            <p:cNvPr id="33" name="TextBox 32"/>
            <p:cNvSpPr txBox="1"/>
            <p:nvPr/>
          </p:nvSpPr>
          <p:spPr>
            <a:xfrm>
              <a:off x="5410200" y="882938"/>
              <a:ext cx="1432560" cy="261610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Image Analysis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10200" y="1141945"/>
              <a:ext cx="1432560" cy="1077218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Machine-</a:t>
              </a:r>
              <a:r>
                <a:rPr lang="en-US" sz="800" dirty="0"/>
                <a:t>l</a:t>
              </a:r>
              <a:r>
                <a:rPr lang="en-US" sz="800" dirty="0" smtClean="0"/>
                <a:t>earning-based content recognition, offline and (quasi) real-time anatomy localization, tissue segmentation,</a:t>
              </a:r>
            </a:p>
            <a:p>
              <a:r>
                <a:rPr lang="en-US" sz="800" dirty="0" smtClean="0"/>
                <a:t>support to diagnostics</a:t>
              </a:r>
              <a:r>
                <a:rPr lang="en-US" sz="800" dirty="0"/>
                <a:t>, automated/hybrid surgical </a:t>
              </a:r>
              <a:r>
                <a:rPr lang="en-US" sz="800" dirty="0" smtClean="0"/>
                <a:t>rooms</a:t>
              </a:r>
              <a:endParaRPr lang="en-US" sz="8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45812" y="828701"/>
            <a:ext cx="1455626" cy="1384994"/>
            <a:chOff x="754174" y="2846143"/>
            <a:chExt cx="1455626" cy="138499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7" r="3846"/>
            <a:stretch/>
          </p:blipFill>
          <p:spPr>
            <a:xfrm>
              <a:off x="762000" y="2846143"/>
              <a:ext cx="1447800" cy="133998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62000" y="2846143"/>
              <a:ext cx="1432560" cy="430887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Clinical Decision Support </a:t>
              </a:r>
              <a:r>
                <a:rPr lang="en-US" sz="1100" dirty="0">
                  <a:solidFill>
                    <a:schemeClr val="bg1"/>
                  </a:solidFill>
                </a:rPr>
                <a:t>Systems</a:t>
              </a:r>
              <a:endParaRPr lang="en-US" sz="11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4174" y="3277030"/>
              <a:ext cx="1432560" cy="95410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Large-scale </a:t>
              </a:r>
              <a:r>
                <a:rPr lang="en-US" sz="800" dirty="0"/>
                <a:t>data integration/analysis, structured/unstructured data, anonymization, treatment </a:t>
              </a:r>
              <a:r>
                <a:rPr lang="en-US" sz="800" dirty="0" err="1"/>
                <a:t>effectivess</a:t>
              </a:r>
              <a:r>
                <a:rPr lang="en-US" sz="800" dirty="0"/>
                <a:t> and risks </a:t>
              </a:r>
              <a:r>
                <a:rPr lang="en-US" sz="800" dirty="0" smtClean="0"/>
                <a:t>predictions</a:t>
              </a:r>
            </a:p>
            <a:p>
              <a:endParaRPr lang="en-US" sz="8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383287" y="1733550"/>
            <a:ext cx="1443682" cy="1394982"/>
            <a:chOff x="2453640" y="2834756"/>
            <a:chExt cx="1443682" cy="1394982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5" r="3903" b="9289"/>
            <a:stretch/>
          </p:blipFill>
          <p:spPr>
            <a:xfrm>
              <a:off x="2464761" y="2834756"/>
              <a:ext cx="1432561" cy="135979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461466" y="2844744"/>
              <a:ext cx="1432560" cy="430887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Trends and </a:t>
              </a:r>
              <a:r>
                <a:rPr lang="en-US" sz="1100" dirty="0" smtClean="0">
                  <a:solidFill>
                    <a:schemeClr val="bg1"/>
                  </a:solidFill>
                </a:rPr>
                <a:t>simulations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53640" y="3275631"/>
              <a:ext cx="1432560" cy="95410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Preventive treatments, epidemics assessment and control, optimization of effort/budget allocations</a:t>
              </a:r>
            </a:p>
            <a:p>
              <a:endParaRPr lang="en-US" sz="800" dirty="0"/>
            </a:p>
            <a:p>
              <a:endParaRPr lang="en-US" sz="800" dirty="0"/>
            </a:p>
            <a:p>
              <a:endParaRPr lang="en-US" sz="8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552136" y="3350450"/>
            <a:ext cx="1432560" cy="1447800"/>
            <a:chOff x="4701746" y="2800350"/>
            <a:chExt cx="1432560" cy="1447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444"/>
            <a:stretch/>
          </p:blipFill>
          <p:spPr>
            <a:xfrm>
              <a:off x="4701746" y="2814132"/>
              <a:ext cx="1424734" cy="13462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4701746" y="2800350"/>
              <a:ext cx="1432560" cy="261610"/>
            </a:xfrm>
            <a:prstGeom prst="rect">
              <a:avLst/>
            </a:prstGeom>
            <a:solidFill>
              <a:srgbClr val="CC6837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Healthy </a:t>
              </a:r>
              <a:r>
                <a:rPr lang="en-US" sz="1100" dirty="0" err="1">
                  <a:solidFill>
                    <a:schemeClr val="bg1"/>
                  </a:solidFill>
                </a:rPr>
                <a:t>behaviour</a:t>
              </a:r>
              <a:endParaRPr lang="en-US" sz="11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01746" y="3047821"/>
              <a:ext cx="1432560" cy="12003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Monitoring/assessment</a:t>
              </a:r>
              <a:r>
                <a:rPr lang="en-US" sz="800" dirty="0"/>
                <a:t>, suggestions, personalized medicine, </a:t>
              </a:r>
              <a:r>
                <a:rPr lang="en-US" sz="800" dirty="0" smtClean="0"/>
                <a:t>exploitation of data from wearable devices, social fitness/health platforms</a:t>
              </a:r>
            </a:p>
            <a:p>
              <a:endParaRPr lang="en-US" sz="800" dirty="0" smtClean="0"/>
            </a:p>
            <a:p>
              <a:endParaRPr lang="en-US" sz="800" dirty="0" smtClean="0"/>
            </a:p>
            <a:p>
              <a:endParaRPr lang="en-US" sz="800" dirty="0"/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8090" y="2137029"/>
            <a:ext cx="3353183" cy="181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13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48200" y="819150"/>
            <a:ext cx="3962400" cy="190202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Green Brain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4812384" y="1874625"/>
            <a:ext cx="3645816" cy="84654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AAA65D-7072-47D8-A2F2-9D5D40918B0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1600" y="171451"/>
            <a:ext cx="7620000" cy="434579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5539C"/>
                </a:solidFill>
                <a:latin typeface="Franklin Gothic Demi" pitchFamily="34" charset="0"/>
              </a:defRPr>
            </a:lvl9pPr>
          </a:lstStyle>
          <a:p>
            <a:r>
              <a:rPr lang="en-US" kern="0" dirty="0" smtClean="0"/>
              <a:t>Healthcare Platforms: Examples</a:t>
            </a:r>
            <a:endParaRPr lang="en-GB" kern="0" dirty="0"/>
          </a:p>
        </p:txBody>
      </p:sp>
      <p:sp>
        <p:nvSpPr>
          <p:cNvPr id="6" name="Rectangle 5"/>
          <p:cNvSpPr/>
          <p:nvPr/>
        </p:nvSpPr>
        <p:spPr>
          <a:xfrm>
            <a:off x="554409" y="819150"/>
            <a:ext cx="3962400" cy="1902023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D3LVE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399" y="2864048"/>
            <a:ext cx="3983409" cy="190202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Watson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48200" y="2864048"/>
            <a:ext cx="3962400" cy="190202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861596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D</a:t>
            </a:r>
            <a:r>
              <a:rPr lang="en-US" sz="1600" b="1" dirty="0" smtClean="0">
                <a:solidFill>
                  <a:srgbClr val="FFC000"/>
                </a:solidFill>
              </a:rPr>
              <a:t>3</a:t>
            </a:r>
            <a:r>
              <a:rPr lang="en-US" sz="1600" b="1" dirty="0" smtClean="0">
                <a:solidFill>
                  <a:srgbClr val="0070C0"/>
                </a:solidFill>
              </a:rPr>
              <a:t>LVE</a:t>
            </a:r>
            <a:endParaRPr lang="en-US" sz="105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0053" y="835359"/>
            <a:ext cx="3200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70C0"/>
                </a:solidFill>
              </a:rPr>
              <a:t>Distributed Data for Decision support and Learning as a Virtual Environment</a:t>
            </a:r>
            <a:endParaRPr lang="en-US" sz="105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0994" y="2219712"/>
            <a:ext cx="536849" cy="472100"/>
            <a:chOff x="4122951" y="1109050"/>
            <a:chExt cx="985513" cy="8666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51" y="1109050"/>
              <a:ext cx="985513" cy="86665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56" y="1366471"/>
              <a:ext cx="391712" cy="29244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723982" y="2235881"/>
            <a:ext cx="536849" cy="472100"/>
            <a:chOff x="4122951" y="1109050"/>
            <a:chExt cx="985513" cy="8666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51" y="1109050"/>
              <a:ext cx="985513" cy="8666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56" y="1366471"/>
              <a:ext cx="391712" cy="29244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621828" y="2252050"/>
            <a:ext cx="536849" cy="472100"/>
            <a:chOff x="4122951" y="1109050"/>
            <a:chExt cx="985513" cy="8666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51" y="1109050"/>
              <a:ext cx="985513" cy="86665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56" y="1366471"/>
              <a:ext cx="391712" cy="292443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657600" y="2224978"/>
            <a:ext cx="536849" cy="472100"/>
            <a:chOff x="4122951" y="1109050"/>
            <a:chExt cx="985513" cy="86665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51" y="1109050"/>
              <a:ext cx="985513" cy="86665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56" y="1366471"/>
              <a:ext cx="391712" cy="29244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048769" y="1900440"/>
            <a:ext cx="322918" cy="360934"/>
            <a:chOff x="1885553" y="1421855"/>
            <a:chExt cx="486134" cy="54336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53" y="1550621"/>
              <a:ext cx="257862" cy="3110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825" y="1421855"/>
              <a:ext cx="257862" cy="31109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919" y="1654126"/>
              <a:ext cx="257862" cy="311094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9226" y="1880786"/>
            <a:ext cx="333290" cy="3841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4654" y="1861229"/>
            <a:ext cx="395584" cy="395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3" y="1408676"/>
            <a:ext cx="228599" cy="2285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8" y="1408676"/>
            <a:ext cx="228599" cy="22859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63" y="1408676"/>
            <a:ext cx="228599" cy="228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08" y="1408676"/>
            <a:ext cx="228599" cy="2285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54" y="1408676"/>
            <a:ext cx="228599" cy="22859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264124" y="2303151"/>
            <a:ext cx="322918" cy="360934"/>
            <a:chOff x="1885553" y="1421855"/>
            <a:chExt cx="486134" cy="54336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53" y="1550621"/>
              <a:ext cx="257862" cy="31109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825" y="1421855"/>
              <a:ext cx="257862" cy="31109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919" y="1654126"/>
              <a:ext cx="257862" cy="311094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3203291" y="2304184"/>
            <a:ext cx="322918" cy="360934"/>
            <a:chOff x="1885553" y="1421855"/>
            <a:chExt cx="486134" cy="54336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53" y="1550621"/>
              <a:ext cx="257862" cy="31109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825" y="1421855"/>
              <a:ext cx="257862" cy="31109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919" y="1654126"/>
              <a:ext cx="257862" cy="31109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1318394" y="2275295"/>
            <a:ext cx="322918" cy="360934"/>
            <a:chOff x="1885553" y="1421855"/>
            <a:chExt cx="486134" cy="543365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553" y="1550621"/>
              <a:ext cx="257862" cy="31109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825" y="1421855"/>
              <a:ext cx="257862" cy="311094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919" y="1654126"/>
              <a:ext cx="257862" cy="311094"/>
            </a:xfrm>
            <a:prstGeom prst="rect">
              <a:avLst/>
            </a:prstGeom>
          </p:spPr>
        </p:pic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05" y="1838604"/>
            <a:ext cx="304909" cy="3303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84" y="1833129"/>
            <a:ext cx="304909" cy="330318"/>
          </a:xfrm>
          <a:prstGeom prst="rect">
            <a:avLst/>
          </a:prstGeom>
        </p:spPr>
      </p:pic>
      <p:cxnSp>
        <p:nvCxnSpPr>
          <p:cNvPr id="61" name="Elbow Connector 60"/>
          <p:cNvCxnSpPr>
            <a:stCxn id="9" idx="2"/>
            <a:endCxn id="58" idx="0"/>
          </p:cNvCxnSpPr>
          <p:nvPr/>
        </p:nvCxnSpPr>
        <p:spPr>
          <a:xfrm rot="16200000" flipH="1">
            <a:off x="1152902" y="1462345"/>
            <a:ext cx="201329" cy="5511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42" idx="2"/>
            <a:endCxn id="58" idx="0"/>
          </p:cNvCxnSpPr>
          <p:nvPr/>
        </p:nvCxnSpPr>
        <p:spPr>
          <a:xfrm rot="5400000">
            <a:off x="1551725" y="1614710"/>
            <a:ext cx="201329" cy="2464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43" idx="2"/>
            <a:endCxn id="58" idx="0"/>
          </p:cNvCxnSpPr>
          <p:nvPr/>
        </p:nvCxnSpPr>
        <p:spPr>
          <a:xfrm rot="5400000">
            <a:off x="1950548" y="1215888"/>
            <a:ext cx="201329" cy="104410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endCxn id="59" idx="0"/>
          </p:cNvCxnSpPr>
          <p:nvPr/>
        </p:nvCxnSpPr>
        <p:spPr>
          <a:xfrm rot="10800000" flipV="1">
            <a:off x="3839539" y="1636841"/>
            <a:ext cx="329014" cy="19628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44" idx="2"/>
            <a:endCxn id="59" idx="0"/>
          </p:cNvCxnSpPr>
          <p:nvPr/>
        </p:nvCxnSpPr>
        <p:spPr>
          <a:xfrm rot="16200000" flipH="1">
            <a:off x="3507296" y="1500886"/>
            <a:ext cx="195854" cy="4686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58" idx="2"/>
            <a:endCxn id="29" idx="1"/>
          </p:cNvCxnSpPr>
          <p:nvPr/>
        </p:nvCxnSpPr>
        <p:spPr>
          <a:xfrm rot="5400000" flipH="1" flipV="1">
            <a:off x="1749151" y="1869305"/>
            <a:ext cx="79625" cy="519609"/>
          </a:xfrm>
          <a:prstGeom prst="bentConnector4">
            <a:avLst>
              <a:gd name="adj1" fmla="val -45331"/>
              <a:gd name="adj2" fmla="val 646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endCxn id="32" idx="3"/>
          </p:cNvCxnSpPr>
          <p:nvPr/>
        </p:nvCxnSpPr>
        <p:spPr>
          <a:xfrm rot="10800000">
            <a:off x="3172517" y="2072853"/>
            <a:ext cx="639921" cy="10750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70994" y="2275295"/>
            <a:ext cx="3511859" cy="388790"/>
          </a:xfrm>
          <a:prstGeom prst="rect">
            <a:avLst/>
          </a:prstGeom>
          <a:solidFill>
            <a:srgbClr val="FFC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Elbow Connector 86"/>
          <p:cNvCxnSpPr>
            <a:endCxn id="42" idx="3"/>
          </p:cNvCxnSpPr>
          <p:nvPr/>
        </p:nvCxnSpPr>
        <p:spPr>
          <a:xfrm rot="10800000">
            <a:off x="1889917" y="1522977"/>
            <a:ext cx="396128" cy="338253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30" idx="0"/>
            <a:endCxn id="44" idx="2"/>
          </p:cNvCxnSpPr>
          <p:nvPr/>
        </p:nvCxnSpPr>
        <p:spPr>
          <a:xfrm rot="5400000" flipH="1" flipV="1">
            <a:off x="2696894" y="1226426"/>
            <a:ext cx="263165" cy="108486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84" y="943037"/>
            <a:ext cx="533122" cy="563042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1277535" y="1153913"/>
            <a:ext cx="23775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CERN, Maestro Clinic, UCSC and others</a:t>
            </a:r>
            <a:endParaRPr lang="en-US" sz="9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5410200" y="937052"/>
            <a:ext cx="3200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B050"/>
                </a:solidFill>
              </a:rPr>
              <a:t>Human Green Brain Project</a:t>
            </a:r>
            <a:endParaRPr lang="en-US" sz="1050" b="1" dirty="0">
              <a:solidFill>
                <a:srgbClr val="00B05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410200" y="1123950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Newcastle </a:t>
            </a:r>
            <a:r>
              <a:rPr lang="en-US" sz="900" b="1" dirty="0" err="1" smtClean="0"/>
              <a:t>Neuroinformatics</a:t>
            </a:r>
            <a:r>
              <a:rPr lang="en-US" sz="900" b="1" dirty="0" smtClean="0"/>
              <a:t>, CERN, other partners</a:t>
            </a:r>
          </a:p>
          <a:p>
            <a:r>
              <a:rPr lang="en-US" sz="900" b="1" dirty="0" smtClean="0"/>
              <a:t>(</a:t>
            </a:r>
            <a:r>
              <a:rPr lang="en-US" sz="900" b="1" dirty="0" smtClean="0">
                <a:hlinkClick r:id="rId10"/>
              </a:rPr>
              <a:t>http://greenbrainproject.org</a:t>
            </a:r>
            <a:r>
              <a:rPr lang="en-US" sz="900" b="1" dirty="0" smtClean="0"/>
              <a:t>) </a:t>
            </a:r>
            <a:endParaRPr lang="en-US" sz="900" b="1" dirty="0"/>
          </a:p>
        </p:txBody>
      </p:sp>
      <p:grpSp>
        <p:nvGrpSpPr>
          <p:cNvPr id="83" name="Group 82"/>
          <p:cNvGrpSpPr/>
          <p:nvPr/>
        </p:nvGrpSpPr>
        <p:grpSpPr>
          <a:xfrm>
            <a:off x="5456160" y="1822098"/>
            <a:ext cx="536849" cy="472100"/>
            <a:chOff x="4122951" y="1109050"/>
            <a:chExt cx="985513" cy="866651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51" y="1109050"/>
              <a:ext cx="985513" cy="866651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56" y="1366471"/>
              <a:ext cx="391712" cy="292443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6443453" y="1828804"/>
            <a:ext cx="536849" cy="472100"/>
            <a:chOff x="4122951" y="1109050"/>
            <a:chExt cx="985513" cy="866651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51" y="1109050"/>
              <a:ext cx="985513" cy="86665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56" y="1366471"/>
              <a:ext cx="391712" cy="292443"/>
            </a:xfrm>
            <a:prstGeom prst="rect">
              <a:avLst/>
            </a:prstGeom>
          </p:spPr>
        </p:pic>
      </p:grp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34376" r="2624" b="50257"/>
          <a:stretch/>
        </p:blipFill>
        <p:spPr>
          <a:xfrm>
            <a:off x="5198182" y="2261031"/>
            <a:ext cx="2772092" cy="225961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7215794" y="1804758"/>
            <a:ext cx="536849" cy="472100"/>
            <a:chOff x="4122951" y="1109050"/>
            <a:chExt cx="985513" cy="86665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951" y="1109050"/>
              <a:ext cx="985513" cy="866651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2856" y="1366471"/>
              <a:ext cx="391712" cy="292443"/>
            </a:xfrm>
            <a:prstGeom prst="rect">
              <a:avLst/>
            </a:prstGeom>
          </p:spPr>
        </p:pic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7" t="20000" b="20000"/>
          <a:stretch/>
        </p:blipFill>
        <p:spPr>
          <a:xfrm flipH="1">
            <a:off x="6614164" y="1466642"/>
            <a:ext cx="142127" cy="35072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76469"/>
            <a:ext cx="381191" cy="38671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89" y="1515154"/>
            <a:ext cx="441903" cy="30129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7473" y="2412278"/>
            <a:ext cx="318159" cy="28236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0985" y="2330840"/>
            <a:ext cx="507410" cy="38293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7"/>
          <a:srcRect l="51235"/>
          <a:stretch/>
        </p:blipFill>
        <p:spPr>
          <a:xfrm>
            <a:off x="7742374" y="2407372"/>
            <a:ext cx="212452" cy="288424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18"/>
          <a:srcRect l="31504" t="19476" r="34935" b="28061"/>
          <a:stretch/>
        </p:blipFill>
        <p:spPr>
          <a:xfrm>
            <a:off x="6929631" y="2445271"/>
            <a:ext cx="231843" cy="241624"/>
          </a:xfrm>
          <a:prstGeom prst="rect">
            <a:avLst/>
          </a:prstGeom>
        </p:spPr>
      </p:pic>
      <p:cxnSp>
        <p:nvCxnSpPr>
          <p:cNvPr id="98" name="Elbow Connector 97"/>
          <p:cNvCxnSpPr>
            <a:stCxn id="96" idx="3"/>
            <a:endCxn id="84" idx="3"/>
          </p:cNvCxnSpPr>
          <p:nvPr/>
        </p:nvCxnSpPr>
        <p:spPr>
          <a:xfrm rot="10800000" flipV="1">
            <a:off x="5993010" y="1642002"/>
            <a:ext cx="621155" cy="4161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stCxn id="90" idx="3"/>
            <a:endCxn id="68" idx="2"/>
          </p:cNvCxnSpPr>
          <p:nvPr/>
        </p:nvCxnSpPr>
        <p:spPr>
          <a:xfrm flipV="1">
            <a:off x="6980302" y="1863185"/>
            <a:ext cx="68294" cy="20166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Picture 10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6" y="2929699"/>
            <a:ext cx="2014064" cy="3771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9291" y="3388711"/>
            <a:ext cx="21493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Watson Discovery Advisor for Life </a:t>
            </a:r>
            <a:r>
              <a:rPr lang="en-US" sz="1050" b="1" dirty="0" smtClean="0">
                <a:solidFill>
                  <a:srgbClr val="FF0000"/>
                </a:solidFill>
              </a:rPr>
              <a:t>Sciences</a:t>
            </a:r>
          </a:p>
          <a:p>
            <a:r>
              <a:rPr lang="en-US" sz="1050" b="1" dirty="0">
                <a:solidFill>
                  <a:srgbClr val="FF0000"/>
                </a:solidFill>
              </a:rPr>
              <a:t>Watson for </a:t>
            </a:r>
            <a:r>
              <a:rPr lang="en-US" sz="1050" b="1" dirty="0" smtClean="0">
                <a:solidFill>
                  <a:srgbClr val="FF0000"/>
                </a:solidFill>
              </a:rPr>
              <a:t>Oncology</a:t>
            </a:r>
          </a:p>
          <a:p>
            <a:r>
              <a:rPr lang="en-US" sz="1050" b="1" dirty="0">
                <a:solidFill>
                  <a:srgbClr val="FF0000"/>
                </a:solidFill>
              </a:rPr>
              <a:t>Watson for Clinical Trial </a:t>
            </a:r>
            <a:r>
              <a:rPr lang="en-US" sz="1050" b="1" dirty="0" smtClean="0">
                <a:solidFill>
                  <a:srgbClr val="FF0000"/>
                </a:solidFill>
              </a:rPr>
              <a:t>Matching</a:t>
            </a:r>
          </a:p>
          <a:p>
            <a:r>
              <a:rPr lang="en-US" sz="1050" b="1" dirty="0" err="1" smtClean="0">
                <a:solidFill>
                  <a:srgbClr val="FF0000"/>
                </a:solidFill>
              </a:rPr>
              <a:t>Cúram</a:t>
            </a:r>
            <a:endParaRPr lang="en-US" sz="1050" b="1" dirty="0" smtClean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15794" y="2910437"/>
            <a:ext cx="1609936" cy="1783983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4666040" y="2904582"/>
            <a:ext cx="3200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C000"/>
                </a:solidFill>
              </a:rPr>
              <a:t>Health and Fitness Social Networks</a:t>
            </a:r>
            <a:endParaRPr lang="en-US" sz="1050" b="1" dirty="0">
              <a:solidFill>
                <a:srgbClr val="FFC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76" y="3089719"/>
            <a:ext cx="752344" cy="7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34" y="3028950"/>
            <a:ext cx="869645" cy="8696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21" y="3935103"/>
            <a:ext cx="656399" cy="6563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51" y="3271994"/>
            <a:ext cx="1105182" cy="663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84"/>
          <a:stretch/>
        </p:blipFill>
        <p:spPr>
          <a:xfrm>
            <a:off x="5897065" y="4154030"/>
            <a:ext cx="1250205" cy="2751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43" y="3487167"/>
            <a:ext cx="800489" cy="12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19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5" grpId="0"/>
      <p:bldP spid="16" grpId="0"/>
      <p:bldP spid="85" grpId="0" animBg="1"/>
      <p:bldP spid="103" grpId="0"/>
      <p:bldP spid="104" grpId="0"/>
      <p:bldP spid="105" grpId="0"/>
      <p:bldP spid="12" grpId="0"/>
      <p:bldP spid="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2" y="0"/>
            <a:ext cx="9154682" cy="51435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8000" y="4019550"/>
            <a:ext cx="9155562" cy="609600"/>
          </a:xfrm>
          <a:prstGeom prst="rect">
            <a:avLst/>
          </a:prstGeom>
          <a:solidFill>
            <a:srgbClr val="3B3B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Big Data is also about Collaboration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886919"/>
            <a:ext cx="7678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</a:rPr>
              <a:t>Suminokura</a:t>
            </a:r>
            <a:r>
              <a:rPr lang="en-US" sz="1100" dirty="0" smtClean="0">
                <a:solidFill>
                  <a:schemeClr val="bg1"/>
                </a:solidFill>
              </a:rPr>
              <a:t> Red Seal Ship with Foreigners – </a:t>
            </a:r>
            <a:r>
              <a:rPr lang="en-US" sz="1100" dirty="0" err="1" smtClean="0">
                <a:solidFill>
                  <a:schemeClr val="bg1"/>
                </a:solidFill>
              </a:rPr>
              <a:t>Kiyomizu-dera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Ema</a:t>
            </a:r>
            <a:r>
              <a:rPr lang="en-US" sz="1100" dirty="0" smtClean="0">
                <a:solidFill>
                  <a:schemeClr val="bg1"/>
                </a:solidFill>
              </a:rPr>
              <a:t>, 17</a:t>
            </a:r>
            <a:r>
              <a:rPr lang="en-US" sz="1100" baseline="30000" dirty="0" smtClean="0">
                <a:solidFill>
                  <a:schemeClr val="bg1"/>
                </a:solidFill>
              </a:rPr>
              <a:t>th</a:t>
            </a:r>
            <a:r>
              <a:rPr lang="en-US" sz="1100" dirty="0" smtClean="0">
                <a:solidFill>
                  <a:schemeClr val="bg1"/>
                </a:solidFill>
              </a:rPr>
              <a:t> century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98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778" y="590514"/>
            <a:ext cx="4830901" cy="3818293"/>
          </a:xfrm>
        </p:spPr>
        <p:txBody>
          <a:bodyPr>
            <a:noAutofit/>
          </a:bodyPr>
          <a:lstStyle/>
          <a:p>
            <a:pPr marL="20574" indent="0">
              <a:buNone/>
            </a:pPr>
            <a:r>
              <a:rPr lang="en-GB" sz="1200" b="1" dirty="0"/>
              <a:t>Hybrid </a:t>
            </a:r>
            <a:r>
              <a:rPr lang="en-GB" sz="1200" dirty="0"/>
              <a:t>– link public research organisations, e-Infrastructures &amp; commercial cloud services</a:t>
            </a:r>
          </a:p>
          <a:p>
            <a:pPr lvl="1"/>
            <a:r>
              <a:rPr lang="en-GB" sz="1050" dirty="0"/>
              <a:t>Use GEANT network to link Research Infrastructures, repositories (EUDAT, OpenAIRE), EGI, PRACE  etc. to commodity commercial cloud services (multiple providers)</a:t>
            </a:r>
          </a:p>
          <a:p>
            <a:pPr lvl="1"/>
            <a:r>
              <a:rPr lang="en-GB" sz="1050" dirty="0"/>
              <a:t>A cornerstone of the Open Science Commons*</a:t>
            </a:r>
            <a:br>
              <a:rPr lang="en-GB" sz="1050" dirty="0"/>
            </a:br>
            <a:endParaRPr lang="en-GB" sz="1050" dirty="0"/>
          </a:p>
          <a:p>
            <a:pPr marL="20574" indent="0">
              <a:buNone/>
            </a:pPr>
            <a:r>
              <a:rPr lang="en-GB" sz="1200" b="1" dirty="0"/>
              <a:t>Trust</a:t>
            </a:r>
            <a:r>
              <a:rPr lang="en-GB" sz="1200" dirty="0"/>
              <a:t> - Researchers keep control of the cloud and their data</a:t>
            </a:r>
          </a:p>
          <a:p>
            <a:pPr lvl="1"/>
            <a:r>
              <a:rPr lang="en-GB" sz="1050" dirty="0"/>
              <a:t>Guarantee a copy of all the data is kept on public resources</a:t>
            </a:r>
          </a:p>
          <a:p>
            <a:pPr lvl="1"/>
            <a:r>
              <a:rPr lang="en-GB" sz="1050" dirty="0"/>
              <a:t>Ensure long-term preservation of the data</a:t>
            </a:r>
          </a:p>
          <a:p>
            <a:pPr lvl="1"/>
            <a:r>
              <a:rPr lang="en-GB" sz="1050" dirty="0"/>
              <a:t>Insulate users from changes of service supplier and technology</a:t>
            </a:r>
          </a:p>
          <a:p>
            <a:pPr lvl="1"/>
            <a:r>
              <a:rPr lang="en-GB" sz="1050" dirty="0"/>
              <a:t>Transparent and inclusive governance model with strong voice for users</a:t>
            </a:r>
          </a:p>
          <a:p>
            <a:pPr marL="252032" lvl="1" indent="0">
              <a:buNone/>
            </a:pPr>
            <a:endParaRPr lang="en-GB" sz="1050" dirty="0"/>
          </a:p>
          <a:p>
            <a:pPr marL="20574" indent="0">
              <a:buNone/>
            </a:pPr>
            <a:r>
              <a:rPr lang="en-GB" sz="1200" b="1" dirty="0"/>
              <a:t>Economy</a:t>
            </a:r>
            <a:r>
              <a:rPr lang="en-GB" sz="1200" dirty="0"/>
              <a:t> - Must be cheaper than the ‘</a:t>
            </a:r>
            <a:r>
              <a:rPr lang="en-GB" sz="1200" i="1" dirty="0"/>
              <a:t>build our own</a:t>
            </a:r>
            <a:r>
              <a:rPr lang="en-GB" sz="1200" dirty="0"/>
              <a:t>’ approach</a:t>
            </a:r>
          </a:p>
          <a:p>
            <a:pPr lvl="1"/>
            <a:r>
              <a:rPr lang="en-GB" sz="1050" dirty="0"/>
              <a:t>Avoid separate ‘silos’ for each Research Infrastructure/Community</a:t>
            </a:r>
          </a:p>
          <a:p>
            <a:pPr lvl="1"/>
            <a:r>
              <a:rPr lang="en-GB" sz="1050" dirty="0"/>
              <a:t>Profit from the economies of scale in commercial data centres</a:t>
            </a:r>
          </a:p>
          <a:p>
            <a:pPr lvl="1"/>
            <a:endParaRPr lang="en-GB" sz="1050" dirty="0"/>
          </a:p>
          <a:p>
            <a:pPr marL="20574" indent="0">
              <a:buNone/>
            </a:pPr>
            <a:r>
              <a:rPr lang="en-GB" sz="1350" dirty="0"/>
              <a:t>* </a:t>
            </a:r>
            <a:r>
              <a:rPr lang="en-GB" sz="1050" b="1" u="sng" dirty="0">
                <a:hlinkClick r:id="rId3"/>
              </a:rPr>
              <a:t>http://go.egi.eu/osc</a:t>
            </a:r>
            <a:endParaRPr lang="en-GB" sz="1050" b="1" dirty="0"/>
          </a:p>
          <a:p>
            <a:pPr lvl="1"/>
            <a:endParaRPr lang="en-GB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591"/>
            <a:ext cx="7254905" cy="756084"/>
          </a:xfrm>
        </p:spPr>
        <p:txBody>
          <a:bodyPr>
            <a:noAutofit/>
          </a:bodyPr>
          <a:lstStyle/>
          <a:p>
            <a:r>
              <a:rPr lang="en-GB" sz="2400" b="1" dirty="0"/>
              <a:t>Towards the European Open Science Cloud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334" y="990318"/>
            <a:ext cx="1696020" cy="276956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5562600" y="3984125"/>
            <a:ext cx="28876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1" dirty="0">
                <a:solidFill>
                  <a:prstClr val="black"/>
                </a:solidFill>
                <a:latin typeface="Arial"/>
                <a:hlinkClick r:id="rId5"/>
              </a:rPr>
              <a:t>http://dx.doi.org/10.5281/zenodo.16140</a:t>
            </a:r>
            <a:endParaRPr lang="en-GB" sz="105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0983" y="4857750"/>
            <a:ext cx="16530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Courtesy Bob Jones - CERN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64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Coordination Activities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30613"/>
            <a:ext cx="3802208" cy="39766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05400" y="1236971"/>
            <a:ext cx="3657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BioMedBridges is a joint effort of twelve </a:t>
            </a:r>
            <a:r>
              <a:rPr lang="en-US" sz="1600" dirty="0">
                <a:hlinkClick r:id="rId3"/>
              </a:rPr>
              <a:t>biomedical sciences research infrastructures</a:t>
            </a:r>
            <a:r>
              <a:rPr lang="en-US" sz="1600" dirty="0"/>
              <a:t> on the </a:t>
            </a:r>
            <a:r>
              <a:rPr lang="en-US" sz="1600" dirty="0">
                <a:hlinkClick r:id="rId4"/>
              </a:rPr>
              <a:t>ESFRI </a:t>
            </a:r>
            <a:r>
              <a:rPr lang="en-US" sz="1600" dirty="0" smtClean="0">
                <a:hlinkClick r:id="rId4"/>
              </a:rPr>
              <a:t>roadmap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Together</a:t>
            </a:r>
            <a:r>
              <a:rPr lang="en-US" sz="1600" dirty="0"/>
              <a:t>, the project </a:t>
            </a:r>
            <a:r>
              <a:rPr lang="en-US" sz="1600" dirty="0">
                <a:hlinkClick r:id="rId5"/>
              </a:rPr>
              <a:t>partners</a:t>
            </a:r>
            <a:r>
              <a:rPr lang="en-US" sz="1600" dirty="0"/>
              <a:t> develop the shared e-infrastructure—the technical bridges—to allow</a:t>
            </a:r>
            <a:r>
              <a:rPr lang="en-US" sz="1600" b="1" dirty="0"/>
              <a:t> data integration</a:t>
            </a:r>
            <a:r>
              <a:rPr lang="en-US" sz="1600" dirty="0"/>
              <a:t> in the biological, medical, translational and </a:t>
            </a:r>
            <a:r>
              <a:rPr lang="en-US" sz="1600" b="1" dirty="0"/>
              <a:t>clinical</a:t>
            </a:r>
            <a:r>
              <a:rPr lang="en-US" sz="1600" dirty="0"/>
              <a:t> domains and thus strengthen biomedical resources in Europe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7580" y="4674140"/>
            <a:ext cx="1334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Copyright © BioMedBridges 2015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4722465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" y="0"/>
            <a:ext cx="9152001" cy="516270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0" y="4886919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Under the wave off Kanagawa – Hokusai, ca. 1830 – MET - </a:t>
            </a:r>
            <a:r>
              <a:rPr lang="en-US" sz="1100" dirty="0">
                <a:solidFill>
                  <a:schemeClr val="bg1"/>
                </a:solidFill>
              </a:rPr>
              <a:t>H. O. </a:t>
            </a:r>
            <a:r>
              <a:rPr lang="en-US" sz="1100" dirty="0" err="1">
                <a:solidFill>
                  <a:schemeClr val="bg1"/>
                </a:solidFill>
              </a:rPr>
              <a:t>Havemeyer</a:t>
            </a:r>
            <a:r>
              <a:rPr lang="en-US" sz="1100" dirty="0">
                <a:solidFill>
                  <a:schemeClr val="bg1"/>
                </a:solidFill>
              </a:rPr>
              <a:t> Collection, Bequest of Mrs. H. O. </a:t>
            </a:r>
            <a:r>
              <a:rPr lang="en-US" sz="1100" dirty="0" err="1">
                <a:solidFill>
                  <a:schemeClr val="bg1"/>
                </a:solidFill>
              </a:rPr>
              <a:t>Havemeyer</a:t>
            </a:r>
            <a:r>
              <a:rPr lang="en-US" sz="1100" dirty="0">
                <a:solidFill>
                  <a:schemeClr val="bg1"/>
                </a:solidFill>
              </a:rPr>
              <a:t>, 1929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000" y="4019550"/>
            <a:ext cx="9155562" cy="609600"/>
          </a:xfrm>
          <a:prstGeom prst="rect">
            <a:avLst/>
          </a:prstGeom>
          <a:solidFill>
            <a:srgbClr val="1553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is Big Data?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1472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(humble) comments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17005"/>
            <a:ext cx="7620000" cy="3829050"/>
          </a:xfrm>
        </p:spPr>
        <p:txBody>
          <a:bodyPr/>
          <a:lstStyle/>
          <a:p>
            <a:r>
              <a:rPr lang="en-GB" sz="2000" b="1" dirty="0" smtClean="0"/>
              <a:t>The goals are ambitious</a:t>
            </a:r>
          </a:p>
          <a:p>
            <a:pPr lvl="1"/>
            <a:r>
              <a:rPr lang="en-GB" sz="1800" dirty="0" smtClean="0"/>
              <a:t>Not really proven yet, a lot of hype to be aware of, but potential is great</a:t>
            </a:r>
          </a:p>
          <a:p>
            <a:r>
              <a:rPr lang="en-GB" sz="2000" b="1" dirty="0" smtClean="0"/>
              <a:t>Build accessible </a:t>
            </a:r>
            <a:r>
              <a:rPr lang="en-GB" sz="2000" b="1" dirty="0"/>
              <a:t>c</a:t>
            </a:r>
            <a:r>
              <a:rPr lang="en-GB" sz="2000" b="1" dirty="0" smtClean="0"/>
              <a:t>ommon </a:t>
            </a:r>
            <a:r>
              <a:rPr lang="en-GB" sz="2000" b="1" dirty="0"/>
              <a:t>p</a:t>
            </a:r>
            <a:r>
              <a:rPr lang="en-GB" sz="2000" b="1" dirty="0" smtClean="0"/>
              <a:t>latforms up to the SaaS layer</a:t>
            </a:r>
          </a:p>
          <a:p>
            <a:pPr lvl="1"/>
            <a:r>
              <a:rPr lang="en-GB" sz="1800" dirty="0" smtClean="0"/>
              <a:t>Researchers cannot keep spending time in deploying technical infrastructures and tools</a:t>
            </a:r>
          </a:p>
          <a:p>
            <a:r>
              <a:rPr lang="en-GB" sz="2000" b="1" dirty="0" smtClean="0"/>
              <a:t>Co-design of domain-specific services</a:t>
            </a:r>
          </a:p>
          <a:p>
            <a:pPr lvl="1"/>
            <a:r>
              <a:rPr lang="en-GB" sz="1800" dirty="0" smtClean="0"/>
              <a:t>Domain experts + compute/data scientists + service providers</a:t>
            </a:r>
          </a:p>
          <a:p>
            <a:pPr lvl="1"/>
            <a:r>
              <a:rPr lang="en-GB" sz="1800" dirty="0" smtClean="0"/>
              <a:t>Build reusable services, integrate them in common platforms</a:t>
            </a:r>
          </a:p>
          <a:p>
            <a:r>
              <a:rPr lang="en-GB" sz="2000" b="1" dirty="0" smtClean="0"/>
              <a:t>Invest on education</a:t>
            </a:r>
          </a:p>
          <a:p>
            <a:pPr lvl="1"/>
            <a:r>
              <a:rPr lang="en-GB" sz="1800" dirty="0" smtClean="0"/>
              <a:t>Handling data efficiently, selecting the right tools and methods requires specialised skills not easy to find today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94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738" y="1885950"/>
            <a:ext cx="4572000" cy="112395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Thank you!</a:t>
            </a:r>
            <a:endParaRPr lang="en-GB" sz="4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800" y="3943350"/>
            <a:ext cx="1343101" cy="83176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6894" y="4886919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200" b="1" i="0"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US" smtClean="0"/>
              <a:t>20/10/2015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7268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AAA65D-7072-47D8-A2F2-9D5D40918B0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" y="-16915"/>
            <a:ext cx="9152001" cy="5177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28600" y="4237731"/>
            <a:ext cx="3048000" cy="609600"/>
          </a:xfrm>
          <a:prstGeom prst="rect">
            <a:avLst/>
          </a:prstGeom>
          <a:solidFill>
            <a:srgbClr val="1553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Volume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38200" y="3444255"/>
            <a:ext cx="3048000" cy="609600"/>
          </a:xfrm>
          <a:prstGeom prst="rect">
            <a:avLst/>
          </a:prstGeom>
          <a:solidFill>
            <a:srgbClr val="1553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Velocity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447800" y="2598808"/>
            <a:ext cx="3048000" cy="609600"/>
          </a:xfrm>
          <a:prstGeom prst="rect">
            <a:avLst/>
          </a:prstGeom>
          <a:solidFill>
            <a:srgbClr val="1553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Variety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587951" y="1763985"/>
            <a:ext cx="3048000" cy="609600"/>
          </a:xfrm>
          <a:prstGeom prst="rect">
            <a:avLst/>
          </a:prstGeom>
          <a:solidFill>
            <a:srgbClr val="1553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Variability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081329" y="994604"/>
            <a:ext cx="3048000" cy="609600"/>
          </a:xfrm>
          <a:prstGeom prst="rect">
            <a:avLst/>
          </a:prstGeom>
          <a:solidFill>
            <a:srgbClr val="1553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Veracity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5638800" y="210453"/>
            <a:ext cx="3048000" cy="609600"/>
          </a:xfrm>
          <a:prstGeom prst="rect">
            <a:avLst/>
          </a:prstGeom>
          <a:solidFill>
            <a:srgbClr val="1553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Value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448300" y="2675033"/>
            <a:ext cx="9144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smtClean="0">
                <a:solidFill>
                  <a:srgbClr val="FFC000"/>
                </a:solidFill>
              </a:rPr>
              <a:t>}</a:t>
            </a:r>
            <a:endParaRPr lang="en-GB" sz="19900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9400" y="3323331"/>
            <a:ext cx="1371600" cy="914400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5539C"/>
                </a:solidFill>
              </a:rPr>
              <a:t>3-V Definition</a:t>
            </a:r>
            <a:endParaRPr lang="en-GB" dirty="0">
              <a:solidFill>
                <a:srgbClr val="1553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926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5530933" y="719102"/>
            <a:ext cx="3536867" cy="112232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169177" y="712628"/>
            <a:ext cx="3180292" cy="112232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3294470" y="431175"/>
            <a:ext cx="2326459" cy="13418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169177" y="1799411"/>
            <a:ext cx="8898624" cy="13819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3" name="Rectangle 1032"/>
          <p:cNvSpPr/>
          <p:nvPr/>
        </p:nvSpPr>
        <p:spPr>
          <a:xfrm>
            <a:off x="169177" y="3136721"/>
            <a:ext cx="8898624" cy="17210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68" y="1983313"/>
            <a:ext cx="954537" cy="632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55" y="4139538"/>
            <a:ext cx="991673" cy="54042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124200" y="1565556"/>
            <a:ext cx="2667000" cy="2072994"/>
          </a:xfrm>
          <a:prstGeom prst="rect">
            <a:avLst/>
          </a:prstGeom>
          <a:solidFill>
            <a:srgbClr val="15539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Value</a:t>
            </a:r>
            <a:endParaRPr lang="en-GB" dirty="0"/>
          </a:p>
          <a:p>
            <a:pPr algn="ctr"/>
            <a:r>
              <a:rPr lang="en-GB" dirty="0"/>
              <a:t>Veracity</a:t>
            </a:r>
          </a:p>
          <a:p>
            <a:pPr algn="ctr"/>
            <a:r>
              <a:rPr lang="en-GB" dirty="0" smtClean="0"/>
              <a:t>Variability</a:t>
            </a:r>
            <a:endParaRPr lang="en-GB" dirty="0"/>
          </a:p>
          <a:p>
            <a:pPr algn="ctr"/>
            <a:r>
              <a:rPr lang="en-GB" dirty="0" smtClean="0"/>
              <a:t>Variety</a:t>
            </a:r>
            <a:endParaRPr lang="en-GB" dirty="0"/>
          </a:p>
          <a:p>
            <a:pPr algn="ctr"/>
            <a:r>
              <a:rPr lang="en-GB" dirty="0" smtClean="0"/>
              <a:t>Volume</a:t>
            </a:r>
            <a:endParaRPr lang="en-GB" dirty="0"/>
          </a:p>
          <a:p>
            <a:pPr algn="ctr"/>
            <a:r>
              <a:rPr lang="en-GB" dirty="0" smtClean="0"/>
              <a:t>Velocity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789" y="2683737"/>
            <a:ext cx="133562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 smtClean="0"/>
              <a:t>Data </a:t>
            </a:r>
            <a:r>
              <a:rPr lang="en-GB" dirty="0"/>
              <a:t>analysis</a:t>
            </a:r>
          </a:p>
          <a:p>
            <a:r>
              <a:rPr lang="en-GB" dirty="0"/>
              <a:t>and analytics platforms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2500" b="16276"/>
          <a:stretch/>
        </p:blipFill>
        <p:spPr>
          <a:xfrm>
            <a:off x="3352800" y="4016420"/>
            <a:ext cx="560320" cy="544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11" b="22302"/>
          <a:stretch/>
        </p:blipFill>
        <p:spPr>
          <a:xfrm>
            <a:off x="2629960" y="4016420"/>
            <a:ext cx="657624" cy="538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8400" y="4593406"/>
            <a:ext cx="1654686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Fast data acquisition systems</a:t>
            </a:r>
            <a:endParaRPr lang="en-GB" sz="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78329"/>
            <a:ext cx="806922" cy="6512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43101" y="4593406"/>
            <a:ext cx="1050288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/>
              <a:t>Flexible networks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068" y="3917264"/>
            <a:ext cx="838200" cy="2769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4" y="3404958"/>
            <a:ext cx="700587" cy="105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174" y="4055515"/>
            <a:ext cx="1485109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 smtClean="0"/>
              <a:t>Large storage (disks</a:t>
            </a:r>
            <a:r>
              <a:rPr lang="en-GB" dirty="0"/>
              <a:t>, tapes, </a:t>
            </a:r>
            <a:r>
              <a:rPr lang="en-GB" dirty="0" smtClean="0"/>
              <a:t>memory)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83" y="3257550"/>
            <a:ext cx="620584" cy="5430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17" y="3582776"/>
            <a:ext cx="727835" cy="4860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7" y="2389235"/>
            <a:ext cx="1041938" cy="2464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52" y="2148284"/>
            <a:ext cx="647495" cy="343825"/>
          </a:xfrm>
          <a:prstGeom prst="rect">
            <a:avLst/>
          </a:prstGeom>
        </p:spPr>
      </p:pic>
      <p:pic>
        <p:nvPicPr>
          <p:cNvPr id="1026" name="Picture 2" descr="http://patrickcollings.blogs.com/.a/6a00d8341d55ee53ef01156fa4f98d970c-400w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09" y="1026853"/>
            <a:ext cx="726625" cy="5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54" y="1011061"/>
            <a:ext cx="562426" cy="5664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09" y="1039953"/>
            <a:ext cx="656480" cy="656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4276" y="1603774"/>
            <a:ext cx="1083951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/>
              <a:t>Data visualization,</a:t>
            </a:r>
          </a:p>
          <a:p>
            <a:r>
              <a:rPr lang="en-GB" dirty="0"/>
              <a:t>representation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4" y="1975149"/>
            <a:ext cx="615535" cy="2103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84" y="3257550"/>
            <a:ext cx="1529158" cy="917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4200" y="3972830"/>
            <a:ext cx="20574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 smtClean="0"/>
              <a:t>Distributed Computing and Data Grids, Clouds, HPC, Crowd Computing</a:t>
            </a:r>
            <a:endParaRPr lang="en-GB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45" y="2287913"/>
            <a:ext cx="1069283" cy="527959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35" y="2169585"/>
            <a:ext cx="902322" cy="690722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2"/>
          <a:stretch/>
        </p:blipFill>
        <p:spPr>
          <a:xfrm>
            <a:off x="8099400" y="2114550"/>
            <a:ext cx="677714" cy="5294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0238" y="2673128"/>
            <a:ext cx="210136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 smtClean="0"/>
              <a:t>Pattern </a:t>
            </a:r>
            <a:r>
              <a:rPr lang="en-GB" dirty="0"/>
              <a:t>recognition</a:t>
            </a:r>
            <a:r>
              <a:rPr lang="en-GB" dirty="0" smtClean="0"/>
              <a:t>, NLP</a:t>
            </a:r>
            <a:endParaRPr lang="en-GB" dirty="0"/>
          </a:p>
          <a:p>
            <a:r>
              <a:rPr lang="en-GB" dirty="0"/>
              <a:t>machine </a:t>
            </a:r>
            <a:r>
              <a:rPr lang="en-GB" dirty="0" smtClean="0"/>
              <a:t>learning, predictive analytics</a:t>
            </a:r>
            <a:endParaRPr lang="en-GB" dirty="0"/>
          </a:p>
        </p:txBody>
      </p:sp>
      <p:grpSp>
        <p:nvGrpSpPr>
          <p:cNvPr id="36" name="Group 35"/>
          <p:cNvGrpSpPr/>
          <p:nvPr/>
        </p:nvGrpSpPr>
        <p:grpSpPr>
          <a:xfrm>
            <a:off x="6674999" y="742950"/>
            <a:ext cx="974389" cy="707024"/>
            <a:chOff x="4572000" y="1809750"/>
            <a:chExt cx="2857500" cy="200977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809750"/>
              <a:ext cx="2857500" cy="200977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2" t="28455" r="12834"/>
            <a:stretch/>
          </p:blipFill>
          <p:spPr>
            <a:xfrm>
              <a:off x="4953000" y="2143125"/>
              <a:ext cx="2133600" cy="12573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520833" y="1400486"/>
            <a:ext cx="1282723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/>
              <a:t>Applications designed</a:t>
            </a:r>
          </a:p>
          <a:p>
            <a:r>
              <a:rPr lang="en-GB" dirty="0"/>
              <a:t>for “big data”</a:t>
            </a:r>
          </a:p>
        </p:txBody>
      </p:sp>
      <p:grpSp>
        <p:nvGrpSpPr>
          <p:cNvPr id="1031" name="Group 1030"/>
          <p:cNvGrpSpPr/>
          <p:nvPr/>
        </p:nvGrpSpPr>
        <p:grpSpPr>
          <a:xfrm>
            <a:off x="4249373" y="723560"/>
            <a:ext cx="509281" cy="605586"/>
            <a:chOff x="3834195" y="570088"/>
            <a:chExt cx="509281" cy="605586"/>
          </a:xfrm>
        </p:grpSpPr>
        <p:pic>
          <p:nvPicPr>
            <p:cNvPr id="1029" name="Picture 102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20319293">
              <a:off x="3953050" y="701916"/>
              <a:ext cx="390426" cy="330300"/>
            </a:xfrm>
            <a:prstGeom prst="rect">
              <a:avLst/>
            </a:prstGeom>
          </p:spPr>
        </p:pic>
        <p:sp>
          <p:nvSpPr>
            <p:cNvPr id="1030" name="Rectangle 1029"/>
            <p:cNvSpPr/>
            <p:nvPr/>
          </p:nvSpPr>
          <p:spPr>
            <a:xfrm>
              <a:off x="3834195" y="570088"/>
              <a:ext cx="162779" cy="605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32" name="Picture 103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52975" y="1005378"/>
            <a:ext cx="399823" cy="292964"/>
          </a:xfrm>
          <a:prstGeom prst="rect">
            <a:avLst/>
          </a:prstGeom>
        </p:spPr>
      </p:pic>
      <p:pic>
        <p:nvPicPr>
          <p:cNvPr id="1028" name="Picture 1027"/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7" t="20000" b="20000"/>
          <a:stretch/>
        </p:blipFill>
        <p:spPr>
          <a:xfrm flipH="1">
            <a:off x="4141149" y="842246"/>
            <a:ext cx="260624" cy="6431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9041" y="497183"/>
            <a:ext cx="748923" cy="21544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r>
              <a:rPr lang="en-GB" dirty="0"/>
              <a:t>Information</a:t>
            </a:r>
          </a:p>
        </p:txBody>
      </p:sp>
      <p:sp>
        <p:nvSpPr>
          <p:cNvPr id="1034" name="Rectangle 1033"/>
          <p:cNvSpPr/>
          <p:nvPr/>
        </p:nvSpPr>
        <p:spPr>
          <a:xfrm>
            <a:off x="165053" y="4686754"/>
            <a:ext cx="1293363" cy="215444"/>
          </a:xfrm>
          <a:prstGeom prst="rect">
            <a:avLst/>
          </a:prstGeom>
          <a:solidFill>
            <a:srgbClr val="155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Infrastructure</a:t>
            </a:r>
            <a:endParaRPr lang="en-GB" sz="1400" dirty="0"/>
          </a:p>
        </p:txBody>
      </p:sp>
      <p:sp>
        <p:nvSpPr>
          <p:cNvPr id="50" name="Rectangle 49"/>
          <p:cNvSpPr/>
          <p:nvPr/>
        </p:nvSpPr>
        <p:spPr>
          <a:xfrm>
            <a:off x="169177" y="3036007"/>
            <a:ext cx="1293363" cy="215444"/>
          </a:xfrm>
          <a:prstGeom prst="rect">
            <a:avLst/>
          </a:prstGeom>
          <a:solidFill>
            <a:srgbClr val="155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Platform</a:t>
            </a:r>
            <a:endParaRPr lang="en-GB" sz="1400" dirty="0"/>
          </a:p>
        </p:txBody>
      </p:sp>
      <p:sp>
        <p:nvSpPr>
          <p:cNvPr id="52" name="Rectangle 51"/>
          <p:cNvSpPr/>
          <p:nvPr/>
        </p:nvSpPr>
        <p:spPr>
          <a:xfrm>
            <a:off x="165054" y="1628796"/>
            <a:ext cx="1293363" cy="215444"/>
          </a:xfrm>
          <a:prstGeom prst="rect">
            <a:avLst/>
          </a:prstGeom>
          <a:solidFill>
            <a:srgbClr val="155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Software</a:t>
            </a:r>
            <a:endParaRPr lang="en-GB" sz="1400" dirty="0"/>
          </a:p>
        </p:txBody>
      </p:sp>
      <p:sp>
        <p:nvSpPr>
          <p:cNvPr id="53" name="Rectangle 52"/>
          <p:cNvSpPr/>
          <p:nvPr/>
        </p:nvSpPr>
        <p:spPr>
          <a:xfrm>
            <a:off x="3766020" y="498399"/>
            <a:ext cx="1293363" cy="215444"/>
          </a:xfrm>
          <a:prstGeom prst="rect">
            <a:avLst/>
          </a:prstGeom>
          <a:solidFill>
            <a:srgbClr val="155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Information</a:t>
            </a:r>
            <a:endParaRPr lang="en-GB" sz="1400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1" name="Date Placeholder 3"/>
          <p:cNvSpPr>
            <a:spLocks noGrp="1"/>
          </p:cNvSpPr>
          <p:nvPr>
            <p:ph type="dt" sz="half" idx="2"/>
          </p:nvPr>
        </p:nvSpPr>
        <p:spPr>
          <a:xfrm>
            <a:off x="26894" y="4886919"/>
            <a:ext cx="2133600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200" b="1" i="0" smtClean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algn="ctr"/>
            <a:r>
              <a:rPr lang="en-US" smtClean="0"/>
              <a:t>20/10/2015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45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6" grpId="0" animBg="1"/>
      <p:bldP spid="47" grpId="0" animBg="1"/>
      <p:bldP spid="45" grpId="0" animBg="1"/>
      <p:bldP spid="1033" grpId="0" animBg="1"/>
      <p:bldP spid="8" grpId="0" animBg="1"/>
      <p:bldP spid="10" grpId="0" animBg="1"/>
      <p:bldP spid="12" grpId="0" animBg="1"/>
      <p:bldP spid="5" grpId="0" animBg="1"/>
      <p:bldP spid="14" grpId="0" animBg="1"/>
      <p:bldP spid="6" grpId="0" animBg="1"/>
      <p:bldP spid="9" grpId="0" animBg="1"/>
      <p:bldP spid="11" grpId="0" animBg="1"/>
      <p:bldP spid="13" grpId="0" animBg="1"/>
      <p:bldP spid="1034" grpId="0" animBg="1"/>
      <p:bldP spid="50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4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1402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2400" y="46887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1 PB/s of data generated by the detectors</a:t>
            </a:r>
          </a:p>
          <a:p>
            <a:pPr algn="ctr"/>
            <a:endParaRPr lang="en-GB" sz="2800" dirty="0" smtClean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Up to 30 PB/year of stored data</a:t>
            </a:r>
          </a:p>
          <a:p>
            <a:pPr algn="ctr"/>
            <a:endParaRPr lang="en-GB" sz="2800" dirty="0" smtClean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 distributed computing infrastructure</a:t>
            </a: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of half a million cores working 24/7</a:t>
            </a:r>
          </a:p>
          <a:p>
            <a:pPr algn="ctr"/>
            <a:endParaRPr lang="en-GB" sz="2800" dirty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An average of 40M jobs/month</a:t>
            </a:r>
          </a:p>
          <a:p>
            <a:pPr algn="ctr"/>
            <a:endParaRPr lang="en-GB" sz="2800" dirty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An continuous data transfer rate of 4-6 GB/s</a:t>
            </a:r>
          </a:p>
          <a:p>
            <a:pPr algn="ctr"/>
            <a:r>
              <a:rPr lang="en-GB" sz="2800" dirty="0" smtClean="0">
                <a:solidFill>
                  <a:srgbClr val="15539C"/>
                </a:solidFill>
                <a:latin typeface="Arial" pitchFamily="34" charset="0"/>
                <a:cs typeface="Arial" pitchFamily="34" charset="0"/>
              </a:rPr>
              <a:t>across the Worldwide LHC Grid</a:t>
            </a:r>
            <a:endParaRPr lang="en-GB" sz="2800" dirty="0">
              <a:solidFill>
                <a:srgbClr val="15539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47800" y="4877557"/>
            <a:ext cx="5547946" cy="381000"/>
          </a:xfrm>
        </p:spPr>
        <p:txBody>
          <a:bodyPr/>
          <a:lstStyle/>
          <a:p>
            <a:pPr algn="ctr"/>
            <a:r>
              <a:rPr lang="it-IT" dirty="0" smtClean="0"/>
              <a:t>MRU - Big Data - Pesaro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285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Worldwide LHC Computing Grid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MRU - Big Data - Pesaro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47750"/>
            <a:ext cx="5168922" cy="3587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819150"/>
            <a:ext cx="3412290" cy="2256603"/>
          </a:xfrm>
          <a:prstGeom prst="rect">
            <a:avLst/>
          </a:prstGeom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5486401" y="3181350"/>
            <a:ext cx="3412290" cy="1600757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Tier-0 (CERN):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recording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Initial data reconstruction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distribution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Tier-1 (</a:t>
            </a:r>
            <a:r>
              <a:rPr lang="en-US" sz="11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13 </a:t>
            </a:r>
            <a:r>
              <a:rPr lang="en-US" sz="11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Permanent storage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Re-processing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Analysis</a:t>
            </a: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7292288" y="3181350"/>
            <a:ext cx="1606402" cy="876300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Tier-2  </a:t>
            </a:r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(68 Federations, ~140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Simulation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End-user 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analysis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GB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525,000 cores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450 PB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519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8891"/>
          <a:stretch/>
        </p:blipFill>
        <p:spPr>
          <a:xfrm>
            <a:off x="0" y="0"/>
            <a:ext cx="9144000" cy="51607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8000" y="4019550"/>
            <a:ext cx="9155562" cy="609600"/>
          </a:xfrm>
          <a:prstGeom prst="rect">
            <a:avLst/>
          </a:prstGeom>
          <a:solidFill>
            <a:srgbClr val="CC683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Big Data Technology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886919"/>
            <a:ext cx="7678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Artisans – </a:t>
            </a:r>
            <a:r>
              <a:rPr lang="en-US" sz="1100" dirty="0" err="1" smtClean="0">
                <a:solidFill>
                  <a:schemeClr val="bg1"/>
                </a:solidFill>
              </a:rPr>
              <a:t>Utagawa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Kunisada</a:t>
            </a:r>
            <a:r>
              <a:rPr lang="en-US" sz="1100" dirty="0" smtClean="0">
                <a:solidFill>
                  <a:schemeClr val="bg1"/>
                </a:solidFill>
              </a:rPr>
              <a:t>, 1857 – British Museum -- </a:t>
            </a:r>
            <a:r>
              <a:rPr lang="en-US" sz="1100" dirty="0">
                <a:solidFill>
                  <a:schemeClr val="bg1"/>
                </a:solidFill>
              </a:rPr>
              <a:t>CC BY-NC-SA 4.0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546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AAA65D-7072-47D8-A2F2-9D5D40918B0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55785549"/>
              </p:ext>
            </p:extLst>
          </p:nvPr>
        </p:nvGraphicFramePr>
        <p:xfrm>
          <a:off x="228600" y="133350"/>
          <a:ext cx="8839200" cy="478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99" y="2876550"/>
            <a:ext cx="1278101" cy="112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2993269"/>
            <a:ext cx="1009650" cy="890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1428750"/>
            <a:ext cx="1089025" cy="76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3800" y="1352550"/>
            <a:ext cx="1066800" cy="1066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2724150"/>
            <a:ext cx="821716" cy="8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307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MRU - Big Data - Pesaro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en-US" smtClean="0"/>
              <a:t>20/10/2015</a:t>
            </a:r>
            <a:endParaRPr lang="en-GB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488424512"/>
              </p:ext>
            </p:extLst>
          </p:nvPr>
        </p:nvGraphicFramePr>
        <p:xfrm>
          <a:off x="152400" y="539750"/>
          <a:ext cx="4876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782256" y="701158"/>
            <a:ext cx="4076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Big</a:t>
            </a:r>
            <a:r>
              <a:rPr lang="en-US" sz="1200" dirty="0" smtClean="0">
                <a:solidFill>
                  <a:srgbClr val="002060"/>
                </a:solidFill>
              </a:rPr>
              <a:t> &gt; ~10s of TB over a (random) short period of time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b="1" dirty="0">
                <a:solidFill>
                  <a:srgbClr val="002060"/>
                </a:solidFill>
              </a:rPr>
              <a:t>Slow/Fast</a:t>
            </a:r>
            <a:r>
              <a:rPr lang="en-US" sz="1200" dirty="0">
                <a:solidFill>
                  <a:srgbClr val="002060"/>
                </a:solidFill>
              </a:rPr>
              <a:t> is not an absolute </a:t>
            </a:r>
            <a:r>
              <a:rPr lang="en-US" sz="1200" dirty="0" smtClean="0">
                <a:solidFill>
                  <a:srgbClr val="002060"/>
                </a:solidFill>
              </a:rPr>
              <a:t>value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1200" b="1" dirty="0" smtClean="0">
                <a:solidFill>
                  <a:srgbClr val="002060"/>
                </a:solidFill>
              </a:rPr>
              <a:t>Local/Distributed</a:t>
            </a:r>
            <a:r>
              <a:rPr lang="en-US" sz="1200" dirty="0" smtClean="0">
                <a:solidFill>
                  <a:srgbClr val="002060"/>
                </a:solidFill>
              </a:rPr>
              <a:t>: cost and logistics of (secure) data storage and transfers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b="1" dirty="0">
                <a:solidFill>
                  <a:srgbClr val="002060"/>
                </a:solidFill>
              </a:rPr>
              <a:t>Public/Private: </a:t>
            </a:r>
            <a:r>
              <a:rPr lang="en-US" sz="1200" dirty="0">
                <a:solidFill>
                  <a:srgbClr val="002060"/>
                </a:solidFill>
              </a:rPr>
              <a:t>most characterizing property of healthcare applications, not just technical</a:t>
            </a:r>
          </a:p>
          <a:p>
            <a:endParaRPr lang="en-US" sz="1200" b="1" dirty="0">
              <a:solidFill>
                <a:srgbClr val="002060"/>
              </a:solidFill>
            </a:endParaRPr>
          </a:p>
          <a:p>
            <a:r>
              <a:rPr lang="en-US" sz="1200" b="1" dirty="0" smtClean="0">
                <a:solidFill>
                  <a:srgbClr val="002060"/>
                </a:solidFill>
              </a:rPr>
              <a:t>Legacy</a:t>
            </a:r>
            <a:r>
              <a:rPr lang="en-US" sz="1200" dirty="0">
                <a:solidFill>
                  <a:srgbClr val="002060"/>
                </a:solidFill>
              </a:rPr>
              <a:t>: not only the data itself (format), but how it is stored and accessed (Excel, SQL, etc.)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b="1" dirty="0" smtClean="0">
                <a:solidFill>
                  <a:srgbClr val="002060"/>
                </a:solidFill>
              </a:rPr>
              <a:t>Unstructured</a:t>
            </a:r>
            <a:r>
              <a:rPr lang="en-US" sz="1200" dirty="0" smtClean="0">
                <a:solidFill>
                  <a:srgbClr val="002060"/>
                </a:solidFill>
              </a:rPr>
              <a:t> ~ 80% (estimated)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b="1" dirty="0" smtClean="0">
                <a:solidFill>
                  <a:srgbClr val="002060"/>
                </a:solidFill>
              </a:rPr>
              <a:t>Stand-alone/Shared</a:t>
            </a:r>
            <a:r>
              <a:rPr lang="en-US" sz="1200" dirty="0" smtClean="0">
                <a:solidFill>
                  <a:srgbClr val="00206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is about interoperability and standards </a:t>
            </a:r>
            <a:r>
              <a:rPr lang="en-US" sz="1200" dirty="0" smtClean="0">
                <a:solidFill>
                  <a:srgbClr val="002060"/>
                </a:solidFill>
              </a:rPr>
              <a:t>compliance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b="1" dirty="0">
                <a:solidFill>
                  <a:srgbClr val="002060"/>
                </a:solidFill>
              </a:rPr>
              <a:t>Store/Reproduce: </a:t>
            </a:r>
            <a:r>
              <a:rPr lang="en-US" sz="1200" dirty="0">
                <a:solidFill>
                  <a:srgbClr val="002060"/>
                </a:solidFill>
              </a:rPr>
              <a:t>how much must be stored, for how long, how much can be reproduced? Not the same as Raw or Processed </a:t>
            </a:r>
            <a:r>
              <a:rPr lang="en-US" sz="1200" dirty="0" smtClean="0">
                <a:solidFill>
                  <a:srgbClr val="002060"/>
                </a:solidFill>
              </a:rPr>
              <a:t>data</a:t>
            </a:r>
            <a:endParaRPr lang="en-US" sz="1200" dirty="0">
              <a:solidFill>
                <a:srgbClr val="00206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590800" y="1352550"/>
            <a:ext cx="0" cy="28194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884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ERNPre╠ü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27820</TotalTime>
  <Words>1162</Words>
  <Application>Microsoft Office PowerPoint</Application>
  <PresentationFormat>On-screen Show (16:9)</PresentationFormat>
  <Paragraphs>268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Gill Sans</vt:lpstr>
      <vt:lpstr>Arial</vt:lpstr>
      <vt:lpstr>Arial Bold</vt:lpstr>
      <vt:lpstr>Calibri</vt:lpstr>
      <vt:lpstr>Franklin Gothic Book</vt:lpstr>
      <vt:lpstr>Franklin Gothic Demi</vt:lpstr>
      <vt:lpstr>Tw Cen MT Condensed Extra Bold</vt:lpstr>
      <vt:lpstr>Wingdings</vt:lpstr>
      <vt:lpstr>2_Default Design</vt:lpstr>
      <vt:lpstr>Custom Design</vt:lpstr>
      <vt:lpstr>1_CERNPre╠üsentation1</vt:lpstr>
      <vt:lpstr>Big and Smart Data Analytics Possible advantages to clinical practice  Medical Record Update, Pesaro, 20 October 2015</vt:lpstr>
      <vt:lpstr>PowerPoint Presentation</vt:lpstr>
      <vt:lpstr>PowerPoint Presentation</vt:lpstr>
      <vt:lpstr>PowerPoint Presentation</vt:lpstr>
      <vt:lpstr>PowerPoint Presentation</vt:lpstr>
      <vt:lpstr>Worldwide LHC Computing Grid</vt:lpstr>
      <vt:lpstr>PowerPoint Presentation</vt:lpstr>
      <vt:lpstr>PowerPoint Presentation</vt:lpstr>
      <vt:lpstr>It’s all about Data</vt:lpstr>
      <vt:lpstr>Computing Platforms</vt:lpstr>
      <vt:lpstr>PowerPoint Presentation</vt:lpstr>
      <vt:lpstr>PowerPoint Presentation</vt:lpstr>
      <vt:lpstr>Machine Learning</vt:lpstr>
      <vt:lpstr>PowerPoint Presentation</vt:lpstr>
      <vt:lpstr>PowerPoint Presentation</vt:lpstr>
      <vt:lpstr>PowerPoint Presentation</vt:lpstr>
      <vt:lpstr>PowerPoint Presentation</vt:lpstr>
      <vt:lpstr>Towards the European Open Science Cloud</vt:lpstr>
      <vt:lpstr>Coordination Activities</vt:lpstr>
      <vt:lpstr>Final (humble) comments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Alberto Di Meglio</cp:lastModifiedBy>
  <cp:revision>794</cp:revision>
  <cp:lastPrinted>2011-10-11T10:10:47Z</cp:lastPrinted>
  <dcterms:created xsi:type="dcterms:W3CDTF">2006-05-15T11:16:45Z</dcterms:created>
  <dcterms:modified xsi:type="dcterms:W3CDTF">2015-10-21T07:52:57Z</dcterms:modified>
</cp:coreProperties>
</file>