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3"/>
  </p:notesMasterIdLst>
  <p:sldIdLst>
    <p:sldId id="256" r:id="rId2"/>
    <p:sldId id="454" r:id="rId3"/>
    <p:sldId id="367" r:id="rId4"/>
    <p:sldId id="368" r:id="rId5"/>
    <p:sldId id="370" r:id="rId6"/>
    <p:sldId id="391" r:id="rId7"/>
    <p:sldId id="517" r:id="rId8"/>
    <p:sldId id="494" r:id="rId9"/>
    <p:sldId id="492" r:id="rId10"/>
    <p:sldId id="480" r:id="rId11"/>
    <p:sldId id="495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30" r:id="rId20"/>
    <p:sldId id="531" r:id="rId21"/>
    <p:sldId id="53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481" r:id="rId33"/>
    <p:sldId id="484" r:id="rId34"/>
    <p:sldId id="498" r:id="rId35"/>
    <p:sldId id="482" r:id="rId36"/>
    <p:sldId id="500" r:id="rId37"/>
    <p:sldId id="504" r:id="rId38"/>
    <p:sldId id="521" r:id="rId39"/>
    <p:sldId id="485" r:id="rId40"/>
    <p:sldId id="515" r:id="rId41"/>
    <p:sldId id="488" r:id="rId42"/>
    <p:sldId id="487" r:id="rId43"/>
    <p:sldId id="511" r:id="rId44"/>
    <p:sldId id="507" r:id="rId45"/>
    <p:sldId id="512" r:id="rId46"/>
    <p:sldId id="489" r:id="rId47"/>
    <p:sldId id="516" r:id="rId48"/>
    <p:sldId id="513" r:id="rId49"/>
    <p:sldId id="519" r:id="rId50"/>
    <p:sldId id="520" r:id="rId51"/>
    <p:sldId id="505" r:id="rId52"/>
    <p:sldId id="510" r:id="rId53"/>
    <p:sldId id="490" r:id="rId54"/>
    <p:sldId id="493" r:id="rId55"/>
    <p:sldId id="514" r:id="rId56"/>
    <p:sldId id="497" r:id="rId57"/>
    <p:sldId id="506" r:id="rId58"/>
    <p:sldId id="518" r:id="rId59"/>
    <p:sldId id="522" r:id="rId60"/>
    <p:sldId id="307" r:id="rId61"/>
    <p:sldId id="26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0"/>
    <a:srgbClr val="820000"/>
    <a:srgbClr val="104282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13" autoAdjust="0"/>
  </p:normalViewPr>
  <p:slideViewPr>
    <p:cSldViewPr snapToGrid="0" snapToObjects="1">
      <p:cViewPr varScale="1">
        <p:scale>
          <a:sx n="76" d="100"/>
          <a:sy n="76" d="100"/>
        </p:scale>
        <p:origin x="10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54"/>
    </p:cViewPr>
  </p:sorterViewPr>
  <p:notesViewPr>
    <p:cSldViewPr snapToGrid="0" snapToObjects="1">
      <p:cViewPr varScale="1">
        <p:scale>
          <a:sx n="88" d="100"/>
          <a:sy n="88" d="100"/>
        </p:scale>
        <p:origin x="-270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25C9-8A45-449D-B6BF-9561CFC91C02}" type="datetimeFigureOut">
              <a:rPr lang="en-GB" smtClean="0"/>
              <a:t>07/12/2014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92EDC-2977-4363-922C-84DC3B1A40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16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3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user tool for performance analyzing and proces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profiling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available in Linux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capable of statistical profiling of the entire system</a:t>
            </a:r>
            <a:endParaRPr lang="en-US" dirty="0" smtClean="0"/>
          </a:p>
          <a:p>
            <a:r>
              <a:rPr lang="en-US" dirty="0" smtClean="0"/>
              <a:t>It leverages </a:t>
            </a:r>
            <a:r>
              <a:rPr lang="en-US" dirty="0" err="1" smtClean="0"/>
              <a:t>perf_event</a:t>
            </a:r>
            <a:r>
              <a:rPr lang="en-US" dirty="0" smtClean="0"/>
              <a:t> interface which is available in all </a:t>
            </a:r>
            <a:r>
              <a:rPr lang="en-US" baseline="0" dirty="0" smtClean="0"/>
              <a:t>kernel version since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3DDA-82AD-CF44-BE74-4B9F9E6227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92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Each box represents a function in the stack (a "stack frame").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y-axis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shows stack depth. The top box shows the function that was on-CPU. Everything beneath that is ancestry. The function beneath a function is its parent, just like the stack traces shown earlier.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x-axis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spans the sample population. It does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show the passing of time from left to right, as most graphs do. The left to right ordering has no meaning (it's sorted alphabetically).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width of the box shows the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 it was on-CPU or part of an ancestry that was on-CPU (based on sample count). The call count is not shown (or known via sampling).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colors aren't significant, and are picked at random to be warm colors. It's called "flame graph" as it's showing what is hot on-CPU. And, it's interactive: mouse over the SVGs to reveal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3DDA-82AD-CF44-BE74-4B9F9E6227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25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3DDA-82AD-CF44-BE74-4B9F9E6227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33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also https://docs.oracle.com/cd/E37670_01/E37355/html/section_mcn_sp4_2n.html </a:t>
            </a:r>
          </a:p>
          <a:p>
            <a:r>
              <a:rPr lang="en-GB" dirty="0" smtClean="0"/>
              <a:t>13.3 Differences Between DTrace on Oracle Linux and Oracle Solaris</a:t>
            </a:r>
          </a:p>
          <a:p>
            <a:r>
              <a:rPr lang="en-GB" dirty="0" smtClean="0"/>
              <a:t>“Other providers, such as the </a:t>
            </a:r>
            <a:r>
              <a:rPr lang="en-GB" dirty="0" err="1" smtClean="0"/>
              <a:t>pid</a:t>
            </a:r>
            <a:r>
              <a:rPr lang="en-GB" dirty="0" smtClean="0"/>
              <a:t> provider, the Function Boundary Tracing (</a:t>
            </a:r>
            <a:r>
              <a:rPr lang="en-GB" dirty="0" err="1" smtClean="0"/>
              <a:t>fbt</a:t>
            </a:r>
            <a:r>
              <a:rPr lang="en-GB" dirty="0" smtClean="0"/>
              <a:t>) provider, and the providers for the network protocols (</a:t>
            </a:r>
            <a:r>
              <a:rPr lang="en-GB" dirty="0" err="1" smtClean="0"/>
              <a:t>ip</a:t>
            </a:r>
            <a:r>
              <a:rPr lang="en-GB" dirty="0" smtClean="0"/>
              <a:t>, </a:t>
            </a:r>
            <a:r>
              <a:rPr lang="en-GB" dirty="0" err="1" smtClean="0"/>
              <a:t>iscsi</a:t>
            </a:r>
            <a:r>
              <a:rPr lang="en-GB" dirty="0" smtClean="0"/>
              <a:t>, nfsv3, nfsv4, </a:t>
            </a:r>
            <a:r>
              <a:rPr lang="en-GB" dirty="0" err="1" smtClean="0"/>
              <a:t>srp</a:t>
            </a:r>
            <a:r>
              <a:rPr lang="en-GB" dirty="0" smtClean="0"/>
              <a:t>, </a:t>
            </a:r>
            <a:r>
              <a:rPr lang="en-GB" dirty="0" err="1" smtClean="0"/>
              <a:t>tcp</a:t>
            </a:r>
            <a:r>
              <a:rPr lang="en-GB" dirty="0" smtClean="0"/>
              <a:t>, and </a:t>
            </a:r>
            <a:r>
              <a:rPr lang="en-GB" dirty="0" err="1" smtClean="0"/>
              <a:t>udp</a:t>
            </a:r>
            <a:r>
              <a:rPr lang="en-GB" dirty="0" smtClean="0"/>
              <a:t>), have not yet been implemented. “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8F9ADF3-4A8A-4C9F-B37B-88CEB09A466B}" type="slidenum">
              <a:rPr lang="en-US" sz="1200" smtClean="0">
                <a:latin typeface="Calibri" pitchFamily="34" charset="0"/>
              </a:rPr>
              <a:pPr eaLnBrk="1" hangingPunct="1"/>
              <a:t>2</a:t>
            </a:fld>
            <a:endParaRPr lang="en-US" sz="12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96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Synch</a:t>
            </a:r>
            <a:r>
              <a:rPr lang="en-GB" baseline="0" dirty="0" smtClean="0"/>
              <a:t> I/O time dominates the wait in this example as there is no additional time spent on concurrency and no significant CPU load.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solidFill>
                  <a:srgbClr val="FF0000"/>
                </a:solidFill>
              </a:rPr>
              <a:t>kcbzvb</a:t>
            </a:r>
            <a:r>
              <a:rPr lang="en-GB" dirty="0" smtClean="0">
                <a:solidFill>
                  <a:srgbClr val="FF0000"/>
                </a:solidFill>
              </a:rPr>
              <a:t> can be used</a:t>
            </a:r>
            <a:r>
              <a:rPr lang="en-GB" baseline="0" dirty="0" smtClean="0">
                <a:solidFill>
                  <a:srgbClr val="FF0000"/>
                </a:solidFill>
              </a:rPr>
              <a:t> to trace/measure all block I/O including direct I/O, I/O for temp etc. To trace only buffer cache allocation use instead: </a:t>
            </a:r>
            <a:r>
              <a:rPr lang="en-GB" b="1" dirty="0" err="1" smtClean="0">
                <a:solidFill>
                  <a:srgbClr val="FF0000"/>
                </a:solidFill>
                <a:effectLst/>
              </a:rPr>
              <a:t>kcbzgb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489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160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643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042F-CF48-4A25-8040-C744929F57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8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particle discovery: see</a:t>
            </a:r>
            <a:r>
              <a:rPr lang="en-GB" baseline="0" dirty="0" smtClean="0"/>
              <a:t> also CMS and Atlas announcement on July 4</a:t>
            </a:r>
            <a:r>
              <a:rPr lang="en-GB" baseline="30000" dirty="0" smtClean="0"/>
              <a:t>th</a:t>
            </a:r>
            <a:r>
              <a:rPr lang="en-GB" baseline="0" dirty="0" smtClean="0"/>
              <a:t> 2012.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2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9042F-CF48-4A25-8040-C744929F57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82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5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RNlogo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1916113"/>
            <a:ext cx="122396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4800600" cy="21336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429000"/>
            <a:ext cx="4800600" cy="1219200"/>
          </a:xfrm>
        </p:spPr>
        <p:txBody>
          <a:bodyPr/>
          <a:lstStyle>
            <a:lvl1pPr marL="0" indent="0" algn="r">
              <a:buFont typeface="Wingdings" pitchFamily="32" charset="2"/>
              <a:buNone/>
              <a:defRPr sz="2400"/>
            </a:lvl1pPr>
          </a:lstStyle>
          <a:p>
            <a:r>
              <a:rPr lang="es-ES_tradnl" smtClean="0"/>
              <a:t>Cliquez pour modifier le style des sous-titres du masque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24300" y="6381750"/>
            <a:ext cx="4686300" cy="476250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en-GB"/>
              <a:t>Testing Storage for RAC 11g – Luca Canali, Dawid Wojcik</a:t>
            </a:r>
            <a:endParaRPr lang="en-GB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29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870" y="2444814"/>
            <a:ext cx="8618899" cy="940443"/>
          </a:xfr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38257" y="6348114"/>
            <a:ext cx="491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316870" y="3391124"/>
            <a:ext cx="6283106" cy="990753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2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Outline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961" y="1566229"/>
            <a:ext cx="6138251" cy="3376963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0" eaLnBrk="1" latinLnBrk="0" hangingPunct="1"/>
            <a:r>
              <a:rPr lang="en-US" dirty="0" smtClean="0"/>
              <a:t>Second level</a:t>
            </a:r>
          </a:p>
          <a:p>
            <a:pPr lvl="0" eaLnBrk="1" latinLnBrk="0" hangingPunct="1"/>
            <a:r>
              <a:rPr lang="en-US" dirty="0" smtClean="0"/>
              <a:t>Third level</a:t>
            </a:r>
          </a:p>
          <a:p>
            <a:pPr lvl="0" eaLnBrk="1" latinLnBrk="0" hangingPunct="1"/>
            <a:r>
              <a:rPr lang="en-US" dirty="0" smtClean="0"/>
              <a:t>Fourth level</a:t>
            </a:r>
          </a:p>
          <a:p>
            <a:pPr lvl="0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C:\Users\sskorupi\AppData\Local\Microsoft\Windows\Temporary Internet Files\Content.IE5\Z4ITRD5P\MP900438680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554" y="1570251"/>
            <a:ext cx="2578721" cy="22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6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12/7/2014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62961" y="142962"/>
            <a:ext cx="882712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</a:t>
            </a:r>
            <a:r>
              <a:rPr kumimoji="0" lang="en-US" noProof="0" dirty="0" err="1" smtClean="0"/>
              <a:t>modifiez</a:t>
            </a:r>
            <a:r>
              <a:rPr kumimoji="0" lang="fr-CH" dirty="0" smtClean="0"/>
              <a:t>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162961" y="1176950"/>
            <a:ext cx="8827129" cy="4888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83" r:id="rId8"/>
    <p:sldLayoutId id="2147483664" r:id="rId9"/>
    <p:sldLayoutId id="2147483665" r:id="rId10"/>
    <p:sldLayoutId id="2147483667" r:id="rId11"/>
    <p:sldLayoutId id="2147483668" r:id="rId12"/>
    <p:sldLayoutId id="2147483669" r:id="rId13"/>
    <p:sldLayoutId id="2147483674" r:id="rId14"/>
    <p:sldLayoutId id="2147483692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tanelpoder.com/files/scripts/tools/unix/os_explain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ndangregg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rendangregg/FlameGraph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canali/resources.ht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2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can probably </a:t>
            </a:r>
            <a:r>
              <a:rPr lang="en-US" dirty="0"/>
              <a:t>r</a:t>
            </a:r>
            <a:r>
              <a:rPr lang="en-US" dirty="0" smtClean="0"/>
              <a:t>un </a:t>
            </a:r>
            <a:r>
              <a:rPr lang="en-US" dirty="0" err="1"/>
              <a:t>u</a:t>
            </a:r>
            <a:r>
              <a:rPr lang="en-US" dirty="0" err="1" smtClean="0"/>
              <a:t>serspace</a:t>
            </a:r>
            <a:r>
              <a:rPr lang="en-US" dirty="0" smtClean="0"/>
              <a:t> and dynamic </a:t>
            </a:r>
            <a:r>
              <a:rPr lang="en-US" dirty="0"/>
              <a:t>t</a:t>
            </a:r>
            <a:r>
              <a:rPr lang="en-US" dirty="0" smtClean="0"/>
              <a:t>racing tools in Linux already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endParaRPr lang="en-GB" sz="3600" dirty="0" smtClean="0"/>
          </a:p>
          <a:p>
            <a:r>
              <a:rPr lang="en-GB" sz="3600" dirty="0" smtClean="0"/>
              <a:t>Available with </a:t>
            </a:r>
            <a:r>
              <a:rPr lang="en-GB" sz="3600" dirty="0">
                <a:solidFill>
                  <a:srgbClr val="FF0000"/>
                </a:solidFill>
              </a:rPr>
              <a:t>RHEL/OEL 6</a:t>
            </a:r>
            <a:r>
              <a:rPr lang="en-GB" sz="3600" dirty="0"/>
              <a:t> or </a:t>
            </a:r>
            <a:r>
              <a:rPr lang="en-GB" sz="3600" dirty="0" smtClean="0"/>
              <a:t>higher</a:t>
            </a:r>
            <a:endParaRPr lang="en-GB" sz="2800" dirty="0"/>
          </a:p>
          <a:p>
            <a:r>
              <a:rPr lang="en-GB" sz="3600" dirty="0" smtClean="0"/>
              <a:t>You gain:</a:t>
            </a:r>
          </a:p>
          <a:p>
            <a:pPr lvl="1"/>
            <a:r>
              <a:rPr lang="en-GB" sz="3200" dirty="0" smtClean="0"/>
              <a:t>Tools for advanced troubleshooting </a:t>
            </a:r>
          </a:p>
          <a:p>
            <a:pPr lvl="1"/>
            <a:r>
              <a:rPr lang="en-GB" sz="3200" dirty="0" smtClean="0"/>
              <a:t>Insights in the working of Oracle and OS</a:t>
            </a:r>
          </a:p>
          <a:p>
            <a:pPr marL="36576" indent="0">
              <a:buNone/>
            </a:pPr>
            <a:endParaRPr lang="en-GB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I need </a:t>
            </a:r>
            <a:r>
              <a:rPr lang="en-US" dirty="0"/>
              <a:t>d</a:t>
            </a:r>
            <a:r>
              <a:rPr lang="en-US" dirty="0" smtClean="0"/>
              <a:t>ynamic </a:t>
            </a:r>
            <a:r>
              <a:rPr lang="en-US" dirty="0"/>
              <a:t>t</a:t>
            </a:r>
            <a:r>
              <a:rPr lang="en-US" dirty="0" smtClean="0"/>
              <a:t>racing </a:t>
            </a:r>
            <a:r>
              <a:rPr lang="en-US" dirty="0"/>
              <a:t>w</a:t>
            </a:r>
            <a:r>
              <a:rPr lang="en-US" dirty="0" smtClean="0"/>
              <a:t>hen I have Oracle wait </a:t>
            </a:r>
            <a:r>
              <a:rPr lang="en-US" dirty="0"/>
              <a:t>e</a:t>
            </a:r>
            <a:r>
              <a:rPr lang="en-US" dirty="0" smtClean="0"/>
              <a:t>vents?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/>
          <a:lstStyle/>
          <a:p>
            <a:r>
              <a:rPr lang="en-GB" dirty="0" smtClean="0"/>
              <a:t>Data beyond wait events</a:t>
            </a:r>
          </a:p>
          <a:p>
            <a:pPr lvl="1"/>
            <a:r>
              <a:rPr lang="en-GB" dirty="0" smtClean="0"/>
              <a:t>Instrument the latency details of ‘</a:t>
            </a:r>
            <a:r>
              <a:rPr lang="en-GB" dirty="0" smtClean="0">
                <a:solidFill>
                  <a:srgbClr val="FF0000"/>
                </a:solidFill>
              </a:rPr>
              <a:t>on CPU</a:t>
            </a:r>
            <a:r>
              <a:rPr lang="en-GB" dirty="0" smtClean="0"/>
              <a:t>’ time</a:t>
            </a:r>
          </a:p>
          <a:p>
            <a:pPr lvl="1"/>
            <a:r>
              <a:rPr lang="en-GB" dirty="0" smtClean="0"/>
              <a:t>Many Oracle wait events don’t provide good measurements of </a:t>
            </a:r>
            <a:r>
              <a:rPr lang="en-GB" dirty="0" smtClean="0">
                <a:solidFill>
                  <a:srgbClr val="FF0000"/>
                </a:solidFill>
              </a:rPr>
              <a:t>I/O latency</a:t>
            </a:r>
          </a:p>
          <a:p>
            <a:endParaRPr lang="en-GB" dirty="0" smtClean="0"/>
          </a:p>
          <a:p>
            <a:r>
              <a:rPr lang="en-GB" dirty="0" smtClean="0"/>
              <a:t>Wait event data + user space tracing + OS tracing = </a:t>
            </a:r>
            <a:r>
              <a:rPr lang="en-GB" dirty="0" smtClean="0">
                <a:solidFill>
                  <a:srgbClr val="FF0000"/>
                </a:solidFill>
              </a:rPr>
              <a:t>new insights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Zbigniew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981039" cy="4888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since 2009 at CERN</a:t>
            </a:r>
          </a:p>
          <a:p>
            <a:pPr lvl="1"/>
            <a:r>
              <a:rPr lang="en-US" dirty="0" smtClean="0"/>
              <a:t>Developer</a:t>
            </a:r>
          </a:p>
          <a:p>
            <a:pPr lvl="1"/>
            <a:r>
              <a:rPr lang="en-US" dirty="0" smtClean="0"/>
              <a:t>Researcher</a:t>
            </a:r>
          </a:p>
          <a:p>
            <a:pPr lvl="1"/>
            <a:r>
              <a:rPr lang="en-US" dirty="0" smtClean="0"/>
              <a:t>DBA</a:t>
            </a:r>
          </a:p>
          <a:p>
            <a:endParaRPr lang="en-US" dirty="0" smtClean="0"/>
          </a:p>
          <a:p>
            <a:r>
              <a:rPr lang="en-US" dirty="0" smtClean="0"/>
              <a:t>DBA </a:t>
            </a:r>
            <a:r>
              <a:rPr lang="en-US" dirty="0"/>
              <a:t>with &gt; 5 years of </a:t>
            </a:r>
            <a:r>
              <a:rPr lang="en-US" dirty="0" smtClean="0"/>
              <a:t>experience</a:t>
            </a:r>
          </a:p>
          <a:p>
            <a:pPr marL="448056" lvl="1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/>
          </a:p>
          <a:p>
            <a:r>
              <a:rPr lang="en-US" dirty="0" smtClean="0"/>
              <a:t>Already presented twice at UKOUG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bout  Streams and </a:t>
            </a:r>
            <a:r>
              <a:rPr lang="en-US" dirty="0" err="1" smtClean="0"/>
              <a:t>GoldenGate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94" y="727027"/>
            <a:ext cx="2298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48888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Enterprise Manager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OS</a:t>
            </a:r>
          </a:p>
          <a:p>
            <a:endParaRPr lang="en-US" sz="2000" dirty="0" smtClean="0"/>
          </a:p>
          <a:p>
            <a:r>
              <a:rPr lang="en-US" sz="2000" dirty="0" smtClean="0"/>
              <a:t>Execution plan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Running Query -&gt; on CPU?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2961" y="4818845"/>
            <a:ext cx="9144000" cy="2039155"/>
            <a:chOff x="36990" y="1200234"/>
            <a:chExt cx="9144000" cy="2039155"/>
          </a:xfrm>
        </p:grpSpPr>
        <p:pic>
          <p:nvPicPr>
            <p:cNvPr id="11" name="Picture 10" descr="Screen Shot 2014-12-03 at 22.26.5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90" y="1200234"/>
              <a:ext cx="9144000" cy="203915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98858" y="2049833"/>
              <a:ext cx="1521380" cy="17604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911724" y="2049832"/>
              <a:ext cx="879340" cy="17604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06947" y="3641570"/>
            <a:ext cx="7052578" cy="794426"/>
            <a:chOff x="162961" y="3344239"/>
            <a:chExt cx="8827129" cy="1090322"/>
          </a:xfrm>
        </p:grpSpPr>
        <p:pic>
          <p:nvPicPr>
            <p:cNvPr id="15" name="Picture 14" descr="Screen Shot 2014-12-03 at 22.34.1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61" y="3344239"/>
              <a:ext cx="8827129" cy="109032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051238" y="3702940"/>
              <a:ext cx="879340" cy="17604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6948" y="1673436"/>
            <a:ext cx="8663142" cy="1975721"/>
            <a:chOff x="0" y="1098344"/>
            <a:chExt cx="9144000" cy="2245895"/>
          </a:xfrm>
        </p:grpSpPr>
        <p:pic>
          <p:nvPicPr>
            <p:cNvPr id="14" name="Picture 13" descr="Screen Shot 2014-12-03 at 22.33.0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98344"/>
              <a:ext cx="9144000" cy="224589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781281" y="1661279"/>
              <a:ext cx="1319276" cy="570268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26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Snapper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4-12-03 at 22.38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" y="1278324"/>
            <a:ext cx="9458803" cy="38998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6727" y="2611210"/>
            <a:ext cx="5277105" cy="2168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46727" y="3219782"/>
            <a:ext cx="7097273" cy="36795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8879" y="3898669"/>
            <a:ext cx="154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PL/SQL?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8879" y="2149545"/>
            <a:ext cx="1541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Reading from </a:t>
            </a:r>
            <a:r>
              <a:rPr lang="en-US" dirty="0" err="1" smtClean="0">
                <a:solidFill>
                  <a:srgbClr val="FF0000"/>
                </a:solidFill>
              </a:rPr>
              <a:t>db</a:t>
            </a:r>
            <a:r>
              <a:rPr lang="en-US" dirty="0" smtClean="0">
                <a:solidFill>
                  <a:srgbClr val="FF0000"/>
                </a:solidFill>
              </a:rPr>
              <a:t> cache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177484" y="5652801"/>
            <a:ext cx="3002278" cy="826042"/>
          </a:xfrm>
          <a:prstGeom prst="wedgeRectCallout">
            <a:avLst>
              <a:gd name="adj1" fmla="val -14175"/>
              <a:gd name="adj2" fmla="val -11362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 event interface not much useful in this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SQL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075022"/>
            <a:ext cx="8827129" cy="57829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Buffer gets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  <a:p>
            <a:r>
              <a:rPr lang="en-US" dirty="0" smtClean="0"/>
              <a:t>PL/SQL almost all the time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100% activity on the hash join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we get more?   </a:t>
            </a:r>
            <a:r>
              <a:rPr lang="en-US" dirty="0" smtClean="0">
                <a:solidFill>
                  <a:srgbClr val="FF0000"/>
                </a:solidFill>
              </a:rPr>
              <a:t>Lets try with </a:t>
            </a:r>
            <a:r>
              <a:rPr lang="en-US" dirty="0" err="1" smtClean="0">
                <a:solidFill>
                  <a:srgbClr val="FF0000"/>
                </a:solidFill>
              </a:rPr>
              <a:t>perf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4-12-03 at 21.26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8" y="3005221"/>
            <a:ext cx="5572388" cy="1135835"/>
          </a:xfrm>
          <a:prstGeom prst="rect">
            <a:avLst/>
          </a:prstGeom>
        </p:spPr>
      </p:pic>
      <p:pic>
        <p:nvPicPr>
          <p:cNvPr id="5" name="Picture 4" descr="Screen Shot 2014-12-03 at 21.27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8" y="1634899"/>
            <a:ext cx="4142139" cy="863248"/>
          </a:xfrm>
          <a:prstGeom prst="rect">
            <a:avLst/>
          </a:prstGeom>
        </p:spPr>
      </p:pic>
      <p:pic>
        <p:nvPicPr>
          <p:cNvPr id="8" name="Picture 7" descr="Screen Shot 2014-12-03 at 21.53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1" y="4813644"/>
            <a:ext cx="7963715" cy="13926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1655" y="5374799"/>
            <a:ext cx="7719961" cy="16676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</a:t>
            </a:r>
            <a:r>
              <a:rPr lang="en-US" dirty="0" err="1" smtClean="0"/>
              <a:t>erf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Linux profiler tool for 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smtClean="0">
                <a:solidFill>
                  <a:srgbClr val="FF0000"/>
                </a:solidFill>
              </a:rPr>
              <a:t>counters</a:t>
            </a:r>
            <a:r>
              <a:rPr lang="en-US" dirty="0" smtClean="0"/>
              <a:t> (PCL)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vents</a:t>
            </a:r>
            <a:r>
              <a:rPr lang="en-US" dirty="0" smtClean="0"/>
              <a:t> observer (LPE)</a:t>
            </a:r>
          </a:p>
          <a:p>
            <a:endParaRPr lang="en-US" dirty="0" smtClean="0"/>
          </a:p>
          <a:p>
            <a:r>
              <a:rPr lang="en-US" dirty="0" smtClean="0"/>
              <a:t>Integrated into the kernel</a:t>
            </a:r>
          </a:p>
          <a:p>
            <a:pPr lvl="1"/>
            <a:r>
              <a:rPr lang="en-US" dirty="0" smtClean="0"/>
              <a:t>Available for kernel versions </a:t>
            </a:r>
            <a:r>
              <a:rPr lang="en-US" dirty="0" smtClean="0">
                <a:solidFill>
                  <a:srgbClr val="FF0000"/>
                </a:solidFill>
              </a:rPr>
              <a:t>&gt;= 2.6.31 </a:t>
            </a:r>
            <a:r>
              <a:rPr lang="en-US" dirty="0" smtClean="0"/>
              <a:t>(RHEL6)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afe</a:t>
            </a:r>
            <a:r>
              <a:rPr lang="en-US" dirty="0" smtClean="0"/>
              <a:t> to use on production systems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098" y="142962"/>
            <a:ext cx="1367391" cy="13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29" y="142962"/>
            <a:ext cx="8916166" cy="940443"/>
          </a:xfrm>
        </p:spPr>
        <p:txBody>
          <a:bodyPr>
            <a:normAutofit/>
          </a:bodyPr>
          <a:lstStyle/>
          <a:p>
            <a:r>
              <a:rPr lang="en-US" sz="4000" dirty="0"/>
              <a:t>L</a:t>
            </a:r>
            <a:r>
              <a:rPr lang="en-US" sz="4000" dirty="0" smtClean="0"/>
              <a:t>ive view of </a:t>
            </a:r>
            <a:r>
              <a:rPr lang="en-US" sz="4000" dirty="0">
                <a:solidFill>
                  <a:srgbClr val="FF0000"/>
                </a:solidFill>
              </a:rPr>
              <a:t>t</a:t>
            </a:r>
            <a:r>
              <a:rPr lang="en-US" sz="4000" dirty="0" smtClean="0">
                <a:solidFill>
                  <a:srgbClr val="FF0000"/>
                </a:solidFill>
              </a:rPr>
              <a:t>op </a:t>
            </a:r>
            <a:r>
              <a:rPr lang="en-US" sz="4000" dirty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srgbClr val="FF0000"/>
                </a:solidFill>
              </a:rPr>
              <a:t>ctive </a:t>
            </a:r>
            <a:r>
              <a:rPr lang="en-US" sz="4000" dirty="0">
                <a:solidFill>
                  <a:srgbClr val="FF0000"/>
                </a:solidFill>
              </a:rPr>
              <a:t>f</a:t>
            </a:r>
            <a:r>
              <a:rPr lang="en-US" sz="4000" dirty="0" smtClean="0">
                <a:solidFill>
                  <a:srgbClr val="FF0000"/>
                </a:solidFill>
              </a:rPr>
              <a:t>unctions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42624" y="1083405"/>
            <a:ext cx="8344176" cy="672867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p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erf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top [-p &lt;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pid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of process&gt; ] </a:t>
            </a:r>
          </a:p>
          <a:p>
            <a:pPr marL="0" lvl="1"/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pic>
        <p:nvPicPr>
          <p:cNvPr id="14" name="Picture 13" descr="Screen Shot 2014-12-03 at 23.18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3" y="1783411"/>
            <a:ext cx="6986306" cy="49086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2506" y="2004210"/>
            <a:ext cx="4192779" cy="78979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those Oracle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9615" cy="47738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Complete description of the functions called by Oracle with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officially </a:t>
            </a:r>
            <a:r>
              <a:rPr lang="en-US" dirty="0" smtClean="0">
                <a:solidFill>
                  <a:srgbClr val="FF0000"/>
                </a:solidFill>
              </a:rPr>
              <a:t>published</a:t>
            </a:r>
            <a:r>
              <a:rPr lang="en-US" dirty="0" smtClean="0"/>
              <a:t>, but…</a:t>
            </a:r>
          </a:p>
          <a:p>
            <a:endParaRPr lang="en-US" dirty="0" smtClean="0"/>
          </a:p>
          <a:p>
            <a:r>
              <a:rPr lang="en-US" dirty="0" smtClean="0"/>
              <a:t>Google </a:t>
            </a:r>
            <a:r>
              <a:rPr lang="en-US" dirty="0"/>
              <a:t>it or just guess ;)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Backups of some MOS notes can be handy</a:t>
            </a:r>
          </a:p>
          <a:p>
            <a:pPr lvl="1"/>
            <a:r>
              <a:rPr lang="en-US" dirty="0"/>
              <a:t>"ORA-600 Lookup Error </a:t>
            </a:r>
            <a:r>
              <a:rPr lang="en-US" dirty="0" smtClean="0"/>
              <a:t>Categories” (formerly 175982.1)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 smtClean="0"/>
              <a:t>For actions which are part of </a:t>
            </a:r>
            <a:r>
              <a:rPr lang="en-US" dirty="0" smtClean="0">
                <a:solidFill>
                  <a:srgbClr val="FF0000"/>
                </a:solidFill>
              </a:rPr>
              <a:t>query execution</a:t>
            </a:r>
          </a:p>
          <a:p>
            <a:pPr lvl="1"/>
            <a:r>
              <a:rPr lang="en-US" dirty="0" smtClean="0">
                <a:hlinkClick r:id="rId2"/>
              </a:rPr>
              <a:t>http://blog.tanelpoder.com/files/scripts/tools/unix/os_explain</a:t>
            </a:r>
            <a:r>
              <a:rPr lang="en-US" dirty="0" smtClean="0"/>
              <a:t> by </a:t>
            </a:r>
            <a:r>
              <a:rPr lang="en-US" dirty="0" err="1" smtClean="0"/>
              <a:t>Tanel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endParaRPr lang="en-US" dirty="0" smtClean="0"/>
          </a:p>
          <a:p>
            <a:pPr marL="448056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sql</a:t>
            </a:r>
            <a:r>
              <a:rPr lang="en-US" dirty="0" smtClean="0"/>
              <a:t> is running some </a:t>
            </a:r>
            <a:r>
              <a:rPr lang="en-US" dirty="0" smtClean="0">
                <a:solidFill>
                  <a:srgbClr val="FF0000"/>
                </a:solidFill>
              </a:rPr>
              <a:t>arithmetic</a:t>
            </a:r>
            <a:r>
              <a:rPr lang="en-US" dirty="0" smtClean="0"/>
              <a:t> operations:</a:t>
            </a:r>
          </a:p>
          <a:p>
            <a:pPr lvl="1"/>
            <a:r>
              <a:rPr lang="en-US" dirty="0" smtClean="0"/>
              <a:t>function </a:t>
            </a:r>
            <a:r>
              <a:rPr lang="en-US" dirty="0" err="1" smtClean="0"/>
              <a:t>lnx</a:t>
            </a:r>
            <a:r>
              <a:rPr lang="en-US" dirty="0" err="1" smtClean="0">
                <a:solidFill>
                  <a:srgbClr val="FF0000"/>
                </a:solidFill>
              </a:rPr>
              <a:t>div</a:t>
            </a:r>
            <a:r>
              <a:rPr lang="en-US" dirty="0" smtClean="0"/>
              <a:t> </a:t>
            </a:r>
            <a:r>
              <a:rPr lang="en-US" dirty="0"/>
              <a:t>(38%) =&gt; </a:t>
            </a:r>
            <a:r>
              <a:rPr lang="en-US" dirty="0">
                <a:solidFill>
                  <a:srgbClr val="FF0000"/>
                </a:solidFill>
              </a:rPr>
              <a:t>division </a:t>
            </a:r>
          </a:p>
          <a:p>
            <a:pPr lvl="1"/>
            <a:r>
              <a:rPr lang="en-US" dirty="0"/>
              <a:t>function </a:t>
            </a:r>
            <a:r>
              <a:rPr lang="en-US" dirty="0" err="1"/>
              <a:t>lnx</a:t>
            </a:r>
            <a:r>
              <a:rPr lang="en-US" dirty="0" err="1">
                <a:solidFill>
                  <a:srgbClr val="FF0000"/>
                </a:solidFill>
              </a:rPr>
              <a:t>add</a:t>
            </a:r>
            <a:r>
              <a:rPr lang="en-US" dirty="0"/>
              <a:t> (10%) =&gt; </a:t>
            </a:r>
            <a:r>
              <a:rPr lang="en-US" dirty="0">
                <a:solidFill>
                  <a:srgbClr val="FF0000"/>
                </a:solidFill>
              </a:rPr>
              <a:t>addition</a:t>
            </a:r>
          </a:p>
          <a:p>
            <a:pPr lvl="1"/>
            <a:r>
              <a:rPr lang="en-US" dirty="0"/>
              <a:t>function </a:t>
            </a:r>
            <a:r>
              <a:rPr lang="en-US" dirty="0" err="1"/>
              <a:t>lnx</a:t>
            </a:r>
            <a:r>
              <a:rPr lang="en-US" dirty="0" err="1">
                <a:solidFill>
                  <a:srgbClr val="FF0000"/>
                </a:solidFill>
              </a:rPr>
              <a:t>mul</a:t>
            </a:r>
            <a:r>
              <a:rPr lang="en-US" dirty="0"/>
              <a:t> (9%) =&gt; </a:t>
            </a:r>
            <a:r>
              <a:rPr lang="en-US" dirty="0">
                <a:solidFill>
                  <a:srgbClr val="FF0000"/>
                </a:solidFill>
              </a:rPr>
              <a:t>multiplication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Is it all the time like that?</a:t>
            </a:r>
          </a:p>
          <a:p>
            <a:r>
              <a:rPr lang="en-US" dirty="0" smtClean="0"/>
              <a:t>Why (by whom) they are called?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4" b="12329"/>
          <a:stretch>
            <a:fillRect/>
          </a:stretch>
        </p:blipFill>
        <p:spPr bwMode="auto">
          <a:xfrm>
            <a:off x="228600" y="3429000"/>
            <a:ext cx="872331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ctrTitle"/>
          </p:nvPr>
        </p:nvSpPr>
        <p:spPr>
          <a:xfrm>
            <a:off x="161924" y="614887"/>
            <a:ext cx="8856663" cy="77295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Modern Linux Tools for Oracle Troubleshooting</a:t>
            </a:r>
            <a:endParaRPr lang="en-US" sz="3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207963" y="1874425"/>
            <a:ext cx="6629400" cy="132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en-US" sz="2200" b="1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Luca Canali</a:t>
            </a:r>
            <a:r>
              <a:rPr lang="en-US" sz="2200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en-US" sz="22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CERN</a:t>
            </a:r>
          </a:p>
          <a:p>
            <a:pPr eaLnBrk="0" hangingPunct="0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US" sz="2200" b="1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Zbigniew Baranowski</a:t>
            </a:r>
            <a:r>
              <a:rPr lang="en-US" sz="22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, CERN</a:t>
            </a:r>
            <a:endParaRPr lang="en-US" sz="2200" kern="0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  <a:p>
            <a:pPr defTabSz="91440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en-US" sz="2200" i="1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UKOUG TECH14, Liverpool, December 2014</a:t>
            </a:r>
            <a:endParaRPr lang="en-US" sz="2200" i="1" kern="0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61" y="266252"/>
            <a:ext cx="8827129" cy="74472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Recording Samples with </a:t>
            </a:r>
            <a:r>
              <a:rPr lang="en-US" sz="4400" dirty="0" err="1" smtClean="0"/>
              <a:t>Perf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535741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Function</a:t>
            </a:r>
            <a:r>
              <a:rPr lang="en-US" dirty="0" smtClean="0"/>
              <a:t> currently being executed sampling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Full </a:t>
            </a:r>
            <a:r>
              <a:rPr lang="en-US" dirty="0" smtClean="0">
                <a:solidFill>
                  <a:srgbClr val="FF0000"/>
                </a:solidFill>
              </a:rPr>
              <a:t>stack</a:t>
            </a:r>
            <a:r>
              <a:rPr lang="en-US" dirty="0" smtClean="0"/>
              <a:t> sampling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careful with the sampling </a:t>
            </a:r>
            <a:r>
              <a:rPr lang="en-US" dirty="0" smtClean="0">
                <a:solidFill>
                  <a:srgbClr val="FF0000"/>
                </a:solidFill>
              </a:rPr>
              <a:t>frequency</a:t>
            </a:r>
          </a:p>
          <a:p>
            <a:pPr lvl="1"/>
            <a:r>
              <a:rPr lang="en-US" dirty="0" smtClean="0"/>
              <a:t>99Hz is reasonable</a:t>
            </a:r>
          </a:p>
          <a:p>
            <a:r>
              <a:rPr lang="en-US" dirty="0" smtClean="0"/>
              <a:t>Samples are recorded to a </a:t>
            </a:r>
            <a:r>
              <a:rPr lang="en-US" dirty="0" smtClean="0">
                <a:solidFill>
                  <a:srgbClr val="FF0000"/>
                </a:solidFill>
              </a:rPr>
              <a:t>binary file</a:t>
            </a:r>
            <a:r>
              <a:rPr lang="en-US" dirty="0" smtClean="0"/>
              <a:t> ‘</a:t>
            </a:r>
            <a:r>
              <a:rPr lang="en-US" dirty="0" err="1" smtClean="0"/>
              <a:t>perf.data</a:t>
            </a:r>
            <a:r>
              <a:rPr lang="en-US" dirty="0" smtClean="0"/>
              <a:t>’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6316" y="1808345"/>
            <a:ext cx="8344176" cy="672867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p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erf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record [-p &lt;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pid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of process&gt;] [-F &lt;frequency&gt; ] </a:t>
            </a:r>
            <a:endParaRPr lang="en-US" sz="2800" b="1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lvl="1"/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316" y="3619029"/>
            <a:ext cx="8344176" cy="672867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perf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record –g -p &lt;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pid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of process&gt; [-F &lt;frequency&gt; ]</a:t>
            </a:r>
            <a:endParaRPr lang="en-US" sz="2800" b="1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lvl="1"/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Displaying Recoded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083405"/>
            <a:ext cx="8827129" cy="4888872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 human readable format (same as top)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5647" y="1633523"/>
            <a:ext cx="8344176" cy="39586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p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erf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report </a:t>
            </a:r>
            <a:endParaRPr lang="en-US" sz="2800" b="1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pic>
        <p:nvPicPr>
          <p:cNvPr id="10" name="Picture 9" descr="Screen Shot 2014-12-04 at 00.3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5" y="2068708"/>
            <a:ext cx="7442504" cy="48262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1299" y="2312639"/>
            <a:ext cx="5119701" cy="71721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Recorded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Tree format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647" y="1170717"/>
            <a:ext cx="8344176" cy="39586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b="1" dirty="0" err="1">
                <a:solidFill>
                  <a:schemeClr val="bg1"/>
                </a:solidFill>
                <a:latin typeface="Courier"/>
                <a:cs typeface="Courier"/>
              </a:rPr>
              <a:t>p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erf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report --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stdio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pic>
        <p:nvPicPr>
          <p:cNvPr id="6" name="Picture 5" descr="Screen Shot 2014-12-04 at 00.4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67" y="1603573"/>
            <a:ext cx="5620036" cy="5076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961" y="4302816"/>
            <a:ext cx="3844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easy to read!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There is a way of making stack samples easier to read…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46715" y="2739571"/>
            <a:ext cx="0" cy="156324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07146" y="3138714"/>
            <a:ext cx="691854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99000" y="5043714"/>
            <a:ext cx="691854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3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405"/>
            <a:ext cx="8229600" cy="56315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Visualization of </a:t>
            </a:r>
            <a:r>
              <a:rPr lang="en-US" dirty="0" smtClean="0">
                <a:solidFill>
                  <a:srgbClr val="FF0000"/>
                </a:solidFill>
              </a:rPr>
              <a:t>stack</a:t>
            </a:r>
            <a:r>
              <a:rPr lang="en-US" dirty="0" smtClean="0"/>
              <a:t> samples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Author: </a:t>
            </a:r>
            <a:r>
              <a:rPr lang="en-US" dirty="0" smtClean="0">
                <a:hlinkClick r:id="rId3"/>
              </a:rPr>
              <a:t>http://www.brendangregg.com/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488" y="2037122"/>
            <a:ext cx="4752144" cy="333126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282487" y="5558076"/>
            <a:ext cx="4979063" cy="2515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93887" y="5583226"/>
            <a:ext cx="489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Alphabetically ordered samples (not time!)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98824" y="3699542"/>
            <a:ext cx="219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Stack Content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068740" y="2364069"/>
            <a:ext cx="25148" cy="3004324"/>
          </a:xfrm>
          <a:prstGeom prst="straightConnector1">
            <a:avLst/>
          </a:prstGeom>
          <a:ln w="76200" cmpd="sng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9" descr="Screen Shot 2014-12-04 at 00.55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55" y="3412558"/>
            <a:ext cx="2857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006E-6 3.33951E-6 L 0.21447 -0.07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4" y="-3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 flame </a:t>
            </a:r>
            <a:r>
              <a:rPr lang="en-US" dirty="0"/>
              <a:t>g</a:t>
            </a:r>
            <a:r>
              <a:rPr lang="en-US" dirty="0" smtClean="0"/>
              <a:t>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44" y="1417638"/>
            <a:ext cx="8686801" cy="5309898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US" dirty="0" smtClean="0"/>
              <a:t>1. Collect stack samples of our process under investigation</a:t>
            </a:r>
          </a:p>
          <a:p>
            <a:pPr marL="36576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99Hz is a reasonable sampling frequency </a:t>
            </a:r>
          </a:p>
          <a:p>
            <a:pPr marL="448056" lvl="1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Dumpstack</a:t>
            </a:r>
            <a:r>
              <a:rPr lang="en-US" dirty="0" smtClean="0"/>
              <a:t> traces in a text file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300" b="1" dirty="0" err="1">
                <a:latin typeface="Courier New"/>
                <a:cs typeface="Courier New"/>
              </a:rPr>
              <a:t>perf</a:t>
            </a:r>
            <a:r>
              <a:rPr lang="en-US" sz="2300" b="1" dirty="0">
                <a:latin typeface="Courier New"/>
                <a:cs typeface="Courier New"/>
              </a:rPr>
              <a:t> script &gt;</a:t>
            </a:r>
            <a:r>
              <a:rPr lang="en-US" sz="2300" b="1" dirty="0" err="1" smtClean="0">
                <a:latin typeface="Courier New"/>
                <a:cs typeface="Courier New"/>
              </a:rPr>
              <a:t>myperf_script.txt</a:t>
            </a:r>
            <a:endParaRPr lang="en-US" sz="23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36576" lvl="1" indent="0">
              <a:buSzPct val="80000"/>
              <a:buNone/>
            </a:pPr>
            <a:r>
              <a:rPr lang="en-US" sz="3000" dirty="0" smtClean="0"/>
              <a:t>3. </a:t>
            </a:r>
            <a:r>
              <a:rPr lang="en-US" sz="3200" dirty="0" smtClean="0"/>
              <a:t>Get scripts: </a:t>
            </a:r>
            <a:r>
              <a:rPr lang="en-US" sz="3200" dirty="0">
                <a:hlinkClick r:id="rId2"/>
              </a:rPr>
              <a:t>https://github.com/brendangregg/</a:t>
            </a:r>
            <a:r>
              <a:rPr lang="en-US" sz="3200" dirty="0" smtClean="0">
                <a:hlinkClick r:id="rId2"/>
              </a:rPr>
              <a:t>FlameGraph</a:t>
            </a:r>
            <a:endParaRPr lang="en-US" dirty="0"/>
          </a:p>
          <a:p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4. Create a flame graph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300" b="1" dirty="0" err="1" smtClean="0">
                <a:latin typeface="Courier New"/>
                <a:cs typeface="Courier New"/>
              </a:rPr>
              <a:t>grep</a:t>
            </a:r>
            <a:r>
              <a:rPr lang="en-US" sz="2300" b="1" dirty="0" smtClean="0">
                <a:latin typeface="Courier New"/>
                <a:cs typeface="Courier New"/>
              </a:rPr>
              <a:t> -v 'cycles:' </a:t>
            </a:r>
            <a:r>
              <a:rPr lang="en-US" sz="2300" b="1" dirty="0" err="1" smtClean="0">
                <a:latin typeface="Courier New"/>
                <a:cs typeface="Courier New"/>
              </a:rPr>
              <a:t>myperf_script.txt</a:t>
            </a:r>
            <a:r>
              <a:rPr lang="en-US" sz="2300" b="1" dirty="0" smtClean="0">
                <a:latin typeface="Courier New"/>
                <a:cs typeface="Courier New"/>
              </a:rPr>
              <a:t>|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FF0000"/>
                </a:solidFill>
                <a:latin typeface="Courier New"/>
                <a:cs typeface="Courier New"/>
              </a:rPr>
              <a:t>../</a:t>
            </a:r>
            <a:r>
              <a:rPr lang="en-US" sz="23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FlameGraph</a:t>
            </a:r>
            <a:r>
              <a:rPr lang="en-US" sz="2300" b="1" dirty="0" smtClean="0">
                <a:solidFill>
                  <a:srgbClr val="FF0000"/>
                </a:solidFill>
                <a:latin typeface="Courier New"/>
                <a:cs typeface="Courier New"/>
              </a:rPr>
              <a:t>-master/</a:t>
            </a:r>
            <a:r>
              <a:rPr lang="en-US" sz="23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stackcollapse-perf.pl</a:t>
            </a:r>
            <a:r>
              <a:rPr lang="en-US" sz="23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2300" b="1" dirty="0" smtClean="0">
                <a:latin typeface="Courier New"/>
                <a:cs typeface="Courier New"/>
              </a:rPr>
              <a:t>|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FF0000"/>
                </a:solidFill>
                <a:latin typeface="Courier New"/>
                <a:cs typeface="Courier New"/>
              </a:rPr>
              <a:t>../</a:t>
            </a:r>
            <a:r>
              <a:rPr lang="en-US" sz="23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FlameGraph</a:t>
            </a:r>
            <a:r>
              <a:rPr lang="en-US" sz="2300" b="1" dirty="0" smtClean="0">
                <a:solidFill>
                  <a:srgbClr val="FF0000"/>
                </a:solidFill>
                <a:latin typeface="Courier New"/>
                <a:cs typeface="Courier New"/>
              </a:rPr>
              <a:t>-master/</a:t>
            </a:r>
            <a:r>
              <a:rPr lang="en-US" sz="23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flamegraph.pl</a:t>
            </a:r>
            <a:r>
              <a:rPr lang="en-US" sz="2300" b="1" dirty="0" smtClean="0">
                <a:solidFill>
                  <a:srgbClr val="FF0000"/>
                </a:solidFill>
                <a:latin typeface="Courier New"/>
                <a:cs typeface="Courier New"/>
              </a:rPr>
              <a:t> --title "Flame Graph:”</a:t>
            </a:r>
            <a:endParaRPr lang="en-US" sz="23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143" y="3277374"/>
            <a:ext cx="8562231" cy="39586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perf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script &gt; 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myperf_script.txt</a:t>
            </a:r>
            <a:endParaRPr lang="en-US" b="1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144" y="5220350"/>
            <a:ext cx="8562230" cy="949866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  <a:latin typeface="Courier"/>
                <a:cs typeface="Courier"/>
              </a:rPr>
              <a:t>grep</a:t>
            </a:r>
            <a:r>
              <a:rPr lang="en-US" b="1" dirty="0" smtClean="0">
                <a:solidFill>
                  <a:srgbClr val="FFFFFF"/>
                </a:solidFill>
                <a:latin typeface="Courier"/>
                <a:cs typeface="Courier"/>
              </a:rPr>
              <a:t> -v 'cycles:' </a:t>
            </a:r>
            <a:r>
              <a:rPr lang="en-US" b="1" dirty="0" err="1" smtClean="0">
                <a:solidFill>
                  <a:srgbClr val="FFFFFF"/>
                </a:solidFill>
                <a:latin typeface="Courier"/>
                <a:cs typeface="Courier"/>
              </a:rPr>
              <a:t>myperf_script.txt</a:t>
            </a:r>
            <a:r>
              <a:rPr lang="en-US" b="1" dirty="0" smtClean="0">
                <a:solidFill>
                  <a:srgbClr val="FFFFFF"/>
                </a:solidFill>
                <a:latin typeface="Courier"/>
                <a:cs typeface="Courier"/>
              </a:rPr>
              <a:t>|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Courier"/>
                <a:cs typeface="Courier"/>
              </a:rPr>
              <a:t>../</a:t>
            </a:r>
            <a:r>
              <a:rPr lang="en-US" b="1" dirty="0" err="1" smtClean="0">
                <a:solidFill>
                  <a:srgbClr val="FFFFFF"/>
                </a:solidFill>
                <a:latin typeface="Courier"/>
                <a:cs typeface="Courier"/>
              </a:rPr>
              <a:t>FlameGraph</a:t>
            </a:r>
            <a:r>
              <a:rPr lang="en-US" b="1" dirty="0" smtClean="0">
                <a:solidFill>
                  <a:srgbClr val="FFFFFF"/>
                </a:solidFill>
                <a:latin typeface="Courier"/>
                <a:cs typeface="Courier"/>
              </a:rPr>
              <a:t>-master/</a:t>
            </a:r>
            <a:r>
              <a:rPr lang="en-US" b="1" dirty="0" err="1" smtClean="0">
                <a:solidFill>
                  <a:srgbClr val="FFFFFF"/>
                </a:solidFill>
                <a:latin typeface="Courier"/>
                <a:cs typeface="Courier"/>
              </a:rPr>
              <a:t>stackcollapse-perf.pl</a:t>
            </a:r>
            <a:r>
              <a:rPr lang="en-US" b="1" dirty="0" smtClean="0">
                <a:solidFill>
                  <a:srgbClr val="FFFFFF"/>
                </a:solidFill>
                <a:latin typeface="Courier"/>
                <a:cs typeface="Courier"/>
              </a:rPr>
              <a:t> |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Courier"/>
                <a:cs typeface="Courier"/>
              </a:rPr>
              <a:t>../</a:t>
            </a:r>
            <a:r>
              <a:rPr lang="en-US" b="1" dirty="0" err="1" smtClean="0">
                <a:solidFill>
                  <a:srgbClr val="FFFFFF"/>
                </a:solidFill>
                <a:latin typeface="Courier"/>
                <a:cs typeface="Courier"/>
              </a:rPr>
              <a:t>FlameGraph</a:t>
            </a:r>
            <a:r>
              <a:rPr lang="en-US" b="1" dirty="0" smtClean="0">
                <a:solidFill>
                  <a:srgbClr val="FFFFFF"/>
                </a:solidFill>
                <a:latin typeface="Courier"/>
                <a:cs typeface="Courier"/>
              </a:rPr>
              <a:t>-master/</a:t>
            </a:r>
            <a:r>
              <a:rPr lang="en-US" b="1" dirty="0" err="1" smtClean="0">
                <a:solidFill>
                  <a:srgbClr val="FFFFFF"/>
                </a:solidFill>
                <a:latin typeface="Courier"/>
                <a:cs typeface="Courier"/>
              </a:rPr>
              <a:t>flamegraph.pl</a:t>
            </a:r>
            <a:r>
              <a:rPr lang="en-US" b="1" dirty="0" smtClean="0">
                <a:solidFill>
                  <a:srgbClr val="FFFFFF"/>
                </a:solidFill>
                <a:latin typeface="Courier"/>
                <a:cs typeface="Courier"/>
              </a:rPr>
              <a:t> --title ”My graph”</a:t>
            </a:r>
            <a:endParaRPr lang="en-GB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143" y="2023986"/>
            <a:ext cx="8562232" cy="395869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perf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record -a -g –F99 -p &lt;</a:t>
            </a:r>
            <a:r>
              <a:rPr lang="en-US" b="1" dirty="0" err="1" smtClean="0">
                <a:solidFill>
                  <a:schemeClr val="bg1"/>
                </a:solidFill>
                <a:latin typeface="Courier"/>
                <a:cs typeface="Courier"/>
              </a:rPr>
              <a:t>pid</a:t>
            </a:r>
            <a:r>
              <a:rPr lang="en-US" b="1" dirty="0" smtClean="0">
                <a:solidFill>
                  <a:schemeClr val="bg1"/>
                </a:solidFill>
                <a:latin typeface="Courier"/>
                <a:cs typeface="Courier"/>
              </a:rPr>
              <a:t> of process&gt;</a:t>
            </a:r>
          </a:p>
        </p:txBody>
      </p:sp>
    </p:spTree>
    <p:extLst>
      <p:ext uri="{BB962C8B-B14F-4D97-AF65-F5344CB8AC3E}">
        <p14:creationId xmlns:p14="http://schemas.microsoft.com/office/powerpoint/2010/main" val="2254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Flame Graph for </a:t>
            </a:r>
            <a:r>
              <a:rPr lang="en-US" smtClean="0"/>
              <a:t>our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081859"/>
            <a:ext cx="8827129" cy="4888872"/>
          </a:xfrm>
        </p:spPr>
        <p:txBody>
          <a:bodyPr/>
          <a:lstStyle/>
          <a:p>
            <a:r>
              <a:rPr lang="en-US" dirty="0" smtClean="0"/>
              <a:t>Is called </a:t>
            </a:r>
            <a:r>
              <a:rPr lang="en-US" dirty="0" err="1" smtClean="0"/>
              <a:t>lnxdiv</a:t>
            </a:r>
            <a:r>
              <a:rPr lang="en-US" dirty="0" smtClean="0"/>
              <a:t> in at least 2 different places</a:t>
            </a:r>
            <a:endParaRPr lang="en-US" dirty="0"/>
          </a:p>
        </p:txBody>
      </p:sp>
      <p:pic>
        <p:nvPicPr>
          <p:cNvPr id="5" name="Picture 4" descr="Screen Shot 2014-12-04 at 01.05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" y="1631824"/>
            <a:ext cx="8981039" cy="520151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465936" y="1631823"/>
            <a:ext cx="332901" cy="334427"/>
          </a:xfrm>
          <a:prstGeom prst="downArrow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856599" y="1631823"/>
            <a:ext cx="554836" cy="653436"/>
          </a:xfrm>
          <a:prstGeom prst="downArrow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1992071" y="2999553"/>
            <a:ext cx="2675542" cy="234251"/>
          </a:xfrm>
          <a:prstGeom prst="wedgeRectCallout">
            <a:avLst>
              <a:gd name="adj1" fmla="val -91820"/>
              <a:gd name="adj2" fmla="val -1021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PLSQL_RUN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79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57"/>
            <a:ext cx="8229600" cy="1143000"/>
          </a:xfrm>
        </p:spPr>
        <p:txBody>
          <a:bodyPr/>
          <a:lstStyle/>
          <a:p>
            <a:r>
              <a:rPr lang="en-US" dirty="0" smtClean="0"/>
              <a:t>FG for Oracle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41" y="1241591"/>
            <a:ext cx="8751082" cy="5335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4a) Extract </a:t>
            </a:r>
            <a:r>
              <a:rPr lang="en-US" dirty="0" err="1" smtClean="0">
                <a:solidFill>
                  <a:srgbClr val="FF0000"/>
                </a:solidFill>
              </a:rPr>
              <a:t>sed</a:t>
            </a:r>
            <a:r>
              <a:rPr lang="en-US" dirty="0" smtClean="0"/>
              <a:t> commands from </a:t>
            </a:r>
            <a:r>
              <a:rPr lang="en-US" dirty="0" err="1" smtClean="0">
                <a:solidFill>
                  <a:srgbClr val="FF0000"/>
                </a:solidFill>
              </a:rPr>
              <a:t>os_explain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script (by </a:t>
            </a:r>
            <a:r>
              <a:rPr lang="en-US" dirty="0" err="1" smtClean="0"/>
              <a:t>Tanel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4b) Create </a:t>
            </a:r>
            <a:r>
              <a:rPr lang="en-US" dirty="0"/>
              <a:t>the flame </a:t>
            </a:r>
            <a:r>
              <a:rPr lang="en-US" dirty="0" smtClean="0"/>
              <a:t>graph using </a:t>
            </a:r>
            <a:r>
              <a:rPr lang="en-US" dirty="0" err="1" smtClean="0">
                <a:solidFill>
                  <a:srgbClr val="FF0000"/>
                </a:solidFill>
              </a:rPr>
              <a:t>os_explain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mapping</a:t>
            </a:r>
          </a:p>
          <a:p>
            <a:pPr marL="514350" indent="-514350">
              <a:buAutoNum type="arabicParenR" startAt="4"/>
            </a:pPr>
            <a:endParaRPr lang="en-US" dirty="0" smtClean="0"/>
          </a:p>
          <a:p>
            <a:pPr marL="0" indent="0">
              <a:buNone/>
            </a:pPr>
            <a:r>
              <a:rPr lang="en-US" sz="2900" b="1" dirty="0" smtClean="0">
                <a:latin typeface="Courier New"/>
                <a:cs typeface="Courier New"/>
              </a:rPr>
              <a:t>\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042" y="2542214"/>
            <a:ext cx="8637920" cy="611312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US" sz="1600" b="1" dirty="0" err="1">
                <a:solidFill>
                  <a:schemeClr val="bg1"/>
                </a:solidFill>
                <a:latin typeface="Courier"/>
                <a:cs typeface="Courier"/>
              </a:rPr>
              <a:t>w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get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http://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blog.tanelpoder.com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/files/scripts/tools/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unix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os_explain</a:t>
            </a:r>
            <a:endParaRPr lang="en-US" sz="1600" b="1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lvl="1"/>
            <a:r>
              <a:rPr lang="en-US" sz="1600" b="1" dirty="0" err="1">
                <a:solidFill>
                  <a:srgbClr val="FFFFFF"/>
                </a:solidFill>
                <a:latin typeface="Courier"/>
                <a:cs typeface="Courier"/>
              </a:rPr>
              <a:t>grep</a:t>
            </a:r>
            <a:r>
              <a:rPr lang="en-US" sz="1600" b="1" dirty="0">
                <a:solidFill>
                  <a:srgbClr val="FFFFFF"/>
                </a:solidFill>
                <a:latin typeface="Courier"/>
                <a:cs typeface="Courier"/>
              </a:rPr>
              <a:t>  "s\/q" </a:t>
            </a:r>
            <a:r>
              <a:rPr lang="en-US" sz="1600" b="1" dirty="0" err="1">
                <a:solidFill>
                  <a:srgbClr val="FFFFFF"/>
                </a:solidFill>
                <a:latin typeface="Courier"/>
                <a:cs typeface="Courier"/>
              </a:rPr>
              <a:t>os_explain</a:t>
            </a:r>
            <a:r>
              <a:rPr lang="en-US" sz="1600" b="1" dirty="0">
                <a:solidFill>
                  <a:srgbClr val="FFFFFF"/>
                </a:solidFill>
                <a:latin typeface="Courier"/>
                <a:cs typeface="Courier"/>
              </a:rPr>
              <a:t> &gt; </a:t>
            </a:r>
            <a:r>
              <a:rPr lang="en-US" sz="1600" b="1" dirty="0" err="1">
                <a:solidFill>
                  <a:srgbClr val="FFFFFF"/>
                </a:solidFill>
                <a:latin typeface="Courier"/>
                <a:cs typeface="Courier"/>
              </a:rPr>
              <a:t>os_explain.sed</a:t>
            </a:r>
            <a:endParaRPr lang="en-GB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629" y="5033110"/>
            <a:ext cx="8537333" cy="110375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grep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 -v 'cycles:' </a:t>
            </a:r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myperf_script.txt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|</a:t>
            </a:r>
          </a:p>
          <a:p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 -f </a:t>
            </a:r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os_explain.sed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|</a:t>
            </a:r>
          </a:p>
          <a:p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../</a:t>
            </a:r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FlameGraph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-master/</a:t>
            </a:r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stackcollapse-perf.pl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 |</a:t>
            </a:r>
          </a:p>
          <a:p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../</a:t>
            </a:r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FlameGraph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-master/</a:t>
            </a:r>
            <a:r>
              <a:rPr lang="en-US" sz="1600" b="1" dirty="0" err="1" smtClean="0">
                <a:solidFill>
                  <a:srgbClr val="FFFFFF"/>
                </a:solidFill>
                <a:latin typeface="Courier"/>
                <a:cs typeface="Courier"/>
              </a:rPr>
              <a:t>flamegraph.pl</a:t>
            </a:r>
            <a:r>
              <a:rPr lang="en-US" sz="1600" b="1" dirty="0" smtClean="0">
                <a:solidFill>
                  <a:srgbClr val="FFFFFF"/>
                </a:solidFill>
                <a:latin typeface="Courier"/>
                <a:cs typeface="Courier"/>
              </a:rPr>
              <a:t> --title ”My FG" &gt;Figure1.svg</a:t>
            </a:r>
          </a:p>
        </p:txBody>
      </p:sp>
    </p:spTree>
    <p:extLst>
      <p:ext uri="{BB962C8B-B14F-4D97-AF65-F5344CB8AC3E}">
        <p14:creationId xmlns:p14="http://schemas.microsoft.com/office/powerpoint/2010/main" val="1283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Flame Graph for our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creen Shot 2014-12-04 at 01.1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233"/>
            <a:ext cx="9144000" cy="5297109"/>
          </a:xfrm>
          <a:prstGeom prst="rect">
            <a:avLst/>
          </a:prstGeom>
        </p:spPr>
      </p:pic>
      <p:pic>
        <p:nvPicPr>
          <p:cNvPr id="12" name="Picture 11" descr="Screen Shot 2014-12-03 at 22.26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90" y="4882280"/>
            <a:ext cx="7567240" cy="1687530"/>
          </a:xfrm>
          <a:prstGeom prst="rect">
            <a:avLst/>
          </a:prstGeom>
        </p:spPr>
      </p:pic>
      <p:sp>
        <p:nvSpPr>
          <p:cNvPr id="18" name="Rectangular Callout 17"/>
          <p:cNvSpPr/>
          <p:nvPr/>
        </p:nvSpPr>
        <p:spPr>
          <a:xfrm>
            <a:off x="5536027" y="4173362"/>
            <a:ext cx="2305649" cy="493160"/>
          </a:xfrm>
          <a:prstGeom prst="wedgeRectCallout">
            <a:avLst>
              <a:gd name="adj1" fmla="val 88568"/>
              <a:gd name="adj2" fmla="val -276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r>
              <a:rPr lang="en-US" b="1" dirty="0" smtClean="0"/>
              <a:t>. Table access by </a:t>
            </a:r>
            <a:r>
              <a:rPr lang="en-US" b="1" dirty="0" err="1" smtClean="0"/>
              <a:t>rowid</a:t>
            </a:r>
            <a:endParaRPr lang="en-US" b="1" dirty="0"/>
          </a:p>
        </p:txBody>
      </p:sp>
      <p:sp>
        <p:nvSpPr>
          <p:cNvPr id="19" name="Rectangular Callout 18"/>
          <p:cNvSpPr/>
          <p:nvPr/>
        </p:nvSpPr>
        <p:spPr>
          <a:xfrm>
            <a:off x="2354968" y="3966851"/>
            <a:ext cx="2675542" cy="339047"/>
          </a:xfrm>
          <a:prstGeom prst="wedgeRectCallout">
            <a:avLst>
              <a:gd name="adj1" fmla="val -92875"/>
              <a:gd name="adj2" fmla="val 247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6. Full TS</a:t>
            </a:r>
            <a:endParaRPr lang="en-US" b="1" dirty="0"/>
          </a:p>
        </p:txBody>
      </p:sp>
      <p:sp>
        <p:nvSpPr>
          <p:cNvPr id="20" name="Rectangular Callout 19"/>
          <p:cNvSpPr/>
          <p:nvPr/>
        </p:nvSpPr>
        <p:spPr>
          <a:xfrm>
            <a:off x="2354968" y="4370626"/>
            <a:ext cx="2675542" cy="234251"/>
          </a:xfrm>
          <a:prstGeom prst="wedgeRectCallout">
            <a:avLst>
              <a:gd name="adj1" fmla="val -94124"/>
              <a:gd name="adj2" fmla="val 76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2. Hash Group by</a:t>
            </a:r>
            <a:endParaRPr lang="en-US" b="1" dirty="0"/>
          </a:p>
        </p:txBody>
      </p:sp>
      <p:sp>
        <p:nvSpPr>
          <p:cNvPr id="21" name="Rectangular Callout 20"/>
          <p:cNvSpPr/>
          <p:nvPr/>
        </p:nvSpPr>
        <p:spPr>
          <a:xfrm>
            <a:off x="2354968" y="4635700"/>
            <a:ext cx="2675542" cy="234251"/>
          </a:xfrm>
          <a:prstGeom prst="wedgeRectCallout">
            <a:avLst>
              <a:gd name="adj1" fmla="val -100576"/>
              <a:gd name="adj2" fmla="val 313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r>
              <a:rPr lang="en-US" b="1" dirty="0" smtClean="0"/>
              <a:t>. Sort order by</a:t>
            </a:r>
            <a:endParaRPr lang="en-US" b="1" dirty="0"/>
          </a:p>
        </p:txBody>
      </p:sp>
      <p:sp>
        <p:nvSpPr>
          <p:cNvPr id="23" name="Rectangular Callout 22"/>
          <p:cNvSpPr/>
          <p:nvPr/>
        </p:nvSpPr>
        <p:spPr>
          <a:xfrm>
            <a:off x="2515254" y="3421295"/>
            <a:ext cx="2675542" cy="234251"/>
          </a:xfrm>
          <a:prstGeom prst="wedgeRectCallout">
            <a:avLst>
              <a:gd name="adj1" fmla="val -91820"/>
              <a:gd name="adj2" fmla="val 1031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3b. Hash Join</a:t>
            </a:r>
            <a:endParaRPr lang="en-US" b="1" dirty="0"/>
          </a:p>
        </p:txBody>
      </p:sp>
      <p:sp>
        <p:nvSpPr>
          <p:cNvPr id="24" name="Rectangular Callout 23"/>
          <p:cNvSpPr/>
          <p:nvPr/>
        </p:nvSpPr>
        <p:spPr>
          <a:xfrm>
            <a:off x="5536027" y="2921973"/>
            <a:ext cx="2675542" cy="234251"/>
          </a:xfrm>
          <a:prstGeom prst="wedgeRectCallout">
            <a:avLst>
              <a:gd name="adj1" fmla="val 69470"/>
              <a:gd name="adj2" fmla="val -74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PLSQL_RUN</a:t>
            </a:r>
            <a:endParaRPr lang="en-US" b="1" dirty="0"/>
          </a:p>
        </p:txBody>
      </p:sp>
      <p:sp>
        <p:nvSpPr>
          <p:cNvPr id="25" name="Rectangular Callout 24"/>
          <p:cNvSpPr/>
          <p:nvPr/>
        </p:nvSpPr>
        <p:spPr>
          <a:xfrm>
            <a:off x="1812463" y="2921973"/>
            <a:ext cx="2675542" cy="234251"/>
          </a:xfrm>
          <a:prstGeom prst="wedgeRectCallout">
            <a:avLst>
              <a:gd name="adj1" fmla="val -91820"/>
              <a:gd name="adj2" fmla="val -1021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PLSQL_RUN</a:t>
            </a:r>
            <a:endParaRPr lang="en-US" b="1" dirty="0"/>
          </a:p>
        </p:txBody>
      </p:sp>
      <p:sp>
        <p:nvSpPr>
          <p:cNvPr id="27" name="Rectangular Callout 26"/>
          <p:cNvSpPr/>
          <p:nvPr/>
        </p:nvSpPr>
        <p:spPr>
          <a:xfrm>
            <a:off x="2515245" y="3421295"/>
            <a:ext cx="2675542" cy="234251"/>
          </a:xfrm>
          <a:prstGeom prst="wedgeRectCallout">
            <a:avLst>
              <a:gd name="adj1" fmla="val 180530"/>
              <a:gd name="adj2" fmla="val 2504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3. Hash Join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19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for an Execution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flame graph for query execution operations only:</a:t>
            </a:r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76614" y="1751079"/>
            <a:ext cx="8537333" cy="1349976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grep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-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i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-e 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qer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-e 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opifch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-e ^$ 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myperf_script.txt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|</a:t>
            </a:r>
          </a:p>
          <a:p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sed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-f 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os_explain.sed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|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../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FlameGraph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-master/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stackcollapse-perf.pl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|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../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FlameGraph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-master/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flamegraph.pl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 --title "Flame Graph </a:t>
            </a:r>
            <a:r>
              <a:rPr lang="en-US" sz="1600" b="1" dirty="0" err="1" smtClean="0">
                <a:solidFill>
                  <a:schemeClr val="bg1"/>
                </a:solidFill>
                <a:latin typeface="Courier"/>
                <a:cs typeface="Courier"/>
              </a:rPr>
              <a:t>Rowsource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: my select" &gt;Figure2.svg</a:t>
            </a:r>
          </a:p>
        </p:txBody>
      </p:sp>
      <p:pic>
        <p:nvPicPr>
          <p:cNvPr id="8" name="Picture 7" descr="Screen Shot 2014-12-04 at 02.2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428"/>
            <a:ext cx="9144000" cy="17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</a:t>
            </a:r>
            <a:r>
              <a:rPr lang="en-US" sz="3600" dirty="0" smtClean="0"/>
              <a:t>hat </a:t>
            </a:r>
            <a:r>
              <a:rPr lang="en-US" sz="3600" dirty="0"/>
              <a:t>w</a:t>
            </a:r>
            <a:r>
              <a:rPr lang="en-US" sz="3600" dirty="0" smtClean="0"/>
              <a:t>as the join </a:t>
            </a:r>
            <a:r>
              <a:rPr lang="en-US" sz="3600" dirty="0"/>
              <a:t>c</a:t>
            </a:r>
            <a:r>
              <a:rPr lang="en-US" sz="3600" dirty="0" smtClean="0"/>
              <a:t>ondition of the query?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ompute</a:t>
            </a:r>
            <a:r>
              <a:rPr lang="en-US" dirty="0" smtClean="0"/>
              <a:t>(range_scan.VALUE_NUMBER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1000</a:t>
            </a:r>
            <a:r>
              <a:rPr lang="en-US" dirty="0" smtClean="0"/>
              <a:t>) = </a:t>
            </a:r>
            <a:r>
              <a:rPr lang="en-US" b="1" dirty="0" smtClean="0"/>
              <a:t>compute</a:t>
            </a:r>
            <a:r>
              <a:rPr lang="en-US" dirty="0" smtClean="0"/>
              <a:t>(full_table.VALUE_NUMBER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100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4629" y="3982209"/>
            <a:ext cx="8537333" cy="2611860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reate function </a:t>
            </a:r>
            <a:r>
              <a:rPr lang="en-US" sz="1600" b="1" dirty="0" smtClean="0">
                <a:solidFill>
                  <a:schemeClr val="bg1"/>
                </a:solidFill>
                <a:latin typeface="Courier"/>
                <a:cs typeface="Courier"/>
              </a:rPr>
              <a:t>compute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  <a:latin typeface="Courier"/>
                <a:cs typeface="Courier"/>
              </a:rPr>
              <a:t>val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in </a:t>
            </a:r>
            <a:r>
              <a:rPr lang="en-US" sz="1600" dirty="0" err="1" smtClean="0">
                <a:solidFill>
                  <a:schemeClr val="bg1"/>
                </a:solidFill>
                <a:latin typeface="Courier"/>
                <a:cs typeface="Courier"/>
              </a:rPr>
              <a:t>number,</a:t>
            </a:r>
            <a:r>
              <a:rPr lang="en-US" sz="1600" b="1" dirty="0" err="1" smtClean="0">
                <a:solidFill>
                  <a:srgbClr val="FF0000"/>
                </a:solidFill>
                <a:latin typeface="Courier"/>
                <a:cs typeface="Courier"/>
              </a:rPr>
              <a:t>j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number) return varchar2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as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   ret number:=0;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begin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  FOR </a:t>
            </a:r>
            <a:r>
              <a:rPr lang="en-US" sz="1600" dirty="0" err="1" smtClean="0">
                <a:solidFill>
                  <a:schemeClr val="bg1"/>
                </a:solidFill>
                <a:latin typeface="Courier"/>
                <a:cs typeface="Courier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IN 1..</a:t>
            </a: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j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loop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       ret:=ret </a:t>
            </a: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+ mod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  <a:latin typeface="Courier"/>
                <a:cs typeface="Courier"/>
              </a:rPr>
              <a:t>val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* 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i,100) </a:t>
            </a:r>
            <a:r>
              <a:rPr lang="en-US" sz="1600" b="1" dirty="0" smtClean="0">
                <a:solidFill>
                  <a:srgbClr val="FF0000"/>
                </a:solidFill>
                <a:latin typeface="Courier"/>
                <a:cs typeface="Courier"/>
              </a:rPr>
              <a:t>/ </a:t>
            </a:r>
            <a:r>
              <a:rPr lang="en-US" sz="1600" dirty="0" err="1" smtClean="0">
                <a:solidFill>
                  <a:schemeClr val="bg1"/>
                </a:solidFill>
                <a:latin typeface="Courier"/>
                <a:cs typeface="Courier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  end loop;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  return ret;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urier"/>
                <a:cs typeface="Courier"/>
              </a:rPr>
              <a:t>end;</a:t>
            </a:r>
          </a:p>
          <a:p>
            <a:endParaRPr lang="en-US" sz="1600" b="1" dirty="0" smtClean="0">
              <a:solidFill>
                <a:schemeClr val="bg1"/>
              </a:solidFill>
              <a:latin typeface="Courier"/>
              <a:cs typeface="Courier"/>
            </a:endParaRPr>
          </a:p>
        </p:txBody>
      </p:sp>
      <p:pic>
        <p:nvPicPr>
          <p:cNvPr id="5" name="Picture 4" descr="Screen Shot 2014-12-06 at 22.3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1" y="2268764"/>
            <a:ext cx="8851900" cy="162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299" y="2976024"/>
            <a:ext cx="8560663" cy="26938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Luca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Senior </a:t>
            </a:r>
            <a:r>
              <a:rPr lang="en-US" dirty="0" smtClean="0">
                <a:solidFill>
                  <a:srgbClr val="FF0000"/>
                </a:solidFill>
              </a:rPr>
              <a:t>DBA</a:t>
            </a:r>
            <a:r>
              <a:rPr lang="en-US" dirty="0" smtClean="0"/>
              <a:t> and team lead at </a:t>
            </a:r>
            <a:r>
              <a:rPr lang="en-US" dirty="0" smtClean="0">
                <a:solidFill>
                  <a:srgbClr val="FF0000"/>
                </a:solidFill>
              </a:rPr>
              <a:t>CERN</a:t>
            </a:r>
            <a:r>
              <a:rPr lang="en-US" dirty="0" smtClean="0"/>
              <a:t> IT </a:t>
            </a:r>
          </a:p>
          <a:p>
            <a:pPr lvl="1"/>
            <a:r>
              <a:rPr lang="en-US" dirty="0" smtClean="0"/>
              <a:t>Joined CERN in 2005</a:t>
            </a:r>
          </a:p>
          <a:p>
            <a:pPr lvl="1"/>
            <a:r>
              <a:rPr lang="en-US" dirty="0" smtClean="0"/>
              <a:t>Working with </a:t>
            </a:r>
            <a:r>
              <a:rPr lang="en-US" dirty="0"/>
              <a:t>Oracle </a:t>
            </a:r>
            <a:r>
              <a:rPr lang="en-US" dirty="0" smtClean="0"/>
              <a:t>RDBMS since 2000</a:t>
            </a:r>
            <a:endParaRPr lang="en-US" dirty="0"/>
          </a:p>
          <a:p>
            <a:r>
              <a:rPr lang="en-GB" dirty="0" smtClean="0"/>
              <a:t>Passionate </a:t>
            </a:r>
            <a:r>
              <a:rPr lang="en-GB" dirty="0"/>
              <a:t>to </a:t>
            </a:r>
            <a:r>
              <a:rPr lang="en-GB" dirty="0" smtClean="0"/>
              <a:t>learn and share knowledge, how to get most value from database technology</a:t>
            </a:r>
          </a:p>
          <a:p>
            <a:r>
              <a:rPr lang="en-GB" dirty="0" smtClean="0"/>
              <a:t>@</a:t>
            </a:r>
            <a:r>
              <a:rPr lang="en-GB" dirty="0" err="1" smtClean="0"/>
              <a:t>LucaCanaliDB</a:t>
            </a:r>
            <a:r>
              <a:rPr lang="en-GB" dirty="0" smtClean="0"/>
              <a:t> and http://cern.ch/canali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100" name="Picture 4" descr="C:\Working_Set\Activities\blog\figures_blog_entry_calibrate_io\SLOB_test_850_slaves_with_latency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9" y="4328629"/>
            <a:ext cx="3445792" cy="22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ak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89" y="4461611"/>
            <a:ext cx="3193380" cy="18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for Server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 server workload captured from 20 sec</a:t>
            </a:r>
            <a:endParaRPr lang="en-US" dirty="0"/>
          </a:p>
        </p:txBody>
      </p:sp>
      <p:pic>
        <p:nvPicPr>
          <p:cNvPr id="6" name="Picture 5" descr="Screen Shot 2014-12-02 at 17.3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7" y="1709279"/>
            <a:ext cx="7245228" cy="50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</a:t>
            </a:r>
            <a:r>
              <a:rPr lang="en-US" dirty="0" smtClean="0"/>
              <a:t> &amp; Flame Graphs: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49"/>
            <a:ext cx="8827129" cy="5197137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Perf</a:t>
            </a:r>
            <a:endParaRPr lang="en-US" dirty="0" smtClean="0"/>
          </a:p>
          <a:p>
            <a:pPr lvl="1"/>
            <a:r>
              <a:rPr lang="en-US" dirty="0" smtClean="0"/>
              <a:t>user space </a:t>
            </a:r>
            <a:r>
              <a:rPr lang="en-US" dirty="0" smtClean="0">
                <a:solidFill>
                  <a:srgbClr val="FF0000"/>
                </a:solidFill>
              </a:rPr>
              <a:t>exploration</a:t>
            </a:r>
          </a:p>
          <a:p>
            <a:pPr lvl="1"/>
            <a:r>
              <a:rPr lang="en-US" dirty="0"/>
              <a:t>available &gt;</a:t>
            </a:r>
            <a:r>
              <a:rPr lang="en-US" dirty="0" smtClean="0"/>
              <a:t>RHEL 6</a:t>
            </a:r>
          </a:p>
          <a:p>
            <a:pPr lvl="1"/>
            <a:r>
              <a:rPr lang="en-US" dirty="0" smtClean="0"/>
              <a:t>there other useful features (</a:t>
            </a:r>
            <a:r>
              <a:rPr lang="en-US" dirty="0" smtClean="0">
                <a:solidFill>
                  <a:srgbClr val="FF0000"/>
                </a:solidFill>
              </a:rPr>
              <a:t>events</a:t>
            </a:r>
            <a:r>
              <a:rPr lang="en-US" dirty="0" smtClean="0"/>
              <a:t> tracing and </a:t>
            </a:r>
            <a:r>
              <a:rPr lang="en-US" dirty="0" smtClean="0">
                <a:solidFill>
                  <a:srgbClr val="FF0000"/>
                </a:solidFill>
              </a:rPr>
              <a:t>probes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Flame graph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all stack </a:t>
            </a:r>
            <a:r>
              <a:rPr lang="en-US" dirty="0" smtClean="0">
                <a:solidFill>
                  <a:srgbClr val="FF0000"/>
                </a:solidFill>
              </a:rPr>
              <a:t>visualization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err="1" smtClean="0"/>
              <a:t>Perf</a:t>
            </a:r>
            <a:r>
              <a:rPr lang="en-US" dirty="0" smtClean="0"/>
              <a:t> + flame graph</a:t>
            </a:r>
          </a:p>
          <a:p>
            <a:pPr lvl="1"/>
            <a:r>
              <a:rPr lang="en-US" dirty="0" smtClean="0"/>
              <a:t>Performance investigation</a:t>
            </a:r>
          </a:p>
          <a:p>
            <a:pPr lvl="2"/>
            <a:r>
              <a:rPr lang="en-US" dirty="0"/>
              <a:t>When wait-event interface does not deliver relevant information – </a:t>
            </a:r>
            <a:r>
              <a:rPr lang="en-US" dirty="0">
                <a:solidFill>
                  <a:srgbClr val="FF0000"/>
                </a:solidFill>
              </a:rPr>
              <a:t>CPU intensive </a:t>
            </a:r>
            <a:r>
              <a:rPr lang="en-US" dirty="0"/>
              <a:t>processing</a:t>
            </a:r>
          </a:p>
          <a:p>
            <a:pPr marL="749808" lvl="2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Advanced Tracing for Linux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/>
          <a:lstStyle/>
          <a:p>
            <a:r>
              <a:rPr lang="en-GB" sz="3600" dirty="0" smtClean="0"/>
              <a:t>Solaris has DTrace since 2005, Linux is catching up </a:t>
            </a:r>
          </a:p>
          <a:p>
            <a:r>
              <a:rPr lang="en-GB" sz="3600" dirty="0" smtClean="0"/>
              <a:t>Currently </a:t>
            </a:r>
            <a:r>
              <a:rPr lang="en-GB" sz="3600" dirty="0" smtClean="0">
                <a:solidFill>
                  <a:srgbClr val="FF0000"/>
                </a:solidFill>
              </a:rPr>
              <a:t>many tools available</a:t>
            </a:r>
          </a:p>
          <a:p>
            <a:pPr lvl="1"/>
            <a:r>
              <a:rPr lang="en-GB" sz="2800" dirty="0" smtClean="0"/>
              <a:t>Oracle Linux DTrace, Dtrace4linux, </a:t>
            </a:r>
            <a:r>
              <a:rPr lang="en-GB" sz="2800" dirty="0" err="1" smtClean="0"/>
              <a:t>SystemTap</a:t>
            </a:r>
            <a:r>
              <a:rPr lang="en-GB" sz="2800" dirty="0" smtClean="0"/>
              <a:t>, </a:t>
            </a:r>
            <a:r>
              <a:rPr lang="en-GB" sz="2800" dirty="0" err="1" smtClean="0"/>
              <a:t>perf_events</a:t>
            </a:r>
            <a:r>
              <a:rPr lang="en-GB" sz="2800" dirty="0" smtClean="0"/>
              <a:t>, </a:t>
            </a:r>
            <a:r>
              <a:rPr lang="en-GB" sz="2800" dirty="0" err="1" smtClean="0"/>
              <a:t>ftrace</a:t>
            </a:r>
            <a:r>
              <a:rPr lang="en-GB" sz="2800" dirty="0" smtClean="0"/>
              <a:t>, </a:t>
            </a:r>
            <a:r>
              <a:rPr lang="en-GB" sz="2800" dirty="0" err="1" smtClean="0"/>
              <a:t>ktap</a:t>
            </a:r>
            <a:r>
              <a:rPr lang="en-GB" sz="2800" dirty="0" smtClean="0"/>
              <a:t>, </a:t>
            </a:r>
            <a:r>
              <a:rPr lang="en-GB" sz="2800" dirty="0" err="1" smtClean="0"/>
              <a:t>LTTng</a:t>
            </a:r>
            <a:r>
              <a:rPr lang="en-GB" sz="2800" dirty="0" smtClean="0"/>
              <a:t>, </a:t>
            </a:r>
            <a:r>
              <a:rPr lang="en-GB" sz="2800" dirty="0" err="1" smtClean="0"/>
              <a:t>eBPF</a:t>
            </a:r>
            <a:r>
              <a:rPr lang="en-GB" sz="2800" dirty="0" smtClean="0"/>
              <a:t>, </a:t>
            </a:r>
            <a:r>
              <a:rPr lang="en-GB" sz="2800" dirty="0" err="1" smtClean="0"/>
              <a:t>sysdig</a:t>
            </a:r>
            <a:endParaRPr lang="en-GB" sz="2800" dirty="0" smtClean="0"/>
          </a:p>
          <a:p>
            <a:pPr lvl="1"/>
            <a:r>
              <a:rPr lang="en-GB" sz="2800" dirty="0"/>
              <a:t>Most of them still in </a:t>
            </a:r>
            <a:r>
              <a:rPr lang="en-GB" sz="2800" dirty="0">
                <a:solidFill>
                  <a:srgbClr val="FF0000"/>
                </a:solidFill>
              </a:rPr>
              <a:t>development </a:t>
            </a:r>
          </a:p>
          <a:p>
            <a:pPr marL="448056" lvl="1" indent="0">
              <a:buNone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DTrace and Linux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/>
          <a:lstStyle/>
          <a:p>
            <a:r>
              <a:rPr lang="en-GB" dirty="0" smtClean="0"/>
              <a:t>DTrace license is </a:t>
            </a:r>
            <a:r>
              <a:rPr lang="en-GB" dirty="0" smtClean="0">
                <a:solidFill>
                  <a:srgbClr val="FF0000"/>
                </a:solidFill>
              </a:rPr>
              <a:t>CDDL</a:t>
            </a:r>
            <a:r>
              <a:rPr lang="en-GB" dirty="0" smtClean="0"/>
              <a:t>, incompatible with GPL</a:t>
            </a:r>
          </a:p>
          <a:p>
            <a:r>
              <a:rPr lang="en-GB" dirty="0" smtClean="0"/>
              <a:t>There are 2 ports of DTrace for Linux</a:t>
            </a:r>
          </a:p>
          <a:p>
            <a:pPr lvl="1"/>
            <a:r>
              <a:rPr lang="en-GB" dirty="0" smtClean="0"/>
              <a:t>Both still in active development</a:t>
            </a:r>
          </a:p>
          <a:p>
            <a:pPr lvl="1"/>
            <a:r>
              <a:rPr lang="en-GB" dirty="0" smtClean="0"/>
              <a:t>Oracle’s port for OEL (for </a:t>
            </a:r>
            <a:r>
              <a:rPr lang="en-GB" dirty="0" smtClean="0">
                <a:solidFill>
                  <a:srgbClr val="FF0000"/>
                </a:solidFill>
              </a:rPr>
              <a:t>ULN</a:t>
            </a:r>
            <a:r>
              <a:rPr lang="en-GB" dirty="0" smtClean="0"/>
              <a:t> subscribers)</a:t>
            </a:r>
            <a:endParaRPr lang="en-GB" dirty="0"/>
          </a:p>
          <a:p>
            <a:pPr lvl="2"/>
            <a:r>
              <a:rPr lang="en-GB" dirty="0" smtClean="0"/>
              <a:t>Notably it does not yet have </a:t>
            </a:r>
            <a:r>
              <a:rPr lang="en-GB" dirty="0" err="1" smtClean="0"/>
              <a:t>userspace</a:t>
            </a:r>
            <a:r>
              <a:rPr lang="en-GB" dirty="0" smtClean="0"/>
              <a:t> tracing with the ‘</a:t>
            </a:r>
            <a:r>
              <a:rPr lang="en-GB" dirty="0" err="1" smtClean="0"/>
              <a:t>pid</a:t>
            </a:r>
            <a:r>
              <a:rPr lang="en-GB" dirty="0" smtClean="0"/>
              <a:t> provider’</a:t>
            </a:r>
          </a:p>
          <a:p>
            <a:pPr lvl="1"/>
            <a:r>
              <a:rPr lang="en-GB" dirty="0"/>
              <a:t>‘</a:t>
            </a:r>
            <a:r>
              <a:rPr lang="en-GB" dirty="0" smtClean="0"/>
              <a:t>dtrace4linux’: a one-person effort 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unstable</a:t>
            </a:r>
            <a:r>
              <a:rPr lang="en-GB" dirty="0" smtClean="0"/>
              <a:t> but with more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Measure Latency with Dynamic Tracing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GB" dirty="0" smtClean="0"/>
              <a:t>The main ingredients:</a:t>
            </a:r>
          </a:p>
          <a:p>
            <a:r>
              <a:rPr lang="en-GB" dirty="0" smtClean="0"/>
              <a:t>Trigger execution probe at the start of a system call (or a users function)</a:t>
            </a:r>
          </a:p>
          <a:p>
            <a:r>
              <a:rPr lang="en-GB" dirty="0" smtClean="0"/>
              <a:t>Run a probe at the return from the call</a:t>
            </a:r>
          </a:p>
          <a:p>
            <a:r>
              <a:rPr lang="en-GB" dirty="0" smtClean="0"/>
              <a:t>Measure the elapsed time</a:t>
            </a:r>
          </a:p>
          <a:p>
            <a:r>
              <a:rPr lang="en-GB" dirty="0" smtClean="0"/>
              <a:t>Aggregate data in a latency histogram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An Example with DTrace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541428"/>
            <a:ext cx="8827129" cy="4411803"/>
          </a:xfrm>
        </p:spPr>
        <p:txBody>
          <a:bodyPr>
            <a:normAutofit/>
          </a:bodyPr>
          <a:lstStyle/>
          <a:p>
            <a:r>
              <a:rPr lang="en-US" dirty="0" smtClean="0"/>
              <a:t>Measure latency </a:t>
            </a:r>
            <a:r>
              <a:rPr lang="en-US" dirty="0"/>
              <a:t>histogram of </a:t>
            </a:r>
            <a:r>
              <a:rPr lang="en-US" dirty="0" smtClean="0"/>
              <a:t>pread64 calls</a:t>
            </a:r>
          </a:p>
          <a:p>
            <a:pPr lvl="1"/>
            <a:r>
              <a:rPr lang="en-US" dirty="0" smtClean="0"/>
              <a:t>Note: IOPS and latency of random reads very important for troubleshooting OLTP performance</a:t>
            </a:r>
          </a:p>
          <a:p>
            <a:pPr marL="36576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3302" y="3000382"/>
            <a:ext cx="7780468" cy="371985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dtrace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-n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'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syscall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::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pread64:entry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{ self-&gt;s = timestamp; } 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</a:b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syscall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::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pread64:return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/self-&gt;s/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{ </a:t>
            </a:r>
          </a:p>
          <a:p>
            <a:pPr marL="0" lvl="1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@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["ns"] =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quantize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(timestamp -self-&gt;s); 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self-&gt;s = 0; </a:t>
            </a: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/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</a:b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tick-10s {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</a:b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printa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(@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);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</a:b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trunc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(@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);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</a:b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}'</a:t>
            </a:r>
          </a:p>
        </p:txBody>
      </p:sp>
    </p:spTree>
    <p:extLst>
      <p:ext uri="{BB962C8B-B14F-4D97-AF65-F5344CB8AC3E}">
        <p14:creationId xmlns:p14="http://schemas.microsoft.com/office/powerpoint/2010/main" val="330642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err="1" smtClean="0"/>
              <a:t>SystemTap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Backed by </a:t>
            </a:r>
            <a:r>
              <a:rPr lang="en-GB" dirty="0" smtClean="0">
                <a:solidFill>
                  <a:srgbClr val="FF0000"/>
                </a:solidFill>
              </a:rPr>
              <a:t>Red Hat</a:t>
            </a:r>
            <a:r>
              <a:rPr lang="en-GB" dirty="0" smtClean="0"/>
              <a:t>, started in 2005</a:t>
            </a:r>
          </a:p>
          <a:p>
            <a:pPr lvl="1"/>
            <a:r>
              <a:rPr lang="en-GB" dirty="0" smtClean="0"/>
              <a:t>Version 1.0 in 2009</a:t>
            </a:r>
          </a:p>
          <a:p>
            <a:r>
              <a:rPr lang="en-GB" dirty="0" smtClean="0"/>
              <a:t>Works by compiling and loading </a:t>
            </a:r>
            <a:r>
              <a:rPr lang="en-GB" dirty="0" smtClean="0">
                <a:solidFill>
                  <a:srgbClr val="FF0000"/>
                </a:solidFill>
              </a:rPr>
              <a:t>kernel modules</a:t>
            </a:r>
          </a:p>
          <a:p>
            <a:r>
              <a:rPr lang="en-GB" dirty="0" smtClean="0"/>
              <a:t>Scripting </a:t>
            </a:r>
            <a:r>
              <a:rPr lang="en-GB" dirty="0" smtClean="0">
                <a:solidFill>
                  <a:srgbClr val="FF0000"/>
                </a:solidFill>
              </a:rPr>
              <a:t>language similar to C</a:t>
            </a:r>
            <a:r>
              <a:rPr lang="en-GB" dirty="0" smtClean="0"/>
              <a:t>, allows adding C extensions</a:t>
            </a:r>
          </a:p>
          <a:p>
            <a:r>
              <a:rPr lang="en-GB" dirty="0" smtClean="0"/>
              <a:t>Easy to start working with it: </a:t>
            </a:r>
          </a:p>
          <a:p>
            <a:pPr lvl="1"/>
            <a:r>
              <a:rPr lang="en-GB" dirty="0" smtClean="0"/>
              <a:t>Look at example probes and build from there</a:t>
            </a:r>
          </a:p>
          <a:p>
            <a:pPr lvl="1"/>
            <a:r>
              <a:rPr lang="en-GB" dirty="0" smtClean="0"/>
              <a:t>Many similarities between DTrace and </a:t>
            </a:r>
            <a:r>
              <a:rPr lang="en-GB" dirty="0" err="1" smtClean="0"/>
              <a:t>SystemTap</a:t>
            </a:r>
            <a:r>
              <a:rPr lang="en-GB" dirty="0" smtClean="0"/>
              <a:t> probes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6" name="Picture 2" descr="http://upload.wikimedia.org/wikipedia/en/thumb/9/9f/Smileytap.svg/352px-Smileyta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65" y="346965"/>
            <a:ext cx="2195010" cy="205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err="1" smtClean="0"/>
              <a:t>SystemTap</a:t>
            </a:r>
            <a:r>
              <a:rPr lang="en-US" dirty="0" smtClean="0"/>
              <a:t> </a:t>
            </a:r>
            <a:r>
              <a:rPr lang="en-US" dirty="0" err="1"/>
              <a:t>U</a:t>
            </a:r>
            <a:r>
              <a:rPr lang="en-US" dirty="0" err="1" smtClean="0"/>
              <a:t>serspace</a:t>
            </a:r>
            <a:r>
              <a:rPr lang="en-US" dirty="0" smtClean="0"/>
              <a:t> Probes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Probes into executable processes (</a:t>
            </a:r>
            <a:r>
              <a:rPr lang="en-GB" dirty="0" err="1" smtClean="0">
                <a:solidFill>
                  <a:srgbClr val="FF0000"/>
                </a:solidFill>
              </a:rPr>
              <a:t>userspace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GB" dirty="0" smtClean="0"/>
              <a:t>Read function arguments</a:t>
            </a:r>
          </a:p>
          <a:p>
            <a:pPr lvl="1"/>
            <a:r>
              <a:rPr lang="en-GB" dirty="0" smtClean="0"/>
              <a:t>Read from process </a:t>
            </a:r>
            <a:r>
              <a:rPr lang="en-GB" dirty="0" smtClean="0">
                <a:solidFill>
                  <a:srgbClr val="FF0000"/>
                </a:solidFill>
              </a:rPr>
              <a:t>memory</a:t>
            </a:r>
            <a:r>
              <a:rPr lang="en-GB" dirty="0" smtClean="0"/>
              <a:t> (ex: SGA and PGA)</a:t>
            </a:r>
          </a:p>
          <a:p>
            <a:r>
              <a:rPr lang="en-GB" dirty="0"/>
              <a:t>Linux support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UTRACE</a:t>
            </a:r>
            <a:r>
              <a:rPr lang="en-GB" dirty="0"/>
              <a:t> -&gt; available with </a:t>
            </a:r>
            <a:r>
              <a:rPr lang="en-GB" dirty="0" err="1"/>
              <a:t>SystemTap</a:t>
            </a:r>
            <a:r>
              <a:rPr lang="en-GB" dirty="0"/>
              <a:t> also in RHEL6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UPROBES</a:t>
            </a:r>
            <a:r>
              <a:rPr lang="en-GB" dirty="0"/>
              <a:t> -&gt; replace UTRACE for kernel version from 3.5, </a:t>
            </a:r>
            <a:r>
              <a:rPr lang="en-GB" dirty="0" smtClean="0"/>
              <a:t>available </a:t>
            </a:r>
            <a:r>
              <a:rPr lang="en-GB" dirty="0"/>
              <a:t>with </a:t>
            </a:r>
            <a:r>
              <a:rPr lang="en-GB" dirty="0" err="1"/>
              <a:t>SystemTap</a:t>
            </a:r>
            <a:r>
              <a:rPr lang="en-GB" dirty="0"/>
              <a:t> and more tools</a:t>
            </a:r>
          </a:p>
          <a:p>
            <a:pPr lvl="1"/>
            <a:r>
              <a:rPr lang="en-GB" dirty="0"/>
              <a:t>Dtrace4linux can also do </a:t>
            </a:r>
            <a:r>
              <a:rPr lang="en-GB" dirty="0" err="1"/>
              <a:t>userspace</a:t>
            </a:r>
            <a:r>
              <a:rPr lang="en-GB" dirty="0"/>
              <a:t> tracing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check if </a:t>
            </a:r>
            <a:r>
              <a:rPr lang="en-US" dirty="0" err="1"/>
              <a:t>u</a:t>
            </a:r>
            <a:r>
              <a:rPr lang="en-US" dirty="0" err="1" smtClean="0"/>
              <a:t>serspace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racing is available/active on your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/>
          <a:lstStyle/>
          <a:p>
            <a:r>
              <a:rPr lang="en-GB" sz="3600" dirty="0"/>
              <a:t>This is how to check if UTRACE extensions are configured</a:t>
            </a:r>
            <a:r>
              <a:rPr lang="en-GB" sz="3600" dirty="0" smtClean="0"/>
              <a:t>:</a:t>
            </a:r>
          </a:p>
          <a:p>
            <a:endParaRPr lang="en-GB" sz="3600" dirty="0" smtClean="0"/>
          </a:p>
          <a:p>
            <a:r>
              <a:rPr lang="en-GB" sz="3600" dirty="0" smtClean="0"/>
              <a:t>This </a:t>
            </a:r>
            <a:r>
              <a:rPr lang="en-GB" sz="3600" dirty="0"/>
              <a:t>is how to check if UPROBES are available</a:t>
            </a:r>
            <a:r>
              <a:rPr lang="en-GB" sz="3600" dirty="0" smtClean="0"/>
              <a:t>:</a:t>
            </a:r>
          </a:p>
          <a:p>
            <a:pPr marL="448056" lvl="1" indent="0">
              <a:buNone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2079" y="3186813"/>
            <a:ext cx="7780468" cy="672867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grep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CONFIG_UTRACE /boot/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config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-`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uname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-r`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CONFIG_UTRACE=y</a:t>
            </a: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079" y="5115956"/>
            <a:ext cx="7780468" cy="949866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grep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CONFIG_UPROB /boot/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config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-`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uname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-r`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CONFIG_UPROBES=y</a:t>
            </a:r>
          </a:p>
          <a:p>
            <a:pPr marL="0" lvl="1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CONFIG_UPROBE_EVENT=y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functions to probe the Oracle wait </a:t>
            </a:r>
            <a:r>
              <a:rPr lang="en-US" dirty="0"/>
              <a:t>e</a:t>
            </a:r>
            <a:r>
              <a:rPr lang="en-US" dirty="0" smtClean="0"/>
              <a:t>vent </a:t>
            </a:r>
            <a:r>
              <a:rPr lang="en-US" dirty="0"/>
              <a:t>i</a:t>
            </a:r>
            <a:r>
              <a:rPr lang="en-US" dirty="0" smtClean="0"/>
              <a:t>nterface</a:t>
            </a:r>
            <a:endParaRPr lang="en-GB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605658"/>
              </p:ext>
            </p:extLst>
          </p:nvPr>
        </p:nvGraphicFramePr>
        <p:xfrm>
          <a:off x="440061" y="1571532"/>
          <a:ext cx="8442664" cy="51023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5018"/>
                <a:gridCol w="3923930"/>
                <a:gridCol w="3213716"/>
              </a:tblGrid>
              <a:tr h="310224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Function name</a:t>
                      </a:r>
                    </a:p>
                  </a:txBody>
                  <a:tcPr marL="40849" marR="40849" marT="20424" marB="204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Purpose</a:t>
                      </a:r>
                    </a:p>
                  </a:txBody>
                  <a:tcPr marL="40849" marR="40849" marT="20424" marB="204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Selected parameters</a:t>
                      </a:r>
                    </a:p>
                  </a:txBody>
                  <a:tcPr marL="40849" marR="40849" marT="20424" marB="20424" anchor="ctr"/>
                </a:tc>
              </a:tr>
              <a:tr h="240227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KSKTHBWT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40849" marR="40849" marT="20424" marB="204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Kernel </a:t>
                      </a:r>
                      <a:r>
                        <a:rPr lang="en-GB" sz="1600" dirty="0" smtClean="0">
                          <a:effectLst/>
                        </a:rPr>
                        <a:t>Service </a:t>
                      </a:r>
                      <a:r>
                        <a:rPr lang="en-GB" sz="1600" dirty="0" err="1" smtClean="0">
                          <a:effectLst/>
                        </a:rPr>
                        <a:t>Kompile</a:t>
                      </a:r>
                      <a:r>
                        <a:rPr lang="en-GB" sz="1600" dirty="0" smtClean="0">
                          <a:effectLst/>
                        </a:rPr>
                        <a:t> Thread Begin Wait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/>
                        <a:t/>
                      </a:r>
                      <a:br>
                        <a:rPr lang="en-GB" sz="1600" dirty="0"/>
                      </a:br>
                      <a:r>
                        <a:rPr lang="en-GB" sz="1600" dirty="0">
                          <a:effectLst/>
                        </a:rPr>
                        <a:t>This function is called at the start of an Oracle wait event.</a:t>
                      </a:r>
                      <a:r>
                        <a:rPr lang="en-GB" sz="1600" dirty="0"/>
                        <a:t/>
                      </a:r>
                      <a:br>
                        <a:rPr lang="en-GB" sz="1600" dirty="0"/>
                      </a:br>
                      <a:r>
                        <a:rPr lang="en-GB" sz="1600" dirty="0" smtClean="0">
                          <a:effectLst/>
                        </a:rPr>
                        <a:t>The suffix “</a:t>
                      </a:r>
                      <a:r>
                        <a:rPr lang="en-GB" sz="1600" dirty="0" err="1" smtClean="0">
                          <a:effectLst/>
                        </a:rPr>
                        <a:t>bwt</a:t>
                      </a:r>
                      <a:r>
                        <a:rPr lang="en-GB" sz="1600" dirty="0" smtClean="0">
                          <a:effectLst/>
                        </a:rPr>
                        <a:t>" most likely stands for “begin wait".</a:t>
                      </a:r>
                      <a:endParaRPr lang="en-GB" sz="1600" dirty="0" smtClean="0"/>
                    </a:p>
                    <a:p>
                      <a:pPr algn="l"/>
                      <a:endParaRPr lang="en-GB" sz="1600" dirty="0" smtClean="0"/>
                    </a:p>
                    <a:p>
                      <a:pPr algn="l"/>
                      <a:r>
                        <a:rPr lang="en-GB" sz="1600" dirty="0" err="1" smtClean="0">
                          <a:effectLst/>
                        </a:rPr>
                        <a:t>kslwtbctx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is its parent function call and marks the start of a wait event. </a:t>
                      </a:r>
                      <a:endParaRPr lang="en-GB" sz="1600" dirty="0"/>
                    </a:p>
                  </a:txBody>
                  <a:tcPr marL="40849" marR="40849" marT="20424" marB="204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effectLst/>
                        </a:rPr>
                        <a:t>register </a:t>
                      </a:r>
                      <a:r>
                        <a:rPr lang="en-GB" sz="1600" dirty="0">
                          <a:effectLst/>
                        </a:rPr>
                        <a:t>r13 -&gt; points into X$KSUSE (V$SESSION) SGA segmented array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register </a:t>
                      </a:r>
                      <a:r>
                        <a:rPr lang="en-GB" sz="1600" dirty="0" err="1">
                          <a:effectLst/>
                        </a:rPr>
                        <a:t>rsi</a:t>
                      </a:r>
                      <a:r>
                        <a:rPr lang="en-GB" sz="1600" dirty="0">
                          <a:effectLst/>
                        </a:rPr>
                        <a:t> -&gt; timestamp of the beginning of the wait (in </a:t>
                      </a:r>
                      <a:r>
                        <a:rPr lang="en-GB" sz="1600" dirty="0" smtClean="0">
                          <a:effectLst/>
                        </a:rPr>
                        <a:t>microseconds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register </a:t>
                      </a:r>
                      <a:r>
                        <a:rPr lang="en-GB" sz="1600" dirty="0" err="1">
                          <a:effectLst/>
                        </a:rPr>
                        <a:t>rdx</a:t>
                      </a:r>
                      <a:r>
                        <a:rPr lang="en-GB" sz="1600" dirty="0">
                          <a:effectLst/>
                        </a:rPr>
                        <a:t> -&gt; wait event number</a:t>
                      </a:r>
                      <a:endParaRPr lang="en-GB" sz="1600" dirty="0"/>
                    </a:p>
                  </a:txBody>
                  <a:tcPr marL="40849" marR="40849" marT="20424" marB="20424" anchor="ctr"/>
                </a:tc>
              </a:tr>
              <a:tr h="2171567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KSKTHEWT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40849" marR="40849" marT="20424" marB="204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Kernel </a:t>
                      </a:r>
                      <a:r>
                        <a:rPr lang="en-GB" sz="1600" dirty="0" smtClean="0">
                          <a:effectLst/>
                        </a:rPr>
                        <a:t>Service </a:t>
                      </a:r>
                      <a:r>
                        <a:rPr lang="en-GB" sz="1600" dirty="0" err="1">
                          <a:effectLst/>
                        </a:rPr>
                        <a:t>Kompile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Thread End Wait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r>
                        <a:rPr lang="en-GB" sz="1600" dirty="0"/>
                        <a:t/>
                      </a:r>
                      <a:br>
                        <a:rPr lang="en-GB" sz="1600" dirty="0"/>
                      </a:br>
                      <a:r>
                        <a:rPr lang="en-GB" sz="1600" dirty="0">
                          <a:effectLst/>
                        </a:rPr>
                        <a:t>This function is called at the end of an Oracle wait event.</a:t>
                      </a:r>
                      <a:r>
                        <a:rPr lang="en-GB" sz="1600" dirty="0"/>
                        <a:t/>
                      </a:r>
                      <a:br>
                        <a:rPr lang="en-GB" sz="1600" dirty="0"/>
                      </a:br>
                      <a:r>
                        <a:rPr lang="en-GB" sz="1600" dirty="0" smtClean="0">
                          <a:effectLst/>
                        </a:rPr>
                        <a:t>The suffix "</a:t>
                      </a:r>
                      <a:r>
                        <a:rPr lang="en-GB" sz="1600" dirty="0" err="1" smtClean="0">
                          <a:effectLst/>
                        </a:rPr>
                        <a:t>ewt</a:t>
                      </a:r>
                      <a:r>
                        <a:rPr lang="en-GB" sz="1600" dirty="0" smtClean="0">
                          <a:effectLst/>
                        </a:rPr>
                        <a:t>" most likely stands for "end wait".</a:t>
                      </a:r>
                      <a:endParaRPr lang="en-GB" sz="1600" dirty="0" smtClean="0"/>
                    </a:p>
                    <a:p>
                      <a:pPr algn="l"/>
                      <a:endParaRPr lang="en-GB" sz="1600" dirty="0" smtClean="0"/>
                    </a:p>
                    <a:p>
                      <a:pPr algn="l"/>
                      <a:r>
                        <a:rPr lang="en-GB" sz="1600" dirty="0" err="1" smtClean="0">
                          <a:effectLst/>
                        </a:rPr>
                        <a:t>kslwtectx</a:t>
                      </a:r>
                      <a:r>
                        <a:rPr lang="en-GB" sz="1600" dirty="0">
                          <a:effectLst/>
                        </a:rPr>
                        <a:t> is its parent function call marking the end of a wait event</a:t>
                      </a:r>
                      <a:r>
                        <a:rPr lang="en-GB" sz="1600" dirty="0" smtClean="0">
                          <a:effectLst/>
                        </a:rPr>
                        <a:t>.</a:t>
                      </a:r>
                      <a:endParaRPr lang="en-GB" sz="1600" dirty="0"/>
                    </a:p>
                  </a:txBody>
                  <a:tcPr marL="40849" marR="40849" marT="20424" marB="2042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effectLst/>
                        </a:rPr>
                        <a:t>register </a:t>
                      </a:r>
                      <a:r>
                        <a:rPr lang="en-GB" sz="1600" dirty="0">
                          <a:effectLst/>
                        </a:rPr>
                        <a:t>r13 -&gt; points into X$KSUSE (V$SESSION) SGA segmented array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register </a:t>
                      </a:r>
                      <a:r>
                        <a:rPr lang="en-GB" sz="1600" dirty="0" err="1">
                          <a:effectLst/>
                        </a:rPr>
                        <a:t>rdi</a:t>
                      </a:r>
                      <a:r>
                        <a:rPr lang="en-GB" sz="1600" dirty="0">
                          <a:effectLst/>
                        </a:rPr>
                        <a:t> -&gt; timestamp of the beginning of the wait (in microseconds)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register </a:t>
                      </a:r>
                      <a:r>
                        <a:rPr lang="en-GB" sz="1600" dirty="0" err="1">
                          <a:effectLst/>
                        </a:rPr>
                        <a:t>rsi</a:t>
                      </a:r>
                      <a:r>
                        <a:rPr lang="en-GB" sz="1600" dirty="0">
                          <a:effectLst/>
                        </a:rPr>
                        <a:t> -&gt; wait event number</a:t>
                      </a:r>
                      <a:endParaRPr lang="en-GB" sz="1600" dirty="0"/>
                    </a:p>
                  </a:txBody>
                  <a:tcPr marL="40849" marR="40849" marT="20424" marB="20424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4688" y="194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CERN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 smtClean="0"/>
              <a:t>CERN </a:t>
            </a:r>
            <a:r>
              <a:rPr lang="en-US" sz="2100" dirty="0"/>
              <a:t>- European Laboratory for Particle </a:t>
            </a:r>
            <a:r>
              <a:rPr lang="en-US" sz="2100" dirty="0" smtClean="0"/>
              <a:t>Physics</a:t>
            </a:r>
          </a:p>
          <a:p>
            <a:r>
              <a:rPr lang="en-US" sz="2100" dirty="0" smtClean="0"/>
              <a:t>Founded </a:t>
            </a:r>
            <a:r>
              <a:rPr lang="en-US" sz="2100" dirty="0"/>
              <a:t>in 1954 by 12 </a:t>
            </a:r>
            <a:r>
              <a:rPr lang="en-US" sz="2100" dirty="0" smtClean="0"/>
              <a:t>countries </a:t>
            </a:r>
            <a:r>
              <a:rPr lang="en-US" sz="2100" dirty="0"/>
              <a:t>for fundamental physics research in a post-war Europe </a:t>
            </a:r>
          </a:p>
          <a:p>
            <a:r>
              <a:rPr lang="en-US" sz="2100" dirty="0" smtClean="0"/>
              <a:t>Today 21 member states + world-wide collaborations</a:t>
            </a:r>
          </a:p>
          <a:p>
            <a:pPr marL="800100" lvl="1" indent="-342900"/>
            <a:r>
              <a:rPr lang="en-US" sz="2100" dirty="0" smtClean="0"/>
              <a:t>About ~1000 MCHF yearly budget </a:t>
            </a:r>
          </a:p>
          <a:p>
            <a:pPr marL="800100" lvl="1" indent="-342900"/>
            <a:r>
              <a:rPr lang="fr-FR" sz="2100" dirty="0" smtClean="0"/>
              <a:t>2’300 CERN personnel + </a:t>
            </a:r>
            <a:r>
              <a:rPr lang="fr-FR" sz="2100" dirty="0"/>
              <a:t>10’000 </a:t>
            </a:r>
            <a:r>
              <a:rPr lang="fr-FR" sz="2100" dirty="0" err="1" smtClean="0"/>
              <a:t>users</a:t>
            </a:r>
            <a:r>
              <a:rPr lang="fr-FR" sz="2100" dirty="0" smtClean="0"/>
              <a:t> </a:t>
            </a:r>
            <a:r>
              <a:rPr lang="fr-FR" sz="2100" dirty="0" err="1" smtClean="0"/>
              <a:t>from</a:t>
            </a:r>
            <a:r>
              <a:rPr lang="fr-FR" sz="2100" dirty="0" smtClean="0"/>
              <a:t> 110 countries </a:t>
            </a:r>
            <a:endParaRPr lang="fr-FR" sz="2100" dirty="0"/>
          </a:p>
          <a:p>
            <a:pPr marL="800100" lvl="1" indent="-342900"/>
            <a:endParaRPr lang="en-US" sz="2100" dirty="0"/>
          </a:p>
        </p:txBody>
      </p:sp>
      <p:pic>
        <p:nvPicPr>
          <p:cNvPr id="8" name="Picture 10" descr="World_users_by_Inst_2009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829" r="1389" b="8357"/>
          <a:stretch>
            <a:fillRect/>
          </a:stretch>
        </p:blipFill>
        <p:spPr bwMode="auto">
          <a:xfrm>
            <a:off x="4598670" y="3526797"/>
            <a:ext cx="3573780" cy="2905204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PEBQUEg8VFhQWEBYZFxcUFhUUFRUWFhQXFxQVGhcYHCggGBonGxUVIjEhJSkrLi4uFx8/OjMsNygtLysBCgoKDg0OGxAQGzQkHyQ0LSwsMzgsLCw0LC0sLCwsLCwyNCwsLCwsLCwsLCwsLC8sLCwsLCwsLCwsLCwsLDQsLP/AABEIALoBDwMBEQACEQEDEQH/xAAcAAEAAQUBAQAAAAAAAAAAAAAABgIDBAUHAQj/xABDEAABAwIDBQQHBgQFAwUAAAABAAIDBBEFITEGEkFRYSJxgZEHEzJCUqGxFCNicpLRM1OCwUNEotLxFlTCFSSTsvD/xAAaAQEAAwEBAQAAAAAAAAAAAAAAAgMEBQEG/8QAMhEBAAIBAwEFBgcAAgMAAAAAAAECAwQRITESIjJBoRMUUWGRsQVCUnGB0fDh8RUjwf/aAAwDAQACEQMRAD8A7ggICAgICAgICAgICAgICAgICAgICAgICAgICAgICAgICAgICAgICAgICAgICAgICAgIMauxCKnbvSytYPxGxPcNT4KVaWvO1Y3QvkrSN7TsjNd6QIGZRRvkPM/dt+efyWumivPinZjv+IUjwxv6NJU7fVDvYZGwdxcfMm3yV9dFSOszLLb8QyT0iIYMm1lW7/MEdzWD/wAVZGmxR5KZ1mafzfZbG0VV/wBzJ5j9l77DH+lH3rN+qV6PaaqH+Zd4hp+oXk6fF8HsavNH5vsz6fbSpb7W4/vbY/6SFXOkxz0W11+WOu0txRbcsOUsLm9WEOHkbH6qi2jn8stNPxKs+KNvVIqDFYaj+HKHHlo4f0nNZb47U8UNuPNjyeGWaoLRAQEBAQEBAQEBAQEBAQEBAQEBAQEBBYrayOBhfK8MYNSfp1PQKVazadqwje9aRvaeHPcd2/fJdtK3cb/McAXnuGjfG57l0cWiiOb8uZm11p4x8fND5pnSOLnuLnHVziXE+JW2IiI2hz5mZneQI8XoIXP9hjnflBd9FG1ojrL2K2t4Y3bCLA6h2lO/xAb9bKqdRij8y2NLmn8sshuzdT/IP6mf7lH3nF8fu99zz/p9Y/sOz9SP8B3gWn6Fe+84viTpM0fl+yxLQSs9qF472ut52UoyUnpKq2HJXrWfosgqapdjdY3BsRoRkQvDokuD7VyRWbLeRnP3x4+94+ay5dLW3NeJb8GvvTi/Mev/ACm1FWsmYHRuBB+XQjgVz7Vms7S6+PJXJXtVneGQopiAgICAgICAgICAgICAgICAgINJtBtVTUA++l7driNnakPLs+6OrrBXYtPfJ4Y4U5M9MfWWvpdqnfZjV1EYihd/AivvSy30cToLjMADIXJJyVk6eJv7OvM+c+UK/eNqe0txHlHnLnWOY5LWyb8rsh7LB7LB05nmdT8l08WGuONquVlzWyzvZi0tM+V27GwudyaL/wDA6qVrRWN7SrrS1p2rG6WYVsNI+xmfuj4WZu/Uch81iya6I8EN2P8AD5nm87JXh+yVPFpECeb+2fnkPBY76jJbrLbTS4qdI/8ArdR0bWiwCpaF0Qjkg99WOSB6sckHhhHJBhVeDRS+3G09SM/PVTrktXpKu+Kl/FG7QV+xjdYnlp5O7TfPUfNaaay0eKN2LJ+HUnwTt6o1XYZLTm0jLDg4ZtPj+62Uy1v4ZczLgyYvFC5hWJPpn7zD+ZvBw5H90yY4yRtJhz2xW3r/ANuj4bXNnjD2nI+YPEHquTek0naX0GLLXJWLVZSisEBAQEBAQEBAQEBAQEBAQYuJ4lFSxmSaRrGDi7ieQGpPQZqVKWvO1YRtetY3s5VtR6SpZ7spAYY9N8/xXd3CMeZ6hdTDoq15vzLnZdXa3FOIR/Y/CfttWPWG8bbyTFxvcA6Enmdel1dqMvs6cdekKcGP2l+enWWw2mxs1s5dpG3sxN0AbztzNr+Q4LzBh9nXbz80NRm9pbfy8mds1sq+qs992RcPif3ch1VefVRj7teZ+yzBpJyd63Efd0vCsFjp27rGBo6anqTqSuXe9rzvaXVpjrSNqw2jWAKCapAQEBAQEBAQWpoGvBDgCCMwRcFexO3MPJiJjaUPx3Zfcu+AXGpZqR1b+y24dTvxf6uVqdDt3sf0/pibK4gYpg0nsvNu53un+3irNTj7Vd/OFOhzdjJ2Z6T90/abrmu49QEBAQEBAQEBAQEBAQEEZ2v2yhw5u7/EnIu2MHTk5591vzPDppwaa2XnpCjNqK4+PNxjHMamrpPWTybx90DJjBya3gPmeJK6+PFXHG1YcrJktkney9gOzk9c77plmXzkdkwc7fEeg+Sjlz0xdevwSxYb5OnROMTwVuE4dIGvLpKh7I3ONhcWJcABoN0PHH2lix5J1GaJnpHLVlpGDDMR1nhh7E7MfaSJpW/dA9lp/wAQjUn8I+Z7lZqtR2O5Xr9lWl03b79un3dUp6cNGi5Tqr6AgICAgICAgICAg8IQRHavB9z7+MWzu8DgeDx46/8AK3abNv3Lfx/Tla7Tbf8Atp/P9pRRSbzGu+JoPmLrFaNpmHTrbtVifivrxIQEBAQEBAQEBAQEBBBtvduhR3gpyHVFu07VsN+fN/IcOPI7dNpe33rdPuyajU9ju16/Zx6aV0ji57i5zjcucSXOJ4k8SutEREbQ5kzM8ynWyGwLpbS1QIbqItCer+Q/DrztoufqNbt3cf1/ptwaTfvX+n9uq0VC2Joa1oAAsAAAAOQA0XNmZmd5dCIiOIRvb3DHVb6OFtwHTu3iPdaGXce+29bqQtWlyRji1vky6rHOSa1+aTUdI2JrWsaA1rQGgaAAWAWWZmZ3lqiIiNoZK8eiAgICAgICAgICAgIKZGBwIIuCCCOYOoXsTty8mImNpWKQBlogfYiZ5doD/wCqlbnvfHdCm1e5HlEf70ZKgsEBAQEBAQEBAQEBBBvSJtp9jaYKd3/uHDtO19S08fzngOGvK+3S6bt963T7smp1HY7tev2cdF3u4uc53Uuc4nzJJK63EQ5fV03YzZJlMBPUlvrNQHEBsXici/rw4c1ytRqpydynT7ung08U71+v2TH/AKloosjWwX6SNP0KzRgyz+WfovnPjj80fV4Ns6D/AL2L9Sl7tl/TLz3jF+qGVTY7STEblXA5w0tIwnPXK91CcWSvWJ+iUZKW6TDZgqtY9QEBAQEBAQEBAQEBAQEGhwCv9fUVTgezeMN/K3fF/G1/Fac1OxSsfuw6XL7TLkny429W+WZuEBAQEBAQEBAQEEa262oGHQdmxnkuI2nhzkI+EfM2C06bB7W3PSOqjUZvZ146uFTSukc5z3FznOJc45kk5kldqIiI2hyJned5e087o3BzHFrhoRqL5ZHgeqWrFo2ki0xO8KZpXSG73OcebiXHzKRER0JnfryouvXjzeHNNnm8PbXR6zsOxeemN4aiSPo1x3fFvsnxChfHS/ijdOt7V8M7JtgXpSlYQ2qiEjfjjAa8dS32XeG6sWTQVnmk7NWPW2ji8bul4PjMNZHvwSh7eNsnNPJzTm09652THbHO1ob6ZK3jess9QTEBAQEBAQEBAQEEe2uxgQx+qYfvHjO3usOp7zoPFatNh7U9qekMGu1HYr2K9Z9IYOwrLCR3NzR+kE/+SnrJ5iFf4bXu2t/v9yl6xOmICAgICAgICAgx8QrWU8T5ZHWYxpc49By5nopVrNpisI2tFYmZfPe0OMPrqh80nvGzW8GMHssHd8yTzXexY4x1isOLkyTe02li0VFJO/cijc93JovbqToB1Kle9aRvadnla2tO1Y3TTCPRpLJYzyhg+Fg33eLjkPmsOTX1jwRu100Vp8U7JbQejqkjtvRGQ85HE/IWb8lltrMtvPZprpMUeW7dU+zFNH7NLCO6Nn7KmcuSetp+q6MVI6RH0ZX/AKLD/Jj/AEN/ZR7dvil2Y+Dm/pY2ZEfqZ4WBjbujkDAGi57THEDLg8X7lt0mS1pmu7Fq6VrEW2RfZ6gp5T6upe6Mk9iVpFgfhe0i1uuXVbMlstY3rz8mTHGK07W4+baYz6O6mAF0RE7Pw9mS35Cc/Ak9FDHrcduLcLMmjvXmOUcwzEZqKbfic6ORpsQQRfmx7TqOh+RWm9K5K7TzCil7UtvHEu47H7TMxGHeHZkbYSMvfdPAjm02Nj38lxc+CcVtp6eTrYc0ZK7x1b9ULhAQEBAQEBAQaLaLaJlKC1tnSkZN4N6u/bUrRh085OZ6Mep1dcUbRzb/AHVz6Wd0jy5xLnONyTqSunERWNocO1ptO88zLouzdF6mFrTra57zmf28Fyc1+3eZfQ6bF7LHFfPzblVLxAQEBAQEBAQEHMfTFjRHq6Rp1Akk7rkRt8w4+DV0tBi63n9oYNbk6Uj95RrZHY19baSS7Ib5H3pPy8h+Ly6X6jVRj7teZ+ynBppyczxH3ddwfA4qZgZFGGtHAcTzJ1J6lcm97Xne07unSlaRtWG0awBQSVICAgwsYw5lVA+F/svba/EHVrh1BAPgp47zS0WhDJSL1msuF4nh76WZ0Uos5p8HDg4cwQu7S8XrFocS9Jpaay3uzO2MtGAx49bD8JPaYPwO5fhOXcs+fS1ycxxK7DqrY+J5hK6+gocbZdjw2cNydYNlb0c0+23zHIhY62zaaeY49G2YxaiOJ59UEwszYLiLBMLAkNeR7EkTjbfB4gHPmCLLdfs6jFPZ/wBLHTtYMve/0O5MNwuK66pAQEBAQEGLX4jFTt3pZGtHC+p7gMz4KdMdrztWFeTLTHG9p2QzGttHSXbTgsb8Z9s9w0b369y3YtJEc35czPr5txj4+aK71zcm5JuScyTzutjmykuymEGRwlcOyPZHM/F3BYtVm2jsR/LpaHTbz7S3Ty/tP4mWC57rq0BAQEBAQEBAQEHJG4IcVxmqdJf1MM26/wDFudhkY79wk9L811Jy+xwViOs/7dzYx+2z2mekf7Z1OlpgwAAAACwAyAA0AC5bpMhAQEBAQEGg2s2ZZXx/DK0dh9tPwnm0q/BnnFPyUZ8EZY+bj+JYbJSyGOZha4eThzaeIXYpkreN6uRfHak7WWGOsQQbEaEZEHmCpyrZOK4jLUwiOWT1m7mwvsXtysQH62PEG+g5KumOtLb1jZO2a9q9m07umHbKOkbAyWN5LqSKQuZumxcCCCCR8PzXNrpZybzWfOYdO+rrjmK2jyiWbBtxRv1lc38zH/UAhQnSZY8ko1uGfP0ZjdqKQ/5qPxNvqoe75f0p+84f1Q9dtPSD/NR+Bv8ARPd8v6T3nD+qGNNtnRt/xi78rHn5kWUo0mWfJCdbhjz9Jayq9IMY/hwPd+chg+Vyrq6G3nKi34jX8tWjrts6mXJrmxj8Az/UbnystFNJjr15ZMmuy26cNFJKXkuc4ucdS4kk+JWiIiI2hkmZmd5ehHiTYBs06Qh8oIbwbxPfyHRYc+qiO7T6ujptDNu9k6fBPqanDAAAue66+gICAgICAgICAgIMDC8NZAJCyx9bO+VxHEvP7AKd7zbbfy4QpWK77efLPUExAQEBAQEBBgYthMVUzcljDhwvqDzBGYPcp0yWpO9ZQvjreNrQ51jfo+liJdTu9Y34XWbIPHR3yXRxa2s8X4c7LorRzTlGYMNkdOyB0bmve8Ns4FpF9TY8ALnwWqclYpN4niGOMdpvFJjaZZm09aJquXd9iMiJvdGAD/q3lXpqTXHG/nz9Vmqt2ss7eXH0a0K9nVhHioLx4rCCsLx4rajxusO2cnmt2NxvN+Xk3VZsmpx1+bXi0WW/WNo+aZYNsvHDYkbz/idw7hwWDLqL5OOkOnh0mPFz1n4pFHEGqhqXEBAQEBAQEBAQEBAQRD0fY6Jo30shtNTPcyx1dGxxaxw52tunuHNa9Vi7MxeOk8s2my9qJpPWEvWRpEBAQEBAQEBAIQRH0g7QsoILNsaiQERjIlgOTpegHDmfFatLgnJbnpHX+mbU5ox146+X9o/sbsXFU0Eckm+2R5e7ea7Pd3iG5EEaC+nFaM+rvTLMV6Qz4dJS+OJt1llVHo6+CpP9TAfmCPooxr586+pb8Pjyt6MR3o/mGkzD3hw/dT9+r8Fc/h9v1QN2Cm/ms8nH+ye/V+Dz/wAff9UMqHYF3vVH6Wf3LlCdd8K+qcfh3xt6f8tnS7Cwt9ovf3mw/wBIB+aqtrMk9OFtdBijrvP++Te0OBxQ+xE1vUDPz1Kz2yWv4paqYqU8MbNiyEDgoLFxAQEBAQEBAQEBAQEBAQca2/o5cNxIVMBLRKfWNcNA/SVh5g624755Lr6a1cuLsW8v9Dl6is4svbr5/wClOtj9toq9oY4iOe2cZOTuZYT7Q6aj5rDn01sXPWGzDqK5OOkpWszQICAgICAgIIjtft3DQgsjIlqNNwHssPN5Gn5Rn3arXg0tsnM8QzZtTXHxHMuU0cM+LVgD3lz5HXe/4GDUgaAAZAcyF07Wpgx8dIc6sWzX2nrLvWHUzYo2saLNa0NaOQAsB5LhTMzO8uzEREbQyl49LIPLIPbICAgICAgICAgICAgICAgICAg1m0WCx10DoZRkc2uHtMcNHDr9QSrMWW2O3ahDJjjJXsy4Rj+BzUE25KLZ3Y9t914GjmngemoXbxZa5a7w4+TFbHbaW/wD0jVVMA2W07B8ZtIB0fx/qB71Rl0WO/NeJXY9XevE8wneF+kiimsHvdC7lK02/W2487LFfRZa9I3bKavHbrwklHisEwvFURP/ACPa76FZ7UtXrGy+t626SzFBIJQa+txymg/i1UTOjpGg+V7lWVxXt0iULZKV6yjOKek6kiuIg+Z34WljPFz7fIFaKaHJPXhnvrMcdOUDx/0gVdWC1rhDGfdiJ3iORk1PhZbsWkx056yx5NVkvx0hH8KwuWqkEcLN53Hg1o+Jx4D/APZq/Jkrjje0qaY7XnasO1bHbLsoY7DtPdYvfbNx4AcmjgFxc+ectt56eTr4cMYo2jqk4CoXPUBAQEBAQEBAQEBAQEBAQEBAQEBAQEGHimGRVUZjmjD2HgefMHUHqM1Kl7Uneso2pFo2s5htD6MZGEupH77f5chAeOgfo7xt3ldLFr4ni8fywZNHMc0QbEMOlpzaaF8Z/G0gHudofArbS9b+Gd2O1LU8UbMUtB4KaPC4yZzdHuHc4j6LzaJe7zHR5JIXe04nvJP1SIiOjyeeqgABejLoMNmqDaGF7+rWktHe7QeJUL5K08U7JVpa/hjdNMC9GsjyHVL9wfBHm49C7QeF+9YsuviOKQ2Y9FM83l0rB8DipWBkUYa3pqTzJOZPUrnXyWvO9p3b6UrSNqw2gFlBJ6gICAgICAgICAgICAgICAgICAgICAgICAQgtS07XCxAIPAi4QaOs2Mo5c3UkVzxa3cPm2yurqMtelpVTgxz1rDWv9G9EdIXDulk/u5We+5vj6Qr90xfD1kZ6OKIf4Lj3ySf2cnvmb4+kHumL4estlSbHUkRu2liuOJaHHzdcqu2oy262lZXBjr0rDcxUjWiwGSpWrzWgIKkBAQEBAQEBAQEBAQEBAQEBAQEBAQEBAQEBAQEBAQEBAQEBAQEBAQEBAQEBAQEBAQEBAQEBAQEBBS94aLk2HXrkgqQW3ztbe7hkQD0JtYd+Y80FH2xnxfJ37ILwN0FLJQ69iDumxtnY2BsetiPNB5LM1lt42vp1QUNq2Egb4uTYA5XPIX1QXJZQwXcQM7DqeQ5nogpiqWuNg7tWvum7XW57pzsguoLcUu9vWGQda/MjW3cbjvBQemUBwaXDeIJA4kC1yO6480HskgaC5xAABJJyAAzJJ4BBUEHgcL2vmADbjY3sfkfJBYdWsF+3kNTnui2oLtB5oL7TcXBuCgonmbG0ue5rWtFy5xDWgcyTkAvYiZnaHkzERvLXUe0tJM8Mjq4XPJsGh7buPIfF4Ky2HJWN5rKFc2O07RMLuIY3T0zg2apijcW7wa97WktJIvYnS4PkvK4r3jesbvbZKVna07LdLtHSSvDI6yF73GzWtkaXE65AHNe2w5KxvNZeRlpM7RMFTtJSRPcySsha9ps5rpGhwPIgnJIw5JjeKyTlpE7TMMqgxGKoaXQzRyAGxMb2vAPI2ORULUtXi0bJVvW3hnd7S4hFK57I5mPdG6z2tcC5huRZwGmYPkk0tWImY6kXrMzET0ez10cb2Rvla18l9xpIDn213RxskVtMTMRxD2bRE7SyFF6ICAgICAgIPHNBBBFwRYg5gg6hBheudH937Tj/DJubj8R/Dx5i3E2QKlgjjbqfvWEmxLnEvFzYDXuQXhWN5P/APjk/wBqCuql3GkgXOjRzcTZo7rnyugx2xepcw3ycAxxPF1yWvPUuLgeZeOSCqqlDZIy4gCz9e4IKamqY9rmDtkt9luetwLn3RkczyQVPY5rmOtv2YWm1g65tdwvYZ2z8EFyOoY8ge8MwHNLXciQHDPXUc0HtVIWt7PtOO63vPHuAuT0BQVwxhjQ0aAcdT1PMoML1ZkaZG+1cGP8rL7ovycC/Pk/ogvVcgfA9w0MRI8WoDPunbvuOPZ/Cfg6A8PLkEFL2F0koBsTAwA8rmXNBVHUbgAdGWWFsgXMFuRbo3vsgyI7WG7axFxa1rHO4sggm08X2/FoKKQn7OyD1z2AkesdcgA24ZN83Ldhn2eCckdd9v2Y8se0zRjnp1b6t2LoZWhpo422IIMbRG7I3sXMsSD1VFdTlrPiXTp8U/lRLbWaGPGYHT05mjFDnG2MSk9uax3DkbHNatPFp089mdp3/b4MueaxnjtRvG37/FudmqygnqGiHC3QyNaXNkfTMiAtkbOGYOf1VWauWte9feP33XYrY5t3a7fxs0FLPQsxPEft4hIMrPV+tZv52dv2yNvd+SvmMs4aez3891ETjjNf2m3kydnWwyYyH4cy1M2mInLGuZEXG+6ACBnf1ZsPhPUqOXtRg2y9d+Pili7M598fTbn4NRCyeCsr62m7Rp614li/mQuc4v8ALdB6a8LG2ZpalMdvOOJ+auO1W9slfKef2b/FcTjq8QwiaJ12P9eRzB3W3aeRByKopSaYslZ+S694vkx2j5ugrA2iAgICAgICAgsyMJkYbZBr7+O7b6FBTWtJaLNJIew2Fr2DgTqeSD37Qf5L/wDR/uQUSweseN4ENaLjOx3zcH2TcWFx/WeSBJQMcCDvZ/jflyOuqAxryYy4Zhrg61rXyFx0NroK6mM5PZ7beHxN4tP9jwPS9w9lkcCCGbzbZ2IDge4mxHj5oLb7yFvYIDXB286wOV8gAb3N7HoSg9i7chdwbdre/wB8+Y3f6Xc0FdWwubuj3jYnSzfePfbIdSEFIo2j4v1v/dBZdTFrJWNHZLSWZ8XA7zczf2s7n4uiDMljDgQRcEZoMSnika997HsMa1x96xecwND2hf5cgF0VDuML79C0g9xuMu+yCqkjLW2NrlznWGg3nF1vmgje1uz80s0VXRva2phFrP8AYlZn2D+p36jmMiNWDNWKzjv4Z9GfNitMxenWGKcQxectY2iipu0N6V8jZRYHOzGm+fj3jVS7GnrzNt/ltsh289uOzt/O6jaSgrG4pDV01KJgyk3DeRkY3i6W/tG+jgV7ivjnDNLTtzv9nmWmSM0XrG/G33bDDcVxF8rGzYYyOMu7TxOxxaLa7oOarvjwxWZrfef2WUvlmdrV2j92PgezzhX18tRTsMcr4zEXiN9wA7esMy3Ua2UsmaPZUrWeY33Rx4p9pebRxO2z3ZnCJ8OqpYWML6GQl8bt5t4HnVhBO8W5WyB93m5M2SmWkWnxR6mLHbHeax4Z9F7ZHCZaeor3yx7rZqovjN2nebd+dgTbUaqOfJW1aRHlCWGlq2vM+ctJ/wBEyU2KwTU7b0vrHPLd4AQucwhwDSc2ns2tytwCu96i+Ga28X3U+7zXNFq9Ps6GsDcICAgICAgICAgICAgICAgICDxrbaCyD1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PEBQUEg8VFhQWEBYZFxcUFhUUFRUWFhQXFxQVGhcYHCggGBonGxUVIjEhJSkrLi4uFx8/OjMsNygtLysBCgoKDg0OGxAQGzQkHyQ0LSwsMzgsLCw0LC0sLCwsLCwyNCwsLCwsLCwsLCwsLC8sLCwsLCwsLCwsLCwsLDQsLP/AABEIALoBDwMBEQACEQEDEQH/xAAcAAEAAQUBAQAAAAAAAAAAAAAABgIDBAUHAQj/xABDEAABAwIDBQQHBgQFAwUAAAABAAIDBBEFITEGEkFRYSJxgZEHEzJCUqGxFCNicpLRM1OCwUNEotLxFlTCFSSTsvD/xAAaAQEAAwEBAQAAAAAAAAAAAAAAAgMEBQEG/8QAMhEBAAIBAwEFBgcAAgMAAAAAAAECAwQRITESIjJBoRMUUWGRsQVCUnGB0fDh8RUjwf/aAAwDAQACEQMRAD8A7ggICAgICAgICAgICAgICAgICAgICAgICAgICAgICAgICAgICAgICAgICAgICAgICAgIMauxCKnbvSytYPxGxPcNT4KVaWvO1Y3QvkrSN7TsjNd6QIGZRRvkPM/dt+efyWumivPinZjv+IUjwxv6NJU7fVDvYZGwdxcfMm3yV9dFSOszLLb8QyT0iIYMm1lW7/MEdzWD/wAVZGmxR5KZ1mafzfZbG0VV/wBzJ5j9l77DH+lH3rN+qV6PaaqH+Zd4hp+oXk6fF8HsavNH5vsz6fbSpb7W4/vbY/6SFXOkxz0W11+WOu0txRbcsOUsLm9WEOHkbH6qi2jn8stNPxKs+KNvVIqDFYaj+HKHHlo4f0nNZb47U8UNuPNjyeGWaoLRAQEBAQEBAQEBAQEBAQEBAQEBAQEBBYrayOBhfK8MYNSfp1PQKVazadqwje9aRvaeHPcd2/fJdtK3cb/McAXnuGjfG57l0cWiiOb8uZm11p4x8fND5pnSOLnuLnHVziXE+JW2IiI2hz5mZneQI8XoIXP9hjnflBd9FG1ojrL2K2t4Y3bCLA6h2lO/xAb9bKqdRij8y2NLmn8sshuzdT/IP6mf7lH3nF8fu99zz/p9Y/sOz9SP8B3gWn6Fe+84viTpM0fl+yxLQSs9qF472ut52UoyUnpKq2HJXrWfosgqapdjdY3BsRoRkQvDokuD7VyRWbLeRnP3x4+94+ay5dLW3NeJb8GvvTi/Mev/ACm1FWsmYHRuBB+XQjgVz7Vms7S6+PJXJXtVneGQopiAgICAgICAgICAgICAgICAgINJtBtVTUA++l7driNnakPLs+6OrrBXYtPfJ4Y4U5M9MfWWvpdqnfZjV1EYihd/AivvSy30cToLjMADIXJJyVk6eJv7OvM+c+UK/eNqe0txHlHnLnWOY5LWyb8rsh7LB7LB05nmdT8l08WGuONquVlzWyzvZi0tM+V27GwudyaL/wDA6qVrRWN7SrrS1p2rG6WYVsNI+xmfuj4WZu/Uch81iya6I8EN2P8AD5nm87JXh+yVPFpECeb+2fnkPBY76jJbrLbTS4qdI/8ArdR0bWiwCpaF0Qjkg99WOSB6sckHhhHJBhVeDRS+3G09SM/PVTrktXpKu+Kl/FG7QV+xjdYnlp5O7TfPUfNaaay0eKN2LJ+HUnwTt6o1XYZLTm0jLDg4ZtPj+62Uy1v4ZczLgyYvFC5hWJPpn7zD+ZvBw5H90yY4yRtJhz2xW3r/ANuj4bXNnjD2nI+YPEHquTek0naX0GLLXJWLVZSisEBAQEBAQEBAQEBAQEBAQYuJ4lFSxmSaRrGDi7ieQGpPQZqVKWvO1YRtetY3s5VtR6SpZ7spAYY9N8/xXd3CMeZ6hdTDoq15vzLnZdXa3FOIR/Y/CfttWPWG8bbyTFxvcA6Enmdel1dqMvs6cdekKcGP2l+enWWw2mxs1s5dpG3sxN0AbztzNr+Q4LzBh9nXbz80NRm9pbfy8mds1sq+qs992RcPif3ch1VefVRj7teZ+yzBpJyd63Efd0vCsFjp27rGBo6anqTqSuXe9rzvaXVpjrSNqw2jWAKCapAQEBAQEBAQWpoGvBDgCCMwRcFexO3MPJiJjaUPx3Zfcu+AXGpZqR1b+y24dTvxf6uVqdDt3sf0/pibK4gYpg0nsvNu53un+3irNTj7Vd/OFOhzdjJ2Z6T90/abrmu49QEBAQEBAQEBAQEBAQEEZ2v2yhw5u7/EnIu2MHTk5591vzPDppwaa2XnpCjNqK4+PNxjHMamrpPWTybx90DJjBya3gPmeJK6+PFXHG1YcrJktkney9gOzk9c77plmXzkdkwc7fEeg+Sjlz0xdevwSxYb5OnROMTwVuE4dIGvLpKh7I3ONhcWJcABoN0PHH2lix5J1GaJnpHLVlpGDDMR1nhh7E7MfaSJpW/dA9lp/wAQjUn8I+Z7lZqtR2O5Xr9lWl03b79un3dUp6cNGi5Tqr6AgICAgICAgICAg8IQRHavB9z7+MWzu8DgeDx46/8AK3abNv3Lfx/Tla7Tbf8Atp/P9pRRSbzGu+JoPmLrFaNpmHTrbtVifivrxIQEBAQEBAQEBAQEBBBtvduhR3gpyHVFu07VsN+fN/IcOPI7dNpe33rdPuyajU9ju16/Zx6aV0ji57i5zjcucSXOJ4k8SutEREbQ5kzM8ynWyGwLpbS1QIbqItCer+Q/DrztoufqNbt3cf1/ptwaTfvX+n9uq0VC2Joa1oAAsAAAAOQA0XNmZmd5dCIiOIRvb3DHVb6OFtwHTu3iPdaGXce+29bqQtWlyRji1vky6rHOSa1+aTUdI2JrWsaA1rQGgaAAWAWWZmZ3lqiIiNoZK8eiAgICAgICAgICAgIKZGBwIIuCCCOYOoXsTty8mImNpWKQBlogfYiZ5doD/wCqlbnvfHdCm1e5HlEf70ZKgsEBAQEBAQEBAQEBBBvSJtp9jaYKd3/uHDtO19S08fzngOGvK+3S6bt963T7smp1HY7tev2cdF3u4uc53Uuc4nzJJK63EQ5fV03YzZJlMBPUlvrNQHEBsXici/rw4c1ytRqpydynT7ung08U71+v2TH/AKloosjWwX6SNP0KzRgyz+WfovnPjj80fV4Ns6D/AL2L9Sl7tl/TLz3jF+qGVTY7STEblXA5w0tIwnPXK91CcWSvWJ+iUZKW6TDZgqtY9QEBAQEBAQEBAQEBAQEGhwCv9fUVTgezeMN/K3fF/G1/Fac1OxSsfuw6XL7TLkny429W+WZuEBAQEBAQEBAQEEa262oGHQdmxnkuI2nhzkI+EfM2C06bB7W3PSOqjUZvZ146uFTSukc5z3FznOJc45kk5kldqIiI2hyJned5e087o3BzHFrhoRqL5ZHgeqWrFo2ki0xO8KZpXSG73OcebiXHzKRER0JnfryouvXjzeHNNnm8PbXR6zsOxeemN4aiSPo1x3fFvsnxChfHS/ijdOt7V8M7JtgXpSlYQ2qiEjfjjAa8dS32XeG6sWTQVnmk7NWPW2ji8bul4PjMNZHvwSh7eNsnNPJzTm09652THbHO1ob6ZK3jess9QTEBAQEBAQEBAQEEe2uxgQx+qYfvHjO3usOp7zoPFatNh7U9qekMGu1HYr2K9Z9IYOwrLCR3NzR+kE/+SnrJ5iFf4bXu2t/v9yl6xOmICAgICAgICAgx8QrWU8T5ZHWYxpc49By5nopVrNpisI2tFYmZfPe0OMPrqh80nvGzW8GMHssHd8yTzXexY4x1isOLkyTe02li0VFJO/cijc93JovbqToB1Kle9aRvadnla2tO1Y3TTCPRpLJYzyhg+Fg33eLjkPmsOTX1jwRu100Vp8U7JbQejqkjtvRGQ85HE/IWb8lltrMtvPZprpMUeW7dU+zFNH7NLCO6Nn7KmcuSetp+q6MVI6RH0ZX/AKLD/Jj/AEN/ZR7dvil2Y+Dm/pY2ZEfqZ4WBjbujkDAGi57THEDLg8X7lt0mS1pmu7Fq6VrEW2RfZ6gp5T6upe6Mk9iVpFgfhe0i1uuXVbMlstY3rz8mTHGK07W4+baYz6O6mAF0RE7Pw9mS35Cc/Ak9FDHrcduLcLMmjvXmOUcwzEZqKbfic6ORpsQQRfmx7TqOh+RWm9K5K7TzCil7UtvHEu47H7TMxGHeHZkbYSMvfdPAjm02Nj38lxc+CcVtp6eTrYc0ZK7x1b9ULhAQEBAQEBAQaLaLaJlKC1tnSkZN4N6u/bUrRh085OZ6Mep1dcUbRzb/AHVz6Wd0jy5xLnONyTqSunERWNocO1ptO88zLouzdF6mFrTra57zmf28Fyc1+3eZfQ6bF7LHFfPzblVLxAQEBAQEBAQEHMfTFjRHq6Rp1Akk7rkRt8w4+DV0tBi63n9oYNbk6Uj95RrZHY19baSS7Ib5H3pPy8h+Ly6X6jVRj7teZ+ynBppyczxH3ddwfA4qZgZFGGtHAcTzJ1J6lcm97Xne07unSlaRtWG0awBQSVICAgwsYw5lVA+F/svba/EHVrh1BAPgp47zS0WhDJSL1msuF4nh76WZ0Uos5p8HDg4cwQu7S8XrFocS9Jpaay3uzO2MtGAx49bD8JPaYPwO5fhOXcs+fS1ycxxK7DqrY+J5hK6+gocbZdjw2cNydYNlb0c0+23zHIhY62zaaeY49G2YxaiOJ59UEwszYLiLBMLAkNeR7EkTjbfB4gHPmCLLdfs6jFPZ/wBLHTtYMve/0O5MNwuK66pAQEBAQEGLX4jFTt3pZGtHC+p7gMz4KdMdrztWFeTLTHG9p2QzGttHSXbTgsb8Z9s9w0b369y3YtJEc35czPr5txj4+aK71zcm5JuScyTzutjmykuymEGRwlcOyPZHM/F3BYtVm2jsR/LpaHTbz7S3Ty/tP4mWC57rq0BAQEBAQEBAQEHJG4IcVxmqdJf1MM26/wDFudhkY79wk9L811Jy+xwViOs/7dzYx+2z2mekf7Z1OlpgwAAAACwAyAA0AC5bpMhAQEBAQEGg2s2ZZXx/DK0dh9tPwnm0q/BnnFPyUZ8EZY+bj+JYbJSyGOZha4eThzaeIXYpkreN6uRfHak7WWGOsQQbEaEZEHmCpyrZOK4jLUwiOWT1m7mwvsXtysQH62PEG+g5KumOtLb1jZO2a9q9m07umHbKOkbAyWN5LqSKQuZumxcCCCCR8PzXNrpZybzWfOYdO+rrjmK2jyiWbBtxRv1lc38zH/UAhQnSZY8ko1uGfP0ZjdqKQ/5qPxNvqoe75f0p+84f1Q9dtPSD/NR+Bv8ARPd8v6T3nD+qGNNtnRt/xi78rHn5kWUo0mWfJCdbhjz9Jayq9IMY/hwPd+chg+Vyrq6G3nKi34jX8tWjrts6mXJrmxj8Az/UbnystFNJjr15ZMmuy26cNFJKXkuc4ucdS4kk+JWiIiI2hkmZmd5ehHiTYBs06Qh8oIbwbxPfyHRYc+qiO7T6ujptDNu9k6fBPqanDAAAue66+gICAgICAgICAgIMDC8NZAJCyx9bO+VxHEvP7AKd7zbbfy4QpWK77efLPUExAQEBAQEBBgYthMVUzcljDhwvqDzBGYPcp0yWpO9ZQvjreNrQ51jfo+liJdTu9Y34XWbIPHR3yXRxa2s8X4c7LorRzTlGYMNkdOyB0bmve8Ns4FpF9TY8ALnwWqclYpN4niGOMdpvFJjaZZm09aJquXd9iMiJvdGAD/q3lXpqTXHG/nz9Vmqt2ss7eXH0a0K9nVhHioLx4rCCsLx4rajxusO2cnmt2NxvN+Xk3VZsmpx1+bXi0WW/WNo+aZYNsvHDYkbz/idw7hwWDLqL5OOkOnh0mPFz1n4pFHEGqhqXEBAQEBAQEBAQEBAQRD0fY6Jo30shtNTPcyx1dGxxaxw52tunuHNa9Vi7MxeOk8s2my9qJpPWEvWRpEBAQEBAQEBAIQRH0g7QsoILNsaiQERjIlgOTpegHDmfFatLgnJbnpHX+mbU5ox146+X9o/sbsXFU0Eckm+2R5e7ea7Pd3iG5EEaC+nFaM+rvTLMV6Qz4dJS+OJt1llVHo6+CpP9TAfmCPooxr586+pb8Pjyt6MR3o/mGkzD3hw/dT9+r8Fc/h9v1QN2Cm/ms8nH+ye/V+Dz/wAff9UMqHYF3vVH6Wf3LlCdd8K+qcfh3xt6f8tnS7Cwt9ovf3mw/wBIB+aqtrMk9OFtdBijrvP++Te0OBxQ+xE1vUDPz1Kz2yWv4paqYqU8MbNiyEDgoLFxAQEBAQEBAQEBAQEBAQca2/o5cNxIVMBLRKfWNcNA/SVh5g624755Lr6a1cuLsW8v9Dl6is4svbr5/wClOtj9toq9oY4iOe2cZOTuZYT7Q6aj5rDn01sXPWGzDqK5OOkpWszQICAgICAgIIjtft3DQgsjIlqNNwHssPN5Gn5Rn3arXg0tsnM8QzZtTXHxHMuU0cM+LVgD3lz5HXe/4GDUgaAAZAcyF07Wpgx8dIc6sWzX2nrLvWHUzYo2saLNa0NaOQAsB5LhTMzO8uzEREbQyl49LIPLIPbICAgICAgICAgICAgICAgICAg1m0WCx10DoZRkc2uHtMcNHDr9QSrMWW2O3ahDJjjJXsy4Rj+BzUE25KLZ3Y9t914GjmngemoXbxZa5a7w4+TFbHbaW/wD0jVVMA2W07B8ZtIB0fx/qB71Rl0WO/NeJXY9XevE8wneF+kiimsHvdC7lK02/W2487LFfRZa9I3bKavHbrwklHisEwvFURP/ACPa76FZ7UtXrGy+t626SzFBIJQa+txymg/i1UTOjpGg+V7lWVxXt0iULZKV6yjOKek6kiuIg+Z34WljPFz7fIFaKaHJPXhnvrMcdOUDx/0gVdWC1rhDGfdiJ3iORk1PhZbsWkx056yx5NVkvx0hH8KwuWqkEcLN53Hg1o+Jx4D/APZq/Jkrjje0qaY7XnasO1bHbLsoY7DtPdYvfbNx4AcmjgFxc+ectt56eTr4cMYo2jqk4CoXPUBAQEBAQEBAQEBAQEBAQEBAQEBAQEGHimGRVUZjmjD2HgefMHUHqM1Kl7Uneso2pFo2s5htD6MZGEupH77f5chAeOgfo7xt3ldLFr4ni8fywZNHMc0QbEMOlpzaaF8Z/G0gHudofArbS9b+Gd2O1LU8UbMUtB4KaPC4yZzdHuHc4j6LzaJe7zHR5JIXe04nvJP1SIiOjyeeqgABejLoMNmqDaGF7+rWktHe7QeJUL5K08U7JVpa/hjdNMC9GsjyHVL9wfBHm49C7QeF+9YsuviOKQ2Y9FM83l0rB8DipWBkUYa3pqTzJOZPUrnXyWvO9p3b6UrSNqw2gFlBJ6gICAgICAgICAgICAgICAgICAgICAgICAQgtS07XCxAIPAi4QaOs2Mo5c3UkVzxa3cPm2yurqMtelpVTgxz1rDWv9G9EdIXDulk/u5We+5vj6Qr90xfD1kZ6OKIf4Lj3ySf2cnvmb4+kHumL4estlSbHUkRu2liuOJaHHzdcqu2oy262lZXBjr0rDcxUjWiwGSpWrzWgIKkBAQEBAQEBAQEBAQEBAQEBAQEBAQEBAQEBAQEBAQEBAQEBAQEBAQEBAQEBAQEBAQEBAQEBAQEBBS94aLk2HXrkgqQW3ztbe7hkQD0JtYd+Y80FH2xnxfJ37ILwN0FLJQ69iDumxtnY2BsetiPNB5LM1lt42vp1QUNq2Egb4uTYA5XPIX1QXJZQwXcQM7DqeQ5nogpiqWuNg7tWvum7XW57pzsguoLcUu9vWGQda/MjW3cbjvBQemUBwaXDeIJA4kC1yO6480HskgaC5xAABJJyAAzJJ4BBUEHgcL2vmADbjY3sfkfJBYdWsF+3kNTnui2oLtB5oL7TcXBuCgonmbG0ue5rWtFy5xDWgcyTkAvYiZnaHkzERvLXUe0tJM8Mjq4XPJsGh7buPIfF4Ky2HJWN5rKFc2O07RMLuIY3T0zg2apijcW7wa97WktJIvYnS4PkvK4r3jesbvbZKVna07LdLtHSSvDI6yF73GzWtkaXE65AHNe2w5KxvNZeRlpM7RMFTtJSRPcySsha9ps5rpGhwPIgnJIw5JjeKyTlpE7TMMqgxGKoaXQzRyAGxMb2vAPI2ORULUtXi0bJVvW3hnd7S4hFK57I5mPdG6z2tcC5huRZwGmYPkk0tWImY6kXrMzET0ez10cb2Rvla18l9xpIDn213RxskVtMTMRxD2bRE7SyFF6ICAgICAgIPHNBBBFwRYg5gg6hBheudH937Tj/DJubj8R/Dx5i3E2QKlgjjbqfvWEmxLnEvFzYDXuQXhWN5P/APjk/wBqCuql3GkgXOjRzcTZo7rnyugx2xepcw3ycAxxPF1yWvPUuLgeZeOSCqqlDZIy4gCz9e4IKamqY9rmDtkt9luetwLn3RkczyQVPY5rmOtv2YWm1g65tdwvYZ2z8EFyOoY8ge8MwHNLXciQHDPXUc0HtVIWt7PtOO63vPHuAuT0BQVwxhjQ0aAcdT1PMoML1ZkaZG+1cGP8rL7ovycC/Pk/ogvVcgfA9w0MRI8WoDPunbvuOPZ/Cfg6A8PLkEFL2F0koBsTAwA8rmXNBVHUbgAdGWWFsgXMFuRbo3vsgyI7WG7axFxa1rHO4sggm08X2/FoKKQn7OyD1z2AkesdcgA24ZN83Ldhn2eCckdd9v2Y8se0zRjnp1b6t2LoZWhpo422IIMbRG7I3sXMsSD1VFdTlrPiXTp8U/lRLbWaGPGYHT05mjFDnG2MSk9uax3DkbHNatPFp089mdp3/b4MueaxnjtRvG37/FudmqygnqGiHC3QyNaXNkfTMiAtkbOGYOf1VWauWte9feP33XYrY5t3a7fxs0FLPQsxPEft4hIMrPV+tZv52dv2yNvd+SvmMs4aez3891ETjjNf2m3kydnWwyYyH4cy1M2mInLGuZEXG+6ACBnf1ZsPhPUqOXtRg2y9d+Pili7M598fTbn4NRCyeCsr62m7Rp614li/mQuc4v8ALdB6a8LG2ZpalMdvOOJ+auO1W9slfKef2b/FcTjq8QwiaJ12P9eRzB3W3aeRByKopSaYslZ+S694vkx2j5ugrA2iAgICAgICAgsyMJkYbZBr7+O7b6FBTWtJaLNJIew2Fr2DgTqeSD37Qf5L/wDR/uQUSweseN4ENaLjOx3zcH2TcWFx/WeSBJQMcCDvZ/jflyOuqAxryYy4Zhrg61rXyFx0NroK6mM5PZ7beHxN4tP9jwPS9w9lkcCCGbzbZ2IDge4mxHj5oLb7yFvYIDXB286wOV8gAb3N7HoSg9i7chdwbdre/wB8+Y3f6Xc0FdWwubuj3jYnSzfePfbIdSEFIo2j4v1v/dBZdTFrJWNHZLSWZ8XA7zczf2s7n4uiDMljDgQRcEZoMSnika997HsMa1x96xecwND2hf5cgF0VDuML79C0g9xuMu+yCqkjLW2NrlznWGg3nF1vmgje1uz80s0VXRva2phFrP8AYlZn2D+p36jmMiNWDNWKzjv4Z9GfNitMxenWGKcQxectY2iipu0N6V8jZRYHOzGm+fj3jVS7GnrzNt/ltsh289uOzt/O6jaSgrG4pDV01KJgyk3DeRkY3i6W/tG+jgV7ivjnDNLTtzv9nmWmSM0XrG/G33bDDcVxF8rGzYYyOMu7TxOxxaLa7oOarvjwxWZrfef2WUvlmdrV2j92PgezzhX18tRTsMcr4zEXiN9wA7esMy3Ua2UsmaPZUrWeY33Rx4p9pebRxO2z3ZnCJ8OqpYWML6GQl8bt5t4HnVhBO8W5WyB93m5M2SmWkWnxR6mLHbHeax4Z9F7ZHCZaeor3yx7rZqovjN2nebd+dgTbUaqOfJW1aRHlCWGlq2vM+ctJ/wBEyU2KwTU7b0vrHPLd4AQucwhwDSc2ns2tytwCu96i+Ga28X3U+7zXNFq9Ps6GsDcICAgICAgICAgICAgICAgICDxrbaCyD1AQEBAQEBAQEBAQEBAQEBAQEBAQEBAQEBAQEBAQEBAQEBAQEBAQEBAQEBAQEBAQEBAQEBAQ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05960"/>
            <a:ext cx="3821808" cy="282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Systemtap</a:t>
            </a:r>
            <a:r>
              <a:rPr lang="en-US" dirty="0" smtClean="0"/>
              <a:t> can </a:t>
            </a:r>
            <a:r>
              <a:rPr lang="en-US" dirty="0"/>
              <a:t>r</a:t>
            </a:r>
            <a:r>
              <a:rPr lang="en-US" dirty="0" smtClean="0"/>
              <a:t>ead from the Oracle wait </a:t>
            </a:r>
            <a:r>
              <a:rPr lang="en-US" dirty="0"/>
              <a:t>e</a:t>
            </a:r>
            <a:r>
              <a:rPr lang="en-US" dirty="0" smtClean="0"/>
              <a:t>vent </a:t>
            </a:r>
            <a:r>
              <a:rPr lang="en-US" dirty="0"/>
              <a:t>i</a:t>
            </a:r>
            <a:r>
              <a:rPr lang="en-US" dirty="0" smtClean="0"/>
              <a:t>nterface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41180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GB" dirty="0" smtClean="0"/>
              <a:t>Example: how to write a probe </a:t>
            </a:r>
            <a:r>
              <a:rPr lang="en-GB" dirty="0"/>
              <a:t>tracing </a:t>
            </a:r>
            <a:r>
              <a:rPr lang="en-GB" dirty="0" smtClean="0"/>
              <a:t>the beginning of each wait </a:t>
            </a:r>
            <a:r>
              <a:rPr lang="en-GB" dirty="0"/>
              <a:t>event:</a:t>
            </a:r>
          </a:p>
          <a:p>
            <a:pPr marL="36576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9916" y="3230845"/>
            <a:ext cx="8505283" cy="319663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36576" indent="0">
              <a:buNone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probe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process("oracle").function("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kskthbwt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") {</a:t>
            </a:r>
          </a:p>
          <a:p>
            <a:pPr marL="36576" indent="0">
              <a:buNone/>
            </a:pPr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36576" indent="0">
              <a:buNone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</a:t>
            </a:r>
            <a:r>
              <a:rPr lang="en-GB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xksuse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= register("r13")-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3928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offset for 12.1.0.2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36576" indent="0">
              <a:buNone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ksusenum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= user_uint16(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xksuse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+ 1704)</a:t>
            </a:r>
          </a:p>
          <a:p>
            <a:pPr marL="36576" indent="0">
              <a:buNone/>
            </a:pP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36576" indent="0">
              <a:buNone/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printf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("DB WAIT EVENT BEGIN: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timestamp_ora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=%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ld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=%d,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sid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=%d, event#=%u\n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", register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("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rsi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"),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(),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ksusenum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register("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rdx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"))</a:t>
            </a:r>
          </a:p>
          <a:p>
            <a:pPr marL="36576" indent="0">
              <a:buNone/>
            </a:pPr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36576" indent="0">
              <a:buNone/>
            </a:pP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How to read X$KSUSE from SGA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X$KSUSE</a:t>
            </a:r>
            <a:r>
              <a:rPr lang="en-GB" dirty="0" smtClean="0"/>
              <a:t> -&gt; underlying table of </a:t>
            </a:r>
            <a:r>
              <a:rPr lang="en-GB" dirty="0" smtClean="0">
                <a:solidFill>
                  <a:srgbClr val="FF0000"/>
                </a:solidFill>
              </a:rPr>
              <a:t>V$SESSION</a:t>
            </a:r>
          </a:p>
          <a:p>
            <a:pPr lvl="1"/>
            <a:r>
              <a:rPr lang="en-GB" dirty="0" smtClean="0"/>
              <a:t>It’s a segmented array</a:t>
            </a:r>
          </a:p>
          <a:p>
            <a:pPr lvl="1"/>
            <a:r>
              <a:rPr lang="en-GB" dirty="0" smtClean="0"/>
              <a:t>Base of the array record: from CPU register </a:t>
            </a:r>
            <a:r>
              <a:rPr lang="en-GB" dirty="0" smtClean="0">
                <a:solidFill>
                  <a:srgbClr val="FF0000"/>
                </a:solidFill>
              </a:rPr>
              <a:t>R13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With  offset that is version-dependent</a:t>
            </a:r>
          </a:p>
          <a:p>
            <a:pPr lvl="2"/>
            <a:r>
              <a:rPr lang="en-GB" dirty="0" smtClean="0"/>
              <a:t>The column offsets (record values) are available by querying X$KQFCO </a:t>
            </a:r>
            <a:r>
              <a:rPr lang="en-GB" dirty="0"/>
              <a:t>and </a:t>
            </a:r>
            <a:r>
              <a:rPr lang="en-GB" dirty="0" smtClean="0"/>
              <a:t>X$KQFTA</a:t>
            </a:r>
          </a:p>
          <a:p>
            <a:pPr lvl="2"/>
            <a:r>
              <a:rPr lang="en-GB" dirty="0" smtClean="0"/>
              <a:t>Records contain info on: </a:t>
            </a:r>
            <a:r>
              <a:rPr lang="en-GB" dirty="0" err="1"/>
              <a:t>userid</a:t>
            </a:r>
            <a:r>
              <a:rPr lang="en-GB" dirty="0"/>
              <a:t>, </a:t>
            </a:r>
            <a:r>
              <a:rPr lang="en-GB" dirty="0" err="1"/>
              <a:t>sql_hash</a:t>
            </a:r>
            <a:r>
              <a:rPr lang="en-GB" dirty="0"/>
              <a:t>, wait elapsed time, …</a:t>
            </a:r>
          </a:p>
          <a:p>
            <a:pPr lvl="2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How to collect </a:t>
            </a:r>
            <a:r>
              <a:rPr lang="en-US" dirty="0"/>
              <a:t>w</a:t>
            </a:r>
            <a:r>
              <a:rPr lang="en-US" dirty="0" smtClean="0"/>
              <a:t>ait </a:t>
            </a:r>
            <a:r>
              <a:rPr lang="en-US" dirty="0"/>
              <a:t>e</a:t>
            </a:r>
            <a:r>
              <a:rPr lang="en-US" dirty="0" smtClean="0"/>
              <a:t>vent </a:t>
            </a:r>
            <a:r>
              <a:rPr lang="en-US" dirty="0"/>
              <a:t>h</a:t>
            </a:r>
            <a:r>
              <a:rPr lang="en-US" dirty="0" smtClean="0"/>
              <a:t>istograms with </a:t>
            </a:r>
            <a:r>
              <a:rPr lang="en-US" dirty="0" err="1" smtClean="0"/>
              <a:t>microsec</a:t>
            </a:r>
            <a:r>
              <a:rPr lang="en-US" dirty="0" smtClean="0"/>
              <a:t> resolution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809636"/>
            <a:ext cx="8827129" cy="4681626"/>
          </a:xfrm>
        </p:spPr>
        <p:txBody>
          <a:bodyPr>
            <a:noAutofit/>
          </a:bodyPr>
          <a:lstStyle/>
          <a:p>
            <a:r>
              <a:rPr lang="en-GB" sz="2800" dirty="0" smtClean="0"/>
              <a:t>V$EVENT_HISTOGRAM useful to study </a:t>
            </a:r>
            <a:r>
              <a:rPr lang="en-GB" sz="2800" dirty="0" smtClean="0">
                <a:solidFill>
                  <a:srgbClr val="FF0000"/>
                </a:solidFill>
              </a:rPr>
              <a:t>latency</a:t>
            </a:r>
          </a:p>
          <a:p>
            <a:pPr lvl="1"/>
            <a:r>
              <a:rPr lang="en-GB" sz="2400" dirty="0" smtClean="0"/>
              <a:t>However only </a:t>
            </a:r>
            <a:r>
              <a:rPr lang="en-GB" sz="2400" dirty="0" err="1" smtClean="0"/>
              <a:t>milisec</a:t>
            </a:r>
            <a:r>
              <a:rPr lang="en-GB" sz="2400" dirty="0" smtClean="0"/>
              <a:t> precision, a problem when studying SSD latency </a:t>
            </a:r>
          </a:p>
          <a:p>
            <a:pPr lvl="1"/>
            <a:r>
              <a:rPr lang="en-GB" sz="2400" dirty="0" smtClean="0"/>
              <a:t>Note </a:t>
            </a:r>
            <a:r>
              <a:rPr lang="en-GB" sz="2400" dirty="0" smtClean="0">
                <a:solidFill>
                  <a:srgbClr val="FF0000"/>
                </a:solidFill>
              </a:rPr>
              <a:t>12.1.0.2  </a:t>
            </a:r>
            <a:r>
              <a:rPr lang="en-GB" sz="2400" dirty="0" smtClean="0"/>
              <a:t>has V$EVENT_HISTOGRAM_MICRO</a:t>
            </a:r>
            <a:endParaRPr lang="en-GB" sz="24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Solution</a:t>
            </a:r>
            <a:r>
              <a:rPr lang="en-GB" sz="2800" dirty="0" smtClean="0"/>
              <a:t>: </a:t>
            </a:r>
            <a:r>
              <a:rPr lang="en-GB" sz="2800" dirty="0" err="1" smtClean="0"/>
              <a:t>userspace</a:t>
            </a:r>
            <a:r>
              <a:rPr lang="en-GB" sz="2800" dirty="0" smtClean="0"/>
              <a:t> tracing of Oracle processes </a:t>
            </a:r>
          </a:p>
          <a:p>
            <a:pPr lvl="1"/>
            <a:r>
              <a:rPr lang="en-GB" sz="2400" dirty="0" smtClean="0"/>
              <a:t>Provides way to collect and display </a:t>
            </a:r>
            <a:r>
              <a:rPr lang="en-GB" sz="2400" dirty="0" err="1" smtClean="0"/>
              <a:t>microsec</a:t>
            </a:r>
            <a:r>
              <a:rPr lang="en-GB" sz="2400" dirty="0" smtClean="0"/>
              <a:t>-precision histograms for all Oracle versions</a:t>
            </a:r>
          </a:p>
          <a:p>
            <a:pPr lvl="1"/>
            <a:r>
              <a:rPr lang="en-GB" sz="2400" dirty="0" smtClean="0"/>
              <a:t>Capture event# and wait time in microseconds</a:t>
            </a:r>
          </a:p>
          <a:p>
            <a:pPr lvl="1"/>
            <a:r>
              <a:rPr lang="en-GB" sz="2400" dirty="0" smtClean="0"/>
              <a:t>Collect data in a </a:t>
            </a:r>
            <a:r>
              <a:rPr lang="en-GB" sz="2400" dirty="0" err="1" smtClean="0"/>
              <a:t>SystemTap</a:t>
            </a:r>
            <a:r>
              <a:rPr lang="en-GB" sz="2400" dirty="0" smtClean="0"/>
              <a:t> aggregate</a:t>
            </a:r>
          </a:p>
          <a:p>
            <a:pPr lvl="1"/>
            <a:r>
              <a:rPr lang="en-GB" sz="2400" dirty="0" smtClean="0"/>
              <a:t>Print output as a histogram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wait </a:t>
            </a:r>
            <a:r>
              <a:rPr lang="en-US" dirty="0"/>
              <a:t>e</a:t>
            </a:r>
            <a:r>
              <a:rPr lang="en-US" dirty="0" smtClean="0"/>
              <a:t>vent </a:t>
            </a:r>
            <a:r>
              <a:rPr lang="en-US" dirty="0"/>
              <a:t>h</a:t>
            </a:r>
            <a:r>
              <a:rPr lang="en-US" dirty="0" smtClean="0"/>
              <a:t>istograms </a:t>
            </a:r>
            <a:r>
              <a:rPr lang="en-US" dirty="0"/>
              <a:t>c</a:t>
            </a:r>
            <a:r>
              <a:rPr lang="en-US" dirty="0" smtClean="0"/>
              <a:t>ollected with </a:t>
            </a:r>
            <a:r>
              <a:rPr lang="en-US" dirty="0" err="1" smtClean="0"/>
              <a:t>SystemTap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701801"/>
            <a:ext cx="8827129" cy="4364022"/>
          </a:xfrm>
        </p:spPr>
        <p:txBody>
          <a:bodyPr/>
          <a:lstStyle/>
          <a:p>
            <a:pPr marL="448056" lvl="1" indent="0">
              <a:buNone/>
            </a:pPr>
            <a:endParaRPr lang="en-GB" dirty="0" smtClean="0"/>
          </a:p>
          <a:p>
            <a:pPr marL="448056" lvl="1" indent="0">
              <a:buNone/>
            </a:pPr>
            <a:endParaRPr lang="en-GB" dirty="0"/>
          </a:p>
          <a:p>
            <a:pPr marL="36576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6871" y="1896812"/>
            <a:ext cx="8780851" cy="504329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stap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–v histograms_oracle_events_11204.stp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-x 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&lt;</a:t>
            </a:r>
            <a:r>
              <a:rPr lang="en-GB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</a:t>
            </a:r>
          </a:p>
          <a:p>
            <a:pPr marL="0" lvl="1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Note: omit –x to trace all oracle processes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endParaRPr lang="en-GB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Histogram of </a:t>
            </a:r>
            <a:r>
              <a:rPr lang="en-GB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file sequential read waits in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microseconds (us):</a:t>
            </a:r>
          </a:p>
          <a:p>
            <a:pPr marL="0" lvl="1"/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value |-------------------------------------------------- count</a:t>
            </a:r>
          </a:p>
          <a:p>
            <a:pPr marL="0" lvl="1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128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|@                                                   33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256 |@@@                                                 60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512 |@@@                                                 61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1024 |@@@@                                                93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2048 |@@@@@@@@@@@@@                                      260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4096 |@@@@@@@@@@@@@@@@@@@@@@@@@@@@@@@@@@@@@@@@@@@@@@@    951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8192 |@@@@@@@@@@@@@@@@@@@@@@@@@@                         538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16384 |@@                                                  47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32768 |@@@                                                 71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65536 |@                                                   34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131072 |@@@@@@@                                            153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262144 |@@@                                                 62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524288 |                                                    1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6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SystemTap</a:t>
            </a:r>
            <a:r>
              <a:rPr lang="en-US" dirty="0" smtClean="0"/>
              <a:t> Probes for Oracle Logical and Physical I/O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7628" y="1504280"/>
            <a:ext cx="8827129" cy="4121275"/>
          </a:xfrm>
        </p:spPr>
        <p:txBody>
          <a:bodyPr/>
          <a:lstStyle/>
          <a:p>
            <a:pPr marL="36576" indent="0">
              <a:buNone/>
            </a:pPr>
            <a:r>
              <a:rPr lang="en-GB" dirty="0" smtClean="0"/>
              <a:t>Identify the Oracle internal functions of interest: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32632"/>
              </p:ext>
            </p:extLst>
          </p:nvPr>
        </p:nvGraphicFramePr>
        <p:xfrm>
          <a:off x="316871" y="2126908"/>
          <a:ext cx="8421844" cy="464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473"/>
                <a:gridCol w="6530371"/>
              </a:tblGrid>
              <a:tr h="324803">
                <a:tc>
                  <a:txBody>
                    <a:bodyPr/>
                    <a:lstStyle/>
                    <a:p>
                      <a:r>
                        <a:rPr kumimoji="0" lang="en-GB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</a:t>
                      </a:r>
                      <a:endParaRPr kumimoji="0" lang="en-GB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endParaRPr kumimoji="0" lang="en-GB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0618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rgbClr val="FF0000"/>
                          </a:solidFill>
                        </a:rPr>
                        <a:t>kcbgtcr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effectLst/>
                        </a:rPr>
                        <a:t>Kernel Cache Buffers Get Consistent Read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b="0" dirty="0" smtClean="0">
                          <a:effectLst/>
                        </a:rPr>
                        <a:t>Used for consistent reads</a:t>
                      </a:r>
                      <a:endParaRPr lang="en-GB" dirty="0"/>
                    </a:p>
                  </a:txBody>
                  <a:tcPr/>
                </a:tc>
              </a:tr>
              <a:tr h="560618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rgbClr val="FF0000"/>
                          </a:solidFill>
                          <a:effectLst/>
                        </a:rPr>
                        <a:t>kcbgcur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effectLst/>
                        </a:rPr>
                        <a:t>Kernel Cache Buffers </a:t>
                      </a:r>
                      <a:r>
                        <a:rPr lang="en-GB" b="0" dirty="0" smtClean="0">
                          <a:effectLst/>
                        </a:rPr>
                        <a:t>Current Read</a:t>
                      </a:r>
                      <a:r>
                        <a:rPr lang="en-GB" dirty="0"/>
                        <a:t/>
                      </a:r>
                      <a:br>
                        <a:rPr lang="en-GB" dirty="0"/>
                      </a:br>
                      <a:r>
                        <a:rPr lang="en-GB" b="0" dirty="0" smtClean="0">
                          <a:effectLst/>
                        </a:rPr>
                        <a:t>Used </a:t>
                      </a:r>
                      <a:r>
                        <a:rPr lang="en-GB" b="0" dirty="0">
                          <a:effectLst/>
                        </a:rPr>
                        <a:t>for current reads</a:t>
                      </a:r>
                      <a:endParaRPr lang="en-GB" dirty="0"/>
                    </a:p>
                  </a:txBody>
                  <a:tcPr anchor="ctr"/>
                </a:tc>
              </a:tr>
              <a:tr h="800883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rgbClr val="FF0000"/>
                          </a:solidFill>
                          <a:effectLst/>
                        </a:rPr>
                        <a:t>kcbzib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effectLst/>
                        </a:rPr>
                        <a:t>kcbZIB</a:t>
                      </a:r>
                      <a:r>
                        <a:rPr lang="en-GB" b="0" dirty="0" smtClean="0">
                          <a:effectLst/>
                        </a:rPr>
                        <a:t> should stand for: Z (</a:t>
                      </a:r>
                      <a:r>
                        <a:rPr lang="en-GB" b="0" dirty="0" err="1" smtClean="0">
                          <a:effectLst/>
                        </a:rPr>
                        <a:t>kcbz.o</a:t>
                      </a:r>
                      <a:r>
                        <a:rPr lang="en-GB" b="0" dirty="0" smtClean="0">
                          <a:effectLst/>
                        </a:rPr>
                        <a:t> is a module for physical IO helper functions), IB: Input Buffer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b="0" dirty="0" smtClean="0">
                          <a:effectLst/>
                        </a:rPr>
                        <a:t>Oracle will perform physical read(s) into the buffer cache</a:t>
                      </a:r>
                      <a:endParaRPr lang="en-GB" dirty="0"/>
                    </a:p>
                  </a:txBody>
                  <a:tcPr/>
                </a:tc>
              </a:tr>
              <a:tr h="1041148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rgbClr val="FF0000"/>
                          </a:solidFill>
                          <a:effectLst/>
                        </a:rPr>
                        <a:t>kcbzgb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effectLst/>
                        </a:rPr>
                        <a:t>The suffix GB in </a:t>
                      </a:r>
                      <a:r>
                        <a:rPr lang="en-GB" b="0" dirty="0" err="1" smtClean="0">
                          <a:effectLst/>
                        </a:rPr>
                        <a:t>kcbZGB</a:t>
                      </a:r>
                      <a:r>
                        <a:rPr lang="en-GB" b="0" dirty="0" smtClean="0">
                          <a:effectLst/>
                        </a:rPr>
                        <a:t> should stand for: Get (space for) Buffer.  Oracle allocates space in the buffer cache for a given block (typically before I/O operations). </a:t>
                      </a:r>
                      <a:endParaRPr lang="en-GB" dirty="0" smtClean="0"/>
                    </a:p>
                  </a:txBody>
                  <a:tcPr/>
                </a:tc>
              </a:tr>
              <a:tr h="1041148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rgbClr val="FF0000"/>
                          </a:solidFill>
                          <a:effectLst/>
                        </a:rPr>
                        <a:t>kcbzvb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effectLst/>
                        </a:rPr>
                        <a:t>Invoked after Oracle has performed I/O to read a given block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b="0" dirty="0" smtClean="0">
                          <a:effectLst/>
                        </a:rPr>
                        <a:t>Note: this function is used both for reads in the buffer cache and for direct reads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9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the key </a:t>
            </a:r>
            <a:r>
              <a:rPr lang="en-US" dirty="0"/>
              <a:t>f</a:t>
            </a:r>
            <a:r>
              <a:rPr lang="en-US" dirty="0" smtClean="0"/>
              <a:t>unction </a:t>
            </a:r>
            <a:r>
              <a:rPr lang="en-US" dirty="0"/>
              <a:t>c</a:t>
            </a:r>
            <a:r>
              <a:rPr lang="en-US" dirty="0" smtClean="0"/>
              <a:t>all </a:t>
            </a:r>
            <a:r>
              <a:rPr lang="en-US" dirty="0"/>
              <a:t>p</a:t>
            </a:r>
            <a:r>
              <a:rPr lang="en-US" dirty="0" smtClean="0"/>
              <a:t>arameters and their meaning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/>
              <a:t>I</a:t>
            </a:r>
            <a:r>
              <a:rPr lang="en-GB" dirty="0" smtClean="0"/>
              <a:t>dentify the </a:t>
            </a:r>
            <a:r>
              <a:rPr lang="en-GB" dirty="0"/>
              <a:t>function </a:t>
            </a:r>
            <a:r>
              <a:rPr lang="en-GB" dirty="0" smtClean="0"/>
              <a:t>parameters of interest (block number, file number,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Example for </a:t>
            </a:r>
            <a:r>
              <a:rPr lang="en-GB" dirty="0" err="1" smtClean="0">
                <a:solidFill>
                  <a:srgbClr val="FF0000"/>
                </a:solidFill>
              </a:rPr>
              <a:t>kcbgtcr</a:t>
            </a:r>
            <a:r>
              <a:rPr lang="en-GB" dirty="0" smtClean="0"/>
              <a:t> and </a:t>
            </a:r>
            <a:r>
              <a:rPr lang="en-GB" dirty="0" err="1" smtClean="0">
                <a:solidFill>
                  <a:srgbClr val="FF0000"/>
                </a:solidFill>
              </a:rPr>
              <a:t>kcbgcur</a:t>
            </a:r>
            <a:endParaRPr lang="en-GB" dirty="0" smtClean="0">
              <a:solidFill>
                <a:srgbClr val="FF0000"/>
              </a:solidFill>
            </a:endParaRPr>
          </a:p>
          <a:p>
            <a:pPr marL="36576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050" y="3737965"/>
            <a:ext cx="8219750" cy="2057862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tbs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           = user_int32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(%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rdi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 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</a:b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rel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file n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    =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user_int32(%rdi+4) &gt;&gt; 22 &amp; 0x003FFFFF 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</a:b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block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         = user_int32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(%rdi+4) &amp; 0x003FFFFF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</a:b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data_object_id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= user_int32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(%rdi+8)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</a:b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object_id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     = user_int32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(%rdi+12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/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</a:b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Note: for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bigfile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tablespaces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block# = user_int32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(%rdi+4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it all together: Trace </a:t>
            </a:r>
            <a:r>
              <a:rPr lang="en-US" dirty="0"/>
              <a:t>w</a:t>
            </a:r>
            <a:r>
              <a:rPr lang="en-US" dirty="0" smtClean="0"/>
              <a:t>ait </a:t>
            </a:r>
            <a:r>
              <a:rPr lang="en-US" dirty="0"/>
              <a:t>e</a:t>
            </a:r>
            <a:r>
              <a:rPr lang="en-US" dirty="0" smtClean="0"/>
              <a:t>vents + </a:t>
            </a:r>
            <a:r>
              <a:rPr lang="en-US" dirty="0"/>
              <a:t>l</a:t>
            </a:r>
            <a:r>
              <a:rPr lang="en-US" dirty="0" smtClean="0"/>
              <a:t>ogical and physical </a:t>
            </a:r>
            <a:r>
              <a:rPr lang="en-US" dirty="0" smtClean="0"/>
              <a:t>I/O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Provide insights </a:t>
            </a:r>
            <a:r>
              <a:rPr lang="en-GB" dirty="0" smtClean="0"/>
              <a:t>on how Oracle does the I/O</a:t>
            </a:r>
          </a:p>
          <a:p>
            <a:pPr lvl="1"/>
            <a:r>
              <a:rPr lang="en-GB" dirty="0" smtClean="0"/>
              <a:t>What are the </a:t>
            </a:r>
            <a:r>
              <a:rPr lang="en-GB" dirty="0" smtClean="0">
                <a:solidFill>
                  <a:srgbClr val="FF0000"/>
                </a:solidFill>
              </a:rPr>
              <a:t>I/O</a:t>
            </a:r>
            <a:r>
              <a:rPr lang="en-GB" dirty="0" smtClean="0"/>
              <a:t>-related </a:t>
            </a:r>
            <a:r>
              <a:rPr lang="en-GB" dirty="0" smtClean="0">
                <a:solidFill>
                  <a:srgbClr val="FF0000"/>
                </a:solidFill>
              </a:rPr>
              <a:t>wait events </a:t>
            </a:r>
            <a:r>
              <a:rPr lang="en-GB" dirty="0" smtClean="0"/>
              <a:t>really measuring?</a:t>
            </a:r>
          </a:p>
          <a:p>
            <a:pPr lvl="1"/>
            <a:r>
              <a:rPr lang="en-GB" dirty="0" smtClean="0"/>
              <a:t>Can we rely on the measurements of wait elapsed time to understand I/O </a:t>
            </a:r>
            <a:r>
              <a:rPr lang="en-GB" dirty="0" smtClean="0">
                <a:solidFill>
                  <a:srgbClr val="FF0000"/>
                </a:solidFill>
              </a:rPr>
              <a:t>latency</a:t>
            </a:r>
            <a:r>
              <a:rPr lang="en-GB" dirty="0" smtClean="0"/>
              <a:t>?</a:t>
            </a:r>
          </a:p>
          <a:p>
            <a:r>
              <a:rPr lang="en-GB" dirty="0" smtClean="0"/>
              <a:t>Trace:</a:t>
            </a:r>
          </a:p>
          <a:p>
            <a:pPr marL="36576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5535" y="4947263"/>
            <a:ext cx="7895797" cy="949866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stap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–v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trace_oracle_logicalio_wait_events_physicalio_12102.stp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-x &lt;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&gt; |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sed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–f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eventsname.sed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188687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of t</a:t>
            </a:r>
            <a:r>
              <a:rPr lang="en-GB" dirty="0" smtClean="0"/>
              <a:t>racing ‘</a:t>
            </a:r>
            <a:r>
              <a:rPr lang="en-GB" dirty="0" err="1" smtClean="0"/>
              <a:t>db</a:t>
            </a:r>
            <a:r>
              <a:rPr lang="en-GB" dirty="0" smtClean="0"/>
              <a:t> </a:t>
            </a:r>
            <a:r>
              <a:rPr lang="en-GB" dirty="0"/>
              <a:t>f</a:t>
            </a:r>
            <a:r>
              <a:rPr lang="en-GB" dirty="0" smtClean="0"/>
              <a:t>ile </a:t>
            </a:r>
            <a:r>
              <a:rPr lang="en-GB" dirty="0"/>
              <a:t>s</a:t>
            </a:r>
            <a:r>
              <a:rPr lang="en-GB" dirty="0" smtClean="0"/>
              <a:t>equential read’ </a:t>
            </a:r>
            <a:r>
              <a:rPr lang="en-GB" dirty="0"/>
              <a:t>w</a:t>
            </a:r>
            <a:r>
              <a:rPr lang="en-GB" dirty="0" smtClean="0"/>
              <a:t>ait </a:t>
            </a:r>
            <a:r>
              <a:rPr lang="en-GB" dirty="0"/>
              <a:t>e</a:t>
            </a:r>
            <a:r>
              <a:rPr lang="en-GB" dirty="0" smtClean="0"/>
              <a:t>vent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1482909"/>
            <a:ext cx="8827129" cy="4121275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4648"/>
            <a:ext cx="9143999" cy="5720403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==========</a:t>
            </a: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 LOGICAL IO Consistent Read (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kcbgtcr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 for block: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tbs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#=7,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rfile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#=0, block#=2505675,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obj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#=32174</a:t>
            </a: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-&gt;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kcbzib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Oracle logical read operations require physical reads into the buffer cache</a:t>
            </a: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-&gt;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kcbzgb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Oracle has allocated buffer cache space for block: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tbs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#=7,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rfile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#=0, block#=2505675,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obj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#=32174</a:t>
            </a: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==========</a:t>
            </a: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 WAIT EVENT BEGIN: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timestamp_ora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=498893930487,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=15559,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sid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=21, event=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file sequential read</a:t>
            </a:r>
          </a:p>
          <a:p>
            <a:pPr marL="0" lvl="1"/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OS: -&gt;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timestamp=498893930555, program=oracle_15559_or,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=15559,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fd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=264, offset=83048882176, count(bytes)=</a:t>
            </a: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8192</a:t>
            </a:r>
          </a:p>
          <a:p>
            <a:pPr marL="0" lvl="1"/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OS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   -&gt;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ioblock.request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timestamp=498893930588,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=15559,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devname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sdl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sector=162204848, size=8192,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rw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=0,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address_bio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=18446612144946364800</a:t>
            </a: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OS:    &lt;-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ioblock.end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timestamp=498893934550,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=0,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devname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sdl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sector=162204864,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rw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=0,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address_bio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=18446612144946364800</a:t>
            </a:r>
          </a:p>
          <a:p>
            <a:pPr marL="0" lvl="1"/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OS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&lt;-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pread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timestamp=498893934592, program=oracle_15559_or,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local_clock_us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(),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=15559, return(bytes)=8192</a:t>
            </a:r>
          </a:p>
          <a:p>
            <a:pPr marL="0" lvl="1"/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 WAIT EVENT END: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timestamp_ora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=498893934633,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=15559,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sid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=21, name=SYSTEM, event=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file sequential read, p1=7, p2=2505675, p3=1,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wait_time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=4146,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obj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=32172,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sql_hash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=964615745</a:t>
            </a: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==========</a:t>
            </a: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-&gt;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kcbzvb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Oracle has performed I/O on: file#=7, block#=2505675,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rfile</a:t>
            </a: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#=0</a:t>
            </a: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==========</a:t>
            </a:r>
            <a:endParaRPr lang="en-GB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the trace </a:t>
            </a:r>
            <a:r>
              <a:rPr lang="en-US" dirty="0"/>
              <a:t>s</a:t>
            </a:r>
            <a:r>
              <a:rPr lang="en-US" dirty="0" smtClean="0"/>
              <a:t>hows </a:t>
            </a:r>
            <a:r>
              <a:rPr lang="en-US" dirty="0"/>
              <a:t>a</a:t>
            </a:r>
            <a:r>
              <a:rPr lang="en-US" dirty="0" smtClean="0"/>
              <a:t>bout ‘</a:t>
            </a:r>
            <a:r>
              <a:rPr lang="en-US" dirty="0" err="1" smtClean="0"/>
              <a:t>db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en-US" dirty="0" smtClean="0"/>
              <a:t>ile </a:t>
            </a:r>
            <a:r>
              <a:rPr lang="en-US" dirty="0"/>
              <a:t>s</a:t>
            </a:r>
            <a:r>
              <a:rPr lang="en-US" dirty="0" smtClean="0"/>
              <a:t>equential </a:t>
            </a:r>
            <a:r>
              <a:rPr lang="en-US" dirty="0"/>
              <a:t>r</a:t>
            </a:r>
            <a:r>
              <a:rPr lang="en-US" dirty="0" smtClean="0"/>
              <a:t>ead’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Oracle starts with a </a:t>
            </a:r>
            <a:r>
              <a:rPr lang="en-GB" dirty="0" smtClean="0">
                <a:solidFill>
                  <a:srgbClr val="FF0000"/>
                </a:solidFill>
              </a:rPr>
              <a:t>logical I/O</a:t>
            </a:r>
          </a:p>
          <a:p>
            <a:r>
              <a:rPr lang="en-GB" dirty="0" smtClean="0"/>
              <a:t>If the block is not in the buffer cache  a physical read is initiated</a:t>
            </a:r>
          </a:p>
          <a:p>
            <a:pPr lvl="1"/>
            <a:r>
              <a:rPr lang="en-GB" dirty="0" smtClean="0"/>
              <a:t>A </a:t>
            </a:r>
            <a:r>
              <a:rPr lang="en-GB" dirty="0" smtClean="0">
                <a:solidFill>
                  <a:srgbClr val="FF0000"/>
                </a:solidFill>
              </a:rPr>
              <a:t>block</a:t>
            </a:r>
            <a:r>
              <a:rPr lang="en-GB" dirty="0" smtClean="0"/>
              <a:t> in the buffer cache is </a:t>
            </a:r>
            <a:r>
              <a:rPr lang="en-GB" dirty="0" smtClean="0">
                <a:solidFill>
                  <a:srgbClr val="FF0000"/>
                </a:solidFill>
              </a:rPr>
              <a:t>allocated</a:t>
            </a:r>
          </a:p>
          <a:p>
            <a:pPr lvl="1"/>
            <a:r>
              <a:rPr lang="en-GB" dirty="0" smtClean="0"/>
              <a:t>The wait event </a:t>
            </a:r>
            <a:r>
              <a:rPr lang="en-GB" dirty="0" err="1" smtClean="0">
                <a:solidFill>
                  <a:srgbClr val="FF0000"/>
                </a:solidFill>
              </a:rPr>
              <a:t>db</a:t>
            </a:r>
            <a:r>
              <a:rPr lang="en-GB" dirty="0" smtClean="0">
                <a:solidFill>
                  <a:srgbClr val="FF0000"/>
                </a:solidFill>
              </a:rPr>
              <a:t> file sequential read is started</a:t>
            </a:r>
          </a:p>
          <a:p>
            <a:r>
              <a:rPr lang="en-GB" dirty="0" smtClean="0"/>
              <a:t>Oracle calls </a:t>
            </a:r>
            <a:r>
              <a:rPr lang="en-GB" dirty="0" err="1" smtClean="0">
                <a:solidFill>
                  <a:srgbClr val="FF0000"/>
                </a:solidFill>
              </a:rPr>
              <a:t>pread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to read 8KB</a:t>
            </a:r>
          </a:p>
          <a:p>
            <a:pPr lvl="1"/>
            <a:r>
              <a:rPr lang="en-GB" dirty="0" smtClean="0"/>
              <a:t>This passed on to the block I/O interface</a:t>
            </a:r>
          </a:p>
          <a:p>
            <a:r>
              <a:rPr lang="en-GB" dirty="0" smtClean="0"/>
              <a:t>After the read is done, the wait event ends</a:t>
            </a:r>
          </a:p>
          <a:p>
            <a:r>
              <a:rPr lang="en-GB" dirty="0" smtClean="0"/>
              <a:t>Comment on the wait time: </a:t>
            </a:r>
            <a:r>
              <a:rPr lang="en-GB" dirty="0" err="1" smtClean="0"/>
              <a:t>db</a:t>
            </a:r>
            <a:r>
              <a:rPr lang="en-GB" dirty="0" smtClean="0"/>
              <a:t> file sequential read is dominated by </a:t>
            </a:r>
            <a:r>
              <a:rPr lang="en-GB" dirty="0" smtClean="0">
                <a:solidFill>
                  <a:srgbClr val="FF0000"/>
                </a:solidFill>
              </a:rPr>
              <a:t>synchronous I/O wait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</a:t>
            </a:r>
            <a:r>
              <a:rPr lang="en-US" dirty="0" smtClean="0"/>
              <a:t>ase of Direct </a:t>
            </a:r>
            <a:r>
              <a:rPr lang="en-US" dirty="0"/>
              <a:t>R</a:t>
            </a:r>
            <a:r>
              <a:rPr lang="en-US" dirty="0" smtClean="0"/>
              <a:t>eads and Tracing Oracle Asynchronous I/O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Autofit/>
          </a:bodyPr>
          <a:lstStyle/>
          <a:p>
            <a:r>
              <a:rPr lang="en-GB" sz="2800" dirty="0" smtClean="0"/>
              <a:t>Asynchronous I/O is used by Oracle to optimize I/O throughput </a:t>
            </a:r>
          </a:p>
          <a:p>
            <a:pPr lvl="1"/>
            <a:r>
              <a:rPr lang="en-GB" sz="2400" dirty="0"/>
              <a:t>OS calls </a:t>
            </a:r>
            <a:r>
              <a:rPr lang="en-GB" sz="2400" dirty="0" smtClean="0"/>
              <a:t>used: </a:t>
            </a:r>
            <a:r>
              <a:rPr lang="en-GB" sz="2400" dirty="0" smtClean="0">
                <a:solidFill>
                  <a:srgbClr val="FF0000"/>
                </a:solidFill>
              </a:rPr>
              <a:t>IO_SUBMIT</a:t>
            </a:r>
            <a:r>
              <a:rPr lang="en-GB" sz="2400" dirty="0" smtClean="0"/>
              <a:t> </a:t>
            </a:r>
            <a:r>
              <a:rPr lang="en-GB" sz="2400" dirty="0"/>
              <a:t>and </a:t>
            </a:r>
            <a:r>
              <a:rPr lang="en-GB" sz="2400" dirty="0" smtClean="0">
                <a:solidFill>
                  <a:srgbClr val="FF0000"/>
                </a:solidFill>
              </a:rPr>
              <a:t>IO_GETEVENTS</a:t>
            </a:r>
            <a:endParaRPr lang="en-GB" sz="2400" dirty="0" smtClean="0"/>
          </a:p>
          <a:p>
            <a:pPr lvl="1"/>
            <a:r>
              <a:rPr lang="en-GB" sz="2400" dirty="0" smtClean="0"/>
              <a:t>We consider </a:t>
            </a:r>
            <a:r>
              <a:rPr lang="en-GB" sz="2400" dirty="0"/>
              <a:t>the case of  </a:t>
            </a:r>
            <a:r>
              <a:rPr lang="en-GB" sz="2400" dirty="0" smtClean="0"/>
              <a:t>ASM on block devices</a:t>
            </a:r>
          </a:p>
          <a:p>
            <a:r>
              <a:rPr lang="en-GB" sz="2800" dirty="0" smtClean="0"/>
              <a:t>Findings:</a:t>
            </a:r>
          </a:p>
          <a:p>
            <a:pPr lvl="1"/>
            <a:r>
              <a:rPr lang="en-GB" sz="2400" dirty="0" smtClean="0"/>
              <a:t>Oracle can perform reads that are </a:t>
            </a:r>
            <a:r>
              <a:rPr lang="en-GB" sz="2400" dirty="0" smtClean="0">
                <a:solidFill>
                  <a:srgbClr val="FF0000"/>
                </a:solidFill>
              </a:rPr>
              <a:t>not instrumented </a:t>
            </a:r>
            <a:r>
              <a:rPr lang="en-GB" sz="2400" dirty="0" smtClean="0"/>
              <a:t>by the wait event interface</a:t>
            </a:r>
          </a:p>
          <a:p>
            <a:pPr lvl="1"/>
            <a:r>
              <a:rPr lang="en-GB" sz="2400" dirty="0" smtClean="0"/>
              <a:t>The wait event ‘direct path read’, does not instrument all the reads</a:t>
            </a:r>
          </a:p>
          <a:p>
            <a:pPr lvl="1"/>
            <a:r>
              <a:rPr lang="en-GB" sz="2400" dirty="0" smtClean="0"/>
              <a:t>The </a:t>
            </a:r>
            <a:r>
              <a:rPr lang="en-GB" sz="2400" dirty="0" smtClean="0">
                <a:solidFill>
                  <a:srgbClr val="FF0000"/>
                </a:solidFill>
              </a:rPr>
              <a:t>wait event elapsed time is not the I/O latency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LHC</a:t>
            </a:r>
            <a:r>
              <a:rPr lang="en-GB" dirty="0" smtClean="0"/>
              <a:t> is the world’s largest particle 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" y="1736202"/>
            <a:ext cx="7858125" cy="4513761"/>
          </a:xfrm>
        </p:spPr>
        <p:txBody>
          <a:bodyPr>
            <a:no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LHC = Large Hadron Collider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55A0"/>
                </a:solidFill>
              </a:rPr>
              <a:t>27km </a:t>
            </a:r>
            <a:r>
              <a:rPr lang="en-GB" sz="2400" dirty="0">
                <a:solidFill>
                  <a:srgbClr val="0055A0"/>
                </a:solidFill>
              </a:rPr>
              <a:t>ring of superconducting magnets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rgbClr val="0055A0"/>
                </a:solidFill>
                <a:ea typeface="DejaVu Sans" charset="0"/>
                <a:cs typeface="DejaVu Sans" charset="0"/>
              </a:rPr>
              <a:t>Currently undergoing upgrades, </a:t>
            </a:r>
            <a:r>
              <a:rPr lang="en-US" sz="2400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restart in 2015</a:t>
            </a:r>
          </a:p>
        </p:txBody>
      </p:sp>
      <p:pic>
        <p:nvPicPr>
          <p:cNvPr id="10" name="Picture 9" descr="CERN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3335423"/>
            <a:ext cx="5048250" cy="33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case of direct reads and asynchronous I/O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37"/>
            <a:ext cx="9143999" cy="6766843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==========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OS: -&gt;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io_submit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timestamp=769804010693, program=oracle_18346_or,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nr(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num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I/O)=1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1: file descriptor=258, offset=93460627456, bytes=1048576,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opcode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=0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OS: &lt;-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io_submit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timestamp=769804010897, program=oracle_18346_or,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return(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num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I/O)=1</a:t>
            </a:r>
          </a:p>
          <a:p>
            <a:pPr marL="0" lvl="1"/>
            <a:r>
              <a:rPr lang="en-GB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….many more </a:t>
            </a:r>
            <a:r>
              <a:rPr lang="en-GB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io_submit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and also </a:t>
            </a:r>
            <a:r>
              <a:rPr lang="en-GB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io_getevents</a:t>
            </a:r>
            <a:r>
              <a:rPr lang="en-GB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..</a:t>
            </a:r>
            <a:endParaRPr lang="en-G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==========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 WAIT EVENT BEGIN: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timestamp_ora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=769804024008,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=250, event#=direct path read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LIBAIO:-&gt;io_getevents_0_4: timestamp=769804024035, program=oracle_18346_or,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min_nr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timeout.tv_sec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=600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OS: -&gt;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io_getevents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timestamp=769804024060, program=oracle_18346_or,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min_nr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=1, timeout={.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tv_sec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=600, .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tv_nsec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=0}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OS: &lt;-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io_getevents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timestamp=769804028511, program=oracle_18346_or,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return(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num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I/O)=4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0:,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fildes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=260, offset=79065776128, bytes=1048576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1:,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fildes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=261, offset=89295683584, bytes=1048576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2:,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fildes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=263, offset=84572897280, bytes=1048576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3:,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fildes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=262, offset=94479843328, bytes=1048576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LIBAIO:-&gt;io_getevents_0_4: timestamp=769804028567, program=oracle_18346_or,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min_nr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timeout.tv_sec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=600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OS: -&gt;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io_getevents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timestamp=769804028567, program=oracle_18346_or,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min_nr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=1, timeout={.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tv_sec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=600, .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tv_nsec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=0}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OS: &lt;-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io_getevents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timestamp=769804034142, program=oracle_18346_or,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return(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num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I/O)=1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0:,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fildes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=264, offset=83009470464, bytes=1048576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LIBAIO:-&gt;io_getevents_0_4: timestamp=769804034797, program=oracle_18346_or,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min_nr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timeout.tv_sec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=600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OS: -&gt;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io_getevents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timestamp=769804034834, program=oracle_18346_or,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min_nr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=1, timeout={.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tv_sec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=600, .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tv_nsec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=0}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OS: &lt;-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io_getevents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: timestamp=769804037359, program=oracle_18346_or,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return(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num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I/O)=4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0:,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fildes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=265, offset=93436510208, bytes=1048576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1:,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fildes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=267, offset=89061851136, bytes=1048576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2:,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fildes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=269, offset=78286684160, bytes=1048576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       3:,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fildes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=268, offset=83802259456, bytes=983040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DB WAIT EVENT END: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timestamp_ora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=769804037433,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=18346,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sid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=250, name=SYSTEM, event#=direct path read, p1=7, p2=4324864, p3=128,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wait_time</a:t>
            </a:r>
            <a:endParaRPr lang="en-G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=13425,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obj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=32176, </a:t>
            </a:r>
            <a:r>
              <a:rPr lang="en-GB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sql_hash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=1782650121</a:t>
            </a:r>
          </a:p>
          <a:p>
            <a:pPr marL="0" lvl="1"/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==========</a:t>
            </a:r>
          </a:p>
          <a:p>
            <a:pPr marL="0" lvl="1"/>
            <a:endParaRPr lang="en-G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Oracle wait </a:t>
            </a:r>
            <a:r>
              <a:rPr lang="en-US" dirty="0"/>
              <a:t>e</a:t>
            </a:r>
            <a:r>
              <a:rPr lang="en-US" dirty="0" smtClean="0"/>
              <a:t>vents for asynchronous I/O cannot be used to study </a:t>
            </a:r>
            <a:r>
              <a:rPr lang="en-US" dirty="0"/>
              <a:t>l</a:t>
            </a:r>
            <a:r>
              <a:rPr lang="en-US" dirty="0" smtClean="0"/>
              <a:t>atency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589441"/>
            <a:ext cx="8827129" cy="4121275"/>
          </a:xfrm>
        </p:spPr>
        <p:txBody>
          <a:bodyPr/>
          <a:lstStyle/>
          <a:p>
            <a:pPr marL="36576" indent="0">
              <a:buNone/>
            </a:pPr>
            <a:r>
              <a:rPr lang="en-GB" sz="2800" dirty="0" smtClean="0"/>
              <a:t>Example of how to measure I/O latency from the block I/O interface using </a:t>
            </a:r>
            <a:r>
              <a:rPr lang="en-GB" sz="2800" dirty="0" err="1" smtClean="0"/>
              <a:t>SystemTap</a:t>
            </a:r>
            <a:r>
              <a:rPr lang="en-GB" sz="2800" dirty="0" smtClean="0"/>
              <a:t>: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1703" y="2685435"/>
            <a:ext cx="7895797" cy="3996854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global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latencyTimes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,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requestTime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[10000]</a:t>
            </a:r>
          </a:p>
          <a:p>
            <a:pPr marL="0" lvl="1"/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probe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ioblock_trace.request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{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requestTime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[$bio] =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gettimeofday_us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()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</a:t>
            </a:r>
          </a:p>
          <a:p>
            <a:pPr marL="0" lvl="1"/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probe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ioblock.end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{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t =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gettimeofday_us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()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s =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requestTime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[$bio]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if (s &gt; 0) {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latencyTimes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&lt;&lt;&lt; (t-s)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delete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requestTime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[$bio]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}</a:t>
            </a:r>
          </a:p>
          <a:p>
            <a:pPr marL="0" lvl="1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}</a:t>
            </a:r>
            <a:endParaRPr lang="en-GB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way to measure I/O from the OS: using </a:t>
            </a:r>
            <a:r>
              <a:rPr lang="en-US" dirty="0" err="1" smtClean="0"/>
              <a:t>Ftrace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838015"/>
            <a:ext cx="8827129" cy="4121275"/>
          </a:xfrm>
        </p:spPr>
        <p:txBody>
          <a:bodyPr/>
          <a:lstStyle/>
          <a:p>
            <a:r>
              <a:rPr lang="en-GB" dirty="0" smtClean="0"/>
              <a:t>https</a:t>
            </a:r>
            <a:r>
              <a:rPr lang="en-GB" dirty="0"/>
              <a:t>://github.com/brendangregg/perf-tools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022" y="2664893"/>
            <a:ext cx="8990089" cy="3904521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./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iolatency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10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Tracing block I/O. Output every 10 seconds. Ctrl-C to 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to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end.</a:t>
            </a:r>
            <a:endParaRPr lang="en-GB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&gt;=(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ms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 .. &lt;(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ms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)   : I/O      |Distribution                          |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0 -&gt; 1       : 95       |##                                    |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1 -&gt; 2       : 74       |##                                    |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2 -&gt; 4       : 475      |#########                             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|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4 -&gt; 8       : 2035     |######################################|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 8 -&gt; 16      : 1245     |########################              |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16 -&gt; 32      : 37       |#                                     |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32 -&gt; 64      : 11       |#                                     |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 64 -&gt; 128     : 7        |#                                     |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128 -&gt; 256     : 23       |#                                     |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256 -&gt; 512     : 10       |#                                     |</a:t>
            </a:r>
          </a:p>
          <a:p>
            <a:pPr marL="0" lvl="1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  512 -&gt; 1024    : 4        |#                                     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013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Probe all blocks subject to physical I/O for performance investigations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/>
          <a:lstStyle/>
          <a:p>
            <a:r>
              <a:rPr lang="en-GB" dirty="0" smtClean="0"/>
              <a:t>Goal: </a:t>
            </a:r>
            <a:r>
              <a:rPr lang="en-GB" dirty="0" smtClean="0">
                <a:solidFill>
                  <a:srgbClr val="FF0000"/>
                </a:solidFill>
              </a:rPr>
              <a:t>analyse physical reads</a:t>
            </a:r>
            <a:r>
              <a:rPr lang="en-GB" dirty="0"/>
              <a:t>:</a:t>
            </a:r>
            <a:r>
              <a:rPr lang="en-GB" dirty="0" smtClean="0"/>
              <a:t> how many are ‘new’ and how many are repeated reads</a:t>
            </a:r>
          </a:p>
          <a:p>
            <a:pPr lvl="1"/>
            <a:r>
              <a:rPr lang="en-GB" dirty="0" smtClean="0"/>
              <a:t>Aid for sizing DB cache and SSD storage cache</a:t>
            </a:r>
          </a:p>
          <a:p>
            <a:pPr lvl="1"/>
            <a:r>
              <a:rPr lang="en-GB" dirty="0" err="1" smtClean="0"/>
              <a:t>SystemTap</a:t>
            </a:r>
            <a:r>
              <a:rPr lang="en-GB" dirty="0"/>
              <a:t> probe on </a:t>
            </a:r>
            <a:r>
              <a:rPr lang="en-GB" dirty="0" err="1" smtClean="0">
                <a:solidFill>
                  <a:srgbClr val="FF0000"/>
                </a:solidFill>
              </a:rPr>
              <a:t>kcbzvb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(block read)</a:t>
            </a:r>
          </a:p>
          <a:p>
            <a:pPr lvl="1"/>
            <a:r>
              <a:rPr lang="en-GB" dirty="0" smtClean="0"/>
              <a:t>Can </a:t>
            </a:r>
            <a:r>
              <a:rPr lang="en-GB" dirty="0" smtClean="0">
                <a:solidFill>
                  <a:srgbClr val="FF0000"/>
                </a:solidFill>
              </a:rPr>
              <a:t>drill down </a:t>
            </a:r>
            <a:r>
              <a:rPr lang="en-GB" dirty="0" smtClean="0"/>
              <a:t>per file/object number/process</a:t>
            </a:r>
          </a:p>
          <a:p>
            <a:r>
              <a:rPr lang="en-GB" dirty="0" smtClean="0"/>
              <a:t>Example:</a:t>
            </a:r>
          </a:p>
          <a:p>
            <a:pPr marL="448056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4121" y="5088588"/>
            <a:ext cx="7895797" cy="1657752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#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stap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-g -v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oracle_read_profile.stp</a:t>
            </a:r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number of distinct blocks read: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24513631 </a:t>
            </a:r>
          </a:p>
          <a:p>
            <a:pPr marL="0" lvl="1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total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number of blocks read: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86711189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 Your Own Lab and Experiment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704850"/>
            <a:ext cx="8827129" cy="4776928"/>
          </a:xfrm>
        </p:spPr>
        <p:txBody>
          <a:bodyPr>
            <a:normAutofit/>
          </a:bodyPr>
          <a:lstStyle/>
          <a:p>
            <a:r>
              <a:rPr lang="en-GB" dirty="0" smtClean="0"/>
              <a:t>Install a test environment (under </a:t>
            </a:r>
            <a:r>
              <a:rPr lang="en-GB" dirty="0" err="1" smtClean="0"/>
              <a:t>VirtualBox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RHEL/OEL 6.5 or higher </a:t>
            </a:r>
          </a:p>
          <a:p>
            <a:pPr lvl="1"/>
            <a:r>
              <a:rPr lang="en-GB" dirty="0" smtClean="0"/>
              <a:t>RHEL/OEL 7.0 with 3.10 kernel as preference</a:t>
            </a:r>
          </a:p>
          <a:p>
            <a:r>
              <a:rPr lang="en-GB" dirty="0" smtClean="0"/>
              <a:t>Install additional packages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kernel-</a:t>
            </a:r>
            <a:r>
              <a:rPr lang="en-GB" dirty="0" err="1" smtClean="0">
                <a:solidFill>
                  <a:srgbClr val="FF0000"/>
                </a:solidFill>
              </a:rPr>
              <a:t>devel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debuginfo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and </a:t>
            </a:r>
            <a:r>
              <a:rPr lang="en-GB" dirty="0" err="1"/>
              <a:t>debuginfo</a:t>
            </a:r>
            <a:r>
              <a:rPr lang="en-GB" dirty="0"/>
              <a:t>-common </a:t>
            </a:r>
            <a:r>
              <a:rPr lang="en-GB" dirty="0" smtClean="0"/>
              <a:t>packages (available from </a:t>
            </a:r>
            <a:r>
              <a:rPr lang="en-GB" dirty="0"/>
              <a:t>https://</a:t>
            </a:r>
            <a:r>
              <a:rPr lang="en-GB" dirty="0" smtClean="0"/>
              <a:t>oss.oracle.com ) </a:t>
            </a:r>
          </a:p>
          <a:p>
            <a:r>
              <a:rPr lang="en-GB" dirty="0"/>
              <a:t>Install the </a:t>
            </a:r>
            <a:r>
              <a:rPr lang="en-GB" dirty="0" smtClean="0"/>
              <a:t>advanced </a:t>
            </a:r>
            <a:r>
              <a:rPr lang="en-GB" dirty="0"/>
              <a:t>tracing tools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SystemTap</a:t>
            </a:r>
            <a:r>
              <a:rPr lang="en-GB" dirty="0"/>
              <a:t> version 2.5 or </a:t>
            </a:r>
            <a:r>
              <a:rPr lang="en-GB" dirty="0" smtClean="0"/>
              <a:t>higher</a:t>
            </a:r>
            <a:endParaRPr lang="en-GB" dirty="0"/>
          </a:p>
          <a:p>
            <a:endParaRPr lang="en-GB" dirty="0" smtClean="0"/>
          </a:p>
          <a:p>
            <a:pPr marL="448056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Tips for </a:t>
            </a:r>
            <a:r>
              <a:rPr lang="en-US" dirty="0" err="1" smtClean="0"/>
              <a:t>Userspace</a:t>
            </a:r>
            <a:r>
              <a:rPr lang="en-US" dirty="0" smtClean="0"/>
              <a:t> Investigations of Oracle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59829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Information on Oracle internal functions from MOS</a:t>
            </a:r>
          </a:p>
          <a:p>
            <a:pPr lvl="1"/>
            <a:r>
              <a:rPr lang="en-GB" dirty="0" smtClean="0"/>
              <a:t> Get a copy of  “</a:t>
            </a:r>
            <a:r>
              <a:rPr lang="en-GB" dirty="0" smtClean="0">
                <a:solidFill>
                  <a:srgbClr val="FF0000"/>
                </a:solidFill>
              </a:rPr>
              <a:t>Note 175982.1</a:t>
            </a:r>
            <a:r>
              <a:rPr lang="en-GB" dirty="0" smtClean="0"/>
              <a:t>” </a:t>
            </a:r>
          </a:p>
          <a:p>
            <a:r>
              <a:rPr lang="en-GB" dirty="0" err="1">
                <a:solidFill>
                  <a:srgbClr val="FF0000"/>
                </a:solidFill>
              </a:rPr>
              <a:t>g</a:t>
            </a:r>
            <a:r>
              <a:rPr lang="en-GB" dirty="0" err="1" smtClean="0">
                <a:solidFill>
                  <a:srgbClr val="FF0000"/>
                </a:solidFill>
              </a:rPr>
              <a:t>db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(GNU debugger)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Read memory, stack </a:t>
            </a:r>
            <a:r>
              <a:rPr lang="en-GB" dirty="0" err="1" smtClean="0"/>
              <a:t>backtraces</a:t>
            </a:r>
            <a:r>
              <a:rPr lang="en-GB" dirty="0" smtClean="0"/>
              <a:t> and registers with </a:t>
            </a:r>
            <a:r>
              <a:rPr lang="en-GB" dirty="0" err="1" smtClean="0"/>
              <a:t>gdb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Know </a:t>
            </a:r>
            <a:r>
              <a:rPr lang="en-GB" dirty="0"/>
              <a:t>the Linux call convention: </a:t>
            </a:r>
            <a:r>
              <a:rPr lang="en-GB" dirty="0" err="1"/>
              <a:t>args</a:t>
            </a:r>
            <a:r>
              <a:rPr lang="en-GB" dirty="0"/>
              <a:t> are in %</a:t>
            </a:r>
            <a:r>
              <a:rPr lang="en-GB" dirty="0" err="1"/>
              <a:t>rdi</a:t>
            </a:r>
            <a:r>
              <a:rPr lang="en-GB" dirty="0"/>
              <a:t>, %</a:t>
            </a:r>
            <a:r>
              <a:rPr lang="en-GB" dirty="0" err="1"/>
              <a:t>rsi</a:t>
            </a:r>
            <a:r>
              <a:rPr lang="en-GB" dirty="0" smtClean="0"/>
              <a:t>,…</a:t>
            </a:r>
          </a:p>
          <a:p>
            <a:r>
              <a:rPr lang="en-GB" dirty="0" smtClean="0"/>
              <a:t>Stack profile visualisations with </a:t>
            </a:r>
            <a:r>
              <a:rPr lang="en-GB" dirty="0" err="1" smtClean="0">
                <a:solidFill>
                  <a:srgbClr val="FF0000"/>
                </a:solidFill>
              </a:rPr>
              <a:t>flamegraphs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dirty="0" smtClean="0"/>
              <a:t>Help understand which functions are called more often</a:t>
            </a:r>
          </a:p>
          <a:p>
            <a:r>
              <a:rPr lang="en-GB" dirty="0" smtClean="0"/>
              <a:t>DTrace-based tracing: </a:t>
            </a:r>
            <a:endParaRPr lang="en-GB" dirty="0"/>
          </a:p>
          <a:p>
            <a:pPr lvl="1"/>
            <a:r>
              <a:rPr lang="en-GB" dirty="0" smtClean="0"/>
              <a:t>‘Digger’ </a:t>
            </a:r>
            <a:r>
              <a:rPr lang="en-GB" dirty="0"/>
              <a:t>by Alexander </a:t>
            </a:r>
            <a:r>
              <a:rPr lang="en-GB" dirty="0" err="1"/>
              <a:t>Anokhin</a:t>
            </a:r>
            <a:r>
              <a:rPr lang="en-GB" dirty="0"/>
              <a:t> </a:t>
            </a:r>
            <a:r>
              <a:rPr lang="en-GB" dirty="0" smtClean="0"/>
              <a:t>(best on Solaris DTrace)</a:t>
            </a:r>
            <a:endParaRPr lang="en-GB" dirty="0"/>
          </a:p>
          <a:p>
            <a:pPr marL="448056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Wish List: Statically Defined Probes in Oracle Code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Statically defined probes</a:t>
            </a:r>
          </a:p>
          <a:p>
            <a:pPr lvl="1"/>
            <a:r>
              <a:rPr lang="en-GB" dirty="0" smtClean="0"/>
              <a:t>Make </a:t>
            </a:r>
            <a:r>
              <a:rPr lang="en-GB" dirty="0" err="1" smtClean="0"/>
              <a:t>userspace</a:t>
            </a:r>
            <a:r>
              <a:rPr lang="en-GB" dirty="0" smtClean="0"/>
              <a:t> tracing more clean and stable across versions</a:t>
            </a:r>
          </a:p>
          <a:p>
            <a:pPr lvl="1"/>
            <a:r>
              <a:rPr lang="en-GB" dirty="0" smtClean="0"/>
              <a:t>An elegant and direct way of collecting and aggregating info from the Oracle engine and correlate with OS data</a:t>
            </a:r>
          </a:p>
          <a:p>
            <a:r>
              <a:rPr lang="en-GB" dirty="0" smtClean="0"/>
              <a:t>Examples of </a:t>
            </a:r>
            <a:r>
              <a:rPr lang="en-GB" dirty="0" smtClean="0">
                <a:solidFill>
                  <a:srgbClr val="FF0000"/>
                </a:solidFill>
              </a:rPr>
              <a:t>database</a:t>
            </a:r>
            <a:r>
              <a:rPr lang="en-GB" dirty="0" smtClean="0"/>
              <a:t> engines that have </a:t>
            </a:r>
            <a:r>
              <a:rPr lang="en-GB" dirty="0" smtClean="0">
                <a:solidFill>
                  <a:srgbClr val="FF0000"/>
                </a:solidFill>
              </a:rPr>
              <a:t>static probes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MySQL and </a:t>
            </a:r>
            <a:r>
              <a:rPr lang="en-GB" dirty="0" err="1" smtClean="0"/>
              <a:t>PosgreSQL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482431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Wish List: More Info on Oracle Functions, Variables, SGA Structures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2080014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Oracle provides </a:t>
            </a:r>
            <a:r>
              <a:rPr lang="en-GB" dirty="0" smtClean="0">
                <a:solidFill>
                  <a:srgbClr val="FF0000"/>
                </a:solidFill>
              </a:rPr>
              <a:t>symbols</a:t>
            </a:r>
            <a:r>
              <a:rPr lang="en-GB" dirty="0" smtClean="0"/>
              <a:t> in the executable</a:t>
            </a:r>
          </a:p>
          <a:p>
            <a:pPr lvl="1"/>
            <a:r>
              <a:rPr lang="en-GB" dirty="0" smtClean="0"/>
              <a:t>However no info on the kernel functions</a:t>
            </a:r>
          </a:p>
          <a:p>
            <a:pPr lvl="1"/>
            <a:r>
              <a:rPr lang="en-GB" dirty="0" smtClean="0"/>
              <a:t>Ideally we would like to have Oracle </a:t>
            </a:r>
            <a:r>
              <a:rPr lang="en-GB" dirty="0" err="1" smtClean="0"/>
              <a:t>debuginfo</a:t>
            </a:r>
            <a:endParaRPr lang="en-GB" dirty="0" smtClean="0"/>
          </a:p>
          <a:p>
            <a:pPr lvl="1"/>
            <a:r>
              <a:rPr lang="en-GB" dirty="0" smtClean="0"/>
              <a:t>Documentation </a:t>
            </a:r>
            <a:r>
              <a:rPr lang="en-GB" dirty="0"/>
              <a:t>on what the </a:t>
            </a:r>
            <a:r>
              <a:rPr lang="en-GB" dirty="0" smtClean="0"/>
              <a:t>functions </a:t>
            </a:r>
            <a:r>
              <a:rPr lang="en-GB" dirty="0"/>
              <a:t>do, which parameters they have,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 smtClean="0"/>
              <a:t>We can profit from </a:t>
            </a:r>
            <a:r>
              <a:rPr lang="en-GB" dirty="0">
                <a:solidFill>
                  <a:srgbClr val="FF0000"/>
                </a:solidFill>
              </a:rPr>
              <a:t>knowledge sharing </a:t>
            </a:r>
            <a:r>
              <a:rPr lang="en-GB" dirty="0" smtClean="0"/>
              <a:t>in the community</a:t>
            </a:r>
          </a:p>
          <a:p>
            <a:pPr lvl="1"/>
            <a:r>
              <a:rPr lang="en-GB" dirty="0" smtClean="0"/>
              <a:t>There is much more to investigate!</a:t>
            </a:r>
          </a:p>
          <a:p>
            <a:pPr marL="36576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and 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327871"/>
            <a:ext cx="8827129" cy="4888872"/>
          </a:xfrm>
        </p:spPr>
        <p:txBody>
          <a:bodyPr>
            <a:normAutofit/>
          </a:bodyPr>
          <a:lstStyle/>
          <a:p>
            <a:r>
              <a:rPr lang="en-US" dirty="0" smtClean="0"/>
              <a:t>CERN Colleagues and in particular the Database Services Group</a:t>
            </a:r>
          </a:p>
          <a:p>
            <a:pPr lvl="1"/>
            <a:r>
              <a:rPr lang="en-US" dirty="0"/>
              <a:t>Our shared </a:t>
            </a:r>
            <a:r>
              <a:rPr lang="en-US" dirty="0" smtClean="0"/>
              <a:t>blog:</a:t>
            </a:r>
            <a:r>
              <a:rPr lang="en-US" dirty="0" smtClean="0">
                <a:solidFill>
                  <a:srgbClr val="FF0000"/>
                </a:solidFill>
              </a:rPr>
              <a:t> http</a:t>
            </a:r>
            <a:r>
              <a:rPr lang="en-US" dirty="0">
                <a:solidFill>
                  <a:srgbClr val="FF0000"/>
                </a:solidFill>
              </a:rPr>
              <a:t>://db-blog.web.cern.ch/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Additional </a:t>
            </a:r>
            <a:r>
              <a:rPr lang="en-US" dirty="0"/>
              <a:t>credits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Frits </a:t>
            </a:r>
            <a:r>
              <a:rPr lang="en-US" dirty="0" smtClean="0">
                <a:solidFill>
                  <a:srgbClr val="FF0000"/>
                </a:solidFill>
              </a:rPr>
              <a:t>Hoogland</a:t>
            </a:r>
            <a:r>
              <a:rPr lang="en-US" dirty="0" smtClean="0"/>
              <a:t> for original work and collaboration on  the research</a:t>
            </a:r>
          </a:p>
          <a:p>
            <a:pPr lvl="1"/>
            <a:r>
              <a:rPr lang="en-US" dirty="0" smtClean="0"/>
              <a:t>Many thanks to for sharing their work and original ideas: Tanel </a:t>
            </a:r>
            <a:r>
              <a:rPr lang="en-US" dirty="0"/>
              <a:t>P</a:t>
            </a:r>
            <a:r>
              <a:rPr lang="en-US" dirty="0" smtClean="0"/>
              <a:t>oder, Brendan Gregg, </a:t>
            </a:r>
            <a:r>
              <a:rPr lang="en-GB" dirty="0"/>
              <a:t>Alexander </a:t>
            </a:r>
            <a:r>
              <a:rPr lang="en-GB" dirty="0" err="1" smtClean="0"/>
              <a:t>Anokhin</a:t>
            </a:r>
            <a:r>
              <a:rPr lang="en-GB" dirty="0" smtClean="0"/>
              <a:t>, Kevin </a:t>
            </a:r>
            <a:r>
              <a:rPr lang="en-GB" dirty="0" err="1" smtClean="0"/>
              <a:t>Closson</a:t>
            </a:r>
            <a:r>
              <a:rPr lang="en-US" dirty="0" smtClean="0"/>
              <a:t> 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SystemTap</a:t>
            </a:r>
            <a:r>
              <a:rPr lang="en-US" dirty="0" smtClean="0"/>
              <a:t> Scripts for Oracle </a:t>
            </a:r>
            <a:r>
              <a:rPr lang="en-US" dirty="0" err="1" smtClean="0"/>
              <a:t>Userspace</a:t>
            </a:r>
            <a:r>
              <a:rPr lang="en-US" dirty="0" smtClean="0"/>
              <a:t>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327871"/>
            <a:ext cx="8827129" cy="4888872"/>
          </a:xfrm>
        </p:spPr>
        <p:txBody>
          <a:bodyPr>
            <a:normAutofit/>
          </a:bodyPr>
          <a:lstStyle/>
          <a:p>
            <a:r>
              <a:rPr lang="en-US" dirty="0" smtClean="0"/>
              <a:t>Download from: </a:t>
            </a:r>
            <a:r>
              <a:rPr lang="en-US" dirty="0" smtClean="0">
                <a:solidFill>
                  <a:srgbClr val="FF0000"/>
                </a:solidFill>
              </a:rPr>
              <a:t>http</a:t>
            </a:r>
            <a:r>
              <a:rPr lang="en-US" dirty="0">
                <a:solidFill>
                  <a:srgbClr val="FF0000"/>
                </a:solidFill>
              </a:rPr>
              <a:t>://</a:t>
            </a:r>
            <a:r>
              <a:rPr lang="en-US" dirty="0" smtClean="0">
                <a:solidFill>
                  <a:srgbClr val="FF0000"/>
                </a:solidFill>
              </a:rPr>
              <a:t>cern.ch/canali/resources.htm</a:t>
            </a:r>
            <a:endParaRPr lang="en-US" dirty="0" smtClean="0">
              <a:solidFill>
                <a:srgbClr val="FF0000"/>
              </a:solidFill>
              <a:hlinkClick r:id="rId3"/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7409" y="2490219"/>
            <a:ext cx="7895797" cy="4212298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txBody>
          <a:bodyPr wrap="square" tIns="72000">
            <a:spAutoFit/>
          </a:bodyPr>
          <a:lstStyle/>
          <a:p>
            <a:pPr marL="0" lvl="1"/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histograms_oracle_events_11204.stp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histograms_oracle_events_12102.stp</a:t>
            </a:r>
          </a:p>
          <a:p>
            <a:pPr marL="0" lvl="1"/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histograms_oracle_events_version_independent.stp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trace_oracle_events_11204.stp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trace_oracle_events_12102.stp</a:t>
            </a:r>
          </a:p>
          <a:p>
            <a:pPr marL="0" lvl="1"/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trace_oracle_logicalio_wait_events_physicalio_11204.stp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trace_oracle_logicalio_wait_events_physicalio_12102.stp</a:t>
            </a:r>
          </a:p>
          <a:p>
            <a:pPr marL="0" lvl="1"/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trace_oracle_logical_io_basic.stp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trace_oracle_logical_io_count.stp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trace_oracle_wait_events_asyncio_libaio_11204.stp</a:t>
            </a: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trace_oracle_wait_events_asyncio_libaio_12102.stp</a:t>
            </a:r>
          </a:p>
          <a:p>
            <a:pPr marL="0" lvl="1"/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measure_io_patterns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blockio_latency.stp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Oracle_read_profile.stp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Oracle_read_profile_drilldown_file.stp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Oracle_read_profile_drilldown_objectnum.stp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experimental</a:t>
            </a: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</a:t>
            </a:r>
            <a:r>
              <a:rPr lang="en-GB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logical_io_latency.stp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" pitchFamily="49" charset="0"/>
            </a:endParaRPr>
          </a:p>
          <a:p>
            <a:pPr marL="0" lvl="1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   </a:t>
            </a:r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" pitchFamily="49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2392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8-14 at 10.54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810" y="2983035"/>
            <a:ext cx="3956170" cy="3881945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187830" cy="3462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98" y="580876"/>
            <a:ext cx="38134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0055A0"/>
                </a:solidFill>
                <a:latin typeface="Arial Rounded MT Bold"/>
                <a:cs typeface="Arial Rounded MT Bold"/>
              </a:rPr>
              <a:t>From particle</a:t>
            </a:r>
          </a:p>
          <a:p>
            <a:r>
              <a:rPr lang="en-GB" sz="4400" dirty="0" smtClean="0">
                <a:solidFill>
                  <a:srgbClr val="0055A0"/>
                </a:solidFill>
                <a:latin typeface="Arial Rounded MT Bold"/>
                <a:cs typeface="Arial Rounded MT Bold"/>
              </a:rPr>
              <a:t>to article..</a:t>
            </a:r>
            <a:endParaRPr lang="en-GB" sz="4400" dirty="0">
              <a:solidFill>
                <a:srgbClr val="0055A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72744"/>
            <a:ext cx="5187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55A0"/>
                </a:solidFill>
                <a:latin typeface="Arial Rounded MT Bold"/>
                <a:cs typeface="Arial Rounded MT Bold"/>
              </a:rPr>
              <a:t>How do you get from this</a:t>
            </a:r>
          </a:p>
          <a:p>
            <a:pPr algn="ctr"/>
            <a:endParaRPr lang="en-GB" sz="40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GB" sz="4000" dirty="0">
                <a:solidFill>
                  <a:srgbClr val="0055A0"/>
                </a:solidFill>
                <a:latin typeface="Arial Rounded MT Bold"/>
                <a:cs typeface="Arial Rounded MT Bold"/>
              </a:rPr>
              <a:t>t</a:t>
            </a:r>
            <a:r>
              <a:rPr lang="en-GB" sz="4000" dirty="0" smtClean="0">
                <a:solidFill>
                  <a:srgbClr val="0055A0"/>
                </a:solidFill>
                <a:latin typeface="Arial Rounded MT Bold"/>
                <a:cs typeface="Arial Rounded MT Bold"/>
              </a:rPr>
              <a:t>o this</a:t>
            </a:r>
            <a:endParaRPr lang="en-GB" sz="4000" dirty="0">
              <a:solidFill>
                <a:srgbClr val="0055A0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21720" y="2985373"/>
            <a:ext cx="1090668" cy="95492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12387" y="5630941"/>
            <a:ext cx="1675443" cy="48092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76950"/>
            <a:ext cx="8827129" cy="568105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Linux</a:t>
            </a:r>
            <a:r>
              <a:rPr lang="en-GB" dirty="0" smtClean="0"/>
              <a:t> tools for </a:t>
            </a:r>
            <a:r>
              <a:rPr lang="en-GB" dirty="0"/>
              <a:t>advanced </a:t>
            </a:r>
            <a:r>
              <a:rPr lang="en-GB" dirty="0" smtClean="0">
                <a:solidFill>
                  <a:srgbClr val="FF0000"/>
                </a:solidFill>
              </a:rPr>
              <a:t>troubleshooting</a:t>
            </a:r>
            <a:endParaRPr lang="en-GB" dirty="0" smtClean="0"/>
          </a:p>
          <a:p>
            <a:pPr lvl="1"/>
            <a:r>
              <a:rPr lang="en-GB" dirty="0" smtClean="0"/>
              <a:t>OS dynamic tracing, </a:t>
            </a:r>
            <a:r>
              <a:rPr lang="en-GB" dirty="0" err="1" smtClean="0"/>
              <a:t>userspace</a:t>
            </a:r>
            <a:r>
              <a:rPr lang="en-GB" dirty="0" smtClean="0"/>
              <a:t> tracing, ..</a:t>
            </a:r>
          </a:p>
          <a:p>
            <a:pPr lvl="1"/>
            <a:r>
              <a:rPr lang="en-GB" dirty="0"/>
              <a:t>Extend and complement </a:t>
            </a:r>
            <a:r>
              <a:rPr lang="en-GB" dirty="0">
                <a:solidFill>
                  <a:srgbClr val="FF0000"/>
                </a:solidFill>
              </a:rPr>
              <a:t>Oracle</a:t>
            </a:r>
            <a:r>
              <a:rPr lang="en-GB" dirty="0"/>
              <a:t> wait interface </a:t>
            </a:r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Collect </a:t>
            </a:r>
            <a:r>
              <a:rPr lang="en-GB" smtClean="0"/>
              <a:t>data not available </a:t>
            </a:r>
            <a:r>
              <a:rPr lang="en-GB" dirty="0" smtClean="0"/>
              <a:t>with other methods 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Perf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</a:t>
            </a:r>
            <a:r>
              <a:rPr lang="en-GB" dirty="0" err="1" smtClean="0">
                <a:solidFill>
                  <a:srgbClr val="FF0000"/>
                </a:solidFill>
              </a:rPr>
              <a:t>Systemtap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/>
          </a:p>
          <a:p>
            <a:pPr lvl="1"/>
            <a:r>
              <a:rPr lang="en-GB" dirty="0" smtClean="0"/>
              <a:t>Already available on RHEL6 or higher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Powerful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fun</a:t>
            </a:r>
            <a:r>
              <a:rPr lang="en-GB" dirty="0" smtClean="0"/>
              <a:t> to work with</a:t>
            </a:r>
          </a:p>
          <a:p>
            <a:pPr lvl="1"/>
            <a:r>
              <a:rPr lang="en-GB" dirty="0" smtClean="0"/>
              <a:t>Easy to start: build on example scripts</a:t>
            </a:r>
          </a:p>
          <a:p>
            <a:r>
              <a:rPr lang="en-GB" dirty="0" smtClean="0"/>
              <a:t>Happy testing!</a:t>
            </a:r>
          </a:p>
          <a:p>
            <a:pPr marL="36576" indent="0">
              <a:buNone/>
            </a:pPr>
            <a:endParaRPr lang="en-GB" dirty="0" smtClean="0"/>
          </a:p>
          <a:p>
            <a:pPr marL="36576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       Luca.Canali@cern.ch, Zbigniew.Baranowski@cern.ch</a:t>
            </a:r>
            <a:endParaRPr lang="en-US" altLang="en-US" dirty="0">
              <a:solidFill>
                <a:schemeClr val="bg1"/>
              </a:solidFill>
            </a:endParaRPr>
          </a:p>
          <a:p>
            <a:pPr marL="448056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755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2350" y="6356350"/>
            <a:ext cx="501650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talk </a:t>
            </a:r>
            <a:r>
              <a:rPr lang="en-US" dirty="0"/>
              <a:t>c</a:t>
            </a:r>
            <a:r>
              <a:rPr lang="en-US" dirty="0" smtClean="0"/>
              <a:t>overs Linux tools for advanced </a:t>
            </a:r>
            <a:r>
              <a:rPr lang="en-US" dirty="0"/>
              <a:t>t</a:t>
            </a:r>
            <a:r>
              <a:rPr lang="en-US" dirty="0" smtClean="0"/>
              <a:t>racing and Oracle investigations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2274622"/>
            <a:ext cx="8827129" cy="4121275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Modern tools </a:t>
            </a:r>
            <a:r>
              <a:rPr lang="en-GB" sz="3600" dirty="0" smtClean="0"/>
              <a:t>opening new roads: </a:t>
            </a:r>
            <a:r>
              <a:rPr lang="en-GB" sz="3600" dirty="0" err="1" smtClean="0"/>
              <a:t>Perf</a:t>
            </a:r>
            <a:r>
              <a:rPr lang="en-GB" sz="3600" dirty="0" smtClean="0"/>
              <a:t>, DTrace, </a:t>
            </a:r>
            <a:r>
              <a:rPr lang="en-GB" sz="3600" dirty="0" err="1" smtClean="0"/>
              <a:t>Systemtap</a:t>
            </a:r>
            <a:r>
              <a:rPr lang="en-GB" sz="3600" dirty="0" smtClean="0"/>
              <a:t>, …</a:t>
            </a:r>
          </a:p>
          <a:p>
            <a:pPr lvl="1"/>
            <a:r>
              <a:rPr lang="en-GB" sz="3200" dirty="0" smtClean="0"/>
              <a:t>Probes on the OS to understand system calls</a:t>
            </a:r>
          </a:p>
          <a:p>
            <a:pPr lvl="1"/>
            <a:r>
              <a:rPr lang="en-GB" sz="3200" dirty="0" smtClean="0"/>
              <a:t>Probes for the </a:t>
            </a:r>
            <a:r>
              <a:rPr lang="en-GB" sz="3200" dirty="0" err="1" smtClean="0">
                <a:solidFill>
                  <a:srgbClr val="FF0000"/>
                </a:solidFill>
              </a:rPr>
              <a:t>userspace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to understand Oracle internals </a:t>
            </a:r>
            <a:endParaRPr lang="en-GB" sz="3200" dirty="0" smtClean="0">
              <a:solidFill>
                <a:srgbClr val="FF0000"/>
              </a:solidFill>
            </a:endParaRPr>
          </a:p>
          <a:p>
            <a:r>
              <a:rPr lang="en-GB" sz="3600" dirty="0" smtClean="0"/>
              <a:t>This is a short </a:t>
            </a:r>
            <a:r>
              <a:rPr lang="en-GB" sz="3600" dirty="0" smtClean="0">
                <a:solidFill>
                  <a:srgbClr val="FF0000"/>
                </a:solidFill>
              </a:rPr>
              <a:t>exploration</a:t>
            </a:r>
            <a:r>
              <a:rPr lang="en-GB" sz="3600" dirty="0" smtClean="0"/>
              <a:t> rather than a lesson</a:t>
            </a:r>
          </a:p>
          <a:p>
            <a:r>
              <a:rPr lang="en-GB" sz="3600" dirty="0" smtClean="0"/>
              <a:t>Focus on techniques that you can use </a:t>
            </a:r>
            <a:r>
              <a:rPr lang="en-GB" sz="3600" dirty="0" smtClean="0">
                <a:solidFill>
                  <a:srgbClr val="FF0000"/>
                </a:solidFill>
              </a:rPr>
              <a:t>today</a:t>
            </a:r>
          </a:p>
          <a:p>
            <a:endParaRPr lang="en-GB" sz="2800" dirty="0" smtClean="0"/>
          </a:p>
          <a:p>
            <a:pPr lvl="1"/>
            <a:endParaRPr lang="en-GB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871" y="346965"/>
            <a:ext cx="8827129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Prerequisites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2961" y="1944547"/>
            <a:ext cx="8827129" cy="4121275"/>
          </a:xfrm>
        </p:spPr>
        <p:txBody>
          <a:bodyPr>
            <a:normAutofit/>
          </a:bodyPr>
          <a:lstStyle/>
          <a:p>
            <a:r>
              <a:rPr lang="en-GB" dirty="0" smtClean="0"/>
              <a:t>Not covered here are many of the common and most used tools and utilities</a:t>
            </a:r>
          </a:p>
          <a:p>
            <a:pPr lvl="1"/>
            <a:r>
              <a:rPr lang="en-GB" dirty="0" smtClean="0"/>
              <a:t>top</a:t>
            </a:r>
          </a:p>
          <a:p>
            <a:pPr lvl="1"/>
            <a:r>
              <a:rPr lang="en-GB" dirty="0" err="1" smtClean="0"/>
              <a:t>strace</a:t>
            </a:r>
            <a:endParaRPr lang="en-GB" dirty="0" smtClean="0"/>
          </a:p>
          <a:p>
            <a:pPr lvl="1"/>
            <a:r>
              <a:rPr lang="en-GB" dirty="0" err="1" smtClean="0"/>
              <a:t>vmstat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iostat</a:t>
            </a:r>
            <a:r>
              <a:rPr lang="en-GB" dirty="0"/>
              <a:t>, </a:t>
            </a:r>
            <a:r>
              <a:rPr lang="en-GB" dirty="0" err="1" smtClean="0"/>
              <a:t>sar</a:t>
            </a:r>
            <a:r>
              <a:rPr lang="en-GB" dirty="0" smtClean="0"/>
              <a:t>, </a:t>
            </a:r>
            <a:r>
              <a:rPr lang="en-GB" dirty="0" err="1" smtClean="0"/>
              <a:t>collectl</a:t>
            </a:r>
            <a:r>
              <a:rPr lang="en-GB" dirty="0" smtClean="0"/>
              <a:t>, </a:t>
            </a:r>
            <a:r>
              <a:rPr lang="en-GB" dirty="0" err="1" smtClean="0"/>
              <a:t>dstat</a:t>
            </a:r>
            <a:r>
              <a:rPr lang="en-GB" dirty="0" smtClean="0"/>
              <a:t> </a:t>
            </a:r>
          </a:p>
          <a:p>
            <a:pPr lvl="1"/>
            <a:r>
              <a:rPr lang="en-GB" dirty="0"/>
              <a:t>use of the /</a:t>
            </a:r>
            <a:r>
              <a:rPr lang="en-GB" dirty="0" err="1"/>
              <a:t>proc</a:t>
            </a:r>
            <a:r>
              <a:rPr lang="en-GB" dirty="0"/>
              <a:t> </a:t>
            </a:r>
            <a:r>
              <a:rPr lang="en-GB" dirty="0" err="1"/>
              <a:t>filesystem</a:t>
            </a:r>
            <a:r>
              <a:rPr lang="en-GB" dirty="0"/>
              <a:t> (ex cat /</a:t>
            </a:r>
            <a:r>
              <a:rPr lang="en-GB" dirty="0" err="1"/>
              <a:t>proc</a:t>
            </a:r>
            <a:r>
              <a:rPr lang="en-GB" dirty="0"/>
              <a:t>/</a:t>
            </a:r>
            <a:r>
              <a:rPr lang="en-GB" dirty="0" err="1"/>
              <a:t>meminfo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43857</TotalTime>
  <Words>3693</Words>
  <Application>Microsoft Office PowerPoint</Application>
  <PresentationFormat>On-screen Show (4:3)</PresentationFormat>
  <Paragraphs>657</Paragraphs>
  <Slides>61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MS PGothic</vt:lpstr>
      <vt:lpstr>Arial</vt:lpstr>
      <vt:lpstr>Arial Rounded MT Bold</vt:lpstr>
      <vt:lpstr>Calibri</vt:lpstr>
      <vt:lpstr>Courier</vt:lpstr>
      <vt:lpstr>Courier New</vt:lpstr>
      <vt:lpstr>DejaVu Sans</vt:lpstr>
      <vt:lpstr>Helvetica</vt:lpstr>
      <vt:lpstr>Wingdings</vt:lpstr>
      <vt:lpstr>CERNCorporate4-3</vt:lpstr>
      <vt:lpstr>PowerPoint Presentation</vt:lpstr>
      <vt:lpstr>Modern Linux Tools for Oracle Troubleshooting</vt:lpstr>
      <vt:lpstr>About Luca</vt:lpstr>
      <vt:lpstr>About CERN</vt:lpstr>
      <vt:lpstr>LHC is the world’s largest particle accelerator</vt:lpstr>
      <vt:lpstr>PowerPoint Presentation</vt:lpstr>
      <vt:lpstr>PowerPoint Presentation</vt:lpstr>
      <vt:lpstr>This talk covers Linux tools for advanced tracing and Oracle investigations</vt:lpstr>
      <vt:lpstr>Prerequisites</vt:lpstr>
      <vt:lpstr>You can probably run userspace and dynamic tracing tools in Linux already</vt:lpstr>
      <vt:lpstr>Do I need dynamic tracing when I have Oracle wait events?</vt:lpstr>
      <vt:lpstr>About Zbigniew</vt:lpstr>
      <vt:lpstr>Long Running Query -&gt; on CPU? </vt:lpstr>
      <vt:lpstr>Snapper Can Help</vt:lpstr>
      <vt:lpstr>SQL Monitor</vt:lpstr>
      <vt:lpstr>Perf</vt:lpstr>
      <vt:lpstr>Live view of top active functions</vt:lpstr>
      <vt:lpstr>What are those Oracle functions?</vt:lpstr>
      <vt:lpstr>What have we learned so far?</vt:lpstr>
      <vt:lpstr>Recording Samples with Perf </vt:lpstr>
      <vt:lpstr>Displaying Recoded Data</vt:lpstr>
      <vt:lpstr>Displaying Recorded Stacks</vt:lpstr>
      <vt:lpstr>Flame Graphs</vt:lpstr>
      <vt:lpstr>How to create a flame graph</vt:lpstr>
      <vt:lpstr>Flame Graph for our SQL</vt:lpstr>
      <vt:lpstr>FG for Oracle Operations</vt:lpstr>
      <vt:lpstr>Flame Graph for our SQL</vt:lpstr>
      <vt:lpstr>FG for an Execution Plan</vt:lpstr>
      <vt:lpstr>What was the join condition of the query?</vt:lpstr>
      <vt:lpstr>FG for Server Profiling</vt:lpstr>
      <vt:lpstr>Perf &amp; Flame Graphs: Summary</vt:lpstr>
      <vt:lpstr>Advanced Tracing for Linux</vt:lpstr>
      <vt:lpstr>DTrace and Linux</vt:lpstr>
      <vt:lpstr>How to Measure Latency with Dynamic Tracing </vt:lpstr>
      <vt:lpstr>An Example with DTrace</vt:lpstr>
      <vt:lpstr>SystemTap</vt:lpstr>
      <vt:lpstr>SystemTap Userspace Probes</vt:lpstr>
      <vt:lpstr>How to check if userspace tracing is available/active on your system</vt:lpstr>
      <vt:lpstr>Key functions to probe the Oracle wait event interface</vt:lpstr>
      <vt:lpstr>Systemtap can read from the Oracle wait event interface</vt:lpstr>
      <vt:lpstr>How to read X$KSUSE from SGA </vt:lpstr>
      <vt:lpstr>Example: How to collect wait event histograms with microsec resolution</vt:lpstr>
      <vt:lpstr>Example of wait event histograms collected with SystemTap</vt:lpstr>
      <vt:lpstr>SystemTap Probes for Oracle Logical and Physical I/O</vt:lpstr>
      <vt:lpstr>Find the key function call parameters and their meaning</vt:lpstr>
      <vt:lpstr>Putting it all together: Trace wait events + logical and physical I/O</vt:lpstr>
      <vt:lpstr>Example of tracing ‘db file sequential read’ wait event</vt:lpstr>
      <vt:lpstr>What the trace shows about ‘db file sequential read’</vt:lpstr>
      <vt:lpstr>The Case of Direct Reads and Tracing Oracle Asynchronous I/O</vt:lpstr>
      <vt:lpstr>The case of direct reads and asynchronous I/O</vt:lpstr>
      <vt:lpstr>Oracle wait events for asynchronous I/O cannot be used to study latency</vt:lpstr>
      <vt:lpstr>Another way to measure I/O from the OS: using Ftrace</vt:lpstr>
      <vt:lpstr>Example: Probe all blocks subject to physical I/O for performance investigations</vt:lpstr>
      <vt:lpstr>Build Your Own Lab and Experiment</vt:lpstr>
      <vt:lpstr>Additional Tips for Userspace Investigations of Oracle</vt:lpstr>
      <vt:lpstr>Wish List: Statically Defined Probes in Oracle Code</vt:lpstr>
      <vt:lpstr>Wish List: More Info on Oracle Functions, Variables, SGA Structures</vt:lpstr>
      <vt:lpstr>Acknowledgements and Contacts</vt:lpstr>
      <vt:lpstr>Example SystemTap Scripts for Oracle Userspace Investigations</vt:lpstr>
      <vt:lpstr>Conclusions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canali</dc:creator>
  <cp:lastModifiedBy>luca</cp:lastModifiedBy>
  <cp:revision>664</cp:revision>
  <dcterms:created xsi:type="dcterms:W3CDTF">2013-10-30T15:50:13Z</dcterms:created>
  <dcterms:modified xsi:type="dcterms:W3CDTF">2014-12-07T23:01:08Z</dcterms:modified>
</cp:coreProperties>
</file>