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7" r:id="rId4"/>
    <p:sldId id="266" r:id="rId5"/>
    <p:sldId id="264" r:id="rId6"/>
    <p:sldId id="265" r:id="rId7"/>
    <p:sldId id="268" r:id="rId8"/>
    <p:sldId id="269" r:id="rId9"/>
    <p:sldId id="258" r:id="rId10"/>
    <p:sldId id="263" r:id="rId11"/>
    <p:sldId id="271" r:id="rId12"/>
    <p:sldId id="259" r:id="rId13"/>
    <p:sldId id="272" r:id="rId14"/>
    <p:sldId id="274" r:id="rId15"/>
    <p:sldId id="275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87787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Fellow At 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0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3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6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was</a:t>
            </a:r>
            <a:r>
              <a:rPr lang="en-GB" baseline="0" dirty="0" smtClean="0"/>
              <a:t> kind of lost.</a:t>
            </a:r>
          </a:p>
          <a:p>
            <a:r>
              <a:rPr lang="en-GB" baseline="0" dirty="0" smtClean="0"/>
              <a:t>Overwhelming context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4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lot of reading,</a:t>
            </a:r>
            <a:r>
              <a:rPr lang="en-GB" baseline="0" dirty="0" smtClean="0"/>
              <a:t> instinct and luck to find this opportunity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Consider introducing NN too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2346450"/>
            <a:ext cx="3888432" cy="165861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149080"/>
            <a:ext cx="3888432" cy="1968219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4149079"/>
            <a:ext cx="2376488" cy="18728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555776" y="285293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0" dirty="0" smtClean="0"/>
              <a:t>Questions?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7062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236978"/>
            <a:ext cx="7283152" cy="28891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701800"/>
            <a:ext cx="7272338" cy="124671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216" y="6362278"/>
            <a:ext cx="1701552" cy="365125"/>
          </a:xfrm>
        </p:spPr>
        <p:txBody>
          <a:bodyPr/>
          <a:lstStyle/>
          <a:p>
            <a:r>
              <a:rPr lang="en-US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548714"/>
            <a:ext cx="3959994" cy="456845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4" y="1604434"/>
            <a:ext cx="3959225" cy="45127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3560" y="1535113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3" y="1535113"/>
            <a:ext cx="526692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3" y="2174875"/>
            <a:ext cx="5266929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2512641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-20535" y="3490169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4467697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496" y="5445224"/>
            <a:ext cx="3109345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6256" y="6376243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1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780928"/>
            <a:ext cx="5760640" cy="1658614"/>
          </a:xfrm>
        </p:spPr>
        <p:txBody>
          <a:bodyPr>
            <a:normAutofit/>
          </a:bodyPr>
          <a:lstStyle/>
          <a:p>
            <a:r>
              <a:rPr lang="en-US" dirty="0" smtClean="0"/>
              <a:t>The ICE-DIP project at CERN</a:t>
            </a:r>
            <a:br>
              <a:rPr lang="en-US" dirty="0" smtClean="0"/>
            </a:br>
            <a:r>
              <a:rPr lang="en-US" dirty="0" smtClean="0"/>
              <a:t>and my role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4221088"/>
            <a:ext cx="5616624" cy="1968219"/>
          </a:xfrm>
        </p:spPr>
        <p:txBody>
          <a:bodyPr/>
          <a:lstStyle/>
          <a:p>
            <a:pPr algn="l"/>
            <a:r>
              <a:rPr lang="en-US" dirty="0" smtClean="0"/>
              <a:t>Place: </a:t>
            </a:r>
            <a:r>
              <a:rPr lang="en-GB" b="0" dirty="0"/>
              <a:t>System and Media </a:t>
            </a:r>
            <a:r>
              <a:rPr lang="en-GB" b="0" dirty="0" smtClean="0"/>
              <a:t>Laboratory in HKUST</a:t>
            </a:r>
          </a:p>
          <a:p>
            <a:pPr algn="l"/>
            <a:r>
              <a:rPr lang="en-US" dirty="0" smtClean="0"/>
              <a:t>Author: </a:t>
            </a:r>
            <a:r>
              <a:rPr lang="en-US" b="0" dirty="0" smtClean="0"/>
              <a:t>Aram Santogidis (aram.santogidis@cern.ch)</a:t>
            </a:r>
            <a:endParaRPr lang="en-GB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60032" y="4970427"/>
            <a:ext cx="2376488" cy="402789"/>
          </a:xfrm>
        </p:spPr>
        <p:txBody>
          <a:bodyPr/>
          <a:lstStyle/>
          <a:p>
            <a:pPr marL="0" indent="0">
              <a:buNone/>
            </a:pPr>
            <a:r>
              <a:rPr lang="en-US" b="0" smtClean="0"/>
              <a:t>22/4/2015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55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Gang of Five of ICE-DIP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1" y="4442070"/>
            <a:ext cx="1994713" cy="179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3"/>
            <a:ext cx="1255192" cy="1873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6982"/>
            <a:ext cx="1368152" cy="204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71" y="1536982"/>
            <a:ext cx="1685169" cy="185183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267762" y="836712"/>
            <a:ext cx="2304256" cy="1008112"/>
          </a:xfrm>
          <a:prstGeom prst="cloudCallout">
            <a:avLst>
              <a:gd name="adj1" fmla="val -65185"/>
              <a:gd name="adj2" fmla="val 638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Silicon Photonics</a:t>
            </a:r>
            <a:endParaRPr lang="en-GB" dirty="0"/>
          </a:p>
        </p:txBody>
      </p:sp>
      <p:sp>
        <p:nvSpPr>
          <p:cNvPr id="11" name="Cloud Callout 10"/>
          <p:cNvSpPr/>
          <p:nvPr/>
        </p:nvSpPr>
        <p:spPr>
          <a:xfrm>
            <a:off x="5796136" y="836712"/>
            <a:ext cx="3024336" cy="1008112"/>
          </a:xfrm>
          <a:prstGeom prst="cloudCallout">
            <a:avLst>
              <a:gd name="adj1" fmla="val -9717"/>
              <a:gd name="adj2" fmla="val 678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Reconfigurable Logic (FPGAs)</a:t>
            </a:r>
            <a:endParaRPr lang="en-GB" dirty="0"/>
          </a:p>
        </p:txBody>
      </p:sp>
      <p:sp>
        <p:nvSpPr>
          <p:cNvPr id="12" name="Cloud Callout 11"/>
          <p:cNvSpPr/>
          <p:nvPr/>
        </p:nvSpPr>
        <p:spPr>
          <a:xfrm>
            <a:off x="1259632" y="3501008"/>
            <a:ext cx="2016260" cy="1008112"/>
          </a:xfrm>
          <a:prstGeom prst="cloudCallout">
            <a:avLst>
              <a:gd name="adj1" fmla="val -56431"/>
              <a:gd name="adj2" fmla="val 771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DAQ Networks</a:t>
            </a:r>
            <a:endParaRPr lang="en-GB" dirty="0"/>
          </a:p>
        </p:txBody>
      </p:sp>
      <p:sp>
        <p:nvSpPr>
          <p:cNvPr id="13" name="Cloud Callout 12"/>
          <p:cNvSpPr/>
          <p:nvPr/>
        </p:nvSpPr>
        <p:spPr>
          <a:xfrm>
            <a:off x="5796136" y="3562576"/>
            <a:ext cx="3024336" cy="1008112"/>
          </a:xfrm>
          <a:prstGeom prst="cloudCallout">
            <a:avLst>
              <a:gd name="adj1" fmla="val 15182"/>
              <a:gd name="adj2" fmla="val 758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Parallelization and </a:t>
            </a:r>
            <a:r>
              <a:rPr lang="en-GB" dirty="0" err="1" smtClean="0"/>
              <a:t>Vectorization</a:t>
            </a:r>
            <a:endParaRPr lang="en-GB" dirty="0" smtClean="0"/>
          </a:p>
          <a:p>
            <a:pPr algn="ctr"/>
            <a:r>
              <a:rPr lang="en-GB" dirty="0"/>
              <a:t>o</a:t>
            </a:r>
            <a:r>
              <a:rPr lang="en-GB" dirty="0" smtClean="0"/>
              <a:t>n Accelerators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24517"/>
            <a:ext cx="1362312" cy="151216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4067944" y="2794898"/>
            <a:ext cx="1674549" cy="1187836"/>
          </a:xfrm>
          <a:prstGeom prst="cloudCallout">
            <a:avLst>
              <a:gd name="adj1" fmla="val -49204"/>
              <a:gd name="adj2" fmla="val 817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71" y="2956769"/>
            <a:ext cx="864094" cy="8640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82750" y="2006606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#1: Marcel</a:t>
            </a:r>
          </a:p>
          <a:p>
            <a:pPr algn="r"/>
            <a:r>
              <a:rPr lang="en-GB" sz="2400" dirty="0" err="1" smtClean="0"/>
              <a:t>Zeiler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75696" y="1719316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#2: Srikanth</a:t>
            </a:r>
          </a:p>
          <a:p>
            <a:pPr algn="r"/>
            <a:r>
              <a:rPr lang="en-GB" sz="2400" dirty="0" err="1" smtClean="0"/>
              <a:t>Sridharan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4705686"/>
            <a:ext cx="2048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#3: </a:t>
            </a:r>
            <a:r>
              <a:rPr lang="en-GB" sz="2400" dirty="0" err="1" smtClean="0"/>
              <a:t>Grzegorz</a:t>
            </a:r>
            <a:r>
              <a:rPr lang="en-GB" sz="2400" dirty="0" smtClean="0"/>
              <a:t> </a:t>
            </a:r>
          </a:p>
          <a:p>
            <a:pPr algn="r"/>
            <a:r>
              <a:rPr lang="en-GB" sz="2400" dirty="0" err="1" smtClean="0"/>
              <a:t>Jereczek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7706" y="413427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#4: Me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5413" y="5431046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#5: </a:t>
            </a:r>
            <a:r>
              <a:rPr lang="en-GB" sz="2400" dirty="0" err="1" smtClean="0"/>
              <a:t>Przemyslaw</a:t>
            </a:r>
            <a:endParaRPr lang="en-GB" sz="2400" dirty="0" smtClean="0"/>
          </a:p>
          <a:p>
            <a:pPr algn="r"/>
            <a:r>
              <a:rPr lang="en-GB" sz="2400" dirty="0" err="1" smtClean="0"/>
              <a:t>Karpinski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58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8627"/>
            <a:ext cx="7283152" cy="1143000"/>
          </a:xfrm>
        </p:spPr>
        <p:txBody>
          <a:bodyPr/>
          <a:lstStyle/>
          <a:p>
            <a:r>
              <a:rPr lang="en-GB" dirty="0" smtClean="0"/>
              <a:t>Online processing of physics events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/>
          </a:p>
        </p:txBody>
      </p:sp>
      <p:sp>
        <p:nvSpPr>
          <p:cNvPr id="63" name="Flowchart: Direct Access Storage 62"/>
          <p:cNvSpPr/>
          <p:nvPr/>
        </p:nvSpPr>
        <p:spPr>
          <a:xfrm rot="10800000">
            <a:off x="4504239" y="1635753"/>
            <a:ext cx="552092" cy="192021"/>
          </a:xfrm>
          <a:prstGeom prst="flowChartMagneticDru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Direct Access Storage 63"/>
          <p:cNvSpPr/>
          <p:nvPr/>
        </p:nvSpPr>
        <p:spPr>
          <a:xfrm rot="10800000">
            <a:off x="3245145" y="1347720"/>
            <a:ext cx="1421010" cy="768087"/>
          </a:xfrm>
          <a:prstGeom prst="flowChartMagneticDru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Direct Access Storage 64"/>
          <p:cNvSpPr/>
          <p:nvPr/>
        </p:nvSpPr>
        <p:spPr>
          <a:xfrm rot="10800000">
            <a:off x="3043555" y="1635753"/>
            <a:ext cx="552092" cy="192021"/>
          </a:xfrm>
          <a:prstGeom prst="flowChartMagneticDru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2966189" y="1731763"/>
            <a:ext cx="104161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Explosion 1 66"/>
          <p:cNvSpPr/>
          <p:nvPr/>
        </p:nvSpPr>
        <p:spPr>
          <a:xfrm>
            <a:off x="4022787" y="1595844"/>
            <a:ext cx="319073" cy="303937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367846" y="1731763"/>
            <a:ext cx="780219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15457" y="980728"/>
            <a:ext cx="133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Detector</a:t>
            </a:r>
            <a:endParaRPr lang="en-GB" dirty="0"/>
          </a:p>
        </p:txBody>
      </p:sp>
      <p:sp>
        <p:nvSpPr>
          <p:cNvPr id="70" name="Down Arrow 69"/>
          <p:cNvSpPr/>
          <p:nvPr/>
        </p:nvSpPr>
        <p:spPr>
          <a:xfrm>
            <a:off x="3756001" y="2202689"/>
            <a:ext cx="484632" cy="65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51" y="3846490"/>
            <a:ext cx="720080" cy="96010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369247" y="4038513"/>
            <a:ext cx="125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Read-out</a:t>
            </a:r>
          </a:p>
          <a:p>
            <a:pPr algn="ctr"/>
            <a:r>
              <a:rPr lang="en-GB" dirty="0" smtClean="0"/>
              <a:t>Buffers</a:t>
            </a:r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88" y="3846490"/>
            <a:ext cx="720080" cy="9601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17" y="2982395"/>
            <a:ext cx="566624" cy="52381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313241" y="2895489"/>
            <a:ext cx="128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Front-end</a:t>
            </a:r>
          </a:p>
          <a:p>
            <a:pPr algn="ctr"/>
            <a:r>
              <a:rPr lang="en-GB" dirty="0" smtClean="0"/>
              <a:t>Electronics</a:t>
            </a:r>
            <a:endParaRPr lang="en-GB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21" y="2982395"/>
            <a:ext cx="566624" cy="523813"/>
          </a:xfrm>
          <a:prstGeom prst="rect">
            <a:avLst/>
          </a:prstGeom>
        </p:spPr>
      </p:pic>
      <p:sp>
        <p:nvSpPr>
          <p:cNvPr id="81" name="Down Arrow 80"/>
          <p:cNvSpPr/>
          <p:nvPr/>
        </p:nvSpPr>
        <p:spPr>
          <a:xfrm>
            <a:off x="3745571" y="3504843"/>
            <a:ext cx="484632" cy="565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5977" y="5296349"/>
            <a:ext cx="470551" cy="63587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5305" y="5214694"/>
            <a:ext cx="470551" cy="63587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245145" y="5364682"/>
            <a:ext cx="120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DAQ</a:t>
            </a:r>
          </a:p>
          <a:p>
            <a:pPr algn="ctr"/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89" name="Down Arrow 88"/>
          <p:cNvSpPr/>
          <p:nvPr/>
        </p:nvSpPr>
        <p:spPr>
          <a:xfrm>
            <a:off x="3745571" y="4714412"/>
            <a:ext cx="484632" cy="53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ounded Rectangle 89"/>
          <p:cNvSpPr/>
          <p:nvPr/>
        </p:nvSpPr>
        <p:spPr>
          <a:xfrm>
            <a:off x="5720490" y="4235298"/>
            <a:ext cx="3215864" cy="10601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Computing</a:t>
            </a:r>
          </a:p>
          <a:p>
            <a:pPr algn="ctr"/>
            <a:r>
              <a:rPr lang="en-GB" sz="2000" dirty="0" smtClean="0"/>
              <a:t>Farm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35813" y="4610419"/>
            <a:ext cx="767158" cy="20798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8144" y="4661399"/>
            <a:ext cx="767158" cy="20798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8144" y="4369067"/>
            <a:ext cx="767158" cy="20798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8384" y="4328371"/>
            <a:ext cx="767158" cy="20798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8144" y="4972957"/>
            <a:ext cx="767158" cy="20798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35813" y="4928993"/>
            <a:ext cx="767158" cy="207985"/>
          </a:xfrm>
          <a:prstGeom prst="rect">
            <a:avLst/>
          </a:prstGeom>
        </p:spPr>
      </p:pic>
      <p:sp>
        <p:nvSpPr>
          <p:cNvPr id="99" name="Down Arrow 98"/>
          <p:cNvSpPr/>
          <p:nvPr/>
        </p:nvSpPr>
        <p:spPr>
          <a:xfrm rot="15295981">
            <a:off x="5003394" y="5016986"/>
            <a:ext cx="646176" cy="685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an 99"/>
          <p:cNvSpPr/>
          <p:nvPr/>
        </p:nvSpPr>
        <p:spPr>
          <a:xfrm>
            <a:off x="6366320" y="1827774"/>
            <a:ext cx="1782198" cy="864096"/>
          </a:xfrm>
          <a:prstGeom prst="can">
            <a:avLst>
              <a:gd name="adj" fmla="val 263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Permanent</a:t>
            </a:r>
          </a:p>
          <a:p>
            <a:pPr algn="ctr"/>
            <a:r>
              <a:rPr lang="en-GB" sz="2000" dirty="0" smtClean="0"/>
              <a:t>Storage</a:t>
            </a:r>
            <a:endParaRPr lang="en-GB" sz="2000" dirty="0"/>
          </a:p>
        </p:txBody>
      </p:sp>
      <p:sp>
        <p:nvSpPr>
          <p:cNvPr id="101" name="Down Arrow 100"/>
          <p:cNvSpPr/>
          <p:nvPr/>
        </p:nvSpPr>
        <p:spPr>
          <a:xfrm rot="10800000">
            <a:off x="7086106" y="2787878"/>
            <a:ext cx="484632" cy="1282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6489" y="2056639"/>
            <a:ext cx="3491778" cy="1827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8421" y="998579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 PB/s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67" y="1262227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600 </a:t>
            </a:r>
            <a:r>
              <a:rPr lang="en-GB" sz="2800" dirty="0"/>
              <a:t>M</a:t>
            </a:r>
            <a:r>
              <a:rPr lang="en-GB" sz="2800" dirty="0" smtClean="0"/>
              <a:t>B/s</a:t>
            </a:r>
            <a:endParaRPr lang="en-GB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80636" y="1374225"/>
            <a:ext cx="735580" cy="1496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5400000">
            <a:off x="1432200" y="2018193"/>
            <a:ext cx="3470487" cy="1943414"/>
          </a:xfrm>
          <a:prstGeom prst="triangle">
            <a:avLst>
              <a:gd name="adj" fmla="val 14336"/>
            </a:avLst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Research</a:t>
            </a:r>
            <a:r>
              <a:rPr lang="fr-CH" dirty="0" smtClean="0"/>
              <a:t> in ICE-DIP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8558"/>
            <a:ext cx="2811990" cy="16507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12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75756" y="976422"/>
            <a:ext cx="5293586" cy="233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transfer</a:t>
            </a:r>
          </a:p>
          <a:p>
            <a:r>
              <a:rPr lang="en-US" dirty="0" smtClean="0"/>
              <a:t>Manycore processors</a:t>
            </a:r>
          </a:p>
          <a:p>
            <a:r>
              <a:rPr lang="en-US" dirty="0" smtClean="0"/>
              <a:t>High throughput distributed applications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1475656" y="4892675"/>
            <a:ext cx="18002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228184" y="4882730"/>
            <a:ext cx="18002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91680" y="4330098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</a:t>
            </a:r>
          </a:p>
          <a:p>
            <a:pPr algn="ctr"/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77856" y="4302348"/>
            <a:ext cx="163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PROCESSED</a:t>
            </a:r>
          </a:p>
          <a:p>
            <a:pPr algn="ctr"/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14" name="Horizontal Scroll 13"/>
          <p:cNvSpPr/>
          <p:nvPr/>
        </p:nvSpPr>
        <p:spPr>
          <a:xfrm>
            <a:off x="3412710" y="3672544"/>
            <a:ext cx="2088232" cy="692457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EFFICIENCY</a:t>
            </a:r>
            <a:endParaRPr lang="en-GB" b="1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2937399" y="4018773"/>
            <a:ext cx="475311" cy="826871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5500942" y="4018773"/>
            <a:ext cx="727242" cy="976937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uble Wave 22"/>
          <p:cNvSpPr/>
          <p:nvPr/>
        </p:nvSpPr>
        <p:spPr>
          <a:xfrm rot="20387454">
            <a:off x="2093165" y="3232575"/>
            <a:ext cx="1106181" cy="36004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Latency</a:t>
            </a:r>
            <a:endParaRPr lang="en-GB" sz="1600" dirty="0"/>
          </a:p>
        </p:txBody>
      </p:sp>
      <p:sp>
        <p:nvSpPr>
          <p:cNvPr id="24" name="Double Wave 23"/>
          <p:cNvSpPr/>
          <p:nvPr/>
        </p:nvSpPr>
        <p:spPr>
          <a:xfrm>
            <a:off x="3597936" y="2971738"/>
            <a:ext cx="1710190" cy="36004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Throughput</a:t>
            </a:r>
            <a:endParaRPr lang="en-GB" b="1" dirty="0"/>
          </a:p>
        </p:txBody>
      </p:sp>
      <p:sp>
        <p:nvSpPr>
          <p:cNvPr id="25" name="Double Wave 24"/>
          <p:cNvSpPr/>
          <p:nvPr/>
        </p:nvSpPr>
        <p:spPr>
          <a:xfrm rot="1186391">
            <a:off x="5755997" y="3240112"/>
            <a:ext cx="1106181" cy="36004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Energy</a:t>
            </a:r>
            <a:endParaRPr lang="en-GB" sz="1600" dirty="0"/>
          </a:p>
        </p:txBody>
      </p:sp>
      <p:cxnSp>
        <p:nvCxnSpPr>
          <p:cNvPr id="28" name="Straight Connector 27"/>
          <p:cNvCxnSpPr>
            <a:stCxn id="23" idx="2"/>
            <a:endCxn id="14" idx="0"/>
          </p:cNvCxnSpPr>
          <p:nvPr/>
        </p:nvCxnSpPr>
        <p:spPr>
          <a:xfrm>
            <a:off x="2700670" y="3560416"/>
            <a:ext cx="1756156" cy="19868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2"/>
            <a:endCxn id="14" idx="0"/>
          </p:cNvCxnSpPr>
          <p:nvPr/>
        </p:nvCxnSpPr>
        <p:spPr>
          <a:xfrm>
            <a:off x="4453031" y="3309276"/>
            <a:ext cx="3795" cy="44982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2"/>
          </p:cNvCxnSpPr>
          <p:nvPr/>
        </p:nvCxnSpPr>
        <p:spPr>
          <a:xfrm flipH="1">
            <a:off x="4509967" y="3568363"/>
            <a:ext cx="1745833" cy="19073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Data transfer mean anyway?</a:t>
            </a:r>
          </a:p>
          <a:p>
            <a:r>
              <a:rPr lang="en-GB" dirty="0" smtClean="0"/>
              <a:t>Find balance in a diverse environment.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Magnets, how do they work?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5284"/>
            <a:ext cx="1107976" cy="107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18288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437112"/>
            <a:ext cx="1526666" cy="14179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786300" y="3573016"/>
            <a:ext cx="1137628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86300" y="5445224"/>
            <a:ext cx="32258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92080" y="3573016"/>
            <a:ext cx="144016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Feldmunchen\AppData\Local\Microsoft\Windows\Temporary Internet Files\Content.IE5\T7HC53A0\confusion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97882"/>
            <a:ext cx="1468388" cy="14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2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49" y="188640"/>
            <a:ext cx="8363272" cy="1143000"/>
          </a:xfrm>
        </p:spPr>
        <p:txBody>
          <a:bodyPr/>
          <a:lstStyle/>
          <a:p>
            <a:r>
              <a:rPr lang="en-GB" dirty="0" smtClean="0"/>
              <a:t>An opportunity for me and ALFA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14</a:t>
            </a:fld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516467" y="1845771"/>
            <a:ext cx="2016224" cy="144016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Data Input</a:t>
            </a:r>
            <a:endParaRPr lang="en-GB" sz="2400" dirty="0"/>
          </a:p>
        </p:txBody>
      </p:sp>
      <p:sp>
        <p:nvSpPr>
          <p:cNvPr id="8" name="Can 7"/>
          <p:cNvSpPr/>
          <p:nvPr/>
        </p:nvSpPr>
        <p:spPr>
          <a:xfrm>
            <a:off x="7740352" y="1808820"/>
            <a:ext cx="1080120" cy="122413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Data Sink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563888" y="1520788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27089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63888" y="3897052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Process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652120" y="1412776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652120" y="2600908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20215317">
            <a:off x="2699792" y="1844824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84343">
            <a:off x="2567684" y="2838174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968730">
            <a:off x="2415742" y="3629706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9595075">
            <a:off x="4807667" y="3735033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1417289">
            <a:off x="4800744" y="1746558"/>
            <a:ext cx="746167" cy="280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886698" y="2896252"/>
            <a:ext cx="667132" cy="273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121097">
            <a:off x="6862734" y="1941263"/>
            <a:ext cx="864096" cy="226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1033092">
            <a:off x="6839152" y="2854270"/>
            <a:ext cx="816403" cy="172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2070426" cy="794385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7" idx="2"/>
            <a:endCxn id="22" idx="0"/>
          </p:cNvCxnSpPr>
          <p:nvPr/>
        </p:nvCxnSpPr>
        <p:spPr>
          <a:xfrm>
            <a:off x="5554333" y="3883580"/>
            <a:ext cx="1493040" cy="12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>
            <a:off x="4879085" y="4134982"/>
            <a:ext cx="1133075" cy="664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13835"/>
            <a:ext cx="1885556" cy="919421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6300192" y="4797152"/>
            <a:ext cx="1587297" cy="718071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Optimize</a:t>
            </a:r>
          </a:p>
          <a:p>
            <a:pPr algn="ctr"/>
            <a:r>
              <a:rPr lang="en-GB" b="1" dirty="0" smtClean="0"/>
              <a:t>THIS!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9749" y="438466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manycore</a:t>
            </a:r>
            <a:endParaRPr lang="en-GB" b="1" dirty="0" smtClean="0"/>
          </a:p>
          <a:p>
            <a:r>
              <a:rPr lang="en-GB" b="1" dirty="0" smtClean="0"/>
              <a:t>coprocessor</a:t>
            </a:r>
            <a:endParaRPr lang="en-GB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23728" y="4797152"/>
            <a:ext cx="1174973" cy="2338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/>
        </p:nvSpPr>
        <p:spPr>
          <a:xfrm rot="5400000">
            <a:off x="4018907" y="4211430"/>
            <a:ext cx="268705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</a:t>
            </a:r>
            <a:r>
              <a:rPr lang="en-GB" dirty="0" smtClean="0"/>
              <a:t>(so far)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17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Hard work </a:t>
            </a:r>
            <a:r>
              <a:rPr lang="en-GB" dirty="0" smtClean="0">
                <a:solidFill>
                  <a:srgbClr val="FF0000"/>
                </a:solidFill>
              </a:rPr>
              <a:t>ALWAYS</a:t>
            </a:r>
            <a:r>
              <a:rPr lang="en-GB" dirty="0" smtClean="0"/>
              <a:t> pays </a:t>
            </a:r>
            <a:r>
              <a:rPr lang="en-GB" dirty="0" smtClean="0"/>
              <a:t>of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smtClean="0"/>
              <a:t>Research </a:t>
            </a:r>
            <a:r>
              <a:rPr lang="en-GB" strike="sngStrike" smtClean="0"/>
              <a:t>should be</a:t>
            </a:r>
            <a:r>
              <a:rPr lang="en-GB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fun</a:t>
            </a:r>
          </a:p>
          <a:p>
            <a:r>
              <a:rPr lang="en-GB" dirty="0" smtClean="0"/>
              <a:t>It takes a lot to </a:t>
            </a:r>
            <a:r>
              <a:rPr lang="en-GB" dirty="0" smtClean="0">
                <a:solidFill>
                  <a:srgbClr val="FF0000"/>
                </a:solidFill>
              </a:rPr>
              <a:t>REALLY</a:t>
            </a:r>
            <a:r>
              <a:rPr lang="en-GB" dirty="0" smtClean="0"/>
              <a:t> know something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184576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140968"/>
            <a:ext cx="5686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latin typeface="Algerian" panose="04020705040A02060702" pitchFamily="82" charset="0"/>
              </a:rPr>
              <a:t>Thank you</a:t>
            </a:r>
            <a:endParaRPr lang="en-GB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CERN and its mission</a:t>
            </a:r>
          </a:p>
          <a:p>
            <a:endParaRPr lang="en-GB" dirty="0" smtClean="0"/>
          </a:p>
          <a:p>
            <a:r>
              <a:rPr lang="en-GB" dirty="0" smtClean="0"/>
              <a:t>About ICE-DIP project at CERN</a:t>
            </a:r>
          </a:p>
          <a:p>
            <a:endParaRPr lang="en-GB" dirty="0" smtClean="0"/>
          </a:p>
          <a:p>
            <a:r>
              <a:rPr lang="en-GB" dirty="0" smtClean="0"/>
              <a:t>My role in ICE-DIP</a:t>
            </a:r>
          </a:p>
          <a:p>
            <a:endParaRPr lang="en-GB" dirty="0" smtClean="0"/>
          </a:p>
          <a:p>
            <a:r>
              <a:rPr lang="en-GB" dirty="0" smtClean="0"/>
              <a:t>The Challenges and Opportunities as a </a:t>
            </a:r>
            <a:r>
              <a:rPr lang="en-GB" dirty="0" err="1" smtClean="0"/>
              <a:t>Ph.D</a:t>
            </a:r>
            <a:r>
              <a:rPr lang="en-GB" dirty="0" smtClean="0"/>
              <a:t> Student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3648" y="3461228"/>
            <a:ext cx="7056784" cy="24160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03648" y="1628800"/>
            <a:ext cx="7056784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and its 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 CERN, the European Organization for Nuclear </a:t>
            </a:r>
            <a:r>
              <a:rPr lang="en-GB" b="0" dirty="0" smtClean="0"/>
              <a:t>Research (since1954) 60+ years</a:t>
            </a:r>
          </a:p>
          <a:p>
            <a:r>
              <a:rPr lang="en-GB" b="0" dirty="0" smtClean="0"/>
              <a:t>21 Member states, 2500 staff, 11000 users, 1 Billion CHF budget</a:t>
            </a:r>
          </a:p>
          <a:p>
            <a:r>
              <a:rPr lang="en-GB" b="0" dirty="0" smtClean="0"/>
              <a:t>How particles get their masses?</a:t>
            </a:r>
          </a:p>
          <a:p>
            <a:r>
              <a:rPr lang="en-GB" b="0" dirty="0"/>
              <a:t>W</a:t>
            </a:r>
            <a:r>
              <a:rPr lang="en-GB" b="0" dirty="0" smtClean="0"/>
              <a:t>hy </a:t>
            </a:r>
            <a:r>
              <a:rPr lang="en-GB" b="0" dirty="0"/>
              <a:t>is there far more matter than antimatter in the universe</a:t>
            </a:r>
            <a:r>
              <a:rPr lang="en-GB" b="0" dirty="0" smtClean="0"/>
              <a:t>?</a:t>
            </a:r>
          </a:p>
          <a:p>
            <a:r>
              <a:rPr lang="en-GB" b="0" dirty="0" smtClean="0"/>
              <a:t>What is Dark matter? (95% of the Universe by the way)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3456384" cy="365125"/>
          </a:xfrm>
        </p:spPr>
        <p:txBody>
          <a:bodyPr/>
          <a:lstStyle/>
          <a:p>
            <a:r>
              <a:rPr lang="en-GB" sz="1800" dirty="0"/>
              <a:t>http://home.web.cern.ch/about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4363"/>
            <a:ext cx="6591951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 Large Particle and Nuclear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physics experiments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91125" y="5733256"/>
            <a:ext cx="6840760" cy="936104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FutureGov</a:t>
            </a:r>
            <a:r>
              <a:rPr lang="en-US" dirty="0" smtClean="0">
                <a:solidFill>
                  <a:schemeClr val="bg1"/>
                </a:solidFill>
              </a:rPr>
              <a:t> 2014 (DOI: 10.5281/zenodo.8616, CC-BY-SA, images courtesy of CERN 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20" y="1177363"/>
            <a:ext cx="2033811" cy="15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78" y="4162593"/>
            <a:ext cx="2222444" cy="14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739" y="1388463"/>
            <a:ext cx="2317323" cy="121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4041224"/>
            <a:ext cx="1522405" cy="11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69" y="0"/>
            <a:ext cx="91564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76200"/>
            <a:ext cx="8839200" cy="434579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LHC: The Large Hadron Collider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7624" y="6021289"/>
            <a:ext cx="6624736" cy="72008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FutureGov</a:t>
            </a:r>
            <a:r>
              <a:rPr lang="en-US" dirty="0" smtClean="0">
                <a:solidFill>
                  <a:schemeClr val="bg1"/>
                </a:solidFill>
              </a:rPr>
              <a:t> 2014 (DOI: 10.5281/zenodo.8616, CC-BY-SA, images courtesy of CERN 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1143000"/>
          </a:xfrm>
        </p:spPr>
        <p:txBody>
          <a:bodyPr/>
          <a:lstStyle/>
          <a:p>
            <a:r>
              <a:rPr lang="en-GB" dirty="0" smtClean="0"/>
              <a:t>A Detector for particle physics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20"/>
            <a:ext cx="9144000" cy="6188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383069"/>
            <a:ext cx="876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http://www.boston.com/bigpicture/2009/11/large_hadron_collider_ready_to.html</a:t>
            </a:r>
          </a:p>
        </p:txBody>
      </p:sp>
      <p:sp>
        <p:nvSpPr>
          <p:cNvPr id="9" name="Left Brace 8"/>
          <p:cNvSpPr/>
          <p:nvPr/>
        </p:nvSpPr>
        <p:spPr>
          <a:xfrm>
            <a:off x="3779912" y="5301208"/>
            <a:ext cx="576064" cy="72008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49356" y="4725144"/>
            <a:ext cx="181087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xplosion 2 13"/>
          <p:cNvSpPr/>
          <p:nvPr/>
        </p:nvSpPr>
        <p:spPr>
          <a:xfrm>
            <a:off x="6372200" y="4077072"/>
            <a:ext cx="2448272" cy="936104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Computing </a:t>
            </a:r>
            <a:r>
              <a:rPr lang="en-GB" dirty="0" err="1" smtClean="0"/>
              <a:t>Center</a:t>
            </a:r>
            <a:r>
              <a:rPr lang="en-GB" dirty="0" smtClean="0"/>
              <a:t> at CERN IT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" y="1054100"/>
            <a:ext cx="9114983" cy="51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control room for an experiment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1302"/>
            <a:ext cx="8244408" cy="54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9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2823"/>
          <a:stretch/>
        </p:blipFill>
        <p:spPr bwMode="auto">
          <a:xfrm>
            <a:off x="2825086" y="0"/>
            <a:ext cx="6318913" cy="64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335</Words>
  <Application>Microsoft Office PowerPoint</Application>
  <PresentationFormat>On-screen Show (4:3)</PresentationFormat>
  <Paragraphs>126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ICE-DIP project at CERN and my role </vt:lpstr>
      <vt:lpstr>Agenda</vt:lpstr>
      <vt:lpstr>CERN and its Mission</vt:lpstr>
      <vt:lpstr>4 Large Particle and Nuclear  physics experiments</vt:lpstr>
      <vt:lpstr>LHC: The Large Hadron Collider</vt:lpstr>
      <vt:lpstr>A Detector for particle physics</vt:lpstr>
      <vt:lpstr>The Computing Center at CERN IT</vt:lpstr>
      <vt:lpstr>A control room for an experiment</vt:lpstr>
      <vt:lpstr>The ICE-DIP Project</vt:lpstr>
      <vt:lpstr>The Gang of Five of ICE-DIP</vt:lpstr>
      <vt:lpstr>Online processing of physics events</vt:lpstr>
      <vt:lpstr>My Research in ICE-DIP</vt:lpstr>
      <vt:lpstr>Challenges</vt:lpstr>
      <vt:lpstr>An opportunity for me and ALFA</vt:lpstr>
      <vt:lpstr>Lessons learned (so far)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Aram Santogidis</cp:lastModifiedBy>
  <cp:revision>119</cp:revision>
  <dcterms:created xsi:type="dcterms:W3CDTF">2014-01-28T10:51:30Z</dcterms:created>
  <dcterms:modified xsi:type="dcterms:W3CDTF">2015-04-22T07:06:23Z</dcterms:modified>
</cp:coreProperties>
</file>