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9" r:id="rId21"/>
    <p:sldId id="295" r:id="rId22"/>
    <p:sldId id="271" r:id="rId23"/>
    <p:sldId id="272" r:id="rId24"/>
    <p:sldId id="273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5FB49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de_Documentation\Docs\TGLOracle_PerfTests_112013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27716943194802"/>
          <c:y val="0.13150677877956221"/>
          <c:w val="0.67293503705355762"/>
          <c:h val="0.72047497977926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54752"/>
        <c:axId val="121756288"/>
      </c:lineChart>
      <c:catAx>
        <c:axId val="121754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21756288"/>
        <c:crosses val="autoZero"/>
        <c:auto val="1"/>
        <c:lblAlgn val="ctr"/>
        <c:lblOffset val="100"/>
        <c:noMultiLvlLbl val="0"/>
      </c:catAx>
      <c:valAx>
        <c:axId val="121756288"/>
        <c:scaling>
          <c:orientation val="minMax"/>
          <c:max val="6"/>
          <c:min val="1"/>
        </c:scaling>
        <c:delete val="0"/>
        <c:axPos val="l"/>
        <c:majorGridlines/>
        <c:numFmt formatCode="\ " sourceLinked="0"/>
        <c:majorTickMark val="out"/>
        <c:minorTickMark val="none"/>
        <c:tickLblPos val="nextTo"/>
        <c:crossAx val="12175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055296"/>
        <c:axId val="122061184"/>
      </c:radarChart>
      <c:catAx>
        <c:axId val="122055296"/>
        <c:scaling>
          <c:orientation val="minMax"/>
        </c:scaling>
        <c:delete val="1"/>
        <c:axPos val="b"/>
        <c:majorGridlines/>
        <c:numFmt formatCode="m/d/yyyy" sourceLinked="1"/>
        <c:majorTickMark val="out"/>
        <c:minorTickMark val="none"/>
        <c:tickLblPos val="nextTo"/>
        <c:crossAx val="122061184"/>
        <c:crosses val="autoZero"/>
        <c:auto val="1"/>
        <c:lblAlgn val="ctr"/>
        <c:lblOffset val="100"/>
        <c:noMultiLvlLbl val="0"/>
      </c:catAx>
      <c:valAx>
        <c:axId val="122061184"/>
        <c:scaling>
          <c:orientation val="minMax"/>
        </c:scaling>
        <c:delete val="0"/>
        <c:axPos val="l"/>
        <c:majorGridlines/>
        <c:numFmt formatCode="\ " sourceLinked="0"/>
        <c:majorTickMark val="cross"/>
        <c:minorTickMark val="none"/>
        <c:tickLblPos val="nextTo"/>
        <c:crossAx val="12205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9828995874208"/>
          <c:y val="5.3469062827071284E-2"/>
          <c:w val="0.84402642130672345"/>
          <c:h val="0.775925001137056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v4.0 Oracle dpSet() + delay() with arrays</c:v>
                </c:pt>
              </c:strCache>
            </c:strRef>
          </c:tx>
          <c:invertIfNegative val="0"/>
          <c:val>
            <c:numRef>
              <c:f>Sheet2!$K$23</c:f>
              <c:numCache>
                <c:formatCode>0</c:formatCode>
                <c:ptCount val="1"/>
                <c:pt idx="0">
                  <c:v>15687.642857142857</c:v>
                </c:pt>
              </c:numCache>
            </c:numRef>
          </c:val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v3.11SP1 dpSet() + delay() with arrays</c:v>
                </c:pt>
              </c:strCache>
            </c:strRef>
          </c:tx>
          <c:invertIfNegative val="0"/>
          <c:val>
            <c:numRef>
              <c:f>Sheet2!$G$23</c:f>
              <c:numCache>
                <c:formatCode>0</c:formatCode>
                <c:ptCount val="1"/>
                <c:pt idx="0">
                  <c:v>19820.147133168335</c:v>
                </c:pt>
              </c:numCache>
            </c:numRef>
          </c:val>
        </c:ser>
        <c:ser>
          <c:idx val="2"/>
          <c:order val="2"/>
          <c:tx>
            <c:strRef>
              <c:f>Sheet2!$J$1</c:f>
              <c:strCache>
                <c:ptCount val="1"/>
                <c:pt idx="0">
                  <c:v>v4.0 Oracle dpSet() + delay() with single elements</c:v>
                </c:pt>
              </c:strCache>
            </c:strRef>
          </c:tx>
          <c:invertIfNegative val="0"/>
          <c:val>
            <c:numRef>
              <c:f>Sheet2!$J$23</c:f>
              <c:numCache>
                <c:formatCode>0</c:formatCode>
                <c:ptCount val="1"/>
                <c:pt idx="0">
                  <c:v>12610.866666666667</c:v>
                </c:pt>
              </c:numCache>
            </c:numRef>
          </c:val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v3.11SP1 dpSet() + delay() with single elements</c:v>
                </c:pt>
              </c:strCache>
            </c:strRef>
          </c:tx>
          <c:invertIfNegative val="0"/>
          <c:val>
            <c:numRef>
              <c:f>Sheet2!$F$23</c:f>
              <c:numCache>
                <c:formatCode>0</c:formatCode>
                <c:ptCount val="1"/>
                <c:pt idx="0">
                  <c:v>19344.629071908501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52777728"/>
        <c:axId val="52779264"/>
        <c:axId val="0"/>
      </c:bar3DChart>
      <c:catAx>
        <c:axId val="52777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52779264"/>
        <c:crosses val="autoZero"/>
        <c:auto val="1"/>
        <c:lblAlgn val="ctr"/>
        <c:lblOffset val="100"/>
        <c:noMultiLvlLbl val="0"/>
      </c:catAx>
      <c:valAx>
        <c:axId val="5277926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pl-PL" sz="800" dirty="0" smtClean="0"/>
                  <a:t>Thousands</a:t>
                </a:r>
                <a:r>
                  <a:rPr lang="pl-PL" sz="800" baseline="0" dirty="0" smtClean="0"/>
                  <a:t> of</a:t>
                </a:r>
                <a:r>
                  <a:rPr lang="pl-PL" sz="800" dirty="0" smtClean="0"/>
                  <a:t> </a:t>
                </a:r>
                <a:r>
                  <a:rPr lang="pl-PL" sz="800" dirty="0"/>
                  <a:t>inserts per sec</a:t>
                </a:r>
                <a:endParaRPr lang="en-GB" sz="800" dirty="0"/>
              </a:p>
            </c:rich>
          </c:tx>
          <c:layout>
            <c:manualLayout>
              <c:xMode val="edge"/>
              <c:yMode val="edge"/>
              <c:x val="8.7976096525673397E-2"/>
              <c:y val="0.168267113256105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277772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7.2862611225015403E-2"/>
          <c:y val="0.75691295844621587"/>
          <c:w val="0.56157194655139331"/>
          <c:h val="0.23300146599879723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A8D19-4A40-4C44-B782-16B8EBB4ED1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6E8B65-6A32-4D87-A6B1-2D50CBB032DE}">
      <dgm:prSet phldrT="[Text]"/>
      <dgm:spPr>
        <a:xfrm>
          <a:off x="3102080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Database</a:t>
          </a:r>
        </a:p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Archiver</a:t>
          </a:r>
          <a:endParaRPr lang="en-GB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46F3568-49F0-41D1-8D4B-503539A66C0F}" type="parTrans" cxnId="{9AD2FD94-4221-4D5F-A237-E3D3DD14DD44}">
      <dgm:prSet/>
      <dgm:spPr/>
      <dgm:t>
        <a:bodyPr/>
        <a:lstStyle/>
        <a:p>
          <a:endParaRPr lang="en-GB"/>
        </a:p>
      </dgm:t>
    </dgm:pt>
    <dgm:pt modelId="{8A02A8DF-0861-4AA2-BD05-4C7743994B35}" type="sibTrans" cxnId="{9AD2FD94-4221-4D5F-A237-E3D3DD14DD44}">
      <dgm:prSet/>
      <dgm:spPr/>
      <dgm:t>
        <a:bodyPr/>
        <a:lstStyle/>
        <a:p>
          <a:endParaRPr lang="en-GB"/>
        </a:p>
      </dgm:t>
    </dgm:pt>
    <dgm:pt modelId="{DF03EE66-96E1-4612-817F-41DC2041BDED}">
      <dgm:prSet phldrT="[Text]"/>
      <dgm:spPr>
        <a:xfrm>
          <a:off x="3246294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Kacper Szkudlarek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65BEB40-6291-4E76-BDAE-9FB68F681C21}" type="parTrans" cxnId="{149D33B8-70AF-4313-A73E-CE428442B813}">
      <dgm:prSet/>
      <dgm:spPr/>
      <dgm:t>
        <a:bodyPr/>
        <a:lstStyle/>
        <a:p>
          <a:endParaRPr lang="en-GB"/>
        </a:p>
      </dgm:t>
    </dgm:pt>
    <dgm:pt modelId="{ABDE8D54-6CB1-492B-860A-FFD5E4583AC2}" type="sibTrans" cxnId="{149D33B8-70AF-4313-A73E-CE428442B813}">
      <dgm:prSet/>
      <dgm:spPr/>
      <dgm:t>
        <a:bodyPr/>
        <a:lstStyle/>
        <a:p>
          <a:endParaRPr lang="en-GB"/>
        </a:p>
      </dgm:t>
    </dgm:pt>
    <dgm:pt modelId="{DEF6408F-DCC4-4ABA-A0DD-914EC6D160C4}">
      <dgm:prSet phldrT="[Text]"/>
      <dgm:spPr>
        <a:xfrm>
          <a:off x="4652385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Deployment Tool</a:t>
          </a:r>
          <a:endParaRPr lang="en-GB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BBB24F7-0BA9-4ACB-807F-640DDE66A071}" type="parTrans" cxnId="{0F8066B9-915D-4CD4-B164-979A0BAB5EEE}">
      <dgm:prSet/>
      <dgm:spPr/>
      <dgm:t>
        <a:bodyPr/>
        <a:lstStyle/>
        <a:p>
          <a:endParaRPr lang="en-GB"/>
        </a:p>
      </dgm:t>
    </dgm:pt>
    <dgm:pt modelId="{2A4A9A8E-DA0D-480C-B48B-89EEA096CCD1}" type="sibTrans" cxnId="{0F8066B9-915D-4CD4-B164-979A0BAB5EEE}">
      <dgm:prSet/>
      <dgm:spPr/>
      <dgm:t>
        <a:bodyPr/>
        <a:lstStyle/>
        <a:p>
          <a:endParaRPr lang="en-GB"/>
        </a:p>
      </dgm:t>
    </dgm:pt>
    <dgm:pt modelId="{5FAFA5DC-0FBB-4CE9-A778-D987719AFD9D}">
      <dgm:prSet phldrT="[Text]"/>
      <dgm:spPr>
        <a:xfrm>
          <a:off x="4796600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Pavel Fiala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37E4332-CC90-4287-B059-C88EEAB3607F}" type="parTrans" cxnId="{A5430CAE-7E05-41CA-AA90-13B339C53DDC}">
      <dgm:prSet/>
      <dgm:spPr/>
      <dgm:t>
        <a:bodyPr/>
        <a:lstStyle/>
        <a:p>
          <a:endParaRPr lang="en-GB"/>
        </a:p>
      </dgm:t>
    </dgm:pt>
    <dgm:pt modelId="{E3C67285-33E7-44EA-8AA6-A055359C9025}" type="sibTrans" cxnId="{A5430CAE-7E05-41CA-AA90-13B339C53DDC}">
      <dgm:prSet/>
      <dgm:spPr/>
      <dgm:t>
        <a:bodyPr/>
        <a:lstStyle/>
        <a:p>
          <a:endParaRPr lang="en-GB"/>
        </a:p>
      </dgm:t>
    </dgm:pt>
    <dgm:pt modelId="{BA0C1C2E-8904-4914-B14E-BE81FE86C88A}">
      <dgm:prSet phldrT="[Text]"/>
      <dgm:spPr>
        <a:xfrm>
          <a:off x="4796600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Ewald Sperrer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6F61C9F-1926-4A8B-A578-8C04394817A0}" type="parTrans" cxnId="{A4ACBAD5-F3A5-4E4C-8861-FA19FE6AC37A}">
      <dgm:prSet/>
      <dgm:spPr/>
      <dgm:t>
        <a:bodyPr/>
        <a:lstStyle/>
        <a:p>
          <a:endParaRPr lang="en-GB"/>
        </a:p>
      </dgm:t>
    </dgm:pt>
    <dgm:pt modelId="{DC9F0F4E-5BEF-4228-8425-89D0CBD74E07}" type="sibTrans" cxnId="{A4ACBAD5-F3A5-4E4C-8861-FA19FE6AC37A}">
      <dgm:prSet/>
      <dgm:spPr/>
      <dgm:t>
        <a:bodyPr/>
        <a:lstStyle/>
        <a:p>
          <a:endParaRPr lang="en-GB"/>
        </a:p>
      </dgm:t>
    </dgm:pt>
    <dgm:pt modelId="{557310C9-1ABF-443F-B198-50F0F5DE8758}">
      <dgm:prSet phldrT="[Text]"/>
      <dgm:spPr>
        <a:xfrm>
          <a:off x="3246294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Piotr Golonka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5F8CEF7-CB57-4060-97A0-4EC07A8FFAA0}" type="parTrans" cxnId="{8FF28C06-08F3-4418-8D88-B72372A9CA8A}">
      <dgm:prSet/>
      <dgm:spPr/>
      <dgm:t>
        <a:bodyPr/>
        <a:lstStyle/>
        <a:p>
          <a:endParaRPr lang="en-GB"/>
        </a:p>
      </dgm:t>
    </dgm:pt>
    <dgm:pt modelId="{DA2BE191-B378-45FC-ADDE-69FD88AE10B9}" type="sibTrans" cxnId="{8FF28C06-08F3-4418-8D88-B72372A9CA8A}">
      <dgm:prSet/>
      <dgm:spPr/>
      <dgm:t>
        <a:bodyPr/>
        <a:lstStyle/>
        <a:p>
          <a:endParaRPr lang="en-GB"/>
        </a:p>
      </dgm:t>
    </dgm:pt>
    <dgm:pt modelId="{8D869DCF-7169-4E0E-9017-4826EA112EF0}">
      <dgm:prSet phldrT="[Text]"/>
      <dgm:spPr>
        <a:xfrm>
          <a:off x="3246294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Ewald Sperrer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8F0B23-0016-451F-838B-D4A3248850A6}" type="parTrans" cxnId="{185D6813-2CA8-4DE7-929C-0080C25A042F}">
      <dgm:prSet/>
      <dgm:spPr/>
      <dgm:t>
        <a:bodyPr/>
        <a:lstStyle/>
        <a:p>
          <a:endParaRPr lang="en-GB"/>
        </a:p>
      </dgm:t>
    </dgm:pt>
    <dgm:pt modelId="{4CA5CE6D-4FEB-4877-9C31-D243CAED6085}" type="sibTrans" cxnId="{185D6813-2CA8-4DE7-929C-0080C25A042F}">
      <dgm:prSet/>
      <dgm:spPr/>
      <dgm:t>
        <a:bodyPr/>
        <a:lstStyle/>
        <a:p>
          <a:endParaRPr lang="en-GB"/>
        </a:p>
      </dgm:t>
    </dgm:pt>
    <dgm:pt modelId="{8D4AF984-FD01-43CD-8A7F-9B5A3AC56D1B}">
      <dgm:prSet phldrT="[Text]"/>
      <dgm:spPr>
        <a:xfrm>
          <a:off x="4796600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Fernando Varela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7058AAA-BD90-4F92-B13B-2620EE88ABCA}" type="parTrans" cxnId="{C0E7DE5A-24DF-44BD-8270-6E69FB8B740E}">
      <dgm:prSet/>
      <dgm:spPr/>
      <dgm:t>
        <a:bodyPr/>
        <a:lstStyle/>
        <a:p>
          <a:endParaRPr lang="en-GB"/>
        </a:p>
      </dgm:t>
    </dgm:pt>
    <dgm:pt modelId="{8C77AB3B-42FC-4801-8880-48BE1CC3D9A4}" type="sibTrans" cxnId="{C0E7DE5A-24DF-44BD-8270-6E69FB8B740E}">
      <dgm:prSet/>
      <dgm:spPr/>
      <dgm:t>
        <a:bodyPr/>
        <a:lstStyle/>
        <a:p>
          <a:endParaRPr lang="en-GB"/>
        </a:p>
      </dgm:t>
    </dgm:pt>
    <dgm:pt modelId="{F54DC14E-ADD1-4CA8-BE42-AEB6F2B77740}">
      <dgm:prSet phldrT="[Text]"/>
      <dgm:spPr>
        <a:xfrm>
          <a:off x="1469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Control System Security</a:t>
          </a:r>
          <a:endParaRPr lang="en-GB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3FAF225-741D-4C29-B18E-ADBC53DC083B}" type="parTrans" cxnId="{A3B4A5AB-A18A-4F15-AD35-24DC503D41B0}">
      <dgm:prSet/>
      <dgm:spPr/>
      <dgm:t>
        <a:bodyPr/>
        <a:lstStyle/>
        <a:p>
          <a:endParaRPr lang="en-GB"/>
        </a:p>
      </dgm:t>
    </dgm:pt>
    <dgm:pt modelId="{07EE0DAE-69E1-473A-AB8E-1998067248E1}" type="sibTrans" cxnId="{A3B4A5AB-A18A-4F15-AD35-24DC503D41B0}">
      <dgm:prSet/>
      <dgm:spPr/>
      <dgm:t>
        <a:bodyPr/>
        <a:lstStyle/>
        <a:p>
          <a:endParaRPr lang="en-GB"/>
        </a:p>
      </dgm:t>
    </dgm:pt>
    <dgm:pt modelId="{99D3AB09-8666-4DD0-8EB7-62FBB361C7AA}">
      <dgm:prSet phldrT="[Text]"/>
      <dgm:spPr>
        <a:xfrm>
          <a:off x="145684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Filippo Tilaro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16A838F-07C1-44BD-AA92-2FFAD91153EA}" type="parTrans" cxnId="{5CE20D9A-F6DD-4F1A-9826-7F4383599228}">
      <dgm:prSet/>
      <dgm:spPr/>
      <dgm:t>
        <a:bodyPr/>
        <a:lstStyle/>
        <a:p>
          <a:endParaRPr lang="en-GB"/>
        </a:p>
      </dgm:t>
    </dgm:pt>
    <dgm:pt modelId="{EBB3A282-F98C-407D-901F-C71D17A7EB2B}" type="sibTrans" cxnId="{5CE20D9A-F6DD-4F1A-9826-7F4383599228}">
      <dgm:prSet/>
      <dgm:spPr/>
      <dgm:t>
        <a:bodyPr/>
        <a:lstStyle/>
        <a:p>
          <a:endParaRPr lang="en-GB"/>
        </a:p>
      </dgm:t>
    </dgm:pt>
    <dgm:pt modelId="{BFCB2C16-24C2-4ACF-A9F2-E4F9AF04EBDB}">
      <dgm:prSet phldrT="[Text]"/>
      <dgm:spPr>
        <a:xfrm>
          <a:off x="145684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Brice Copy</a:t>
          </a:r>
        </a:p>
      </dgm:t>
    </dgm:pt>
    <dgm:pt modelId="{EA9595B7-5329-4615-B891-927BC358089F}" type="parTrans" cxnId="{5AB6AED1-8A4A-4A1A-B451-E97BB9E87571}">
      <dgm:prSet/>
      <dgm:spPr/>
      <dgm:t>
        <a:bodyPr/>
        <a:lstStyle/>
        <a:p>
          <a:endParaRPr lang="en-GB"/>
        </a:p>
      </dgm:t>
    </dgm:pt>
    <dgm:pt modelId="{42B5AEFA-8CCE-4954-90EF-53D82F4FC141}" type="sibTrans" cxnId="{5AB6AED1-8A4A-4A1A-B451-E97BB9E87571}">
      <dgm:prSet/>
      <dgm:spPr/>
      <dgm:t>
        <a:bodyPr/>
        <a:lstStyle/>
        <a:p>
          <a:endParaRPr lang="en-GB"/>
        </a:p>
      </dgm:t>
    </dgm:pt>
    <dgm:pt modelId="{F320E924-D236-4568-A31E-FA598FAC2C9B}">
      <dgm:prSet phldrT="[Text]"/>
      <dgm:spPr>
        <a:xfrm>
          <a:off x="145684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Christoph Fischer, </a:t>
          </a:r>
        </a:p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Bernhard Petri</a:t>
          </a:r>
        </a:p>
      </dgm:t>
    </dgm:pt>
    <dgm:pt modelId="{3E5D6A10-1041-4C80-A35F-21A86C743866}" type="parTrans" cxnId="{78ABB268-3A52-49BC-B500-F1BCA2643921}">
      <dgm:prSet/>
      <dgm:spPr/>
      <dgm:t>
        <a:bodyPr/>
        <a:lstStyle/>
        <a:p>
          <a:endParaRPr lang="en-GB"/>
        </a:p>
      </dgm:t>
    </dgm:pt>
    <dgm:pt modelId="{96A4A408-AFE4-479E-8B19-A7F9FC73517C}" type="sibTrans" cxnId="{78ABB268-3A52-49BC-B500-F1BCA2643921}">
      <dgm:prSet/>
      <dgm:spPr/>
      <dgm:t>
        <a:bodyPr/>
        <a:lstStyle/>
        <a:p>
          <a:endParaRPr lang="en-GB"/>
        </a:p>
      </dgm:t>
    </dgm:pt>
    <dgm:pt modelId="{5E373445-B201-4E43-82AB-E890E0AE3B42}">
      <dgm:prSet phldrT="[Text]"/>
      <dgm:spPr>
        <a:xfrm>
          <a:off x="1551775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Data Analytics</a:t>
          </a:r>
          <a:endParaRPr lang="en-GB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F00CD5-4090-49C1-80EF-D06E68A83A0B}" type="parTrans" cxnId="{71BDE3BB-60C6-40F5-85B6-E358B288DC6C}">
      <dgm:prSet/>
      <dgm:spPr/>
      <dgm:t>
        <a:bodyPr/>
        <a:lstStyle/>
        <a:p>
          <a:endParaRPr lang="en-GB"/>
        </a:p>
      </dgm:t>
    </dgm:pt>
    <dgm:pt modelId="{37829042-7AC9-4AAF-8D35-1624BEBE856A}" type="sibTrans" cxnId="{71BDE3BB-60C6-40F5-85B6-E358B288DC6C}">
      <dgm:prSet/>
      <dgm:spPr/>
      <dgm:t>
        <a:bodyPr/>
        <a:lstStyle/>
        <a:p>
          <a:endParaRPr lang="en-GB"/>
        </a:p>
      </dgm:t>
    </dgm:pt>
    <dgm:pt modelId="{3167A5DF-3B25-40D0-B0C2-09B821FC9164}">
      <dgm:prSet phldrT="[Text]"/>
      <dgm:spPr>
        <a:xfrm>
          <a:off x="1695989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Filippo Tilaro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D67736F-E781-458C-AB68-14A88787B39A}" type="parTrans" cxnId="{FC7E2EA8-9730-4193-A020-FD5BE7ED51A7}">
      <dgm:prSet/>
      <dgm:spPr/>
      <dgm:t>
        <a:bodyPr/>
        <a:lstStyle/>
        <a:p>
          <a:endParaRPr lang="en-GB"/>
        </a:p>
      </dgm:t>
    </dgm:pt>
    <dgm:pt modelId="{317BC4C5-024E-4BEB-8BC9-AFA84B8183B2}" type="sibTrans" cxnId="{FC7E2EA8-9730-4193-A020-FD5BE7ED51A7}">
      <dgm:prSet/>
      <dgm:spPr/>
      <dgm:t>
        <a:bodyPr/>
        <a:lstStyle/>
        <a:p>
          <a:endParaRPr lang="en-GB"/>
        </a:p>
      </dgm:t>
    </dgm:pt>
    <dgm:pt modelId="{777CE0DD-F8A1-41F6-B959-EB0BD8F95123}">
      <dgm:prSet phldrT="[Text]"/>
      <dgm:spPr>
        <a:xfrm>
          <a:off x="1695989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Axel Voitier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248C5F6-A73B-4D17-A722-C9CA78398595}" type="parTrans" cxnId="{FFE7B2F9-375C-4647-B05B-F86F977E47A4}">
      <dgm:prSet/>
      <dgm:spPr/>
      <dgm:t>
        <a:bodyPr/>
        <a:lstStyle/>
        <a:p>
          <a:endParaRPr lang="en-GB"/>
        </a:p>
      </dgm:t>
    </dgm:pt>
    <dgm:pt modelId="{2AA1A85F-8E47-4BA9-9B85-E6E0ADBDC6EC}" type="sibTrans" cxnId="{FFE7B2F9-375C-4647-B05B-F86F977E47A4}">
      <dgm:prSet/>
      <dgm:spPr/>
      <dgm:t>
        <a:bodyPr/>
        <a:lstStyle/>
        <a:p>
          <a:endParaRPr lang="en-GB"/>
        </a:p>
      </dgm:t>
    </dgm:pt>
    <dgm:pt modelId="{F724153D-DB44-4CFF-8574-5C057DCF6144}">
      <dgm:prSet phldrT="[Text]"/>
      <dgm:spPr>
        <a:xfrm>
          <a:off x="1695989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M. Roshchin</a:t>
          </a:r>
        </a:p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M. Kalinkin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55F303F-0C04-470C-ACD7-134FB4E51766}" type="parTrans" cxnId="{CBF95CA9-200C-431C-8FEE-3871F95C948B}">
      <dgm:prSet/>
      <dgm:spPr/>
      <dgm:t>
        <a:bodyPr/>
        <a:lstStyle/>
        <a:p>
          <a:endParaRPr lang="en-GB"/>
        </a:p>
      </dgm:t>
    </dgm:pt>
    <dgm:pt modelId="{053FAF44-347F-425F-A406-6CF15109B263}" type="sibTrans" cxnId="{CBF95CA9-200C-431C-8FEE-3871F95C948B}">
      <dgm:prSet/>
      <dgm:spPr/>
      <dgm:t>
        <a:bodyPr/>
        <a:lstStyle/>
        <a:p>
          <a:endParaRPr lang="en-GB"/>
        </a:p>
      </dgm:t>
    </dgm:pt>
    <dgm:pt modelId="{3A51FE51-FAD8-4700-90A3-C3EF9C655039}" type="pres">
      <dgm:prSet presAssocID="{089A8D19-4A40-4C44-B782-16B8EBB4ED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4E0D65-CE24-4993-8E1B-1949E0419E81}" type="pres">
      <dgm:prSet presAssocID="{F54DC14E-ADD1-4CA8-BE42-AEB6F2B77740}" presName="compNode" presStyleCnt="0"/>
      <dgm:spPr/>
    </dgm:pt>
    <dgm:pt modelId="{BFFD9E1F-22C3-4D12-9064-398649BA2EB5}" type="pres">
      <dgm:prSet presAssocID="{F54DC14E-ADD1-4CA8-BE42-AEB6F2B77740}" presName="aNode" presStyleLbl="bgShp" presStyleIdx="0" presStyleCnt="4"/>
      <dgm:spPr/>
      <dgm:t>
        <a:bodyPr/>
        <a:lstStyle/>
        <a:p>
          <a:endParaRPr lang="en-GB"/>
        </a:p>
      </dgm:t>
    </dgm:pt>
    <dgm:pt modelId="{ACC5FEA7-09DE-44C4-9393-F117FE35188B}" type="pres">
      <dgm:prSet presAssocID="{F54DC14E-ADD1-4CA8-BE42-AEB6F2B77740}" presName="textNode" presStyleLbl="bgShp" presStyleIdx="0" presStyleCnt="4"/>
      <dgm:spPr/>
      <dgm:t>
        <a:bodyPr/>
        <a:lstStyle/>
        <a:p>
          <a:endParaRPr lang="en-GB"/>
        </a:p>
      </dgm:t>
    </dgm:pt>
    <dgm:pt modelId="{F543E332-BCF0-4970-8F1F-E2A5B7E26B8A}" type="pres">
      <dgm:prSet presAssocID="{F54DC14E-ADD1-4CA8-BE42-AEB6F2B77740}" presName="compChildNode" presStyleCnt="0"/>
      <dgm:spPr/>
    </dgm:pt>
    <dgm:pt modelId="{53802A59-EA8D-4968-8570-8414EAF29F46}" type="pres">
      <dgm:prSet presAssocID="{F54DC14E-ADD1-4CA8-BE42-AEB6F2B77740}" presName="theInnerList" presStyleCnt="0"/>
      <dgm:spPr/>
    </dgm:pt>
    <dgm:pt modelId="{116FA902-06AF-4FEC-BCEC-4740BBAD6B03}" type="pres">
      <dgm:prSet presAssocID="{99D3AB09-8666-4DD0-8EB7-62FBB361C7AA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672BE3-939E-47FC-8E1A-9C98ADB13023}" type="pres">
      <dgm:prSet presAssocID="{99D3AB09-8666-4DD0-8EB7-62FBB361C7AA}" presName="aSpace2" presStyleCnt="0"/>
      <dgm:spPr/>
    </dgm:pt>
    <dgm:pt modelId="{6807BC0D-30C7-47A7-842E-B102BB81187F}" type="pres">
      <dgm:prSet presAssocID="{BFCB2C16-24C2-4ACF-A9F2-E4F9AF04EBD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98312-B1F8-46C0-841B-43B55E256CC5}" type="pres">
      <dgm:prSet presAssocID="{BFCB2C16-24C2-4ACF-A9F2-E4F9AF04EBDB}" presName="aSpace2" presStyleCnt="0"/>
      <dgm:spPr/>
    </dgm:pt>
    <dgm:pt modelId="{2B01F256-4795-4D83-961C-891D0A445267}" type="pres">
      <dgm:prSet presAssocID="{F320E924-D236-4568-A31E-FA598FAC2C9B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8F5CA8-854A-4844-AB88-C9BDCCE47344}" type="pres">
      <dgm:prSet presAssocID="{F54DC14E-ADD1-4CA8-BE42-AEB6F2B77740}" presName="aSpace" presStyleCnt="0"/>
      <dgm:spPr/>
    </dgm:pt>
    <dgm:pt modelId="{121E4A39-2AAA-489A-BAB2-6B3225832BB3}" type="pres">
      <dgm:prSet presAssocID="{5E373445-B201-4E43-82AB-E890E0AE3B42}" presName="compNode" presStyleCnt="0"/>
      <dgm:spPr/>
    </dgm:pt>
    <dgm:pt modelId="{AC279FEA-DEC9-4BED-987D-6EB279108B91}" type="pres">
      <dgm:prSet presAssocID="{5E373445-B201-4E43-82AB-E890E0AE3B42}" presName="aNode" presStyleLbl="bgShp" presStyleIdx="1" presStyleCnt="4"/>
      <dgm:spPr/>
      <dgm:t>
        <a:bodyPr/>
        <a:lstStyle/>
        <a:p>
          <a:endParaRPr lang="en-GB"/>
        </a:p>
      </dgm:t>
    </dgm:pt>
    <dgm:pt modelId="{C1462325-6A7E-4707-BF00-E5DE26AF15AE}" type="pres">
      <dgm:prSet presAssocID="{5E373445-B201-4E43-82AB-E890E0AE3B42}" presName="textNode" presStyleLbl="bgShp" presStyleIdx="1" presStyleCnt="4"/>
      <dgm:spPr/>
      <dgm:t>
        <a:bodyPr/>
        <a:lstStyle/>
        <a:p>
          <a:endParaRPr lang="en-GB"/>
        </a:p>
      </dgm:t>
    </dgm:pt>
    <dgm:pt modelId="{09A7BE44-B4DF-4012-9D27-D449E765A737}" type="pres">
      <dgm:prSet presAssocID="{5E373445-B201-4E43-82AB-E890E0AE3B42}" presName="compChildNode" presStyleCnt="0"/>
      <dgm:spPr/>
    </dgm:pt>
    <dgm:pt modelId="{A32DE364-EB07-4F50-8A9B-970AEEC4ED12}" type="pres">
      <dgm:prSet presAssocID="{5E373445-B201-4E43-82AB-E890E0AE3B42}" presName="theInnerList" presStyleCnt="0"/>
      <dgm:spPr/>
    </dgm:pt>
    <dgm:pt modelId="{9D8433D5-56AE-4535-AB6D-CD4991F90E29}" type="pres">
      <dgm:prSet presAssocID="{3167A5DF-3B25-40D0-B0C2-09B821FC9164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DE1B10-3C8F-40C4-86C4-7C08CCD22ECE}" type="pres">
      <dgm:prSet presAssocID="{3167A5DF-3B25-40D0-B0C2-09B821FC9164}" presName="aSpace2" presStyleCnt="0"/>
      <dgm:spPr/>
    </dgm:pt>
    <dgm:pt modelId="{62BA8202-DD98-417C-B73F-274D38FAC8AC}" type="pres">
      <dgm:prSet presAssocID="{777CE0DD-F8A1-41F6-B959-EB0BD8F95123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B32742-2780-448A-8F18-D1640BE5577E}" type="pres">
      <dgm:prSet presAssocID="{777CE0DD-F8A1-41F6-B959-EB0BD8F95123}" presName="aSpace2" presStyleCnt="0"/>
      <dgm:spPr/>
    </dgm:pt>
    <dgm:pt modelId="{E5FC9F7A-4536-4FF7-9B76-E4C51FB92C6C}" type="pres">
      <dgm:prSet presAssocID="{F724153D-DB44-4CFF-8574-5C057DCF6144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86D44D-F498-4152-B8B3-822EEF4F4A47}" type="pres">
      <dgm:prSet presAssocID="{5E373445-B201-4E43-82AB-E890E0AE3B42}" presName="aSpace" presStyleCnt="0"/>
      <dgm:spPr/>
    </dgm:pt>
    <dgm:pt modelId="{18B37BD4-0785-4414-AB8E-B7C82B408E5F}" type="pres">
      <dgm:prSet presAssocID="{E66E8B65-6A32-4D87-A6B1-2D50CBB032DE}" presName="compNode" presStyleCnt="0"/>
      <dgm:spPr/>
    </dgm:pt>
    <dgm:pt modelId="{9B19A7FF-D73C-433E-B045-1EB7CA520E63}" type="pres">
      <dgm:prSet presAssocID="{E66E8B65-6A32-4D87-A6B1-2D50CBB032DE}" presName="aNode" presStyleLbl="bgShp" presStyleIdx="2" presStyleCnt="4"/>
      <dgm:spPr/>
      <dgm:t>
        <a:bodyPr/>
        <a:lstStyle/>
        <a:p>
          <a:endParaRPr lang="en-GB"/>
        </a:p>
      </dgm:t>
    </dgm:pt>
    <dgm:pt modelId="{6BC5AC3D-9E5B-404D-B3C0-4B4D133CAA2D}" type="pres">
      <dgm:prSet presAssocID="{E66E8B65-6A32-4D87-A6B1-2D50CBB032DE}" presName="textNode" presStyleLbl="bgShp" presStyleIdx="2" presStyleCnt="4"/>
      <dgm:spPr/>
      <dgm:t>
        <a:bodyPr/>
        <a:lstStyle/>
        <a:p>
          <a:endParaRPr lang="en-GB"/>
        </a:p>
      </dgm:t>
    </dgm:pt>
    <dgm:pt modelId="{D6C4ED14-9C5B-4915-BD57-AEDA39C2A3E0}" type="pres">
      <dgm:prSet presAssocID="{E66E8B65-6A32-4D87-A6B1-2D50CBB032DE}" presName="compChildNode" presStyleCnt="0"/>
      <dgm:spPr/>
    </dgm:pt>
    <dgm:pt modelId="{B76F9763-AF84-4231-A226-62F3EA3609A2}" type="pres">
      <dgm:prSet presAssocID="{E66E8B65-6A32-4D87-A6B1-2D50CBB032DE}" presName="theInnerList" presStyleCnt="0"/>
      <dgm:spPr/>
    </dgm:pt>
    <dgm:pt modelId="{D7C9D827-4B58-42FA-96BE-79B6BAE3621C}" type="pres">
      <dgm:prSet presAssocID="{DF03EE66-96E1-4612-817F-41DC2041BDED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3F0EA3-4B23-4914-9A3A-3AEA7CBA1B44}" type="pres">
      <dgm:prSet presAssocID="{DF03EE66-96E1-4612-817F-41DC2041BDED}" presName="aSpace2" presStyleCnt="0"/>
      <dgm:spPr/>
    </dgm:pt>
    <dgm:pt modelId="{8EF364B1-5277-4FA7-9747-AA169B968665}" type="pres">
      <dgm:prSet presAssocID="{557310C9-1ABF-443F-B198-50F0F5DE8758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98F909-FDC9-4F4C-A54A-FAB3875552DC}" type="pres">
      <dgm:prSet presAssocID="{557310C9-1ABF-443F-B198-50F0F5DE8758}" presName="aSpace2" presStyleCnt="0"/>
      <dgm:spPr/>
    </dgm:pt>
    <dgm:pt modelId="{0639D09D-BF0E-4769-918C-CD375E28013A}" type="pres">
      <dgm:prSet presAssocID="{8D869DCF-7169-4E0E-9017-4826EA112EF0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73A7A0-FC6C-419B-A529-E07C44D9A30E}" type="pres">
      <dgm:prSet presAssocID="{E66E8B65-6A32-4D87-A6B1-2D50CBB032DE}" presName="aSpace" presStyleCnt="0"/>
      <dgm:spPr/>
    </dgm:pt>
    <dgm:pt modelId="{11989755-2A69-43B1-AB09-C73E2C65BAF4}" type="pres">
      <dgm:prSet presAssocID="{DEF6408F-DCC4-4ABA-A0DD-914EC6D160C4}" presName="compNode" presStyleCnt="0"/>
      <dgm:spPr/>
    </dgm:pt>
    <dgm:pt modelId="{06C8970C-EDEB-4E8C-BEE9-E380469E72DB}" type="pres">
      <dgm:prSet presAssocID="{DEF6408F-DCC4-4ABA-A0DD-914EC6D160C4}" presName="aNode" presStyleLbl="bgShp" presStyleIdx="3" presStyleCnt="4"/>
      <dgm:spPr/>
      <dgm:t>
        <a:bodyPr/>
        <a:lstStyle/>
        <a:p>
          <a:endParaRPr lang="en-GB"/>
        </a:p>
      </dgm:t>
    </dgm:pt>
    <dgm:pt modelId="{413CFB66-3B70-45C0-9770-CEA2F3B2E8A6}" type="pres">
      <dgm:prSet presAssocID="{DEF6408F-DCC4-4ABA-A0DD-914EC6D160C4}" presName="textNode" presStyleLbl="bgShp" presStyleIdx="3" presStyleCnt="4"/>
      <dgm:spPr/>
      <dgm:t>
        <a:bodyPr/>
        <a:lstStyle/>
        <a:p>
          <a:endParaRPr lang="en-GB"/>
        </a:p>
      </dgm:t>
    </dgm:pt>
    <dgm:pt modelId="{98177021-7996-4CE8-9061-2182109ADAA2}" type="pres">
      <dgm:prSet presAssocID="{DEF6408F-DCC4-4ABA-A0DD-914EC6D160C4}" presName="compChildNode" presStyleCnt="0"/>
      <dgm:spPr/>
    </dgm:pt>
    <dgm:pt modelId="{67987432-F36C-409E-BAE8-EEE02F1A4C8C}" type="pres">
      <dgm:prSet presAssocID="{DEF6408F-DCC4-4ABA-A0DD-914EC6D160C4}" presName="theInnerList" presStyleCnt="0"/>
      <dgm:spPr/>
    </dgm:pt>
    <dgm:pt modelId="{AD2F6C95-FA3B-46B8-83ED-D6508553D71B}" type="pres">
      <dgm:prSet presAssocID="{5FAFA5DC-0FBB-4CE9-A778-D987719AFD9D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D647F3-20F6-4CE9-8C4C-2281530758A3}" type="pres">
      <dgm:prSet presAssocID="{5FAFA5DC-0FBB-4CE9-A778-D987719AFD9D}" presName="aSpace2" presStyleCnt="0"/>
      <dgm:spPr/>
    </dgm:pt>
    <dgm:pt modelId="{85C1BEEC-DE10-4C75-8AC6-1CD01EBEDA52}" type="pres">
      <dgm:prSet presAssocID="{8D4AF984-FD01-43CD-8A7F-9B5A3AC56D1B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C8A82-C01C-4198-919F-94D03C2F19C6}" type="pres">
      <dgm:prSet presAssocID="{8D4AF984-FD01-43CD-8A7F-9B5A3AC56D1B}" presName="aSpace2" presStyleCnt="0"/>
      <dgm:spPr/>
    </dgm:pt>
    <dgm:pt modelId="{41BD3FD0-1B69-425B-9BCC-4B41C2F4305B}" type="pres">
      <dgm:prSet presAssocID="{BA0C1C2E-8904-4914-B14E-BE81FE86C88A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ACBAD5-F3A5-4E4C-8861-FA19FE6AC37A}" srcId="{DEF6408F-DCC4-4ABA-A0DD-914EC6D160C4}" destId="{BA0C1C2E-8904-4914-B14E-BE81FE86C88A}" srcOrd="2" destOrd="0" parTransId="{F6F61C9F-1926-4A8B-A578-8C04394817A0}" sibTransId="{DC9F0F4E-5BEF-4228-8425-89D0CBD74E07}"/>
    <dgm:cxn modelId="{8C56F74E-6C48-4D02-B18F-5299226D33BF}" type="presOf" srcId="{8D4AF984-FD01-43CD-8A7F-9B5A3AC56D1B}" destId="{85C1BEEC-DE10-4C75-8AC6-1CD01EBEDA52}" srcOrd="0" destOrd="0" presId="urn:microsoft.com/office/officeart/2005/8/layout/lProcess2"/>
    <dgm:cxn modelId="{20F6AAAC-A3C7-4C2B-8B30-92CF97B6A3EF}" type="presOf" srcId="{E66E8B65-6A32-4D87-A6B1-2D50CBB032DE}" destId="{6BC5AC3D-9E5B-404D-B3C0-4B4D133CAA2D}" srcOrd="1" destOrd="0" presId="urn:microsoft.com/office/officeart/2005/8/layout/lProcess2"/>
    <dgm:cxn modelId="{185D6813-2CA8-4DE7-929C-0080C25A042F}" srcId="{E66E8B65-6A32-4D87-A6B1-2D50CBB032DE}" destId="{8D869DCF-7169-4E0E-9017-4826EA112EF0}" srcOrd="2" destOrd="0" parTransId="{B68F0B23-0016-451F-838B-D4A3248850A6}" sibTransId="{4CA5CE6D-4FEB-4877-9C31-D243CAED6085}"/>
    <dgm:cxn modelId="{9AD2FD94-4221-4D5F-A237-E3D3DD14DD44}" srcId="{089A8D19-4A40-4C44-B782-16B8EBB4ED11}" destId="{E66E8B65-6A32-4D87-A6B1-2D50CBB032DE}" srcOrd="2" destOrd="0" parTransId="{D46F3568-49F0-41D1-8D4B-503539A66C0F}" sibTransId="{8A02A8DF-0861-4AA2-BD05-4C7743994B35}"/>
    <dgm:cxn modelId="{4C922BD6-9DB6-4ED4-8F9A-D966065930C1}" type="presOf" srcId="{BA0C1C2E-8904-4914-B14E-BE81FE86C88A}" destId="{41BD3FD0-1B69-425B-9BCC-4B41C2F4305B}" srcOrd="0" destOrd="0" presId="urn:microsoft.com/office/officeart/2005/8/layout/lProcess2"/>
    <dgm:cxn modelId="{57AD2C69-36C6-4EAF-B01F-FAD9CBE4BD22}" type="presOf" srcId="{777CE0DD-F8A1-41F6-B959-EB0BD8F95123}" destId="{62BA8202-DD98-417C-B73F-274D38FAC8AC}" srcOrd="0" destOrd="0" presId="urn:microsoft.com/office/officeart/2005/8/layout/lProcess2"/>
    <dgm:cxn modelId="{0F8066B9-915D-4CD4-B164-979A0BAB5EEE}" srcId="{089A8D19-4A40-4C44-B782-16B8EBB4ED11}" destId="{DEF6408F-DCC4-4ABA-A0DD-914EC6D160C4}" srcOrd="3" destOrd="0" parTransId="{BBBB24F7-0BA9-4ACB-807F-640DDE66A071}" sibTransId="{2A4A9A8E-DA0D-480C-B48B-89EEA096CCD1}"/>
    <dgm:cxn modelId="{AE571EA6-CD45-4F41-83C5-C6004549B664}" type="presOf" srcId="{089A8D19-4A40-4C44-B782-16B8EBB4ED11}" destId="{3A51FE51-FAD8-4700-90A3-C3EF9C655039}" srcOrd="0" destOrd="0" presId="urn:microsoft.com/office/officeart/2005/8/layout/lProcess2"/>
    <dgm:cxn modelId="{71BDE3BB-60C6-40F5-85B6-E358B288DC6C}" srcId="{089A8D19-4A40-4C44-B782-16B8EBB4ED11}" destId="{5E373445-B201-4E43-82AB-E890E0AE3B42}" srcOrd="1" destOrd="0" parTransId="{4DF00CD5-4090-49C1-80EF-D06E68A83A0B}" sibTransId="{37829042-7AC9-4AAF-8D35-1624BEBE856A}"/>
    <dgm:cxn modelId="{444479B3-2606-4D8E-B73A-C6E16B37A121}" type="presOf" srcId="{F54DC14E-ADD1-4CA8-BE42-AEB6F2B77740}" destId="{ACC5FEA7-09DE-44C4-9393-F117FE35188B}" srcOrd="1" destOrd="0" presId="urn:microsoft.com/office/officeart/2005/8/layout/lProcess2"/>
    <dgm:cxn modelId="{CBF95CA9-200C-431C-8FEE-3871F95C948B}" srcId="{5E373445-B201-4E43-82AB-E890E0AE3B42}" destId="{F724153D-DB44-4CFF-8574-5C057DCF6144}" srcOrd="2" destOrd="0" parTransId="{C55F303F-0C04-470C-ACD7-134FB4E51766}" sibTransId="{053FAF44-347F-425F-A406-6CF15109B263}"/>
    <dgm:cxn modelId="{3B391CEF-6244-4884-860A-4D856FB6D7D9}" type="presOf" srcId="{F54DC14E-ADD1-4CA8-BE42-AEB6F2B77740}" destId="{BFFD9E1F-22C3-4D12-9064-398649BA2EB5}" srcOrd="0" destOrd="0" presId="urn:microsoft.com/office/officeart/2005/8/layout/lProcess2"/>
    <dgm:cxn modelId="{C0E7DE5A-24DF-44BD-8270-6E69FB8B740E}" srcId="{DEF6408F-DCC4-4ABA-A0DD-914EC6D160C4}" destId="{8D4AF984-FD01-43CD-8A7F-9B5A3AC56D1B}" srcOrd="1" destOrd="0" parTransId="{87058AAA-BD90-4F92-B13B-2620EE88ABCA}" sibTransId="{8C77AB3B-42FC-4801-8880-48BE1CC3D9A4}"/>
    <dgm:cxn modelId="{5CE20D9A-F6DD-4F1A-9826-7F4383599228}" srcId="{F54DC14E-ADD1-4CA8-BE42-AEB6F2B77740}" destId="{99D3AB09-8666-4DD0-8EB7-62FBB361C7AA}" srcOrd="0" destOrd="0" parTransId="{E16A838F-07C1-44BD-AA92-2FFAD91153EA}" sibTransId="{EBB3A282-F98C-407D-901F-C71D17A7EB2B}"/>
    <dgm:cxn modelId="{C9C19F92-EFAC-409A-B99B-1005ACAC42BB}" type="presOf" srcId="{F724153D-DB44-4CFF-8574-5C057DCF6144}" destId="{E5FC9F7A-4536-4FF7-9B76-E4C51FB92C6C}" srcOrd="0" destOrd="0" presId="urn:microsoft.com/office/officeart/2005/8/layout/lProcess2"/>
    <dgm:cxn modelId="{58754577-62E8-4B3E-8565-C9EA9C1DB045}" type="presOf" srcId="{DEF6408F-DCC4-4ABA-A0DD-914EC6D160C4}" destId="{413CFB66-3B70-45C0-9770-CEA2F3B2E8A6}" srcOrd="1" destOrd="0" presId="urn:microsoft.com/office/officeart/2005/8/layout/lProcess2"/>
    <dgm:cxn modelId="{7167FE6E-5A29-4FE0-8189-7B3195572B47}" type="presOf" srcId="{8D869DCF-7169-4E0E-9017-4826EA112EF0}" destId="{0639D09D-BF0E-4769-918C-CD375E28013A}" srcOrd="0" destOrd="0" presId="urn:microsoft.com/office/officeart/2005/8/layout/lProcess2"/>
    <dgm:cxn modelId="{149D33B8-70AF-4313-A73E-CE428442B813}" srcId="{E66E8B65-6A32-4D87-A6B1-2D50CBB032DE}" destId="{DF03EE66-96E1-4612-817F-41DC2041BDED}" srcOrd="0" destOrd="0" parTransId="{365BEB40-6291-4E76-BDAE-9FB68F681C21}" sibTransId="{ABDE8D54-6CB1-492B-860A-FFD5E4583AC2}"/>
    <dgm:cxn modelId="{78ABB268-3A52-49BC-B500-F1BCA2643921}" srcId="{F54DC14E-ADD1-4CA8-BE42-AEB6F2B77740}" destId="{F320E924-D236-4568-A31E-FA598FAC2C9B}" srcOrd="2" destOrd="0" parTransId="{3E5D6A10-1041-4C80-A35F-21A86C743866}" sibTransId="{96A4A408-AFE4-479E-8B19-A7F9FC73517C}"/>
    <dgm:cxn modelId="{FFE7B2F9-375C-4647-B05B-F86F977E47A4}" srcId="{5E373445-B201-4E43-82AB-E890E0AE3B42}" destId="{777CE0DD-F8A1-41F6-B959-EB0BD8F95123}" srcOrd="1" destOrd="0" parTransId="{9248C5F6-A73B-4D17-A722-C9CA78398595}" sibTransId="{2AA1A85F-8E47-4BA9-9B85-E6E0ADBDC6EC}"/>
    <dgm:cxn modelId="{04D6DE3C-7DF8-47AF-A0AD-FFF017152912}" type="presOf" srcId="{99D3AB09-8666-4DD0-8EB7-62FBB361C7AA}" destId="{116FA902-06AF-4FEC-BCEC-4740BBAD6B03}" srcOrd="0" destOrd="0" presId="urn:microsoft.com/office/officeart/2005/8/layout/lProcess2"/>
    <dgm:cxn modelId="{8FF28C06-08F3-4418-8D88-B72372A9CA8A}" srcId="{E66E8B65-6A32-4D87-A6B1-2D50CBB032DE}" destId="{557310C9-1ABF-443F-B198-50F0F5DE8758}" srcOrd="1" destOrd="0" parTransId="{55F8CEF7-CB57-4060-97A0-4EC07A8FFAA0}" sibTransId="{DA2BE191-B378-45FC-ADDE-69FD88AE10B9}"/>
    <dgm:cxn modelId="{FC7E2EA8-9730-4193-A020-FD5BE7ED51A7}" srcId="{5E373445-B201-4E43-82AB-E890E0AE3B42}" destId="{3167A5DF-3B25-40D0-B0C2-09B821FC9164}" srcOrd="0" destOrd="0" parTransId="{AD67736F-E781-458C-AB68-14A88787B39A}" sibTransId="{317BC4C5-024E-4BEB-8BC9-AFA84B8183B2}"/>
    <dgm:cxn modelId="{E86513A5-AB2F-4086-AE18-69A527199DA0}" type="presOf" srcId="{5E373445-B201-4E43-82AB-E890E0AE3B42}" destId="{C1462325-6A7E-4707-BF00-E5DE26AF15AE}" srcOrd="1" destOrd="0" presId="urn:microsoft.com/office/officeart/2005/8/layout/lProcess2"/>
    <dgm:cxn modelId="{A3360CA2-D195-43CA-99CD-DBAD042AFC2B}" type="presOf" srcId="{3167A5DF-3B25-40D0-B0C2-09B821FC9164}" destId="{9D8433D5-56AE-4535-AB6D-CD4991F90E29}" srcOrd="0" destOrd="0" presId="urn:microsoft.com/office/officeart/2005/8/layout/lProcess2"/>
    <dgm:cxn modelId="{48587158-3BEC-4EE1-A771-E3E8EDEA5E96}" type="presOf" srcId="{DEF6408F-DCC4-4ABA-A0DD-914EC6D160C4}" destId="{06C8970C-EDEB-4E8C-BEE9-E380469E72DB}" srcOrd="0" destOrd="0" presId="urn:microsoft.com/office/officeart/2005/8/layout/lProcess2"/>
    <dgm:cxn modelId="{96FA01D5-2118-412D-824D-F4A66744EB77}" type="presOf" srcId="{E66E8B65-6A32-4D87-A6B1-2D50CBB032DE}" destId="{9B19A7FF-D73C-433E-B045-1EB7CA520E63}" srcOrd="0" destOrd="0" presId="urn:microsoft.com/office/officeart/2005/8/layout/lProcess2"/>
    <dgm:cxn modelId="{29489E57-0463-400C-9EF3-B3ABE79AF1CF}" type="presOf" srcId="{F320E924-D236-4568-A31E-FA598FAC2C9B}" destId="{2B01F256-4795-4D83-961C-891D0A445267}" srcOrd="0" destOrd="0" presId="urn:microsoft.com/office/officeart/2005/8/layout/lProcess2"/>
    <dgm:cxn modelId="{5AB6AED1-8A4A-4A1A-B451-E97BB9E87571}" srcId="{F54DC14E-ADD1-4CA8-BE42-AEB6F2B77740}" destId="{BFCB2C16-24C2-4ACF-A9F2-E4F9AF04EBDB}" srcOrd="1" destOrd="0" parTransId="{EA9595B7-5329-4615-B891-927BC358089F}" sibTransId="{42B5AEFA-8CCE-4954-90EF-53D82F4FC141}"/>
    <dgm:cxn modelId="{4FFAF0A5-FB8D-46DC-B1F2-359AC3B409EA}" type="presOf" srcId="{5FAFA5DC-0FBB-4CE9-A778-D987719AFD9D}" destId="{AD2F6C95-FA3B-46B8-83ED-D6508553D71B}" srcOrd="0" destOrd="0" presId="urn:microsoft.com/office/officeart/2005/8/layout/lProcess2"/>
    <dgm:cxn modelId="{A5430CAE-7E05-41CA-AA90-13B339C53DDC}" srcId="{DEF6408F-DCC4-4ABA-A0DD-914EC6D160C4}" destId="{5FAFA5DC-0FBB-4CE9-A778-D987719AFD9D}" srcOrd="0" destOrd="0" parTransId="{437E4332-CC90-4287-B059-C88EEAB3607F}" sibTransId="{E3C67285-33E7-44EA-8AA6-A055359C9025}"/>
    <dgm:cxn modelId="{CC592F13-08C6-45A6-BA01-46533F43911D}" type="presOf" srcId="{BFCB2C16-24C2-4ACF-A9F2-E4F9AF04EBDB}" destId="{6807BC0D-30C7-47A7-842E-B102BB81187F}" srcOrd="0" destOrd="0" presId="urn:microsoft.com/office/officeart/2005/8/layout/lProcess2"/>
    <dgm:cxn modelId="{A3B4A5AB-A18A-4F15-AD35-24DC503D41B0}" srcId="{089A8D19-4A40-4C44-B782-16B8EBB4ED11}" destId="{F54DC14E-ADD1-4CA8-BE42-AEB6F2B77740}" srcOrd="0" destOrd="0" parTransId="{63FAF225-741D-4C29-B18E-ADBC53DC083B}" sibTransId="{07EE0DAE-69E1-473A-AB8E-1998067248E1}"/>
    <dgm:cxn modelId="{BBAF2244-BBD6-449D-9FD5-EF3E62C9E2C0}" type="presOf" srcId="{DF03EE66-96E1-4612-817F-41DC2041BDED}" destId="{D7C9D827-4B58-42FA-96BE-79B6BAE3621C}" srcOrd="0" destOrd="0" presId="urn:microsoft.com/office/officeart/2005/8/layout/lProcess2"/>
    <dgm:cxn modelId="{136B2E77-21E8-4BF1-A1A8-0D0EEC62CC3E}" type="presOf" srcId="{5E373445-B201-4E43-82AB-E890E0AE3B42}" destId="{AC279FEA-DEC9-4BED-987D-6EB279108B91}" srcOrd="0" destOrd="0" presId="urn:microsoft.com/office/officeart/2005/8/layout/lProcess2"/>
    <dgm:cxn modelId="{E114B0B2-A794-424F-9545-39012E2BF873}" type="presOf" srcId="{557310C9-1ABF-443F-B198-50F0F5DE8758}" destId="{8EF364B1-5277-4FA7-9747-AA169B968665}" srcOrd="0" destOrd="0" presId="urn:microsoft.com/office/officeart/2005/8/layout/lProcess2"/>
    <dgm:cxn modelId="{F8DDF62D-CACC-47F7-A407-8FB5C42258B8}" type="presParOf" srcId="{3A51FE51-FAD8-4700-90A3-C3EF9C655039}" destId="{A74E0D65-CE24-4993-8E1B-1949E0419E81}" srcOrd="0" destOrd="0" presId="urn:microsoft.com/office/officeart/2005/8/layout/lProcess2"/>
    <dgm:cxn modelId="{D215EED9-36A3-4671-A510-7EC607B32ED2}" type="presParOf" srcId="{A74E0D65-CE24-4993-8E1B-1949E0419E81}" destId="{BFFD9E1F-22C3-4D12-9064-398649BA2EB5}" srcOrd="0" destOrd="0" presId="urn:microsoft.com/office/officeart/2005/8/layout/lProcess2"/>
    <dgm:cxn modelId="{9A3D9861-D805-4D73-9C3F-5F5CF48DFB5B}" type="presParOf" srcId="{A74E0D65-CE24-4993-8E1B-1949E0419E81}" destId="{ACC5FEA7-09DE-44C4-9393-F117FE35188B}" srcOrd="1" destOrd="0" presId="urn:microsoft.com/office/officeart/2005/8/layout/lProcess2"/>
    <dgm:cxn modelId="{A7C0729C-6CF9-471F-99FC-13F37CFFBE29}" type="presParOf" srcId="{A74E0D65-CE24-4993-8E1B-1949E0419E81}" destId="{F543E332-BCF0-4970-8F1F-E2A5B7E26B8A}" srcOrd="2" destOrd="0" presId="urn:microsoft.com/office/officeart/2005/8/layout/lProcess2"/>
    <dgm:cxn modelId="{D8CE4F6B-15DE-449A-8F2E-0AC198AA1239}" type="presParOf" srcId="{F543E332-BCF0-4970-8F1F-E2A5B7E26B8A}" destId="{53802A59-EA8D-4968-8570-8414EAF29F46}" srcOrd="0" destOrd="0" presId="urn:microsoft.com/office/officeart/2005/8/layout/lProcess2"/>
    <dgm:cxn modelId="{5048870E-DCC2-49BB-BEBD-3B67887C2842}" type="presParOf" srcId="{53802A59-EA8D-4968-8570-8414EAF29F46}" destId="{116FA902-06AF-4FEC-BCEC-4740BBAD6B03}" srcOrd="0" destOrd="0" presId="urn:microsoft.com/office/officeart/2005/8/layout/lProcess2"/>
    <dgm:cxn modelId="{99DCAACA-3B24-4A68-BBF4-1BEC91ADFA12}" type="presParOf" srcId="{53802A59-EA8D-4968-8570-8414EAF29F46}" destId="{60672BE3-939E-47FC-8E1A-9C98ADB13023}" srcOrd="1" destOrd="0" presId="urn:microsoft.com/office/officeart/2005/8/layout/lProcess2"/>
    <dgm:cxn modelId="{5C17C51F-BBE9-419A-8281-CF54774B3192}" type="presParOf" srcId="{53802A59-EA8D-4968-8570-8414EAF29F46}" destId="{6807BC0D-30C7-47A7-842E-B102BB81187F}" srcOrd="2" destOrd="0" presId="urn:microsoft.com/office/officeart/2005/8/layout/lProcess2"/>
    <dgm:cxn modelId="{73050F35-E001-40F8-B445-C0183E06BA2A}" type="presParOf" srcId="{53802A59-EA8D-4968-8570-8414EAF29F46}" destId="{63598312-B1F8-46C0-841B-43B55E256CC5}" srcOrd="3" destOrd="0" presId="urn:microsoft.com/office/officeart/2005/8/layout/lProcess2"/>
    <dgm:cxn modelId="{45DA9A19-CC66-4878-90A3-3D589D9FD28C}" type="presParOf" srcId="{53802A59-EA8D-4968-8570-8414EAF29F46}" destId="{2B01F256-4795-4D83-961C-891D0A445267}" srcOrd="4" destOrd="0" presId="urn:microsoft.com/office/officeart/2005/8/layout/lProcess2"/>
    <dgm:cxn modelId="{73CDAA60-A16A-4801-8012-C591A9037B3B}" type="presParOf" srcId="{3A51FE51-FAD8-4700-90A3-C3EF9C655039}" destId="{5B8F5CA8-854A-4844-AB88-C9BDCCE47344}" srcOrd="1" destOrd="0" presId="urn:microsoft.com/office/officeart/2005/8/layout/lProcess2"/>
    <dgm:cxn modelId="{C93197B3-E1EB-4745-BD06-AB62D79F7EAB}" type="presParOf" srcId="{3A51FE51-FAD8-4700-90A3-C3EF9C655039}" destId="{121E4A39-2AAA-489A-BAB2-6B3225832BB3}" srcOrd="2" destOrd="0" presId="urn:microsoft.com/office/officeart/2005/8/layout/lProcess2"/>
    <dgm:cxn modelId="{84BC0163-C864-4D34-82C2-0FDC61BBF1B0}" type="presParOf" srcId="{121E4A39-2AAA-489A-BAB2-6B3225832BB3}" destId="{AC279FEA-DEC9-4BED-987D-6EB279108B91}" srcOrd="0" destOrd="0" presId="urn:microsoft.com/office/officeart/2005/8/layout/lProcess2"/>
    <dgm:cxn modelId="{5D233551-22BE-499D-A6EA-72E9FD35DC4C}" type="presParOf" srcId="{121E4A39-2AAA-489A-BAB2-6B3225832BB3}" destId="{C1462325-6A7E-4707-BF00-E5DE26AF15AE}" srcOrd="1" destOrd="0" presId="urn:microsoft.com/office/officeart/2005/8/layout/lProcess2"/>
    <dgm:cxn modelId="{3CD59AEC-11EF-4E74-A5FA-945F4A3DFB1C}" type="presParOf" srcId="{121E4A39-2AAA-489A-BAB2-6B3225832BB3}" destId="{09A7BE44-B4DF-4012-9D27-D449E765A737}" srcOrd="2" destOrd="0" presId="urn:microsoft.com/office/officeart/2005/8/layout/lProcess2"/>
    <dgm:cxn modelId="{B413D290-B190-4D24-9B72-89F848E2F2CA}" type="presParOf" srcId="{09A7BE44-B4DF-4012-9D27-D449E765A737}" destId="{A32DE364-EB07-4F50-8A9B-970AEEC4ED12}" srcOrd="0" destOrd="0" presId="urn:microsoft.com/office/officeart/2005/8/layout/lProcess2"/>
    <dgm:cxn modelId="{A5F02560-E022-4543-ADDF-CBC73383AFF2}" type="presParOf" srcId="{A32DE364-EB07-4F50-8A9B-970AEEC4ED12}" destId="{9D8433D5-56AE-4535-AB6D-CD4991F90E29}" srcOrd="0" destOrd="0" presId="urn:microsoft.com/office/officeart/2005/8/layout/lProcess2"/>
    <dgm:cxn modelId="{368FF2EF-E025-41E7-8C3C-DDAFC3408FCD}" type="presParOf" srcId="{A32DE364-EB07-4F50-8A9B-970AEEC4ED12}" destId="{B0DE1B10-3C8F-40C4-86C4-7C08CCD22ECE}" srcOrd="1" destOrd="0" presId="urn:microsoft.com/office/officeart/2005/8/layout/lProcess2"/>
    <dgm:cxn modelId="{0697E5B7-C92C-456B-8132-C91F13AE0BF1}" type="presParOf" srcId="{A32DE364-EB07-4F50-8A9B-970AEEC4ED12}" destId="{62BA8202-DD98-417C-B73F-274D38FAC8AC}" srcOrd="2" destOrd="0" presId="urn:microsoft.com/office/officeart/2005/8/layout/lProcess2"/>
    <dgm:cxn modelId="{437CAF20-AEE8-4197-826C-36FBB4700642}" type="presParOf" srcId="{A32DE364-EB07-4F50-8A9B-970AEEC4ED12}" destId="{D9B32742-2780-448A-8F18-D1640BE5577E}" srcOrd="3" destOrd="0" presId="urn:microsoft.com/office/officeart/2005/8/layout/lProcess2"/>
    <dgm:cxn modelId="{664284DE-8140-438B-A99D-B02D9F98299C}" type="presParOf" srcId="{A32DE364-EB07-4F50-8A9B-970AEEC4ED12}" destId="{E5FC9F7A-4536-4FF7-9B76-E4C51FB92C6C}" srcOrd="4" destOrd="0" presId="urn:microsoft.com/office/officeart/2005/8/layout/lProcess2"/>
    <dgm:cxn modelId="{72DA2A9C-3734-41B1-8256-34241B8814F5}" type="presParOf" srcId="{3A51FE51-FAD8-4700-90A3-C3EF9C655039}" destId="{2986D44D-F498-4152-B8B3-822EEF4F4A47}" srcOrd="3" destOrd="0" presId="urn:microsoft.com/office/officeart/2005/8/layout/lProcess2"/>
    <dgm:cxn modelId="{F3635BBF-6273-4C72-A58D-CA2FA79A1170}" type="presParOf" srcId="{3A51FE51-FAD8-4700-90A3-C3EF9C655039}" destId="{18B37BD4-0785-4414-AB8E-B7C82B408E5F}" srcOrd="4" destOrd="0" presId="urn:microsoft.com/office/officeart/2005/8/layout/lProcess2"/>
    <dgm:cxn modelId="{0342E78E-5F50-4792-A131-5E8D25810F14}" type="presParOf" srcId="{18B37BD4-0785-4414-AB8E-B7C82B408E5F}" destId="{9B19A7FF-D73C-433E-B045-1EB7CA520E63}" srcOrd="0" destOrd="0" presId="urn:microsoft.com/office/officeart/2005/8/layout/lProcess2"/>
    <dgm:cxn modelId="{030997DC-8038-4788-9594-43622ADF859B}" type="presParOf" srcId="{18B37BD4-0785-4414-AB8E-B7C82B408E5F}" destId="{6BC5AC3D-9E5B-404D-B3C0-4B4D133CAA2D}" srcOrd="1" destOrd="0" presId="urn:microsoft.com/office/officeart/2005/8/layout/lProcess2"/>
    <dgm:cxn modelId="{5FE60A0C-E769-4220-9997-7E502DC34843}" type="presParOf" srcId="{18B37BD4-0785-4414-AB8E-B7C82B408E5F}" destId="{D6C4ED14-9C5B-4915-BD57-AEDA39C2A3E0}" srcOrd="2" destOrd="0" presId="urn:microsoft.com/office/officeart/2005/8/layout/lProcess2"/>
    <dgm:cxn modelId="{FA30FD6F-2A90-412F-9355-C66FA3F649B0}" type="presParOf" srcId="{D6C4ED14-9C5B-4915-BD57-AEDA39C2A3E0}" destId="{B76F9763-AF84-4231-A226-62F3EA3609A2}" srcOrd="0" destOrd="0" presId="urn:microsoft.com/office/officeart/2005/8/layout/lProcess2"/>
    <dgm:cxn modelId="{5D602233-EE03-4345-B4DB-4ACD8A997963}" type="presParOf" srcId="{B76F9763-AF84-4231-A226-62F3EA3609A2}" destId="{D7C9D827-4B58-42FA-96BE-79B6BAE3621C}" srcOrd="0" destOrd="0" presId="urn:microsoft.com/office/officeart/2005/8/layout/lProcess2"/>
    <dgm:cxn modelId="{53818291-7ECA-4CAA-9CAB-B68B5287E2F2}" type="presParOf" srcId="{B76F9763-AF84-4231-A226-62F3EA3609A2}" destId="{B63F0EA3-4B23-4914-9A3A-3AEA7CBA1B44}" srcOrd="1" destOrd="0" presId="urn:microsoft.com/office/officeart/2005/8/layout/lProcess2"/>
    <dgm:cxn modelId="{C303A239-FCD4-436D-B258-5709DC8A1E6E}" type="presParOf" srcId="{B76F9763-AF84-4231-A226-62F3EA3609A2}" destId="{8EF364B1-5277-4FA7-9747-AA169B968665}" srcOrd="2" destOrd="0" presId="urn:microsoft.com/office/officeart/2005/8/layout/lProcess2"/>
    <dgm:cxn modelId="{CA584414-CE4C-4B07-B007-664F597E9EB4}" type="presParOf" srcId="{B76F9763-AF84-4231-A226-62F3EA3609A2}" destId="{A898F909-FDC9-4F4C-A54A-FAB3875552DC}" srcOrd="3" destOrd="0" presId="urn:microsoft.com/office/officeart/2005/8/layout/lProcess2"/>
    <dgm:cxn modelId="{21566FE0-BF18-4B4F-926F-707FCAAF48D7}" type="presParOf" srcId="{B76F9763-AF84-4231-A226-62F3EA3609A2}" destId="{0639D09D-BF0E-4769-918C-CD375E28013A}" srcOrd="4" destOrd="0" presId="urn:microsoft.com/office/officeart/2005/8/layout/lProcess2"/>
    <dgm:cxn modelId="{4A828C43-4415-43B7-8C30-BFD75FF6F15D}" type="presParOf" srcId="{3A51FE51-FAD8-4700-90A3-C3EF9C655039}" destId="{4273A7A0-FC6C-419B-A529-E07C44D9A30E}" srcOrd="5" destOrd="0" presId="urn:microsoft.com/office/officeart/2005/8/layout/lProcess2"/>
    <dgm:cxn modelId="{40BB58B0-A1E7-4301-B5D8-87AC948A70FE}" type="presParOf" srcId="{3A51FE51-FAD8-4700-90A3-C3EF9C655039}" destId="{11989755-2A69-43B1-AB09-C73E2C65BAF4}" srcOrd="6" destOrd="0" presId="urn:microsoft.com/office/officeart/2005/8/layout/lProcess2"/>
    <dgm:cxn modelId="{6291BB03-320D-40C2-9E9F-F6F2DF62BF92}" type="presParOf" srcId="{11989755-2A69-43B1-AB09-C73E2C65BAF4}" destId="{06C8970C-EDEB-4E8C-BEE9-E380469E72DB}" srcOrd="0" destOrd="0" presId="urn:microsoft.com/office/officeart/2005/8/layout/lProcess2"/>
    <dgm:cxn modelId="{682A4B80-F52F-4ADC-88DD-BAFB1E4553A1}" type="presParOf" srcId="{11989755-2A69-43B1-AB09-C73E2C65BAF4}" destId="{413CFB66-3B70-45C0-9770-CEA2F3B2E8A6}" srcOrd="1" destOrd="0" presId="urn:microsoft.com/office/officeart/2005/8/layout/lProcess2"/>
    <dgm:cxn modelId="{69FAC1C4-841D-4649-9288-E605A3213711}" type="presParOf" srcId="{11989755-2A69-43B1-AB09-C73E2C65BAF4}" destId="{98177021-7996-4CE8-9061-2182109ADAA2}" srcOrd="2" destOrd="0" presId="urn:microsoft.com/office/officeart/2005/8/layout/lProcess2"/>
    <dgm:cxn modelId="{74E39F20-6FD6-4AC5-B27E-45C357DBD47B}" type="presParOf" srcId="{98177021-7996-4CE8-9061-2182109ADAA2}" destId="{67987432-F36C-409E-BAE8-EEE02F1A4C8C}" srcOrd="0" destOrd="0" presId="urn:microsoft.com/office/officeart/2005/8/layout/lProcess2"/>
    <dgm:cxn modelId="{BCC2C9C1-876A-456B-9928-26C78ECB5833}" type="presParOf" srcId="{67987432-F36C-409E-BAE8-EEE02F1A4C8C}" destId="{AD2F6C95-FA3B-46B8-83ED-D6508553D71B}" srcOrd="0" destOrd="0" presId="urn:microsoft.com/office/officeart/2005/8/layout/lProcess2"/>
    <dgm:cxn modelId="{702506E2-EA8B-439F-AD0D-EE77B16D9A54}" type="presParOf" srcId="{67987432-F36C-409E-BAE8-EEE02F1A4C8C}" destId="{16D647F3-20F6-4CE9-8C4C-2281530758A3}" srcOrd="1" destOrd="0" presId="urn:microsoft.com/office/officeart/2005/8/layout/lProcess2"/>
    <dgm:cxn modelId="{AEB8B238-A234-4BA2-8D6F-3A172EB9FD35}" type="presParOf" srcId="{67987432-F36C-409E-BAE8-EEE02F1A4C8C}" destId="{85C1BEEC-DE10-4C75-8AC6-1CD01EBEDA52}" srcOrd="2" destOrd="0" presId="urn:microsoft.com/office/officeart/2005/8/layout/lProcess2"/>
    <dgm:cxn modelId="{67203238-DE54-4A6E-94E6-8BDD34C90D3F}" type="presParOf" srcId="{67987432-F36C-409E-BAE8-EEE02F1A4C8C}" destId="{23DC8A82-C01C-4198-919F-94D03C2F19C6}" srcOrd="3" destOrd="0" presId="urn:microsoft.com/office/officeart/2005/8/layout/lProcess2"/>
    <dgm:cxn modelId="{9F1C80BE-AA15-48B6-AEB9-4B5B1B92F5A0}" type="presParOf" srcId="{67987432-F36C-409E-BAE8-EEE02F1A4C8C}" destId="{41BD3FD0-1B69-425B-9BCC-4B41C2F4305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746F7-B320-4738-AF49-84E6B08057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6D7343-802C-4008-A59C-0FDA41A3ED21}">
      <dgm:prSet phldrT="[Text]"/>
      <dgm:spPr>
        <a:solidFill>
          <a:srgbClr val="92D05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Design</a:t>
          </a:r>
        </a:p>
        <a:p>
          <a:r>
            <a:rPr lang="en-GB" b="1" dirty="0" smtClean="0">
              <a:solidFill>
                <a:schemeClr val="tx1"/>
              </a:solidFill>
            </a:rPr>
            <a:t>Phase</a:t>
          </a:r>
          <a:endParaRPr lang="en-GB" b="1" dirty="0">
            <a:solidFill>
              <a:schemeClr val="tx1"/>
            </a:solidFill>
          </a:endParaRPr>
        </a:p>
      </dgm:t>
    </dgm:pt>
    <dgm:pt modelId="{258C468C-6CC2-455B-A548-EFE09ED50B1C}" type="parTrans" cxnId="{C12C3224-E979-400E-B2D7-3816567EB45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E09998D-6D26-4E3D-8A6C-2156E9F8976C}" type="sibTrans" cxnId="{C12C3224-E979-400E-B2D7-3816567EB45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B757FC3-7F82-4A15-8441-BAC40E8E5F08}">
      <dgm:prSet phldrT="[Text]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Analysis of the IEC-61850 protocols (SV, GOOSE, services over MMS)</a:t>
          </a:r>
          <a:br>
            <a:rPr lang="en-GB" b="0" dirty="0" smtClean="0">
              <a:solidFill>
                <a:schemeClr val="tx1"/>
              </a:solidFill>
            </a:rPr>
          </a:br>
          <a:r>
            <a:rPr lang="en-GB" b="0" dirty="0" smtClean="0">
              <a:solidFill>
                <a:schemeClr val="tx1"/>
              </a:solidFill>
            </a:rPr>
            <a:t>specifications: parts 8-2, 8-1, 5.</a:t>
          </a:r>
          <a:endParaRPr lang="en-GB" b="0" dirty="0">
            <a:solidFill>
              <a:schemeClr val="tx1"/>
            </a:solidFill>
          </a:endParaRPr>
        </a:p>
      </dgm:t>
    </dgm:pt>
    <dgm:pt modelId="{1EBFC695-3A24-4AD2-B3B3-9DDA1C4E9A82}" type="parTrans" cxnId="{9EB8F476-9584-42E9-BF9E-FDB191ABF56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D51FBA8-6C30-488D-AC25-C679368752DA}" type="sibTrans" cxnId="{9EB8F476-9584-42E9-BF9E-FDB191ABF56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BBB639-D43F-43E5-96DC-B32C522B24F4}">
      <dgm:prSet phldrT="[Text]"/>
      <dgm:spPr>
        <a:solidFill>
          <a:srgbClr val="FFFF66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Implementation</a:t>
          </a:r>
        </a:p>
        <a:p>
          <a:r>
            <a:rPr lang="en-GB" b="1" dirty="0" smtClean="0">
              <a:solidFill>
                <a:schemeClr val="tx1"/>
              </a:solidFill>
            </a:rPr>
            <a:t>Phase</a:t>
          </a:r>
          <a:endParaRPr lang="en-GB" b="1" dirty="0">
            <a:solidFill>
              <a:schemeClr val="tx1"/>
            </a:solidFill>
          </a:endParaRPr>
        </a:p>
      </dgm:t>
    </dgm:pt>
    <dgm:pt modelId="{29E7507C-4CF0-44F6-9F39-4AD89550D025}" type="parTrans" cxnId="{C2EA0042-91BA-45D3-A652-1DF9DA148BF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C25755-79DE-45A8-8E0A-253F40CC042E}" type="sibTrans" cxnId="{C2EA0042-91BA-45D3-A652-1DF9DA148BF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DF49FE0-8B7D-4399-BE31-85AEE964A8ED}">
      <dgm:prSet phldrT="[Text]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Peach Fuzzing Extension</a:t>
          </a:r>
          <a:endParaRPr lang="en-GB" b="0" dirty="0">
            <a:solidFill>
              <a:schemeClr val="tx1"/>
            </a:solidFill>
          </a:endParaRPr>
        </a:p>
      </dgm:t>
    </dgm:pt>
    <dgm:pt modelId="{5CB4418A-7DEF-4CBC-972A-F5182D434426}" type="parTrans" cxnId="{6B782C7D-1447-4594-89A0-B25CC0ACB9D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04E1AD2-51B6-4866-BBF2-7A80E60A09D5}" type="sibTrans" cxnId="{6B782C7D-1447-4594-89A0-B25CC0ACB9D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0727D32-99C8-4206-B917-1068133466D0}">
      <dgm:prSet phldrT="[Text]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XML Protocol Test files definition </a:t>
          </a:r>
          <a:br>
            <a:rPr lang="en-GB" b="0" dirty="0" smtClean="0">
              <a:solidFill>
                <a:schemeClr val="tx1"/>
              </a:solidFill>
            </a:rPr>
          </a:br>
          <a:r>
            <a:rPr lang="en-GB" b="0" dirty="0" smtClean="0">
              <a:solidFill>
                <a:schemeClr val="tx1"/>
              </a:solidFill>
            </a:rPr>
            <a:t>through grammar rules</a:t>
          </a:r>
          <a:endParaRPr lang="en-GB" b="0" dirty="0">
            <a:solidFill>
              <a:schemeClr val="tx1"/>
            </a:solidFill>
          </a:endParaRPr>
        </a:p>
      </dgm:t>
    </dgm:pt>
    <dgm:pt modelId="{4D40746C-BD56-47E6-BD6C-0B3986375E5E}" type="parTrans" cxnId="{BA11A8DD-5D8E-4A2D-B617-40E40BC70B7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1B9B20C-4703-4AF1-A161-12CEB710D513}" type="sibTrans" cxnId="{BA11A8DD-5D8E-4A2D-B617-40E40BC70B7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D641CDD-CD66-481E-91AB-38F1E2BD7F5F}">
      <dgm:prSet phldrT="[Text]"/>
      <dgm:spPr>
        <a:solidFill>
          <a:srgbClr val="FF000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Execution</a:t>
          </a:r>
        </a:p>
        <a:p>
          <a:r>
            <a:rPr lang="en-GB" b="1" dirty="0" smtClean="0">
              <a:solidFill>
                <a:schemeClr val="tx1"/>
              </a:solidFill>
            </a:rPr>
            <a:t>Phase</a:t>
          </a:r>
          <a:endParaRPr lang="en-GB" b="1" dirty="0">
            <a:solidFill>
              <a:schemeClr val="tx1"/>
            </a:solidFill>
          </a:endParaRPr>
        </a:p>
      </dgm:t>
    </dgm:pt>
    <dgm:pt modelId="{C45EE0CF-FA1E-49CC-8B3D-C2D657F90E9A}" type="parTrans" cxnId="{201454E3-685D-481F-8E60-7D65FB8C208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670603B-0227-43C6-9755-3907DACB108A}" type="sibTrans" cxnId="{201454E3-685D-481F-8E60-7D65FB8C208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FCF5A1-1A5D-4911-A30E-CA395529E189}">
      <dgm:prSet phldrT="[Text]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Traffic injection against the IED </a:t>
          </a:r>
          <a:br>
            <a:rPr lang="en-GB" b="0" dirty="0" smtClean="0">
              <a:solidFill>
                <a:schemeClr val="tx1"/>
              </a:solidFill>
            </a:rPr>
          </a:br>
          <a:r>
            <a:rPr lang="en-GB" b="0" dirty="0" smtClean="0">
              <a:solidFill>
                <a:schemeClr val="tx1"/>
              </a:solidFill>
            </a:rPr>
            <a:t>(Intelligent Electronic Device) under test</a:t>
          </a:r>
          <a:endParaRPr lang="en-GB" b="0" dirty="0">
            <a:solidFill>
              <a:schemeClr val="tx1"/>
            </a:solidFill>
          </a:endParaRPr>
        </a:p>
      </dgm:t>
    </dgm:pt>
    <dgm:pt modelId="{92E37304-7BBA-4F80-8046-3E78D27377D0}" type="parTrans" cxnId="{01BF2B80-6110-48C8-AE26-7F53A90490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B0897D-AB83-41FA-9D44-9B68B305A3C8}" type="sibTrans" cxnId="{01BF2B80-6110-48C8-AE26-7F53A90490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E250ED4-A7D3-46B2-A686-64FE717A2C75}" type="pres">
      <dgm:prSet presAssocID="{EEF746F7-B320-4738-AF49-84E6B08057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4B5447-2AE0-4B6A-97AD-6F547CA3F885}" type="pres">
      <dgm:prSet presAssocID="{F46D7343-802C-4008-A59C-0FDA41A3ED21}" presName="composite" presStyleCnt="0"/>
      <dgm:spPr/>
    </dgm:pt>
    <dgm:pt modelId="{42A718A5-9445-44C3-8D86-14229BE9590A}" type="pres">
      <dgm:prSet presAssocID="{F46D7343-802C-4008-A59C-0FDA41A3ED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49133-DA57-4C61-A13F-AA6A37BC2290}" type="pres">
      <dgm:prSet presAssocID="{F46D7343-802C-4008-A59C-0FDA41A3ED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F82E3C-3EC6-4665-8FB4-6EC694A08A65}" type="pres">
      <dgm:prSet presAssocID="{6E09998D-6D26-4E3D-8A6C-2156E9F8976C}" presName="sp" presStyleCnt="0"/>
      <dgm:spPr/>
    </dgm:pt>
    <dgm:pt modelId="{2F2E318D-4D4D-4F4F-8C3C-A7E5B1A05EB0}" type="pres">
      <dgm:prSet presAssocID="{0FBBB639-D43F-43E5-96DC-B32C522B24F4}" presName="composite" presStyleCnt="0"/>
      <dgm:spPr/>
    </dgm:pt>
    <dgm:pt modelId="{25846A32-8909-4FB1-9F9D-6C9D1CBC9104}" type="pres">
      <dgm:prSet presAssocID="{0FBBB639-D43F-43E5-96DC-B32C522B24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70F3FB-5D89-4ACC-A100-07DC409E1BF4}" type="pres">
      <dgm:prSet presAssocID="{0FBBB639-D43F-43E5-96DC-B32C522B24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8E74F7-C32A-47ED-8BF3-127C3A5E4841}" type="pres">
      <dgm:prSet presAssocID="{45C25755-79DE-45A8-8E0A-253F40CC042E}" presName="sp" presStyleCnt="0"/>
      <dgm:spPr/>
    </dgm:pt>
    <dgm:pt modelId="{97027BC8-39D1-4421-99EA-5047CFD1514F}" type="pres">
      <dgm:prSet presAssocID="{ED641CDD-CD66-481E-91AB-38F1E2BD7F5F}" presName="composite" presStyleCnt="0"/>
      <dgm:spPr/>
    </dgm:pt>
    <dgm:pt modelId="{D9A84ED4-208A-4588-A27E-419A5A6EF0B1}" type="pres">
      <dgm:prSet presAssocID="{ED641CDD-CD66-481E-91AB-38F1E2BD7F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D1250-6503-4AB9-B1F2-781683B27DC0}" type="pres">
      <dgm:prSet presAssocID="{ED641CDD-CD66-481E-91AB-38F1E2BD7F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620CE4-2D3F-4032-AC7D-E7D9345C1D0C}" type="presOf" srcId="{EEF746F7-B320-4738-AF49-84E6B08057CB}" destId="{CE250ED4-A7D3-46B2-A686-64FE717A2C75}" srcOrd="0" destOrd="0" presId="urn:microsoft.com/office/officeart/2005/8/layout/chevron2"/>
    <dgm:cxn modelId="{2FD6312A-347A-469A-A5B2-7F390158FE86}" type="presOf" srcId="{F46D7343-802C-4008-A59C-0FDA41A3ED21}" destId="{42A718A5-9445-44C3-8D86-14229BE9590A}" srcOrd="0" destOrd="0" presId="urn:microsoft.com/office/officeart/2005/8/layout/chevron2"/>
    <dgm:cxn modelId="{3EF66C7B-C656-4CEE-9105-D42651487C0C}" type="presOf" srcId="{ED641CDD-CD66-481E-91AB-38F1E2BD7F5F}" destId="{D9A84ED4-208A-4588-A27E-419A5A6EF0B1}" srcOrd="0" destOrd="0" presId="urn:microsoft.com/office/officeart/2005/8/layout/chevron2"/>
    <dgm:cxn modelId="{FB3EC934-718E-4027-82A6-77B571A5330F}" type="presOf" srcId="{0FBBB639-D43F-43E5-96DC-B32C522B24F4}" destId="{25846A32-8909-4FB1-9F9D-6C9D1CBC9104}" srcOrd="0" destOrd="0" presId="urn:microsoft.com/office/officeart/2005/8/layout/chevron2"/>
    <dgm:cxn modelId="{BA11A8DD-5D8E-4A2D-B617-40E40BC70B7A}" srcId="{0FBBB639-D43F-43E5-96DC-B32C522B24F4}" destId="{00727D32-99C8-4206-B917-1068133466D0}" srcOrd="1" destOrd="0" parTransId="{4D40746C-BD56-47E6-BD6C-0B3986375E5E}" sibTransId="{B1B9B20C-4703-4AF1-A161-12CEB710D513}"/>
    <dgm:cxn modelId="{01BF2B80-6110-48C8-AE26-7F53A90490DE}" srcId="{ED641CDD-CD66-481E-91AB-38F1E2BD7F5F}" destId="{6BFCF5A1-1A5D-4911-A30E-CA395529E189}" srcOrd="0" destOrd="0" parTransId="{92E37304-7BBA-4F80-8046-3E78D27377D0}" sibTransId="{4BB0897D-AB83-41FA-9D44-9B68B305A3C8}"/>
    <dgm:cxn modelId="{C3492611-D025-4020-8010-2559638018EB}" type="presOf" srcId="{4DF49FE0-8B7D-4399-BE31-85AEE964A8ED}" destId="{E770F3FB-5D89-4ACC-A100-07DC409E1BF4}" srcOrd="0" destOrd="0" presId="urn:microsoft.com/office/officeart/2005/8/layout/chevron2"/>
    <dgm:cxn modelId="{9A229599-F228-40B4-A3C6-0F21527969EE}" type="presOf" srcId="{00727D32-99C8-4206-B917-1068133466D0}" destId="{E770F3FB-5D89-4ACC-A100-07DC409E1BF4}" srcOrd="0" destOrd="1" presId="urn:microsoft.com/office/officeart/2005/8/layout/chevron2"/>
    <dgm:cxn modelId="{201454E3-685D-481F-8E60-7D65FB8C2080}" srcId="{EEF746F7-B320-4738-AF49-84E6B08057CB}" destId="{ED641CDD-CD66-481E-91AB-38F1E2BD7F5F}" srcOrd="2" destOrd="0" parTransId="{C45EE0CF-FA1E-49CC-8B3D-C2D657F90E9A}" sibTransId="{6670603B-0227-43C6-9755-3907DACB108A}"/>
    <dgm:cxn modelId="{C2EA0042-91BA-45D3-A652-1DF9DA148BFE}" srcId="{EEF746F7-B320-4738-AF49-84E6B08057CB}" destId="{0FBBB639-D43F-43E5-96DC-B32C522B24F4}" srcOrd="1" destOrd="0" parTransId="{29E7507C-4CF0-44F6-9F39-4AD89550D025}" sibTransId="{45C25755-79DE-45A8-8E0A-253F40CC042E}"/>
    <dgm:cxn modelId="{97D7458B-3E2A-4B62-BA00-AB68AD307CE8}" type="presOf" srcId="{3B757FC3-7F82-4A15-8441-BAC40E8E5F08}" destId="{55149133-DA57-4C61-A13F-AA6A37BC2290}" srcOrd="0" destOrd="0" presId="urn:microsoft.com/office/officeart/2005/8/layout/chevron2"/>
    <dgm:cxn modelId="{6B782C7D-1447-4594-89A0-B25CC0ACB9D7}" srcId="{0FBBB639-D43F-43E5-96DC-B32C522B24F4}" destId="{4DF49FE0-8B7D-4399-BE31-85AEE964A8ED}" srcOrd="0" destOrd="0" parTransId="{5CB4418A-7DEF-4CBC-972A-F5182D434426}" sibTransId="{304E1AD2-51B6-4866-BBF2-7A80E60A09D5}"/>
    <dgm:cxn modelId="{9EB8F476-9584-42E9-BF9E-FDB191ABF56B}" srcId="{F46D7343-802C-4008-A59C-0FDA41A3ED21}" destId="{3B757FC3-7F82-4A15-8441-BAC40E8E5F08}" srcOrd="0" destOrd="0" parTransId="{1EBFC695-3A24-4AD2-B3B3-9DDA1C4E9A82}" sibTransId="{5D51FBA8-6C30-488D-AC25-C679368752DA}"/>
    <dgm:cxn modelId="{C12C3224-E979-400E-B2D7-3816567EB45F}" srcId="{EEF746F7-B320-4738-AF49-84E6B08057CB}" destId="{F46D7343-802C-4008-A59C-0FDA41A3ED21}" srcOrd="0" destOrd="0" parTransId="{258C468C-6CC2-455B-A548-EFE09ED50B1C}" sibTransId="{6E09998D-6D26-4E3D-8A6C-2156E9F8976C}"/>
    <dgm:cxn modelId="{A3C01F2A-EFA2-4C62-903C-9441536D5343}" type="presOf" srcId="{6BFCF5A1-1A5D-4911-A30E-CA395529E189}" destId="{493D1250-6503-4AB9-B1F2-781683B27DC0}" srcOrd="0" destOrd="0" presId="urn:microsoft.com/office/officeart/2005/8/layout/chevron2"/>
    <dgm:cxn modelId="{F6C3AF1F-CC2B-4015-AE49-39E203B634FF}" type="presParOf" srcId="{CE250ED4-A7D3-46B2-A686-64FE717A2C75}" destId="{044B5447-2AE0-4B6A-97AD-6F547CA3F885}" srcOrd="0" destOrd="0" presId="urn:microsoft.com/office/officeart/2005/8/layout/chevron2"/>
    <dgm:cxn modelId="{590BB595-CB12-4C54-B9F5-3E742A344FAF}" type="presParOf" srcId="{044B5447-2AE0-4B6A-97AD-6F547CA3F885}" destId="{42A718A5-9445-44C3-8D86-14229BE9590A}" srcOrd="0" destOrd="0" presId="urn:microsoft.com/office/officeart/2005/8/layout/chevron2"/>
    <dgm:cxn modelId="{B33FBECC-C4DF-4228-A859-E906DD918533}" type="presParOf" srcId="{044B5447-2AE0-4B6A-97AD-6F547CA3F885}" destId="{55149133-DA57-4C61-A13F-AA6A37BC2290}" srcOrd="1" destOrd="0" presId="urn:microsoft.com/office/officeart/2005/8/layout/chevron2"/>
    <dgm:cxn modelId="{71D6F824-CDF6-40AA-95EA-5E673FDFB53F}" type="presParOf" srcId="{CE250ED4-A7D3-46B2-A686-64FE717A2C75}" destId="{C0F82E3C-3EC6-4665-8FB4-6EC694A08A65}" srcOrd="1" destOrd="0" presId="urn:microsoft.com/office/officeart/2005/8/layout/chevron2"/>
    <dgm:cxn modelId="{AFF1E050-AD26-48AB-B48A-D84762CC9ABE}" type="presParOf" srcId="{CE250ED4-A7D3-46B2-A686-64FE717A2C75}" destId="{2F2E318D-4D4D-4F4F-8C3C-A7E5B1A05EB0}" srcOrd="2" destOrd="0" presId="urn:microsoft.com/office/officeart/2005/8/layout/chevron2"/>
    <dgm:cxn modelId="{DC40BB9B-E62A-4C88-B0AA-AF1F5938B830}" type="presParOf" srcId="{2F2E318D-4D4D-4F4F-8C3C-A7E5B1A05EB0}" destId="{25846A32-8909-4FB1-9F9D-6C9D1CBC9104}" srcOrd="0" destOrd="0" presId="urn:microsoft.com/office/officeart/2005/8/layout/chevron2"/>
    <dgm:cxn modelId="{7424F0D2-AE7C-4F9C-AC0D-973FDDE7BDC4}" type="presParOf" srcId="{2F2E318D-4D4D-4F4F-8C3C-A7E5B1A05EB0}" destId="{E770F3FB-5D89-4ACC-A100-07DC409E1BF4}" srcOrd="1" destOrd="0" presId="urn:microsoft.com/office/officeart/2005/8/layout/chevron2"/>
    <dgm:cxn modelId="{EABFD421-4DAA-4F13-A598-320AC8ADFE2B}" type="presParOf" srcId="{CE250ED4-A7D3-46B2-A686-64FE717A2C75}" destId="{508E74F7-C32A-47ED-8BF3-127C3A5E4841}" srcOrd="3" destOrd="0" presId="urn:microsoft.com/office/officeart/2005/8/layout/chevron2"/>
    <dgm:cxn modelId="{91A0D083-1BFB-44A8-8396-683A8DBC2B66}" type="presParOf" srcId="{CE250ED4-A7D3-46B2-A686-64FE717A2C75}" destId="{97027BC8-39D1-4421-99EA-5047CFD1514F}" srcOrd="4" destOrd="0" presId="urn:microsoft.com/office/officeart/2005/8/layout/chevron2"/>
    <dgm:cxn modelId="{926F2426-E879-41B0-A235-FE93827D8533}" type="presParOf" srcId="{97027BC8-39D1-4421-99EA-5047CFD1514F}" destId="{D9A84ED4-208A-4588-A27E-419A5A6EF0B1}" srcOrd="0" destOrd="0" presId="urn:microsoft.com/office/officeart/2005/8/layout/chevron2"/>
    <dgm:cxn modelId="{AC8D7FB9-686D-4BFC-92AC-79F2D465BA1C}" type="presParOf" srcId="{97027BC8-39D1-4421-99EA-5047CFD1514F}" destId="{493D1250-6503-4AB9-B1F2-781683B27D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1B613-4C6C-48F2-B1AB-1E2124D0EB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F5AA22-4D9C-4DC3-A2DF-BAD42AC868B9}">
      <dgm:prSet phldrT="[Text]" custT="1"/>
      <dgm:spPr/>
      <dgm:t>
        <a:bodyPr/>
        <a:lstStyle/>
        <a:p>
          <a:r>
            <a:rPr lang="en-GB" sz="1300" dirty="0" smtClean="0">
              <a:solidFill>
                <a:srgbClr val="15539C"/>
              </a:solidFill>
            </a:rPr>
            <a:t>I</a:t>
          </a:r>
          <a:endParaRPr lang="en-GB" sz="1300" dirty="0">
            <a:solidFill>
              <a:srgbClr val="15539C"/>
            </a:solidFill>
          </a:endParaRPr>
        </a:p>
      </dgm:t>
    </dgm:pt>
    <dgm:pt modelId="{87E943F9-DF18-4AC2-BC2E-19DC56915AEA}" type="parTrans" cxnId="{7B068B82-3C49-4C86-B8DB-3C541E50C886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363FBFE3-BB9D-4BA7-A22E-FC231A3EEAD1}" type="sibTrans" cxnId="{7B068B82-3C49-4C86-B8DB-3C541E50C886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E49DDCD8-1094-49D2-9EFF-9BA30347B68E}">
      <dgm:prSet phldrT="[Text]" custT="1"/>
      <dgm:spPr/>
      <dgm:t>
        <a:bodyPr/>
        <a:lstStyle/>
        <a:p>
          <a:r>
            <a:rPr lang="en-GB" sz="1300" dirty="0" smtClean="0">
              <a:solidFill>
                <a:srgbClr val="15539C"/>
              </a:solidFill>
            </a:rPr>
            <a:t>Data Extraction</a:t>
          </a:r>
          <a:endParaRPr lang="en-GB" sz="1300" dirty="0">
            <a:solidFill>
              <a:srgbClr val="15539C"/>
            </a:solidFill>
          </a:endParaRPr>
        </a:p>
      </dgm:t>
    </dgm:pt>
    <dgm:pt modelId="{21BE7987-F61D-4A07-B041-D347BF054C27}" type="parTrans" cxnId="{59BBA687-2AAD-4C63-9C03-404CE903B584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A87863F2-F2B4-42CC-B417-EFFE48D9041D}" type="sibTrans" cxnId="{59BBA687-2AAD-4C63-9C03-404CE903B584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8F7B0584-6B6D-4143-B111-9EC64420CEFD}">
      <dgm:prSet phldrT="[Text]" custT="1"/>
      <dgm:spPr/>
      <dgm:t>
        <a:bodyPr/>
        <a:lstStyle/>
        <a:p>
          <a:r>
            <a:rPr lang="en-GB" sz="1300" dirty="0" smtClean="0">
              <a:solidFill>
                <a:srgbClr val="15539C"/>
              </a:solidFill>
            </a:rPr>
            <a:t>II</a:t>
          </a:r>
          <a:endParaRPr lang="en-GB" sz="1300" dirty="0">
            <a:solidFill>
              <a:srgbClr val="15539C"/>
            </a:solidFill>
          </a:endParaRPr>
        </a:p>
      </dgm:t>
    </dgm:pt>
    <dgm:pt modelId="{F19C53F2-0D89-49B4-A122-06B2B69FF11B}" type="parTrans" cxnId="{6E4185DF-8009-4B9D-88F6-13084A8D63ED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1DF4A8B1-0654-4F1A-B010-B479CCFD50E0}" type="sibTrans" cxnId="{6E4185DF-8009-4B9D-88F6-13084A8D63ED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E3CF00CF-CC9B-46E1-8FA3-6767994C5D81}">
      <dgm:prSet phldrT="[Text]" custT="1"/>
      <dgm:spPr/>
      <dgm:t>
        <a:bodyPr/>
        <a:lstStyle/>
        <a:p>
          <a:r>
            <a:rPr lang="en-GB" sz="1300" dirty="0" smtClean="0">
              <a:solidFill>
                <a:srgbClr val="15539C"/>
              </a:solidFill>
            </a:rPr>
            <a:t>XML-Conversion</a:t>
          </a:r>
          <a:endParaRPr lang="en-GB" sz="1300" dirty="0">
            <a:solidFill>
              <a:srgbClr val="15539C"/>
            </a:solidFill>
          </a:endParaRPr>
        </a:p>
      </dgm:t>
    </dgm:pt>
    <dgm:pt modelId="{02D2DBF2-A631-4C8A-8DD3-AED8247E66F7}" type="parTrans" cxnId="{39FA143F-AD83-4B4A-93AA-AF398B083709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31429A6A-ADC2-491E-AE36-214A7F0CF61F}" type="sibTrans" cxnId="{39FA143F-AD83-4B4A-93AA-AF398B083709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8AEC7DB3-852C-4FC9-9B7A-7E12346BA444}">
      <dgm:prSet phldrT="[Text]" custT="1"/>
      <dgm:spPr/>
      <dgm:t>
        <a:bodyPr/>
        <a:lstStyle/>
        <a:p>
          <a:r>
            <a:rPr lang="en-GB" sz="1300" dirty="0" smtClean="0">
              <a:solidFill>
                <a:srgbClr val="15539C"/>
              </a:solidFill>
            </a:rPr>
            <a:t>III</a:t>
          </a:r>
          <a:endParaRPr lang="en-GB" sz="1300" dirty="0">
            <a:solidFill>
              <a:srgbClr val="15539C"/>
            </a:solidFill>
          </a:endParaRPr>
        </a:p>
      </dgm:t>
    </dgm:pt>
    <dgm:pt modelId="{AD4BC9F7-E125-4DFC-AD65-BE7ED6A3AA11}" type="parTrans" cxnId="{2211F927-042A-4B28-8B5C-4E310D0AB4EC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3913E2F7-BC93-46B2-8FC1-42DCCF64D610}" type="sibTrans" cxnId="{2211F927-042A-4B28-8B5C-4E310D0AB4EC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ACCEE339-9AB3-42F5-9C23-89E014A63111}">
      <dgm:prSet phldrT="[Text]" custT="1"/>
      <dgm:spPr/>
      <dgm:t>
        <a:bodyPr/>
        <a:lstStyle/>
        <a:p>
          <a:r>
            <a:rPr lang="en-GB" sz="1300" dirty="0" smtClean="0">
              <a:solidFill>
                <a:srgbClr val="15539C"/>
              </a:solidFill>
            </a:rPr>
            <a:t>Data Cleaning / Completion</a:t>
          </a:r>
          <a:endParaRPr lang="en-GB" sz="1300" dirty="0">
            <a:solidFill>
              <a:srgbClr val="15539C"/>
            </a:solidFill>
          </a:endParaRPr>
        </a:p>
      </dgm:t>
    </dgm:pt>
    <dgm:pt modelId="{B870EF60-E559-4E5A-8735-0A92F354FE26}" type="parTrans" cxnId="{CE55EE90-228C-47FF-B1FD-19CEA226B7E7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8CAD6B90-A127-4EE4-AAB4-38E7522BC621}" type="sibTrans" cxnId="{CE55EE90-228C-47FF-B1FD-19CEA226B7E7}">
      <dgm:prSet/>
      <dgm:spPr/>
      <dgm:t>
        <a:bodyPr/>
        <a:lstStyle/>
        <a:p>
          <a:endParaRPr lang="en-GB">
            <a:solidFill>
              <a:srgbClr val="15539C"/>
            </a:solidFill>
          </a:endParaRPr>
        </a:p>
      </dgm:t>
    </dgm:pt>
    <dgm:pt modelId="{70EDAD45-779F-489F-9B10-D9F50B0A7BE0}" type="pres">
      <dgm:prSet presAssocID="{5EE1B613-4C6C-48F2-B1AB-1E2124D0EB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A865BF-BBDB-497C-8391-DB2064F15D16}" type="pres">
      <dgm:prSet presAssocID="{71F5AA22-4D9C-4DC3-A2DF-BAD42AC868B9}" presName="composite" presStyleCnt="0"/>
      <dgm:spPr/>
    </dgm:pt>
    <dgm:pt modelId="{1E34F059-F066-4263-872E-32EDCD4E8DF5}" type="pres">
      <dgm:prSet presAssocID="{71F5AA22-4D9C-4DC3-A2DF-BAD42AC868B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7FB962-E64E-44FB-82AF-EB7F5B71036A}" type="pres">
      <dgm:prSet presAssocID="{71F5AA22-4D9C-4DC3-A2DF-BAD42AC868B9}" presName="descendantText" presStyleLbl="alignAcc1" presStyleIdx="0" presStyleCnt="3" custLinFactNeighborY="-12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B3A4-2216-46F9-87CD-E74985034B20}" type="pres">
      <dgm:prSet presAssocID="{363FBFE3-BB9D-4BA7-A22E-FC231A3EEAD1}" presName="sp" presStyleCnt="0"/>
      <dgm:spPr/>
    </dgm:pt>
    <dgm:pt modelId="{DD8D0BC8-6C5D-417A-97C6-0F5F3A8C3512}" type="pres">
      <dgm:prSet presAssocID="{8F7B0584-6B6D-4143-B111-9EC64420CEFD}" presName="composite" presStyleCnt="0"/>
      <dgm:spPr/>
    </dgm:pt>
    <dgm:pt modelId="{1F0F0049-2DA0-47A4-897E-80CDC75C9597}" type="pres">
      <dgm:prSet presAssocID="{8F7B0584-6B6D-4143-B111-9EC64420CE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9479E-2D78-4D31-8756-D67123D1EC50}" type="pres">
      <dgm:prSet presAssocID="{8F7B0584-6B6D-4143-B111-9EC64420CE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B5E0F-0931-4407-A7F9-FFC768D35279}" type="pres">
      <dgm:prSet presAssocID="{1DF4A8B1-0654-4F1A-B010-B479CCFD50E0}" presName="sp" presStyleCnt="0"/>
      <dgm:spPr/>
    </dgm:pt>
    <dgm:pt modelId="{8DF68CF4-35BD-453E-9D0D-0ADBE8668E2E}" type="pres">
      <dgm:prSet presAssocID="{8AEC7DB3-852C-4FC9-9B7A-7E12346BA444}" presName="composite" presStyleCnt="0"/>
      <dgm:spPr/>
    </dgm:pt>
    <dgm:pt modelId="{6E065D5F-DD53-41B1-AEAF-EBB14435D3E4}" type="pres">
      <dgm:prSet presAssocID="{8AEC7DB3-852C-4FC9-9B7A-7E12346BA44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2578D7-3A63-480C-ABB2-1E171A52A49D}" type="pres">
      <dgm:prSet presAssocID="{8AEC7DB3-852C-4FC9-9B7A-7E12346BA44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DE8A0C-A788-45D6-8DB8-4A30ACAB82BA}" type="presOf" srcId="{E3CF00CF-CC9B-46E1-8FA3-6767994C5D81}" destId="{E249479E-2D78-4D31-8756-D67123D1EC50}" srcOrd="0" destOrd="0" presId="urn:microsoft.com/office/officeart/2005/8/layout/chevron2"/>
    <dgm:cxn modelId="{7599CB3A-DF67-4975-A7FF-8A1D6E27FAAC}" type="presOf" srcId="{E49DDCD8-1094-49D2-9EFF-9BA30347B68E}" destId="{B17FB962-E64E-44FB-82AF-EB7F5B71036A}" srcOrd="0" destOrd="0" presId="urn:microsoft.com/office/officeart/2005/8/layout/chevron2"/>
    <dgm:cxn modelId="{7B068B82-3C49-4C86-B8DB-3C541E50C886}" srcId="{5EE1B613-4C6C-48F2-B1AB-1E2124D0EB12}" destId="{71F5AA22-4D9C-4DC3-A2DF-BAD42AC868B9}" srcOrd="0" destOrd="0" parTransId="{87E943F9-DF18-4AC2-BC2E-19DC56915AEA}" sibTransId="{363FBFE3-BB9D-4BA7-A22E-FC231A3EEAD1}"/>
    <dgm:cxn modelId="{366F919D-0723-496F-AF35-ADC57A4738DB}" type="presOf" srcId="{71F5AA22-4D9C-4DC3-A2DF-BAD42AC868B9}" destId="{1E34F059-F066-4263-872E-32EDCD4E8DF5}" srcOrd="0" destOrd="0" presId="urn:microsoft.com/office/officeart/2005/8/layout/chevron2"/>
    <dgm:cxn modelId="{36E0EE3A-C6AC-4794-8DE5-7AA48181F793}" type="presOf" srcId="{8AEC7DB3-852C-4FC9-9B7A-7E12346BA444}" destId="{6E065D5F-DD53-41B1-AEAF-EBB14435D3E4}" srcOrd="0" destOrd="0" presId="urn:microsoft.com/office/officeart/2005/8/layout/chevron2"/>
    <dgm:cxn modelId="{CE55EE90-228C-47FF-B1FD-19CEA226B7E7}" srcId="{8AEC7DB3-852C-4FC9-9B7A-7E12346BA444}" destId="{ACCEE339-9AB3-42F5-9C23-89E014A63111}" srcOrd="0" destOrd="0" parTransId="{B870EF60-E559-4E5A-8735-0A92F354FE26}" sibTransId="{8CAD6B90-A127-4EE4-AAB4-38E7522BC621}"/>
    <dgm:cxn modelId="{FEEA504A-4174-4D50-8F9C-5ACE4CCF1BE9}" type="presOf" srcId="{5EE1B613-4C6C-48F2-B1AB-1E2124D0EB12}" destId="{70EDAD45-779F-489F-9B10-D9F50B0A7BE0}" srcOrd="0" destOrd="0" presId="urn:microsoft.com/office/officeart/2005/8/layout/chevron2"/>
    <dgm:cxn modelId="{2211F927-042A-4B28-8B5C-4E310D0AB4EC}" srcId="{5EE1B613-4C6C-48F2-B1AB-1E2124D0EB12}" destId="{8AEC7DB3-852C-4FC9-9B7A-7E12346BA444}" srcOrd="2" destOrd="0" parTransId="{AD4BC9F7-E125-4DFC-AD65-BE7ED6A3AA11}" sibTransId="{3913E2F7-BC93-46B2-8FC1-42DCCF64D610}"/>
    <dgm:cxn modelId="{39FA143F-AD83-4B4A-93AA-AF398B083709}" srcId="{8F7B0584-6B6D-4143-B111-9EC64420CEFD}" destId="{E3CF00CF-CC9B-46E1-8FA3-6767994C5D81}" srcOrd="0" destOrd="0" parTransId="{02D2DBF2-A631-4C8A-8DD3-AED8247E66F7}" sibTransId="{31429A6A-ADC2-491E-AE36-214A7F0CF61F}"/>
    <dgm:cxn modelId="{28E12234-3294-419B-A114-E39BAA6C0588}" type="presOf" srcId="{8F7B0584-6B6D-4143-B111-9EC64420CEFD}" destId="{1F0F0049-2DA0-47A4-897E-80CDC75C9597}" srcOrd="0" destOrd="0" presId="urn:microsoft.com/office/officeart/2005/8/layout/chevron2"/>
    <dgm:cxn modelId="{6E4185DF-8009-4B9D-88F6-13084A8D63ED}" srcId="{5EE1B613-4C6C-48F2-B1AB-1E2124D0EB12}" destId="{8F7B0584-6B6D-4143-B111-9EC64420CEFD}" srcOrd="1" destOrd="0" parTransId="{F19C53F2-0D89-49B4-A122-06B2B69FF11B}" sibTransId="{1DF4A8B1-0654-4F1A-B010-B479CCFD50E0}"/>
    <dgm:cxn modelId="{59BBA687-2AAD-4C63-9C03-404CE903B584}" srcId="{71F5AA22-4D9C-4DC3-A2DF-BAD42AC868B9}" destId="{E49DDCD8-1094-49D2-9EFF-9BA30347B68E}" srcOrd="0" destOrd="0" parTransId="{21BE7987-F61D-4A07-B041-D347BF054C27}" sibTransId="{A87863F2-F2B4-42CC-B417-EFFE48D9041D}"/>
    <dgm:cxn modelId="{0606B95D-C70D-42BF-A633-D6FC9FA443C6}" type="presOf" srcId="{ACCEE339-9AB3-42F5-9C23-89E014A63111}" destId="{502578D7-3A63-480C-ABB2-1E171A52A49D}" srcOrd="0" destOrd="0" presId="urn:microsoft.com/office/officeart/2005/8/layout/chevron2"/>
    <dgm:cxn modelId="{E58F46B4-9904-42B5-B8B7-0C58D36AFE5F}" type="presParOf" srcId="{70EDAD45-779F-489F-9B10-D9F50B0A7BE0}" destId="{16A865BF-BBDB-497C-8391-DB2064F15D16}" srcOrd="0" destOrd="0" presId="urn:microsoft.com/office/officeart/2005/8/layout/chevron2"/>
    <dgm:cxn modelId="{686D26D4-0C1B-4282-A89C-0A64D4A2EB84}" type="presParOf" srcId="{16A865BF-BBDB-497C-8391-DB2064F15D16}" destId="{1E34F059-F066-4263-872E-32EDCD4E8DF5}" srcOrd="0" destOrd="0" presId="urn:microsoft.com/office/officeart/2005/8/layout/chevron2"/>
    <dgm:cxn modelId="{5BCC27F1-4529-432B-9617-5C5A29D2C691}" type="presParOf" srcId="{16A865BF-BBDB-497C-8391-DB2064F15D16}" destId="{B17FB962-E64E-44FB-82AF-EB7F5B71036A}" srcOrd="1" destOrd="0" presId="urn:microsoft.com/office/officeart/2005/8/layout/chevron2"/>
    <dgm:cxn modelId="{9B95BB8B-7AE2-4D67-9E35-EDC5DD0A027C}" type="presParOf" srcId="{70EDAD45-779F-489F-9B10-D9F50B0A7BE0}" destId="{4A56B3A4-2216-46F9-87CD-E74985034B20}" srcOrd="1" destOrd="0" presId="urn:microsoft.com/office/officeart/2005/8/layout/chevron2"/>
    <dgm:cxn modelId="{B4ED096A-A5D9-4BFE-8C3C-C0285224EEC2}" type="presParOf" srcId="{70EDAD45-779F-489F-9B10-D9F50B0A7BE0}" destId="{DD8D0BC8-6C5D-417A-97C6-0F5F3A8C3512}" srcOrd="2" destOrd="0" presId="urn:microsoft.com/office/officeart/2005/8/layout/chevron2"/>
    <dgm:cxn modelId="{47B755C7-831F-4D01-BEC2-08A976CA63B6}" type="presParOf" srcId="{DD8D0BC8-6C5D-417A-97C6-0F5F3A8C3512}" destId="{1F0F0049-2DA0-47A4-897E-80CDC75C9597}" srcOrd="0" destOrd="0" presId="urn:microsoft.com/office/officeart/2005/8/layout/chevron2"/>
    <dgm:cxn modelId="{99E97132-6B4F-478B-92C8-F8F37B828C9A}" type="presParOf" srcId="{DD8D0BC8-6C5D-417A-97C6-0F5F3A8C3512}" destId="{E249479E-2D78-4D31-8756-D67123D1EC50}" srcOrd="1" destOrd="0" presId="urn:microsoft.com/office/officeart/2005/8/layout/chevron2"/>
    <dgm:cxn modelId="{9BFE52C9-749F-4F88-B91A-0C418D8E4554}" type="presParOf" srcId="{70EDAD45-779F-489F-9B10-D9F50B0A7BE0}" destId="{BB8B5E0F-0931-4407-A7F9-FFC768D35279}" srcOrd="3" destOrd="0" presId="urn:microsoft.com/office/officeart/2005/8/layout/chevron2"/>
    <dgm:cxn modelId="{213A8667-D12B-4859-8357-405EC2B06955}" type="presParOf" srcId="{70EDAD45-779F-489F-9B10-D9F50B0A7BE0}" destId="{8DF68CF4-35BD-453E-9D0D-0ADBE8668E2E}" srcOrd="4" destOrd="0" presId="urn:microsoft.com/office/officeart/2005/8/layout/chevron2"/>
    <dgm:cxn modelId="{4E9EC36A-FBDE-4FDA-B0E1-BCF0106F0A20}" type="presParOf" srcId="{8DF68CF4-35BD-453E-9D0D-0ADBE8668E2E}" destId="{6E065D5F-DD53-41B1-AEAF-EBB14435D3E4}" srcOrd="0" destOrd="0" presId="urn:microsoft.com/office/officeart/2005/8/layout/chevron2"/>
    <dgm:cxn modelId="{693EA3E4-113F-4342-B751-001E6544C888}" type="presParOf" srcId="{8DF68CF4-35BD-453E-9D0D-0ADBE8668E2E}" destId="{502578D7-3A63-480C-ABB2-1E171A52A4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D9E1F-22C3-4D12-9064-398649BA2EB5}">
      <dsp:nvSpPr>
        <dsp:cNvPr id="0" name=""/>
        <dsp:cNvSpPr/>
      </dsp:nvSpPr>
      <dsp:spPr>
        <a:xfrm>
          <a:off x="1469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Control System Security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7178" y="35709"/>
        <a:ext cx="1370726" cy="1147782"/>
      </dsp:txXfrm>
    </dsp:sp>
    <dsp:sp modelId="{116FA902-06AF-4FEC-BCEC-4740BBAD6B03}">
      <dsp:nvSpPr>
        <dsp:cNvPr id="0" name=""/>
        <dsp:cNvSpPr/>
      </dsp:nvSpPr>
      <dsp:spPr>
        <a:xfrm>
          <a:off x="145684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Filippo Tilaro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69069" y="1242932"/>
        <a:ext cx="1106945" cy="751643"/>
      </dsp:txXfrm>
    </dsp:sp>
    <dsp:sp modelId="{6807BC0D-30C7-47A7-842E-B102BB81187F}">
      <dsp:nvSpPr>
        <dsp:cNvPr id="0" name=""/>
        <dsp:cNvSpPr/>
      </dsp:nvSpPr>
      <dsp:spPr>
        <a:xfrm>
          <a:off x="145684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Brice Copy</a:t>
          </a:r>
        </a:p>
      </dsp:txBody>
      <dsp:txXfrm>
        <a:off x="169069" y="2164178"/>
        <a:ext cx="1106945" cy="751643"/>
      </dsp:txXfrm>
    </dsp:sp>
    <dsp:sp modelId="{2B01F256-4795-4D83-961C-891D0A445267}">
      <dsp:nvSpPr>
        <dsp:cNvPr id="0" name=""/>
        <dsp:cNvSpPr/>
      </dsp:nvSpPr>
      <dsp:spPr>
        <a:xfrm>
          <a:off x="145684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Christoph Fischer,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Bernhard Petri</a:t>
          </a:r>
        </a:p>
      </dsp:txBody>
      <dsp:txXfrm>
        <a:off x="169069" y="3085424"/>
        <a:ext cx="1106945" cy="751643"/>
      </dsp:txXfrm>
    </dsp:sp>
    <dsp:sp modelId="{AC279FEA-DEC9-4BED-987D-6EB279108B91}">
      <dsp:nvSpPr>
        <dsp:cNvPr id="0" name=""/>
        <dsp:cNvSpPr/>
      </dsp:nvSpPr>
      <dsp:spPr>
        <a:xfrm>
          <a:off x="1551775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Data Analytics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587484" y="35709"/>
        <a:ext cx="1370726" cy="1147782"/>
      </dsp:txXfrm>
    </dsp:sp>
    <dsp:sp modelId="{9D8433D5-56AE-4535-AB6D-CD4991F90E29}">
      <dsp:nvSpPr>
        <dsp:cNvPr id="0" name=""/>
        <dsp:cNvSpPr/>
      </dsp:nvSpPr>
      <dsp:spPr>
        <a:xfrm>
          <a:off x="1695989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Filippo Tilaro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719374" y="1242932"/>
        <a:ext cx="1106945" cy="751643"/>
      </dsp:txXfrm>
    </dsp:sp>
    <dsp:sp modelId="{62BA8202-DD98-417C-B73F-274D38FAC8AC}">
      <dsp:nvSpPr>
        <dsp:cNvPr id="0" name=""/>
        <dsp:cNvSpPr/>
      </dsp:nvSpPr>
      <dsp:spPr>
        <a:xfrm>
          <a:off x="1695989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Axel Voitier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719374" y="2164178"/>
        <a:ext cx="1106945" cy="751643"/>
      </dsp:txXfrm>
    </dsp:sp>
    <dsp:sp modelId="{E5FC9F7A-4536-4FF7-9B76-E4C51FB92C6C}">
      <dsp:nvSpPr>
        <dsp:cNvPr id="0" name=""/>
        <dsp:cNvSpPr/>
      </dsp:nvSpPr>
      <dsp:spPr>
        <a:xfrm>
          <a:off x="1695989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M. Roshchin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M. Kalinkin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719374" y="3085424"/>
        <a:ext cx="1106945" cy="751643"/>
      </dsp:txXfrm>
    </dsp:sp>
    <dsp:sp modelId="{9B19A7FF-D73C-433E-B045-1EB7CA520E63}">
      <dsp:nvSpPr>
        <dsp:cNvPr id="0" name=""/>
        <dsp:cNvSpPr/>
      </dsp:nvSpPr>
      <dsp:spPr>
        <a:xfrm>
          <a:off x="3102080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Database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Archiver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137789" y="35709"/>
        <a:ext cx="1370726" cy="1147782"/>
      </dsp:txXfrm>
    </dsp:sp>
    <dsp:sp modelId="{D7C9D827-4B58-42FA-96BE-79B6BAE3621C}">
      <dsp:nvSpPr>
        <dsp:cNvPr id="0" name=""/>
        <dsp:cNvSpPr/>
      </dsp:nvSpPr>
      <dsp:spPr>
        <a:xfrm>
          <a:off x="3246294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Kacper Szkudlarek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269679" y="1242932"/>
        <a:ext cx="1106945" cy="751643"/>
      </dsp:txXfrm>
    </dsp:sp>
    <dsp:sp modelId="{8EF364B1-5277-4FA7-9747-AA169B968665}">
      <dsp:nvSpPr>
        <dsp:cNvPr id="0" name=""/>
        <dsp:cNvSpPr/>
      </dsp:nvSpPr>
      <dsp:spPr>
        <a:xfrm>
          <a:off x="3246294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Piotr Golonka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269679" y="2164178"/>
        <a:ext cx="1106945" cy="751643"/>
      </dsp:txXfrm>
    </dsp:sp>
    <dsp:sp modelId="{0639D09D-BF0E-4769-918C-CD375E28013A}">
      <dsp:nvSpPr>
        <dsp:cNvPr id="0" name=""/>
        <dsp:cNvSpPr/>
      </dsp:nvSpPr>
      <dsp:spPr>
        <a:xfrm>
          <a:off x="3246294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Ewald Sperrer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269679" y="3085424"/>
        <a:ext cx="1106945" cy="751643"/>
      </dsp:txXfrm>
    </dsp:sp>
    <dsp:sp modelId="{06C8970C-EDEB-4E8C-BEE9-E380469E72DB}">
      <dsp:nvSpPr>
        <dsp:cNvPr id="0" name=""/>
        <dsp:cNvSpPr/>
      </dsp:nvSpPr>
      <dsp:spPr>
        <a:xfrm>
          <a:off x="4652385" y="0"/>
          <a:ext cx="144214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shade val="30000"/>
                <a:satMod val="115000"/>
              </a:srgbClr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  <a:ln>
          <a:solidFill>
            <a:srgbClr val="BBE0E3">
              <a:lumMod val="50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Deployment Tool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88094" y="35709"/>
        <a:ext cx="1370726" cy="1147782"/>
      </dsp:txXfrm>
    </dsp:sp>
    <dsp:sp modelId="{AD2F6C95-FA3B-46B8-83ED-D6508553D71B}">
      <dsp:nvSpPr>
        <dsp:cNvPr id="0" name=""/>
        <dsp:cNvSpPr/>
      </dsp:nvSpPr>
      <dsp:spPr>
        <a:xfrm>
          <a:off x="4796600" y="1219547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Pavel Fiala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19985" y="1242932"/>
        <a:ext cx="1106945" cy="751643"/>
      </dsp:txXfrm>
    </dsp:sp>
    <dsp:sp modelId="{85C1BEEC-DE10-4C75-8AC6-1CD01EBEDA52}">
      <dsp:nvSpPr>
        <dsp:cNvPr id="0" name=""/>
        <dsp:cNvSpPr/>
      </dsp:nvSpPr>
      <dsp:spPr>
        <a:xfrm>
          <a:off x="4796600" y="2140793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Fernando Varela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19985" y="2164178"/>
        <a:ext cx="1106945" cy="751643"/>
      </dsp:txXfrm>
    </dsp:sp>
    <dsp:sp modelId="{41BD3FD0-1B69-425B-9BCC-4B41C2F4305B}">
      <dsp:nvSpPr>
        <dsp:cNvPr id="0" name=""/>
        <dsp:cNvSpPr/>
      </dsp:nvSpPr>
      <dsp:spPr>
        <a:xfrm>
          <a:off x="4796600" y="3062039"/>
          <a:ext cx="1153715" cy="798413"/>
        </a:xfrm>
        <a:prstGeom prst="roundRect">
          <a:avLst>
            <a:gd name="adj" fmla="val 10000"/>
          </a:avLst>
        </a:prstGeom>
        <a:solidFill>
          <a:srgbClr val="DAEDE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Ewald Sperrer</a:t>
          </a:r>
          <a:endParaRPr lang="en-GB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19985" y="3085424"/>
        <a:ext cx="1106945" cy="751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09E4-6072-4206-A09D-57447F962C5E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2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8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2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0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19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6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0" kern="0" dirty="0" smtClean="0">
                <a:solidFill>
                  <a:srgbClr val="15539C"/>
                </a:solidFill>
                <a:latin typeface="Arial" charset="0"/>
                <a:ea typeface="ＭＳ Ｐゴシック" charset="-128"/>
                <a:cs typeface="ＭＳ Ｐゴシック"/>
              </a:rPr>
              <a:t>Integration of analysis tools with our industrial control systems:</a:t>
            </a:r>
          </a:p>
          <a:p>
            <a:pPr marL="912813" lvl="1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0" kern="0" dirty="0" smtClean="0">
                <a:solidFill>
                  <a:srgbClr val="15539C"/>
                </a:solidFill>
                <a:latin typeface="Arial" charset="0"/>
                <a:ea typeface="ＭＳ Ｐゴシック" charset="-128"/>
                <a:cs typeface="ＭＳ Ｐゴシック"/>
              </a:rPr>
              <a:t>Pushing our data to analysis tools</a:t>
            </a:r>
          </a:p>
          <a:p>
            <a:pPr marL="912813" lvl="1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0" kern="0" dirty="0" smtClean="0">
                <a:solidFill>
                  <a:srgbClr val="15539C"/>
                </a:solidFill>
                <a:latin typeface="Arial" charset="0"/>
                <a:ea typeface="ＭＳ Ｐゴシック" charset="-128"/>
                <a:cs typeface="ＭＳ Ｐゴシック"/>
              </a:rPr>
              <a:t>Getting the analysis feedback within our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31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6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49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40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7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1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6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5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2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6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1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2346450"/>
            <a:ext cx="3888432" cy="165861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149080"/>
            <a:ext cx="3888432" cy="1968219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Conference/Meeting Name</a:t>
            </a:r>
            <a:br>
              <a:rPr lang="en-US" dirty="0" smtClean="0"/>
            </a:br>
            <a:r>
              <a:rPr lang="en-US" dirty="0" smtClean="0"/>
              <a:t>Author 1 First and Family Names</a:t>
            </a:r>
            <a:br>
              <a:rPr lang="en-US" dirty="0" smtClean="0"/>
            </a:br>
            <a:r>
              <a:rPr lang="en-US" dirty="0" smtClean="0"/>
              <a:t>Author 2 First and Family Names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4149079"/>
            <a:ext cx="2376488" cy="18728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236978"/>
            <a:ext cx="7283152" cy="28891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701800"/>
            <a:ext cx="7272338" cy="124671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12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548714"/>
            <a:ext cx="3959994" cy="456845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4" y="1604434"/>
            <a:ext cx="3959225" cy="451273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3560" y="1535113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3" y="1535113"/>
            <a:ext cx="5266929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3" y="2174875"/>
            <a:ext cx="5266929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First Name and Family Name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2512641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-20535" y="3490169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4467697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496" y="5445224"/>
            <a:ext cx="3109345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600201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1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 dirty="0" smtClean="0"/>
              <a:t>Filippo Tilaro – CERN </a:t>
            </a:r>
            <a:r>
              <a:rPr lang="fr-CH" dirty="0" err="1" smtClean="0"/>
              <a:t>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71" r:id="rId8"/>
    <p:sldLayoutId id="2147483669" r:id="rId9"/>
    <p:sldLayoutId id="2147483654" r:id="rId10"/>
    <p:sldLayoutId id="2147483655" r:id="rId11"/>
    <p:sldLayoutId id="2147483657" r:id="rId12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chart" Target="../charts/chart1.xml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19" Type="http://schemas.openxmlformats.org/officeDocument/2006/relationships/chart" Target="../charts/chart2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7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Siemens openlab</a:t>
            </a:r>
            <a:br>
              <a:rPr lang="en-GB" dirty="0" smtClean="0"/>
            </a:br>
            <a:r>
              <a:rPr lang="en-GB" dirty="0" smtClean="0"/>
              <a:t>Major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9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Analytics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Main goal:</a:t>
            </a:r>
          </a:p>
          <a:p>
            <a:pPr lvl="1"/>
            <a:r>
              <a:rPr lang="en-GB" dirty="0"/>
              <a:t>Build a computing system able to improve the functionality, the efficiency, and </a:t>
            </a:r>
            <a:r>
              <a:rPr lang="en-GB" dirty="0" smtClean="0"/>
              <a:t>the predictability </a:t>
            </a:r>
            <a:r>
              <a:rPr lang="en-GB" dirty="0"/>
              <a:t>of any control </a:t>
            </a:r>
            <a:r>
              <a:rPr lang="en-GB" dirty="0" smtClean="0"/>
              <a:t>process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Strategy:</a:t>
            </a:r>
          </a:p>
          <a:p>
            <a:pPr lvl="1"/>
            <a:r>
              <a:rPr lang="en-GB" dirty="0"/>
              <a:t>Use and </a:t>
            </a:r>
            <a:r>
              <a:rPr lang="en-GB" dirty="0" smtClean="0"/>
              <a:t>extend </a:t>
            </a:r>
            <a:r>
              <a:rPr lang="en-GB" dirty="0"/>
              <a:t>the Siemens analysis </a:t>
            </a:r>
            <a:r>
              <a:rPr lang="en-GB" dirty="0" smtClean="0"/>
              <a:t>tools </a:t>
            </a:r>
            <a:r>
              <a:rPr lang="en-GB" dirty="0"/>
              <a:t>to extract possible patterns and discover new insights hidden in the  control data itself</a:t>
            </a:r>
          </a:p>
          <a:p>
            <a:pPr lvl="1"/>
            <a:r>
              <a:rPr lang="en-GB" dirty="0"/>
              <a:t>Take advantage of the huge amounts of control data produced by CERN facilities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Off-line analysis </a:t>
            </a:r>
            <a:endParaRPr lang="en-GB" dirty="0" smtClean="0"/>
          </a:p>
          <a:p>
            <a:pPr lvl="1"/>
            <a:r>
              <a:rPr lang="en-GB" dirty="0" smtClean="0"/>
              <a:t>GAS </a:t>
            </a:r>
            <a:r>
              <a:rPr lang="en-GB" dirty="0"/>
              <a:t>alarms breakdown</a:t>
            </a:r>
          </a:p>
          <a:p>
            <a:pPr lvl="1"/>
            <a:r>
              <a:rPr lang="en-GB" dirty="0" smtClean="0"/>
              <a:t>Control System Health</a:t>
            </a:r>
          </a:p>
          <a:p>
            <a:pPr lvl="1"/>
            <a:r>
              <a:rPr lang="en-GB" dirty="0" smtClean="0"/>
              <a:t>Statistical </a:t>
            </a:r>
            <a:r>
              <a:rPr lang="en-GB" dirty="0"/>
              <a:t>Analysis of Alarms </a:t>
            </a:r>
          </a:p>
          <a:p>
            <a:endParaRPr lang="en-GB" dirty="0" smtClean="0"/>
          </a:p>
          <a:p>
            <a:r>
              <a:rPr lang="en-GB" dirty="0" smtClean="0"/>
              <a:t>On-line analysis</a:t>
            </a:r>
            <a:endParaRPr lang="en-GB" dirty="0"/>
          </a:p>
          <a:p>
            <a:pPr lvl="1"/>
            <a:r>
              <a:rPr lang="en-GB" dirty="0"/>
              <a:t>Integration of CERN ICS with </a:t>
            </a:r>
            <a:r>
              <a:rPr lang="en-GB" dirty="0" err="1"/>
              <a:t>ELVis</a:t>
            </a:r>
            <a:endParaRPr lang="en-GB" dirty="0"/>
          </a:p>
          <a:p>
            <a:pPr lvl="1"/>
            <a:r>
              <a:rPr lang="en-GB" dirty="0"/>
              <a:t>A scalable and customizable analysis </a:t>
            </a:r>
            <a:r>
              <a:rPr lang="en-GB" dirty="0" smtClean="0"/>
              <a:t>framework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OFF-LINE analysis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5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System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13</a:t>
            </a:fld>
            <a:endParaRPr lang="en-GB" dirty="0">
              <a:latin typeface="+mn-lt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8581" y="1196752"/>
            <a:ext cx="6767795" cy="2952328"/>
            <a:chOff x="2448863" y="1402828"/>
            <a:chExt cx="6767795" cy="2952328"/>
          </a:xfrm>
        </p:grpSpPr>
        <p:sp>
          <p:nvSpPr>
            <p:cNvPr id="4" name="Oval 3"/>
            <p:cNvSpPr/>
            <p:nvPr/>
          </p:nvSpPr>
          <p:spPr>
            <a:xfrm>
              <a:off x="4211960" y="1402828"/>
              <a:ext cx="3744416" cy="29523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3399"/>
                  </a:solidFill>
                </a:rPr>
                <a:t>28 Applications</a:t>
              </a:r>
            </a:p>
            <a:p>
              <a:pPr algn="ctr"/>
              <a:r>
                <a:rPr lang="en-GB" dirty="0" smtClean="0">
                  <a:solidFill>
                    <a:srgbClr val="003399"/>
                  </a:solidFill>
                </a:rPr>
                <a:t>(Sub Detector)</a:t>
              </a: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882" y="1556792"/>
              <a:ext cx="983754" cy="3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784" y="1556792"/>
              <a:ext cx="448153" cy="71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565280"/>
              <a:ext cx="575791" cy="57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273" y="3565280"/>
              <a:ext cx="644810" cy="44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2448863" y="1556792"/>
              <a:ext cx="1872208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7 Apps</a:t>
              </a:r>
            </a:p>
            <a:p>
              <a:pPr algn="r"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1 Data Server</a:t>
              </a: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7675846" y="1556792"/>
              <a:ext cx="1540812" cy="720080"/>
            </a:xfrm>
            <a:prstGeom prst="rect">
              <a:avLst/>
            </a:prstGeom>
          </p:spPr>
          <p:txBody>
            <a:bodyPr>
              <a:normAutofit fontScale="92500"/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9 Apps</a:t>
              </a:r>
            </a:p>
            <a:p>
              <a:pPr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1 Data Server</a:t>
              </a: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2538527" y="3565280"/>
              <a:ext cx="1872208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6 Apps</a:t>
              </a:r>
            </a:p>
            <a:p>
              <a:pPr algn="r"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1 Data Server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7668071" y="3565280"/>
              <a:ext cx="1540812" cy="720080"/>
            </a:xfrm>
            <a:prstGeom prst="rect">
              <a:avLst/>
            </a:prstGeom>
          </p:spPr>
          <p:txBody>
            <a:bodyPr>
              <a:normAutofit fontScale="92500"/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6 Apps</a:t>
              </a:r>
            </a:p>
            <a:p>
              <a:pPr eaLnBrk="0" hangingPunct="0">
                <a:spcBef>
                  <a:spcPct val="20000"/>
                </a:spcBef>
                <a:buClr>
                  <a:srgbClr val="003399"/>
                </a:buClr>
                <a:defRPr/>
              </a:pPr>
              <a:r>
                <a:rPr lang="en-US" b="0" kern="0" dirty="0" smtClean="0">
                  <a:solidFill>
                    <a:srgbClr val="15539C"/>
                  </a:solidFill>
                  <a:latin typeface="+mn-lt"/>
                  <a:ea typeface="ＭＳ Ｐゴシック" charset="-128"/>
                  <a:cs typeface="ＭＳ Ｐゴシック"/>
                </a:rPr>
                <a:t>1 Data Server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02" y="3294641"/>
            <a:ext cx="2143411" cy="20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www.physicsmasterclasses.org/exercises/hands-on-cern/pictures/de_track2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55" y="4908654"/>
            <a:ext cx="1717716" cy="11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386655" y="6059506"/>
            <a:ext cx="1717716" cy="30940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1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Multi-wire chamber</a:t>
            </a:r>
            <a:endParaRPr lang="en-US" sz="16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en-US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011352" y="5373215"/>
            <a:ext cx="1170979" cy="360040"/>
          </a:xfrm>
          <a:prstGeom prst="rightArrow">
            <a:avLst/>
          </a:prstGeom>
          <a:solidFill>
            <a:srgbClr val="15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0.01041 L -0.36475 0.062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6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Gas System Analysis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  <a:latin typeface="+mn-lt"/>
            </a:endParaRPr>
          </a:p>
        </p:txBody>
      </p:sp>
      <p:pic>
        <p:nvPicPr>
          <p:cNvPr id="4098" name="Picture 2" descr="http://imagenes.mailxmail.com/cursos/imagenes/5/7/ecosimpro.-sistemas-de-control-ambiental_35075_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3" y="4725144"/>
            <a:ext cx="2301999" cy="15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maxsoft-india.com/Images/Products/ecosimpro_produ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77" y="4157797"/>
            <a:ext cx="1725935" cy="6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82377" y="1591925"/>
            <a:ext cx="862967" cy="1205513"/>
            <a:chOff x="4188461" y="1359418"/>
            <a:chExt cx="627714" cy="935893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8461" y="1596661"/>
              <a:ext cx="627714" cy="698650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7178" y="1359418"/>
              <a:ext cx="578997" cy="21602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140968"/>
            <a:ext cx="1306334" cy="7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1854286" y="1755573"/>
            <a:ext cx="2070392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96385" y="1496980"/>
            <a:ext cx="1584176" cy="86409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5539C"/>
                </a:solidFill>
              </a:rPr>
              <a:t>Events List</a:t>
            </a:r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5072" y="1506447"/>
            <a:ext cx="15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5539C"/>
                </a:solidFill>
                <a:latin typeface="+mn-lt"/>
              </a:rPr>
              <a:t>Extraction</a:t>
            </a:r>
            <a:endParaRPr lang="en-GB" dirty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729467" y="4778815"/>
            <a:ext cx="6262133" cy="1499353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Simulation of Physical Control System: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Complex </a:t>
            </a:r>
            <a:r>
              <a:rPr lang="en-GB" sz="1500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System: more than 9000 equations to model all the system</a:t>
            </a:r>
            <a:endParaRPr lang="en-GB" sz="15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Validated against the </a:t>
            </a:r>
            <a:r>
              <a:rPr lang="en-GB" sz="1500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real </a:t>
            </a: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system</a:t>
            </a:r>
            <a:endParaRPr lang="en-GB" sz="15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Includes </a:t>
            </a:r>
            <a:r>
              <a:rPr lang="en-GB" sz="150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fault model</a:t>
            </a: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!</a:t>
            </a:r>
            <a:endParaRPr lang="en-GB" sz="15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729467" y="2448113"/>
            <a:ext cx="4118012" cy="2133015"/>
          </a:xfrm>
          <a:prstGeom prst="rect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17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Complex Diagnostic: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Alarm flooding, “domino effect”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 single fault can stop the whole process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The 1</a:t>
            </a:r>
            <a:r>
              <a:rPr lang="en-US" sz="1500" b="0" kern="0" baseline="3000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st</a:t>
            </a: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alarm is not necessarily the most </a:t>
            </a:r>
            <a:b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</a:b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relevant for the diagnosis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The alarm list depends on the system status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GB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 knowledge-based model is not sufficient!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6" y="5805264"/>
            <a:ext cx="175642" cy="1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40152" y="1268760"/>
            <a:ext cx="15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5539C"/>
                </a:solidFill>
                <a:latin typeface="+mn-lt"/>
              </a:rPr>
              <a:t>XML Conversion</a:t>
            </a:r>
            <a:endParaRPr lang="en-GB" dirty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2280" y="2492896"/>
            <a:ext cx="1584176" cy="864096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5539C"/>
                </a:solidFill>
              </a:rPr>
              <a:t>Siemens</a:t>
            </a:r>
          </a:p>
          <a:p>
            <a:pPr algn="ctr"/>
            <a:r>
              <a:rPr lang="en-GB" dirty="0" smtClean="0">
                <a:solidFill>
                  <a:srgbClr val="15539C"/>
                </a:solidFill>
              </a:rPr>
              <a:t>WatchCAT</a:t>
            </a:r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5" name="Left-Up Arrow 4"/>
          <p:cNvSpPr/>
          <p:nvPr/>
        </p:nvSpPr>
        <p:spPr>
          <a:xfrm rot="16200000">
            <a:off x="6498780" y="867046"/>
            <a:ext cx="754956" cy="2448269"/>
          </a:xfrm>
          <a:prstGeom prst="leftUpArrow">
            <a:avLst>
              <a:gd name="adj1" fmla="val 21310"/>
              <a:gd name="adj2" fmla="val 26980"/>
              <a:gd name="adj3" fmla="val 192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5539C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972566" y="3429001"/>
            <a:ext cx="2016224" cy="1152127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1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Pattern Extraction: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Complex Event Processing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Fault Signature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Sequence Alignment 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14</a:t>
            </a:fld>
            <a:endParaRPr lang="en-GB" dirty="0">
              <a:latin typeface="+mn-lt"/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9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07504" y="980728"/>
            <a:ext cx="3879859" cy="288032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Bubbler (safety device broken) line 2:</a:t>
            </a:r>
          </a:p>
          <a:p>
            <a:endParaRPr lang="en-GB" dirty="0"/>
          </a:p>
          <a:p>
            <a:pPr lvl="1"/>
            <a:r>
              <a:rPr lang="en-GB" dirty="0"/>
              <a:t>Initial impact on the Pump module, then on the Distribution</a:t>
            </a:r>
          </a:p>
          <a:p>
            <a:endParaRPr lang="en-GB" dirty="0"/>
          </a:p>
          <a:p>
            <a:pPr lvl="1"/>
            <a:r>
              <a:rPr lang="en-GB" dirty="0"/>
              <a:t>The Distribution seems to not have alarms yet</a:t>
            </a:r>
          </a:p>
          <a:p>
            <a:endParaRPr lang="en-GB" dirty="0"/>
          </a:p>
          <a:p>
            <a:pPr lvl="1"/>
            <a:r>
              <a:rPr lang="en-GB" dirty="0"/>
              <a:t>The Entire Control Process collapses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Distribution Fault</a:t>
            </a:r>
            <a:endParaRPr lang="en-GB" dirty="0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619671" y="1143001"/>
            <a:ext cx="7281441" cy="4137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87" y="980728"/>
            <a:ext cx="3763031" cy="273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0" y="3257128"/>
            <a:ext cx="648072" cy="4607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5539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87" y="3905901"/>
            <a:ext cx="3763031" cy="248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98" y="3905900"/>
            <a:ext cx="2938772" cy="979591"/>
          </a:xfrm>
          <a:prstGeom prst="rect">
            <a:avLst/>
          </a:prstGeom>
          <a:noFill/>
          <a:ln w="25400">
            <a:solidFill>
              <a:srgbClr val="25FB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97" y="5013176"/>
            <a:ext cx="2938773" cy="1376494"/>
          </a:xfrm>
          <a:prstGeom prst="rect">
            <a:avLst/>
          </a:prstGeom>
          <a:noFill/>
          <a:ln w="25400">
            <a:solidFill>
              <a:srgbClr val="25FB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520" y="3905900"/>
            <a:ext cx="1728192" cy="86368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Explosion of events combinations</a:t>
            </a:r>
            <a:endParaRPr lang="en-GB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15</a:t>
            </a:fld>
            <a:endParaRPr lang="en-GB" dirty="0">
              <a:latin typeface="+mn-lt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4885491"/>
            <a:ext cx="2339752" cy="15041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WatchCAT</a:t>
            </a:r>
          </a:p>
          <a:p>
            <a:r>
              <a:rPr lang="en-GB" sz="1400" dirty="0" smtClean="0"/>
              <a:t>Under development</a:t>
            </a:r>
            <a:endParaRPr lang="en-GB" sz="1400" dirty="0"/>
          </a:p>
          <a:p>
            <a:r>
              <a:rPr lang="en-GB" sz="1400" dirty="0" smtClean="0"/>
              <a:t>Several versions evaluated</a:t>
            </a:r>
          </a:p>
        </p:txBody>
      </p:sp>
    </p:spTree>
    <p:extLst>
      <p:ext uri="{BB962C8B-B14F-4D97-AF65-F5344CB8AC3E}">
        <p14:creationId xmlns:p14="http://schemas.microsoft.com/office/powerpoint/2010/main" val="29161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7 0.10479 L 4.44444E-6 -2.3155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52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46 -0.08975 L 4.72222E-6 -3.1436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448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http://te-epc-lpc.web.cern.ch/te-epc-lpc/machines/lhc/pagesources/LHC-Underground-Layo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56" y="1844824"/>
            <a:ext cx="30567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Offline Control System Health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68565"/>
              </p:ext>
            </p:extLst>
          </p:nvPr>
        </p:nvGraphicFramePr>
        <p:xfrm>
          <a:off x="683567" y="1821552"/>
          <a:ext cx="5112569" cy="2255520"/>
        </p:xfrm>
        <a:graphic>
          <a:graphicData uri="http://schemas.openxmlformats.org/drawingml/2006/table">
            <a:tbl>
              <a:tblPr firstRow="1" bandRow="1"/>
              <a:tblGrid>
                <a:gridCol w="2088233"/>
                <a:gridCol w="1342826"/>
                <a:gridCol w="1681510"/>
              </a:tblGrid>
              <a:tr h="523655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Application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err="1" smtClean="0">
                          <a:solidFill>
                            <a:srgbClr val="15539C"/>
                          </a:solidFill>
                          <a:latin typeface="+mn-lt"/>
                        </a:rPr>
                        <a:t>WinCC</a:t>
                      </a:r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 OA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Systems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Parameters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(Million </a:t>
                      </a:r>
                      <a:r>
                        <a:rPr lang="en-GB" sz="1600" dirty="0" err="1" smtClean="0">
                          <a:solidFill>
                            <a:srgbClr val="15539C"/>
                          </a:solidFill>
                          <a:latin typeface="+mn-lt"/>
                        </a:rPr>
                        <a:t>dpes</a:t>
                      </a:r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)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</a:tr>
              <a:tr h="303168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ALICE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100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3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</a:tr>
              <a:tr h="303168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ATLAS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130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12 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20000"/>
                      </a:srgbClr>
                    </a:solidFill>
                  </a:tcPr>
                </a:tc>
              </a:tr>
              <a:tr h="303168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CMS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90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 smtClean="0">
                          <a:solidFill>
                            <a:srgbClr val="15539C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600" kern="1200" dirty="0">
                        <a:solidFill>
                          <a:srgbClr val="1553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</a:tr>
              <a:tr h="303168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err="1" smtClean="0">
                          <a:solidFill>
                            <a:srgbClr val="15539C"/>
                          </a:solidFill>
                          <a:latin typeface="+mn-lt"/>
                        </a:rPr>
                        <a:t>LHCb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160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10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20000"/>
                      </a:srgbClr>
                    </a:solidFill>
                  </a:tcPr>
                </a:tc>
              </a:tr>
              <a:tr h="303168"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 smtClean="0">
                          <a:solidFill>
                            <a:srgbClr val="15539C"/>
                          </a:solidFill>
                          <a:latin typeface="+mn-lt"/>
                          <a:ea typeface="+mn-ea"/>
                          <a:cs typeface="+mn-cs"/>
                        </a:rPr>
                        <a:t>Accelerator Complex</a:t>
                      </a:r>
                      <a:endParaRPr lang="en-GB" sz="1600" kern="1200" dirty="0">
                        <a:solidFill>
                          <a:srgbClr val="1553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 smtClean="0">
                          <a:solidFill>
                            <a:srgbClr val="15539C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GB" sz="1600" kern="1200" dirty="0">
                        <a:solidFill>
                          <a:srgbClr val="1553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15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30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45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61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5763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2915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068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220" algn="l" defTabSz="91430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solidFill>
                            <a:srgbClr val="15539C"/>
                          </a:solidFill>
                          <a:latin typeface="+mn-lt"/>
                        </a:rPr>
                        <a:t>10</a:t>
                      </a:r>
                      <a:endParaRPr lang="en-GB" sz="1600" dirty="0">
                        <a:solidFill>
                          <a:srgbClr val="15539C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83568" y="4260843"/>
            <a:ext cx="8217546" cy="2168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System </a:t>
            </a:r>
            <a:r>
              <a:rPr lang="en-US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architecture under analysis</a:t>
            </a:r>
            <a:r>
              <a:rPr lang="en-US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:  </a:t>
            </a:r>
          </a:p>
          <a:p>
            <a:pPr marL="912813" lvl="1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16 Control Applications </a:t>
            </a:r>
          </a:p>
          <a:p>
            <a:pPr marL="1370013" lvl="2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QPS, </a:t>
            </a:r>
            <a:r>
              <a:rPr lang="en-US" sz="1600" b="0" kern="0" dirty="0" err="1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nQPS</a:t>
            </a:r>
            <a:r>
              <a:rPr lang="en-US" sz="1600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, CRYO, CIET, CIS, PIC, WIC, LHC-CIRCUIT, PSEN </a:t>
            </a:r>
            <a:r>
              <a:rPr lang="en-US" sz="1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…</a:t>
            </a:r>
            <a:endParaRPr lang="en-US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912813" lvl="1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Linux </a:t>
            </a:r>
            <a:r>
              <a:rPr lang="en-US" b="0" kern="0" dirty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control </a:t>
            </a:r>
            <a:r>
              <a:rPr lang="en-US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PCs : ~120</a:t>
            </a:r>
          </a:p>
          <a:p>
            <a:pPr marL="912813" lvl="1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PLCs: ~300</a:t>
            </a:r>
          </a:p>
          <a:p>
            <a:pPr marL="912813" lvl="1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FECs: ~100 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endParaRPr lang="en-US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7" y="3717033"/>
            <a:ext cx="511256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16</a:t>
            </a:fld>
            <a:endParaRPr lang="en-GB" dirty="0">
              <a:latin typeface="+mn-lt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3567" y="1231331"/>
            <a:ext cx="8217546" cy="54148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Goal</a:t>
            </a:r>
            <a:r>
              <a:rPr lang="en-GB" dirty="0"/>
              <a:t>: control system faults/anomalies detection and diagnosis 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Offline Control System Health Analysis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20" name="Rectangle 126"/>
          <p:cNvSpPr>
            <a:spLocks noChangeArrowheads="1"/>
          </p:cNvSpPr>
          <p:nvPr/>
        </p:nvSpPr>
        <p:spPr bwMode="auto">
          <a:xfrm>
            <a:off x="946036" y="2483955"/>
            <a:ext cx="936104" cy="216023"/>
          </a:xfrm>
          <a:prstGeom prst="rect">
            <a:avLst/>
          </a:prstGeom>
          <a:solidFill>
            <a:srgbClr val="FFC000">
              <a:alpha val="77000"/>
            </a:srgbClr>
          </a:solidFill>
          <a:ln w="9525" cap="flat" cmpd="sng" algn="ctr">
            <a:solidFill>
              <a:srgbClr val="24246E"/>
            </a:solidFill>
            <a:prstDash val="solid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613" tIns="14400" rIns="91613" bIns="12644" anchor="t" anchorCtr="0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</a:rPr>
              <a:t>Lemon</a:t>
            </a:r>
          </a:p>
        </p:txBody>
      </p:sp>
      <p:pic>
        <p:nvPicPr>
          <p:cNvPr id="21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5712337"/>
            <a:ext cx="645218" cy="6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26"/>
          <p:cNvSpPr>
            <a:spLocks noChangeArrowheads="1"/>
          </p:cNvSpPr>
          <p:nvPr/>
        </p:nvSpPr>
        <p:spPr bwMode="auto">
          <a:xfrm>
            <a:off x="946037" y="4505031"/>
            <a:ext cx="936104" cy="216023"/>
          </a:xfrm>
          <a:prstGeom prst="rect">
            <a:avLst/>
          </a:prstGeom>
          <a:solidFill>
            <a:srgbClr val="FFC000">
              <a:alpha val="77000"/>
            </a:srgbClr>
          </a:solidFill>
          <a:ln w="9525" cap="flat" cmpd="sng" algn="ctr">
            <a:solidFill>
              <a:srgbClr val="24246E"/>
            </a:solidFill>
            <a:prstDash val="solid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613" tIns="14400" rIns="91613" bIns="12644" anchor="t" anchorCtr="0">
            <a:prstTxWarp prst="textNoShape">
              <a:avLst/>
            </a:prstTxWarp>
            <a:normAutofit fontScale="32500" lnSpcReduction="20000"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</a:rPr>
              <a:t>UNICOS</a:t>
            </a:r>
          </a:p>
        </p:txBody>
      </p:sp>
      <p:pic>
        <p:nvPicPr>
          <p:cNvPr id="24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4784883"/>
            <a:ext cx="645218" cy="6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946037" y="5472609"/>
            <a:ext cx="936104" cy="216023"/>
          </a:xfrm>
          <a:prstGeom prst="rect">
            <a:avLst/>
          </a:prstGeom>
          <a:solidFill>
            <a:srgbClr val="FFC000">
              <a:alpha val="77000"/>
            </a:srgbClr>
          </a:solidFill>
          <a:ln w="9525" cap="flat" cmpd="sng" algn="ctr">
            <a:solidFill>
              <a:srgbClr val="24246E"/>
            </a:solidFill>
            <a:prstDash val="solid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613" tIns="14400" rIns="91613" bIns="12644" anchor="t" anchorCtr="0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</a:rPr>
              <a:t>CMW FECs</a:t>
            </a:r>
          </a:p>
        </p:txBody>
      </p:sp>
      <p:pic>
        <p:nvPicPr>
          <p:cNvPr id="26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3795682"/>
            <a:ext cx="645218" cy="6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6"/>
          <p:cNvSpPr>
            <a:spLocks noChangeArrowheads="1"/>
          </p:cNvSpPr>
          <p:nvPr/>
        </p:nvSpPr>
        <p:spPr bwMode="auto">
          <a:xfrm>
            <a:off x="946036" y="3528393"/>
            <a:ext cx="936104" cy="216023"/>
          </a:xfrm>
          <a:prstGeom prst="rect">
            <a:avLst/>
          </a:prstGeom>
          <a:solidFill>
            <a:srgbClr val="FFC000">
              <a:alpha val="77000"/>
            </a:srgbClr>
          </a:solidFill>
          <a:ln w="9525" cap="flat" cmpd="sng" algn="ctr">
            <a:solidFill>
              <a:srgbClr val="24246E"/>
            </a:solidFill>
            <a:prstDash val="solid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613" tIns="14400" rIns="91613" bIns="12644" anchor="t" anchorCtr="0">
            <a:prstTxWarp prst="textNoShape">
              <a:avLst/>
            </a:prstTxWarp>
            <a:normAutofit fontScale="32500" lnSpcReduction="20000"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</a:rPr>
              <a:t>LOGs</a:t>
            </a:r>
          </a:p>
        </p:txBody>
      </p:sp>
      <p:pic>
        <p:nvPicPr>
          <p:cNvPr id="28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0" y="2767247"/>
            <a:ext cx="645218" cy="6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26"/>
          <p:cNvSpPr>
            <a:spLocks noChangeArrowheads="1"/>
          </p:cNvSpPr>
          <p:nvPr/>
        </p:nvSpPr>
        <p:spPr bwMode="auto">
          <a:xfrm>
            <a:off x="946037" y="1484785"/>
            <a:ext cx="936104" cy="216023"/>
          </a:xfrm>
          <a:prstGeom prst="rect">
            <a:avLst/>
          </a:prstGeom>
          <a:solidFill>
            <a:srgbClr val="FFC000">
              <a:alpha val="77000"/>
            </a:srgbClr>
          </a:solidFill>
          <a:ln w="9525" cap="flat" cmpd="sng" algn="ctr">
            <a:solidFill>
              <a:srgbClr val="24246E"/>
            </a:solidFill>
            <a:prstDash val="solid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613" tIns="14400" rIns="91613" bIns="12644" anchor="t" anchorCtr="0">
            <a:prstTxWarp prst="textNoShape">
              <a:avLst/>
            </a:prstTxWarp>
            <a:noAutofit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</a:rPr>
              <a:t>MOON</a:t>
            </a:r>
          </a:p>
        </p:txBody>
      </p:sp>
      <p:pic>
        <p:nvPicPr>
          <p:cNvPr id="31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3" y="1741590"/>
            <a:ext cx="645218" cy="6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464932" y="1700808"/>
            <a:ext cx="2698873" cy="675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L</a:t>
            </a:r>
            <a:r>
              <a:rPr lang="en-US" sz="14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ong term storage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Diagnostic data, alarms, devices status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493761" y="2701867"/>
            <a:ext cx="2698873" cy="675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Performances metrics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Exceptions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Status information</a:t>
            </a:r>
            <a:endParaRPr lang="en-US" sz="13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478255" y="3763621"/>
            <a:ext cx="1806001" cy="675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WinCC OA logs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Sys logs</a:t>
            </a:r>
            <a:endParaRPr lang="en-US" sz="13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464932" y="4706940"/>
            <a:ext cx="2313554" cy="675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Unified Control System</a:t>
            </a:r>
            <a:b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</a:b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Alarms</a:t>
            </a:r>
            <a:endParaRPr lang="en-US" sz="13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464933" y="5673048"/>
            <a:ext cx="2313554" cy="675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FECs logs (from </a:t>
            </a:r>
            <a:r>
              <a:rPr lang="en-US" sz="13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Splunk</a:t>
            </a:r>
            <a:r>
              <a:rPr lang="en-US" sz="13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)</a:t>
            </a:r>
            <a:endParaRPr lang="en-US" sz="1300" b="0" kern="0" dirty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41" name="Rectangle 126"/>
          <p:cNvSpPr>
            <a:spLocks noChangeArrowheads="1"/>
          </p:cNvSpPr>
          <p:nvPr/>
        </p:nvSpPr>
        <p:spPr bwMode="auto">
          <a:xfrm>
            <a:off x="5368665" y="1412776"/>
            <a:ext cx="2516561" cy="258141"/>
          </a:xfrm>
          <a:prstGeom prst="rect">
            <a:avLst/>
          </a:prstGeom>
          <a:solidFill>
            <a:srgbClr val="FFC000"/>
          </a:solidFill>
          <a:ln w="9525" cap="flat">
            <a:solidFill>
              <a:srgbClr val="24246E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613" tIns="14400" rIns="91613" bIns="12644" anchor="t" anchorCtr="0">
            <a:prstTxWarp prst="textNoShape">
              <a:avLst/>
            </a:prstTxWarp>
            <a:spAutoFit/>
          </a:bodyPr>
          <a:lstStyle/>
          <a:p>
            <a:pPr algn="ctr" defTabSz="915988" eaLnBrk="1" hangingPunct="1"/>
            <a:r>
              <a:rPr lang="en-US" sz="1500" b="1" dirty="0" smtClean="0">
                <a:solidFill>
                  <a:srgbClr val="15539C"/>
                </a:solidFill>
              </a:rPr>
              <a:t>Pre-Data Analysis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2594591"/>
              </p:ext>
            </p:extLst>
          </p:nvPr>
        </p:nvGraphicFramePr>
        <p:xfrm>
          <a:off x="4764360" y="1823824"/>
          <a:ext cx="4227240" cy="163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Right Arrow 42"/>
          <p:cNvSpPr/>
          <p:nvPr/>
        </p:nvSpPr>
        <p:spPr>
          <a:xfrm rot="5400000">
            <a:off x="7796592" y="3276365"/>
            <a:ext cx="43204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700" dirty="0">
              <a:solidFill>
                <a:srgbClr val="15539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1999" y="3636405"/>
            <a:ext cx="261273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5539C"/>
                </a:solidFill>
                <a:latin typeface="+mn-lt"/>
              </a:rPr>
              <a:t>Repository: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15539C"/>
                </a:solidFill>
              </a:rPr>
              <a:t>Temporary on 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15539C"/>
                </a:solidFill>
              </a:rPr>
              <a:t>Common place for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15539C"/>
                </a:solidFill>
              </a:rPr>
              <a:t>Fetching data at different rates</a:t>
            </a:r>
            <a:endParaRPr lang="en-GB" dirty="0" smtClean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73158" y="5929656"/>
            <a:ext cx="1584176" cy="41839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5539C"/>
                </a:solidFill>
              </a:rPr>
              <a:t>WatchCAT</a:t>
            </a:r>
            <a:endParaRPr lang="en-GB" b="1" dirty="0">
              <a:solidFill>
                <a:srgbClr val="15539C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4192634" y="1268760"/>
            <a:ext cx="1113001" cy="5079744"/>
          </a:xfrm>
          <a:prstGeom prst="bentArrow">
            <a:avLst/>
          </a:prstGeom>
          <a:solidFill>
            <a:srgbClr val="15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2123728" y="1412776"/>
            <a:ext cx="194421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2123728" y="2407207"/>
            <a:ext cx="194421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123728" y="3456385"/>
            <a:ext cx="194421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2123729" y="4392489"/>
            <a:ext cx="194421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2123728" y="5400600"/>
            <a:ext cx="194421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17</a:t>
            </a:fld>
            <a:endParaRPr lang="en-GB" dirty="0">
              <a:latin typeface="+mn-lt"/>
            </a:endParaRP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42" name="Right Arrow 41"/>
          <p:cNvSpPr/>
          <p:nvPr/>
        </p:nvSpPr>
        <p:spPr>
          <a:xfrm rot="5400000">
            <a:off x="7849223" y="5449425"/>
            <a:ext cx="43204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700" dirty="0">
              <a:solidFill>
                <a:srgbClr val="15539C"/>
              </a:solidFill>
            </a:endParaRPr>
          </a:p>
        </p:txBody>
      </p:sp>
      <p:pic>
        <p:nvPicPr>
          <p:cNvPr id="2050" name="Picture 2" descr="http://icons.iconarchive.com/icons/oxygen-icons.org/oxygen/256/Places-repository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17" y="3671800"/>
            <a:ext cx="1776996" cy="17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 rot="7636280">
            <a:off x="6968716" y="5322924"/>
            <a:ext cx="43204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700" dirty="0">
              <a:solidFill>
                <a:srgbClr val="15539C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724128" y="5688632"/>
            <a:ext cx="1341289" cy="41839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5539C"/>
                </a:solidFill>
              </a:rPr>
              <a:t>Other…</a:t>
            </a:r>
            <a:endParaRPr lang="en-GB" b="1" dirty="0">
              <a:solidFill>
                <a:srgbClr val="15539C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5580112" y="4902574"/>
            <a:ext cx="1170908" cy="596807"/>
          </a:xfrm>
          <a:prstGeom prst="wedgeRoundRectCallout">
            <a:avLst>
              <a:gd name="adj1" fmla="val 86475"/>
              <a:gd name="adj2" fmla="val 407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>
                <a:solidFill>
                  <a:schemeClr val="bg1">
                    <a:lumMod val="50000"/>
                  </a:schemeClr>
                </a:solidFill>
              </a:rPr>
              <a:t>Shared Access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endParaRPr lang="en-GB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683567" y="1231331"/>
            <a:ext cx="8217546" cy="51980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Issues:</a:t>
            </a:r>
          </a:p>
          <a:p>
            <a:pPr lvl="1"/>
            <a:r>
              <a:rPr lang="en-GB" dirty="0"/>
              <a:t>Huge amount of data [~130GB + LHC]</a:t>
            </a:r>
          </a:p>
          <a:p>
            <a:pPr lvl="1"/>
            <a:r>
              <a:rPr lang="en-GB" dirty="0"/>
              <a:t>Different data types:</a:t>
            </a:r>
          </a:p>
          <a:p>
            <a:pPr lvl="2"/>
            <a:r>
              <a:rPr lang="en-GB" dirty="0"/>
              <a:t>Structured/Not Structured</a:t>
            </a:r>
          </a:p>
          <a:p>
            <a:pPr lvl="2"/>
            <a:r>
              <a:rPr lang="en-GB" dirty="0"/>
              <a:t>Numerical  / Boolean / Plain-text</a:t>
            </a:r>
          </a:p>
          <a:p>
            <a:pPr lvl="2"/>
            <a:r>
              <a:rPr lang="en-GB" dirty="0"/>
              <a:t>Gaps, missing some metadata</a:t>
            </a:r>
          </a:p>
          <a:p>
            <a:pPr lvl="1"/>
            <a:r>
              <a:rPr lang="en-GB" dirty="0"/>
              <a:t>Unsynchronized data sources</a:t>
            </a:r>
          </a:p>
          <a:p>
            <a:pPr lvl="1"/>
            <a:r>
              <a:rPr lang="en-GB" dirty="0"/>
              <a:t>Different relationships among the subsystems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 smtClean="0"/>
              <a:t>Consequences:</a:t>
            </a:r>
            <a:endParaRPr lang="en-GB" dirty="0"/>
          </a:p>
          <a:p>
            <a:pPr lvl="1"/>
            <a:r>
              <a:rPr lang="en-GB" dirty="0"/>
              <a:t>no single framework out of the box to </a:t>
            </a:r>
            <a:r>
              <a:rPr lang="en-GB" dirty="0" smtClean="0"/>
              <a:t>analyse </a:t>
            </a:r>
            <a:r>
              <a:rPr lang="en-GB" dirty="0"/>
              <a:t>numerical data and not (next version of WatchCAT)</a:t>
            </a:r>
          </a:p>
          <a:p>
            <a:pPr lvl="1"/>
            <a:r>
              <a:rPr lang="en-GB" dirty="0"/>
              <a:t>Necessary  a combination of tools for a complete data analysis (log processing, statistical analysis, pattern recognition…)</a:t>
            </a:r>
          </a:p>
          <a:p>
            <a:pPr lvl="1"/>
            <a:r>
              <a:rPr lang="en-GB" dirty="0"/>
              <a:t>Split this use-case into smaller ones:</a:t>
            </a:r>
          </a:p>
          <a:p>
            <a:pPr lvl="2"/>
            <a:r>
              <a:rPr lang="en-GB" dirty="0"/>
              <a:t>signal analysis use-case (next version of WatchCAT will provide predictive trending capabilities)</a:t>
            </a:r>
          </a:p>
          <a:p>
            <a:pPr lvl="2"/>
            <a:r>
              <a:rPr lang="en-GB" dirty="0" smtClean="0"/>
              <a:t>semi-automatic </a:t>
            </a:r>
            <a:r>
              <a:rPr lang="en-GB" dirty="0"/>
              <a:t>extraction of statistical metrics and </a:t>
            </a:r>
            <a:r>
              <a:rPr lang="en-GB" dirty="0" smtClean="0"/>
              <a:t>thresholds: </a:t>
            </a:r>
            <a:endParaRPr lang="en-GB" dirty="0"/>
          </a:p>
          <a:p>
            <a:pPr lvl="3"/>
            <a:r>
              <a:rPr lang="en-GB" b="1" dirty="0" smtClean="0"/>
              <a:t>threshold learning for alarms analysis  </a:t>
            </a:r>
            <a:endParaRPr lang="en-GB" b="1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5" name="Picture 13" descr="http://te-epc-lpc.web.cern.ch/te-epc-lpc/machines/lhc/pagesources/LHC-Underground-Layo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484784"/>
            <a:ext cx="2691408" cy="19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357313" y="228600"/>
            <a:ext cx="7634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Offline Control System Health: Status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18</a:t>
            </a:fld>
            <a:endParaRPr lang="en-GB" dirty="0"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Threshold Learning for</a:t>
            </a:r>
            <a:b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Alarms Analysis </a:t>
            </a:r>
            <a:r>
              <a:rPr lang="en-US" sz="3200" b="0" kern="0" dirty="0">
                <a:latin typeface="+mj-lt"/>
                <a:ea typeface="+mj-ea"/>
                <a:cs typeface="+mj-cs"/>
              </a:rPr>
              <a:t>F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low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  <a:latin typeface="+mn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346940" y="2660873"/>
            <a:ext cx="2721004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99748" y="2372841"/>
            <a:ext cx="1584176" cy="86409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5539C"/>
                </a:solidFill>
              </a:rPr>
              <a:t>Alarms List</a:t>
            </a:r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724128" y="2645107"/>
            <a:ext cx="1584176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5539C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 rot="5400000">
            <a:off x="2519772" y="2300833"/>
            <a:ext cx="1944216" cy="720080"/>
          </a:xfrm>
          <a:prstGeom prst="mathMinus">
            <a:avLst/>
          </a:prstGeom>
          <a:solidFill>
            <a:srgbClr val="6600F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07442" y="1292721"/>
            <a:ext cx="15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Filtering &amp; Aggregation</a:t>
            </a:r>
            <a:endParaRPr lang="en-GB" dirty="0"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43800" y="2372841"/>
            <a:ext cx="1557313" cy="864096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5539C"/>
                </a:solidFill>
              </a:rPr>
              <a:t>POJOs</a:t>
            </a:r>
          </a:p>
        </p:txBody>
      </p:sp>
      <p:sp>
        <p:nvSpPr>
          <p:cNvPr id="22" name="Right Arrow 21"/>
          <p:cNvSpPr/>
          <p:nvPr/>
        </p:nvSpPr>
        <p:spPr>
          <a:xfrm rot="5400000">
            <a:off x="7377559" y="3668888"/>
            <a:ext cx="1085628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700" dirty="0">
              <a:solidFill>
                <a:srgbClr val="15539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5314" y="3005147"/>
            <a:ext cx="15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Extraction</a:t>
            </a:r>
            <a:endParaRPr lang="en-GB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0747" y="2984454"/>
            <a:ext cx="15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Conversion</a:t>
            </a:r>
            <a:endParaRPr lang="en-GB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6376" y="3596977"/>
            <a:ext cx="118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Injection</a:t>
            </a:r>
            <a:endParaRPr lang="en-GB" dirty="0">
              <a:latin typeface="+mn-lt"/>
            </a:endParaRPr>
          </a:p>
        </p:txBody>
      </p:sp>
      <p:pic>
        <p:nvPicPr>
          <p:cNvPr id="27" name="Picture 2" descr="http://docs.jboss.org/drools/release/5.4.0.Final/droolsjbpm-integration-docs/html_single/images/droolsIntegration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5049"/>
            <a:ext cx="29527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 rot="10800000">
            <a:off x="4198404" y="4963802"/>
            <a:ext cx="1237692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700" dirty="0">
              <a:solidFill>
                <a:srgbClr val="15539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34180" y="4605089"/>
            <a:ext cx="127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Reporting</a:t>
            </a:r>
            <a:endParaRPr lang="en-GB" dirty="0">
              <a:latin typeface="+mn-lt"/>
            </a:endParaRPr>
          </a:p>
        </p:txBody>
      </p:sp>
      <p:sp>
        <p:nvSpPr>
          <p:cNvPr id="31" name="Rectangle 126"/>
          <p:cNvSpPr>
            <a:spLocks noChangeArrowheads="1"/>
          </p:cNvSpPr>
          <p:nvPr/>
        </p:nvSpPr>
        <p:spPr bwMode="auto">
          <a:xfrm>
            <a:off x="274695" y="1939052"/>
            <a:ext cx="936104" cy="216023"/>
          </a:xfrm>
          <a:prstGeom prst="rect">
            <a:avLst/>
          </a:prstGeom>
          <a:solidFill>
            <a:srgbClr val="FFC000">
              <a:alpha val="77000"/>
            </a:srgbClr>
          </a:solidFill>
          <a:ln w="9525" cap="flat" cmpd="sng" algn="ctr">
            <a:solidFill>
              <a:srgbClr val="24246E"/>
            </a:solidFill>
            <a:prstDash val="solid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613" tIns="14400" rIns="91613" bIns="12644" anchor="t" anchorCtr="0">
            <a:prstTxWarp prst="textNoShape">
              <a:avLst/>
            </a:prstTxWarp>
            <a:noAutofit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</a:rPr>
              <a:t>MOON</a:t>
            </a:r>
          </a:p>
        </p:txBody>
      </p:sp>
      <p:pic>
        <p:nvPicPr>
          <p:cNvPr id="32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031287" cy="10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4"/>
          <p:cNvSpPr txBox="1">
            <a:spLocks/>
          </p:cNvSpPr>
          <p:nvPr/>
        </p:nvSpPr>
        <p:spPr>
          <a:xfrm>
            <a:off x="5508105" y="5037586"/>
            <a:ext cx="3228758" cy="829419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800">
                <a:solidFill>
                  <a:srgbClr val="15539C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240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40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539C"/>
                </a:solidFill>
                <a:latin typeface="+mn-lt"/>
              </a:defRPr>
            </a:lvl6pPr>
            <a:lvl7pPr marL="2971492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539C"/>
                </a:solidFill>
                <a:latin typeface="+mn-lt"/>
              </a:defRPr>
            </a:lvl7pPr>
            <a:lvl8pPr marL="3428645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539C"/>
                </a:solidFill>
                <a:latin typeface="+mn-lt"/>
              </a:defRPr>
            </a:lvl8pPr>
            <a:lvl9pPr marL="3885797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539C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800" b="0" kern="0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6EE8AE75-B42E-4FD8-824C-5A03A4FE1202}" type="slidenum">
              <a:rPr lang="en-GB" smtClean="0">
                <a:latin typeface="+mn-lt"/>
              </a:rPr>
              <a:pPr>
                <a:defRPr/>
              </a:pPr>
              <a:t>19</a:t>
            </a:fld>
            <a:endParaRPr lang="en-GB" dirty="0">
              <a:latin typeface="+mn-lt"/>
            </a:endParaRP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508105" y="5158603"/>
            <a:ext cx="3483495" cy="107870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CEP engine</a:t>
            </a:r>
          </a:p>
          <a:p>
            <a:r>
              <a:rPr lang="en-GB" dirty="0"/>
              <a:t>Open-source rules engine </a:t>
            </a:r>
          </a:p>
          <a:p>
            <a:r>
              <a:rPr lang="en-GB" dirty="0"/>
              <a:t>declarative paradigm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48908"/>
            <a:ext cx="4018891" cy="22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Arrow 36"/>
          <p:cNvSpPr/>
          <p:nvPr/>
        </p:nvSpPr>
        <p:spPr>
          <a:xfrm rot="16200000">
            <a:off x="300025" y="3451264"/>
            <a:ext cx="790261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700" dirty="0">
              <a:solidFill>
                <a:srgbClr val="15539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3501008"/>
            <a:ext cx="127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Feedback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4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Major Review – Siemens CERN </a:t>
            </a:r>
            <a:r>
              <a:rPr lang="pl-PL" dirty="0" smtClean="0"/>
              <a:t>o</a:t>
            </a:r>
            <a:r>
              <a:rPr lang="en-GB" dirty="0" err="1" smtClean="0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</a:t>
            </a:fld>
            <a:endParaRPr lang="en-GB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5536" y="5298157"/>
            <a:ext cx="8352928" cy="867147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Siemens/ETM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Supervisor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5536" y="4354102"/>
            <a:ext cx="8352928" cy="867147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CERN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Supervisor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95536" y="3429000"/>
            <a:ext cx="8352928" cy="848320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openlab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Researcher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24380246"/>
              </p:ext>
            </p:extLst>
          </p:nvPr>
        </p:nvGraphicFramePr>
        <p:xfrm>
          <a:off x="224408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254256" y="1062790"/>
            <a:ext cx="6048672" cy="1070066"/>
            <a:chOff x="1763688" y="918774"/>
            <a:chExt cx="6048672" cy="107006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763688" y="918774"/>
              <a:ext cx="6048672" cy="1070066"/>
            </a:xfrm>
            <a:prstGeom prst="round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Management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049496" y="1340768"/>
              <a:ext cx="2450496" cy="576064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Siemens - Thomas Hahn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ETM - Guenther Zoffmann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148064" y="1340768"/>
              <a:ext cx="2520280" cy="576064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CERN - Manuel Gonzalez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995936" y="5694326"/>
            <a:ext cx="1080120" cy="239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ON-LINE analysis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en-GB" dirty="0" smtClean="0"/>
              <a:t>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ounded Rectangle 117"/>
          <p:cNvSpPr/>
          <p:nvPr/>
        </p:nvSpPr>
        <p:spPr>
          <a:xfrm>
            <a:off x="1066800" y="1371600"/>
            <a:ext cx="7696686" cy="3505200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endParaRPr lang="en-US" dirty="0">
              <a:solidFill>
                <a:srgbClr val="15539C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028529" y="1409322"/>
            <a:ext cx="7696686" cy="3505200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endParaRPr lang="en-US" dirty="0">
              <a:solidFill>
                <a:srgbClr val="15539C"/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323528" y="2142995"/>
            <a:ext cx="8905144" cy="3750628"/>
            <a:chOff x="103361" y="2750368"/>
            <a:chExt cx="8905144" cy="3750628"/>
          </a:xfrm>
        </p:grpSpPr>
        <p:grpSp>
          <p:nvGrpSpPr>
            <p:cNvPr id="186" name="Group 185"/>
            <p:cNvGrpSpPr/>
            <p:nvPr/>
          </p:nvGrpSpPr>
          <p:grpSpPr>
            <a:xfrm>
              <a:off x="1403648" y="2750368"/>
              <a:ext cx="7604857" cy="3750628"/>
              <a:chOff x="1043608" y="2750368"/>
              <a:chExt cx="7964897" cy="3750628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rot="5400000">
                <a:off x="3167844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>
                <a:off x="3364618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>
                <a:off x="2663788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>
                <a:off x="2447764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>
                <a:off x="1655676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>
                <a:off x="1223628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1007604" y="5974901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176659" y="5722873"/>
                <a:ext cx="3111080" cy="0"/>
              </a:xfrm>
              <a:prstGeom prst="line">
                <a:avLst/>
              </a:prstGeom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16"/>
              <p:cNvSpPr txBox="1">
                <a:spLocks noChangeArrowheads="1"/>
              </p:cNvSpPr>
              <p:nvPr/>
            </p:nvSpPr>
            <p:spPr bwMode="auto">
              <a:xfrm>
                <a:off x="3431009" y="5435442"/>
                <a:ext cx="100811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0" dirty="0" smtClean="0">
                    <a:solidFill>
                      <a:srgbClr val="15539C"/>
                    </a:solidFill>
                    <a:latin typeface="Calibri" pitchFamily="34" charset="0"/>
                  </a:rPr>
                  <a:t>Fieldbus</a:t>
                </a:r>
                <a:endParaRPr lang="en-US" sz="1600" b="0" dirty="0">
                  <a:solidFill>
                    <a:srgbClr val="15539C"/>
                  </a:solidFill>
                  <a:latin typeface="Calibri" pitchFamily="34" charset="0"/>
                </a:endParaRPr>
              </a:p>
            </p:txBody>
          </p:sp>
          <p:pic>
            <p:nvPicPr>
              <p:cNvPr id="199" name="Picture 35" descr="SI_PS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61383" y="6012046"/>
                <a:ext cx="241300" cy="349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Picture 35" descr="SI_PS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0933" y="6145396"/>
                <a:ext cx="246063" cy="355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Picture 13" descr="C:\Documents and Settings\Enrique Blanco.PCEBHOME\Desktop\presentations\flowmeter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88459" y="5978708"/>
                <a:ext cx="200025" cy="3032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Picture 13" descr="C:\Documents and Settings\Enrique Blanco.PCEBHOME\Desktop\presentations\flowmeter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2772" y="6066021"/>
                <a:ext cx="200025" cy="3032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Object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18420" y="6034271"/>
                <a:ext cx="628651" cy="3794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Picture 5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43608" y="6049700"/>
                <a:ext cx="371475" cy="2492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Picture 5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59632" y="6154921"/>
                <a:ext cx="371475" cy="24923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6" name="Straight Connector 205"/>
              <p:cNvCxnSpPr/>
              <p:nvPr/>
            </p:nvCxnSpPr>
            <p:spPr>
              <a:xfrm rot="16200000" flipH="1">
                <a:off x="2518024" y="3959350"/>
                <a:ext cx="288033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Elbow Connector 74"/>
              <p:cNvCxnSpPr>
                <a:cxnSpLocks noChangeShapeType="1"/>
                <a:stCxn id="212" idx="3"/>
              </p:cNvCxnSpPr>
              <p:nvPr/>
            </p:nvCxnSpPr>
            <p:spPr bwMode="auto">
              <a:xfrm>
                <a:off x="2715221" y="4436576"/>
                <a:ext cx="344611" cy="710233"/>
              </a:xfrm>
              <a:prstGeom prst="bentConnector2">
                <a:avLst/>
              </a:prstGeom>
              <a:noFill/>
              <a:ln w="9525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1403648" y="3805518"/>
                <a:ext cx="6984776" cy="15923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116"/>
              <p:cNvSpPr txBox="1">
                <a:spLocks noChangeArrowheads="1"/>
              </p:cNvSpPr>
              <p:nvPr/>
            </p:nvSpPr>
            <p:spPr bwMode="auto">
              <a:xfrm>
                <a:off x="8446653" y="3651705"/>
                <a:ext cx="4508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0" dirty="0">
                    <a:solidFill>
                      <a:srgbClr val="15539C"/>
                    </a:solidFill>
                    <a:latin typeface="Calibri" pitchFamily="34" charset="0"/>
                  </a:rPr>
                  <a:t>TN</a:t>
                </a:r>
              </a:p>
            </p:txBody>
          </p:sp>
          <p:cxnSp>
            <p:nvCxnSpPr>
              <p:cNvPr id="210" name="Straight Connector 209"/>
              <p:cNvCxnSpPr>
                <a:endCxn id="218" idx="0"/>
              </p:cNvCxnSpPr>
              <p:nvPr/>
            </p:nvCxnSpPr>
            <p:spPr>
              <a:xfrm flipH="1">
                <a:off x="1403648" y="3805518"/>
                <a:ext cx="11435" cy="10532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endCxn id="216" idx="0"/>
              </p:cNvCxnSpPr>
              <p:nvPr/>
            </p:nvCxnSpPr>
            <p:spPr>
              <a:xfrm>
                <a:off x="3203848" y="3836649"/>
                <a:ext cx="0" cy="95012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2" name="Picture 2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11959" y="4066689"/>
                <a:ext cx="703262" cy="739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Picture 21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47665" y="4189152"/>
                <a:ext cx="578997" cy="21602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14" name="Elbow Connector 76"/>
              <p:cNvCxnSpPr>
                <a:cxnSpLocks noChangeShapeType="1"/>
                <a:stCxn id="212" idx="1"/>
              </p:cNvCxnSpPr>
              <p:nvPr/>
            </p:nvCxnSpPr>
            <p:spPr bwMode="auto">
              <a:xfrm rot="10800000" flipV="1">
                <a:off x="1547665" y="4436575"/>
                <a:ext cx="464295" cy="710233"/>
              </a:xfrm>
              <a:prstGeom prst="bentConnector2">
                <a:avLst/>
              </a:prstGeom>
              <a:noFill/>
              <a:ln w="9525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15" name="Straight Connector 214"/>
              <p:cNvCxnSpPr/>
              <p:nvPr/>
            </p:nvCxnSpPr>
            <p:spPr>
              <a:xfrm rot="5400000">
                <a:off x="2879812" y="5470845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6" name="Picture 72" descr="cpu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15816" y="4786769"/>
                <a:ext cx="576064" cy="60331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17" name="Straight Connector 216"/>
              <p:cNvCxnSpPr/>
              <p:nvPr/>
            </p:nvCxnSpPr>
            <p:spPr>
              <a:xfrm rot="5400000">
                <a:off x="1151620" y="5470845"/>
                <a:ext cx="50405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8" name="Object 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8265319"/>
                  </p:ext>
                </p:extLst>
              </p:nvPr>
            </p:nvGraphicFramePr>
            <p:xfrm>
              <a:off x="1115616" y="4858777"/>
              <a:ext cx="576064" cy="4320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8" name="Paint Shop Pro Image" r:id="rId11" imgW="2292062" imgH="1423619" progId="">
                      <p:embed/>
                    </p:oleObj>
                  </mc:Choice>
                  <mc:Fallback>
                    <p:oleObj name="Paint Shop Pro Image" r:id="rId11" imgW="2292062" imgH="1423619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5616" y="4858777"/>
                            <a:ext cx="576064" cy="4320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9" name="TextBox 218"/>
              <p:cNvSpPr txBox="1"/>
              <p:nvPr/>
            </p:nvSpPr>
            <p:spPr bwMode="auto">
              <a:xfrm>
                <a:off x="2051720" y="5002793"/>
                <a:ext cx="79208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PLCs</a:t>
                </a:r>
                <a:endParaRPr lang="en-US" sz="1100" b="0" dirty="0">
                  <a:solidFill>
                    <a:srgbClr val="15539C"/>
                  </a:solidFill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 bwMode="auto">
              <a:xfrm>
                <a:off x="3781834" y="5784705"/>
                <a:ext cx="924024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Sensors 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&amp;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Actuators</a:t>
                </a:r>
                <a:endParaRPr lang="en-US" sz="1100" b="0" dirty="0">
                  <a:solidFill>
                    <a:srgbClr val="15539C"/>
                  </a:solidFill>
                </a:endParaRPr>
              </a:p>
            </p:txBody>
          </p:sp>
          <p:pic>
            <p:nvPicPr>
              <p:cNvPr id="221" name="Picture 2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55825" y="3093324"/>
                <a:ext cx="508293" cy="4796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2" name="TextBox 221"/>
              <p:cNvSpPr txBox="1"/>
              <p:nvPr/>
            </p:nvSpPr>
            <p:spPr bwMode="auto">
              <a:xfrm>
                <a:off x="2876353" y="2750368"/>
                <a:ext cx="10672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0" dirty="0">
                    <a:solidFill>
                      <a:srgbClr val="15539C"/>
                    </a:solidFill>
                  </a:rPr>
                  <a:t>MOON</a:t>
                </a:r>
              </a:p>
              <a:p>
                <a:pPr algn="ctr" eaLnBrk="0" hangingPunct="0">
                  <a:defRPr/>
                </a:pPr>
                <a:r>
                  <a:rPr lang="en-US" sz="1000" b="0" dirty="0">
                    <a:solidFill>
                      <a:srgbClr val="15539C"/>
                    </a:solidFill>
                  </a:rPr>
                  <a:t>(Monitoring</a:t>
                </a:r>
                <a:r>
                  <a:rPr lang="en-US" sz="1100" b="0" dirty="0">
                    <a:solidFill>
                      <a:srgbClr val="15539C"/>
                    </a:solidFill>
                  </a:rPr>
                  <a:t>)</a:t>
                </a:r>
              </a:p>
            </p:txBody>
          </p:sp>
          <p:pic>
            <p:nvPicPr>
              <p:cNvPr id="223" name="Picture 4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20" t="7422" r="16973" b="5079"/>
              <a:stretch/>
            </p:blipFill>
            <p:spPr bwMode="auto">
              <a:xfrm>
                <a:off x="2104814" y="2866393"/>
                <a:ext cx="485802" cy="589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" name="Picture 71" descr="C:\Documents and Settings\eblanco\Local Settings\Temporary Internet Files\Content.IE5\4P84RBAS\MCj04315660000[1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70251" y="3036641"/>
                <a:ext cx="519113" cy="52228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25" name="Straight Connector 224"/>
              <p:cNvCxnSpPr>
                <a:stCxn id="224" idx="2"/>
              </p:cNvCxnSpPr>
              <p:nvPr/>
            </p:nvCxnSpPr>
            <p:spPr>
              <a:xfrm>
                <a:off x="4329808" y="3558926"/>
                <a:ext cx="0" cy="2777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6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7843" y="4574675"/>
                <a:ext cx="937317" cy="68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7" name="Group 226"/>
              <p:cNvGrpSpPr/>
              <p:nvPr/>
            </p:nvGrpSpPr>
            <p:grpSpPr>
              <a:xfrm>
                <a:off x="6171379" y="3842335"/>
                <a:ext cx="1414186" cy="917421"/>
                <a:chOff x="731311" y="2171201"/>
                <a:chExt cx="1498569" cy="1039642"/>
              </a:xfrm>
            </p:grpSpPr>
            <p:pic>
              <p:nvPicPr>
                <p:cNvPr id="252" name="Picture 25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31311" y="2471070"/>
                  <a:ext cx="703262" cy="7397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3" name="TextBox 252"/>
                <p:cNvSpPr txBox="1"/>
                <p:nvPr/>
              </p:nvSpPr>
              <p:spPr bwMode="auto">
                <a:xfrm>
                  <a:off x="1051262" y="2903467"/>
                  <a:ext cx="1178618" cy="29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100" b="0" dirty="0">
                    <a:solidFill>
                      <a:srgbClr val="15539C"/>
                    </a:solidFill>
                  </a:endParaRPr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119932" y="2171201"/>
                  <a:ext cx="0" cy="41821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8" name="Picture 2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700354" y="4145058"/>
                <a:ext cx="578997" cy="21602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29" name="Straight Connector 228"/>
              <p:cNvCxnSpPr>
                <a:endCxn id="245" idx="0"/>
              </p:cNvCxnSpPr>
              <p:nvPr/>
            </p:nvCxnSpPr>
            <p:spPr>
              <a:xfrm>
                <a:off x="5667688" y="3805518"/>
                <a:ext cx="9525" cy="9485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/>
              <p:cNvSpPr txBox="1"/>
              <p:nvPr/>
            </p:nvSpPr>
            <p:spPr bwMode="auto">
              <a:xfrm>
                <a:off x="7879077" y="5058719"/>
                <a:ext cx="112942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High Voltage</a:t>
                </a:r>
              </a:p>
            </p:txBody>
          </p:sp>
          <p:cxnSp>
            <p:nvCxnSpPr>
              <p:cNvPr id="231" name="Straight Connector 230"/>
              <p:cNvCxnSpPr>
                <a:endCxn id="226" idx="0"/>
              </p:cNvCxnSpPr>
              <p:nvPr/>
            </p:nvCxnSpPr>
            <p:spPr>
              <a:xfrm>
                <a:off x="7539181" y="3815333"/>
                <a:ext cx="17321" cy="75934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/>
              <p:cNvSpPr txBox="1"/>
              <p:nvPr/>
            </p:nvSpPr>
            <p:spPr bwMode="auto">
              <a:xfrm>
                <a:off x="4753569" y="4105050"/>
                <a:ext cx="92278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DIM/CMW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 bwMode="auto">
              <a:xfrm>
                <a:off x="7521006" y="4145058"/>
                <a:ext cx="92278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0" dirty="0" smtClean="0">
                    <a:solidFill>
                      <a:srgbClr val="15539C"/>
                    </a:solidFill>
                  </a:rPr>
                  <a:t>OPC</a:t>
                </a: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4968552" y="4754050"/>
                <a:ext cx="1294530" cy="1385891"/>
                <a:chOff x="4968552" y="4754050"/>
                <a:chExt cx="1294530" cy="1385891"/>
              </a:xfrm>
            </p:grpSpPr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42094" y="4754050"/>
                  <a:ext cx="1070238" cy="5321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6" name="Picture 35" descr="SI_PS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62029" y="5790691"/>
                  <a:ext cx="241300" cy="349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7" name="Picture 57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68552" y="5835550"/>
                  <a:ext cx="371475" cy="2492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248" name="Straight Connector 247"/>
                <p:cNvCxnSpPr>
                  <a:endCxn id="247" idx="0"/>
                </p:cNvCxnSpPr>
                <p:nvPr/>
              </p:nvCxnSpPr>
              <p:spPr>
                <a:xfrm flipH="1">
                  <a:off x="5154290" y="5152608"/>
                  <a:ext cx="528389" cy="682942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>
                  <a:endCxn id="246" idx="0"/>
                </p:cNvCxnSpPr>
                <p:nvPr/>
              </p:nvCxnSpPr>
              <p:spPr>
                <a:xfrm>
                  <a:off x="5682679" y="5170274"/>
                  <a:ext cx="0" cy="620417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0" name="Picture 13" descr="C:\Documents and Settings\Enrique Blanco.PCEBHOME\Desktop\presentations\flowmeter.TIF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63057" y="5787863"/>
                  <a:ext cx="200025" cy="3032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251" name="Straight Connector 250"/>
                <p:cNvCxnSpPr>
                  <a:endCxn id="250" idx="0"/>
                </p:cNvCxnSpPr>
                <p:nvPr/>
              </p:nvCxnSpPr>
              <p:spPr>
                <a:xfrm>
                  <a:off x="5682679" y="5152608"/>
                  <a:ext cx="480391" cy="635255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5" name="Picture 23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693186" y="3150886"/>
                <a:ext cx="507810" cy="18946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6" name="Group 235"/>
              <p:cNvGrpSpPr/>
              <p:nvPr/>
            </p:nvGrpSpPr>
            <p:grpSpPr>
              <a:xfrm>
                <a:off x="4987835" y="2751691"/>
                <a:ext cx="1384365" cy="1073045"/>
                <a:chOff x="678902" y="2374206"/>
                <a:chExt cx="1550978" cy="1136206"/>
              </a:xfrm>
            </p:grpSpPr>
            <p:pic>
              <p:nvPicPr>
                <p:cNvPr id="242" name="Picture 24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78902" y="2374206"/>
                  <a:ext cx="703262" cy="7397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43" name="TextBox 242"/>
                <p:cNvSpPr txBox="1"/>
                <p:nvPr/>
              </p:nvSpPr>
              <p:spPr bwMode="auto">
                <a:xfrm>
                  <a:off x="1051262" y="2903467"/>
                  <a:ext cx="1178618" cy="2770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100" b="0" dirty="0">
                    <a:solidFill>
                      <a:srgbClr val="15539C"/>
                    </a:solidFill>
                  </a:endParaRPr>
                </a:p>
              </p:txBody>
            </p: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119932" y="3092201"/>
                  <a:ext cx="0" cy="41821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7" name="Picture 23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99992" y="2785110"/>
                <a:ext cx="578997" cy="2160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Picture 71" descr="C:\Documents and Settings\eblanco\Local Settings\Temporary Internet Files\Content.IE5\4P84RBAS\MCj04315660000[1]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982398" y="3025646"/>
                <a:ext cx="519113" cy="52228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9" name="Straight Connector 238"/>
              <p:cNvCxnSpPr>
                <a:stCxn id="238" idx="2"/>
              </p:cNvCxnSpPr>
              <p:nvPr/>
            </p:nvCxnSpPr>
            <p:spPr>
              <a:xfrm>
                <a:off x="8241955" y="3547931"/>
                <a:ext cx="0" cy="2777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>
                <a:stCxn id="223" idx="2"/>
              </p:cNvCxnSpPr>
              <p:nvPr/>
            </p:nvCxnSpPr>
            <p:spPr>
              <a:xfrm>
                <a:off x="2347715" y="3456340"/>
                <a:ext cx="0" cy="36510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402729" y="3541280"/>
                <a:ext cx="0" cy="2777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Rounded Rectangle 186"/>
            <p:cNvSpPr/>
            <p:nvPr/>
          </p:nvSpPr>
          <p:spPr>
            <a:xfrm>
              <a:off x="103361" y="5677590"/>
              <a:ext cx="1311723" cy="68128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  <a:t>Field </a:t>
              </a:r>
              <a:b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</a:br>
              <a: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  <a:t>layer</a:t>
              </a:r>
              <a:endParaRPr lang="en-GB" sz="1400" dirty="0">
                <a:solidFill>
                  <a:srgbClr val="15539C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103361" y="4436576"/>
              <a:ext cx="1311723" cy="868225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  <a:t>Process</a:t>
              </a:r>
              <a:b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</a:br>
              <a: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  <a:t>layer</a:t>
              </a:r>
              <a:endParaRPr lang="en-GB" sz="1400" dirty="0">
                <a:solidFill>
                  <a:srgbClr val="15539C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103361" y="2751691"/>
              <a:ext cx="1311723" cy="10697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  <a:t>Supervision</a:t>
              </a:r>
              <a:b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</a:br>
              <a:r>
                <a:rPr lang="en-GB" sz="1400" dirty="0" smtClean="0">
                  <a:solidFill>
                    <a:srgbClr val="15539C"/>
                  </a:solidFill>
                  <a:latin typeface="Ubuntu" panose="020B0504030602030204" pitchFamily="34" charset="0"/>
                </a:rPr>
                <a:t>layer</a:t>
              </a:r>
              <a:endParaRPr lang="en-GB" sz="1400" dirty="0">
                <a:solidFill>
                  <a:srgbClr val="15539C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859216" cy="11430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Our vision of the 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12 Feb 2014</a:t>
            </a:r>
            <a:endParaRPr lang="en-GB" dirty="0"/>
          </a:p>
        </p:txBody>
      </p:sp>
      <p:sp>
        <p:nvSpPr>
          <p:cNvPr id="255" name="Rounded Rectangle 254"/>
          <p:cNvSpPr/>
          <p:nvPr/>
        </p:nvSpPr>
        <p:spPr>
          <a:xfrm>
            <a:off x="990600" y="1447800"/>
            <a:ext cx="7696686" cy="3505200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endParaRPr lang="en-US" dirty="0">
              <a:solidFill>
                <a:srgbClr val="15539C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2709100" y="1447800"/>
            <a:ext cx="4259687" cy="258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5539C"/>
                </a:solidFill>
              </a:rPr>
              <a:t>Data Analysis </a:t>
            </a:r>
            <a:r>
              <a:rPr lang="en-US" dirty="0" smtClean="0">
                <a:solidFill>
                  <a:srgbClr val="15539C"/>
                </a:solidFill>
              </a:rPr>
              <a:t>Framework</a:t>
            </a:r>
            <a:endParaRPr lang="en-US" dirty="0">
              <a:solidFill>
                <a:srgbClr val="15539C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1746449" y="4473884"/>
            <a:ext cx="4103443" cy="326716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rgbClr val="15539C"/>
                </a:solidFill>
              </a:rPr>
              <a:t>Data collection &amp; feedback</a:t>
            </a:r>
            <a:endParaRPr lang="en-US" b="0" dirty="0">
              <a:solidFill>
                <a:srgbClr val="15539C"/>
              </a:solidFill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3954551" y="4800600"/>
            <a:ext cx="1752601" cy="415741"/>
            <a:chOff x="3954551" y="4800600"/>
            <a:chExt cx="1752601" cy="415741"/>
          </a:xfrm>
        </p:grpSpPr>
        <p:cxnSp>
          <p:nvCxnSpPr>
            <p:cNvPr id="259" name="Straight Arrow Connector 258"/>
            <p:cNvCxnSpPr/>
            <p:nvPr/>
          </p:nvCxnSpPr>
          <p:spPr bwMode="auto">
            <a:xfrm flipH="1">
              <a:off x="3954551" y="4800600"/>
              <a:ext cx="1" cy="4157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5539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1" name="Straight Arrow Connector 260"/>
            <p:cNvCxnSpPr/>
            <p:nvPr/>
          </p:nvCxnSpPr>
          <p:spPr bwMode="auto">
            <a:xfrm flipH="1">
              <a:off x="5707151" y="4800601"/>
              <a:ext cx="1" cy="4157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5539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4" name="Group 263"/>
          <p:cNvGrpSpPr/>
          <p:nvPr/>
        </p:nvGrpSpPr>
        <p:grpSpPr>
          <a:xfrm>
            <a:off x="2438401" y="4800599"/>
            <a:ext cx="3128180" cy="415742"/>
            <a:chOff x="2438401" y="4800599"/>
            <a:chExt cx="3128180" cy="415742"/>
          </a:xfrm>
        </p:grpSpPr>
        <p:sp>
          <p:nvSpPr>
            <p:cNvPr id="258" name="Down Arrow 257"/>
            <p:cNvSpPr/>
            <p:nvPr/>
          </p:nvSpPr>
          <p:spPr>
            <a:xfrm rot="10800000">
              <a:off x="3352801" y="4800599"/>
              <a:ext cx="461180" cy="415741"/>
            </a:xfrm>
            <a:prstGeom prst="downArrow">
              <a:avLst/>
            </a:prstGeom>
            <a:solidFill>
              <a:srgbClr val="15539C"/>
            </a:solidFill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wn Arrow 259"/>
            <p:cNvSpPr/>
            <p:nvPr/>
          </p:nvSpPr>
          <p:spPr>
            <a:xfrm rot="10800000">
              <a:off x="5105401" y="4800600"/>
              <a:ext cx="461180" cy="415741"/>
            </a:xfrm>
            <a:prstGeom prst="downArrow">
              <a:avLst/>
            </a:prstGeom>
            <a:solidFill>
              <a:srgbClr val="15539C"/>
            </a:solidFill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wn Arrow 261"/>
            <p:cNvSpPr/>
            <p:nvPr/>
          </p:nvSpPr>
          <p:spPr>
            <a:xfrm rot="10800000">
              <a:off x="2438401" y="4800600"/>
              <a:ext cx="461180" cy="415741"/>
            </a:xfrm>
            <a:prstGeom prst="downArrow">
              <a:avLst/>
            </a:prstGeom>
            <a:solidFill>
              <a:srgbClr val="15539C"/>
            </a:solidFill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Rounded Rectangle 266"/>
          <p:cNvSpPr/>
          <p:nvPr/>
        </p:nvSpPr>
        <p:spPr>
          <a:xfrm>
            <a:off x="1892199" y="1837229"/>
            <a:ext cx="3811942" cy="2506171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numCol="1" rtlCol="0" anchor="t" anchorCtr="1"/>
          <a:lstStyle/>
          <a:p>
            <a:pPr algn="ctr"/>
            <a:endParaRPr lang="en-US" b="0" dirty="0">
              <a:solidFill>
                <a:srgbClr val="15539C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135270" y="2201707"/>
            <a:ext cx="1030642" cy="593416"/>
            <a:chOff x="2135270" y="2201707"/>
            <a:chExt cx="1030642" cy="593416"/>
          </a:xfrm>
        </p:grpSpPr>
        <p:sp>
          <p:nvSpPr>
            <p:cNvPr id="270" name="Rounded Rectangle 269"/>
            <p:cNvSpPr/>
            <p:nvPr/>
          </p:nvSpPr>
          <p:spPr>
            <a:xfrm>
              <a:off x="2191812" y="2261723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2135270" y="220170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FFT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35270" y="2910772"/>
            <a:ext cx="1030642" cy="586335"/>
            <a:chOff x="2135270" y="2910772"/>
            <a:chExt cx="1030642" cy="586335"/>
          </a:xfrm>
        </p:grpSpPr>
        <p:sp>
          <p:nvSpPr>
            <p:cNvPr id="274" name="Rounded Rectangle 273"/>
            <p:cNvSpPr/>
            <p:nvPr/>
          </p:nvSpPr>
          <p:spPr>
            <a:xfrm>
              <a:off x="2191812" y="296370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2135270" y="2910772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Machine</a:t>
              </a:r>
            </a:p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Learning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69714" y="2201707"/>
            <a:ext cx="1031106" cy="593416"/>
            <a:chOff x="3269714" y="2201707"/>
            <a:chExt cx="1031106" cy="593416"/>
          </a:xfrm>
        </p:grpSpPr>
        <p:sp>
          <p:nvSpPr>
            <p:cNvPr id="272" name="Rounded Rectangle 271"/>
            <p:cNvSpPr/>
            <p:nvPr/>
          </p:nvSpPr>
          <p:spPr>
            <a:xfrm>
              <a:off x="3326720" y="2261723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3269714" y="220170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Neural Network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269714" y="2910772"/>
            <a:ext cx="1031106" cy="586335"/>
            <a:chOff x="3269714" y="2910772"/>
            <a:chExt cx="1031106" cy="586335"/>
          </a:xfrm>
        </p:grpSpPr>
        <p:sp>
          <p:nvSpPr>
            <p:cNvPr id="275" name="Rounded Rectangle 274"/>
            <p:cNvSpPr/>
            <p:nvPr/>
          </p:nvSpPr>
          <p:spPr>
            <a:xfrm>
              <a:off x="3326720" y="296370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3269714" y="2910772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CEP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35270" y="3619837"/>
            <a:ext cx="1030642" cy="590718"/>
            <a:chOff x="2135270" y="3619837"/>
            <a:chExt cx="1030642" cy="590718"/>
          </a:xfrm>
        </p:grpSpPr>
        <p:sp>
          <p:nvSpPr>
            <p:cNvPr id="277" name="Rounded Rectangle 276"/>
            <p:cNvSpPr/>
            <p:nvPr/>
          </p:nvSpPr>
          <p:spPr>
            <a:xfrm>
              <a:off x="2191812" y="3677155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2135270" y="361983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Patterns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404158" y="2201707"/>
            <a:ext cx="1039662" cy="593416"/>
            <a:chOff x="4404158" y="2201707"/>
            <a:chExt cx="1039662" cy="593416"/>
          </a:xfrm>
        </p:grpSpPr>
        <p:sp>
          <p:nvSpPr>
            <p:cNvPr id="273" name="Rounded Rectangle 272"/>
            <p:cNvSpPr/>
            <p:nvPr/>
          </p:nvSpPr>
          <p:spPr>
            <a:xfrm>
              <a:off x="4469720" y="2261723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4404158" y="220170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(R)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269714" y="3619837"/>
            <a:ext cx="1031106" cy="590718"/>
            <a:chOff x="3269714" y="3619837"/>
            <a:chExt cx="1031106" cy="590718"/>
          </a:xfrm>
        </p:grpSpPr>
        <p:sp>
          <p:nvSpPr>
            <p:cNvPr id="278" name="Rounded Rectangle 277"/>
            <p:cNvSpPr/>
            <p:nvPr/>
          </p:nvSpPr>
          <p:spPr>
            <a:xfrm>
              <a:off x="3326720" y="3677155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3269714" y="361983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(</a:t>
              </a:r>
              <a:r>
                <a:rPr lang="en-US" sz="1400" b="0" dirty="0" err="1" smtClean="0">
                  <a:solidFill>
                    <a:srgbClr val="15539C"/>
                  </a:solidFill>
                </a:rPr>
                <a:t>LabView</a:t>
              </a:r>
              <a:r>
                <a:rPr lang="en-US" sz="1400" b="0" dirty="0" smtClean="0">
                  <a:solidFill>
                    <a:srgbClr val="15539C"/>
                  </a:solidFill>
                </a:rPr>
                <a:t>)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04158" y="2910772"/>
            <a:ext cx="1039662" cy="586335"/>
            <a:chOff x="4404158" y="2910772"/>
            <a:chExt cx="1039662" cy="586335"/>
          </a:xfrm>
        </p:grpSpPr>
        <p:sp>
          <p:nvSpPr>
            <p:cNvPr id="276" name="Rounded Rectangle 275"/>
            <p:cNvSpPr/>
            <p:nvPr/>
          </p:nvSpPr>
          <p:spPr>
            <a:xfrm>
              <a:off x="4469720" y="296370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4404158" y="2910772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0" dirty="0" smtClean="0">
                  <a:solidFill>
                    <a:srgbClr val="15539C"/>
                  </a:solidFill>
                </a:rPr>
                <a:t>(Java)</a:t>
              </a:r>
              <a:endParaRPr lang="en-US" sz="1400" b="0" dirty="0">
                <a:solidFill>
                  <a:srgbClr val="15539C"/>
                </a:solidFill>
              </a:endParaRPr>
            </a:p>
          </p:txBody>
        </p:sp>
      </p:grpSp>
      <p:grpSp>
        <p:nvGrpSpPr>
          <p:cNvPr id="6144" name="Group 6143"/>
          <p:cNvGrpSpPr/>
          <p:nvPr/>
        </p:nvGrpSpPr>
        <p:grpSpPr>
          <a:xfrm>
            <a:off x="4404158" y="3619837"/>
            <a:ext cx="1039662" cy="590718"/>
            <a:chOff x="4404158" y="3619837"/>
            <a:chExt cx="1039662" cy="590718"/>
          </a:xfrm>
        </p:grpSpPr>
        <p:sp>
          <p:nvSpPr>
            <p:cNvPr id="279" name="Rounded Rectangle 278"/>
            <p:cNvSpPr/>
            <p:nvPr/>
          </p:nvSpPr>
          <p:spPr>
            <a:xfrm>
              <a:off x="4469720" y="3677155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rgbClr val="15539C"/>
                </a:solidFill>
              </a:endParaRP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4404158" y="3619837"/>
              <a:ext cx="974100" cy="533400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b="0" dirty="0" smtClean="0">
                  <a:solidFill>
                    <a:srgbClr val="15539C"/>
                  </a:solidFill>
                </a:rPr>
                <a:t>(</a:t>
              </a:r>
              <a:r>
                <a:rPr lang="en-US" sz="1250" b="0" dirty="0" err="1" smtClean="0">
                  <a:solidFill>
                    <a:srgbClr val="15539C"/>
                  </a:solidFill>
                </a:rPr>
                <a:t>WatchCAT</a:t>
              </a:r>
              <a:r>
                <a:rPr lang="en-US" sz="1250" b="0" dirty="0" smtClean="0">
                  <a:solidFill>
                    <a:srgbClr val="15539C"/>
                  </a:solidFill>
                </a:rPr>
                <a:t>)</a:t>
              </a:r>
              <a:endParaRPr lang="en-US" sz="1250" b="0" dirty="0">
                <a:solidFill>
                  <a:srgbClr val="15539C"/>
                </a:solidFill>
              </a:endParaRPr>
            </a:p>
          </p:txBody>
        </p:sp>
      </p:grpSp>
      <p:sp>
        <p:nvSpPr>
          <p:cNvPr id="269" name="Rectangle 268"/>
          <p:cNvSpPr/>
          <p:nvPr/>
        </p:nvSpPr>
        <p:spPr>
          <a:xfrm>
            <a:off x="2324570" y="1875329"/>
            <a:ext cx="2947201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rgbClr val="15539C"/>
                </a:solidFill>
              </a:rPr>
              <a:t>Data Processing </a:t>
            </a:r>
            <a:r>
              <a:rPr lang="en-US" b="0" dirty="0" smtClean="0">
                <a:solidFill>
                  <a:srgbClr val="15539C"/>
                </a:solidFill>
              </a:rPr>
              <a:t>Modules</a:t>
            </a:r>
            <a:endParaRPr lang="en-US" b="0" dirty="0">
              <a:solidFill>
                <a:srgbClr val="15539C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271771" y="976953"/>
            <a:ext cx="3501363" cy="38190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Scalable and fault-tolerant !!!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704142" y="1774879"/>
            <a:ext cx="2805636" cy="1358385"/>
            <a:chOff x="5704142" y="1774879"/>
            <a:chExt cx="2805636" cy="1358385"/>
          </a:xfrm>
        </p:grpSpPr>
        <p:grpSp>
          <p:nvGrpSpPr>
            <p:cNvPr id="123" name="Group 122"/>
            <p:cNvGrpSpPr/>
            <p:nvPr/>
          </p:nvGrpSpPr>
          <p:grpSpPr>
            <a:xfrm>
              <a:off x="6248400" y="1905000"/>
              <a:ext cx="2113779" cy="1228264"/>
              <a:chOff x="6248400" y="1905000"/>
              <a:chExt cx="2113779" cy="12282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248400" y="2288188"/>
                <a:ext cx="811230" cy="845076"/>
                <a:chOff x="6183741" y="2358762"/>
                <a:chExt cx="811230" cy="845076"/>
              </a:xfrm>
            </p:grpSpPr>
            <p:sp>
              <p:nvSpPr>
                <p:cNvPr id="131" name="Smiley Face 130"/>
                <p:cNvSpPr/>
                <p:nvPr/>
              </p:nvSpPr>
              <p:spPr>
                <a:xfrm>
                  <a:off x="6238034" y="2358762"/>
                  <a:ext cx="627530" cy="627530"/>
                </a:xfrm>
                <a:prstGeom prst="smileyFace">
                  <a:avLst/>
                </a:prstGeom>
                <a:ln>
                  <a:solidFill>
                    <a:srgbClr val="15539C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6183741" y="2971800"/>
                  <a:ext cx="811230" cy="23203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15539C"/>
                      </a:solidFill>
                    </a:rPr>
                    <a:t>Expert</a:t>
                  </a:r>
                  <a:endParaRPr lang="en-US" sz="1400" dirty="0">
                    <a:solidFill>
                      <a:srgbClr val="15539C"/>
                    </a:solidFill>
                  </a:endParaRPr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673498" y="2152338"/>
                <a:ext cx="99628" cy="99628"/>
              </a:xfrm>
              <a:prstGeom prst="ellipse">
                <a:avLst/>
              </a:prstGeom>
              <a:ln>
                <a:solidFill>
                  <a:srgbClr val="15539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80411" y="1908224"/>
                <a:ext cx="149176" cy="149176"/>
              </a:xfrm>
              <a:prstGeom prst="ellipse">
                <a:avLst/>
              </a:prstGeom>
              <a:ln>
                <a:solidFill>
                  <a:srgbClr val="15539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785065" y="1992350"/>
                <a:ext cx="126151" cy="126151"/>
              </a:xfrm>
              <a:prstGeom prst="ellipse">
                <a:avLst/>
              </a:prstGeom>
              <a:ln>
                <a:solidFill>
                  <a:srgbClr val="15539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Picture 9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3450" y="1905000"/>
                <a:ext cx="1078729" cy="85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4" name="Cloud 123"/>
            <p:cNvSpPr/>
            <p:nvPr/>
          </p:nvSpPr>
          <p:spPr>
            <a:xfrm rot="2224942">
              <a:off x="7095729" y="1774879"/>
              <a:ext cx="1414049" cy="1156994"/>
            </a:xfrm>
            <a:prstGeom prst="cloud">
              <a:avLst/>
            </a:prstGeom>
            <a:noFill/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urved Connector 124"/>
            <p:cNvCxnSpPr>
              <a:stCxn id="131" idx="3"/>
            </p:cNvCxnSpPr>
            <p:nvPr/>
          </p:nvCxnSpPr>
          <p:spPr bwMode="auto">
            <a:xfrm rot="5400000">
              <a:off x="5916119" y="2611840"/>
              <a:ext cx="266497" cy="69045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15539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6019800" y="3391741"/>
            <a:ext cx="2398123" cy="2326280"/>
            <a:chOff x="6019800" y="3391741"/>
            <a:chExt cx="2398123" cy="2326280"/>
          </a:xfrm>
        </p:grpSpPr>
        <p:sp>
          <p:nvSpPr>
            <p:cNvPr id="134" name="Rounded Rectangle 133"/>
            <p:cNvSpPr/>
            <p:nvPr/>
          </p:nvSpPr>
          <p:spPr>
            <a:xfrm>
              <a:off x="6019800" y="3391741"/>
              <a:ext cx="2398123" cy="1246848"/>
            </a:xfrm>
            <a:prstGeom prst="roundRect">
              <a:avLst/>
            </a:prstGeom>
            <a:ln>
              <a:solidFill>
                <a:srgbClr val="1553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0" dirty="0" err="1" smtClean="0">
                  <a:solidFill>
                    <a:srgbClr val="15539C"/>
                  </a:solidFill>
                </a:rPr>
                <a:t>Visualisation</a:t>
              </a:r>
              <a:endParaRPr lang="en-US" b="0" dirty="0">
                <a:solidFill>
                  <a:srgbClr val="15539C"/>
                </a:solidFill>
              </a:endParaRPr>
            </a:p>
          </p:txBody>
        </p:sp>
        <p:graphicFrame>
          <p:nvGraphicFramePr>
            <p:cNvPr id="135" name="Chart 134"/>
            <p:cNvGraphicFramePr/>
            <p:nvPr>
              <p:extLst>
                <p:ext uri="{D42A27DB-BD31-4B8C-83A1-F6EECF244321}">
                  <p14:modId xmlns:p14="http://schemas.microsoft.com/office/powerpoint/2010/main" val="2770905653"/>
                </p:ext>
              </p:extLst>
            </p:nvPr>
          </p:nvGraphicFramePr>
          <p:xfrm>
            <a:off x="6019800" y="3733801"/>
            <a:ext cx="1265095" cy="904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136" name="Chart 135"/>
            <p:cNvGraphicFramePr/>
            <p:nvPr>
              <p:extLst>
                <p:ext uri="{D42A27DB-BD31-4B8C-83A1-F6EECF244321}">
                  <p14:modId xmlns:p14="http://schemas.microsoft.com/office/powerpoint/2010/main" val="2199979495"/>
                </p:ext>
              </p:extLst>
            </p:nvPr>
          </p:nvGraphicFramePr>
          <p:xfrm>
            <a:off x="7218861" y="3695700"/>
            <a:ext cx="1199062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cxnSp>
          <p:nvCxnSpPr>
            <p:cNvPr id="137" name="Curved Connector 136"/>
            <p:cNvCxnSpPr/>
            <p:nvPr/>
          </p:nvCxnSpPr>
          <p:spPr bwMode="auto">
            <a:xfrm rot="16200000" flipH="1">
              <a:off x="7092138" y="4765311"/>
              <a:ext cx="1079432" cy="825987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15539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0" y="6077315"/>
            <a:ext cx="9144000" cy="780685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0">
                <a:schemeClr val="bg1"/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259080" y="2597604"/>
            <a:ext cx="1464591" cy="1745796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sz="1500" dirty="0" smtClean="0">
                <a:solidFill>
                  <a:srgbClr val="15539C"/>
                </a:solidFill>
              </a:rPr>
              <a:t>Analysis memory and configuration</a:t>
            </a:r>
          </a:p>
        </p:txBody>
      </p:sp>
      <p:pic>
        <p:nvPicPr>
          <p:cNvPr id="139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6" y="3515429"/>
            <a:ext cx="704384" cy="7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ounded Rectangle 143"/>
          <p:cNvSpPr/>
          <p:nvPr/>
        </p:nvSpPr>
        <p:spPr>
          <a:xfrm>
            <a:off x="6153027" y="5067376"/>
            <a:ext cx="1100368" cy="1084002"/>
          </a:xfrm>
          <a:prstGeom prst="roundRect">
            <a:avLst/>
          </a:prstGeom>
          <a:ln>
            <a:solidFill>
              <a:srgbClr val="1553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sz="1500" dirty="0" smtClean="0">
                <a:solidFill>
                  <a:srgbClr val="15539C"/>
                </a:solidFill>
              </a:rPr>
              <a:t>Historical</a:t>
            </a:r>
          </a:p>
          <a:p>
            <a:pPr algn="ctr"/>
            <a:r>
              <a:rPr lang="en-US" sz="1500" dirty="0" smtClean="0">
                <a:solidFill>
                  <a:srgbClr val="15539C"/>
                </a:solidFill>
              </a:rPr>
              <a:t>Data</a:t>
            </a:r>
          </a:p>
        </p:txBody>
      </p:sp>
      <p:pic>
        <p:nvPicPr>
          <p:cNvPr id="143" name="Picture 2" descr="http://icons.iconarchive.com/icons/oxygen-icons.org/oxygen/256/Places-repository-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3" y="5635406"/>
            <a:ext cx="483182" cy="5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Straight Connector 145"/>
          <p:cNvCxnSpPr/>
          <p:nvPr/>
        </p:nvCxnSpPr>
        <p:spPr>
          <a:xfrm>
            <a:off x="6723177" y="6151839"/>
            <a:ext cx="0" cy="138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754 L 0.00139 0.4514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7" grpId="0" animBg="1"/>
      <p:bldP spid="255" grpId="0" animBg="1"/>
      <p:bldP spid="256" grpId="0"/>
      <p:bldP spid="257" grpId="0" animBg="1"/>
      <p:bldP spid="267" grpId="0" animBg="1"/>
      <p:bldP spid="269" grpId="0"/>
      <p:bldP spid="121" grpId="0" animBg="1"/>
      <p:bldP spid="141" grpId="0" animBg="1"/>
      <p:bldP spid="1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</a:t>
            </a:r>
            <a:r>
              <a:rPr lang="en-GB" dirty="0" err="1" smtClean="0"/>
              <a:t>ELVis</a:t>
            </a:r>
            <a:r>
              <a:rPr lang="en-GB" dirty="0" smtClean="0"/>
              <a:t> from Siemens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Status: </a:t>
            </a:r>
          </a:p>
          <a:p>
            <a:pPr lvl="1"/>
            <a:r>
              <a:rPr lang="en-GB" dirty="0" smtClean="0"/>
              <a:t>Under development </a:t>
            </a:r>
          </a:p>
          <a:p>
            <a:pPr lvl="1"/>
            <a:r>
              <a:rPr lang="en-GB" dirty="0" smtClean="0"/>
              <a:t>Running on CERN </a:t>
            </a:r>
            <a:r>
              <a:rPr lang="en-GB" dirty="0" err="1" smtClean="0"/>
              <a:t>Openstack</a:t>
            </a:r>
            <a:r>
              <a:rPr lang="en-GB" dirty="0" smtClean="0"/>
              <a:t> VMs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Configurable </a:t>
            </a:r>
            <a:r>
              <a:rPr lang="en-GB" dirty="0"/>
              <a:t>analysis flow by user</a:t>
            </a:r>
          </a:p>
          <a:p>
            <a:pPr lvl="1"/>
            <a:r>
              <a:rPr lang="en-GB" dirty="0"/>
              <a:t>+ It can use custom analysis software</a:t>
            </a:r>
          </a:p>
          <a:p>
            <a:endParaRPr lang="en-GB" dirty="0"/>
          </a:p>
          <a:p>
            <a:r>
              <a:rPr lang="en-GB" dirty="0"/>
              <a:t>High scalability of analysis processes</a:t>
            </a:r>
          </a:p>
          <a:p>
            <a:pPr lvl="1"/>
            <a:r>
              <a:rPr lang="en-GB" dirty="0"/>
              <a:t>From laptop to multi-node cluster</a:t>
            </a:r>
          </a:p>
          <a:p>
            <a:endParaRPr lang="en-GB" dirty="0"/>
          </a:p>
          <a:p>
            <a:r>
              <a:rPr lang="en-GB" dirty="0"/>
              <a:t>Stream based data processing engine: Storm</a:t>
            </a:r>
          </a:p>
          <a:p>
            <a:endParaRPr lang="en-GB" dirty="0"/>
          </a:p>
          <a:p>
            <a:r>
              <a:rPr lang="en-GB" dirty="0"/>
              <a:t>NoSQL data storage engine</a:t>
            </a:r>
          </a:p>
          <a:p>
            <a:endParaRPr lang="en-GB" dirty="0"/>
          </a:p>
          <a:p>
            <a:r>
              <a:rPr lang="en-GB" dirty="0"/>
              <a:t>Web-based </a:t>
            </a:r>
            <a:r>
              <a:rPr lang="en-GB" dirty="0" smtClean="0"/>
              <a:t>visualisation </a:t>
            </a:r>
            <a:r>
              <a:rPr lang="en-GB" dirty="0"/>
              <a:t>interface</a:t>
            </a:r>
          </a:p>
          <a:p>
            <a:pPr lvl="1"/>
            <a:r>
              <a:rPr lang="en-GB" dirty="0"/>
              <a:t>HTML5, Data pushed by Web-Sockets</a:t>
            </a:r>
          </a:p>
          <a:p>
            <a:pPr lvl="1"/>
            <a:r>
              <a:rPr lang="en-GB" dirty="0"/>
              <a:t>Desktop and mobile </a:t>
            </a:r>
            <a:r>
              <a:rPr lang="en-GB" dirty="0" smtClean="0"/>
              <a:t>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ular Callout 34"/>
          <p:cNvSpPr/>
          <p:nvPr/>
        </p:nvSpPr>
        <p:spPr>
          <a:xfrm>
            <a:off x="1543970" y="4879754"/>
            <a:ext cx="1168684" cy="651186"/>
          </a:xfrm>
          <a:prstGeom prst="wedgeRoundRectCallout">
            <a:avLst>
              <a:gd name="adj1" fmla="val 74384"/>
              <a:gd name="adj2" fmla="val -9029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On-line</a:t>
            </a:r>
          </a:p>
          <a:p>
            <a:pPr algn="ctr"/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2332163" y="2557972"/>
            <a:ext cx="2405029" cy="723301"/>
          </a:xfrm>
          <a:prstGeom prst="wedgeRoundRectCallout">
            <a:avLst>
              <a:gd name="adj1" fmla="val 76022"/>
              <a:gd name="adj2" fmla="val -1514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Visualisation of </a:t>
            </a:r>
            <a:r>
              <a:rPr lang="en-GB" sz="1400" b="1" dirty="0" err="1" smtClean="0">
                <a:solidFill>
                  <a:schemeClr val="bg2">
                    <a:lumMod val="75000"/>
                  </a:schemeClr>
                </a:solidFill>
              </a:rPr>
              <a:t>ELVis</a:t>
            </a:r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 processed data in  </a:t>
            </a:r>
            <a:r>
              <a:rPr lang="en-GB" sz="1400" b="1" dirty="0" err="1" smtClean="0">
                <a:solidFill>
                  <a:schemeClr val="bg2">
                    <a:lumMod val="75000"/>
                  </a:schemeClr>
                </a:solidFill>
              </a:rPr>
              <a:t>WinCC</a:t>
            </a:r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 OA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ELVis</a:t>
            </a:r>
            <a:r>
              <a:rPr lang="en-GB" dirty="0" smtClean="0"/>
              <a:t> integration with </a:t>
            </a:r>
            <a:br>
              <a:rPr lang="en-GB" dirty="0" smtClean="0"/>
            </a:br>
            <a:r>
              <a:rPr lang="en-GB" dirty="0" smtClean="0"/>
              <a:t>CERN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811" y="1772816"/>
            <a:ext cx="2952328" cy="892695"/>
          </a:xfrm>
        </p:spPr>
        <p:txBody>
          <a:bodyPr>
            <a:normAutofit/>
          </a:bodyPr>
          <a:lstStyle/>
          <a:p>
            <a:pPr marL="274320" indent="0" algn="ctr">
              <a:buNone/>
            </a:pPr>
            <a:r>
              <a:rPr lang="en-GB" sz="1600" dirty="0" smtClean="0"/>
              <a:t>“WinCC OA as data-source, visualisation with </a:t>
            </a:r>
            <a:r>
              <a:rPr lang="en-GB" sz="1600" dirty="0" err="1" smtClean="0"/>
              <a:t>ELVis</a:t>
            </a:r>
            <a:r>
              <a:rPr lang="en-GB" sz="1600" dirty="0" smtClean="0"/>
              <a:t> and/or WinCC OA”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23</a:t>
            </a:fld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33220" y="1808819"/>
            <a:ext cx="941743" cy="4565571"/>
          </a:xfrm>
          <a:prstGeom prst="roundRect">
            <a:avLst/>
          </a:prstGeom>
          <a:gradFill flip="none" rotWithShape="1">
            <a:gsLst>
              <a:gs pos="47000">
                <a:schemeClr val="accent5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600" b="1" dirty="0" smtClean="0"/>
              <a:t>Control Process Data Flow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90872" y="1808819"/>
            <a:ext cx="4890177" cy="64807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8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smtClean="0"/>
              <a:t>CERN WinCC OA Installation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71600" y="1916831"/>
            <a:ext cx="504056" cy="432048"/>
          </a:xfrm>
          <a:prstGeom prst="rightArrow">
            <a:avLst/>
          </a:prstGeom>
          <a:gradFill>
            <a:gsLst>
              <a:gs pos="0">
                <a:schemeClr val="tx2">
                  <a:lumMod val="8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387092" y="3696632"/>
            <a:ext cx="1168684" cy="81248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/>
              <a:t>OPC </a:t>
            </a:r>
          </a:p>
          <a:p>
            <a:pPr algn="ctr"/>
            <a:r>
              <a:rPr lang="en-GB" sz="1500" b="1" dirty="0" smtClean="0"/>
              <a:t>Adapter</a:t>
            </a:r>
            <a:endParaRPr lang="en-GB" sz="1500" b="1" dirty="0"/>
          </a:p>
        </p:txBody>
      </p:sp>
      <p:sp>
        <p:nvSpPr>
          <p:cNvPr id="19" name="Left-Right Arrow 18"/>
          <p:cNvSpPr/>
          <p:nvPr/>
        </p:nvSpPr>
        <p:spPr>
          <a:xfrm rot="16200000">
            <a:off x="1467820" y="2867331"/>
            <a:ext cx="1036901" cy="432048"/>
          </a:xfrm>
          <a:prstGeom prst="left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2502756" y="3724949"/>
            <a:ext cx="504056" cy="432048"/>
          </a:xfrm>
          <a:prstGeom prst="rightArrow">
            <a:avLst/>
          </a:prstGeom>
          <a:gradFill>
            <a:gsLst>
              <a:gs pos="0">
                <a:schemeClr val="accent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3032883" y="3380420"/>
            <a:ext cx="3146914" cy="1416732"/>
            <a:chOff x="3064687" y="3884476"/>
            <a:chExt cx="3146914" cy="1416732"/>
          </a:xfrm>
        </p:grpSpPr>
        <p:sp>
          <p:nvSpPr>
            <p:cNvPr id="24" name="Rounded Rectangle 23"/>
            <p:cNvSpPr/>
            <p:nvPr/>
          </p:nvSpPr>
          <p:spPr>
            <a:xfrm>
              <a:off x="3064687" y="3884476"/>
              <a:ext cx="3146914" cy="1416732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err="1" smtClean="0"/>
                <a:t>ELVis</a:t>
              </a:r>
              <a:r>
                <a:rPr lang="en-GB" b="1" dirty="0" smtClean="0"/>
                <a:t> </a:t>
              </a:r>
            </a:p>
            <a:p>
              <a:r>
                <a:rPr lang="en-GB" b="1" dirty="0" smtClean="0"/>
                <a:t>Processing</a:t>
              </a:r>
            </a:p>
            <a:p>
              <a:r>
                <a:rPr lang="en-GB" b="1" dirty="0" smtClean="0"/>
                <a:t>Engine</a:t>
              </a:r>
              <a:endParaRPr lang="en-GB" b="1" dirty="0"/>
            </a:p>
          </p:txBody>
        </p:sp>
        <p:pic>
          <p:nvPicPr>
            <p:cNvPr id="2052" name="Picture 4" descr="http://storm-project.net/images/topolog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41" y="4077072"/>
              <a:ext cx="1512168" cy="106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006812" y="5205347"/>
            <a:ext cx="3172985" cy="1193485"/>
            <a:chOff x="3006812" y="5229199"/>
            <a:chExt cx="3146914" cy="1193485"/>
          </a:xfrm>
          <a:solidFill>
            <a:srgbClr val="00B0F0"/>
          </a:solidFill>
        </p:grpSpPr>
        <p:sp>
          <p:nvSpPr>
            <p:cNvPr id="32" name="Rounded Rectangle 31"/>
            <p:cNvSpPr/>
            <p:nvPr/>
          </p:nvSpPr>
          <p:spPr>
            <a:xfrm>
              <a:off x="3006812" y="5229199"/>
              <a:ext cx="3146914" cy="1193485"/>
            </a:xfrm>
            <a:prstGeom prst="roundRect">
              <a:avLst/>
            </a:pr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Analysis flow</a:t>
              </a:r>
            </a:p>
            <a:p>
              <a:r>
                <a:rPr lang="en-GB" b="1" dirty="0" smtClean="0"/>
                <a:t>web-based</a:t>
              </a:r>
            </a:p>
            <a:p>
              <a:r>
                <a:rPr lang="en-GB" b="1" dirty="0" smtClean="0"/>
                <a:t>configuration</a:t>
              </a:r>
              <a:endParaRPr lang="en-GB" b="1" dirty="0"/>
            </a:p>
          </p:txBody>
        </p:sp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439" y="5412971"/>
              <a:ext cx="1078729" cy="8597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ight Arrow 35"/>
          <p:cNvSpPr/>
          <p:nvPr/>
        </p:nvSpPr>
        <p:spPr>
          <a:xfrm rot="16200000">
            <a:off x="4305509" y="4849058"/>
            <a:ext cx="504056" cy="432048"/>
          </a:xfrm>
          <a:prstGeom prst="rightArrow">
            <a:avLst/>
          </a:prstGeom>
          <a:gradFill>
            <a:gsLst>
              <a:gs pos="0">
                <a:schemeClr val="accent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49" name="Straight Arrow Connector 2048"/>
          <p:cNvCxnSpPr/>
          <p:nvPr/>
        </p:nvCxnSpPr>
        <p:spPr>
          <a:xfrm flipV="1">
            <a:off x="5364088" y="2500601"/>
            <a:ext cx="0" cy="879819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</p:cNvCxnSpPr>
          <p:nvPr/>
        </p:nvCxnSpPr>
        <p:spPr>
          <a:xfrm>
            <a:off x="6179797" y="4088786"/>
            <a:ext cx="425768" cy="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6610730" y="4691206"/>
            <a:ext cx="2405029" cy="514141"/>
          </a:xfrm>
          <a:prstGeom prst="wedgeRoundRectCallout">
            <a:avLst>
              <a:gd name="adj1" fmla="val -53303"/>
              <a:gd name="adj2" fmla="val -15308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Web-based </a:t>
            </a:r>
            <a:r>
              <a:rPr lang="en-GB" sz="1400" b="1" dirty="0" err="1" smtClean="0">
                <a:solidFill>
                  <a:schemeClr val="bg2">
                    <a:lumMod val="75000"/>
                  </a:schemeClr>
                </a:solidFill>
              </a:rPr>
              <a:t>ELVis</a:t>
            </a:r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 visualisation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65" y="2994834"/>
            <a:ext cx="2410194" cy="14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/>
              <a:t>Activities</a:t>
            </a:r>
            <a:endParaRPr lang="en-GB" dirty="0"/>
          </a:p>
          <a:p>
            <a:pPr lvl="1" algn="just"/>
            <a:r>
              <a:rPr lang="en-GB" dirty="0"/>
              <a:t>Various kinds of analysis to </a:t>
            </a:r>
            <a:r>
              <a:rPr lang="en-GB" dirty="0" smtClean="0"/>
              <a:t>perform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We need a flexible analysis environment</a:t>
            </a:r>
          </a:p>
          <a:p>
            <a:pPr lvl="1" algn="just"/>
            <a:r>
              <a:rPr lang="en-GB" dirty="0"/>
              <a:t>Integrated with our monitoring and control </a:t>
            </a:r>
            <a:r>
              <a:rPr lang="en-GB" dirty="0" smtClean="0"/>
              <a:t>environments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Current focus</a:t>
            </a:r>
          </a:p>
          <a:p>
            <a:pPr lvl="1" algn="just"/>
            <a:r>
              <a:rPr lang="en-GB" dirty="0"/>
              <a:t>Alarms/Signals threshold learning with Drools Fusion</a:t>
            </a:r>
          </a:p>
          <a:p>
            <a:pPr lvl="1" algn="just"/>
            <a:r>
              <a:rPr lang="en-GB" dirty="0" err="1"/>
              <a:t>ELVis</a:t>
            </a:r>
            <a:r>
              <a:rPr lang="en-GB" dirty="0"/>
              <a:t> integration </a:t>
            </a:r>
            <a:r>
              <a:rPr lang="en-GB" dirty="0" smtClean="0"/>
              <a:t>with CERN control system and assessment</a:t>
            </a:r>
            <a:endParaRPr lang="en-GB" dirty="0"/>
          </a:p>
          <a:p>
            <a:pPr lvl="1" algn="just"/>
            <a:r>
              <a:rPr lang="en-GB" dirty="0"/>
              <a:t>WatchCAT </a:t>
            </a:r>
            <a:r>
              <a:rPr lang="en-GB" dirty="0" smtClean="0"/>
              <a:t>evolution for </a:t>
            </a:r>
            <a:r>
              <a:rPr lang="en-GB" dirty="0"/>
              <a:t>complex event </a:t>
            </a:r>
            <a:r>
              <a:rPr lang="en-GB" dirty="0" smtClean="0"/>
              <a:t>processing</a:t>
            </a:r>
          </a:p>
          <a:p>
            <a:pPr lvl="2" algn="just"/>
            <a:r>
              <a:rPr lang="en-GB" dirty="0" smtClean="0"/>
              <a:t>Predictive trending based on time-series process data</a:t>
            </a:r>
          </a:p>
          <a:p>
            <a:pPr lvl="2" algn="just"/>
            <a:r>
              <a:rPr lang="en-GB" dirty="0" smtClean="0"/>
              <a:t>Base line analysis: rule model, analytical data relationships, temporal reasoning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Siemens </a:t>
            </a:r>
            <a:r>
              <a:rPr lang="pl-PL" dirty="0" smtClean="0"/>
              <a:t>o</a:t>
            </a:r>
            <a:r>
              <a:rPr lang="en-GB" dirty="0" err="1" smtClean="0"/>
              <a:t>penlab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Major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085184"/>
            <a:ext cx="3888432" cy="1032115"/>
          </a:xfrm>
        </p:spPr>
        <p:txBody>
          <a:bodyPr/>
          <a:lstStyle/>
          <a:p>
            <a:r>
              <a:rPr lang="en-GB" dirty="0" smtClean="0"/>
              <a:t>Author: </a:t>
            </a:r>
            <a:r>
              <a:rPr lang="en-GB" dirty="0"/>
              <a:t>Kacper Szkudlarek </a:t>
            </a:r>
            <a:endParaRPr lang="en-GB" dirty="0" smtClean="0"/>
          </a:p>
          <a:p>
            <a:r>
              <a:rPr lang="en-GB" dirty="0" smtClean="0"/>
              <a:t>Supervised by: </a:t>
            </a:r>
            <a:r>
              <a:rPr lang="en-GB" dirty="0"/>
              <a:t>Piotr Golonka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3501008"/>
            <a:ext cx="3960440" cy="1658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66CC"/>
                </a:solidFill>
              </a:rPr>
              <a:t>IOWA based SCADA </a:t>
            </a:r>
            <a:r>
              <a:rPr lang="en-GB" sz="2500" dirty="0" smtClean="0">
                <a:solidFill>
                  <a:srgbClr val="0066CC"/>
                </a:solidFill>
              </a:rPr>
              <a:t/>
            </a:r>
            <a:br>
              <a:rPr lang="en-GB" sz="2500" dirty="0" smtClean="0">
                <a:solidFill>
                  <a:srgbClr val="0066CC"/>
                </a:solidFill>
              </a:rPr>
            </a:br>
            <a:r>
              <a:rPr lang="en-GB" sz="2500" dirty="0" smtClean="0">
                <a:solidFill>
                  <a:srgbClr val="0066CC"/>
                </a:solidFill>
              </a:rPr>
              <a:t>Logging Service</a:t>
            </a:r>
            <a:endParaRPr lang="en-GB" sz="25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Code_Documentation\Openlab presentations\img\LHC-Underground-Layo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29" y="4933810"/>
            <a:ext cx="1742461" cy="12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Code_Documentation\Openlab presentations\img\wykres-liniow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27" y="2655168"/>
            <a:ext cx="2643217" cy="1781944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283152" cy="1143000"/>
          </a:xfrm>
        </p:spPr>
        <p:txBody>
          <a:bodyPr/>
          <a:lstStyle/>
          <a:p>
            <a:r>
              <a:rPr lang="en-GB" dirty="0"/>
              <a:t>IOWA based SCADA</a:t>
            </a:r>
            <a:r>
              <a:rPr lang="pl-PL" dirty="0"/>
              <a:t> and </a:t>
            </a:r>
            <a:r>
              <a:rPr lang="pl-PL" dirty="0" smtClean="0"/>
              <a:t>Logging Service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043561"/>
            <a:ext cx="7200800" cy="3177527"/>
          </a:xfrm>
        </p:spPr>
        <p:txBody>
          <a:bodyPr>
            <a:normAutofit/>
          </a:bodyPr>
          <a:lstStyle/>
          <a:p>
            <a:r>
              <a:rPr lang="en-GB" dirty="0" smtClean="0"/>
              <a:t>Upcoming </a:t>
            </a:r>
            <a:r>
              <a:rPr lang="en-GB" dirty="0"/>
              <a:t>SCADA </a:t>
            </a:r>
            <a:r>
              <a:rPr lang="en-GB" dirty="0" smtClean="0"/>
              <a:t>system</a:t>
            </a:r>
            <a:r>
              <a:rPr lang="pl-PL" dirty="0"/>
              <a:t> </a:t>
            </a:r>
            <a:r>
              <a:rPr lang="pl-PL" dirty="0" smtClean="0"/>
              <a:t>from </a:t>
            </a:r>
            <a:endParaRPr lang="en-GB" dirty="0"/>
          </a:p>
          <a:p>
            <a:pPr lvl="1"/>
            <a:r>
              <a:rPr lang="en-GB" dirty="0"/>
              <a:t>New storage and component </a:t>
            </a:r>
            <a:r>
              <a:rPr lang="en-GB" dirty="0" smtClean="0"/>
              <a:t>architecture</a:t>
            </a:r>
            <a:r>
              <a:rPr lang="pl-PL" dirty="0" smtClean="0"/>
              <a:t>.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pl-PL" dirty="0" smtClean="0"/>
              <a:t>New design of Archiver (Logging Service).</a:t>
            </a:r>
          </a:p>
          <a:p>
            <a:r>
              <a:rPr lang="pl-PL" dirty="0" smtClean="0"/>
              <a:t>Archiver subsytem:</a:t>
            </a:r>
          </a:p>
          <a:p>
            <a:pPr lvl="1"/>
            <a:r>
              <a:rPr lang="pl-PL" dirty="0" smtClean="0"/>
              <a:t>Important element of SCADA system: </a:t>
            </a:r>
            <a:br>
              <a:rPr lang="pl-PL" dirty="0" smtClean="0"/>
            </a:br>
            <a:r>
              <a:rPr lang="pl-PL" dirty="0" smtClean="0"/>
              <a:t>store/retrieve historical data,</a:t>
            </a:r>
          </a:p>
          <a:p>
            <a:pPr lvl="1"/>
            <a:r>
              <a:rPr lang="pl-PL" dirty="0"/>
              <a:t>E</a:t>
            </a:r>
            <a:r>
              <a:rPr lang="pl-PL" dirty="0" smtClean="0"/>
              <a:t>ssential component in Data Analytics.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26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13</a:t>
            </a:r>
            <a:r>
              <a:rPr lang="en-GB" dirty="0" smtClean="0"/>
              <a:t>/</a:t>
            </a:r>
            <a:r>
              <a:rPr lang="pl-PL" dirty="0" smtClean="0"/>
              <a:t>02</a:t>
            </a:r>
            <a:r>
              <a:rPr lang="en-GB" dirty="0" smtClean="0"/>
              <a:t>/2014</a:t>
            </a:r>
            <a:endParaRPr lang="en-GB" dirty="0"/>
          </a:p>
        </p:txBody>
      </p:sp>
      <p:sp>
        <p:nvSpPr>
          <p:cNvPr id="130" name="TextBox 129"/>
          <p:cNvSpPr txBox="1"/>
          <p:nvPr/>
        </p:nvSpPr>
        <p:spPr>
          <a:xfrm>
            <a:off x="265068" y="6042274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up to 3M signals</a:t>
            </a:r>
            <a:endParaRPr lang="en-GB" sz="1200" dirty="0"/>
          </a:p>
        </p:txBody>
      </p:sp>
      <p:sp>
        <p:nvSpPr>
          <p:cNvPr id="104" name="Rounded Rectangle 103"/>
          <p:cNvSpPr/>
          <p:nvPr/>
        </p:nvSpPr>
        <p:spPr>
          <a:xfrm>
            <a:off x="3346576" y="4208175"/>
            <a:ext cx="2330995" cy="1741105"/>
          </a:xfrm>
          <a:prstGeom prst="roundRect">
            <a:avLst/>
          </a:prstGeom>
          <a:gradFill>
            <a:gsLst>
              <a:gs pos="45000">
                <a:srgbClr val="E20000">
                  <a:alpha val="44000"/>
                </a:srgbClr>
              </a:gs>
              <a:gs pos="100000">
                <a:schemeClr val="bg1">
                  <a:alpha val="38000"/>
                  <a:lumMod val="67000"/>
                  <a:lumOff val="33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extBox 107"/>
          <p:cNvSpPr txBox="1"/>
          <p:nvPr/>
        </p:nvSpPr>
        <p:spPr>
          <a:xfrm>
            <a:off x="4788024" y="5574432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/>
              <a:t>up to TB/day</a:t>
            </a:r>
            <a:endParaRPr lang="en-GB" sz="11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6570671" y="4418443"/>
            <a:ext cx="2573329" cy="1423361"/>
            <a:chOff x="4684037" y="3982387"/>
            <a:chExt cx="3416355" cy="1926501"/>
          </a:xfrm>
        </p:grpSpPr>
        <p:sp>
          <p:nvSpPr>
            <p:cNvPr id="100" name="Cloud 99"/>
            <p:cNvSpPr/>
            <p:nvPr/>
          </p:nvSpPr>
          <p:spPr>
            <a:xfrm>
              <a:off x="5508104" y="3982387"/>
              <a:ext cx="2227345" cy="128282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Cloud 100"/>
            <p:cNvSpPr/>
            <p:nvPr/>
          </p:nvSpPr>
          <p:spPr>
            <a:xfrm>
              <a:off x="5580112" y="4418424"/>
              <a:ext cx="2520280" cy="14904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Cloud 101"/>
            <p:cNvSpPr/>
            <p:nvPr/>
          </p:nvSpPr>
          <p:spPr>
            <a:xfrm>
              <a:off x="4684037" y="4293096"/>
              <a:ext cx="2520280" cy="14904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08903" y="4719319"/>
              <a:ext cx="2405234" cy="54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Data</a:t>
              </a:r>
              <a:r>
                <a:rPr lang="pl-PL" sz="1600" dirty="0" smtClean="0"/>
                <a:t> </a:t>
              </a:r>
              <a:r>
                <a:rPr lang="pl-PL" sz="2000" dirty="0" smtClean="0"/>
                <a:t>Analytics</a:t>
              </a:r>
              <a:endParaRPr lang="en-GB" sz="1600" dirty="0"/>
            </a:p>
          </p:txBody>
        </p:sp>
      </p:grpSp>
      <p:sp>
        <p:nvSpPr>
          <p:cNvPr id="96" name="Shape 95"/>
          <p:cNvSpPr/>
          <p:nvPr/>
        </p:nvSpPr>
        <p:spPr>
          <a:xfrm rot="2292503">
            <a:off x="3865710" y="4455306"/>
            <a:ext cx="1475660" cy="73160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" name="Shape 96"/>
          <p:cNvSpPr/>
          <p:nvPr/>
        </p:nvSpPr>
        <p:spPr>
          <a:xfrm rot="1557190">
            <a:off x="3897973" y="4278957"/>
            <a:ext cx="1484199" cy="73160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8" name="Shape 97"/>
          <p:cNvSpPr/>
          <p:nvPr/>
        </p:nvSpPr>
        <p:spPr>
          <a:xfrm rot="3027535">
            <a:off x="3843586" y="4595565"/>
            <a:ext cx="1535111" cy="80337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TextBox 106"/>
          <p:cNvSpPr txBox="1"/>
          <p:nvPr/>
        </p:nvSpPr>
        <p:spPr>
          <a:xfrm>
            <a:off x="4040725" y="4493126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Archiver</a:t>
            </a:r>
            <a:endParaRPr lang="en-GB" sz="28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975742" y="4345258"/>
            <a:ext cx="1821780" cy="850164"/>
            <a:chOff x="2876325" y="1844824"/>
            <a:chExt cx="2160240" cy="1008112"/>
          </a:xfrm>
        </p:grpSpPr>
        <p:sp>
          <p:nvSpPr>
            <p:cNvPr id="109" name="Rounded Rectangle 108"/>
            <p:cNvSpPr/>
            <p:nvPr/>
          </p:nvSpPr>
          <p:spPr>
            <a:xfrm>
              <a:off x="2876325" y="1844824"/>
              <a:ext cx="2160240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2930842" y="2276872"/>
              <a:ext cx="2003046" cy="296592"/>
              <a:chOff x="2930842" y="2491184"/>
              <a:chExt cx="2003046" cy="296592"/>
            </a:xfrm>
          </p:grpSpPr>
          <p:pic>
            <p:nvPicPr>
              <p:cNvPr id="113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842" y="2492896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053" y="2491184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2564904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494608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043" y="2563192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083" y="2492896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862" y="2566616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3820" y="2496320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1073" y="2564904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031" y="2494608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2810" y="2568328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2850" y="2498032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5021" y="2566616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061" y="2496320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1840" y="2570040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3" descr="E:\Code_Documentation\Openlab presentations\img\pc-desktop-monitor-cmputer-m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4051" y="2568328"/>
                <a:ext cx="189837" cy="21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3307963" y="1877711"/>
              <a:ext cx="1584177" cy="40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/>
                <a:t>WinCC OA</a:t>
              </a:r>
              <a:endParaRPr lang="en-GB" sz="16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51805" y="2542722"/>
              <a:ext cx="1667397" cy="31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/>
                <a:t>up to 150 instances</a:t>
              </a:r>
              <a:endParaRPr lang="en-GB" sz="1100" dirty="0"/>
            </a:p>
          </p:txBody>
        </p:sp>
      </p:grpSp>
      <p:pic>
        <p:nvPicPr>
          <p:cNvPr id="131" name="Picture 2" descr="E:\Code_Documentation\Openlab presentations\img\01у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03" y="1134000"/>
            <a:ext cx="1584176" cy="3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Siemens\Automation\WinCC_OA\3.11\pictures\firm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27" y="4369511"/>
            <a:ext cx="343233" cy="3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hape 48"/>
          <p:cNvSpPr/>
          <p:nvPr/>
        </p:nvSpPr>
        <p:spPr>
          <a:xfrm rot="16467928" flipV="1">
            <a:off x="6459908" y="5657620"/>
            <a:ext cx="1001079" cy="124635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Shape 49"/>
          <p:cNvSpPr/>
          <p:nvPr/>
        </p:nvSpPr>
        <p:spPr>
          <a:xfrm rot="13722967">
            <a:off x="7622568" y="5764592"/>
            <a:ext cx="1394396" cy="892761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Shape 94"/>
          <p:cNvSpPr/>
          <p:nvPr/>
        </p:nvSpPr>
        <p:spPr>
          <a:xfrm rot="865299">
            <a:off x="1074903" y="4520524"/>
            <a:ext cx="882484" cy="68152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7092280" y="6165304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Other sources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33314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LHC</a:t>
            </a:r>
            <a:endParaRPr lang="en-GB" sz="2000" dirty="0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pic>
        <p:nvPicPr>
          <p:cNvPr id="53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13" y="4449136"/>
            <a:ext cx="924079" cy="9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97" y="4665160"/>
            <a:ext cx="924079" cy="9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Shape 98"/>
          <p:cNvSpPr/>
          <p:nvPr/>
        </p:nvSpPr>
        <p:spPr>
          <a:xfrm rot="1450668">
            <a:off x="6229196" y="4262683"/>
            <a:ext cx="1001079" cy="79557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003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83152" cy="1143000"/>
          </a:xfrm>
        </p:spPr>
        <p:txBody>
          <a:bodyPr/>
          <a:lstStyle/>
          <a:p>
            <a:r>
              <a:rPr lang="pl-PL" dirty="0" smtClean="0"/>
              <a:t>Archiving in </a:t>
            </a:r>
            <a:r>
              <a:rPr lang="en-GB" dirty="0" err="1" smtClean="0"/>
              <a:t>WinCC</a:t>
            </a:r>
            <a:r>
              <a:rPr lang="en-GB" dirty="0" smtClean="0"/>
              <a:t> 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412776"/>
            <a:ext cx="5328592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Version 3.11:</a:t>
            </a:r>
          </a:p>
          <a:p>
            <a:pPr lvl="1"/>
            <a:r>
              <a:rPr lang="pl-PL" dirty="0" smtClean="0"/>
              <a:t>File archiver.</a:t>
            </a:r>
          </a:p>
          <a:p>
            <a:pPr lvl="1"/>
            <a:r>
              <a:rPr lang="pl-PL" b="1" dirty="0" smtClean="0">
                <a:solidFill>
                  <a:srgbClr val="00B050"/>
                </a:solidFill>
              </a:rPr>
              <a:t>Oracle RDB Archiver*</a:t>
            </a:r>
            <a:r>
              <a:rPr lang="pl-PL" dirty="0" smtClean="0">
                <a:solidFill>
                  <a:srgbClr val="00B050"/>
                </a:solidFill>
              </a:rPr>
              <a:t>.</a:t>
            </a:r>
          </a:p>
          <a:p>
            <a:r>
              <a:rPr lang="pl-PL" dirty="0" smtClean="0"/>
              <a:t>IOWA base version:</a:t>
            </a:r>
          </a:p>
          <a:p>
            <a:pPr lvl="1"/>
            <a:r>
              <a:rPr lang="pl-PL" dirty="0" smtClean="0"/>
              <a:t>Component based, DB backend plugins.</a:t>
            </a:r>
          </a:p>
          <a:p>
            <a:pPr lvl="1"/>
            <a:r>
              <a:rPr lang="pl-PL" sz="2900" b="1" dirty="0" smtClean="0">
                <a:solidFill>
                  <a:srgbClr val="00B050"/>
                </a:solidFill>
              </a:rPr>
              <a:t>Oracle plugin* </a:t>
            </a:r>
            <a:endParaRPr lang="pl-PL" sz="2900" b="1" dirty="0">
              <a:solidFill>
                <a:srgbClr val="00B050"/>
              </a:solidFill>
            </a:endParaRPr>
          </a:p>
          <a:p>
            <a:pPr lvl="2"/>
            <a:r>
              <a:rPr lang="pl-PL" sz="2600" dirty="0" smtClean="0"/>
              <a:t>desgined for:</a:t>
            </a:r>
          </a:p>
          <a:p>
            <a:pPr lvl="3"/>
            <a:r>
              <a:rPr lang="pl-PL" sz="2200" dirty="0" smtClean="0"/>
              <a:t>Large systems,</a:t>
            </a:r>
          </a:p>
          <a:p>
            <a:pPr lvl="3"/>
            <a:r>
              <a:rPr lang="pl-PL" sz="2200" dirty="0" smtClean="0"/>
              <a:t>Scalability,</a:t>
            </a:r>
          </a:p>
          <a:p>
            <a:pPr lvl="3"/>
            <a:r>
              <a:rPr lang="pl-PL" sz="2200" dirty="0" smtClean="0"/>
              <a:t>High-throughput.</a:t>
            </a:r>
            <a:endParaRPr lang="pl-PL" sz="2200" dirty="0"/>
          </a:p>
          <a:p>
            <a:pPr lvl="1"/>
            <a:r>
              <a:rPr lang="pl-PL" dirty="0" smtClean="0"/>
              <a:t>Other relational database plugins developed by Siemens/ETM.</a:t>
            </a:r>
          </a:p>
          <a:p>
            <a:pPr lvl="1"/>
            <a:r>
              <a:rPr lang="pl-PL" b="1" dirty="0" smtClean="0">
                <a:solidFill>
                  <a:srgbClr val="00B050"/>
                </a:solidFill>
              </a:rPr>
              <a:t>Research: NoSQL systems*.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13</a:t>
            </a:r>
            <a:r>
              <a:rPr lang="en-GB" dirty="0"/>
              <a:t>/</a:t>
            </a:r>
            <a:r>
              <a:rPr lang="pl-PL" dirty="0"/>
              <a:t>02</a:t>
            </a:r>
            <a:r>
              <a:rPr lang="en-GB" dirty="0"/>
              <a:t>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27</a:t>
            </a:fld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79512" y="1112335"/>
            <a:ext cx="3600400" cy="48274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265688" y="4203135"/>
            <a:ext cx="2160241" cy="900000"/>
          </a:xfrm>
          <a:prstGeom prst="rect">
            <a:avLst/>
          </a:prstGeom>
          <a:solidFill>
            <a:srgbClr val="C8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1315071" y="1628125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rgbClr val="222268"/>
                </a:solidFill>
              </a:rPr>
              <a:t>UI</a:t>
            </a:r>
          </a:p>
          <a:p>
            <a:pPr algn="ctr"/>
            <a:r>
              <a:rPr lang="pl-PL" sz="800" dirty="0" smtClean="0">
                <a:solidFill>
                  <a:srgbClr val="222268"/>
                </a:solidFill>
              </a:rPr>
              <a:t>User interface</a:t>
            </a:r>
          </a:p>
          <a:p>
            <a:pPr algn="ctr"/>
            <a:r>
              <a:rPr lang="pl-PL" sz="800" dirty="0" smtClean="0">
                <a:solidFill>
                  <a:srgbClr val="222268"/>
                </a:solidFill>
              </a:rPr>
              <a:t>Editor</a:t>
            </a:r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15543" y="1628125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dirty="0">
                <a:solidFill>
                  <a:srgbClr val="222268"/>
                </a:solidFill>
              </a:rPr>
              <a:t>UI</a:t>
            </a:r>
          </a:p>
          <a:p>
            <a:pPr lvl="0" algn="ctr"/>
            <a:r>
              <a:rPr lang="pl-PL" sz="800" dirty="0">
                <a:solidFill>
                  <a:srgbClr val="222268"/>
                </a:solidFill>
              </a:rPr>
              <a:t>User </a:t>
            </a:r>
            <a:r>
              <a:rPr lang="pl-PL" sz="800" dirty="0" smtClean="0">
                <a:solidFill>
                  <a:srgbClr val="222268"/>
                </a:solidFill>
              </a:rPr>
              <a:t>interface</a:t>
            </a:r>
          </a:p>
          <a:p>
            <a:pPr lvl="0" algn="ctr"/>
            <a:r>
              <a:rPr lang="pl-PL" sz="800" dirty="0" smtClean="0">
                <a:solidFill>
                  <a:srgbClr val="222268"/>
                </a:solidFill>
              </a:rPr>
              <a:t>Runtime</a:t>
            </a:r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9247" y="1630019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dirty="0">
                <a:solidFill>
                  <a:srgbClr val="222268"/>
                </a:solidFill>
              </a:rPr>
              <a:t>UI</a:t>
            </a:r>
          </a:p>
          <a:p>
            <a:pPr lvl="0" algn="ctr"/>
            <a:r>
              <a:rPr lang="pl-PL" sz="800" dirty="0">
                <a:solidFill>
                  <a:srgbClr val="222268"/>
                </a:solidFill>
              </a:rPr>
              <a:t>User </a:t>
            </a:r>
            <a:r>
              <a:rPr lang="pl-PL" sz="800" dirty="0" smtClean="0">
                <a:solidFill>
                  <a:srgbClr val="222268"/>
                </a:solidFill>
              </a:rPr>
              <a:t>interface</a:t>
            </a:r>
          </a:p>
          <a:p>
            <a:pPr lvl="0" algn="ctr"/>
            <a:r>
              <a:rPr lang="pl-PL" sz="800" dirty="0" smtClean="0">
                <a:solidFill>
                  <a:srgbClr val="222268"/>
                </a:solidFill>
              </a:rPr>
              <a:t>Runtime</a:t>
            </a:r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15071" y="2600761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99247" y="2600761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15071" y="3637289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750" dirty="0">
              <a:solidFill>
                <a:srgbClr val="222268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15543" y="3644349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99247" y="3637289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82143" y="4725144"/>
            <a:ext cx="558155" cy="5483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dirty="0" smtClean="0">
                <a:solidFill>
                  <a:srgbClr val="222268"/>
                </a:solidFill>
              </a:rPr>
              <a:t>D</a:t>
            </a:r>
            <a:endParaRPr lang="pl-PL" sz="2000" dirty="0">
              <a:solidFill>
                <a:srgbClr val="222268"/>
              </a:solidFill>
            </a:endParaRPr>
          </a:p>
          <a:p>
            <a:pPr lvl="0" algn="ctr"/>
            <a:r>
              <a:rPr lang="pl-PL" sz="800" dirty="0">
                <a:solidFill>
                  <a:srgbClr val="222268"/>
                </a:solidFill>
              </a:rPr>
              <a:t>D</a:t>
            </a:r>
            <a:r>
              <a:rPr lang="pl-PL" sz="800" dirty="0" smtClean="0">
                <a:solidFill>
                  <a:srgbClr val="222268"/>
                </a:solidFill>
              </a:rPr>
              <a:t>river</a:t>
            </a:r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744" y="4725144"/>
            <a:ext cx="563687" cy="5483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dirty="0">
                <a:solidFill>
                  <a:srgbClr val="222268"/>
                </a:solidFill>
              </a:rPr>
              <a:t>D</a:t>
            </a:r>
          </a:p>
          <a:p>
            <a:pPr lvl="0" algn="ctr"/>
            <a:r>
              <a:rPr lang="pl-PL" sz="800" dirty="0">
                <a:solidFill>
                  <a:srgbClr val="222268"/>
                </a:solidFill>
              </a:rPr>
              <a:t>Driver</a:t>
            </a:r>
            <a:endParaRPr lang="en-GB" sz="800" dirty="0">
              <a:solidFill>
                <a:srgbClr val="222268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71255" y="4725819"/>
            <a:ext cx="559495" cy="5483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dirty="0">
                <a:solidFill>
                  <a:srgbClr val="222268"/>
                </a:solidFill>
              </a:rPr>
              <a:t>D</a:t>
            </a:r>
          </a:p>
          <a:p>
            <a:pPr lvl="0" algn="ctr"/>
            <a:r>
              <a:rPr lang="pl-PL" sz="800" dirty="0">
                <a:solidFill>
                  <a:srgbClr val="222268"/>
                </a:solidFill>
              </a:rPr>
              <a:t>Driver</a:t>
            </a:r>
            <a:endParaRPr lang="en-GB" sz="800" dirty="0">
              <a:solidFill>
                <a:srgbClr val="222268"/>
              </a:solidFill>
            </a:endParaRPr>
          </a:p>
        </p:txBody>
      </p:sp>
      <p:pic>
        <p:nvPicPr>
          <p:cNvPr id="26" name="Picture 3" descr="E:\Code_Documentation\Openlab presentations\img\12065695931696523378felipecaparelli_Gears_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5448"/>
            <a:ext cx="597261" cy="6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E:\Code_Documentation\Openlab presentations\img\karderio_computer_sc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4478"/>
            <a:ext cx="760118" cy="6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15071" y="270824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400" dirty="0">
                <a:solidFill>
                  <a:srgbClr val="222268"/>
                </a:solidFill>
              </a:rPr>
              <a:t>CTRL</a:t>
            </a:r>
          </a:p>
          <a:p>
            <a:pPr lvl="0" algn="ctr"/>
            <a:r>
              <a:rPr lang="pl-PL" sz="900" dirty="0" smtClean="0">
                <a:solidFill>
                  <a:srgbClr val="222268"/>
                </a:solidFill>
              </a:rPr>
              <a:t>Control manager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9247" y="2708245"/>
            <a:ext cx="648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 smtClean="0">
                <a:solidFill>
                  <a:srgbClr val="222268"/>
                </a:solidFill>
              </a:rPr>
              <a:t>API</a:t>
            </a:r>
            <a:endParaRPr lang="pl-PL" sz="1600" dirty="0">
              <a:solidFill>
                <a:srgbClr val="222268"/>
              </a:solidFill>
            </a:endParaRPr>
          </a:p>
          <a:p>
            <a:pPr lvl="0" algn="ctr"/>
            <a:r>
              <a:rPr lang="pl-PL" sz="900" dirty="0" smtClean="0">
                <a:solidFill>
                  <a:srgbClr val="222268"/>
                </a:solidFill>
              </a:rPr>
              <a:t>API manager</a:t>
            </a:r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5071" y="3747818"/>
            <a:ext cx="648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dirty="0" smtClean="0">
                <a:solidFill>
                  <a:srgbClr val="222268"/>
                </a:solidFill>
              </a:rPr>
              <a:t>DM</a:t>
            </a:r>
            <a:endParaRPr lang="pl-PL" dirty="0">
              <a:solidFill>
                <a:srgbClr val="222268"/>
              </a:solidFill>
            </a:endParaRPr>
          </a:p>
          <a:p>
            <a:pPr lvl="0" algn="ctr"/>
            <a:r>
              <a:rPr lang="pl-PL" sz="800" dirty="0" smtClean="0">
                <a:solidFill>
                  <a:srgbClr val="222268"/>
                </a:solidFill>
              </a:rPr>
              <a:t>Data manager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2115543" y="3694779"/>
            <a:ext cx="6480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dirty="0">
                <a:solidFill>
                  <a:srgbClr val="222268"/>
                </a:solidFill>
              </a:rPr>
              <a:t>EV</a:t>
            </a:r>
          </a:p>
          <a:p>
            <a:pPr lvl="0" algn="ctr"/>
            <a:r>
              <a:rPr lang="pl-PL" sz="900" dirty="0">
                <a:solidFill>
                  <a:srgbClr val="222268"/>
                </a:solidFill>
              </a:rPr>
              <a:t>Event manager</a:t>
            </a:r>
            <a:endParaRPr lang="en-GB" sz="900" dirty="0">
              <a:solidFill>
                <a:srgbClr val="22226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9247" y="3717040"/>
            <a:ext cx="6480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 smtClean="0">
                <a:solidFill>
                  <a:srgbClr val="222268"/>
                </a:solidFill>
              </a:rPr>
              <a:t>DIST</a:t>
            </a:r>
            <a:endParaRPr lang="pl-PL" sz="2000" dirty="0">
              <a:solidFill>
                <a:srgbClr val="222268"/>
              </a:solidFill>
            </a:endParaRPr>
          </a:p>
          <a:p>
            <a:pPr lvl="0" algn="ctr"/>
            <a:r>
              <a:rPr lang="pl-PL" sz="700" dirty="0" smtClean="0">
                <a:solidFill>
                  <a:srgbClr val="222268"/>
                </a:solidFill>
              </a:rPr>
              <a:t>Other systems connection</a:t>
            </a:r>
            <a:endParaRPr lang="en-GB" sz="900" dirty="0">
              <a:solidFill>
                <a:srgbClr val="222268"/>
              </a:solidFill>
            </a:endParaRPr>
          </a:p>
        </p:txBody>
      </p:sp>
      <p:cxnSp>
        <p:nvCxnSpPr>
          <p:cNvPr id="33" name="Straight Connector 32"/>
          <p:cNvCxnSpPr>
            <a:endCxn id="20" idx="0"/>
          </p:cNvCxnSpPr>
          <p:nvPr/>
        </p:nvCxnSpPr>
        <p:spPr>
          <a:xfrm>
            <a:off x="1891135" y="2420213"/>
            <a:ext cx="54844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0" idx="0"/>
          </p:cNvCxnSpPr>
          <p:nvPr/>
        </p:nvCxnSpPr>
        <p:spPr>
          <a:xfrm>
            <a:off x="2439119" y="2422107"/>
            <a:ext cx="460" cy="122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0" idx="0"/>
          </p:cNvCxnSpPr>
          <p:nvPr/>
        </p:nvCxnSpPr>
        <p:spPr>
          <a:xfrm flipH="1">
            <a:off x="2439579" y="2420213"/>
            <a:ext cx="53167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0" idx="0"/>
          </p:cNvCxnSpPr>
          <p:nvPr/>
        </p:nvCxnSpPr>
        <p:spPr>
          <a:xfrm>
            <a:off x="1672593" y="3392849"/>
            <a:ext cx="766986" cy="25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0" idx="0"/>
          </p:cNvCxnSpPr>
          <p:nvPr/>
        </p:nvCxnSpPr>
        <p:spPr>
          <a:xfrm flipH="1">
            <a:off x="2439579" y="3392849"/>
            <a:ext cx="783704" cy="25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3"/>
            <a:endCxn id="31" idx="1"/>
          </p:cNvCxnSpPr>
          <p:nvPr/>
        </p:nvCxnSpPr>
        <p:spPr>
          <a:xfrm>
            <a:off x="1963143" y="4033333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3"/>
            <a:endCxn id="21" idx="1"/>
          </p:cNvCxnSpPr>
          <p:nvPr/>
        </p:nvCxnSpPr>
        <p:spPr>
          <a:xfrm>
            <a:off x="2763615" y="4033333"/>
            <a:ext cx="135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0"/>
            <a:endCxn id="20" idx="2"/>
          </p:cNvCxnSpPr>
          <p:nvPr/>
        </p:nvCxnSpPr>
        <p:spPr>
          <a:xfrm flipV="1">
            <a:off x="1861221" y="4436437"/>
            <a:ext cx="578358" cy="28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0" idx="2"/>
            <a:endCxn id="23" idx="0"/>
          </p:cNvCxnSpPr>
          <p:nvPr/>
        </p:nvCxnSpPr>
        <p:spPr>
          <a:xfrm>
            <a:off x="2439579" y="4436437"/>
            <a:ext cx="110009" cy="28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2"/>
            <a:endCxn id="24" idx="0"/>
          </p:cNvCxnSpPr>
          <p:nvPr/>
        </p:nvCxnSpPr>
        <p:spPr>
          <a:xfrm>
            <a:off x="2439579" y="4436437"/>
            <a:ext cx="811424" cy="289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 rot="16200000">
            <a:off x="638729" y="4536289"/>
            <a:ext cx="279410" cy="24231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ounded Rectangle 46"/>
          <p:cNvSpPr/>
          <p:nvPr/>
        </p:nvSpPr>
        <p:spPr>
          <a:xfrm>
            <a:off x="467544" y="3636000"/>
            <a:ext cx="64807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750" dirty="0">
              <a:solidFill>
                <a:srgbClr val="22226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375555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 smtClean="0">
                <a:solidFill>
                  <a:srgbClr val="222268"/>
                </a:solidFill>
              </a:rPr>
              <a:t>ARC</a:t>
            </a:r>
          </a:p>
          <a:p>
            <a:pPr lvl="0" algn="ctr"/>
            <a:r>
              <a:rPr lang="pl-PL" sz="800" dirty="0" smtClean="0">
                <a:solidFill>
                  <a:srgbClr val="222268"/>
                </a:solidFill>
              </a:rPr>
              <a:t>Archive manager</a:t>
            </a:r>
            <a:endParaRPr lang="en-GB" sz="800" dirty="0"/>
          </a:p>
        </p:txBody>
      </p:sp>
      <p:cxnSp>
        <p:nvCxnSpPr>
          <p:cNvPr id="49" name="Straight Connector 48"/>
          <p:cNvCxnSpPr>
            <a:stCxn id="48" idx="3"/>
            <a:endCxn id="30" idx="1"/>
          </p:cNvCxnSpPr>
          <p:nvPr/>
        </p:nvCxnSpPr>
        <p:spPr>
          <a:xfrm>
            <a:off x="1115616" y="4047941"/>
            <a:ext cx="199455" cy="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E:\Code_Documentation\Openlab presentations\img\Orac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2" y="4818050"/>
            <a:ext cx="817241" cy="1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Siemens\Automation\WinCC_OA\3.11\pictures\pv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42" y="1196752"/>
            <a:ext cx="1045601" cy="3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9761" y="6021288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pl-PL" sz="1400" b="1" dirty="0">
                <a:solidFill>
                  <a:srgbClr val="00B050"/>
                </a:solidFill>
              </a:rPr>
              <a:t>* </a:t>
            </a:r>
            <a:r>
              <a:rPr lang="pl-PL" sz="1400" b="1" dirty="0" smtClean="0">
                <a:solidFill>
                  <a:srgbClr val="00B050"/>
                </a:solidFill>
              </a:rPr>
              <a:t>Siemens/ETM openlab activities.</a:t>
            </a:r>
            <a:endParaRPr lang="pl-PL" sz="1400" b="1" dirty="0">
              <a:solidFill>
                <a:srgbClr val="00B050"/>
              </a:solidFill>
            </a:endParaRPr>
          </a:p>
        </p:txBody>
      </p:sp>
      <p:pic>
        <p:nvPicPr>
          <p:cNvPr id="63" name="Picture 2" descr="C:\Siemens\Automation\WinCC_OA\3.11\pictures\firm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2" y="1112335"/>
            <a:ext cx="461392" cy="4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E:\Code_Documentation\Openlab presentations\img\plc 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78" y="5497104"/>
            <a:ext cx="457049" cy="2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Code_Documentation\Openlab presentations\img\SC230N4-DVP7042AE-9680014007201304011155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504726"/>
            <a:ext cx="406523" cy="3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/>
          <p:cNvCxnSpPr>
            <a:stCxn id="23" idx="2"/>
            <a:endCxn id="2051" idx="0"/>
          </p:cNvCxnSpPr>
          <p:nvPr/>
        </p:nvCxnSpPr>
        <p:spPr>
          <a:xfrm flipH="1">
            <a:off x="2549587" y="5273454"/>
            <a:ext cx="1" cy="23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2"/>
            <a:endCxn id="2052" idx="0"/>
          </p:cNvCxnSpPr>
          <p:nvPr/>
        </p:nvCxnSpPr>
        <p:spPr>
          <a:xfrm>
            <a:off x="1861221" y="5273454"/>
            <a:ext cx="4020" cy="24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4" idx="2"/>
            <a:endCxn id="58" idx="0"/>
          </p:cNvCxnSpPr>
          <p:nvPr/>
        </p:nvCxnSpPr>
        <p:spPr>
          <a:xfrm>
            <a:off x="3251003" y="5274129"/>
            <a:ext cx="0" cy="22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E:\Code_Documentation\Openlab presentations\img\1030_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04" y="5520819"/>
            <a:ext cx="382073" cy="2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pic>
        <p:nvPicPr>
          <p:cNvPr id="56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1" y="4973498"/>
            <a:ext cx="759757" cy="7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Status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2"/>
            <a:ext cx="3672408" cy="1835173"/>
          </a:xfrm>
        </p:spPr>
        <p:txBody>
          <a:bodyPr>
            <a:normAutofit/>
          </a:bodyPr>
          <a:lstStyle/>
          <a:p>
            <a:r>
              <a:rPr lang="pl-PL" dirty="0" smtClean="0"/>
              <a:t>Achieved in </a:t>
            </a:r>
            <a:r>
              <a:rPr lang="pl-PL" dirty="0"/>
              <a:t>IOWA based </a:t>
            </a:r>
            <a:r>
              <a:rPr lang="pl-PL" dirty="0" smtClean="0"/>
              <a:t>version:</a:t>
            </a:r>
          </a:p>
          <a:p>
            <a:pPr lvl="1"/>
            <a:r>
              <a:rPr lang="pl-PL" dirty="0" smtClean="0"/>
              <a:t>Working plugin in </a:t>
            </a:r>
            <a:br>
              <a:rPr lang="pl-PL" dirty="0" smtClean="0"/>
            </a:br>
            <a:r>
              <a:rPr lang="pl-PL" dirty="0" smtClean="0"/>
              <a:t>a complete project.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13/02</a:t>
            </a:r>
            <a:r>
              <a:rPr lang="en-GB" dirty="0" smtClean="0"/>
              <a:t>/2014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28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472328"/>
              </p:ext>
            </p:extLst>
          </p:nvPr>
        </p:nvGraphicFramePr>
        <p:xfrm>
          <a:off x="-180528" y="3240763"/>
          <a:ext cx="4176464" cy="311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91680" y="4365104"/>
            <a:ext cx="748883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3613" lvl="1"/>
            <a:r>
              <a:rPr lang="pl-PL" dirty="0" smtClean="0"/>
              <a:t>Initial performance tests</a:t>
            </a:r>
            <a:br>
              <a:rPr lang="pl-PL" dirty="0" smtClean="0"/>
            </a:br>
            <a:r>
              <a:rPr lang="pl-PL" dirty="0" smtClean="0"/>
              <a:t>(data write throughput):</a:t>
            </a:r>
            <a:endParaRPr lang="pl-PL" dirty="0"/>
          </a:p>
          <a:p>
            <a:pPr marL="2633663" lvl="2"/>
            <a:r>
              <a:rPr lang="pl-PL" dirty="0" smtClean="0"/>
              <a:t>performance comparable to </a:t>
            </a:r>
            <a:br>
              <a:rPr lang="pl-PL" dirty="0" smtClean="0"/>
            </a:br>
            <a:r>
              <a:rPr lang="pl-PL" dirty="0" smtClean="0"/>
              <a:t>Oracle Archiver in WinCC OA 3.11.</a:t>
            </a:r>
          </a:p>
          <a:p>
            <a:pPr marL="2633663" lvl="2"/>
            <a:r>
              <a:rPr lang="pl-PL" dirty="0"/>
              <a:t>r</a:t>
            </a:r>
            <a:r>
              <a:rPr lang="pl-PL" dirty="0" smtClean="0"/>
              <a:t>esults reported </a:t>
            </a:r>
            <a:r>
              <a:rPr lang="pl-PL" dirty="0"/>
              <a:t>to </a:t>
            </a:r>
            <a:r>
              <a:rPr lang="pl-PL" dirty="0" smtClean="0"/>
              <a:t>Siemens/ETM.</a:t>
            </a:r>
            <a:endParaRPr lang="pl-PL" dirty="0"/>
          </a:p>
          <a:p>
            <a:pPr marL="2513013" lvl="2" indent="-177800"/>
            <a:endParaRPr lang="en-GB" dirty="0"/>
          </a:p>
        </p:txBody>
      </p:sp>
      <p:grpSp>
        <p:nvGrpSpPr>
          <p:cNvPr id="3072" name="Group 3071"/>
          <p:cNvGrpSpPr/>
          <p:nvPr/>
        </p:nvGrpSpPr>
        <p:grpSpPr>
          <a:xfrm>
            <a:off x="5220072" y="1124744"/>
            <a:ext cx="3456384" cy="3096344"/>
            <a:chOff x="5292080" y="764704"/>
            <a:chExt cx="3456384" cy="3096344"/>
          </a:xfrm>
        </p:grpSpPr>
        <p:sp>
          <p:nvSpPr>
            <p:cNvPr id="10" name="Rounded Rectangle 9"/>
            <p:cNvSpPr/>
            <p:nvPr/>
          </p:nvSpPr>
          <p:spPr>
            <a:xfrm>
              <a:off x="5292080" y="764704"/>
              <a:ext cx="3456384" cy="30963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7902" y="3513092"/>
              <a:ext cx="29945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IOWA based SCADA</a:t>
              </a:r>
              <a:r>
                <a:rPr lang="pl-PL" sz="1200" dirty="0"/>
                <a:t> : </a:t>
              </a:r>
              <a:r>
                <a:rPr lang="pl-PL" sz="1200" dirty="0" smtClean="0"/>
                <a:t>first time @ CERN</a:t>
              </a:r>
              <a:endParaRPr lang="en-GB" sz="12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19516" y="1151792"/>
              <a:ext cx="2601166" cy="2133192"/>
              <a:chOff x="4067944" y="3024000"/>
              <a:chExt cx="2601166" cy="213319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067944" y="3024000"/>
                <a:ext cx="648072" cy="792088"/>
                <a:chOff x="4067944" y="3024000"/>
                <a:chExt cx="648072" cy="792088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067944" y="3024000"/>
                  <a:ext cx="648072" cy="79208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GB" sz="750" dirty="0">
                    <a:solidFill>
                      <a:srgbClr val="222268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067944" y="3140968"/>
                  <a:ext cx="6480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l-PL" sz="1400" dirty="0">
                      <a:solidFill>
                        <a:srgbClr val="222268"/>
                      </a:solidFill>
                    </a:rPr>
                    <a:t>CTRL</a:t>
                  </a:r>
                </a:p>
                <a:p>
                  <a:pPr lvl="0" algn="ctr"/>
                  <a:r>
                    <a:rPr lang="pl-PL" sz="900" dirty="0" smtClean="0">
                      <a:solidFill>
                        <a:srgbClr val="222268"/>
                      </a:solidFill>
                    </a:rPr>
                    <a:t>Control manager</a:t>
                  </a:r>
                  <a:endParaRPr lang="en-GB" sz="900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012160" y="3024000"/>
                <a:ext cx="656950" cy="792088"/>
                <a:chOff x="6012160" y="3024000"/>
                <a:chExt cx="656950" cy="792088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012160" y="3024000"/>
                  <a:ext cx="648072" cy="79208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GB" sz="750" dirty="0">
                    <a:solidFill>
                      <a:srgbClr val="222268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021038" y="3125578"/>
                  <a:ext cx="648072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l-PL" dirty="0" smtClean="0">
                      <a:solidFill>
                        <a:srgbClr val="222268"/>
                      </a:solidFill>
                    </a:rPr>
                    <a:t>DM</a:t>
                  </a:r>
                  <a:endParaRPr lang="pl-PL" dirty="0">
                    <a:solidFill>
                      <a:srgbClr val="222268"/>
                    </a:solidFill>
                  </a:endParaRPr>
                </a:p>
                <a:p>
                  <a:pPr lvl="0" algn="ctr"/>
                  <a:r>
                    <a:rPr lang="pl-PL" sz="800" dirty="0" smtClean="0">
                      <a:solidFill>
                        <a:srgbClr val="222268"/>
                      </a:solidFill>
                    </a:rPr>
                    <a:t>Data manager</a:t>
                  </a:r>
                  <a:endParaRPr lang="en-GB" sz="8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004048" y="3024000"/>
                <a:ext cx="648072" cy="792088"/>
                <a:chOff x="5004048" y="3024000"/>
                <a:chExt cx="648072" cy="792088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5004048" y="3024000"/>
                  <a:ext cx="648072" cy="79208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GB" sz="800" dirty="0">
                    <a:solidFill>
                      <a:srgbClr val="222268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04048" y="3079192"/>
                  <a:ext cx="64807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l-PL" sz="2000" dirty="0">
                      <a:solidFill>
                        <a:srgbClr val="222268"/>
                      </a:solidFill>
                    </a:rPr>
                    <a:t>EV</a:t>
                  </a:r>
                </a:p>
                <a:p>
                  <a:pPr lvl="0" algn="ctr"/>
                  <a:r>
                    <a:rPr lang="pl-PL" sz="900" dirty="0">
                      <a:solidFill>
                        <a:srgbClr val="222268"/>
                      </a:solidFill>
                    </a:rPr>
                    <a:t>Event manager</a:t>
                  </a:r>
                  <a:endParaRPr lang="en-GB" sz="900" dirty="0">
                    <a:solidFill>
                      <a:srgbClr val="222268"/>
                    </a:solidFill>
                  </a:endParaRPr>
                </a:p>
              </p:txBody>
            </p:sp>
          </p:grpSp>
          <p:cxnSp>
            <p:nvCxnSpPr>
              <p:cNvPr id="24" name="Straight Connector 23"/>
              <p:cNvCxnSpPr>
                <a:stCxn id="22" idx="3"/>
                <a:endCxn id="19" idx="1"/>
              </p:cNvCxnSpPr>
              <p:nvPr/>
            </p:nvCxnSpPr>
            <p:spPr>
              <a:xfrm>
                <a:off x="5652120" y="3420044"/>
                <a:ext cx="360040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6" idx="3"/>
                <a:endCxn id="23" idx="1"/>
              </p:cNvCxnSpPr>
              <p:nvPr/>
            </p:nvCxnSpPr>
            <p:spPr>
              <a:xfrm flipV="1">
                <a:off x="4716016" y="3417746"/>
                <a:ext cx="288032" cy="2298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Left Arrow 25"/>
              <p:cNvSpPr/>
              <p:nvPr/>
            </p:nvSpPr>
            <p:spPr>
              <a:xfrm>
                <a:off x="4724638" y="4862507"/>
                <a:ext cx="279410" cy="242316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436096" y="4155455"/>
                <a:ext cx="6480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 sz="750" dirty="0">
                  <a:solidFill>
                    <a:srgbClr val="222268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436096" y="4272423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l-PL" sz="1400" dirty="0" smtClean="0">
                    <a:solidFill>
                      <a:srgbClr val="222268"/>
                    </a:solidFill>
                  </a:rPr>
                  <a:t>LS</a:t>
                </a:r>
                <a:endParaRPr lang="pl-PL" sz="1400" dirty="0">
                  <a:solidFill>
                    <a:srgbClr val="222268"/>
                  </a:solidFill>
                </a:endParaRPr>
              </a:p>
              <a:p>
                <a:pPr lvl="0" algn="ctr"/>
                <a:r>
                  <a:rPr lang="pl-PL" sz="900" dirty="0" smtClean="0">
                    <a:solidFill>
                      <a:srgbClr val="222268"/>
                    </a:solidFill>
                  </a:rPr>
                  <a:t>Logging</a:t>
                </a:r>
              </a:p>
              <a:p>
                <a:pPr lvl="0" algn="ctr"/>
                <a:r>
                  <a:rPr lang="pl-PL" sz="900" dirty="0" smtClean="0">
                    <a:solidFill>
                      <a:srgbClr val="222268"/>
                    </a:solidFill>
                  </a:rPr>
                  <a:t>service</a:t>
                </a:r>
                <a:endParaRPr lang="en-GB" sz="900" dirty="0"/>
              </a:p>
            </p:txBody>
          </p:sp>
          <p:cxnSp>
            <p:nvCxnSpPr>
              <p:cNvPr id="30" name="Straight Connector 29"/>
              <p:cNvCxnSpPr>
                <a:stCxn id="19" idx="2"/>
                <a:endCxn id="27" idx="0"/>
              </p:cNvCxnSpPr>
              <p:nvPr/>
            </p:nvCxnSpPr>
            <p:spPr>
              <a:xfrm flipH="1">
                <a:off x="5760132" y="3816088"/>
                <a:ext cx="576064" cy="339367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076056" y="4855917"/>
                <a:ext cx="868708" cy="30127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000" dirty="0" smtClean="0"/>
                  <a:t>Oracle</a:t>
                </a:r>
              </a:p>
              <a:p>
                <a:pPr algn="ctr"/>
                <a:r>
                  <a:rPr lang="pl-PL" sz="1000" dirty="0" smtClean="0"/>
                  <a:t>Plugin</a:t>
                </a:r>
                <a:endParaRPr lang="en-GB" sz="1000" dirty="0"/>
              </a:p>
            </p:txBody>
          </p:sp>
        </p:grpSp>
      </p:grpSp>
      <p:pic>
        <p:nvPicPr>
          <p:cNvPr id="5122" name="Picture 2" descr="E:\Code_Documentation\Openlab presentations\img\oracl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41340"/>
            <a:ext cx="753607" cy="1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Siemens\Automation\WinCC_OA\3.11\pictures\pv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20" y="1185498"/>
            <a:ext cx="914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Siemens\Automation\WinCC_OA\3.11\pictures\firm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06" y="1147231"/>
            <a:ext cx="343233" cy="3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pic>
        <p:nvPicPr>
          <p:cNvPr id="38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88254"/>
            <a:ext cx="760432" cy="7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56" y="3100615"/>
            <a:ext cx="760432" cy="7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Current activities &amp;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IOWA based version:</a:t>
            </a:r>
          </a:p>
          <a:p>
            <a:pPr lvl="1"/>
            <a:r>
              <a:rPr lang="pl-PL" dirty="0" smtClean="0"/>
              <a:t>Redesing of the database structure </a:t>
            </a:r>
            <a:br>
              <a:rPr lang="pl-PL" dirty="0" smtClean="0"/>
            </a:br>
            <a:r>
              <a:rPr lang="pl-PL" dirty="0" smtClean="0"/>
              <a:t>(data segmentation/organisation).</a:t>
            </a:r>
          </a:p>
          <a:p>
            <a:pPr lvl="1"/>
            <a:r>
              <a:rPr lang="pl-PL" dirty="0" smtClean="0"/>
              <a:t>...</a:t>
            </a:r>
          </a:p>
          <a:p>
            <a:r>
              <a:rPr lang="pl-PL" dirty="0" smtClean="0"/>
              <a:t>Version 3.11:</a:t>
            </a:r>
          </a:p>
          <a:p>
            <a:pPr lvl="1"/>
            <a:r>
              <a:rPr lang="pl-PL" dirty="0" smtClean="0"/>
              <a:t>To address CERN needs:</a:t>
            </a:r>
          </a:p>
          <a:p>
            <a:pPr lvl="2"/>
            <a:r>
              <a:rPr lang="pl-PL" dirty="0" smtClean="0"/>
              <a:t>Performance optimization for high </a:t>
            </a:r>
            <a:br>
              <a:rPr lang="pl-PL" dirty="0" smtClean="0"/>
            </a:br>
            <a:r>
              <a:rPr lang="pl-PL" dirty="0" smtClean="0"/>
              <a:t>data-throughput setup:</a:t>
            </a:r>
          </a:p>
          <a:p>
            <a:pPr lvl="3"/>
            <a:r>
              <a:rPr lang="pl-PL" dirty="0" smtClean="0"/>
              <a:t>The use case of QPS upgrade.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13</a:t>
            </a:r>
            <a:r>
              <a:rPr lang="en-GB" dirty="0"/>
              <a:t>/</a:t>
            </a:r>
            <a:r>
              <a:rPr lang="pl-PL" dirty="0"/>
              <a:t>02</a:t>
            </a:r>
            <a:r>
              <a:rPr lang="en-GB" dirty="0"/>
              <a:t>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4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Control System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Major Review – Siemens CERN </a:t>
            </a:r>
            <a:r>
              <a:rPr lang="pl-PL" dirty="0" smtClean="0"/>
              <a:t>o</a:t>
            </a:r>
            <a:r>
              <a:rPr lang="en-GB" dirty="0" err="1" smtClean="0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058379" y="1700808"/>
            <a:ext cx="7122133" cy="4104456"/>
            <a:chOff x="1043608" y="2750368"/>
            <a:chExt cx="7964897" cy="3750628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3167844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364618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663788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47764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655676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223628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007604" y="5974901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6659" y="5722873"/>
              <a:ext cx="3111080" cy="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16"/>
            <p:cNvSpPr txBox="1">
              <a:spLocks noChangeArrowheads="1"/>
            </p:cNvSpPr>
            <p:nvPr/>
          </p:nvSpPr>
          <p:spPr bwMode="auto">
            <a:xfrm>
              <a:off x="3388473" y="5435442"/>
              <a:ext cx="1200892" cy="30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0" dirty="0" smtClean="0">
                  <a:solidFill>
                    <a:srgbClr val="15539C"/>
                  </a:solidFill>
                  <a:latin typeface="+mn-lt"/>
                </a:rPr>
                <a:t>Fieldbus</a:t>
              </a:r>
              <a:endParaRPr lang="en-US" sz="1600" b="0" dirty="0">
                <a:solidFill>
                  <a:srgbClr val="15539C"/>
                </a:solidFill>
                <a:latin typeface="+mn-lt"/>
              </a:endParaRPr>
            </a:p>
          </p:txBody>
        </p:sp>
        <p:pic>
          <p:nvPicPr>
            <p:cNvPr id="32" name="Picture 31" descr="SI_P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1383" y="6012046"/>
              <a:ext cx="241300" cy="349250"/>
            </a:xfrm>
            <a:prstGeom prst="rect">
              <a:avLst/>
            </a:prstGeom>
            <a:solidFill>
              <a:schemeClr val="accent1">
                <a:alpha val="29019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 descr="SI_P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0933" y="6145396"/>
              <a:ext cx="246063" cy="355600"/>
            </a:xfrm>
            <a:prstGeom prst="rect">
              <a:avLst/>
            </a:prstGeom>
            <a:solidFill>
              <a:schemeClr val="accent1">
                <a:alpha val="29019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C:\Documents and Settings\Enrique Blanco.PCEBHOME\Desktop\presentations\flowmeter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8459" y="5978708"/>
              <a:ext cx="20002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 descr="C:\Documents and Settings\Enrique Blanco.PCEBHOME\Desktop\presentations\flowmeter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2772" y="6066021"/>
              <a:ext cx="200025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ject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8420" y="6034271"/>
              <a:ext cx="628651" cy="3794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6049700"/>
              <a:ext cx="371475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6154921"/>
              <a:ext cx="371475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/>
            <p:nvPr/>
          </p:nvCxnSpPr>
          <p:spPr>
            <a:xfrm rot="16200000" flipH="1">
              <a:off x="2518024" y="3959350"/>
              <a:ext cx="288033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cxnSpLocks noChangeShapeType="1"/>
              <a:stCxn id="45" idx="3"/>
            </p:cNvCxnSpPr>
            <p:nvPr/>
          </p:nvCxnSpPr>
          <p:spPr bwMode="auto">
            <a:xfrm>
              <a:off x="2715221" y="4436576"/>
              <a:ext cx="344611" cy="710233"/>
            </a:xfrm>
            <a:prstGeom prst="bentConnector2">
              <a:avLst/>
            </a:prstGeom>
            <a:noFill/>
            <a:ln w="9525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1403648" y="3805518"/>
              <a:ext cx="6984776" cy="1592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116"/>
            <p:cNvSpPr txBox="1">
              <a:spLocks noChangeArrowheads="1"/>
            </p:cNvSpPr>
            <p:nvPr/>
          </p:nvSpPr>
          <p:spPr bwMode="auto">
            <a:xfrm>
              <a:off x="8446653" y="3651705"/>
              <a:ext cx="5157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0" dirty="0">
                  <a:solidFill>
                    <a:srgbClr val="15539C"/>
                  </a:solidFill>
                  <a:latin typeface="+mn-lt"/>
                </a:rPr>
                <a:t>TN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1403648" y="3805518"/>
              <a:ext cx="11435" cy="10532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49" idx="0"/>
            </p:cNvCxnSpPr>
            <p:nvPr/>
          </p:nvCxnSpPr>
          <p:spPr>
            <a:xfrm>
              <a:off x="3203848" y="3836649"/>
              <a:ext cx="0" cy="9501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1959" y="4066689"/>
              <a:ext cx="703262" cy="73977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7665" y="4189152"/>
              <a:ext cx="578997" cy="21602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cxnSp>
          <p:nvCxnSpPr>
            <p:cNvPr id="47" name="Elbow Connector 46"/>
            <p:cNvCxnSpPr>
              <a:cxnSpLocks noChangeShapeType="1"/>
              <a:stCxn id="45" idx="1"/>
            </p:cNvCxnSpPr>
            <p:nvPr/>
          </p:nvCxnSpPr>
          <p:spPr bwMode="auto">
            <a:xfrm rot="10800000" flipV="1">
              <a:off x="1547665" y="4436575"/>
              <a:ext cx="464295" cy="710233"/>
            </a:xfrm>
            <a:prstGeom prst="bentConnector2">
              <a:avLst/>
            </a:prstGeom>
            <a:noFill/>
            <a:ln w="9525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8" name="Straight Connector 47"/>
            <p:cNvCxnSpPr/>
            <p:nvPr/>
          </p:nvCxnSpPr>
          <p:spPr>
            <a:xfrm rot="5400000">
              <a:off x="2879812" y="5470845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 descr="cpu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5816" y="4786769"/>
              <a:ext cx="576064" cy="60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>
            <a:xfrm rot="5400000">
              <a:off x="1151620" y="5470845"/>
              <a:ext cx="50405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858777"/>
              <a:ext cx="57606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172"/>
            <p:cNvSpPr txBox="1"/>
            <p:nvPr/>
          </p:nvSpPr>
          <p:spPr bwMode="auto">
            <a:xfrm>
              <a:off x="2051720" y="5002793"/>
              <a:ext cx="79208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PLCs</a:t>
              </a:r>
              <a:endParaRPr lang="en-US" sz="1100" b="0" dirty="0">
                <a:solidFill>
                  <a:srgbClr val="15539C"/>
                </a:solidFill>
                <a:latin typeface="+mn-lt"/>
              </a:endParaRPr>
            </a:p>
          </p:txBody>
        </p:sp>
        <p:sp>
          <p:nvSpPr>
            <p:cNvPr id="53" name="TextBox 173"/>
            <p:cNvSpPr txBox="1"/>
            <p:nvPr/>
          </p:nvSpPr>
          <p:spPr bwMode="auto">
            <a:xfrm>
              <a:off x="3781834" y="5784705"/>
              <a:ext cx="92402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Sensors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&amp;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Actuators</a:t>
              </a:r>
              <a:endParaRPr lang="en-US" sz="1100" b="0" dirty="0">
                <a:solidFill>
                  <a:srgbClr val="15539C"/>
                </a:solidFill>
                <a:latin typeface="+mn-lt"/>
              </a:endParaRP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5825" y="3093324"/>
              <a:ext cx="508293" cy="479692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sp>
          <p:nvSpPr>
            <p:cNvPr id="55" name="TextBox 110"/>
            <p:cNvSpPr txBox="1"/>
            <p:nvPr/>
          </p:nvSpPr>
          <p:spPr bwMode="auto">
            <a:xfrm>
              <a:off x="2876353" y="2750368"/>
              <a:ext cx="106723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b="0" dirty="0">
                  <a:solidFill>
                    <a:srgbClr val="15539C"/>
                  </a:solidFill>
                  <a:latin typeface="+mn-lt"/>
                </a:rPr>
                <a:t>MOON</a:t>
              </a:r>
            </a:p>
            <a:p>
              <a:pPr algn="ctr" eaLnBrk="0" hangingPunct="0">
                <a:defRPr/>
              </a:pPr>
              <a:r>
                <a:rPr lang="en-US" sz="1000" b="0" dirty="0">
                  <a:solidFill>
                    <a:srgbClr val="15539C"/>
                  </a:solidFill>
                  <a:latin typeface="+mn-lt"/>
                </a:rPr>
                <a:t>(Monitoring</a:t>
              </a:r>
              <a:r>
                <a:rPr lang="en-US" sz="1100" b="0" dirty="0">
                  <a:solidFill>
                    <a:srgbClr val="15539C"/>
                  </a:solidFill>
                  <a:latin typeface="+mn-lt"/>
                </a:rPr>
                <a:t>)</a:t>
              </a:r>
            </a:p>
          </p:txBody>
        </p:sp>
        <p:pic>
          <p:nvPicPr>
            <p:cNvPr id="56" name="Picture 5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0" t="7422" r="16973" b="5079"/>
            <a:stretch/>
          </p:blipFill>
          <p:spPr bwMode="auto">
            <a:xfrm>
              <a:off x="2104814" y="2866393"/>
              <a:ext cx="485802" cy="58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 descr="C:\Documents and Settings\eblanco\Local Settings\Temporary Internet Files\Content.IE5\4P84RBAS\MCj0431566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70251" y="3036641"/>
              <a:ext cx="519113" cy="52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Straight Connector 57"/>
            <p:cNvCxnSpPr>
              <a:stCxn id="57" idx="2"/>
            </p:cNvCxnSpPr>
            <p:nvPr/>
          </p:nvCxnSpPr>
          <p:spPr>
            <a:xfrm>
              <a:off x="4329808" y="3558926"/>
              <a:ext cx="0" cy="2777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843" y="4574675"/>
              <a:ext cx="937317" cy="680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171379" y="3842335"/>
              <a:ext cx="1414186" cy="917421"/>
              <a:chOff x="731311" y="2171201"/>
              <a:chExt cx="1498569" cy="1039642"/>
            </a:xfrm>
          </p:grpSpPr>
          <p:pic>
            <p:nvPicPr>
              <p:cNvPr id="85" name="Picture 8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311" y="2471070"/>
                <a:ext cx="703262" cy="739773"/>
              </a:xfrm>
              <a:prstGeom prst="rect">
                <a:avLst/>
              </a:prstGeom>
              <a:noFill/>
              <a:ln w="41275">
                <a:noFill/>
                <a:miter lim="800000"/>
                <a:headEnd/>
                <a:tailEnd/>
              </a:ln>
            </p:spPr>
          </p:pic>
          <p:sp>
            <p:nvSpPr>
              <p:cNvPr id="86" name="TextBox 178"/>
              <p:cNvSpPr txBox="1"/>
              <p:nvPr/>
            </p:nvSpPr>
            <p:spPr bwMode="auto">
              <a:xfrm>
                <a:off x="1051262" y="2903467"/>
                <a:ext cx="1178618" cy="296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56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28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00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72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0" dirty="0">
                  <a:solidFill>
                    <a:srgbClr val="15539C"/>
                  </a:solidFill>
                  <a:latin typeface="+mn-lt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1119932" y="2171201"/>
                <a:ext cx="0" cy="418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00354" y="4145058"/>
              <a:ext cx="578997" cy="21602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cxnSp>
          <p:nvCxnSpPr>
            <p:cNvPr id="62" name="Straight Connector 61"/>
            <p:cNvCxnSpPr>
              <a:endCxn id="78" idx="0"/>
            </p:cNvCxnSpPr>
            <p:nvPr/>
          </p:nvCxnSpPr>
          <p:spPr>
            <a:xfrm>
              <a:off x="5667688" y="3805518"/>
              <a:ext cx="9525" cy="9485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86"/>
            <p:cNvSpPr txBox="1"/>
            <p:nvPr/>
          </p:nvSpPr>
          <p:spPr bwMode="auto">
            <a:xfrm>
              <a:off x="7879077" y="5058719"/>
              <a:ext cx="11294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High Voltage</a:t>
              </a:r>
            </a:p>
          </p:txBody>
        </p:sp>
        <p:cxnSp>
          <p:nvCxnSpPr>
            <p:cNvPr id="64" name="Straight Connector 63"/>
            <p:cNvCxnSpPr>
              <a:endCxn id="59" idx="0"/>
            </p:cNvCxnSpPr>
            <p:nvPr/>
          </p:nvCxnSpPr>
          <p:spPr>
            <a:xfrm>
              <a:off x="7539181" y="3815333"/>
              <a:ext cx="17321" cy="7593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88"/>
            <p:cNvSpPr txBox="1"/>
            <p:nvPr/>
          </p:nvSpPr>
          <p:spPr bwMode="auto">
            <a:xfrm>
              <a:off x="4589365" y="4105050"/>
              <a:ext cx="1086989" cy="239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DIM/CMW</a:t>
              </a:r>
            </a:p>
          </p:txBody>
        </p:sp>
        <p:sp>
          <p:nvSpPr>
            <p:cNvPr id="66" name="TextBox 189"/>
            <p:cNvSpPr txBox="1"/>
            <p:nvPr/>
          </p:nvSpPr>
          <p:spPr bwMode="auto">
            <a:xfrm>
              <a:off x="7521006" y="4145058"/>
              <a:ext cx="92278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0" dirty="0" smtClean="0">
                  <a:solidFill>
                    <a:srgbClr val="15539C"/>
                  </a:solidFill>
                  <a:latin typeface="+mn-lt"/>
                </a:rPr>
                <a:t>OPC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968552" y="4754050"/>
              <a:ext cx="1294530" cy="1385891"/>
              <a:chOff x="4968552" y="4754050"/>
              <a:chExt cx="1294530" cy="1385891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2094" y="4754050"/>
                <a:ext cx="1070238" cy="532103"/>
              </a:xfrm>
              <a:prstGeom prst="rect">
                <a:avLst/>
              </a:prstGeom>
            </p:spPr>
          </p:pic>
          <p:pic>
            <p:nvPicPr>
              <p:cNvPr id="79" name="Picture 78" descr="SI_PS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62029" y="5790691"/>
                <a:ext cx="241300" cy="349250"/>
              </a:xfrm>
              <a:prstGeom prst="rect">
                <a:avLst/>
              </a:prstGeom>
              <a:solidFill>
                <a:schemeClr val="accent1">
                  <a:alpha val="29019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7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68552" y="5835550"/>
                <a:ext cx="371475" cy="249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1" name="Straight Connector 80"/>
              <p:cNvCxnSpPr>
                <a:endCxn id="80" idx="0"/>
              </p:cNvCxnSpPr>
              <p:nvPr/>
            </p:nvCxnSpPr>
            <p:spPr>
              <a:xfrm flipH="1">
                <a:off x="5154290" y="5152608"/>
                <a:ext cx="528389" cy="682942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9" idx="0"/>
              </p:cNvCxnSpPr>
              <p:nvPr/>
            </p:nvCxnSpPr>
            <p:spPr>
              <a:xfrm>
                <a:off x="5682679" y="5170274"/>
                <a:ext cx="0" cy="6204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82" descr="C:\Documents and Settings\Enrique Blanco.PCEBHOME\Desktop\presentations\flowmeter.T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63057" y="5787863"/>
                <a:ext cx="200025" cy="303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4" name="Straight Connector 83"/>
              <p:cNvCxnSpPr>
                <a:endCxn id="83" idx="0"/>
              </p:cNvCxnSpPr>
              <p:nvPr/>
            </p:nvCxnSpPr>
            <p:spPr>
              <a:xfrm>
                <a:off x="5682679" y="5152608"/>
                <a:ext cx="480391" cy="635255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3186" y="3150886"/>
              <a:ext cx="507810" cy="18946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grpSp>
          <p:nvGrpSpPr>
            <p:cNvPr id="69" name="Group 68"/>
            <p:cNvGrpSpPr/>
            <p:nvPr/>
          </p:nvGrpSpPr>
          <p:grpSpPr>
            <a:xfrm>
              <a:off x="4987835" y="2751690"/>
              <a:ext cx="1384364" cy="1073044"/>
              <a:chOff x="678902" y="2374206"/>
              <a:chExt cx="1550978" cy="1136206"/>
            </a:xfrm>
          </p:grpSpPr>
          <p:pic>
            <p:nvPicPr>
              <p:cNvPr id="75" name="Picture 7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8902" y="2374206"/>
                <a:ext cx="703262" cy="739774"/>
              </a:xfrm>
              <a:prstGeom prst="rect">
                <a:avLst/>
              </a:prstGeom>
              <a:noFill/>
              <a:ln w="41275">
                <a:noFill/>
                <a:miter lim="800000"/>
                <a:headEnd/>
                <a:tailEnd/>
              </a:ln>
            </p:spPr>
          </p:pic>
          <p:sp>
            <p:nvSpPr>
              <p:cNvPr id="76" name="TextBox 115"/>
              <p:cNvSpPr txBox="1"/>
              <p:nvPr/>
            </p:nvSpPr>
            <p:spPr bwMode="auto">
              <a:xfrm>
                <a:off x="1051262" y="2903467"/>
                <a:ext cx="1178618" cy="27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56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28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00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7213" indent="1588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0" dirty="0">
                  <a:solidFill>
                    <a:srgbClr val="15539C"/>
                  </a:solidFill>
                  <a:latin typeface="+mn-lt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1119932" y="3092201"/>
                <a:ext cx="0" cy="418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2785110"/>
              <a:ext cx="578997" cy="21602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  <p:pic>
          <p:nvPicPr>
            <p:cNvPr id="71" name="Picture 70" descr="C:\Documents and Settings\eblanco\Local Settings\Temporary Internet Files\Content.IE5\4P84RBAS\MCj0431566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35041" y="3072027"/>
              <a:ext cx="519113" cy="52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Straight Connector 71"/>
            <p:cNvCxnSpPr/>
            <p:nvPr/>
          </p:nvCxnSpPr>
          <p:spPr>
            <a:xfrm>
              <a:off x="7017703" y="3558648"/>
              <a:ext cx="0" cy="2777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6" idx="2"/>
            </p:cNvCxnSpPr>
            <p:nvPr/>
          </p:nvCxnSpPr>
          <p:spPr>
            <a:xfrm>
              <a:off x="2347715" y="3456340"/>
              <a:ext cx="0" cy="3651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402729" y="3541280"/>
              <a:ext cx="0" cy="2777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ounded Rectangle 90"/>
          <p:cNvSpPr/>
          <p:nvPr/>
        </p:nvSpPr>
        <p:spPr>
          <a:xfrm>
            <a:off x="31921" y="4975204"/>
            <a:ext cx="1311723" cy="681285"/>
          </a:xfrm>
          <a:prstGeom prst="roundRect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Field </a:t>
            </a:r>
            <a:b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</a:b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layer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1921" y="3734190"/>
            <a:ext cx="1311723" cy="868225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Process</a:t>
            </a:r>
            <a:b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</a:b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layer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1921" y="1975232"/>
            <a:ext cx="1368163" cy="1324418"/>
          </a:xfrm>
          <a:prstGeom prst="round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Supervision</a:t>
            </a:r>
            <a:b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</a:b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Arial"/>
              </a:rPr>
              <a:t>layer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421202" y="2039662"/>
            <a:ext cx="1194150" cy="58470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2222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/>
              </a:rPr>
              <a:t>Data Analytics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457272" y="2687176"/>
            <a:ext cx="381000" cy="3172735"/>
          </a:xfrm>
          <a:prstGeom prst="roundRect">
            <a:avLst/>
          </a:prstGeom>
          <a:solidFill>
            <a:srgbClr val="FFFF00"/>
          </a:solidFill>
          <a:ln>
            <a:solidFill>
              <a:srgbClr val="222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22268"/>
                </a:solidFill>
              </a:rPr>
              <a:t>SECURITY</a:t>
            </a:r>
            <a:endParaRPr lang="en-US" dirty="0">
              <a:solidFill>
                <a:srgbClr val="222268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90707" y="2636912"/>
            <a:ext cx="1194150" cy="58470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2222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/>
              </a:rPr>
              <a:t>SCADA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222268"/>
                </a:solidFill>
                <a:latin typeface="Arial"/>
              </a:rPr>
              <a:t>WinCC OA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8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12798"/>
            <a:ext cx="815335" cy="8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8883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Upgrade of QPS: </a:t>
            </a:r>
            <a:br>
              <a:rPr lang="pl-PL" dirty="0" smtClean="0"/>
            </a:br>
            <a:r>
              <a:rPr lang="pl-PL" dirty="0" smtClean="0"/>
              <a:t>LHC Quench Protection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12" y="1279301"/>
            <a:ext cx="7283152" cy="2797771"/>
          </a:xfrm>
        </p:spPr>
        <p:txBody>
          <a:bodyPr>
            <a:normAutofit fontScale="85000" lnSpcReduction="20000"/>
          </a:bodyPr>
          <a:lstStyle/>
          <a:p>
            <a:r>
              <a:rPr lang="pl-PL" sz="2700" dirty="0" smtClean="0"/>
              <a:t>High archive throughput requirement</a:t>
            </a:r>
          </a:p>
          <a:p>
            <a:pPr lvl="1"/>
            <a:r>
              <a:rPr lang="pl-PL" dirty="0" smtClean="0"/>
              <a:t>150k changes/s	</a:t>
            </a:r>
          </a:p>
          <a:p>
            <a:pPr lvl="1"/>
            <a:r>
              <a:rPr lang="pl-PL" dirty="0" smtClean="0"/>
              <a:t>100k tags</a:t>
            </a:r>
          </a:p>
          <a:p>
            <a:r>
              <a:rPr lang="pl-PL" sz="2700" dirty="0" smtClean="0"/>
              <a:t>Criticial data</a:t>
            </a:r>
            <a:r>
              <a:rPr lang="pl-PL" sz="2700" dirty="0"/>
              <a:t> </a:t>
            </a:r>
            <a:r>
              <a:rPr lang="pl-PL" sz="2700" dirty="0" smtClean="0"/>
              <a:t>for LHC safety.</a:t>
            </a:r>
          </a:p>
          <a:p>
            <a:r>
              <a:rPr lang="pl-PL" sz="2700" dirty="0" smtClean="0"/>
              <a:t>Reduce storage space used by a single value-change record.</a:t>
            </a:r>
          </a:p>
          <a:p>
            <a:pPr lvl="1">
              <a:tabLst>
                <a:tab pos="3143250" algn="l"/>
                <a:tab pos="3852863" algn="l"/>
                <a:tab pos="4305300" algn="l"/>
                <a:tab pos="4749800" algn="l"/>
                <a:tab pos="5113338" algn="l"/>
              </a:tabLst>
            </a:pPr>
            <a:r>
              <a:rPr lang="pl-PL" dirty="0" smtClean="0"/>
              <a:t>Data size: 60+40(idx)B</a:t>
            </a:r>
            <a:r>
              <a:rPr lang="pl-PL" dirty="0"/>
              <a:t>	</a:t>
            </a:r>
            <a:r>
              <a:rPr lang="pl-PL" dirty="0" smtClean="0"/>
              <a:t>60B</a:t>
            </a:r>
            <a:r>
              <a:rPr lang="pl-PL" dirty="0"/>
              <a:t>	</a:t>
            </a:r>
            <a:r>
              <a:rPr lang="pl-PL" dirty="0" smtClean="0"/>
              <a:t>30B.</a:t>
            </a:r>
          </a:p>
          <a:p>
            <a:pPr lvl="1">
              <a:tabLst>
                <a:tab pos="3143250" algn="l"/>
                <a:tab pos="3951288" algn="l"/>
                <a:tab pos="4305300" algn="l"/>
                <a:tab pos="5113338" algn="l"/>
              </a:tabLst>
            </a:pPr>
            <a:r>
              <a:rPr lang="pl-PL" dirty="0" smtClean="0"/>
              <a:t>Data throughput (in progress)</a:t>
            </a:r>
          </a:p>
          <a:p>
            <a:pPr lvl="1">
              <a:tabLst>
                <a:tab pos="3143250" algn="l"/>
                <a:tab pos="3951288" algn="l"/>
                <a:tab pos="4846638" algn="l"/>
              </a:tabLst>
            </a:pPr>
            <a:endParaRPr lang="pl-PL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30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49029" y="1663959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pl-PL" sz="1400" dirty="0" smtClean="0"/>
              <a:t>cannot be reduced</a:t>
            </a:r>
            <a:br>
              <a:rPr lang="pl-PL" sz="1400" dirty="0" smtClean="0"/>
            </a:br>
            <a:r>
              <a:rPr lang="pl-PL" sz="1400" dirty="0" smtClean="0"/>
              <a:t> 24/24, 7/7</a:t>
            </a:r>
            <a:endParaRPr lang="pl-PL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93918" y="3363982"/>
            <a:ext cx="288032" cy="0"/>
          </a:xfrm>
          <a:prstGeom prst="straightConnector1">
            <a:avLst/>
          </a:prstGeom>
          <a:ln w="222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26680" y="3363982"/>
            <a:ext cx="270000" cy="0"/>
          </a:xfrm>
          <a:prstGeom prst="straightConnector1">
            <a:avLst/>
          </a:prstGeom>
          <a:ln w="222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4583" y="3109362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/>
              <a:t>IOT</a:t>
            </a:r>
            <a:endParaRPr lang="en-GB" sz="11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9928" y="4212798"/>
            <a:ext cx="3420380" cy="2411682"/>
            <a:chOff x="395536" y="2913353"/>
            <a:chExt cx="4049519" cy="2855282"/>
          </a:xfrm>
        </p:grpSpPr>
        <p:pic>
          <p:nvPicPr>
            <p:cNvPr id="16" name="Picture 2" descr="E:\Code_Documentation\Openlab presentations\img\LHC-Underground-Layou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996952"/>
              <a:ext cx="3769054" cy="266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523" y="2913353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523" y="5552871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220970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21088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3" y="3173635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337107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337107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E:\Code_Documentation\Openlab presentations\img\computer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173635"/>
              <a:ext cx="233095" cy="21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5" descr="E:\Code_Documentation\Openlab presentations\img\lock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56" y="5769979"/>
            <a:ext cx="660008" cy="6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hape 36"/>
          <p:cNvSpPr/>
          <p:nvPr/>
        </p:nvSpPr>
        <p:spPr>
          <a:xfrm rot="2440047">
            <a:off x="5902984" y="4097509"/>
            <a:ext cx="927002" cy="67890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Shape 37"/>
          <p:cNvSpPr/>
          <p:nvPr/>
        </p:nvSpPr>
        <p:spPr>
          <a:xfrm rot="1290064">
            <a:off x="3935420" y="4030231"/>
            <a:ext cx="927002" cy="67890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Shape 38"/>
          <p:cNvSpPr/>
          <p:nvPr/>
        </p:nvSpPr>
        <p:spPr>
          <a:xfrm rot="5063611">
            <a:off x="5745297" y="5068931"/>
            <a:ext cx="927002" cy="67890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237685" y="633773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Backup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0568" y="5178812"/>
            <a:ext cx="1229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LHC Logging</a:t>
            </a:r>
          </a:p>
          <a:p>
            <a:pPr algn="ctr"/>
            <a:r>
              <a:rPr lang="pl-PL" sz="1400" dirty="0" smtClean="0"/>
              <a:t>(long-term</a:t>
            </a:r>
          </a:p>
          <a:p>
            <a:pPr algn="ctr"/>
            <a:r>
              <a:rPr lang="pl-PL" sz="1400" dirty="0"/>
              <a:t>s</a:t>
            </a:r>
            <a:r>
              <a:rPr lang="pl-PL" sz="1400" dirty="0" smtClean="0"/>
              <a:t>torage)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859363" y="5209455"/>
            <a:ext cx="1202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RDB Archive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173228" y="5146773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6"/>
            </a:pPr>
            <a:r>
              <a:rPr lang="pl-PL" sz="1400" dirty="0" smtClean="0"/>
              <a:t>Projects</a:t>
            </a:r>
            <a:endParaRPr lang="pl-PL" sz="1400" dirty="0"/>
          </a:p>
          <a:p>
            <a:r>
              <a:rPr lang="pl-PL" sz="1400" dirty="0" smtClean="0"/>
              <a:t>Around LHC</a:t>
            </a:r>
            <a:endParaRPr lang="en-GB" sz="1400" dirty="0"/>
          </a:p>
        </p:txBody>
      </p:sp>
      <p:pic>
        <p:nvPicPr>
          <p:cNvPr id="3074" name="Picture 2" descr="E:\Code_Documentation\Openlab presentations\img\0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9374" y="1628800"/>
            <a:ext cx="255548" cy="5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13</a:t>
            </a:r>
            <a:r>
              <a:rPr lang="en-GB" dirty="0"/>
              <a:t>/</a:t>
            </a:r>
            <a:r>
              <a:rPr lang="pl-PL" dirty="0"/>
              <a:t>02</a:t>
            </a:r>
            <a:r>
              <a:rPr lang="en-GB" dirty="0"/>
              <a:t>/2014</a:t>
            </a:r>
          </a:p>
        </p:txBody>
      </p:sp>
      <p:pic>
        <p:nvPicPr>
          <p:cNvPr id="3075" name="Picture 3" descr="E:\Code_Documentation\Openlab presentations\img\oracle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40" y="5081616"/>
            <a:ext cx="845688" cy="1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pic>
        <p:nvPicPr>
          <p:cNvPr id="46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26" y="3932851"/>
            <a:ext cx="924079" cy="9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924079" cy="9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508104" y="4033502"/>
            <a:ext cx="297322" cy="331602"/>
            <a:chOff x="5025196" y="3032920"/>
            <a:chExt cx="312971" cy="349055"/>
          </a:xfrm>
          <a:solidFill>
            <a:schemeClr val="tx2"/>
          </a:solidFill>
        </p:grpSpPr>
        <p:sp>
          <p:nvSpPr>
            <p:cNvPr id="33" name="Circular Arrow 32"/>
            <p:cNvSpPr/>
            <p:nvPr/>
          </p:nvSpPr>
          <p:spPr>
            <a:xfrm>
              <a:off x="5025196" y="3032920"/>
              <a:ext cx="312851" cy="312851"/>
            </a:xfrm>
            <a:prstGeom prst="circularArrow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34" name="Circular Arrow 33"/>
            <p:cNvSpPr/>
            <p:nvPr/>
          </p:nvSpPr>
          <p:spPr>
            <a:xfrm rot="10800000">
              <a:off x="5025316" y="3069124"/>
              <a:ext cx="312851" cy="312851"/>
            </a:xfrm>
            <a:prstGeom prst="circularArrow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8" name="Picture 4" descr="http://icons.iconarchive.com/icons/gakuseisean/ivista-2/128/Misc-We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56" y="4293096"/>
            <a:ext cx="815335" cy="8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Siemens </a:t>
            </a:r>
            <a:r>
              <a:rPr lang="pl-PL" dirty="0" smtClean="0"/>
              <a:t>o</a:t>
            </a:r>
            <a:r>
              <a:rPr lang="en-GB" dirty="0" err="1" smtClean="0"/>
              <a:t>penlab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Major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085184"/>
            <a:ext cx="3888432" cy="1032115"/>
          </a:xfrm>
        </p:spPr>
        <p:txBody>
          <a:bodyPr/>
          <a:lstStyle/>
          <a:p>
            <a:r>
              <a:rPr lang="en-GB" dirty="0" smtClean="0"/>
              <a:t>Author: Pavel Fiala</a:t>
            </a:r>
          </a:p>
          <a:p>
            <a:r>
              <a:rPr lang="en-GB" dirty="0" smtClean="0"/>
              <a:t>Supervised by: Fernando Varela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67944" y="3501008"/>
            <a:ext cx="4608512" cy="1658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 smtClean="0">
                <a:solidFill>
                  <a:srgbClr val="0066CC"/>
                </a:solidFill>
              </a:rPr>
              <a:t>IOWA based SCADA</a:t>
            </a:r>
            <a:br>
              <a:rPr lang="pl-PL" sz="2500" dirty="0" smtClean="0">
                <a:solidFill>
                  <a:srgbClr val="0066CC"/>
                </a:solidFill>
              </a:rPr>
            </a:br>
            <a:r>
              <a:rPr lang="en-GB" sz="2500" dirty="0" smtClean="0">
                <a:solidFill>
                  <a:srgbClr val="0066CC"/>
                </a:solidFill>
              </a:rPr>
              <a:t>Centralized Deployment Tool</a:t>
            </a:r>
            <a:endParaRPr lang="en-GB" sz="25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Centralized Deployment Tool (CDT</a:t>
            </a:r>
            <a:r>
              <a:rPr lang="en-GB" b="0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91269"/>
            <a:ext cx="7283152" cy="4525963"/>
          </a:xfrm>
        </p:spPr>
        <p:txBody>
          <a:bodyPr/>
          <a:lstStyle/>
          <a:p>
            <a:r>
              <a:rPr lang="en-US" sz="2000" dirty="0" smtClean="0"/>
              <a:t>Large controls applications at CERN comprise &gt;150 interconnected </a:t>
            </a:r>
            <a:r>
              <a:rPr lang="en-US" sz="2000" dirty="0" err="1" smtClean="0"/>
              <a:t>WinCC</a:t>
            </a:r>
            <a:r>
              <a:rPr lang="en-US" sz="2000" dirty="0" smtClean="0"/>
              <a:t> OA systems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CDT will allow pushing upgrades onto sets of WinCC OA applications in a centralized </a:t>
            </a:r>
            <a:r>
              <a:rPr lang="en-US" sz="2000" dirty="0" smtClean="0"/>
              <a:t>fashion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32</a:t>
            </a:fld>
            <a:endParaRPr lang="en-GB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217834" y="2606947"/>
            <a:ext cx="4386613" cy="412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2575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ASCII Manager </a:t>
            </a:r>
            <a:r>
              <a:rPr lang="en-US" sz="2000" dirty="0" smtClean="0"/>
              <a:t>is a key component of the CDT</a:t>
            </a:r>
            <a:endParaRPr lang="en-US" dirty="0" smtClean="0"/>
          </a:p>
          <a:p>
            <a:pPr marL="631825" lvl="7" indent="-342900"/>
            <a:r>
              <a:rPr lang="en-US" dirty="0" smtClean="0"/>
              <a:t>Imports/exports of the runtime DB of a project from/to files</a:t>
            </a:r>
          </a:p>
          <a:p>
            <a:pPr marL="631825" lvl="7" indent="-342900"/>
            <a:r>
              <a:rPr lang="en-US" dirty="0" smtClean="0"/>
              <a:t>Configures communication with the hardware equipment</a:t>
            </a:r>
            <a:endParaRPr lang="en-GB" dirty="0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539552" y="2479653"/>
            <a:ext cx="3379129" cy="3896455"/>
            <a:chOff x="539552" y="2479653"/>
            <a:chExt cx="3379129" cy="3896455"/>
          </a:xfrm>
        </p:grpSpPr>
        <p:sp>
          <p:nvSpPr>
            <p:cNvPr id="77" name="Rounded Rectangle 76"/>
            <p:cNvSpPr/>
            <p:nvPr/>
          </p:nvSpPr>
          <p:spPr>
            <a:xfrm>
              <a:off x="539552" y="2479653"/>
              <a:ext cx="3379129" cy="38964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548206" y="2925915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rgbClr val="222268"/>
                  </a:solidFill>
                </a:rPr>
                <a:t>UI</a:t>
              </a:r>
              <a:endParaRPr lang="pl-PL" dirty="0" smtClean="0">
                <a:solidFill>
                  <a:srgbClr val="222268"/>
                </a:solidFill>
              </a:endParaRPr>
            </a:p>
            <a:p>
              <a:pPr algn="ctr"/>
              <a:r>
                <a:rPr lang="pl-PL" sz="700" dirty="0" smtClean="0">
                  <a:solidFill>
                    <a:srgbClr val="222268"/>
                  </a:solidFill>
                </a:rPr>
                <a:t>User interface</a:t>
              </a:r>
            </a:p>
            <a:p>
              <a:pPr algn="ctr"/>
              <a:r>
                <a:rPr lang="pl-PL" sz="700" dirty="0" smtClean="0">
                  <a:solidFill>
                    <a:srgbClr val="222268"/>
                  </a:solidFill>
                </a:rPr>
                <a:t>Editor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299483" y="2925915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l-PL" sz="1400" dirty="0">
                  <a:solidFill>
                    <a:srgbClr val="222268"/>
                  </a:solidFill>
                </a:rPr>
                <a:t>UI</a:t>
              </a:r>
            </a:p>
            <a:p>
              <a:pPr lvl="0" algn="ctr"/>
              <a:r>
                <a:rPr lang="pl-PL" sz="700" dirty="0">
                  <a:solidFill>
                    <a:srgbClr val="222268"/>
                  </a:solidFill>
                </a:rPr>
                <a:t>User </a:t>
              </a:r>
              <a:r>
                <a:rPr lang="pl-PL" sz="700" dirty="0" smtClean="0">
                  <a:solidFill>
                    <a:srgbClr val="222268"/>
                  </a:solidFill>
                </a:rPr>
                <a:t>interface</a:t>
              </a:r>
            </a:p>
            <a:p>
              <a:pPr lvl="0" algn="ctr"/>
              <a:r>
                <a:rPr lang="pl-PL" sz="700" dirty="0" smtClean="0">
                  <a:solidFill>
                    <a:srgbClr val="222268"/>
                  </a:solidFill>
                </a:rPr>
                <a:t>Runtime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35022" y="2927444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l-PL" sz="1400" dirty="0">
                  <a:solidFill>
                    <a:srgbClr val="222268"/>
                  </a:solidFill>
                </a:rPr>
                <a:t>UI</a:t>
              </a:r>
            </a:p>
            <a:p>
              <a:pPr lvl="0" algn="ctr"/>
              <a:r>
                <a:rPr lang="pl-PL" sz="700" dirty="0">
                  <a:solidFill>
                    <a:srgbClr val="222268"/>
                  </a:solidFill>
                </a:rPr>
                <a:t>User </a:t>
              </a:r>
              <a:r>
                <a:rPr lang="pl-PL" sz="700" dirty="0" smtClean="0">
                  <a:solidFill>
                    <a:srgbClr val="222268"/>
                  </a:solidFill>
                </a:rPr>
                <a:t>interface</a:t>
              </a:r>
            </a:p>
            <a:p>
              <a:pPr lvl="0" algn="ctr"/>
              <a:r>
                <a:rPr lang="pl-PL" sz="700" dirty="0" smtClean="0">
                  <a:solidFill>
                    <a:srgbClr val="222268"/>
                  </a:solidFill>
                </a:rPr>
                <a:t>Runtime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845820" y="4472940"/>
              <a:ext cx="2796540" cy="1684020"/>
            </a:xfrm>
            <a:custGeom>
              <a:avLst/>
              <a:gdLst>
                <a:gd name="connsiteX0" fmla="*/ 579120 w 2796540"/>
                <a:gd name="connsiteY0" fmla="*/ 22860 h 1684020"/>
                <a:gd name="connsiteX1" fmla="*/ 579120 w 2796540"/>
                <a:gd name="connsiteY1" fmla="*/ 815340 h 1684020"/>
                <a:gd name="connsiteX2" fmla="*/ 0 w 2796540"/>
                <a:gd name="connsiteY2" fmla="*/ 815340 h 1684020"/>
                <a:gd name="connsiteX3" fmla="*/ 0 w 2796540"/>
                <a:gd name="connsiteY3" fmla="*/ 1684020 h 1684020"/>
                <a:gd name="connsiteX4" fmla="*/ 777240 w 2796540"/>
                <a:gd name="connsiteY4" fmla="*/ 1684020 h 1684020"/>
                <a:gd name="connsiteX5" fmla="*/ 777240 w 2796540"/>
                <a:gd name="connsiteY5" fmla="*/ 1501140 h 1684020"/>
                <a:gd name="connsiteX6" fmla="*/ 2796540 w 2796540"/>
                <a:gd name="connsiteY6" fmla="*/ 1501140 h 1684020"/>
                <a:gd name="connsiteX7" fmla="*/ 2796540 w 2796540"/>
                <a:gd name="connsiteY7" fmla="*/ 830580 h 1684020"/>
                <a:gd name="connsiteX8" fmla="*/ 2141220 w 2796540"/>
                <a:gd name="connsiteY8" fmla="*/ 830580 h 1684020"/>
                <a:gd name="connsiteX9" fmla="*/ 2141220 w 2796540"/>
                <a:gd name="connsiteY9" fmla="*/ 0 h 1684020"/>
                <a:gd name="connsiteX10" fmla="*/ 579120 w 2796540"/>
                <a:gd name="connsiteY10" fmla="*/ 22860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6540" h="1684020">
                  <a:moveTo>
                    <a:pt x="579120" y="22860"/>
                  </a:moveTo>
                  <a:lnTo>
                    <a:pt x="579120" y="815340"/>
                  </a:lnTo>
                  <a:lnTo>
                    <a:pt x="0" y="815340"/>
                  </a:lnTo>
                  <a:lnTo>
                    <a:pt x="0" y="1684020"/>
                  </a:lnTo>
                  <a:lnTo>
                    <a:pt x="777240" y="1684020"/>
                  </a:lnTo>
                  <a:lnTo>
                    <a:pt x="777240" y="1501140"/>
                  </a:lnTo>
                  <a:lnTo>
                    <a:pt x="2796540" y="1501140"/>
                  </a:lnTo>
                  <a:lnTo>
                    <a:pt x="2796540" y="830580"/>
                  </a:lnTo>
                  <a:lnTo>
                    <a:pt x="2141220" y="830580"/>
                  </a:lnTo>
                  <a:lnTo>
                    <a:pt x="2141220" y="0"/>
                  </a:lnTo>
                  <a:lnTo>
                    <a:pt x="579120" y="2286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548206" y="3710978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035022" y="3710978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683371" y="5425673"/>
              <a:ext cx="523852" cy="4425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l-PL" sz="1400" dirty="0" smtClean="0">
                  <a:solidFill>
                    <a:srgbClr val="222268"/>
                  </a:solidFill>
                </a:rPr>
                <a:t>D</a:t>
              </a:r>
              <a:endParaRPr lang="pl-PL" dirty="0">
                <a:solidFill>
                  <a:srgbClr val="222268"/>
                </a:solidFill>
              </a:endParaRPr>
            </a:p>
            <a:p>
              <a:pPr lvl="0" algn="ctr"/>
              <a:r>
                <a:rPr lang="pl-PL" sz="700" dirty="0">
                  <a:solidFill>
                    <a:srgbClr val="222268"/>
                  </a:solidFill>
                </a:rPr>
                <a:t>D</a:t>
              </a:r>
              <a:r>
                <a:rPr lang="pl-PL" sz="700" dirty="0" smtClean="0">
                  <a:solidFill>
                    <a:srgbClr val="222268"/>
                  </a:solidFill>
                </a:rPr>
                <a:t>river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326837" y="5425673"/>
              <a:ext cx="529044" cy="4425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l-PL" sz="1400" dirty="0">
                  <a:solidFill>
                    <a:srgbClr val="222268"/>
                  </a:solidFill>
                </a:rPr>
                <a:t>D</a:t>
              </a:r>
              <a:endParaRPr lang="pl-PL" dirty="0">
                <a:solidFill>
                  <a:srgbClr val="222268"/>
                </a:solidFill>
              </a:endParaRPr>
            </a:p>
            <a:p>
              <a:pPr lvl="0" algn="ctr"/>
              <a:r>
                <a:rPr lang="pl-PL" sz="700" dirty="0">
                  <a:solidFill>
                    <a:srgbClr val="222268"/>
                  </a:solidFill>
                </a:rPr>
                <a:t>Driver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987112" y="5426218"/>
              <a:ext cx="525110" cy="4425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l-PL" sz="1400" dirty="0">
                  <a:solidFill>
                    <a:srgbClr val="222268"/>
                  </a:solidFill>
                </a:rPr>
                <a:t>D</a:t>
              </a:r>
            </a:p>
            <a:p>
              <a:pPr lvl="0" algn="ctr"/>
              <a:r>
                <a:rPr lang="pl-PL" sz="700" dirty="0">
                  <a:solidFill>
                    <a:srgbClr val="222268"/>
                  </a:solidFill>
                </a:rPr>
                <a:t>Driver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pic>
          <p:nvPicPr>
            <p:cNvPr id="87" name="Picture 3" descr="E:\Code_Documentation\Openlab presentations\img\12065695931696523378felipecaparelli_Gears_1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00" y="3771261"/>
              <a:ext cx="560555" cy="518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5" descr="E:\Code_Documentation\Openlab presentations\img\karderio_computer_scre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00" y="2979472"/>
              <a:ext cx="713403" cy="53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/>
            <p:cNvSpPr txBox="1"/>
            <p:nvPr/>
          </p:nvSpPr>
          <p:spPr>
            <a:xfrm>
              <a:off x="1517794" y="3797733"/>
              <a:ext cx="6690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1400" dirty="0">
                  <a:solidFill>
                    <a:srgbClr val="222268"/>
                  </a:solidFill>
                </a:rPr>
                <a:t>CTRL</a:t>
              </a:r>
            </a:p>
            <a:p>
              <a:pPr lvl="0" algn="ctr"/>
              <a:r>
                <a:rPr lang="pl-PL" sz="700" dirty="0" smtClean="0">
                  <a:solidFill>
                    <a:srgbClr val="222268"/>
                  </a:solidFill>
                </a:rPr>
                <a:t>Control manager</a:t>
              </a:r>
              <a:endParaRPr lang="en-GB" sz="7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035022" y="3797733"/>
              <a:ext cx="608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1400" dirty="0" smtClean="0">
                  <a:solidFill>
                    <a:srgbClr val="222268"/>
                  </a:solidFill>
                </a:rPr>
                <a:t>API</a:t>
              </a:r>
              <a:endParaRPr lang="pl-PL" sz="1400" dirty="0">
                <a:solidFill>
                  <a:srgbClr val="222268"/>
                </a:solidFill>
              </a:endParaRPr>
            </a:p>
            <a:p>
              <a:pPr lvl="0" algn="ctr"/>
              <a:r>
                <a:rPr lang="pl-PL" sz="700" dirty="0" smtClean="0">
                  <a:solidFill>
                    <a:srgbClr val="222268"/>
                  </a:solidFill>
                </a:rPr>
                <a:t>API manager</a:t>
              </a:r>
              <a:endParaRPr lang="en-GB" sz="700" dirty="0"/>
            </a:p>
          </p:txBody>
        </p:sp>
        <p:cxnSp>
          <p:nvCxnSpPr>
            <p:cNvPr id="91" name="Straight Connector 90"/>
            <p:cNvCxnSpPr>
              <a:endCxn id="112" idx="0"/>
            </p:cNvCxnSpPr>
            <p:nvPr/>
          </p:nvCxnSpPr>
          <p:spPr>
            <a:xfrm>
              <a:off x="2088866" y="3565248"/>
              <a:ext cx="514738" cy="988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112" idx="0"/>
            </p:cNvCxnSpPr>
            <p:nvPr/>
          </p:nvCxnSpPr>
          <p:spPr>
            <a:xfrm>
              <a:off x="2603173" y="3566777"/>
              <a:ext cx="432" cy="986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112" idx="0"/>
            </p:cNvCxnSpPr>
            <p:nvPr/>
          </p:nvCxnSpPr>
          <p:spPr>
            <a:xfrm flipH="1">
              <a:off x="2603604" y="3565248"/>
              <a:ext cx="499001" cy="988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112" idx="0"/>
            </p:cNvCxnSpPr>
            <p:nvPr/>
          </p:nvCxnSpPr>
          <p:spPr>
            <a:xfrm>
              <a:off x="1883755" y="4350311"/>
              <a:ext cx="719849" cy="202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12" idx="0"/>
            </p:cNvCxnSpPr>
            <p:nvPr/>
          </p:nvCxnSpPr>
          <p:spPr>
            <a:xfrm flipH="1">
              <a:off x="2603604" y="4350311"/>
              <a:ext cx="735540" cy="202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10" idx="3"/>
              <a:endCxn id="112" idx="1"/>
            </p:cNvCxnSpPr>
            <p:nvPr/>
          </p:nvCxnSpPr>
          <p:spPr>
            <a:xfrm>
              <a:off x="2156449" y="4872040"/>
              <a:ext cx="143034" cy="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2" idx="3"/>
              <a:endCxn id="121" idx="1"/>
            </p:cNvCxnSpPr>
            <p:nvPr/>
          </p:nvCxnSpPr>
          <p:spPr>
            <a:xfrm flipV="1">
              <a:off x="2907726" y="4872040"/>
              <a:ext cx="127296" cy="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4" idx="0"/>
              <a:endCxn id="112" idx="2"/>
            </p:cNvCxnSpPr>
            <p:nvPr/>
          </p:nvCxnSpPr>
          <p:spPr>
            <a:xfrm flipV="1">
              <a:off x="1945297" y="5192643"/>
              <a:ext cx="658307" cy="233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2" idx="2"/>
              <a:endCxn id="85" idx="0"/>
            </p:cNvCxnSpPr>
            <p:nvPr/>
          </p:nvCxnSpPr>
          <p:spPr>
            <a:xfrm flipH="1">
              <a:off x="2591359" y="5192643"/>
              <a:ext cx="12245" cy="233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2" idx="2"/>
              <a:endCxn id="86" idx="0"/>
            </p:cNvCxnSpPr>
            <p:nvPr/>
          </p:nvCxnSpPr>
          <p:spPr>
            <a:xfrm>
              <a:off x="2603604" y="5192643"/>
              <a:ext cx="646063" cy="233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7" descr="C:\Siemens\Automation\WinCC_OA\3.11\pictures\pvs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63" y="2577732"/>
              <a:ext cx="981341" cy="2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5826" y="2509595"/>
              <a:ext cx="277796" cy="372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E:\Code_Documentation\Openlab presentations\img\plc ic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187" y="6048760"/>
              <a:ext cx="428960" cy="229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" descr="E:\Code_Documentation\Openlab presentations\img\SC230N4-DVP7042AE-96800140072013040111550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588" y="6054912"/>
              <a:ext cx="381539" cy="26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5" name="Straight Connector 104"/>
            <p:cNvCxnSpPr>
              <a:stCxn id="85" idx="2"/>
              <a:endCxn id="104" idx="0"/>
            </p:cNvCxnSpPr>
            <p:nvPr/>
          </p:nvCxnSpPr>
          <p:spPr>
            <a:xfrm flipH="1">
              <a:off x="2591358" y="5868241"/>
              <a:ext cx="1" cy="18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84" idx="2"/>
              <a:endCxn id="108" idx="0"/>
            </p:cNvCxnSpPr>
            <p:nvPr/>
          </p:nvCxnSpPr>
          <p:spPr>
            <a:xfrm>
              <a:off x="1945297" y="5868241"/>
              <a:ext cx="3773" cy="199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6" idx="2"/>
              <a:endCxn id="103" idx="0"/>
            </p:cNvCxnSpPr>
            <p:nvPr/>
          </p:nvCxnSpPr>
          <p:spPr>
            <a:xfrm>
              <a:off x="3249667" y="5868786"/>
              <a:ext cx="0" cy="179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4" descr="E:\Code_Documentation\Openlab presentations\img\1030_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774" y="6067902"/>
              <a:ext cx="358592" cy="23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9" name="Group 108"/>
            <p:cNvGrpSpPr/>
            <p:nvPr/>
          </p:nvGrpSpPr>
          <p:grpSpPr>
            <a:xfrm>
              <a:off x="661665" y="4607589"/>
              <a:ext cx="625274" cy="602696"/>
              <a:chOff x="6650379" y="4387655"/>
              <a:chExt cx="762117" cy="854180"/>
            </a:xfrm>
          </p:grpSpPr>
          <p:pic>
            <p:nvPicPr>
              <p:cNvPr id="125" name="Picture 2" descr="E:\Code_Documentation\Openlab presentations\img\1195431327409717356database_base_de_donn__01r.svg_.hi_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4963" y="4387655"/>
                <a:ext cx="647533" cy="746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E:\Code_Documentation\Openlab presentations\img\1195431327409717356database_base_de_donn__01r.svg_.hi_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0379" y="4495139"/>
                <a:ext cx="647533" cy="746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0" name="Rounded Rectangle 109"/>
            <p:cNvSpPr/>
            <p:nvPr/>
          </p:nvSpPr>
          <p:spPr>
            <a:xfrm>
              <a:off x="1548206" y="4552373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47664" y="4641587"/>
              <a:ext cx="608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1400" dirty="0" smtClean="0">
                  <a:solidFill>
                    <a:srgbClr val="222268"/>
                  </a:solidFill>
                </a:rPr>
                <a:t>DM</a:t>
              </a:r>
              <a:endParaRPr lang="pl-PL" sz="1600" dirty="0">
                <a:solidFill>
                  <a:srgbClr val="222268"/>
                </a:solidFill>
              </a:endParaRPr>
            </a:p>
            <a:p>
              <a:pPr lvl="0" algn="ctr"/>
              <a:r>
                <a:rPr lang="pl-PL" sz="700" dirty="0" smtClean="0">
                  <a:solidFill>
                    <a:srgbClr val="222268"/>
                  </a:solidFill>
                </a:rPr>
                <a:t>Data manager</a:t>
              </a:r>
              <a:endParaRPr lang="en-GB" sz="7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299483" y="4553310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298049" y="4594014"/>
              <a:ext cx="608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1400" dirty="0">
                  <a:solidFill>
                    <a:srgbClr val="222268"/>
                  </a:solidFill>
                </a:rPr>
                <a:t>EV</a:t>
              </a:r>
              <a:endParaRPr lang="pl-PL" dirty="0">
                <a:solidFill>
                  <a:srgbClr val="222268"/>
                </a:solidFill>
              </a:endParaRPr>
            </a:p>
            <a:p>
              <a:pPr lvl="0" algn="ctr"/>
              <a:r>
                <a:rPr lang="pl-PL" sz="700" dirty="0">
                  <a:solidFill>
                    <a:srgbClr val="222268"/>
                  </a:solidFill>
                </a:rPr>
                <a:t>Event manager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535259" y="4538726"/>
              <a:ext cx="636595" cy="669135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1666764" y="5410605"/>
              <a:ext cx="553814" cy="473596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311054" y="5412491"/>
              <a:ext cx="559352" cy="468907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972314" y="5414872"/>
              <a:ext cx="553814" cy="468907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917375" y="5431382"/>
              <a:ext cx="608243" cy="639334"/>
              <a:chOff x="4952588" y="4906542"/>
              <a:chExt cx="648072" cy="792088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952588" y="4906542"/>
                <a:ext cx="6480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/>
                <a:endParaRPr lang="pl-PL" sz="1200" dirty="0" smtClean="0">
                  <a:solidFill>
                    <a:srgbClr val="222268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982118" y="5013546"/>
                <a:ext cx="589158" cy="53383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0" algn="ctr"/>
                <a:r>
                  <a:rPr lang="pl-PL" sz="1400" dirty="0" smtClean="0">
                    <a:solidFill>
                      <a:srgbClr val="222268"/>
                    </a:solidFill>
                  </a:rPr>
                  <a:t>A</a:t>
                </a:r>
                <a:r>
                  <a:rPr lang="en-US" sz="1400" dirty="0" smtClean="0">
                    <a:solidFill>
                      <a:srgbClr val="222268"/>
                    </a:solidFill>
                  </a:rPr>
                  <a:t>SCI</a:t>
                </a:r>
                <a:r>
                  <a:rPr lang="pl-PL" sz="1400" dirty="0" smtClean="0">
                    <a:solidFill>
                      <a:srgbClr val="222268"/>
                    </a:solidFill>
                  </a:rPr>
                  <a:t>I</a:t>
                </a:r>
                <a:endParaRPr lang="pl-PL" sz="1400" dirty="0">
                  <a:solidFill>
                    <a:srgbClr val="222268"/>
                  </a:solidFill>
                </a:endParaRPr>
              </a:p>
              <a:p>
                <a:pPr lvl="0" algn="ctr"/>
                <a:r>
                  <a:rPr lang="pl-PL" sz="700" dirty="0" smtClean="0">
                    <a:solidFill>
                      <a:srgbClr val="222268"/>
                    </a:solidFill>
                  </a:rPr>
                  <a:t>manager</a:t>
                </a:r>
                <a:endParaRPr lang="en-GB" sz="700" dirty="0"/>
              </a:p>
            </p:txBody>
          </p:sp>
        </p:grpSp>
        <p:sp>
          <p:nvSpPr>
            <p:cNvPr id="119" name="Rounded Rectangle 118"/>
            <p:cNvSpPr/>
            <p:nvPr/>
          </p:nvSpPr>
          <p:spPr>
            <a:xfrm>
              <a:off x="902220" y="5419656"/>
              <a:ext cx="636595" cy="662510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286045" y="4540189"/>
              <a:ext cx="636595" cy="669135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35022" y="4552373"/>
              <a:ext cx="608243" cy="6393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700" dirty="0">
                <a:solidFill>
                  <a:srgbClr val="222268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002113" y="4597964"/>
              <a:ext cx="669067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1400" dirty="0" smtClean="0">
                  <a:solidFill>
                    <a:srgbClr val="222268"/>
                  </a:solidFill>
                </a:rPr>
                <a:t>DIST</a:t>
              </a:r>
              <a:endParaRPr lang="pl-PL" dirty="0">
                <a:solidFill>
                  <a:srgbClr val="222268"/>
                </a:solidFill>
              </a:endParaRPr>
            </a:p>
            <a:p>
              <a:pPr lvl="0" algn="ctr"/>
              <a:r>
                <a:rPr lang="pl-PL" sz="700" dirty="0" smtClean="0">
                  <a:solidFill>
                    <a:srgbClr val="222268"/>
                  </a:solidFill>
                </a:rPr>
                <a:t>Other systems connection</a:t>
              </a:r>
              <a:endParaRPr lang="en-GB" sz="700" dirty="0">
                <a:solidFill>
                  <a:srgbClr val="222268"/>
                </a:solidFill>
              </a:endParaRPr>
            </a:p>
          </p:txBody>
        </p:sp>
        <p:cxnSp>
          <p:nvCxnSpPr>
            <p:cNvPr id="27" name="Straight Connector 26"/>
            <p:cNvCxnSpPr>
              <a:stCxn id="125" idx="3"/>
              <a:endCxn id="114" idx="1"/>
            </p:cNvCxnSpPr>
            <p:nvPr/>
          </p:nvCxnSpPr>
          <p:spPr>
            <a:xfrm>
              <a:off x="1286939" y="4871018"/>
              <a:ext cx="248320" cy="2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new ASCII Manager?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IOWA based SCADA</a:t>
            </a:r>
            <a:r>
              <a:rPr lang="en-GB" sz="2400" dirty="0" smtClean="0"/>
              <a:t> is a new product</a:t>
            </a:r>
          </a:p>
          <a:p>
            <a:pPr lvl="1"/>
            <a:r>
              <a:rPr lang="en-GB" sz="2000" dirty="0" smtClean="0"/>
              <a:t>New internal run-time database</a:t>
            </a:r>
          </a:p>
          <a:p>
            <a:pPr lvl="1"/>
            <a:r>
              <a:rPr lang="en-GB" sz="2000" dirty="0" smtClean="0"/>
              <a:t>Layered architecture design: two data models exposed at different layers</a:t>
            </a:r>
            <a:endParaRPr lang="cs-CZ" sz="2000" dirty="0" smtClean="0"/>
          </a:p>
          <a:p>
            <a:pPr lvl="2"/>
            <a:r>
              <a:rPr lang="en-US" sz="1800" dirty="0" smtClean="0"/>
              <a:t>New ASCII manager must be aware of the mapping between data models</a:t>
            </a:r>
            <a:endParaRPr lang="en-GB" sz="1800" dirty="0" smtClean="0"/>
          </a:p>
          <a:p>
            <a:endParaRPr lang="en-GB" sz="2400" dirty="0" smtClean="0"/>
          </a:p>
          <a:p>
            <a:r>
              <a:rPr lang="en-GB" sz="2400" dirty="0" smtClean="0"/>
              <a:t>New file format</a:t>
            </a:r>
          </a:p>
          <a:p>
            <a:pPr lvl="1"/>
            <a:r>
              <a:rPr lang="en-GB" sz="2000" dirty="0" smtClean="0"/>
              <a:t>XML based format for export/import files</a:t>
            </a:r>
            <a:endParaRPr lang="en-GB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Data models comparison</a:t>
            </a:r>
          </a:p>
          <a:p>
            <a:pPr lvl="1"/>
            <a:r>
              <a:rPr lang="en-US" sz="2000" dirty="0" smtClean="0"/>
              <a:t>Differences identified</a:t>
            </a:r>
          </a:p>
          <a:p>
            <a:r>
              <a:rPr lang="en-US" sz="2400" dirty="0" smtClean="0"/>
              <a:t>Some functionality currently used at CERN is not foreseen in </a:t>
            </a:r>
            <a:r>
              <a:rPr lang="pl-PL" sz="2400" dirty="0" smtClean="0"/>
              <a:t>IOWA based version</a:t>
            </a:r>
            <a:endParaRPr lang="en-US" sz="2400" dirty="0" smtClean="0"/>
          </a:p>
          <a:p>
            <a:pPr lvl="1"/>
            <a:r>
              <a:rPr lang="en-US" sz="2000" dirty="0"/>
              <a:t>Big impact on existing frameworks and </a:t>
            </a:r>
            <a:r>
              <a:rPr lang="en-US" sz="2000" dirty="0" smtClean="0"/>
              <a:t>applications</a:t>
            </a:r>
          </a:p>
          <a:p>
            <a:pPr lvl="1"/>
            <a:r>
              <a:rPr lang="en-US" sz="2000" dirty="0"/>
              <a:t>CERN to identify importance and prioritize development if functionality needed</a:t>
            </a:r>
          </a:p>
          <a:p>
            <a:r>
              <a:rPr lang="en-US" sz="2400" dirty="0" smtClean="0"/>
              <a:t>List of change requests to underlying framework for next development phase</a:t>
            </a:r>
          </a:p>
          <a:p>
            <a:r>
              <a:rPr lang="en-US" sz="2400" dirty="0" smtClean="0"/>
              <a:t>Learning workspace</a:t>
            </a:r>
          </a:p>
          <a:p>
            <a:pPr lvl="1"/>
            <a:r>
              <a:rPr lang="en-GB" sz="2000" dirty="0" smtClean="0"/>
              <a:t>New functionality, </a:t>
            </a:r>
            <a:r>
              <a:rPr lang="en-GB" sz="2000" dirty="0"/>
              <a:t>still under heavy development</a:t>
            </a:r>
          </a:p>
          <a:p>
            <a:pPr lvl="1"/>
            <a:r>
              <a:rPr lang="en-GB" sz="2000" dirty="0"/>
              <a:t>Working version of documentation received including training tutorial</a:t>
            </a:r>
          </a:p>
          <a:p>
            <a:r>
              <a:rPr lang="en-US" sz="2400" dirty="0" smtClean="0"/>
              <a:t>XML parser </a:t>
            </a:r>
          </a:p>
          <a:p>
            <a:pPr lvl="1"/>
            <a:r>
              <a:rPr lang="en-US" sz="2000" dirty="0" smtClean="0"/>
              <a:t>Benchmark</a:t>
            </a:r>
          </a:p>
          <a:p>
            <a:pPr lvl="1"/>
            <a:r>
              <a:rPr lang="en-US" sz="2000" dirty="0" smtClean="0"/>
              <a:t>Integration </a:t>
            </a:r>
            <a:r>
              <a:rPr lang="en-US" sz="2000" dirty="0"/>
              <a:t>in workspace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34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parser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Large projects consist of up to several million DP elements</a:t>
            </a:r>
          </a:p>
          <a:p>
            <a:pPr lvl="1"/>
            <a:r>
              <a:rPr lang="en-US" sz="2000" dirty="0"/>
              <a:t>Huge runtime </a:t>
            </a:r>
            <a:r>
              <a:rPr lang="en-US" sz="2000" dirty="0" smtClean="0"/>
              <a:t>database</a:t>
            </a:r>
          </a:p>
          <a:p>
            <a:pPr lvl="1"/>
            <a:r>
              <a:rPr lang="en-US" sz="2000" dirty="0"/>
              <a:t>XML files several hundreds MBs </a:t>
            </a:r>
            <a:r>
              <a:rPr lang="en-US" sz="2000" dirty="0" smtClean="0"/>
              <a:t>big</a:t>
            </a:r>
          </a:p>
          <a:p>
            <a:r>
              <a:rPr lang="en-US" sz="2400" dirty="0"/>
              <a:t>ASCII Manager may run on mobile devices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35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07018" y="3971787"/>
            <a:ext cx="6665204" cy="8178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Memory consumption is more critical than parsing time</a:t>
            </a:r>
          </a:p>
        </p:txBody>
      </p:sp>
    </p:spTree>
    <p:extLst>
      <p:ext uri="{BB962C8B-B14F-4D97-AF65-F5344CB8AC3E}">
        <p14:creationId xmlns:p14="http://schemas.microsoft.com/office/powerpoint/2010/main" val="40960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parser benchmark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36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76839" y="1810559"/>
            <a:ext cx="34310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err="1" smtClean="0"/>
              <a:t>Xerces</a:t>
            </a:r>
            <a:r>
              <a:rPr lang="en-GB" sz="2000" dirty="0" smtClean="0"/>
              <a:t>-C++ &amp; </a:t>
            </a:r>
            <a:r>
              <a:rPr lang="en-GB" sz="2000" dirty="0" err="1" smtClean="0"/>
              <a:t>Qt</a:t>
            </a:r>
            <a:r>
              <a:rPr lang="en-GB" sz="2000" dirty="0" smtClean="0"/>
              <a:t> 4.8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DOM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SAX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XSD – XML to C++ binding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cxx-tree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cxx-tree with streaming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7" y="808376"/>
            <a:ext cx="5086217" cy="5667445"/>
          </a:xfrm>
        </p:spPr>
      </p:pic>
    </p:spTree>
    <p:extLst>
      <p:ext uri="{BB962C8B-B14F-4D97-AF65-F5344CB8AC3E}">
        <p14:creationId xmlns:p14="http://schemas.microsoft.com/office/powerpoint/2010/main" val="35961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</a:t>
            </a:r>
            <a:r>
              <a:rPr lang="en-GB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40" y="2564904"/>
            <a:ext cx="7283152" cy="30572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Software architecture design</a:t>
            </a:r>
          </a:p>
          <a:p>
            <a:r>
              <a:rPr lang="en-US" sz="2400" dirty="0" smtClean="0"/>
              <a:t>Prototyping </a:t>
            </a:r>
          </a:p>
          <a:p>
            <a:pPr lvl="1"/>
            <a:r>
              <a:rPr lang="en-US" sz="2000" dirty="0" smtClean="0"/>
              <a:t>Learn how to interact with data sources</a:t>
            </a:r>
          </a:p>
          <a:p>
            <a:pPr lvl="1"/>
            <a:r>
              <a:rPr lang="en-US" sz="2000" dirty="0" smtClean="0"/>
              <a:t>Basic import/export functionality</a:t>
            </a:r>
          </a:p>
          <a:p>
            <a:pPr lvl="1"/>
            <a:r>
              <a:rPr lang="en-US" sz="2000" dirty="0" smtClean="0"/>
              <a:t>Hosting different OA services</a:t>
            </a:r>
          </a:p>
          <a:p>
            <a:pPr lvl="2"/>
            <a:r>
              <a:rPr lang="en-US" sz="2000" dirty="0" smtClean="0"/>
              <a:t>Common Name Service</a:t>
            </a:r>
          </a:p>
          <a:p>
            <a:pPr lvl="2"/>
            <a:r>
              <a:rPr lang="en-US" sz="2000" dirty="0" smtClean="0"/>
              <a:t>Localization Service</a:t>
            </a:r>
          </a:p>
          <a:p>
            <a:pPr lvl="2"/>
            <a:r>
              <a:rPr lang="en-US" sz="2000" dirty="0" smtClean="0"/>
              <a:t>…</a:t>
            </a:r>
          </a:p>
          <a:p>
            <a:pPr lvl="1"/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5948" y="1268760"/>
            <a:ext cx="806489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Transition from </a:t>
            </a:r>
            <a:r>
              <a:rPr lang="en-US" sz="2400" dirty="0" smtClean="0">
                <a:solidFill>
                  <a:srgbClr val="FFFF00"/>
                </a:solidFill>
              </a:rPr>
              <a:t>requirement gathering and definition of functionality</a:t>
            </a:r>
            <a:r>
              <a:rPr lang="en-US" sz="2400" dirty="0" smtClean="0"/>
              <a:t> phases to </a:t>
            </a:r>
            <a:r>
              <a:rPr lang="en-US" sz="2400" dirty="0" smtClean="0">
                <a:solidFill>
                  <a:srgbClr val="FFFF00"/>
                </a:solidFill>
              </a:rPr>
              <a:t>design and implementation </a:t>
            </a:r>
            <a:r>
              <a:rPr lang="en-US" sz="2400" dirty="0" smtClean="0"/>
              <a:t>phase</a:t>
            </a:r>
            <a:endParaRPr lang="en-US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456384" cy="365125"/>
          </a:xfrm>
        </p:spPr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Siemens openlab</a:t>
            </a:r>
            <a:br>
              <a:rPr lang="en-GB" dirty="0" smtClean="0"/>
            </a:br>
            <a:r>
              <a:rPr lang="en-GB" dirty="0" smtClean="0"/>
              <a:t>Major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085184"/>
            <a:ext cx="3888432" cy="1032115"/>
          </a:xfrm>
        </p:spPr>
        <p:txBody>
          <a:bodyPr/>
          <a:lstStyle/>
          <a:p>
            <a:r>
              <a:rPr lang="en-GB" dirty="0" smtClean="0"/>
              <a:t>Author: Filippo Tilaro</a:t>
            </a:r>
          </a:p>
          <a:p>
            <a:r>
              <a:rPr lang="en-GB" dirty="0" smtClean="0"/>
              <a:t>Supervised by: Brice Copy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3501008"/>
            <a:ext cx="3960440" cy="1658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 smtClean="0">
                <a:solidFill>
                  <a:srgbClr val="0066CC"/>
                </a:solidFill>
              </a:rPr>
              <a:t>Control System Security</a:t>
            </a:r>
            <a:endParaRPr lang="en-GB" sz="25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Main goal:</a:t>
            </a:r>
          </a:p>
          <a:p>
            <a:pPr lvl="1" algn="just"/>
            <a:r>
              <a:rPr lang="en-GB" dirty="0" smtClean="0"/>
              <a:t>Improve the Siemens Process Control Systems (PCS) security level</a:t>
            </a:r>
          </a:p>
          <a:p>
            <a:pPr marL="457200" lvl="1" indent="0"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Strategy:</a:t>
            </a:r>
          </a:p>
          <a:p>
            <a:pPr lvl="1" algn="just"/>
            <a:r>
              <a:rPr lang="en-GB" dirty="0"/>
              <a:t>Design of a test-bench to evaluate the PCSs network robustness</a:t>
            </a:r>
          </a:p>
          <a:p>
            <a:pPr lvl="1" algn="just"/>
            <a:r>
              <a:rPr lang="en-GB" dirty="0"/>
              <a:t>Determine key cyber security aspects relevant to CERN in accordance with recent cyber security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 smtClean="0"/>
              <a:t>o</a:t>
            </a:r>
            <a:r>
              <a:rPr lang="en-GB" dirty="0" err="1" smtClean="0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&amp; Smart Grid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4248472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0" dirty="0"/>
              <a:t>More efficient than electromechanical power grids</a:t>
            </a:r>
          </a:p>
          <a:p>
            <a:r>
              <a:rPr lang="en-GB" b="0" dirty="0"/>
              <a:t>Integration of diverse energy resources and devices</a:t>
            </a:r>
          </a:p>
          <a:p>
            <a:r>
              <a:rPr lang="en-GB" b="0" dirty="0"/>
              <a:t>Make use of:</a:t>
            </a:r>
          </a:p>
          <a:p>
            <a:pPr lvl="1"/>
            <a:r>
              <a:rPr lang="en-GB" b="0" dirty="0"/>
              <a:t>digitalized information  </a:t>
            </a:r>
          </a:p>
          <a:p>
            <a:pPr lvl="1"/>
            <a:r>
              <a:rPr lang="en-GB" b="0" dirty="0"/>
              <a:t>communication technology  </a:t>
            </a:r>
          </a:p>
          <a:p>
            <a:endParaRPr lang="en-GB" dirty="0"/>
          </a:p>
          <a:p>
            <a:r>
              <a:rPr lang="en-GB" dirty="0"/>
              <a:t>Any vulnerability can affect the entire electrical system!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66" y="1226468"/>
            <a:ext cx="48916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1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Security &amp; </a:t>
            </a:r>
            <a:r>
              <a:rPr lang="en-GB" dirty="0" smtClean="0"/>
              <a:t>Smart Grid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32297506"/>
              </p:ext>
            </p:extLst>
          </p:nvPr>
        </p:nvGraphicFramePr>
        <p:xfrm>
          <a:off x="539552" y="1340769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GB" dirty="0" smtClean="0"/>
              <a:t>Achievements:</a:t>
            </a:r>
          </a:p>
          <a:p>
            <a:pPr lvl="1" algn="just"/>
            <a:r>
              <a:rPr lang="en-GB" dirty="0"/>
              <a:t>ISA Secure Committee Institute(ISCI)  – Certification Robustness Test(CRT) </a:t>
            </a:r>
            <a:r>
              <a:rPr lang="en-GB" dirty="0" smtClean="0"/>
              <a:t>extension for IEC-61850 standards communication protocols specifications</a:t>
            </a:r>
          </a:p>
          <a:p>
            <a:pPr lvl="1" algn="just"/>
            <a:r>
              <a:rPr lang="en-GB" dirty="0" smtClean="0"/>
              <a:t>Test-bench Release:</a:t>
            </a:r>
          </a:p>
          <a:p>
            <a:pPr lvl="2" algn="just"/>
            <a:r>
              <a:rPr lang="en-GB" dirty="0" smtClean="0"/>
              <a:t>Setup and installation into Siemens Headquarter</a:t>
            </a:r>
          </a:p>
          <a:p>
            <a:pPr lvl="2" algn="just"/>
            <a:r>
              <a:rPr lang="en-GB" dirty="0" smtClean="0"/>
              <a:t>Support for test execution and new test definitions</a:t>
            </a:r>
          </a:p>
          <a:p>
            <a:pPr lvl="1" algn="just"/>
            <a:r>
              <a:rPr lang="en-GB" dirty="0" smtClean="0"/>
              <a:t>Publication and presentation of the topics in ICALEPCS 2013</a:t>
            </a:r>
          </a:p>
          <a:p>
            <a:pPr lvl="2" algn="just"/>
            <a:endParaRPr lang="en-GB" dirty="0"/>
          </a:p>
          <a:p>
            <a:pPr algn="just"/>
            <a:r>
              <a:rPr lang="en-GB" dirty="0" smtClean="0"/>
              <a:t>Possible future activities:</a:t>
            </a:r>
          </a:p>
          <a:p>
            <a:pPr lvl="1" algn="just"/>
            <a:r>
              <a:rPr lang="en-GB" dirty="0"/>
              <a:t>SCADA System Testing</a:t>
            </a:r>
          </a:p>
          <a:p>
            <a:pPr lvl="2" algn="just"/>
            <a:r>
              <a:rPr lang="en-GB" dirty="0"/>
              <a:t>WinCC OA internal communication protocol</a:t>
            </a:r>
          </a:p>
          <a:p>
            <a:pPr lvl="2" algn="just"/>
            <a:r>
              <a:rPr lang="en-GB" dirty="0"/>
              <a:t>OPC UA</a:t>
            </a:r>
          </a:p>
          <a:p>
            <a:pPr lvl="1" algn="just"/>
            <a:r>
              <a:rPr lang="en-GB" dirty="0"/>
              <a:t>Further </a:t>
            </a:r>
            <a:r>
              <a:rPr lang="en-GB" dirty="0" smtClean="0"/>
              <a:t>communication </a:t>
            </a:r>
            <a:r>
              <a:rPr lang="en-GB" dirty="0"/>
              <a:t>protocols analysis </a:t>
            </a:r>
          </a:p>
          <a:p>
            <a:pPr lvl="1" algn="just"/>
            <a:r>
              <a:rPr lang="en-GB" dirty="0"/>
              <a:t>Industrial Intrusion Detection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Major Review – Siemens CERN </a:t>
            </a:r>
            <a:r>
              <a:rPr lang="pl-PL" dirty="0"/>
              <a:t>o</a:t>
            </a:r>
            <a:r>
              <a:rPr lang="en-GB" dirty="0" err="1"/>
              <a:t>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Siemens </a:t>
            </a:r>
            <a:r>
              <a:rPr lang="pl-PL" dirty="0" smtClean="0"/>
              <a:t>o</a:t>
            </a:r>
            <a:r>
              <a:rPr lang="en-GB" dirty="0" err="1" smtClean="0"/>
              <a:t>penlab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Major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085184"/>
            <a:ext cx="3888432" cy="1032115"/>
          </a:xfrm>
        </p:spPr>
        <p:txBody>
          <a:bodyPr/>
          <a:lstStyle/>
          <a:p>
            <a:r>
              <a:rPr lang="en-GB" dirty="0" smtClean="0"/>
              <a:t>Author: Filippo Tilaro</a:t>
            </a:r>
          </a:p>
          <a:p>
            <a:r>
              <a:rPr lang="en-GB" dirty="0" smtClean="0"/>
              <a:t>Supervised by: Axel Voitier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13 Feb 2014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3501008"/>
            <a:ext cx="3960440" cy="1658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 smtClean="0">
                <a:solidFill>
                  <a:srgbClr val="0066CC"/>
                </a:solidFill>
              </a:rPr>
              <a:t>Data Analytics</a:t>
            </a:r>
            <a:endParaRPr lang="en-GB" sz="25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2047</Words>
  <Application>Microsoft Office PowerPoint</Application>
  <PresentationFormat>On-screen Show (4:3)</PresentationFormat>
  <Paragraphs>641</Paragraphs>
  <Slides>37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Paint Shop Pro Image</vt:lpstr>
      <vt:lpstr>Siemens openlab Major Review</vt:lpstr>
      <vt:lpstr>Organization</vt:lpstr>
      <vt:lpstr>Typical Control System Architecture</vt:lpstr>
      <vt:lpstr>Siemens openlab Major Review</vt:lpstr>
      <vt:lpstr>Security project</vt:lpstr>
      <vt:lpstr>Security &amp; Smart Grid</vt:lpstr>
      <vt:lpstr>Security &amp; Smart Grid</vt:lpstr>
      <vt:lpstr>Conclusions</vt:lpstr>
      <vt:lpstr>Siemens openlab Major Review</vt:lpstr>
      <vt:lpstr>Data Analytics project</vt:lpstr>
      <vt:lpstr>Overview of the activities</vt:lpstr>
      <vt:lpstr>OFF-LINE analysis activities</vt:lpstr>
      <vt:lpstr>Gas System</vt:lpstr>
      <vt:lpstr>PowerPoint Presentation</vt:lpstr>
      <vt:lpstr>Example: Distribution Fault</vt:lpstr>
      <vt:lpstr>PowerPoint Presentation</vt:lpstr>
      <vt:lpstr>PowerPoint Presentation</vt:lpstr>
      <vt:lpstr>PowerPoint Presentation</vt:lpstr>
      <vt:lpstr>PowerPoint Presentation</vt:lpstr>
      <vt:lpstr>ON-LINE analysis activities</vt:lpstr>
      <vt:lpstr>Our vision of the analysis framework</vt:lpstr>
      <vt:lpstr>Introducing ELVis from Siemens </vt:lpstr>
      <vt:lpstr>ELVis integration with  CERN control system</vt:lpstr>
      <vt:lpstr>Conclusions</vt:lpstr>
      <vt:lpstr>Siemens openlab Major Review</vt:lpstr>
      <vt:lpstr>IOWA based SCADA and Logging Service </vt:lpstr>
      <vt:lpstr>Archiving in WinCC OA</vt:lpstr>
      <vt:lpstr>Status report</vt:lpstr>
      <vt:lpstr>Current activities &amp; outlook</vt:lpstr>
      <vt:lpstr>Upgrade of QPS:  LHC Quench Protection System</vt:lpstr>
      <vt:lpstr>Siemens openlab Major Review</vt:lpstr>
      <vt:lpstr>Centralized Deployment Tool (CDT)</vt:lpstr>
      <vt:lpstr>Why a new ASCII Manager?</vt:lpstr>
      <vt:lpstr>Ongoing work</vt:lpstr>
      <vt:lpstr>XML parser benchmark</vt:lpstr>
      <vt:lpstr>XML parser benchmark</vt:lpstr>
      <vt:lpstr>Next tasks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Mélissa Gaillard</dc:creator>
  <cp:lastModifiedBy>Ioannis Georgopoulos</cp:lastModifiedBy>
  <cp:revision>147</cp:revision>
  <dcterms:created xsi:type="dcterms:W3CDTF">2014-01-28T10:51:30Z</dcterms:created>
  <dcterms:modified xsi:type="dcterms:W3CDTF">2014-02-17T08:46:18Z</dcterms:modified>
</cp:coreProperties>
</file>