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3"/>
  </p:notesMasterIdLst>
  <p:sldIdLst>
    <p:sldId id="256" r:id="rId2"/>
    <p:sldId id="258" r:id="rId3"/>
    <p:sldId id="293" r:id="rId4"/>
    <p:sldId id="323" r:id="rId5"/>
    <p:sldId id="324" r:id="rId6"/>
    <p:sldId id="295" r:id="rId7"/>
    <p:sldId id="296" r:id="rId8"/>
    <p:sldId id="297" r:id="rId9"/>
    <p:sldId id="306" r:id="rId10"/>
    <p:sldId id="307" r:id="rId11"/>
    <p:sldId id="308" r:id="rId12"/>
    <p:sldId id="303" r:id="rId13"/>
    <p:sldId id="260" r:id="rId14"/>
    <p:sldId id="309" r:id="rId15"/>
    <p:sldId id="302" r:id="rId16"/>
    <p:sldId id="283" r:id="rId17"/>
    <p:sldId id="310" r:id="rId18"/>
    <p:sldId id="314" r:id="rId19"/>
    <p:sldId id="315" r:id="rId20"/>
    <p:sldId id="316" r:id="rId21"/>
    <p:sldId id="311" r:id="rId22"/>
    <p:sldId id="312" r:id="rId23"/>
    <p:sldId id="313" r:id="rId24"/>
    <p:sldId id="317" r:id="rId25"/>
    <p:sldId id="318" r:id="rId26"/>
    <p:sldId id="292" r:id="rId27"/>
    <p:sldId id="319" r:id="rId28"/>
    <p:sldId id="322" r:id="rId29"/>
    <p:sldId id="320" r:id="rId30"/>
    <p:sldId id="321" r:id="rId31"/>
    <p:sldId id="257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3F10"/>
    <a:srgbClr val="CB400F"/>
    <a:srgbClr val="104282"/>
    <a:srgbClr val="0B387C"/>
    <a:srgbClr val="0055A0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06" autoAdjust="0"/>
  </p:normalViewPr>
  <p:slideViewPr>
    <p:cSldViewPr snapToGrid="0" snapToObjects="1">
      <p:cViewPr varScale="1">
        <p:scale>
          <a:sx n="115" d="100"/>
          <a:sy n="115" d="100"/>
        </p:scale>
        <p:origin x="-120" y="-160"/>
      </p:cViewPr>
      <p:guideLst>
        <p:guide orient="horz" pos="1620"/>
        <p:guide pos="28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5" d="100"/>
        <a:sy n="1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BA6DA-A153-4449-B2C3-0B435389F120}" type="datetimeFigureOut">
              <a:rPr lang="en-US" smtClean="0"/>
              <a:t>29/05/15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BE457-FB45-9847-8EC2-FC29D648C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82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78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78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45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76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E7055-C4A2-4F91-9B3D-173B8E8E88A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754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E7055-C4A2-4F91-9B3D-173B8E8E88A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754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86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86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86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355" y="1327799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29/05/15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Cliquez et modifiez le titre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60818"/>
            <a:ext cx="2743200" cy="6858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76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29/05/15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601648"/>
            <a:ext cx="4759514" cy="3569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Faire glisser l'image vers l'espace réservé ou cliquer sur l'icône pour l'ajouter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29/05/15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994205"/>
            <a:ext cx="8226854" cy="3500566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Click to edit Master text styles</a:t>
            </a:r>
          </a:p>
          <a:p>
            <a:pPr lvl="1" eaLnBrk="1" latinLnBrk="0" hangingPunct="1"/>
            <a:r>
              <a:rPr lang="fr-FR" smtClean="0"/>
              <a:t>Second level</a:t>
            </a:r>
          </a:p>
          <a:p>
            <a:pPr lvl="2" eaLnBrk="1" latinLnBrk="0" hangingPunct="1"/>
            <a:r>
              <a:rPr lang="fr-FR" smtClean="0"/>
              <a:t>Third level</a:t>
            </a:r>
          </a:p>
          <a:p>
            <a:pPr lvl="3" eaLnBrk="1" latinLnBrk="0" hangingPunct="1"/>
            <a:r>
              <a:rPr lang="fr-FR" smtClean="0"/>
              <a:t>Fourth level</a:t>
            </a:r>
          </a:p>
          <a:p>
            <a:pPr lvl="4" eaLnBrk="1" latinLnBrk="0" hangingPunct="1"/>
            <a:r>
              <a:rPr lang="fr-FR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504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13154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440" y="180511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29/05/15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57200" y="1479046"/>
            <a:ext cx="4236081" cy="353514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57200" y="1479046"/>
            <a:ext cx="4236081" cy="353514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29/05/15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29/05/15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6704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5613" y="3826475"/>
            <a:ext cx="8231187" cy="447075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52333"/>
            <a:ext cx="4040188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952333"/>
            <a:ext cx="4041775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29/05/15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-01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2648"/>
            <a:ext cx="9144000" cy="707202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94205"/>
            <a:ext cx="8229600" cy="320314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29/05/15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 descr="bande-01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  <p:sldLayoutId id="2147483682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Relationship Id="rId3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20" Type="http://schemas.openxmlformats.org/officeDocument/2006/relationships/image" Target="../media/image85.png"/><Relationship Id="rId21" Type="http://schemas.openxmlformats.org/officeDocument/2006/relationships/image" Target="../media/image86.png"/><Relationship Id="rId22" Type="http://schemas.openxmlformats.org/officeDocument/2006/relationships/image" Target="../media/image87.png"/><Relationship Id="rId23" Type="http://schemas.openxmlformats.org/officeDocument/2006/relationships/image" Target="../media/image88.png"/><Relationship Id="rId24" Type="http://schemas.openxmlformats.org/officeDocument/2006/relationships/image" Target="../media/image89.png"/><Relationship Id="rId25" Type="http://schemas.openxmlformats.org/officeDocument/2006/relationships/image" Target="../media/image90.png"/><Relationship Id="rId10" Type="http://schemas.openxmlformats.org/officeDocument/2006/relationships/image" Target="../media/image75.png"/><Relationship Id="rId11" Type="http://schemas.openxmlformats.org/officeDocument/2006/relationships/image" Target="../media/image76.png"/><Relationship Id="rId12" Type="http://schemas.openxmlformats.org/officeDocument/2006/relationships/image" Target="../media/image77.png"/><Relationship Id="rId13" Type="http://schemas.openxmlformats.org/officeDocument/2006/relationships/image" Target="../media/image78.png"/><Relationship Id="rId14" Type="http://schemas.openxmlformats.org/officeDocument/2006/relationships/image" Target="../media/image79.png"/><Relationship Id="rId15" Type="http://schemas.openxmlformats.org/officeDocument/2006/relationships/image" Target="../media/image80.png"/><Relationship Id="rId16" Type="http://schemas.openxmlformats.org/officeDocument/2006/relationships/image" Target="../media/image81.png"/><Relationship Id="rId17" Type="http://schemas.openxmlformats.org/officeDocument/2006/relationships/image" Target="../media/image82.png"/><Relationship Id="rId18" Type="http://schemas.openxmlformats.org/officeDocument/2006/relationships/image" Target="../media/image83.png"/><Relationship Id="rId19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20" Type="http://schemas.openxmlformats.org/officeDocument/2006/relationships/image" Target="../media/image26.png"/><Relationship Id="rId21" Type="http://schemas.openxmlformats.org/officeDocument/2006/relationships/image" Target="../media/image27.png"/><Relationship Id="rId22" Type="http://schemas.openxmlformats.org/officeDocument/2006/relationships/image" Target="../media/image28.png"/><Relationship Id="rId23" Type="http://schemas.openxmlformats.org/officeDocument/2006/relationships/image" Target="../media/image29.png"/><Relationship Id="rId24" Type="http://schemas.openxmlformats.org/officeDocument/2006/relationships/image" Target="../media/image30.png"/><Relationship Id="rId25" Type="http://schemas.openxmlformats.org/officeDocument/2006/relationships/image" Target="../media/image31.png"/><Relationship Id="rId26" Type="http://schemas.openxmlformats.org/officeDocument/2006/relationships/image" Target="../media/image32.png"/><Relationship Id="rId27" Type="http://schemas.openxmlformats.org/officeDocument/2006/relationships/image" Target="../media/image33.gif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image" Target="../media/image22.png"/><Relationship Id="rId17" Type="http://schemas.openxmlformats.org/officeDocument/2006/relationships/image" Target="../media/image23.png"/><Relationship Id="rId18" Type="http://schemas.openxmlformats.org/officeDocument/2006/relationships/image" Target="../media/image24.png"/><Relationship Id="rId1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97133" y="1109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86641" y="358099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51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Why </a:t>
            </a:r>
            <a:r>
              <a:rPr lang="en-US" sz="2400" dirty="0"/>
              <a:t>is there no antimatter left in the Universe? </a:t>
            </a:r>
            <a:endParaRPr lang="en-US" sz="2400" dirty="0">
              <a:latin typeface="Wingdings"/>
            </a:endParaRPr>
          </a:p>
          <a:p>
            <a:pPr lvl="1"/>
            <a:r>
              <a:rPr lang="en-US" sz="2400" dirty="0" smtClean="0">
                <a:solidFill>
                  <a:srgbClr val="2D9DFF"/>
                </a:solidFill>
              </a:rPr>
              <a:t>Nature </a:t>
            </a:r>
            <a:r>
              <a:rPr lang="en-US" sz="2400" dirty="0">
                <a:solidFill>
                  <a:srgbClr val="2D9DFF"/>
                </a:solidFill>
              </a:rPr>
              <a:t>should be symmetrical</a:t>
            </a:r>
            <a:r>
              <a:rPr lang="en-US" sz="2400" dirty="0"/>
              <a:t> </a:t>
            </a:r>
          </a:p>
          <a:p>
            <a:pPr marL="448056" lvl="1" indent="0">
              <a:buNone/>
            </a:pPr>
            <a:endParaRPr lang="en-US" sz="1800" dirty="0"/>
          </a:p>
          <a:p>
            <a:r>
              <a:rPr lang="en-US" sz="2400" dirty="0" smtClean="0"/>
              <a:t>What </a:t>
            </a:r>
            <a:r>
              <a:rPr lang="en-US" sz="2400" dirty="0"/>
              <a:t>was matter like during the first second of the Universe, right after the "Big Bang"? </a:t>
            </a:r>
          </a:p>
          <a:p>
            <a:pPr lvl="1"/>
            <a:r>
              <a:rPr lang="en-US" sz="2400" dirty="0" smtClean="0">
                <a:solidFill>
                  <a:srgbClr val="2D9DFF"/>
                </a:solidFill>
              </a:rPr>
              <a:t>A </a:t>
            </a:r>
            <a:r>
              <a:rPr lang="en-US" sz="2400" dirty="0">
                <a:solidFill>
                  <a:srgbClr val="2D9DFF"/>
                </a:solidFill>
              </a:rPr>
              <a:t>journey towards the beginning of the Universe gives us deeper </a:t>
            </a:r>
            <a:r>
              <a:rPr lang="en-US" sz="2400" dirty="0" smtClean="0">
                <a:solidFill>
                  <a:srgbClr val="2D9DFF"/>
                </a:solidFill>
              </a:rPr>
              <a:t>insight. </a:t>
            </a:r>
            <a:endParaRPr lang="en-US" sz="2400" dirty="0">
              <a:solidFill>
                <a:srgbClr val="2D9DFF"/>
              </a:solidFill>
            </a:endParaRPr>
          </a:p>
          <a:p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9776" y="4620596"/>
            <a:ext cx="2895600" cy="409834"/>
          </a:xfrm>
        </p:spPr>
        <p:txBody>
          <a:bodyPr/>
          <a:lstStyle/>
          <a:p>
            <a:pPr algn="l"/>
            <a:r>
              <a:rPr lang="en-US" sz="1100" dirty="0"/>
              <a:t>Rittman Mead BI Forum, Brighton 2015</a:t>
            </a:r>
          </a:p>
        </p:txBody>
      </p:sp>
    </p:spTree>
    <p:extLst>
      <p:ext uri="{BB962C8B-B14F-4D97-AF65-F5344CB8AC3E}">
        <p14:creationId xmlns:p14="http://schemas.microsoft.com/office/powerpoint/2010/main" val="1946315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95% of the Universe made of</a:t>
            </a:r>
            <a:r>
              <a:rPr lang="en-US" dirty="0" smtClean="0"/>
              <a:t>?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 descr="Ilc_9yr_moll409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" y="1790700"/>
            <a:ext cx="4165600" cy="2082800"/>
          </a:xfrm>
          <a:prstGeom prst="rect">
            <a:avLst/>
          </a:prstGeom>
        </p:spPr>
      </p:pic>
      <p:pic>
        <p:nvPicPr>
          <p:cNvPr id="9" name="Picture 8" descr="121236_NewPieCharts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00" y="1485900"/>
            <a:ext cx="4144795" cy="2895600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9776" y="4620596"/>
            <a:ext cx="2895600" cy="409834"/>
          </a:xfrm>
        </p:spPr>
        <p:txBody>
          <a:bodyPr/>
          <a:lstStyle/>
          <a:p>
            <a:pPr algn="l"/>
            <a:r>
              <a:rPr lang="en-US" sz="1100" dirty="0"/>
              <a:t>Rittman Mead BI Forum, Brighton 2015</a:t>
            </a:r>
          </a:p>
        </p:txBody>
      </p:sp>
    </p:spTree>
    <p:extLst>
      <p:ext uri="{BB962C8B-B14F-4D97-AF65-F5344CB8AC3E}">
        <p14:creationId xmlns:p14="http://schemas.microsoft.com/office/powerpoint/2010/main" val="373022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Intel </a:t>
            </a:r>
            <a:r>
              <a:rPr lang="en-US" sz="1100" dirty="0" err="1" smtClean="0"/>
              <a:t>IoT</a:t>
            </a:r>
            <a:r>
              <a:rPr lang="en-US" sz="1100" dirty="0"/>
              <a:t> </a:t>
            </a:r>
            <a:r>
              <a:rPr lang="en-US" sz="1100" dirty="0" smtClean="0"/>
              <a:t>Ignition Lab – Cloud and Big Data</a:t>
            </a:r>
          </a:p>
          <a:p>
            <a:pPr algn="l"/>
            <a:r>
              <a:rPr lang="en-US" sz="1100" dirty="0" smtClean="0"/>
              <a:t>Munich, September 17th</a:t>
            </a:r>
            <a:endParaRPr lang="en-US" sz="1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3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/>
              <a:pPr/>
              <a:t>29/05/15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cern vista aér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586586"/>
            <a:ext cx="9144000" cy="553998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Largest machine</a:t>
            </a:r>
            <a:r>
              <a:rPr lang="en-US" sz="1600" dirty="0" smtClean="0">
                <a:solidFill>
                  <a:schemeClr val="bg1"/>
                </a:solidFill>
              </a:rPr>
              <a:t> in the world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27km, 6000+ superconducting magnets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853324"/>
            <a:ext cx="9144000" cy="523220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Emptiest </a:t>
            </a:r>
            <a:r>
              <a:rPr lang="en-US" sz="1400" dirty="0">
                <a:solidFill>
                  <a:schemeClr val="bg2"/>
                </a:solidFill>
              </a:rPr>
              <a:t>place in the solar system </a:t>
            </a:r>
          </a:p>
          <a:p>
            <a:r>
              <a:rPr lang="en-US" sz="1400" dirty="0">
                <a:solidFill>
                  <a:schemeClr val="bg2"/>
                </a:solidFill>
              </a:rPr>
              <a:t>	High vacuum inside the magnets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462253"/>
            <a:ext cx="9144000" cy="584776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Hottest spot </a:t>
            </a:r>
            <a:r>
              <a:rPr lang="en-US" sz="1600" dirty="0">
                <a:solidFill>
                  <a:srgbClr val="FFFFFF"/>
                </a:solidFill>
              </a:rPr>
              <a:t>in the galaxy 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400" dirty="0" smtClean="0">
                <a:solidFill>
                  <a:srgbClr val="FFFFFF"/>
                </a:solidFill>
              </a:rPr>
              <a:t>During </a:t>
            </a:r>
            <a:r>
              <a:rPr lang="en-US" sz="1400" dirty="0">
                <a:solidFill>
                  <a:srgbClr val="FFFFFF"/>
                </a:solidFill>
              </a:rPr>
              <a:t>Lead ion collisions create temperatures 100 000x hotter than the heart of the sun; </a:t>
            </a:r>
            <a:endParaRPr lang="en-US" sz="1600" dirty="0">
              <a:solidFill>
                <a:srgbClr val="FFFFFF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200116"/>
            <a:ext cx="9144000" cy="584776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Fastest </a:t>
            </a:r>
            <a:r>
              <a:rPr lang="en-US" sz="1600" dirty="0">
                <a:solidFill>
                  <a:srgbClr val="FFFF00"/>
                </a:solidFill>
              </a:rPr>
              <a:t>racetrack </a:t>
            </a:r>
            <a:r>
              <a:rPr lang="en-US" sz="1600" dirty="0">
                <a:solidFill>
                  <a:schemeClr val="bg2"/>
                </a:solidFill>
              </a:rPr>
              <a:t>on Earth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400" dirty="0">
                <a:solidFill>
                  <a:schemeClr val="bg1"/>
                </a:solidFill>
              </a:rPr>
              <a:t>Protons circulate 11245 times/s (99.9999991% the speed of light)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6040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The Large Hadron Collider (LHC) </a:t>
            </a:r>
            <a:endParaRPr lang="en-US" sz="28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9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CERN Accelerator Complex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 descr="Cern-Accelerator-Comple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066" y="989554"/>
            <a:ext cx="4112801" cy="3323015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9776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/>
              <a:t>Rittman Mead BI Forum, Brighton 2015</a:t>
            </a:r>
          </a:p>
        </p:txBody>
      </p:sp>
    </p:spTree>
    <p:extLst>
      <p:ext uri="{BB962C8B-B14F-4D97-AF65-F5344CB8AC3E}">
        <p14:creationId xmlns:p14="http://schemas.microsoft.com/office/powerpoint/2010/main" val="164011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/>
              <a:pPr/>
              <a:t>29/05/15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 descr="0702016_10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354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ATLAS Detector</a:t>
            </a:r>
            <a:endParaRPr lang="en-US" sz="2800" dirty="0" smtClean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382453"/>
            <a:ext cx="9144000" cy="553998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150 Million </a:t>
            </a:r>
            <a:r>
              <a:rPr lang="en-US" sz="1600" dirty="0" smtClean="0">
                <a:solidFill>
                  <a:srgbClr val="F8F8F8"/>
                </a:solidFill>
              </a:rPr>
              <a:t>of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sensor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Control and detection sensors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995983"/>
            <a:ext cx="9144000" cy="830997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Massive 3D camera</a:t>
            </a:r>
            <a:endParaRPr lang="en-US" sz="1600" dirty="0" smtClean="0">
              <a:solidFill>
                <a:schemeClr val="bg2"/>
              </a:solidFill>
            </a:endParaRPr>
          </a:p>
          <a:p>
            <a:r>
              <a:rPr lang="en-US" sz="1600" dirty="0" smtClean="0">
                <a:solidFill>
                  <a:schemeClr val="bg2"/>
                </a:solidFill>
              </a:rPr>
              <a:t>	Capturing 40+ million collisions per second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600" dirty="0" smtClean="0">
                <a:solidFill>
                  <a:schemeClr val="bg2"/>
                </a:solidFill>
              </a:rPr>
              <a:t>Data rate </a:t>
            </a:r>
            <a:r>
              <a:rPr lang="en-US" sz="1600" dirty="0">
                <a:solidFill>
                  <a:schemeClr val="bg2"/>
                </a:solidFill>
              </a:rPr>
              <a:t>T</a:t>
            </a:r>
            <a:r>
              <a:rPr lang="en-US" sz="1600" dirty="0" smtClean="0">
                <a:solidFill>
                  <a:schemeClr val="bg2"/>
                </a:solidFill>
              </a:rPr>
              <a:t>B per second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13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 descr="C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6354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CERN Control Centre</a:t>
            </a:r>
            <a:endParaRPr lang="en-US" sz="2800" dirty="0" smtClean="0">
              <a:solidFill>
                <a:schemeClr val="bg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210802"/>
            <a:ext cx="9144000" cy="553998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CERN Accelerator Complex </a:t>
            </a:r>
            <a:r>
              <a:rPr lang="en-US" sz="1600" dirty="0" smtClean="0">
                <a:solidFill>
                  <a:schemeClr val="bg2"/>
                </a:solidFill>
              </a:rPr>
              <a:t>is unique </a:t>
            </a:r>
            <a:r>
              <a:rPr lang="en-US" sz="1600" dirty="0">
                <a:solidFill>
                  <a:schemeClr val="bg2"/>
                </a:solidFill>
              </a:rPr>
              <a:t>i</a:t>
            </a:r>
            <a:r>
              <a:rPr lang="en-US" sz="1600" dirty="0" smtClean="0">
                <a:solidFill>
                  <a:schemeClr val="bg2"/>
                </a:solidFill>
              </a:rPr>
              <a:t>nstallation</a:t>
            </a:r>
            <a:endParaRPr lang="en-US" sz="1600" dirty="0">
              <a:solidFill>
                <a:schemeClr val="bg2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Therefore, we have to face unique challenges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830573"/>
            <a:ext cx="9144000" cy="830997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Control and Operations</a:t>
            </a:r>
            <a:endParaRPr lang="en-US" sz="1600" dirty="0">
              <a:solidFill>
                <a:schemeClr val="bg2"/>
              </a:solidFill>
            </a:endParaRPr>
          </a:p>
          <a:p>
            <a:r>
              <a:rPr lang="en-US" sz="1600" dirty="0" smtClean="0">
                <a:solidFill>
                  <a:schemeClr val="bg2"/>
                </a:solidFill>
              </a:rPr>
              <a:t>	Million of sensors, large number of control devices, front-end equipment, etc.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600" dirty="0" smtClean="0">
                <a:solidFill>
                  <a:schemeClr val="bg2"/>
                </a:solidFill>
              </a:rPr>
              <a:t>Many critical systems: Cryogenics, Vacuums, Machine Protection, etc.  </a:t>
            </a:r>
            <a:endParaRPr lang="en-US" sz="1600" dirty="0"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29642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Challenge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9776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/>
              <a:t>Rittman Mead BI Forum, Brighton 2015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797" y="969267"/>
            <a:ext cx="6685059" cy="380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2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Analytics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 look into the future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 descr="CClhc3_07_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0" y="1831036"/>
            <a:ext cx="7992244" cy="2157906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7927144" y="1792555"/>
            <a:ext cx="5164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2015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9776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/>
              <a:t>Rittman Mead BI Forum, Brighton 2015</a:t>
            </a:r>
          </a:p>
        </p:txBody>
      </p:sp>
    </p:spTree>
    <p:extLst>
      <p:ext uri="{BB962C8B-B14F-4D97-AF65-F5344CB8AC3E}">
        <p14:creationId xmlns:p14="http://schemas.microsoft.com/office/powerpoint/2010/main" val="108747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Analytics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0453"/>
            <a:ext cx="8229600" cy="3316898"/>
          </a:xfrm>
        </p:spPr>
        <p:txBody>
          <a:bodyPr>
            <a:normAutofit/>
          </a:bodyPr>
          <a:lstStyle/>
          <a:p>
            <a:r>
              <a:rPr lang="en-US" dirty="0"/>
              <a:t>Profit from our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data investment </a:t>
            </a: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448056" lvl="1" indent="0">
              <a:buNone/>
            </a:pPr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448056" lvl="1" indent="0"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338" y="1485389"/>
            <a:ext cx="3713539" cy="2711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24" y="1485389"/>
            <a:ext cx="5369877" cy="2657999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9776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/>
              <a:t>Rittman Mead BI Forum, Brighton 2015</a:t>
            </a:r>
          </a:p>
        </p:txBody>
      </p:sp>
    </p:spTree>
    <p:extLst>
      <p:ext uri="{BB962C8B-B14F-4D97-AF65-F5344CB8AC3E}">
        <p14:creationId xmlns:p14="http://schemas.microsoft.com/office/powerpoint/2010/main" val="32597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1800" y="1314450"/>
            <a:ext cx="84920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Information Discovery as a Service: </a:t>
            </a:r>
          </a:p>
          <a:p>
            <a:r>
              <a:rPr lang="en-US" sz="2400" dirty="0" smtClean="0"/>
              <a:t>Better Decisions for More Efficient Operations at CERN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800" y="2425757"/>
            <a:ext cx="2921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Manuel </a:t>
            </a:r>
            <a:r>
              <a:rPr lang="en-US" dirty="0"/>
              <a:t>Martín Márquez</a:t>
            </a:r>
            <a:endParaRPr lang="en-US" dirty="0" smtClean="0"/>
          </a:p>
          <a:p>
            <a:endParaRPr lang="en-US" sz="1100" dirty="0"/>
          </a:p>
        </p:txBody>
      </p:sp>
      <p:pic>
        <p:nvPicPr>
          <p:cNvPr id="2" name="Picture 1" descr="openlab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5201" y="2606540"/>
            <a:ext cx="2768600" cy="1687291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9776" y="4609925"/>
            <a:ext cx="2895600" cy="409834"/>
          </a:xfrm>
        </p:spPr>
        <p:txBody>
          <a:bodyPr/>
          <a:lstStyle/>
          <a:p>
            <a:pPr algn="l"/>
            <a:r>
              <a:rPr lang="en-US" sz="1100" dirty="0"/>
              <a:t>Rittman Mead BI Forum, Brighton 2015</a:t>
            </a:r>
          </a:p>
        </p:txBody>
      </p:sp>
    </p:spTree>
    <p:extLst>
      <p:ext uri="{BB962C8B-B14F-4D97-AF65-F5344CB8AC3E}">
        <p14:creationId xmlns:p14="http://schemas.microsoft.com/office/powerpoint/2010/main" val="22142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Analytics Objective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44" y="1168301"/>
            <a:ext cx="7715369" cy="3091669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6669624" y="2231833"/>
            <a:ext cx="735416" cy="94917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1613376" y="2231841"/>
            <a:ext cx="735416" cy="94917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9776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/>
              <a:t>Rittman Mead BI Forum, Brighton 2015</a:t>
            </a:r>
          </a:p>
        </p:txBody>
      </p:sp>
    </p:spTree>
    <p:extLst>
      <p:ext uri="{BB962C8B-B14F-4D97-AF65-F5344CB8AC3E}">
        <p14:creationId xmlns:p14="http://schemas.microsoft.com/office/powerpoint/2010/main" val="3441058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yo_statu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798" y="1188621"/>
            <a:ext cx="4294928" cy="3253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Predicting Modeling – </a:t>
            </a:r>
            <a:r>
              <a:rPr lang="en-US" sz="3100" dirty="0" smtClean="0"/>
              <a:t>Oracle Advance </a:t>
            </a:r>
            <a:r>
              <a:rPr lang="en-US" sz="3100" dirty="0" smtClean="0"/>
              <a:t>Analytics </a:t>
            </a:r>
            <a:endParaRPr lang="en-US" sz="2000" dirty="0">
              <a:solidFill>
                <a:srgbClr val="2D9D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839430"/>
              </p:ext>
            </p:extLst>
          </p:nvPr>
        </p:nvGraphicFramePr>
        <p:xfrm>
          <a:off x="2148888" y="2667949"/>
          <a:ext cx="2652434" cy="1737360"/>
        </p:xfrm>
        <a:graphic>
          <a:graphicData uri="http://schemas.openxmlformats.org/drawingml/2006/table">
            <a:tbl>
              <a:tblPr firstRow="1" bandRow="1" bandCol="1">
                <a:tableStyleId>{793D81CF-94F2-401A-BA57-92F5A7B2D0C5}</a:tableStyleId>
              </a:tblPr>
              <a:tblGrid>
                <a:gridCol w="1915206"/>
                <a:gridCol w="737228"/>
              </a:tblGrid>
              <a:tr h="25113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Instrument/Actuators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Total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39376">
                <a:tc>
                  <a:txBody>
                    <a:bodyPr/>
                    <a:lstStyle/>
                    <a:p>
                      <a:r>
                        <a:rPr lang="en-US" sz="900" b="1" dirty="0" smtClean="0"/>
                        <a:t>Temperature [1.6 – 300</a:t>
                      </a:r>
                      <a:r>
                        <a:rPr lang="en-US" sz="900" b="1" baseline="0" dirty="0" smtClean="0"/>
                        <a:t> K</a:t>
                      </a:r>
                      <a:r>
                        <a:rPr lang="en-US" sz="900" b="1" dirty="0" smtClean="0"/>
                        <a:t>]</a:t>
                      </a:r>
                    </a:p>
                    <a:p>
                      <a:r>
                        <a:rPr lang="en-US" sz="900" b="1" dirty="0" smtClean="0"/>
                        <a:t>Pressure [0 – 20 bar]</a:t>
                      </a:r>
                    </a:p>
                    <a:p>
                      <a:r>
                        <a:rPr lang="en-US" sz="900" b="1" dirty="0" smtClean="0"/>
                        <a:t>Level</a:t>
                      </a:r>
                    </a:p>
                    <a:p>
                      <a:r>
                        <a:rPr lang="en-US" sz="900" b="1" dirty="0" smtClean="0"/>
                        <a:t>Flow</a:t>
                      </a:r>
                    </a:p>
                    <a:p>
                      <a:r>
                        <a:rPr lang="en-US" sz="900" b="1" dirty="0" smtClean="0"/>
                        <a:t>Flow</a:t>
                      </a:r>
                    </a:p>
                    <a:p>
                      <a:r>
                        <a:rPr lang="en-US" sz="900" b="1" dirty="0" smtClean="0"/>
                        <a:t>Control valves</a:t>
                      </a:r>
                    </a:p>
                    <a:p>
                      <a:r>
                        <a:rPr lang="en-US" sz="900" b="1" dirty="0" smtClean="0"/>
                        <a:t>On/Off</a:t>
                      </a:r>
                      <a:r>
                        <a:rPr lang="en-US" sz="900" b="1" baseline="0" dirty="0" smtClean="0"/>
                        <a:t> valves</a:t>
                      </a:r>
                    </a:p>
                    <a:p>
                      <a:r>
                        <a:rPr lang="en-US" sz="900" b="1" baseline="0" dirty="0" smtClean="0"/>
                        <a:t>Manual valves</a:t>
                      </a:r>
                    </a:p>
                    <a:p>
                      <a:r>
                        <a:rPr lang="en-US" sz="900" b="1" baseline="0" dirty="0" smtClean="0"/>
                        <a:t>Virtual flow meters</a:t>
                      </a:r>
                    </a:p>
                    <a:p>
                      <a:r>
                        <a:rPr lang="en-US" sz="900" b="1" baseline="0" dirty="0" smtClean="0"/>
                        <a:t>Controllers (PID)</a:t>
                      </a:r>
                      <a:endParaRPr lang="en-US" sz="900" b="1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1" dirty="0" smtClean="0"/>
                        <a:t>10361</a:t>
                      </a:r>
                    </a:p>
                    <a:p>
                      <a:pPr algn="r"/>
                      <a:r>
                        <a:rPr lang="en-US" sz="900" b="1" dirty="0" smtClean="0"/>
                        <a:t>2300</a:t>
                      </a:r>
                    </a:p>
                    <a:p>
                      <a:pPr algn="r"/>
                      <a:r>
                        <a:rPr lang="en-US" sz="900" b="1" dirty="0" smtClean="0"/>
                        <a:t>923</a:t>
                      </a:r>
                    </a:p>
                    <a:p>
                      <a:pPr algn="r"/>
                      <a:r>
                        <a:rPr lang="en-US" sz="900" b="1" dirty="0" smtClean="0"/>
                        <a:t>72</a:t>
                      </a:r>
                    </a:p>
                    <a:p>
                      <a:pPr algn="r"/>
                      <a:r>
                        <a:rPr lang="en-US" sz="900" b="1" dirty="0" smtClean="0"/>
                        <a:t>2633</a:t>
                      </a:r>
                    </a:p>
                    <a:p>
                      <a:pPr algn="r"/>
                      <a:r>
                        <a:rPr lang="en-US" sz="900" b="1" dirty="0" smtClean="0"/>
                        <a:t>3692</a:t>
                      </a:r>
                    </a:p>
                    <a:p>
                      <a:pPr algn="r"/>
                      <a:r>
                        <a:rPr lang="en-US" sz="900" b="1" dirty="0" smtClean="0"/>
                        <a:t>1835</a:t>
                      </a:r>
                    </a:p>
                    <a:p>
                      <a:pPr algn="r"/>
                      <a:r>
                        <a:rPr lang="en-US" sz="900" b="1" dirty="0" smtClean="0"/>
                        <a:t>1916</a:t>
                      </a:r>
                    </a:p>
                    <a:p>
                      <a:pPr algn="r"/>
                      <a:r>
                        <a:rPr lang="en-US" sz="900" b="1" dirty="0" smtClean="0"/>
                        <a:t>325</a:t>
                      </a:r>
                    </a:p>
                    <a:p>
                      <a:pPr algn="r"/>
                      <a:r>
                        <a:rPr lang="en-US" sz="900" b="1" dirty="0" smtClean="0"/>
                        <a:t>4833</a:t>
                      </a:r>
                      <a:endParaRPr lang="en-US" sz="900" b="1" i="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66779" y="880452"/>
            <a:ext cx="6260641" cy="1838805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rgbClr val="2D9DFF"/>
                </a:solidFill>
              </a:rPr>
              <a:t>27 </a:t>
            </a:r>
            <a:r>
              <a:rPr lang="en-US" sz="1600" dirty="0">
                <a:solidFill>
                  <a:srgbClr val="2D9DFF"/>
                </a:solidFill>
              </a:rPr>
              <a:t>km </a:t>
            </a:r>
            <a:r>
              <a:rPr lang="en-US" sz="1600" dirty="0"/>
              <a:t>of decentralized instrumentation and control</a:t>
            </a:r>
          </a:p>
          <a:p>
            <a:r>
              <a:rPr lang="en-US" sz="1600" dirty="0" smtClean="0">
                <a:solidFill>
                  <a:srgbClr val="2D9DFF"/>
                </a:solidFill>
              </a:rPr>
              <a:t>50k </a:t>
            </a:r>
            <a:r>
              <a:rPr lang="en-US" sz="1600" dirty="0">
                <a:solidFill>
                  <a:srgbClr val="2D9DFF"/>
                </a:solidFill>
              </a:rPr>
              <a:t>I/O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2D9DFF"/>
                </a:solidFill>
              </a:rPr>
              <a:t>11k actuators</a:t>
            </a:r>
            <a:r>
              <a:rPr lang="en-US" sz="1600" dirty="0"/>
              <a:t>,  </a:t>
            </a:r>
            <a:r>
              <a:rPr lang="en-US" sz="1600" dirty="0">
                <a:solidFill>
                  <a:srgbClr val="2D9DFF"/>
                </a:solidFill>
              </a:rPr>
              <a:t>~5k control loops</a:t>
            </a:r>
          </a:p>
          <a:p>
            <a:r>
              <a:rPr lang="en-US" sz="1600" dirty="0" smtClean="0"/>
              <a:t>Control</a:t>
            </a:r>
            <a:r>
              <a:rPr lang="en-US" sz="1600" dirty="0"/>
              <a:t>:  </a:t>
            </a:r>
            <a:endParaRPr lang="en-US" sz="1600" dirty="0" smtClean="0"/>
          </a:p>
          <a:p>
            <a:pPr lvl="1"/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~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100 PLCs (Siemens</a:t>
            </a:r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Schneider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hu-H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 </a:t>
            </a:r>
            <a:r>
              <a:rPr lang="hu-HU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~</a:t>
            </a:r>
            <a:r>
              <a:rPr lang="hu-HU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40 FECs (industrial PCs)</a:t>
            </a:r>
          </a:p>
          <a:p>
            <a:r>
              <a:rPr lang="en-US" sz="1600" dirty="0" smtClean="0"/>
              <a:t>Supervision</a:t>
            </a:r>
            <a:r>
              <a:rPr lang="en-US" sz="1600" dirty="0"/>
              <a:t>: </a:t>
            </a:r>
            <a:r>
              <a:rPr lang="en-US" sz="1600" dirty="0">
                <a:solidFill>
                  <a:srgbClr val="2D9DFF"/>
                </a:solidFill>
              </a:rPr>
              <a:t>26  SCADA </a:t>
            </a:r>
            <a:r>
              <a:rPr lang="en-US" sz="1600" dirty="0" smtClean="0">
                <a:solidFill>
                  <a:srgbClr val="2D9DFF"/>
                </a:solidFill>
              </a:rPr>
              <a:t>servers</a:t>
            </a:r>
            <a:endParaRPr lang="en-US" sz="1400" dirty="0" smtClean="0">
              <a:solidFill>
                <a:srgbClr val="2D9D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9776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/>
              <a:t>Rittman Mead BI Forum, Brighton 2015</a:t>
            </a:r>
          </a:p>
        </p:txBody>
      </p:sp>
    </p:spTree>
    <p:extLst>
      <p:ext uri="{BB962C8B-B14F-4D97-AF65-F5344CB8AC3E}">
        <p14:creationId xmlns:p14="http://schemas.microsoft.com/office/powerpoint/2010/main" val="1345140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Faulty Cryogenics Valve Detection</a:t>
            </a:r>
            <a:endParaRPr lang="en-US" sz="2200" dirty="0">
              <a:solidFill>
                <a:srgbClr val="2D9D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994205"/>
            <a:ext cx="5683328" cy="3203145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GB" sz="1800" dirty="0" smtClean="0"/>
              <a:t>Signals used:</a:t>
            </a:r>
          </a:p>
          <a:p>
            <a:pPr lvl="2"/>
            <a:r>
              <a:rPr lang="en-GB" sz="1600" dirty="0" smtClean="0">
                <a:solidFill>
                  <a:srgbClr val="CB400F"/>
                </a:solidFill>
              </a:rPr>
              <a:t>S</a:t>
            </a:r>
            <a:r>
              <a:rPr lang="en-GB" sz="1600" dirty="0" smtClean="0">
                <a:solidFill>
                  <a:srgbClr val="008000"/>
                </a:solidFill>
              </a:rPr>
              <a:t> = aperture </a:t>
            </a:r>
            <a:r>
              <a:rPr lang="en-GB" sz="1600" dirty="0">
                <a:solidFill>
                  <a:srgbClr val="008000"/>
                </a:solidFill>
              </a:rPr>
              <a:t>order </a:t>
            </a:r>
            <a:r>
              <a:rPr lang="en-GB" sz="1600" dirty="0" smtClean="0"/>
              <a:t>- </a:t>
            </a:r>
            <a:r>
              <a:rPr lang="en-GB" sz="1600" dirty="0">
                <a:solidFill>
                  <a:srgbClr val="2D9DFF"/>
                </a:solidFill>
              </a:rPr>
              <a:t>aperture measured</a:t>
            </a:r>
            <a:r>
              <a:rPr lang="en-US" sz="1600" dirty="0">
                <a:solidFill>
                  <a:srgbClr val="2D9DFF"/>
                </a:solidFill>
              </a:rPr>
              <a:t> </a:t>
            </a:r>
            <a:endParaRPr lang="en-US" sz="1600" dirty="0" smtClean="0">
              <a:solidFill>
                <a:srgbClr val="2D9DFF"/>
              </a:solidFill>
            </a:endParaRP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Features extractions based on </a:t>
            </a:r>
            <a:r>
              <a:rPr lang="en-US" sz="1800" dirty="0" smtClean="0">
                <a:solidFill>
                  <a:srgbClr val="FF0000"/>
                </a:solidFill>
              </a:rPr>
              <a:t>S</a:t>
            </a:r>
          </a:p>
          <a:p>
            <a:pPr lvl="2"/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Variance</a:t>
            </a:r>
          </a:p>
          <a:p>
            <a:pPr lvl="2"/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Percentile 99.9</a:t>
            </a:r>
          </a:p>
          <a:p>
            <a:pPr lvl="2"/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Rope distance </a:t>
            </a:r>
            <a:r>
              <a:rPr lang="en-US" sz="1400" dirty="0" smtClean="0">
                <a:solidFill>
                  <a:srgbClr val="0055A0"/>
                </a:solidFill>
              </a:rPr>
              <a:t>– R(S)</a:t>
            </a:r>
          </a:p>
          <a:p>
            <a:pPr lvl="2"/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Noise Band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dirty="0" smtClean="0">
                <a:solidFill>
                  <a:srgbClr val="0055A0"/>
                </a:solidFill>
              </a:rPr>
              <a:t>– </a:t>
            </a:r>
            <a:r>
              <a:rPr lang="en-US" sz="1400" dirty="0" smtClean="0">
                <a:solidFill>
                  <a:srgbClr val="0055A0"/>
                </a:solidFill>
              </a:rPr>
              <a:t>B(S) (</a:t>
            </a:r>
            <a:r>
              <a:rPr lang="en-GB" sz="1400" dirty="0" err="1" smtClean="0"/>
              <a:t>Pxx</a:t>
            </a:r>
            <a:r>
              <a:rPr lang="en-GB" sz="1400" dirty="0" smtClean="0"/>
              <a:t> </a:t>
            </a:r>
            <a:r>
              <a:rPr lang="en-GB" sz="1400" dirty="0"/>
              <a:t>be the power spectrum of </a:t>
            </a:r>
            <a:r>
              <a:rPr lang="en-GB" sz="1400" dirty="0" smtClean="0"/>
              <a:t>the</a:t>
            </a:r>
          </a:p>
          <a:p>
            <a:pPr marL="749808" lvl="2" indent="0">
              <a:buNone/>
            </a:pPr>
            <a:r>
              <a:rPr lang="en-GB" sz="1400" dirty="0" smtClean="0"/>
              <a:t> </a:t>
            </a:r>
            <a:r>
              <a:rPr lang="en-GB" sz="1400" dirty="0"/>
              <a:t>signal S, from 0 to 0.5Hz, where S has been previously mean</a:t>
            </a:r>
            <a:r>
              <a:rPr lang="en-GB" sz="1400" dirty="0" smtClean="0"/>
              <a:t>-centred). </a:t>
            </a:r>
            <a:endParaRPr lang="en-US" sz="1400" dirty="0" smtClean="0">
              <a:solidFill>
                <a:srgbClr val="0055A0"/>
              </a:solidFill>
            </a:endParaRPr>
          </a:p>
          <a:p>
            <a:pPr lvl="1"/>
            <a:r>
              <a:rPr lang="en-US" sz="2000" b="1" dirty="0" smtClean="0">
                <a:solidFill>
                  <a:schemeClr val="tx2"/>
                </a:solidFill>
              </a:rPr>
              <a:t>Automatic Faulty Valves </a:t>
            </a:r>
            <a:r>
              <a:rPr lang="en-US" sz="1800" b="1" dirty="0" smtClean="0">
                <a:solidFill>
                  <a:schemeClr val="tx2"/>
                </a:solidFill>
              </a:rPr>
              <a:t>Detection System</a:t>
            </a:r>
          </a:p>
          <a:p>
            <a:pPr lvl="2"/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SVM - Support Vector Machine</a:t>
            </a:r>
          </a:p>
        </p:txBody>
      </p:sp>
      <p:pic>
        <p:nvPicPr>
          <p:cNvPr id="7" name="Picture 6" descr="Rplot_MEASUR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3328" y="2026715"/>
            <a:ext cx="3361501" cy="1208023"/>
          </a:xfrm>
          <a:prstGeom prst="rect">
            <a:avLst/>
          </a:prstGeom>
        </p:spPr>
      </p:pic>
      <p:pic>
        <p:nvPicPr>
          <p:cNvPr id="9" name="Picture 8" descr="Rplot_ORD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3750" y="906090"/>
            <a:ext cx="3350434" cy="1188149"/>
          </a:xfrm>
          <a:prstGeom prst="rect">
            <a:avLst/>
          </a:prstGeom>
        </p:spPr>
      </p:pic>
      <p:pic>
        <p:nvPicPr>
          <p:cNvPr id="13" name="Picture 12" descr="Rplot_SNE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3960" y="3234738"/>
            <a:ext cx="3344940" cy="1194756"/>
          </a:xfrm>
          <a:prstGeom prst="rect">
            <a:avLst/>
          </a:prstGeom>
        </p:spPr>
      </p:pic>
      <p:pic>
        <p:nvPicPr>
          <p:cNvPr id="14" name="Picture 13" descr="Rope_distanc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304" y="2167274"/>
            <a:ext cx="1464740" cy="391477"/>
          </a:xfrm>
          <a:prstGeom prst="rect">
            <a:avLst/>
          </a:prstGeom>
        </p:spPr>
      </p:pic>
      <p:pic>
        <p:nvPicPr>
          <p:cNvPr id="15" name="Picture 14" descr="BandNois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578" y="1488232"/>
            <a:ext cx="1140490" cy="948696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9776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/>
              <a:t>Rittman Mead BI Forum, Brighton 2015</a:t>
            </a:r>
          </a:p>
        </p:txBody>
      </p:sp>
    </p:spTree>
    <p:extLst>
      <p:ext uri="{BB962C8B-B14F-4D97-AF65-F5344CB8AC3E}">
        <p14:creationId xmlns:p14="http://schemas.microsoft.com/office/powerpoint/2010/main" val="352451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Anomaly Detection on </a:t>
            </a:r>
            <a:r>
              <a:rPr lang="en-US" sz="3600" dirty="0"/>
              <a:t>B</a:t>
            </a:r>
            <a:r>
              <a:rPr lang="en-US" sz="3600" dirty="0" smtClean="0"/>
              <a:t>eam Screen Cryogenic Control</a:t>
            </a:r>
            <a:endParaRPr lang="en-US" sz="2200" dirty="0">
              <a:solidFill>
                <a:srgbClr val="2D9D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3653" y="1183581"/>
            <a:ext cx="5622497" cy="3203145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endParaRPr lang="en-GB" sz="1600" dirty="0" smtClean="0">
              <a:solidFill>
                <a:srgbClr val="2D9DFF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pic>
        <p:nvPicPr>
          <p:cNvPr id="3" name="Picture 2" descr="LHCNoBunches_PIDoutput_fill3002.p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79757"/>
            <a:ext cx="2721857" cy="1136978"/>
          </a:xfrm>
          <a:prstGeom prst="rect">
            <a:avLst/>
          </a:prstGeom>
        </p:spPr>
      </p:pic>
      <p:pic>
        <p:nvPicPr>
          <p:cNvPr id="5" name="Picture 4" descr="LHCNoBunches_PIDoutput_fill310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929" y="2779757"/>
            <a:ext cx="2660442" cy="11113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327" y="1414494"/>
            <a:ext cx="3633915" cy="12383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890" y="656374"/>
            <a:ext cx="1620996" cy="1070885"/>
          </a:xfrm>
          <a:prstGeom prst="rect">
            <a:avLst/>
          </a:prstGeom>
        </p:spPr>
      </p:pic>
      <p:pic>
        <p:nvPicPr>
          <p:cNvPr id="14" name="Picture 13" descr="LHCNoBunches_PIDoutput_fill3106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336" y="2779757"/>
            <a:ext cx="2721856" cy="1136978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-303921" y="1223727"/>
            <a:ext cx="6034366" cy="1556030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PID output (time series) segmentation</a:t>
            </a:r>
          </a:p>
          <a:p>
            <a:pPr lvl="1"/>
            <a:r>
              <a:rPr lang="en-US" dirty="0" smtClean="0">
                <a:solidFill>
                  <a:srgbClr val="2D9DFF"/>
                </a:solidFill>
              </a:rPr>
              <a:t>Characterization + Feature extraction</a:t>
            </a:r>
          </a:p>
          <a:p>
            <a:pPr lvl="1"/>
            <a:r>
              <a:rPr lang="en-US" dirty="0" smtClean="0">
                <a:solidFill>
                  <a:srgbClr val="2D9DFF"/>
                </a:solidFill>
              </a:rPr>
              <a:t>Features based classification</a:t>
            </a:r>
          </a:p>
          <a:p>
            <a:pPr lvl="1"/>
            <a:endParaRPr lang="en-US" dirty="0" smtClean="0">
              <a:solidFill>
                <a:srgbClr val="2D9DFF"/>
              </a:solidFill>
            </a:endParaRPr>
          </a:p>
          <a:p>
            <a:pPr lvl="2"/>
            <a:endParaRPr lang="en-US" dirty="0" smtClean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309929" y="4045003"/>
            <a:ext cx="5784200" cy="341724"/>
          </a:xfrm>
          <a:prstGeom prst="rect">
            <a:avLst/>
          </a:prstGeom>
        </p:spPr>
        <p:txBody>
          <a:bodyPr vert="horz">
            <a:normAutofit fontScale="40000" lnSpcReduction="2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9808" lvl="2" indent="0">
              <a:buFont typeface="Arial"/>
              <a:buNone/>
            </a:pPr>
            <a:r>
              <a:rPr lang="en-US" sz="3700" b="1" dirty="0" smtClean="0">
                <a:solidFill>
                  <a:schemeClr val="tx2"/>
                </a:solidFill>
              </a:rPr>
              <a:t>Source: EN-ICE </a:t>
            </a:r>
            <a:r>
              <a:rPr lang="en-US" sz="37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(Benjamin </a:t>
            </a:r>
            <a:r>
              <a:rPr lang="en-US" sz="37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Bradu</a:t>
            </a:r>
            <a:r>
              <a:rPr lang="en-US" sz="37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Enrique Blanco)</a:t>
            </a:r>
          </a:p>
          <a:p>
            <a:pPr lvl="2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7350555" y="2525893"/>
            <a:ext cx="1743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err="1" smtClean="0"/>
              <a:t>EcosimPro</a:t>
            </a:r>
            <a:r>
              <a:rPr lang="en-US" sz="900" dirty="0" smtClean="0"/>
              <a:t> </a:t>
            </a:r>
            <a:r>
              <a:rPr lang="en-US" sz="900" dirty="0"/>
              <a:t>by EA </a:t>
            </a:r>
            <a:r>
              <a:rPr lang="en-US" sz="900" dirty="0" smtClean="0"/>
              <a:t>International</a:t>
            </a:r>
          </a:p>
          <a:p>
            <a:r>
              <a:rPr lang="en-US" sz="900" dirty="0" smtClean="0"/>
              <a:t>"</a:t>
            </a:r>
            <a:endParaRPr lang="en-US" sz="900" dirty="0"/>
          </a:p>
        </p:txBody>
      </p:sp>
      <p:sp>
        <p:nvSpPr>
          <p:cNvPr id="9" name="Rectangle 8"/>
          <p:cNvSpPr/>
          <p:nvPr/>
        </p:nvSpPr>
        <p:spPr>
          <a:xfrm>
            <a:off x="4413239" y="2988618"/>
            <a:ext cx="1077651" cy="500240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20941" y="2988618"/>
            <a:ext cx="1077651" cy="500240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9776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/>
              <a:t>Rittman Mead BI Forum, Brighton 2015</a:t>
            </a:r>
          </a:p>
        </p:txBody>
      </p:sp>
    </p:spTree>
    <p:extLst>
      <p:ext uri="{BB962C8B-B14F-4D97-AF65-F5344CB8AC3E}">
        <p14:creationId xmlns:p14="http://schemas.microsoft.com/office/powerpoint/2010/main" val="1065128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 tIns="34290" bIns="34290">
            <a:normAutofit/>
          </a:bodyPr>
          <a:lstStyle/>
          <a:p>
            <a:r>
              <a:rPr lang="en-GB" sz="2600" dirty="0"/>
              <a:t>Data Discovery </a:t>
            </a:r>
            <a:r>
              <a:rPr lang="en-GB" sz="2600" dirty="0" smtClean="0"/>
              <a:t>- </a:t>
            </a:r>
            <a:r>
              <a:rPr lang="en-US" sz="2600" dirty="0" smtClean="0"/>
              <a:t>Accelerator </a:t>
            </a:r>
            <a:r>
              <a:rPr lang="en-US" sz="2600" dirty="0"/>
              <a:t>Complex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217" y="994205"/>
            <a:ext cx="3630659" cy="3203145"/>
          </a:xfrm>
        </p:spPr>
        <p:txBody>
          <a:bodyPr lIns="68580" tIns="34290" rIns="68580" bIns="34290">
            <a:normAutofit fontScale="92500" lnSpcReduction="10000"/>
          </a:bodyPr>
          <a:lstStyle/>
          <a:p>
            <a:pPr marL="36576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Integrating Data Sources</a:t>
            </a:r>
          </a:p>
          <a:p>
            <a:r>
              <a:rPr lang="en-US" sz="1700" dirty="0">
                <a:solidFill>
                  <a:srgbClr val="2D9DFF"/>
                </a:solidFill>
              </a:rPr>
              <a:t>Electronic Logbook </a:t>
            </a:r>
          </a:p>
          <a:p>
            <a:r>
              <a:rPr lang="en-US" sz="1700" dirty="0">
                <a:solidFill>
                  <a:srgbClr val="2D9DFF"/>
                </a:solidFill>
              </a:rPr>
              <a:t>Controls Configuration DB</a:t>
            </a:r>
          </a:p>
          <a:p>
            <a:r>
              <a:rPr lang="en-US" sz="1700" dirty="0">
                <a:solidFill>
                  <a:srgbClr val="2D9DFF"/>
                </a:solidFill>
              </a:rPr>
              <a:t>JIRA (JSON)</a:t>
            </a:r>
          </a:p>
          <a:p>
            <a:pPr marL="36576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Text analysis</a:t>
            </a:r>
          </a:p>
          <a:p>
            <a:pPr marL="36576" indent="0">
              <a:buNone/>
            </a:pPr>
            <a:r>
              <a:rPr lang="en-US" sz="1900" dirty="0" smtClean="0">
                <a:solidFill>
                  <a:srgbClr val="0070C0"/>
                </a:solidFill>
              </a:rPr>
              <a:t>Better LHC Operations</a:t>
            </a:r>
          </a:p>
          <a:p>
            <a:r>
              <a:rPr lang="en-US" sz="1700" dirty="0" smtClean="0">
                <a:solidFill>
                  <a:srgbClr val="2D9DFF"/>
                </a:solidFill>
              </a:rPr>
              <a:t>Events </a:t>
            </a:r>
            <a:r>
              <a:rPr lang="en-US" sz="1700" dirty="0">
                <a:solidFill>
                  <a:srgbClr val="2D9DFF"/>
                </a:solidFill>
              </a:rPr>
              <a:t>Analysis</a:t>
            </a:r>
          </a:p>
          <a:p>
            <a:r>
              <a:rPr lang="en-US" sz="1700" dirty="0">
                <a:solidFill>
                  <a:srgbClr val="2D9DFF"/>
                </a:solidFill>
              </a:rPr>
              <a:t>Correlate Information</a:t>
            </a:r>
          </a:p>
          <a:p>
            <a:pPr lvl="1"/>
            <a:r>
              <a:rPr lang="en-US" sz="1400" dirty="0">
                <a:solidFill>
                  <a:srgbClr val="0070C0"/>
                </a:solidFill>
              </a:rPr>
              <a:t>Fault Tracking System</a:t>
            </a:r>
          </a:p>
          <a:p>
            <a:pPr lvl="1"/>
            <a:r>
              <a:rPr lang="en-US" sz="1400" dirty="0">
                <a:solidFill>
                  <a:srgbClr val="0070C0"/>
                </a:solidFill>
              </a:rPr>
              <a:t>Operational Modes</a:t>
            </a:r>
          </a:p>
          <a:p>
            <a:pPr lvl="1"/>
            <a:r>
              <a:rPr lang="en-US" sz="1400" dirty="0">
                <a:solidFill>
                  <a:srgbClr val="0070C0"/>
                </a:solidFill>
              </a:rPr>
              <a:t>Operational Issues</a:t>
            </a:r>
          </a:p>
          <a:p>
            <a:pPr lvl="1"/>
            <a:r>
              <a:rPr lang="en-US" sz="1400" dirty="0">
                <a:solidFill>
                  <a:srgbClr val="0070C0"/>
                </a:solidFill>
              </a:rPr>
              <a:t>Control Equipment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764" y="995895"/>
            <a:ext cx="5093909" cy="3082796"/>
          </a:xfrm>
          <a:prstGeom prst="rect">
            <a:avLst/>
          </a:prstGeom>
        </p:spPr>
      </p:pic>
      <p:pic>
        <p:nvPicPr>
          <p:cNvPr id="13" name="Picture 12" descr="json exampl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655" y="1759566"/>
            <a:ext cx="4357342" cy="2632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9140" y="3425299"/>
            <a:ext cx="5325533" cy="772051"/>
          </a:xfrm>
          <a:prstGeom prst="rect">
            <a:avLst/>
          </a:prstGeom>
        </p:spPr>
      </p:pic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9776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/>
              <a:t>Rittman Mead BI Forum, Brighton 2015</a:t>
            </a:r>
          </a:p>
        </p:txBody>
      </p:sp>
    </p:spTree>
    <p:extLst>
      <p:ext uri="{BB962C8B-B14F-4D97-AF65-F5344CB8AC3E}">
        <p14:creationId xmlns:p14="http://schemas.microsoft.com/office/powerpoint/2010/main" val="2538443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 tIns="34290" bIns="34290">
            <a:normAutofit/>
          </a:bodyPr>
          <a:lstStyle/>
          <a:p>
            <a:r>
              <a:rPr lang="en-GB" sz="2700" dirty="0"/>
              <a:t>Data Discovery </a:t>
            </a:r>
            <a:r>
              <a:rPr lang="en-US" sz="2700" dirty="0"/>
              <a:t>for </a:t>
            </a:r>
            <a:r>
              <a:rPr lang="en-US" sz="2700" dirty="0" smtClean="0"/>
              <a:t>Accelerator </a:t>
            </a:r>
            <a:r>
              <a:rPr lang="en-US" sz="2700" dirty="0"/>
              <a:t>Complex Operations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9776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/>
              <a:t>International Conference on Computing in High Energy and Nuclear </a:t>
            </a:r>
            <a:r>
              <a:rPr lang="en-US" sz="1100" dirty="0" smtClean="0"/>
              <a:t>Physics.</a:t>
            </a:r>
          </a:p>
          <a:p>
            <a:pPr algn="l"/>
            <a:r>
              <a:rPr lang="en-US" sz="1100" dirty="0" smtClean="0"/>
              <a:t>Okinawa</a:t>
            </a:r>
            <a:r>
              <a:rPr lang="en-US" sz="1100" dirty="0"/>
              <a:t>, </a:t>
            </a:r>
            <a:r>
              <a:rPr lang="en-US" sz="1100" dirty="0" smtClean="0"/>
              <a:t>Japan, April 13 -17, 2015</a:t>
            </a:r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2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33" y="994205"/>
            <a:ext cx="8542867" cy="320314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Many different Applications at CERN</a:t>
            </a:r>
          </a:p>
          <a:p>
            <a:pPr lvl="1"/>
            <a:r>
              <a:rPr lang="en-US" sz="2000" dirty="0" smtClean="0"/>
              <a:t>Control and Operation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Fault tracking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Accelerator elogbooks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Diagnostic and monitoring</a:t>
            </a:r>
          </a:p>
          <a:p>
            <a:pPr lvl="1"/>
            <a:r>
              <a:rPr lang="en-US" sz="2000" dirty="0" smtClean="0">
                <a:solidFill>
                  <a:srgbClr val="0055A0"/>
                </a:solidFill>
              </a:rPr>
              <a:t>IT Infrastructure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Cloud 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</a:t>
            </a:r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torage performance analysis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Database Latency</a:t>
            </a:r>
          </a:p>
          <a:p>
            <a:pPr lvl="1"/>
            <a:r>
              <a:rPr lang="en-US" sz="2000" dirty="0" smtClean="0">
                <a:solidFill>
                  <a:srgbClr val="0055A0"/>
                </a:solidFill>
              </a:rPr>
              <a:t>Human Resources</a:t>
            </a:r>
          </a:p>
          <a:p>
            <a:pPr lvl="2"/>
            <a:endParaRPr lang="en-US" sz="1800" dirty="0" smtClean="0">
              <a:solidFill>
                <a:srgbClr val="0055A0"/>
              </a:solidFill>
            </a:endParaRPr>
          </a:p>
          <a:p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Endeca Information Discovery</a:t>
            </a:r>
            <a:endParaRPr lang="en-US" dirty="0"/>
          </a:p>
        </p:txBody>
      </p:sp>
      <p:pic>
        <p:nvPicPr>
          <p:cNvPr id="2" name="Picture 1" descr="aft endeca examp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880452"/>
            <a:ext cx="3200399" cy="1780138"/>
          </a:xfrm>
          <a:prstGeom prst="rect">
            <a:avLst/>
          </a:prstGeom>
        </p:spPr>
      </p:pic>
      <p:pic>
        <p:nvPicPr>
          <p:cNvPr id="4" name="Picture 3" descr="dblatency examp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160" y="2584449"/>
            <a:ext cx="3853639" cy="1773767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9776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/>
              <a:t>Rittman Mead BI Forum, Brighton 2015</a:t>
            </a:r>
          </a:p>
        </p:txBody>
      </p:sp>
    </p:spTree>
    <p:extLst>
      <p:ext uri="{BB962C8B-B14F-4D97-AF65-F5344CB8AC3E}">
        <p14:creationId xmlns:p14="http://schemas.microsoft.com/office/powerpoint/2010/main" val="362565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0" y="163568"/>
            <a:ext cx="9147259" cy="4268136"/>
            <a:chOff x="1388800" y="1289036"/>
            <a:chExt cx="9323769" cy="4350496"/>
          </a:xfrm>
        </p:grpSpPr>
        <p:sp>
          <p:nvSpPr>
            <p:cNvPr id="8" name="Cloud 7"/>
            <p:cNvSpPr/>
            <p:nvPr/>
          </p:nvSpPr>
          <p:spPr>
            <a:xfrm>
              <a:off x="6470407" y="1556793"/>
              <a:ext cx="2795830" cy="3005772"/>
            </a:xfrm>
            <a:prstGeom prst="cloud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554" y="1584987"/>
              <a:ext cx="665611" cy="686159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7043239" y="2285771"/>
              <a:ext cx="851162" cy="783191"/>
              <a:chOff x="7740352" y="3281460"/>
              <a:chExt cx="1296143" cy="1068015"/>
            </a:xfrm>
          </p:grpSpPr>
          <p:sp>
            <p:nvSpPr>
              <p:cNvPr id="129" name="Round Diagonal Corner Rectangle 128"/>
              <p:cNvSpPr/>
              <p:nvPr/>
            </p:nvSpPr>
            <p:spPr>
              <a:xfrm>
                <a:off x="7740352" y="3281460"/>
                <a:ext cx="1296143" cy="1068015"/>
              </a:xfrm>
              <a:prstGeom prst="round2Diag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800" dirty="0">
                    <a:solidFill>
                      <a:srgbClr val="0055A0"/>
                    </a:solidFill>
                  </a:rPr>
                  <a:t>Provisioning Service</a:t>
                </a:r>
              </a:p>
            </p:txBody>
          </p:sp>
          <p:pic>
            <p:nvPicPr>
              <p:cNvPr id="130" name="Picture 12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5372" y="3760015"/>
                <a:ext cx="581428" cy="581428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4838028" y="1568754"/>
              <a:ext cx="1551431" cy="1454629"/>
              <a:chOff x="3764293" y="3041663"/>
              <a:chExt cx="2357446" cy="2020380"/>
            </a:xfrm>
          </p:grpSpPr>
          <p:grpSp>
            <p:nvGrpSpPr>
              <p:cNvPr id="123" name="Group 122"/>
              <p:cNvGrpSpPr/>
              <p:nvPr/>
            </p:nvGrpSpPr>
            <p:grpSpPr>
              <a:xfrm>
                <a:off x="4294489" y="3351708"/>
                <a:ext cx="1379875" cy="1294613"/>
                <a:chOff x="7092280" y="3278750"/>
                <a:chExt cx="1294612" cy="1294612"/>
              </a:xfrm>
            </p:grpSpPr>
            <p:pic>
              <p:nvPicPr>
                <p:cNvPr id="126" name="Picture 12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92280" y="3278750"/>
                  <a:ext cx="989812" cy="989812"/>
                </a:xfrm>
                <a:prstGeom prst="rect">
                  <a:avLst/>
                </a:prstGeom>
              </p:spPr>
            </p:pic>
            <p:pic>
              <p:nvPicPr>
                <p:cNvPr id="127" name="Picture 12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44680" y="3431150"/>
                  <a:ext cx="989812" cy="989812"/>
                </a:xfrm>
                <a:prstGeom prst="rect">
                  <a:avLst/>
                </a:prstGeom>
              </p:spPr>
            </p:pic>
            <p:pic>
              <p:nvPicPr>
                <p:cNvPr id="128" name="Picture 12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97080" y="3583550"/>
                  <a:ext cx="989812" cy="989812"/>
                </a:xfrm>
                <a:prstGeom prst="rect">
                  <a:avLst/>
                </a:prstGeom>
              </p:spPr>
            </p:pic>
          </p:grpSp>
          <p:sp>
            <p:nvSpPr>
              <p:cNvPr id="124" name="Rectangle 123"/>
              <p:cNvSpPr/>
              <p:nvPr/>
            </p:nvSpPr>
            <p:spPr>
              <a:xfrm>
                <a:off x="3764293" y="4420822"/>
                <a:ext cx="2357446" cy="64122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5000"/>
                      <a:lumOff val="95000"/>
                      <a:alpha val="40000"/>
                    </a:schemeClr>
                  </a:gs>
                  <a:gs pos="74000">
                    <a:schemeClr val="accent6">
                      <a:lumMod val="45000"/>
                      <a:lumOff val="55000"/>
                    </a:schemeClr>
                  </a:gs>
                  <a:gs pos="83000">
                    <a:schemeClr val="accent6">
                      <a:lumMod val="45000"/>
                      <a:lumOff val="55000"/>
                    </a:schemeClr>
                  </a:gs>
                  <a:gs pos="100000">
                    <a:schemeClr val="accent6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 w="28575" cmpd="dbl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1200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Endeca</a:t>
                </a:r>
                <a:r>
                  <a:rPr lang="en-US" sz="12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Server</a:t>
                </a:r>
              </a:p>
              <a:p>
                <a:pPr algn="ctr"/>
                <a:r>
                  <a:rPr lang="en-US" sz="12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Cluster</a:t>
                </a:r>
              </a:p>
            </p:txBody>
          </p:sp>
          <p:pic>
            <p:nvPicPr>
              <p:cNvPr id="125" name="Picture 12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58686" y="3041663"/>
                <a:ext cx="1110398" cy="534636"/>
              </a:xfrm>
              <a:prstGeom prst="rect">
                <a:avLst/>
              </a:prstGeom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64481" y="3095426"/>
              <a:ext cx="677509" cy="378959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22019" y="2081814"/>
              <a:ext cx="728153" cy="407041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01600" y="4217244"/>
              <a:ext cx="624325" cy="349001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grpSp>
          <p:nvGrpSpPr>
            <p:cNvPr id="15" name="Group 14"/>
            <p:cNvGrpSpPr/>
            <p:nvPr/>
          </p:nvGrpSpPr>
          <p:grpSpPr>
            <a:xfrm>
              <a:off x="8957310" y="4613845"/>
              <a:ext cx="949638" cy="1025687"/>
              <a:chOff x="7079632" y="3941649"/>
              <a:chExt cx="949638" cy="1025687"/>
            </a:xfrm>
          </p:grpSpPr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53329" y="3941649"/>
                <a:ext cx="684233" cy="709050"/>
              </a:xfrm>
              <a:prstGeom prst="rect">
                <a:avLst/>
              </a:prstGeom>
            </p:spPr>
          </p:pic>
          <p:sp>
            <p:nvSpPr>
              <p:cNvPr id="122" name="TextBox 121"/>
              <p:cNvSpPr txBox="1"/>
              <p:nvPr/>
            </p:nvSpPr>
            <p:spPr>
              <a:xfrm>
                <a:off x="7079632" y="4598004"/>
                <a:ext cx="9496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/>
                  <a:t>Accelerator Operators</a:t>
                </a:r>
                <a:endParaRPr lang="en-US" sz="1200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9762931" y="2367751"/>
              <a:ext cx="949638" cy="856877"/>
              <a:chOff x="8366889" y="3268922"/>
              <a:chExt cx="949638" cy="856877"/>
            </a:xfrm>
          </p:grpSpPr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15736" y="3268922"/>
                <a:ext cx="676625" cy="683583"/>
              </a:xfrm>
              <a:prstGeom prst="rect">
                <a:avLst/>
              </a:prstGeom>
            </p:spPr>
          </p:pic>
          <p:sp>
            <p:nvSpPr>
              <p:cNvPr id="120" name="TextBox 119"/>
              <p:cNvSpPr txBox="1"/>
              <p:nvPr/>
            </p:nvSpPr>
            <p:spPr>
              <a:xfrm>
                <a:off x="8366889" y="3894967"/>
                <a:ext cx="94963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/>
                  <a:t>HR</a:t>
                </a:r>
                <a:endParaRPr lang="en-US" sz="12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882752" y="1871641"/>
              <a:ext cx="1384959" cy="1197321"/>
              <a:chOff x="7098094" y="822410"/>
              <a:chExt cx="1384959" cy="1197321"/>
            </a:xfrm>
          </p:grpSpPr>
          <p:grpSp>
            <p:nvGrpSpPr>
              <p:cNvPr id="113" name="Group 112"/>
              <p:cNvGrpSpPr/>
              <p:nvPr/>
            </p:nvGrpSpPr>
            <p:grpSpPr>
              <a:xfrm>
                <a:off x="7178228" y="824681"/>
                <a:ext cx="1202728" cy="1195050"/>
                <a:chOff x="7614232" y="1243756"/>
                <a:chExt cx="1644009" cy="1584597"/>
              </a:xfrm>
            </p:grpSpPr>
            <p:sp>
              <p:nvSpPr>
                <p:cNvPr id="115" name="Round Diagonal Corner Rectangle 114"/>
                <p:cNvSpPr/>
                <p:nvPr/>
              </p:nvSpPr>
              <p:spPr>
                <a:xfrm>
                  <a:off x="7614232" y="1243756"/>
                  <a:ext cx="1644009" cy="1584597"/>
                </a:xfrm>
                <a:prstGeom prst="round2Diag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1200" dirty="0"/>
                </a:p>
              </p:txBody>
            </p:sp>
            <p:pic>
              <p:nvPicPr>
                <p:cNvPr id="116" name="Picture 115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78119" y="1783161"/>
                  <a:ext cx="581427" cy="581429"/>
                </a:xfrm>
                <a:prstGeom prst="rect">
                  <a:avLst/>
                </a:prstGeom>
              </p:spPr>
            </p:pic>
            <p:pic>
              <p:nvPicPr>
                <p:cNvPr id="117" name="Picture 116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23321" y="1781195"/>
                  <a:ext cx="581427" cy="581429"/>
                </a:xfrm>
                <a:prstGeom prst="rect">
                  <a:avLst/>
                </a:prstGeom>
              </p:spPr>
            </p:pic>
            <p:pic>
              <p:nvPicPr>
                <p:cNvPr id="118" name="Picture 117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03710" y="2125490"/>
                  <a:ext cx="581427" cy="581429"/>
                </a:xfrm>
                <a:prstGeom prst="rect">
                  <a:avLst/>
                </a:prstGeom>
              </p:spPr>
            </p:pic>
          </p:grpSp>
          <p:sp>
            <p:nvSpPr>
              <p:cNvPr id="114" name="TextBox 113"/>
              <p:cNvSpPr txBox="1"/>
              <p:nvPr/>
            </p:nvSpPr>
            <p:spPr>
              <a:xfrm>
                <a:off x="7098094" y="822410"/>
                <a:ext cx="1384959" cy="423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err="1"/>
                  <a:t>Endeca</a:t>
                </a:r>
                <a:r>
                  <a:rPr lang="en-US" sz="900" dirty="0"/>
                  <a:t> Studio</a:t>
                </a:r>
              </a:p>
              <a:p>
                <a:pPr algn="ctr"/>
                <a:r>
                  <a:rPr lang="en-US" sz="900" dirty="0"/>
                  <a:t>(user group dedicated</a:t>
                </a:r>
                <a:r>
                  <a:rPr lang="en-US" sz="12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9603234" y="3369157"/>
              <a:ext cx="1088694" cy="958742"/>
              <a:chOff x="8003682" y="3926770"/>
              <a:chExt cx="1088694" cy="958742"/>
            </a:xfrm>
          </p:grpSpPr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03682" y="3926770"/>
                <a:ext cx="699790" cy="734415"/>
              </a:xfrm>
              <a:prstGeom prst="rect">
                <a:avLst/>
              </a:prstGeom>
            </p:spPr>
          </p:pic>
          <p:sp>
            <p:nvSpPr>
              <p:cNvPr id="112" name="TextBox 111"/>
              <p:cNvSpPr txBox="1"/>
              <p:nvPr/>
            </p:nvSpPr>
            <p:spPr>
              <a:xfrm>
                <a:off x="8142738" y="4516180"/>
                <a:ext cx="9496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/>
                  <a:t>System Administrators</a:t>
                </a:r>
                <a:endParaRPr lang="en-US" sz="1200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rot="2798500">
              <a:off x="6132609" y="1778228"/>
              <a:ext cx="642631" cy="1142417"/>
              <a:chOff x="5158329" y="2367551"/>
              <a:chExt cx="990517" cy="1499487"/>
            </a:xfrm>
          </p:grpSpPr>
          <p:sp>
            <p:nvSpPr>
              <p:cNvPr id="109" name="Freeform 108"/>
              <p:cNvSpPr>
                <a:spLocks/>
              </p:cNvSpPr>
              <p:nvPr/>
            </p:nvSpPr>
            <p:spPr bwMode="auto">
              <a:xfrm rot="7308319" flipH="1">
                <a:off x="5134915" y="2853106"/>
                <a:ext cx="1330630" cy="697233"/>
              </a:xfrm>
              <a:custGeom>
                <a:avLst/>
                <a:gdLst>
                  <a:gd name="T0" fmla="*/ 1642 w 1642"/>
                  <a:gd name="T1" fmla="*/ 266 h 771"/>
                  <a:gd name="T2" fmla="*/ 1333 w 1642"/>
                  <a:gd name="T3" fmla="*/ 0 h 771"/>
                  <a:gd name="T4" fmla="*/ 1333 w 1642"/>
                  <a:gd name="T5" fmla="*/ 134 h 771"/>
                  <a:gd name="T6" fmla="*/ 0 w 1642"/>
                  <a:gd name="T7" fmla="*/ 771 h 771"/>
                  <a:gd name="T8" fmla="*/ 0 w 1642"/>
                  <a:gd name="T9" fmla="*/ 771 h 771"/>
                  <a:gd name="T10" fmla="*/ 1333 w 1642"/>
                  <a:gd name="T11" fmla="*/ 398 h 771"/>
                  <a:gd name="T12" fmla="*/ 1333 w 1642"/>
                  <a:gd name="T13" fmla="*/ 532 h 771"/>
                  <a:gd name="T14" fmla="*/ 1642 w 1642"/>
                  <a:gd name="T15" fmla="*/ 266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42" h="771">
                    <a:moveTo>
                      <a:pt x="1642" y="266"/>
                    </a:moveTo>
                    <a:cubicBezTo>
                      <a:pt x="1333" y="0"/>
                      <a:pt x="1333" y="0"/>
                      <a:pt x="1333" y="0"/>
                    </a:cubicBezTo>
                    <a:cubicBezTo>
                      <a:pt x="1333" y="134"/>
                      <a:pt x="1333" y="134"/>
                      <a:pt x="1333" y="134"/>
                    </a:cubicBezTo>
                    <a:cubicBezTo>
                      <a:pt x="1333" y="134"/>
                      <a:pt x="394" y="110"/>
                      <a:pt x="0" y="771"/>
                    </a:cubicBezTo>
                    <a:cubicBezTo>
                      <a:pt x="0" y="771"/>
                      <a:pt x="0" y="771"/>
                      <a:pt x="0" y="771"/>
                    </a:cubicBezTo>
                    <a:cubicBezTo>
                      <a:pt x="402" y="297"/>
                      <a:pt x="1333" y="398"/>
                      <a:pt x="1333" y="398"/>
                    </a:cubicBezTo>
                    <a:cubicBezTo>
                      <a:pt x="1333" y="532"/>
                      <a:pt x="1333" y="532"/>
                      <a:pt x="1333" y="532"/>
                    </a:cubicBezTo>
                    <a:lnTo>
                      <a:pt x="1642" y="2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>
                      <a:shade val="51000"/>
                      <a:satMod val="130000"/>
                      <a:alpha val="8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</a:gra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0" name="Freeform 109"/>
              <p:cNvSpPr>
                <a:spLocks/>
              </p:cNvSpPr>
              <p:nvPr/>
            </p:nvSpPr>
            <p:spPr bwMode="auto">
              <a:xfrm rot="18108319" flipH="1">
                <a:off x="4841631" y="2684249"/>
                <a:ext cx="1330630" cy="697233"/>
              </a:xfrm>
              <a:custGeom>
                <a:avLst/>
                <a:gdLst>
                  <a:gd name="T0" fmla="*/ 1642 w 1642"/>
                  <a:gd name="T1" fmla="*/ 266 h 771"/>
                  <a:gd name="T2" fmla="*/ 1333 w 1642"/>
                  <a:gd name="T3" fmla="*/ 0 h 771"/>
                  <a:gd name="T4" fmla="*/ 1333 w 1642"/>
                  <a:gd name="T5" fmla="*/ 134 h 771"/>
                  <a:gd name="T6" fmla="*/ 0 w 1642"/>
                  <a:gd name="T7" fmla="*/ 771 h 771"/>
                  <a:gd name="T8" fmla="*/ 0 w 1642"/>
                  <a:gd name="T9" fmla="*/ 771 h 771"/>
                  <a:gd name="T10" fmla="*/ 1333 w 1642"/>
                  <a:gd name="T11" fmla="*/ 398 h 771"/>
                  <a:gd name="T12" fmla="*/ 1333 w 1642"/>
                  <a:gd name="T13" fmla="*/ 532 h 771"/>
                  <a:gd name="T14" fmla="*/ 1642 w 1642"/>
                  <a:gd name="T15" fmla="*/ 266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42" h="771">
                    <a:moveTo>
                      <a:pt x="1642" y="266"/>
                    </a:moveTo>
                    <a:cubicBezTo>
                      <a:pt x="1333" y="0"/>
                      <a:pt x="1333" y="0"/>
                      <a:pt x="1333" y="0"/>
                    </a:cubicBezTo>
                    <a:cubicBezTo>
                      <a:pt x="1333" y="134"/>
                      <a:pt x="1333" y="134"/>
                      <a:pt x="1333" y="134"/>
                    </a:cubicBezTo>
                    <a:cubicBezTo>
                      <a:pt x="1333" y="134"/>
                      <a:pt x="394" y="110"/>
                      <a:pt x="0" y="771"/>
                    </a:cubicBezTo>
                    <a:cubicBezTo>
                      <a:pt x="0" y="771"/>
                      <a:pt x="0" y="771"/>
                      <a:pt x="0" y="771"/>
                    </a:cubicBezTo>
                    <a:cubicBezTo>
                      <a:pt x="402" y="297"/>
                      <a:pt x="1333" y="398"/>
                      <a:pt x="1333" y="398"/>
                    </a:cubicBezTo>
                    <a:cubicBezTo>
                      <a:pt x="1333" y="532"/>
                      <a:pt x="1333" y="532"/>
                      <a:pt x="1333" y="532"/>
                    </a:cubicBezTo>
                    <a:lnTo>
                      <a:pt x="1642" y="2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>
                      <a:shade val="51000"/>
                      <a:satMod val="130000"/>
                      <a:alpha val="8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</a:gra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965080" y="1289036"/>
              <a:ext cx="2340703" cy="4335479"/>
              <a:chOff x="183278" y="329546"/>
              <a:chExt cx="2340703" cy="4335479"/>
            </a:xfrm>
          </p:grpSpPr>
          <p:grpSp>
            <p:nvGrpSpPr>
              <p:cNvPr id="89" name="Group 88"/>
              <p:cNvGrpSpPr/>
              <p:nvPr/>
            </p:nvGrpSpPr>
            <p:grpSpPr>
              <a:xfrm>
                <a:off x="183278" y="329546"/>
                <a:ext cx="2340703" cy="4335479"/>
                <a:chOff x="1153998" y="-66042"/>
                <a:chExt cx="2340703" cy="4335479"/>
              </a:xfrm>
            </p:grpSpPr>
            <p:sp>
              <p:nvSpPr>
                <p:cNvPr id="94" name="Hexagon 93"/>
                <p:cNvSpPr/>
                <p:nvPr/>
              </p:nvSpPr>
              <p:spPr>
                <a:xfrm>
                  <a:off x="1153998" y="408524"/>
                  <a:ext cx="1599068" cy="3860913"/>
                </a:xfrm>
                <a:prstGeom prst="hexagon">
                  <a:avLst/>
                </a:prstGeom>
                <a:solidFill>
                  <a:schemeClr val="accent1">
                    <a:lumMod val="40000"/>
                    <a:lumOff val="60000"/>
                    <a:alpha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95" name="Picture 9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47135" y="556480"/>
                  <a:ext cx="803456" cy="612115"/>
                </a:xfrm>
                <a:prstGeom prst="rect">
                  <a:avLst/>
                </a:prstGeom>
              </p:spPr>
            </p:pic>
            <p:grpSp>
              <p:nvGrpSpPr>
                <p:cNvPr id="96" name="Group 95"/>
                <p:cNvGrpSpPr/>
                <p:nvPr/>
              </p:nvGrpSpPr>
              <p:grpSpPr>
                <a:xfrm>
                  <a:off x="1588274" y="1264889"/>
                  <a:ext cx="706275" cy="580645"/>
                  <a:chOff x="3954425" y="3986632"/>
                  <a:chExt cx="978142" cy="817362"/>
                </a:xfrm>
              </p:grpSpPr>
              <p:pic>
                <p:nvPicPr>
                  <p:cNvPr id="106" name="Picture 105"/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54425" y="3986632"/>
                    <a:ext cx="673341" cy="673341"/>
                  </a:xfrm>
                  <a:prstGeom prst="rect">
                    <a:avLst/>
                  </a:prstGeom>
                </p:spPr>
              </p:pic>
              <p:pic>
                <p:nvPicPr>
                  <p:cNvPr id="107" name="Picture 106"/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106824" y="4070476"/>
                    <a:ext cx="673341" cy="673341"/>
                  </a:xfrm>
                  <a:prstGeom prst="rect">
                    <a:avLst/>
                  </a:prstGeom>
                </p:spPr>
              </p:pic>
              <p:pic>
                <p:nvPicPr>
                  <p:cNvPr id="108" name="Picture 107"/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59226" y="4130653"/>
                    <a:ext cx="673341" cy="67334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7" name="Group 96"/>
                <p:cNvGrpSpPr/>
                <p:nvPr/>
              </p:nvGrpSpPr>
              <p:grpSpPr>
                <a:xfrm>
                  <a:off x="1357367" y="1972594"/>
                  <a:ext cx="2137334" cy="970919"/>
                  <a:chOff x="5424679" y="3857841"/>
                  <a:chExt cx="2137334" cy="970919"/>
                </a:xfrm>
              </p:grpSpPr>
              <p:grpSp>
                <p:nvGrpSpPr>
                  <p:cNvPr id="101" name="Group 100"/>
                  <p:cNvGrpSpPr/>
                  <p:nvPr/>
                </p:nvGrpSpPr>
                <p:grpSpPr>
                  <a:xfrm>
                    <a:off x="5424679" y="3959683"/>
                    <a:ext cx="868000" cy="869077"/>
                    <a:chOff x="218777" y="2154603"/>
                    <a:chExt cx="948136" cy="999091"/>
                  </a:xfrm>
                </p:grpSpPr>
                <p:pic>
                  <p:nvPicPr>
                    <p:cNvPr id="103" name="Picture 102"/>
                    <p:cNvPicPr>
                      <a:picLocks noChangeAspect="1"/>
                    </p:cNvPicPr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18777" y="2154603"/>
                      <a:ext cx="643335" cy="69429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4" name="Picture 103"/>
                    <p:cNvPicPr>
                      <a:picLocks noChangeAspect="1"/>
                    </p:cNvPicPr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371177" y="2307003"/>
                      <a:ext cx="643335" cy="69429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5" name="Picture 104"/>
                    <p:cNvPicPr>
                      <a:picLocks noChangeAspect="1"/>
                    </p:cNvPicPr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523578" y="2459402"/>
                      <a:ext cx="643335" cy="694292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02" name="Flowchart: Off-page Connector 16"/>
                  <p:cNvSpPr/>
                  <p:nvPr/>
                </p:nvSpPr>
                <p:spPr>
                  <a:xfrm rot="5400000">
                    <a:off x="6292384" y="3409622"/>
                    <a:ext cx="821410" cy="1717848"/>
                  </a:xfrm>
                  <a:prstGeom prst="flowChartOffpageConnector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5000"/>
                          <a:lumOff val="95000"/>
                          <a:alpha val="40000"/>
                        </a:schemeClr>
                      </a:gs>
                      <a:gs pos="74000">
                        <a:schemeClr val="accent2">
                          <a:lumMod val="45000"/>
                          <a:lumOff val="55000"/>
                        </a:schemeClr>
                      </a:gs>
                      <a:gs pos="83000">
                        <a:schemeClr val="accent2">
                          <a:lumMod val="45000"/>
                          <a:lumOff val="55000"/>
                        </a:schemeClr>
                      </a:gs>
                      <a:gs pos="100000">
                        <a:schemeClr val="accent2">
                          <a:lumMod val="30000"/>
                          <a:lumOff val="70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algn="ctr"/>
                    <a:r>
                      <a:rPr lang="en-US" sz="90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Controls and Operations</a:t>
                    </a:r>
                  </a:p>
                  <a:p>
                    <a:pPr algn="ctr"/>
                    <a:r>
                      <a:rPr lang="en-US" sz="90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System Configuration</a:t>
                    </a:r>
                    <a:br>
                      <a:rPr lang="en-US" sz="90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</a:br>
                    <a:r>
                      <a:rPr lang="en-US" sz="90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Logging and Monitoring</a:t>
                    </a:r>
                    <a:br>
                      <a:rPr lang="en-US" sz="90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</a:br>
                    <a:r>
                      <a:rPr lang="en-US" sz="90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Engineering</a:t>
                    </a:r>
                  </a:p>
                  <a:p>
                    <a:pPr algn="ctr"/>
                    <a:r>
                      <a:rPr lang="en-US" sz="90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IT</a:t>
                    </a:r>
                  </a:p>
                </p:txBody>
              </p:sp>
            </p:grpSp>
            <p:sp>
              <p:nvSpPr>
                <p:cNvPr id="98" name="TextBox 97"/>
                <p:cNvSpPr txBox="1"/>
                <p:nvPr/>
              </p:nvSpPr>
              <p:spPr>
                <a:xfrm>
                  <a:off x="1170369" y="-66042"/>
                  <a:ext cx="1521034" cy="5333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rgbClr val="0055A0"/>
                      </a:solidFill>
                    </a:rPr>
                    <a:t>Wide-Ranging Data Sources</a:t>
                  </a:r>
                </a:p>
              </p:txBody>
            </p:sp>
            <p:pic>
              <p:nvPicPr>
                <p:cNvPr id="99" name="Picture 98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84833" y="2945064"/>
                  <a:ext cx="876605" cy="710879"/>
                </a:xfrm>
                <a:prstGeom prst="rect">
                  <a:avLst/>
                </a:prstGeom>
              </p:spPr>
            </p:pic>
            <p:sp>
              <p:nvSpPr>
                <p:cNvPr id="100" name="TextBox 99"/>
                <p:cNvSpPr txBox="1"/>
                <p:nvPr/>
              </p:nvSpPr>
              <p:spPr>
                <a:xfrm>
                  <a:off x="1483576" y="1760865"/>
                  <a:ext cx="94963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 dirty="0">
                      <a:solidFill>
                        <a:schemeClr val="tx2">
                          <a:lumMod val="50000"/>
                        </a:schemeClr>
                      </a:solidFill>
                    </a:rPr>
                    <a:t>Logs</a:t>
                  </a:r>
                  <a:endParaRPr lang="en-US" sz="1200" b="1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90" name="Group 89"/>
              <p:cNvGrpSpPr/>
              <p:nvPr/>
            </p:nvGrpSpPr>
            <p:grpSpPr>
              <a:xfrm>
                <a:off x="695471" y="3961550"/>
                <a:ext cx="600839" cy="605023"/>
                <a:chOff x="1717007" y="5096368"/>
                <a:chExt cx="600839" cy="605023"/>
              </a:xfrm>
            </p:grpSpPr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717007" y="5096368"/>
                  <a:ext cx="435899" cy="481104"/>
                </a:xfrm>
                <a:prstGeom prst="rect">
                  <a:avLst/>
                </a:prstGeom>
              </p:spPr>
            </p:pic>
            <p:pic>
              <p:nvPicPr>
                <p:cNvPr id="92" name="Picture 91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790778" y="5152411"/>
                  <a:ext cx="435899" cy="481104"/>
                </a:xfrm>
                <a:prstGeom prst="rect">
                  <a:avLst/>
                </a:prstGeom>
              </p:spPr>
            </p:pic>
            <p:pic>
              <p:nvPicPr>
                <p:cNvPr id="93" name="Picture 92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881947" y="5220287"/>
                  <a:ext cx="435899" cy="481104"/>
                </a:xfrm>
                <a:prstGeom prst="rect">
                  <a:avLst/>
                </a:prstGeom>
              </p:spPr>
            </p:pic>
          </p:grpSp>
        </p:grpSp>
        <p:sp>
          <p:nvSpPr>
            <p:cNvPr id="21" name="TextBox 20"/>
            <p:cNvSpPr txBox="1"/>
            <p:nvPr/>
          </p:nvSpPr>
          <p:spPr>
            <a:xfrm>
              <a:off x="1388800" y="1459533"/>
              <a:ext cx="2666315" cy="346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562169" y="2277846"/>
              <a:ext cx="1313330" cy="2906404"/>
              <a:chOff x="37457" y="1096426"/>
              <a:chExt cx="1313330" cy="2906404"/>
            </a:xfrm>
          </p:grpSpPr>
          <p:sp>
            <p:nvSpPr>
              <p:cNvPr id="79" name="Round Diagonal Corner Rectangle 78"/>
              <p:cNvSpPr/>
              <p:nvPr/>
            </p:nvSpPr>
            <p:spPr>
              <a:xfrm>
                <a:off x="74327" y="1096426"/>
                <a:ext cx="1168776" cy="2906404"/>
              </a:xfrm>
              <a:prstGeom prst="round2DiagRect">
                <a:avLst>
                  <a:gd name="adj1" fmla="val 16667"/>
                  <a:gd name="adj2" fmla="val 15481"/>
                </a:avLst>
              </a:prstGeom>
              <a:solidFill>
                <a:schemeClr val="accent1">
                  <a:lumMod val="40000"/>
                  <a:lumOff val="60000"/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b="1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68597" y="1483170"/>
                <a:ext cx="859172" cy="667339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457" y="1224889"/>
                <a:ext cx="1041705" cy="427034"/>
              </a:xfrm>
              <a:prstGeom prst="rect">
                <a:avLst/>
              </a:prstGeom>
            </p:spPr>
          </p:pic>
          <p:sp>
            <p:nvSpPr>
              <p:cNvPr id="82" name="Rectangle 81"/>
              <p:cNvSpPr/>
              <p:nvPr/>
            </p:nvSpPr>
            <p:spPr>
              <a:xfrm>
                <a:off x="70804" y="2237365"/>
                <a:ext cx="1109006" cy="3450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DIAMON</a:t>
                </a:r>
                <a:endParaRPr lang="en-US" dirty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  <p:grpSp>
            <p:nvGrpSpPr>
              <p:cNvPr id="83" name="Group 82"/>
              <p:cNvGrpSpPr/>
              <p:nvPr/>
            </p:nvGrpSpPr>
            <p:grpSpPr>
              <a:xfrm>
                <a:off x="101551" y="2868336"/>
                <a:ext cx="1193468" cy="425784"/>
                <a:chOff x="1342876" y="4674849"/>
                <a:chExt cx="1193468" cy="416587"/>
              </a:xfrm>
            </p:grpSpPr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42876" y="4674849"/>
                  <a:ext cx="667333" cy="367032"/>
                </a:xfrm>
                <a:prstGeom prst="rect">
                  <a:avLst/>
                </a:prstGeom>
              </p:spPr>
            </p:pic>
            <p:sp>
              <p:nvSpPr>
                <p:cNvPr id="88" name="Rectangle 87"/>
                <p:cNvSpPr/>
                <p:nvPr/>
              </p:nvSpPr>
              <p:spPr>
                <a:xfrm>
                  <a:off x="1396107" y="4691326"/>
                  <a:ext cx="1140237" cy="40011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  <a:scene3d>
                    <a:camera prst="perspectiveLef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pPr algn="ctr"/>
                  <a:r>
                    <a:rPr lang="en-US" sz="2000" b="1" dirty="0" err="1">
                      <a:ln w="0"/>
                      <a:solidFill>
                        <a:schemeClr val="bg1">
                          <a:lumMod val="85000"/>
                        </a:schemeClr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LanDB</a:t>
                  </a:r>
                  <a:endParaRPr lang="en-US" sz="2000" b="1" dirty="0">
                    <a:ln w="0"/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84" name="Group 83"/>
              <p:cNvGrpSpPr/>
              <p:nvPr/>
            </p:nvGrpSpPr>
            <p:grpSpPr>
              <a:xfrm>
                <a:off x="91270" y="3476428"/>
                <a:ext cx="1259517" cy="357480"/>
                <a:chOff x="2405293" y="5527810"/>
                <a:chExt cx="1259517" cy="349758"/>
              </a:xfrm>
            </p:grpSpPr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405293" y="5527810"/>
                  <a:ext cx="327745" cy="349758"/>
                </a:xfrm>
                <a:prstGeom prst="rect">
                  <a:avLst/>
                </a:prstGeom>
              </p:spPr>
            </p:pic>
            <p:sp>
              <p:nvSpPr>
                <p:cNvPr id="86" name="Rectangle 85"/>
                <p:cNvSpPr/>
                <p:nvPr/>
              </p:nvSpPr>
              <p:spPr>
                <a:xfrm>
                  <a:off x="2550971" y="5569153"/>
                  <a:ext cx="1113839" cy="276999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12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HR Surveys</a:t>
                  </a:r>
                </a:p>
              </p:txBody>
            </p:sp>
          </p:grpSp>
        </p:grpSp>
        <p:grpSp>
          <p:nvGrpSpPr>
            <p:cNvPr id="23" name="Group 22"/>
            <p:cNvGrpSpPr/>
            <p:nvPr/>
          </p:nvGrpSpPr>
          <p:grpSpPr>
            <a:xfrm>
              <a:off x="4619901" y="4017267"/>
              <a:ext cx="2622389" cy="1507753"/>
              <a:chOff x="2800145" y="2851784"/>
              <a:chExt cx="4205542" cy="2502417"/>
            </a:xfrm>
          </p:grpSpPr>
          <p:sp>
            <p:nvSpPr>
              <p:cNvPr id="48" name="Round Same Side Corner Rectangle 47"/>
              <p:cNvSpPr/>
              <p:nvPr/>
            </p:nvSpPr>
            <p:spPr>
              <a:xfrm>
                <a:off x="2843807" y="3813991"/>
                <a:ext cx="4129385" cy="1534798"/>
              </a:xfrm>
              <a:prstGeom prst="round2SameRect">
                <a:avLst/>
              </a:prstGeom>
              <a:solidFill>
                <a:schemeClr val="accent1">
                  <a:alpha val="71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2800145" y="4034398"/>
                <a:ext cx="1260180" cy="1248536"/>
                <a:chOff x="4379256" y="2244133"/>
                <a:chExt cx="1260180" cy="1248536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4470868" y="2254137"/>
                  <a:ext cx="1087688" cy="1238532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707267" y="2460339"/>
                  <a:ext cx="621856" cy="637673"/>
                </a:xfrm>
                <a:prstGeom prst="rect">
                  <a:avLst/>
                </a:prstGeom>
              </p:spPr>
            </p:pic>
            <p:sp>
              <p:nvSpPr>
                <p:cNvPr id="75" name="Rounded Rectangle 74"/>
                <p:cNvSpPr/>
                <p:nvPr/>
              </p:nvSpPr>
              <p:spPr>
                <a:xfrm>
                  <a:off x="4610486" y="3084488"/>
                  <a:ext cx="802329" cy="296726"/>
                </a:xfrm>
                <a:prstGeom prst="roundRect">
                  <a:avLst/>
                </a:prstGeom>
                <a:solidFill>
                  <a:srgbClr val="EDF2F9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4379256" y="2244133"/>
                  <a:ext cx="1260180" cy="33203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700" dirty="0">
                      <a:ln w="0"/>
                      <a:effectLst>
                        <a:outerShdw blurRad="38100" dist="19050" dir="2700000" algn="tl" rotWithShape="0">
                          <a:srgbClr val="000000">
                            <a:alpha val="40000"/>
                          </a:srgbClr>
                        </a:outerShdw>
                      </a:effectLst>
                    </a:rPr>
                    <a:t>Oracle Database</a:t>
                  </a:r>
                </a:p>
              </p:txBody>
            </p:sp>
            <p:pic>
              <p:nvPicPr>
                <p:cNvPr id="77" name="Picture 2" descr="http://rug.mnhn.fr/seewave/PICT/R_logo.png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61766" y="3169030"/>
                  <a:ext cx="169300" cy="1286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8" name="Rectangle 77"/>
                <p:cNvSpPr/>
                <p:nvPr/>
              </p:nvSpPr>
              <p:spPr>
                <a:xfrm>
                  <a:off x="4730668" y="3123713"/>
                  <a:ext cx="686903" cy="33203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700" dirty="0">
                      <a:ln w="0"/>
                      <a:solidFill>
                        <a:srgbClr val="000000"/>
                      </a:solidFill>
                      <a:effectLst>
                        <a:outerShdw blurRad="38100" dist="19050" dir="2700000" algn="tl" rotWithShape="0">
                          <a:srgbClr val="000000">
                            <a:alpha val="40000"/>
                          </a:srgbClr>
                        </a:outerShdw>
                      </a:effectLst>
                    </a:rPr>
                    <a:t>Engine</a:t>
                  </a:r>
                  <a:endParaRPr lang="en-US" sz="900" dirty="0">
                    <a:ln w="0"/>
                    <a:solidFill>
                      <a:srgbClr val="000000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3976166" y="4022870"/>
                <a:ext cx="1260180" cy="1248536"/>
                <a:chOff x="4379256" y="2244133"/>
                <a:chExt cx="1260180" cy="1248536"/>
              </a:xfrm>
            </p:grpSpPr>
            <p:sp>
              <p:nvSpPr>
                <p:cNvPr id="67" name="Rounded Rectangle 66"/>
                <p:cNvSpPr/>
                <p:nvPr/>
              </p:nvSpPr>
              <p:spPr>
                <a:xfrm>
                  <a:off x="4470868" y="2254137"/>
                  <a:ext cx="1087688" cy="1238532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707267" y="2471867"/>
                  <a:ext cx="621856" cy="637673"/>
                </a:xfrm>
                <a:prstGeom prst="rect">
                  <a:avLst/>
                </a:prstGeom>
              </p:spPr>
            </p:pic>
            <p:sp>
              <p:nvSpPr>
                <p:cNvPr id="69" name="Rounded Rectangle 68"/>
                <p:cNvSpPr/>
                <p:nvPr/>
              </p:nvSpPr>
              <p:spPr>
                <a:xfrm>
                  <a:off x="4610486" y="3084488"/>
                  <a:ext cx="802329" cy="296726"/>
                </a:xfrm>
                <a:prstGeom prst="roundRect">
                  <a:avLst/>
                </a:prstGeom>
                <a:solidFill>
                  <a:srgbClr val="EDF2F9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4379256" y="2244133"/>
                  <a:ext cx="1260180" cy="33203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700" dirty="0">
                      <a:ln w="0"/>
                      <a:effectLst>
                        <a:outerShdw blurRad="38100" dist="19050" dir="2700000" algn="tl" rotWithShape="0">
                          <a:srgbClr val="000000">
                            <a:alpha val="40000"/>
                          </a:srgbClr>
                        </a:outerShdw>
                      </a:effectLst>
                    </a:rPr>
                    <a:t>Oracle Database</a:t>
                  </a:r>
                </a:p>
              </p:txBody>
            </p:sp>
            <p:pic>
              <p:nvPicPr>
                <p:cNvPr id="71" name="Picture 2" descr="http://rug.mnhn.fr/seewave/PICT/R_logo.png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61766" y="3169030"/>
                  <a:ext cx="169300" cy="1286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2" name="Rectangle 71"/>
                <p:cNvSpPr/>
                <p:nvPr/>
              </p:nvSpPr>
              <p:spPr>
                <a:xfrm>
                  <a:off x="4730668" y="3123713"/>
                  <a:ext cx="686903" cy="33203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700" dirty="0">
                      <a:ln w="0"/>
                      <a:solidFill>
                        <a:srgbClr val="000000"/>
                      </a:solidFill>
                      <a:effectLst>
                        <a:outerShdw blurRad="38100" dist="19050" dir="2700000" algn="tl" rotWithShape="0">
                          <a:srgbClr val="000000">
                            <a:alpha val="40000"/>
                          </a:srgbClr>
                        </a:outerShdw>
                      </a:effectLst>
                    </a:rPr>
                    <a:t>Engine</a:t>
                  </a:r>
                  <a:endParaRPr lang="en-US" sz="900" dirty="0">
                    <a:ln w="0"/>
                    <a:solidFill>
                      <a:srgbClr val="000000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5745507" y="4015145"/>
                <a:ext cx="1260180" cy="1248536"/>
                <a:chOff x="4379256" y="2244133"/>
                <a:chExt cx="1260180" cy="1248536"/>
              </a:xfrm>
            </p:grpSpPr>
            <p:sp>
              <p:nvSpPr>
                <p:cNvPr id="61" name="Rounded Rectangle 60"/>
                <p:cNvSpPr/>
                <p:nvPr/>
              </p:nvSpPr>
              <p:spPr>
                <a:xfrm>
                  <a:off x="4470868" y="2254137"/>
                  <a:ext cx="1087688" cy="1238532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707267" y="2479591"/>
                  <a:ext cx="621856" cy="637673"/>
                </a:xfrm>
                <a:prstGeom prst="rect">
                  <a:avLst/>
                </a:prstGeom>
              </p:spPr>
            </p:pic>
            <p:sp>
              <p:nvSpPr>
                <p:cNvPr id="63" name="Rounded Rectangle 62"/>
                <p:cNvSpPr/>
                <p:nvPr/>
              </p:nvSpPr>
              <p:spPr>
                <a:xfrm>
                  <a:off x="4610486" y="3084488"/>
                  <a:ext cx="802329" cy="296726"/>
                </a:xfrm>
                <a:prstGeom prst="roundRect">
                  <a:avLst/>
                </a:prstGeom>
                <a:solidFill>
                  <a:srgbClr val="EDF2F9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4379256" y="2244133"/>
                  <a:ext cx="1260180" cy="33203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700" dirty="0">
                      <a:ln w="0"/>
                      <a:effectLst>
                        <a:outerShdw blurRad="38100" dist="19050" dir="2700000" algn="tl" rotWithShape="0">
                          <a:srgbClr val="000000">
                            <a:alpha val="40000"/>
                          </a:srgbClr>
                        </a:outerShdw>
                      </a:effectLst>
                    </a:rPr>
                    <a:t>Oracle Database</a:t>
                  </a:r>
                </a:p>
              </p:txBody>
            </p:sp>
            <p:pic>
              <p:nvPicPr>
                <p:cNvPr id="65" name="Picture 2" descr="http://rug.mnhn.fr/seewave/PICT/R_logo.png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61766" y="3169030"/>
                  <a:ext cx="169300" cy="1286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6" name="Rectangle 65"/>
                <p:cNvSpPr/>
                <p:nvPr/>
              </p:nvSpPr>
              <p:spPr>
                <a:xfrm>
                  <a:off x="4730668" y="3123713"/>
                  <a:ext cx="686903" cy="33203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700" dirty="0">
                      <a:ln w="0"/>
                      <a:solidFill>
                        <a:srgbClr val="000000"/>
                      </a:solidFill>
                      <a:effectLst>
                        <a:outerShdw blurRad="38100" dist="19050" dir="2700000" algn="tl" rotWithShape="0">
                          <a:srgbClr val="000000">
                            <a:alpha val="40000"/>
                          </a:srgbClr>
                        </a:outerShdw>
                      </a:effectLst>
                    </a:rPr>
                    <a:t>Engine</a:t>
                  </a:r>
                  <a:endParaRPr lang="en-US" sz="900" dirty="0">
                    <a:ln w="0"/>
                    <a:solidFill>
                      <a:srgbClr val="000000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52" name="Rectangle 51"/>
              <p:cNvSpPr/>
              <p:nvPr/>
            </p:nvSpPr>
            <p:spPr>
              <a:xfrm>
                <a:off x="5101516" y="4587976"/>
                <a:ext cx="766628" cy="76622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40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haroni" panose="02010803020104030203" pitchFamily="2" charset="-79"/>
                    <a:cs typeface="Aharoni" panose="02010803020104030203" pitchFamily="2" charset="-79"/>
                  </a:rPr>
                  <a:t>…</a:t>
                </a:r>
                <a:endParaRPr lang="en-US" sz="54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3890797" y="2851784"/>
                <a:ext cx="2124976" cy="1212387"/>
                <a:chOff x="3890797" y="2851784"/>
                <a:chExt cx="2124976" cy="1212387"/>
              </a:xfrm>
            </p:grpSpPr>
            <p:grpSp>
              <p:nvGrpSpPr>
                <p:cNvPr id="54" name="Group 53"/>
                <p:cNvGrpSpPr/>
                <p:nvPr/>
              </p:nvGrpSpPr>
              <p:grpSpPr>
                <a:xfrm>
                  <a:off x="3890797" y="3032748"/>
                  <a:ext cx="2124976" cy="1031423"/>
                  <a:chOff x="6690033" y="3431150"/>
                  <a:chExt cx="1993674" cy="1031422"/>
                </a:xfrm>
              </p:grpSpPr>
              <p:pic>
                <p:nvPicPr>
                  <p:cNvPr id="58" name="Picture 57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90033" y="3431150"/>
                    <a:ext cx="989812" cy="989812"/>
                  </a:xfrm>
                  <a:prstGeom prst="rect">
                    <a:avLst/>
                  </a:prstGeom>
                </p:spPr>
              </p:pic>
              <p:pic>
                <p:nvPicPr>
                  <p:cNvPr id="59" name="Picture 58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86119" y="3439982"/>
                    <a:ext cx="989812" cy="989812"/>
                  </a:xfrm>
                  <a:prstGeom prst="rect">
                    <a:avLst/>
                  </a:prstGeom>
                </p:spPr>
              </p:pic>
              <p:pic>
                <p:nvPicPr>
                  <p:cNvPr id="60" name="Picture 59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93895" y="3472760"/>
                    <a:ext cx="989812" cy="989812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4188721" y="2851784"/>
                  <a:ext cx="1370723" cy="581834"/>
                  <a:chOff x="4065180" y="2606066"/>
                  <a:chExt cx="1370723" cy="581834"/>
                </a:xfrm>
              </p:grpSpPr>
              <p:pic>
                <p:nvPicPr>
                  <p:cNvPr id="56" name="Picture 55"/>
                  <p:cNvPicPr>
                    <a:picLocks noChangeAspect="1"/>
                  </p:cNvPicPr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4272247" y="2606066"/>
                    <a:ext cx="951880" cy="257448"/>
                  </a:xfrm>
                  <a:prstGeom prst="rect">
                    <a:avLst/>
                  </a:prstGeom>
                </p:spPr>
              </p:pic>
              <p:sp>
                <p:nvSpPr>
                  <p:cNvPr id="57" name="Rectangle 56"/>
                  <p:cNvSpPr/>
                  <p:nvPr/>
                </p:nvSpPr>
                <p:spPr>
                  <a:xfrm>
                    <a:off x="4065180" y="2804788"/>
                    <a:ext cx="1370723" cy="383112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900" b="1" dirty="0">
                        <a:ln w="0"/>
                        <a:solidFill>
                          <a:srgbClr val="0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R</a:t>
                    </a:r>
                    <a:r>
                      <a:rPr lang="en-US" sz="900" dirty="0">
                        <a:ln w="0"/>
                        <a:solidFill>
                          <a:srgbClr val="0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 </a:t>
                    </a:r>
                    <a:r>
                      <a:rPr lang="en-US" sz="900" b="1" dirty="0">
                        <a:ln w="0"/>
                        <a:solidFill>
                          <a:srgbClr val="0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ENTERPRISE</a:t>
                    </a:r>
                  </a:p>
                </p:txBody>
              </p:sp>
            </p:grpSp>
          </p:grpSp>
        </p:grpSp>
        <p:sp>
          <p:nvSpPr>
            <p:cNvPr id="24" name="Freeform 23"/>
            <p:cNvSpPr>
              <a:spLocks/>
            </p:cNvSpPr>
            <p:nvPr/>
          </p:nvSpPr>
          <p:spPr bwMode="auto">
            <a:xfrm rot="10187797" flipH="1" flipV="1">
              <a:off x="3981109" y="1965692"/>
              <a:ext cx="1312256" cy="786598"/>
            </a:xfrm>
            <a:custGeom>
              <a:avLst/>
              <a:gdLst>
                <a:gd name="T0" fmla="*/ 1642 w 1642"/>
                <a:gd name="T1" fmla="*/ 266 h 771"/>
                <a:gd name="T2" fmla="*/ 1333 w 1642"/>
                <a:gd name="T3" fmla="*/ 0 h 771"/>
                <a:gd name="T4" fmla="*/ 1333 w 1642"/>
                <a:gd name="T5" fmla="*/ 134 h 771"/>
                <a:gd name="T6" fmla="*/ 0 w 1642"/>
                <a:gd name="T7" fmla="*/ 771 h 771"/>
                <a:gd name="T8" fmla="*/ 0 w 1642"/>
                <a:gd name="T9" fmla="*/ 771 h 771"/>
                <a:gd name="T10" fmla="*/ 1333 w 1642"/>
                <a:gd name="T11" fmla="*/ 398 h 771"/>
                <a:gd name="T12" fmla="*/ 1333 w 1642"/>
                <a:gd name="T13" fmla="*/ 532 h 771"/>
                <a:gd name="T14" fmla="*/ 1642 w 1642"/>
                <a:gd name="T15" fmla="*/ 26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2" h="771">
                  <a:moveTo>
                    <a:pt x="1642" y="266"/>
                  </a:moveTo>
                  <a:cubicBezTo>
                    <a:pt x="1333" y="0"/>
                    <a:pt x="1333" y="0"/>
                    <a:pt x="1333" y="0"/>
                  </a:cubicBezTo>
                  <a:cubicBezTo>
                    <a:pt x="1333" y="134"/>
                    <a:pt x="1333" y="134"/>
                    <a:pt x="1333" y="134"/>
                  </a:cubicBezTo>
                  <a:cubicBezTo>
                    <a:pt x="1333" y="134"/>
                    <a:pt x="394" y="110"/>
                    <a:pt x="0" y="771"/>
                  </a:cubicBezTo>
                  <a:cubicBezTo>
                    <a:pt x="0" y="771"/>
                    <a:pt x="0" y="771"/>
                    <a:pt x="0" y="771"/>
                  </a:cubicBezTo>
                  <a:cubicBezTo>
                    <a:pt x="402" y="297"/>
                    <a:pt x="1333" y="398"/>
                    <a:pt x="1333" y="398"/>
                  </a:cubicBezTo>
                  <a:cubicBezTo>
                    <a:pt x="1333" y="532"/>
                    <a:pt x="1333" y="532"/>
                    <a:pt x="1333" y="532"/>
                  </a:cubicBezTo>
                  <a:lnTo>
                    <a:pt x="1642" y="2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289669" y="3247907"/>
              <a:ext cx="1094864" cy="1160766"/>
              <a:chOff x="7024807" y="881111"/>
              <a:chExt cx="1442127" cy="1433617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7024807" y="881111"/>
                <a:ext cx="1442127" cy="1433617"/>
                <a:chOff x="7653735" y="1246096"/>
                <a:chExt cx="1415860" cy="1472375"/>
              </a:xfrm>
            </p:grpSpPr>
            <p:sp>
              <p:nvSpPr>
                <p:cNvPr id="45" name="Round Diagonal Corner Rectangle 44"/>
                <p:cNvSpPr/>
                <p:nvPr/>
              </p:nvSpPr>
              <p:spPr>
                <a:xfrm>
                  <a:off x="7653735" y="1246096"/>
                  <a:ext cx="1415860" cy="1472375"/>
                </a:xfrm>
                <a:prstGeom prst="round2Diag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1200" dirty="0"/>
                </a:p>
              </p:txBody>
            </p:sp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24072" y="1918798"/>
                  <a:ext cx="581428" cy="581428"/>
                </a:xfrm>
                <a:prstGeom prst="rect">
                  <a:avLst/>
                </a:prstGeom>
              </p:spPr>
            </p:pic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36574" y="2015369"/>
                  <a:ext cx="581428" cy="581428"/>
                </a:xfrm>
                <a:prstGeom prst="rect">
                  <a:avLst/>
                </a:prstGeom>
              </p:spPr>
            </p:pic>
          </p:grpSp>
          <p:grpSp>
            <p:nvGrpSpPr>
              <p:cNvPr id="42" name="Group 41"/>
              <p:cNvGrpSpPr/>
              <p:nvPr/>
            </p:nvGrpSpPr>
            <p:grpSpPr>
              <a:xfrm>
                <a:off x="7159891" y="980221"/>
                <a:ext cx="1156505" cy="558841"/>
                <a:chOff x="6836931" y="993047"/>
                <a:chExt cx="1156505" cy="558841"/>
              </a:xfrm>
            </p:grpSpPr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836931" y="993047"/>
                  <a:ext cx="1147588" cy="405397"/>
                </a:xfrm>
                <a:prstGeom prst="rect">
                  <a:avLst/>
                </a:prstGeom>
              </p:spPr>
            </p:pic>
            <p:sp>
              <p:nvSpPr>
                <p:cNvPr id="44" name="Rectangle 43"/>
                <p:cNvSpPr/>
                <p:nvPr/>
              </p:nvSpPr>
              <p:spPr>
                <a:xfrm>
                  <a:off x="7242774" y="1228782"/>
                  <a:ext cx="750662" cy="32310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1100" dirty="0">
                      <a:ln w="0"/>
                      <a:gradFill flip="none" rotWithShape="1">
                        <a:gsLst>
                          <a:gs pos="4000">
                            <a:srgbClr val="0070C0"/>
                          </a:gs>
                          <a:gs pos="36000">
                            <a:schemeClr val="accent1"/>
                          </a:gs>
                          <a:gs pos="74000">
                            <a:srgbClr val="00B0F0"/>
                          </a:gs>
                          <a:gs pos="97000">
                            <a:srgbClr val="00B0F0"/>
                          </a:gs>
                        </a:gsLst>
                        <a:lin ang="5400000" scaled="1"/>
                        <a:tileRect/>
                      </a:gra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Calibri" panose="020F0502020204030204" pitchFamily="34" charset="0"/>
                    </a:rPr>
                    <a:t>Server</a:t>
                  </a:r>
                  <a:endParaRPr lang="en-US" sz="5400" dirty="0">
                    <a:ln w="0"/>
                    <a:gradFill flip="none" rotWithShape="1">
                      <a:gsLst>
                        <a:gs pos="4000">
                          <a:srgbClr val="0070C0"/>
                        </a:gs>
                        <a:gs pos="36000">
                          <a:schemeClr val="accent1"/>
                        </a:gs>
                        <a:gs pos="74000">
                          <a:srgbClr val="00B0F0"/>
                        </a:gs>
                        <a:gs pos="97000">
                          <a:srgbClr val="00B0F0"/>
                        </a:gs>
                      </a:gsLst>
                      <a:lin ang="5400000" scaled="1"/>
                      <a:tileRect/>
                    </a:gra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6" name="Group 25"/>
            <p:cNvGrpSpPr/>
            <p:nvPr/>
          </p:nvGrpSpPr>
          <p:grpSpPr>
            <a:xfrm rot="2916822">
              <a:off x="7787456" y="2486239"/>
              <a:ext cx="295080" cy="586380"/>
              <a:chOff x="5158329" y="2367551"/>
              <a:chExt cx="990517" cy="1499487"/>
            </a:xfrm>
          </p:grpSpPr>
          <p:sp>
            <p:nvSpPr>
              <p:cNvPr id="39" name="Freeform 38"/>
              <p:cNvSpPr>
                <a:spLocks/>
              </p:cNvSpPr>
              <p:nvPr/>
            </p:nvSpPr>
            <p:spPr bwMode="auto">
              <a:xfrm rot="7308319" flipH="1">
                <a:off x="5134915" y="2853106"/>
                <a:ext cx="1330630" cy="697233"/>
              </a:xfrm>
              <a:custGeom>
                <a:avLst/>
                <a:gdLst>
                  <a:gd name="T0" fmla="*/ 1642 w 1642"/>
                  <a:gd name="T1" fmla="*/ 266 h 771"/>
                  <a:gd name="T2" fmla="*/ 1333 w 1642"/>
                  <a:gd name="T3" fmla="*/ 0 h 771"/>
                  <a:gd name="T4" fmla="*/ 1333 w 1642"/>
                  <a:gd name="T5" fmla="*/ 134 h 771"/>
                  <a:gd name="T6" fmla="*/ 0 w 1642"/>
                  <a:gd name="T7" fmla="*/ 771 h 771"/>
                  <a:gd name="T8" fmla="*/ 0 w 1642"/>
                  <a:gd name="T9" fmla="*/ 771 h 771"/>
                  <a:gd name="T10" fmla="*/ 1333 w 1642"/>
                  <a:gd name="T11" fmla="*/ 398 h 771"/>
                  <a:gd name="T12" fmla="*/ 1333 w 1642"/>
                  <a:gd name="T13" fmla="*/ 532 h 771"/>
                  <a:gd name="T14" fmla="*/ 1642 w 1642"/>
                  <a:gd name="T15" fmla="*/ 266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42" h="771">
                    <a:moveTo>
                      <a:pt x="1642" y="266"/>
                    </a:moveTo>
                    <a:cubicBezTo>
                      <a:pt x="1333" y="0"/>
                      <a:pt x="1333" y="0"/>
                      <a:pt x="1333" y="0"/>
                    </a:cubicBezTo>
                    <a:cubicBezTo>
                      <a:pt x="1333" y="134"/>
                      <a:pt x="1333" y="134"/>
                      <a:pt x="1333" y="134"/>
                    </a:cubicBezTo>
                    <a:cubicBezTo>
                      <a:pt x="1333" y="134"/>
                      <a:pt x="394" y="110"/>
                      <a:pt x="0" y="771"/>
                    </a:cubicBezTo>
                    <a:cubicBezTo>
                      <a:pt x="0" y="771"/>
                      <a:pt x="0" y="771"/>
                      <a:pt x="0" y="771"/>
                    </a:cubicBezTo>
                    <a:cubicBezTo>
                      <a:pt x="402" y="297"/>
                      <a:pt x="1333" y="398"/>
                      <a:pt x="1333" y="398"/>
                    </a:cubicBezTo>
                    <a:cubicBezTo>
                      <a:pt x="1333" y="532"/>
                      <a:pt x="1333" y="532"/>
                      <a:pt x="1333" y="532"/>
                    </a:cubicBezTo>
                    <a:lnTo>
                      <a:pt x="1642" y="2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>
                      <a:shade val="51000"/>
                      <a:satMod val="130000"/>
                      <a:alpha val="8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</a:gra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" name="Freeform 39"/>
              <p:cNvSpPr>
                <a:spLocks/>
              </p:cNvSpPr>
              <p:nvPr/>
            </p:nvSpPr>
            <p:spPr bwMode="auto">
              <a:xfrm rot="18108319" flipH="1">
                <a:off x="4841631" y="2684249"/>
                <a:ext cx="1330630" cy="697233"/>
              </a:xfrm>
              <a:custGeom>
                <a:avLst/>
                <a:gdLst>
                  <a:gd name="T0" fmla="*/ 1642 w 1642"/>
                  <a:gd name="T1" fmla="*/ 266 h 771"/>
                  <a:gd name="T2" fmla="*/ 1333 w 1642"/>
                  <a:gd name="T3" fmla="*/ 0 h 771"/>
                  <a:gd name="T4" fmla="*/ 1333 w 1642"/>
                  <a:gd name="T5" fmla="*/ 134 h 771"/>
                  <a:gd name="T6" fmla="*/ 0 w 1642"/>
                  <a:gd name="T7" fmla="*/ 771 h 771"/>
                  <a:gd name="T8" fmla="*/ 0 w 1642"/>
                  <a:gd name="T9" fmla="*/ 771 h 771"/>
                  <a:gd name="T10" fmla="*/ 1333 w 1642"/>
                  <a:gd name="T11" fmla="*/ 398 h 771"/>
                  <a:gd name="T12" fmla="*/ 1333 w 1642"/>
                  <a:gd name="T13" fmla="*/ 532 h 771"/>
                  <a:gd name="T14" fmla="*/ 1642 w 1642"/>
                  <a:gd name="T15" fmla="*/ 266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42" h="771">
                    <a:moveTo>
                      <a:pt x="1642" y="266"/>
                    </a:moveTo>
                    <a:cubicBezTo>
                      <a:pt x="1333" y="0"/>
                      <a:pt x="1333" y="0"/>
                      <a:pt x="1333" y="0"/>
                    </a:cubicBezTo>
                    <a:cubicBezTo>
                      <a:pt x="1333" y="134"/>
                      <a:pt x="1333" y="134"/>
                      <a:pt x="1333" y="134"/>
                    </a:cubicBezTo>
                    <a:cubicBezTo>
                      <a:pt x="1333" y="134"/>
                      <a:pt x="394" y="110"/>
                      <a:pt x="0" y="771"/>
                    </a:cubicBezTo>
                    <a:cubicBezTo>
                      <a:pt x="0" y="771"/>
                      <a:pt x="0" y="771"/>
                      <a:pt x="0" y="771"/>
                    </a:cubicBezTo>
                    <a:cubicBezTo>
                      <a:pt x="402" y="297"/>
                      <a:pt x="1333" y="398"/>
                      <a:pt x="1333" y="398"/>
                    </a:cubicBezTo>
                    <a:cubicBezTo>
                      <a:pt x="1333" y="532"/>
                      <a:pt x="1333" y="532"/>
                      <a:pt x="1333" y="532"/>
                    </a:cubicBezTo>
                    <a:lnTo>
                      <a:pt x="1642" y="2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>
                      <a:shade val="51000"/>
                      <a:satMod val="130000"/>
                      <a:alpha val="8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</a:gra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7" name="Freeform 26"/>
            <p:cNvSpPr>
              <a:spLocks/>
            </p:cNvSpPr>
            <p:nvPr/>
          </p:nvSpPr>
          <p:spPr bwMode="auto">
            <a:xfrm rot="360160" flipH="1">
              <a:off x="8928707" y="2457642"/>
              <a:ext cx="1046002" cy="226948"/>
            </a:xfrm>
            <a:custGeom>
              <a:avLst/>
              <a:gdLst>
                <a:gd name="T0" fmla="*/ 1642 w 1642"/>
                <a:gd name="T1" fmla="*/ 266 h 771"/>
                <a:gd name="T2" fmla="*/ 1333 w 1642"/>
                <a:gd name="T3" fmla="*/ 0 h 771"/>
                <a:gd name="T4" fmla="*/ 1333 w 1642"/>
                <a:gd name="T5" fmla="*/ 134 h 771"/>
                <a:gd name="T6" fmla="*/ 0 w 1642"/>
                <a:gd name="T7" fmla="*/ 771 h 771"/>
                <a:gd name="T8" fmla="*/ 0 w 1642"/>
                <a:gd name="T9" fmla="*/ 771 h 771"/>
                <a:gd name="T10" fmla="*/ 1333 w 1642"/>
                <a:gd name="T11" fmla="*/ 398 h 771"/>
                <a:gd name="T12" fmla="*/ 1333 w 1642"/>
                <a:gd name="T13" fmla="*/ 532 h 771"/>
                <a:gd name="T14" fmla="*/ 1642 w 1642"/>
                <a:gd name="T15" fmla="*/ 26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2" h="771">
                  <a:moveTo>
                    <a:pt x="1642" y="266"/>
                  </a:moveTo>
                  <a:cubicBezTo>
                    <a:pt x="1333" y="0"/>
                    <a:pt x="1333" y="0"/>
                    <a:pt x="1333" y="0"/>
                  </a:cubicBezTo>
                  <a:cubicBezTo>
                    <a:pt x="1333" y="134"/>
                    <a:pt x="1333" y="134"/>
                    <a:pt x="1333" y="134"/>
                  </a:cubicBezTo>
                  <a:cubicBezTo>
                    <a:pt x="1333" y="134"/>
                    <a:pt x="394" y="110"/>
                    <a:pt x="0" y="771"/>
                  </a:cubicBezTo>
                  <a:cubicBezTo>
                    <a:pt x="0" y="771"/>
                    <a:pt x="0" y="771"/>
                    <a:pt x="0" y="771"/>
                  </a:cubicBezTo>
                  <a:cubicBezTo>
                    <a:pt x="402" y="297"/>
                    <a:pt x="1333" y="398"/>
                    <a:pt x="1333" y="398"/>
                  </a:cubicBezTo>
                  <a:cubicBezTo>
                    <a:pt x="1333" y="532"/>
                    <a:pt x="1333" y="532"/>
                    <a:pt x="1333" y="532"/>
                  </a:cubicBezTo>
                  <a:lnTo>
                    <a:pt x="1642" y="2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 rot="2754919" flipH="1" flipV="1">
              <a:off x="8502186" y="3187090"/>
              <a:ext cx="1390675" cy="169866"/>
            </a:xfrm>
            <a:custGeom>
              <a:avLst/>
              <a:gdLst>
                <a:gd name="T0" fmla="*/ 1642 w 1642"/>
                <a:gd name="T1" fmla="*/ 266 h 771"/>
                <a:gd name="T2" fmla="*/ 1333 w 1642"/>
                <a:gd name="T3" fmla="*/ 0 h 771"/>
                <a:gd name="T4" fmla="*/ 1333 w 1642"/>
                <a:gd name="T5" fmla="*/ 134 h 771"/>
                <a:gd name="T6" fmla="*/ 0 w 1642"/>
                <a:gd name="T7" fmla="*/ 771 h 771"/>
                <a:gd name="T8" fmla="*/ 0 w 1642"/>
                <a:gd name="T9" fmla="*/ 771 h 771"/>
                <a:gd name="T10" fmla="*/ 1333 w 1642"/>
                <a:gd name="T11" fmla="*/ 398 h 771"/>
                <a:gd name="T12" fmla="*/ 1333 w 1642"/>
                <a:gd name="T13" fmla="*/ 532 h 771"/>
                <a:gd name="T14" fmla="*/ 1642 w 1642"/>
                <a:gd name="T15" fmla="*/ 26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2" h="771">
                  <a:moveTo>
                    <a:pt x="1642" y="266"/>
                  </a:moveTo>
                  <a:cubicBezTo>
                    <a:pt x="1333" y="0"/>
                    <a:pt x="1333" y="0"/>
                    <a:pt x="1333" y="0"/>
                  </a:cubicBezTo>
                  <a:cubicBezTo>
                    <a:pt x="1333" y="134"/>
                    <a:pt x="1333" y="134"/>
                    <a:pt x="1333" y="134"/>
                  </a:cubicBezTo>
                  <a:cubicBezTo>
                    <a:pt x="1333" y="134"/>
                    <a:pt x="394" y="110"/>
                    <a:pt x="0" y="771"/>
                  </a:cubicBezTo>
                  <a:cubicBezTo>
                    <a:pt x="0" y="771"/>
                    <a:pt x="0" y="771"/>
                    <a:pt x="0" y="771"/>
                  </a:cubicBezTo>
                  <a:cubicBezTo>
                    <a:pt x="402" y="297"/>
                    <a:pt x="1333" y="398"/>
                    <a:pt x="1333" y="398"/>
                  </a:cubicBezTo>
                  <a:cubicBezTo>
                    <a:pt x="1333" y="532"/>
                    <a:pt x="1333" y="532"/>
                    <a:pt x="1333" y="532"/>
                  </a:cubicBezTo>
                  <a:lnTo>
                    <a:pt x="1642" y="2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 rot="10800000" flipH="1">
              <a:off x="3984115" y="4066597"/>
              <a:ext cx="1408659" cy="709954"/>
            </a:xfrm>
            <a:custGeom>
              <a:avLst/>
              <a:gdLst>
                <a:gd name="T0" fmla="*/ 1642 w 1642"/>
                <a:gd name="T1" fmla="*/ 266 h 771"/>
                <a:gd name="T2" fmla="*/ 1333 w 1642"/>
                <a:gd name="T3" fmla="*/ 0 h 771"/>
                <a:gd name="T4" fmla="*/ 1333 w 1642"/>
                <a:gd name="T5" fmla="*/ 134 h 771"/>
                <a:gd name="T6" fmla="*/ 0 w 1642"/>
                <a:gd name="T7" fmla="*/ 771 h 771"/>
                <a:gd name="T8" fmla="*/ 0 w 1642"/>
                <a:gd name="T9" fmla="*/ 771 h 771"/>
                <a:gd name="T10" fmla="*/ 1333 w 1642"/>
                <a:gd name="T11" fmla="*/ 398 h 771"/>
                <a:gd name="T12" fmla="*/ 1333 w 1642"/>
                <a:gd name="T13" fmla="*/ 532 h 771"/>
                <a:gd name="T14" fmla="*/ 1642 w 1642"/>
                <a:gd name="T15" fmla="*/ 26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2" h="771">
                  <a:moveTo>
                    <a:pt x="1642" y="266"/>
                  </a:moveTo>
                  <a:cubicBezTo>
                    <a:pt x="1333" y="0"/>
                    <a:pt x="1333" y="0"/>
                    <a:pt x="1333" y="0"/>
                  </a:cubicBezTo>
                  <a:cubicBezTo>
                    <a:pt x="1333" y="134"/>
                    <a:pt x="1333" y="134"/>
                    <a:pt x="1333" y="134"/>
                  </a:cubicBezTo>
                  <a:cubicBezTo>
                    <a:pt x="1333" y="134"/>
                    <a:pt x="394" y="110"/>
                    <a:pt x="0" y="771"/>
                  </a:cubicBezTo>
                  <a:cubicBezTo>
                    <a:pt x="0" y="771"/>
                    <a:pt x="0" y="771"/>
                    <a:pt x="0" y="771"/>
                  </a:cubicBezTo>
                  <a:cubicBezTo>
                    <a:pt x="402" y="297"/>
                    <a:pt x="1333" y="398"/>
                    <a:pt x="1333" y="398"/>
                  </a:cubicBezTo>
                  <a:cubicBezTo>
                    <a:pt x="1333" y="532"/>
                    <a:pt x="1333" y="532"/>
                    <a:pt x="1333" y="532"/>
                  </a:cubicBezTo>
                  <a:lnTo>
                    <a:pt x="1642" y="2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 rot="1087819">
              <a:off x="6505167" y="3662756"/>
              <a:ext cx="742983" cy="1287372"/>
              <a:chOff x="5158329" y="2367551"/>
              <a:chExt cx="990517" cy="1499487"/>
            </a:xfrm>
          </p:grpSpPr>
          <p:sp>
            <p:nvSpPr>
              <p:cNvPr id="37" name="Freeform 36"/>
              <p:cNvSpPr>
                <a:spLocks/>
              </p:cNvSpPr>
              <p:nvPr/>
            </p:nvSpPr>
            <p:spPr bwMode="auto">
              <a:xfrm rot="7308319" flipH="1">
                <a:off x="5134915" y="2853106"/>
                <a:ext cx="1330630" cy="697233"/>
              </a:xfrm>
              <a:custGeom>
                <a:avLst/>
                <a:gdLst>
                  <a:gd name="T0" fmla="*/ 1642 w 1642"/>
                  <a:gd name="T1" fmla="*/ 266 h 771"/>
                  <a:gd name="T2" fmla="*/ 1333 w 1642"/>
                  <a:gd name="T3" fmla="*/ 0 h 771"/>
                  <a:gd name="T4" fmla="*/ 1333 w 1642"/>
                  <a:gd name="T5" fmla="*/ 134 h 771"/>
                  <a:gd name="T6" fmla="*/ 0 w 1642"/>
                  <a:gd name="T7" fmla="*/ 771 h 771"/>
                  <a:gd name="T8" fmla="*/ 0 w 1642"/>
                  <a:gd name="T9" fmla="*/ 771 h 771"/>
                  <a:gd name="T10" fmla="*/ 1333 w 1642"/>
                  <a:gd name="T11" fmla="*/ 398 h 771"/>
                  <a:gd name="T12" fmla="*/ 1333 w 1642"/>
                  <a:gd name="T13" fmla="*/ 532 h 771"/>
                  <a:gd name="T14" fmla="*/ 1642 w 1642"/>
                  <a:gd name="T15" fmla="*/ 266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42" h="771">
                    <a:moveTo>
                      <a:pt x="1642" y="266"/>
                    </a:moveTo>
                    <a:cubicBezTo>
                      <a:pt x="1333" y="0"/>
                      <a:pt x="1333" y="0"/>
                      <a:pt x="1333" y="0"/>
                    </a:cubicBezTo>
                    <a:cubicBezTo>
                      <a:pt x="1333" y="134"/>
                      <a:pt x="1333" y="134"/>
                      <a:pt x="1333" y="134"/>
                    </a:cubicBezTo>
                    <a:cubicBezTo>
                      <a:pt x="1333" y="134"/>
                      <a:pt x="394" y="110"/>
                      <a:pt x="0" y="771"/>
                    </a:cubicBezTo>
                    <a:cubicBezTo>
                      <a:pt x="0" y="771"/>
                      <a:pt x="0" y="771"/>
                      <a:pt x="0" y="771"/>
                    </a:cubicBezTo>
                    <a:cubicBezTo>
                      <a:pt x="402" y="297"/>
                      <a:pt x="1333" y="398"/>
                      <a:pt x="1333" y="398"/>
                    </a:cubicBezTo>
                    <a:cubicBezTo>
                      <a:pt x="1333" y="532"/>
                      <a:pt x="1333" y="532"/>
                      <a:pt x="1333" y="532"/>
                    </a:cubicBezTo>
                    <a:lnTo>
                      <a:pt x="1642" y="2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>
                      <a:shade val="51000"/>
                      <a:satMod val="130000"/>
                      <a:alpha val="8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</a:gra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Freeform 37"/>
              <p:cNvSpPr>
                <a:spLocks/>
              </p:cNvSpPr>
              <p:nvPr/>
            </p:nvSpPr>
            <p:spPr bwMode="auto">
              <a:xfrm rot="18108319" flipH="1">
                <a:off x="4841631" y="2684249"/>
                <a:ext cx="1330630" cy="697233"/>
              </a:xfrm>
              <a:custGeom>
                <a:avLst/>
                <a:gdLst>
                  <a:gd name="T0" fmla="*/ 1642 w 1642"/>
                  <a:gd name="T1" fmla="*/ 266 h 771"/>
                  <a:gd name="T2" fmla="*/ 1333 w 1642"/>
                  <a:gd name="T3" fmla="*/ 0 h 771"/>
                  <a:gd name="T4" fmla="*/ 1333 w 1642"/>
                  <a:gd name="T5" fmla="*/ 134 h 771"/>
                  <a:gd name="T6" fmla="*/ 0 w 1642"/>
                  <a:gd name="T7" fmla="*/ 771 h 771"/>
                  <a:gd name="T8" fmla="*/ 0 w 1642"/>
                  <a:gd name="T9" fmla="*/ 771 h 771"/>
                  <a:gd name="T10" fmla="*/ 1333 w 1642"/>
                  <a:gd name="T11" fmla="*/ 398 h 771"/>
                  <a:gd name="T12" fmla="*/ 1333 w 1642"/>
                  <a:gd name="T13" fmla="*/ 532 h 771"/>
                  <a:gd name="T14" fmla="*/ 1642 w 1642"/>
                  <a:gd name="T15" fmla="*/ 266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42" h="771">
                    <a:moveTo>
                      <a:pt x="1642" y="266"/>
                    </a:moveTo>
                    <a:cubicBezTo>
                      <a:pt x="1333" y="0"/>
                      <a:pt x="1333" y="0"/>
                      <a:pt x="1333" y="0"/>
                    </a:cubicBezTo>
                    <a:cubicBezTo>
                      <a:pt x="1333" y="134"/>
                      <a:pt x="1333" y="134"/>
                      <a:pt x="1333" y="134"/>
                    </a:cubicBezTo>
                    <a:cubicBezTo>
                      <a:pt x="1333" y="134"/>
                      <a:pt x="394" y="110"/>
                      <a:pt x="0" y="771"/>
                    </a:cubicBezTo>
                    <a:cubicBezTo>
                      <a:pt x="0" y="771"/>
                      <a:pt x="0" y="771"/>
                      <a:pt x="0" y="771"/>
                    </a:cubicBezTo>
                    <a:cubicBezTo>
                      <a:pt x="402" y="297"/>
                      <a:pt x="1333" y="398"/>
                      <a:pt x="1333" y="398"/>
                    </a:cubicBezTo>
                    <a:cubicBezTo>
                      <a:pt x="1333" y="532"/>
                      <a:pt x="1333" y="532"/>
                      <a:pt x="1333" y="532"/>
                    </a:cubicBezTo>
                    <a:lnTo>
                      <a:pt x="1642" y="2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>
                      <a:shade val="51000"/>
                      <a:satMod val="130000"/>
                      <a:alpha val="8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</a:gra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31" name="Freeform 30"/>
            <p:cNvSpPr>
              <a:spLocks/>
            </p:cNvSpPr>
            <p:nvPr/>
          </p:nvSpPr>
          <p:spPr bwMode="auto">
            <a:xfrm rot="4214721" flipH="1" flipV="1">
              <a:off x="7482290" y="3613154"/>
              <a:ext cx="2391463" cy="189788"/>
            </a:xfrm>
            <a:custGeom>
              <a:avLst/>
              <a:gdLst>
                <a:gd name="T0" fmla="*/ 1642 w 1642"/>
                <a:gd name="T1" fmla="*/ 266 h 771"/>
                <a:gd name="T2" fmla="*/ 1333 w 1642"/>
                <a:gd name="T3" fmla="*/ 0 h 771"/>
                <a:gd name="T4" fmla="*/ 1333 w 1642"/>
                <a:gd name="T5" fmla="*/ 134 h 771"/>
                <a:gd name="T6" fmla="*/ 0 w 1642"/>
                <a:gd name="T7" fmla="*/ 771 h 771"/>
                <a:gd name="T8" fmla="*/ 0 w 1642"/>
                <a:gd name="T9" fmla="*/ 771 h 771"/>
                <a:gd name="T10" fmla="*/ 1333 w 1642"/>
                <a:gd name="T11" fmla="*/ 398 h 771"/>
                <a:gd name="T12" fmla="*/ 1333 w 1642"/>
                <a:gd name="T13" fmla="*/ 532 h 771"/>
                <a:gd name="T14" fmla="*/ 1642 w 1642"/>
                <a:gd name="T15" fmla="*/ 26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2" h="771">
                  <a:moveTo>
                    <a:pt x="1642" y="266"/>
                  </a:moveTo>
                  <a:cubicBezTo>
                    <a:pt x="1333" y="0"/>
                    <a:pt x="1333" y="0"/>
                    <a:pt x="1333" y="0"/>
                  </a:cubicBezTo>
                  <a:cubicBezTo>
                    <a:pt x="1333" y="134"/>
                    <a:pt x="1333" y="134"/>
                    <a:pt x="1333" y="134"/>
                  </a:cubicBezTo>
                  <a:cubicBezTo>
                    <a:pt x="1333" y="134"/>
                    <a:pt x="394" y="110"/>
                    <a:pt x="0" y="771"/>
                  </a:cubicBezTo>
                  <a:cubicBezTo>
                    <a:pt x="0" y="771"/>
                    <a:pt x="0" y="771"/>
                    <a:pt x="0" y="771"/>
                  </a:cubicBezTo>
                  <a:cubicBezTo>
                    <a:pt x="402" y="297"/>
                    <a:pt x="1333" y="398"/>
                    <a:pt x="1333" y="398"/>
                  </a:cubicBezTo>
                  <a:cubicBezTo>
                    <a:pt x="1333" y="532"/>
                    <a:pt x="1333" y="532"/>
                    <a:pt x="1333" y="532"/>
                  </a:cubicBezTo>
                  <a:lnTo>
                    <a:pt x="1642" y="2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430743" y="4595827"/>
              <a:ext cx="638911" cy="371460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sp>
          <p:nvSpPr>
            <p:cNvPr id="33" name="Freeform 32"/>
            <p:cNvSpPr>
              <a:spLocks/>
            </p:cNvSpPr>
            <p:nvPr/>
          </p:nvSpPr>
          <p:spPr bwMode="auto">
            <a:xfrm rot="2035483" flipH="1" flipV="1">
              <a:off x="7601404" y="4651341"/>
              <a:ext cx="1538003" cy="171797"/>
            </a:xfrm>
            <a:custGeom>
              <a:avLst/>
              <a:gdLst>
                <a:gd name="T0" fmla="*/ 1642 w 1642"/>
                <a:gd name="T1" fmla="*/ 266 h 771"/>
                <a:gd name="T2" fmla="*/ 1333 w 1642"/>
                <a:gd name="T3" fmla="*/ 0 h 771"/>
                <a:gd name="T4" fmla="*/ 1333 w 1642"/>
                <a:gd name="T5" fmla="*/ 134 h 771"/>
                <a:gd name="T6" fmla="*/ 0 w 1642"/>
                <a:gd name="T7" fmla="*/ 771 h 771"/>
                <a:gd name="T8" fmla="*/ 0 w 1642"/>
                <a:gd name="T9" fmla="*/ 771 h 771"/>
                <a:gd name="T10" fmla="*/ 1333 w 1642"/>
                <a:gd name="T11" fmla="*/ 398 h 771"/>
                <a:gd name="T12" fmla="*/ 1333 w 1642"/>
                <a:gd name="T13" fmla="*/ 532 h 771"/>
                <a:gd name="T14" fmla="*/ 1642 w 1642"/>
                <a:gd name="T15" fmla="*/ 26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2" h="771">
                  <a:moveTo>
                    <a:pt x="1642" y="266"/>
                  </a:moveTo>
                  <a:cubicBezTo>
                    <a:pt x="1333" y="0"/>
                    <a:pt x="1333" y="0"/>
                    <a:pt x="1333" y="0"/>
                  </a:cubicBezTo>
                  <a:cubicBezTo>
                    <a:pt x="1333" y="134"/>
                    <a:pt x="1333" y="134"/>
                    <a:pt x="1333" y="134"/>
                  </a:cubicBezTo>
                  <a:cubicBezTo>
                    <a:pt x="1333" y="134"/>
                    <a:pt x="394" y="110"/>
                    <a:pt x="0" y="771"/>
                  </a:cubicBezTo>
                  <a:cubicBezTo>
                    <a:pt x="0" y="771"/>
                    <a:pt x="0" y="771"/>
                    <a:pt x="0" y="771"/>
                  </a:cubicBezTo>
                  <a:cubicBezTo>
                    <a:pt x="402" y="297"/>
                    <a:pt x="1333" y="398"/>
                    <a:pt x="1333" y="398"/>
                  </a:cubicBezTo>
                  <a:cubicBezTo>
                    <a:pt x="1333" y="532"/>
                    <a:pt x="1333" y="532"/>
                    <a:pt x="1333" y="532"/>
                  </a:cubicBezTo>
                  <a:lnTo>
                    <a:pt x="1642" y="2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850877" y="3528441"/>
              <a:ext cx="638911" cy="371460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sp>
          <p:nvSpPr>
            <p:cNvPr id="35" name="Freeform 34"/>
            <p:cNvSpPr>
              <a:spLocks/>
            </p:cNvSpPr>
            <p:nvPr/>
          </p:nvSpPr>
          <p:spPr bwMode="auto">
            <a:xfrm flipH="1" flipV="1">
              <a:off x="8028941" y="3908619"/>
              <a:ext cx="1747384" cy="163889"/>
            </a:xfrm>
            <a:custGeom>
              <a:avLst/>
              <a:gdLst>
                <a:gd name="T0" fmla="*/ 1642 w 1642"/>
                <a:gd name="T1" fmla="*/ 266 h 771"/>
                <a:gd name="T2" fmla="*/ 1333 w 1642"/>
                <a:gd name="T3" fmla="*/ 0 h 771"/>
                <a:gd name="T4" fmla="*/ 1333 w 1642"/>
                <a:gd name="T5" fmla="*/ 134 h 771"/>
                <a:gd name="T6" fmla="*/ 0 w 1642"/>
                <a:gd name="T7" fmla="*/ 771 h 771"/>
                <a:gd name="T8" fmla="*/ 0 w 1642"/>
                <a:gd name="T9" fmla="*/ 771 h 771"/>
                <a:gd name="T10" fmla="*/ 1333 w 1642"/>
                <a:gd name="T11" fmla="*/ 398 h 771"/>
                <a:gd name="T12" fmla="*/ 1333 w 1642"/>
                <a:gd name="T13" fmla="*/ 532 h 771"/>
                <a:gd name="T14" fmla="*/ 1642 w 1642"/>
                <a:gd name="T15" fmla="*/ 26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2" h="771">
                  <a:moveTo>
                    <a:pt x="1642" y="266"/>
                  </a:moveTo>
                  <a:cubicBezTo>
                    <a:pt x="1333" y="0"/>
                    <a:pt x="1333" y="0"/>
                    <a:pt x="1333" y="0"/>
                  </a:cubicBezTo>
                  <a:cubicBezTo>
                    <a:pt x="1333" y="134"/>
                    <a:pt x="1333" y="134"/>
                    <a:pt x="1333" y="134"/>
                  </a:cubicBezTo>
                  <a:cubicBezTo>
                    <a:pt x="1333" y="134"/>
                    <a:pt x="394" y="110"/>
                    <a:pt x="0" y="771"/>
                  </a:cubicBezTo>
                  <a:cubicBezTo>
                    <a:pt x="0" y="771"/>
                    <a:pt x="0" y="771"/>
                    <a:pt x="0" y="771"/>
                  </a:cubicBezTo>
                  <a:cubicBezTo>
                    <a:pt x="402" y="297"/>
                    <a:pt x="1333" y="398"/>
                    <a:pt x="1333" y="398"/>
                  </a:cubicBezTo>
                  <a:cubicBezTo>
                    <a:pt x="1333" y="532"/>
                    <a:pt x="1333" y="532"/>
                    <a:pt x="1333" y="532"/>
                  </a:cubicBezTo>
                  <a:lnTo>
                    <a:pt x="1642" y="2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2682749" y="3405262"/>
              <a:ext cx="501420" cy="695597"/>
            </a:xfrm>
            <a:prstGeom prst="rightArrow">
              <a:avLst>
                <a:gd name="adj1" fmla="val 50000"/>
                <a:gd name="adj2" fmla="val 51447"/>
              </a:avLst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  <a:alpha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0">
              <a:solidFill>
                <a:schemeClr val="accent1">
                  <a:shade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9776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/>
              <a:t>Rittman Mead BI Forum, Brighton 2015</a:t>
            </a:r>
          </a:p>
        </p:txBody>
      </p:sp>
      <p:sp>
        <p:nvSpPr>
          <p:cNvPr id="132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045219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pic>
        <p:nvPicPr>
          <p:cNvPr id="2" name="Picture 1" descr="DataDiscov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52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pic>
        <p:nvPicPr>
          <p:cNvPr id="7" name="Picture 6" descr="DataExplo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2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55A0"/>
                </a:solidFill>
              </a:rPr>
              <a:t>CERN</a:t>
            </a:r>
            <a:r>
              <a:rPr lang="en-US" sz="3200" dirty="0">
                <a:solidFill>
                  <a:srgbClr val="0055A0"/>
                </a:solidFill>
              </a:rPr>
              <a:t> - </a:t>
            </a:r>
            <a:r>
              <a:rPr lang="en-US" sz="2400" b="1" dirty="0">
                <a:solidFill>
                  <a:srgbClr val="2D9DFF"/>
                </a:solidFill>
              </a:rPr>
              <a:t>European Laboratory for Particle </a:t>
            </a:r>
            <a:r>
              <a:rPr lang="en-US" sz="2400" b="1" dirty="0" smtClean="0">
                <a:solidFill>
                  <a:srgbClr val="2D9DFF"/>
                </a:solidFill>
              </a:rPr>
              <a:t>Physics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Founded in</a:t>
            </a:r>
            <a:r>
              <a:rPr lang="en-US" sz="2400" dirty="0" smtClean="0">
                <a:solidFill>
                  <a:srgbClr val="0055A0"/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1954</a:t>
            </a:r>
            <a:r>
              <a:rPr lang="en-US" sz="2400" dirty="0" smtClean="0">
                <a:solidFill>
                  <a:srgbClr val="0055A0"/>
                </a:solidFill>
              </a:rPr>
              <a:t> by </a:t>
            </a:r>
            <a:r>
              <a:rPr lang="en-US" sz="2400" b="1" dirty="0" smtClean="0">
                <a:solidFill>
                  <a:srgbClr val="2D9DFF"/>
                </a:solidFill>
              </a:rPr>
              <a:t>12 Countries </a:t>
            </a:r>
            <a:r>
              <a:rPr lang="en-US" sz="2400" dirty="0" smtClean="0">
                <a:solidFill>
                  <a:srgbClr val="0055A0"/>
                </a:solidFill>
              </a:rPr>
              <a:t>for fundamental physics research in a post-war Europe</a:t>
            </a:r>
          </a:p>
          <a:p>
            <a:pPr marL="987552" lvl="2"/>
            <a:r>
              <a:rPr lang="en-US" sz="1800" dirty="0" smtClean="0">
                <a:solidFill>
                  <a:srgbClr val="2D9DFF"/>
                </a:solidFill>
              </a:rPr>
              <a:t>Major </a:t>
            </a:r>
            <a:r>
              <a:rPr lang="en-US" sz="1800" dirty="0">
                <a:solidFill>
                  <a:srgbClr val="2D9DFF"/>
                </a:solidFill>
              </a:rPr>
              <a:t>milestone in the post-World War II recovery/reconstruction process </a:t>
            </a:r>
          </a:p>
          <a:p>
            <a:endParaRPr lang="en-US" sz="2400" dirty="0">
              <a:solidFill>
                <a:srgbClr val="2D9DFF"/>
              </a:solidFill>
            </a:endParaRPr>
          </a:p>
          <a:p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448056" lvl="1" indent="0"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pic>
        <p:nvPicPr>
          <p:cNvPr id="7" name="Picture 4" descr="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53" y="2719359"/>
            <a:ext cx="3642470" cy="242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4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pic>
        <p:nvPicPr>
          <p:cNvPr id="2" name="Picture 1" descr="DataTransfor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52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96299" y="4469185"/>
            <a:ext cx="4125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Manuel Martin Marquez</a:t>
            </a:r>
          </a:p>
          <a:p>
            <a:pPr algn="r"/>
            <a:r>
              <a:rPr lang="en-US" sz="1400" dirty="0" err="1" smtClean="0"/>
              <a:t>Manuel.Martin.Marquez@cern.ch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663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CERN openlab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4205"/>
            <a:ext cx="7208866" cy="3500566"/>
          </a:xfrm>
        </p:spPr>
        <p:txBody>
          <a:bodyPr>
            <a:normAutofit/>
          </a:bodyPr>
          <a:lstStyle/>
          <a:p>
            <a:r>
              <a:rPr lang="en-US" sz="2400" dirty="0"/>
              <a:t>Public-private partnership between CERN and </a:t>
            </a:r>
            <a:r>
              <a:rPr lang="en-US" sz="2400" dirty="0">
                <a:solidFill>
                  <a:srgbClr val="2D9DFF"/>
                </a:solidFill>
              </a:rPr>
              <a:t>leading ICT </a:t>
            </a:r>
            <a:r>
              <a:rPr lang="en-US" sz="2400" dirty="0" smtClean="0">
                <a:solidFill>
                  <a:srgbClr val="2D9DFF"/>
                </a:solidFill>
              </a:rPr>
              <a:t>companies</a:t>
            </a:r>
          </a:p>
          <a:p>
            <a:r>
              <a:rPr lang="en-US" sz="2400" dirty="0" smtClean="0"/>
              <a:t>Accelerate </a:t>
            </a:r>
            <a:r>
              <a:rPr lang="en-US" sz="2400" dirty="0" smtClean="0">
                <a:solidFill>
                  <a:srgbClr val="2D9DFF"/>
                </a:solidFill>
              </a:rPr>
              <a:t>cutting</a:t>
            </a:r>
            <a:r>
              <a:rPr lang="en-US" sz="2400" dirty="0">
                <a:solidFill>
                  <a:srgbClr val="2D9DFF"/>
                </a:solidFill>
              </a:rPr>
              <a:t>-edge solutions </a:t>
            </a:r>
            <a:r>
              <a:rPr lang="en-US" sz="2400" dirty="0"/>
              <a:t>to be used by the worldwide LHC </a:t>
            </a:r>
            <a:r>
              <a:rPr lang="en-US" sz="2400" dirty="0" smtClean="0"/>
              <a:t>community</a:t>
            </a:r>
          </a:p>
          <a:p>
            <a:r>
              <a:rPr lang="en-US" sz="2400" dirty="0"/>
              <a:t>Train the </a:t>
            </a:r>
            <a:r>
              <a:rPr lang="en-US" sz="2400" dirty="0" smtClean="0"/>
              <a:t>next generation </a:t>
            </a:r>
            <a:r>
              <a:rPr lang="en-US" sz="2400" dirty="0"/>
              <a:t>of </a:t>
            </a:r>
            <a:r>
              <a:rPr lang="en-US" sz="2400" dirty="0">
                <a:solidFill>
                  <a:srgbClr val="2D9DFF"/>
                </a:solidFill>
              </a:rPr>
              <a:t>top </a:t>
            </a:r>
            <a:r>
              <a:rPr lang="en-US" sz="2400" dirty="0" smtClean="0">
                <a:solidFill>
                  <a:srgbClr val="2D9DFF"/>
                </a:solidFill>
              </a:rPr>
              <a:t>engineers</a:t>
            </a:r>
            <a:r>
              <a:rPr lang="en-US" sz="2400" dirty="0">
                <a:solidFill>
                  <a:srgbClr val="2D9DFF"/>
                </a:solidFill>
              </a:rPr>
              <a:t> </a:t>
            </a:r>
            <a:r>
              <a:rPr lang="en-US" sz="2400" dirty="0" smtClean="0">
                <a:solidFill>
                  <a:srgbClr val="2D9DFF"/>
                </a:solidFill>
              </a:rPr>
              <a:t>and scientists</a:t>
            </a:r>
            <a:r>
              <a:rPr lang="en-US" sz="2400" dirty="0" smtClean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2306" y="484202"/>
            <a:ext cx="1777020" cy="10780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066" y="880452"/>
            <a:ext cx="1195450" cy="2985463"/>
          </a:xfrm>
          <a:prstGeom prst="rect">
            <a:avLst/>
          </a:prstGeom>
        </p:spPr>
      </p:pic>
      <p:sp>
        <p:nvSpPr>
          <p:cNvPr id="7" name="Date Placeholder 3"/>
          <p:cNvSpPr txBox="1">
            <a:spLocks/>
          </p:cNvSpPr>
          <p:nvPr/>
        </p:nvSpPr>
        <p:spPr>
          <a:xfrm>
            <a:off x="784929" y="4771777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smtClean="0"/>
              <a:t>Manuel Martin Marquez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2780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CERN openlab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896" y="1538320"/>
            <a:ext cx="1347333" cy="829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881" y="1907027"/>
            <a:ext cx="609600" cy="53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2197" y="1014343"/>
            <a:ext cx="838200" cy="6096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3280" y="828644"/>
            <a:ext cx="1011949" cy="3469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9374" y="1157319"/>
            <a:ext cx="1109498" cy="3810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2459" y="2310546"/>
            <a:ext cx="1849163" cy="381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259" y="1809139"/>
            <a:ext cx="952500" cy="276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2368" y="2579356"/>
            <a:ext cx="922861" cy="8873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650" y="3207294"/>
            <a:ext cx="570547" cy="3880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369" y="3709353"/>
            <a:ext cx="533401" cy="6815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968" y="3240434"/>
            <a:ext cx="427831" cy="419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369" y="3207294"/>
            <a:ext cx="423660" cy="4879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622" y="2738574"/>
            <a:ext cx="1552575" cy="4206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9111" y="2852184"/>
            <a:ext cx="851640" cy="6691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656" y="3777576"/>
            <a:ext cx="870304" cy="5665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336" y="3648633"/>
            <a:ext cx="847448" cy="5649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526" y="3023040"/>
            <a:ext cx="859948" cy="5723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81" y="2520095"/>
            <a:ext cx="502945" cy="5029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3195" y="3891862"/>
            <a:ext cx="371853" cy="3718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946" y="3905457"/>
            <a:ext cx="638764" cy="3343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328" y="3840716"/>
            <a:ext cx="657432" cy="4964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928" y="3484248"/>
            <a:ext cx="350572" cy="35057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5048" y="3612328"/>
            <a:ext cx="945081" cy="2224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020" y="3899132"/>
            <a:ext cx="377908" cy="3779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6" t="29605" r="29371"/>
          <a:stretch/>
        </p:blipFill>
        <p:spPr>
          <a:xfrm>
            <a:off x="7676026" y="3159244"/>
            <a:ext cx="1092501" cy="1039991"/>
          </a:xfrm>
          <a:prstGeom prst="rect">
            <a:avLst/>
          </a:prstGeom>
        </p:spPr>
      </p:pic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13491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8185370" y="4767257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Intel </a:t>
            </a:r>
            <a:r>
              <a:rPr lang="en-US" sz="1100" dirty="0" err="1" smtClean="0"/>
              <a:t>IoT</a:t>
            </a:r>
            <a:r>
              <a:rPr lang="en-US" sz="1100" dirty="0"/>
              <a:t> </a:t>
            </a:r>
            <a:r>
              <a:rPr lang="en-US" sz="1100" dirty="0" smtClean="0"/>
              <a:t>Ignition Lab – Cloud and Big Data</a:t>
            </a:r>
          </a:p>
          <a:p>
            <a:pPr algn="l"/>
            <a:r>
              <a:rPr lang="en-US" sz="1100" dirty="0" smtClean="0"/>
              <a:t>Munich, September 17th</a:t>
            </a:r>
            <a:endParaRPr lang="en-US" sz="1100" dirty="0"/>
          </a:p>
        </p:txBody>
      </p:sp>
      <p:pic>
        <p:nvPicPr>
          <p:cNvPr id="3" name="Picture 2" descr="members-EN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8185370" y="4767257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Intel </a:t>
            </a:r>
            <a:r>
              <a:rPr lang="en-US" sz="1100" dirty="0" err="1" smtClean="0"/>
              <a:t>IoT</a:t>
            </a:r>
            <a:r>
              <a:rPr lang="en-US" sz="1100" dirty="0"/>
              <a:t> </a:t>
            </a:r>
            <a:r>
              <a:rPr lang="en-US" sz="1100" dirty="0" smtClean="0"/>
              <a:t>Ignition Lab – Cloud and Big Data</a:t>
            </a:r>
          </a:p>
          <a:p>
            <a:pPr algn="l"/>
            <a:r>
              <a:rPr lang="en-US" sz="1100" dirty="0" smtClean="0"/>
              <a:t>Munich, September 17th</a:t>
            </a:r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9195" y="2607717"/>
            <a:ext cx="3653476" cy="418599"/>
          </a:xfrm>
        </p:spPr>
        <p:txBody>
          <a:bodyPr>
            <a:noAutofit/>
          </a:bodyPr>
          <a:lstStyle/>
          <a:p>
            <a:r>
              <a:rPr lang="en-US" sz="1600" dirty="0"/>
              <a:t> </a:t>
            </a:r>
            <a:r>
              <a:rPr lang="en-US" sz="1400" dirty="0" smtClean="0"/>
              <a:t>A World-Wide Collaboration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530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iver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610" y="0"/>
            <a:ext cx="927961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3600" y="1028700"/>
            <a:ext cx="6311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How the Universe works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and what is made of…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3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infographic_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81" y="1385836"/>
            <a:ext cx="4050624" cy="3037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 particles have mass</a:t>
            </a:r>
            <a:r>
              <a:rPr lang="en-US" dirty="0" smtClean="0"/>
              <a:t>?</a:t>
            </a:r>
            <a:endParaRPr lang="en-US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36576" indent="0">
              <a:buNone/>
            </a:pP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9776" y="4620596"/>
            <a:ext cx="2895600" cy="409834"/>
          </a:xfrm>
        </p:spPr>
        <p:txBody>
          <a:bodyPr/>
          <a:lstStyle/>
          <a:p>
            <a:pPr algn="l"/>
            <a:r>
              <a:rPr lang="en-US" sz="1100" dirty="0"/>
              <a:t>Rittman Mead BI Forum, Brighton 2015</a:t>
            </a:r>
          </a:p>
        </p:txBody>
      </p:sp>
    </p:spTree>
    <p:extLst>
      <p:ext uri="{BB962C8B-B14F-4D97-AF65-F5344CB8AC3E}">
        <p14:creationId xmlns:p14="http://schemas.microsoft.com/office/powerpoint/2010/main" val="3482373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24795</TotalTime>
  <Words>830</Words>
  <Application>Microsoft Macintosh PowerPoint</Application>
  <PresentationFormat>On-screen Show (16:9)</PresentationFormat>
  <Paragraphs>242</Paragraphs>
  <Slides>31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CERNCorporate16-9</vt:lpstr>
      <vt:lpstr>PowerPoint Presentation</vt:lpstr>
      <vt:lpstr>PowerPoint Presentation</vt:lpstr>
      <vt:lpstr>CERN </vt:lpstr>
      <vt:lpstr>CERN openlab</vt:lpstr>
      <vt:lpstr>CERN openlab </vt:lpstr>
      <vt:lpstr>PowerPoint Presentation</vt:lpstr>
      <vt:lpstr> A World-Wide Collaboration</vt:lpstr>
      <vt:lpstr>PowerPoint Presentation</vt:lpstr>
      <vt:lpstr>Fundamental Research</vt:lpstr>
      <vt:lpstr>Fundamental Research</vt:lpstr>
      <vt:lpstr>Fundamental Research</vt:lpstr>
      <vt:lpstr>PowerPoint Presentation</vt:lpstr>
      <vt:lpstr>PowerPoint Presentation</vt:lpstr>
      <vt:lpstr>CERN Accelerator Complex</vt:lpstr>
      <vt:lpstr>PowerPoint Presentation</vt:lpstr>
      <vt:lpstr>PowerPoint Presentation</vt:lpstr>
      <vt:lpstr>The Challenge</vt:lpstr>
      <vt:lpstr>Data Analytics Challenges</vt:lpstr>
      <vt:lpstr>Data Analytics Challenges</vt:lpstr>
      <vt:lpstr>Data Analytics Objective</vt:lpstr>
      <vt:lpstr>Predicting Modeling – Oracle Advance Analytics </vt:lpstr>
      <vt:lpstr>Faulty Cryogenics Valve Detection</vt:lpstr>
      <vt:lpstr>Anomaly Detection on Beam Screen Cryogenic Control</vt:lpstr>
      <vt:lpstr>Data Discovery - Accelerator Complex Operations</vt:lpstr>
      <vt:lpstr>Data Discovery for Accelerator Complex Operations</vt:lpstr>
      <vt:lpstr>Endeca Information Discovery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Manuel Martin Marquez</cp:lastModifiedBy>
  <cp:revision>154</cp:revision>
  <dcterms:created xsi:type="dcterms:W3CDTF">2012-11-30T11:04:26Z</dcterms:created>
  <dcterms:modified xsi:type="dcterms:W3CDTF">2015-05-29T13:14:47Z</dcterms:modified>
</cp:coreProperties>
</file>