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365" r:id="rId4"/>
    <p:sldId id="366" r:id="rId5"/>
    <p:sldId id="392" r:id="rId6"/>
    <p:sldId id="368" r:id="rId7"/>
    <p:sldId id="369" r:id="rId8"/>
    <p:sldId id="379" r:id="rId9"/>
    <p:sldId id="370" r:id="rId10"/>
    <p:sldId id="378" r:id="rId11"/>
    <p:sldId id="390" r:id="rId12"/>
    <p:sldId id="393" r:id="rId13"/>
    <p:sldId id="384" r:id="rId14"/>
    <p:sldId id="371" r:id="rId15"/>
    <p:sldId id="394" r:id="rId16"/>
    <p:sldId id="372" r:id="rId17"/>
    <p:sldId id="380" r:id="rId18"/>
    <p:sldId id="373" r:id="rId19"/>
    <p:sldId id="383" r:id="rId20"/>
    <p:sldId id="386" r:id="rId21"/>
    <p:sldId id="387" r:id="rId22"/>
    <p:sldId id="388" r:id="rId23"/>
    <p:sldId id="374" r:id="rId24"/>
    <p:sldId id="376" r:id="rId25"/>
    <p:sldId id="377" r:id="rId26"/>
    <p:sldId id="363" r:id="rId27"/>
    <p:sldId id="375" r:id="rId28"/>
    <p:sldId id="294" r:id="rId2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ricia McElroy" initials="PM" lastIdx="48" clrIdx="0"/>
  <p:cmAuthor id="1" name="Zbigniew Baranowski" initials="" lastIdx="1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5D1"/>
    <a:srgbClr val="003A1A"/>
    <a:srgbClr val="000000"/>
    <a:srgbClr val="EF3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68" autoAdjust="0"/>
    <p:restoredTop sz="64695" autoAdjust="0"/>
  </p:normalViewPr>
  <p:slideViewPr>
    <p:cSldViewPr>
      <p:cViewPr varScale="1">
        <p:scale>
          <a:sx n="47" d="100"/>
          <a:sy n="47" d="100"/>
        </p:scale>
        <p:origin x="21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95A0-17C9-A04A-A851-A9527B5FF741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749D2-6E26-E249-8071-4DC1CC9014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646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9615-72B8-43E6-AAC5-0A6F93C1873B}" type="datetimeFigureOut">
              <a:rPr lang="en-GB" smtClean="0"/>
              <a:pPr/>
              <a:t>28/10/2014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BF5E-BF8E-4068-A835-02CE7B13EE65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113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76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79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70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16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2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29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2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90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029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40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65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673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82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79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113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007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804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004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After migration, verify d</a:t>
            </a:r>
            <a:r>
              <a:rPr lang="en-US" sz="1200" dirty="0" smtClean="0">
                <a:ea typeface="+mn-ea"/>
              </a:rPr>
              <a:t>ata consistency measured by Oracle GG </a:t>
            </a:r>
            <a:r>
              <a:rPr lang="en-US" sz="1200" dirty="0" err="1" smtClean="0">
                <a:ea typeface="+mn-ea"/>
              </a:rPr>
              <a:t>Veridata</a:t>
            </a:r>
            <a:endParaRPr lang="en-US" sz="1200" dirty="0" smtClean="0">
              <a:ea typeface="+mn-e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a typeface="+mn-ea"/>
            </a:endParaRPr>
          </a:p>
          <a:p>
            <a:pPr lvl="1">
              <a:defRPr/>
            </a:pPr>
            <a:r>
              <a:rPr lang="en-US" sz="1800" dirty="0" err="1" smtClean="0"/>
              <a:t>Veridata</a:t>
            </a:r>
            <a:r>
              <a:rPr lang="en-US" sz="1800" dirty="0" smtClean="0"/>
              <a:t> is a potential and solid data comparison solution</a:t>
            </a:r>
          </a:p>
          <a:p>
            <a:pPr lvl="1">
              <a:defRPr/>
            </a:pPr>
            <a:r>
              <a:rPr lang="en-US" sz="1800" dirty="0" smtClean="0"/>
              <a:t>More than 120 schemas inspected between CERN and Tier1s</a:t>
            </a:r>
          </a:p>
          <a:p>
            <a:pPr lvl="1">
              <a:defRPr/>
            </a:pPr>
            <a:r>
              <a:rPr lang="en-US" sz="1800" dirty="0" smtClean="0"/>
              <a:t>+1.87 TB of data checked </a:t>
            </a:r>
          </a:p>
          <a:p>
            <a:pPr lvl="1">
              <a:defRPr/>
            </a:pPr>
            <a:r>
              <a:rPr lang="en-US" sz="1800" dirty="0" smtClean="0"/>
              <a:t>+34,888 of tables were processed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ea typeface="+mn-ea"/>
            </a:endParaRPr>
          </a:p>
          <a:p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6489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040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92EDC-2977-4363-922C-84DC3B1A40D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64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FBF5E-BF8E-4068-A835-02CE7B13EE6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838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98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73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88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00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400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E0FE-D27C-4F08-B88B-881F8651E6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7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4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8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UKOUG 2013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3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1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4637"/>
            <a:ext cx="8784976" cy="94044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251520" y="1325608"/>
            <a:ext cx="8640960" cy="4887701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964843" y="644262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56E76E7-A1B2-4249-AC69-7F1B822E4B26}" type="slidenum">
              <a:rPr lang="en-GB" sz="1200" smtClean="0">
                <a:solidFill>
                  <a:prstClr val="white"/>
                </a:solidFill>
              </a:rPr>
              <a:pPr algn="r"/>
              <a:t>‹Nº›</a:t>
            </a:fld>
            <a:endParaRPr lang="en-GB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0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ITonl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4"/>
          <p:cNvGraphicFramePr>
            <a:graphicFrameLocks noChangeAspect="1"/>
          </p:cNvGraphicFramePr>
          <p:nvPr/>
        </p:nvGraphicFramePr>
        <p:xfrm>
          <a:off x="0" y="0"/>
          <a:ext cx="119697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9" name="Image" r:id="rId4" imgW="2006349" imgH="1422222" progId="">
                  <p:embed/>
                </p:oleObj>
              </mc:Choice>
              <mc:Fallback>
                <p:oleObj name="Image" r:id="rId4" imgW="2006349" imgH="1422222" progId="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96975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553200"/>
            <a:ext cx="6477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UKOUG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4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7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96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9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6870" y="2444814"/>
            <a:ext cx="8618899" cy="940443"/>
          </a:xfrm>
        </p:spPr>
        <p:txBody>
          <a:bodyPr/>
          <a:lstStyle>
            <a:lvl1pPr algn="l"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938257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316870" y="3391124"/>
            <a:ext cx="6283106" cy="990753"/>
          </a:xfrm>
        </p:spPr>
        <p:txBody>
          <a:bodyPr lIns="45720" tIns="0" rIns="45720" bIns="0" anchor="b">
            <a:normAutofit/>
          </a:bodyPr>
          <a:lstStyle>
            <a:lvl1pPr marL="0" indent="0" algn="l">
              <a:buNone/>
              <a:defRPr sz="2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>
                <a:solidFill>
                  <a:srgbClr val="0055A0"/>
                </a:solidFill>
              </a:rPr>
              <a:t>Click to edit Master title style</a:t>
            </a:r>
            <a:endParaRPr lang="en-US" dirty="0">
              <a:solidFill>
                <a:srgbClr val="0055A0"/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1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0" y="6348114"/>
            <a:ext cx="491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1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UKOUG 2013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7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Outline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961" y="1566229"/>
            <a:ext cx="6138251" cy="3376963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0" eaLnBrk="1" latinLnBrk="0" hangingPunct="1"/>
            <a:r>
              <a:rPr lang="en-US" dirty="0" smtClean="0"/>
              <a:t>Second level</a:t>
            </a:r>
          </a:p>
          <a:p>
            <a:pPr lvl="0" eaLnBrk="1" latinLnBrk="0" hangingPunct="1"/>
            <a:r>
              <a:rPr lang="en-US" dirty="0" smtClean="0"/>
              <a:t>Third level</a:t>
            </a:r>
          </a:p>
          <a:p>
            <a:pPr lvl="0" eaLnBrk="1" latinLnBrk="0" hangingPunct="1"/>
            <a:r>
              <a:rPr lang="en-US" dirty="0" smtClean="0"/>
              <a:t>Fourth level</a:t>
            </a:r>
          </a:p>
          <a:p>
            <a:pPr lvl="0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2" descr="C:\Users\sskorupi\AppData\Local\Microsoft\Windows\Temporary Internet Files\Content.IE5\Z4ITRD5P\MP900438680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2554" y="1570251"/>
            <a:ext cx="2578721" cy="229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3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UKOUG 2013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5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162961" y="142962"/>
            <a:ext cx="882712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</a:t>
            </a:r>
            <a:r>
              <a:rPr kumimoji="0" lang="en-US" noProof="0" dirty="0" err="1" smtClean="0"/>
              <a:t>modifiez</a:t>
            </a:r>
            <a:r>
              <a:rPr kumimoji="0" lang="fr-CH" dirty="0" smtClean="0"/>
              <a:t>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162961" y="1176950"/>
            <a:ext cx="8827129" cy="48888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‹Nº›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4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10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9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em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3573"/>
            <a:ext cx="9448800" cy="103942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Database in LHC Data Management</a:t>
            </a:r>
            <a:endParaRPr lang="en-GB" sz="34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" indent="0">
              <a:lnSpc>
                <a:spcPct val="60000"/>
              </a:lnSpc>
              <a:buNone/>
            </a:pPr>
            <a:r>
              <a:rPr lang="en-US" sz="2800" dirty="0" smtClean="0">
                <a:ea typeface="ＭＳ Ｐゴシック" charset="-128"/>
              </a:rPr>
              <a:t>What do we use </a:t>
            </a:r>
            <a:r>
              <a:rPr lang="en-US" sz="2800" dirty="0" smtClean="0">
                <a:solidFill>
                  <a:srgbClr val="00B050"/>
                </a:solidFill>
                <a:ea typeface="ＭＳ Ｐゴシック" charset="-128"/>
              </a:rPr>
              <a:t>SQL-based replication </a:t>
            </a:r>
            <a:r>
              <a:rPr lang="en-US" sz="2800" dirty="0" smtClean="0">
                <a:ea typeface="ＭＳ Ｐゴシック" charset="-128"/>
              </a:rPr>
              <a:t>for?</a:t>
            </a:r>
          </a:p>
          <a:p>
            <a:pPr marL="36576" indent="0">
              <a:buNone/>
            </a:pPr>
            <a:endParaRPr lang="en-US" sz="2400" dirty="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700" dirty="0" smtClean="0">
                <a:ea typeface="ＭＳ Ｐゴシック" charset="-128"/>
              </a:rPr>
              <a:t>PVSS </a:t>
            </a:r>
            <a:r>
              <a:rPr lang="en-US" sz="2700" dirty="0">
                <a:ea typeface="ＭＳ Ｐゴシック" charset="-128"/>
              </a:rPr>
              <a:t>- Supervisory Control and Data Acquisition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charset="-128"/>
              </a:rPr>
              <a:t>D</a:t>
            </a:r>
            <a:r>
              <a:rPr lang="en-US" sz="2200" dirty="0" smtClean="0">
                <a:ea typeface="ＭＳ Ｐゴシック" charset="-128"/>
              </a:rPr>
              <a:t>ata </a:t>
            </a:r>
            <a:r>
              <a:rPr lang="en-US" sz="2200" dirty="0">
                <a:ea typeface="ＭＳ Ｐゴシック" charset="-128"/>
              </a:rPr>
              <a:t>from </a:t>
            </a:r>
            <a:r>
              <a:rPr lang="en-US" sz="2200" dirty="0" err="1">
                <a:ea typeface="ＭＳ Ｐゴシック" charset="-128"/>
              </a:rPr>
              <a:t>hw</a:t>
            </a:r>
            <a:r>
              <a:rPr lang="en-US" sz="2200" dirty="0">
                <a:ea typeface="ＭＳ Ｐゴシック" charset="-128"/>
              </a:rPr>
              <a:t> (or </a:t>
            </a:r>
            <a:r>
              <a:rPr lang="en-US" sz="2200" dirty="0" err="1">
                <a:ea typeface="ＭＳ Ｐゴシック" charset="-128"/>
              </a:rPr>
              <a:t>sw</a:t>
            </a:r>
            <a:r>
              <a:rPr lang="en-US" sz="2200" dirty="0">
                <a:ea typeface="ＭＳ Ｐゴシック" charset="-128"/>
              </a:rPr>
              <a:t>) devices in order to use it for their controls </a:t>
            </a:r>
            <a:r>
              <a:rPr lang="en-US" sz="2200" dirty="0" smtClean="0">
                <a:ea typeface="ＭＳ Ｐゴシック" charset="-128"/>
              </a:rPr>
              <a:t>(</a:t>
            </a:r>
            <a:r>
              <a:rPr lang="en-US" sz="2200" dirty="0">
                <a:solidFill>
                  <a:srgbClr val="C00000"/>
                </a:solidFill>
                <a:ea typeface="ＭＳ Ｐゴシック" charset="-128"/>
              </a:rPr>
              <a:t>DDL</a:t>
            </a:r>
            <a:r>
              <a:rPr lang="en-US" sz="2200" dirty="0">
                <a:ea typeface="ＭＳ Ｐゴシック" charset="-128"/>
              </a:rPr>
              <a:t> and </a:t>
            </a:r>
            <a:r>
              <a:rPr lang="en-US" sz="2200" dirty="0">
                <a:solidFill>
                  <a:srgbClr val="C00000"/>
                </a:solidFill>
                <a:ea typeface="ＭＳ Ｐゴシック" charset="-128"/>
              </a:rPr>
              <a:t>DML</a:t>
            </a:r>
            <a:r>
              <a:rPr lang="en-US" sz="2200" dirty="0">
                <a:ea typeface="ＭＳ Ｐゴシック" charset="-128"/>
              </a:rPr>
              <a:t> operations)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</a:rPr>
              <a:t>4TB</a:t>
            </a:r>
            <a:r>
              <a:rPr lang="en-US" sz="2200" dirty="0"/>
              <a:t> of data, 81% of source </a:t>
            </a:r>
            <a:r>
              <a:rPr lang="en-US" sz="2200" dirty="0" err="1"/>
              <a:t>db</a:t>
            </a:r>
            <a:r>
              <a:rPr lang="en-US" sz="2200" dirty="0"/>
              <a:t>, average workload : </a:t>
            </a:r>
            <a:r>
              <a:rPr lang="en-US" sz="2200" dirty="0">
                <a:solidFill>
                  <a:srgbClr val="C00000"/>
                </a:solidFill>
              </a:rPr>
              <a:t>694 LCRs/s</a:t>
            </a:r>
          </a:p>
          <a:p>
            <a:pPr lvl="1"/>
            <a:endParaRPr lang="en-US" sz="2000" dirty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700" dirty="0">
                <a:ea typeface="ＭＳ Ｐゴシック" charset="-128"/>
              </a:rPr>
              <a:t>Experiments conditions data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charset="-128"/>
              </a:rPr>
              <a:t>R</a:t>
            </a:r>
            <a:r>
              <a:rPr lang="en-US" sz="2200" dirty="0" smtClean="0">
                <a:ea typeface="ＭＳ Ｐゴシック" charset="-128"/>
              </a:rPr>
              <a:t>ecord </a:t>
            </a:r>
            <a:r>
              <a:rPr lang="en-US" sz="2200" dirty="0">
                <a:ea typeface="ＭＳ Ｐゴシック" charset="-128"/>
              </a:rPr>
              <a:t>the state of the detector: calibration, alignment, environmental parameters, …  (DDL and DML operations)</a:t>
            </a:r>
            <a:r>
              <a:rPr lang="en-US" sz="22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200" dirty="0">
                <a:solidFill>
                  <a:srgbClr val="C00000"/>
                </a:solidFill>
              </a:rPr>
              <a:t>900 GB</a:t>
            </a:r>
            <a:r>
              <a:rPr lang="en-GB" sz="2200" dirty="0"/>
              <a:t> of data, 8% of source </a:t>
            </a:r>
            <a:r>
              <a:rPr lang="en-GB" sz="2200" dirty="0" err="1"/>
              <a:t>db</a:t>
            </a:r>
            <a:r>
              <a:rPr lang="en-GB" sz="2200" dirty="0"/>
              <a:t>, </a:t>
            </a:r>
            <a:r>
              <a:rPr lang="en-GB" sz="2200" dirty="0" err="1"/>
              <a:t>avg</a:t>
            </a:r>
            <a:r>
              <a:rPr lang="en-GB" sz="2200" dirty="0"/>
              <a:t> workload </a:t>
            </a:r>
            <a:r>
              <a:rPr lang="en-GB" sz="2200" dirty="0">
                <a:solidFill>
                  <a:srgbClr val="C00000"/>
                </a:solidFill>
              </a:rPr>
              <a:t>50 LCRs/s </a:t>
            </a:r>
            <a:endParaRPr lang="en-GB" sz="2200" dirty="0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C00000"/>
              </a:solidFill>
              <a:ea typeface="ＭＳ Ｐゴシック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700" dirty="0" smtClean="0">
                <a:ea typeface="ＭＳ Ｐゴシック" charset="-128"/>
              </a:rPr>
              <a:t>Other</a:t>
            </a:r>
            <a:endParaRPr lang="en-US" sz="27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 err="1">
                <a:ea typeface="ＭＳ Ｐゴシック" charset="-128"/>
              </a:rPr>
              <a:t>Muon</a:t>
            </a:r>
            <a:r>
              <a:rPr lang="en-US" sz="2200" dirty="0">
                <a:ea typeface="ＭＳ Ｐゴシック" charset="-128"/>
              </a:rPr>
              <a:t> calibration data (DML &amp; DDL);</a:t>
            </a:r>
            <a:r>
              <a:rPr lang="en-GB" sz="2200" dirty="0"/>
              <a:t> 72 GB</a:t>
            </a:r>
            <a:endParaRPr lang="en-US" sz="2200" dirty="0">
              <a:ea typeface="ＭＳ Ｐゴシック" charset="-128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>
                <a:ea typeface="ＭＳ Ｐゴシック" charset="-128"/>
              </a:rPr>
              <a:t>ATLAS Metadata Interface (DML &amp; DDL);</a:t>
            </a:r>
            <a:r>
              <a:rPr lang="en-GB" sz="2200" dirty="0"/>
              <a:t> 80 GB</a:t>
            </a:r>
          </a:p>
          <a:p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941773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 descr="http://content.presentermedia.com/files/animsp/00008000/8005/figure_pointing_out_chart_data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175109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2"/>
          <p:cNvSpPr/>
          <p:nvPr/>
        </p:nvSpPr>
        <p:spPr>
          <a:xfrm>
            <a:off x="7061200" y="5715000"/>
            <a:ext cx="1993900" cy="342901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2.bp.blogspot.com/-bTCHbTRAd3w/UIVzNm2v44I/AAAAAAAABHI/QvT2NfIKJC0/s1600/lu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952659"/>
            <a:ext cx="2026768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3573"/>
            <a:ext cx="9448800" cy="103942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Database in LHC Data Management</a:t>
            </a:r>
            <a:endParaRPr lang="en-GB" sz="34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941773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482" y="2174759"/>
            <a:ext cx="7880179" cy="244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9" descr="http://content.presentermedia.com/files/animsp/00008000/8005/figure_pointing_out_chart_data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04" y="4487925"/>
            <a:ext cx="1591571" cy="15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ounded Rectangle 12"/>
          <p:cNvSpPr/>
          <p:nvPr/>
        </p:nvSpPr>
        <p:spPr>
          <a:xfrm>
            <a:off x="6751157" y="5736596"/>
            <a:ext cx="1993900" cy="342901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448800" cy="103942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Database in LHC Data Management</a:t>
            </a:r>
            <a:endParaRPr lang="en-GB" sz="34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838200"/>
            <a:ext cx="883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1792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58967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63" y="1820743"/>
            <a:ext cx="10668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9" y="1027285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339" y="2781388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735392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ight Arrow 4"/>
          <p:cNvSpPr/>
          <p:nvPr/>
        </p:nvSpPr>
        <p:spPr>
          <a:xfrm>
            <a:off x="3962400" y="2075719"/>
            <a:ext cx="1052051" cy="914400"/>
          </a:xfrm>
          <a:prstGeom prst="rightArrow">
            <a:avLst>
              <a:gd name="adj1" fmla="val 64286"/>
              <a:gd name="adj2" fmla="val 23809"/>
            </a:avLst>
          </a:prstGeom>
          <a:gradFill flip="none" rotWithShape="1">
            <a:gsLst>
              <a:gs pos="0">
                <a:schemeClr val="bg1"/>
              </a:gs>
              <a:gs pos="46000">
                <a:srgbClr val="FFC000"/>
              </a:gs>
              <a:gs pos="95000">
                <a:srgbClr val="FFC0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>
                <a:solidFill>
                  <a:schemeClr val="accent3">
                    <a:lumMod val="75000"/>
                  </a:schemeClr>
                </a:solidFill>
              </a:rPr>
              <a:t>REDO</a:t>
            </a:r>
            <a:endParaRPr lang="en-GB" sz="1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344992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344992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4344992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4344992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67"/>
          <p:cNvSpPr txBox="1">
            <a:spLocks noChangeArrowheads="1"/>
          </p:cNvSpPr>
          <p:nvPr/>
        </p:nvSpPr>
        <p:spPr bwMode="auto">
          <a:xfrm>
            <a:off x="361641" y="952222"/>
            <a:ext cx="1095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Online</a:t>
            </a:r>
          </a:p>
          <a:p>
            <a:pPr algn="ctr"/>
            <a:r>
              <a:rPr lang="en-US" sz="1600" b="1" dirty="0" smtClean="0">
                <a:solidFill>
                  <a:srgbClr val="7030A0"/>
                </a:solidFill>
              </a:rPr>
              <a:t>Database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2878768" y="1296992"/>
            <a:ext cx="1095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Offline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Database</a:t>
            </a:r>
          </a:p>
        </p:txBody>
      </p:sp>
      <p:sp>
        <p:nvSpPr>
          <p:cNvPr id="35" name="Text Box 67"/>
          <p:cNvSpPr txBox="1">
            <a:spLocks noChangeArrowheads="1"/>
          </p:cNvSpPr>
          <p:nvPr/>
        </p:nvSpPr>
        <p:spPr bwMode="auto">
          <a:xfrm>
            <a:off x="4793980" y="1070450"/>
            <a:ext cx="14734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7030A0"/>
                </a:solidFill>
              </a:rPr>
              <a:t>Downstream 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Capture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</a:rPr>
              <a:t>Database</a:t>
            </a: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3" y="3753042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41"/>
          <p:cNvSpPr>
            <a:spLocks noChangeArrowheads="1"/>
          </p:cNvSpPr>
          <p:nvPr/>
        </p:nvSpPr>
        <p:spPr bwMode="auto">
          <a:xfrm>
            <a:off x="685800" y="3147949"/>
            <a:ext cx="512255" cy="739843"/>
          </a:xfrm>
          <a:prstGeom prst="upDownArrow">
            <a:avLst>
              <a:gd name="adj1" fmla="val 50000"/>
              <a:gd name="adj2" fmla="val 22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TextBox 2"/>
          <p:cNvSpPr txBox="1"/>
          <p:nvPr/>
        </p:nvSpPr>
        <p:spPr>
          <a:xfrm>
            <a:off x="1447800" y="160179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699257" y="242067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PVSS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4" name="TextBox 5"/>
          <p:cNvSpPr txBox="1"/>
          <p:nvPr/>
        </p:nvSpPr>
        <p:spPr>
          <a:xfrm>
            <a:off x="2286000" y="5030792"/>
            <a:ext cx="756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UMICH</a:t>
            </a:r>
          </a:p>
          <a:p>
            <a:pPr algn="ctr"/>
            <a:r>
              <a:rPr lang="en-GB" sz="1200" b="1" dirty="0" smtClean="0"/>
              <a:t>(USA)</a:t>
            </a:r>
            <a:endParaRPr lang="en-GB" b="1" dirty="0"/>
          </a:p>
        </p:txBody>
      </p:sp>
      <p:sp>
        <p:nvSpPr>
          <p:cNvPr id="45" name="TextBox 31"/>
          <p:cNvSpPr txBox="1"/>
          <p:nvPr/>
        </p:nvSpPr>
        <p:spPr>
          <a:xfrm>
            <a:off x="3162165" y="5030792"/>
            <a:ext cx="800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ROME</a:t>
            </a:r>
          </a:p>
          <a:p>
            <a:pPr algn="ctr"/>
            <a:r>
              <a:rPr lang="en-GB" sz="1200" b="1" dirty="0" smtClean="0"/>
              <a:t>(ITALY)</a:t>
            </a:r>
            <a:endParaRPr lang="en-GB" b="1" dirty="0"/>
          </a:p>
        </p:txBody>
      </p:sp>
      <p:sp>
        <p:nvSpPr>
          <p:cNvPr id="46" name="TextBox 32"/>
          <p:cNvSpPr txBox="1"/>
          <p:nvPr/>
        </p:nvSpPr>
        <p:spPr>
          <a:xfrm>
            <a:off x="3678112" y="5253335"/>
            <a:ext cx="1138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MUNICH</a:t>
            </a:r>
          </a:p>
          <a:p>
            <a:pPr algn="ctr"/>
            <a:r>
              <a:rPr lang="en-GB" sz="1200" b="1" dirty="0" smtClean="0"/>
              <a:t>(GERMANY)</a:t>
            </a:r>
            <a:endParaRPr lang="en-GB" b="1" dirty="0"/>
          </a:p>
        </p:txBody>
      </p:sp>
      <p:sp>
        <p:nvSpPr>
          <p:cNvPr id="47" name="TextBox 33"/>
          <p:cNvSpPr txBox="1"/>
          <p:nvPr/>
        </p:nvSpPr>
        <p:spPr>
          <a:xfrm>
            <a:off x="4531925" y="5011921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IN2P3</a:t>
            </a:r>
          </a:p>
          <a:p>
            <a:pPr algn="ctr"/>
            <a:r>
              <a:rPr lang="en-GB" sz="1200" b="1" dirty="0" smtClean="0"/>
              <a:t>(FRANCE)</a:t>
            </a:r>
            <a:endParaRPr lang="en-GB" b="1" dirty="0"/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471" y="1890711"/>
            <a:ext cx="5238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echa derecha 2"/>
          <p:cNvSpPr/>
          <p:nvPr/>
        </p:nvSpPr>
        <p:spPr>
          <a:xfrm>
            <a:off x="1462711" y="1911877"/>
            <a:ext cx="132007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49" name="Flecha derecha 48"/>
          <p:cNvSpPr/>
          <p:nvPr/>
        </p:nvSpPr>
        <p:spPr>
          <a:xfrm>
            <a:off x="1504597" y="2683396"/>
            <a:ext cx="132007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 flipV="1">
            <a:off x="2842194" y="3321655"/>
            <a:ext cx="321207" cy="8221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endCxn id="14" idx="2"/>
          </p:cNvCxnSpPr>
          <p:nvPr/>
        </p:nvCxnSpPr>
        <p:spPr>
          <a:xfrm flipH="1" flipV="1">
            <a:off x="3429000" y="3259142"/>
            <a:ext cx="80688" cy="9738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 flipH="1" flipV="1">
            <a:off x="3662458" y="3301444"/>
            <a:ext cx="513113" cy="9125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/>
          <p:nvPr/>
        </p:nvCxnSpPr>
        <p:spPr>
          <a:xfrm flipH="1" flipV="1">
            <a:off x="3907771" y="3233647"/>
            <a:ext cx="953175" cy="999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33"/>
          <p:cNvSpPr txBox="1"/>
          <p:nvPr/>
        </p:nvSpPr>
        <p:spPr>
          <a:xfrm>
            <a:off x="8067890" y="1934808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IN2P3</a:t>
            </a:r>
          </a:p>
          <a:p>
            <a:pPr algn="ctr"/>
            <a:r>
              <a:rPr lang="en-GB" sz="1200" b="1" dirty="0" smtClean="0"/>
              <a:t>(FRANCE)</a:t>
            </a:r>
            <a:endParaRPr lang="en-GB" b="1" dirty="0"/>
          </a:p>
        </p:txBody>
      </p:sp>
      <p:sp>
        <p:nvSpPr>
          <p:cNvPr id="67" name="TextBox 2"/>
          <p:cNvSpPr txBox="1"/>
          <p:nvPr/>
        </p:nvSpPr>
        <p:spPr>
          <a:xfrm rot="20332148">
            <a:off x="6115731" y="103284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68" name="Flecha derecha 67"/>
          <p:cNvSpPr/>
          <p:nvPr/>
        </p:nvSpPr>
        <p:spPr>
          <a:xfrm rot="20332148">
            <a:off x="6278582" y="1213275"/>
            <a:ext cx="132007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69" name="TextBox 2"/>
          <p:cNvSpPr txBox="1"/>
          <p:nvPr/>
        </p:nvSpPr>
        <p:spPr>
          <a:xfrm>
            <a:off x="6471239" y="175419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0" name="Flecha derecha 69"/>
          <p:cNvSpPr/>
          <p:nvPr/>
        </p:nvSpPr>
        <p:spPr>
          <a:xfrm>
            <a:off x="6243057" y="2051116"/>
            <a:ext cx="132007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71" name="TextBox 33"/>
          <p:cNvSpPr txBox="1"/>
          <p:nvPr/>
        </p:nvSpPr>
        <p:spPr>
          <a:xfrm>
            <a:off x="8059212" y="1063927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RAL</a:t>
            </a:r>
          </a:p>
          <a:p>
            <a:pPr algn="ctr"/>
            <a:r>
              <a:rPr lang="en-GB" sz="1200" b="1" dirty="0" smtClean="0"/>
              <a:t>(UK)</a:t>
            </a:r>
            <a:endParaRPr lang="en-GB" b="1" dirty="0"/>
          </a:p>
        </p:txBody>
      </p:sp>
      <p:sp>
        <p:nvSpPr>
          <p:cNvPr id="72" name="TextBox 2"/>
          <p:cNvSpPr txBox="1"/>
          <p:nvPr/>
        </p:nvSpPr>
        <p:spPr>
          <a:xfrm>
            <a:off x="6172200" y="2516192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3" name="Flecha derecha 72"/>
          <p:cNvSpPr/>
          <p:nvPr/>
        </p:nvSpPr>
        <p:spPr>
          <a:xfrm>
            <a:off x="6248400" y="2711101"/>
            <a:ext cx="132007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74" name="TextBox 2"/>
          <p:cNvSpPr txBox="1"/>
          <p:nvPr/>
        </p:nvSpPr>
        <p:spPr>
          <a:xfrm rot="1440455">
            <a:off x="6006192" y="3722278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Conditions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75" name="Flecha derecha 74"/>
          <p:cNvSpPr/>
          <p:nvPr/>
        </p:nvSpPr>
        <p:spPr>
          <a:xfrm rot="1191594">
            <a:off x="6014385" y="3353712"/>
            <a:ext cx="1690107" cy="5015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STREAMS</a:t>
            </a:r>
          </a:p>
        </p:txBody>
      </p:sp>
      <p:sp>
        <p:nvSpPr>
          <p:cNvPr id="76" name="TextBox 33"/>
          <p:cNvSpPr txBox="1"/>
          <p:nvPr/>
        </p:nvSpPr>
        <p:spPr>
          <a:xfrm>
            <a:off x="8110378" y="2795213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TRIUMF</a:t>
            </a:r>
          </a:p>
          <a:p>
            <a:pPr algn="ctr"/>
            <a:r>
              <a:rPr lang="en-GB" sz="1200" b="1" dirty="0" smtClean="0"/>
              <a:t>(CANADA)</a:t>
            </a:r>
            <a:endParaRPr lang="en-GB" b="1" dirty="0"/>
          </a:p>
        </p:txBody>
      </p:sp>
      <p:sp>
        <p:nvSpPr>
          <p:cNvPr id="77" name="TextBox 33"/>
          <p:cNvSpPr txBox="1"/>
          <p:nvPr/>
        </p:nvSpPr>
        <p:spPr>
          <a:xfrm>
            <a:off x="8110378" y="3749686"/>
            <a:ext cx="102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BNL</a:t>
            </a:r>
          </a:p>
          <a:p>
            <a:pPr algn="ctr"/>
            <a:r>
              <a:rPr lang="en-GB" sz="1200" b="1" dirty="0" smtClean="0"/>
              <a:t>(USA)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976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0"/>
                            </p:stCondLst>
                            <p:childTnLst>
                              <p:par>
                                <p:cTn id="1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500"/>
                            </p:stCondLst>
                            <p:childTnLst>
                              <p:par>
                                <p:cTn id="1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500"/>
                            </p:stCondLst>
                            <p:childTnLst>
                              <p:par>
                                <p:cTn id="2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  <p:bldP spid="34" grpId="0"/>
      <p:bldP spid="35" grpId="0"/>
      <p:bldP spid="37" grpId="0" animBg="1"/>
      <p:bldP spid="38" grpId="0"/>
      <p:bldP spid="39" grpId="0"/>
      <p:bldP spid="44" grpId="0"/>
      <p:bldP spid="45" grpId="0"/>
      <p:bldP spid="46" grpId="0"/>
      <p:bldP spid="47" grpId="0"/>
      <p:bldP spid="3" grpId="0" animBg="1"/>
      <p:bldP spid="49" grpId="0" animBg="1"/>
      <p:bldP spid="66" grpId="0"/>
      <p:bldP spid="67" grpId="0"/>
      <p:bldP spid="68" grpId="0" animBg="1"/>
      <p:bldP spid="69" grpId="0"/>
      <p:bldP spid="70" grpId="0" animBg="1"/>
      <p:bldP spid="71" grpId="0"/>
      <p:bldP spid="72" grpId="0"/>
      <p:bldP spid="73" grpId="0" animBg="1"/>
      <p:bldP spid="74" grpId="0"/>
      <p:bldP spid="75" grpId="0" animBg="1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8991601" cy="103942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Role of Database in LHC Data Management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152285" y="865414"/>
            <a:ext cx="7283152" cy="857250"/>
          </a:xfrm>
          <a:prstGeom prst="rect">
            <a:avLst/>
          </a:prstGeom>
        </p:spPr>
        <p:txBody>
          <a:bodyPr vert="horz" lIns="45720" rIns="45720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B050"/>
                </a:solidFill>
                <a:latin typeface="Arial" charset="0"/>
              </a:rPr>
              <a:t>Centralised</a:t>
            </a:r>
            <a:r>
              <a:rPr lang="en-GB" dirty="0" smtClean="0">
                <a:latin typeface="Arial" charset="0"/>
              </a:rPr>
              <a:t> configuration at CERN</a:t>
            </a:r>
            <a:endParaRPr lang="en-GB" dirty="0">
              <a:latin typeface="Arial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425004" y="1861184"/>
            <a:ext cx="7179444" cy="38701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US" altLang="en-US" smtClean="0"/>
          </a:p>
          <a:p>
            <a:pPr lvl="1">
              <a:buFont typeface="Wingdings" pitchFamily="2" charset="2"/>
              <a:buChar char="§"/>
              <a:defRPr/>
            </a:pPr>
            <a:endParaRPr lang="en-GB" altLang="en-US" dirty="0" smtClean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3380" y="5604233"/>
            <a:ext cx="2133600" cy="2738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15539C"/>
                </a:solidFill>
                <a:latin typeface="Arial" charset="0"/>
                <a:ea typeface="ＭＳ Ｐゴシック" charset="0"/>
              </a:defRPr>
            </a:lvl1pPr>
            <a:lvl2pPr>
              <a:defRPr sz="2400">
                <a:solidFill>
                  <a:srgbClr val="15539C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rgbClr val="15539C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>
                <a:solidFill>
                  <a:srgbClr val="15539C"/>
                </a:solidFill>
                <a:latin typeface="Arial" charset="0"/>
                <a:ea typeface="ＭＳ Ｐゴシック" charset="0"/>
              </a:defRPr>
            </a:lvl9pPr>
          </a:lstStyle>
          <a:p>
            <a:fld id="{FB083358-3F94-9346-A44C-D7A259E8F995}" type="slidenum">
              <a:rPr lang="en-GB" sz="1200"/>
              <a:pPr/>
              <a:t>13</a:t>
            </a:fld>
            <a:endParaRPr lang="en-GB" sz="1200" dirty="0"/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424240" y="56056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15/10/2014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2437248"/>
            <a:ext cx="13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Source databases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684420"/>
            <a:ext cx="9144000" cy="438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741" y="3026475"/>
            <a:ext cx="1687924" cy="17996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896" y="3050279"/>
            <a:ext cx="1687924" cy="179967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89400" y="2133600"/>
            <a:ext cx="139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Central GG servers</a:t>
            </a:r>
          </a:p>
          <a:p>
            <a:pPr algn="ctr"/>
            <a:endParaRPr lang="en-US" dirty="0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9488" y="3913403"/>
            <a:ext cx="1050587" cy="751817"/>
            <a:chOff x="3216" y="1728"/>
            <a:chExt cx="1201" cy="1057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9488" y="2086838"/>
            <a:ext cx="13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Source databases</a:t>
            </a:r>
            <a:endParaRPr lang="en-US" b="1" dirty="0"/>
          </a:p>
        </p:txBody>
      </p:sp>
      <p:sp>
        <p:nvSpPr>
          <p:cNvPr id="22" name="Left Arrow 21"/>
          <p:cNvSpPr/>
          <p:nvPr/>
        </p:nvSpPr>
        <p:spPr>
          <a:xfrm rot="391437">
            <a:off x="1764924" y="3375865"/>
            <a:ext cx="1742708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20750997">
            <a:off x="1572632" y="4779846"/>
            <a:ext cx="1868295" cy="317363"/>
          </a:xfrm>
          <a:prstGeom prst="leftArrow">
            <a:avLst/>
          </a:prstGeom>
          <a:solidFill>
            <a:srgbClr val="8DBA8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1757852" y="4040909"/>
            <a:ext cx="1663889" cy="317363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7816753" y="2281460"/>
            <a:ext cx="1055139" cy="802119"/>
            <a:chOff x="3216" y="1728"/>
            <a:chExt cx="1201" cy="1057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7825499" y="4253306"/>
            <a:ext cx="1040505" cy="731533"/>
            <a:chOff x="3216" y="1728"/>
            <a:chExt cx="1201" cy="1057"/>
          </a:xfrm>
        </p:grpSpPr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837158" y="5153028"/>
            <a:ext cx="1034733" cy="740604"/>
            <a:chOff x="3216" y="1728"/>
            <a:chExt cx="1201" cy="1057"/>
          </a:xfrm>
        </p:grpSpPr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821145" y="3223777"/>
            <a:ext cx="1045729" cy="774369"/>
            <a:chOff x="3216" y="1728"/>
            <a:chExt cx="1201" cy="1057"/>
          </a:xfrm>
        </p:grpSpPr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091613" y="2498803"/>
            <a:ext cx="92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A’</a:t>
            </a:r>
            <a:endParaRPr lang="en-US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092742" y="3396238"/>
            <a:ext cx="65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A”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082975" y="4455579"/>
            <a:ext cx="675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B’</a:t>
            </a:r>
            <a:endParaRPr lang="en-US" sz="28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8091613" y="5357599"/>
            <a:ext cx="74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’</a:t>
            </a:r>
            <a:endParaRPr lang="en-US" sz="2800" b="1" dirty="0"/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55134" y="2878094"/>
            <a:ext cx="936897" cy="779753"/>
            <a:chOff x="3216" y="1728"/>
            <a:chExt cx="1201" cy="1057"/>
          </a:xfrm>
        </p:grpSpPr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209488" y="4953630"/>
            <a:ext cx="1080767" cy="838544"/>
            <a:chOff x="3216" y="1728"/>
            <a:chExt cx="1201" cy="1057"/>
          </a:xfrm>
        </p:grpSpPr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3216" y="1856"/>
              <a:ext cx="1201" cy="929"/>
            </a:xfrm>
            <a:custGeom>
              <a:avLst/>
              <a:gdLst>
                <a:gd name="T0" fmla="*/ 1200 w 1201"/>
                <a:gd name="T1" fmla="*/ 0 h 929"/>
                <a:gd name="T2" fmla="*/ 1200 w 1201"/>
                <a:gd name="T3" fmla="*/ 736 h 929"/>
                <a:gd name="T4" fmla="*/ 1196 w 1201"/>
                <a:gd name="T5" fmla="*/ 759 h 929"/>
                <a:gd name="T6" fmla="*/ 1174 w 1201"/>
                <a:gd name="T7" fmla="*/ 785 h 929"/>
                <a:gd name="T8" fmla="*/ 1140 w 1201"/>
                <a:gd name="T9" fmla="*/ 814 h 929"/>
                <a:gd name="T10" fmla="*/ 1102 w 1201"/>
                <a:gd name="T11" fmla="*/ 835 h 929"/>
                <a:gd name="T12" fmla="*/ 1077 w 1201"/>
                <a:gd name="T13" fmla="*/ 847 h 929"/>
                <a:gd name="T14" fmla="*/ 1030 w 1201"/>
                <a:gd name="T15" fmla="*/ 868 h 929"/>
                <a:gd name="T16" fmla="*/ 980 w 1201"/>
                <a:gd name="T17" fmla="*/ 882 h 929"/>
                <a:gd name="T18" fmla="*/ 915 w 1201"/>
                <a:gd name="T19" fmla="*/ 901 h 929"/>
                <a:gd name="T20" fmla="*/ 846 w 1201"/>
                <a:gd name="T21" fmla="*/ 911 h 929"/>
                <a:gd name="T22" fmla="*/ 780 w 1201"/>
                <a:gd name="T23" fmla="*/ 915 h 929"/>
                <a:gd name="T24" fmla="*/ 724 w 1201"/>
                <a:gd name="T25" fmla="*/ 923 h 929"/>
                <a:gd name="T26" fmla="*/ 671 w 1201"/>
                <a:gd name="T27" fmla="*/ 928 h 929"/>
                <a:gd name="T28" fmla="*/ 530 w 1201"/>
                <a:gd name="T29" fmla="*/ 928 h 929"/>
                <a:gd name="T30" fmla="*/ 443 w 1201"/>
                <a:gd name="T31" fmla="*/ 920 h 929"/>
                <a:gd name="T32" fmla="*/ 365 w 1201"/>
                <a:gd name="T33" fmla="*/ 911 h 929"/>
                <a:gd name="T34" fmla="*/ 305 w 1201"/>
                <a:gd name="T35" fmla="*/ 901 h 929"/>
                <a:gd name="T36" fmla="*/ 249 w 1201"/>
                <a:gd name="T37" fmla="*/ 890 h 929"/>
                <a:gd name="T38" fmla="*/ 193 w 1201"/>
                <a:gd name="T39" fmla="*/ 873 h 929"/>
                <a:gd name="T40" fmla="*/ 130 w 1201"/>
                <a:gd name="T41" fmla="*/ 849 h 929"/>
                <a:gd name="T42" fmla="*/ 86 w 1201"/>
                <a:gd name="T43" fmla="*/ 828 h 929"/>
                <a:gd name="T44" fmla="*/ 49 w 1201"/>
                <a:gd name="T45" fmla="*/ 812 h 929"/>
                <a:gd name="T46" fmla="*/ 30 w 1201"/>
                <a:gd name="T47" fmla="*/ 788 h 929"/>
                <a:gd name="T48" fmla="*/ 11 w 1201"/>
                <a:gd name="T49" fmla="*/ 767 h 929"/>
                <a:gd name="T50" fmla="*/ 2 w 1201"/>
                <a:gd name="T51" fmla="*/ 750 h 929"/>
                <a:gd name="T52" fmla="*/ 0 w 1201"/>
                <a:gd name="T53" fmla="*/ 740 h 929"/>
                <a:gd name="T54" fmla="*/ 0 w 1201"/>
                <a:gd name="T55" fmla="*/ 0 h 929"/>
                <a:gd name="T56" fmla="*/ 1200 w 1201"/>
                <a:gd name="T57" fmla="*/ 0 h 9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1"/>
                <a:gd name="T88" fmla="*/ 0 h 929"/>
                <a:gd name="T89" fmla="*/ 1201 w 1201"/>
                <a:gd name="T90" fmla="*/ 929 h 9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1" h="929">
                  <a:moveTo>
                    <a:pt x="1200" y="0"/>
                  </a:moveTo>
                  <a:lnTo>
                    <a:pt x="1200" y="736"/>
                  </a:lnTo>
                  <a:lnTo>
                    <a:pt x="1196" y="759"/>
                  </a:lnTo>
                  <a:lnTo>
                    <a:pt x="1174" y="785"/>
                  </a:lnTo>
                  <a:lnTo>
                    <a:pt x="1140" y="814"/>
                  </a:lnTo>
                  <a:lnTo>
                    <a:pt x="1102" y="835"/>
                  </a:lnTo>
                  <a:lnTo>
                    <a:pt x="1077" y="847"/>
                  </a:lnTo>
                  <a:lnTo>
                    <a:pt x="1030" y="868"/>
                  </a:lnTo>
                  <a:lnTo>
                    <a:pt x="980" y="882"/>
                  </a:lnTo>
                  <a:lnTo>
                    <a:pt x="915" y="901"/>
                  </a:lnTo>
                  <a:lnTo>
                    <a:pt x="846" y="911"/>
                  </a:lnTo>
                  <a:lnTo>
                    <a:pt x="780" y="915"/>
                  </a:lnTo>
                  <a:lnTo>
                    <a:pt x="724" y="923"/>
                  </a:lnTo>
                  <a:lnTo>
                    <a:pt x="671" y="928"/>
                  </a:lnTo>
                  <a:lnTo>
                    <a:pt x="530" y="928"/>
                  </a:lnTo>
                  <a:lnTo>
                    <a:pt x="443" y="920"/>
                  </a:lnTo>
                  <a:lnTo>
                    <a:pt x="365" y="911"/>
                  </a:lnTo>
                  <a:lnTo>
                    <a:pt x="305" y="901"/>
                  </a:lnTo>
                  <a:lnTo>
                    <a:pt x="249" y="890"/>
                  </a:lnTo>
                  <a:lnTo>
                    <a:pt x="193" y="873"/>
                  </a:lnTo>
                  <a:lnTo>
                    <a:pt x="130" y="849"/>
                  </a:lnTo>
                  <a:lnTo>
                    <a:pt x="86" y="828"/>
                  </a:lnTo>
                  <a:lnTo>
                    <a:pt x="49" y="812"/>
                  </a:lnTo>
                  <a:lnTo>
                    <a:pt x="30" y="788"/>
                  </a:lnTo>
                  <a:lnTo>
                    <a:pt x="11" y="767"/>
                  </a:lnTo>
                  <a:lnTo>
                    <a:pt x="2" y="75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200" y="0"/>
                  </a:lnTo>
                </a:path>
              </a:pathLst>
            </a:custGeom>
            <a:gradFill rotWithShape="0">
              <a:gsLst>
                <a:gs pos="0">
                  <a:srgbClr val="6B8EB2"/>
                </a:gs>
                <a:gs pos="50000">
                  <a:srgbClr val="99CCFF"/>
                </a:gs>
                <a:gs pos="100000">
                  <a:srgbClr val="6B8EB2"/>
                </a:gs>
              </a:gsLst>
              <a:lin ang="0" scaled="1"/>
            </a:gradFill>
            <a:ln w="9525" cap="rnd">
              <a:noFill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Oval 8"/>
            <p:cNvSpPr>
              <a:spLocks noChangeArrowheads="1"/>
            </p:cNvSpPr>
            <p:nvPr/>
          </p:nvSpPr>
          <p:spPr bwMode="auto">
            <a:xfrm>
              <a:off x="3221" y="1728"/>
              <a:ext cx="1195" cy="252"/>
            </a:xfrm>
            <a:prstGeom prst="ellipse">
              <a:avLst/>
            </a:prstGeom>
            <a:gradFill rotWithShape="0">
              <a:gsLst>
                <a:gs pos="0">
                  <a:srgbClr val="6B8EB2"/>
                </a:gs>
                <a:gs pos="100000">
                  <a:srgbClr val="99CC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3227" y="3055941"/>
            <a:ext cx="58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554090" y="5206997"/>
            <a:ext cx="58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23227" y="4073223"/>
            <a:ext cx="582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50" name="Left Arrow 49"/>
          <p:cNvSpPr/>
          <p:nvPr/>
        </p:nvSpPr>
        <p:spPr>
          <a:xfrm rot="10370441">
            <a:off x="6202218" y="3753702"/>
            <a:ext cx="1218191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Arrow 50"/>
          <p:cNvSpPr/>
          <p:nvPr/>
        </p:nvSpPr>
        <p:spPr>
          <a:xfrm rot="9094196">
            <a:off x="5972363" y="2861658"/>
            <a:ext cx="1502527" cy="317363"/>
          </a:xfrm>
          <a:prstGeom prst="leftArrow">
            <a:avLst/>
          </a:prstGeom>
          <a:solidFill>
            <a:srgbClr val="CB794B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eft Arrow 51"/>
          <p:cNvSpPr/>
          <p:nvPr/>
        </p:nvSpPr>
        <p:spPr>
          <a:xfrm rot="10960027">
            <a:off x="6126637" y="4477297"/>
            <a:ext cx="1360852" cy="317363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Left Arrow 52"/>
          <p:cNvSpPr/>
          <p:nvPr/>
        </p:nvSpPr>
        <p:spPr>
          <a:xfrm rot="11967806">
            <a:off x="5893926" y="5224737"/>
            <a:ext cx="1531791" cy="317363"/>
          </a:xfrm>
          <a:prstGeom prst="leftArrow">
            <a:avLst/>
          </a:prstGeom>
          <a:solidFill>
            <a:srgbClr val="8DBA88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4725900" y="4489558"/>
            <a:ext cx="168448" cy="608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311362" y="4479391"/>
            <a:ext cx="166802" cy="60811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395" y="5153548"/>
            <a:ext cx="667210" cy="77065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015158" y="5143381"/>
            <a:ext cx="22232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NAS storage</a:t>
            </a:r>
          </a:p>
          <a:p>
            <a:pPr algn="ctr"/>
            <a:r>
              <a:rPr lang="en-US" sz="1400" b="1" dirty="0" smtClean="0"/>
              <a:t>with </a:t>
            </a:r>
            <a:r>
              <a:rPr lang="en-US" sz="1400" b="1" dirty="0" err="1" smtClean="0"/>
              <a:t>configuartion</a:t>
            </a:r>
            <a:r>
              <a:rPr lang="en-US" sz="1400" b="1" dirty="0" smtClean="0"/>
              <a:t>  and trail files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77552" y="1676400"/>
            <a:ext cx="135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Replica databases</a:t>
            </a:r>
            <a:endParaRPr lang="en-US" b="1" dirty="0"/>
          </a:p>
        </p:txBody>
      </p:sp>
      <p:sp>
        <p:nvSpPr>
          <p:cNvPr id="59" name="Rounded Rectangular Callout 58"/>
          <p:cNvSpPr/>
          <p:nvPr/>
        </p:nvSpPr>
        <p:spPr>
          <a:xfrm>
            <a:off x="1600200" y="1824742"/>
            <a:ext cx="2475158" cy="533078"/>
          </a:xfrm>
          <a:prstGeom prst="wedgeRoundRectCallout">
            <a:avLst>
              <a:gd name="adj1" fmla="val 56240"/>
              <a:gd name="adj2" fmla="val 796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15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500" dirty="0" err="1" smtClean="0">
                <a:solidFill>
                  <a:schemeClr val="tx1"/>
                </a:solidFill>
              </a:rPr>
              <a:t>GoldenGate</a:t>
            </a:r>
            <a:r>
              <a:rPr lang="en-US" sz="1500" dirty="0" smtClean="0">
                <a:solidFill>
                  <a:schemeClr val="tx1"/>
                </a:solidFill>
              </a:rPr>
              <a:t> processes</a:t>
            </a:r>
          </a:p>
          <a:p>
            <a:pPr marL="285750" indent="-285750">
              <a:buFontTx/>
              <a:buChar char="-"/>
            </a:pPr>
            <a:r>
              <a:rPr lang="en-US" sz="1500" dirty="0">
                <a:solidFill>
                  <a:schemeClr val="tx1"/>
                </a:solidFill>
              </a:rPr>
              <a:t>M</a:t>
            </a:r>
            <a:r>
              <a:rPr lang="en-US" sz="1500" dirty="0" smtClean="0">
                <a:solidFill>
                  <a:schemeClr val="tx1"/>
                </a:solidFill>
              </a:rPr>
              <a:t>onitoring agents</a:t>
            </a:r>
          </a:p>
          <a:p>
            <a:pPr marL="285750" indent="-285750">
              <a:buFontTx/>
              <a:buChar char="-"/>
            </a:pP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28600" y="8382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4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37" grpId="0"/>
      <p:bldP spid="38" grpId="0"/>
      <p:bldP spid="39" grpId="0"/>
      <p:bldP spid="40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72" y="0"/>
            <a:ext cx="8352928" cy="103942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Technologies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96780"/>
            <a:ext cx="8534400" cy="5656420"/>
          </a:xfrm>
        </p:spPr>
        <p:txBody>
          <a:bodyPr>
            <a:normAutofit fontScale="62500" lnSpcReduction="20000"/>
          </a:bodyPr>
          <a:lstStyle/>
          <a:p>
            <a:pPr marL="36576" indent="0">
              <a:buNone/>
            </a:pPr>
            <a:endParaRPr lang="en-US" sz="2500" dirty="0" smtClean="0">
              <a:solidFill>
                <a:srgbClr val="00B050"/>
              </a:solidFill>
            </a:endParaRPr>
          </a:p>
          <a:p>
            <a:pPr marL="36576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Streams: </a:t>
            </a:r>
            <a:r>
              <a:rPr lang="en-US" sz="2900" dirty="0" smtClean="0"/>
              <a:t>Product from Oracle to work with replications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900" dirty="0" smtClean="0"/>
              <a:t>SQL Statement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900" b="1" dirty="0" smtClean="0"/>
              <a:t>Phased out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900" dirty="0" smtClean="0">
              <a:solidFill>
                <a:srgbClr val="00B050"/>
              </a:solidFill>
            </a:endParaRPr>
          </a:p>
          <a:p>
            <a:pPr marL="36576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Active Data Guard: </a:t>
            </a:r>
            <a:r>
              <a:rPr lang="en-US" sz="2900" dirty="0" smtClean="0"/>
              <a:t>Evolution of Data Guard. “Blocks”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900" dirty="0" smtClean="0"/>
              <a:t>Supports any type of data ( “mirror”)</a:t>
            </a:r>
            <a:endParaRPr lang="en-US" sz="29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b="1" dirty="0" err="1" smtClean="0"/>
              <a:t>Only</a:t>
            </a:r>
            <a:r>
              <a:rPr lang="es-ES" sz="2900" b="1" dirty="0" smtClean="0"/>
              <a:t> Oracle </a:t>
            </a:r>
            <a:r>
              <a:rPr lang="es-ES" sz="2900" b="1" dirty="0" err="1" smtClean="0"/>
              <a:t>databases</a:t>
            </a:r>
            <a:endParaRPr lang="es-ES" sz="29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b="1" dirty="0" err="1" smtClean="0"/>
              <a:t>Supports</a:t>
            </a:r>
            <a:r>
              <a:rPr lang="es-ES" sz="2900" b="1" dirty="0" smtClean="0"/>
              <a:t> active-</a:t>
            </a:r>
            <a:r>
              <a:rPr lang="es-ES" sz="2900" b="1" dirty="0" err="1" smtClean="0"/>
              <a:t>passive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replication</a:t>
            </a:r>
            <a:endParaRPr lang="es-ES" sz="29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b="1" dirty="0" err="1" smtClean="0"/>
              <a:t>Create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read-only</a:t>
            </a:r>
            <a:r>
              <a:rPr lang="es-ES" sz="2900" b="1" dirty="0" smtClean="0"/>
              <a:t> copies of </a:t>
            </a:r>
            <a:r>
              <a:rPr lang="es-ES" sz="2900" b="1" dirty="0" err="1" smtClean="0"/>
              <a:t>production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databases</a:t>
            </a:r>
            <a:endParaRPr lang="es-ES" sz="2900" b="1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dirty="0" err="1" smtClean="0"/>
              <a:t>Used</a:t>
            </a:r>
            <a:r>
              <a:rPr lang="es-ES" sz="2900" dirty="0" smtClean="0"/>
              <a:t> </a:t>
            </a:r>
            <a:r>
              <a:rPr lang="es-ES" sz="2900" dirty="0" err="1" smtClean="0"/>
              <a:t>by</a:t>
            </a:r>
            <a:r>
              <a:rPr lang="es-ES" sz="2900" dirty="0" smtClean="0"/>
              <a:t> </a:t>
            </a:r>
            <a:r>
              <a:rPr lang="es-ES" sz="2900" b="1" dirty="0" smtClean="0"/>
              <a:t>CMS, ALICE </a:t>
            </a:r>
            <a:r>
              <a:rPr lang="es-ES" sz="2900" dirty="0" smtClean="0"/>
              <a:t>and more </a:t>
            </a:r>
            <a:r>
              <a:rPr lang="es-ES" sz="2900" dirty="0" err="1" smtClean="0"/>
              <a:t>recently</a:t>
            </a:r>
            <a:r>
              <a:rPr lang="es-ES" sz="2900" dirty="0" smtClean="0"/>
              <a:t> </a:t>
            </a:r>
            <a:r>
              <a:rPr lang="es-ES" sz="2900" dirty="0" err="1" smtClean="0"/>
              <a:t>by</a:t>
            </a:r>
            <a:r>
              <a:rPr lang="es-ES" sz="2900" dirty="0" smtClean="0"/>
              <a:t> </a:t>
            </a:r>
            <a:r>
              <a:rPr lang="es-ES" sz="2900" b="1" dirty="0" smtClean="0"/>
              <a:t>ATLAS </a:t>
            </a:r>
            <a:r>
              <a:rPr lang="es-ES" sz="2900" dirty="0" err="1" smtClean="0"/>
              <a:t>for</a:t>
            </a:r>
            <a:r>
              <a:rPr lang="es-ES" sz="2900" dirty="0" smtClean="0"/>
              <a:t> control data</a:t>
            </a:r>
            <a:endParaRPr lang="es-ES" sz="2900" dirty="0"/>
          </a:p>
          <a:p>
            <a:pPr lvl="2">
              <a:buFont typeface="Wingdings" panose="05000000000000000000" pitchFamily="2" charset="2"/>
              <a:buChar char="ü"/>
            </a:pPr>
            <a:endParaRPr lang="en-US" sz="2900" dirty="0" smtClean="0">
              <a:solidFill>
                <a:srgbClr val="00B050"/>
              </a:solidFill>
            </a:endParaRPr>
          </a:p>
          <a:p>
            <a:pPr marL="36576" indent="0">
              <a:buNone/>
            </a:pPr>
            <a:r>
              <a:rPr lang="en-US" sz="2900" dirty="0" smtClean="0">
                <a:solidFill>
                  <a:srgbClr val="00B050"/>
                </a:solidFill>
              </a:rPr>
              <a:t>Oracle </a:t>
            </a:r>
            <a:r>
              <a:rPr lang="en-US" sz="2900" dirty="0" err="1" smtClean="0">
                <a:solidFill>
                  <a:srgbClr val="00B050"/>
                </a:solidFill>
              </a:rPr>
              <a:t>GoldenGate</a:t>
            </a:r>
            <a:r>
              <a:rPr lang="en-US" sz="2900" dirty="0" smtClean="0">
                <a:solidFill>
                  <a:srgbClr val="00B050"/>
                </a:solidFill>
              </a:rPr>
              <a:t>: </a:t>
            </a:r>
            <a:r>
              <a:rPr lang="en-US" sz="2900" dirty="0" smtClean="0"/>
              <a:t>New strategy of Oracle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900" dirty="0" smtClean="0"/>
              <a:t>Extract, Data Pump and Replication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b="1" dirty="0" err="1" smtClean="0"/>
              <a:t>Heterogeneous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replication</a:t>
            </a:r>
            <a:r>
              <a:rPr lang="es-ES" sz="2900" b="1" dirty="0" smtClean="0"/>
              <a:t> (Oracle DB and non-Oracle DB)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b="1" dirty="0" err="1" smtClean="0"/>
              <a:t>Partial</a:t>
            </a:r>
            <a:r>
              <a:rPr lang="es-ES" sz="2900" b="1" dirty="0" smtClean="0"/>
              <a:t> </a:t>
            </a:r>
            <a:r>
              <a:rPr lang="es-ES" sz="2900" dirty="0" err="1" smtClean="0"/>
              <a:t>replication</a:t>
            </a:r>
            <a:endParaRPr lang="es-ES" sz="29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dirty="0" err="1" smtClean="0"/>
              <a:t>Supports</a:t>
            </a:r>
            <a:r>
              <a:rPr lang="es-ES" sz="2900" dirty="0" smtClean="0"/>
              <a:t> </a:t>
            </a:r>
            <a:r>
              <a:rPr lang="es-ES" sz="2900" b="1" dirty="0" smtClean="0"/>
              <a:t>active-active</a:t>
            </a:r>
            <a:r>
              <a:rPr lang="es-ES" sz="2900" dirty="0" smtClean="0"/>
              <a:t> </a:t>
            </a:r>
            <a:r>
              <a:rPr lang="es-ES" sz="2900" dirty="0" err="1" smtClean="0"/>
              <a:t>replication</a:t>
            </a:r>
            <a:endParaRPr lang="es-ES" sz="29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s-ES" sz="2900" dirty="0" err="1" smtClean="0"/>
              <a:t>Used</a:t>
            </a:r>
            <a:r>
              <a:rPr lang="es-ES" sz="2900" dirty="0" smtClean="0"/>
              <a:t> </a:t>
            </a:r>
            <a:r>
              <a:rPr lang="es-ES" sz="2900" dirty="0" err="1" smtClean="0"/>
              <a:t>by</a:t>
            </a:r>
            <a:r>
              <a:rPr lang="es-ES" sz="2900" dirty="0" smtClean="0"/>
              <a:t> </a:t>
            </a:r>
            <a:r>
              <a:rPr lang="es-ES" sz="2900" b="1" dirty="0" smtClean="0"/>
              <a:t>ATLAS</a:t>
            </a:r>
            <a:r>
              <a:rPr lang="es-ES" sz="2900" dirty="0" smtClean="0"/>
              <a:t> and </a:t>
            </a:r>
            <a:r>
              <a:rPr lang="es-ES" sz="2900" b="1" dirty="0" err="1" smtClean="0"/>
              <a:t>LHCb</a:t>
            </a:r>
            <a:r>
              <a:rPr lang="es-ES" sz="2900" dirty="0" smtClean="0"/>
              <a:t>	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304800" y="1039427"/>
            <a:ext cx="8458200" cy="1017973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78363" y="2194923"/>
            <a:ext cx="8458200" cy="176747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304800" y="4114800"/>
            <a:ext cx="8458200" cy="18288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9" descr="http://content.presentermedia.com/files/animsp/00008000/8005/figure_pointing_out_chart_data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94" y="9906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12"/>
          <p:cNvSpPr/>
          <p:nvPr/>
        </p:nvSpPr>
        <p:spPr>
          <a:xfrm>
            <a:off x="6815494" y="2667000"/>
            <a:ext cx="1993900" cy="342901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3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 animBg="1"/>
      <p:bldP spid="23" grpId="1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72" y="0"/>
            <a:ext cx="8352928" cy="103942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Technologies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76950"/>
            <a:ext cx="8456690" cy="4888872"/>
          </a:xfrm>
        </p:spPr>
        <p:txBody>
          <a:bodyPr>
            <a:normAutofit/>
          </a:bodyPr>
          <a:lstStyle/>
          <a:p>
            <a:pPr marL="36576" lvl="2" indent="0">
              <a:buSzPct val="80000"/>
              <a:buNone/>
            </a:pPr>
            <a:r>
              <a:rPr lang="en-US" sz="2500" dirty="0" smtClean="0"/>
              <a:t>Oracle </a:t>
            </a:r>
            <a:r>
              <a:rPr lang="en-US" sz="2500" dirty="0" err="1" smtClean="0">
                <a:solidFill>
                  <a:srgbClr val="FF0000"/>
                </a:solidFill>
              </a:rPr>
              <a:t>GoldenGate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 smtClean="0"/>
              <a:t>(</a:t>
            </a:r>
            <a:r>
              <a:rPr lang="en-US" sz="2000" dirty="0"/>
              <a:t>Currently version </a:t>
            </a:r>
            <a:r>
              <a:rPr lang="es-ES" sz="2000" b="1" dirty="0" smtClean="0"/>
              <a:t>12.1.2.1.0)</a:t>
            </a:r>
            <a:endParaRPr lang="es-ES" sz="2000" b="1" dirty="0"/>
          </a:p>
          <a:p>
            <a:pPr marL="36576" indent="0">
              <a:buNone/>
            </a:pPr>
            <a:endParaRPr lang="en-US" sz="25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 algn="ctr"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n 8"/>
          <p:cNvSpPr/>
          <p:nvPr/>
        </p:nvSpPr>
        <p:spPr>
          <a:xfrm>
            <a:off x="3581400" y="3377290"/>
            <a:ext cx="1295400" cy="889910"/>
          </a:xfrm>
          <a:prstGeom prst="can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GGSCI</a:t>
            </a:r>
            <a:endParaRPr lang="en-GB" sz="1500" dirty="0"/>
          </a:p>
        </p:txBody>
      </p:sp>
      <p:sp>
        <p:nvSpPr>
          <p:cNvPr id="10" name="Oval 9"/>
          <p:cNvSpPr/>
          <p:nvPr/>
        </p:nvSpPr>
        <p:spPr>
          <a:xfrm>
            <a:off x="5867400" y="2952746"/>
            <a:ext cx="1447800" cy="60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EXTRACT</a:t>
            </a:r>
            <a:endParaRPr lang="en-GB" sz="1400" dirty="0"/>
          </a:p>
        </p:txBody>
      </p:sp>
      <p:sp>
        <p:nvSpPr>
          <p:cNvPr id="11" name="Oval 10"/>
          <p:cNvSpPr/>
          <p:nvPr/>
        </p:nvSpPr>
        <p:spPr>
          <a:xfrm>
            <a:off x="3505200" y="4958435"/>
            <a:ext cx="1447800" cy="60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REPLICAT</a:t>
            </a:r>
            <a:endParaRPr lang="en-GB" sz="1300" dirty="0"/>
          </a:p>
        </p:txBody>
      </p:sp>
      <p:sp>
        <p:nvSpPr>
          <p:cNvPr id="12" name="Oval 11"/>
          <p:cNvSpPr/>
          <p:nvPr/>
        </p:nvSpPr>
        <p:spPr>
          <a:xfrm>
            <a:off x="5867400" y="4223657"/>
            <a:ext cx="1600200" cy="60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DATA PUMP</a:t>
            </a:r>
            <a:endParaRPr lang="en-GB" sz="1300" dirty="0"/>
          </a:p>
        </p:txBody>
      </p:sp>
      <p:sp>
        <p:nvSpPr>
          <p:cNvPr id="13" name="Oval 12"/>
          <p:cNvSpPr/>
          <p:nvPr/>
        </p:nvSpPr>
        <p:spPr>
          <a:xfrm>
            <a:off x="3467100" y="2209800"/>
            <a:ext cx="1524000" cy="60415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MANAGER</a:t>
            </a:r>
            <a:endParaRPr lang="en-GB" sz="1300" dirty="0"/>
          </a:p>
        </p:txBody>
      </p:sp>
      <p:sp>
        <p:nvSpPr>
          <p:cNvPr id="14" name="Oval 13"/>
          <p:cNvSpPr/>
          <p:nvPr/>
        </p:nvSpPr>
        <p:spPr>
          <a:xfrm>
            <a:off x="1143000" y="3520166"/>
            <a:ext cx="1600200" cy="604157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GLOBALS</a:t>
            </a:r>
            <a:endParaRPr lang="en-GB" sz="1300" dirty="0"/>
          </a:p>
        </p:txBody>
      </p:sp>
      <p:cxnSp>
        <p:nvCxnSpPr>
          <p:cNvPr id="15" name="Straight Arrow Connector 14"/>
          <p:cNvCxnSpPr>
            <a:stCxn id="9" idx="1"/>
            <a:endCxn id="13" idx="4"/>
          </p:cNvCxnSpPr>
          <p:nvPr/>
        </p:nvCxnSpPr>
        <p:spPr>
          <a:xfrm flipV="1">
            <a:off x="4229100" y="2813957"/>
            <a:ext cx="0" cy="56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4"/>
          </p:cNvCxnSpPr>
          <p:nvPr/>
        </p:nvCxnSpPr>
        <p:spPr>
          <a:xfrm flipV="1">
            <a:off x="4876800" y="3254824"/>
            <a:ext cx="990600" cy="5674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  <a:endCxn id="12" idx="2"/>
          </p:cNvCxnSpPr>
          <p:nvPr/>
        </p:nvCxnSpPr>
        <p:spPr>
          <a:xfrm>
            <a:off x="4876800" y="3822245"/>
            <a:ext cx="990600" cy="7034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11" idx="0"/>
          </p:cNvCxnSpPr>
          <p:nvPr/>
        </p:nvCxnSpPr>
        <p:spPr>
          <a:xfrm>
            <a:off x="4229100" y="4267200"/>
            <a:ext cx="0" cy="691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4" idx="6"/>
          </p:cNvCxnSpPr>
          <p:nvPr/>
        </p:nvCxnSpPr>
        <p:spPr>
          <a:xfrm flipH="1">
            <a:off x="2743200" y="3822245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3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13831" y="977898"/>
            <a:ext cx="4601370" cy="556817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164431" y="5689600"/>
            <a:ext cx="3695601" cy="330200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1" y="2201862"/>
            <a:ext cx="745013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18368" y="1650999"/>
            <a:ext cx="4314825" cy="458490"/>
          </a:xfrm>
          <a:prstGeom prst="rect">
            <a:avLst/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3943" y="2112664"/>
            <a:ext cx="0" cy="1287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940885" y="1650999"/>
            <a:ext cx="43931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 err="1">
                <a:solidFill>
                  <a:schemeClr val="tx1"/>
                </a:solidFill>
              </a:rPr>
              <a:t>Commited</a:t>
            </a:r>
            <a:r>
              <a:rPr lang="en-US" altLang="en-US" sz="1200" dirty="0">
                <a:solidFill>
                  <a:schemeClr val="tx1"/>
                </a:solidFill>
              </a:rPr>
              <a:t> changes are captured as they occur by reading the transaction logs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833268" y="4346574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343943" y="496569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43943" y="5260974"/>
            <a:ext cx="34893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5243" y="5270499"/>
            <a:ext cx="0" cy="419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9"/>
          <p:cNvSpPr txBox="1">
            <a:spLocks noChangeArrowheads="1"/>
          </p:cNvSpPr>
          <p:nvPr/>
        </p:nvSpPr>
        <p:spPr bwMode="auto">
          <a:xfrm>
            <a:off x="1261268" y="5743574"/>
            <a:ext cx="475089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>
                <a:solidFill>
                  <a:schemeClr val="tx1"/>
                </a:solidFill>
              </a:rPr>
              <a:t>Trail files: Stages and queues  data for routing</a:t>
            </a:r>
            <a:endParaRPr lang="en-GB" altLang="en-US" sz="120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994943" y="4765674"/>
            <a:ext cx="2476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2699792" y="888385"/>
            <a:ext cx="4973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</a:rPr>
              <a:t>Applies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data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with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transaction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integrity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sz="1200" dirty="0">
                <a:solidFill>
                  <a:schemeClr val="tx1"/>
                </a:solidFill>
              </a:rPr>
              <a:t>transforming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the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data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as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1200" dirty="0">
                <a:solidFill>
                  <a:schemeClr val="tx1"/>
                </a:solidFill>
              </a:rPr>
              <a:t>required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681168" y="1534715"/>
            <a:ext cx="15700" cy="186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500018" y="4503737"/>
            <a:ext cx="1881982" cy="614362"/>
          </a:xfrm>
          <a:prstGeom prst="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6500018" y="4503109"/>
            <a:ext cx="196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>
                <a:solidFill>
                  <a:schemeClr val="tx1"/>
                </a:solidFill>
              </a:rPr>
              <a:t>Distribute data for routing to multiple targets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28600" y="0"/>
            <a:ext cx="8352928" cy="1039427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Technologies: OGG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8382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16" grpId="0"/>
      <p:bldP spid="18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2.bp.blogspot.com/-bTCHbTRAd3w/UIVzNm2v44I/AAAAAAAABHI/QvT2NfIKJC0/s1600/lu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" y="2418646"/>
            <a:ext cx="2026768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573"/>
            <a:ext cx="8352928" cy="103942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Technologies: OGG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066800"/>
            <a:ext cx="7770890" cy="4999022"/>
          </a:xfrm>
        </p:spPr>
        <p:txBody>
          <a:bodyPr>
            <a:normAutofit/>
          </a:bodyPr>
          <a:lstStyle/>
          <a:p>
            <a:pPr marL="448056" lvl="1" indent="0">
              <a:spcAft>
                <a:spcPts val="1200"/>
              </a:spcAft>
              <a:buNone/>
            </a:pPr>
            <a:endParaRPr lang="en-GB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sz="2500" dirty="0" smtClean="0"/>
              <a:t>CERN </a:t>
            </a:r>
            <a:r>
              <a:rPr lang="en-GB" sz="2500" dirty="0"/>
              <a:t>since 2010 intensively evaluates </a:t>
            </a:r>
            <a:r>
              <a:rPr lang="en-GB" sz="2500" dirty="0" smtClean="0"/>
              <a:t>Oracle </a:t>
            </a:r>
            <a:r>
              <a:rPr lang="en-GB" sz="2500" dirty="0" err="1" smtClean="0"/>
              <a:t>GoldenGate</a:t>
            </a:r>
            <a:r>
              <a:rPr lang="en-GB" sz="2500" dirty="0" smtClean="0"/>
              <a:t> as part of </a:t>
            </a:r>
            <a:r>
              <a:rPr lang="en-GB" sz="2500" dirty="0" err="1" smtClean="0"/>
              <a:t>Openlab</a:t>
            </a:r>
            <a:r>
              <a:rPr lang="en-GB" sz="2500" dirty="0" smtClean="0"/>
              <a:t> program</a:t>
            </a:r>
            <a:endParaRPr lang="en-GB" sz="25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GG is the </a:t>
            </a:r>
            <a:r>
              <a:rPr lang="en-GB" dirty="0">
                <a:solidFill>
                  <a:srgbClr val="C00000"/>
                </a:solidFill>
              </a:rPr>
              <a:t>recommended </a:t>
            </a:r>
            <a:r>
              <a:rPr lang="en-GB" dirty="0"/>
              <a:t>replication technology by Oracle</a:t>
            </a:r>
          </a:p>
          <a:p>
            <a:pPr lvl="5"/>
            <a:r>
              <a:rPr lang="en-GB" dirty="0"/>
              <a:t>Streams is in maintenance mode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C00000"/>
                </a:solidFill>
              </a:rPr>
              <a:t>Active Data Guard </a:t>
            </a:r>
            <a:r>
              <a:rPr lang="en-GB" dirty="0"/>
              <a:t>does not apply in all cases</a:t>
            </a:r>
          </a:p>
          <a:p>
            <a:pPr lvl="5"/>
            <a:r>
              <a:rPr lang="en-GB" dirty="0" smtClean="0"/>
              <a:t>Partial </a:t>
            </a:r>
            <a:r>
              <a:rPr lang="en-GB" dirty="0"/>
              <a:t>database replication to remote </a:t>
            </a:r>
            <a:r>
              <a:rPr lang="en-GB" dirty="0" smtClean="0"/>
              <a:t>sites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C00000"/>
                </a:solidFill>
              </a:rPr>
              <a:t>Migration from Streams to Oracle </a:t>
            </a:r>
            <a:r>
              <a:rPr lang="en-GB" dirty="0" err="1" smtClean="0">
                <a:solidFill>
                  <a:srgbClr val="C00000"/>
                </a:solidFill>
              </a:rPr>
              <a:t>GoldenGate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done during July – September 2014 in our Production databases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sz="3600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41773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ángulo 3"/>
          <p:cNvSpPr/>
          <p:nvPr/>
        </p:nvSpPr>
        <p:spPr>
          <a:xfrm>
            <a:off x="228600" y="1083360"/>
            <a:ext cx="421493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" indent="0">
              <a:buNone/>
            </a:pPr>
            <a:r>
              <a:rPr lang="en-US" sz="2500" dirty="0"/>
              <a:t>Oracle </a:t>
            </a:r>
            <a:r>
              <a:rPr lang="en-US" sz="2500" dirty="0" err="1">
                <a:solidFill>
                  <a:srgbClr val="00B050"/>
                </a:solidFill>
              </a:rPr>
              <a:t>GoldenGate@CERN</a:t>
            </a:r>
            <a:endParaRPr lang="en-US" sz="2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72" y="228600"/>
            <a:ext cx="8352928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M</a:t>
            </a:r>
            <a:r>
              <a:rPr lang="en-US" sz="4400" b="1" dirty="0" smtClean="0"/>
              <a:t>onitoring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43000"/>
            <a:ext cx="8827129" cy="49228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GGSCI environment</a:t>
            </a:r>
          </a:p>
          <a:p>
            <a:pPr marL="36576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Oracle </a:t>
            </a:r>
            <a:r>
              <a:rPr lang="en-US" dirty="0" err="1" smtClean="0"/>
              <a:t>GoldenGate</a:t>
            </a:r>
            <a:r>
              <a:rPr lang="en-US" dirty="0" smtClean="0"/>
              <a:t> Director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OGG Enterprise Manager plugin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CERN’s Streams Monitor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57672" y="228600"/>
            <a:ext cx="8352928" cy="1039427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Monitoring: </a:t>
            </a:r>
            <a:r>
              <a:rPr lang="en-US" sz="2800" dirty="0"/>
              <a:t>GGSCI </a:t>
            </a:r>
            <a:r>
              <a:rPr lang="en-US" sz="2800" dirty="0" smtClean="0"/>
              <a:t>environment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43000"/>
            <a:ext cx="8827129" cy="49228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GGSCI environment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181600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02" y="2403290"/>
            <a:ext cx="6583832" cy="232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34" y="1600200"/>
            <a:ext cx="61214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610" y="46456"/>
            <a:ext cx="5676590" cy="673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11414"/>
            <a:ext cx="9067800" cy="94044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400" dirty="0"/>
              <a:t>Replication Technologies </a:t>
            </a:r>
            <a:r>
              <a:rPr lang="en-GB" sz="3900" dirty="0"/>
              <a:t>at </a:t>
            </a:r>
            <a:r>
              <a:rPr lang="en-GB" sz="4800" dirty="0"/>
              <a:t>WLCG 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3124200"/>
            <a:ext cx="6283106" cy="954916"/>
          </a:xfrm>
        </p:spPr>
        <p:txBody>
          <a:bodyPr/>
          <a:lstStyle/>
          <a:p>
            <a:r>
              <a:rPr lang="en-GB" dirty="0" smtClean="0"/>
              <a:t>Lorena Lobato Pardavila</a:t>
            </a:r>
          </a:p>
          <a:p>
            <a:r>
              <a:rPr lang="en-GB" dirty="0" smtClean="0"/>
              <a:t>CERN IT Department – DB Group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600200" y="6280857"/>
            <a:ext cx="7543801" cy="365125"/>
          </a:xfrm>
        </p:spPr>
        <p:txBody>
          <a:bodyPr/>
          <a:lstStyle/>
          <a:p>
            <a:r>
              <a:rPr lang="en-US" dirty="0"/>
              <a:t>JINR/CERN Grid and Management Information Systems, </a:t>
            </a:r>
            <a:r>
              <a:rPr lang="en-US" dirty="0" err="1"/>
              <a:t>Dubna</a:t>
            </a:r>
            <a:r>
              <a:rPr lang="en-US" dirty="0"/>
              <a:t> (Russia)</a:t>
            </a:r>
          </a:p>
          <a:p>
            <a:r>
              <a:rPr lang="en-US" dirty="0"/>
              <a:t>			22</a:t>
            </a:r>
            <a:r>
              <a:rPr lang="en-US" baseline="30000" dirty="0"/>
              <a:t>nd</a:t>
            </a:r>
            <a:r>
              <a:rPr lang="en-US" dirty="0"/>
              <a:t> October,2014</a:t>
            </a:r>
            <a:endParaRPr lang="en-GB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28057"/>
            <a:ext cx="2029894" cy="164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://4.bp.blogspot.com/-p6PJcyVN5Sc/T2lb7tuuLmI/AAAAAAAAEDg/24LRjN7JIrE/s400/cern-logo-i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8" y="2928057"/>
            <a:ext cx="1640717" cy="16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990600"/>
            <a:ext cx="8827129" cy="49228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1600" dirty="0" smtClean="0">
                <a:cs typeface="Times New Roman" pitchFamily="18" charset="0"/>
              </a:rPr>
              <a:t>Multi-tiered</a:t>
            </a:r>
            <a:r>
              <a:rPr lang="en-US" altLang="en-US" sz="1600" dirty="0">
                <a:cs typeface="Times New Roman" pitchFamily="18" charset="0"/>
              </a:rPr>
              <a:t>, client-server application that enables the configuration and management of Oracle </a:t>
            </a:r>
            <a:r>
              <a:rPr lang="en-US" altLang="en-US" sz="1600" dirty="0" err="1">
                <a:cs typeface="Times New Roman" pitchFamily="18" charset="0"/>
              </a:rPr>
              <a:t>GoldenGate</a:t>
            </a:r>
            <a:r>
              <a:rPr lang="en-US" altLang="en-US" sz="1600" dirty="0">
                <a:cs typeface="Times New Roman" pitchFamily="18" charset="0"/>
              </a:rPr>
              <a:t> instances from a remote client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672" y="332173"/>
            <a:ext cx="8352928" cy="1039427"/>
          </a:xfrm>
          <a:prstGeom prst="rect">
            <a:avLst/>
          </a:prstGeom>
        </p:spPr>
        <p:txBody>
          <a:bodyPr vert="horz" lIns="45720" rIns="45720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Monitoring</a:t>
            </a:r>
            <a:r>
              <a:rPr lang="en-US" sz="3600" b="1" dirty="0" smtClean="0"/>
              <a:t>: </a:t>
            </a:r>
            <a:r>
              <a:rPr lang="en-US" sz="3600" dirty="0"/>
              <a:t>Oracle </a:t>
            </a:r>
            <a:r>
              <a:rPr lang="en-US" sz="3600" dirty="0" err="1"/>
              <a:t>GoldenGate</a:t>
            </a:r>
            <a:r>
              <a:rPr lang="en-US" sz="3600" dirty="0"/>
              <a:t> Director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07962" y="1781457"/>
            <a:ext cx="1697038" cy="40377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71800" y="1935345"/>
            <a:ext cx="2948901" cy="31082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3513" y="1781456"/>
            <a:ext cx="8980487" cy="42843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4588" y="1781457"/>
            <a:ext cx="1561419" cy="398490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04800" y="2057400"/>
            <a:ext cx="1447800" cy="658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28" y="1959429"/>
            <a:ext cx="3091546" cy="309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 descr="https://encrypted-tbn3.gstatic.com/images?q=tbn:ANd9GcSOBGEJ8jxl-axnkFb9RmDJCA8LU2elHiwiagCKPyo7hGod5D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343" y="4143184"/>
            <a:ext cx="681034" cy="6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n 14"/>
          <p:cNvSpPr/>
          <p:nvPr/>
        </p:nvSpPr>
        <p:spPr>
          <a:xfrm>
            <a:off x="3276600" y="5402960"/>
            <a:ext cx="2362200" cy="638365"/>
          </a:xfrm>
          <a:prstGeom prst="can">
            <a:avLst/>
          </a:prstGeom>
          <a:gradFill>
            <a:gsLst>
              <a:gs pos="76000">
                <a:schemeClr val="tx1"/>
              </a:gs>
              <a:gs pos="100000">
                <a:schemeClr val="accent1">
                  <a:tint val="96000"/>
                  <a:shade val="80000"/>
                  <a:satMod val="105000"/>
                </a:schemeClr>
              </a:gs>
              <a:gs pos="0">
                <a:schemeClr val="accent1">
                  <a:tint val="96000"/>
                  <a:shade val="59000"/>
                  <a:satMod val="120000"/>
                </a:schemeClr>
              </a:gs>
              <a:gs pos="3000">
                <a:schemeClr val="accent1">
                  <a:shade val="57000"/>
                  <a:satMod val="120000"/>
                </a:schemeClr>
              </a:gs>
              <a:gs pos="0">
                <a:schemeClr val="accent1">
                  <a:shade val="56000"/>
                  <a:satMod val="145000"/>
                </a:schemeClr>
              </a:gs>
              <a:gs pos="0">
                <a:schemeClr val="accent1">
                  <a:shade val="63000"/>
                  <a:satMod val="160000"/>
                </a:schemeClr>
              </a:gs>
              <a:gs pos="0">
                <a:schemeClr val="accent1">
                  <a:tint val="99555"/>
                  <a:satMod val="15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OGG DIRECTOR DATABASE</a:t>
            </a:r>
            <a:endParaRPr lang="en-GB" sz="1200" dirty="0"/>
          </a:p>
        </p:txBody>
      </p:sp>
      <p:sp>
        <p:nvSpPr>
          <p:cNvPr id="16" name="Can 15"/>
          <p:cNvSpPr/>
          <p:nvPr/>
        </p:nvSpPr>
        <p:spPr>
          <a:xfrm>
            <a:off x="7772399" y="3092314"/>
            <a:ext cx="838200" cy="793886"/>
          </a:xfrm>
          <a:prstGeom prst="ca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GGSCI</a:t>
            </a:r>
            <a:endParaRPr lang="en-GB" sz="1300" dirty="0"/>
          </a:p>
        </p:txBody>
      </p:sp>
      <p:sp>
        <p:nvSpPr>
          <p:cNvPr id="17" name="Can 16"/>
          <p:cNvSpPr/>
          <p:nvPr/>
        </p:nvSpPr>
        <p:spPr>
          <a:xfrm>
            <a:off x="7772399" y="4165602"/>
            <a:ext cx="838200" cy="833438"/>
          </a:xfrm>
          <a:prstGeom prst="ca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GGSCI</a:t>
            </a:r>
            <a:endParaRPr lang="en-GB" sz="1300" dirty="0"/>
          </a:p>
        </p:txBody>
      </p:sp>
      <p:sp>
        <p:nvSpPr>
          <p:cNvPr id="18" name="TextBox 17"/>
          <p:cNvSpPr txBox="1"/>
          <p:nvPr/>
        </p:nvSpPr>
        <p:spPr>
          <a:xfrm>
            <a:off x="264771" y="5213874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Clients</a:t>
            </a:r>
            <a:endParaRPr lang="en-GB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96709" y="4766592"/>
            <a:ext cx="172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Monitor Agent</a:t>
            </a:r>
            <a:endParaRPr lang="en-GB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4588" y="5243144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Instances</a:t>
            </a:r>
            <a:endParaRPr lang="en-GB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5902" y="2134868"/>
            <a:ext cx="142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Director Web</a:t>
            </a:r>
            <a:endParaRPr lang="en-GB" sz="1400" b="1" dirty="0"/>
          </a:p>
        </p:txBody>
      </p:sp>
      <p:sp>
        <p:nvSpPr>
          <p:cNvPr id="22" name="Can 21"/>
          <p:cNvSpPr/>
          <p:nvPr/>
        </p:nvSpPr>
        <p:spPr>
          <a:xfrm>
            <a:off x="7772399" y="1981200"/>
            <a:ext cx="838200" cy="793886"/>
          </a:xfrm>
          <a:prstGeom prst="ca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GGSCI</a:t>
            </a:r>
            <a:endParaRPr lang="en-GB" sz="1300" dirty="0"/>
          </a:p>
        </p:txBody>
      </p:sp>
      <p:sp>
        <p:nvSpPr>
          <p:cNvPr id="23" name="Rounded Rectangle 22"/>
          <p:cNvSpPr/>
          <p:nvPr/>
        </p:nvSpPr>
        <p:spPr>
          <a:xfrm>
            <a:off x="3374570" y="2134162"/>
            <a:ext cx="2204016" cy="694184"/>
          </a:xfrm>
          <a:prstGeom prst="roundRect">
            <a:avLst/>
          </a:prstGeom>
          <a:gradFill>
            <a:gsLst>
              <a:gs pos="0">
                <a:schemeClr val="accent1">
                  <a:tint val="73000"/>
                  <a:satMod val="150000"/>
                  <a:alpha val="82000"/>
                </a:schemeClr>
              </a:gs>
              <a:gs pos="77000">
                <a:schemeClr val="accent1">
                  <a:tint val="96000"/>
                  <a:shade val="80000"/>
                  <a:satMod val="105000"/>
                </a:schemeClr>
              </a:gs>
              <a:gs pos="96000">
                <a:schemeClr val="accent1">
                  <a:tint val="96000"/>
                  <a:shade val="59000"/>
                  <a:satMod val="120000"/>
                  <a:lumMod val="21000"/>
                  <a:lumOff val="79000"/>
                  <a:alpha val="15000"/>
                </a:schemeClr>
              </a:gs>
              <a:gs pos="100000">
                <a:schemeClr val="accent1">
                  <a:shade val="57000"/>
                  <a:satMod val="120000"/>
                </a:schemeClr>
              </a:gs>
              <a:gs pos="80000">
                <a:schemeClr val="accent1">
                  <a:shade val="56000"/>
                  <a:satMod val="145000"/>
                </a:schemeClr>
              </a:gs>
              <a:gs pos="88000">
                <a:schemeClr val="accent1">
                  <a:shade val="63000"/>
                  <a:satMod val="160000"/>
                </a:schemeClr>
              </a:gs>
              <a:gs pos="100000">
                <a:schemeClr val="accent1">
                  <a:tint val="99555"/>
                  <a:satMod val="15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21581" y="3151376"/>
            <a:ext cx="1447800" cy="658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33741" y="3227858"/>
            <a:ext cx="142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Director Client</a:t>
            </a:r>
            <a:endParaRPr lang="en-GB" sz="14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378390" y="4254631"/>
            <a:ext cx="1390991" cy="6586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345902" y="4327036"/>
            <a:ext cx="1423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Director Administrator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505200" y="2231307"/>
            <a:ext cx="203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Director Server Application</a:t>
            </a:r>
            <a:endParaRPr lang="en-GB" sz="1400" b="1" dirty="0"/>
          </a:p>
        </p:txBody>
      </p:sp>
      <p:cxnSp>
        <p:nvCxnSpPr>
          <p:cNvPr id="29" name="Straight Connector 28"/>
          <p:cNvCxnSpPr>
            <a:stCxn id="24" idx="3"/>
            <a:endCxn id="9" idx="1"/>
          </p:cNvCxnSpPr>
          <p:nvPr/>
        </p:nvCxnSpPr>
        <p:spPr>
          <a:xfrm>
            <a:off x="1769381" y="3480688"/>
            <a:ext cx="1202419" cy="8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69381" y="4594143"/>
            <a:ext cx="1202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1" idx="3"/>
          </p:cNvCxnSpPr>
          <p:nvPr/>
        </p:nvCxnSpPr>
        <p:spPr>
          <a:xfrm>
            <a:off x="1769381" y="2396478"/>
            <a:ext cx="1202419" cy="9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0701" y="2397393"/>
            <a:ext cx="18516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20701" y="4582321"/>
            <a:ext cx="1851699" cy="16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3"/>
            <a:endCxn id="16" idx="2"/>
          </p:cNvCxnSpPr>
          <p:nvPr/>
        </p:nvCxnSpPr>
        <p:spPr>
          <a:xfrm flipV="1">
            <a:off x="5920701" y="3489257"/>
            <a:ext cx="1851698" cy="2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056390" y="1627569"/>
            <a:ext cx="286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Director Server Domain</a:t>
            </a:r>
            <a:endParaRPr lang="en-GB" sz="1400" b="1" dirty="0"/>
          </a:p>
        </p:txBody>
      </p:sp>
      <p:cxnSp>
        <p:nvCxnSpPr>
          <p:cNvPr id="36" name="Straight Connector 35"/>
          <p:cNvCxnSpPr>
            <a:stCxn id="23" idx="2"/>
          </p:cNvCxnSpPr>
          <p:nvPr/>
        </p:nvCxnSpPr>
        <p:spPr>
          <a:xfrm>
            <a:off x="4476578" y="2828346"/>
            <a:ext cx="11967" cy="12394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5" idx="1"/>
          </p:cNvCxnSpPr>
          <p:nvPr/>
        </p:nvCxnSpPr>
        <p:spPr>
          <a:xfrm>
            <a:off x="4446251" y="5043590"/>
            <a:ext cx="11449" cy="3593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8" y="364830"/>
            <a:ext cx="8843582" cy="561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26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43000"/>
            <a:ext cx="8827129" cy="49228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AU" sz="2000" dirty="0"/>
              <a:t>For installing the plug-in:</a:t>
            </a:r>
          </a:p>
          <a:p>
            <a:endParaRPr lang="en-GB" sz="1800" dirty="0"/>
          </a:p>
          <a:p>
            <a:pPr lvl="1">
              <a:buFont typeface="Courier New"/>
              <a:buChar char="o"/>
            </a:pPr>
            <a:r>
              <a:rPr lang="en-US" sz="1800" dirty="0"/>
              <a:t>Enterprise Manager Cloud Control 12c Bundle Patch 1 (12.1.0.1) and later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Oracle </a:t>
            </a:r>
            <a:r>
              <a:rPr lang="en-US" sz="1800" dirty="0" err="1"/>
              <a:t>GoldenGate</a:t>
            </a:r>
            <a:r>
              <a:rPr lang="en-US" sz="1800" dirty="0"/>
              <a:t> 11g Release 2 (11.2.1.0.1) and later</a:t>
            </a:r>
          </a:p>
          <a:p>
            <a:pPr>
              <a:buFont typeface="Courier New"/>
              <a:buChar char="o"/>
            </a:pPr>
            <a:endParaRPr lang="en-US" sz="1800" dirty="0"/>
          </a:p>
          <a:p>
            <a:pPr>
              <a:buFont typeface="Wingdings" charset="2"/>
              <a:buChar char="q"/>
            </a:pPr>
            <a:r>
              <a:rPr lang="en-US" sz="2000" dirty="0"/>
              <a:t>Management features:</a:t>
            </a:r>
          </a:p>
          <a:p>
            <a:pPr>
              <a:buFont typeface="Courier New"/>
              <a:buChar char="o"/>
            </a:pPr>
            <a:endParaRPr lang="en-US" sz="1800" dirty="0"/>
          </a:p>
          <a:p>
            <a:pPr lvl="1">
              <a:buFont typeface="Courier New"/>
              <a:buChar char="o"/>
            </a:pPr>
            <a:r>
              <a:rPr lang="en-US" sz="1800" dirty="0"/>
              <a:t>Monitor Oracle </a:t>
            </a:r>
            <a:r>
              <a:rPr lang="en-US" sz="1800" dirty="0" err="1"/>
              <a:t>GoldenGate</a:t>
            </a:r>
            <a:r>
              <a:rPr lang="en-US" sz="1800" dirty="0"/>
              <a:t> instances.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Gather configuration data and track configuration changes for Oracle </a:t>
            </a:r>
            <a:r>
              <a:rPr lang="en-US" sz="1800" dirty="0" err="1"/>
              <a:t>GoldenGate</a:t>
            </a:r>
            <a:r>
              <a:rPr lang="en-US" sz="1800" dirty="0"/>
              <a:t> instances.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Raise alerts and violations based on thresholds set on monitored targets and configuration data.</a:t>
            </a:r>
          </a:p>
          <a:p>
            <a:pPr lvl="1">
              <a:buFont typeface="Courier New"/>
              <a:buChar char="o"/>
            </a:pPr>
            <a:r>
              <a:rPr lang="en-US" sz="1800" dirty="0"/>
              <a:t>Support monitoring by a remote Agent. A Local Agent is an agent running on the same host as the Oracle </a:t>
            </a:r>
            <a:r>
              <a:rPr lang="en-US" sz="1800" dirty="0" err="1"/>
              <a:t>GoldenGate</a:t>
            </a:r>
            <a:r>
              <a:rPr lang="en-US" sz="1800" dirty="0"/>
              <a:t> instance. </a:t>
            </a:r>
          </a:p>
          <a:p>
            <a:pPr marL="36576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672" y="228600"/>
            <a:ext cx="8733928" cy="1039427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Monitoring: </a:t>
            </a:r>
            <a:r>
              <a:rPr lang="en-US" sz="3300" dirty="0"/>
              <a:t>OGG Enterprise Manager Plug-in</a:t>
            </a:r>
            <a:r>
              <a:rPr lang="en-US" sz="3300" b="1" dirty="0" smtClean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" y="1371600"/>
            <a:ext cx="913179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1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1143000"/>
            <a:ext cx="8827129" cy="492282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7672" y="228600"/>
            <a:ext cx="8733928" cy="1039427"/>
          </a:xfrm>
          <a:prstGeom prst="rect">
            <a:avLst/>
          </a:prstGeom>
        </p:spPr>
        <p:txBody>
          <a:bodyPr vert="horz" lIns="45720" rIns="45720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Monitoring: </a:t>
            </a:r>
            <a:r>
              <a:rPr lang="en-US" sz="3300" dirty="0" smtClean="0"/>
              <a:t>CERN’s Streams Monitor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GB" sz="2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11" descr="monitor_streams_atlas.tiff"/>
          <p:cNvPicPr>
            <a:picLocks noChangeAspect="1"/>
          </p:cNvPicPr>
          <p:nvPr/>
        </p:nvPicPr>
        <p:blipFill>
          <a:blip r:embed="rId3" cstate="print"/>
          <a:srcRect l="28992" r="28992"/>
          <a:stretch>
            <a:fillRect/>
          </a:stretch>
        </p:blipFill>
        <p:spPr>
          <a:xfrm>
            <a:off x="162961" y="1176950"/>
            <a:ext cx="8827129" cy="488887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0" name="Picture 9" descr="monitor_streams_atlas_details_source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905000"/>
            <a:ext cx="3167188" cy="335540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4" y="38100"/>
            <a:ext cx="8890571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52928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Verification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1" y="2590800"/>
            <a:ext cx="8827129" cy="347502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B050"/>
                </a:solidFill>
              </a:rPr>
              <a:t>Most important </a:t>
            </a:r>
            <a:r>
              <a:rPr lang="en-US" dirty="0" smtClean="0"/>
              <a:t>after doing any operation…</a:t>
            </a:r>
          </a:p>
          <a:p>
            <a:pPr marL="114300" indent="0">
              <a:buNone/>
            </a:pPr>
            <a:r>
              <a:rPr lang="en-US" sz="1500" b="1" dirty="0" smtClean="0">
                <a:solidFill>
                  <a:srgbClr val="FF0000"/>
                </a:solidFill>
              </a:rPr>
              <a:t>			</a:t>
            </a:r>
            <a:r>
              <a:rPr lang="en-US" sz="3500" b="1" dirty="0" smtClean="0">
                <a:solidFill>
                  <a:srgbClr val="FF0000"/>
                </a:solidFill>
              </a:rPr>
              <a:t>VERIFICATION</a:t>
            </a:r>
            <a:endParaRPr lang="en-GB" sz="35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www.channelpronetwork.com/sites/default/files/thumbnails/slide-gallery/funny-error-mess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5690"/>
            <a:ext cx="9144000" cy="516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Verification: Oracle GG </a:t>
            </a:r>
            <a:r>
              <a:rPr lang="en-US" sz="4000" b="1" dirty="0" err="1" smtClean="0"/>
              <a:t>Veridata</a:t>
            </a:r>
            <a:r>
              <a:rPr lang="en-US" sz="2400" dirty="0"/>
              <a:t/>
            </a:r>
            <a:br>
              <a:rPr lang="en-US" sz="2400" dirty="0"/>
            </a:b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34589" y="2362200"/>
            <a:ext cx="1561419" cy="35058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44499" y="4655343"/>
            <a:ext cx="1447800" cy="1066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114800" y="3399797"/>
            <a:ext cx="13716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2961" y="1219200"/>
            <a:ext cx="8981039" cy="48466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Is a high-performance cross-platform data comparison tool that supports </a:t>
            </a:r>
            <a:r>
              <a:rPr lang="en-GB" altLang="en-US" sz="1800" dirty="0" smtClean="0">
                <a:solidFill>
                  <a:srgbClr val="00B050"/>
                </a:solidFill>
              </a:rPr>
              <a:t>high-volume compares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Allows data consistency validation on </a:t>
            </a:r>
            <a:r>
              <a:rPr lang="en-GB" altLang="en-US" sz="1800" dirty="0" smtClean="0">
                <a:solidFill>
                  <a:srgbClr val="00B050"/>
                </a:solidFill>
              </a:rPr>
              <a:t>“hot” data sets</a:t>
            </a:r>
          </a:p>
          <a:p>
            <a:pPr marL="0" indent="0" algn="just"/>
            <a:endParaRPr lang="en-GB" altLang="en-US" sz="1800" dirty="0" smtClean="0">
              <a:solidFill>
                <a:schemeClr val="accent6"/>
              </a:solidFill>
            </a:endParaRPr>
          </a:p>
          <a:p>
            <a:pPr marL="36576" indent="0">
              <a:buFont typeface="Arial"/>
              <a:buNone/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AutoShape 2" descr="data:image/jpeg;base64,/9j/4AAQSkZJRgABAQAAAQABAAD/2wCEAAkGBxAMEBINDRAQDw8QEA8PDw8NDxIPDw0PFRIaGBQSFBQYKC0gGBolHRcVIj0hJSk3Li4xGB8zODMsOSotMi0BCgoKDA0OFxAQFCwfIB0sLCwtNywsLC0sLSwsLC8sLC8uLCwsLCwsLC4tLCwsNyw3LC8sLCwsLCwsLCwsLCwsN//AABEIAOEA4QMBEQACEQEDEQH/xAAbAAEAAQUBAAAAAAAAAAAAAAAAAQIDBAUGB//EAEoQAAEDAgMGAQoBBwkHBQAAAAEAAgMEEQUSIQYTFDFRkUEHIjJSU2FxgaGiFxUjQlRik8EzZHJzpLPR0uI1NkOx4fDxFmOSlLL/xAAaAQEBAAMBAQAAAAAAAAAAAAAAAQIDBAUG/8QAOBEBAAEDAQMGDgEFAQEAAAAAAAECAxEEBRIhMUFRYaHhBhMUFiIyU3GBkbHB0fCiFTM1QpI0I//aAAwDAQACEQMRAD8A9fuqyTlPQ9igZT0PYoGU9D2KBlPQ9igZT0PYoGU9D2QMp6HsUDKeh7FAynoexQMp6HsUDKeh7FAynoexQMp6HsUDKeh7FAynoexQMp6HsUDKeh7FAynoexQMp6HsUDKeh7FAynoexQMp6HsUDKeh7FAynoexQMp6HsUDKeh7FBBQLoKLoNjNKGC5vztooxWeOb0d2CLg45vR3YIYOOb0d2CGDjm9Hdghg45vR3YIYOOb0d2CGDjm9Hdghg45vR3YIYOOb0d2CGDjm9Hdghg45vR3YIYOOb0d2CGDjm9Hdghg45vR3YIYOOb0d2CGDjm9Hdghg45vR3YIYOOb0d2CGDjm9Hdghg45vR3YIYOOb0d2CGDjm9Hdghg45vR3YIYOOb0d2CGFyGoDzYA6a6omGJUHz3fH+CrKFCCEGbXej8wokMHKqplQMqBlQMqBlQMqBlQMqBlQMqBlQMqBlQMqBlQMqBlQMqBlQMqBlQMqBlQZNCLOPw/iokrVR6bvj/BVYUIKiEGZWej8wokMOyqlkCyBZAsgWQLIFkCyBZAsgWQLIFkCyBZAsgWQLIFkCyBZAsgWQX6Pmfgokrc4893x/gqqiyC4QiMmq9H5hQhj5VVMqBlQMqBlQMqBlQLIGVAyoGVAyoGVAyoGVAyoGVAyoGVAyoGVAyoGVAyoLtMNT8FElRKPOP8A34KimyKuFqiL0/L5oizlRU5UEWQTlQMqBlQMqBZAyoGVAyoIsgnKgZUDKgZUDKgZUDKgiyBZBOVAyoGVBXCNfkgoeNSgjKgukIiqTl80FNkCyBZAsgWQLIFkCyBZAsgWQLIFkCyBZAsgWQLIFkCyBZAsgWQLIKmDVBSRqUDKgrIQS5BFkE2QLIFkCyBZAsgWQLIFkCyBZAsgWQLIFkCyBZAsgWQLIFkCyBZACCEEoBQHICAgICAgICAgICAgICAgICAgICAgICAgIAQQglAKA5AQEC6BdAQLoF0C6AgICAgICBdAugi6CUBAQEC6BdBF0EhBCCUAoDkHE+UTa9+HBtLSa1UwuDbNuWE2BDfFxN7D3LRduTTwh7mx9l06mZu3fUp7Z/Ec7n6Xye4jWt31dWuje7zt28vne2/ragNPuCwizXPGZelXtvRWJ3LFnMRz8I+2ZXvwol/Xz+5d/mV8RPSw85LfsO3uUS+TGrhBfTV/5wDzRaSG/uzgm3ZSbFXNKx4Qaaud27Y4fCezDN2G2uqG1H5KxTNvgSyOR9s+cC+R5Gjrjk7x053Ctu5VE7tTRtTZlibPlWl9XniOT3x94c7trSPq8cdStkMe9dTsDtSGkxN1sFjcjNzD0tmXabOzIuzTnd3p7ZbT8KZ/18fu3/5ll4irpcvnJZ9h2x+D8KqgaivFxqPzbxr8cyeIq6U847E8tjtj8LuwWOVdJXOwavc6Q3e2NznF5je1uYWcdSxzRfXlpyUtVVU1bksdraPTXtNGssRjp5sxPDk6Yl6eup8q8s8o+Ny19SzBqIk+eGzZXEbyU/8ADJ9Vo1P/AEXLeq3p3IfWbG0lvT2atZf6OHVHT755u9c8meOyUsz8HrSQ5rnCDOfQe30ornwNrj59QrZrmJ3ZY7b0dF23TrLPJPLjnief8vTiV0vlXlGMbSV2OVTqHCi6OBpIMjHGMva02Mj5Bq1nQDn772XJVXVcndpfX6bQaTQWIv6uM1TzcuOqI55+i7+FlS7V9eC48/Me7X4k6rLxFXSw84rEcIscPfH4R+FM/wCvj92//MniKulfOSz7Dtj8NttRgzcMwOSnjcXOG5dJLqHSyGRuZ38LdAFlVRu28OPQaqrVbTpuVRwnOI6IxLN8lDicNYSSTvZtTr+krY9T5tG34iNZV7o+jsVueKIPJ8a2lrsbqjQ4S50cDSbyMduzIAdZHyDVrOgHP33sOWququd2l9fptBpNBYi/q4zVPNPHHVEc8rv4WVLvOfXjMfS8yR2vxJ1V8RV0sPOKxHCLHD3x+EfhTP8Ar4/dv/zJ4ielfOSz7Dtj8OvpNmOFoOChdmeQXSyG7TPI5pBcTry0IH7DQtsUYpw8W5tDxuq8dXHDmjoj95ffMtrgVG+niEchBN9ADcNGUC1/eQXfFxWVMYhyam7Tcr3qY/f3h8GesnOlAKA5B5NiQadp2770N5Bkz8s3DN3dr/8AuW+a5J/vcf3g+vs5/ok7nLic/wDXHs7HrK63yAgIPJvKJl/LNHurb29Lny882+8y/vtb6LkvevGOr6vr9j739Ovb3J6WP+eKjG/95Y/66l/u2q1f3fkum/wtXuq+rr9q9r5cJeN7Rukhd6E7JRkJ9V2nmu9x5+F9VtruTRPI8bQbLo1lPo3oiqOWJjj9eLnn+V1ljlo3X8LzC1/fotflHU9KPBivPG9Hy71nYPC6rEMQdjNUwxsBe9l25RI9zMrWsB5sa08/cOeqlumaqt+We1tRp9NpI0dqczwz1RE549czzdzsNu9oxhdK57SN/JeOBp9Y83/Bo1+Nh4rddr3Y63jbK0M6u/FM+rHGfx8XN+SzBGwtdiVU4b+e+63jhnER5yG+t3H6fFarNGPSl6e3tZNdUaa1Ho08uOno+H19yz5VcHbdmKUr2iWMtE2RwzaEbuUe8HTt0S9T/tDPYOqnjpbscKuTPbHxb/C9ojimFTTRkcSynlZK0aETCM+cB0PMf9FnFe9RPS8+/oY0mvooq9WaomPdn7NJ5FAzc1JFt5vI83Xd5fN+uZYafHF3eE2/4y30Yn554/Z6Uul8wIOV8p/+y5/jD/etWu96kvX2H/7aPj9JY/km/wBmM/rZv/0sbHqfNnt//wBtXuj6OyW54rX7Q5+Eqd1/KcPPktzzbs2WNWd2cOjSbnlFvf5N6M/N4lsW7FBvvyRf/h7+wgJt52T+V8PS5Ljo3/8AT7fd91tP+n+h5X149bqz6vwdPvNqf2//AIUX+Czxf6Z7HlY8Hv3fS1+1JIHnC5tctorD3nRMX/3BMeD37vvTMNhkjiYyeQzSho3kpa1ud/iQ1oAAXVTExHGXy16qiquZop3Y5o6PmyQq1oQSgFAcg4fyi7IPr8tZSaVUIAyg5TK0G4s7weDe3/haLtuauMPd2PtOnT5s3vUq7O6WgpfKXV0Q3GIUZdK3TM4up3utpdzSCCfeFhF+qOFUPRr2Bpr87+nvYifjH1X/AMXh+pH/AOx/pV8o6mvzYq9t/HvW5vKvLKMlLRDeu0bmkdLr/QaAT3UnUTzQyp8G7dE71296MdWO2ZZmw+ylTLUnFsUzCUkvjjfo8vIsHuH6IA5N+HKytu3MzvVNO1NpWKLPkml9XnmOT3R0555avGv95Y/66l/umrGr+7HwdWm/wtXuq+r1aspI6hjoZmNkjeLOY4XBC6piJjEvkrdyu3VFdE4mHk2NYDVbNz8bQ/nqQmz2yNz5Bf0JR06PH08eWqiq3OYng+v02s0+1LXiL/o182OGeuPvDvtnNr6XEIHTteInRMLp4pHAOhAGrr+Lff8A8uS30XaaofPa3Zmo012KJjO9yTHP39Tzyna/ajFC91xRw2NiTZkAOjf6TyP+fRc8f/Wvq+3e+krmjZOhxHr1fX8U/vK7ja3YaDFTG/Mad8Td3mjYCHRj0Wke7w+JW65Zpr4vB2fti9pIqjG9FXHj097n/wAIov1x/wC5b/isPJo6ex6PnPc9lHzaSASbK4kGSOMlLM0B7spAlhJ9LL6zT9L9VhxtV8XdXNG19HmmMV09k/if3kZeJYJW4HUnEMJBmpZQXAMaZGiN2uR7G6lutw4fTxs0VW53qeRqs6vS6+z5Pq/Rrp+HGOeJnn6YZLPK44Cz6IZhobTlov8AAt0WXlHU1T4MxPGm9w93eq/F7+Zf2j/SnlHUnmxPtv497ZbQ4lNimCTVDqcwh+7fGwPMjnRNkaTIdBYc/kLrKqqa7czhy6Oxa0m0qLcXN7GYnhjjieHK5TZPyg/kumbS8Nvcr3uz77JfMb2tlK1UXd2MYevtDYk6u9N3xmMxHN0fFufxe/mX9o/0rPyjqcXmxPtv497OwPyjyYhOylhofOkNiTPdrGfpPd5vID/BWm/NU4iHPqtg0aa1Vdrv8nVyzzRytRjGz9dgNU6uwtpkp35iWNaXhjSbmORg1LQeRHK3h44VUVUTml2afW6TaNiLGqnFUfDPXE9PTC+zyuOAtJRDMNHWnLRf4Fuiy8o6mE+DMT6t7h7u9V+L38y/tH+lPKOrtTzYn238e93GyuMSYjTiqkg4dryd00vzuewfpnQWBN7fC/it1uqaozh4Ov0tGmuzapr3pjl4Y49HLLchZuJCCUAoDkBAQEBAQLICAgICAgICAgICBZAQEBAQEBAQAghBKAUByAgsb2T2f3hA3sns/vCBvZPZ/eEDeyez+8IG9k9n94QN7J7P7wgb2T2f3hA3sns/vCBvZPZ/eEDeyez+8IG9k9n94QN7J7P7wgb2T2f3hA3sns/vCBvZPZ/eEDeyez+8IG9k9n94QN7J7P7wgb2T2f3hA3sns/vCBvZPZ/eEDeyez+8ILrCSLkWPS97fNBUEEIJQCgOQEBAQEBAQEBAQEBAQEBAQEBAQEBAQEBAQAghBKAUByAg5vygVlZR0E1Zh72CWmYZnMljEjJIm6ye8ENuefh8wGjg2pqanAWYpTStdWFg8wQB7ZajeZNwIxrz0Bvfx1VDY3bCbEsEmxCSVgq4uIDt3EMkcrNY2BnjmBZ43OY2soOqpa7g4I/ypVU7Zywuke9zKePMG3eGBx9Fuut/C6DReVOpcMHqKqlnkjfG2OWKalmLMwMjR6TdHNIJQZ2yeNwCjoIairi4uajpnCOeobxMxdGPOyuOZxNjr46oOa8pFTNT4tgohnqI2VNS9s8TJ5GxSCN0WW7AbfpuuOR0Qeh1lbDTgOnljha5wa0zSNjDnHk0F3M+5Ao6yKobngljlZctzRPbI3MOYu3xCDErNoKKnLmz1lLEWENeJamKMscRcBwcdCfegw8WxOCropXUmJU9OHgxx10csMscMmhNjfKTbwvfVBnYK7JSQmSpbVWhYXVgyBlR5usoym1jz5/NBVTYxSz5dzU08mf0N3NG/P/RsdeR5dEGs2/x92EYdUV0bQ+SJrBG11y3PJI1jS63MAuBt42QYmGsrJeGqqTFOOppHsNQHw0oaY7HNuXRtBbY2u12Y2HMHmHR1uIQUwBqJooQ6+UzSNjDrC5tmOthqgiTEoGRtndPC2FwBZK6VgieDyIeTY3QWmY3SOcxjaqnLpYzLE0Txl00QBJkYL+c2wJuNNEGTHVxv0bIxxAucr2mw66eCCDWxBjpTLGI2C73mRuRg6udyCCilxKnnD3QzwyiM2kMUrHiM2vZxB83TXVBjO2ioQx8praQRxua2R5qYgyJzvRa917NJ8AeaDZNIIuNQdQRqCEEhBCCUAoDkBBTJGHgtcAWuBa4HkQRYgoPIPJdhM9HiNbhDxejw+pFZG5xOYvljcyEdCCw5vcWdqLeyuCzUOPVmDsaOBlfFih0sGxRvzRNaOX8o5jfhEg2WztVJJtLikU72Nm3MTKVs8ZkHCjKS2MZhYG7XG3PVBG1WzseEYBidLBO+Zmdsu7cAG0rpJGOMbAPRbyOX9q/ioNdtrgtINloKl0UbKiOnoXxzBoEpldkBBfzdcE8+nuVFW1j5nVGyZq78QTefPo7eltNmze+91BtIHSS7XvbV6shw8uoA70W5gwPey/6RvMCR0t4Ki2TK3amphon7uOXDg6uLfQim3ZEUjhyzD818iVBhbPYXUSbPVOGR0/FTzSzsZUwyxSU1W58l+JExIuGnS51uxUbzbLCDSbMzU84ifNFSRbx7I2ta6cFoLxpz/a5lQcptnVvjwHAY3Eto5TQtrCDYOYImkMd7rB5t+yOio9hqaWnlED3iMiKRj6Z2gyPykN3ZHVpIsOYKgsbSPphTujrg11NO6OmkD9G/nnBjbnw1I18OaDyyfZqfZLEaOXDKiSWir6yOllo5Tmd551OmjrC5DrAiwvcEqjbYNVyv2pxCKZ7WSiljbRiaMvbw4yOc2PUcz5x+DuigvY9szDhmDYtTsmM7HNkqRDI1u7o5H+cGxD9EXsQOY0PigzvJrstQ8Dh1fw7DVtp2ScQbmUudEWEOd4tDTYNOgsLWsg0UzHbNY8808GamxmIiJkbLBlczky49FpcbnwAkv+iqKPKVAMLdgtMC2Oh40yVj8gbDJUB7HCSVosOZlda9ufQIO3/9ONbiceKvqS2Z8JpXQxRhkNWwBzhnBJJI53v+iFBwfk32ZosQqMbjqqeOaNmIzRxsdfJE0ySC8YGjXW0zDXTmqPYYowxoY0Wa0BrQOQAFgFBUEEIJQCgOQEBBajpmNe+VrGiSQMEjwPOeGXygnxtc90AUzBIZso3pYIy+3nFgJIbfpck/NBgYts9R1z2S1VPHJLF/JykFssf9F7bED5oL0uEU0kBpHwRup3XzQuYDG67sxJHib63531QY0WzNGwRAQNc2nsadkrnyx05AsDGx5IYR1A0QV4hs7Q1b99VUdLPLYN3k9PHK/KOQzOF7IL9bhMFQY3SxNc6E3hkF2yQm1ju3ts5ummhQYVbRR0FLVS0lK2WV0UsrohcyVsgYbNe83c8nlrcoPHdmMLwGanEv5UnwqtIzVEUdSaRtPN+kxjJNS0H9onTtUenbH4dJWYdHFjLGVpbLLun1cALp4GvIhmfG/wBFxbrrrYi+t1Fb4YHSCA0QpoBSuvenbCwQm5ufMAtz1+KC3hWz1JQ24aBkeUEM9J27B5hmYnID0CDKxHDoayMw1MTJoiWkxytD2OINxdp0OqDDoNmqOlkE8NOxsrG5GPOZ7omerGXE5B7m2QV4vs9R17mPqqeOWSI3ikIIkj1v5rxZw115oK5sEpJIeGkpoJIA7PupYmyRl975y13N1yTc63N0F7DsOgpGbqlhigjuXbuCNsbMx5nK3S6CuejjldHJIxrnwuL4nOFzG8tLS5vQ5XEfNBRiWHQ1kboKqKOeJ1s0crQ9ptyNj4jqgsYZgVLRt3dPCxjcm7tq4iP2YLrkN/Z5IIw3Z+ionGSkpKaneRlL6eCOJxb0JaBcaBBskAIIQSgFAcgICAgICAgICAgILRpoy7OWMzc82UZr/FBdQEBAQEBAQEBAQEBAQAghBKAUByAgICAgICAgICAgICAgICAgICAgICAgICAEEIJQCgOQEBAQEBAQEBAQEBAQEBAQEBAQEBAQEBAQAghBKC2XIKpEEXQLoF0C6BdAugXQMyBdAugXQLoF0C6BdAugXQLoF0C6BdAugXQLoJYdUEE6lAugtFyKuzHT5oi1mRU5kEZkE5kEZkDMgZkDMgZkDMgZkDMgZkDMgZkDMgZkDMgZkDMgZkDMgZkDMgriOvyQUudqUEZkFouVGRUnT5hRIY+ZVkZkC6BdAzIGZAzIGZBN0EXQLoF0DMgZkDMgZkDMgXQMyBmQMyBmQLoGZBdpjqfgokqJT5x/78EFOZVVslBl1no/MKJDEuqpdAugXQLoF0C6BdAzIGZAugXQLoGZAugXQLoGZAugXQLoF0C6BdBfpDqfgokrcx893x/gqKMyKoJQbCePOLXtrdRjCzwh6jsi5OEPUdkMnCHqOyGThD1HZDJwh6jshk4Q9R2QycIeo7IZOEPUdkMnCHqOyGThD6w7IZOEPUdkMnCH1h2QycIeo7IZOEPUdkMnCHqOyGThD1HZDJwh9YdkMnCHqOyGThD6w7IZOEPUdkMnCH1h2QycIeo7IZOEPUdkMnCHqOyGVyCAsN730shMsWoPnu+P8FVhRdBBCCozv9Y/RDBv5PWP0Qwb9/rH6IYN/J6x+iGDfv8AWP0Qwb9/rH6IYN+/1j9EMG/f6x+iGDfv9Y/RDBv3+sfohg37/WP0Qwb+T1j9EMG/k9Y/RDBv3+sfohg37/WP0Qwb9/rH6IYN/J6x+iGDfyesfohg38nrH6IYN/J6x+iGDfv9Y/RDBv5PWP0Qwb9/rH6IYN+/1j9EMG/f6x+iGDfv9Y/RDCm5Op1JQEEoCAghAQEBAQEBBKAghAQEEoAQCghAQEBAQEEoIQSEBA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6" y="4779168"/>
            <a:ext cx="1304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https://encrypted-tbn3.gstatic.com/images?q=tbn:ANd9GcSOBGEJ8jxl-axnkFb9RmDJCA8LU2elHiwiagCKPyo7hGod5D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089" y="2864016"/>
            <a:ext cx="485775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encrypted-tbn3.gstatic.com/images?q=tbn:ANd9GcSOBGEJ8jxl-axnkFb9RmDJCA8LU2elHiwiagCKPyo7hGod5DB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619624"/>
            <a:ext cx="485775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n 16"/>
          <p:cNvSpPr/>
          <p:nvPr/>
        </p:nvSpPr>
        <p:spPr>
          <a:xfrm>
            <a:off x="2362200" y="2362200"/>
            <a:ext cx="1219200" cy="118439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REPOSITORY</a:t>
            </a:r>
            <a:endParaRPr lang="en-GB" sz="1200" dirty="0"/>
          </a:p>
        </p:txBody>
      </p:sp>
      <p:sp>
        <p:nvSpPr>
          <p:cNvPr id="18" name="Can 17"/>
          <p:cNvSpPr/>
          <p:nvPr/>
        </p:nvSpPr>
        <p:spPr>
          <a:xfrm>
            <a:off x="7619999" y="2613985"/>
            <a:ext cx="990601" cy="985838"/>
          </a:xfrm>
          <a:prstGeom prst="ca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SOURCE</a:t>
            </a:r>
            <a:endParaRPr lang="en-GB" sz="1300" dirty="0"/>
          </a:p>
        </p:txBody>
      </p:sp>
      <p:sp>
        <p:nvSpPr>
          <p:cNvPr id="19" name="Can 18"/>
          <p:cNvSpPr/>
          <p:nvPr/>
        </p:nvSpPr>
        <p:spPr>
          <a:xfrm>
            <a:off x="7619999" y="4267200"/>
            <a:ext cx="990601" cy="985838"/>
          </a:xfrm>
          <a:prstGeom prst="can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smtClean="0"/>
              <a:t>TARGET</a:t>
            </a:r>
            <a:endParaRPr lang="en-GB" sz="1300" dirty="0"/>
          </a:p>
        </p:txBody>
      </p:sp>
      <p:pic>
        <p:nvPicPr>
          <p:cNvPr id="20" name="Picture 10" descr="http://wpcontent.answcdn.com/wikipedia/commons/thumb/2/29/Linux_command-line._Bash._GNOME_Terminal._screenshot.png/300px-Linux_command-line._Bash._GNOME_Terminal._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433638"/>
            <a:ext cx="1428749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stCxn id="10" idx="3"/>
          </p:cNvCxnSpPr>
          <p:nvPr/>
        </p:nvCxnSpPr>
        <p:spPr>
          <a:xfrm flipV="1">
            <a:off x="5486400" y="3349792"/>
            <a:ext cx="685801" cy="8120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3"/>
            <a:endCxn id="16" idx="1"/>
          </p:cNvCxnSpPr>
          <p:nvPr/>
        </p:nvCxnSpPr>
        <p:spPr>
          <a:xfrm>
            <a:off x="5486400" y="4161797"/>
            <a:ext cx="657225" cy="7007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3"/>
            <a:endCxn id="18" idx="2"/>
          </p:cNvCxnSpPr>
          <p:nvPr/>
        </p:nvCxnSpPr>
        <p:spPr>
          <a:xfrm>
            <a:off x="6602864" y="3106904"/>
            <a:ext cx="10171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679065" y="4876800"/>
            <a:ext cx="9409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0" idx="1"/>
            <a:endCxn id="17" idx="3"/>
          </p:cNvCxnSpPr>
          <p:nvPr/>
        </p:nvCxnSpPr>
        <p:spPr>
          <a:xfrm rot="10800000">
            <a:off x="2971800" y="3546597"/>
            <a:ext cx="1143000" cy="6152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  <a:endCxn id="20" idx="3"/>
          </p:cNvCxnSpPr>
          <p:nvPr/>
        </p:nvCxnSpPr>
        <p:spPr>
          <a:xfrm flipH="1">
            <a:off x="1736724" y="2954398"/>
            <a:ext cx="625476" cy="15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1639" y="3589160"/>
            <a:ext cx="156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</a:t>
            </a:r>
            <a:r>
              <a:rPr lang="en-US" sz="1400" b="1" dirty="0" err="1" smtClean="0"/>
              <a:t>Veridata</a:t>
            </a:r>
            <a:r>
              <a:rPr lang="en-US" sz="1400" b="1" dirty="0" smtClean="0"/>
              <a:t> CLI</a:t>
            </a:r>
            <a:endParaRPr lang="en-GB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308020" y="3845472"/>
            <a:ext cx="10096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</a:t>
            </a:r>
            <a:r>
              <a:rPr lang="en-US" sz="1400" b="1" dirty="0" err="1" smtClean="0"/>
              <a:t>Veridata</a:t>
            </a:r>
            <a:r>
              <a:rPr lang="en-US" sz="1400" b="1" dirty="0" smtClean="0"/>
              <a:t> Server</a:t>
            </a:r>
            <a:endParaRPr lang="en-GB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98985" y="2475485"/>
            <a:ext cx="1721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OGG </a:t>
            </a:r>
            <a:r>
              <a:rPr lang="en-US" sz="1200" dirty="0" err="1" smtClean="0"/>
              <a:t>Veridata</a:t>
            </a:r>
            <a:r>
              <a:rPr lang="en-US" sz="1200" dirty="0" smtClean="0"/>
              <a:t> Agents</a:t>
            </a:r>
            <a:endParaRPr lang="en-GB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7334589" y="5344859"/>
            <a:ext cx="1561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DATABASES</a:t>
            </a:r>
            <a:endParaRPr lang="en-GB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13560" y="5741051"/>
            <a:ext cx="2109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OGG </a:t>
            </a:r>
            <a:r>
              <a:rPr lang="en-US" sz="1400" b="1" dirty="0" err="1" smtClean="0"/>
              <a:t>Veridata</a:t>
            </a:r>
            <a:r>
              <a:rPr lang="en-US" sz="1400" b="1" dirty="0" smtClean="0"/>
              <a:t> Web</a:t>
            </a:r>
            <a:endParaRPr lang="en-GB" sz="1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32" name="Content Placeholder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228600" y="228600"/>
            <a:ext cx="8610600" cy="1039427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Verification: Oracle GG Veridata</a:t>
            </a:r>
            <a:r>
              <a:rPr lang="en-US" sz="2400" smtClean="0"/>
              <a:t/>
            </a:r>
            <a:br>
              <a:rPr lang="en-US" sz="2400" smtClean="0"/>
            </a:br>
            <a:endParaRPr lang="en-GB" sz="2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7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4968"/>
            <a:ext cx="1521032" cy="152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199" y="1284514"/>
            <a:ext cx="8077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Powerful tool for the data </a:t>
            </a:r>
            <a:r>
              <a:rPr lang="en-US" altLang="en-US" dirty="0" smtClean="0"/>
              <a:t>missing-synchronization </a:t>
            </a:r>
            <a:r>
              <a:rPr lang="en-US" altLang="en-US" dirty="0"/>
              <a:t>identification</a:t>
            </a:r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Along with </a:t>
            </a:r>
            <a:r>
              <a:rPr lang="en-US" altLang="en-US" dirty="0" smtClean="0">
                <a:solidFill>
                  <a:srgbClr val="00B050"/>
                </a:solidFill>
              </a:rPr>
              <a:t>Oracle</a:t>
            </a:r>
            <a:r>
              <a:rPr lang="en-US" altLang="en-US" dirty="0" smtClean="0"/>
              <a:t> </a:t>
            </a:r>
            <a:r>
              <a:rPr lang="en-US" altLang="en-US" dirty="0" err="1" smtClean="0">
                <a:solidFill>
                  <a:srgbClr val="00B050"/>
                </a:solidFill>
              </a:rPr>
              <a:t>GoldenGate</a:t>
            </a:r>
            <a:r>
              <a:rPr lang="en-US" altLang="en-US" dirty="0"/>
              <a:t>, allows data real-time integration  and continuous availability solutions validated data </a:t>
            </a:r>
            <a:r>
              <a:rPr lang="en-US" altLang="en-US" dirty="0" smtClean="0"/>
              <a:t>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New version requires WLS 12.1.3 and it </a:t>
            </a:r>
            <a:r>
              <a:rPr lang="en-US" altLang="en-US" dirty="0"/>
              <a:t>has a ability to repair/fix out of sync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Stores </a:t>
            </a:r>
            <a:r>
              <a:rPr lang="en-US" altLang="en-US" dirty="0"/>
              <a:t>OOS(Out-of-Sync) reports in binary, XML or </a:t>
            </a:r>
            <a:r>
              <a:rPr lang="en-US" altLang="en-US" dirty="0" smtClean="0"/>
              <a:t>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Agents can connect remotely, not needed installation in target databases</a:t>
            </a:r>
            <a:endParaRPr lang="en-US" altLang="en-US" dirty="0"/>
          </a:p>
          <a:p>
            <a:endParaRPr lang="en-US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200GB production data have been compared in an ATLAS environment with a speed of 16.86 </a:t>
            </a:r>
            <a:r>
              <a:rPr lang="en-US" altLang="en-US" dirty="0" smtClean="0"/>
              <a:t>MB/sec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610600" cy="1039427"/>
          </a:xfrm>
          <a:prstGeom prst="rect">
            <a:avLst/>
          </a:prstGeom>
        </p:spPr>
        <p:txBody>
          <a:bodyPr vert="horz" lIns="45720" rIns="4572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Verification: Oracle GG Veridata</a:t>
            </a:r>
            <a:r>
              <a:rPr lang="en-US" sz="2400" smtClean="0"/>
              <a:t/>
            </a:r>
            <a:br>
              <a:rPr lang="en-US" sz="2400" smtClean="0"/>
            </a:br>
            <a:endParaRPr lang="en-GB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051560" lvl="3" indent="0">
              <a:buNone/>
            </a:pPr>
            <a:endParaRPr lang="en-US" dirty="0" smtClean="0"/>
          </a:p>
          <a:p>
            <a:pPr marL="105156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1051560" lvl="3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1051560" lvl="3" indent="0">
              <a:buNone/>
            </a:pPr>
            <a:endParaRPr lang="en-US" dirty="0" smtClean="0"/>
          </a:p>
          <a:p>
            <a:pPr marL="1051560" lvl="3" indent="0">
              <a:buNone/>
            </a:pPr>
            <a:r>
              <a:rPr lang="en-US" smtClean="0"/>
              <a:t>	</a:t>
            </a:r>
            <a:r>
              <a:rPr lang="en-US" sz="3000" smtClean="0"/>
              <a:t>Thank </a:t>
            </a:r>
            <a:r>
              <a:rPr lang="en-US" sz="3000" dirty="0" smtClean="0"/>
              <a:t>you! / Merci! / </a:t>
            </a:r>
            <a:r>
              <a:rPr lang="az-Cyrl-AZ" sz="3000" dirty="0"/>
              <a:t>Спасибо! </a:t>
            </a:r>
            <a:endParaRPr lang="en-US" sz="3000" dirty="0"/>
          </a:p>
          <a:p>
            <a:pPr marL="1051560" lvl="3" indent="0">
              <a:buNone/>
            </a:pPr>
            <a:r>
              <a:rPr lang="en-US" sz="3000" dirty="0" smtClean="0"/>
              <a:t>	More info:  lorena.lobato@cern.ch</a:t>
            </a:r>
            <a:endParaRPr lang="en-GB" sz="3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09" y="4714358"/>
            <a:ext cx="1055191" cy="82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4.bp.blogspot.com/-p6PJcyVN5Sc/T2lb7tuuLmI/AAAAAAAAEDg/24LRjN7JIrE/s400/cern-logo-i0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14358"/>
            <a:ext cx="826752" cy="82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www.3coastresources.com/files/2013/09/bigstock__D_Human_And_Blue_Question_MarSMALL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09426"/>
            <a:ext cx="1741152" cy="17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04800" y="9144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7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8757"/>
            <a:ext cx="8827129" cy="940443"/>
          </a:xfrm>
        </p:spPr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32172"/>
            <a:ext cx="8568952" cy="39739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Worldwide LHC Computing Grid(WLCG)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Role of databases in LHC data </a:t>
            </a:r>
            <a:r>
              <a:rPr lang="en-US" sz="2800" dirty="0" smtClean="0"/>
              <a:t>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Replication Technologies: Oracle </a:t>
            </a:r>
            <a:r>
              <a:rPr lang="en-US" sz="2800" dirty="0" err="1" smtClean="0"/>
              <a:t>GoldenGate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Monitoring: GGSCI, OGG Director, OGG EM Plugin and STRMMON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Verification: Oracle </a:t>
            </a:r>
            <a:r>
              <a:rPr lang="en-US" sz="2800" dirty="0" err="1" smtClean="0"/>
              <a:t>GoldenGate</a:t>
            </a:r>
            <a:r>
              <a:rPr lang="en-US" sz="2800" dirty="0" smtClean="0"/>
              <a:t> </a:t>
            </a:r>
            <a:r>
              <a:rPr lang="en-US" sz="2800" dirty="0" err="1" smtClean="0"/>
              <a:t>Veridata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/>
              <a:t>Questions</a:t>
            </a:r>
            <a:endParaRPr lang="en-GB" sz="2800" dirty="0"/>
          </a:p>
        </p:txBody>
      </p:sp>
      <p:pic>
        <p:nvPicPr>
          <p:cNvPr id="4" name="Picture 2" descr="http://www.blogviagem.com.br/wp-content/uploads/2014/04/checkl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139" y="4648200"/>
            <a:ext cx="1557661" cy="14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1202595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1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3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r>
              <a:rPr lang="en-US" sz="3600" dirty="0"/>
              <a:t/>
            </a:r>
            <a:br>
              <a:rPr lang="en-US" sz="3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35280" cy="43735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6576" indent="0">
              <a:buNone/>
            </a:pPr>
            <a:r>
              <a:rPr lang="en-US" sz="2000" b="1" i="1" dirty="0" smtClean="0"/>
              <a:t>“Replication</a:t>
            </a:r>
            <a:r>
              <a:rPr lang="en-US" sz="2000" i="1" dirty="0"/>
              <a:t> is the process of copying and maintaining database objects, such as tables, in multiple databases that comprise a distributed database system. Changes applied at one site are captured and stored locally before being forwarded and applied at each of the remote locations. </a:t>
            </a:r>
            <a:r>
              <a:rPr lang="en-US" sz="2000" i="1" dirty="0" smtClean="0"/>
              <a:t>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094173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8" name="Picture 6" descr="http://static.fjcdn.com/comments/There+was+just+quot+a+one+quot+starwarswikiacom+wiki+darksaber+lightsaber+_931269c9706aa1e27cfcc70854f7be0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897" y="2097282"/>
            <a:ext cx="5969806" cy="34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pli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68" y="3856515"/>
            <a:ext cx="3691732" cy="20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8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8373"/>
            <a:ext cx="8260672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51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5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ntroduction</a:t>
            </a:r>
            <a:r>
              <a:rPr lang="en-US" sz="3600" dirty="0"/>
              <a:t/>
            </a:r>
            <a:br>
              <a:rPr lang="en-US" sz="3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35280" cy="4373563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so important?</a:t>
            </a:r>
          </a:p>
          <a:p>
            <a:pPr marL="36576" indent="0">
              <a:buNone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Disconnected Computing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300" b="1" dirty="0"/>
              <a:t>Network Load </a:t>
            </a:r>
            <a:r>
              <a:rPr lang="en-US" sz="2300" b="1" dirty="0" smtClean="0"/>
              <a:t>Reduction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1094173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denizon.com/wp-content/uploads/2011/07/desktop-virtualiz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79" y="3948881"/>
            <a:ext cx="2857442" cy="21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961" y="1447800"/>
            <a:ext cx="8827129" cy="4618022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  <a:defRPr/>
            </a:pPr>
            <a:r>
              <a:rPr lang="en-US" dirty="0" smtClean="0"/>
              <a:t>Different </a:t>
            </a:r>
            <a:r>
              <a:rPr lang="en-US" dirty="0">
                <a:solidFill>
                  <a:srgbClr val="00B050"/>
                </a:solidFill>
              </a:rPr>
              <a:t>configurations</a:t>
            </a:r>
            <a:r>
              <a:rPr lang="en-US" dirty="0"/>
              <a:t> </a:t>
            </a:r>
            <a:r>
              <a:rPr lang="en-US" dirty="0" smtClean="0"/>
              <a:t>supported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UNIDIRECTIONAL</a:t>
            </a:r>
            <a:endParaRPr lang="en-US" dirty="0"/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BI-DIRECTIONAL</a:t>
            </a:r>
          </a:p>
          <a:p>
            <a:pPr marL="1257300" lvl="2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sz="2500" dirty="0"/>
              <a:t>PEER-TO-PEER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BROADCAST</a:t>
            </a:r>
            <a:endParaRPr lang="en-US" dirty="0"/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/>
              <a:t>CONSOLIDATION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q"/>
              <a:defRPr/>
            </a:pPr>
            <a:r>
              <a:rPr lang="en-US" dirty="0"/>
              <a:t>CASCADING</a:t>
            </a:r>
          </a:p>
          <a:p>
            <a:endParaRPr lang="en-GB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4835525" y="3067050"/>
          <a:ext cx="3543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" name="Visio" r:id="rId4" imgW="2946610" imgH="1330528" progId="Visio.Drawing.11">
                  <p:embed/>
                </p:oleObj>
              </mc:Choice>
              <mc:Fallback>
                <p:oleObj name="Visio" r:id="rId4" imgW="2946610" imgH="133052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3067050"/>
                        <a:ext cx="35433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5257800" y="2667000"/>
          <a:ext cx="305752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" name="Visio" r:id="rId6" imgW="2550595" imgH="1461851" progId="Visio.Drawing.11">
                  <p:embed/>
                </p:oleObj>
              </mc:Choice>
              <mc:Fallback>
                <p:oleObj name="Visio" r:id="rId6" imgW="2550595" imgH="146185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667000"/>
                        <a:ext cx="3057525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5257800" y="2492375"/>
          <a:ext cx="2568575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" name="Visio" r:id="rId8" imgW="2568694" imgH="3022600" progId="Visio.Drawing.11">
                  <p:embed/>
                </p:oleObj>
              </mc:Choice>
              <mc:Fallback>
                <p:oleObj name="Visio" r:id="rId8" imgW="2568694" imgH="3022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492375"/>
                        <a:ext cx="2568575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4230688" y="2420938"/>
          <a:ext cx="3436937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" name="Visio" r:id="rId10" imgW="4242708" imgH="3276600" progId="Visio.Drawing.11">
                  <p:embed/>
                </p:oleObj>
              </mc:Choice>
              <mc:Fallback>
                <p:oleObj name="Visio" r:id="rId10" imgW="4242708" imgH="3276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2420938"/>
                        <a:ext cx="3436937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5435600" y="2420938"/>
          <a:ext cx="2605088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" name="Visio" r:id="rId12" imgW="2604622" imgH="3276600" progId="Visio.Drawing.11">
                  <p:embed/>
                </p:oleObj>
              </mc:Choice>
              <mc:Fallback>
                <p:oleObj name="Visio" r:id="rId12" imgW="2604622" imgH="3276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420938"/>
                        <a:ext cx="2605088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26987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8600" y="408373"/>
            <a:ext cx="8260672" cy="1039427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sz="4500" dirty="0" smtClean="0"/>
              <a:t/>
            </a:r>
            <a:br>
              <a:rPr lang="en-US" sz="4500" dirty="0" smtClean="0"/>
            </a:br>
            <a:endParaRPr lang="en-GB" sz="45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04800" y="1066800"/>
            <a:ext cx="838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6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Worldwide LHC Computing Grid(WLCG)</a:t>
            </a:r>
            <a:r>
              <a:rPr lang="en-US" sz="3600" dirty="0"/>
              <a:t/>
            </a:r>
            <a:br>
              <a:rPr lang="en-US" sz="3600" dirty="0"/>
            </a:b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0" name="Picture 5" descr="gri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358432"/>
            <a:ext cx="4938612" cy="395088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000">
            <a:off x="533008" y="2392131"/>
            <a:ext cx="4831080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415336" y="2494339"/>
            <a:ext cx="4990820" cy="37241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Content Placeholder 19"/>
          <p:cNvSpPr>
            <a:spLocks noGrp="1"/>
          </p:cNvSpPr>
          <p:nvPr>
            <p:ph idx="1"/>
          </p:nvPr>
        </p:nvSpPr>
        <p:spPr>
          <a:xfrm>
            <a:off x="162961" y="1143000"/>
            <a:ext cx="8827129" cy="492282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w</a:t>
            </a:r>
            <a:r>
              <a:rPr lang="pl-PL" sz="2400" dirty="0"/>
              <a:t>orld’s </a:t>
            </a:r>
            <a:r>
              <a:rPr lang="pl-PL" sz="2400" dirty="0">
                <a:solidFill>
                  <a:srgbClr val="FF0000"/>
                </a:solidFill>
              </a:rPr>
              <a:t>largest</a:t>
            </a:r>
            <a:r>
              <a:rPr lang="pl-PL" sz="2400" dirty="0"/>
              <a:t> computing gri</a:t>
            </a:r>
            <a:r>
              <a:rPr lang="fr-FR" sz="2400" dirty="0"/>
              <a:t>d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2400" dirty="0" smtClean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40152" y="2054648"/>
            <a:ext cx="3059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pl-PL" sz="1600" dirty="0" smtClean="0">
                <a:solidFill>
                  <a:srgbClr val="00B050"/>
                </a:solidFill>
                <a:latin typeface="+mn-lt"/>
              </a:rPr>
              <a:t>More than 20</a:t>
            </a:r>
            <a:r>
              <a:rPr lang="fr-FR" sz="16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1600" dirty="0" smtClean="0">
                <a:solidFill>
                  <a:srgbClr val="00B050"/>
                </a:solidFill>
                <a:latin typeface="+mn-lt"/>
              </a:rPr>
              <a:t>Petabytes</a:t>
            </a:r>
            <a:r>
              <a:rPr lang="fr-FR" sz="1600" dirty="0">
                <a:latin typeface="+mn-lt"/>
              </a:rPr>
              <a:t/>
            </a:r>
            <a:br>
              <a:rPr lang="fr-FR" sz="1600" dirty="0">
                <a:latin typeface="+mn-lt"/>
              </a:rPr>
            </a:br>
            <a:r>
              <a:rPr lang="fr-FR" sz="1600" dirty="0">
                <a:latin typeface="+mn-lt"/>
              </a:rPr>
              <a:t>of data </a:t>
            </a:r>
            <a:r>
              <a:rPr lang="pl-PL" sz="1600" dirty="0" err="1" smtClean="0">
                <a:latin typeface="+mn-lt"/>
              </a:rPr>
              <a:t>stored</a:t>
            </a:r>
            <a:r>
              <a:rPr lang="pl-PL" sz="1600" dirty="0" smtClean="0">
                <a:latin typeface="+mn-lt"/>
              </a:rPr>
              <a:t> and </a:t>
            </a:r>
            <a:r>
              <a:rPr lang="pl-PL" sz="1600" dirty="0" err="1" smtClean="0">
                <a:latin typeface="+mn-lt"/>
              </a:rPr>
              <a:t>analysed</a:t>
            </a:r>
            <a:r>
              <a:rPr lang="pl-PL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every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year</a:t>
            </a:r>
            <a:endParaRPr lang="fr-FR" sz="1600" dirty="0">
              <a:latin typeface="+mn-lt"/>
            </a:endParaRPr>
          </a:p>
          <a:p>
            <a:pPr marL="0" lvl="1"/>
            <a:endParaRPr lang="fr-FR" sz="1600" dirty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Over 68 000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>
                <a:latin typeface="+mn-lt"/>
              </a:rPr>
              <a:t>physical</a:t>
            </a:r>
            <a:r>
              <a:rPr lang="fr-FR" sz="1600" dirty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CPUs</a:t>
            </a:r>
            <a:r>
              <a:rPr lang="fr-FR" sz="1600" dirty="0" smtClean="0">
                <a:latin typeface="+mn-lt"/>
              </a:rPr>
              <a:t> </a:t>
            </a:r>
          </a:p>
          <a:p>
            <a:pPr marL="0" lvl="1"/>
            <a:r>
              <a:rPr lang="pl-PL" sz="1600" dirty="0" smtClean="0">
                <a:latin typeface="+mn-lt"/>
              </a:rPr>
              <a:t>Over</a:t>
            </a:r>
            <a:r>
              <a:rPr lang="fr-FR" sz="1600" dirty="0" smtClean="0">
                <a:latin typeface="+mn-lt"/>
              </a:rPr>
              <a:t> </a:t>
            </a:r>
            <a:r>
              <a:rPr lang="pl-PL" sz="1600" dirty="0" smtClean="0">
                <a:latin typeface="+mn-lt"/>
              </a:rPr>
              <a:t>305 </a:t>
            </a:r>
            <a:r>
              <a:rPr lang="fr-FR" sz="1600" dirty="0" smtClean="0">
                <a:latin typeface="+mn-lt"/>
              </a:rPr>
              <a:t>000 </a:t>
            </a:r>
            <a:r>
              <a:rPr lang="fr-FR" sz="1600" dirty="0" err="1" smtClean="0">
                <a:latin typeface="+mn-lt"/>
              </a:rPr>
              <a:t>logical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CPUs</a:t>
            </a:r>
            <a:endParaRPr lang="fr-FR" sz="1600" dirty="0" smtClean="0">
              <a:latin typeface="+mn-lt"/>
            </a:endParaRPr>
          </a:p>
          <a:p>
            <a:pPr marL="0" lvl="1"/>
            <a:endParaRPr lang="fr-FR" sz="1600" dirty="0" smtClean="0">
              <a:latin typeface="+mn-lt"/>
            </a:endParaRPr>
          </a:p>
          <a:p>
            <a:pPr marL="0" lvl="1"/>
            <a:r>
              <a:rPr lang="es-ES" sz="1600" dirty="0" smtClean="0">
                <a:latin typeface="+mn-lt"/>
              </a:rPr>
              <a:t>+</a:t>
            </a:r>
            <a:r>
              <a:rPr lang="pl-PL" sz="1600" dirty="0" smtClean="0">
                <a:latin typeface="+mn-lt"/>
              </a:rPr>
              <a:t>1</a:t>
            </a:r>
            <a:r>
              <a:rPr lang="es-ES" sz="1600" dirty="0" smtClean="0">
                <a:latin typeface="+mn-lt"/>
              </a:rPr>
              <a:t>70</a:t>
            </a:r>
            <a:r>
              <a:rPr lang="fr-FR" sz="1600" dirty="0" smtClean="0">
                <a:latin typeface="+mn-lt"/>
              </a:rPr>
              <a:t> computer centres</a:t>
            </a:r>
            <a:r>
              <a:rPr lang="pl-PL" sz="1600" dirty="0" smtClean="0">
                <a:latin typeface="+mn-lt"/>
              </a:rPr>
              <a:t> in 36 countries</a:t>
            </a:r>
          </a:p>
          <a:p>
            <a:pPr marL="0" lvl="1"/>
            <a:endParaRPr lang="pl-PL" sz="1600" dirty="0" smtClean="0">
              <a:latin typeface="+mn-lt"/>
            </a:endParaRPr>
          </a:p>
          <a:p>
            <a:pPr marL="0" lvl="1"/>
            <a:r>
              <a:rPr lang="pl-PL" sz="1600" dirty="0" smtClean="0">
                <a:latin typeface="+mn-lt"/>
              </a:rPr>
              <a:t>More than 8000 physicists with real-time access to LHC data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62961" y="914400"/>
            <a:ext cx="86762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91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03942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Worldwide LHC Computing Grid(WLCG)</a:t>
            </a:r>
            <a:r>
              <a:rPr lang="en-US" sz="3600" dirty="0"/>
              <a:t/>
            </a:r>
            <a:br>
              <a:rPr lang="en-US" sz="3600" dirty="0"/>
            </a:b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3914" y="1344227"/>
            <a:ext cx="8229600" cy="437356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Global collaboration of more than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computing centers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around the world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computing resources to store, distribute and analyze the data generated by the </a:t>
            </a: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LHC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Managed and operated by a worldwide collaboration between experiments and computer centers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million jobs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run every 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914400"/>
            <a:ext cx="853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http://content.presentermedia.com/files/animsp/00008000/8005/figure_pointing_out_chart_data_md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0386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12"/>
          <p:cNvSpPr/>
          <p:nvPr/>
        </p:nvSpPr>
        <p:spPr>
          <a:xfrm>
            <a:off x="7061200" y="5715000"/>
            <a:ext cx="1993900" cy="342901"/>
          </a:xfrm>
          <a:prstGeom prst="roundRect">
            <a:avLst/>
          </a:prstGeom>
          <a:solidFill>
            <a:schemeClr val="bg1"/>
          </a:solidFill>
          <a:ln w="0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448800" cy="1039427"/>
          </a:xfrm>
        </p:spPr>
        <p:txBody>
          <a:bodyPr>
            <a:normAutofit/>
          </a:bodyPr>
          <a:lstStyle/>
          <a:p>
            <a:pPr algn="l"/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Role of Database in LHC Data Management</a:t>
            </a:r>
            <a:endParaRPr lang="en-GB" sz="3400" b="1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838201"/>
            <a:ext cx="8143056" cy="528989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FA84A37A-AFC2-4A01-80A1-FC20F2C0D5B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27936" y="6400800"/>
            <a:ext cx="37064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Replication Technologies at WLCG </a:t>
            </a:r>
            <a:r>
              <a:rPr lang="en-GB" sz="1000" dirty="0" smtClean="0">
                <a:solidFill>
                  <a:schemeClr val="bg1"/>
                </a:solidFill>
              </a:rPr>
              <a:t> - Lorena Lobato Pardavila</a:t>
            </a:r>
            <a:endParaRPr lang="en-GB" sz="1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6200" y="8382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ángulo 2"/>
          <p:cNvSpPr/>
          <p:nvPr/>
        </p:nvSpPr>
        <p:spPr>
          <a:xfrm>
            <a:off x="2438400" y="1039427"/>
            <a:ext cx="6553200" cy="3608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24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43358</TotalTime>
  <Words>1100</Words>
  <Application>Microsoft Office PowerPoint</Application>
  <PresentationFormat>Presentación en pantalla (4:3)</PresentationFormat>
  <Paragraphs>328</Paragraphs>
  <Slides>28</Slides>
  <Notes>28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Times New Roman</vt:lpstr>
      <vt:lpstr>Wingdings</vt:lpstr>
      <vt:lpstr>CERNCorporate4-3</vt:lpstr>
      <vt:lpstr>Image</vt:lpstr>
      <vt:lpstr>Visio</vt:lpstr>
      <vt:lpstr>Presentación de PowerPoint</vt:lpstr>
      <vt:lpstr>Replication Technologies at WLCG </vt:lpstr>
      <vt:lpstr>Agenda</vt:lpstr>
      <vt:lpstr>Introduction </vt:lpstr>
      <vt:lpstr>Introduction </vt:lpstr>
      <vt:lpstr>Presentación de PowerPoint</vt:lpstr>
      <vt:lpstr>Worldwide LHC Computing Grid(WLCG) </vt:lpstr>
      <vt:lpstr>Worldwide LHC Computing Grid(WLCG) </vt:lpstr>
      <vt:lpstr>Role of Database in LHC Data Management</vt:lpstr>
      <vt:lpstr>Role of Database in LHC Data Management</vt:lpstr>
      <vt:lpstr>Role of Database in LHC Data Management</vt:lpstr>
      <vt:lpstr>Role of Database in LHC Data Management</vt:lpstr>
      <vt:lpstr>Role of Database in LHC Data Management</vt:lpstr>
      <vt:lpstr>Replication Technologies</vt:lpstr>
      <vt:lpstr>Replication Technologies</vt:lpstr>
      <vt:lpstr>Presentación de PowerPoint</vt:lpstr>
      <vt:lpstr>Replication Technologies: OGG</vt:lpstr>
      <vt:lpstr>Monitoring </vt:lpstr>
      <vt:lpstr>Monitoring: GGSCI environment </vt:lpstr>
      <vt:lpstr>Presentación de PowerPoint</vt:lpstr>
      <vt:lpstr>Presentación de PowerPoint</vt:lpstr>
      <vt:lpstr>Presentación de PowerPoint</vt:lpstr>
      <vt:lpstr>Verification </vt:lpstr>
      <vt:lpstr>Verification: Oracle GG Veridata </vt:lpstr>
      <vt:lpstr>Presentación de PowerPoint</vt:lpstr>
      <vt:lpstr>Presentación de PowerPoint</vt:lpstr>
      <vt:lpstr>Questions?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GoldenGate(12c) vs. Streams for Physics Data</dc:title>
  <dc:creator>Lorena Lobato Pardavila</dc:creator>
  <cp:keywords>Replication technologies</cp:keywords>
  <cp:lastModifiedBy>LOREN</cp:lastModifiedBy>
  <cp:revision>943</cp:revision>
  <cp:lastPrinted>2014-10-17T13:22:37Z</cp:lastPrinted>
  <dcterms:created xsi:type="dcterms:W3CDTF">2006-08-16T00:00:00Z</dcterms:created>
  <dcterms:modified xsi:type="dcterms:W3CDTF">2014-10-27T23:05:19Z</dcterms:modified>
</cp:coreProperties>
</file>