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4"/>
  </p:notesMasterIdLst>
  <p:sldIdLst>
    <p:sldId id="256" r:id="rId2"/>
    <p:sldId id="258" r:id="rId3"/>
    <p:sldId id="293" r:id="rId4"/>
    <p:sldId id="295" r:id="rId5"/>
    <p:sldId id="296" r:id="rId6"/>
    <p:sldId id="297" r:id="rId7"/>
    <p:sldId id="299" r:id="rId8"/>
    <p:sldId id="300" r:id="rId9"/>
    <p:sldId id="301" r:id="rId10"/>
    <p:sldId id="303" r:id="rId11"/>
    <p:sldId id="260" r:id="rId12"/>
    <p:sldId id="279" r:id="rId13"/>
    <p:sldId id="302" r:id="rId14"/>
    <p:sldId id="283" r:id="rId15"/>
    <p:sldId id="287" r:id="rId16"/>
    <p:sldId id="286" r:id="rId17"/>
    <p:sldId id="288" r:id="rId18"/>
    <p:sldId id="289" r:id="rId19"/>
    <p:sldId id="292" r:id="rId20"/>
    <p:sldId id="290" r:id="rId21"/>
    <p:sldId id="291" r:id="rId22"/>
    <p:sldId id="257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3F10"/>
    <a:srgbClr val="CB400F"/>
    <a:srgbClr val="104282"/>
    <a:srgbClr val="0B387C"/>
    <a:srgbClr val="0055A0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606" autoAdjust="0"/>
  </p:normalViewPr>
  <p:slideViewPr>
    <p:cSldViewPr snapToGrid="0" snapToObjects="1">
      <p:cViewPr varScale="1">
        <p:scale>
          <a:sx n="154" d="100"/>
          <a:sy n="154" d="100"/>
        </p:scale>
        <p:origin x="-336" y="-96"/>
      </p:cViewPr>
      <p:guideLst>
        <p:guide orient="horz" pos="1620"/>
        <p:guide pos="28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BA6DA-A153-4449-B2C3-0B435389F120}" type="datetimeFigureOut">
              <a:rPr lang="en-US" smtClean="0"/>
              <a:t>11/11/14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BE457-FB45-9847-8EC2-FC29D648C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82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78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45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76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BE457-FB45-9847-8EC2-FC29D648CEA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86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355" y="1327799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11/11/14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89146"/>
            <a:ext cx="3200400" cy="547688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Cliquez et modifiez le titre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60818"/>
            <a:ext cx="2743200" cy="6858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7086600" cy="2762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11/11/14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279282"/>
            <a:ext cx="3053868" cy="940356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601648"/>
            <a:ext cx="4759514" cy="356963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 smtClean="0"/>
              <a:t>Faire glisser l'image vers l'espace réservé ou cliquer sur l'icône pour l'ajouter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249074"/>
            <a:ext cx="3053866" cy="199761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11/11/14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7" y="183333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7" y="183333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0" y="13154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440" y="180511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11/11/14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re 1"/>
          <p:cNvSpPr txBox="1">
            <a:spLocks/>
          </p:cNvSpPr>
          <p:nvPr userDrawn="1"/>
        </p:nvSpPr>
        <p:spPr>
          <a:xfrm>
            <a:off x="457200" y="1479046"/>
            <a:ext cx="4236081" cy="353514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Click to edit Master title style</a:t>
            </a:r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10" name="Titre 1"/>
          <p:cNvSpPr txBox="1">
            <a:spLocks/>
          </p:cNvSpPr>
          <p:nvPr userDrawn="1"/>
        </p:nvSpPr>
        <p:spPr>
          <a:xfrm>
            <a:off x="457200" y="1479046"/>
            <a:ext cx="4236081" cy="353514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Click to edit Master title style</a:t>
            </a:r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11/11/14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57600" cy="32627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00150"/>
            <a:ext cx="3657600" cy="326278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11/11/14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67048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55613" y="3826475"/>
            <a:ext cx="8231187" cy="447075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52333"/>
            <a:ext cx="4040188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952333"/>
            <a:ext cx="4041775" cy="27649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11/11/14</a:t>
            </a:fld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-01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2648"/>
            <a:ext cx="9144000" cy="707202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994205"/>
            <a:ext cx="8229600" cy="320314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11/11/14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 descr="bande-01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1" r:id="rId5"/>
    <p:sldLayoutId id="2147483680" r:id="rId6"/>
    <p:sldLayoutId id="2147483679" r:id="rId7"/>
    <p:sldLayoutId id="2147483664" r:id="rId8"/>
    <p:sldLayoutId id="2147483665" r:id="rId9"/>
    <p:sldLayoutId id="2147483667" r:id="rId10"/>
    <p:sldLayoutId id="2147483668" r:id="rId11"/>
    <p:sldLayoutId id="2147483669" r:id="rId12"/>
    <p:sldLayoutId id="2147483674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6" Type="http://schemas.openxmlformats.org/officeDocument/2006/relationships/image" Target="../media/image41.png"/><Relationship Id="rId17" Type="http://schemas.openxmlformats.org/officeDocument/2006/relationships/image" Target="../media/image42.png"/><Relationship Id="rId18" Type="http://schemas.openxmlformats.org/officeDocument/2006/relationships/image" Target="../media/image43.png"/><Relationship Id="rId19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97133" y="11091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51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>
              <a:buNone/>
            </a:pP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Intel </a:t>
            </a:r>
            <a:r>
              <a:rPr lang="en-US" sz="1100" dirty="0" err="1" smtClean="0"/>
              <a:t>IoT</a:t>
            </a:r>
            <a:r>
              <a:rPr lang="en-US" sz="1100" dirty="0"/>
              <a:t> </a:t>
            </a:r>
            <a:r>
              <a:rPr lang="en-US" sz="1100" dirty="0" smtClean="0"/>
              <a:t>Ignition Lab – Cloud and Big Data</a:t>
            </a:r>
          </a:p>
          <a:p>
            <a:pPr algn="l"/>
            <a:r>
              <a:rPr lang="en-US" sz="1100" dirty="0" smtClean="0"/>
              <a:t>Munich, September 17th</a:t>
            </a:r>
            <a:endParaRPr lang="en-US" sz="1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3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/>
              <a:pPr/>
              <a:t>11/11/14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 descr="cern vista aére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586586"/>
            <a:ext cx="9144000" cy="553998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Largest machine</a:t>
            </a:r>
            <a:r>
              <a:rPr lang="en-US" sz="1600" dirty="0" smtClean="0">
                <a:solidFill>
                  <a:schemeClr val="bg1"/>
                </a:solidFill>
              </a:rPr>
              <a:t> in the world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27km, 6000+ superconducting magnets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853324"/>
            <a:ext cx="9144000" cy="523220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Emptiest </a:t>
            </a:r>
            <a:r>
              <a:rPr lang="en-US" sz="1400" dirty="0">
                <a:solidFill>
                  <a:schemeClr val="bg2"/>
                </a:solidFill>
              </a:rPr>
              <a:t>place in the solar system </a:t>
            </a:r>
          </a:p>
          <a:p>
            <a:r>
              <a:rPr lang="en-US" sz="1400" dirty="0">
                <a:solidFill>
                  <a:schemeClr val="bg2"/>
                </a:solidFill>
              </a:rPr>
              <a:t>	High vacuum inside the magnets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462253"/>
            <a:ext cx="9144000" cy="584776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Hottest spot </a:t>
            </a:r>
            <a:r>
              <a:rPr lang="en-US" sz="1600" dirty="0">
                <a:solidFill>
                  <a:srgbClr val="FFFFFF"/>
                </a:solidFill>
              </a:rPr>
              <a:t>in the galaxy 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400" dirty="0" smtClean="0">
                <a:solidFill>
                  <a:srgbClr val="FFFFFF"/>
                </a:solidFill>
              </a:rPr>
              <a:t>During </a:t>
            </a:r>
            <a:r>
              <a:rPr lang="en-US" sz="1400" dirty="0">
                <a:solidFill>
                  <a:srgbClr val="FFFFFF"/>
                </a:solidFill>
              </a:rPr>
              <a:t>Lead ion collisions create temperatures 100 000x hotter than the heart of the sun; </a:t>
            </a:r>
            <a:endParaRPr lang="en-US" sz="1600" dirty="0">
              <a:solidFill>
                <a:srgbClr val="FFFFFF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200116"/>
            <a:ext cx="9144000" cy="584776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Fastest </a:t>
            </a:r>
            <a:r>
              <a:rPr lang="en-US" sz="1600" dirty="0">
                <a:solidFill>
                  <a:srgbClr val="FFFF00"/>
                </a:solidFill>
              </a:rPr>
              <a:t>racetrack </a:t>
            </a:r>
            <a:r>
              <a:rPr lang="en-US" sz="1600" dirty="0">
                <a:solidFill>
                  <a:schemeClr val="bg2"/>
                </a:solidFill>
              </a:rPr>
              <a:t>on Earth</a:t>
            </a:r>
          </a:p>
          <a:p>
            <a:r>
              <a:rPr lang="en-US" sz="1600" dirty="0">
                <a:solidFill>
                  <a:schemeClr val="bg2"/>
                </a:solidFill>
              </a:rPr>
              <a:t>	</a:t>
            </a:r>
            <a:r>
              <a:rPr lang="en-US" sz="1400" dirty="0">
                <a:solidFill>
                  <a:schemeClr val="bg1"/>
                </a:solidFill>
              </a:rPr>
              <a:t>Protons circulate 11245 times/s (99.9999991% the speed of light)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26040"/>
            <a:ext cx="9144000" cy="461665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The Large Hadron Collider (LHC) </a:t>
            </a:r>
            <a:endParaRPr lang="en-US" sz="280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99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CERN Accelerator Complex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 descr="Cern-Accelerator-Comple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066" y="989554"/>
            <a:ext cx="4112801" cy="3323015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69998" y="4631267"/>
            <a:ext cx="2221130" cy="409834"/>
          </a:xfrm>
        </p:spPr>
        <p:txBody>
          <a:bodyPr/>
          <a:lstStyle/>
          <a:p>
            <a:pPr algn="l"/>
            <a:r>
              <a:rPr lang="en-US" sz="1100" dirty="0" smtClean="0"/>
              <a:t>Digital Transformation Day</a:t>
            </a:r>
            <a:endParaRPr lang="en-US" sz="1100" dirty="0" smtClean="0"/>
          </a:p>
          <a:p>
            <a:pPr algn="l"/>
            <a:r>
              <a:rPr lang="en-US" sz="1100" dirty="0" smtClean="0"/>
              <a:t>Paris </a:t>
            </a:r>
            <a:r>
              <a:rPr lang="en-US" sz="1100" dirty="0" smtClean="0"/>
              <a:t>– </a:t>
            </a:r>
            <a:r>
              <a:rPr lang="en-US" sz="1100" dirty="0" smtClean="0"/>
              <a:t>21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</a:t>
            </a:r>
            <a:r>
              <a:rPr lang="en-US" sz="1100" dirty="0" smtClean="0"/>
              <a:t>November 2014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05714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BFD808-6B56-4447-9401-2398D08EE3C0}" type="datetime1">
              <a:rPr lang="en-US" smtClean="0"/>
              <a:pPr/>
              <a:t>11/11/14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 descr="0702016_10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354"/>
            <a:ext cx="9144000" cy="461665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ATLAS Detector</a:t>
            </a:r>
            <a:endParaRPr lang="en-US" sz="2800" dirty="0" smtClean="0">
              <a:solidFill>
                <a:schemeClr val="bg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382453"/>
            <a:ext cx="9144000" cy="553998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150 Million </a:t>
            </a:r>
            <a:r>
              <a:rPr lang="en-US" sz="1600" dirty="0" smtClean="0">
                <a:solidFill>
                  <a:srgbClr val="F8F8F8"/>
                </a:solidFill>
              </a:rPr>
              <a:t>of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sensor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Control and detection sensors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995983"/>
            <a:ext cx="9144000" cy="830997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Massive 3D camera</a:t>
            </a:r>
            <a:endParaRPr lang="en-US" sz="1600" dirty="0" smtClean="0">
              <a:solidFill>
                <a:schemeClr val="bg2"/>
              </a:solidFill>
            </a:endParaRPr>
          </a:p>
          <a:p>
            <a:r>
              <a:rPr lang="en-US" sz="1600" dirty="0" smtClean="0">
                <a:solidFill>
                  <a:schemeClr val="bg2"/>
                </a:solidFill>
              </a:rPr>
              <a:t>	Capturing 40+ million collisions per second</a:t>
            </a:r>
          </a:p>
          <a:p>
            <a:r>
              <a:rPr lang="en-US" sz="1600" dirty="0">
                <a:solidFill>
                  <a:schemeClr val="bg2"/>
                </a:solidFill>
              </a:rPr>
              <a:t>	</a:t>
            </a:r>
            <a:r>
              <a:rPr lang="en-US" sz="1600" dirty="0" smtClean="0">
                <a:solidFill>
                  <a:schemeClr val="bg2"/>
                </a:solidFill>
              </a:rPr>
              <a:t>Data rate </a:t>
            </a:r>
            <a:r>
              <a:rPr lang="en-US" sz="1600" dirty="0">
                <a:solidFill>
                  <a:schemeClr val="bg2"/>
                </a:solidFill>
              </a:rPr>
              <a:t>T</a:t>
            </a:r>
            <a:r>
              <a:rPr lang="en-US" sz="1600" dirty="0" smtClean="0">
                <a:solidFill>
                  <a:schemeClr val="bg2"/>
                </a:solidFill>
              </a:rPr>
              <a:t>B per second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013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 descr="C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6354"/>
            <a:ext cx="9144000" cy="461665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CERN Control Centre</a:t>
            </a:r>
            <a:endParaRPr lang="en-US" sz="2800" dirty="0" smtClean="0">
              <a:solidFill>
                <a:schemeClr val="bg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210802"/>
            <a:ext cx="9144000" cy="553998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CERN Accelerator Complex </a:t>
            </a:r>
            <a:r>
              <a:rPr lang="en-US" sz="1600" dirty="0" smtClean="0">
                <a:solidFill>
                  <a:schemeClr val="bg2"/>
                </a:solidFill>
              </a:rPr>
              <a:t>is unique </a:t>
            </a:r>
            <a:r>
              <a:rPr lang="en-US" sz="1600" dirty="0">
                <a:solidFill>
                  <a:schemeClr val="bg2"/>
                </a:solidFill>
              </a:rPr>
              <a:t>i</a:t>
            </a:r>
            <a:r>
              <a:rPr lang="en-US" sz="1600" dirty="0" smtClean="0">
                <a:solidFill>
                  <a:schemeClr val="bg2"/>
                </a:solidFill>
              </a:rPr>
              <a:t>nstallation</a:t>
            </a:r>
            <a:endParaRPr lang="en-US" sz="1600" dirty="0">
              <a:solidFill>
                <a:schemeClr val="bg2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Therefore, we have to face unique challenges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830573"/>
            <a:ext cx="9144000" cy="830997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Control and Operations</a:t>
            </a:r>
            <a:endParaRPr lang="en-US" sz="1600" dirty="0">
              <a:solidFill>
                <a:schemeClr val="bg2"/>
              </a:solidFill>
            </a:endParaRPr>
          </a:p>
          <a:p>
            <a:r>
              <a:rPr lang="en-US" sz="1600" dirty="0" smtClean="0">
                <a:solidFill>
                  <a:schemeClr val="bg2"/>
                </a:solidFill>
              </a:rPr>
              <a:t>	Million of sensors, large number of control devices, front-end equipment, etc.</a:t>
            </a:r>
          </a:p>
          <a:p>
            <a:r>
              <a:rPr lang="en-US" sz="1600" dirty="0">
                <a:solidFill>
                  <a:schemeClr val="bg2"/>
                </a:solidFill>
              </a:rPr>
              <a:t>	</a:t>
            </a:r>
            <a:r>
              <a:rPr lang="en-US" sz="1600" dirty="0" smtClean="0">
                <a:solidFill>
                  <a:schemeClr val="bg2"/>
                </a:solidFill>
              </a:rPr>
              <a:t>Many critical systems: Cryogenics, Vacuums, Machine Protection, etc.  </a:t>
            </a:r>
            <a:endParaRPr lang="en-US" sz="1600" dirty="0"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29642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Analytics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Control and Monitoring Systems</a:t>
            </a:r>
          </a:p>
          <a:p>
            <a:pPr lvl="1"/>
            <a:r>
              <a:rPr lang="en-US" sz="2000" dirty="0">
                <a:solidFill>
                  <a:srgbClr val="2D9DFF"/>
                </a:solidFill>
              </a:rPr>
              <a:t>Proactive</a:t>
            </a:r>
          </a:p>
          <a:p>
            <a:pPr lvl="1"/>
            <a:r>
              <a:rPr lang="en-US" sz="2000" dirty="0">
                <a:solidFill>
                  <a:srgbClr val="2D9DFF"/>
                </a:solidFill>
              </a:rPr>
              <a:t>Predictive</a:t>
            </a:r>
          </a:p>
          <a:p>
            <a:pPr lvl="1"/>
            <a:r>
              <a:rPr lang="en-US" sz="2000" dirty="0" smtClean="0">
                <a:solidFill>
                  <a:srgbClr val="2D9DFF"/>
                </a:solidFill>
              </a:rPr>
              <a:t>Intelligent</a:t>
            </a:r>
          </a:p>
          <a:p>
            <a:r>
              <a:rPr lang="en-US" sz="3100" dirty="0" smtClean="0">
                <a:solidFill>
                  <a:schemeClr val="tx2"/>
                </a:solidFill>
              </a:rPr>
              <a:t>Optimize our systems is mandatory</a:t>
            </a:r>
          </a:p>
          <a:p>
            <a:pPr lvl="1"/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Reducing and predicting faults and corrective interventions</a:t>
            </a:r>
          </a:p>
          <a:p>
            <a:pPr lvl="1"/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Increase the availability and operations efficiency </a:t>
            </a:r>
            <a:endParaRPr lang="en-US" sz="3100" dirty="0" smtClean="0">
              <a:solidFill>
                <a:schemeClr val="tx2"/>
              </a:solidFill>
            </a:endParaRPr>
          </a:p>
          <a:p>
            <a:r>
              <a:rPr lang="en-US" dirty="0" smtClean="0"/>
              <a:t>Profit </a:t>
            </a:r>
            <a:r>
              <a:rPr lang="en-US" dirty="0"/>
              <a:t>from our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data investment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Knowledge Extraction</a:t>
            </a:r>
          </a:p>
          <a:p>
            <a:pPr lvl="1"/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Information Discovery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69998" y="4631267"/>
            <a:ext cx="2221130" cy="409834"/>
          </a:xfrm>
        </p:spPr>
        <p:txBody>
          <a:bodyPr/>
          <a:lstStyle/>
          <a:p>
            <a:pPr algn="l"/>
            <a:r>
              <a:rPr lang="en-US" sz="1100" dirty="0" smtClean="0"/>
              <a:t>Digital Transformation Day</a:t>
            </a:r>
            <a:endParaRPr lang="en-US" sz="1100" dirty="0" smtClean="0"/>
          </a:p>
          <a:p>
            <a:pPr algn="l"/>
            <a:r>
              <a:rPr lang="en-US" sz="1100" dirty="0" smtClean="0"/>
              <a:t>Paris </a:t>
            </a:r>
            <a:r>
              <a:rPr lang="en-US" sz="1100" dirty="0" smtClean="0"/>
              <a:t>– </a:t>
            </a:r>
            <a:r>
              <a:rPr lang="en-US" sz="1100" dirty="0" smtClean="0"/>
              <a:t>21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</a:t>
            </a:r>
            <a:r>
              <a:rPr lang="en-US" sz="1100" dirty="0" smtClean="0"/>
              <a:t>November 2014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20047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935" y="3507215"/>
            <a:ext cx="952255" cy="458493"/>
          </a:xfrm>
          <a:prstGeom prst="rect">
            <a:avLst/>
          </a:prstGeom>
        </p:spPr>
      </p:pic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840" r="-1246"/>
          <a:stretch/>
        </p:blipFill>
        <p:spPr>
          <a:xfrm>
            <a:off x="578709" y="778937"/>
            <a:ext cx="7305651" cy="3671089"/>
          </a:xfr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73516"/>
            <a:ext cx="8226854" cy="7053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Analytics Challenges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69998" y="4631267"/>
            <a:ext cx="2221130" cy="409834"/>
          </a:xfrm>
        </p:spPr>
        <p:txBody>
          <a:bodyPr/>
          <a:lstStyle/>
          <a:p>
            <a:pPr algn="l"/>
            <a:r>
              <a:rPr lang="en-US" sz="1100" dirty="0" smtClean="0"/>
              <a:t>Digital Transformation Day</a:t>
            </a:r>
            <a:endParaRPr lang="en-US" sz="1100" dirty="0" smtClean="0"/>
          </a:p>
          <a:p>
            <a:pPr algn="l"/>
            <a:r>
              <a:rPr lang="en-US" sz="1100" dirty="0" smtClean="0"/>
              <a:t>Paris </a:t>
            </a:r>
            <a:r>
              <a:rPr lang="en-US" sz="1100" dirty="0" smtClean="0"/>
              <a:t>– </a:t>
            </a:r>
            <a:r>
              <a:rPr lang="en-US" sz="1100" dirty="0" smtClean="0"/>
              <a:t>21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</a:t>
            </a:r>
            <a:r>
              <a:rPr lang="en-US" sz="1100" dirty="0" smtClean="0"/>
              <a:t>November 2014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8861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Endeca Information Discovery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133" y="994205"/>
            <a:ext cx="8466667" cy="320314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Better LHC Operations</a:t>
            </a:r>
          </a:p>
          <a:p>
            <a:pPr lvl="1"/>
            <a:r>
              <a:rPr lang="en-US" sz="1600" dirty="0" smtClean="0">
                <a:solidFill>
                  <a:srgbClr val="2D9DFF"/>
                </a:solidFill>
              </a:rPr>
              <a:t>Events Analysis</a:t>
            </a:r>
          </a:p>
          <a:p>
            <a:pPr lvl="1"/>
            <a:r>
              <a:rPr lang="en-US" sz="1600" dirty="0" smtClean="0">
                <a:solidFill>
                  <a:srgbClr val="2D9DFF"/>
                </a:solidFill>
              </a:rPr>
              <a:t>Correlate Information</a:t>
            </a:r>
          </a:p>
          <a:p>
            <a:pPr lvl="2"/>
            <a:r>
              <a:rPr lang="en-US" sz="1400" dirty="0" smtClean="0">
                <a:solidFill>
                  <a:srgbClr val="2D9DFF"/>
                </a:solidFill>
              </a:rPr>
              <a:t>Fault Tracking System</a:t>
            </a:r>
          </a:p>
          <a:p>
            <a:pPr lvl="2"/>
            <a:r>
              <a:rPr lang="en-US" sz="1400" dirty="0" smtClean="0">
                <a:solidFill>
                  <a:srgbClr val="2D9DFF"/>
                </a:solidFill>
              </a:rPr>
              <a:t>Operational Modes</a:t>
            </a:r>
          </a:p>
          <a:p>
            <a:pPr lvl="2"/>
            <a:r>
              <a:rPr lang="en-US" sz="1400" dirty="0" smtClean="0">
                <a:solidFill>
                  <a:srgbClr val="2D9DFF"/>
                </a:solidFill>
              </a:rPr>
              <a:t>Operational Issues</a:t>
            </a:r>
          </a:p>
          <a:p>
            <a:pPr lvl="2"/>
            <a:r>
              <a:rPr lang="en-US" sz="1400" dirty="0" smtClean="0">
                <a:solidFill>
                  <a:srgbClr val="2D9DFF"/>
                </a:solidFill>
              </a:rPr>
              <a:t>Control Equipment</a:t>
            </a:r>
            <a:endParaRPr lang="en-US" sz="1400" dirty="0">
              <a:solidFill>
                <a:srgbClr val="2D9D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133" y="994206"/>
            <a:ext cx="4182540" cy="2531242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pic>
        <p:nvPicPr>
          <p:cNvPr id="5" name="Picture 4" descr="json examp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800" y="2311400"/>
            <a:ext cx="3443998" cy="2080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9140" y="3425299"/>
            <a:ext cx="5325533" cy="772051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69998" y="4631267"/>
            <a:ext cx="2221130" cy="409834"/>
          </a:xfrm>
        </p:spPr>
        <p:txBody>
          <a:bodyPr/>
          <a:lstStyle/>
          <a:p>
            <a:pPr algn="l"/>
            <a:r>
              <a:rPr lang="en-US" sz="1100" dirty="0" smtClean="0"/>
              <a:t>Digital Transformation Day</a:t>
            </a:r>
            <a:endParaRPr lang="en-US" sz="1100" dirty="0" smtClean="0"/>
          </a:p>
          <a:p>
            <a:pPr algn="l"/>
            <a:r>
              <a:rPr lang="en-US" sz="1100" dirty="0" smtClean="0"/>
              <a:t>Paris </a:t>
            </a:r>
            <a:r>
              <a:rPr lang="en-US" sz="1100" dirty="0" smtClean="0"/>
              <a:t>– </a:t>
            </a:r>
            <a:r>
              <a:rPr lang="en-US" sz="1100" dirty="0" smtClean="0"/>
              <a:t>21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</a:t>
            </a:r>
            <a:r>
              <a:rPr lang="en-US" sz="1100" dirty="0" smtClean="0"/>
              <a:t>November 2014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4254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Endeca Information Discovery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33" y="994205"/>
            <a:ext cx="8542867" cy="320314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Information Discovery for improving the </a:t>
            </a:r>
            <a:r>
              <a:rPr lang="en-US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Accelerator Complex Operations</a:t>
            </a:r>
            <a:endParaRPr lang="en-US" sz="2000" dirty="0" smtClean="0"/>
          </a:p>
          <a:p>
            <a:r>
              <a:rPr lang="en-US" sz="2000" dirty="0" smtClean="0"/>
              <a:t>Integrating Data Sources</a:t>
            </a:r>
          </a:p>
          <a:p>
            <a:pPr lvl="1"/>
            <a:r>
              <a:rPr lang="en-US" sz="1600" dirty="0" smtClean="0">
                <a:solidFill>
                  <a:srgbClr val="2D9DFF"/>
                </a:solidFill>
              </a:rPr>
              <a:t>Electronic Logbook </a:t>
            </a:r>
          </a:p>
          <a:p>
            <a:pPr lvl="1"/>
            <a:r>
              <a:rPr lang="en-US" sz="1600" dirty="0" smtClean="0">
                <a:solidFill>
                  <a:srgbClr val="2D9DFF"/>
                </a:solidFill>
              </a:rPr>
              <a:t>Control Configuration DB</a:t>
            </a:r>
          </a:p>
          <a:p>
            <a:pPr lvl="1"/>
            <a:r>
              <a:rPr lang="en-US" sz="1600" dirty="0" smtClean="0">
                <a:solidFill>
                  <a:srgbClr val="2D9DFF"/>
                </a:solidFill>
              </a:rPr>
              <a:t>JIRA (JSON)</a:t>
            </a:r>
          </a:p>
          <a:p>
            <a:pPr lvl="1"/>
            <a:endParaRPr lang="en-US" sz="1400" b="1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749808" lvl="2" indent="0">
              <a:buNone/>
            </a:pPr>
            <a:endParaRPr lang="en-US" sz="14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853" y="1384518"/>
            <a:ext cx="4773201" cy="30145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69998" y="4631267"/>
            <a:ext cx="2221130" cy="409834"/>
          </a:xfrm>
        </p:spPr>
        <p:txBody>
          <a:bodyPr/>
          <a:lstStyle/>
          <a:p>
            <a:pPr algn="l"/>
            <a:r>
              <a:rPr lang="en-US" sz="1100" dirty="0" smtClean="0"/>
              <a:t>Digital Transformation Day</a:t>
            </a:r>
            <a:endParaRPr lang="en-US" sz="1100" dirty="0" smtClean="0"/>
          </a:p>
          <a:p>
            <a:pPr algn="l"/>
            <a:r>
              <a:rPr lang="en-US" sz="1100" dirty="0" smtClean="0"/>
              <a:t>Paris </a:t>
            </a:r>
            <a:r>
              <a:rPr lang="en-US" sz="1100" dirty="0" smtClean="0"/>
              <a:t>– </a:t>
            </a:r>
            <a:r>
              <a:rPr lang="en-US" sz="1100" dirty="0" smtClean="0"/>
              <a:t>21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</a:t>
            </a:r>
            <a:r>
              <a:rPr lang="en-US" sz="1100" dirty="0" smtClean="0"/>
              <a:t>November 2014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44375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33" y="994205"/>
            <a:ext cx="8542867" cy="320314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Many different Applications at CERN</a:t>
            </a:r>
          </a:p>
          <a:p>
            <a:pPr lvl="1"/>
            <a:r>
              <a:rPr lang="en-US" sz="2000" dirty="0" smtClean="0"/>
              <a:t>Control and Operation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Fault tracking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Accelerator </a:t>
            </a:r>
            <a:r>
              <a:rPr lang="en-US" sz="18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eLogbooks</a:t>
            </a:r>
            <a:endParaRPr lang="en-US" sz="1800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2"/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Diagnostic and monitoring</a:t>
            </a:r>
          </a:p>
          <a:p>
            <a:pPr lvl="1"/>
            <a:r>
              <a:rPr lang="en-US" sz="2000" dirty="0" smtClean="0">
                <a:solidFill>
                  <a:srgbClr val="0055A0"/>
                </a:solidFill>
              </a:rPr>
              <a:t>IT Infrastructure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Cloud 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</a:t>
            </a:r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torage performance analysis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Database Latency</a:t>
            </a:r>
          </a:p>
          <a:p>
            <a:pPr lvl="1"/>
            <a:r>
              <a:rPr lang="en-US" sz="2000" dirty="0" smtClean="0">
                <a:solidFill>
                  <a:srgbClr val="0055A0"/>
                </a:solidFill>
              </a:rPr>
              <a:t>Human Resources</a:t>
            </a:r>
          </a:p>
          <a:p>
            <a:pPr lvl="2"/>
            <a:endParaRPr lang="en-US" sz="1800" dirty="0" smtClean="0">
              <a:solidFill>
                <a:srgbClr val="0055A0"/>
              </a:solidFill>
            </a:endParaRPr>
          </a:p>
          <a:p>
            <a:endParaRPr lang="en-US"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endParaRPr lang="en-US" sz="20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Endeca Information Discovery</a:t>
            </a:r>
            <a:endParaRPr lang="en-US" dirty="0"/>
          </a:p>
        </p:txBody>
      </p:sp>
      <p:pic>
        <p:nvPicPr>
          <p:cNvPr id="2" name="Picture 1" descr="aft endeca examp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880452"/>
            <a:ext cx="3200399" cy="1780138"/>
          </a:xfrm>
          <a:prstGeom prst="rect">
            <a:avLst/>
          </a:prstGeom>
        </p:spPr>
      </p:pic>
      <p:pic>
        <p:nvPicPr>
          <p:cNvPr id="4" name="Picture 3" descr="dblatency examp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160" y="2584449"/>
            <a:ext cx="3853639" cy="1773767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69998" y="4631267"/>
            <a:ext cx="2221130" cy="409834"/>
          </a:xfrm>
        </p:spPr>
        <p:txBody>
          <a:bodyPr/>
          <a:lstStyle/>
          <a:p>
            <a:pPr algn="l"/>
            <a:r>
              <a:rPr lang="en-US" sz="1100" dirty="0" smtClean="0"/>
              <a:t>Digital Transformation Day</a:t>
            </a:r>
            <a:endParaRPr lang="en-US" sz="1100" dirty="0" smtClean="0"/>
          </a:p>
          <a:p>
            <a:pPr algn="l"/>
            <a:r>
              <a:rPr lang="en-US" sz="1100" dirty="0" smtClean="0"/>
              <a:t>Paris </a:t>
            </a:r>
            <a:r>
              <a:rPr lang="en-US" sz="1100" dirty="0" smtClean="0"/>
              <a:t>– </a:t>
            </a:r>
            <a:r>
              <a:rPr lang="en-US" sz="1100" dirty="0" smtClean="0"/>
              <a:t>21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</a:t>
            </a:r>
            <a:r>
              <a:rPr lang="en-US" sz="1100" dirty="0" smtClean="0"/>
              <a:t>November 2014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25659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1800" y="1314450"/>
            <a:ext cx="84920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Information Discovery as a Service: </a:t>
            </a:r>
          </a:p>
          <a:p>
            <a:r>
              <a:rPr lang="en-US" sz="2400" dirty="0" smtClean="0"/>
              <a:t>Better Decisions for More Efficient Operations at CERN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800" y="2425757"/>
            <a:ext cx="2921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Manuel </a:t>
            </a:r>
            <a:r>
              <a:rPr lang="en-US" dirty="0"/>
              <a:t>Martín Márquez</a:t>
            </a:r>
            <a:endParaRPr lang="en-US" dirty="0" smtClean="0"/>
          </a:p>
          <a:p>
            <a:endParaRPr lang="en-US" sz="11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2671" y="4631267"/>
            <a:ext cx="2221130" cy="409834"/>
          </a:xfrm>
        </p:spPr>
        <p:txBody>
          <a:bodyPr/>
          <a:lstStyle/>
          <a:p>
            <a:pPr algn="l"/>
            <a:r>
              <a:rPr lang="en-US" sz="1100" dirty="0" smtClean="0"/>
              <a:t>Digital Transformation Day</a:t>
            </a:r>
            <a:endParaRPr lang="en-US" sz="1100" dirty="0" smtClean="0"/>
          </a:p>
          <a:p>
            <a:pPr algn="l"/>
            <a:r>
              <a:rPr lang="en-US" sz="1100" dirty="0" smtClean="0"/>
              <a:t>Paris </a:t>
            </a:r>
            <a:r>
              <a:rPr lang="en-US" sz="1100" dirty="0" smtClean="0"/>
              <a:t>– </a:t>
            </a:r>
            <a:r>
              <a:rPr lang="en-US" sz="1100" dirty="0" smtClean="0"/>
              <a:t>21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</a:t>
            </a:r>
            <a:r>
              <a:rPr lang="en-US" sz="1100" dirty="0" smtClean="0"/>
              <a:t>November 2014</a:t>
            </a:r>
            <a:endParaRPr lang="en-US" sz="1100" dirty="0"/>
          </a:p>
        </p:txBody>
      </p:sp>
      <p:pic>
        <p:nvPicPr>
          <p:cNvPr id="2" name="Picture 1" descr="openlab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5201" y="2606540"/>
            <a:ext cx="2768600" cy="1687291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21427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loud 137"/>
          <p:cNvSpPr/>
          <p:nvPr/>
        </p:nvSpPr>
        <p:spPr>
          <a:xfrm>
            <a:off x="5201095" y="689178"/>
            <a:ext cx="2795830" cy="2183912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9" name="Picture 1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932" y="2168279"/>
            <a:ext cx="837607" cy="863465"/>
          </a:xfrm>
          <a:prstGeom prst="rect">
            <a:avLst/>
          </a:prstGeom>
        </p:spPr>
      </p:pic>
      <p:grpSp>
        <p:nvGrpSpPr>
          <p:cNvPr id="140" name="Group 139"/>
          <p:cNvGrpSpPr/>
          <p:nvPr/>
        </p:nvGrpSpPr>
        <p:grpSpPr>
          <a:xfrm>
            <a:off x="5561574" y="1352316"/>
            <a:ext cx="851162" cy="783191"/>
            <a:chOff x="7740352" y="3281460"/>
            <a:chExt cx="1296143" cy="1068015"/>
          </a:xfrm>
        </p:grpSpPr>
        <p:sp>
          <p:nvSpPr>
            <p:cNvPr id="141" name="Round Diagonal Corner Rectangle 140"/>
            <p:cNvSpPr/>
            <p:nvPr/>
          </p:nvSpPr>
          <p:spPr>
            <a:xfrm>
              <a:off x="7740352" y="3281460"/>
              <a:ext cx="1296143" cy="1068015"/>
            </a:xfrm>
            <a:prstGeom prst="round2Diag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800" dirty="0" smtClean="0">
                  <a:solidFill>
                    <a:srgbClr val="2D9DFF"/>
                  </a:solidFill>
                </a:rPr>
                <a:t>Provisioning Service</a:t>
              </a:r>
              <a:endParaRPr lang="en-US" sz="800" dirty="0">
                <a:solidFill>
                  <a:srgbClr val="2D9DFF"/>
                </a:solidFill>
              </a:endParaRPr>
            </a:p>
          </p:txBody>
        </p:sp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5372" y="3760015"/>
              <a:ext cx="581428" cy="581428"/>
            </a:xfrm>
            <a:prstGeom prst="rect">
              <a:avLst/>
            </a:prstGeom>
          </p:spPr>
        </p:pic>
      </p:grpSp>
      <p:grpSp>
        <p:nvGrpSpPr>
          <p:cNvPr id="143" name="Group 142"/>
          <p:cNvGrpSpPr/>
          <p:nvPr/>
        </p:nvGrpSpPr>
        <p:grpSpPr>
          <a:xfrm>
            <a:off x="4248689" y="2137211"/>
            <a:ext cx="997760" cy="1464278"/>
            <a:chOff x="4270187" y="3351708"/>
            <a:chExt cx="1516127" cy="2033783"/>
          </a:xfrm>
        </p:grpSpPr>
        <p:grpSp>
          <p:nvGrpSpPr>
            <p:cNvPr id="144" name="Group 143"/>
            <p:cNvGrpSpPr/>
            <p:nvPr/>
          </p:nvGrpSpPr>
          <p:grpSpPr>
            <a:xfrm>
              <a:off x="4294489" y="3351708"/>
              <a:ext cx="1379875" cy="1294613"/>
              <a:chOff x="7092280" y="3278750"/>
              <a:chExt cx="1294612" cy="1294612"/>
            </a:xfrm>
          </p:grpSpPr>
          <p:pic>
            <p:nvPicPr>
              <p:cNvPr id="147" name="Picture 14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92280" y="3278750"/>
                <a:ext cx="989812" cy="989812"/>
              </a:xfrm>
              <a:prstGeom prst="rect">
                <a:avLst/>
              </a:prstGeom>
            </p:spPr>
          </p:pic>
          <p:pic>
            <p:nvPicPr>
              <p:cNvPr id="148" name="Picture 14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44680" y="3431150"/>
                <a:ext cx="989812" cy="989812"/>
              </a:xfrm>
              <a:prstGeom prst="rect">
                <a:avLst/>
              </a:prstGeom>
            </p:spPr>
          </p:pic>
          <p:pic>
            <p:nvPicPr>
              <p:cNvPr id="149" name="Picture 14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97080" y="3583550"/>
                <a:ext cx="989812" cy="989812"/>
              </a:xfrm>
              <a:prstGeom prst="rect">
                <a:avLst/>
              </a:prstGeom>
            </p:spPr>
          </p:pic>
        </p:grpSp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0187" y="4655504"/>
              <a:ext cx="1516127" cy="729987"/>
            </a:xfrm>
            <a:prstGeom prst="rect">
              <a:avLst/>
            </a:prstGeom>
          </p:spPr>
        </p:pic>
      </p:grpSp>
      <p:pic>
        <p:nvPicPr>
          <p:cNvPr id="150" name="Picture 1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814" y="2119636"/>
            <a:ext cx="677509" cy="378959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352" y="1106024"/>
            <a:ext cx="728153" cy="407041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690" y="3449103"/>
            <a:ext cx="624325" cy="349001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grpSp>
        <p:nvGrpSpPr>
          <p:cNvPr id="153" name="Group 152"/>
          <p:cNvGrpSpPr/>
          <p:nvPr/>
        </p:nvGrpSpPr>
        <p:grpSpPr>
          <a:xfrm>
            <a:off x="7575914" y="3138186"/>
            <a:ext cx="949638" cy="1025687"/>
            <a:chOff x="7079632" y="3941649"/>
            <a:chExt cx="949638" cy="1025687"/>
          </a:xfrm>
        </p:grpSpPr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3329" y="3941649"/>
              <a:ext cx="684233" cy="709050"/>
            </a:xfrm>
            <a:prstGeom prst="rect">
              <a:avLst/>
            </a:prstGeom>
          </p:spPr>
        </p:pic>
        <p:sp>
          <p:nvSpPr>
            <p:cNvPr id="155" name="TextBox 154"/>
            <p:cNvSpPr txBox="1"/>
            <p:nvPr/>
          </p:nvSpPr>
          <p:spPr>
            <a:xfrm>
              <a:off x="7079632" y="4598004"/>
              <a:ext cx="949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Accelerator Operators</a:t>
              </a:r>
              <a:endParaRPr lang="en-US" sz="1200" dirty="0"/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8281266" y="1391961"/>
            <a:ext cx="949638" cy="856877"/>
            <a:chOff x="8366889" y="3268922"/>
            <a:chExt cx="949638" cy="856877"/>
          </a:xfrm>
        </p:grpSpPr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15736" y="3268922"/>
              <a:ext cx="676625" cy="683583"/>
            </a:xfrm>
            <a:prstGeom prst="rect">
              <a:avLst/>
            </a:prstGeom>
          </p:spPr>
        </p:pic>
        <p:sp>
          <p:nvSpPr>
            <p:cNvPr id="158" name="TextBox 157"/>
            <p:cNvSpPr txBox="1"/>
            <p:nvPr/>
          </p:nvSpPr>
          <p:spPr>
            <a:xfrm>
              <a:off x="8366889" y="3894967"/>
              <a:ext cx="94963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HR</a:t>
              </a:r>
              <a:endParaRPr lang="en-US" sz="1200" dirty="0"/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6414535" y="946653"/>
            <a:ext cx="1358065" cy="1197321"/>
            <a:chOff x="7111542" y="873212"/>
            <a:chExt cx="1358065" cy="1197321"/>
          </a:xfrm>
        </p:grpSpPr>
        <p:grpSp>
          <p:nvGrpSpPr>
            <p:cNvPr id="160" name="Group 159"/>
            <p:cNvGrpSpPr/>
            <p:nvPr/>
          </p:nvGrpSpPr>
          <p:grpSpPr>
            <a:xfrm>
              <a:off x="7178228" y="875483"/>
              <a:ext cx="1202728" cy="1195050"/>
              <a:chOff x="7614232" y="1311118"/>
              <a:chExt cx="1644009" cy="1584597"/>
            </a:xfrm>
          </p:grpSpPr>
          <p:sp>
            <p:nvSpPr>
              <p:cNvPr id="162" name="Round Diagonal Corner Rectangle 161"/>
              <p:cNvSpPr/>
              <p:nvPr/>
            </p:nvSpPr>
            <p:spPr>
              <a:xfrm>
                <a:off x="7614232" y="1311118"/>
                <a:ext cx="1644009" cy="1584597"/>
              </a:xfrm>
              <a:prstGeom prst="round2Diag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1200" dirty="0"/>
              </a:p>
            </p:txBody>
          </p:sp>
          <p:pic>
            <p:nvPicPr>
              <p:cNvPr id="163" name="Picture 16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78119" y="1872977"/>
                <a:ext cx="581427" cy="581429"/>
              </a:xfrm>
              <a:prstGeom prst="rect">
                <a:avLst/>
              </a:prstGeom>
            </p:spPr>
          </p:pic>
          <p:pic>
            <p:nvPicPr>
              <p:cNvPr id="164" name="Picture 16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23321" y="1803648"/>
                <a:ext cx="581427" cy="581429"/>
              </a:xfrm>
              <a:prstGeom prst="rect">
                <a:avLst/>
              </a:prstGeom>
            </p:spPr>
          </p:pic>
          <p:pic>
            <p:nvPicPr>
              <p:cNvPr id="165" name="Picture 16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03710" y="2159171"/>
                <a:ext cx="581427" cy="581429"/>
              </a:xfrm>
              <a:prstGeom prst="rect">
                <a:avLst/>
              </a:prstGeom>
            </p:spPr>
          </p:pic>
        </p:grpSp>
        <p:sp>
          <p:nvSpPr>
            <p:cNvPr id="161" name="TextBox 160"/>
            <p:cNvSpPr txBox="1"/>
            <p:nvPr/>
          </p:nvSpPr>
          <p:spPr>
            <a:xfrm>
              <a:off x="7111542" y="873212"/>
              <a:ext cx="1358065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2D9DFF"/>
                  </a:solidFill>
                </a:rPr>
                <a:t>Endeca Studio</a:t>
              </a:r>
            </a:p>
            <a:p>
              <a:pPr algn="ctr"/>
              <a:r>
                <a:rPr lang="en-US" sz="900" dirty="0">
                  <a:solidFill>
                    <a:srgbClr val="2D9DFF"/>
                  </a:solidFill>
                </a:rPr>
                <a:t>(user group dedicated</a:t>
              </a:r>
              <a:r>
                <a:rPr lang="en-US" sz="1200" dirty="0" smtClean="0">
                  <a:solidFill>
                    <a:srgbClr val="2D9DFF"/>
                  </a:solidFill>
                </a:rPr>
                <a:t>)</a:t>
              </a:r>
              <a:endParaRPr lang="en-US" sz="1200" dirty="0">
                <a:solidFill>
                  <a:srgbClr val="2D9DFF"/>
                </a:solidFill>
              </a:endParaRPr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8121569" y="2393369"/>
            <a:ext cx="1088694" cy="958742"/>
            <a:chOff x="8003682" y="3926770"/>
            <a:chExt cx="1088694" cy="958742"/>
          </a:xfrm>
        </p:grpSpPr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3682" y="3926770"/>
              <a:ext cx="699790" cy="734415"/>
            </a:xfrm>
            <a:prstGeom prst="rect">
              <a:avLst/>
            </a:prstGeom>
          </p:spPr>
        </p:pic>
        <p:sp>
          <p:nvSpPr>
            <p:cNvPr id="168" name="TextBox 167"/>
            <p:cNvSpPr txBox="1"/>
            <p:nvPr/>
          </p:nvSpPr>
          <p:spPr>
            <a:xfrm>
              <a:off x="8142738" y="4516180"/>
              <a:ext cx="949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Equipment</a:t>
              </a:r>
            </a:p>
            <a:p>
              <a:pPr algn="ctr"/>
              <a:r>
                <a:rPr lang="en-US" sz="900" dirty="0" smtClean="0"/>
                <a:t>Experts</a:t>
              </a:r>
              <a:endParaRPr lang="en-US" sz="1200" dirty="0"/>
            </a:p>
          </p:txBody>
        </p:sp>
      </p:grpSp>
      <p:grpSp>
        <p:nvGrpSpPr>
          <p:cNvPr id="169" name="Group 168"/>
          <p:cNvGrpSpPr/>
          <p:nvPr/>
        </p:nvGrpSpPr>
        <p:grpSpPr>
          <a:xfrm rot="21174808">
            <a:off x="4760322" y="1079818"/>
            <a:ext cx="624729" cy="1221900"/>
            <a:chOff x="5158329" y="2367551"/>
            <a:chExt cx="990517" cy="1499487"/>
          </a:xfrm>
        </p:grpSpPr>
        <p:sp>
          <p:nvSpPr>
            <p:cNvPr id="170" name="Freeform 169"/>
            <p:cNvSpPr>
              <a:spLocks/>
            </p:cNvSpPr>
            <p:nvPr/>
          </p:nvSpPr>
          <p:spPr bwMode="auto">
            <a:xfrm rot="7308319" flipH="1">
              <a:off x="5134915" y="2853106"/>
              <a:ext cx="1330630" cy="697233"/>
            </a:xfrm>
            <a:custGeom>
              <a:avLst/>
              <a:gdLst>
                <a:gd name="T0" fmla="*/ 1642 w 1642"/>
                <a:gd name="T1" fmla="*/ 266 h 771"/>
                <a:gd name="T2" fmla="*/ 1333 w 1642"/>
                <a:gd name="T3" fmla="*/ 0 h 771"/>
                <a:gd name="T4" fmla="*/ 1333 w 1642"/>
                <a:gd name="T5" fmla="*/ 134 h 771"/>
                <a:gd name="T6" fmla="*/ 0 w 1642"/>
                <a:gd name="T7" fmla="*/ 771 h 771"/>
                <a:gd name="T8" fmla="*/ 0 w 1642"/>
                <a:gd name="T9" fmla="*/ 771 h 771"/>
                <a:gd name="T10" fmla="*/ 1333 w 1642"/>
                <a:gd name="T11" fmla="*/ 398 h 771"/>
                <a:gd name="T12" fmla="*/ 1333 w 1642"/>
                <a:gd name="T13" fmla="*/ 532 h 771"/>
                <a:gd name="T14" fmla="*/ 1642 w 1642"/>
                <a:gd name="T15" fmla="*/ 26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2" h="771">
                  <a:moveTo>
                    <a:pt x="1642" y="266"/>
                  </a:moveTo>
                  <a:cubicBezTo>
                    <a:pt x="1333" y="0"/>
                    <a:pt x="1333" y="0"/>
                    <a:pt x="1333" y="0"/>
                  </a:cubicBezTo>
                  <a:cubicBezTo>
                    <a:pt x="1333" y="134"/>
                    <a:pt x="1333" y="134"/>
                    <a:pt x="1333" y="134"/>
                  </a:cubicBezTo>
                  <a:cubicBezTo>
                    <a:pt x="1333" y="134"/>
                    <a:pt x="394" y="110"/>
                    <a:pt x="0" y="771"/>
                  </a:cubicBezTo>
                  <a:cubicBezTo>
                    <a:pt x="0" y="771"/>
                    <a:pt x="0" y="771"/>
                    <a:pt x="0" y="771"/>
                  </a:cubicBezTo>
                  <a:cubicBezTo>
                    <a:pt x="402" y="297"/>
                    <a:pt x="1333" y="398"/>
                    <a:pt x="1333" y="398"/>
                  </a:cubicBezTo>
                  <a:cubicBezTo>
                    <a:pt x="1333" y="532"/>
                    <a:pt x="1333" y="532"/>
                    <a:pt x="1333" y="532"/>
                  </a:cubicBezTo>
                  <a:lnTo>
                    <a:pt x="1642" y="266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shade val="51000"/>
                    <a:satMod val="130000"/>
                    <a:alpha val="8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 rot="18108319" flipH="1">
              <a:off x="4841631" y="2684249"/>
              <a:ext cx="1330630" cy="697233"/>
            </a:xfrm>
            <a:custGeom>
              <a:avLst/>
              <a:gdLst>
                <a:gd name="T0" fmla="*/ 1642 w 1642"/>
                <a:gd name="T1" fmla="*/ 266 h 771"/>
                <a:gd name="T2" fmla="*/ 1333 w 1642"/>
                <a:gd name="T3" fmla="*/ 0 h 771"/>
                <a:gd name="T4" fmla="*/ 1333 w 1642"/>
                <a:gd name="T5" fmla="*/ 134 h 771"/>
                <a:gd name="T6" fmla="*/ 0 w 1642"/>
                <a:gd name="T7" fmla="*/ 771 h 771"/>
                <a:gd name="T8" fmla="*/ 0 w 1642"/>
                <a:gd name="T9" fmla="*/ 771 h 771"/>
                <a:gd name="T10" fmla="*/ 1333 w 1642"/>
                <a:gd name="T11" fmla="*/ 398 h 771"/>
                <a:gd name="T12" fmla="*/ 1333 w 1642"/>
                <a:gd name="T13" fmla="*/ 532 h 771"/>
                <a:gd name="T14" fmla="*/ 1642 w 1642"/>
                <a:gd name="T15" fmla="*/ 26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2" h="771">
                  <a:moveTo>
                    <a:pt x="1642" y="266"/>
                  </a:moveTo>
                  <a:cubicBezTo>
                    <a:pt x="1333" y="0"/>
                    <a:pt x="1333" y="0"/>
                    <a:pt x="1333" y="0"/>
                  </a:cubicBezTo>
                  <a:cubicBezTo>
                    <a:pt x="1333" y="134"/>
                    <a:pt x="1333" y="134"/>
                    <a:pt x="1333" y="134"/>
                  </a:cubicBezTo>
                  <a:cubicBezTo>
                    <a:pt x="1333" y="134"/>
                    <a:pt x="394" y="110"/>
                    <a:pt x="0" y="771"/>
                  </a:cubicBezTo>
                  <a:cubicBezTo>
                    <a:pt x="0" y="771"/>
                    <a:pt x="0" y="771"/>
                    <a:pt x="0" y="771"/>
                  </a:cubicBezTo>
                  <a:cubicBezTo>
                    <a:pt x="402" y="297"/>
                    <a:pt x="1333" y="398"/>
                    <a:pt x="1333" y="398"/>
                  </a:cubicBezTo>
                  <a:cubicBezTo>
                    <a:pt x="1333" y="532"/>
                    <a:pt x="1333" y="532"/>
                    <a:pt x="1333" y="532"/>
                  </a:cubicBezTo>
                  <a:lnTo>
                    <a:pt x="1642" y="266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shade val="51000"/>
                    <a:satMod val="130000"/>
                    <a:alpha val="8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1742670" y="807364"/>
            <a:ext cx="2739711" cy="3622463"/>
            <a:chOff x="183278" y="804112"/>
            <a:chExt cx="2739711" cy="3860913"/>
          </a:xfrm>
        </p:grpSpPr>
        <p:grpSp>
          <p:nvGrpSpPr>
            <p:cNvPr id="173" name="Group 172"/>
            <p:cNvGrpSpPr/>
            <p:nvPr/>
          </p:nvGrpSpPr>
          <p:grpSpPr>
            <a:xfrm>
              <a:off x="183278" y="804112"/>
              <a:ext cx="2739711" cy="3860913"/>
              <a:chOff x="1153998" y="408524"/>
              <a:chExt cx="2739711" cy="3860913"/>
            </a:xfrm>
          </p:grpSpPr>
          <p:sp>
            <p:nvSpPr>
              <p:cNvPr id="178" name="Hexagon 177"/>
              <p:cNvSpPr/>
              <p:nvPr/>
            </p:nvSpPr>
            <p:spPr>
              <a:xfrm>
                <a:off x="1153998" y="408524"/>
                <a:ext cx="1599068" cy="3860913"/>
              </a:xfrm>
              <a:prstGeom prst="hexagon">
                <a:avLst/>
              </a:prstGeom>
              <a:solidFill>
                <a:schemeClr val="accent1">
                  <a:lumMod val="40000"/>
                  <a:lumOff val="60000"/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9" name="Picture 17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47135" y="556480"/>
                <a:ext cx="803456" cy="612115"/>
              </a:xfrm>
              <a:prstGeom prst="rect">
                <a:avLst/>
              </a:prstGeom>
            </p:spPr>
          </p:pic>
          <p:grpSp>
            <p:nvGrpSpPr>
              <p:cNvPr id="180" name="Group 179"/>
              <p:cNvGrpSpPr/>
              <p:nvPr/>
            </p:nvGrpSpPr>
            <p:grpSpPr>
              <a:xfrm>
                <a:off x="1588274" y="1264889"/>
                <a:ext cx="706275" cy="580645"/>
                <a:chOff x="3954425" y="3986632"/>
                <a:chExt cx="978142" cy="817362"/>
              </a:xfrm>
            </p:grpSpPr>
            <p:pic>
              <p:nvPicPr>
                <p:cNvPr id="190" name="Picture 189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54425" y="3986632"/>
                  <a:ext cx="673341" cy="673341"/>
                </a:xfrm>
                <a:prstGeom prst="rect">
                  <a:avLst/>
                </a:prstGeom>
              </p:spPr>
            </p:pic>
            <p:pic>
              <p:nvPicPr>
                <p:cNvPr id="191" name="Picture 190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06824" y="4070476"/>
                  <a:ext cx="673341" cy="673341"/>
                </a:xfrm>
                <a:prstGeom prst="rect">
                  <a:avLst/>
                </a:prstGeom>
              </p:spPr>
            </p:pic>
            <p:pic>
              <p:nvPicPr>
                <p:cNvPr id="192" name="Picture 191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59226" y="4130653"/>
                  <a:ext cx="673341" cy="673341"/>
                </a:xfrm>
                <a:prstGeom prst="rect">
                  <a:avLst/>
                </a:prstGeom>
              </p:spPr>
            </p:pic>
          </p:grpSp>
          <p:grpSp>
            <p:nvGrpSpPr>
              <p:cNvPr id="181" name="Group 180"/>
              <p:cNvGrpSpPr/>
              <p:nvPr/>
            </p:nvGrpSpPr>
            <p:grpSpPr>
              <a:xfrm>
                <a:off x="1357367" y="408525"/>
                <a:ext cx="2536342" cy="2534988"/>
                <a:chOff x="5424679" y="2293772"/>
                <a:chExt cx="2536342" cy="2534988"/>
              </a:xfrm>
            </p:grpSpPr>
            <p:grpSp>
              <p:nvGrpSpPr>
                <p:cNvPr id="185" name="Group 184"/>
                <p:cNvGrpSpPr/>
                <p:nvPr/>
              </p:nvGrpSpPr>
              <p:grpSpPr>
                <a:xfrm>
                  <a:off x="5424679" y="3959683"/>
                  <a:ext cx="868000" cy="869077"/>
                  <a:chOff x="218777" y="2154603"/>
                  <a:chExt cx="948136" cy="999091"/>
                </a:xfrm>
              </p:grpSpPr>
              <p:pic>
                <p:nvPicPr>
                  <p:cNvPr id="187" name="Picture 186"/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18777" y="2154603"/>
                    <a:ext cx="643335" cy="694292"/>
                  </a:xfrm>
                  <a:prstGeom prst="rect">
                    <a:avLst/>
                  </a:prstGeom>
                </p:spPr>
              </p:pic>
              <p:pic>
                <p:nvPicPr>
                  <p:cNvPr id="188" name="Picture 187"/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371177" y="2307003"/>
                    <a:ext cx="643335" cy="694292"/>
                  </a:xfrm>
                  <a:prstGeom prst="rect">
                    <a:avLst/>
                  </a:prstGeom>
                </p:spPr>
              </p:pic>
              <p:pic>
                <p:nvPicPr>
                  <p:cNvPr id="189" name="Picture 188"/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523578" y="2459402"/>
                    <a:ext cx="643335" cy="69429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86" name="Flowchart: Off-page Connector 16"/>
                <p:cNvSpPr/>
                <p:nvPr/>
              </p:nvSpPr>
              <p:spPr>
                <a:xfrm rot="5400000">
                  <a:off x="6691392" y="1845553"/>
                  <a:ext cx="821410" cy="1717848"/>
                </a:xfrm>
                <a:prstGeom prst="flowChartOffpageConnector">
                  <a:avLst/>
                </a:prstGeom>
                <a:gradFill flip="none" rotWithShape="1">
                  <a:gsLst>
                    <a:gs pos="0">
                      <a:schemeClr val="accent2">
                        <a:lumMod val="5000"/>
                        <a:lumOff val="95000"/>
                        <a:alpha val="40000"/>
                      </a:schemeClr>
                    </a:gs>
                    <a:gs pos="74000">
                      <a:schemeClr val="accent2">
                        <a:lumMod val="45000"/>
                        <a:lumOff val="55000"/>
                      </a:schemeClr>
                    </a:gs>
                    <a:gs pos="83000">
                      <a:schemeClr val="accent2">
                        <a:lumMod val="45000"/>
                        <a:lumOff val="55000"/>
                      </a:schemeClr>
                    </a:gs>
                    <a:gs pos="100000">
                      <a:schemeClr val="accent2">
                        <a:lumMod val="30000"/>
                        <a:lumOff val="70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en-US" sz="900" dirty="0" smtClean="0">
                      <a:solidFill>
                        <a:srgbClr val="2D9DFF"/>
                      </a:solidFill>
                    </a:rPr>
                    <a:t>Controls and Operations</a:t>
                  </a:r>
                </a:p>
                <a:p>
                  <a:pPr algn="ctr"/>
                  <a:r>
                    <a:rPr lang="en-US" sz="900" dirty="0" smtClean="0">
                      <a:solidFill>
                        <a:srgbClr val="2D9DFF"/>
                      </a:solidFill>
                    </a:rPr>
                    <a:t>System Configuration</a:t>
                  </a:r>
                  <a:br>
                    <a:rPr lang="en-US" sz="900" dirty="0" smtClean="0">
                      <a:solidFill>
                        <a:srgbClr val="2D9DFF"/>
                      </a:solidFill>
                    </a:rPr>
                  </a:br>
                  <a:r>
                    <a:rPr lang="en-US" sz="900" dirty="0" smtClean="0">
                      <a:solidFill>
                        <a:srgbClr val="2D9DFF"/>
                      </a:solidFill>
                    </a:rPr>
                    <a:t>Logging and Monitoring</a:t>
                  </a:r>
                  <a:br>
                    <a:rPr lang="en-US" sz="900" dirty="0" smtClean="0">
                      <a:solidFill>
                        <a:srgbClr val="2D9DFF"/>
                      </a:solidFill>
                    </a:rPr>
                  </a:br>
                  <a:r>
                    <a:rPr lang="en-US" sz="900" dirty="0" smtClean="0">
                      <a:solidFill>
                        <a:srgbClr val="2D9DFF"/>
                      </a:solidFill>
                    </a:rPr>
                    <a:t>Engineering</a:t>
                  </a:r>
                </a:p>
                <a:p>
                  <a:pPr algn="ctr"/>
                  <a:r>
                    <a:rPr lang="en-US" sz="900" dirty="0" smtClean="0">
                      <a:solidFill>
                        <a:srgbClr val="2D9DFF"/>
                      </a:solidFill>
                    </a:rPr>
                    <a:t>IT</a:t>
                  </a:r>
                  <a:endParaRPr lang="en-US" sz="900" dirty="0">
                    <a:solidFill>
                      <a:srgbClr val="2D9DFF"/>
                    </a:solidFill>
                  </a:endParaRPr>
                </a:p>
              </p:txBody>
            </p:sp>
          </p:grpSp>
          <p:pic>
            <p:nvPicPr>
              <p:cNvPr id="183" name="Picture 182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84833" y="2945064"/>
                <a:ext cx="876605" cy="710879"/>
              </a:xfrm>
              <a:prstGeom prst="rect">
                <a:avLst/>
              </a:prstGeom>
            </p:spPr>
          </p:pic>
          <p:sp>
            <p:nvSpPr>
              <p:cNvPr id="184" name="TextBox 183"/>
              <p:cNvSpPr txBox="1"/>
              <p:nvPr/>
            </p:nvSpPr>
            <p:spPr>
              <a:xfrm>
                <a:off x="1483576" y="1760865"/>
                <a:ext cx="94963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 smtClean="0">
                    <a:solidFill>
                      <a:schemeClr val="tx2">
                        <a:lumMod val="50000"/>
                      </a:schemeClr>
                    </a:solidFill>
                  </a:rPr>
                  <a:t>Logs</a:t>
                </a:r>
                <a:endParaRPr lang="en-US" sz="12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74" name="Group 173"/>
            <p:cNvGrpSpPr/>
            <p:nvPr/>
          </p:nvGrpSpPr>
          <p:grpSpPr>
            <a:xfrm>
              <a:off x="695471" y="3961550"/>
              <a:ext cx="600839" cy="605023"/>
              <a:chOff x="1717007" y="5096368"/>
              <a:chExt cx="600839" cy="605023"/>
            </a:xfrm>
          </p:grpSpPr>
          <p:pic>
            <p:nvPicPr>
              <p:cNvPr id="175" name="Picture 174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17007" y="5096368"/>
                <a:ext cx="435899" cy="481104"/>
              </a:xfrm>
              <a:prstGeom prst="rect">
                <a:avLst/>
              </a:prstGeom>
            </p:spPr>
          </p:pic>
          <p:pic>
            <p:nvPicPr>
              <p:cNvPr id="176" name="Picture 175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90778" y="5152411"/>
                <a:ext cx="435899" cy="481104"/>
              </a:xfrm>
              <a:prstGeom prst="rect">
                <a:avLst/>
              </a:prstGeom>
            </p:spPr>
          </p:pic>
          <p:pic>
            <p:nvPicPr>
              <p:cNvPr id="177" name="Picture 176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81947" y="5220287"/>
                <a:ext cx="435899" cy="481104"/>
              </a:xfrm>
              <a:prstGeom prst="rect">
                <a:avLst/>
              </a:prstGeom>
            </p:spPr>
          </p:pic>
        </p:grpSp>
      </p:grpSp>
      <p:grpSp>
        <p:nvGrpSpPr>
          <p:cNvPr id="194" name="Group 193"/>
          <p:cNvGrpSpPr/>
          <p:nvPr/>
        </p:nvGrpSpPr>
        <p:grpSpPr>
          <a:xfrm>
            <a:off x="155266" y="1537738"/>
            <a:ext cx="1313330" cy="2679628"/>
            <a:chOff x="37457" y="1096426"/>
            <a:chExt cx="1313330" cy="2906404"/>
          </a:xfrm>
        </p:grpSpPr>
        <p:sp>
          <p:nvSpPr>
            <p:cNvPr id="195" name="Round Diagonal Corner Rectangle 194"/>
            <p:cNvSpPr/>
            <p:nvPr/>
          </p:nvSpPr>
          <p:spPr>
            <a:xfrm>
              <a:off x="74327" y="1096426"/>
              <a:ext cx="1168776" cy="2906404"/>
            </a:xfrm>
            <a:prstGeom prst="round2DiagRect">
              <a:avLst>
                <a:gd name="adj1" fmla="val 16667"/>
                <a:gd name="adj2" fmla="val 15481"/>
              </a:avLst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4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196" name="Picture 195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597" y="1483170"/>
              <a:ext cx="859172" cy="667339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457" y="1224889"/>
              <a:ext cx="1041705" cy="427034"/>
            </a:xfrm>
            <a:prstGeom prst="rect">
              <a:avLst/>
            </a:prstGeom>
          </p:spPr>
        </p:pic>
        <p:sp>
          <p:nvSpPr>
            <p:cNvPr id="198" name="Rectangle 197"/>
            <p:cNvSpPr/>
            <p:nvPr/>
          </p:nvSpPr>
          <p:spPr>
            <a:xfrm>
              <a:off x="70804" y="2237365"/>
              <a:ext cx="1109006" cy="3219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DIAMON</a:t>
              </a:r>
            </a:p>
          </p:txBody>
        </p:sp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436" y="2867054"/>
              <a:ext cx="667333" cy="375135"/>
            </a:xfrm>
            <a:prstGeom prst="rect">
              <a:avLst/>
            </a:prstGeom>
          </p:spPr>
        </p:pic>
        <p:grpSp>
          <p:nvGrpSpPr>
            <p:cNvPr id="200" name="Group 199"/>
            <p:cNvGrpSpPr/>
            <p:nvPr/>
          </p:nvGrpSpPr>
          <p:grpSpPr>
            <a:xfrm>
              <a:off x="91270" y="3476428"/>
              <a:ext cx="1259517" cy="357480"/>
              <a:chOff x="2405293" y="5527810"/>
              <a:chExt cx="1259517" cy="349758"/>
            </a:xfrm>
          </p:grpSpPr>
          <p:pic>
            <p:nvPicPr>
              <p:cNvPr id="201" name="Picture 200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05293" y="5527810"/>
                <a:ext cx="327745" cy="349758"/>
              </a:xfrm>
              <a:prstGeom prst="rect">
                <a:avLst/>
              </a:prstGeom>
            </p:spPr>
          </p:pic>
          <p:sp>
            <p:nvSpPr>
              <p:cNvPr id="202" name="Rectangle 201"/>
              <p:cNvSpPr/>
              <p:nvPr/>
            </p:nvSpPr>
            <p:spPr>
              <a:xfrm>
                <a:off x="2550971" y="5569153"/>
                <a:ext cx="1113839" cy="2769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1200" b="0" cap="none" spc="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HR Surveys</a:t>
                </a:r>
                <a:endParaRPr lang="en-US" sz="1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237" name="Freeform 236"/>
          <p:cNvSpPr>
            <a:spLocks/>
          </p:cNvSpPr>
          <p:nvPr/>
        </p:nvSpPr>
        <p:spPr bwMode="auto">
          <a:xfrm rot="10187797" flipH="1" flipV="1">
            <a:off x="2928495" y="2347820"/>
            <a:ext cx="1312256" cy="786598"/>
          </a:xfrm>
          <a:custGeom>
            <a:avLst/>
            <a:gdLst>
              <a:gd name="T0" fmla="*/ 1642 w 1642"/>
              <a:gd name="T1" fmla="*/ 266 h 771"/>
              <a:gd name="T2" fmla="*/ 1333 w 1642"/>
              <a:gd name="T3" fmla="*/ 0 h 771"/>
              <a:gd name="T4" fmla="*/ 1333 w 1642"/>
              <a:gd name="T5" fmla="*/ 134 h 771"/>
              <a:gd name="T6" fmla="*/ 0 w 1642"/>
              <a:gd name="T7" fmla="*/ 771 h 771"/>
              <a:gd name="T8" fmla="*/ 0 w 1642"/>
              <a:gd name="T9" fmla="*/ 771 h 771"/>
              <a:gd name="T10" fmla="*/ 1333 w 1642"/>
              <a:gd name="T11" fmla="*/ 398 h 771"/>
              <a:gd name="T12" fmla="*/ 1333 w 1642"/>
              <a:gd name="T13" fmla="*/ 532 h 771"/>
              <a:gd name="T14" fmla="*/ 1642 w 1642"/>
              <a:gd name="T15" fmla="*/ 266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42" h="771">
                <a:moveTo>
                  <a:pt x="1642" y="266"/>
                </a:moveTo>
                <a:cubicBezTo>
                  <a:pt x="1333" y="0"/>
                  <a:pt x="1333" y="0"/>
                  <a:pt x="1333" y="0"/>
                </a:cubicBezTo>
                <a:cubicBezTo>
                  <a:pt x="1333" y="134"/>
                  <a:pt x="1333" y="134"/>
                  <a:pt x="1333" y="134"/>
                </a:cubicBezTo>
                <a:cubicBezTo>
                  <a:pt x="1333" y="134"/>
                  <a:pt x="394" y="110"/>
                  <a:pt x="0" y="771"/>
                </a:cubicBezTo>
                <a:cubicBezTo>
                  <a:pt x="0" y="771"/>
                  <a:pt x="0" y="771"/>
                  <a:pt x="0" y="771"/>
                </a:cubicBezTo>
                <a:cubicBezTo>
                  <a:pt x="402" y="297"/>
                  <a:pt x="1333" y="398"/>
                  <a:pt x="1333" y="398"/>
                </a:cubicBezTo>
                <a:cubicBezTo>
                  <a:pt x="1333" y="532"/>
                  <a:pt x="1333" y="532"/>
                  <a:pt x="1333" y="532"/>
                </a:cubicBezTo>
                <a:lnTo>
                  <a:pt x="1642" y="266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246" name="Group 245"/>
          <p:cNvGrpSpPr/>
          <p:nvPr/>
        </p:nvGrpSpPr>
        <p:grpSpPr>
          <a:xfrm rot="2916822">
            <a:off x="6305791" y="1510451"/>
            <a:ext cx="295080" cy="586380"/>
            <a:chOff x="5158329" y="2367551"/>
            <a:chExt cx="990517" cy="1499487"/>
          </a:xfrm>
        </p:grpSpPr>
        <p:sp>
          <p:nvSpPr>
            <p:cNvPr id="247" name="Freeform 246"/>
            <p:cNvSpPr>
              <a:spLocks/>
            </p:cNvSpPr>
            <p:nvPr/>
          </p:nvSpPr>
          <p:spPr bwMode="auto">
            <a:xfrm rot="7308319" flipH="1">
              <a:off x="5134915" y="2853106"/>
              <a:ext cx="1330630" cy="697233"/>
            </a:xfrm>
            <a:custGeom>
              <a:avLst/>
              <a:gdLst>
                <a:gd name="T0" fmla="*/ 1642 w 1642"/>
                <a:gd name="T1" fmla="*/ 266 h 771"/>
                <a:gd name="T2" fmla="*/ 1333 w 1642"/>
                <a:gd name="T3" fmla="*/ 0 h 771"/>
                <a:gd name="T4" fmla="*/ 1333 w 1642"/>
                <a:gd name="T5" fmla="*/ 134 h 771"/>
                <a:gd name="T6" fmla="*/ 0 w 1642"/>
                <a:gd name="T7" fmla="*/ 771 h 771"/>
                <a:gd name="T8" fmla="*/ 0 w 1642"/>
                <a:gd name="T9" fmla="*/ 771 h 771"/>
                <a:gd name="T10" fmla="*/ 1333 w 1642"/>
                <a:gd name="T11" fmla="*/ 398 h 771"/>
                <a:gd name="T12" fmla="*/ 1333 w 1642"/>
                <a:gd name="T13" fmla="*/ 532 h 771"/>
                <a:gd name="T14" fmla="*/ 1642 w 1642"/>
                <a:gd name="T15" fmla="*/ 26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2" h="771">
                  <a:moveTo>
                    <a:pt x="1642" y="266"/>
                  </a:moveTo>
                  <a:cubicBezTo>
                    <a:pt x="1333" y="0"/>
                    <a:pt x="1333" y="0"/>
                    <a:pt x="1333" y="0"/>
                  </a:cubicBezTo>
                  <a:cubicBezTo>
                    <a:pt x="1333" y="134"/>
                    <a:pt x="1333" y="134"/>
                    <a:pt x="1333" y="134"/>
                  </a:cubicBezTo>
                  <a:cubicBezTo>
                    <a:pt x="1333" y="134"/>
                    <a:pt x="394" y="110"/>
                    <a:pt x="0" y="771"/>
                  </a:cubicBezTo>
                  <a:cubicBezTo>
                    <a:pt x="0" y="771"/>
                    <a:pt x="0" y="771"/>
                    <a:pt x="0" y="771"/>
                  </a:cubicBezTo>
                  <a:cubicBezTo>
                    <a:pt x="402" y="297"/>
                    <a:pt x="1333" y="398"/>
                    <a:pt x="1333" y="398"/>
                  </a:cubicBezTo>
                  <a:cubicBezTo>
                    <a:pt x="1333" y="532"/>
                    <a:pt x="1333" y="532"/>
                    <a:pt x="1333" y="532"/>
                  </a:cubicBezTo>
                  <a:lnTo>
                    <a:pt x="1642" y="266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shade val="51000"/>
                    <a:satMod val="130000"/>
                    <a:alpha val="8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8" name="Freeform 247"/>
            <p:cNvSpPr>
              <a:spLocks/>
            </p:cNvSpPr>
            <p:nvPr/>
          </p:nvSpPr>
          <p:spPr bwMode="auto">
            <a:xfrm rot="18108319" flipH="1">
              <a:off x="4841631" y="2684249"/>
              <a:ext cx="1330630" cy="697233"/>
            </a:xfrm>
            <a:custGeom>
              <a:avLst/>
              <a:gdLst>
                <a:gd name="T0" fmla="*/ 1642 w 1642"/>
                <a:gd name="T1" fmla="*/ 266 h 771"/>
                <a:gd name="T2" fmla="*/ 1333 w 1642"/>
                <a:gd name="T3" fmla="*/ 0 h 771"/>
                <a:gd name="T4" fmla="*/ 1333 w 1642"/>
                <a:gd name="T5" fmla="*/ 134 h 771"/>
                <a:gd name="T6" fmla="*/ 0 w 1642"/>
                <a:gd name="T7" fmla="*/ 771 h 771"/>
                <a:gd name="T8" fmla="*/ 0 w 1642"/>
                <a:gd name="T9" fmla="*/ 771 h 771"/>
                <a:gd name="T10" fmla="*/ 1333 w 1642"/>
                <a:gd name="T11" fmla="*/ 398 h 771"/>
                <a:gd name="T12" fmla="*/ 1333 w 1642"/>
                <a:gd name="T13" fmla="*/ 532 h 771"/>
                <a:gd name="T14" fmla="*/ 1642 w 1642"/>
                <a:gd name="T15" fmla="*/ 26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2" h="771">
                  <a:moveTo>
                    <a:pt x="1642" y="266"/>
                  </a:moveTo>
                  <a:cubicBezTo>
                    <a:pt x="1333" y="0"/>
                    <a:pt x="1333" y="0"/>
                    <a:pt x="1333" y="0"/>
                  </a:cubicBezTo>
                  <a:cubicBezTo>
                    <a:pt x="1333" y="134"/>
                    <a:pt x="1333" y="134"/>
                    <a:pt x="1333" y="134"/>
                  </a:cubicBezTo>
                  <a:cubicBezTo>
                    <a:pt x="1333" y="134"/>
                    <a:pt x="394" y="110"/>
                    <a:pt x="0" y="771"/>
                  </a:cubicBezTo>
                  <a:cubicBezTo>
                    <a:pt x="0" y="771"/>
                    <a:pt x="0" y="771"/>
                    <a:pt x="0" y="771"/>
                  </a:cubicBezTo>
                  <a:cubicBezTo>
                    <a:pt x="402" y="297"/>
                    <a:pt x="1333" y="398"/>
                    <a:pt x="1333" y="398"/>
                  </a:cubicBezTo>
                  <a:cubicBezTo>
                    <a:pt x="1333" y="532"/>
                    <a:pt x="1333" y="532"/>
                    <a:pt x="1333" y="532"/>
                  </a:cubicBezTo>
                  <a:lnTo>
                    <a:pt x="1642" y="266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shade val="51000"/>
                    <a:satMod val="130000"/>
                    <a:alpha val="8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249" name="Freeform 248"/>
          <p:cNvSpPr>
            <a:spLocks/>
          </p:cNvSpPr>
          <p:nvPr/>
        </p:nvSpPr>
        <p:spPr bwMode="auto">
          <a:xfrm rot="360160" flipH="1">
            <a:off x="7447042" y="1481854"/>
            <a:ext cx="1046002" cy="226948"/>
          </a:xfrm>
          <a:custGeom>
            <a:avLst/>
            <a:gdLst>
              <a:gd name="T0" fmla="*/ 1642 w 1642"/>
              <a:gd name="T1" fmla="*/ 266 h 771"/>
              <a:gd name="T2" fmla="*/ 1333 w 1642"/>
              <a:gd name="T3" fmla="*/ 0 h 771"/>
              <a:gd name="T4" fmla="*/ 1333 w 1642"/>
              <a:gd name="T5" fmla="*/ 134 h 771"/>
              <a:gd name="T6" fmla="*/ 0 w 1642"/>
              <a:gd name="T7" fmla="*/ 771 h 771"/>
              <a:gd name="T8" fmla="*/ 0 w 1642"/>
              <a:gd name="T9" fmla="*/ 771 h 771"/>
              <a:gd name="T10" fmla="*/ 1333 w 1642"/>
              <a:gd name="T11" fmla="*/ 398 h 771"/>
              <a:gd name="T12" fmla="*/ 1333 w 1642"/>
              <a:gd name="T13" fmla="*/ 532 h 771"/>
              <a:gd name="T14" fmla="*/ 1642 w 1642"/>
              <a:gd name="T15" fmla="*/ 266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42" h="771">
                <a:moveTo>
                  <a:pt x="1642" y="266"/>
                </a:moveTo>
                <a:cubicBezTo>
                  <a:pt x="1333" y="0"/>
                  <a:pt x="1333" y="0"/>
                  <a:pt x="1333" y="0"/>
                </a:cubicBezTo>
                <a:cubicBezTo>
                  <a:pt x="1333" y="134"/>
                  <a:pt x="1333" y="134"/>
                  <a:pt x="1333" y="134"/>
                </a:cubicBezTo>
                <a:cubicBezTo>
                  <a:pt x="1333" y="134"/>
                  <a:pt x="394" y="110"/>
                  <a:pt x="0" y="771"/>
                </a:cubicBezTo>
                <a:cubicBezTo>
                  <a:pt x="0" y="771"/>
                  <a:pt x="0" y="771"/>
                  <a:pt x="0" y="771"/>
                </a:cubicBezTo>
                <a:cubicBezTo>
                  <a:pt x="402" y="297"/>
                  <a:pt x="1333" y="398"/>
                  <a:pt x="1333" y="398"/>
                </a:cubicBezTo>
                <a:cubicBezTo>
                  <a:pt x="1333" y="532"/>
                  <a:pt x="1333" y="532"/>
                  <a:pt x="1333" y="532"/>
                </a:cubicBezTo>
                <a:lnTo>
                  <a:pt x="1642" y="266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50" name="Freeform 249"/>
          <p:cNvSpPr>
            <a:spLocks/>
          </p:cNvSpPr>
          <p:nvPr/>
        </p:nvSpPr>
        <p:spPr bwMode="auto">
          <a:xfrm rot="2754919" flipH="1" flipV="1">
            <a:off x="7020519" y="2211302"/>
            <a:ext cx="1390675" cy="169866"/>
          </a:xfrm>
          <a:custGeom>
            <a:avLst/>
            <a:gdLst>
              <a:gd name="T0" fmla="*/ 1642 w 1642"/>
              <a:gd name="T1" fmla="*/ 266 h 771"/>
              <a:gd name="T2" fmla="*/ 1333 w 1642"/>
              <a:gd name="T3" fmla="*/ 0 h 771"/>
              <a:gd name="T4" fmla="*/ 1333 w 1642"/>
              <a:gd name="T5" fmla="*/ 134 h 771"/>
              <a:gd name="T6" fmla="*/ 0 w 1642"/>
              <a:gd name="T7" fmla="*/ 771 h 771"/>
              <a:gd name="T8" fmla="*/ 0 w 1642"/>
              <a:gd name="T9" fmla="*/ 771 h 771"/>
              <a:gd name="T10" fmla="*/ 1333 w 1642"/>
              <a:gd name="T11" fmla="*/ 398 h 771"/>
              <a:gd name="T12" fmla="*/ 1333 w 1642"/>
              <a:gd name="T13" fmla="*/ 532 h 771"/>
              <a:gd name="T14" fmla="*/ 1642 w 1642"/>
              <a:gd name="T15" fmla="*/ 266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42" h="771">
                <a:moveTo>
                  <a:pt x="1642" y="266"/>
                </a:moveTo>
                <a:cubicBezTo>
                  <a:pt x="1333" y="0"/>
                  <a:pt x="1333" y="0"/>
                  <a:pt x="1333" y="0"/>
                </a:cubicBezTo>
                <a:cubicBezTo>
                  <a:pt x="1333" y="134"/>
                  <a:pt x="1333" y="134"/>
                  <a:pt x="1333" y="134"/>
                </a:cubicBezTo>
                <a:cubicBezTo>
                  <a:pt x="1333" y="134"/>
                  <a:pt x="394" y="110"/>
                  <a:pt x="0" y="771"/>
                </a:cubicBezTo>
                <a:cubicBezTo>
                  <a:pt x="0" y="771"/>
                  <a:pt x="0" y="771"/>
                  <a:pt x="0" y="771"/>
                </a:cubicBezTo>
                <a:cubicBezTo>
                  <a:pt x="402" y="297"/>
                  <a:pt x="1333" y="398"/>
                  <a:pt x="1333" y="398"/>
                </a:cubicBezTo>
                <a:cubicBezTo>
                  <a:pt x="1333" y="532"/>
                  <a:pt x="1333" y="532"/>
                  <a:pt x="1333" y="532"/>
                </a:cubicBezTo>
                <a:lnTo>
                  <a:pt x="1642" y="266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55" name="Freeform 254"/>
          <p:cNvSpPr>
            <a:spLocks/>
          </p:cNvSpPr>
          <p:nvPr/>
        </p:nvSpPr>
        <p:spPr bwMode="auto">
          <a:xfrm rot="4214721" flipH="1" flipV="1">
            <a:off x="6185450" y="2374601"/>
            <a:ext cx="1999745" cy="307027"/>
          </a:xfrm>
          <a:custGeom>
            <a:avLst/>
            <a:gdLst>
              <a:gd name="T0" fmla="*/ 1642 w 1642"/>
              <a:gd name="T1" fmla="*/ 266 h 771"/>
              <a:gd name="T2" fmla="*/ 1333 w 1642"/>
              <a:gd name="T3" fmla="*/ 0 h 771"/>
              <a:gd name="T4" fmla="*/ 1333 w 1642"/>
              <a:gd name="T5" fmla="*/ 134 h 771"/>
              <a:gd name="T6" fmla="*/ 0 w 1642"/>
              <a:gd name="T7" fmla="*/ 771 h 771"/>
              <a:gd name="T8" fmla="*/ 0 w 1642"/>
              <a:gd name="T9" fmla="*/ 771 h 771"/>
              <a:gd name="T10" fmla="*/ 1333 w 1642"/>
              <a:gd name="T11" fmla="*/ 398 h 771"/>
              <a:gd name="T12" fmla="*/ 1333 w 1642"/>
              <a:gd name="T13" fmla="*/ 532 h 771"/>
              <a:gd name="T14" fmla="*/ 1642 w 1642"/>
              <a:gd name="T15" fmla="*/ 266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42" h="771">
                <a:moveTo>
                  <a:pt x="1642" y="266"/>
                </a:moveTo>
                <a:cubicBezTo>
                  <a:pt x="1333" y="0"/>
                  <a:pt x="1333" y="0"/>
                  <a:pt x="1333" y="0"/>
                </a:cubicBezTo>
                <a:cubicBezTo>
                  <a:pt x="1333" y="134"/>
                  <a:pt x="1333" y="134"/>
                  <a:pt x="1333" y="134"/>
                </a:cubicBezTo>
                <a:cubicBezTo>
                  <a:pt x="1333" y="134"/>
                  <a:pt x="394" y="110"/>
                  <a:pt x="0" y="771"/>
                </a:cubicBezTo>
                <a:cubicBezTo>
                  <a:pt x="0" y="771"/>
                  <a:pt x="0" y="771"/>
                  <a:pt x="0" y="771"/>
                </a:cubicBezTo>
                <a:cubicBezTo>
                  <a:pt x="402" y="297"/>
                  <a:pt x="1333" y="398"/>
                  <a:pt x="1333" y="398"/>
                </a:cubicBezTo>
                <a:cubicBezTo>
                  <a:pt x="1333" y="532"/>
                  <a:pt x="1333" y="532"/>
                  <a:pt x="1333" y="532"/>
                </a:cubicBezTo>
                <a:lnTo>
                  <a:pt x="1642" y="266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60" name="Right Arrow 259"/>
          <p:cNvSpPr/>
          <p:nvPr/>
        </p:nvSpPr>
        <p:spPr>
          <a:xfrm>
            <a:off x="1201084" y="2308598"/>
            <a:ext cx="501420" cy="695597"/>
          </a:xfrm>
          <a:prstGeom prst="rightArrow">
            <a:avLst>
              <a:gd name="adj1" fmla="val 50000"/>
              <a:gd name="adj2" fmla="val 51447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0">
            <a:solidFill>
              <a:schemeClr val="accent1">
                <a:shade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Flowchart: Off-page Connector 16"/>
          <p:cNvSpPr/>
          <p:nvPr/>
        </p:nvSpPr>
        <p:spPr>
          <a:xfrm rot="5400000">
            <a:off x="3462051" y="3252837"/>
            <a:ext cx="451391" cy="1717848"/>
          </a:xfrm>
          <a:prstGeom prst="flowChartOffpageConnector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40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 smtClean="0">
                <a:solidFill>
                  <a:srgbClr val="2D9DFF"/>
                </a:solidFill>
              </a:rPr>
              <a:t>Wide Range of Data Sources</a:t>
            </a:r>
            <a:endParaRPr lang="en-US" sz="1400" dirty="0">
              <a:solidFill>
                <a:srgbClr val="2D9DFF"/>
              </a:solidFill>
            </a:endParaRPr>
          </a:p>
        </p:txBody>
      </p:sp>
      <p:sp>
        <p:nvSpPr>
          <p:cNvPr id="264" name="Title 1"/>
          <p:cNvSpPr>
            <a:spLocks noGrp="1"/>
          </p:cNvSpPr>
          <p:nvPr>
            <p:ph type="title"/>
          </p:nvPr>
        </p:nvSpPr>
        <p:spPr>
          <a:xfrm>
            <a:off x="188613" y="61812"/>
            <a:ext cx="8226854" cy="70533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Information Discovery as a Service</a:t>
            </a:r>
            <a:endParaRPr lang="en-US" sz="3600" dirty="0"/>
          </a:p>
        </p:txBody>
      </p:sp>
      <p:sp>
        <p:nvSpPr>
          <p:cNvPr id="8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3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7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69998" y="4631267"/>
            <a:ext cx="2221130" cy="409834"/>
          </a:xfrm>
        </p:spPr>
        <p:txBody>
          <a:bodyPr/>
          <a:lstStyle/>
          <a:p>
            <a:pPr algn="l"/>
            <a:r>
              <a:rPr lang="en-US" sz="1100" dirty="0" smtClean="0"/>
              <a:t>Digital Transformation Day</a:t>
            </a:r>
            <a:endParaRPr lang="en-US" sz="1100" dirty="0" smtClean="0"/>
          </a:p>
          <a:p>
            <a:pPr algn="l"/>
            <a:r>
              <a:rPr lang="en-US" sz="1100" dirty="0" smtClean="0"/>
              <a:t>Paris </a:t>
            </a:r>
            <a:r>
              <a:rPr lang="en-US" sz="1100" dirty="0" smtClean="0"/>
              <a:t>– </a:t>
            </a:r>
            <a:r>
              <a:rPr lang="en-US" sz="1100" dirty="0" smtClean="0"/>
              <a:t>21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</a:t>
            </a:r>
            <a:r>
              <a:rPr lang="en-US" sz="1100" dirty="0" smtClean="0"/>
              <a:t>November 2014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9371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33" y="994205"/>
            <a:ext cx="8542867" cy="320314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Flexible</a:t>
            </a:r>
          </a:p>
          <a:p>
            <a:pPr lvl="1"/>
            <a:r>
              <a:rPr lang="en-US" sz="2000" dirty="0" smtClean="0">
                <a:solidFill>
                  <a:srgbClr val="2D9DFF"/>
                </a:solidFill>
              </a:rPr>
              <a:t>Important data visualization and correlation capabilities </a:t>
            </a:r>
          </a:p>
          <a:p>
            <a:r>
              <a:rPr lang="en-US" sz="2400" dirty="0"/>
              <a:t>E</a:t>
            </a:r>
            <a:r>
              <a:rPr lang="en-US" sz="2400" dirty="0" smtClean="0"/>
              <a:t>asy to use but powerful</a:t>
            </a:r>
          </a:p>
          <a:p>
            <a:pPr lvl="1"/>
            <a:r>
              <a:rPr lang="en-US" sz="1800" dirty="0" smtClean="0">
                <a:solidFill>
                  <a:srgbClr val="2D9DFF"/>
                </a:solidFill>
              </a:rPr>
              <a:t>Almost non-existing </a:t>
            </a:r>
            <a:r>
              <a:rPr lang="en-US" sz="1800" dirty="0">
                <a:solidFill>
                  <a:srgbClr val="2D9DFF"/>
                </a:solidFill>
              </a:rPr>
              <a:t>l</a:t>
            </a:r>
            <a:r>
              <a:rPr lang="en-US" sz="1800" dirty="0" smtClean="0">
                <a:solidFill>
                  <a:srgbClr val="2D9DFF"/>
                </a:solidFill>
              </a:rPr>
              <a:t>earning period</a:t>
            </a:r>
          </a:p>
          <a:p>
            <a:r>
              <a:rPr lang="en-US" sz="2400" dirty="0" smtClean="0"/>
              <a:t>Efficient Integration of heterogeneous data</a:t>
            </a:r>
          </a:p>
          <a:p>
            <a:pPr lvl="1"/>
            <a:r>
              <a:rPr lang="en-US" sz="2000" dirty="0" smtClean="0">
                <a:solidFill>
                  <a:srgbClr val="2D9DFF"/>
                </a:solidFill>
              </a:rPr>
              <a:t>Structure and non-structure</a:t>
            </a:r>
          </a:p>
          <a:p>
            <a:pPr lvl="1"/>
            <a:r>
              <a:rPr lang="en-US" sz="2000" dirty="0" smtClean="0">
                <a:solidFill>
                  <a:srgbClr val="2D9DFF"/>
                </a:solidFill>
              </a:rPr>
              <a:t>Different Domains </a:t>
            </a:r>
          </a:p>
          <a:p>
            <a:endParaRPr lang="en-US"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endParaRPr lang="en-US" sz="20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98891" y="4702243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69998" y="4631267"/>
            <a:ext cx="2221130" cy="409834"/>
          </a:xfrm>
        </p:spPr>
        <p:txBody>
          <a:bodyPr/>
          <a:lstStyle/>
          <a:p>
            <a:pPr algn="l"/>
            <a:r>
              <a:rPr lang="en-US" sz="1100" dirty="0" smtClean="0"/>
              <a:t>Digital Transformation Day</a:t>
            </a:r>
            <a:endParaRPr lang="en-US" sz="1100" dirty="0" smtClean="0"/>
          </a:p>
          <a:p>
            <a:pPr algn="l"/>
            <a:r>
              <a:rPr lang="en-US" sz="1100" dirty="0" smtClean="0"/>
              <a:t>Paris </a:t>
            </a:r>
            <a:r>
              <a:rPr lang="en-US" sz="1100" dirty="0" smtClean="0"/>
              <a:t>– </a:t>
            </a:r>
            <a:r>
              <a:rPr lang="en-US" sz="1100" dirty="0" smtClean="0"/>
              <a:t>21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</a:t>
            </a:r>
            <a:r>
              <a:rPr lang="en-US" sz="1100" dirty="0" smtClean="0"/>
              <a:t>November 2014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07071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63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CERN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55A0"/>
                </a:solidFill>
              </a:rPr>
              <a:t>CERN</a:t>
            </a:r>
            <a:r>
              <a:rPr lang="en-US" sz="3200" dirty="0">
                <a:solidFill>
                  <a:srgbClr val="0055A0"/>
                </a:solidFill>
              </a:rPr>
              <a:t> - </a:t>
            </a:r>
            <a:r>
              <a:rPr lang="en-US" sz="2400" b="1" dirty="0">
                <a:solidFill>
                  <a:srgbClr val="2D9DFF"/>
                </a:solidFill>
              </a:rPr>
              <a:t>European Laboratory for Particle </a:t>
            </a:r>
            <a:r>
              <a:rPr lang="en-US" sz="2400" b="1" dirty="0" smtClean="0">
                <a:solidFill>
                  <a:srgbClr val="2D9DFF"/>
                </a:solidFill>
              </a:rPr>
              <a:t>Physics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Founded in</a:t>
            </a:r>
            <a:r>
              <a:rPr lang="en-US" sz="2400" dirty="0" smtClean="0">
                <a:solidFill>
                  <a:srgbClr val="0055A0"/>
                </a:solidFill>
              </a:rPr>
              <a:t> </a:t>
            </a:r>
            <a:r>
              <a:rPr lang="en-US" sz="24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1954</a:t>
            </a:r>
            <a:r>
              <a:rPr lang="en-US" sz="2400" dirty="0" smtClean="0">
                <a:solidFill>
                  <a:srgbClr val="0055A0"/>
                </a:solidFill>
              </a:rPr>
              <a:t> by </a:t>
            </a:r>
            <a:r>
              <a:rPr lang="en-US" sz="2400" b="1" dirty="0" smtClean="0">
                <a:solidFill>
                  <a:srgbClr val="2D9DFF"/>
                </a:solidFill>
              </a:rPr>
              <a:t>12 Countries </a:t>
            </a:r>
            <a:r>
              <a:rPr lang="en-US" sz="2400" dirty="0" smtClean="0">
                <a:solidFill>
                  <a:srgbClr val="0055A0"/>
                </a:solidFill>
              </a:rPr>
              <a:t>for fundamental physics research in a post-war Europe</a:t>
            </a:r>
          </a:p>
          <a:p>
            <a:pPr marL="987552" lvl="2"/>
            <a:r>
              <a:rPr lang="en-US" sz="1800" dirty="0" smtClean="0">
                <a:solidFill>
                  <a:srgbClr val="2D9DFF"/>
                </a:solidFill>
              </a:rPr>
              <a:t>Major </a:t>
            </a:r>
            <a:r>
              <a:rPr lang="en-US" sz="1800" dirty="0">
                <a:solidFill>
                  <a:srgbClr val="2D9DFF"/>
                </a:solidFill>
              </a:rPr>
              <a:t>milestone in the post-World War II recovery/reconstruction process </a:t>
            </a:r>
          </a:p>
          <a:p>
            <a:endParaRPr lang="en-US" sz="2400" dirty="0">
              <a:solidFill>
                <a:srgbClr val="2D9DFF"/>
              </a:solidFill>
            </a:endParaRPr>
          </a:p>
          <a:p>
            <a:endParaRPr lang="en-US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448056" lvl="1" indent="0">
              <a:buNone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pic>
        <p:nvPicPr>
          <p:cNvPr id="4" name="Picture 3" descr="logo-60-smal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097" y="2908746"/>
            <a:ext cx="1534466" cy="1320354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69998" y="4631267"/>
            <a:ext cx="2221130" cy="409834"/>
          </a:xfrm>
        </p:spPr>
        <p:txBody>
          <a:bodyPr/>
          <a:lstStyle/>
          <a:p>
            <a:pPr algn="l"/>
            <a:r>
              <a:rPr lang="en-US" sz="1100" dirty="0" smtClean="0"/>
              <a:t>Digital Transformation Day</a:t>
            </a:r>
            <a:endParaRPr lang="en-US" sz="1100" dirty="0" smtClean="0"/>
          </a:p>
          <a:p>
            <a:pPr algn="l"/>
            <a:r>
              <a:rPr lang="en-US" sz="1100" dirty="0" smtClean="0"/>
              <a:t>Paris </a:t>
            </a:r>
            <a:r>
              <a:rPr lang="en-US" sz="1100" dirty="0" smtClean="0"/>
              <a:t>– </a:t>
            </a:r>
            <a:r>
              <a:rPr lang="en-US" sz="1100" dirty="0" smtClean="0"/>
              <a:t>21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</a:t>
            </a:r>
            <a:r>
              <a:rPr lang="en-US" sz="1100" dirty="0" smtClean="0"/>
              <a:t>November 2014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7643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8185370" y="4767257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Intel </a:t>
            </a:r>
            <a:r>
              <a:rPr lang="en-US" sz="1100" dirty="0" err="1" smtClean="0"/>
              <a:t>IoT</a:t>
            </a:r>
            <a:r>
              <a:rPr lang="en-US" sz="1100" dirty="0"/>
              <a:t> </a:t>
            </a:r>
            <a:r>
              <a:rPr lang="en-US" sz="1100" dirty="0" smtClean="0"/>
              <a:t>Ignition Lab – Cloud and Big Data</a:t>
            </a:r>
          </a:p>
          <a:p>
            <a:pPr algn="l"/>
            <a:r>
              <a:rPr lang="en-US" sz="1100" dirty="0" smtClean="0"/>
              <a:t>Munich, September 17th</a:t>
            </a:r>
            <a:endParaRPr lang="en-US" sz="1100" dirty="0"/>
          </a:p>
        </p:txBody>
      </p:sp>
      <p:pic>
        <p:nvPicPr>
          <p:cNvPr id="3" name="Picture 2" descr="members-EN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72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8185370" y="4767257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0967" y="4631267"/>
            <a:ext cx="2895600" cy="409834"/>
          </a:xfrm>
        </p:spPr>
        <p:txBody>
          <a:bodyPr/>
          <a:lstStyle/>
          <a:p>
            <a:pPr algn="l"/>
            <a:r>
              <a:rPr lang="en-US" sz="1100" dirty="0" smtClean="0"/>
              <a:t>Intel </a:t>
            </a:r>
            <a:r>
              <a:rPr lang="en-US" sz="1100" dirty="0" err="1" smtClean="0"/>
              <a:t>IoT</a:t>
            </a:r>
            <a:r>
              <a:rPr lang="en-US" sz="1100" dirty="0"/>
              <a:t> </a:t>
            </a:r>
            <a:r>
              <a:rPr lang="en-US" sz="1100" dirty="0" smtClean="0"/>
              <a:t>Ignition Lab – Cloud and Big Data</a:t>
            </a:r>
          </a:p>
          <a:p>
            <a:pPr algn="l"/>
            <a:r>
              <a:rPr lang="en-US" sz="1100" dirty="0" smtClean="0"/>
              <a:t>Munich, September 17th</a:t>
            </a:r>
            <a:endParaRPr lang="en-US" sz="1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9195" y="2607717"/>
            <a:ext cx="3653476" cy="418599"/>
          </a:xfrm>
        </p:spPr>
        <p:txBody>
          <a:bodyPr>
            <a:noAutofit/>
          </a:bodyPr>
          <a:lstStyle/>
          <a:p>
            <a:r>
              <a:rPr lang="en-US" sz="1600" dirty="0"/>
              <a:t> </a:t>
            </a:r>
            <a:r>
              <a:rPr lang="en-US" sz="1400" dirty="0" smtClean="0"/>
              <a:t>A World-Wide Collaboration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55303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iver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610" y="0"/>
            <a:ext cx="927961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3600" y="1028700"/>
            <a:ext cx="6311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How the Universe works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and what is made of…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3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infographic_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781" y="1385836"/>
            <a:ext cx="4050624" cy="30379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 particles have mass</a:t>
            </a:r>
            <a:r>
              <a:rPr lang="en-US" dirty="0" smtClean="0"/>
              <a:t>?</a:t>
            </a:r>
            <a:endParaRPr lang="en-US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36576" indent="0">
              <a:buNone/>
            </a:pP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69998" y="4631267"/>
            <a:ext cx="2221130" cy="409834"/>
          </a:xfrm>
        </p:spPr>
        <p:txBody>
          <a:bodyPr/>
          <a:lstStyle/>
          <a:p>
            <a:pPr algn="l"/>
            <a:r>
              <a:rPr lang="en-US" sz="1100" dirty="0" smtClean="0"/>
              <a:t>Digital Transformation Day</a:t>
            </a:r>
            <a:endParaRPr lang="en-US" sz="1100" dirty="0" smtClean="0"/>
          </a:p>
          <a:p>
            <a:pPr algn="l"/>
            <a:r>
              <a:rPr lang="en-US" sz="1100" dirty="0" smtClean="0"/>
              <a:t>Paris </a:t>
            </a:r>
            <a:r>
              <a:rPr lang="en-US" sz="1100" dirty="0" smtClean="0"/>
              <a:t>– </a:t>
            </a:r>
            <a:r>
              <a:rPr lang="en-US" sz="1100" dirty="0" smtClean="0"/>
              <a:t>21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</a:t>
            </a:r>
            <a:r>
              <a:rPr lang="en-US" sz="1100" dirty="0" smtClean="0"/>
              <a:t>November 2014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14933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Why </a:t>
            </a:r>
            <a:r>
              <a:rPr lang="en-US" sz="2400" dirty="0"/>
              <a:t>is there no antimatter left in the Universe? </a:t>
            </a:r>
            <a:endParaRPr lang="en-US" sz="2400" dirty="0">
              <a:latin typeface="Wingdings"/>
            </a:endParaRPr>
          </a:p>
          <a:p>
            <a:pPr lvl="1"/>
            <a:r>
              <a:rPr lang="en-US" sz="2400" dirty="0" smtClean="0">
                <a:solidFill>
                  <a:srgbClr val="2D9DFF"/>
                </a:solidFill>
              </a:rPr>
              <a:t>Nature </a:t>
            </a:r>
            <a:r>
              <a:rPr lang="en-US" sz="2400" dirty="0">
                <a:solidFill>
                  <a:srgbClr val="2D9DFF"/>
                </a:solidFill>
              </a:rPr>
              <a:t>should be symmetrical</a:t>
            </a:r>
            <a:r>
              <a:rPr lang="en-US" sz="2400" dirty="0"/>
              <a:t> </a:t>
            </a:r>
          </a:p>
          <a:p>
            <a:pPr marL="448056" lvl="1" indent="0">
              <a:buNone/>
            </a:pPr>
            <a:endParaRPr lang="en-US" sz="1800" dirty="0"/>
          </a:p>
          <a:p>
            <a:r>
              <a:rPr lang="en-US" sz="2400" dirty="0" smtClean="0"/>
              <a:t>What </a:t>
            </a:r>
            <a:r>
              <a:rPr lang="en-US" sz="2400" dirty="0"/>
              <a:t>was matter like during the first second of the Universe, right after the "Big Bang"? </a:t>
            </a:r>
          </a:p>
          <a:p>
            <a:pPr lvl="1"/>
            <a:r>
              <a:rPr lang="en-US" sz="2400" dirty="0" smtClean="0">
                <a:solidFill>
                  <a:srgbClr val="2D9DFF"/>
                </a:solidFill>
              </a:rPr>
              <a:t>A </a:t>
            </a:r>
            <a:r>
              <a:rPr lang="en-US" sz="2400" dirty="0">
                <a:solidFill>
                  <a:srgbClr val="2D9DFF"/>
                </a:solidFill>
              </a:rPr>
              <a:t>journey towards the beginning of the Universe gives us deeper </a:t>
            </a:r>
            <a:r>
              <a:rPr lang="en-US" sz="2400" dirty="0" smtClean="0">
                <a:solidFill>
                  <a:srgbClr val="2D9DFF"/>
                </a:solidFill>
              </a:rPr>
              <a:t>insight. </a:t>
            </a:r>
            <a:endParaRPr lang="en-US" sz="2400" dirty="0">
              <a:solidFill>
                <a:srgbClr val="2D9DFF"/>
              </a:solidFill>
            </a:endParaRPr>
          </a:p>
          <a:p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69998" y="4631267"/>
            <a:ext cx="2221130" cy="409834"/>
          </a:xfrm>
        </p:spPr>
        <p:txBody>
          <a:bodyPr/>
          <a:lstStyle/>
          <a:p>
            <a:pPr algn="l"/>
            <a:r>
              <a:rPr lang="en-US" sz="1100" dirty="0" smtClean="0"/>
              <a:t>Digital Transformation Day</a:t>
            </a:r>
            <a:endParaRPr lang="en-US" sz="1100" dirty="0" smtClean="0"/>
          </a:p>
          <a:p>
            <a:pPr algn="l"/>
            <a:r>
              <a:rPr lang="en-US" sz="1100" dirty="0" smtClean="0"/>
              <a:t>Paris </a:t>
            </a:r>
            <a:r>
              <a:rPr lang="en-US" sz="1100" dirty="0" smtClean="0"/>
              <a:t>– </a:t>
            </a:r>
            <a:r>
              <a:rPr lang="en-US" sz="1100" dirty="0" smtClean="0"/>
              <a:t>21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</a:t>
            </a:r>
            <a:r>
              <a:rPr lang="en-US" sz="1100" dirty="0" smtClean="0"/>
              <a:t>November 2014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78576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95% of the Universe made of</a:t>
            </a:r>
            <a:r>
              <a:rPr lang="en-US" dirty="0" smtClean="0"/>
              <a:t>?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 descr="Ilc_9yr_moll409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" y="1790700"/>
            <a:ext cx="4165600" cy="2082800"/>
          </a:xfrm>
          <a:prstGeom prst="rect">
            <a:avLst/>
          </a:prstGeom>
        </p:spPr>
      </p:pic>
      <p:pic>
        <p:nvPicPr>
          <p:cNvPr id="9" name="Picture 8" descr="121236_NewPieCharts7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00" y="1485900"/>
            <a:ext cx="4144795" cy="2895600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84929" y="4771777"/>
            <a:ext cx="2133600" cy="273844"/>
          </a:xfrm>
        </p:spPr>
        <p:txBody>
          <a:bodyPr/>
          <a:lstStyle/>
          <a:p>
            <a:r>
              <a:rPr lang="en-US" sz="1050" dirty="0" smtClean="0"/>
              <a:t>Manuel Martin Marquez</a:t>
            </a:r>
            <a:endParaRPr lang="en-US" sz="1050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69998" y="4631267"/>
            <a:ext cx="2221130" cy="409834"/>
          </a:xfrm>
        </p:spPr>
        <p:txBody>
          <a:bodyPr/>
          <a:lstStyle/>
          <a:p>
            <a:pPr algn="l"/>
            <a:r>
              <a:rPr lang="en-US" sz="1100" dirty="0" smtClean="0"/>
              <a:t>Digital Transformation Day</a:t>
            </a:r>
            <a:endParaRPr lang="en-US" sz="1100" dirty="0" smtClean="0"/>
          </a:p>
          <a:p>
            <a:pPr algn="l"/>
            <a:r>
              <a:rPr lang="en-US" sz="1100" dirty="0" smtClean="0"/>
              <a:t>Paris </a:t>
            </a:r>
            <a:r>
              <a:rPr lang="en-US" sz="1100" dirty="0" smtClean="0"/>
              <a:t>– </a:t>
            </a:r>
            <a:r>
              <a:rPr lang="en-US" sz="1100" dirty="0" smtClean="0"/>
              <a:t>21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</a:t>
            </a:r>
            <a:r>
              <a:rPr lang="en-US" sz="1100" dirty="0" smtClean="0"/>
              <a:t>November 2014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57796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ERNCorporate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20049</TotalTime>
  <Words>583</Words>
  <Application>Microsoft Macintosh PowerPoint</Application>
  <PresentationFormat>On-screen Show (16:9)</PresentationFormat>
  <Paragraphs>177</Paragraphs>
  <Slides>22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CERNCorporate16-9</vt:lpstr>
      <vt:lpstr>PowerPoint Presentation</vt:lpstr>
      <vt:lpstr>PowerPoint Presentation</vt:lpstr>
      <vt:lpstr>CERN </vt:lpstr>
      <vt:lpstr>PowerPoint Presentation</vt:lpstr>
      <vt:lpstr> A World-Wide Collaboration</vt:lpstr>
      <vt:lpstr>PowerPoint Presentation</vt:lpstr>
      <vt:lpstr>Fundamental Research</vt:lpstr>
      <vt:lpstr>Fundamental Research</vt:lpstr>
      <vt:lpstr>Fundamental Research</vt:lpstr>
      <vt:lpstr>PowerPoint Presentation</vt:lpstr>
      <vt:lpstr>PowerPoint Presentation</vt:lpstr>
      <vt:lpstr>CERN Accelerator Complex</vt:lpstr>
      <vt:lpstr>PowerPoint Presentation</vt:lpstr>
      <vt:lpstr>PowerPoint Presentation</vt:lpstr>
      <vt:lpstr>Data Analytics Challenges</vt:lpstr>
      <vt:lpstr>Data Analytics Challenges</vt:lpstr>
      <vt:lpstr>Endeca Information Discovery</vt:lpstr>
      <vt:lpstr>Endeca Information Discovery</vt:lpstr>
      <vt:lpstr>Endeca Information Discovery</vt:lpstr>
      <vt:lpstr>Information Discovery as a Service</vt:lpstr>
      <vt:lpstr>Conclusions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CERN User</dc:creator>
  <cp:lastModifiedBy>Manuel Martin Marquez</cp:lastModifiedBy>
  <cp:revision>124</cp:revision>
  <dcterms:created xsi:type="dcterms:W3CDTF">2012-11-30T11:04:26Z</dcterms:created>
  <dcterms:modified xsi:type="dcterms:W3CDTF">2014-11-11T13:46:43Z</dcterms:modified>
</cp:coreProperties>
</file>