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648" r:id="rId2"/>
    <p:sldMasterId id="2147483711" r:id="rId3"/>
    <p:sldMasterId id="2147483726" r:id="rId4"/>
  </p:sldMasterIdLst>
  <p:notesMasterIdLst>
    <p:notesMasterId r:id="rId36"/>
  </p:notesMasterIdLst>
  <p:handoutMasterIdLst>
    <p:handoutMasterId r:id="rId37"/>
  </p:handoutMasterIdLst>
  <p:sldIdLst>
    <p:sldId id="354" r:id="rId5"/>
    <p:sldId id="351" r:id="rId6"/>
    <p:sldId id="260" r:id="rId7"/>
    <p:sldId id="344" r:id="rId8"/>
    <p:sldId id="385" r:id="rId9"/>
    <p:sldId id="376" r:id="rId10"/>
    <p:sldId id="377" r:id="rId11"/>
    <p:sldId id="417" r:id="rId12"/>
    <p:sldId id="405" r:id="rId13"/>
    <p:sldId id="378" r:id="rId14"/>
    <p:sldId id="386" r:id="rId15"/>
    <p:sldId id="407" r:id="rId16"/>
    <p:sldId id="408" r:id="rId17"/>
    <p:sldId id="409" r:id="rId18"/>
    <p:sldId id="410" r:id="rId19"/>
    <p:sldId id="411" r:id="rId20"/>
    <p:sldId id="412" r:id="rId21"/>
    <p:sldId id="387" r:id="rId22"/>
    <p:sldId id="406" r:id="rId23"/>
    <p:sldId id="393" r:id="rId24"/>
    <p:sldId id="394" r:id="rId25"/>
    <p:sldId id="390" r:id="rId26"/>
    <p:sldId id="391" r:id="rId27"/>
    <p:sldId id="388" r:id="rId28"/>
    <p:sldId id="413" r:id="rId29"/>
    <p:sldId id="414" r:id="rId30"/>
    <p:sldId id="415" r:id="rId31"/>
    <p:sldId id="416" r:id="rId32"/>
    <p:sldId id="389" r:id="rId33"/>
    <p:sldId id="288" r:id="rId34"/>
    <p:sldId id="289" r:id="rId35"/>
  </p:sldIdLst>
  <p:sldSz cx="12188825"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46575E"/>
    <a:srgbClr val="B0C3C8"/>
    <a:srgbClr val="8DA6B1"/>
    <a:srgbClr val="41555E"/>
    <a:srgbClr val="61808E"/>
    <a:srgbClr val="BBCAD0"/>
    <a:srgbClr val="D1DBE0"/>
    <a:srgbClr val="E8EDEF"/>
    <a:srgbClr val="232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82" autoAdjust="0"/>
    <p:restoredTop sz="91341" autoAdjust="0"/>
  </p:normalViewPr>
  <p:slideViewPr>
    <p:cSldViewPr snapToGrid="0">
      <p:cViewPr>
        <p:scale>
          <a:sx n="95" d="100"/>
          <a:sy n="95" d="100"/>
        </p:scale>
        <p:origin x="-672" y="-104"/>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165" d="100"/>
        <a:sy n="165" d="100"/>
      </p:scale>
      <p:origin x="0" y="0"/>
    </p:cViewPr>
  </p:sorterViewPr>
  <p:notesViewPr>
    <p:cSldViewPr snapToGrid="0">
      <p:cViewPr varScale="1">
        <p:scale>
          <a:sx n="83" d="100"/>
          <a:sy n="83"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DB35E-95EC-8C41-88E6-580FD8E807E4}"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A49DCF24-6E8C-A847-852A-41E2E0FC8462}">
      <dgm:prSet phldrT="[Text]" custT="1"/>
      <dgm:spPr/>
      <dgm:t>
        <a:bodyPr/>
        <a:lstStyle/>
        <a:p>
          <a:r>
            <a:rPr lang="en-US" sz="2000" b="1" dirty="0" smtClean="0">
              <a:solidFill>
                <a:srgbClr val="008000"/>
              </a:solidFill>
            </a:rPr>
            <a:t>Database Competence Centre</a:t>
          </a:r>
          <a:endParaRPr lang="en-US" sz="2000" b="1" dirty="0">
            <a:solidFill>
              <a:srgbClr val="008000"/>
            </a:solidFill>
          </a:endParaRPr>
        </a:p>
      </dgm:t>
    </dgm:pt>
    <dgm:pt modelId="{A781B1B5-8E37-464C-ADE5-D8201E133E19}" type="parTrans" cxnId="{CCF31897-D2FA-2F47-854E-D5E863D1B9B1}">
      <dgm:prSet/>
      <dgm:spPr/>
      <dgm:t>
        <a:bodyPr/>
        <a:lstStyle/>
        <a:p>
          <a:endParaRPr lang="en-US" sz="1200"/>
        </a:p>
      </dgm:t>
    </dgm:pt>
    <dgm:pt modelId="{593D5D3C-BB77-4949-AD3C-4C15F6EB4265}" type="sibTrans" cxnId="{CCF31897-D2FA-2F47-854E-D5E863D1B9B1}">
      <dgm:prSet/>
      <dgm:spPr/>
      <dgm:t>
        <a:bodyPr/>
        <a:lstStyle/>
        <a:p>
          <a:endParaRPr lang="en-US" sz="1200"/>
        </a:p>
      </dgm:t>
    </dgm:pt>
    <dgm:pt modelId="{C719EE83-3097-9C4C-A362-4DA032080197}">
      <dgm:prSet phldrT="[Text]" custT="1"/>
      <dgm:spPr/>
      <dgm:t>
        <a:bodyPr/>
        <a:lstStyle/>
        <a:p>
          <a:r>
            <a:rPr lang="en-US" sz="1400" b="1" dirty="0" smtClean="0"/>
            <a:t>Virtualization</a:t>
          </a:r>
          <a:endParaRPr lang="en-US" sz="1400" b="1" dirty="0"/>
        </a:p>
      </dgm:t>
    </dgm:pt>
    <dgm:pt modelId="{DB4CD254-CE04-0141-927B-9432A1039278}" type="parTrans" cxnId="{31D64A79-453D-1149-8F8E-D1A41D9A9AA6}">
      <dgm:prSet/>
      <dgm:spPr/>
      <dgm:t>
        <a:bodyPr/>
        <a:lstStyle/>
        <a:p>
          <a:endParaRPr lang="en-US" sz="1200"/>
        </a:p>
      </dgm:t>
    </dgm:pt>
    <dgm:pt modelId="{99AFB469-0EF3-4D42-A5CE-3658F35DB9B7}" type="sibTrans" cxnId="{31D64A79-453D-1149-8F8E-D1A41D9A9AA6}">
      <dgm:prSet/>
      <dgm:spPr/>
      <dgm:t>
        <a:bodyPr/>
        <a:lstStyle/>
        <a:p>
          <a:endParaRPr lang="en-US" sz="1200"/>
        </a:p>
      </dgm:t>
    </dgm:pt>
    <dgm:pt modelId="{38CF9B45-F12B-1142-B29A-EBF18FA12961}">
      <dgm:prSet phldrT="[Text]" custT="1"/>
      <dgm:spPr/>
      <dgm:t>
        <a:bodyPr/>
        <a:lstStyle/>
        <a:p>
          <a:r>
            <a:rPr lang="en-US" sz="1400" b="1" dirty="0" smtClean="0"/>
            <a:t>Monitoring</a:t>
          </a:r>
          <a:endParaRPr lang="en-US" sz="1400" b="1" dirty="0"/>
        </a:p>
      </dgm:t>
    </dgm:pt>
    <dgm:pt modelId="{459866BE-DF3A-9543-A0CE-FF5A2AFBEE1E}" type="parTrans" cxnId="{B34F4BA0-6485-8747-889D-18E8B9059BFC}">
      <dgm:prSet/>
      <dgm:spPr/>
      <dgm:t>
        <a:bodyPr/>
        <a:lstStyle/>
        <a:p>
          <a:endParaRPr lang="en-US" sz="1200"/>
        </a:p>
      </dgm:t>
    </dgm:pt>
    <dgm:pt modelId="{FD0089F8-C2CD-E241-8739-21C7E01C14F4}" type="sibTrans" cxnId="{B34F4BA0-6485-8747-889D-18E8B9059BFC}">
      <dgm:prSet/>
      <dgm:spPr/>
      <dgm:t>
        <a:bodyPr/>
        <a:lstStyle/>
        <a:p>
          <a:endParaRPr lang="en-US" sz="1200"/>
        </a:p>
      </dgm:t>
    </dgm:pt>
    <dgm:pt modelId="{9D2C074D-0693-6047-9D91-4E3C8F34F4FC}">
      <dgm:prSet phldrT="[Text]" custT="1"/>
      <dgm:spPr/>
      <dgm:t>
        <a:bodyPr/>
        <a:lstStyle/>
        <a:p>
          <a:r>
            <a:rPr lang="en-US" sz="1400" b="1" dirty="0" smtClean="0"/>
            <a:t>Oracle Database 12c</a:t>
          </a:r>
          <a:endParaRPr lang="en-US" sz="1400" b="1" dirty="0"/>
        </a:p>
      </dgm:t>
    </dgm:pt>
    <dgm:pt modelId="{B60BA526-A240-6B47-BFBC-440268CA20E2}" type="parTrans" cxnId="{E2758BD3-BF6D-7F4B-88E7-0C2F5AD57EBB}">
      <dgm:prSet/>
      <dgm:spPr/>
      <dgm:t>
        <a:bodyPr/>
        <a:lstStyle/>
        <a:p>
          <a:endParaRPr lang="en-US" sz="1200"/>
        </a:p>
      </dgm:t>
    </dgm:pt>
    <dgm:pt modelId="{A90AB582-281E-E94A-9C50-7E1CE067FD3E}" type="sibTrans" cxnId="{E2758BD3-BF6D-7F4B-88E7-0C2F5AD57EBB}">
      <dgm:prSet/>
      <dgm:spPr/>
      <dgm:t>
        <a:bodyPr/>
        <a:lstStyle/>
        <a:p>
          <a:endParaRPr lang="en-US" sz="1200"/>
        </a:p>
      </dgm:t>
    </dgm:pt>
    <dgm:pt modelId="{2FAFCBF8-436D-9446-880F-5763599559A8}">
      <dgm:prSet phldrT="[Text]" custT="1"/>
      <dgm:spPr/>
      <dgm:t>
        <a:bodyPr/>
        <a:lstStyle/>
        <a:p>
          <a:r>
            <a:rPr lang="en-US" sz="1400" b="1" dirty="0" smtClean="0"/>
            <a:t>In-Database Physics Analysis</a:t>
          </a:r>
          <a:endParaRPr lang="en-US" sz="1400" b="1" dirty="0"/>
        </a:p>
      </dgm:t>
    </dgm:pt>
    <dgm:pt modelId="{440CE275-5B8D-F54C-9B56-777A5F6544CE}" type="parTrans" cxnId="{53EBBC64-0222-6A4F-91E2-D7BBCB6E6E1C}">
      <dgm:prSet/>
      <dgm:spPr/>
      <dgm:t>
        <a:bodyPr/>
        <a:lstStyle/>
        <a:p>
          <a:endParaRPr lang="en-US" sz="1200"/>
        </a:p>
      </dgm:t>
    </dgm:pt>
    <dgm:pt modelId="{1B5044A4-30A8-A140-AF51-189ABC399888}" type="sibTrans" cxnId="{53EBBC64-0222-6A4F-91E2-D7BBCB6E6E1C}">
      <dgm:prSet/>
      <dgm:spPr/>
      <dgm:t>
        <a:bodyPr/>
        <a:lstStyle/>
        <a:p>
          <a:endParaRPr lang="en-US" sz="1200"/>
        </a:p>
      </dgm:t>
    </dgm:pt>
    <dgm:pt modelId="{CA91D8CB-EB3F-8643-AABC-54848D44A2DF}">
      <dgm:prSet phldrT="[Text]" custT="1"/>
      <dgm:spPr/>
      <dgm:t>
        <a:bodyPr/>
        <a:lstStyle/>
        <a:p>
          <a:r>
            <a:rPr lang="en-US" sz="1400" b="1" dirty="0" smtClean="0"/>
            <a:t>Data Analytics</a:t>
          </a:r>
          <a:endParaRPr lang="en-US" sz="1400" b="1" dirty="0"/>
        </a:p>
      </dgm:t>
    </dgm:pt>
    <dgm:pt modelId="{8E5C8998-B936-0840-8750-B16CF1F10A8C}" type="parTrans" cxnId="{C216462E-A6D5-084B-A762-9DDB52FE425F}">
      <dgm:prSet/>
      <dgm:spPr/>
      <dgm:t>
        <a:bodyPr/>
        <a:lstStyle/>
        <a:p>
          <a:endParaRPr lang="en-US" sz="1200"/>
        </a:p>
      </dgm:t>
    </dgm:pt>
    <dgm:pt modelId="{1163A6CD-F2DF-DC42-A0C0-C80620D9F27C}" type="sibTrans" cxnId="{C216462E-A6D5-084B-A762-9DDB52FE425F}">
      <dgm:prSet/>
      <dgm:spPr/>
      <dgm:t>
        <a:bodyPr/>
        <a:lstStyle/>
        <a:p>
          <a:endParaRPr lang="en-US" sz="1200"/>
        </a:p>
      </dgm:t>
    </dgm:pt>
    <dgm:pt modelId="{89873505-88B7-0743-97AC-B2E49F06493D}">
      <dgm:prSet phldrT="[Text]" custT="1"/>
      <dgm:spPr/>
      <dgm:t>
        <a:bodyPr/>
        <a:lstStyle/>
        <a:p>
          <a:r>
            <a:rPr lang="en-US" sz="1400" b="1" dirty="0" smtClean="0"/>
            <a:t>Replication Technologies</a:t>
          </a:r>
          <a:endParaRPr lang="en-US" sz="1400" b="1" dirty="0"/>
        </a:p>
      </dgm:t>
    </dgm:pt>
    <dgm:pt modelId="{B5D42379-9F44-284B-9932-8E3B599B0691}" type="parTrans" cxnId="{97152EDE-A72E-6147-8DD4-D81E19888B32}">
      <dgm:prSet/>
      <dgm:spPr/>
      <dgm:t>
        <a:bodyPr/>
        <a:lstStyle/>
        <a:p>
          <a:endParaRPr lang="en-US" sz="1200"/>
        </a:p>
      </dgm:t>
    </dgm:pt>
    <dgm:pt modelId="{0E7A104A-4429-3545-933D-93EEE59CEA50}" type="sibTrans" cxnId="{97152EDE-A72E-6147-8DD4-D81E19888B32}">
      <dgm:prSet/>
      <dgm:spPr/>
      <dgm:t>
        <a:bodyPr/>
        <a:lstStyle/>
        <a:p>
          <a:endParaRPr lang="en-US" sz="1200"/>
        </a:p>
      </dgm:t>
    </dgm:pt>
    <dgm:pt modelId="{AE5E6233-1636-A243-B9DE-71F802ED045B}">
      <dgm:prSet phldrT="[Text]"/>
      <dgm:spPr/>
      <dgm:t>
        <a:bodyPr/>
        <a:lstStyle/>
        <a:p>
          <a:endParaRPr lang="en-US" sz="1400" b="1" dirty="0"/>
        </a:p>
      </dgm:t>
    </dgm:pt>
    <dgm:pt modelId="{847B3090-18EE-0B46-9EA9-4C16E24D9E54}" type="parTrans" cxnId="{C9F110B3-98A6-0A41-AEA7-89910575991E}">
      <dgm:prSet/>
      <dgm:spPr/>
      <dgm:t>
        <a:bodyPr/>
        <a:lstStyle/>
        <a:p>
          <a:endParaRPr lang="en-US" sz="1200"/>
        </a:p>
      </dgm:t>
    </dgm:pt>
    <dgm:pt modelId="{2E773815-9E0B-E04D-A7BE-6EC1488B8F50}" type="sibTrans" cxnId="{C9F110B3-98A6-0A41-AEA7-89910575991E}">
      <dgm:prSet/>
      <dgm:spPr/>
      <dgm:t>
        <a:bodyPr/>
        <a:lstStyle/>
        <a:p>
          <a:endParaRPr lang="en-US" sz="1200"/>
        </a:p>
      </dgm:t>
    </dgm:pt>
    <dgm:pt modelId="{8FF41CB9-991F-C54A-9CDE-AF6034413CDC}">
      <dgm:prSet phldrT="[Text]" custT="1"/>
      <dgm:spPr/>
      <dgm:t>
        <a:bodyPr/>
        <a:lstStyle/>
        <a:p>
          <a:r>
            <a:rPr lang="en-US" sz="1400" b="1" dirty="0" smtClean="0"/>
            <a:t>Java Enterprise Edition</a:t>
          </a:r>
          <a:endParaRPr lang="en-US" sz="1400" b="1" dirty="0"/>
        </a:p>
      </dgm:t>
    </dgm:pt>
    <dgm:pt modelId="{C4B492E5-1BBD-6345-87A7-DEF8460F52F0}" type="parTrans" cxnId="{B4A2AF1E-491D-0649-BC32-1026A5A3BF35}">
      <dgm:prSet/>
      <dgm:spPr/>
      <dgm:t>
        <a:bodyPr/>
        <a:lstStyle/>
        <a:p>
          <a:endParaRPr lang="en-US"/>
        </a:p>
      </dgm:t>
    </dgm:pt>
    <dgm:pt modelId="{015241B5-D713-4740-BC73-1CAB455D90EF}" type="sibTrans" cxnId="{B4A2AF1E-491D-0649-BC32-1026A5A3BF35}">
      <dgm:prSet/>
      <dgm:spPr/>
      <dgm:t>
        <a:bodyPr/>
        <a:lstStyle/>
        <a:p>
          <a:endParaRPr lang="en-US"/>
        </a:p>
      </dgm:t>
    </dgm:pt>
    <dgm:pt modelId="{34A067E6-E61D-A047-B433-2875DEADF4F4}" type="pres">
      <dgm:prSet presAssocID="{855DB35E-95EC-8C41-88E6-580FD8E807E4}" presName="composite" presStyleCnt="0">
        <dgm:presLayoutVars>
          <dgm:chMax val="1"/>
          <dgm:dir/>
          <dgm:resizeHandles val="exact"/>
        </dgm:presLayoutVars>
      </dgm:prSet>
      <dgm:spPr/>
      <dgm:t>
        <a:bodyPr/>
        <a:lstStyle/>
        <a:p>
          <a:endParaRPr lang="en-US"/>
        </a:p>
      </dgm:t>
    </dgm:pt>
    <dgm:pt modelId="{0324FD11-F7A9-0A46-B2FD-468E2628A8E9}" type="pres">
      <dgm:prSet presAssocID="{855DB35E-95EC-8C41-88E6-580FD8E807E4}" presName="radial" presStyleCnt="0">
        <dgm:presLayoutVars>
          <dgm:animLvl val="ctr"/>
        </dgm:presLayoutVars>
      </dgm:prSet>
      <dgm:spPr/>
    </dgm:pt>
    <dgm:pt modelId="{4A7FE278-FDF2-594E-8234-736AE0858C77}" type="pres">
      <dgm:prSet presAssocID="{A49DCF24-6E8C-A847-852A-41E2E0FC8462}" presName="centerShape" presStyleLbl="vennNode1" presStyleIdx="0" presStyleCnt="8"/>
      <dgm:spPr/>
      <dgm:t>
        <a:bodyPr/>
        <a:lstStyle/>
        <a:p>
          <a:endParaRPr lang="en-US"/>
        </a:p>
      </dgm:t>
    </dgm:pt>
    <dgm:pt modelId="{8D198A62-838A-EB45-956E-33C4EF6688EA}" type="pres">
      <dgm:prSet presAssocID="{C719EE83-3097-9C4C-A362-4DA032080197}" presName="node" presStyleLbl="vennNode1" presStyleIdx="1" presStyleCnt="8" custScaleX="143197" custScaleY="71104" custRadScaleRad="90648" custRadScaleInc="8707">
        <dgm:presLayoutVars>
          <dgm:bulletEnabled val="1"/>
        </dgm:presLayoutVars>
      </dgm:prSet>
      <dgm:spPr/>
      <dgm:t>
        <a:bodyPr/>
        <a:lstStyle/>
        <a:p>
          <a:endParaRPr lang="en-US"/>
        </a:p>
      </dgm:t>
    </dgm:pt>
    <dgm:pt modelId="{8C255E0A-22F4-B440-82C4-C33A25153817}" type="pres">
      <dgm:prSet presAssocID="{38CF9B45-F12B-1142-B29A-EBF18FA12961}" presName="node" presStyleLbl="vennNode1" presStyleIdx="2" presStyleCnt="8" custScaleX="123055" custScaleY="68789" custRadScaleRad="103873" custRadScaleInc="15959">
        <dgm:presLayoutVars>
          <dgm:bulletEnabled val="1"/>
        </dgm:presLayoutVars>
      </dgm:prSet>
      <dgm:spPr/>
      <dgm:t>
        <a:bodyPr/>
        <a:lstStyle/>
        <a:p>
          <a:endParaRPr lang="en-US"/>
        </a:p>
      </dgm:t>
    </dgm:pt>
    <dgm:pt modelId="{6244FC1F-1042-3D43-B6E0-BA2E690E719B}" type="pres">
      <dgm:prSet presAssocID="{9D2C074D-0693-6047-9D91-4E3C8F34F4FC}" presName="node" presStyleLbl="vennNode1" presStyleIdx="3" presStyleCnt="8" custScaleX="121807" custScaleY="94763" custRadScaleRad="105635" custRadScaleInc="-9061">
        <dgm:presLayoutVars>
          <dgm:bulletEnabled val="1"/>
        </dgm:presLayoutVars>
      </dgm:prSet>
      <dgm:spPr/>
      <dgm:t>
        <a:bodyPr/>
        <a:lstStyle/>
        <a:p>
          <a:endParaRPr lang="en-US"/>
        </a:p>
      </dgm:t>
    </dgm:pt>
    <dgm:pt modelId="{F3F96444-6FE2-2842-BE3C-F1B7F3E6351F}" type="pres">
      <dgm:prSet presAssocID="{2FAFCBF8-436D-9446-880F-5763599559A8}" presName="node" presStyleLbl="vennNode1" presStyleIdx="4" presStyleCnt="8" custScaleX="129559" custRadScaleRad="105204" custRadScaleInc="-18239">
        <dgm:presLayoutVars>
          <dgm:bulletEnabled val="1"/>
        </dgm:presLayoutVars>
      </dgm:prSet>
      <dgm:spPr/>
      <dgm:t>
        <a:bodyPr/>
        <a:lstStyle/>
        <a:p>
          <a:endParaRPr lang="en-US"/>
        </a:p>
      </dgm:t>
    </dgm:pt>
    <dgm:pt modelId="{3F5F0F42-6F5E-0040-A3CF-D4A7FCD461D9}" type="pres">
      <dgm:prSet presAssocID="{CA91D8CB-EB3F-8643-AABC-54848D44A2DF}" presName="node" presStyleLbl="vennNode1" presStyleIdx="5" presStyleCnt="8" custScaleX="110434" custScaleY="98860" custRadScaleRad="99615" custRadScaleInc="2160">
        <dgm:presLayoutVars>
          <dgm:bulletEnabled val="1"/>
        </dgm:presLayoutVars>
      </dgm:prSet>
      <dgm:spPr/>
      <dgm:t>
        <a:bodyPr/>
        <a:lstStyle/>
        <a:p>
          <a:endParaRPr lang="en-US"/>
        </a:p>
      </dgm:t>
    </dgm:pt>
    <dgm:pt modelId="{B2CCDBCA-3A8A-924F-AC84-6AAFC1B7C1F4}" type="pres">
      <dgm:prSet presAssocID="{89873505-88B7-0743-97AC-B2E49F06493D}" presName="node" presStyleLbl="vennNode1" presStyleIdx="6" presStyleCnt="8" custScaleX="166955" custScaleY="85578" custRadScaleRad="105433" custRadScaleInc="555">
        <dgm:presLayoutVars>
          <dgm:bulletEnabled val="1"/>
        </dgm:presLayoutVars>
      </dgm:prSet>
      <dgm:spPr/>
      <dgm:t>
        <a:bodyPr/>
        <a:lstStyle/>
        <a:p>
          <a:endParaRPr lang="en-US"/>
        </a:p>
      </dgm:t>
    </dgm:pt>
    <dgm:pt modelId="{BAB831D3-1F32-9943-BE3E-872666256297}" type="pres">
      <dgm:prSet presAssocID="{8FF41CB9-991F-C54A-9CDE-AF6034413CDC}" presName="node" presStyleLbl="vennNode1" presStyleIdx="7" presStyleCnt="8" custScaleX="114294" custRadScaleRad="106185" custRadScaleInc="-16016">
        <dgm:presLayoutVars>
          <dgm:bulletEnabled val="1"/>
        </dgm:presLayoutVars>
      </dgm:prSet>
      <dgm:spPr/>
      <dgm:t>
        <a:bodyPr/>
        <a:lstStyle/>
        <a:p>
          <a:endParaRPr lang="en-US"/>
        </a:p>
      </dgm:t>
    </dgm:pt>
  </dgm:ptLst>
  <dgm:cxnLst>
    <dgm:cxn modelId="{53EBBC64-0222-6A4F-91E2-D7BBCB6E6E1C}" srcId="{A49DCF24-6E8C-A847-852A-41E2E0FC8462}" destId="{2FAFCBF8-436D-9446-880F-5763599559A8}" srcOrd="3" destOrd="0" parTransId="{440CE275-5B8D-F54C-9B56-777A5F6544CE}" sibTransId="{1B5044A4-30A8-A140-AF51-189ABC399888}"/>
    <dgm:cxn modelId="{CCF31897-D2FA-2F47-854E-D5E863D1B9B1}" srcId="{855DB35E-95EC-8C41-88E6-580FD8E807E4}" destId="{A49DCF24-6E8C-A847-852A-41E2E0FC8462}" srcOrd="0" destOrd="0" parTransId="{A781B1B5-8E37-464C-ADE5-D8201E133E19}" sibTransId="{593D5D3C-BB77-4949-AD3C-4C15F6EB4265}"/>
    <dgm:cxn modelId="{6DA59859-3D3C-B445-AE33-4F405991C82E}" type="presOf" srcId="{CA91D8CB-EB3F-8643-AABC-54848D44A2DF}" destId="{3F5F0F42-6F5E-0040-A3CF-D4A7FCD461D9}" srcOrd="0" destOrd="0" presId="urn:microsoft.com/office/officeart/2005/8/layout/radial3"/>
    <dgm:cxn modelId="{B4A2AF1E-491D-0649-BC32-1026A5A3BF35}" srcId="{A49DCF24-6E8C-A847-852A-41E2E0FC8462}" destId="{8FF41CB9-991F-C54A-9CDE-AF6034413CDC}" srcOrd="6" destOrd="0" parTransId="{C4B492E5-1BBD-6345-87A7-DEF8460F52F0}" sibTransId="{015241B5-D713-4740-BC73-1CAB455D90EF}"/>
    <dgm:cxn modelId="{31D64A79-453D-1149-8F8E-D1A41D9A9AA6}" srcId="{A49DCF24-6E8C-A847-852A-41E2E0FC8462}" destId="{C719EE83-3097-9C4C-A362-4DA032080197}" srcOrd="0" destOrd="0" parTransId="{DB4CD254-CE04-0141-927B-9432A1039278}" sibTransId="{99AFB469-0EF3-4D42-A5CE-3658F35DB9B7}"/>
    <dgm:cxn modelId="{B3494AB4-E10D-A44B-83B2-1CCC8E102000}" type="presOf" srcId="{A49DCF24-6E8C-A847-852A-41E2E0FC8462}" destId="{4A7FE278-FDF2-594E-8234-736AE0858C77}" srcOrd="0" destOrd="0" presId="urn:microsoft.com/office/officeart/2005/8/layout/radial3"/>
    <dgm:cxn modelId="{E2758BD3-BF6D-7F4B-88E7-0C2F5AD57EBB}" srcId="{A49DCF24-6E8C-A847-852A-41E2E0FC8462}" destId="{9D2C074D-0693-6047-9D91-4E3C8F34F4FC}" srcOrd="2" destOrd="0" parTransId="{B60BA526-A240-6B47-BFBC-440268CA20E2}" sibTransId="{A90AB582-281E-E94A-9C50-7E1CE067FD3E}"/>
    <dgm:cxn modelId="{B34F4BA0-6485-8747-889D-18E8B9059BFC}" srcId="{A49DCF24-6E8C-A847-852A-41E2E0FC8462}" destId="{38CF9B45-F12B-1142-B29A-EBF18FA12961}" srcOrd="1" destOrd="0" parTransId="{459866BE-DF3A-9543-A0CE-FF5A2AFBEE1E}" sibTransId="{FD0089F8-C2CD-E241-8739-21C7E01C14F4}"/>
    <dgm:cxn modelId="{0C1AEC04-C22D-E043-9DF0-7A273C47AA0D}" type="presOf" srcId="{2FAFCBF8-436D-9446-880F-5763599559A8}" destId="{F3F96444-6FE2-2842-BE3C-F1B7F3E6351F}" srcOrd="0" destOrd="0" presId="urn:microsoft.com/office/officeart/2005/8/layout/radial3"/>
    <dgm:cxn modelId="{7E8F9261-9104-C645-9C8B-4DD06535467E}" type="presOf" srcId="{9D2C074D-0693-6047-9D91-4E3C8F34F4FC}" destId="{6244FC1F-1042-3D43-B6E0-BA2E690E719B}" srcOrd="0" destOrd="0" presId="urn:microsoft.com/office/officeart/2005/8/layout/radial3"/>
    <dgm:cxn modelId="{C9F110B3-98A6-0A41-AEA7-89910575991E}" srcId="{855DB35E-95EC-8C41-88E6-580FD8E807E4}" destId="{AE5E6233-1636-A243-B9DE-71F802ED045B}" srcOrd="1" destOrd="0" parTransId="{847B3090-18EE-0B46-9EA9-4C16E24D9E54}" sibTransId="{2E773815-9E0B-E04D-A7BE-6EC1488B8F50}"/>
    <dgm:cxn modelId="{39F0F55C-DC07-7C4E-A0E3-1ED6387FF1D2}" type="presOf" srcId="{855DB35E-95EC-8C41-88E6-580FD8E807E4}" destId="{34A067E6-E61D-A047-B433-2875DEADF4F4}" srcOrd="0" destOrd="0" presId="urn:microsoft.com/office/officeart/2005/8/layout/radial3"/>
    <dgm:cxn modelId="{C216462E-A6D5-084B-A762-9DDB52FE425F}" srcId="{A49DCF24-6E8C-A847-852A-41E2E0FC8462}" destId="{CA91D8CB-EB3F-8643-AABC-54848D44A2DF}" srcOrd="4" destOrd="0" parTransId="{8E5C8998-B936-0840-8750-B16CF1F10A8C}" sibTransId="{1163A6CD-F2DF-DC42-A0C0-C80620D9F27C}"/>
    <dgm:cxn modelId="{5B039BF2-42D4-D74A-98B2-FE61E7F470C3}" type="presOf" srcId="{C719EE83-3097-9C4C-A362-4DA032080197}" destId="{8D198A62-838A-EB45-956E-33C4EF6688EA}" srcOrd="0" destOrd="0" presId="urn:microsoft.com/office/officeart/2005/8/layout/radial3"/>
    <dgm:cxn modelId="{97152EDE-A72E-6147-8DD4-D81E19888B32}" srcId="{A49DCF24-6E8C-A847-852A-41E2E0FC8462}" destId="{89873505-88B7-0743-97AC-B2E49F06493D}" srcOrd="5" destOrd="0" parTransId="{B5D42379-9F44-284B-9932-8E3B599B0691}" sibTransId="{0E7A104A-4429-3545-933D-93EEE59CEA50}"/>
    <dgm:cxn modelId="{26675462-87DF-E046-975F-B2CAF1F0717F}" type="presOf" srcId="{89873505-88B7-0743-97AC-B2E49F06493D}" destId="{B2CCDBCA-3A8A-924F-AC84-6AAFC1B7C1F4}" srcOrd="0" destOrd="0" presId="urn:microsoft.com/office/officeart/2005/8/layout/radial3"/>
    <dgm:cxn modelId="{DF6C2A63-C0C7-6D4E-966E-AA6AFE8E69DA}" type="presOf" srcId="{38CF9B45-F12B-1142-B29A-EBF18FA12961}" destId="{8C255E0A-22F4-B440-82C4-C33A25153817}" srcOrd="0" destOrd="0" presId="urn:microsoft.com/office/officeart/2005/8/layout/radial3"/>
    <dgm:cxn modelId="{D1F167B5-7289-044B-A250-4D51BD6F62C7}" type="presOf" srcId="{8FF41CB9-991F-C54A-9CDE-AF6034413CDC}" destId="{BAB831D3-1F32-9943-BE3E-872666256297}" srcOrd="0" destOrd="0" presId="urn:microsoft.com/office/officeart/2005/8/layout/radial3"/>
    <dgm:cxn modelId="{73DD68A4-48F0-2342-A71D-6AAF4CF4AB1B}" type="presParOf" srcId="{34A067E6-E61D-A047-B433-2875DEADF4F4}" destId="{0324FD11-F7A9-0A46-B2FD-468E2628A8E9}" srcOrd="0" destOrd="0" presId="urn:microsoft.com/office/officeart/2005/8/layout/radial3"/>
    <dgm:cxn modelId="{DF7A5D9B-CE0D-E844-9766-4415438D9FBD}" type="presParOf" srcId="{0324FD11-F7A9-0A46-B2FD-468E2628A8E9}" destId="{4A7FE278-FDF2-594E-8234-736AE0858C77}" srcOrd="0" destOrd="0" presId="urn:microsoft.com/office/officeart/2005/8/layout/radial3"/>
    <dgm:cxn modelId="{B4842F0B-49AC-4A44-9AE5-B4133BA2E2C2}" type="presParOf" srcId="{0324FD11-F7A9-0A46-B2FD-468E2628A8E9}" destId="{8D198A62-838A-EB45-956E-33C4EF6688EA}" srcOrd="1" destOrd="0" presId="urn:microsoft.com/office/officeart/2005/8/layout/radial3"/>
    <dgm:cxn modelId="{0ED44CA3-894C-5043-A95C-B82FC77307EF}" type="presParOf" srcId="{0324FD11-F7A9-0A46-B2FD-468E2628A8E9}" destId="{8C255E0A-22F4-B440-82C4-C33A25153817}" srcOrd="2" destOrd="0" presId="urn:microsoft.com/office/officeart/2005/8/layout/radial3"/>
    <dgm:cxn modelId="{E0CFCB4E-03E6-2441-8AAF-2D414E0F8630}" type="presParOf" srcId="{0324FD11-F7A9-0A46-B2FD-468E2628A8E9}" destId="{6244FC1F-1042-3D43-B6E0-BA2E690E719B}" srcOrd="3" destOrd="0" presId="urn:microsoft.com/office/officeart/2005/8/layout/radial3"/>
    <dgm:cxn modelId="{F917D54C-6B11-1747-90AD-2A82D3FAEAEF}" type="presParOf" srcId="{0324FD11-F7A9-0A46-B2FD-468E2628A8E9}" destId="{F3F96444-6FE2-2842-BE3C-F1B7F3E6351F}" srcOrd="4" destOrd="0" presId="urn:microsoft.com/office/officeart/2005/8/layout/radial3"/>
    <dgm:cxn modelId="{59B0C0B0-B06B-844B-ABB2-2298132EE93D}" type="presParOf" srcId="{0324FD11-F7A9-0A46-B2FD-468E2628A8E9}" destId="{3F5F0F42-6F5E-0040-A3CF-D4A7FCD461D9}" srcOrd="5" destOrd="0" presId="urn:microsoft.com/office/officeart/2005/8/layout/radial3"/>
    <dgm:cxn modelId="{04336191-3778-7D45-8400-CED603636173}" type="presParOf" srcId="{0324FD11-F7A9-0A46-B2FD-468E2628A8E9}" destId="{B2CCDBCA-3A8A-924F-AC84-6AAFC1B7C1F4}" srcOrd="6" destOrd="0" presId="urn:microsoft.com/office/officeart/2005/8/layout/radial3"/>
    <dgm:cxn modelId="{80693537-B446-7F4D-B266-EE6917D77A24}" type="presParOf" srcId="{0324FD11-F7A9-0A46-B2FD-468E2628A8E9}" destId="{BAB831D3-1F32-9943-BE3E-872666256297}"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AE5DD-FFCF-E141-B6BA-FDECF370F95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B1848500-BF30-604D-B571-7C986DEA9540}">
      <dgm:prSet phldrT="[Text]" custT="1"/>
      <dgm:spPr/>
      <dgm:t>
        <a:bodyPr/>
        <a:lstStyle/>
        <a:p>
          <a:r>
            <a:rPr lang="en-US" sz="1500" dirty="0" smtClean="0"/>
            <a:t>Feedback to Oracle GoldenGate development team</a:t>
          </a:r>
          <a:endParaRPr lang="en-US" sz="1500" dirty="0"/>
        </a:p>
      </dgm:t>
    </dgm:pt>
    <dgm:pt modelId="{2D1E7805-CEA0-0E4B-9B5E-961B6198DDEB}" type="parTrans" cxnId="{FC34A6E3-3DF9-5649-A4B1-F57DB127CFC9}">
      <dgm:prSet/>
      <dgm:spPr/>
      <dgm:t>
        <a:bodyPr/>
        <a:lstStyle/>
        <a:p>
          <a:endParaRPr lang="en-US"/>
        </a:p>
      </dgm:t>
    </dgm:pt>
    <dgm:pt modelId="{63962E07-562F-2646-85BD-21CDD66FDDC7}" type="sibTrans" cxnId="{FC34A6E3-3DF9-5649-A4B1-F57DB127CFC9}">
      <dgm:prSet/>
      <dgm:spPr/>
      <dgm:t>
        <a:bodyPr/>
        <a:lstStyle/>
        <a:p>
          <a:endParaRPr lang="en-US"/>
        </a:p>
      </dgm:t>
    </dgm:pt>
    <dgm:pt modelId="{8EBAFE14-4688-604C-8162-4357749AC372}">
      <dgm:prSet phldrT="[Text]" custT="1"/>
      <dgm:spPr/>
      <dgm:t>
        <a:bodyPr/>
        <a:lstStyle/>
        <a:p>
          <a:r>
            <a:rPr lang="en-US" sz="1500" dirty="0" smtClean="0"/>
            <a:t>Replication Technologies Environment</a:t>
          </a:r>
          <a:endParaRPr lang="en-US" sz="1500" dirty="0"/>
        </a:p>
      </dgm:t>
    </dgm:pt>
    <dgm:pt modelId="{2533AB57-095B-DC4C-B367-9C00C26376C8}" type="parTrans" cxnId="{D3B531E9-69C0-0344-AA1B-954A3782A924}">
      <dgm:prSet/>
      <dgm:spPr/>
      <dgm:t>
        <a:bodyPr/>
        <a:lstStyle/>
        <a:p>
          <a:endParaRPr lang="en-US"/>
        </a:p>
      </dgm:t>
    </dgm:pt>
    <dgm:pt modelId="{11AE2146-6ABD-D948-A53A-5975911D1859}" type="sibTrans" cxnId="{D3B531E9-69C0-0344-AA1B-954A3782A924}">
      <dgm:prSet/>
      <dgm:spPr/>
      <dgm:t>
        <a:bodyPr/>
        <a:lstStyle/>
        <a:p>
          <a:endParaRPr lang="en-US"/>
        </a:p>
      </dgm:t>
    </dgm:pt>
    <dgm:pt modelId="{4457C6CA-1EF1-484A-8772-8DC4C89CD0BB}">
      <dgm:prSet phldrT="[Text]" custT="1"/>
      <dgm:spPr/>
      <dgm:t>
        <a:bodyPr/>
        <a:lstStyle/>
        <a:p>
          <a:r>
            <a:rPr lang="en-US" sz="1500" dirty="0" smtClean="0"/>
            <a:t>Oracle GoldenGate 12c fit in CERN use cases</a:t>
          </a:r>
          <a:endParaRPr lang="en-US" sz="1500" dirty="0"/>
        </a:p>
      </dgm:t>
    </dgm:pt>
    <dgm:pt modelId="{F50068F3-0D32-F945-B9E4-D7F7883CD9F9}" type="parTrans" cxnId="{D98557FA-0F3E-2941-9195-4C4FB8D52F54}">
      <dgm:prSet/>
      <dgm:spPr/>
      <dgm:t>
        <a:bodyPr/>
        <a:lstStyle/>
        <a:p>
          <a:endParaRPr lang="en-US"/>
        </a:p>
      </dgm:t>
    </dgm:pt>
    <dgm:pt modelId="{CC9A9767-12FE-6D43-8D8C-E611C1770B0C}" type="sibTrans" cxnId="{D98557FA-0F3E-2941-9195-4C4FB8D52F54}">
      <dgm:prSet/>
      <dgm:spPr/>
      <dgm:t>
        <a:bodyPr/>
        <a:lstStyle/>
        <a:p>
          <a:endParaRPr lang="en-US"/>
        </a:p>
      </dgm:t>
    </dgm:pt>
    <dgm:pt modelId="{4C54C111-D222-D047-A0A4-BFA4633BAD0C}">
      <dgm:prSet phldrT="[Text]" custT="1"/>
      <dgm:spPr/>
      <dgm:t>
        <a:bodyPr/>
        <a:lstStyle/>
        <a:p>
          <a:r>
            <a:rPr lang="en-US" sz="1400" dirty="0" smtClean="0"/>
            <a:t>Oracle GoldenGate 11g did </a:t>
          </a:r>
          <a:r>
            <a:rPr lang="en-US" sz="1400" smtClean="0"/>
            <a:t>not fulfill CERN needs</a:t>
          </a:r>
          <a:endParaRPr lang="en-US" sz="1400" dirty="0"/>
        </a:p>
      </dgm:t>
    </dgm:pt>
    <dgm:pt modelId="{0A24E1F8-FA39-F740-A576-BFE6A01F735F}" type="parTrans" cxnId="{1193761C-F2C5-8442-B106-B7F5C55F58DC}">
      <dgm:prSet/>
      <dgm:spPr/>
      <dgm:t>
        <a:bodyPr/>
        <a:lstStyle/>
        <a:p>
          <a:endParaRPr lang="en-US"/>
        </a:p>
      </dgm:t>
    </dgm:pt>
    <dgm:pt modelId="{AE0D5DC5-CFEE-F34D-BD37-4691E6127434}" type="sibTrans" cxnId="{1193761C-F2C5-8442-B106-B7F5C55F58DC}">
      <dgm:prSet/>
      <dgm:spPr/>
      <dgm:t>
        <a:bodyPr/>
        <a:lstStyle/>
        <a:p>
          <a:endParaRPr lang="en-US"/>
        </a:p>
      </dgm:t>
    </dgm:pt>
    <dgm:pt modelId="{E92466AF-4C88-A04E-BC44-1596C3A45AD5}">
      <dgm:prSet phldrT="[Text]" custT="1"/>
      <dgm:spPr/>
      <dgm:t>
        <a:bodyPr/>
        <a:lstStyle/>
        <a:p>
          <a:r>
            <a:rPr lang="en-US" sz="1400" dirty="0" smtClean="0"/>
            <a:t>Oracle GoldenGate 12c contained new functionalities as suggested by CERN </a:t>
          </a:r>
          <a:endParaRPr lang="en-US" sz="1400" dirty="0"/>
        </a:p>
      </dgm:t>
    </dgm:pt>
    <dgm:pt modelId="{031EE2B5-283F-4E41-9DF2-71439E2281D7}" type="parTrans" cxnId="{4F183B2E-EDA2-EF4E-A334-94658E414B08}">
      <dgm:prSet/>
      <dgm:spPr/>
      <dgm:t>
        <a:bodyPr/>
        <a:lstStyle/>
        <a:p>
          <a:endParaRPr lang="en-US"/>
        </a:p>
      </dgm:t>
    </dgm:pt>
    <dgm:pt modelId="{AEB387AB-5379-AB44-8CB6-2E1E78FC7DE0}" type="sibTrans" cxnId="{4F183B2E-EDA2-EF4E-A334-94658E414B08}">
      <dgm:prSet/>
      <dgm:spPr/>
      <dgm:t>
        <a:bodyPr/>
        <a:lstStyle/>
        <a:p>
          <a:endParaRPr lang="en-US"/>
        </a:p>
      </dgm:t>
    </dgm:pt>
    <dgm:pt modelId="{7D416C75-757A-D844-916C-A40F19B30BFC}">
      <dgm:prSet phldrT="[Text]" custT="1"/>
      <dgm:spPr/>
      <dgm:t>
        <a:bodyPr/>
        <a:lstStyle/>
        <a:p>
          <a:r>
            <a:rPr lang="en-US" sz="1400" dirty="0" smtClean="0"/>
            <a:t>Improvements in transactions dependencies (including DDL)</a:t>
          </a:r>
          <a:endParaRPr lang="en-US" sz="1400" dirty="0"/>
        </a:p>
      </dgm:t>
    </dgm:pt>
    <dgm:pt modelId="{F517BC44-BC05-5149-80DB-62639952886A}" type="parTrans" cxnId="{D5BF7F46-B5F7-4144-8F5D-6ACC8A6482A2}">
      <dgm:prSet/>
      <dgm:spPr/>
      <dgm:t>
        <a:bodyPr/>
        <a:lstStyle/>
        <a:p>
          <a:endParaRPr lang="en-US"/>
        </a:p>
      </dgm:t>
    </dgm:pt>
    <dgm:pt modelId="{4117E15C-9708-5C4B-A9A2-597A74606734}" type="sibTrans" cxnId="{D5BF7F46-B5F7-4144-8F5D-6ACC8A6482A2}">
      <dgm:prSet/>
      <dgm:spPr/>
      <dgm:t>
        <a:bodyPr/>
        <a:lstStyle/>
        <a:p>
          <a:endParaRPr lang="en-US"/>
        </a:p>
      </dgm:t>
    </dgm:pt>
    <dgm:pt modelId="{0F215BF6-A403-F64A-84DA-1CAD6677A5C3}">
      <dgm:prSet phldrT="[Text]" custT="1"/>
      <dgm:spPr/>
      <dgm:t>
        <a:bodyPr/>
        <a:lstStyle/>
        <a:p>
          <a:r>
            <a:rPr lang="en-US" sz="1400" dirty="0" smtClean="0"/>
            <a:t>Data Filtering based on session tagging</a:t>
          </a:r>
          <a:endParaRPr lang="en-US" sz="1400" dirty="0"/>
        </a:p>
      </dgm:t>
    </dgm:pt>
    <dgm:pt modelId="{C45B15FF-83C3-6244-A37E-BD50034A3295}" type="parTrans" cxnId="{CDC8120F-F96F-1145-8D85-E63DCC8E2384}">
      <dgm:prSet/>
      <dgm:spPr/>
      <dgm:t>
        <a:bodyPr/>
        <a:lstStyle/>
        <a:p>
          <a:endParaRPr lang="en-US"/>
        </a:p>
      </dgm:t>
    </dgm:pt>
    <dgm:pt modelId="{20BF8A5B-2386-6C4F-9A91-3E1A9DDF30E6}" type="sibTrans" cxnId="{CDC8120F-F96F-1145-8D85-E63DCC8E2384}">
      <dgm:prSet/>
      <dgm:spPr/>
      <dgm:t>
        <a:bodyPr/>
        <a:lstStyle/>
        <a:p>
          <a:endParaRPr lang="en-US"/>
        </a:p>
      </dgm:t>
    </dgm:pt>
    <dgm:pt modelId="{9A15D1E5-2043-2148-A9B6-AA60391ABB40}">
      <dgm:prSet phldrT="[Text]" custT="1"/>
      <dgm:spPr/>
      <dgm:t>
        <a:bodyPr/>
        <a:lstStyle/>
        <a:p>
          <a:r>
            <a:rPr lang="en-US" sz="1400" dirty="0" smtClean="0"/>
            <a:t>Offloading primary system with downstream capture database</a:t>
          </a:r>
          <a:endParaRPr lang="en-US" sz="1400" dirty="0"/>
        </a:p>
      </dgm:t>
    </dgm:pt>
    <dgm:pt modelId="{C935A86A-30ED-234B-991C-0C8AD8A5E927}" type="parTrans" cxnId="{95E34939-6AAA-1D41-84EF-4688F494A348}">
      <dgm:prSet/>
      <dgm:spPr/>
      <dgm:t>
        <a:bodyPr/>
        <a:lstStyle/>
        <a:p>
          <a:endParaRPr lang="en-US"/>
        </a:p>
      </dgm:t>
    </dgm:pt>
    <dgm:pt modelId="{02A27A19-AB55-8943-B0E1-6FDF40103DD5}" type="sibTrans" cxnId="{95E34939-6AAA-1D41-84EF-4688F494A348}">
      <dgm:prSet/>
      <dgm:spPr/>
      <dgm:t>
        <a:bodyPr/>
        <a:lstStyle/>
        <a:p>
          <a:endParaRPr lang="en-US"/>
        </a:p>
      </dgm:t>
    </dgm:pt>
    <dgm:pt modelId="{8B176E92-6845-C24E-9031-8F4754C06639}">
      <dgm:prSet phldrT="[Text]" custT="1"/>
      <dgm:spPr/>
      <dgm:t>
        <a:bodyPr/>
        <a:lstStyle/>
        <a:p>
          <a:r>
            <a:rPr lang="en-US" sz="1400" dirty="0" smtClean="0"/>
            <a:t>Native DDL support (Table creation, granting of user privileges)</a:t>
          </a:r>
          <a:endParaRPr lang="en-US" sz="1400" dirty="0"/>
        </a:p>
      </dgm:t>
    </dgm:pt>
    <dgm:pt modelId="{F086A9CA-FD5F-6249-BB7C-C8D2E9F4F5BC}" type="parTrans" cxnId="{E82C3C76-C422-C44B-8634-20688872E1A8}">
      <dgm:prSet/>
      <dgm:spPr/>
      <dgm:t>
        <a:bodyPr/>
        <a:lstStyle/>
        <a:p>
          <a:endParaRPr lang="en-US"/>
        </a:p>
      </dgm:t>
    </dgm:pt>
    <dgm:pt modelId="{C3B4FA3D-EA38-774F-81E9-19D4B84C1818}" type="sibTrans" cxnId="{E82C3C76-C422-C44B-8634-20688872E1A8}">
      <dgm:prSet/>
      <dgm:spPr/>
      <dgm:t>
        <a:bodyPr/>
        <a:lstStyle/>
        <a:p>
          <a:endParaRPr lang="en-US"/>
        </a:p>
      </dgm:t>
    </dgm:pt>
    <dgm:pt modelId="{911ED3C2-8958-834A-B9A2-DC96DDF0047A}">
      <dgm:prSet phldrT="[Text]" custT="1"/>
      <dgm:spPr/>
      <dgm:t>
        <a:bodyPr/>
        <a:lstStyle/>
        <a:p>
          <a:r>
            <a:rPr lang="en-US" sz="1500" dirty="0" smtClean="0"/>
            <a:t>Centralized system at CERN for physics data distribution in WLCG</a:t>
          </a:r>
          <a:endParaRPr lang="en-US" sz="1500" dirty="0"/>
        </a:p>
      </dgm:t>
    </dgm:pt>
    <dgm:pt modelId="{0BB57F08-AB26-F340-B042-F926803E1D5D}" type="parTrans" cxnId="{ED4D611E-3A9F-8B47-ADE7-BE88D0996FBF}">
      <dgm:prSet/>
      <dgm:spPr/>
      <dgm:t>
        <a:bodyPr/>
        <a:lstStyle/>
        <a:p>
          <a:endParaRPr lang="en-US"/>
        </a:p>
      </dgm:t>
    </dgm:pt>
    <dgm:pt modelId="{FF96BA81-52C8-104B-8A5A-53A957F2E0D8}" type="sibTrans" cxnId="{ED4D611E-3A9F-8B47-ADE7-BE88D0996FBF}">
      <dgm:prSet/>
      <dgm:spPr/>
      <dgm:t>
        <a:bodyPr/>
        <a:lstStyle/>
        <a:p>
          <a:endParaRPr lang="en-US"/>
        </a:p>
      </dgm:t>
    </dgm:pt>
    <dgm:pt modelId="{FD4645F7-6B1B-C840-B5E3-1E877E0D5C87}">
      <dgm:prSet phldrT="[Text]" custT="1"/>
      <dgm:spPr/>
      <dgm:t>
        <a:bodyPr/>
        <a:lstStyle/>
        <a:p>
          <a:r>
            <a:rPr lang="en-US" sz="1500" dirty="0" smtClean="0"/>
            <a:t>Migration completed from Oracle Streams to Oracle GoldenGate in our productions databases during 2014</a:t>
          </a:r>
          <a:endParaRPr lang="en-US" sz="1500" dirty="0"/>
        </a:p>
      </dgm:t>
    </dgm:pt>
    <dgm:pt modelId="{F64D3023-8CDD-2046-B778-1FFF2FBA2CD3}" type="parTrans" cxnId="{5872AF60-E44B-AC42-B9AF-FEE57E9574C3}">
      <dgm:prSet/>
      <dgm:spPr/>
      <dgm:t>
        <a:bodyPr/>
        <a:lstStyle/>
        <a:p>
          <a:endParaRPr lang="en-US"/>
        </a:p>
      </dgm:t>
    </dgm:pt>
    <dgm:pt modelId="{C2C81EFB-E222-7A4C-BEC4-D6A099D7D32D}" type="sibTrans" cxnId="{5872AF60-E44B-AC42-B9AF-FEE57E9574C3}">
      <dgm:prSet/>
      <dgm:spPr/>
      <dgm:t>
        <a:bodyPr/>
        <a:lstStyle/>
        <a:p>
          <a:endParaRPr lang="en-US"/>
        </a:p>
      </dgm:t>
    </dgm:pt>
    <dgm:pt modelId="{DAD9CA22-E3D2-7944-9AB4-2782A52A278E}" type="pres">
      <dgm:prSet presAssocID="{EBEAE5DD-FFCF-E141-B6BA-FDECF370F95A}" presName="linear" presStyleCnt="0">
        <dgm:presLayoutVars>
          <dgm:dir/>
          <dgm:animLvl val="lvl"/>
          <dgm:resizeHandles val="exact"/>
        </dgm:presLayoutVars>
      </dgm:prSet>
      <dgm:spPr/>
      <dgm:t>
        <a:bodyPr/>
        <a:lstStyle/>
        <a:p>
          <a:endParaRPr lang="en-US"/>
        </a:p>
      </dgm:t>
    </dgm:pt>
    <dgm:pt modelId="{2A909FB0-6C5F-424B-A6C9-477DE708AC0E}" type="pres">
      <dgm:prSet presAssocID="{B1848500-BF30-604D-B571-7C986DEA9540}" presName="parentLin" presStyleCnt="0"/>
      <dgm:spPr/>
    </dgm:pt>
    <dgm:pt modelId="{2FABFF4E-F8DF-3546-9BBF-CB93EAFD158E}" type="pres">
      <dgm:prSet presAssocID="{B1848500-BF30-604D-B571-7C986DEA9540}" presName="parentLeftMargin" presStyleLbl="node1" presStyleIdx="0" presStyleCnt="3"/>
      <dgm:spPr/>
      <dgm:t>
        <a:bodyPr/>
        <a:lstStyle/>
        <a:p>
          <a:endParaRPr lang="en-US"/>
        </a:p>
      </dgm:t>
    </dgm:pt>
    <dgm:pt modelId="{A22F9246-E8C1-6443-8C05-50297C93C367}" type="pres">
      <dgm:prSet presAssocID="{B1848500-BF30-604D-B571-7C986DEA9540}" presName="parentText" presStyleLbl="node1" presStyleIdx="0" presStyleCnt="3" custScaleY="51763">
        <dgm:presLayoutVars>
          <dgm:chMax val="0"/>
          <dgm:bulletEnabled val="1"/>
        </dgm:presLayoutVars>
      </dgm:prSet>
      <dgm:spPr/>
      <dgm:t>
        <a:bodyPr/>
        <a:lstStyle/>
        <a:p>
          <a:endParaRPr lang="en-US"/>
        </a:p>
      </dgm:t>
    </dgm:pt>
    <dgm:pt modelId="{236FCA2F-6306-6545-9853-D3106CB8BB81}" type="pres">
      <dgm:prSet presAssocID="{B1848500-BF30-604D-B571-7C986DEA9540}" presName="negativeSpace" presStyleCnt="0"/>
      <dgm:spPr/>
    </dgm:pt>
    <dgm:pt modelId="{CC889171-F396-5A48-BE9C-6B9A029F06A6}" type="pres">
      <dgm:prSet presAssocID="{B1848500-BF30-604D-B571-7C986DEA9540}" presName="childText" presStyleLbl="conFgAcc1" presStyleIdx="0" presStyleCnt="3">
        <dgm:presLayoutVars>
          <dgm:bulletEnabled val="1"/>
        </dgm:presLayoutVars>
      </dgm:prSet>
      <dgm:spPr/>
      <dgm:t>
        <a:bodyPr/>
        <a:lstStyle/>
        <a:p>
          <a:endParaRPr lang="en-US"/>
        </a:p>
      </dgm:t>
    </dgm:pt>
    <dgm:pt modelId="{5F82C3CA-3F82-6444-BA82-AFD1D3B833F7}" type="pres">
      <dgm:prSet presAssocID="{63962E07-562F-2646-85BD-21CDD66FDDC7}" presName="spaceBetweenRectangles" presStyleCnt="0"/>
      <dgm:spPr/>
    </dgm:pt>
    <dgm:pt modelId="{49C1078C-0BF1-C54E-B766-B0B05B697BDC}" type="pres">
      <dgm:prSet presAssocID="{4457C6CA-1EF1-484A-8772-8DC4C89CD0BB}" presName="parentLin" presStyleCnt="0"/>
      <dgm:spPr/>
    </dgm:pt>
    <dgm:pt modelId="{AFD33591-BE01-1F47-8CFF-B58645489449}" type="pres">
      <dgm:prSet presAssocID="{4457C6CA-1EF1-484A-8772-8DC4C89CD0BB}" presName="parentLeftMargin" presStyleLbl="node1" presStyleIdx="0" presStyleCnt="3"/>
      <dgm:spPr/>
      <dgm:t>
        <a:bodyPr/>
        <a:lstStyle/>
        <a:p>
          <a:endParaRPr lang="en-US"/>
        </a:p>
      </dgm:t>
    </dgm:pt>
    <dgm:pt modelId="{2C200463-73DC-8C46-BF0F-17BE93C72812}" type="pres">
      <dgm:prSet presAssocID="{4457C6CA-1EF1-484A-8772-8DC4C89CD0BB}" presName="parentText" presStyleLbl="node1" presStyleIdx="1" presStyleCnt="3" custScaleY="49506">
        <dgm:presLayoutVars>
          <dgm:chMax val="0"/>
          <dgm:bulletEnabled val="1"/>
        </dgm:presLayoutVars>
      </dgm:prSet>
      <dgm:spPr/>
      <dgm:t>
        <a:bodyPr/>
        <a:lstStyle/>
        <a:p>
          <a:endParaRPr lang="en-US"/>
        </a:p>
      </dgm:t>
    </dgm:pt>
    <dgm:pt modelId="{24870120-A3A7-BE45-A4A2-8653099FE4FA}" type="pres">
      <dgm:prSet presAssocID="{4457C6CA-1EF1-484A-8772-8DC4C89CD0BB}" presName="negativeSpace" presStyleCnt="0"/>
      <dgm:spPr/>
    </dgm:pt>
    <dgm:pt modelId="{27951956-8D0A-EF48-A257-571A4FB5739F}" type="pres">
      <dgm:prSet presAssocID="{4457C6CA-1EF1-484A-8772-8DC4C89CD0BB}" presName="childText" presStyleLbl="conFgAcc1" presStyleIdx="1" presStyleCnt="3">
        <dgm:presLayoutVars>
          <dgm:bulletEnabled val="1"/>
        </dgm:presLayoutVars>
      </dgm:prSet>
      <dgm:spPr/>
      <dgm:t>
        <a:bodyPr/>
        <a:lstStyle/>
        <a:p>
          <a:endParaRPr lang="en-US"/>
        </a:p>
      </dgm:t>
    </dgm:pt>
    <dgm:pt modelId="{B62BB00B-10CE-854A-A695-5A851C67FB7C}" type="pres">
      <dgm:prSet presAssocID="{CC9A9767-12FE-6D43-8D8C-E611C1770B0C}" presName="spaceBetweenRectangles" presStyleCnt="0"/>
      <dgm:spPr/>
    </dgm:pt>
    <dgm:pt modelId="{992B489E-8C25-5348-8A5F-52CA64BF1A59}" type="pres">
      <dgm:prSet presAssocID="{8EBAFE14-4688-604C-8162-4357749AC372}" presName="parentLin" presStyleCnt="0"/>
      <dgm:spPr/>
    </dgm:pt>
    <dgm:pt modelId="{BA1D2DBA-57F7-6647-840E-2D80BDC62FFC}" type="pres">
      <dgm:prSet presAssocID="{8EBAFE14-4688-604C-8162-4357749AC372}" presName="parentLeftMargin" presStyleLbl="node1" presStyleIdx="1" presStyleCnt="3"/>
      <dgm:spPr/>
      <dgm:t>
        <a:bodyPr/>
        <a:lstStyle/>
        <a:p>
          <a:endParaRPr lang="en-US"/>
        </a:p>
      </dgm:t>
    </dgm:pt>
    <dgm:pt modelId="{DB76E880-E7EA-3D47-BE59-A3B87FE1DF90}" type="pres">
      <dgm:prSet presAssocID="{8EBAFE14-4688-604C-8162-4357749AC372}" presName="parentText" presStyleLbl="node1" presStyleIdx="2" presStyleCnt="3" custScaleY="40389">
        <dgm:presLayoutVars>
          <dgm:chMax val="0"/>
          <dgm:bulletEnabled val="1"/>
        </dgm:presLayoutVars>
      </dgm:prSet>
      <dgm:spPr/>
      <dgm:t>
        <a:bodyPr/>
        <a:lstStyle/>
        <a:p>
          <a:endParaRPr lang="en-US"/>
        </a:p>
      </dgm:t>
    </dgm:pt>
    <dgm:pt modelId="{82BE3AD1-93EE-3B4D-BF28-638DE91554D8}" type="pres">
      <dgm:prSet presAssocID="{8EBAFE14-4688-604C-8162-4357749AC372}" presName="negativeSpace" presStyleCnt="0"/>
      <dgm:spPr/>
    </dgm:pt>
    <dgm:pt modelId="{B6444B10-DBD9-7541-A450-57FD043E9DE3}" type="pres">
      <dgm:prSet presAssocID="{8EBAFE14-4688-604C-8162-4357749AC372}" presName="childText" presStyleLbl="conFgAcc1" presStyleIdx="2" presStyleCnt="3">
        <dgm:presLayoutVars>
          <dgm:bulletEnabled val="1"/>
        </dgm:presLayoutVars>
      </dgm:prSet>
      <dgm:spPr/>
      <dgm:t>
        <a:bodyPr/>
        <a:lstStyle/>
        <a:p>
          <a:endParaRPr lang="en-US"/>
        </a:p>
      </dgm:t>
    </dgm:pt>
  </dgm:ptLst>
  <dgm:cxnLst>
    <dgm:cxn modelId="{9E0DF535-325A-224A-9C55-F1FA0FABDB15}" type="presOf" srcId="{8EBAFE14-4688-604C-8162-4357749AC372}" destId="{DB76E880-E7EA-3D47-BE59-A3B87FE1DF90}" srcOrd="1" destOrd="0" presId="urn:microsoft.com/office/officeart/2005/8/layout/list1"/>
    <dgm:cxn modelId="{CDC8120F-F96F-1145-8D85-E63DCC8E2384}" srcId="{4457C6CA-1EF1-484A-8772-8DC4C89CD0BB}" destId="{0F215BF6-A403-F64A-84DA-1CAD6677A5C3}" srcOrd="1" destOrd="0" parTransId="{C45B15FF-83C3-6244-A37E-BD50034A3295}" sibTransId="{20BF8A5B-2386-6C4F-9A91-3E1A9DDF30E6}"/>
    <dgm:cxn modelId="{19DB438A-074C-2A44-8112-8A56E5C5B47E}" type="presOf" srcId="{E92466AF-4C88-A04E-BC44-1596C3A45AD5}" destId="{CC889171-F396-5A48-BE9C-6B9A029F06A6}" srcOrd="0" destOrd="1" presId="urn:microsoft.com/office/officeart/2005/8/layout/list1"/>
    <dgm:cxn modelId="{5B2E0CFE-8B52-3741-B7BB-AEADCC25937C}" type="presOf" srcId="{911ED3C2-8958-834A-B9A2-DC96DDF0047A}" destId="{B6444B10-DBD9-7541-A450-57FD043E9DE3}" srcOrd="0" destOrd="1" presId="urn:microsoft.com/office/officeart/2005/8/layout/list1"/>
    <dgm:cxn modelId="{95E34939-6AAA-1D41-84EF-4688F494A348}" srcId="{4457C6CA-1EF1-484A-8772-8DC4C89CD0BB}" destId="{9A15D1E5-2043-2148-A9B6-AA60391ABB40}" srcOrd="2" destOrd="0" parTransId="{C935A86A-30ED-234B-991C-0C8AD8A5E927}" sibTransId="{02A27A19-AB55-8943-B0E1-6FDF40103DD5}"/>
    <dgm:cxn modelId="{182DF7C7-BF09-4942-9290-4F220A1ABCE0}" type="presOf" srcId="{8EBAFE14-4688-604C-8162-4357749AC372}" destId="{BA1D2DBA-57F7-6647-840E-2D80BDC62FFC}" srcOrd="0" destOrd="0" presId="urn:microsoft.com/office/officeart/2005/8/layout/list1"/>
    <dgm:cxn modelId="{D98557FA-0F3E-2941-9195-4C4FB8D52F54}" srcId="{EBEAE5DD-FFCF-E141-B6BA-FDECF370F95A}" destId="{4457C6CA-1EF1-484A-8772-8DC4C89CD0BB}" srcOrd="1" destOrd="0" parTransId="{F50068F3-0D32-F945-B9E4-D7F7883CD9F9}" sibTransId="{CC9A9767-12FE-6D43-8D8C-E611C1770B0C}"/>
    <dgm:cxn modelId="{D3B531E9-69C0-0344-AA1B-954A3782A924}" srcId="{EBEAE5DD-FFCF-E141-B6BA-FDECF370F95A}" destId="{8EBAFE14-4688-604C-8162-4357749AC372}" srcOrd="2" destOrd="0" parTransId="{2533AB57-095B-DC4C-B367-9C00C26376C8}" sibTransId="{11AE2146-6ABD-D948-A53A-5975911D1859}"/>
    <dgm:cxn modelId="{4F183B2E-EDA2-EF4E-A334-94658E414B08}" srcId="{B1848500-BF30-604D-B571-7C986DEA9540}" destId="{E92466AF-4C88-A04E-BC44-1596C3A45AD5}" srcOrd="1" destOrd="0" parTransId="{031EE2B5-283F-4E41-9DF2-71439E2281D7}" sibTransId="{AEB387AB-5379-AB44-8CB6-2E1E78FC7DE0}"/>
    <dgm:cxn modelId="{1193761C-F2C5-8442-B106-B7F5C55F58DC}" srcId="{B1848500-BF30-604D-B571-7C986DEA9540}" destId="{4C54C111-D222-D047-A0A4-BFA4633BAD0C}" srcOrd="0" destOrd="0" parTransId="{0A24E1F8-FA39-F740-A576-BFE6A01F735F}" sibTransId="{AE0D5DC5-CFEE-F34D-BD37-4691E6127434}"/>
    <dgm:cxn modelId="{28033D5C-F45B-2342-9C57-04517CEA5788}" type="presOf" srcId="{9A15D1E5-2043-2148-A9B6-AA60391ABB40}" destId="{27951956-8D0A-EF48-A257-571A4FB5739F}" srcOrd="0" destOrd="2" presId="urn:microsoft.com/office/officeart/2005/8/layout/list1"/>
    <dgm:cxn modelId="{D5BF7F46-B5F7-4144-8F5D-6ACC8A6482A2}" srcId="{4457C6CA-1EF1-484A-8772-8DC4C89CD0BB}" destId="{7D416C75-757A-D844-916C-A40F19B30BFC}" srcOrd="0" destOrd="0" parTransId="{F517BC44-BC05-5149-80DB-62639952886A}" sibTransId="{4117E15C-9708-5C4B-A9A2-597A74606734}"/>
    <dgm:cxn modelId="{5514781A-B236-CB4B-A03D-166560E6CEFA}" type="presOf" srcId="{4C54C111-D222-D047-A0A4-BFA4633BAD0C}" destId="{CC889171-F396-5A48-BE9C-6B9A029F06A6}" srcOrd="0" destOrd="0" presId="urn:microsoft.com/office/officeart/2005/8/layout/list1"/>
    <dgm:cxn modelId="{ED4D611E-3A9F-8B47-ADE7-BE88D0996FBF}" srcId="{8EBAFE14-4688-604C-8162-4357749AC372}" destId="{911ED3C2-8958-834A-B9A2-DC96DDF0047A}" srcOrd="1" destOrd="0" parTransId="{0BB57F08-AB26-F340-B042-F926803E1D5D}" sibTransId="{FF96BA81-52C8-104B-8A5A-53A957F2E0D8}"/>
    <dgm:cxn modelId="{B940D714-A0A2-0F4B-A9D0-03CA4E7BC985}" type="presOf" srcId="{0F215BF6-A403-F64A-84DA-1CAD6677A5C3}" destId="{27951956-8D0A-EF48-A257-571A4FB5739F}" srcOrd="0" destOrd="1" presId="urn:microsoft.com/office/officeart/2005/8/layout/list1"/>
    <dgm:cxn modelId="{5872AF60-E44B-AC42-B9AF-FEE57E9574C3}" srcId="{8EBAFE14-4688-604C-8162-4357749AC372}" destId="{FD4645F7-6B1B-C840-B5E3-1E877E0D5C87}" srcOrd="0" destOrd="0" parTransId="{F64D3023-8CDD-2046-B778-1FFF2FBA2CD3}" sibTransId="{C2C81EFB-E222-7A4C-BEC4-D6A099D7D32D}"/>
    <dgm:cxn modelId="{35CFD198-D6EB-9C4E-A098-B6FCD99BA26C}" type="presOf" srcId="{B1848500-BF30-604D-B571-7C986DEA9540}" destId="{2FABFF4E-F8DF-3546-9BBF-CB93EAFD158E}" srcOrd="0" destOrd="0" presId="urn:microsoft.com/office/officeart/2005/8/layout/list1"/>
    <dgm:cxn modelId="{FC34A6E3-3DF9-5649-A4B1-F57DB127CFC9}" srcId="{EBEAE5DD-FFCF-E141-B6BA-FDECF370F95A}" destId="{B1848500-BF30-604D-B571-7C986DEA9540}" srcOrd="0" destOrd="0" parTransId="{2D1E7805-CEA0-0E4B-9B5E-961B6198DDEB}" sibTransId="{63962E07-562F-2646-85BD-21CDD66FDDC7}"/>
    <dgm:cxn modelId="{D49846E6-0725-A94C-8AD1-35C434737D18}" type="presOf" srcId="{8B176E92-6845-C24E-9031-8F4754C06639}" destId="{27951956-8D0A-EF48-A257-571A4FB5739F}" srcOrd="0" destOrd="3" presId="urn:microsoft.com/office/officeart/2005/8/layout/list1"/>
    <dgm:cxn modelId="{6D6D03B4-489F-084D-BC14-9C9BF1607D0B}" type="presOf" srcId="{EBEAE5DD-FFCF-E141-B6BA-FDECF370F95A}" destId="{DAD9CA22-E3D2-7944-9AB4-2782A52A278E}" srcOrd="0" destOrd="0" presId="urn:microsoft.com/office/officeart/2005/8/layout/list1"/>
    <dgm:cxn modelId="{521CB71B-88A1-374E-A546-F0D246D6C8A7}" type="presOf" srcId="{4457C6CA-1EF1-484A-8772-8DC4C89CD0BB}" destId="{2C200463-73DC-8C46-BF0F-17BE93C72812}" srcOrd="1" destOrd="0" presId="urn:microsoft.com/office/officeart/2005/8/layout/list1"/>
    <dgm:cxn modelId="{85D8409E-1EDC-F740-8191-C12FC1FD8D3C}" type="presOf" srcId="{B1848500-BF30-604D-B571-7C986DEA9540}" destId="{A22F9246-E8C1-6443-8C05-50297C93C367}" srcOrd="1" destOrd="0" presId="urn:microsoft.com/office/officeart/2005/8/layout/list1"/>
    <dgm:cxn modelId="{1D620325-5837-AF48-84D0-33CF1A12D975}" type="presOf" srcId="{FD4645F7-6B1B-C840-B5E3-1E877E0D5C87}" destId="{B6444B10-DBD9-7541-A450-57FD043E9DE3}" srcOrd="0" destOrd="0" presId="urn:microsoft.com/office/officeart/2005/8/layout/list1"/>
    <dgm:cxn modelId="{E82C3C76-C422-C44B-8634-20688872E1A8}" srcId="{4457C6CA-1EF1-484A-8772-8DC4C89CD0BB}" destId="{8B176E92-6845-C24E-9031-8F4754C06639}" srcOrd="3" destOrd="0" parTransId="{F086A9CA-FD5F-6249-BB7C-C8D2E9F4F5BC}" sibTransId="{C3B4FA3D-EA38-774F-81E9-19D4B84C1818}"/>
    <dgm:cxn modelId="{252EF341-410D-A844-9A9A-61CFB4FC6E83}" type="presOf" srcId="{4457C6CA-1EF1-484A-8772-8DC4C89CD0BB}" destId="{AFD33591-BE01-1F47-8CFF-B58645489449}" srcOrd="0" destOrd="0" presId="urn:microsoft.com/office/officeart/2005/8/layout/list1"/>
    <dgm:cxn modelId="{53BE7A56-C6DE-5940-B122-678DEF8FCB10}" type="presOf" srcId="{7D416C75-757A-D844-916C-A40F19B30BFC}" destId="{27951956-8D0A-EF48-A257-571A4FB5739F}" srcOrd="0" destOrd="0" presId="urn:microsoft.com/office/officeart/2005/8/layout/list1"/>
    <dgm:cxn modelId="{641E78E4-4635-1B4D-8B77-F12626B2725E}" type="presParOf" srcId="{DAD9CA22-E3D2-7944-9AB4-2782A52A278E}" destId="{2A909FB0-6C5F-424B-A6C9-477DE708AC0E}" srcOrd="0" destOrd="0" presId="urn:microsoft.com/office/officeart/2005/8/layout/list1"/>
    <dgm:cxn modelId="{1A956666-723F-C747-A5B8-F583F3EBFF5E}" type="presParOf" srcId="{2A909FB0-6C5F-424B-A6C9-477DE708AC0E}" destId="{2FABFF4E-F8DF-3546-9BBF-CB93EAFD158E}" srcOrd="0" destOrd="0" presId="urn:microsoft.com/office/officeart/2005/8/layout/list1"/>
    <dgm:cxn modelId="{481A05C3-EBC0-DD43-ACA9-B5AFC5F1DE61}" type="presParOf" srcId="{2A909FB0-6C5F-424B-A6C9-477DE708AC0E}" destId="{A22F9246-E8C1-6443-8C05-50297C93C367}" srcOrd="1" destOrd="0" presId="urn:microsoft.com/office/officeart/2005/8/layout/list1"/>
    <dgm:cxn modelId="{2B75D094-CDDA-5F4B-B0A9-062A71DCF856}" type="presParOf" srcId="{DAD9CA22-E3D2-7944-9AB4-2782A52A278E}" destId="{236FCA2F-6306-6545-9853-D3106CB8BB81}" srcOrd="1" destOrd="0" presId="urn:microsoft.com/office/officeart/2005/8/layout/list1"/>
    <dgm:cxn modelId="{6031C597-C198-CC4E-9F17-2F3C3D1C84B9}" type="presParOf" srcId="{DAD9CA22-E3D2-7944-9AB4-2782A52A278E}" destId="{CC889171-F396-5A48-BE9C-6B9A029F06A6}" srcOrd="2" destOrd="0" presId="urn:microsoft.com/office/officeart/2005/8/layout/list1"/>
    <dgm:cxn modelId="{09958C5B-F763-D146-B39F-5EA3AB1937CC}" type="presParOf" srcId="{DAD9CA22-E3D2-7944-9AB4-2782A52A278E}" destId="{5F82C3CA-3F82-6444-BA82-AFD1D3B833F7}" srcOrd="3" destOrd="0" presId="urn:microsoft.com/office/officeart/2005/8/layout/list1"/>
    <dgm:cxn modelId="{EBB56AAA-B27C-B046-898B-9203A6246D91}" type="presParOf" srcId="{DAD9CA22-E3D2-7944-9AB4-2782A52A278E}" destId="{49C1078C-0BF1-C54E-B766-B0B05B697BDC}" srcOrd="4" destOrd="0" presId="urn:microsoft.com/office/officeart/2005/8/layout/list1"/>
    <dgm:cxn modelId="{BFF91D72-9340-9A43-8C64-96911A41CB36}" type="presParOf" srcId="{49C1078C-0BF1-C54E-B766-B0B05B697BDC}" destId="{AFD33591-BE01-1F47-8CFF-B58645489449}" srcOrd="0" destOrd="0" presId="urn:microsoft.com/office/officeart/2005/8/layout/list1"/>
    <dgm:cxn modelId="{DD2AFE0E-0709-6B43-AD61-671D0C789A3A}" type="presParOf" srcId="{49C1078C-0BF1-C54E-B766-B0B05B697BDC}" destId="{2C200463-73DC-8C46-BF0F-17BE93C72812}" srcOrd="1" destOrd="0" presId="urn:microsoft.com/office/officeart/2005/8/layout/list1"/>
    <dgm:cxn modelId="{12D43C05-20D7-9B41-BA0F-CEC7D5B63BA8}" type="presParOf" srcId="{DAD9CA22-E3D2-7944-9AB4-2782A52A278E}" destId="{24870120-A3A7-BE45-A4A2-8653099FE4FA}" srcOrd="5" destOrd="0" presId="urn:microsoft.com/office/officeart/2005/8/layout/list1"/>
    <dgm:cxn modelId="{8DB0EE26-95D1-3A46-9C7D-E0F3366A99D3}" type="presParOf" srcId="{DAD9CA22-E3D2-7944-9AB4-2782A52A278E}" destId="{27951956-8D0A-EF48-A257-571A4FB5739F}" srcOrd="6" destOrd="0" presId="urn:microsoft.com/office/officeart/2005/8/layout/list1"/>
    <dgm:cxn modelId="{A31A2212-2BA4-9643-B51B-B56696EA0FFD}" type="presParOf" srcId="{DAD9CA22-E3D2-7944-9AB4-2782A52A278E}" destId="{B62BB00B-10CE-854A-A695-5A851C67FB7C}" srcOrd="7" destOrd="0" presId="urn:microsoft.com/office/officeart/2005/8/layout/list1"/>
    <dgm:cxn modelId="{B77DA3D1-F9AE-6942-B0E1-3BEF705456CA}" type="presParOf" srcId="{DAD9CA22-E3D2-7944-9AB4-2782A52A278E}" destId="{992B489E-8C25-5348-8A5F-52CA64BF1A59}" srcOrd="8" destOrd="0" presId="urn:microsoft.com/office/officeart/2005/8/layout/list1"/>
    <dgm:cxn modelId="{385096C5-F148-0D48-9D0F-35B9AA5EE218}" type="presParOf" srcId="{992B489E-8C25-5348-8A5F-52CA64BF1A59}" destId="{BA1D2DBA-57F7-6647-840E-2D80BDC62FFC}" srcOrd="0" destOrd="0" presId="urn:microsoft.com/office/officeart/2005/8/layout/list1"/>
    <dgm:cxn modelId="{6473FC51-4404-3A4B-B5F3-2103E4C37E15}" type="presParOf" srcId="{992B489E-8C25-5348-8A5F-52CA64BF1A59}" destId="{DB76E880-E7EA-3D47-BE59-A3B87FE1DF90}" srcOrd="1" destOrd="0" presId="urn:microsoft.com/office/officeart/2005/8/layout/list1"/>
    <dgm:cxn modelId="{99015D00-7E73-5A4D-9E5D-9C55EF12F89A}" type="presParOf" srcId="{DAD9CA22-E3D2-7944-9AB4-2782A52A278E}" destId="{82BE3AD1-93EE-3B4D-BF28-638DE91554D8}" srcOrd="9" destOrd="0" presId="urn:microsoft.com/office/officeart/2005/8/layout/list1"/>
    <dgm:cxn modelId="{47BF828A-1578-8041-A389-D32AB604E572}" type="presParOf" srcId="{DAD9CA22-E3D2-7944-9AB4-2782A52A278E}" destId="{B6444B10-DBD9-7541-A450-57FD043E9DE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AE5DD-FFCF-E141-B6BA-FDECF370F95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B1848500-BF30-604D-B571-7C986DEA9540}">
      <dgm:prSet phldrT="[Text]" custT="1"/>
      <dgm:spPr/>
      <dgm:t>
        <a:bodyPr/>
        <a:lstStyle/>
        <a:p>
          <a:r>
            <a:rPr lang="en-US" sz="2000" dirty="0" smtClean="0"/>
            <a:t>Centralize and standardize Data Analytics requirement</a:t>
          </a:r>
          <a:endParaRPr lang="en-US" sz="2000" dirty="0"/>
        </a:p>
      </dgm:t>
    </dgm:pt>
    <dgm:pt modelId="{2D1E7805-CEA0-0E4B-9B5E-961B6198DDEB}" type="parTrans" cxnId="{FC34A6E3-3DF9-5649-A4B1-F57DB127CFC9}">
      <dgm:prSet/>
      <dgm:spPr/>
      <dgm:t>
        <a:bodyPr/>
        <a:lstStyle/>
        <a:p>
          <a:endParaRPr lang="en-US"/>
        </a:p>
      </dgm:t>
    </dgm:pt>
    <dgm:pt modelId="{63962E07-562F-2646-85BD-21CDD66FDDC7}" type="sibTrans" cxnId="{FC34A6E3-3DF9-5649-A4B1-F57DB127CFC9}">
      <dgm:prSet/>
      <dgm:spPr/>
      <dgm:t>
        <a:bodyPr/>
        <a:lstStyle/>
        <a:p>
          <a:endParaRPr lang="en-US"/>
        </a:p>
      </dgm:t>
    </dgm:pt>
    <dgm:pt modelId="{8EBAFE14-4688-604C-8162-4357749AC372}">
      <dgm:prSet phldrT="[Text]" custT="1"/>
      <dgm:spPr/>
      <dgm:t>
        <a:bodyPr/>
        <a:lstStyle/>
        <a:p>
          <a:r>
            <a:rPr lang="en-US" sz="2000" dirty="0" smtClean="0"/>
            <a:t>Integration with existing data repositories</a:t>
          </a:r>
          <a:endParaRPr lang="en-US" sz="2000" dirty="0"/>
        </a:p>
      </dgm:t>
    </dgm:pt>
    <dgm:pt modelId="{2533AB57-095B-DC4C-B367-9C00C26376C8}" type="parTrans" cxnId="{D3B531E9-69C0-0344-AA1B-954A3782A924}">
      <dgm:prSet/>
      <dgm:spPr/>
      <dgm:t>
        <a:bodyPr/>
        <a:lstStyle/>
        <a:p>
          <a:endParaRPr lang="en-US"/>
        </a:p>
      </dgm:t>
    </dgm:pt>
    <dgm:pt modelId="{11AE2146-6ABD-D948-A53A-5975911D1859}" type="sibTrans" cxnId="{D3B531E9-69C0-0344-AA1B-954A3782A924}">
      <dgm:prSet/>
      <dgm:spPr/>
      <dgm:t>
        <a:bodyPr/>
        <a:lstStyle/>
        <a:p>
          <a:endParaRPr lang="en-US"/>
        </a:p>
      </dgm:t>
    </dgm:pt>
    <dgm:pt modelId="{4457C6CA-1EF1-484A-8772-8DC4C89CD0BB}">
      <dgm:prSet phldrT="[Text]" custT="1"/>
      <dgm:spPr/>
      <dgm:t>
        <a:bodyPr/>
        <a:lstStyle/>
        <a:p>
          <a:r>
            <a:rPr lang="en-US" sz="2000" dirty="0" smtClean="0"/>
            <a:t>Provide</a:t>
          </a:r>
          <a:r>
            <a:rPr lang="en-US" sz="2000" baseline="0" dirty="0" smtClean="0"/>
            <a:t> Storage for large data volume </a:t>
          </a:r>
          <a:endParaRPr lang="en-US" sz="2000" dirty="0"/>
        </a:p>
      </dgm:t>
    </dgm:pt>
    <dgm:pt modelId="{F50068F3-0D32-F945-B9E4-D7F7883CD9F9}" type="parTrans" cxnId="{D98557FA-0F3E-2941-9195-4C4FB8D52F54}">
      <dgm:prSet/>
      <dgm:spPr/>
      <dgm:t>
        <a:bodyPr/>
        <a:lstStyle/>
        <a:p>
          <a:endParaRPr lang="en-US"/>
        </a:p>
      </dgm:t>
    </dgm:pt>
    <dgm:pt modelId="{CC9A9767-12FE-6D43-8D8C-E611C1770B0C}" type="sibTrans" cxnId="{D98557FA-0F3E-2941-9195-4C4FB8D52F54}">
      <dgm:prSet/>
      <dgm:spPr/>
      <dgm:t>
        <a:bodyPr/>
        <a:lstStyle/>
        <a:p>
          <a:endParaRPr lang="en-US"/>
        </a:p>
      </dgm:t>
    </dgm:pt>
    <dgm:pt modelId="{4C54C111-D222-D047-A0A4-BFA4633BAD0C}">
      <dgm:prSet phldrT="[Text]" custT="1"/>
      <dgm:spPr/>
      <dgm:t>
        <a:bodyPr/>
        <a:lstStyle/>
        <a:p>
          <a:r>
            <a:rPr lang="en-US" sz="1800" dirty="0" smtClean="0"/>
            <a:t>Different actors and Data Analytics requirements </a:t>
          </a:r>
          <a:endParaRPr lang="en-US" sz="1800" dirty="0"/>
        </a:p>
      </dgm:t>
    </dgm:pt>
    <dgm:pt modelId="{0A24E1F8-FA39-F740-A576-BFE6A01F735F}" type="parTrans" cxnId="{1193761C-F2C5-8442-B106-B7F5C55F58DC}">
      <dgm:prSet/>
      <dgm:spPr/>
      <dgm:t>
        <a:bodyPr/>
        <a:lstStyle/>
        <a:p>
          <a:endParaRPr lang="en-US"/>
        </a:p>
      </dgm:t>
    </dgm:pt>
    <dgm:pt modelId="{AE0D5DC5-CFEE-F34D-BD37-4691E6127434}" type="sibTrans" cxnId="{1193761C-F2C5-8442-B106-B7F5C55F58DC}">
      <dgm:prSet/>
      <dgm:spPr/>
      <dgm:t>
        <a:bodyPr/>
        <a:lstStyle/>
        <a:p>
          <a:endParaRPr lang="en-US"/>
        </a:p>
      </dgm:t>
    </dgm:pt>
    <dgm:pt modelId="{7D416C75-757A-D844-916C-A40F19B30BFC}">
      <dgm:prSet phldrT="[Text]" custT="1"/>
      <dgm:spPr/>
      <dgm:t>
        <a:bodyPr/>
        <a:lstStyle/>
        <a:p>
          <a:r>
            <a:rPr lang="en-US" sz="1800" dirty="0" smtClean="0"/>
            <a:t>Extremely </a:t>
          </a:r>
          <a:r>
            <a:rPr lang="en-US" sz="1800" dirty="0" smtClean="0">
              <a:solidFill>
                <a:srgbClr val="31859C"/>
              </a:solidFill>
            </a:rPr>
            <a:t>Heterogeneous data </a:t>
          </a:r>
          <a:r>
            <a:rPr lang="en-US" sz="1800" dirty="0" smtClean="0"/>
            <a:t>environment</a:t>
          </a:r>
          <a:endParaRPr lang="en-US" sz="1800" dirty="0"/>
        </a:p>
      </dgm:t>
    </dgm:pt>
    <dgm:pt modelId="{F517BC44-BC05-5149-80DB-62639952886A}" type="parTrans" cxnId="{D5BF7F46-B5F7-4144-8F5D-6ACC8A6482A2}">
      <dgm:prSet/>
      <dgm:spPr/>
      <dgm:t>
        <a:bodyPr/>
        <a:lstStyle/>
        <a:p>
          <a:endParaRPr lang="en-US"/>
        </a:p>
      </dgm:t>
    </dgm:pt>
    <dgm:pt modelId="{4117E15C-9708-5C4B-A9A2-597A74606734}" type="sibTrans" cxnId="{D5BF7F46-B5F7-4144-8F5D-6ACC8A6482A2}">
      <dgm:prSet/>
      <dgm:spPr/>
      <dgm:t>
        <a:bodyPr/>
        <a:lstStyle/>
        <a:p>
          <a:endParaRPr lang="en-US"/>
        </a:p>
      </dgm:t>
    </dgm:pt>
    <dgm:pt modelId="{FD4645F7-6B1B-C840-B5E3-1E877E0D5C87}">
      <dgm:prSet phldrT="[Text]" custT="1"/>
      <dgm:spPr/>
      <dgm:t>
        <a:bodyPr/>
        <a:lstStyle/>
        <a:p>
          <a:r>
            <a:rPr lang="en-US" sz="1800" dirty="0" smtClean="0"/>
            <a:t>Large number </a:t>
          </a:r>
          <a:r>
            <a:rPr lang="en-US" sz="1800" dirty="0" smtClean="0">
              <a:solidFill>
                <a:srgbClr val="31859C"/>
              </a:solidFill>
            </a:rPr>
            <a:t>of mission-critical data systems </a:t>
          </a:r>
          <a:r>
            <a:rPr lang="en-US" sz="1800" dirty="0" smtClean="0"/>
            <a:t>need to be integrated</a:t>
          </a:r>
          <a:endParaRPr lang="en-US" sz="1800" dirty="0"/>
        </a:p>
      </dgm:t>
    </dgm:pt>
    <dgm:pt modelId="{F64D3023-8CDD-2046-B778-1FFF2FBA2CD3}" type="parTrans" cxnId="{5872AF60-E44B-AC42-B9AF-FEE57E9574C3}">
      <dgm:prSet/>
      <dgm:spPr/>
      <dgm:t>
        <a:bodyPr/>
        <a:lstStyle/>
        <a:p>
          <a:endParaRPr lang="en-US"/>
        </a:p>
      </dgm:t>
    </dgm:pt>
    <dgm:pt modelId="{C2C81EFB-E222-7A4C-BEC4-D6A099D7D32D}" type="sibTrans" cxnId="{5872AF60-E44B-AC42-B9AF-FEE57E9574C3}">
      <dgm:prSet/>
      <dgm:spPr/>
      <dgm:t>
        <a:bodyPr/>
        <a:lstStyle/>
        <a:p>
          <a:endParaRPr lang="en-US"/>
        </a:p>
      </dgm:t>
    </dgm:pt>
    <dgm:pt modelId="{911ED3C2-8958-834A-B9A2-DC96DDF0047A}">
      <dgm:prSet phldrT="[Text]" custT="1"/>
      <dgm:spPr/>
      <dgm:t>
        <a:bodyPr/>
        <a:lstStyle/>
        <a:p>
          <a:r>
            <a:rPr lang="en-US" sz="1800" dirty="0" smtClean="0"/>
            <a:t>Logging, fault tracking, major events, etc</a:t>
          </a:r>
          <a:r>
            <a:rPr lang="en-US" sz="1500" dirty="0" smtClean="0"/>
            <a:t>.</a:t>
          </a:r>
          <a:endParaRPr lang="en-US" sz="1500" dirty="0"/>
        </a:p>
      </dgm:t>
    </dgm:pt>
    <dgm:pt modelId="{FF96BA81-52C8-104B-8A5A-53A957F2E0D8}" type="sibTrans" cxnId="{ED4D611E-3A9F-8B47-ADE7-BE88D0996FBF}">
      <dgm:prSet/>
      <dgm:spPr/>
      <dgm:t>
        <a:bodyPr/>
        <a:lstStyle/>
        <a:p>
          <a:endParaRPr lang="en-US"/>
        </a:p>
      </dgm:t>
    </dgm:pt>
    <dgm:pt modelId="{0BB57F08-AB26-F340-B042-F926803E1D5D}" type="parTrans" cxnId="{ED4D611E-3A9F-8B47-ADE7-BE88D0996FBF}">
      <dgm:prSet/>
      <dgm:spPr/>
      <dgm:t>
        <a:bodyPr/>
        <a:lstStyle/>
        <a:p>
          <a:endParaRPr lang="en-US"/>
        </a:p>
      </dgm:t>
    </dgm:pt>
    <dgm:pt modelId="{A8966C94-BFCC-DB49-ADFB-C0C483BB7348}">
      <dgm:prSet phldrT="[Text]" custT="1"/>
      <dgm:spPr/>
      <dgm:t>
        <a:bodyPr/>
        <a:lstStyle/>
        <a:p>
          <a:r>
            <a:rPr lang="en-US" sz="2000" dirty="0" smtClean="0"/>
            <a:t>Deliver real-time, batch analytics and information discovery</a:t>
          </a:r>
          <a:r>
            <a:rPr lang="en-US" sz="2400" dirty="0" smtClean="0"/>
            <a:t> </a:t>
          </a:r>
          <a:endParaRPr lang="en-US" sz="2400" dirty="0"/>
        </a:p>
      </dgm:t>
    </dgm:pt>
    <dgm:pt modelId="{85B77A4E-E7AE-7A46-9147-9756A093905D}" type="parTrans" cxnId="{CC04740B-0E8B-CD49-9E57-6002DF4C9897}">
      <dgm:prSet/>
      <dgm:spPr/>
      <dgm:t>
        <a:bodyPr/>
        <a:lstStyle/>
        <a:p>
          <a:endParaRPr lang="en-US"/>
        </a:p>
      </dgm:t>
    </dgm:pt>
    <dgm:pt modelId="{07201267-3F27-1F44-9ECE-51A135491AB0}" type="sibTrans" cxnId="{CC04740B-0E8B-CD49-9E57-6002DF4C9897}">
      <dgm:prSet/>
      <dgm:spPr/>
      <dgm:t>
        <a:bodyPr/>
        <a:lstStyle/>
        <a:p>
          <a:endParaRPr lang="en-US"/>
        </a:p>
      </dgm:t>
    </dgm:pt>
    <dgm:pt modelId="{AD5707CD-24DD-1F49-9374-9635AD971510}">
      <dgm:prSet custT="1"/>
      <dgm:spPr/>
      <dgm:t>
        <a:bodyPr/>
        <a:lstStyle/>
        <a:p>
          <a:r>
            <a:rPr lang="en-US" sz="1800" dirty="0" smtClean="0"/>
            <a:t>Batch predicted models deployed for real time monitoring and control</a:t>
          </a:r>
          <a:endParaRPr lang="en-US" sz="1800" dirty="0"/>
        </a:p>
      </dgm:t>
    </dgm:pt>
    <dgm:pt modelId="{50481712-5FD2-FA45-B60F-1DFDEFFD1541}" type="parTrans" cxnId="{CB769D10-85DC-6147-BD07-CCF3AE135473}">
      <dgm:prSet/>
      <dgm:spPr/>
      <dgm:t>
        <a:bodyPr/>
        <a:lstStyle/>
        <a:p>
          <a:endParaRPr lang="en-US"/>
        </a:p>
      </dgm:t>
    </dgm:pt>
    <dgm:pt modelId="{F3566202-E8A1-034E-AF7D-6771BFBAA568}" type="sibTrans" cxnId="{CB769D10-85DC-6147-BD07-CCF3AE135473}">
      <dgm:prSet/>
      <dgm:spPr/>
      <dgm:t>
        <a:bodyPr/>
        <a:lstStyle/>
        <a:p>
          <a:endParaRPr lang="en-US"/>
        </a:p>
      </dgm:t>
    </dgm:pt>
    <dgm:pt modelId="{1CB03097-F9E1-D244-80E5-0E3CE1C45855}">
      <dgm:prSet custT="1"/>
      <dgm:spPr/>
      <dgm:t>
        <a:bodyPr/>
        <a:lstStyle/>
        <a:p>
          <a:r>
            <a:rPr lang="en-US" sz="1800" dirty="0" smtClean="0"/>
            <a:t>Deliver </a:t>
          </a:r>
          <a:r>
            <a:rPr lang="en-US" sz="1800" dirty="0" smtClean="0">
              <a:solidFill>
                <a:srgbClr val="31859C"/>
              </a:solidFill>
            </a:rPr>
            <a:t>self-service Information Discovery </a:t>
          </a:r>
          <a:endParaRPr lang="en-US" sz="1800" dirty="0">
            <a:solidFill>
              <a:srgbClr val="31859C"/>
            </a:solidFill>
          </a:endParaRPr>
        </a:p>
      </dgm:t>
    </dgm:pt>
    <dgm:pt modelId="{FED04980-BC65-464C-AE1C-C42FC7A597BC}" type="parTrans" cxnId="{C042274B-87CB-E948-B4CA-3DA9BC96EDE9}">
      <dgm:prSet/>
      <dgm:spPr/>
      <dgm:t>
        <a:bodyPr/>
        <a:lstStyle/>
        <a:p>
          <a:endParaRPr lang="en-US"/>
        </a:p>
      </dgm:t>
    </dgm:pt>
    <dgm:pt modelId="{048BE713-AB3C-9541-AD9A-C86ACAD3DAD5}" type="sibTrans" cxnId="{C042274B-87CB-E948-B4CA-3DA9BC96EDE9}">
      <dgm:prSet/>
      <dgm:spPr/>
      <dgm:t>
        <a:bodyPr/>
        <a:lstStyle/>
        <a:p>
          <a:endParaRPr lang="en-US"/>
        </a:p>
      </dgm:t>
    </dgm:pt>
    <dgm:pt modelId="{0F215BF6-A403-F64A-84DA-1CAD6677A5C3}">
      <dgm:prSet phldrT="[Text]" custT="1"/>
      <dgm:spPr/>
      <dgm:t>
        <a:bodyPr/>
        <a:lstStyle/>
        <a:p>
          <a:r>
            <a:rPr lang="en-US" sz="1800" dirty="0" smtClean="0"/>
            <a:t>Structured and unstructured</a:t>
          </a:r>
          <a:endParaRPr lang="en-US" sz="1800" dirty="0"/>
        </a:p>
      </dgm:t>
    </dgm:pt>
    <dgm:pt modelId="{20BF8A5B-2386-6C4F-9A91-3E1A9DDF30E6}" type="sibTrans" cxnId="{CDC8120F-F96F-1145-8D85-E63DCC8E2384}">
      <dgm:prSet/>
      <dgm:spPr/>
      <dgm:t>
        <a:bodyPr/>
        <a:lstStyle/>
        <a:p>
          <a:endParaRPr lang="en-US"/>
        </a:p>
      </dgm:t>
    </dgm:pt>
    <dgm:pt modelId="{C45B15FF-83C3-6244-A37E-BD50034A3295}" type="parTrans" cxnId="{CDC8120F-F96F-1145-8D85-E63DCC8E2384}">
      <dgm:prSet/>
      <dgm:spPr/>
      <dgm:t>
        <a:bodyPr/>
        <a:lstStyle/>
        <a:p>
          <a:endParaRPr lang="en-US"/>
        </a:p>
      </dgm:t>
    </dgm:pt>
    <dgm:pt modelId="{915C0AAC-7D3A-2B4B-8841-3427684EB50B}">
      <dgm:prSet phldrT="[Text]" custT="1"/>
      <dgm:spPr/>
      <dgm:t>
        <a:bodyPr/>
        <a:lstStyle/>
        <a:p>
          <a:r>
            <a:rPr lang="en-US" sz="1800" dirty="0" smtClean="0"/>
            <a:t>Flexible platform for </a:t>
          </a:r>
          <a:r>
            <a:rPr lang="en-US" sz="1800" dirty="0" smtClean="0">
              <a:solidFill>
                <a:srgbClr val="31859C"/>
              </a:solidFill>
            </a:rPr>
            <a:t>CERN and external institution</a:t>
          </a:r>
          <a:endParaRPr lang="en-US" sz="1800" dirty="0">
            <a:solidFill>
              <a:srgbClr val="31859C"/>
            </a:solidFill>
          </a:endParaRPr>
        </a:p>
      </dgm:t>
    </dgm:pt>
    <dgm:pt modelId="{6E2587BC-448A-F341-ADFD-D3B53B63AB13}" type="parTrans" cxnId="{482D8DF5-2ECD-3548-908C-77167CF8CB84}">
      <dgm:prSet/>
      <dgm:spPr/>
      <dgm:t>
        <a:bodyPr/>
        <a:lstStyle/>
        <a:p>
          <a:endParaRPr lang="en-US"/>
        </a:p>
      </dgm:t>
    </dgm:pt>
    <dgm:pt modelId="{9E6BDC46-2EED-AF41-9B75-C5256978588E}" type="sibTrans" cxnId="{482D8DF5-2ECD-3548-908C-77167CF8CB84}">
      <dgm:prSet/>
      <dgm:spPr/>
      <dgm:t>
        <a:bodyPr/>
        <a:lstStyle/>
        <a:p>
          <a:endParaRPr lang="en-US"/>
        </a:p>
      </dgm:t>
    </dgm:pt>
    <dgm:pt modelId="{DAD9CA22-E3D2-7944-9AB4-2782A52A278E}" type="pres">
      <dgm:prSet presAssocID="{EBEAE5DD-FFCF-E141-B6BA-FDECF370F95A}" presName="linear" presStyleCnt="0">
        <dgm:presLayoutVars>
          <dgm:dir/>
          <dgm:animLvl val="lvl"/>
          <dgm:resizeHandles val="exact"/>
        </dgm:presLayoutVars>
      </dgm:prSet>
      <dgm:spPr/>
      <dgm:t>
        <a:bodyPr/>
        <a:lstStyle/>
        <a:p>
          <a:endParaRPr lang="en-US"/>
        </a:p>
      </dgm:t>
    </dgm:pt>
    <dgm:pt modelId="{2A909FB0-6C5F-424B-A6C9-477DE708AC0E}" type="pres">
      <dgm:prSet presAssocID="{B1848500-BF30-604D-B571-7C986DEA9540}" presName="parentLin" presStyleCnt="0"/>
      <dgm:spPr/>
    </dgm:pt>
    <dgm:pt modelId="{2FABFF4E-F8DF-3546-9BBF-CB93EAFD158E}" type="pres">
      <dgm:prSet presAssocID="{B1848500-BF30-604D-B571-7C986DEA9540}" presName="parentLeftMargin" presStyleLbl="node1" presStyleIdx="0" presStyleCnt="4"/>
      <dgm:spPr/>
      <dgm:t>
        <a:bodyPr/>
        <a:lstStyle/>
        <a:p>
          <a:endParaRPr lang="en-US"/>
        </a:p>
      </dgm:t>
    </dgm:pt>
    <dgm:pt modelId="{A22F9246-E8C1-6443-8C05-50297C93C367}" type="pres">
      <dgm:prSet presAssocID="{B1848500-BF30-604D-B571-7C986DEA9540}" presName="parentText" presStyleLbl="node1" presStyleIdx="0" presStyleCnt="4" custScaleY="76964">
        <dgm:presLayoutVars>
          <dgm:chMax val="0"/>
          <dgm:bulletEnabled val="1"/>
        </dgm:presLayoutVars>
      </dgm:prSet>
      <dgm:spPr/>
      <dgm:t>
        <a:bodyPr/>
        <a:lstStyle/>
        <a:p>
          <a:endParaRPr lang="en-US"/>
        </a:p>
      </dgm:t>
    </dgm:pt>
    <dgm:pt modelId="{236FCA2F-6306-6545-9853-D3106CB8BB81}" type="pres">
      <dgm:prSet presAssocID="{B1848500-BF30-604D-B571-7C986DEA9540}" presName="negativeSpace" presStyleCnt="0"/>
      <dgm:spPr/>
    </dgm:pt>
    <dgm:pt modelId="{CC889171-F396-5A48-BE9C-6B9A029F06A6}" type="pres">
      <dgm:prSet presAssocID="{B1848500-BF30-604D-B571-7C986DEA9540}" presName="childText" presStyleLbl="conFgAcc1" presStyleIdx="0" presStyleCnt="4">
        <dgm:presLayoutVars>
          <dgm:bulletEnabled val="1"/>
        </dgm:presLayoutVars>
      </dgm:prSet>
      <dgm:spPr/>
      <dgm:t>
        <a:bodyPr/>
        <a:lstStyle/>
        <a:p>
          <a:endParaRPr lang="en-US"/>
        </a:p>
      </dgm:t>
    </dgm:pt>
    <dgm:pt modelId="{5F82C3CA-3F82-6444-BA82-AFD1D3B833F7}" type="pres">
      <dgm:prSet presAssocID="{63962E07-562F-2646-85BD-21CDD66FDDC7}" presName="spaceBetweenRectangles" presStyleCnt="0"/>
      <dgm:spPr/>
    </dgm:pt>
    <dgm:pt modelId="{49C1078C-0BF1-C54E-B766-B0B05B697BDC}" type="pres">
      <dgm:prSet presAssocID="{4457C6CA-1EF1-484A-8772-8DC4C89CD0BB}" presName="parentLin" presStyleCnt="0"/>
      <dgm:spPr/>
    </dgm:pt>
    <dgm:pt modelId="{AFD33591-BE01-1F47-8CFF-B58645489449}" type="pres">
      <dgm:prSet presAssocID="{4457C6CA-1EF1-484A-8772-8DC4C89CD0BB}" presName="parentLeftMargin" presStyleLbl="node1" presStyleIdx="0" presStyleCnt="4"/>
      <dgm:spPr/>
      <dgm:t>
        <a:bodyPr/>
        <a:lstStyle/>
        <a:p>
          <a:endParaRPr lang="en-US"/>
        </a:p>
      </dgm:t>
    </dgm:pt>
    <dgm:pt modelId="{2C200463-73DC-8C46-BF0F-17BE93C72812}" type="pres">
      <dgm:prSet presAssocID="{4457C6CA-1EF1-484A-8772-8DC4C89CD0BB}" presName="parentText" presStyleLbl="node1" presStyleIdx="1" presStyleCnt="4" custScaleY="75032">
        <dgm:presLayoutVars>
          <dgm:chMax val="0"/>
          <dgm:bulletEnabled val="1"/>
        </dgm:presLayoutVars>
      </dgm:prSet>
      <dgm:spPr/>
      <dgm:t>
        <a:bodyPr/>
        <a:lstStyle/>
        <a:p>
          <a:endParaRPr lang="en-US"/>
        </a:p>
      </dgm:t>
    </dgm:pt>
    <dgm:pt modelId="{24870120-A3A7-BE45-A4A2-8653099FE4FA}" type="pres">
      <dgm:prSet presAssocID="{4457C6CA-1EF1-484A-8772-8DC4C89CD0BB}" presName="negativeSpace" presStyleCnt="0"/>
      <dgm:spPr/>
    </dgm:pt>
    <dgm:pt modelId="{27951956-8D0A-EF48-A257-571A4FB5739F}" type="pres">
      <dgm:prSet presAssocID="{4457C6CA-1EF1-484A-8772-8DC4C89CD0BB}" presName="childText" presStyleLbl="conFgAcc1" presStyleIdx="1" presStyleCnt="4">
        <dgm:presLayoutVars>
          <dgm:bulletEnabled val="1"/>
        </dgm:presLayoutVars>
      </dgm:prSet>
      <dgm:spPr/>
      <dgm:t>
        <a:bodyPr/>
        <a:lstStyle/>
        <a:p>
          <a:endParaRPr lang="en-US"/>
        </a:p>
      </dgm:t>
    </dgm:pt>
    <dgm:pt modelId="{B62BB00B-10CE-854A-A695-5A851C67FB7C}" type="pres">
      <dgm:prSet presAssocID="{CC9A9767-12FE-6D43-8D8C-E611C1770B0C}" presName="spaceBetweenRectangles" presStyleCnt="0"/>
      <dgm:spPr/>
    </dgm:pt>
    <dgm:pt modelId="{992B489E-8C25-5348-8A5F-52CA64BF1A59}" type="pres">
      <dgm:prSet presAssocID="{8EBAFE14-4688-604C-8162-4357749AC372}" presName="parentLin" presStyleCnt="0"/>
      <dgm:spPr/>
    </dgm:pt>
    <dgm:pt modelId="{BA1D2DBA-57F7-6647-840E-2D80BDC62FFC}" type="pres">
      <dgm:prSet presAssocID="{8EBAFE14-4688-604C-8162-4357749AC372}" presName="parentLeftMargin" presStyleLbl="node1" presStyleIdx="1" presStyleCnt="4"/>
      <dgm:spPr/>
      <dgm:t>
        <a:bodyPr/>
        <a:lstStyle/>
        <a:p>
          <a:endParaRPr lang="en-US"/>
        </a:p>
      </dgm:t>
    </dgm:pt>
    <dgm:pt modelId="{DB76E880-E7EA-3D47-BE59-A3B87FE1DF90}" type="pres">
      <dgm:prSet presAssocID="{8EBAFE14-4688-604C-8162-4357749AC372}" presName="parentText" presStyleLbl="node1" presStyleIdx="2" presStyleCnt="4" custScaleY="73386">
        <dgm:presLayoutVars>
          <dgm:chMax val="0"/>
          <dgm:bulletEnabled val="1"/>
        </dgm:presLayoutVars>
      </dgm:prSet>
      <dgm:spPr/>
      <dgm:t>
        <a:bodyPr/>
        <a:lstStyle/>
        <a:p>
          <a:endParaRPr lang="en-US"/>
        </a:p>
      </dgm:t>
    </dgm:pt>
    <dgm:pt modelId="{82BE3AD1-93EE-3B4D-BF28-638DE91554D8}" type="pres">
      <dgm:prSet presAssocID="{8EBAFE14-4688-604C-8162-4357749AC372}" presName="negativeSpace" presStyleCnt="0"/>
      <dgm:spPr/>
    </dgm:pt>
    <dgm:pt modelId="{B6444B10-DBD9-7541-A450-57FD043E9DE3}" type="pres">
      <dgm:prSet presAssocID="{8EBAFE14-4688-604C-8162-4357749AC372}" presName="childText" presStyleLbl="conFgAcc1" presStyleIdx="2" presStyleCnt="4">
        <dgm:presLayoutVars>
          <dgm:bulletEnabled val="1"/>
        </dgm:presLayoutVars>
      </dgm:prSet>
      <dgm:spPr/>
      <dgm:t>
        <a:bodyPr/>
        <a:lstStyle/>
        <a:p>
          <a:endParaRPr lang="en-US"/>
        </a:p>
      </dgm:t>
    </dgm:pt>
    <dgm:pt modelId="{C7CE802B-4961-F248-BCD2-2C5E3827BF3D}" type="pres">
      <dgm:prSet presAssocID="{11AE2146-6ABD-D948-A53A-5975911D1859}" presName="spaceBetweenRectangles" presStyleCnt="0"/>
      <dgm:spPr/>
    </dgm:pt>
    <dgm:pt modelId="{91FB3D17-EC62-584F-8D15-14852BE8FDA8}" type="pres">
      <dgm:prSet presAssocID="{A8966C94-BFCC-DB49-ADFB-C0C483BB7348}" presName="parentLin" presStyleCnt="0"/>
      <dgm:spPr/>
    </dgm:pt>
    <dgm:pt modelId="{A7482BFD-AB6C-8C4A-9738-7C58C754044A}" type="pres">
      <dgm:prSet presAssocID="{A8966C94-BFCC-DB49-ADFB-C0C483BB7348}" presName="parentLeftMargin" presStyleLbl="node1" presStyleIdx="2" presStyleCnt="4" custScaleY="40389"/>
      <dgm:spPr/>
      <dgm:t>
        <a:bodyPr/>
        <a:lstStyle/>
        <a:p>
          <a:endParaRPr lang="en-US"/>
        </a:p>
      </dgm:t>
    </dgm:pt>
    <dgm:pt modelId="{0F3DA8FE-6E52-824A-8635-3DF73C675950}" type="pres">
      <dgm:prSet presAssocID="{A8966C94-BFCC-DB49-ADFB-C0C483BB7348}" presName="parentText" presStyleLbl="node1" presStyleIdx="3" presStyleCnt="4" custScaleY="103027">
        <dgm:presLayoutVars>
          <dgm:chMax val="0"/>
          <dgm:bulletEnabled val="1"/>
        </dgm:presLayoutVars>
      </dgm:prSet>
      <dgm:spPr/>
      <dgm:t>
        <a:bodyPr/>
        <a:lstStyle/>
        <a:p>
          <a:endParaRPr lang="en-US"/>
        </a:p>
      </dgm:t>
    </dgm:pt>
    <dgm:pt modelId="{DFB3C968-325C-C24F-A8D1-DAD3A01C0C2E}" type="pres">
      <dgm:prSet presAssocID="{A8966C94-BFCC-DB49-ADFB-C0C483BB7348}" presName="negativeSpace" presStyleCnt="0"/>
      <dgm:spPr/>
    </dgm:pt>
    <dgm:pt modelId="{E9524DD5-B1B8-6548-8036-63684B8886F9}" type="pres">
      <dgm:prSet presAssocID="{A8966C94-BFCC-DB49-ADFB-C0C483BB7348}" presName="childText" presStyleLbl="conFgAcc1" presStyleIdx="3" presStyleCnt="4">
        <dgm:presLayoutVars>
          <dgm:bulletEnabled val="1"/>
        </dgm:presLayoutVars>
      </dgm:prSet>
      <dgm:spPr/>
      <dgm:t>
        <a:bodyPr/>
        <a:lstStyle/>
        <a:p>
          <a:endParaRPr lang="en-US"/>
        </a:p>
      </dgm:t>
    </dgm:pt>
  </dgm:ptLst>
  <dgm:cxnLst>
    <dgm:cxn modelId="{ED4D611E-3A9F-8B47-ADE7-BE88D0996FBF}" srcId="{8EBAFE14-4688-604C-8162-4357749AC372}" destId="{911ED3C2-8958-834A-B9A2-DC96DDF0047A}" srcOrd="1" destOrd="0" parTransId="{0BB57F08-AB26-F340-B042-F926803E1D5D}" sibTransId="{FF96BA81-52C8-104B-8A5A-53A957F2E0D8}"/>
    <dgm:cxn modelId="{CDC8120F-F96F-1145-8D85-E63DCC8E2384}" srcId="{4457C6CA-1EF1-484A-8772-8DC4C89CD0BB}" destId="{0F215BF6-A403-F64A-84DA-1CAD6677A5C3}" srcOrd="1" destOrd="0" parTransId="{C45B15FF-83C3-6244-A37E-BD50034A3295}" sibTransId="{20BF8A5B-2386-6C4F-9A91-3E1A9DDF30E6}"/>
    <dgm:cxn modelId="{1D38AEB9-6174-714B-9B08-A4645E9AACE3}" type="presOf" srcId="{0F215BF6-A403-F64A-84DA-1CAD6677A5C3}" destId="{27951956-8D0A-EF48-A257-571A4FB5739F}" srcOrd="0" destOrd="1" presId="urn:microsoft.com/office/officeart/2005/8/layout/list1"/>
    <dgm:cxn modelId="{5872AF60-E44B-AC42-B9AF-FEE57E9574C3}" srcId="{8EBAFE14-4688-604C-8162-4357749AC372}" destId="{FD4645F7-6B1B-C840-B5E3-1E877E0D5C87}" srcOrd="0" destOrd="0" parTransId="{F64D3023-8CDD-2046-B778-1FFF2FBA2CD3}" sibTransId="{C2C81EFB-E222-7A4C-BEC4-D6A099D7D32D}"/>
    <dgm:cxn modelId="{CCD3A7F0-31CB-5748-8CB2-77558051B7A3}" type="presOf" srcId="{1CB03097-F9E1-D244-80E5-0E3CE1C45855}" destId="{E9524DD5-B1B8-6548-8036-63684B8886F9}" srcOrd="0" destOrd="1" presId="urn:microsoft.com/office/officeart/2005/8/layout/list1"/>
    <dgm:cxn modelId="{D98557FA-0F3E-2941-9195-4C4FB8D52F54}" srcId="{EBEAE5DD-FFCF-E141-B6BA-FDECF370F95A}" destId="{4457C6CA-1EF1-484A-8772-8DC4C89CD0BB}" srcOrd="1" destOrd="0" parTransId="{F50068F3-0D32-F945-B9E4-D7F7883CD9F9}" sibTransId="{CC9A9767-12FE-6D43-8D8C-E611C1770B0C}"/>
    <dgm:cxn modelId="{B69EC0AF-2D51-C64B-BD46-CBAB593A7486}" type="presOf" srcId="{B1848500-BF30-604D-B571-7C986DEA9540}" destId="{2FABFF4E-F8DF-3546-9BBF-CB93EAFD158E}" srcOrd="0" destOrd="0" presId="urn:microsoft.com/office/officeart/2005/8/layout/list1"/>
    <dgm:cxn modelId="{CB769D10-85DC-6147-BD07-CCF3AE135473}" srcId="{A8966C94-BFCC-DB49-ADFB-C0C483BB7348}" destId="{AD5707CD-24DD-1F49-9374-9635AD971510}" srcOrd="0" destOrd="0" parTransId="{50481712-5FD2-FA45-B60F-1DFDEFFD1541}" sibTransId="{F3566202-E8A1-034E-AF7D-6771BFBAA568}"/>
    <dgm:cxn modelId="{93E11775-7E3E-8646-A6A9-278370F3A6D1}" type="presOf" srcId="{A8966C94-BFCC-DB49-ADFB-C0C483BB7348}" destId="{0F3DA8FE-6E52-824A-8635-3DF73C675950}" srcOrd="1" destOrd="0" presId="urn:microsoft.com/office/officeart/2005/8/layout/list1"/>
    <dgm:cxn modelId="{8D7B3C69-3FFF-4740-8F8B-7657AA2C77C5}" type="presOf" srcId="{AD5707CD-24DD-1F49-9374-9635AD971510}" destId="{E9524DD5-B1B8-6548-8036-63684B8886F9}" srcOrd="0" destOrd="0" presId="urn:microsoft.com/office/officeart/2005/8/layout/list1"/>
    <dgm:cxn modelId="{CC04740B-0E8B-CD49-9E57-6002DF4C9897}" srcId="{EBEAE5DD-FFCF-E141-B6BA-FDECF370F95A}" destId="{A8966C94-BFCC-DB49-ADFB-C0C483BB7348}" srcOrd="3" destOrd="0" parTransId="{85B77A4E-E7AE-7A46-9147-9756A093905D}" sibTransId="{07201267-3F27-1F44-9ECE-51A135491AB0}"/>
    <dgm:cxn modelId="{C9CB4340-E4C0-AA4C-BA24-35D68670CF0A}" type="presOf" srcId="{B1848500-BF30-604D-B571-7C986DEA9540}" destId="{A22F9246-E8C1-6443-8C05-50297C93C367}" srcOrd="1" destOrd="0" presId="urn:microsoft.com/office/officeart/2005/8/layout/list1"/>
    <dgm:cxn modelId="{E3E8F604-9C42-4F49-89E1-561F9EFA51AA}" type="presOf" srcId="{A8966C94-BFCC-DB49-ADFB-C0C483BB7348}" destId="{A7482BFD-AB6C-8C4A-9738-7C58C754044A}" srcOrd="0" destOrd="0" presId="urn:microsoft.com/office/officeart/2005/8/layout/list1"/>
    <dgm:cxn modelId="{C042274B-87CB-E948-B4CA-3DA9BC96EDE9}" srcId="{A8966C94-BFCC-DB49-ADFB-C0C483BB7348}" destId="{1CB03097-F9E1-D244-80E5-0E3CE1C45855}" srcOrd="1" destOrd="0" parTransId="{FED04980-BC65-464C-AE1C-C42FC7A597BC}" sibTransId="{048BE713-AB3C-9541-AD9A-C86ACAD3DAD5}"/>
    <dgm:cxn modelId="{99BD853B-D0CC-F240-BC45-C3449708AAB4}" type="presOf" srcId="{915C0AAC-7D3A-2B4B-8841-3427684EB50B}" destId="{CC889171-F396-5A48-BE9C-6B9A029F06A6}" srcOrd="0" destOrd="0" presId="urn:microsoft.com/office/officeart/2005/8/layout/list1"/>
    <dgm:cxn modelId="{9F8FF6F6-263E-F247-B37D-CD94BF8ACA60}" type="presOf" srcId="{4457C6CA-1EF1-484A-8772-8DC4C89CD0BB}" destId="{AFD33591-BE01-1F47-8CFF-B58645489449}" srcOrd="0" destOrd="0" presId="urn:microsoft.com/office/officeart/2005/8/layout/list1"/>
    <dgm:cxn modelId="{E9FCFA8F-9A6E-4E4E-9069-91440D6924EA}" type="presOf" srcId="{FD4645F7-6B1B-C840-B5E3-1E877E0D5C87}" destId="{B6444B10-DBD9-7541-A450-57FD043E9DE3}" srcOrd="0" destOrd="0" presId="urn:microsoft.com/office/officeart/2005/8/layout/list1"/>
    <dgm:cxn modelId="{9B94BC77-E006-DF48-943F-947FF04750F3}" type="presOf" srcId="{4457C6CA-1EF1-484A-8772-8DC4C89CD0BB}" destId="{2C200463-73DC-8C46-BF0F-17BE93C72812}" srcOrd="1" destOrd="0" presId="urn:microsoft.com/office/officeart/2005/8/layout/list1"/>
    <dgm:cxn modelId="{5F44DCC8-716A-E641-AE24-8BA98B80754E}" type="presOf" srcId="{8EBAFE14-4688-604C-8162-4357749AC372}" destId="{DB76E880-E7EA-3D47-BE59-A3B87FE1DF90}" srcOrd="1" destOrd="0" presId="urn:microsoft.com/office/officeart/2005/8/layout/list1"/>
    <dgm:cxn modelId="{482D8DF5-2ECD-3548-908C-77167CF8CB84}" srcId="{B1848500-BF30-604D-B571-7C986DEA9540}" destId="{915C0AAC-7D3A-2B4B-8841-3427684EB50B}" srcOrd="0" destOrd="0" parTransId="{6E2587BC-448A-F341-ADFD-D3B53B63AB13}" sibTransId="{9E6BDC46-2EED-AF41-9B75-C5256978588E}"/>
    <dgm:cxn modelId="{84329902-D104-DE48-A0D0-0270DEFF3C7B}" type="presOf" srcId="{EBEAE5DD-FFCF-E141-B6BA-FDECF370F95A}" destId="{DAD9CA22-E3D2-7944-9AB4-2782A52A278E}" srcOrd="0" destOrd="0" presId="urn:microsoft.com/office/officeart/2005/8/layout/list1"/>
    <dgm:cxn modelId="{7C364C05-47DE-9244-849F-54EDC76ED635}" type="presOf" srcId="{8EBAFE14-4688-604C-8162-4357749AC372}" destId="{BA1D2DBA-57F7-6647-840E-2D80BDC62FFC}" srcOrd="0" destOrd="0" presId="urn:microsoft.com/office/officeart/2005/8/layout/list1"/>
    <dgm:cxn modelId="{169635A2-D56C-7B40-86B9-EBD9C7459732}" type="presOf" srcId="{4C54C111-D222-D047-A0A4-BFA4633BAD0C}" destId="{CC889171-F396-5A48-BE9C-6B9A029F06A6}" srcOrd="0" destOrd="1" presId="urn:microsoft.com/office/officeart/2005/8/layout/list1"/>
    <dgm:cxn modelId="{97681DAF-6192-6C46-B641-3B56F9745310}" type="presOf" srcId="{7D416C75-757A-D844-916C-A40F19B30BFC}" destId="{27951956-8D0A-EF48-A257-571A4FB5739F}" srcOrd="0" destOrd="0" presId="urn:microsoft.com/office/officeart/2005/8/layout/list1"/>
    <dgm:cxn modelId="{FC34A6E3-3DF9-5649-A4B1-F57DB127CFC9}" srcId="{EBEAE5DD-FFCF-E141-B6BA-FDECF370F95A}" destId="{B1848500-BF30-604D-B571-7C986DEA9540}" srcOrd="0" destOrd="0" parTransId="{2D1E7805-CEA0-0E4B-9B5E-961B6198DDEB}" sibTransId="{63962E07-562F-2646-85BD-21CDD66FDDC7}"/>
    <dgm:cxn modelId="{728718B7-A133-5246-9550-0909D5C597D0}" type="presOf" srcId="{911ED3C2-8958-834A-B9A2-DC96DDF0047A}" destId="{B6444B10-DBD9-7541-A450-57FD043E9DE3}" srcOrd="0" destOrd="1" presId="urn:microsoft.com/office/officeart/2005/8/layout/list1"/>
    <dgm:cxn modelId="{1193761C-F2C5-8442-B106-B7F5C55F58DC}" srcId="{B1848500-BF30-604D-B571-7C986DEA9540}" destId="{4C54C111-D222-D047-A0A4-BFA4633BAD0C}" srcOrd="1" destOrd="0" parTransId="{0A24E1F8-FA39-F740-A576-BFE6A01F735F}" sibTransId="{AE0D5DC5-CFEE-F34D-BD37-4691E6127434}"/>
    <dgm:cxn modelId="{D3B531E9-69C0-0344-AA1B-954A3782A924}" srcId="{EBEAE5DD-FFCF-E141-B6BA-FDECF370F95A}" destId="{8EBAFE14-4688-604C-8162-4357749AC372}" srcOrd="2" destOrd="0" parTransId="{2533AB57-095B-DC4C-B367-9C00C26376C8}" sibTransId="{11AE2146-6ABD-D948-A53A-5975911D1859}"/>
    <dgm:cxn modelId="{D5BF7F46-B5F7-4144-8F5D-6ACC8A6482A2}" srcId="{4457C6CA-1EF1-484A-8772-8DC4C89CD0BB}" destId="{7D416C75-757A-D844-916C-A40F19B30BFC}" srcOrd="0" destOrd="0" parTransId="{F517BC44-BC05-5149-80DB-62639952886A}" sibTransId="{4117E15C-9708-5C4B-A9A2-597A74606734}"/>
    <dgm:cxn modelId="{68F555B9-9B9D-934B-9186-FAF1E81DEAD1}" type="presParOf" srcId="{DAD9CA22-E3D2-7944-9AB4-2782A52A278E}" destId="{2A909FB0-6C5F-424B-A6C9-477DE708AC0E}" srcOrd="0" destOrd="0" presId="urn:microsoft.com/office/officeart/2005/8/layout/list1"/>
    <dgm:cxn modelId="{28036F09-92C1-5C4B-891F-75684E7CBD93}" type="presParOf" srcId="{2A909FB0-6C5F-424B-A6C9-477DE708AC0E}" destId="{2FABFF4E-F8DF-3546-9BBF-CB93EAFD158E}" srcOrd="0" destOrd="0" presId="urn:microsoft.com/office/officeart/2005/8/layout/list1"/>
    <dgm:cxn modelId="{D1AEB5DE-F74D-F141-98B9-E513FDB71692}" type="presParOf" srcId="{2A909FB0-6C5F-424B-A6C9-477DE708AC0E}" destId="{A22F9246-E8C1-6443-8C05-50297C93C367}" srcOrd="1" destOrd="0" presId="urn:microsoft.com/office/officeart/2005/8/layout/list1"/>
    <dgm:cxn modelId="{090661E1-BB36-9441-8778-BB601BCEB128}" type="presParOf" srcId="{DAD9CA22-E3D2-7944-9AB4-2782A52A278E}" destId="{236FCA2F-6306-6545-9853-D3106CB8BB81}" srcOrd="1" destOrd="0" presId="urn:microsoft.com/office/officeart/2005/8/layout/list1"/>
    <dgm:cxn modelId="{FDD0933D-3802-D646-8874-EB9DDB57C5AE}" type="presParOf" srcId="{DAD9CA22-E3D2-7944-9AB4-2782A52A278E}" destId="{CC889171-F396-5A48-BE9C-6B9A029F06A6}" srcOrd="2" destOrd="0" presId="urn:microsoft.com/office/officeart/2005/8/layout/list1"/>
    <dgm:cxn modelId="{211DCF6B-61AC-3D4D-BA65-21A1A0A94C35}" type="presParOf" srcId="{DAD9CA22-E3D2-7944-9AB4-2782A52A278E}" destId="{5F82C3CA-3F82-6444-BA82-AFD1D3B833F7}" srcOrd="3" destOrd="0" presId="urn:microsoft.com/office/officeart/2005/8/layout/list1"/>
    <dgm:cxn modelId="{9A1C2958-E702-484B-BC80-782DD97B7B96}" type="presParOf" srcId="{DAD9CA22-E3D2-7944-9AB4-2782A52A278E}" destId="{49C1078C-0BF1-C54E-B766-B0B05B697BDC}" srcOrd="4" destOrd="0" presId="urn:microsoft.com/office/officeart/2005/8/layout/list1"/>
    <dgm:cxn modelId="{C0ECDE10-2141-9B41-BCFE-EA8CA511ED4A}" type="presParOf" srcId="{49C1078C-0BF1-C54E-B766-B0B05B697BDC}" destId="{AFD33591-BE01-1F47-8CFF-B58645489449}" srcOrd="0" destOrd="0" presId="urn:microsoft.com/office/officeart/2005/8/layout/list1"/>
    <dgm:cxn modelId="{98F382C6-0E6B-014A-91A0-AA14BA8B68EF}" type="presParOf" srcId="{49C1078C-0BF1-C54E-B766-B0B05B697BDC}" destId="{2C200463-73DC-8C46-BF0F-17BE93C72812}" srcOrd="1" destOrd="0" presId="urn:microsoft.com/office/officeart/2005/8/layout/list1"/>
    <dgm:cxn modelId="{BB71A152-F490-FD4A-8B87-0BD934D907E9}" type="presParOf" srcId="{DAD9CA22-E3D2-7944-9AB4-2782A52A278E}" destId="{24870120-A3A7-BE45-A4A2-8653099FE4FA}" srcOrd="5" destOrd="0" presId="urn:microsoft.com/office/officeart/2005/8/layout/list1"/>
    <dgm:cxn modelId="{6503FBEE-6A06-FE4E-A891-ACA7D5F3F838}" type="presParOf" srcId="{DAD9CA22-E3D2-7944-9AB4-2782A52A278E}" destId="{27951956-8D0A-EF48-A257-571A4FB5739F}" srcOrd="6" destOrd="0" presId="urn:microsoft.com/office/officeart/2005/8/layout/list1"/>
    <dgm:cxn modelId="{F5765236-6B19-2F4C-8444-E4A47377B52C}" type="presParOf" srcId="{DAD9CA22-E3D2-7944-9AB4-2782A52A278E}" destId="{B62BB00B-10CE-854A-A695-5A851C67FB7C}" srcOrd="7" destOrd="0" presId="urn:microsoft.com/office/officeart/2005/8/layout/list1"/>
    <dgm:cxn modelId="{B078AC24-9D01-814D-A652-FF242BE7B962}" type="presParOf" srcId="{DAD9CA22-E3D2-7944-9AB4-2782A52A278E}" destId="{992B489E-8C25-5348-8A5F-52CA64BF1A59}" srcOrd="8" destOrd="0" presId="urn:microsoft.com/office/officeart/2005/8/layout/list1"/>
    <dgm:cxn modelId="{E5E0F5CA-518C-5548-8760-CD29F21FFC0A}" type="presParOf" srcId="{992B489E-8C25-5348-8A5F-52CA64BF1A59}" destId="{BA1D2DBA-57F7-6647-840E-2D80BDC62FFC}" srcOrd="0" destOrd="0" presId="urn:microsoft.com/office/officeart/2005/8/layout/list1"/>
    <dgm:cxn modelId="{E1F0A7B2-82EC-BF4F-942F-98AFCD64F391}" type="presParOf" srcId="{992B489E-8C25-5348-8A5F-52CA64BF1A59}" destId="{DB76E880-E7EA-3D47-BE59-A3B87FE1DF90}" srcOrd="1" destOrd="0" presId="urn:microsoft.com/office/officeart/2005/8/layout/list1"/>
    <dgm:cxn modelId="{91F92E46-3C4B-7A49-B0DF-9E48C462C695}" type="presParOf" srcId="{DAD9CA22-E3D2-7944-9AB4-2782A52A278E}" destId="{82BE3AD1-93EE-3B4D-BF28-638DE91554D8}" srcOrd="9" destOrd="0" presId="urn:microsoft.com/office/officeart/2005/8/layout/list1"/>
    <dgm:cxn modelId="{1A31FB8E-26F9-6449-B6FF-8E9ABF42E361}" type="presParOf" srcId="{DAD9CA22-E3D2-7944-9AB4-2782A52A278E}" destId="{B6444B10-DBD9-7541-A450-57FD043E9DE3}" srcOrd="10" destOrd="0" presId="urn:microsoft.com/office/officeart/2005/8/layout/list1"/>
    <dgm:cxn modelId="{CC7EBA82-F8C7-2C4A-AED6-344F9E09AF52}" type="presParOf" srcId="{DAD9CA22-E3D2-7944-9AB4-2782A52A278E}" destId="{C7CE802B-4961-F248-BCD2-2C5E3827BF3D}" srcOrd="11" destOrd="0" presId="urn:microsoft.com/office/officeart/2005/8/layout/list1"/>
    <dgm:cxn modelId="{CAB0C664-7375-9C4C-8C67-C8E33F10EC5D}" type="presParOf" srcId="{DAD9CA22-E3D2-7944-9AB4-2782A52A278E}" destId="{91FB3D17-EC62-584F-8D15-14852BE8FDA8}" srcOrd="12" destOrd="0" presId="urn:microsoft.com/office/officeart/2005/8/layout/list1"/>
    <dgm:cxn modelId="{A3088E2B-5AEA-3D49-AD2F-341AAE7C72CB}" type="presParOf" srcId="{91FB3D17-EC62-584F-8D15-14852BE8FDA8}" destId="{A7482BFD-AB6C-8C4A-9738-7C58C754044A}" srcOrd="0" destOrd="0" presId="urn:microsoft.com/office/officeart/2005/8/layout/list1"/>
    <dgm:cxn modelId="{0555F42A-41CA-5B40-9A1C-DFF04F91558C}" type="presParOf" srcId="{91FB3D17-EC62-584F-8D15-14852BE8FDA8}" destId="{0F3DA8FE-6E52-824A-8635-3DF73C675950}" srcOrd="1" destOrd="0" presId="urn:microsoft.com/office/officeart/2005/8/layout/list1"/>
    <dgm:cxn modelId="{13D21709-5A17-CE44-B03C-85DFFB451362}" type="presParOf" srcId="{DAD9CA22-E3D2-7944-9AB4-2782A52A278E}" destId="{DFB3C968-325C-C24F-A8D1-DAD3A01C0C2E}" srcOrd="13" destOrd="0" presId="urn:microsoft.com/office/officeart/2005/8/layout/list1"/>
    <dgm:cxn modelId="{88DE1CD6-F84C-E540-8547-3B7B3868F756}" type="presParOf" srcId="{DAD9CA22-E3D2-7944-9AB4-2782A52A278E}" destId="{E9524DD5-B1B8-6548-8036-63684B8886F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AE5DD-FFCF-E141-B6BA-FDECF370F95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B1848500-BF30-604D-B571-7C986DEA9540}">
      <dgm:prSet phldrT="[Text]" custT="1"/>
      <dgm:spPr/>
      <dgm:t>
        <a:bodyPr/>
        <a:lstStyle/>
        <a:p>
          <a:r>
            <a:rPr lang="en-US" sz="1800" dirty="0" smtClean="0"/>
            <a:t>Model the accelerator complex and to simulate the particle acceleration process.</a:t>
          </a:r>
          <a:endParaRPr lang="en-US" sz="1800" dirty="0"/>
        </a:p>
      </dgm:t>
    </dgm:pt>
    <dgm:pt modelId="{2D1E7805-CEA0-0E4B-9B5E-961B6198DDEB}" type="parTrans" cxnId="{FC34A6E3-3DF9-5649-A4B1-F57DB127CFC9}">
      <dgm:prSet/>
      <dgm:spPr/>
      <dgm:t>
        <a:bodyPr/>
        <a:lstStyle/>
        <a:p>
          <a:endParaRPr lang="en-US" sz="2000"/>
        </a:p>
      </dgm:t>
    </dgm:pt>
    <dgm:pt modelId="{63962E07-562F-2646-85BD-21CDD66FDDC7}" type="sibTrans" cxnId="{FC34A6E3-3DF9-5649-A4B1-F57DB127CFC9}">
      <dgm:prSet/>
      <dgm:spPr/>
      <dgm:t>
        <a:bodyPr/>
        <a:lstStyle/>
        <a:p>
          <a:endParaRPr lang="en-US" sz="2000"/>
        </a:p>
      </dgm:t>
    </dgm:pt>
    <dgm:pt modelId="{4457C6CA-1EF1-484A-8772-8DC4C89CD0BB}">
      <dgm:prSet phldrT="[Text]" custT="1"/>
      <dgm:spPr/>
      <dgm:t>
        <a:bodyPr/>
        <a:lstStyle/>
        <a:p>
          <a:r>
            <a:rPr lang="en-US" sz="1800" dirty="0" smtClean="0"/>
            <a:t>Reliability and Availability Study</a:t>
          </a:r>
          <a:endParaRPr lang="en-US" sz="1800" dirty="0"/>
        </a:p>
      </dgm:t>
    </dgm:pt>
    <dgm:pt modelId="{F50068F3-0D32-F945-B9E4-D7F7883CD9F9}" type="parTrans" cxnId="{D98557FA-0F3E-2941-9195-4C4FB8D52F54}">
      <dgm:prSet/>
      <dgm:spPr/>
      <dgm:t>
        <a:bodyPr/>
        <a:lstStyle/>
        <a:p>
          <a:endParaRPr lang="en-US" sz="2000"/>
        </a:p>
      </dgm:t>
    </dgm:pt>
    <dgm:pt modelId="{CC9A9767-12FE-6D43-8D8C-E611C1770B0C}" type="sibTrans" cxnId="{D98557FA-0F3E-2941-9195-4C4FB8D52F54}">
      <dgm:prSet/>
      <dgm:spPr/>
      <dgm:t>
        <a:bodyPr/>
        <a:lstStyle/>
        <a:p>
          <a:endParaRPr lang="en-US" sz="2000"/>
        </a:p>
      </dgm:t>
    </dgm:pt>
    <dgm:pt modelId="{7D416C75-757A-D844-916C-A40F19B30BFC}">
      <dgm:prSet phldrT="[Text]" custT="1"/>
      <dgm:spPr/>
      <dgm:t>
        <a:bodyPr/>
        <a:lstStyle/>
        <a:p>
          <a:r>
            <a:rPr lang="en-US" sz="1800" dirty="0" smtClean="0"/>
            <a:t>Key indicators for the performance of circular colliders</a:t>
          </a:r>
          <a:endParaRPr lang="en-US" sz="1800" dirty="0"/>
        </a:p>
      </dgm:t>
    </dgm:pt>
    <dgm:pt modelId="{F517BC44-BC05-5149-80DB-62639952886A}" type="parTrans" cxnId="{D5BF7F46-B5F7-4144-8F5D-6ACC8A6482A2}">
      <dgm:prSet/>
      <dgm:spPr/>
      <dgm:t>
        <a:bodyPr/>
        <a:lstStyle/>
        <a:p>
          <a:endParaRPr lang="en-US" sz="2000"/>
        </a:p>
      </dgm:t>
    </dgm:pt>
    <dgm:pt modelId="{4117E15C-9708-5C4B-A9A2-597A74606734}" type="sibTrans" cxnId="{D5BF7F46-B5F7-4144-8F5D-6ACC8A6482A2}">
      <dgm:prSet/>
      <dgm:spPr/>
      <dgm:t>
        <a:bodyPr/>
        <a:lstStyle/>
        <a:p>
          <a:endParaRPr lang="en-US" sz="2000"/>
        </a:p>
      </dgm:t>
    </dgm:pt>
    <dgm:pt modelId="{915C0AAC-7D3A-2B4B-8841-3427684EB50B}">
      <dgm:prSet phldrT="[Text]" custT="1"/>
      <dgm:spPr/>
      <dgm:t>
        <a:bodyPr/>
        <a:lstStyle/>
        <a:p>
          <a:r>
            <a:rPr lang="en-US" sz="1800" dirty="0" smtClean="0"/>
            <a:t>FCC RAMS studies will be needed to assess the feasibility of such a large scale project</a:t>
          </a:r>
          <a:endParaRPr lang="en-US" sz="1800" dirty="0"/>
        </a:p>
      </dgm:t>
    </dgm:pt>
    <dgm:pt modelId="{6E2587BC-448A-F341-ADFD-D3B53B63AB13}" type="parTrans" cxnId="{482D8DF5-2ECD-3548-908C-77167CF8CB84}">
      <dgm:prSet/>
      <dgm:spPr/>
      <dgm:t>
        <a:bodyPr/>
        <a:lstStyle/>
        <a:p>
          <a:endParaRPr lang="en-US" sz="2000"/>
        </a:p>
      </dgm:t>
    </dgm:pt>
    <dgm:pt modelId="{9E6BDC46-2EED-AF41-9B75-C5256978588E}" type="sibTrans" cxnId="{482D8DF5-2ECD-3548-908C-77167CF8CB84}">
      <dgm:prSet/>
      <dgm:spPr/>
      <dgm:t>
        <a:bodyPr/>
        <a:lstStyle/>
        <a:p>
          <a:endParaRPr lang="en-US" sz="2000"/>
        </a:p>
      </dgm:t>
    </dgm:pt>
    <dgm:pt modelId="{FD4645F7-6B1B-C840-B5E3-1E877E0D5C87}">
      <dgm:prSet phldrT="[Text]" custT="1"/>
      <dgm:spPr/>
      <dgm:t>
        <a:bodyPr/>
        <a:lstStyle/>
        <a:p>
          <a:r>
            <a:rPr lang="en-US" sz="1800" dirty="0" smtClean="0"/>
            <a:t>FCC, Tampere University of Technology and CERN openlab</a:t>
          </a:r>
          <a:endParaRPr lang="en-US" sz="1800" dirty="0"/>
        </a:p>
      </dgm:t>
    </dgm:pt>
    <dgm:pt modelId="{C2C81EFB-E222-7A4C-BEC4-D6A099D7D32D}" type="sibTrans" cxnId="{5872AF60-E44B-AC42-B9AF-FEE57E9574C3}">
      <dgm:prSet/>
      <dgm:spPr/>
      <dgm:t>
        <a:bodyPr/>
        <a:lstStyle/>
        <a:p>
          <a:endParaRPr lang="en-US" sz="2000"/>
        </a:p>
      </dgm:t>
    </dgm:pt>
    <dgm:pt modelId="{F64D3023-8CDD-2046-B778-1FFF2FBA2CD3}" type="parTrans" cxnId="{5872AF60-E44B-AC42-B9AF-FEE57E9574C3}">
      <dgm:prSet/>
      <dgm:spPr/>
      <dgm:t>
        <a:bodyPr/>
        <a:lstStyle/>
        <a:p>
          <a:endParaRPr lang="en-US" sz="2000"/>
        </a:p>
      </dgm:t>
    </dgm:pt>
    <dgm:pt modelId="{8EBAFE14-4688-604C-8162-4357749AC372}">
      <dgm:prSet phldrT="[Text]" custT="1"/>
      <dgm:spPr/>
      <dgm:t>
        <a:bodyPr/>
        <a:lstStyle/>
        <a:p>
          <a:r>
            <a:rPr lang="en-US" sz="1800" dirty="0" smtClean="0"/>
            <a:t>Collaboration project</a:t>
          </a:r>
          <a:endParaRPr lang="en-US" sz="1800" dirty="0"/>
        </a:p>
      </dgm:t>
    </dgm:pt>
    <dgm:pt modelId="{11AE2146-6ABD-D948-A53A-5975911D1859}" type="sibTrans" cxnId="{D3B531E9-69C0-0344-AA1B-954A3782A924}">
      <dgm:prSet/>
      <dgm:spPr/>
      <dgm:t>
        <a:bodyPr/>
        <a:lstStyle/>
        <a:p>
          <a:endParaRPr lang="en-US" sz="2000"/>
        </a:p>
      </dgm:t>
    </dgm:pt>
    <dgm:pt modelId="{2533AB57-095B-DC4C-B367-9C00C26376C8}" type="parTrans" cxnId="{D3B531E9-69C0-0344-AA1B-954A3782A924}">
      <dgm:prSet/>
      <dgm:spPr/>
      <dgm:t>
        <a:bodyPr/>
        <a:lstStyle/>
        <a:p>
          <a:endParaRPr lang="en-US" sz="2000"/>
        </a:p>
      </dgm:t>
    </dgm:pt>
    <dgm:pt modelId="{BE89FEC5-83A8-7A42-AC4E-AC153F7D3D26}">
      <dgm:prSet phldrT="[Text]" custT="1"/>
      <dgm:spPr/>
      <dgm:t>
        <a:bodyPr/>
        <a:lstStyle/>
        <a:p>
          <a:r>
            <a:rPr lang="en-US" sz="1800" dirty="0" smtClean="0"/>
            <a:t>For the HL-LHC availability will be one of the fundamental  </a:t>
          </a:r>
          <a:endParaRPr lang="en-US" sz="1800" dirty="0"/>
        </a:p>
      </dgm:t>
    </dgm:pt>
    <dgm:pt modelId="{AA4E7E65-83C5-7146-89C7-4E4C6DD2CBF4}" type="parTrans" cxnId="{739B88E7-8DFF-3541-B435-086F6CEE6B70}">
      <dgm:prSet/>
      <dgm:spPr/>
      <dgm:t>
        <a:bodyPr/>
        <a:lstStyle/>
        <a:p>
          <a:endParaRPr lang="en-US" sz="2000"/>
        </a:p>
      </dgm:t>
    </dgm:pt>
    <dgm:pt modelId="{E9F981FB-A063-7D42-B6E8-D2BD3D5CBDE5}" type="sibTrans" cxnId="{739B88E7-8DFF-3541-B435-086F6CEE6B70}">
      <dgm:prSet/>
      <dgm:spPr/>
      <dgm:t>
        <a:bodyPr/>
        <a:lstStyle/>
        <a:p>
          <a:endParaRPr lang="en-US" sz="2000"/>
        </a:p>
      </dgm:t>
    </dgm:pt>
    <dgm:pt modelId="{DAD9CA22-E3D2-7944-9AB4-2782A52A278E}" type="pres">
      <dgm:prSet presAssocID="{EBEAE5DD-FFCF-E141-B6BA-FDECF370F95A}" presName="linear" presStyleCnt="0">
        <dgm:presLayoutVars>
          <dgm:dir/>
          <dgm:animLvl val="lvl"/>
          <dgm:resizeHandles val="exact"/>
        </dgm:presLayoutVars>
      </dgm:prSet>
      <dgm:spPr/>
      <dgm:t>
        <a:bodyPr/>
        <a:lstStyle/>
        <a:p>
          <a:endParaRPr lang="en-US"/>
        </a:p>
      </dgm:t>
    </dgm:pt>
    <dgm:pt modelId="{2A909FB0-6C5F-424B-A6C9-477DE708AC0E}" type="pres">
      <dgm:prSet presAssocID="{B1848500-BF30-604D-B571-7C986DEA9540}" presName="parentLin" presStyleCnt="0"/>
      <dgm:spPr/>
    </dgm:pt>
    <dgm:pt modelId="{2FABFF4E-F8DF-3546-9BBF-CB93EAFD158E}" type="pres">
      <dgm:prSet presAssocID="{B1848500-BF30-604D-B571-7C986DEA9540}" presName="parentLeftMargin" presStyleLbl="node1" presStyleIdx="0" presStyleCnt="3"/>
      <dgm:spPr/>
      <dgm:t>
        <a:bodyPr/>
        <a:lstStyle/>
        <a:p>
          <a:endParaRPr lang="en-US"/>
        </a:p>
      </dgm:t>
    </dgm:pt>
    <dgm:pt modelId="{A22F9246-E8C1-6443-8C05-50297C93C367}" type="pres">
      <dgm:prSet presAssocID="{B1848500-BF30-604D-B571-7C986DEA9540}" presName="parentText" presStyleLbl="node1" presStyleIdx="0" presStyleCnt="3" custScaleX="127382" custScaleY="76964" custLinFactNeighborY="7489">
        <dgm:presLayoutVars>
          <dgm:chMax val="0"/>
          <dgm:bulletEnabled val="1"/>
        </dgm:presLayoutVars>
      </dgm:prSet>
      <dgm:spPr/>
      <dgm:t>
        <a:bodyPr/>
        <a:lstStyle/>
        <a:p>
          <a:endParaRPr lang="en-US"/>
        </a:p>
      </dgm:t>
    </dgm:pt>
    <dgm:pt modelId="{236FCA2F-6306-6545-9853-D3106CB8BB81}" type="pres">
      <dgm:prSet presAssocID="{B1848500-BF30-604D-B571-7C986DEA9540}" presName="negativeSpace" presStyleCnt="0"/>
      <dgm:spPr/>
    </dgm:pt>
    <dgm:pt modelId="{CC889171-F396-5A48-BE9C-6B9A029F06A6}" type="pres">
      <dgm:prSet presAssocID="{B1848500-BF30-604D-B571-7C986DEA9540}" presName="childText" presStyleLbl="conFgAcc1" presStyleIdx="0" presStyleCnt="3">
        <dgm:presLayoutVars>
          <dgm:bulletEnabled val="1"/>
        </dgm:presLayoutVars>
      </dgm:prSet>
      <dgm:spPr/>
      <dgm:t>
        <a:bodyPr/>
        <a:lstStyle/>
        <a:p>
          <a:endParaRPr lang="en-US"/>
        </a:p>
      </dgm:t>
    </dgm:pt>
    <dgm:pt modelId="{5F82C3CA-3F82-6444-BA82-AFD1D3B833F7}" type="pres">
      <dgm:prSet presAssocID="{63962E07-562F-2646-85BD-21CDD66FDDC7}" presName="spaceBetweenRectangles" presStyleCnt="0"/>
      <dgm:spPr/>
    </dgm:pt>
    <dgm:pt modelId="{49C1078C-0BF1-C54E-B766-B0B05B697BDC}" type="pres">
      <dgm:prSet presAssocID="{4457C6CA-1EF1-484A-8772-8DC4C89CD0BB}" presName="parentLin" presStyleCnt="0"/>
      <dgm:spPr/>
    </dgm:pt>
    <dgm:pt modelId="{AFD33591-BE01-1F47-8CFF-B58645489449}" type="pres">
      <dgm:prSet presAssocID="{4457C6CA-1EF1-484A-8772-8DC4C89CD0BB}" presName="parentLeftMargin" presStyleLbl="node1" presStyleIdx="0" presStyleCnt="3"/>
      <dgm:spPr/>
      <dgm:t>
        <a:bodyPr/>
        <a:lstStyle/>
        <a:p>
          <a:endParaRPr lang="en-US"/>
        </a:p>
      </dgm:t>
    </dgm:pt>
    <dgm:pt modelId="{2C200463-73DC-8C46-BF0F-17BE93C72812}" type="pres">
      <dgm:prSet presAssocID="{4457C6CA-1EF1-484A-8772-8DC4C89CD0BB}" presName="parentText" presStyleLbl="node1" presStyleIdx="1" presStyleCnt="3" custScaleX="127382" custScaleY="75032">
        <dgm:presLayoutVars>
          <dgm:chMax val="0"/>
          <dgm:bulletEnabled val="1"/>
        </dgm:presLayoutVars>
      </dgm:prSet>
      <dgm:spPr/>
      <dgm:t>
        <a:bodyPr/>
        <a:lstStyle/>
        <a:p>
          <a:endParaRPr lang="en-US"/>
        </a:p>
      </dgm:t>
    </dgm:pt>
    <dgm:pt modelId="{24870120-A3A7-BE45-A4A2-8653099FE4FA}" type="pres">
      <dgm:prSet presAssocID="{4457C6CA-1EF1-484A-8772-8DC4C89CD0BB}" presName="negativeSpace" presStyleCnt="0"/>
      <dgm:spPr/>
    </dgm:pt>
    <dgm:pt modelId="{27951956-8D0A-EF48-A257-571A4FB5739F}" type="pres">
      <dgm:prSet presAssocID="{4457C6CA-1EF1-484A-8772-8DC4C89CD0BB}" presName="childText" presStyleLbl="conFgAcc1" presStyleIdx="1" presStyleCnt="3">
        <dgm:presLayoutVars>
          <dgm:bulletEnabled val="1"/>
        </dgm:presLayoutVars>
      </dgm:prSet>
      <dgm:spPr/>
      <dgm:t>
        <a:bodyPr/>
        <a:lstStyle/>
        <a:p>
          <a:endParaRPr lang="en-US"/>
        </a:p>
      </dgm:t>
    </dgm:pt>
    <dgm:pt modelId="{B62BB00B-10CE-854A-A695-5A851C67FB7C}" type="pres">
      <dgm:prSet presAssocID="{CC9A9767-12FE-6D43-8D8C-E611C1770B0C}" presName="spaceBetweenRectangles" presStyleCnt="0"/>
      <dgm:spPr/>
    </dgm:pt>
    <dgm:pt modelId="{992B489E-8C25-5348-8A5F-52CA64BF1A59}" type="pres">
      <dgm:prSet presAssocID="{8EBAFE14-4688-604C-8162-4357749AC372}" presName="parentLin" presStyleCnt="0"/>
      <dgm:spPr/>
    </dgm:pt>
    <dgm:pt modelId="{BA1D2DBA-57F7-6647-840E-2D80BDC62FFC}" type="pres">
      <dgm:prSet presAssocID="{8EBAFE14-4688-604C-8162-4357749AC372}" presName="parentLeftMargin" presStyleLbl="node1" presStyleIdx="1" presStyleCnt="3"/>
      <dgm:spPr/>
      <dgm:t>
        <a:bodyPr/>
        <a:lstStyle/>
        <a:p>
          <a:endParaRPr lang="en-US"/>
        </a:p>
      </dgm:t>
    </dgm:pt>
    <dgm:pt modelId="{DB76E880-E7EA-3D47-BE59-A3B87FE1DF90}" type="pres">
      <dgm:prSet presAssocID="{8EBAFE14-4688-604C-8162-4357749AC372}" presName="parentText" presStyleLbl="node1" presStyleIdx="2" presStyleCnt="3" custScaleX="127382" custScaleY="73386">
        <dgm:presLayoutVars>
          <dgm:chMax val="0"/>
          <dgm:bulletEnabled val="1"/>
        </dgm:presLayoutVars>
      </dgm:prSet>
      <dgm:spPr/>
      <dgm:t>
        <a:bodyPr/>
        <a:lstStyle/>
        <a:p>
          <a:endParaRPr lang="en-US"/>
        </a:p>
      </dgm:t>
    </dgm:pt>
    <dgm:pt modelId="{82BE3AD1-93EE-3B4D-BF28-638DE91554D8}" type="pres">
      <dgm:prSet presAssocID="{8EBAFE14-4688-604C-8162-4357749AC372}" presName="negativeSpace" presStyleCnt="0"/>
      <dgm:spPr/>
    </dgm:pt>
    <dgm:pt modelId="{B6444B10-DBD9-7541-A450-57FD043E9DE3}" type="pres">
      <dgm:prSet presAssocID="{8EBAFE14-4688-604C-8162-4357749AC372}" presName="childText" presStyleLbl="conFgAcc1" presStyleIdx="2" presStyleCnt="3">
        <dgm:presLayoutVars>
          <dgm:bulletEnabled val="1"/>
        </dgm:presLayoutVars>
      </dgm:prSet>
      <dgm:spPr/>
      <dgm:t>
        <a:bodyPr/>
        <a:lstStyle/>
        <a:p>
          <a:endParaRPr lang="en-US"/>
        </a:p>
      </dgm:t>
    </dgm:pt>
  </dgm:ptLst>
  <dgm:cxnLst>
    <dgm:cxn modelId="{739B88E7-8DFF-3541-B435-086F6CEE6B70}" srcId="{4457C6CA-1EF1-484A-8772-8DC4C89CD0BB}" destId="{BE89FEC5-83A8-7A42-AC4E-AC153F7D3D26}" srcOrd="1" destOrd="0" parTransId="{AA4E7E65-83C5-7146-89C7-4E4C6DD2CBF4}" sibTransId="{E9F981FB-A063-7D42-B6E8-D2BD3D5CBDE5}"/>
    <dgm:cxn modelId="{F140277A-9A9E-C24B-A848-6EE670477204}" type="presOf" srcId="{FD4645F7-6B1B-C840-B5E3-1E877E0D5C87}" destId="{B6444B10-DBD9-7541-A450-57FD043E9DE3}" srcOrd="0" destOrd="0" presId="urn:microsoft.com/office/officeart/2005/8/layout/list1"/>
    <dgm:cxn modelId="{EBFC9F7A-868F-CD45-A305-5DA575A73AAA}" type="presOf" srcId="{4457C6CA-1EF1-484A-8772-8DC4C89CD0BB}" destId="{2C200463-73DC-8C46-BF0F-17BE93C72812}" srcOrd="1" destOrd="0" presId="urn:microsoft.com/office/officeart/2005/8/layout/list1"/>
    <dgm:cxn modelId="{999C1D6B-4812-E24B-A371-F94EB674C921}" type="presOf" srcId="{B1848500-BF30-604D-B571-7C986DEA9540}" destId="{A22F9246-E8C1-6443-8C05-50297C93C367}" srcOrd="1" destOrd="0" presId="urn:microsoft.com/office/officeart/2005/8/layout/list1"/>
    <dgm:cxn modelId="{0E3D4ECC-CF8C-7C44-B5EC-604FB230BDF9}" type="presOf" srcId="{EBEAE5DD-FFCF-E141-B6BA-FDECF370F95A}" destId="{DAD9CA22-E3D2-7944-9AB4-2782A52A278E}" srcOrd="0" destOrd="0" presId="urn:microsoft.com/office/officeart/2005/8/layout/list1"/>
    <dgm:cxn modelId="{6D0A3A64-2767-F245-B86B-51B8CBF17627}" type="presOf" srcId="{8EBAFE14-4688-604C-8162-4357749AC372}" destId="{DB76E880-E7EA-3D47-BE59-A3B87FE1DF90}" srcOrd="1" destOrd="0" presId="urn:microsoft.com/office/officeart/2005/8/layout/list1"/>
    <dgm:cxn modelId="{45D3E154-9EF3-274C-9BFD-87F9BB6CEA78}" type="presOf" srcId="{8EBAFE14-4688-604C-8162-4357749AC372}" destId="{BA1D2DBA-57F7-6647-840E-2D80BDC62FFC}" srcOrd="0" destOrd="0" presId="urn:microsoft.com/office/officeart/2005/8/layout/list1"/>
    <dgm:cxn modelId="{5872AF60-E44B-AC42-B9AF-FEE57E9574C3}" srcId="{8EBAFE14-4688-604C-8162-4357749AC372}" destId="{FD4645F7-6B1B-C840-B5E3-1E877E0D5C87}" srcOrd="0" destOrd="0" parTransId="{F64D3023-8CDD-2046-B778-1FFF2FBA2CD3}" sibTransId="{C2C81EFB-E222-7A4C-BEC4-D6A099D7D32D}"/>
    <dgm:cxn modelId="{FC34A6E3-3DF9-5649-A4B1-F57DB127CFC9}" srcId="{EBEAE5DD-FFCF-E141-B6BA-FDECF370F95A}" destId="{B1848500-BF30-604D-B571-7C986DEA9540}" srcOrd="0" destOrd="0" parTransId="{2D1E7805-CEA0-0E4B-9B5E-961B6198DDEB}" sibTransId="{63962E07-562F-2646-85BD-21CDD66FDDC7}"/>
    <dgm:cxn modelId="{448ED987-BA8E-2A47-895F-2FDC5B47974C}" type="presOf" srcId="{4457C6CA-1EF1-484A-8772-8DC4C89CD0BB}" destId="{AFD33591-BE01-1F47-8CFF-B58645489449}" srcOrd="0" destOrd="0" presId="urn:microsoft.com/office/officeart/2005/8/layout/list1"/>
    <dgm:cxn modelId="{D3B531E9-69C0-0344-AA1B-954A3782A924}" srcId="{EBEAE5DD-FFCF-E141-B6BA-FDECF370F95A}" destId="{8EBAFE14-4688-604C-8162-4357749AC372}" srcOrd="2" destOrd="0" parTransId="{2533AB57-095B-DC4C-B367-9C00C26376C8}" sibTransId="{11AE2146-6ABD-D948-A53A-5975911D1859}"/>
    <dgm:cxn modelId="{EBA2EF16-8898-BA45-9341-2BF78A23C2B2}" type="presOf" srcId="{915C0AAC-7D3A-2B4B-8841-3427684EB50B}" destId="{CC889171-F396-5A48-BE9C-6B9A029F06A6}" srcOrd="0" destOrd="0" presId="urn:microsoft.com/office/officeart/2005/8/layout/list1"/>
    <dgm:cxn modelId="{D98557FA-0F3E-2941-9195-4C4FB8D52F54}" srcId="{EBEAE5DD-FFCF-E141-B6BA-FDECF370F95A}" destId="{4457C6CA-1EF1-484A-8772-8DC4C89CD0BB}" srcOrd="1" destOrd="0" parTransId="{F50068F3-0D32-F945-B9E4-D7F7883CD9F9}" sibTransId="{CC9A9767-12FE-6D43-8D8C-E611C1770B0C}"/>
    <dgm:cxn modelId="{D5BF7F46-B5F7-4144-8F5D-6ACC8A6482A2}" srcId="{4457C6CA-1EF1-484A-8772-8DC4C89CD0BB}" destId="{7D416C75-757A-D844-916C-A40F19B30BFC}" srcOrd="0" destOrd="0" parTransId="{F517BC44-BC05-5149-80DB-62639952886A}" sibTransId="{4117E15C-9708-5C4B-A9A2-597A74606734}"/>
    <dgm:cxn modelId="{3FACE158-EA35-494D-BF00-114B6AD7422D}" type="presOf" srcId="{BE89FEC5-83A8-7A42-AC4E-AC153F7D3D26}" destId="{27951956-8D0A-EF48-A257-571A4FB5739F}" srcOrd="0" destOrd="1" presId="urn:microsoft.com/office/officeart/2005/8/layout/list1"/>
    <dgm:cxn modelId="{482D8DF5-2ECD-3548-908C-77167CF8CB84}" srcId="{B1848500-BF30-604D-B571-7C986DEA9540}" destId="{915C0AAC-7D3A-2B4B-8841-3427684EB50B}" srcOrd="0" destOrd="0" parTransId="{6E2587BC-448A-F341-ADFD-D3B53B63AB13}" sibTransId="{9E6BDC46-2EED-AF41-9B75-C5256978588E}"/>
    <dgm:cxn modelId="{266B11A6-4370-0F47-A969-C465E3C49FA6}" type="presOf" srcId="{7D416C75-757A-D844-916C-A40F19B30BFC}" destId="{27951956-8D0A-EF48-A257-571A4FB5739F}" srcOrd="0" destOrd="0" presId="urn:microsoft.com/office/officeart/2005/8/layout/list1"/>
    <dgm:cxn modelId="{EE510553-518C-7B4D-B3ED-A85632DB4A02}" type="presOf" srcId="{B1848500-BF30-604D-B571-7C986DEA9540}" destId="{2FABFF4E-F8DF-3546-9BBF-CB93EAFD158E}" srcOrd="0" destOrd="0" presId="urn:microsoft.com/office/officeart/2005/8/layout/list1"/>
    <dgm:cxn modelId="{440F5A92-BB1C-AF47-A0C2-ECB80F8730F6}" type="presParOf" srcId="{DAD9CA22-E3D2-7944-9AB4-2782A52A278E}" destId="{2A909FB0-6C5F-424B-A6C9-477DE708AC0E}" srcOrd="0" destOrd="0" presId="urn:microsoft.com/office/officeart/2005/8/layout/list1"/>
    <dgm:cxn modelId="{2356A348-F017-F241-B4ED-71D9D06771E2}" type="presParOf" srcId="{2A909FB0-6C5F-424B-A6C9-477DE708AC0E}" destId="{2FABFF4E-F8DF-3546-9BBF-CB93EAFD158E}" srcOrd="0" destOrd="0" presId="urn:microsoft.com/office/officeart/2005/8/layout/list1"/>
    <dgm:cxn modelId="{58D50417-0884-0C42-8FD6-F91D1A202B24}" type="presParOf" srcId="{2A909FB0-6C5F-424B-A6C9-477DE708AC0E}" destId="{A22F9246-E8C1-6443-8C05-50297C93C367}" srcOrd="1" destOrd="0" presId="urn:microsoft.com/office/officeart/2005/8/layout/list1"/>
    <dgm:cxn modelId="{EF61156A-C535-934B-9924-9B3F5074917F}" type="presParOf" srcId="{DAD9CA22-E3D2-7944-9AB4-2782A52A278E}" destId="{236FCA2F-6306-6545-9853-D3106CB8BB81}" srcOrd="1" destOrd="0" presId="urn:microsoft.com/office/officeart/2005/8/layout/list1"/>
    <dgm:cxn modelId="{CAA4DA17-9B4C-854C-88BD-D7E8E6632678}" type="presParOf" srcId="{DAD9CA22-E3D2-7944-9AB4-2782A52A278E}" destId="{CC889171-F396-5A48-BE9C-6B9A029F06A6}" srcOrd="2" destOrd="0" presId="urn:microsoft.com/office/officeart/2005/8/layout/list1"/>
    <dgm:cxn modelId="{99520389-5228-3D49-89AA-974200E3A779}" type="presParOf" srcId="{DAD9CA22-E3D2-7944-9AB4-2782A52A278E}" destId="{5F82C3CA-3F82-6444-BA82-AFD1D3B833F7}" srcOrd="3" destOrd="0" presId="urn:microsoft.com/office/officeart/2005/8/layout/list1"/>
    <dgm:cxn modelId="{12DA17BD-1627-144C-BE87-989E62C67814}" type="presParOf" srcId="{DAD9CA22-E3D2-7944-9AB4-2782A52A278E}" destId="{49C1078C-0BF1-C54E-B766-B0B05B697BDC}" srcOrd="4" destOrd="0" presId="urn:microsoft.com/office/officeart/2005/8/layout/list1"/>
    <dgm:cxn modelId="{96AFA87D-C96D-1541-89A0-1C9B76F2E1F2}" type="presParOf" srcId="{49C1078C-0BF1-C54E-B766-B0B05B697BDC}" destId="{AFD33591-BE01-1F47-8CFF-B58645489449}" srcOrd="0" destOrd="0" presId="urn:microsoft.com/office/officeart/2005/8/layout/list1"/>
    <dgm:cxn modelId="{DBDFB312-B0A2-5343-9223-7F00CFC0B3C1}" type="presParOf" srcId="{49C1078C-0BF1-C54E-B766-B0B05B697BDC}" destId="{2C200463-73DC-8C46-BF0F-17BE93C72812}" srcOrd="1" destOrd="0" presId="urn:microsoft.com/office/officeart/2005/8/layout/list1"/>
    <dgm:cxn modelId="{F7E98FF5-1DF9-E54A-B0B0-C7E502C3C0D1}" type="presParOf" srcId="{DAD9CA22-E3D2-7944-9AB4-2782A52A278E}" destId="{24870120-A3A7-BE45-A4A2-8653099FE4FA}" srcOrd="5" destOrd="0" presId="urn:microsoft.com/office/officeart/2005/8/layout/list1"/>
    <dgm:cxn modelId="{6A35FEB5-83C2-7049-B3EE-41A7B2143E88}" type="presParOf" srcId="{DAD9CA22-E3D2-7944-9AB4-2782A52A278E}" destId="{27951956-8D0A-EF48-A257-571A4FB5739F}" srcOrd="6" destOrd="0" presId="urn:microsoft.com/office/officeart/2005/8/layout/list1"/>
    <dgm:cxn modelId="{D874B5AC-B48F-C84D-B85E-3F6C991AB8FF}" type="presParOf" srcId="{DAD9CA22-E3D2-7944-9AB4-2782A52A278E}" destId="{B62BB00B-10CE-854A-A695-5A851C67FB7C}" srcOrd="7" destOrd="0" presId="urn:microsoft.com/office/officeart/2005/8/layout/list1"/>
    <dgm:cxn modelId="{8ED9EB4B-1B37-9540-BE5C-30C7F1203AD6}" type="presParOf" srcId="{DAD9CA22-E3D2-7944-9AB4-2782A52A278E}" destId="{992B489E-8C25-5348-8A5F-52CA64BF1A59}" srcOrd="8" destOrd="0" presId="urn:microsoft.com/office/officeart/2005/8/layout/list1"/>
    <dgm:cxn modelId="{4BAC2AEB-1225-2941-BAA7-B6A055FBB892}" type="presParOf" srcId="{992B489E-8C25-5348-8A5F-52CA64BF1A59}" destId="{BA1D2DBA-57F7-6647-840E-2D80BDC62FFC}" srcOrd="0" destOrd="0" presId="urn:microsoft.com/office/officeart/2005/8/layout/list1"/>
    <dgm:cxn modelId="{377B1BEB-D548-044D-BCAB-7ECEEB463F92}" type="presParOf" srcId="{992B489E-8C25-5348-8A5F-52CA64BF1A59}" destId="{DB76E880-E7EA-3D47-BE59-A3B87FE1DF90}" srcOrd="1" destOrd="0" presId="urn:microsoft.com/office/officeart/2005/8/layout/list1"/>
    <dgm:cxn modelId="{F1A5BC4A-0E75-B648-8024-5B384CEA871F}" type="presParOf" srcId="{DAD9CA22-E3D2-7944-9AB4-2782A52A278E}" destId="{82BE3AD1-93EE-3B4D-BF28-638DE91554D8}" srcOrd="9" destOrd="0" presId="urn:microsoft.com/office/officeart/2005/8/layout/list1"/>
    <dgm:cxn modelId="{231CCC74-3894-154E-8A8B-6F3FC7F4AE5D}" type="presParOf" srcId="{DAD9CA22-E3D2-7944-9AB4-2782A52A278E}" destId="{B6444B10-DBD9-7541-A450-57FD043E9DE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FE278-FDF2-594E-8234-736AE0858C77}">
      <dsp:nvSpPr>
        <dsp:cNvPr id="0" name=""/>
        <dsp:cNvSpPr/>
      </dsp:nvSpPr>
      <dsp:spPr>
        <a:xfrm>
          <a:off x="2706260" y="1168248"/>
          <a:ext cx="3058583" cy="305858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8000"/>
              </a:solidFill>
            </a:rPr>
            <a:t>Database Competence Centre</a:t>
          </a:r>
          <a:endParaRPr lang="en-US" sz="2000" b="1" kern="1200" dirty="0">
            <a:solidFill>
              <a:srgbClr val="008000"/>
            </a:solidFill>
          </a:endParaRPr>
        </a:p>
      </dsp:txBody>
      <dsp:txXfrm>
        <a:off x="3154179" y="1616167"/>
        <a:ext cx="2162745" cy="2162745"/>
      </dsp:txXfrm>
    </dsp:sp>
    <dsp:sp modelId="{8D198A62-838A-EB45-956E-33C4EF6688EA}">
      <dsp:nvSpPr>
        <dsp:cNvPr id="0" name=""/>
        <dsp:cNvSpPr/>
      </dsp:nvSpPr>
      <dsp:spPr>
        <a:xfrm>
          <a:off x="3281650" y="352777"/>
          <a:ext cx="2189899" cy="108738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Virtualization</a:t>
          </a:r>
          <a:endParaRPr lang="en-US" sz="1400" b="1" kern="1200" dirty="0"/>
        </a:p>
      </dsp:txBody>
      <dsp:txXfrm>
        <a:off x="3602353" y="512021"/>
        <a:ext cx="1548493" cy="768899"/>
      </dsp:txXfrm>
    </dsp:sp>
    <dsp:sp modelId="{8C255E0A-22F4-B440-82C4-C33A25153817}">
      <dsp:nvSpPr>
        <dsp:cNvPr id="0" name=""/>
        <dsp:cNvSpPr/>
      </dsp:nvSpPr>
      <dsp:spPr>
        <a:xfrm>
          <a:off x="5080811" y="1125104"/>
          <a:ext cx="1881869" cy="105198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Monitoring</a:t>
          </a:r>
          <a:endParaRPr lang="en-US" sz="1400" b="1" kern="1200" dirty="0"/>
        </a:p>
      </dsp:txBody>
      <dsp:txXfrm>
        <a:off x="5356404" y="1279163"/>
        <a:ext cx="1330683" cy="743866"/>
      </dsp:txXfrm>
    </dsp:sp>
    <dsp:sp modelId="{6244FC1F-1042-3D43-B6E0-BA2E690E719B}">
      <dsp:nvSpPr>
        <dsp:cNvPr id="0" name=""/>
        <dsp:cNvSpPr/>
      </dsp:nvSpPr>
      <dsp:spPr>
        <a:xfrm>
          <a:off x="5387920" y="2273109"/>
          <a:ext cx="1862784" cy="144920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Oracle Database 12c</a:t>
          </a:r>
          <a:endParaRPr lang="en-US" sz="1400" b="1" kern="1200" dirty="0"/>
        </a:p>
      </dsp:txBody>
      <dsp:txXfrm>
        <a:off x="5660718" y="2485340"/>
        <a:ext cx="1317188" cy="1024740"/>
      </dsp:txXfrm>
    </dsp:sp>
    <dsp:sp modelId="{F3F96444-6FE2-2842-BE3C-F1B7F3E6351F}">
      <dsp:nvSpPr>
        <dsp:cNvPr id="0" name=""/>
        <dsp:cNvSpPr/>
      </dsp:nvSpPr>
      <dsp:spPr>
        <a:xfrm>
          <a:off x="4450317" y="3648410"/>
          <a:ext cx="1981335" cy="152929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In-Database Physics Analysis</a:t>
          </a:r>
          <a:endParaRPr lang="en-US" sz="1400" b="1" kern="1200" dirty="0"/>
        </a:p>
      </dsp:txBody>
      <dsp:txXfrm>
        <a:off x="4740477" y="3872369"/>
        <a:ext cx="1401015" cy="1081373"/>
      </dsp:txXfrm>
    </dsp:sp>
    <dsp:sp modelId="{3F5F0F42-6F5E-0040-A3CF-D4A7FCD461D9}">
      <dsp:nvSpPr>
        <dsp:cNvPr id="0" name=""/>
        <dsp:cNvSpPr/>
      </dsp:nvSpPr>
      <dsp:spPr>
        <a:xfrm>
          <a:off x="2495222" y="3713262"/>
          <a:ext cx="1688858" cy="151185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Data Analytics</a:t>
          </a:r>
          <a:endParaRPr lang="en-US" sz="1400" b="1" kern="1200" dirty="0"/>
        </a:p>
      </dsp:txBody>
      <dsp:txXfrm>
        <a:off x="2742550" y="3934668"/>
        <a:ext cx="1194202" cy="1069045"/>
      </dsp:txXfrm>
    </dsp:sp>
    <dsp:sp modelId="{B2CCDBCA-3A8A-924F-AC84-6AAFC1B7C1F4}">
      <dsp:nvSpPr>
        <dsp:cNvPr id="0" name=""/>
        <dsp:cNvSpPr/>
      </dsp:nvSpPr>
      <dsp:spPr>
        <a:xfrm>
          <a:off x="908073" y="2500531"/>
          <a:ext cx="2553229" cy="130873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Replication Technologies</a:t>
          </a:r>
          <a:endParaRPr lang="en-US" sz="1400" b="1" kern="1200" dirty="0"/>
        </a:p>
      </dsp:txBody>
      <dsp:txXfrm>
        <a:off x="1281985" y="2692191"/>
        <a:ext cx="1805405" cy="925417"/>
      </dsp:txXfrm>
    </dsp:sp>
    <dsp:sp modelId="{BAB831D3-1F32-9943-BE3E-872666256297}">
      <dsp:nvSpPr>
        <dsp:cNvPr id="0" name=""/>
        <dsp:cNvSpPr/>
      </dsp:nvSpPr>
      <dsp:spPr>
        <a:xfrm>
          <a:off x="1535110" y="864093"/>
          <a:ext cx="1747888" cy="152929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Java Enterprise Edition</a:t>
          </a:r>
          <a:endParaRPr lang="en-US" sz="1400" b="1" kern="1200" dirty="0"/>
        </a:p>
      </dsp:txBody>
      <dsp:txXfrm>
        <a:off x="1791082" y="1088052"/>
        <a:ext cx="1235944" cy="1081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9171-F396-5A48-BE9C-6B9A029F06A6}">
      <dsp:nvSpPr>
        <dsp:cNvPr id="0" name=""/>
        <dsp:cNvSpPr/>
      </dsp:nvSpPr>
      <dsp:spPr>
        <a:xfrm>
          <a:off x="0" y="25997"/>
          <a:ext cx="9707562" cy="1171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3415" tIns="645668" rIns="75341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Oracle GoldenGate 11g did </a:t>
          </a:r>
          <a:r>
            <a:rPr lang="en-US" sz="1400" kern="1200" smtClean="0"/>
            <a:t>not fulfill CERN needs</a:t>
          </a:r>
          <a:endParaRPr lang="en-US" sz="1400" kern="1200" dirty="0"/>
        </a:p>
        <a:p>
          <a:pPr marL="114300" lvl="1" indent="-114300" algn="l" defTabSz="622300">
            <a:lnSpc>
              <a:spcPct val="90000"/>
            </a:lnSpc>
            <a:spcBef>
              <a:spcPct val="0"/>
            </a:spcBef>
            <a:spcAft>
              <a:spcPct val="15000"/>
            </a:spcAft>
            <a:buChar char="••"/>
          </a:pPr>
          <a:r>
            <a:rPr lang="en-US" sz="1400" kern="1200" dirty="0" smtClean="0"/>
            <a:t>Oracle GoldenGate 12c contained new functionalities as suggested by CERN </a:t>
          </a:r>
          <a:endParaRPr lang="en-US" sz="1400" kern="1200" dirty="0"/>
        </a:p>
      </dsp:txBody>
      <dsp:txXfrm>
        <a:off x="0" y="25997"/>
        <a:ext cx="9707562" cy="1171800"/>
      </dsp:txXfrm>
    </dsp:sp>
    <dsp:sp modelId="{A22F9246-E8C1-6443-8C05-50297C93C367}">
      <dsp:nvSpPr>
        <dsp:cNvPr id="0" name=""/>
        <dsp:cNvSpPr/>
      </dsp:nvSpPr>
      <dsp:spPr>
        <a:xfrm>
          <a:off x="485378" y="9863"/>
          <a:ext cx="6795293" cy="4736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846" tIns="0" rIns="256846" bIns="0" numCol="1" spcCol="1270" anchor="ctr" anchorCtr="0">
          <a:noAutofit/>
        </a:bodyPr>
        <a:lstStyle/>
        <a:p>
          <a:pPr lvl="0" algn="l" defTabSz="666750">
            <a:lnSpc>
              <a:spcPct val="90000"/>
            </a:lnSpc>
            <a:spcBef>
              <a:spcPct val="0"/>
            </a:spcBef>
            <a:spcAft>
              <a:spcPct val="35000"/>
            </a:spcAft>
          </a:pPr>
          <a:r>
            <a:rPr lang="en-US" sz="1500" kern="1200" dirty="0" smtClean="0"/>
            <a:t>Feedback to Oracle GoldenGate development team</a:t>
          </a:r>
          <a:endParaRPr lang="en-US" sz="1500" kern="1200" dirty="0"/>
        </a:p>
      </dsp:txBody>
      <dsp:txXfrm>
        <a:off x="508502" y="32987"/>
        <a:ext cx="6749045" cy="427445"/>
      </dsp:txXfrm>
    </dsp:sp>
    <dsp:sp modelId="{27951956-8D0A-EF48-A257-571A4FB5739F}">
      <dsp:nvSpPr>
        <dsp:cNvPr id="0" name=""/>
        <dsp:cNvSpPr/>
      </dsp:nvSpPr>
      <dsp:spPr>
        <a:xfrm>
          <a:off x="0" y="1360676"/>
          <a:ext cx="9707562" cy="16600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3415" tIns="645668" rIns="75341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Improvements in transactions dependencies (including DDL)</a:t>
          </a:r>
          <a:endParaRPr lang="en-US" sz="1400" kern="1200" dirty="0"/>
        </a:p>
        <a:p>
          <a:pPr marL="114300" lvl="1" indent="-114300" algn="l" defTabSz="622300">
            <a:lnSpc>
              <a:spcPct val="90000"/>
            </a:lnSpc>
            <a:spcBef>
              <a:spcPct val="0"/>
            </a:spcBef>
            <a:spcAft>
              <a:spcPct val="15000"/>
            </a:spcAft>
            <a:buChar char="••"/>
          </a:pPr>
          <a:r>
            <a:rPr lang="en-US" sz="1400" kern="1200" dirty="0" smtClean="0"/>
            <a:t>Data Filtering based on session tagging</a:t>
          </a:r>
          <a:endParaRPr lang="en-US" sz="1400" kern="1200" dirty="0"/>
        </a:p>
        <a:p>
          <a:pPr marL="114300" lvl="1" indent="-114300" algn="l" defTabSz="622300">
            <a:lnSpc>
              <a:spcPct val="90000"/>
            </a:lnSpc>
            <a:spcBef>
              <a:spcPct val="0"/>
            </a:spcBef>
            <a:spcAft>
              <a:spcPct val="15000"/>
            </a:spcAft>
            <a:buChar char="••"/>
          </a:pPr>
          <a:r>
            <a:rPr lang="en-US" sz="1400" kern="1200" dirty="0" smtClean="0"/>
            <a:t>Offloading primary system with downstream capture database</a:t>
          </a:r>
          <a:endParaRPr lang="en-US" sz="1400" kern="1200" dirty="0"/>
        </a:p>
        <a:p>
          <a:pPr marL="114300" lvl="1" indent="-114300" algn="l" defTabSz="622300">
            <a:lnSpc>
              <a:spcPct val="90000"/>
            </a:lnSpc>
            <a:spcBef>
              <a:spcPct val="0"/>
            </a:spcBef>
            <a:spcAft>
              <a:spcPct val="15000"/>
            </a:spcAft>
            <a:buChar char="••"/>
          </a:pPr>
          <a:r>
            <a:rPr lang="en-US" sz="1400" kern="1200" dirty="0" smtClean="0"/>
            <a:t>Native DDL support (Table creation, granting of user privileges)</a:t>
          </a:r>
          <a:endParaRPr lang="en-US" sz="1400" kern="1200" dirty="0"/>
        </a:p>
      </dsp:txBody>
      <dsp:txXfrm>
        <a:off x="0" y="1360676"/>
        <a:ext cx="9707562" cy="1660050"/>
      </dsp:txXfrm>
    </dsp:sp>
    <dsp:sp modelId="{2C200463-73DC-8C46-BF0F-17BE93C72812}">
      <dsp:nvSpPr>
        <dsp:cNvPr id="0" name=""/>
        <dsp:cNvSpPr/>
      </dsp:nvSpPr>
      <dsp:spPr>
        <a:xfrm>
          <a:off x="485378" y="1365197"/>
          <a:ext cx="6795293" cy="4530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846" tIns="0" rIns="256846" bIns="0" numCol="1" spcCol="1270" anchor="ctr" anchorCtr="0">
          <a:noAutofit/>
        </a:bodyPr>
        <a:lstStyle/>
        <a:p>
          <a:pPr lvl="0" algn="l" defTabSz="666750">
            <a:lnSpc>
              <a:spcPct val="90000"/>
            </a:lnSpc>
            <a:spcBef>
              <a:spcPct val="0"/>
            </a:spcBef>
            <a:spcAft>
              <a:spcPct val="35000"/>
            </a:spcAft>
          </a:pPr>
          <a:r>
            <a:rPr lang="en-US" sz="1500" kern="1200" dirty="0" smtClean="0"/>
            <a:t>Oracle GoldenGate 12c fit in CERN use cases</a:t>
          </a:r>
          <a:endParaRPr lang="en-US" sz="1500" kern="1200" dirty="0"/>
        </a:p>
      </dsp:txBody>
      <dsp:txXfrm>
        <a:off x="507494" y="1387313"/>
        <a:ext cx="6751061" cy="408807"/>
      </dsp:txXfrm>
    </dsp:sp>
    <dsp:sp modelId="{B6444B10-DBD9-7541-A450-57FD043E9DE3}">
      <dsp:nvSpPr>
        <dsp:cNvPr id="0" name=""/>
        <dsp:cNvSpPr/>
      </dsp:nvSpPr>
      <dsp:spPr>
        <a:xfrm>
          <a:off x="0" y="3100174"/>
          <a:ext cx="9707562" cy="14159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53415" tIns="645668" rIns="75341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Migration completed from Oracle Streams to Oracle GoldenGate in our productions databases during 2014</a:t>
          </a:r>
          <a:endParaRPr lang="en-US" sz="1500" kern="1200" dirty="0"/>
        </a:p>
        <a:p>
          <a:pPr marL="114300" lvl="1" indent="-114300" algn="l" defTabSz="666750">
            <a:lnSpc>
              <a:spcPct val="90000"/>
            </a:lnSpc>
            <a:spcBef>
              <a:spcPct val="0"/>
            </a:spcBef>
            <a:spcAft>
              <a:spcPct val="15000"/>
            </a:spcAft>
            <a:buChar char="••"/>
          </a:pPr>
          <a:r>
            <a:rPr lang="en-US" sz="1500" kern="1200" dirty="0" smtClean="0"/>
            <a:t>Centralized system at CERN for physics data distribution in WLCG</a:t>
          </a:r>
          <a:endParaRPr lang="en-US" sz="1500" kern="1200" dirty="0"/>
        </a:p>
      </dsp:txBody>
      <dsp:txXfrm>
        <a:off x="0" y="3100174"/>
        <a:ext cx="9707562" cy="1415925"/>
      </dsp:txXfrm>
    </dsp:sp>
    <dsp:sp modelId="{DB76E880-E7EA-3D47-BE59-A3B87FE1DF90}">
      <dsp:nvSpPr>
        <dsp:cNvPr id="0" name=""/>
        <dsp:cNvSpPr/>
      </dsp:nvSpPr>
      <dsp:spPr>
        <a:xfrm>
          <a:off x="485378" y="3188126"/>
          <a:ext cx="6795293" cy="3696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846" tIns="0" rIns="256846" bIns="0" numCol="1" spcCol="1270" anchor="ctr" anchorCtr="0">
          <a:noAutofit/>
        </a:bodyPr>
        <a:lstStyle/>
        <a:p>
          <a:pPr lvl="0" algn="l" defTabSz="666750">
            <a:lnSpc>
              <a:spcPct val="90000"/>
            </a:lnSpc>
            <a:spcBef>
              <a:spcPct val="0"/>
            </a:spcBef>
            <a:spcAft>
              <a:spcPct val="35000"/>
            </a:spcAft>
          </a:pPr>
          <a:r>
            <a:rPr lang="en-US" sz="1500" kern="1200" dirty="0" smtClean="0"/>
            <a:t>Replication Technologies Environment</a:t>
          </a:r>
          <a:endParaRPr lang="en-US" sz="1500" kern="1200" dirty="0"/>
        </a:p>
      </dsp:txBody>
      <dsp:txXfrm>
        <a:off x="503421" y="3206169"/>
        <a:ext cx="6759207" cy="333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9171-F396-5A48-BE9C-6B9A029F06A6}">
      <dsp:nvSpPr>
        <dsp:cNvPr id="0" name=""/>
        <dsp:cNvSpPr/>
      </dsp:nvSpPr>
      <dsp:spPr>
        <a:xfrm>
          <a:off x="0" y="131067"/>
          <a:ext cx="10741025" cy="941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23" tIns="270764" rIns="8336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Flexible platform for </a:t>
          </a:r>
          <a:r>
            <a:rPr lang="en-US" sz="1800" kern="1200" dirty="0" smtClean="0">
              <a:solidFill>
                <a:srgbClr val="31859C"/>
              </a:solidFill>
            </a:rPr>
            <a:t>CERN and external institution</a:t>
          </a:r>
          <a:endParaRPr lang="en-US" sz="1800" kern="1200" dirty="0">
            <a:solidFill>
              <a:srgbClr val="31859C"/>
            </a:solidFill>
          </a:endParaRPr>
        </a:p>
        <a:p>
          <a:pPr marL="171450" lvl="1" indent="-171450" algn="l" defTabSz="800100">
            <a:lnSpc>
              <a:spcPct val="90000"/>
            </a:lnSpc>
            <a:spcBef>
              <a:spcPct val="0"/>
            </a:spcBef>
            <a:spcAft>
              <a:spcPct val="15000"/>
            </a:spcAft>
            <a:buChar char="••"/>
          </a:pPr>
          <a:r>
            <a:rPr lang="en-US" sz="1800" kern="1200" dirty="0" smtClean="0"/>
            <a:t>Different actors and Data Analytics requirements </a:t>
          </a:r>
          <a:endParaRPr lang="en-US" sz="1800" kern="1200" dirty="0"/>
        </a:p>
      </dsp:txBody>
      <dsp:txXfrm>
        <a:off x="0" y="131067"/>
        <a:ext cx="10741025" cy="941850"/>
      </dsp:txXfrm>
    </dsp:sp>
    <dsp:sp modelId="{A22F9246-E8C1-6443-8C05-50297C93C367}">
      <dsp:nvSpPr>
        <dsp:cNvPr id="0" name=""/>
        <dsp:cNvSpPr/>
      </dsp:nvSpPr>
      <dsp:spPr>
        <a:xfrm>
          <a:off x="537051" y="27590"/>
          <a:ext cx="7518717" cy="29535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4190" tIns="0" rIns="284190" bIns="0" numCol="1" spcCol="1270" anchor="ctr" anchorCtr="0">
          <a:noAutofit/>
        </a:bodyPr>
        <a:lstStyle/>
        <a:p>
          <a:pPr lvl="0" algn="l" defTabSz="889000">
            <a:lnSpc>
              <a:spcPct val="90000"/>
            </a:lnSpc>
            <a:spcBef>
              <a:spcPct val="0"/>
            </a:spcBef>
            <a:spcAft>
              <a:spcPct val="35000"/>
            </a:spcAft>
          </a:pPr>
          <a:r>
            <a:rPr lang="en-US" sz="2000" kern="1200" dirty="0" smtClean="0"/>
            <a:t>Centralize and standardize Data Analytics requirement</a:t>
          </a:r>
          <a:endParaRPr lang="en-US" sz="2000" kern="1200" dirty="0"/>
        </a:p>
      </dsp:txBody>
      <dsp:txXfrm>
        <a:off x="551469" y="42008"/>
        <a:ext cx="7489881" cy="266521"/>
      </dsp:txXfrm>
    </dsp:sp>
    <dsp:sp modelId="{27951956-8D0A-EF48-A257-571A4FB5739F}">
      <dsp:nvSpPr>
        <dsp:cNvPr id="0" name=""/>
        <dsp:cNvSpPr/>
      </dsp:nvSpPr>
      <dsp:spPr>
        <a:xfrm>
          <a:off x="0" y="1239180"/>
          <a:ext cx="10741025" cy="941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23" tIns="270764" rIns="8336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Extremely </a:t>
          </a:r>
          <a:r>
            <a:rPr lang="en-US" sz="1800" kern="1200" dirty="0" smtClean="0">
              <a:solidFill>
                <a:srgbClr val="31859C"/>
              </a:solidFill>
            </a:rPr>
            <a:t>Heterogeneous data </a:t>
          </a:r>
          <a:r>
            <a:rPr lang="en-US" sz="1800" kern="1200" dirty="0" smtClean="0"/>
            <a:t>environment</a:t>
          </a:r>
          <a:endParaRPr lang="en-US" sz="1800" kern="1200" dirty="0"/>
        </a:p>
        <a:p>
          <a:pPr marL="171450" lvl="1" indent="-171450" algn="l" defTabSz="800100">
            <a:lnSpc>
              <a:spcPct val="90000"/>
            </a:lnSpc>
            <a:spcBef>
              <a:spcPct val="0"/>
            </a:spcBef>
            <a:spcAft>
              <a:spcPct val="15000"/>
            </a:spcAft>
            <a:buChar char="••"/>
          </a:pPr>
          <a:r>
            <a:rPr lang="en-US" sz="1800" kern="1200" dirty="0" smtClean="0"/>
            <a:t>Structured and unstructured</a:t>
          </a:r>
          <a:endParaRPr lang="en-US" sz="1800" kern="1200" dirty="0"/>
        </a:p>
      </dsp:txBody>
      <dsp:txXfrm>
        <a:off x="0" y="1239180"/>
        <a:ext cx="10741025" cy="941850"/>
      </dsp:txXfrm>
    </dsp:sp>
    <dsp:sp modelId="{2C200463-73DC-8C46-BF0F-17BE93C72812}">
      <dsp:nvSpPr>
        <dsp:cNvPr id="0" name=""/>
        <dsp:cNvSpPr/>
      </dsp:nvSpPr>
      <dsp:spPr>
        <a:xfrm>
          <a:off x="537051" y="1143117"/>
          <a:ext cx="7518717" cy="2879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4190" tIns="0" rIns="284190" bIns="0" numCol="1" spcCol="1270" anchor="ctr" anchorCtr="0">
          <a:noAutofit/>
        </a:bodyPr>
        <a:lstStyle/>
        <a:p>
          <a:pPr lvl="0" algn="l" defTabSz="889000">
            <a:lnSpc>
              <a:spcPct val="90000"/>
            </a:lnSpc>
            <a:spcBef>
              <a:spcPct val="0"/>
            </a:spcBef>
            <a:spcAft>
              <a:spcPct val="35000"/>
            </a:spcAft>
          </a:pPr>
          <a:r>
            <a:rPr lang="en-US" sz="2000" kern="1200" dirty="0" smtClean="0"/>
            <a:t>Provide</a:t>
          </a:r>
          <a:r>
            <a:rPr lang="en-US" sz="2000" kern="1200" baseline="0" dirty="0" smtClean="0"/>
            <a:t> Storage for large data volume </a:t>
          </a:r>
          <a:endParaRPr lang="en-US" sz="2000" kern="1200" dirty="0"/>
        </a:p>
      </dsp:txBody>
      <dsp:txXfrm>
        <a:off x="551107" y="1157173"/>
        <a:ext cx="7490605" cy="259830"/>
      </dsp:txXfrm>
    </dsp:sp>
    <dsp:sp modelId="{B6444B10-DBD9-7541-A450-57FD043E9DE3}">
      <dsp:nvSpPr>
        <dsp:cNvPr id="0" name=""/>
        <dsp:cNvSpPr/>
      </dsp:nvSpPr>
      <dsp:spPr>
        <a:xfrm>
          <a:off x="0" y="2340976"/>
          <a:ext cx="10741025" cy="941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23" tIns="270764" rIns="8336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Large number </a:t>
          </a:r>
          <a:r>
            <a:rPr lang="en-US" sz="1800" kern="1200" dirty="0" smtClean="0">
              <a:solidFill>
                <a:srgbClr val="31859C"/>
              </a:solidFill>
            </a:rPr>
            <a:t>of mission-critical data systems </a:t>
          </a:r>
          <a:r>
            <a:rPr lang="en-US" sz="1800" kern="1200" dirty="0" smtClean="0"/>
            <a:t>need to be integrated</a:t>
          </a:r>
          <a:endParaRPr lang="en-US" sz="1800" kern="1200" dirty="0"/>
        </a:p>
        <a:p>
          <a:pPr marL="171450" lvl="1" indent="-171450" algn="l" defTabSz="800100">
            <a:lnSpc>
              <a:spcPct val="90000"/>
            </a:lnSpc>
            <a:spcBef>
              <a:spcPct val="0"/>
            </a:spcBef>
            <a:spcAft>
              <a:spcPct val="15000"/>
            </a:spcAft>
            <a:buChar char="••"/>
          </a:pPr>
          <a:r>
            <a:rPr lang="en-US" sz="1800" kern="1200" dirty="0" smtClean="0"/>
            <a:t>Logging, fault tracking, major events, etc</a:t>
          </a:r>
          <a:r>
            <a:rPr lang="en-US" sz="1500" kern="1200" dirty="0" smtClean="0"/>
            <a:t>.</a:t>
          </a:r>
          <a:endParaRPr lang="en-US" sz="1500" kern="1200" dirty="0"/>
        </a:p>
      </dsp:txBody>
      <dsp:txXfrm>
        <a:off x="0" y="2340976"/>
        <a:ext cx="10741025" cy="941850"/>
      </dsp:txXfrm>
    </dsp:sp>
    <dsp:sp modelId="{DB76E880-E7EA-3D47-BE59-A3B87FE1DF90}">
      <dsp:nvSpPr>
        <dsp:cNvPr id="0" name=""/>
        <dsp:cNvSpPr/>
      </dsp:nvSpPr>
      <dsp:spPr>
        <a:xfrm>
          <a:off x="537051" y="2251230"/>
          <a:ext cx="7518717" cy="2816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4190" tIns="0" rIns="284190" bIns="0" numCol="1" spcCol="1270" anchor="ctr" anchorCtr="0">
          <a:noAutofit/>
        </a:bodyPr>
        <a:lstStyle/>
        <a:p>
          <a:pPr lvl="0" algn="l" defTabSz="889000">
            <a:lnSpc>
              <a:spcPct val="90000"/>
            </a:lnSpc>
            <a:spcBef>
              <a:spcPct val="0"/>
            </a:spcBef>
            <a:spcAft>
              <a:spcPct val="35000"/>
            </a:spcAft>
          </a:pPr>
          <a:r>
            <a:rPr lang="en-US" sz="2000" kern="1200" dirty="0" smtClean="0"/>
            <a:t>Integration with existing data repositories</a:t>
          </a:r>
          <a:endParaRPr lang="en-US" sz="2000" kern="1200" dirty="0"/>
        </a:p>
      </dsp:txBody>
      <dsp:txXfrm>
        <a:off x="550799" y="2264978"/>
        <a:ext cx="7491221" cy="254130"/>
      </dsp:txXfrm>
    </dsp:sp>
    <dsp:sp modelId="{E9524DD5-B1B8-6548-8036-63684B8886F9}">
      <dsp:nvSpPr>
        <dsp:cNvPr id="0" name=""/>
        <dsp:cNvSpPr/>
      </dsp:nvSpPr>
      <dsp:spPr>
        <a:xfrm>
          <a:off x="0" y="3556522"/>
          <a:ext cx="10741025" cy="941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3623" tIns="270764" rIns="8336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Batch predicted models deployed for real time monitoring and control</a:t>
          </a:r>
          <a:endParaRPr lang="en-US" sz="1800" kern="1200" dirty="0"/>
        </a:p>
        <a:p>
          <a:pPr marL="171450" lvl="1" indent="-171450" algn="l" defTabSz="800100">
            <a:lnSpc>
              <a:spcPct val="90000"/>
            </a:lnSpc>
            <a:spcBef>
              <a:spcPct val="0"/>
            </a:spcBef>
            <a:spcAft>
              <a:spcPct val="15000"/>
            </a:spcAft>
            <a:buChar char="••"/>
          </a:pPr>
          <a:r>
            <a:rPr lang="en-US" sz="1800" kern="1200" dirty="0" smtClean="0"/>
            <a:t>Deliver </a:t>
          </a:r>
          <a:r>
            <a:rPr lang="en-US" sz="1800" kern="1200" dirty="0" smtClean="0">
              <a:solidFill>
                <a:srgbClr val="31859C"/>
              </a:solidFill>
            </a:rPr>
            <a:t>self-service Information Discovery </a:t>
          </a:r>
          <a:endParaRPr lang="en-US" sz="1800" kern="1200" dirty="0">
            <a:solidFill>
              <a:srgbClr val="31859C"/>
            </a:solidFill>
          </a:endParaRPr>
        </a:p>
      </dsp:txBody>
      <dsp:txXfrm>
        <a:off x="0" y="3556522"/>
        <a:ext cx="10741025" cy="941850"/>
      </dsp:txXfrm>
    </dsp:sp>
    <dsp:sp modelId="{0F3DA8FE-6E52-824A-8635-3DF73C675950}">
      <dsp:nvSpPr>
        <dsp:cNvPr id="0" name=""/>
        <dsp:cNvSpPr/>
      </dsp:nvSpPr>
      <dsp:spPr>
        <a:xfrm>
          <a:off x="537051" y="3353026"/>
          <a:ext cx="7518717" cy="39537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4190" tIns="0" rIns="284190" bIns="0" numCol="1" spcCol="1270" anchor="ctr" anchorCtr="0">
          <a:noAutofit/>
        </a:bodyPr>
        <a:lstStyle/>
        <a:p>
          <a:pPr lvl="0" algn="l" defTabSz="889000">
            <a:lnSpc>
              <a:spcPct val="90000"/>
            </a:lnSpc>
            <a:spcBef>
              <a:spcPct val="0"/>
            </a:spcBef>
            <a:spcAft>
              <a:spcPct val="35000"/>
            </a:spcAft>
          </a:pPr>
          <a:r>
            <a:rPr lang="en-US" sz="2000" kern="1200" dirty="0" smtClean="0"/>
            <a:t>Deliver real-time, batch analytics and information discovery</a:t>
          </a:r>
          <a:r>
            <a:rPr lang="en-US" sz="2400" kern="1200" dirty="0" smtClean="0"/>
            <a:t> </a:t>
          </a:r>
          <a:endParaRPr lang="en-US" sz="2400" kern="1200" dirty="0"/>
        </a:p>
      </dsp:txBody>
      <dsp:txXfrm>
        <a:off x="556352" y="3372327"/>
        <a:ext cx="7480115" cy="356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89171-F396-5A48-BE9C-6B9A029F06A6}">
      <dsp:nvSpPr>
        <dsp:cNvPr id="0" name=""/>
        <dsp:cNvSpPr/>
      </dsp:nvSpPr>
      <dsp:spPr>
        <a:xfrm>
          <a:off x="0" y="256062"/>
          <a:ext cx="10601325" cy="12332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2781" tIns="604012" rIns="82278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FCC RAMS studies will be needed to assess the feasibility of such a large scale project</a:t>
          </a:r>
          <a:endParaRPr lang="en-US" sz="1800" kern="1200" dirty="0"/>
        </a:p>
      </dsp:txBody>
      <dsp:txXfrm>
        <a:off x="0" y="256062"/>
        <a:ext cx="10601325" cy="1233225"/>
      </dsp:txXfrm>
    </dsp:sp>
    <dsp:sp modelId="{A22F9246-E8C1-6443-8C05-50297C93C367}">
      <dsp:nvSpPr>
        <dsp:cNvPr id="0" name=""/>
        <dsp:cNvSpPr/>
      </dsp:nvSpPr>
      <dsp:spPr>
        <a:xfrm>
          <a:off x="530066" y="89340"/>
          <a:ext cx="9452925" cy="65887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493" tIns="0" rIns="280493" bIns="0" numCol="1" spcCol="1270" anchor="ctr" anchorCtr="0">
          <a:noAutofit/>
        </a:bodyPr>
        <a:lstStyle/>
        <a:p>
          <a:pPr lvl="0" algn="l" defTabSz="800100">
            <a:lnSpc>
              <a:spcPct val="90000"/>
            </a:lnSpc>
            <a:spcBef>
              <a:spcPct val="0"/>
            </a:spcBef>
            <a:spcAft>
              <a:spcPct val="35000"/>
            </a:spcAft>
          </a:pPr>
          <a:r>
            <a:rPr lang="en-US" sz="1800" kern="1200" dirty="0" smtClean="0"/>
            <a:t>Model the accelerator complex and to simulate the particle acceleration process.</a:t>
          </a:r>
          <a:endParaRPr lang="en-US" sz="1800" kern="1200" dirty="0"/>
        </a:p>
      </dsp:txBody>
      <dsp:txXfrm>
        <a:off x="562230" y="121504"/>
        <a:ext cx="9388597" cy="594545"/>
      </dsp:txXfrm>
    </dsp:sp>
    <dsp:sp modelId="{27951956-8D0A-EF48-A257-571A4FB5739F}">
      <dsp:nvSpPr>
        <dsp:cNvPr id="0" name=""/>
        <dsp:cNvSpPr/>
      </dsp:nvSpPr>
      <dsp:spPr>
        <a:xfrm>
          <a:off x="0" y="1860181"/>
          <a:ext cx="10601325" cy="12789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2781" tIns="604012" rIns="82278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Key indicators for the performance of circular colliders</a:t>
          </a:r>
          <a:endParaRPr lang="en-US" sz="1800" kern="1200" dirty="0"/>
        </a:p>
        <a:p>
          <a:pPr marL="171450" lvl="1" indent="-171450" algn="l" defTabSz="800100">
            <a:lnSpc>
              <a:spcPct val="90000"/>
            </a:lnSpc>
            <a:spcBef>
              <a:spcPct val="0"/>
            </a:spcBef>
            <a:spcAft>
              <a:spcPct val="15000"/>
            </a:spcAft>
            <a:buChar char="••"/>
          </a:pPr>
          <a:r>
            <a:rPr lang="en-US" sz="1800" kern="1200" dirty="0" smtClean="0"/>
            <a:t>For the HL-LHC availability will be one of the fundamental  </a:t>
          </a:r>
          <a:endParaRPr lang="en-US" sz="1800" kern="1200" dirty="0"/>
        </a:p>
      </dsp:txBody>
      <dsp:txXfrm>
        <a:off x="0" y="1860181"/>
        <a:ext cx="10601325" cy="1278900"/>
      </dsp:txXfrm>
    </dsp:sp>
    <dsp:sp modelId="{2C200463-73DC-8C46-BF0F-17BE93C72812}">
      <dsp:nvSpPr>
        <dsp:cNvPr id="0" name=""/>
        <dsp:cNvSpPr/>
      </dsp:nvSpPr>
      <dsp:spPr>
        <a:xfrm>
          <a:off x="530066" y="1645887"/>
          <a:ext cx="9452925" cy="64233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493" tIns="0" rIns="280493" bIns="0" numCol="1" spcCol="1270" anchor="ctr" anchorCtr="0">
          <a:noAutofit/>
        </a:bodyPr>
        <a:lstStyle/>
        <a:p>
          <a:pPr lvl="0" algn="l" defTabSz="800100">
            <a:lnSpc>
              <a:spcPct val="90000"/>
            </a:lnSpc>
            <a:spcBef>
              <a:spcPct val="0"/>
            </a:spcBef>
            <a:spcAft>
              <a:spcPct val="35000"/>
            </a:spcAft>
          </a:pPr>
          <a:r>
            <a:rPr lang="en-US" sz="1800" kern="1200" dirty="0" smtClean="0"/>
            <a:t>Reliability and Availability Study</a:t>
          </a:r>
          <a:endParaRPr lang="en-US" sz="1800" kern="1200" dirty="0"/>
        </a:p>
      </dsp:txBody>
      <dsp:txXfrm>
        <a:off x="561422" y="1677243"/>
        <a:ext cx="9390213" cy="579621"/>
      </dsp:txXfrm>
    </dsp:sp>
    <dsp:sp modelId="{B6444B10-DBD9-7541-A450-57FD043E9DE3}">
      <dsp:nvSpPr>
        <dsp:cNvPr id="0" name=""/>
        <dsp:cNvSpPr/>
      </dsp:nvSpPr>
      <dsp:spPr>
        <a:xfrm>
          <a:off x="0" y="3495884"/>
          <a:ext cx="10601325" cy="10048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2781" tIns="604012" rIns="82278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FCC, Tampere University of Technology and CERN openlab</a:t>
          </a:r>
          <a:endParaRPr lang="en-US" sz="1800" kern="1200" dirty="0"/>
        </a:p>
      </dsp:txBody>
      <dsp:txXfrm>
        <a:off x="0" y="3495884"/>
        <a:ext cx="10601325" cy="1004850"/>
      </dsp:txXfrm>
    </dsp:sp>
    <dsp:sp modelId="{DB76E880-E7EA-3D47-BE59-A3B87FE1DF90}">
      <dsp:nvSpPr>
        <dsp:cNvPr id="0" name=""/>
        <dsp:cNvSpPr/>
      </dsp:nvSpPr>
      <dsp:spPr>
        <a:xfrm>
          <a:off x="530066" y="3295681"/>
          <a:ext cx="9452925" cy="6282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493" tIns="0" rIns="280493" bIns="0" numCol="1" spcCol="1270" anchor="ctr" anchorCtr="0">
          <a:noAutofit/>
        </a:bodyPr>
        <a:lstStyle/>
        <a:p>
          <a:pPr lvl="0" algn="l" defTabSz="800100">
            <a:lnSpc>
              <a:spcPct val="90000"/>
            </a:lnSpc>
            <a:spcBef>
              <a:spcPct val="0"/>
            </a:spcBef>
            <a:spcAft>
              <a:spcPct val="35000"/>
            </a:spcAft>
          </a:pPr>
          <a:r>
            <a:rPr lang="en-US" sz="1800" kern="1200" dirty="0" smtClean="0"/>
            <a:t>Collaboration project</a:t>
          </a:r>
          <a:endParaRPr lang="en-US" sz="1800" kern="1200" dirty="0"/>
        </a:p>
      </dsp:txBody>
      <dsp:txXfrm>
        <a:off x="560734" y="3326349"/>
        <a:ext cx="9391589" cy="566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6/10/15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11</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12</a:t>
            </a:fld>
            <a:endParaRPr lang="en-GB">
              <a:solidFill>
                <a:srgbClr val="5F5F5F"/>
              </a:solidFill>
              <a:latin typeface="Calibri"/>
            </a:endParaRPr>
          </a:p>
        </p:txBody>
      </p:sp>
    </p:spTree>
    <p:extLst>
      <p:ext uri="{BB962C8B-B14F-4D97-AF65-F5344CB8AC3E}">
        <p14:creationId xmlns:p14="http://schemas.microsoft.com/office/powerpoint/2010/main" val="329378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13</a:t>
            </a:fld>
            <a:endParaRPr lang="en-GB">
              <a:solidFill>
                <a:srgbClr val="5F5F5F"/>
              </a:solidFill>
              <a:latin typeface="Calibri"/>
            </a:endParaRPr>
          </a:p>
        </p:txBody>
      </p:sp>
    </p:spTree>
    <p:extLst>
      <p:ext uri="{BB962C8B-B14F-4D97-AF65-F5344CB8AC3E}">
        <p14:creationId xmlns:p14="http://schemas.microsoft.com/office/powerpoint/2010/main" val="3293788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14</a:t>
            </a:fld>
            <a:endParaRPr lang="en-GB">
              <a:solidFill>
                <a:srgbClr val="5F5F5F"/>
              </a:solidFill>
              <a:latin typeface="Calibri"/>
            </a:endParaRPr>
          </a:p>
        </p:txBody>
      </p:sp>
    </p:spTree>
    <p:extLst>
      <p:ext uri="{BB962C8B-B14F-4D97-AF65-F5344CB8AC3E}">
        <p14:creationId xmlns:p14="http://schemas.microsoft.com/office/powerpoint/2010/main" val="329378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15</a:t>
            </a:fld>
            <a:endParaRPr lang="en-GB">
              <a:solidFill>
                <a:srgbClr val="5F5F5F"/>
              </a:solidFill>
              <a:latin typeface="Calibri"/>
            </a:endParaRPr>
          </a:p>
        </p:txBody>
      </p:sp>
    </p:spTree>
    <p:extLst>
      <p:ext uri="{BB962C8B-B14F-4D97-AF65-F5344CB8AC3E}">
        <p14:creationId xmlns:p14="http://schemas.microsoft.com/office/powerpoint/2010/main" val="329378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16</a:t>
            </a:fld>
            <a:endParaRPr lang="en-GB">
              <a:solidFill>
                <a:srgbClr val="5F5F5F"/>
              </a:solidFill>
              <a:latin typeface="Calibri"/>
            </a:endParaRPr>
          </a:p>
        </p:txBody>
      </p:sp>
    </p:spTree>
    <p:extLst>
      <p:ext uri="{BB962C8B-B14F-4D97-AF65-F5344CB8AC3E}">
        <p14:creationId xmlns:p14="http://schemas.microsoft.com/office/powerpoint/2010/main" val="271366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17</a:t>
            </a:fld>
            <a:endParaRPr lang="en-GB">
              <a:solidFill>
                <a:srgbClr val="5F5F5F"/>
              </a:solidFill>
              <a:latin typeface="Calibri"/>
            </a:endParaRPr>
          </a:p>
        </p:txBody>
      </p:sp>
    </p:spTree>
    <p:extLst>
      <p:ext uri="{BB962C8B-B14F-4D97-AF65-F5344CB8AC3E}">
        <p14:creationId xmlns:p14="http://schemas.microsoft.com/office/powerpoint/2010/main" val="2713661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18</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Cloud services are typically</a:t>
            </a:r>
            <a:r>
              <a:rPr lang="en-US" baseline="0" dirty="0" smtClean="0"/>
              <a:t> in 3 flavors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val="198989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kern="1200" dirty="0" smtClean="0">
                <a:solidFill>
                  <a:schemeClr val="tx1"/>
                </a:solidFill>
                <a:latin typeface="+mn-lt"/>
                <a:ea typeface="+mn-ea"/>
                <a:cs typeface="+mn-cs"/>
              </a:rPr>
              <a:t>Infrastructure completes the picture</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Elastic compute capacity to address growing business needs</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Oracle Cloud Infrastructure as a Service (IaaS) offers a set of core infrastructure capabilities like elastic compute and storage to provide customers the ability to run any workload in the cloud.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val="149900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700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dirty="0"/>
          </a:p>
        </p:txBody>
      </p:sp>
    </p:spTree>
    <p:extLst>
      <p:ext uri="{BB962C8B-B14F-4D97-AF65-F5344CB8AC3E}">
        <p14:creationId xmlns:p14="http://schemas.microsoft.com/office/powerpoint/2010/main" val="428037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40000" lnSpcReduction="20000"/>
          </a:bodyPr>
          <a:lstStyle/>
          <a:p>
            <a:r>
              <a:rPr lang="en-US" dirty="0"/>
              <a:t>To connect this back to big data strategy, remember that the whole</a:t>
            </a:r>
            <a:r>
              <a:rPr lang="en-US" baseline="0" dirty="0"/>
              <a:t> point is to create value from data capital. We’re now talking about </a:t>
            </a:r>
            <a:r>
              <a:rPr lang="en-US" b="1" baseline="0" dirty="0"/>
              <a:t>how</a:t>
            </a:r>
            <a:r>
              <a:rPr lang="en-US" baseline="0" dirty="0"/>
              <a:t> you do that.</a:t>
            </a:r>
          </a:p>
          <a:p>
            <a:endParaRPr lang="en-US" baseline="0" dirty="0"/>
          </a:p>
          <a:p>
            <a:r>
              <a:rPr lang="en-US" baseline="0" dirty="0"/>
              <a:t>Bringing big data into the enterprise relies on all the things you already know how to do  -- integrating, managing, analyzing, and acting on data – but makes them all harder. Because in each case you have to bring together systems of record containing data you carefully curate and silos of innovation containing data that’s born in many different formats, changes its shape frequently and sometimes is completely beyond your control.</a:t>
            </a:r>
          </a:p>
          <a:p>
            <a:endParaRPr lang="en-US" baseline="0" dirty="0"/>
          </a:p>
          <a:p>
            <a:r>
              <a:rPr lang="en-US" baseline="0" dirty="0"/>
              <a:t>You’ll need Big Data Integration, including both streaming capability for real-time capture like sensor data from oil drills or medical devices plus batch capability for inevitable bulk loads from new sources or data replication across distributed data centers for disaster recovery.</a:t>
            </a:r>
          </a:p>
          <a:p>
            <a:endParaRPr lang="en-US" baseline="0" dirty="0"/>
          </a:p>
          <a:p>
            <a:r>
              <a:rPr lang="en-US" baseline="0" dirty="0"/>
              <a:t>All the data you capture has to land somewhere, so you’ll need big data management consisting of both data reservoirs and data warehouses. A data reservoir is a Hadoop cluster that lets you pour in highly diverse data and scale out at low cost. The data warehouse is the critical respository you already know. But in a world of big data, it also will have to deliver more processing power and storage at lower total cost of ownership. These two live side-by-side and, wherever possible, should act as one, single, high-performance system.</a:t>
            </a:r>
          </a:p>
          <a:p>
            <a:endParaRPr lang="en-US" baseline="0" dirty="0"/>
          </a:p>
          <a:p>
            <a:r>
              <a:rPr lang="en-US" baseline="0" dirty="0"/>
              <a:t>One of the most important places where all this data gets used is in Big Data Analytics. This includes highly flexible discovery environments where managers can explore diverse data and learn from it before it’s organized into a nice, neat model. It also includes the full range of business analytics found in BI and EPM. In addition, Big Data Analytics must provide tools for data scientists to conduct experiments, moving back and forth between in-the-lab theory and in-production practice. It’s in Big Data Analytics demands the seamless interoperation of systems of record and silos of convenience.</a:t>
            </a:r>
          </a:p>
          <a:p>
            <a:endParaRPr lang="en-US" baseline="0" dirty="0"/>
          </a:p>
          <a:p>
            <a:r>
              <a:rPr lang="en-US" baseline="0" dirty="0"/>
              <a:t>Of course, you have to act on this data ultimately, and Big Data Applications make this possible. These apps may include embedded analytics from based on data in the reservoir or warehouse or both, delivered to mobile devices or to the desktop through Web apps. They may also include on-device applications in connected things, like microcontrollers in buildings, enabling the equipment to take data-driven action on your behalf. The actions then produce data which starts the cycle all over again.</a:t>
            </a:r>
          </a:p>
          <a:p>
            <a:endParaRPr lang="en-US" baseline="0" dirty="0"/>
          </a:p>
          <a:p>
            <a:r>
              <a:rPr lang="en-US" baseline="0" dirty="0"/>
              <a:t>And, of course, you may choose to deploy these capabilities using public cloud services, private cloud or on-premise deployments, or (most likely) a combination of all three.</a:t>
            </a:r>
          </a:p>
        </p:txBody>
      </p:sp>
      <p:sp>
        <p:nvSpPr>
          <p:cNvPr id="4" name="Slide Number Placeholder 3"/>
          <p:cNvSpPr>
            <a:spLocks noGrp="1"/>
          </p:cNvSpPr>
          <p:nvPr>
            <p:ph type="sldNum" sz="quarter" idx="10"/>
          </p:nvPr>
        </p:nvSpPr>
        <p:spPr/>
        <p:txBody>
          <a:bodyPr/>
          <a:lstStyle/>
          <a:p>
            <a:fld id="{8C72D9AE-7182-4680-8F79-479C4181FF08}" type="slidenum">
              <a:rPr lang="en-US" smtClean="0"/>
              <a:t>22</a:t>
            </a:fld>
            <a:endParaRPr lang="en-US" dirty="0"/>
          </a:p>
        </p:txBody>
      </p:sp>
    </p:spTree>
    <p:extLst>
      <p:ext uri="{BB962C8B-B14F-4D97-AF65-F5344CB8AC3E}">
        <p14:creationId xmlns:p14="http://schemas.microsoft.com/office/powerpoint/2010/main" val="893181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val="224569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24</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25</a:t>
            </a:fld>
            <a:endParaRPr lang="en-GB">
              <a:solidFill>
                <a:srgbClr val="5F5F5F"/>
              </a:solidFill>
              <a:latin typeface="Calibri"/>
            </a:endParaRPr>
          </a:p>
        </p:txBody>
      </p:sp>
    </p:spTree>
    <p:extLst>
      <p:ext uri="{BB962C8B-B14F-4D97-AF65-F5344CB8AC3E}">
        <p14:creationId xmlns:p14="http://schemas.microsoft.com/office/powerpoint/2010/main" val="3293788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26</a:t>
            </a:fld>
            <a:endParaRPr lang="en-GB">
              <a:solidFill>
                <a:srgbClr val="5F5F5F"/>
              </a:solidFill>
              <a:latin typeface="Calibri"/>
            </a:endParaRPr>
          </a:p>
        </p:txBody>
      </p:sp>
    </p:spTree>
    <p:extLst>
      <p:ext uri="{BB962C8B-B14F-4D97-AF65-F5344CB8AC3E}">
        <p14:creationId xmlns:p14="http://schemas.microsoft.com/office/powerpoint/2010/main" val="2713661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CERN</a:t>
            </a:r>
            <a:endParaRPr lang="en-US" dirty="0"/>
          </a:p>
        </p:txBody>
      </p:sp>
      <p:sp>
        <p:nvSpPr>
          <p:cNvPr id="4" name="Slide Number Placeholder 3"/>
          <p:cNvSpPr>
            <a:spLocks noGrp="1"/>
          </p:cNvSpPr>
          <p:nvPr>
            <p:ph type="sldNum" sz="quarter" idx="10"/>
          </p:nvPr>
        </p:nvSpPr>
        <p:spPr/>
        <p:txBody>
          <a:bodyPr/>
          <a:lstStyle/>
          <a:p>
            <a:pPr>
              <a:defRPr/>
            </a:pPr>
            <a:fld id="{F3EBDC04-82DE-414C-8AF1-057005818799}" type="slidenum">
              <a:rPr lang="en-US" smtClean="0">
                <a:solidFill>
                  <a:srgbClr val="5F5F5F"/>
                </a:solidFill>
                <a:latin typeface="Calibri"/>
              </a:rPr>
              <a:pPr>
                <a:defRPr/>
              </a:pPr>
              <a:t>27</a:t>
            </a:fld>
            <a:endParaRPr lang="en-US">
              <a:solidFill>
                <a:srgbClr val="5F5F5F"/>
              </a:solidFill>
              <a:latin typeface="Calibri"/>
            </a:endParaRPr>
          </a:p>
        </p:txBody>
      </p:sp>
    </p:spTree>
    <p:extLst>
      <p:ext uri="{BB962C8B-B14F-4D97-AF65-F5344CB8AC3E}">
        <p14:creationId xmlns:p14="http://schemas.microsoft.com/office/powerpoint/2010/main" val="2026598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327B0-3277-4758-B25E-AA3FDEA5C664}" type="slidenum">
              <a:rPr lang="en-GB" smtClean="0">
                <a:solidFill>
                  <a:srgbClr val="5F5F5F"/>
                </a:solidFill>
                <a:latin typeface="Calibri"/>
              </a:rPr>
              <a:pPr/>
              <a:t>28</a:t>
            </a:fld>
            <a:endParaRPr lang="en-GB">
              <a:solidFill>
                <a:srgbClr val="5F5F5F"/>
              </a:solidFill>
              <a:latin typeface="Calibri"/>
            </a:endParaRPr>
          </a:p>
        </p:txBody>
      </p:sp>
    </p:spTree>
    <p:extLst>
      <p:ext uri="{BB962C8B-B14F-4D97-AF65-F5344CB8AC3E}">
        <p14:creationId xmlns:p14="http://schemas.microsoft.com/office/powerpoint/2010/main" val="2713661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29</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30</a:t>
            </a:fld>
            <a:endParaRPr lang="en-US" dirty="0"/>
          </a:p>
        </p:txBody>
      </p:sp>
    </p:spTree>
    <p:extLst>
      <p:ext uri="{BB962C8B-B14F-4D97-AF65-F5344CB8AC3E}">
        <p14:creationId xmlns:p14="http://schemas.microsoft.com/office/powerpoint/2010/main" val="3991295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31</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dirty="0"/>
          </a:p>
        </p:txBody>
      </p:sp>
    </p:spTree>
    <p:extLst>
      <p:ext uri="{BB962C8B-B14F-4D97-AF65-F5344CB8AC3E}">
        <p14:creationId xmlns:p14="http://schemas.microsoft.com/office/powerpoint/2010/main" val="113126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dirty="0"/>
          </a:p>
        </p:txBody>
      </p:sp>
    </p:spTree>
    <p:extLst>
      <p:ext uri="{BB962C8B-B14F-4D97-AF65-F5344CB8AC3E}">
        <p14:creationId xmlns:p14="http://schemas.microsoft.com/office/powerpoint/2010/main" val="198110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2588" y="381000"/>
            <a:ext cx="4572000" cy="2573338"/>
          </a:xfrm>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lnSpc>
                <a:spcPct val="100000"/>
              </a:lnSpc>
              <a:spcBef>
                <a:spcPts val="3600"/>
              </a:spcBef>
              <a:defRPr sz="1800"/>
            </a:pPr>
            <a:r>
              <a:rPr sz="1200"/>
              <a:t>The basics of high-level accelerator operation require that operators can modify and send the correct settings to 10’s of thousands of accelerator devices, so that they can be executed in a coordinated way in order to produce the desired beam behavior. Operators can modify settings at many different levels, and any change needs to be reflected in all related settings. For example, it could be desirable to modify a low level parameter like a current of a quadruple magnet power converters, which will implicitly modify the so called tune of the accelerator. Likewise it may be desirable to take a top down approach and directly modify the tune. A full history of modifications is required, with support to revert to prior settings at any moment in time.</a:t>
            </a:r>
            <a:br>
              <a:rPr sz="1200"/>
            </a:br>
            <a:r>
              <a:rPr sz="1200"/>
              <a:t/>
            </a:r>
            <a:br>
              <a:rPr sz="1200"/>
            </a:br>
            <a:r>
              <a:rPr sz="1200"/>
              <a:t>Question to students - what technology would you use for this?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306621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cern.ch/openlab"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 Id="rId3" Type="http://schemas.openxmlformats.org/officeDocument/2006/relationships/image" Target="../media/image17.w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cern.ch/openlab"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cern.ch/openlab"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2369" y="2130427"/>
            <a:ext cx="5183226" cy="1586607"/>
          </a:xfrm>
        </p:spPr>
        <p:txBody>
          <a:bodyPr/>
          <a:lstStyle>
            <a:lvl1pPr>
              <a:defRPr/>
            </a:lvl1pPr>
          </a:lstStyle>
          <a:p>
            <a:r>
              <a:rPr lang="en-US" dirty="0" smtClean="0"/>
              <a:t>Title of the Presentation</a:t>
            </a:r>
            <a:endParaRPr lang="en-GB" dirty="0"/>
          </a:p>
        </p:txBody>
      </p:sp>
      <p:sp>
        <p:nvSpPr>
          <p:cNvPr id="3" name="Subtitle 2"/>
          <p:cNvSpPr>
            <a:spLocks noGrp="1"/>
          </p:cNvSpPr>
          <p:nvPr>
            <p:ph type="subTitle" idx="1" hasCustomPrompt="1"/>
          </p:nvPr>
        </p:nvSpPr>
        <p:spPr>
          <a:xfrm>
            <a:off x="6382369" y="3886201"/>
            <a:ext cx="5183226" cy="2231099"/>
          </a:xfrm>
        </p:spPr>
        <p:txBody>
          <a:bodyPr>
            <a:normAutofit/>
          </a:bodyPr>
          <a:lstStyle>
            <a:lvl1pPr marL="0" indent="0" algn="r">
              <a:buNone/>
              <a:defRPr sz="2400" baseline="0">
                <a:solidFill>
                  <a:schemeClr val="tx1">
                    <a:tint val="75000"/>
                  </a:schemeClr>
                </a:solidFill>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smtClean="0"/>
              <a:t>Conference/Meeting Name</a:t>
            </a:r>
            <a:br>
              <a:rPr lang="en-US" dirty="0" smtClean="0"/>
            </a:br>
            <a:r>
              <a:rPr lang="en-US" dirty="0" smtClean="0"/>
              <a:t>Author 1 First and Family Names</a:t>
            </a:r>
            <a:br>
              <a:rPr lang="en-US" dirty="0" smtClean="0"/>
            </a:br>
            <a:r>
              <a:rPr lang="en-US" dirty="0" smtClean="0"/>
              <a:t>Author 2 First and Family Names</a:t>
            </a:r>
            <a:br>
              <a:rPr lang="en-US" dirty="0" smtClean="0"/>
            </a:br>
            <a:r>
              <a:rPr lang="en-US" dirty="0" smtClean="0"/>
              <a:t>Etc.</a:t>
            </a:r>
            <a:endParaRPr lang="en-GB" dirty="0"/>
          </a:p>
        </p:txBody>
      </p:sp>
      <p:sp>
        <p:nvSpPr>
          <p:cNvPr id="8" name="Content Placeholder 7"/>
          <p:cNvSpPr>
            <a:spLocks noGrp="1"/>
          </p:cNvSpPr>
          <p:nvPr>
            <p:ph sz="quarter" idx="10" hasCustomPrompt="1"/>
          </p:nvPr>
        </p:nvSpPr>
        <p:spPr>
          <a:xfrm>
            <a:off x="1870646" y="3909053"/>
            <a:ext cx="3167825" cy="2112864"/>
          </a:xfrm>
        </p:spPr>
        <p:txBody>
          <a:bodyPr>
            <a:normAutofit/>
          </a:bodyPr>
          <a:lstStyle>
            <a:lvl1pPr>
              <a:defRPr sz="2700"/>
            </a:lvl1pPr>
          </a:lstStyle>
          <a:p>
            <a:pPr lvl="0"/>
            <a:r>
              <a:rPr lang="en-US" dirty="0" smtClean="0"/>
              <a:t>xx/xx/2014</a:t>
            </a:r>
            <a:endParaRPr lang="en-GB" dirty="0"/>
          </a:p>
        </p:txBody>
      </p:sp>
    </p:spTree>
    <p:extLst>
      <p:ext uri="{BB962C8B-B14F-4D97-AF65-F5344CB8AC3E}">
        <p14:creationId xmlns:p14="http://schemas.microsoft.com/office/powerpoint/2010/main" val="380264796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xx/xx/2014</a:t>
            </a:r>
            <a:endParaRPr lang="en-GB"/>
          </a:p>
        </p:txBody>
      </p:sp>
      <p:sp>
        <p:nvSpPr>
          <p:cNvPr id="4" name="Footer Placeholder 3"/>
          <p:cNvSpPr>
            <a:spLocks noGrp="1"/>
          </p:cNvSpPr>
          <p:nvPr>
            <p:ph type="ftr" sz="quarter" idx="11"/>
          </p:nvPr>
        </p:nvSpPr>
        <p:spPr/>
        <p:txBody>
          <a:bodyPr/>
          <a:lstStyle/>
          <a:p>
            <a:r>
              <a:rPr lang="en-GB" smtClean="0"/>
              <a:t>First Name and Family Name – CERN openlab</a:t>
            </a:r>
            <a:endParaRPr lang="en-GB"/>
          </a:p>
        </p:txBody>
      </p:sp>
      <p:sp>
        <p:nvSpPr>
          <p:cNvPr id="5" name="Slide Number Placeholder 4"/>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999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xx/xx/2014</a:t>
            </a:r>
            <a:endParaRPr lang="en-GB"/>
          </a:p>
        </p:txBody>
      </p:sp>
      <p:sp>
        <p:nvSpPr>
          <p:cNvPr id="3" name="Footer Placeholder 2"/>
          <p:cNvSpPr>
            <a:spLocks noGrp="1"/>
          </p:cNvSpPr>
          <p:nvPr>
            <p:ph type="ftr" sz="quarter" idx="11"/>
          </p:nvPr>
        </p:nvSpPr>
        <p:spPr/>
        <p:txBody>
          <a:bodyPr/>
          <a:lstStyle/>
          <a:p>
            <a:r>
              <a:rPr lang="en-GB" smtClean="0"/>
              <a:t>First Name and Family Name – CERN openlab</a:t>
            </a:r>
            <a:endParaRPr lang="en-GB"/>
          </a:p>
        </p:txBody>
      </p:sp>
      <p:sp>
        <p:nvSpPr>
          <p:cNvPr id="4" name="Slide Number Placeholder 3"/>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43670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GB"/>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68" indent="0">
              <a:buNone/>
              <a:defRPr sz="3700"/>
            </a:lvl2pPr>
            <a:lvl3pPr marL="1218936" indent="0">
              <a:buNone/>
              <a:defRPr sz="3200"/>
            </a:lvl3pPr>
            <a:lvl4pPr marL="1828404" indent="0">
              <a:buNone/>
              <a:defRPr sz="2700"/>
            </a:lvl4pPr>
            <a:lvl5pPr marL="2437872" indent="0">
              <a:buNone/>
              <a:defRPr sz="2700"/>
            </a:lvl5pPr>
            <a:lvl6pPr marL="3047340" indent="0">
              <a:buNone/>
              <a:defRPr sz="2700"/>
            </a:lvl6pPr>
            <a:lvl7pPr marL="3656808" indent="0">
              <a:buNone/>
              <a:defRPr sz="2700"/>
            </a:lvl7pPr>
            <a:lvl8pPr marL="4266275" indent="0">
              <a:buNone/>
              <a:defRPr sz="2700"/>
            </a:lvl8pPr>
            <a:lvl9pPr marL="4875744" indent="0">
              <a:buNone/>
              <a:defRPr sz="2700"/>
            </a:lvl9pPr>
          </a:lstStyle>
          <a:p>
            <a:endParaRPr lang="en-GB"/>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xx/xx/2014</a:t>
            </a:r>
            <a:endParaRPr lang="en-GB"/>
          </a:p>
        </p:txBody>
      </p:sp>
      <p:sp>
        <p:nvSpPr>
          <p:cNvPr id="6" name="Footer Placeholder 5"/>
          <p:cNvSpPr>
            <a:spLocks noGrp="1"/>
          </p:cNvSpPr>
          <p:nvPr>
            <p:ph type="ftr" sz="quarter" idx="11"/>
          </p:nvPr>
        </p:nvSpPr>
        <p:spPr/>
        <p:txBody>
          <a:bodyPr/>
          <a:lstStyle/>
          <a:p>
            <a:r>
              <a:rPr lang="en-GB" smtClean="0"/>
              <a:t>First Name and Family Name – CERN openlab</a:t>
            </a:r>
            <a:endParaRPr lang="en-GB"/>
          </a:p>
        </p:txBody>
      </p:sp>
      <p:sp>
        <p:nvSpPr>
          <p:cNvPr id="7" name="Slide Number Placeholder 6"/>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118152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xx/xx/2014</a:t>
            </a:r>
            <a:endParaRPr lang="en-GB"/>
          </a:p>
        </p:txBody>
      </p:sp>
      <p:sp>
        <p:nvSpPr>
          <p:cNvPr id="3" name="Footer Placeholder 2"/>
          <p:cNvSpPr>
            <a:spLocks noGrp="1"/>
          </p:cNvSpPr>
          <p:nvPr>
            <p:ph type="ftr" sz="quarter" idx="11"/>
          </p:nvPr>
        </p:nvSpPr>
        <p:spPr/>
        <p:txBody>
          <a:bodyPr/>
          <a:lstStyle/>
          <a:p>
            <a:r>
              <a:rPr lang="en-GB" smtClean="0"/>
              <a:t>First Name and Family Name – CERN openlab</a:t>
            </a:r>
            <a:endParaRPr lang="en-GB"/>
          </a:p>
        </p:txBody>
      </p:sp>
      <p:sp>
        <p:nvSpPr>
          <p:cNvPr id="4" name="Slide Number Placeholder 3"/>
          <p:cNvSpPr>
            <a:spLocks noGrp="1"/>
          </p:cNvSpPr>
          <p:nvPr>
            <p:ph type="sldNum" sz="quarter" idx="12"/>
          </p:nvPr>
        </p:nvSpPr>
        <p:spPr/>
        <p:txBody>
          <a:bodyPr/>
          <a:lstStyle/>
          <a:p>
            <a:fld id="{94EB1264-2DC2-4921-94A1-13F831F55EAC}" type="slidenum">
              <a:rPr lang="en-GB" smtClean="0"/>
              <a:t>‹#›</a:t>
            </a:fld>
            <a:endParaRPr lang="en-GB"/>
          </a:p>
        </p:txBody>
      </p:sp>
      <p:sp>
        <p:nvSpPr>
          <p:cNvPr id="6" name="TextBox 5"/>
          <p:cNvSpPr txBox="1"/>
          <p:nvPr userDrawn="1"/>
        </p:nvSpPr>
        <p:spPr>
          <a:xfrm>
            <a:off x="3406814" y="2660917"/>
            <a:ext cx="4319355" cy="1025921"/>
          </a:xfrm>
          <a:prstGeom prst="rect">
            <a:avLst/>
          </a:prstGeom>
          <a:noFill/>
        </p:spPr>
        <p:txBody>
          <a:bodyPr wrap="square" lIns="121893" tIns="60947" rIns="121893" bIns="60947" rtlCol="0">
            <a:spAutoFit/>
          </a:bodyPr>
          <a:lstStyle/>
          <a:p>
            <a:r>
              <a:rPr lang="fr-CH" sz="5900" b="0" dirty="0" smtClean="0"/>
              <a:t>Questions?</a:t>
            </a:r>
            <a:endParaRPr lang="en-GB" sz="5900" b="0" dirty="0"/>
          </a:p>
        </p:txBody>
      </p:sp>
    </p:spTree>
    <p:extLst>
      <p:ext uri="{BB962C8B-B14F-4D97-AF65-F5344CB8AC3E}">
        <p14:creationId xmlns:p14="http://schemas.microsoft.com/office/powerpoint/2010/main" val="1642130864"/>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xx/xx/2014</a:t>
            </a:r>
            <a:endParaRPr lang="en-GB"/>
          </a:p>
        </p:txBody>
      </p:sp>
      <p:sp>
        <p:nvSpPr>
          <p:cNvPr id="3" name="Footer Placeholder 2"/>
          <p:cNvSpPr>
            <a:spLocks noGrp="1"/>
          </p:cNvSpPr>
          <p:nvPr>
            <p:ph type="ftr" sz="quarter" idx="11"/>
          </p:nvPr>
        </p:nvSpPr>
        <p:spPr/>
        <p:txBody>
          <a:bodyPr/>
          <a:lstStyle/>
          <a:p>
            <a:r>
              <a:rPr lang="en-GB" smtClean="0"/>
              <a:t>First Name and Family Name – CERN openlab</a:t>
            </a:r>
            <a:endParaRPr lang="en-GB"/>
          </a:p>
        </p:txBody>
      </p:sp>
      <p:sp>
        <p:nvSpPr>
          <p:cNvPr id="4" name="Slide Number Placeholder 3"/>
          <p:cNvSpPr>
            <a:spLocks noGrp="1"/>
          </p:cNvSpPr>
          <p:nvPr>
            <p:ph type="sldNum" sz="quarter" idx="12"/>
          </p:nvPr>
        </p:nvSpPr>
        <p:spPr/>
        <p:txBody>
          <a:bodyPr/>
          <a:lstStyle/>
          <a:p>
            <a:fld id="{94EB1264-2DC2-4921-94A1-13F831F55EAC}" type="slidenum">
              <a:rPr lang="en-GB" smtClean="0"/>
              <a:t>‹#›</a:t>
            </a:fld>
            <a:endParaRPr lang="en-GB"/>
          </a:p>
        </p:txBody>
      </p:sp>
      <p:sp>
        <p:nvSpPr>
          <p:cNvPr id="6" name="TextBox 5"/>
          <p:cNvSpPr txBox="1"/>
          <p:nvPr userDrawn="1"/>
        </p:nvSpPr>
        <p:spPr>
          <a:xfrm>
            <a:off x="0" y="2745311"/>
            <a:ext cx="12188825" cy="779700"/>
          </a:xfrm>
          <a:prstGeom prst="rect">
            <a:avLst/>
          </a:prstGeom>
          <a:noFill/>
        </p:spPr>
        <p:txBody>
          <a:bodyPr wrap="square" lIns="121893" tIns="60947" rIns="121893" bIns="60947" rtlCol="0">
            <a:spAutoFit/>
          </a:bodyPr>
          <a:lstStyle/>
          <a:p>
            <a:pPr algn="ctr"/>
            <a:r>
              <a:rPr lang="fr-CH" sz="4300" dirty="0" smtClean="0">
                <a:hlinkClick r:id="rId2"/>
              </a:rPr>
              <a:t>www.cern.ch/openlab</a:t>
            </a:r>
            <a:r>
              <a:rPr lang="fr-CH" sz="4300" dirty="0" smtClean="0"/>
              <a:t> </a:t>
            </a:r>
            <a:r>
              <a:rPr lang="en-GB" sz="4300" baseline="0" dirty="0" smtClean="0"/>
              <a:t> </a:t>
            </a:r>
            <a:endParaRPr lang="fr-CH" sz="4300" dirty="0" smtClean="0"/>
          </a:p>
        </p:txBody>
      </p:sp>
    </p:spTree>
    <p:extLst>
      <p:ext uri="{BB962C8B-B14F-4D97-AF65-F5344CB8AC3E}">
        <p14:creationId xmlns:p14="http://schemas.microsoft.com/office/powerpoint/2010/main" val="357775995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body" idx="1"/>
          </p:nvPr>
        </p:nvSpPr>
        <p:spPr>
          <a:xfrm>
            <a:off x="1190315" y="750094"/>
            <a:ext cx="9808195" cy="5357813"/>
          </a:xfrm>
          <a:prstGeom prst="rect">
            <a:avLst/>
          </a:prstGeom>
        </p:spPr>
        <p:txBody>
          <a:bodyPr>
            <a:noAutofit/>
          </a:bodyPr>
          <a:lstStyle>
            <a:lvl1pPr marL="747935" indent="-365304" defTabSz="382631">
              <a:spcBef>
                <a:spcPts val="5021"/>
              </a:spcBef>
              <a:buSzPct val="43000"/>
              <a:buBlip>
                <a:blip r:embed="rId3"/>
              </a:buBlip>
              <a:defRPr sz="3000">
                <a:latin typeface="Chalkduster"/>
                <a:ea typeface="Chalkduster"/>
                <a:cs typeface="Chalkduster"/>
                <a:sym typeface="Chalkduster"/>
              </a:defRPr>
            </a:lvl1pPr>
            <a:lvl2pPr marL="1204966" indent="-365304" defTabSz="382631">
              <a:spcBef>
                <a:spcPts val="5021"/>
              </a:spcBef>
              <a:buSzPct val="43000"/>
              <a:buBlip>
                <a:blip r:embed="rId3"/>
              </a:buBlip>
              <a:defRPr sz="3000">
                <a:latin typeface="Chalkduster"/>
                <a:ea typeface="Chalkduster"/>
                <a:cs typeface="Chalkduster"/>
                <a:sym typeface="Chalkduster"/>
              </a:defRPr>
            </a:lvl2pPr>
            <a:lvl3pPr marL="1651369" indent="-365304" defTabSz="382631">
              <a:spcBef>
                <a:spcPts val="5021"/>
              </a:spcBef>
              <a:buSzPct val="43000"/>
              <a:buBlip>
                <a:blip r:embed="rId3"/>
              </a:buBlip>
              <a:defRPr sz="3000">
                <a:latin typeface="Chalkduster"/>
                <a:ea typeface="Chalkduster"/>
                <a:cs typeface="Chalkduster"/>
                <a:sym typeface="Chalkduster"/>
              </a:defRPr>
            </a:lvl3pPr>
            <a:lvl4pPr marL="2129657" indent="-365304" defTabSz="382631">
              <a:spcBef>
                <a:spcPts val="5021"/>
              </a:spcBef>
              <a:buSzPct val="43000"/>
              <a:buBlip>
                <a:blip r:embed="rId3"/>
              </a:buBlip>
              <a:defRPr sz="3000">
                <a:latin typeface="Chalkduster"/>
                <a:ea typeface="Chalkduster"/>
                <a:cs typeface="Chalkduster"/>
                <a:sym typeface="Chalkduster"/>
              </a:defRPr>
            </a:lvl4pPr>
            <a:lvl5pPr marL="2618574" indent="-365304" defTabSz="382631">
              <a:spcBef>
                <a:spcPts val="5021"/>
              </a:spcBef>
              <a:buSzPct val="43000"/>
              <a:buBlip>
                <a:blip r:embed="rId3"/>
              </a:buBlip>
              <a:defRPr sz="3000">
                <a:latin typeface="Chalkduster"/>
                <a:ea typeface="Chalkduster"/>
                <a:cs typeface="Chalkduster"/>
                <a:sym typeface="Chalkduster"/>
              </a:defRPr>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
        <p:nvSpPr>
          <p:cNvPr id="31" name="Shape 31"/>
          <p:cNvSpPr>
            <a:spLocks noGrp="1"/>
          </p:cNvSpPr>
          <p:nvPr>
            <p:ph type="sldNum" sz="quarter" idx="2"/>
          </p:nvPr>
        </p:nvSpPr>
        <p:spPr>
          <a:xfrm>
            <a:off x="11678386" y="6518277"/>
            <a:ext cx="404483" cy="230832"/>
          </a:xfrm>
          <a:prstGeom prst="rect">
            <a:avLst/>
          </a:prstGeom>
          <a:ln w="12700">
            <a:miter lim="400000"/>
          </a:ln>
        </p:spPr>
        <p:txBody>
          <a:bodyPr wrap="none" lIns="0" tIns="0" rIns="0" bIns="0">
            <a:spAutoFit/>
          </a:bodyPr>
          <a:lstStyle>
            <a:lvl1pPr defTabSz="382631">
              <a:defRPr sz="1500">
                <a:latin typeface="Chalkduster"/>
                <a:ea typeface="Chalkduster"/>
                <a:cs typeface="Chalkduster"/>
                <a:sym typeface="Chalkduster"/>
              </a:defRPr>
            </a:lvl1pPr>
          </a:lstStyle>
          <a:p>
            <a:pPr lvl="0"/>
            <a:fld id="{86CB4B4D-7CA3-9044-876B-883B54F8677D}" type="slidenum">
              <a:t>‹#›</a:t>
            </a:fld>
            <a:endParaRPr/>
          </a:p>
        </p:txBody>
      </p:sp>
    </p:spTree>
    <p:extLst>
      <p:ext uri="{BB962C8B-B14F-4D97-AF65-F5344CB8AC3E}">
        <p14:creationId xmlns:p14="http://schemas.microsoft.com/office/powerpoint/2010/main" val="82704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0" name="Picture 9" descr="Oracle logo in white on red staging background" title="Oracle red bad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6/10/15</a:t>
            </a:fld>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8" descr="Oracle logo in white on red staging background" title="Oracle red badg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0"/>
          </p:nvPr>
        </p:nvSpPr>
        <p:spPr/>
        <p:txBody>
          <a:bodyPr/>
          <a:lstStyle>
            <a:lvl1pPr>
              <a:defRPr>
                <a:solidFill>
                  <a:srgbClr val="5F5F5F"/>
                </a:solidFill>
              </a:defRPr>
            </a:lvl1pPr>
          </a:lstStyle>
          <a:p>
            <a:fld id="{8DA0FC38-0FA5-4886-ABB4-D52548B1A4EE}" type="datetime1">
              <a:rPr lang="en-US" smtClean="0"/>
              <a:pPr/>
              <a:t>6/10/15</a:t>
            </a:fld>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title="Title Slide with Pictu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Oracle logo in white on red staging background" title="Oracle red bad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4"/>
          </p:nvPr>
        </p:nvSpPr>
        <p:spPr/>
        <p:txBody>
          <a:bodyPr/>
          <a:lstStyle>
            <a:lvl1pPr>
              <a:defRPr>
                <a:solidFill>
                  <a:schemeClr val="tx1"/>
                </a:solidFill>
              </a:defRPr>
            </a:lvl1pPr>
          </a:lstStyle>
          <a:p>
            <a:fld id="{4C505D5A-B256-44E1-AC96-C2C7474C5D8D}" type="datetime1">
              <a:rPr lang="en-US" smtClean="0"/>
              <a:pPr/>
              <a:t>6/10/15</a:t>
            </a:fld>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B3EEE87-DDB3-4675-99CC-7EF64D192D2F}" type="datetime1">
              <a:rPr lang="en-US" smtClean="0"/>
              <a:pPr/>
              <a:t>6/10/15</a:t>
            </a:fld>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title="Oracle red bad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xx/xx/2014</a:t>
            </a:r>
            <a:endParaRPr lang="en-GB"/>
          </a:p>
        </p:txBody>
      </p:sp>
      <p:sp>
        <p:nvSpPr>
          <p:cNvPr id="5" name="Footer Placeholder 4"/>
          <p:cNvSpPr>
            <a:spLocks noGrp="1"/>
          </p:cNvSpPr>
          <p:nvPr>
            <p:ph type="ftr" sz="quarter" idx="11"/>
          </p:nvPr>
        </p:nvSpPr>
        <p:spPr/>
        <p:txBody>
          <a:bodyPr/>
          <a:lstStyle/>
          <a:p>
            <a:r>
              <a:rPr lang="en-GB" smtClean="0"/>
              <a:t>First Name and Family Name – CERN openlab</a:t>
            </a:r>
            <a:endParaRPr lang="en-GB" dirty="0"/>
          </a:p>
        </p:txBody>
      </p:sp>
      <p:sp>
        <p:nvSpPr>
          <p:cNvPr id="6" name="Slide Number Placeholder 5"/>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83687499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73022D7-D716-4AF5-B755-D22F080AC54D}" type="datetime1">
              <a:rPr lang="en-US" smtClean="0"/>
              <a:pPr/>
              <a:t>6/10/15</a:t>
            </a:fld>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title="Oracle red bad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t>6/10/15</a:t>
            </a:fld>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7CD2E52-83C8-44FA-88AD-FB45DDFBF65F}" type="datetime1">
              <a:rPr lang="en-US" smtClean="0"/>
              <a:t>6/10/15</a:t>
            </a:fld>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B2EC637-D865-4A1A-B82E-96829CE60973}" type="datetime1">
              <a:rPr lang="en-US" smtClean="0"/>
              <a:t>6/10/15</a:t>
            </a:fld>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C69AA-31D1-4BE3-A7F9-4499E9495C0A}" type="datetime1">
              <a:rPr lang="en-US" smtClean="0"/>
              <a:t>6/10/15</a:t>
            </a:fld>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title="Section Header with Pictu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28D98802-C4BE-44EF-A775-109B41689843}" type="datetime1">
              <a:rPr lang="en-US" smtClean="0"/>
              <a:pPr/>
              <a:t>6/10/15</a:t>
            </a:fld>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pic>
        <p:nvPicPr>
          <p:cNvPr id="15" name="Picture 14" descr="Oracle logo in white on red staging background" title="Oracle red bad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B324B-18FF-4147-BA18-D36160E9F106}"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8D6732-15F2-4802-8009-37AC693C551A}"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5B7D2015-66F5-48BA-96D8-17D36F2E0AA3}"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B4BFE1CA-6658-4197-8E4E-2C35AF1F1E72}"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871044" y="3236980"/>
            <a:ext cx="9708340" cy="28891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GB" smtClean="0"/>
              <a:t>xx/xx/2014</a:t>
            </a:r>
            <a:endParaRPr lang="en-GB"/>
          </a:p>
        </p:txBody>
      </p:sp>
      <p:sp>
        <p:nvSpPr>
          <p:cNvPr id="5" name="Footer Placeholder 4"/>
          <p:cNvSpPr>
            <a:spLocks noGrp="1"/>
          </p:cNvSpPr>
          <p:nvPr>
            <p:ph type="ftr" sz="quarter" idx="11"/>
          </p:nvPr>
        </p:nvSpPr>
        <p:spPr/>
        <p:txBody>
          <a:bodyPr/>
          <a:lstStyle/>
          <a:p>
            <a:r>
              <a:rPr lang="en-GB" smtClean="0"/>
              <a:t>First Name and Family Name – CERN openlab</a:t>
            </a:r>
            <a:endParaRPr lang="en-GB"/>
          </a:p>
        </p:txBody>
      </p:sp>
      <p:sp>
        <p:nvSpPr>
          <p:cNvPr id="6" name="Slide Number Placeholder 5"/>
          <p:cNvSpPr>
            <a:spLocks noGrp="1"/>
          </p:cNvSpPr>
          <p:nvPr>
            <p:ph type="sldNum" sz="quarter" idx="12"/>
          </p:nvPr>
        </p:nvSpPr>
        <p:spPr/>
        <p:txBody>
          <a:bodyPr/>
          <a:lstStyle/>
          <a:p>
            <a:fld id="{94EB1264-2DC2-4921-94A1-13F831F55EAC}" type="slidenum">
              <a:rPr lang="en-GB" smtClean="0"/>
              <a:t>‹#›</a:t>
            </a:fld>
            <a:endParaRPr lang="en-GB"/>
          </a:p>
        </p:txBody>
      </p:sp>
      <p:sp>
        <p:nvSpPr>
          <p:cNvPr id="9" name="Picture Placeholder 8"/>
          <p:cNvSpPr>
            <a:spLocks noGrp="1"/>
          </p:cNvSpPr>
          <p:nvPr>
            <p:ph type="pic" sz="quarter" idx="13"/>
          </p:nvPr>
        </p:nvSpPr>
        <p:spPr>
          <a:xfrm>
            <a:off x="1870646" y="1701800"/>
            <a:ext cx="9693926" cy="1246717"/>
          </a:xfrm>
        </p:spPr>
        <p:txBody>
          <a:bodyPr/>
          <a:lstStyle/>
          <a:p>
            <a:endParaRPr lang="en-GB" dirty="0"/>
          </a:p>
        </p:txBody>
      </p:sp>
    </p:spTree>
    <p:extLst>
      <p:ext uri="{BB962C8B-B14F-4D97-AF65-F5344CB8AC3E}">
        <p14:creationId xmlns:p14="http://schemas.microsoft.com/office/powerpoint/2010/main" val="231355290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FBED1B2-9BE1-4BB3-AF93-47A294133177}"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BE9BFC2-4754-4D3F-B8B7-155C41C1ECF0}"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47832B4-CFEF-4C48-9F00-42AED7DD8CEE}"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703CB-F5F4-4371-82F0-CC855CC16EF3}"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887D-8006-4942-961D-3944DDB3075E}"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D9227421-3F85-42F8-BDFD-0A6C36E3C2FA}" type="datetime1">
              <a:rPr lang="en-US" smtClean="0"/>
              <a:t>6/10/15</a:t>
            </a:fld>
            <a:endParaRPr dirty="0"/>
          </a:p>
        </p:txBody>
      </p:sp>
      <p:sp>
        <p:nvSpPr>
          <p:cNvPr id="9" name="Slide Number Placeholder 8"/>
          <p:cNvSpPr>
            <a:spLocks noGrp="1"/>
          </p:cNvSpPr>
          <p:nvPr>
            <p:ph type="sldNum" sz="quarter" idx="12"/>
          </p:nvPr>
        </p:nvSpPr>
        <p:spPr/>
        <p:txBody>
          <a:bodyPr/>
          <a:lstStyle/>
          <a:p>
            <a:fld id="{C51EAA63-D034-42AE-91FA-B13B9518C7BE}" type="slidenum">
              <a:r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t>6/10/15</a:t>
            </a:fld>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t>6/10/15</a:t>
            </a:fld>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27CA-F831-46B0-9758-B6BAE0AF4EAB}" type="datetime1">
              <a:rPr lang="en-US" smtClean="0"/>
              <a:t>6/10/15</a:t>
            </a:fld>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C7CE-9D23-4A42-845E-2EB696664727}"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68" indent="0">
              <a:buNone/>
              <a:defRPr sz="2400">
                <a:solidFill>
                  <a:schemeClr val="tx1">
                    <a:tint val="75000"/>
                  </a:schemeClr>
                </a:solidFill>
              </a:defRPr>
            </a:lvl2pPr>
            <a:lvl3pPr marL="1218936" indent="0">
              <a:buNone/>
              <a:defRPr sz="2100">
                <a:solidFill>
                  <a:schemeClr val="tx1">
                    <a:tint val="75000"/>
                  </a:schemeClr>
                </a:solidFill>
              </a:defRPr>
            </a:lvl3pPr>
            <a:lvl4pPr marL="1828404" indent="0">
              <a:buNone/>
              <a:defRPr sz="1900">
                <a:solidFill>
                  <a:schemeClr val="tx1">
                    <a:tint val="75000"/>
                  </a:schemeClr>
                </a:solidFill>
              </a:defRPr>
            </a:lvl4pPr>
            <a:lvl5pPr marL="2437872" indent="0">
              <a:buNone/>
              <a:defRPr sz="1900">
                <a:solidFill>
                  <a:schemeClr val="tx1">
                    <a:tint val="75000"/>
                  </a:schemeClr>
                </a:solidFill>
              </a:defRPr>
            </a:lvl5pPr>
            <a:lvl6pPr marL="3047340" indent="0">
              <a:buNone/>
              <a:defRPr sz="1900">
                <a:solidFill>
                  <a:schemeClr val="tx1">
                    <a:tint val="75000"/>
                  </a:schemeClr>
                </a:solidFill>
              </a:defRPr>
            </a:lvl6pPr>
            <a:lvl7pPr marL="3656808" indent="0">
              <a:buNone/>
              <a:defRPr sz="1900">
                <a:solidFill>
                  <a:schemeClr val="tx1">
                    <a:tint val="75000"/>
                  </a:schemeClr>
                </a:solidFill>
              </a:defRPr>
            </a:lvl7pPr>
            <a:lvl8pPr marL="4266275" indent="0">
              <a:buNone/>
              <a:defRPr sz="1900">
                <a:solidFill>
                  <a:schemeClr val="tx1">
                    <a:tint val="75000"/>
                  </a:schemeClr>
                </a:solidFill>
              </a:defRPr>
            </a:lvl8pPr>
            <a:lvl9pPr marL="4875744" indent="0">
              <a:buNone/>
              <a:defRPr sz="19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GB" smtClean="0"/>
              <a:t>xx/xx/2014</a:t>
            </a:r>
            <a:endParaRPr lang="en-GB"/>
          </a:p>
        </p:txBody>
      </p:sp>
      <p:sp>
        <p:nvSpPr>
          <p:cNvPr id="5" name="Footer Placeholder 4"/>
          <p:cNvSpPr>
            <a:spLocks noGrp="1"/>
          </p:cNvSpPr>
          <p:nvPr>
            <p:ph type="ftr" sz="quarter" idx="11"/>
          </p:nvPr>
        </p:nvSpPr>
        <p:spPr/>
        <p:txBody>
          <a:bodyPr/>
          <a:lstStyle/>
          <a:p>
            <a:r>
              <a:rPr lang="en-GB" smtClean="0"/>
              <a:t>First Name and Family Name – CERN openlab</a:t>
            </a:r>
            <a:endParaRPr lang="en-GB"/>
          </a:p>
        </p:txBody>
      </p:sp>
      <p:sp>
        <p:nvSpPr>
          <p:cNvPr id="6" name="Slide Number Placeholder 5"/>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3984026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A32AB-378C-44A6-BBCB-4C90F374D0FC}"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7AD43-539D-4156-9FD6-437CAE9F93FE}"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94F0A-3A42-4B5D-A4C2-90E38C5A7947}"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title="iOS Smartphone and Tablet: Horizontal Layou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1BA0AC74-C01C-456F-BD5D-BCFFCE23EE8E}"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447B5AF-1809-4D52-BE60-78F570C83F44}"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pic>
        <p:nvPicPr>
          <p:cNvPr id="13" name="Picture 12" descr="Photos, screen captures, graphics can be inserted in a white mobile phone and tablet" title="iOS Smartphone and Tablet: Vertical Layou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title="Android Smartphone and Tablet: Horizont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1A2474AE-A74B-49A7-B5B1-A400C0D62D32}"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4B767A9A-D0AC-47FB-851D-810FC45BAB35}" type="datetime1">
              <a:rPr lang="en-US" smtClean="0"/>
              <a:t>6/10/15</a:t>
            </a:fld>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pic>
        <p:nvPicPr>
          <p:cNvPr id="19" name="Picture 18" descr="Photos, screen captures, graphics can be inserted in a white mobile phone and tablet" title="Android Smartphone and Tablet: Vertic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title="Large metric with 4-color photo"/>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Date Placeholder 4"/>
          <p:cNvSpPr>
            <a:spLocks noGrp="1"/>
          </p:cNvSpPr>
          <p:nvPr>
            <p:ph type="dt" sz="half" idx="10"/>
          </p:nvPr>
        </p:nvSpPr>
        <p:spPr/>
        <p:txBody>
          <a:bodyPr/>
          <a:lstStyle>
            <a:lvl1pPr>
              <a:defRPr>
                <a:solidFill>
                  <a:srgbClr val="5F5F5F"/>
                </a:solidFill>
              </a:defRPr>
            </a:lvl1pPr>
          </a:lstStyle>
          <a:p>
            <a:fld id="{4ADD7E43-24FB-40CC-971F-1AFB4F96D58C}" type="datetime1">
              <a:rPr lang="en-US" smtClean="0"/>
              <a:pPr/>
              <a:t>6/10/15</a:t>
            </a:fld>
            <a:endParaRPr lang="en-US" dirty="0"/>
          </a:p>
        </p:txBody>
      </p:sp>
      <p:sp>
        <p:nvSpPr>
          <p:cNvPr id="6" name="Footer Placeholder 5"/>
          <p:cNvSpPr>
            <a:spLocks noGrp="1"/>
          </p:cNvSpPr>
          <p:nvPr>
            <p:ph type="ftr" sz="quarter" idx="11"/>
          </p:nvPr>
        </p:nvSpPr>
        <p:spPr>
          <a:xfrm>
            <a:off x="8621423" y="6556248"/>
            <a:ext cx="2743200" cy="182880"/>
          </a:xfrm>
          <a:prstGeom prst="rect">
            <a:avLst/>
          </a:prstGeom>
        </p:spPr>
        <p:txBody>
          <a:bodyPr/>
          <a:lstStyle>
            <a:lvl1pPr>
              <a:defRPr>
                <a:solidFill>
                  <a:srgbClr val="5F5F5F"/>
                </a:solidFill>
              </a:defRPr>
            </a:lvl1pPr>
          </a:lstStyle>
          <a:p>
            <a:r>
              <a:rPr lang="en-US" smtClean="0"/>
              <a:t>Oracle Confidential –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title="Oracle red bad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D4C6-5F02-4E1D-8860-E571DA6DFE1F}" type="datetime1">
              <a:rPr lang="en-US" smtClean="0"/>
              <a:t>6/10/15</a:t>
            </a:fld>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34E1-025A-423B-B455-DC3D3A91EDB9}" type="datetime1">
              <a:rPr lang="en-US" smtClean="0"/>
              <a:t>6/10/15</a:t>
            </a:fld>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xx/xx/2014</a:t>
            </a:r>
            <a:endParaRPr lang="en-GB"/>
          </a:p>
        </p:txBody>
      </p:sp>
      <p:sp>
        <p:nvSpPr>
          <p:cNvPr id="6" name="Footer Placeholder 5"/>
          <p:cNvSpPr>
            <a:spLocks noGrp="1"/>
          </p:cNvSpPr>
          <p:nvPr>
            <p:ph type="ftr" sz="quarter" idx="11"/>
          </p:nvPr>
        </p:nvSpPr>
        <p:spPr/>
        <p:txBody>
          <a:bodyPr/>
          <a:lstStyle/>
          <a:p>
            <a:r>
              <a:rPr lang="en-GB" smtClean="0"/>
              <a:t>First Name and Family Name – CERN openlab</a:t>
            </a:r>
            <a:endParaRPr lang="en-GB"/>
          </a:p>
        </p:txBody>
      </p:sp>
      <p:sp>
        <p:nvSpPr>
          <p:cNvPr id="7" name="Slide Number Placeholder 6"/>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912480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14A5B-588F-4C90-9D20-DD3B4D6AC865}" type="datetime1">
              <a:rPr lang="en-US" smtClean="0"/>
              <a:t>6/10/15</a:t>
            </a:fld>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grpSp>
        <p:nvGrpSpPr>
          <p:cNvPr id="3093" name="Group 3092" descr="&quot;Hardware and Software Engineered to work together&quot; tagline in red and black" title="Oracle corporate Tagline in color"/>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title="Oracle Logo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AD8BE6-AA7C-4328-9B9F-94628525022E}" type="datetime1">
              <a:rPr lang="en-US" smtClean="0"/>
              <a:t>6/10/15</a:t>
            </a:fld>
            <a:endParaRPr lang="en-US"/>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lang="en-US" smtClean="0"/>
              <a:t>Oracle Confidential – Internal/Restricted/Highly Restricted</a:t>
            </a:r>
            <a:endParaRPr lang="en-US"/>
          </a:p>
        </p:txBody>
      </p:sp>
      <p:sp>
        <p:nvSpPr>
          <p:cNvPr id="6" name="Slide Number Placeholder 5"/>
          <p:cNvSpPr>
            <a:spLocks noGrp="1"/>
          </p:cNvSpPr>
          <p:nvPr>
            <p:ph type="sldNum" sz="quarter" idx="12"/>
          </p:nvPr>
        </p:nvSpPr>
        <p:spPr/>
        <p:txBody>
          <a:bodyPr/>
          <a:lstStyle/>
          <a:p>
            <a:fld id="{D4EAF17A-378C-49D5-A479-C71FF9D7F1E7}" type="slidenum">
              <a:rPr lang="en-US" smtClean="0"/>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8E2682-7303-4393-9F25-7F1900A10367}" type="datetime1">
              <a:rPr lang="en-US" smtClean="0"/>
              <a:t>6/10/15</a:t>
            </a:fld>
            <a:endParaRPr dirty="0"/>
          </a:p>
        </p:txBody>
      </p:sp>
      <p:sp>
        <p:nvSpPr>
          <p:cNvPr id="5" name="Footer Placeholder 4"/>
          <p:cNvSpPr>
            <a:spLocks noGrp="1"/>
          </p:cNvSpPr>
          <p:nvPr>
            <p:ph type="ftr" sz="quarter" idx="11"/>
          </p:nvPr>
        </p:nvSpPr>
        <p:spPr>
          <a:xfrm>
            <a:off x="8621423" y="6556248"/>
            <a:ext cx="274320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New Template_Program Agenda">
    <p:bg>
      <p:bgPr>
        <a:solidFill>
          <a:schemeClr val="bg1"/>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1073029" y="327495"/>
            <a:ext cx="10359637" cy="101599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1"/>
            <a:ext cx="10359637" cy="3488268"/>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10" name="Group 9"/>
          <p:cNvGrpSpPr/>
          <p:nvPr/>
        </p:nvGrpSpPr>
        <p:grpSpPr>
          <a:xfrm>
            <a:off x="0" y="6172311"/>
            <a:ext cx="12188825" cy="224367"/>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767896" cy="743712"/>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80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2183" y="327387"/>
            <a:ext cx="10969924" cy="541860"/>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1072183" y="2029470"/>
            <a:ext cx="10969943" cy="408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072183" y="864288"/>
            <a:ext cx="10969943" cy="4064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767896" cy="743712"/>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06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xx/xx/2014</a:t>
            </a:r>
            <a:endParaRPr lang="en-GB"/>
          </a:p>
        </p:txBody>
      </p:sp>
      <p:sp>
        <p:nvSpPr>
          <p:cNvPr id="4" name="Footer Placeholder 3"/>
          <p:cNvSpPr>
            <a:spLocks noGrp="1"/>
          </p:cNvSpPr>
          <p:nvPr>
            <p:ph type="ftr" sz="quarter" idx="11"/>
          </p:nvPr>
        </p:nvSpPr>
        <p:spPr>
          <a:xfrm>
            <a:off x="8621423" y="6556248"/>
            <a:ext cx="2743200" cy="182880"/>
          </a:xfrm>
          <a:prstGeom prst="rect">
            <a:avLst/>
          </a:prstGeom>
        </p:spPr>
        <p:txBody>
          <a:bodyPr/>
          <a:lstStyle/>
          <a:p>
            <a:r>
              <a:rPr lang="en-GB" smtClean="0"/>
              <a:t>First Name and Family Name – CERN openlab</a:t>
            </a:r>
            <a:endParaRPr lang="en-GB"/>
          </a:p>
        </p:txBody>
      </p:sp>
      <p:sp>
        <p:nvSpPr>
          <p:cNvPr id="5" name="Slide Number Placeholder 4"/>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1314721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892736" y="892969"/>
            <a:ext cx="10403353" cy="5072063"/>
          </a:xfrm>
          <a:prstGeom prst="rect">
            <a:avLst/>
          </a:prstGeom>
        </p:spPr>
        <p:txBody>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extLst>
      <p:ext uri="{BB962C8B-B14F-4D97-AF65-F5344CB8AC3E}">
        <p14:creationId xmlns:p14="http://schemas.microsoft.com/office/powerpoint/2010/main" val="1672783226"/>
      </p:ext>
    </p:extLst>
  </p:cSld>
  <p:clrMapOvr>
    <a:masterClrMapping/>
  </p:clrMapOvr>
  <p:transition xmlns:p14="http://schemas.microsoft.com/office/powerpoint/2010/mai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2369" y="2130427"/>
            <a:ext cx="5183226" cy="1586607"/>
          </a:xfrm>
        </p:spPr>
        <p:txBody>
          <a:bodyPr/>
          <a:lstStyle>
            <a:lvl1pPr>
              <a:defRPr/>
            </a:lvl1pPr>
          </a:lstStyle>
          <a:p>
            <a:r>
              <a:rPr lang="en-US" dirty="0" smtClean="0"/>
              <a:t>Title of the Presentation</a:t>
            </a:r>
            <a:endParaRPr lang="en-GB" dirty="0"/>
          </a:p>
        </p:txBody>
      </p:sp>
      <p:sp>
        <p:nvSpPr>
          <p:cNvPr id="3" name="Subtitle 2"/>
          <p:cNvSpPr>
            <a:spLocks noGrp="1"/>
          </p:cNvSpPr>
          <p:nvPr>
            <p:ph type="subTitle" idx="1" hasCustomPrompt="1"/>
          </p:nvPr>
        </p:nvSpPr>
        <p:spPr>
          <a:xfrm>
            <a:off x="6382369" y="3886201"/>
            <a:ext cx="5183226" cy="2231099"/>
          </a:xfrm>
        </p:spPr>
        <p:txBody>
          <a:bodyPr>
            <a:normAutofit/>
          </a:bodyPr>
          <a:lstStyle>
            <a:lvl1pPr marL="0" indent="0" algn="r">
              <a:buNone/>
              <a:defRPr sz="2400" baseline="0">
                <a:solidFill>
                  <a:schemeClr val="tx1">
                    <a:tint val="75000"/>
                  </a:schemeClr>
                </a:solidFill>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smtClean="0"/>
              <a:t>Conference/Meeting Name</a:t>
            </a:r>
            <a:br>
              <a:rPr lang="en-US" dirty="0" smtClean="0"/>
            </a:br>
            <a:r>
              <a:rPr lang="en-US" dirty="0" smtClean="0"/>
              <a:t>Author 1 First and Family Names</a:t>
            </a:r>
            <a:br>
              <a:rPr lang="en-US" dirty="0" smtClean="0"/>
            </a:br>
            <a:r>
              <a:rPr lang="en-US" dirty="0" smtClean="0"/>
              <a:t>Author 2 First and Family Names</a:t>
            </a:r>
            <a:br>
              <a:rPr lang="en-US" dirty="0" smtClean="0"/>
            </a:br>
            <a:r>
              <a:rPr lang="en-US" dirty="0" smtClean="0"/>
              <a:t>Etc.</a:t>
            </a:r>
            <a:endParaRPr lang="en-GB" dirty="0"/>
          </a:p>
        </p:txBody>
      </p:sp>
      <p:sp>
        <p:nvSpPr>
          <p:cNvPr id="8" name="Content Placeholder 7"/>
          <p:cNvSpPr>
            <a:spLocks noGrp="1"/>
          </p:cNvSpPr>
          <p:nvPr>
            <p:ph sz="quarter" idx="10" hasCustomPrompt="1"/>
          </p:nvPr>
        </p:nvSpPr>
        <p:spPr>
          <a:xfrm>
            <a:off x="1870646" y="3909053"/>
            <a:ext cx="3167825" cy="2112864"/>
          </a:xfrm>
        </p:spPr>
        <p:txBody>
          <a:bodyPr>
            <a:normAutofit/>
          </a:bodyPr>
          <a:lstStyle>
            <a:lvl1pPr>
              <a:defRPr sz="2700"/>
            </a:lvl1pPr>
          </a:lstStyle>
          <a:p>
            <a:pPr lvl="0"/>
            <a:r>
              <a:rPr lang="en-US" dirty="0" smtClean="0"/>
              <a:t>xx/xx/2014</a:t>
            </a:r>
            <a:endParaRPr lang="en-GB" dirty="0"/>
          </a:p>
        </p:txBody>
      </p:sp>
    </p:spTree>
    <p:extLst>
      <p:ext uri="{BB962C8B-B14F-4D97-AF65-F5344CB8AC3E}">
        <p14:creationId xmlns:p14="http://schemas.microsoft.com/office/powerpoint/2010/main" val="3802647967"/>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5" name="Footer Placeholder 4"/>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83687499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441" y="1535113"/>
            <a:ext cx="5385514" cy="639763"/>
          </a:xfrm>
        </p:spPr>
        <p:txBody>
          <a:bodyPr vert="horz" lIns="121893" tIns="60947" rIns="121893" bIns="60947" rtlCol="0" anchor="b">
            <a:normAutofit/>
          </a:bodyPr>
          <a:lstStyle>
            <a:lvl1pPr>
              <a:defRPr lang="en-US" sz="2700" dirty="0" smtClean="0"/>
            </a:lvl1pPr>
          </a:lstStyle>
          <a:p>
            <a:pPr marL="0" lvl="0" indent="0">
              <a:buNone/>
            </a:pPr>
            <a:r>
              <a:rPr lang="en-US" dirty="0"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t>xx/xx/2014</a:t>
            </a:r>
            <a:endParaRPr lang="en-GB"/>
          </a:p>
        </p:txBody>
      </p:sp>
      <p:sp>
        <p:nvSpPr>
          <p:cNvPr id="8" name="Footer Placeholder 7"/>
          <p:cNvSpPr>
            <a:spLocks noGrp="1"/>
          </p:cNvSpPr>
          <p:nvPr>
            <p:ph type="ftr" sz="quarter" idx="11"/>
          </p:nvPr>
        </p:nvSpPr>
        <p:spPr/>
        <p:txBody>
          <a:bodyPr/>
          <a:lstStyle/>
          <a:p>
            <a:r>
              <a:rPr lang="en-GB" smtClean="0"/>
              <a:t>First Name and Family Name – CERN openlab</a:t>
            </a:r>
            <a:endParaRPr lang="en-GB"/>
          </a:p>
        </p:txBody>
      </p:sp>
      <p:sp>
        <p:nvSpPr>
          <p:cNvPr id="9" name="Slide Number Placeholder 8"/>
          <p:cNvSpPr>
            <a:spLocks noGrp="1"/>
          </p:cNvSpPr>
          <p:nvPr>
            <p:ph type="sldNum" sz="quarter" idx="12"/>
          </p:nvPr>
        </p:nvSpPr>
        <p:spPr/>
        <p:txBody>
          <a:bodyPr/>
          <a:lstStyle/>
          <a:p>
            <a:fld id="{94EB1264-2DC2-4921-94A1-13F831F55EAC}" type="slidenum">
              <a:rPr lang="en-GB" smtClean="0"/>
              <a:t>‹#›</a:t>
            </a:fld>
            <a:endParaRPr lang="en-GB"/>
          </a:p>
        </p:txBody>
      </p:sp>
    </p:spTree>
    <p:extLst>
      <p:ext uri="{BB962C8B-B14F-4D97-AF65-F5344CB8AC3E}">
        <p14:creationId xmlns:p14="http://schemas.microsoft.com/office/powerpoint/2010/main" val="15488655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871044" y="3236980"/>
            <a:ext cx="9708340" cy="28891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5" name="Footer Placeholder 4"/>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9" name="Picture Placeholder 8"/>
          <p:cNvSpPr>
            <a:spLocks noGrp="1"/>
          </p:cNvSpPr>
          <p:nvPr>
            <p:ph type="pic" sz="quarter" idx="13"/>
          </p:nvPr>
        </p:nvSpPr>
        <p:spPr>
          <a:xfrm>
            <a:off x="1870646" y="1701800"/>
            <a:ext cx="9693926" cy="1246717"/>
          </a:xfrm>
        </p:spPr>
        <p:txBody>
          <a:bodyPr/>
          <a:lstStyle/>
          <a:p>
            <a:endParaRPr lang="en-GB" dirty="0"/>
          </a:p>
        </p:txBody>
      </p:sp>
    </p:spTree>
    <p:extLst>
      <p:ext uri="{BB962C8B-B14F-4D97-AF65-F5344CB8AC3E}">
        <p14:creationId xmlns:p14="http://schemas.microsoft.com/office/powerpoint/2010/main" val="2313552901"/>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68" indent="0">
              <a:buNone/>
              <a:defRPr sz="2400">
                <a:solidFill>
                  <a:schemeClr val="tx1">
                    <a:tint val="75000"/>
                  </a:schemeClr>
                </a:solidFill>
              </a:defRPr>
            </a:lvl2pPr>
            <a:lvl3pPr marL="1218936" indent="0">
              <a:buNone/>
              <a:defRPr sz="2100">
                <a:solidFill>
                  <a:schemeClr val="tx1">
                    <a:tint val="75000"/>
                  </a:schemeClr>
                </a:solidFill>
              </a:defRPr>
            </a:lvl3pPr>
            <a:lvl4pPr marL="1828404" indent="0">
              <a:buNone/>
              <a:defRPr sz="1900">
                <a:solidFill>
                  <a:schemeClr val="tx1">
                    <a:tint val="75000"/>
                  </a:schemeClr>
                </a:solidFill>
              </a:defRPr>
            </a:lvl4pPr>
            <a:lvl5pPr marL="2437872" indent="0">
              <a:buNone/>
              <a:defRPr sz="1900">
                <a:solidFill>
                  <a:schemeClr val="tx1">
                    <a:tint val="75000"/>
                  </a:schemeClr>
                </a:solidFill>
              </a:defRPr>
            </a:lvl5pPr>
            <a:lvl6pPr marL="3047340" indent="0">
              <a:buNone/>
              <a:defRPr sz="1900">
                <a:solidFill>
                  <a:schemeClr val="tx1">
                    <a:tint val="75000"/>
                  </a:schemeClr>
                </a:solidFill>
              </a:defRPr>
            </a:lvl6pPr>
            <a:lvl7pPr marL="3656808" indent="0">
              <a:buNone/>
              <a:defRPr sz="1900">
                <a:solidFill>
                  <a:schemeClr val="tx1">
                    <a:tint val="75000"/>
                  </a:schemeClr>
                </a:solidFill>
              </a:defRPr>
            </a:lvl7pPr>
            <a:lvl8pPr marL="4266275" indent="0">
              <a:buNone/>
              <a:defRPr sz="1900">
                <a:solidFill>
                  <a:schemeClr val="tx1">
                    <a:tint val="75000"/>
                  </a:schemeClr>
                </a:solidFill>
              </a:defRPr>
            </a:lvl8pPr>
            <a:lvl9pPr marL="4875744" indent="0">
              <a:buNone/>
              <a:defRPr sz="19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5" name="Footer Placeholder 4"/>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398402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6" name="Footer Placeholder 5"/>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7" name="Slide Number Placeholder 6"/>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912480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441" y="1535113"/>
            <a:ext cx="5385514" cy="639763"/>
          </a:xfrm>
        </p:spPr>
        <p:txBody>
          <a:bodyPr vert="horz" lIns="121893" tIns="60947" rIns="121893" bIns="60947" rtlCol="0" anchor="b">
            <a:normAutofit/>
          </a:bodyPr>
          <a:lstStyle>
            <a:lvl1pPr>
              <a:defRPr lang="en-US" sz="2700" dirty="0" smtClean="0"/>
            </a:lvl1pPr>
          </a:lstStyle>
          <a:p>
            <a:pPr marL="0" lvl="0" indent="0">
              <a:buNone/>
            </a:pPr>
            <a:r>
              <a:rPr lang="en-US" dirty="0"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15488655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13" name="Chart Placeholder 12"/>
          <p:cNvSpPr>
            <a:spLocks noGrp="1"/>
          </p:cNvSpPr>
          <p:nvPr>
            <p:ph type="chart" sz="quarter" idx="13"/>
          </p:nvPr>
        </p:nvSpPr>
        <p:spPr>
          <a:xfrm>
            <a:off x="623231" y="1548715"/>
            <a:ext cx="5278617" cy="4568453"/>
          </a:xfrm>
        </p:spPr>
        <p:txBody>
          <a:bodyPr/>
          <a:lstStyle/>
          <a:p>
            <a:endParaRPr lang="en-GB"/>
          </a:p>
        </p:txBody>
      </p:sp>
    </p:spTree>
    <p:extLst>
      <p:ext uri="{BB962C8B-B14F-4D97-AF65-F5344CB8AC3E}">
        <p14:creationId xmlns:p14="http://schemas.microsoft.com/office/powerpoint/2010/main" val="2306459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4" name="Picture Placeholder 3"/>
          <p:cNvSpPr>
            <a:spLocks noGrp="1"/>
          </p:cNvSpPr>
          <p:nvPr>
            <p:ph type="pic" sz="quarter" idx="13"/>
          </p:nvPr>
        </p:nvSpPr>
        <p:spPr>
          <a:xfrm>
            <a:off x="624255" y="1604435"/>
            <a:ext cx="5277592" cy="4512733"/>
          </a:xfrm>
        </p:spPr>
        <p:txBody>
          <a:bodyPr/>
          <a:lstStyle/>
          <a:p>
            <a:endParaRPr lang="en-GB"/>
          </a:p>
        </p:txBody>
      </p:sp>
    </p:spTree>
    <p:extLst>
      <p:ext uri="{BB962C8B-B14F-4D97-AF65-F5344CB8AC3E}">
        <p14:creationId xmlns:p14="http://schemas.microsoft.com/office/powerpoint/2010/main" val="106821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4558644" y="1535113"/>
            <a:ext cx="7020743"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4558644" y="2174875"/>
            <a:ext cx="7020743"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14" name="Picture Placeholder 13"/>
          <p:cNvSpPr>
            <a:spLocks noGrp="1"/>
          </p:cNvSpPr>
          <p:nvPr>
            <p:ph type="pic" sz="quarter" idx="17"/>
          </p:nvPr>
        </p:nvSpPr>
        <p:spPr>
          <a:xfrm>
            <a:off x="0" y="1552723"/>
            <a:ext cx="4175096" cy="768349"/>
          </a:xfrm>
        </p:spPr>
        <p:txBody>
          <a:bodyPr/>
          <a:lstStyle/>
          <a:p>
            <a:endParaRPr lang="en-GB" dirty="0"/>
          </a:p>
        </p:txBody>
      </p:sp>
      <p:sp>
        <p:nvSpPr>
          <p:cNvPr id="15" name="Picture Placeholder 13"/>
          <p:cNvSpPr>
            <a:spLocks noGrp="1"/>
          </p:cNvSpPr>
          <p:nvPr>
            <p:ph type="pic" sz="quarter" idx="18"/>
          </p:nvPr>
        </p:nvSpPr>
        <p:spPr>
          <a:xfrm>
            <a:off x="0" y="2501847"/>
            <a:ext cx="4175096" cy="768349"/>
          </a:xfrm>
        </p:spPr>
        <p:txBody>
          <a:bodyPr/>
          <a:lstStyle/>
          <a:p>
            <a:endParaRPr lang="en-GB" dirty="0"/>
          </a:p>
        </p:txBody>
      </p:sp>
      <p:sp>
        <p:nvSpPr>
          <p:cNvPr id="16" name="Picture Placeholder 13"/>
          <p:cNvSpPr>
            <a:spLocks noGrp="1"/>
          </p:cNvSpPr>
          <p:nvPr>
            <p:ph type="pic" sz="quarter" idx="19"/>
          </p:nvPr>
        </p:nvSpPr>
        <p:spPr>
          <a:xfrm>
            <a:off x="0" y="3450968"/>
            <a:ext cx="4175096" cy="768349"/>
          </a:xfrm>
        </p:spPr>
        <p:txBody>
          <a:bodyPr/>
          <a:lstStyle/>
          <a:p>
            <a:endParaRPr lang="en-GB" dirty="0"/>
          </a:p>
        </p:txBody>
      </p:sp>
      <p:sp>
        <p:nvSpPr>
          <p:cNvPr id="17" name="Picture Placeholder 13"/>
          <p:cNvSpPr>
            <a:spLocks noGrp="1"/>
          </p:cNvSpPr>
          <p:nvPr>
            <p:ph type="pic" sz="quarter" idx="20"/>
          </p:nvPr>
        </p:nvSpPr>
        <p:spPr>
          <a:xfrm>
            <a:off x="0" y="4400092"/>
            <a:ext cx="4175096" cy="768349"/>
          </a:xfrm>
        </p:spPr>
        <p:txBody>
          <a:bodyPr/>
          <a:lstStyle/>
          <a:p>
            <a:endParaRPr lang="en-GB" dirty="0"/>
          </a:p>
        </p:txBody>
      </p:sp>
      <p:sp>
        <p:nvSpPr>
          <p:cNvPr id="18" name="Picture Placeholder 13"/>
          <p:cNvSpPr>
            <a:spLocks noGrp="1"/>
          </p:cNvSpPr>
          <p:nvPr>
            <p:ph type="pic" sz="quarter" idx="21"/>
          </p:nvPr>
        </p:nvSpPr>
        <p:spPr>
          <a:xfrm>
            <a:off x="0" y="5349215"/>
            <a:ext cx="4175096" cy="768349"/>
          </a:xfrm>
        </p:spPr>
        <p:txBody>
          <a:bodyPr/>
          <a:lstStyle/>
          <a:p>
            <a:endParaRPr lang="en-GB" dirty="0"/>
          </a:p>
        </p:txBody>
      </p:sp>
    </p:spTree>
    <p:extLst>
      <p:ext uri="{BB962C8B-B14F-4D97-AF65-F5344CB8AC3E}">
        <p14:creationId xmlns:p14="http://schemas.microsoft.com/office/powerpoint/2010/main" val="1155224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4" name="Footer Placeholder 3"/>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5" name="Slide Number Placeholder 4"/>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9994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4" name="Slide Number Placeholder 3"/>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436707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GB"/>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68" indent="0">
              <a:buNone/>
              <a:defRPr sz="3700"/>
            </a:lvl2pPr>
            <a:lvl3pPr marL="1218936" indent="0">
              <a:buNone/>
              <a:defRPr sz="3200"/>
            </a:lvl3pPr>
            <a:lvl4pPr marL="1828404" indent="0">
              <a:buNone/>
              <a:defRPr sz="2700"/>
            </a:lvl4pPr>
            <a:lvl5pPr marL="2437872" indent="0">
              <a:buNone/>
              <a:defRPr sz="2700"/>
            </a:lvl5pPr>
            <a:lvl6pPr marL="3047340" indent="0">
              <a:buNone/>
              <a:defRPr sz="2700"/>
            </a:lvl6pPr>
            <a:lvl7pPr marL="3656808" indent="0">
              <a:buNone/>
              <a:defRPr sz="2700"/>
            </a:lvl7pPr>
            <a:lvl8pPr marL="4266275" indent="0">
              <a:buNone/>
              <a:defRPr sz="2700"/>
            </a:lvl8pPr>
            <a:lvl9pPr marL="4875744" indent="0">
              <a:buNone/>
              <a:defRPr sz="2700"/>
            </a:lvl9pPr>
          </a:lstStyle>
          <a:p>
            <a:endParaRPr lang="en-GB"/>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6" name="Footer Placeholder 5"/>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7" name="Slide Number Placeholder 6"/>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118152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t>xx/xx/2014</a:t>
            </a:r>
            <a:endParaRPr lang="en-GB"/>
          </a:p>
        </p:txBody>
      </p:sp>
      <p:sp>
        <p:nvSpPr>
          <p:cNvPr id="8" name="Footer Placeholder 7"/>
          <p:cNvSpPr>
            <a:spLocks noGrp="1"/>
          </p:cNvSpPr>
          <p:nvPr>
            <p:ph type="ftr" sz="quarter" idx="11"/>
          </p:nvPr>
        </p:nvSpPr>
        <p:spPr/>
        <p:txBody>
          <a:bodyPr/>
          <a:lstStyle/>
          <a:p>
            <a:r>
              <a:rPr lang="en-GB" smtClean="0"/>
              <a:t>First Name and Family Name – CERN openlab</a:t>
            </a:r>
            <a:endParaRPr lang="en-GB"/>
          </a:p>
        </p:txBody>
      </p:sp>
      <p:sp>
        <p:nvSpPr>
          <p:cNvPr id="9" name="Slide Number Placeholder 8"/>
          <p:cNvSpPr>
            <a:spLocks noGrp="1"/>
          </p:cNvSpPr>
          <p:nvPr>
            <p:ph type="sldNum" sz="quarter" idx="12"/>
          </p:nvPr>
        </p:nvSpPr>
        <p:spPr/>
        <p:txBody>
          <a:bodyPr/>
          <a:lstStyle/>
          <a:p>
            <a:fld id="{94EB1264-2DC2-4921-94A1-13F831F55EAC}" type="slidenum">
              <a:rPr lang="en-GB" smtClean="0"/>
              <a:t>‹#›</a:t>
            </a:fld>
            <a:endParaRPr lang="en-GB"/>
          </a:p>
        </p:txBody>
      </p:sp>
      <p:sp>
        <p:nvSpPr>
          <p:cNvPr id="13" name="Chart Placeholder 12"/>
          <p:cNvSpPr>
            <a:spLocks noGrp="1"/>
          </p:cNvSpPr>
          <p:nvPr>
            <p:ph type="chart" sz="quarter" idx="13"/>
          </p:nvPr>
        </p:nvSpPr>
        <p:spPr>
          <a:xfrm>
            <a:off x="623231" y="1548715"/>
            <a:ext cx="5278617" cy="4568453"/>
          </a:xfrm>
        </p:spPr>
        <p:txBody>
          <a:bodyPr/>
          <a:lstStyle/>
          <a:p>
            <a:endParaRPr lang="en-GB"/>
          </a:p>
        </p:txBody>
      </p:sp>
    </p:spTree>
    <p:extLst>
      <p:ext uri="{BB962C8B-B14F-4D97-AF65-F5344CB8AC3E}">
        <p14:creationId xmlns:p14="http://schemas.microsoft.com/office/powerpoint/2010/main" val="2306459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4" name="Slide Number Placeholder 3"/>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6" name="TextBox 5"/>
          <p:cNvSpPr txBox="1"/>
          <p:nvPr userDrawn="1"/>
        </p:nvSpPr>
        <p:spPr>
          <a:xfrm>
            <a:off x="3406814" y="2660917"/>
            <a:ext cx="4319355" cy="1025921"/>
          </a:xfrm>
          <a:prstGeom prst="rect">
            <a:avLst/>
          </a:prstGeom>
          <a:noFill/>
        </p:spPr>
        <p:txBody>
          <a:bodyPr wrap="square" lIns="121893" tIns="60947" rIns="121893" bIns="60947" rtlCol="0">
            <a:spAutoFit/>
          </a:bodyPr>
          <a:lstStyle/>
          <a:p>
            <a:r>
              <a:rPr lang="fr-CH" sz="5900" dirty="0" smtClean="0">
                <a:solidFill>
                  <a:srgbClr val="222268"/>
                </a:solidFill>
                <a:latin typeface="Arial"/>
              </a:rPr>
              <a:t>Questions?</a:t>
            </a:r>
            <a:endParaRPr lang="en-GB" sz="5900" dirty="0">
              <a:solidFill>
                <a:srgbClr val="222268"/>
              </a:solidFill>
              <a:latin typeface="Arial"/>
            </a:endParaRPr>
          </a:p>
        </p:txBody>
      </p:sp>
    </p:spTree>
    <p:extLst>
      <p:ext uri="{BB962C8B-B14F-4D97-AF65-F5344CB8AC3E}">
        <p14:creationId xmlns:p14="http://schemas.microsoft.com/office/powerpoint/2010/main" val="1642130864"/>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4" name="Slide Number Placeholder 3"/>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6" name="TextBox 5"/>
          <p:cNvSpPr txBox="1"/>
          <p:nvPr userDrawn="1"/>
        </p:nvSpPr>
        <p:spPr>
          <a:xfrm>
            <a:off x="0" y="2745311"/>
            <a:ext cx="12188825" cy="779700"/>
          </a:xfrm>
          <a:prstGeom prst="rect">
            <a:avLst/>
          </a:prstGeom>
          <a:noFill/>
        </p:spPr>
        <p:txBody>
          <a:bodyPr wrap="square" lIns="121893" tIns="60947" rIns="121893" bIns="60947" rtlCol="0">
            <a:spAutoFit/>
          </a:bodyPr>
          <a:lstStyle/>
          <a:p>
            <a:pPr algn="ctr"/>
            <a:r>
              <a:rPr lang="fr-CH" sz="4300" dirty="0" smtClean="0">
                <a:solidFill>
                  <a:srgbClr val="222268"/>
                </a:solidFill>
                <a:latin typeface="Arial"/>
                <a:hlinkClick r:id="rId2"/>
              </a:rPr>
              <a:t>www.cern.ch/openlab</a:t>
            </a:r>
            <a:r>
              <a:rPr lang="fr-CH" sz="4300" dirty="0" smtClean="0">
                <a:solidFill>
                  <a:srgbClr val="222268"/>
                </a:solidFill>
                <a:latin typeface="Arial"/>
              </a:rPr>
              <a:t> </a:t>
            </a:r>
            <a:r>
              <a:rPr lang="en-GB" sz="4300" dirty="0" smtClean="0">
                <a:solidFill>
                  <a:srgbClr val="222268"/>
                </a:solidFill>
                <a:latin typeface="Arial"/>
              </a:rPr>
              <a:t> </a:t>
            </a:r>
            <a:endParaRPr lang="fr-CH" sz="4300" dirty="0" smtClean="0">
              <a:solidFill>
                <a:srgbClr val="222268"/>
              </a:solidFill>
              <a:latin typeface="Arial"/>
            </a:endParaRPr>
          </a:p>
        </p:txBody>
      </p:sp>
    </p:spTree>
    <p:extLst>
      <p:ext uri="{BB962C8B-B14F-4D97-AF65-F5344CB8AC3E}">
        <p14:creationId xmlns:p14="http://schemas.microsoft.com/office/powerpoint/2010/main" val="3577759957"/>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82369" y="2130427"/>
            <a:ext cx="5183226" cy="1586607"/>
          </a:xfrm>
        </p:spPr>
        <p:txBody>
          <a:bodyPr/>
          <a:lstStyle>
            <a:lvl1pPr>
              <a:defRPr/>
            </a:lvl1pPr>
          </a:lstStyle>
          <a:p>
            <a:r>
              <a:rPr lang="en-US" dirty="0" smtClean="0"/>
              <a:t>Title of the Presentation</a:t>
            </a:r>
            <a:endParaRPr lang="en-GB" dirty="0"/>
          </a:p>
        </p:txBody>
      </p:sp>
      <p:sp>
        <p:nvSpPr>
          <p:cNvPr id="3" name="Subtitle 2"/>
          <p:cNvSpPr>
            <a:spLocks noGrp="1"/>
          </p:cNvSpPr>
          <p:nvPr>
            <p:ph type="subTitle" idx="1" hasCustomPrompt="1"/>
          </p:nvPr>
        </p:nvSpPr>
        <p:spPr>
          <a:xfrm>
            <a:off x="6382369" y="3886201"/>
            <a:ext cx="5183226" cy="2231099"/>
          </a:xfrm>
        </p:spPr>
        <p:txBody>
          <a:bodyPr>
            <a:normAutofit/>
          </a:bodyPr>
          <a:lstStyle>
            <a:lvl1pPr marL="0" indent="0" algn="r">
              <a:buNone/>
              <a:defRPr sz="2400" baseline="0">
                <a:solidFill>
                  <a:schemeClr val="tx1">
                    <a:tint val="75000"/>
                  </a:schemeClr>
                </a:solidFill>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smtClean="0"/>
              <a:t>Conference/Meeting Name</a:t>
            </a:r>
            <a:br>
              <a:rPr lang="en-US" dirty="0" smtClean="0"/>
            </a:br>
            <a:r>
              <a:rPr lang="en-US" dirty="0" smtClean="0"/>
              <a:t>Author 1 First and Family Names</a:t>
            </a:r>
            <a:br>
              <a:rPr lang="en-US" dirty="0" smtClean="0"/>
            </a:br>
            <a:r>
              <a:rPr lang="en-US" dirty="0" smtClean="0"/>
              <a:t>Author 2 First and Family Names</a:t>
            </a:r>
            <a:br>
              <a:rPr lang="en-US" dirty="0" smtClean="0"/>
            </a:br>
            <a:r>
              <a:rPr lang="en-US" dirty="0" smtClean="0"/>
              <a:t>Etc.</a:t>
            </a:r>
            <a:endParaRPr lang="en-GB" dirty="0"/>
          </a:p>
        </p:txBody>
      </p:sp>
      <p:sp>
        <p:nvSpPr>
          <p:cNvPr id="8" name="Content Placeholder 7"/>
          <p:cNvSpPr>
            <a:spLocks noGrp="1"/>
          </p:cNvSpPr>
          <p:nvPr>
            <p:ph sz="quarter" idx="10" hasCustomPrompt="1"/>
          </p:nvPr>
        </p:nvSpPr>
        <p:spPr>
          <a:xfrm>
            <a:off x="1870646" y="3909053"/>
            <a:ext cx="3167825" cy="2112864"/>
          </a:xfrm>
        </p:spPr>
        <p:txBody>
          <a:bodyPr>
            <a:normAutofit/>
          </a:bodyPr>
          <a:lstStyle>
            <a:lvl1pPr>
              <a:defRPr sz="2700"/>
            </a:lvl1pPr>
          </a:lstStyle>
          <a:p>
            <a:pPr lvl="0"/>
            <a:r>
              <a:rPr lang="en-US" dirty="0" smtClean="0"/>
              <a:t>xx/xx/2014</a:t>
            </a:r>
            <a:endParaRPr lang="en-GB" dirty="0"/>
          </a:p>
        </p:txBody>
      </p:sp>
    </p:spTree>
    <p:extLst>
      <p:ext uri="{BB962C8B-B14F-4D97-AF65-F5344CB8AC3E}">
        <p14:creationId xmlns:p14="http://schemas.microsoft.com/office/powerpoint/2010/main" val="3802647967"/>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5" name="Footer Placeholder 4"/>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836874996"/>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1871044" y="3236980"/>
            <a:ext cx="9708340" cy="28891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5" name="Footer Placeholder 4"/>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9" name="Picture Placeholder 8"/>
          <p:cNvSpPr>
            <a:spLocks noGrp="1"/>
          </p:cNvSpPr>
          <p:nvPr>
            <p:ph type="pic" sz="quarter" idx="13"/>
          </p:nvPr>
        </p:nvSpPr>
        <p:spPr>
          <a:xfrm>
            <a:off x="1870646" y="1701800"/>
            <a:ext cx="9693926" cy="1246717"/>
          </a:xfrm>
        </p:spPr>
        <p:txBody>
          <a:bodyPr/>
          <a:lstStyle/>
          <a:p>
            <a:endParaRPr lang="en-GB" dirty="0"/>
          </a:p>
        </p:txBody>
      </p:sp>
    </p:spTree>
    <p:extLst>
      <p:ext uri="{BB962C8B-B14F-4D97-AF65-F5344CB8AC3E}">
        <p14:creationId xmlns:p14="http://schemas.microsoft.com/office/powerpoint/2010/main" val="2313552901"/>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68" indent="0">
              <a:buNone/>
              <a:defRPr sz="2400">
                <a:solidFill>
                  <a:schemeClr val="tx1">
                    <a:tint val="75000"/>
                  </a:schemeClr>
                </a:solidFill>
              </a:defRPr>
            </a:lvl2pPr>
            <a:lvl3pPr marL="1218936" indent="0">
              <a:buNone/>
              <a:defRPr sz="2100">
                <a:solidFill>
                  <a:schemeClr val="tx1">
                    <a:tint val="75000"/>
                  </a:schemeClr>
                </a:solidFill>
              </a:defRPr>
            </a:lvl3pPr>
            <a:lvl4pPr marL="1828404" indent="0">
              <a:buNone/>
              <a:defRPr sz="1900">
                <a:solidFill>
                  <a:schemeClr val="tx1">
                    <a:tint val="75000"/>
                  </a:schemeClr>
                </a:solidFill>
              </a:defRPr>
            </a:lvl4pPr>
            <a:lvl5pPr marL="2437872" indent="0">
              <a:buNone/>
              <a:defRPr sz="1900">
                <a:solidFill>
                  <a:schemeClr val="tx1">
                    <a:tint val="75000"/>
                  </a:schemeClr>
                </a:solidFill>
              </a:defRPr>
            </a:lvl5pPr>
            <a:lvl6pPr marL="3047340" indent="0">
              <a:buNone/>
              <a:defRPr sz="1900">
                <a:solidFill>
                  <a:schemeClr val="tx1">
                    <a:tint val="75000"/>
                  </a:schemeClr>
                </a:solidFill>
              </a:defRPr>
            </a:lvl6pPr>
            <a:lvl7pPr marL="3656808" indent="0">
              <a:buNone/>
              <a:defRPr sz="1900">
                <a:solidFill>
                  <a:schemeClr val="tx1">
                    <a:tint val="75000"/>
                  </a:schemeClr>
                </a:solidFill>
              </a:defRPr>
            </a:lvl7pPr>
            <a:lvl8pPr marL="4266275" indent="0">
              <a:buNone/>
              <a:defRPr sz="1900">
                <a:solidFill>
                  <a:schemeClr val="tx1">
                    <a:tint val="75000"/>
                  </a:schemeClr>
                </a:solidFill>
              </a:defRPr>
            </a:lvl8pPr>
            <a:lvl9pPr marL="4875744" indent="0">
              <a:buNone/>
              <a:defRPr sz="19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5" name="Footer Placeholder 4"/>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3984026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6" name="Footer Placeholder 5"/>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7" name="Slide Number Placeholder 6"/>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9124807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441" y="1535113"/>
            <a:ext cx="5385514" cy="639763"/>
          </a:xfrm>
        </p:spPr>
        <p:txBody>
          <a:bodyPr vert="horz" lIns="121893" tIns="60947" rIns="121893" bIns="60947" rtlCol="0" anchor="b">
            <a:normAutofit/>
          </a:bodyPr>
          <a:lstStyle>
            <a:lvl1pPr>
              <a:defRPr lang="en-US" sz="2700" dirty="0" smtClean="0"/>
            </a:lvl1pPr>
          </a:lstStyle>
          <a:p>
            <a:pPr marL="0" lvl="0" indent="0">
              <a:buNone/>
            </a:pPr>
            <a:r>
              <a:rPr lang="en-US" dirty="0"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1548865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13" name="Chart Placeholder 12"/>
          <p:cNvSpPr>
            <a:spLocks noGrp="1"/>
          </p:cNvSpPr>
          <p:nvPr>
            <p:ph type="chart" sz="quarter" idx="13"/>
          </p:nvPr>
        </p:nvSpPr>
        <p:spPr>
          <a:xfrm>
            <a:off x="623231" y="1548715"/>
            <a:ext cx="5278617" cy="4568453"/>
          </a:xfrm>
        </p:spPr>
        <p:txBody>
          <a:bodyPr/>
          <a:lstStyle/>
          <a:p>
            <a:endParaRPr lang="en-GB"/>
          </a:p>
        </p:txBody>
      </p:sp>
    </p:spTree>
    <p:extLst>
      <p:ext uri="{BB962C8B-B14F-4D97-AF65-F5344CB8AC3E}">
        <p14:creationId xmlns:p14="http://schemas.microsoft.com/office/powerpoint/2010/main" val="2306459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4" name="Picture Placeholder 3"/>
          <p:cNvSpPr>
            <a:spLocks noGrp="1"/>
          </p:cNvSpPr>
          <p:nvPr>
            <p:ph type="pic" sz="quarter" idx="13"/>
          </p:nvPr>
        </p:nvSpPr>
        <p:spPr>
          <a:xfrm>
            <a:off x="624255" y="1604435"/>
            <a:ext cx="5277592" cy="4512733"/>
          </a:xfrm>
        </p:spPr>
        <p:txBody>
          <a:bodyPr/>
          <a:lstStyle/>
          <a:p>
            <a:endParaRPr lang="en-GB"/>
          </a:p>
        </p:txBody>
      </p:sp>
    </p:spTree>
    <p:extLst>
      <p:ext uri="{BB962C8B-B14F-4D97-AF65-F5344CB8AC3E}">
        <p14:creationId xmlns:p14="http://schemas.microsoft.com/office/powerpoint/2010/main" val="106821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6191757" y="1535113"/>
            <a:ext cx="5387630"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t>xx/xx/2014</a:t>
            </a:r>
            <a:endParaRPr lang="en-GB"/>
          </a:p>
        </p:txBody>
      </p:sp>
      <p:sp>
        <p:nvSpPr>
          <p:cNvPr id="8" name="Footer Placeholder 7"/>
          <p:cNvSpPr>
            <a:spLocks noGrp="1"/>
          </p:cNvSpPr>
          <p:nvPr>
            <p:ph type="ftr" sz="quarter" idx="11"/>
          </p:nvPr>
        </p:nvSpPr>
        <p:spPr/>
        <p:txBody>
          <a:bodyPr/>
          <a:lstStyle/>
          <a:p>
            <a:r>
              <a:rPr lang="en-GB" smtClean="0"/>
              <a:t>First Name and Family Name – CERN openlab</a:t>
            </a:r>
            <a:endParaRPr lang="en-GB"/>
          </a:p>
        </p:txBody>
      </p:sp>
      <p:sp>
        <p:nvSpPr>
          <p:cNvPr id="9" name="Slide Number Placeholder 8"/>
          <p:cNvSpPr>
            <a:spLocks noGrp="1"/>
          </p:cNvSpPr>
          <p:nvPr>
            <p:ph type="sldNum" sz="quarter" idx="12"/>
          </p:nvPr>
        </p:nvSpPr>
        <p:spPr/>
        <p:txBody>
          <a:bodyPr/>
          <a:lstStyle/>
          <a:p>
            <a:fld id="{94EB1264-2DC2-4921-94A1-13F831F55EAC}" type="slidenum">
              <a:rPr lang="en-GB" smtClean="0"/>
              <a:t>‹#›</a:t>
            </a:fld>
            <a:endParaRPr lang="en-GB"/>
          </a:p>
        </p:txBody>
      </p:sp>
      <p:sp>
        <p:nvSpPr>
          <p:cNvPr id="4" name="Picture Placeholder 3"/>
          <p:cNvSpPr>
            <a:spLocks noGrp="1"/>
          </p:cNvSpPr>
          <p:nvPr>
            <p:ph type="pic" sz="quarter" idx="13"/>
          </p:nvPr>
        </p:nvSpPr>
        <p:spPr>
          <a:xfrm>
            <a:off x="624255" y="1604435"/>
            <a:ext cx="5277592" cy="4512733"/>
          </a:xfrm>
        </p:spPr>
        <p:txBody>
          <a:bodyPr/>
          <a:lstStyle/>
          <a:p>
            <a:endParaRPr lang="en-GB"/>
          </a:p>
        </p:txBody>
      </p:sp>
    </p:spTree>
    <p:extLst>
      <p:ext uri="{BB962C8B-B14F-4D97-AF65-F5344CB8AC3E}">
        <p14:creationId xmlns:p14="http://schemas.microsoft.com/office/powerpoint/2010/main" val="10682163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4558644" y="1535113"/>
            <a:ext cx="7020743"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4558644" y="2174875"/>
            <a:ext cx="7020743"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8" name="Footer Placeholder 7"/>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9" name="Slide Number Placeholder 8"/>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14" name="Picture Placeholder 13"/>
          <p:cNvSpPr>
            <a:spLocks noGrp="1"/>
          </p:cNvSpPr>
          <p:nvPr>
            <p:ph type="pic" sz="quarter" idx="17"/>
          </p:nvPr>
        </p:nvSpPr>
        <p:spPr>
          <a:xfrm>
            <a:off x="0" y="1552723"/>
            <a:ext cx="4175096" cy="768349"/>
          </a:xfrm>
        </p:spPr>
        <p:txBody>
          <a:bodyPr/>
          <a:lstStyle/>
          <a:p>
            <a:endParaRPr lang="en-GB" dirty="0"/>
          </a:p>
        </p:txBody>
      </p:sp>
      <p:sp>
        <p:nvSpPr>
          <p:cNvPr id="15" name="Picture Placeholder 13"/>
          <p:cNvSpPr>
            <a:spLocks noGrp="1"/>
          </p:cNvSpPr>
          <p:nvPr>
            <p:ph type="pic" sz="quarter" idx="18"/>
          </p:nvPr>
        </p:nvSpPr>
        <p:spPr>
          <a:xfrm>
            <a:off x="0" y="2501847"/>
            <a:ext cx="4175096" cy="768349"/>
          </a:xfrm>
        </p:spPr>
        <p:txBody>
          <a:bodyPr/>
          <a:lstStyle/>
          <a:p>
            <a:endParaRPr lang="en-GB" dirty="0"/>
          </a:p>
        </p:txBody>
      </p:sp>
      <p:sp>
        <p:nvSpPr>
          <p:cNvPr id="16" name="Picture Placeholder 13"/>
          <p:cNvSpPr>
            <a:spLocks noGrp="1"/>
          </p:cNvSpPr>
          <p:nvPr>
            <p:ph type="pic" sz="quarter" idx="19"/>
          </p:nvPr>
        </p:nvSpPr>
        <p:spPr>
          <a:xfrm>
            <a:off x="0" y="3450968"/>
            <a:ext cx="4175096" cy="768349"/>
          </a:xfrm>
        </p:spPr>
        <p:txBody>
          <a:bodyPr/>
          <a:lstStyle/>
          <a:p>
            <a:endParaRPr lang="en-GB" dirty="0"/>
          </a:p>
        </p:txBody>
      </p:sp>
      <p:sp>
        <p:nvSpPr>
          <p:cNvPr id="17" name="Picture Placeholder 13"/>
          <p:cNvSpPr>
            <a:spLocks noGrp="1"/>
          </p:cNvSpPr>
          <p:nvPr>
            <p:ph type="pic" sz="quarter" idx="20"/>
          </p:nvPr>
        </p:nvSpPr>
        <p:spPr>
          <a:xfrm>
            <a:off x="0" y="4400092"/>
            <a:ext cx="4175096" cy="768349"/>
          </a:xfrm>
        </p:spPr>
        <p:txBody>
          <a:bodyPr/>
          <a:lstStyle/>
          <a:p>
            <a:endParaRPr lang="en-GB" dirty="0"/>
          </a:p>
        </p:txBody>
      </p:sp>
      <p:sp>
        <p:nvSpPr>
          <p:cNvPr id="18" name="Picture Placeholder 13"/>
          <p:cNvSpPr>
            <a:spLocks noGrp="1"/>
          </p:cNvSpPr>
          <p:nvPr>
            <p:ph type="pic" sz="quarter" idx="21"/>
          </p:nvPr>
        </p:nvSpPr>
        <p:spPr>
          <a:xfrm>
            <a:off x="0" y="5349215"/>
            <a:ext cx="4175096" cy="768349"/>
          </a:xfrm>
        </p:spPr>
        <p:txBody>
          <a:bodyPr/>
          <a:lstStyle/>
          <a:p>
            <a:endParaRPr lang="en-GB" dirty="0"/>
          </a:p>
        </p:txBody>
      </p:sp>
    </p:spTree>
    <p:extLst>
      <p:ext uri="{BB962C8B-B14F-4D97-AF65-F5344CB8AC3E}">
        <p14:creationId xmlns:p14="http://schemas.microsoft.com/office/powerpoint/2010/main" val="11552247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4" name="Footer Placeholder 3"/>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5" name="Slide Number Placeholder 4"/>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99949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4" name="Slide Number Placeholder 3"/>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436707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GB"/>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68" indent="0">
              <a:buNone/>
              <a:defRPr sz="3700"/>
            </a:lvl2pPr>
            <a:lvl3pPr marL="1218936" indent="0">
              <a:buNone/>
              <a:defRPr sz="3200"/>
            </a:lvl3pPr>
            <a:lvl4pPr marL="1828404" indent="0">
              <a:buNone/>
              <a:defRPr sz="2700"/>
            </a:lvl4pPr>
            <a:lvl5pPr marL="2437872" indent="0">
              <a:buNone/>
              <a:defRPr sz="2700"/>
            </a:lvl5pPr>
            <a:lvl6pPr marL="3047340" indent="0">
              <a:buNone/>
              <a:defRPr sz="2700"/>
            </a:lvl6pPr>
            <a:lvl7pPr marL="3656808" indent="0">
              <a:buNone/>
              <a:defRPr sz="2700"/>
            </a:lvl7pPr>
            <a:lvl8pPr marL="4266275" indent="0">
              <a:buNone/>
              <a:defRPr sz="2700"/>
            </a:lvl8pPr>
            <a:lvl9pPr marL="4875744" indent="0">
              <a:buNone/>
              <a:defRPr sz="2700"/>
            </a:lvl9pPr>
          </a:lstStyle>
          <a:p>
            <a:endParaRPr lang="en-GB"/>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6" name="Footer Placeholder 5"/>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7" name="Slide Number Placeholder 6"/>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Tree>
    <p:extLst>
      <p:ext uri="{BB962C8B-B14F-4D97-AF65-F5344CB8AC3E}">
        <p14:creationId xmlns:p14="http://schemas.microsoft.com/office/powerpoint/2010/main" val="1181523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4" name="Slide Number Placeholder 3"/>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6" name="TextBox 5"/>
          <p:cNvSpPr txBox="1"/>
          <p:nvPr userDrawn="1"/>
        </p:nvSpPr>
        <p:spPr>
          <a:xfrm>
            <a:off x="3406814" y="2660917"/>
            <a:ext cx="4319355" cy="1025921"/>
          </a:xfrm>
          <a:prstGeom prst="rect">
            <a:avLst/>
          </a:prstGeom>
          <a:noFill/>
        </p:spPr>
        <p:txBody>
          <a:bodyPr wrap="square" lIns="121893" tIns="60947" rIns="121893" bIns="60947" rtlCol="0">
            <a:spAutoFit/>
          </a:bodyPr>
          <a:lstStyle/>
          <a:p>
            <a:r>
              <a:rPr lang="fr-CH" sz="5900" dirty="0" smtClean="0">
                <a:solidFill>
                  <a:srgbClr val="222268"/>
                </a:solidFill>
                <a:latin typeface="Arial"/>
              </a:rPr>
              <a:t>Questions?</a:t>
            </a:r>
            <a:endParaRPr lang="en-GB" sz="5900" dirty="0">
              <a:solidFill>
                <a:srgbClr val="222268"/>
              </a:solidFill>
              <a:latin typeface="Arial"/>
            </a:endParaRPr>
          </a:p>
        </p:txBody>
      </p:sp>
    </p:spTree>
    <p:extLst>
      <p:ext uri="{BB962C8B-B14F-4D97-AF65-F5344CB8AC3E}">
        <p14:creationId xmlns:p14="http://schemas.microsoft.com/office/powerpoint/2010/main" val="1642130864"/>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solidFill>
                  <a:prstClr val="white">
                    <a:lumMod val="50000"/>
                  </a:prstClr>
                </a:solidFill>
                <a:latin typeface="Arial"/>
              </a:rPr>
              <a:t>xx/xx/2014</a:t>
            </a:r>
            <a:endParaRPr lang="en-GB">
              <a:solidFill>
                <a:prstClr val="white">
                  <a:lumMod val="50000"/>
                </a:prstClr>
              </a:solidFill>
              <a:latin typeface="Arial"/>
            </a:endParaRPr>
          </a:p>
        </p:txBody>
      </p:sp>
      <p:sp>
        <p:nvSpPr>
          <p:cNvPr id="3" name="Footer Placeholder 2"/>
          <p:cNvSpPr>
            <a:spLocks noGrp="1"/>
          </p:cNvSpPr>
          <p:nvPr>
            <p:ph type="ftr" sz="quarter" idx="11"/>
          </p:nvPr>
        </p:nvSpPr>
        <p:spPr/>
        <p:txBody>
          <a:bodyPr/>
          <a:lstStyle/>
          <a:p>
            <a:r>
              <a:rPr lang="en-GB" smtClean="0">
                <a:solidFill>
                  <a:prstClr val="white">
                    <a:lumMod val="50000"/>
                  </a:prstClr>
                </a:solidFill>
                <a:latin typeface="Arial"/>
              </a:rPr>
              <a:t>First Name and Family Name – CERN openlab</a:t>
            </a:r>
            <a:endParaRPr lang="en-GB">
              <a:solidFill>
                <a:prstClr val="white">
                  <a:lumMod val="50000"/>
                </a:prstClr>
              </a:solidFill>
              <a:latin typeface="Arial"/>
            </a:endParaRPr>
          </a:p>
        </p:txBody>
      </p:sp>
      <p:sp>
        <p:nvSpPr>
          <p:cNvPr id="4" name="Slide Number Placeholder 3"/>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a:t>
            </a:fld>
            <a:endParaRPr lang="en-GB">
              <a:solidFill>
                <a:prstClr val="white">
                  <a:lumMod val="50000"/>
                </a:prstClr>
              </a:solidFill>
              <a:latin typeface="Arial"/>
            </a:endParaRPr>
          </a:p>
        </p:txBody>
      </p:sp>
      <p:sp>
        <p:nvSpPr>
          <p:cNvPr id="6" name="TextBox 5"/>
          <p:cNvSpPr txBox="1"/>
          <p:nvPr userDrawn="1"/>
        </p:nvSpPr>
        <p:spPr>
          <a:xfrm>
            <a:off x="0" y="2745311"/>
            <a:ext cx="12188825" cy="779700"/>
          </a:xfrm>
          <a:prstGeom prst="rect">
            <a:avLst/>
          </a:prstGeom>
          <a:noFill/>
        </p:spPr>
        <p:txBody>
          <a:bodyPr wrap="square" lIns="121893" tIns="60947" rIns="121893" bIns="60947" rtlCol="0">
            <a:spAutoFit/>
          </a:bodyPr>
          <a:lstStyle/>
          <a:p>
            <a:pPr algn="ctr"/>
            <a:r>
              <a:rPr lang="fr-CH" sz="4300" dirty="0" smtClean="0">
                <a:solidFill>
                  <a:srgbClr val="222268"/>
                </a:solidFill>
                <a:latin typeface="Arial"/>
                <a:hlinkClick r:id="rId2"/>
              </a:rPr>
              <a:t>www.cern.ch/openlab</a:t>
            </a:r>
            <a:r>
              <a:rPr lang="fr-CH" sz="4300" dirty="0" smtClean="0">
                <a:solidFill>
                  <a:srgbClr val="222268"/>
                </a:solidFill>
                <a:latin typeface="Arial"/>
              </a:rPr>
              <a:t> </a:t>
            </a:r>
            <a:r>
              <a:rPr lang="en-GB" sz="4300" dirty="0" smtClean="0">
                <a:solidFill>
                  <a:srgbClr val="222268"/>
                </a:solidFill>
                <a:latin typeface="Arial"/>
              </a:rPr>
              <a:t> </a:t>
            </a:r>
            <a:endParaRPr lang="fr-CH" sz="4300" dirty="0" smtClean="0">
              <a:solidFill>
                <a:srgbClr val="222268"/>
              </a:solidFill>
              <a:latin typeface="Arial"/>
            </a:endParaRPr>
          </a:p>
        </p:txBody>
      </p:sp>
    </p:spTree>
    <p:extLst>
      <p:ext uri="{BB962C8B-B14F-4D97-AF65-F5344CB8AC3E}">
        <p14:creationId xmlns:p14="http://schemas.microsoft.com/office/powerpoint/2010/main" val="357775995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5" name="Text Placeholder 4"/>
          <p:cNvSpPr>
            <a:spLocks noGrp="1"/>
          </p:cNvSpPr>
          <p:nvPr>
            <p:ph type="body" sz="quarter" idx="3"/>
          </p:nvPr>
        </p:nvSpPr>
        <p:spPr>
          <a:xfrm>
            <a:off x="4558644" y="1535113"/>
            <a:ext cx="7020743" cy="639763"/>
          </a:xfrm>
        </p:spPr>
        <p:txBody>
          <a:bodyPr anchor="b">
            <a:normAutofit/>
          </a:bodyPr>
          <a:lstStyle>
            <a:lvl1pPr marL="0" indent="0">
              <a:buNone/>
              <a:defRPr sz="27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4558644" y="2174875"/>
            <a:ext cx="7020743" cy="3951288"/>
          </a:xfrm>
        </p:spPr>
        <p:txBody>
          <a:bodyPr/>
          <a:lstStyle>
            <a:lvl1pPr>
              <a:defRPr sz="24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en-GB" smtClean="0"/>
              <a:t>xx/xx/2014</a:t>
            </a:r>
            <a:endParaRPr lang="en-GB"/>
          </a:p>
        </p:txBody>
      </p:sp>
      <p:sp>
        <p:nvSpPr>
          <p:cNvPr id="8" name="Footer Placeholder 7"/>
          <p:cNvSpPr>
            <a:spLocks noGrp="1"/>
          </p:cNvSpPr>
          <p:nvPr>
            <p:ph type="ftr" sz="quarter" idx="11"/>
          </p:nvPr>
        </p:nvSpPr>
        <p:spPr/>
        <p:txBody>
          <a:bodyPr/>
          <a:lstStyle/>
          <a:p>
            <a:r>
              <a:rPr lang="en-GB" smtClean="0"/>
              <a:t>First Name and Family Name – CERN openlab</a:t>
            </a:r>
            <a:endParaRPr lang="en-GB"/>
          </a:p>
        </p:txBody>
      </p:sp>
      <p:sp>
        <p:nvSpPr>
          <p:cNvPr id="9" name="Slide Number Placeholder 8"/>
          <p:cNvSpPr>
            <a:spLocks noGrp="1"/>
          </p:cNvSpPr>
          <p:nvPr>
            <p:ph type="sldNum" sz="quarter" idx="12"/>
          </p:nvPr>
        </p:nvSpPr>
        <p:spPr/>
        <p:txBody>
          <a:bodyPr/>
          <a:lstStyle/>
          <a:p>
            <a:fld id="{94EB1264-2DC2-4921-94A1-13F831F55EAC}" type="slidenum">
              <a:rPr lang="en-GB" smtClean="0"/>
              <a:t>‹#›</a:t>
            </a:fld>
            <a:endParaRPr lang="en-GB"/>
          </a:p>
        </p:txBody>
      </p:sp>
      <p:sp>
        <p:nvSpPr>
          <p:cNvPr id="14" name="Picture Placeholder 13"/>
          <p:cNvSpPr>
            <a:spLocks noGrp="1"/>
          </p:cNvSpPr>
          <p:nvPr>
            <p:ph type="pic" sz="quarter" idx="17"/>
          </p:nvPr>
        </p:nvSpPr>
        <p:spPr>
          <a:xfrm>
            <a:off x="0" y="1552723"/>
            <a:ext cx="4175096" cy="768349"/>
          </a:xfrm>
        </p:spPr>
        <p:txBody>
          <a:bodyPr/>
          <a:lstStyle/>
          <a:p>
            <a:endParaRPr lang="en-GB" dirty="0"/>
          </a:p>
        </p:txBody>
      </p:sp>
      <p:sp>
        <p:nvSpPr>
          <p:cNvPr id="15" name="Picture Placeholder 13"/>
          <p:cNvSpPr>
            <a:spLocks noGrp="1"/>
          </p:cNvSpPr>
          <p:nvPr>
            <p:ph type="pic" sz="quarter" idx="18"/>
          </p:nvPr>
        </p:nvSpPr>
        <p:spPr>
          <a:xfrm>
            <a:off x="0" y="2501847"/>
            <a:ext cx="4175096" cy="768349"/>
          </a:xfrm>
        </p:spPr>
        <p:txBody>
          <a:bodyPr/>
          <a:lstStyle/>
          <a:p>
            <a:endParaRPr lang="en-GB" dirty="0"/>
          </a:p>
        </p:txBody>
      </p:sp>
      <p:sp>
        <p:nvSpPr>
          <p:cNvPr id="16" name="Picture Placeholder 13"/>
          <p:cNvSpPr>
            <a:spLocks noGrp="1"/>
          </p:cNvSpPr>
          <p:nvPr>
            <p:ph type="pic" sz="quarter" idx="19"/>
          </p:nvPr>
        </p:nvSpPr>
        <p:spPr>
          <a:xfrm>
            <a:off x="0" y="3450968"/>
            <a:ext cx="4175096" cy="768349"/>
          </a:xfrm>
        </p:spPr>
        <p:txBody>
          <a:bodyPr/>
          <a:lstStyle/>
          <a:p>
            <a:endParaRPr lang="en-GB" dirty="0"/>
          </a:p>
        </p:txBody>
      </p:sp>
      <p:sp>
        <p:nvSpPr>
          <p:cNvPr id="17" name="Picture Placeholder 13"/>
          <p:cNvSpPr>
            <a:spLocks noGrp="1"/>
          </p:cNvSpPr>
          <p:nvPr>
            <p:ph type="pic" sz="quarter" idx="20"/>
          </p:nvPr>
        </p:nvSpPr>
        <p:spPr>
          <a:xfrm>
            <a:off x="0" y="4400092"/>
            <a:ext cx="4175096" cy="768349"/>
          </a:xfrm>
        </p:spPr>
        <p:txBody>
          <a:bodyPr/>
          <a:lstStyle/>
          <a:p>
            <a:endParaRPr lang="en-GB" dirty="0"/>
          </a:p>
        </p:txBody>
      </p:sp>
      <p:sp>
        <p:nvSpPr>
          <p:cNvPr id="18" name="Picture Placeholder 13"/>
          <p:cNvSpPr>
            <a:spLocks noGrp="1"/>
          </p:cNvSpPr>
          <p:nvPr>
            <p:ph type="pic" sz="quarter" idx="21"/>
          </p:nvPr>
        </p:nvSpPr>
        <p:spPr>
          <a:xfrm>
            <a:off x="0" y="5349215"/>
            <a:ext cx="4175096" cy="768349"/>
          </a:xfrm>
        </p:spPr>
        <p:txBody>
          <a:bodyPr/>
          <a:lstStyle/>
          <a:p>
            <a:endParaRPr lang="en-GB" dirty="0"/>
          </a:p>
        </p:txBody>
      </p:sp>
    </p:spTree>
    <p:extLst>
      <p:ext uri="{BB962C8B-B14F-4D97-AF65-F5344CB8AC3E}">
        <p14:creationId xmlns:p14="http://schemas.microsoft.com/office/powerpoint/2010/main" val="1155224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21" Type="http://schemas.openxmlformats.org/officeDocument/2006/relationships/slideLayout" Target="../slideLayouts/slideLayout36.xml"/><Relationship Id="rId22" Type="http://schemas.openxmlformats.org/officeDocument/2006/relationships/slideLayout" Target="../slideLayouts/slideLayout37.xml"/><Relationship Id="rId23" Type="http://schemas.openxmlformats.org/officeDocument/2006/relationships/slideLayout" Target="../slideLayouts/slideLayout38.xml"/><Relationship Id="rId24" Type="http://schemas.openxmlformats.org/officeDocument/2006/relationships/slideLayout" Target="../slideLayouts/slideLayout39.xml"/><Relationship Id="rId25" Type="http://schemas.openxmlformats.org/officeDocument/2006/relationships/slideLayout" Target="../slideLayouts/slideLayout40.xml"/><Relationship Id="rId26" Type="http://schemas.openxmlformats.org/officeDocument/2006/relationships/slideLayout" Target="../slideLayouts/slideLayout41.xml"/><Relationship Id="rId27" Type="http://schemas.openxmlformats.org/officeDocument/2006/relationships/slideLayout" Target="../slideLayouts/slideLayout42.xml"/><Relationship Id="rId28" Type="http://schemas.openxmlformats.org/officeDocument/2006/relationships/slideLayout" Target="../slideLayouts/slideLayout43.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30" Type="http://schemas.openxmlformats.org/officeDocument/2006/relationships/slideLayout" Target="../slideLayouts/slideLayout45.xml"/><Relationship Id="rId31" Type="http://schemas.openxmlformats.org/officeDocument/2006/relationships/slideLayout" Target="../slideLayouts/slideLayout46.xml"/><Relationship Id="rId32" Type="http://schemas.openxmlformats.org/officeDocument/2006/relationships/slideLayout" Target="../slideLayouts/slideLayout47.xml"/><Relationship Id="rId9" Type="http://schemas.openxmlformats.org/officeDocument/2006/relationships/slideLayout" Target="../slideLayouts/slideLayout24.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33" Type="http://schemas.openxmlformats.org/officeDocument/2006/relationships/slideLayout" Target="../slideLayouts/slideLayout48.xml"/><Relationship Id="rId34" Type="http://schemas.openxmlformats.org/officeDocument/2006/relationships/slideLayout" Target="../slideLayouts/slideLayout49.xml"/><Relationship Id="rId35" Type="http://schemas.openxmlformats.org/officeDocument/2006/relationships/slideLayout" Target="../slideLayouts/slideLayout50.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slideLayout" Target="../slideLayouts/slideLayout32.xml"/><Relationship Id="rId18" Type="http://schemas.openxmlformats.org/officeDocument/2006/relationships/slideLayout" Target="../slideLayouts/slideLayout33.xml"/><Relationship Id="rId19" Type="http://schemas.openxmlformats.org/officeDocument/2006/relationships/slideLayout" Target="../slideLayouts/slideLayout34.xml"/><Relationship Id="rId37" Type="http://schemas.openxmlformats.org/officeDocument/2006/relationships/slideLayout" Target="../slideLayouts/slideLayout52.xml"/><Relationship Id="rId38" Type="http://schemas.openxmlformats.org/officeDocument/2006/relationships/slideLayout" Target="../slideLayouts/slideLayout53.xml"/><Relationship Id="rId39" Type="http://schemas.openxmlformats.org/officeDocument/2006/relationships/slideLayout" Target="../slideLayouts/slideLayout54.xml"/><Relationship Id="rId40" Type="http://schemas.openxmlformats.org/officeDocument/2006/relationships/slideLayout" Target="../slideLayouts/slideLayout55.xml"/><Relationship Id="rId41" Type="http://schemas.openxmlformats.org/officeDocument/2006/relationships/slideLayout" Target="../slideLayouts/slideLayout56.xml"/><Relationship Id="rId42" Type="http://schemas.openxmlformats.org/officeDocument/2006/relationships/slideLayout" Target="../slideLayouts/slideLayout57.xml"/><Relationship Id="rId43" Type="http://schemas.openxmlformats.org/officeDocument/2006/relationships/theme" Target="../theme/theme2.xml"/><Relationship Id="rId4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theme" Target="../theme/theme3.xml"/><Relationship Id="rId16" Type="http://schemas.openxmlformats.org/officeDocument/2006/relationships/image" Target="../media/image1.pn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Relationship Id="rId14" Type="http://schemas.openxmlformats.org/officeDocument/2006/relationships/slideLayout" Target="../slideLayouts/slideLayout85.xml"/><Relationship Id="rId15" Type="http://schemas.openxmlformats.org/officeDocument/2006/relationships/theme" Target="../theme/theme4.xml"/><Relationship Id="rId16" Type="http://schemas.openxmlformats.org/officeDocument/2006/relationships/image" Target="../media/image1.png"/><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044" y="274637"/>
            <a:ext cx="9708340" cy="1143000"/>
          </a:xfrm>
          <a:prstGeom prst="rect">
            <a:avLst/>
          </a:prstGeom>
        </p:spPr>
        <p:txBody>
          <a:bodyPr vert="horz" lIns="121899" tIns="60949" rIns="121899" bIns="6094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871044" y="1600201"/>
            <a:ext cx="9708340" cy="4525963"/>
          </a:xfrm>
          <a:prstGeom prst="rect">
            <a:avLst/>
          </a:prstGeom>
        </p:spPr>
        <p:txBody>
          <a:bodyPr vert="horz" lIns="121899" tIns="60949" rIns="121899" bIns="609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bg1">
                    <a:lumMod val="50000"/>
                  </a:schemeClr>
                </a:solidFill>
              </a:defRPr>
            </a:lvl1pPr>
          </a:lstStyle>
          <a:p>
            <a:r>
              <a:rPr lang="en-GB" smtClean="0"/>
              <a:t>xx/xx/2014</a:t>
            </a:r>
            <a:endParaRPr lang="en-GB" dirty="0"/>
          </a:p>
        </p:txBody>
      </p:sp>
      <p:sp>
        <p:nvSpPr>
          <p:cNvPr id="5" name="Footer Placeholder 4"/>
          <p:cNvSpPr>
            <a:spLocks noGrp="1"/>
          </p:cNvSpPr>
          <p:nvPr>
            <p:ph type="ftr" sz="quarter" idx="3"/>
          </p:nvPr>
        </p:nvSpPr>
        <p:spPr>
          <a:xfrm>
            <a:off x="3790757" y="6356351"/>
            <a:ext cx="4607312" cy="365125"/>
          </a:xfrm>
          <a:prstGeom prst="rect">
            <a:avLst/>
          </a:prstGeom>
        </p:spPr>
        <p:txBody>
          <a:bodyPr vert="horz" lIns="121899" tIns="60949" rIns="121899" bIns="60949" rtlCol="0" anchor="ctr"/>
          <a:lstStyle>
            <a:lvl1pPr algn="ctr">
              <a:defRPr sz="1600">
                <a:solidFill>
                  <a:schemeClr val="bg1">
                    <a:lumMod val="50000"/>
                  </a:schemeClr>
                </a:solidFill>
              </a:defRPr>
            </a:lvl1pPr>
          </a:lstStyle>
          <a:p>
            <a:r>
              <a:rPr lang="fr-CH" dirty="0" smtClean="0"/>
              <a:t>First Name and </a:t>
            </a:r>
            <a:r>
              <a:rPr lang="fr-CH" dirty="0" err="1" smtClean="0"/>
              <a:t>Family</a:t>
            </a:r>
            <a:r>
              <a:rPr lang="fr-CH" dirty="0" smtClean="0"/>
              <a:t> Name – CERN openlab</a:t>
            </a:r>
            <a:endParaRPr lang="en-GB"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bg1">
                    <a:lumMod val="50000"/>
                  </a:schemeClr>
                </a:solidFill>
              </a:defRPr>
            </a:lvl1pPr>
          </a:lstStyle>
          <a:p>
            <a:fld id="{94EB1264-2DC2-4921-94A1-13F831F55EAC}" type="slidenum">
              <a:rPr lang="en-GB" smtClean="0"/>
              <a:pPr/>
              <a:t>‹#›</a:t>
            </a:fld>
            <a:endParaRPr lang="en-GB" dirty="0"/>
          </a:p>
        </p:txBody>
      </p:sp>
    </p:spTree>
    <p:extLst>
      <p:ext uri="{BB962C8B-B14F-4D97-AF65-F5344CB8AC3E}">
        <p14:creationId xmlns:p14="http://schemas.microsoft.com/office/powerpoint/2010/main" val="38319198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42" r:id="rId15"/>
  </p:sldLayoutIdLst>
  <p:timing>
    <p:tnLst>
      <p:par>
        <p:cTn xmlns:p14="http://schemas.microsoft.com/office/powerpoint/2010/main" id="1" dur="indefinite" restart="never" nodeType="tmRoot"/>
      </p:par>
    </p:tnLst>
  </p:timing>
  <p:hf hdr="0"/>
  <p:txStyles>
    <p:titleStyle>
      <a:lvl1pPr algn="r" defTabSz="1218987" rtl="0" eaLnBrk="1" latinLnBrk="0" hangingPunct="1">
        <a:spcBef>
          <a:spcPct val="0"/>
        </a:spcBef>
        <a:buNone/>
        <a:defRPr sz="4300" b="1" kern="1200">
          <a:solidFill>
            <a:srgbClr val="222268"/>
          </a:solidFill>
          <a:latin typeface="+mj-lt"/>
          <a:ea typeface="+mj-ea"/>
          <a:cs typeface="+mj-cs"/>
        </a:defRPr>
      </a:lvl1pPr>
    </p:titleStyle>
    <p:bodyStyle>
      <a:lvl1pPr marL="457120" indent="-457120" algn="l" defTabSz="1218987" rtl="0" eaLnBrk="1" latinLnBrk="0" hangingPunct="1">
        <a:spcBef>
          <a:spcPct val="20000"/>
        </a:spcBef>
        <a:buClr>
          <a:schemeClr val="bg1">
            <a:lumMod val="50000"/>
          </a:schemeClr>
        </a:buClr>
        <a:buSzPct val="150000"/>
        <a:buFont typeface="Arial" panose="020B0604020202020204" pitchFamily="34" charset="0"/>
        <a:buChar char="›"/>
        <a:defRPr sz="3700" b="1" kern="1200">
          <a:solidFill>
            <a:srgbClr val="222268"/>
          </a:solidFill>
          <a:latin typeface="+mn-lt"/>
          <a:ea typeface="+mn-ea"/>
          <a:cs typeface="+mn-cs"/>
        </a:defRPr>
      </a:lvl1pPr>
      <a:lvl2pPr marL="990427" indent="-380933" algn="l" defTabSz="1218987" rtl="0" eaLnBrk="1" latinLnBrk="0" hangingPunct="1">
        <a:spcBef>
          <a:spcPct val="20000"/>
        </a:spcBef>
        <a:buClr>
          <a:schemeClr val="bg1">
            <a:lumMod val="50000"/>
          </a:schemeClr>
        </a:buClr>
        <a:buFont typeface="Wingdings" panose="05000000000000000000" pitchFamily="2" charset="2"/>
        <a:buChar char="§"/>
        <a:defRPr sz="3200" kern="1200">
          <a:solidFill>
            <a:srgbClr val="222268"/>
          </a:solidFill>
          <a:latin typeface="+mn-lt"/>
          <a:ea typeface="+mn-ea"/>
          <a:cs typeface="+mn-cs"/>
        </a:defRPr>
      </a:lvl2pPr>
      <a:lvl3pPr marL="1523733" indent="-304747" algn="l" defTabSz="1218987" rtl="0" eaLnBrk="1" latinLnBrk="0" hangingPunct="1">
        <a:spcBef>
          <a:spcPct val="20000"/>
        </a:spcBef>
        <a:buClr>
          <a:schemeClr val="bg1">
            <a:lumMod val="50000"/>
          </a:schemeClr>
        </a:buClr>
        <a:buFont typeface="Arial" panose="020B0604020202020204" pitchFamily="34" charset="0"/>
        <a:buChar char="̵"/>
        <a:defRPr sz="3200" kern="1200">
          <a:solidFill>
            <a:srgbClr val="222268"/>
          </a:solidFill>
          <a:latin typeface="+mn-lt"/>
          <a:ea typeface="+mn-ea"/>
          <a:cs typeface="+mn-cs"/>
        </a:defRPr>
      </a:lvl3pPr>
      <a:lvl4pPr marL="2133227" indent="-304747" algn="l" defTabSz="1218987" rtl="0" eaLnBrk="1" latinLnBrk="0" hangingPunct="1">
        <a:spcBef>
          <a:spcPct val="20000"/>
        </a:spcBef>
        <a:buClr>
          <a:schemeClr val="bg1">
            <a:lumMod val="50000"/>
          </a:schemeClr>
        </a:buClr>
        <a:buFont typeface="Arial" panose="020B0604020202020204" pitchFamily="34" charset="0"/>
        <a:buChar char="•"/>
        <a:defRPr sz="2700" kern="1200">
          <a:solidFill>
            <a:srgbClr val="222268"/>
          </a:solidFill>
          <a:latin typeface="+mn-lt"/>
          <a:ea typeface="+mn-ea"/>
          <a:cs typeface="+mn-cs"/>
        </a:defRPr>
      </a:lvl4pPr>
      <a:lvl5pPr marL="2742720" indent="-304747" algn="l" defTabSz="1218987" rtl="0" eaLnBrk="1" latinLnBrk="0" hangingPunct="1">
        <a:spcBef>
          <a:spcPct val="20000"/>
        </a:spcBef>
        <a:buClr>
          <a:schemeClr val="bg1">
            <a:lumMod val="50000"/>
          </a:schemeClr>
        </a:buClr>
        <a:buFont typeface="Arial" panose="020B0604020202020204" pitchFamily="34" charset="0"/>
        <a:buChar char="∙"/>
        <a:defRPr sz="2100" kern="1200">
          <a:solidFill>
            <a:srgbClr val="222268"/>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F58637A1-2757-41E8-AD98-43E9D0558D9A}" type="datetime1">
              <a:rPr lang="en-US" smtClean="0"/>
              <a:pPr/>
              <a:t>6/10/15</a:t>
            </a:fld>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9" name="Picture 18" descr="Oracle logo in white on red staging background" title="Oracle red badge logo"/>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3" r:id="rId39"/>
    <p:sldLayoutId id="2147483694" r:id="rId40"/>
    <p:sldLayoutId id="2147483710" r:id="rId41"/>
    <p:sldLayoutId id="2147483741"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3"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044" y="274637"/>
            <a:ext cx="9708340" cy="1143000"/>
          </a:xfrm>
          <a:prstGeom prst="rect">
            <a:avLst/>
          </a:prstGeom>
        </p:spPr>
        <p:txBody>
          <a:bodyPr vert="horz" lIns="121899" tIns="60949" rIns="121899" bIns="6094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871044" y="1600201"/>
            <a:ext cx="9708340" cy="4525963"/>
          </a:xfrm>
          <a:prstGeom prst="rect">
            <a:avLst/>
          </a:prstGeom>
        </p:spPr>
        <p:txBody>
          <a:bodyPr vert="horz" lIns="121899" tIns="60949" rIns="121899" bIns="609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bg1">
                    <a:lumMod val="50000"/>
                  </a:schemeClr>
                </a:solidFill>
              </a:defRPr>
            </a:lvl1pPr>
          </a:lstStyle>
          <a:p>
            <a:r>
              <a:rPr lang="en-GB" smtClean="0">
                <a:solidFill>
                  <a:prstClr val="white">
                    <a:lumMod val="50000"/>
                  </a:prstClr>
                </a:solidFill>
                <a:latin typeface="Arial"/>
              </a:rPr>
              <a:t>xx/xx/2014</a:t>
            </a:r>
            <a:endParaRPr lang="en-GB" dirty="0">
              <a:solidFill>
                <a:prstClr val="white">
                  <a:lumMod val="50000"/>
                </a:prstClr>
              </a:solidFill>
              <a:latin typeface="Arial"/>
            </a:endParaRPr>
          </a:p>
        </p:txBody>
      </p:sp>
      <p:sp>
        <p:nvSpPr>
          <p:cNvPr id="5" name="Footer Placeholder 4"/>
          <p:cNvSpPr>
            <a:spLocks noGrp="1"/>
          </p:cNvSpPr>
          <p:nvPr>
            <p:ph type="ftr" sz="quarter" idx="3"/>
          </p:nvPr>
        </p:nvSpPr>
        <p:spPr>
          <a:xfrm>
            <a:off x="3790757" y="6356351"/>
            <a:ext cx="4607312" cy="365125"/>
          </a:xfrm>
          <a:prstGeom prst="rect">
            <a:avLst/>
          </a:prstGeom>
        </p:spPr>
        <p:txBody>
          <a:bodyPr vert="horz" lIns="121899" tIns="60949" rIns="121899" bIns="60949" rtlCol="0" anchor="ctr"/>
          <a:lstStyle>
            <a:lvl1pPr algn="ctr">
              <a:defRPr sz="1600">
                <a:solidFill>
                  <a:schemeClr val="bg1">
                    <a:lumMod val="50000"/>
                  </a:schemeClr>
                </a:solidFill>
              </a:defRPr>
            </a:lvl1pPr>
          </a:lstStyle>
          <a:p>
            <a:r>
              <a:rPr lang="fr-CH" dirty="0" smtClean="0">
                <a:solidFill>
                  <a:prstClr val="white">
                    <a:lumMod val="50000"/>
                  </a:prstClr>
                </a:solidFill>
                <a:latin typeface="Arial"/>
              </a:rPr>
              <a:t>First Name and </a:t>
            </a:r>
            <a:r>
              <a:rPr lang="fr-CH" dirty="0" err="1" smtClean="0">
                <a:solidFill>
                  <a:prstClr val="white">
                    <a:lumMod val="50000"/>
                  </a:prstClr>
                </a:solidFill>
                <a:latin typeface="Arial"/>
              </a:rPr>
              <a:t>Family</a:t>
            </a:r>
            <a:r>
              <a:rPr lang="fr-CH" dirty="0" smtClean="0">
                <a:solidFill>
                  <a:prstClr val="white">
                    <a:lumMod val="50000"/>
                  </a:prstClr>
                </a:solidFill>
                <a:latin typeface="Arial"/>
              </a:rPr>
              <a:t> Name – CERN openlab</a:t>
            </a:r>
            <a:endParaRPr lang="en-GB" dirty="0">
              <a:solidFill>
                <a:prstClr val="white">
                  <a:lumMod val="50000"/>
                </a:prstClr>
              </a:solidFill>
              <a:latin typeface="Aria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bg1">
                    <a:lumMod val="50000"/>
                  </a:schemeClr>
                </a:solidFill>
              </a:defRPr>
            </a:lvl1pPr>
          </a:lstStyle>
          <a:p>
            <a:fld id="{94EB1264-2DC2-4921-94A1-13F831F55EAC}" type="slidenum">
              <a:rPr lang="en-GB" smtClean="0">
                <a:solidFill>
                  <a:prstClr val="white">
                    <a:lumMod val="50000"/>
                  </a:prstClr>
                </a:solidFill>
                <a:latin typeface="Arial"/>
              </a:rPr>
              <a:pPr/>
              <a:t>‹#›</a:t>
            </a:fld>
            <a:endParaRPr lang="en-GB" dirty="0">
              <a:solidFill>
                <a:prstClr val="white">
                  <a:lumMod val="50000"/>
                </a:prstClr>
              </a:solidFill>
              <a:latin typeface="Arial"/>
            </a:endParaRPr>
          </a:p>
        </p:txBody>
      </p:sp>
    </p:spTree>
    <p:extLst>
      <p:ext uri="{BB962C8B-B14F-4D97-AF65-F5344CB8AC3E}">
        <p14:creationId xmlns:p14="http://schemas.microsoft.com/office/powerpoint/2010/main" val="383191985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iming>
    <p:tnLst>
      <p:par>
        <p:cTn xmlns:p14="http://schemas.microsoft.com/office/powerpoint/2010/main" id="1" dur="indefinite" restart="never" nodeType="tmRoot"/>
      </p:par>
    </p:tnLst>
  </p:timing>
  <p:hf hdr="0"/>
  <p:txStyles>
    <p:titleStyle>
      <a:lvl1pPr algn="r" defTabSz="1218987" rtl="0" eaLnBrk="1" latinLnBrk="0" hangingPunct="1">
        <a:spcBef>
          <a:spcPct val="0"/>
        </a:spcBef>
        <a:buNone/>
        <a:defRPr sz="4300" b="1" kern="1200">
          <a:solidFill>
            <a:srgbClr val="222268"/>
          </a:solidFill>
          <a:latin typeface="+mj-lt"/>
          <a:ea typeface="+mj-ea"/>
          <a:cs typeface="+mj-cs"/>
        </a:defRPr>
      </a:lvl1pPr>
    </p:titleStyle>
    <p:bodyStyle>
      <a:lvl1pPr marL="457120" indent="-457120" algn="l" defTabSz="1218987" rtl="0" eaLnBrk="1" latinLnBrk="0" hangingPunct="1">
        <a:spcBef>
          <a:spcPct val="20000"/>
        </a:spcBef>
        <a:buClr>
          <a:schemeClr val="bg1">
            <a:lumMod val="50000"/>
          </a:schemeClr>
        </a:buClr>
        <a:buSzPct val="150000"/>
        <a:buFont typeface="Arial" panose="020B0604020202020204" pitchFamily="34" charset="0"/>
        <a:buChar char="›"/>
        <a:defRPr sz="3700" b="1" kern="1200">
          <a:solidFill>
            <a:srgbClr val="222268"/>
          </a:solidFill>
          <a:latin typeface="+mn-lt"/>
          <a:ea typeface="+mn-ea"/>
          <a:cs typeface="+mn-cs"/>
        </a:defRPr>
      </a:lvl1pPr>
      <a:lvl2pPr marL="990427" indent="-380933" algn="l" defTabSz="1218987" rtl="0" eaLnBrk="1" latinLnBrk="0" hangingPunct="1">
        <a:spcBef>
          <a:spcPct val="20000"/>
        </a:spcBef>
        <a:buClr>
          <a:schemeClr val="bg1">
            <a:lumMod val="50000"/>
          </a:schemeClr>
        </a:buClr>
        <a:buFont typeface="Wingdings" panose="05000000000000000000" pitchFamily="2" charset="2"/>
        <a:buChar char="§"/>
        <a:defRPr sz="3200" kern="1200">
          <a:solidFill>
            <a:srgbClr val="222268"/>
          </a:solidFill>
          <a:latin typeface="+mn-lt"/>
          <a:ea typeface="+mn-ea"/>
          <a:cs typeface="+mn-cs"/>
        </a:defRPr>
      </a:lvl2pPr>
      <a:lvl3pPr marL="1523733" indent="-304747" algn="l" defTabSz="1218987" rtl="0" eaLnBrk="1" latinLnBrk="0" hangingPunct="1">
        <a:spcBef>
          <a:spcPct val="20000"/>
        </a:spcBef>
        <a:buClr>
          <a:schemeClr val="bg1">
            <a:lumMod val="50000"/>
          </a:schemeClr>
        </a:buClr>
        <a:buFont typeface="Arial" panose="020B0604020202020204" pitchFamily="34" charset="0"/>
        <a:buChar char="̵"/>
        <a:defRPr sz="3200" kern="1200">
          <a:solidFill>
            <a:srgbClr val="222268"/>
          </a:solidFill>
          <a:latin typeface="+mn-lt"/>
          <a:ea typeface="+mn-ea"/>
          <a:cs typeface="+mn-cs"/>
        </a:defRPr>
      </a:lvl3pPr>
      <a:lvl4pPr marL="2133227" indent="-304747" algn="l" defTabSz="1218987" rtl="0" eaLnBrk="1" latinLnBrk="0" hangingPunct="1">
        <a:spcBef>
          <a:spcPct val="20000"/>
        </a:spcBef>
        <a:buClr>
          <a:schemeClr val="bg1">
            <a:lumMod val="50000"/>
          </a:schemeClr>
        </a:buClr>
        <a:buFont typeface="Arial" panose="020B0604020202020204" pitchFamily="34" charset="0"/>
        <a:buChar char="•"/>
        <a:defRPr sz="2700" kern="1200">
          <a:solidFill>
            <a:srgbClr val="222268"/>
          </a:solidFill>
          <a:latin typeface="+mn-lt"/>
          <a:ea typeface="+mn-ea"/>
          <a:cs typeface="+mn-cs"/>
        </a:defRPr>
      </a:lvl4pPr>
      <a:lvl5pPr marL="2742720" indent="-304747" algn="l" defTabSz="1218987" rtl="0" eaLnBrk="1" latinLnBrk="0" hangingPunct="1">
        <a:spcBef>
          <a:spcPct val="20000"/>
        </a:spcBef>
        <a:buClr>
          <a:schemeClr val="bg1">
            <a:lumMod val="50000"/>
          </a:schemeClr>
        </a:buClr>
        <a:buFont typeface="Arial" panose="020B0604020202020204" pitchFamily="34" charset="0"/>
        <a:buChar char="∙"/>
        <a:defRPr sz="2100" kern="1200">
          <a:solidFill>
            <a:srgbClr val="222268"/>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044" y="274637"/>
            <a:ext cx="9708340" cy="1143000"/>
          </a:xfrm>
          <a:prstGeom prst="rect">
            <a:avLst/>
          </a:prstGeom>
        </p:spPr>
        <p:txBody>
          <a:bodyPr vert="horz" lIns="121899" tIns="60949" rIns="121899" bIns="60949"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871044" y="1600201"/>
            <a:ext cx="9708340" cy="4525963"/>
          </a:xfrm>
          <a:prstGeom prst="rect">
            <a:avLst/>
          </a:prstGeom>
        </p:spPr>
        <p:txBody>
          <a:bodyPr vert="horz" lIns="121899" tIns="60949" rIns="121899" bIns="609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bg1">
                    <a:lumMod val="50000"/>
                  </a:schemeClr>
                </a:solidFill>
              </a:defRPr>
            </a:lvl1pPr>
          </a:lstStyle>
          <a:p>
            <a:r>
              <a:rPr lang="en-GB" smtClean="0">
                <a:solidFill>
                  <a:prstClr val="white">
                    <a:lumMod val="50000"/>
                  </a:prstClr>
                </a:solidFill>
                <a:latin typeface="Arial"/>
              </a:rPr>
              <a:t>xx/xx/2014</a:t>
            </a:r>
            <a:endParaRPr lang="en-GB" dirty="0">
              <a:solidFill>
                <a:prstClr val="white">
                  <a:lumMod val="50000"/>
                </a:prstClr>
              </a:solidFill>
              <a:latin typeface="Arial"/>
            </a:endParaRPr>
          </a:p>
        </p:txBody>
      </p:sp>
      <p:sp>
        <p:nvSpPr>
          <p:cNvPr id="5" name="Footer Placeholder 4"/>
          <p:cNvSpPr>
            <a:spLocks noGrp="1"/>
          </p:cNvSpPr>
          <p:nvPr>
            <p:ph type="ftr" sz="quarter" idx="3"/>
          </p:nvPr>
        </p:nvSpPr>
        <p:spPr>
          <a:xfrm>
            <a:off x="3790757" y="6356351"/>
            <a:ext cx="4607312" cy="365125"/>
          </a:xfrm>
          <a:prstGeom prst="rect">
            <a:avLst/>
          </a:prstGeom>
        </p:spPr>
        <p:txBody>
          <a:bodyPr vert="horz" lIns="121899" tIns="60949" rIns="121899" bIns="60949" rtlCol="0" anchor="ctr"/>
          <a:lstStyle>
            <a:lvl1pPr algn="ctr">
              <a:defRPr sz="1600">
                <a:solidFill>
                  <a:schemeClr val="bg1">
                    <a:lumMod val="50000"/>
                  </a:schemeClr>
                </a:solidFill>
              </a:defRPr>
            </a:lvl1pPr>
          </a:lstStyle>
          <a:p>
            <a:r>
              <a:rPr lang="fr-CH" dirty="0" smtClean="0">
                <a:solidFill>
                  <a:prstClr val="white">
                    <a:lumMod val="50000"/>
                  </a:prstClr>
                </a:solidFill>
                <a:latin typeface="Arial"/>
              </a:rPr>
              <a:t>First Name and </a:t>
            </a:r>
            <a:r>
              <a:rPr lang="fr-CH" dirty="0" err="1" smtClean="0">
                <a:solidFill>
                  <a:prstClr val="white">
                    <a:lumMod val="50000"/>
                  </a:prstClr>
                </a:solidFill>
                <a:latin typeface="Arial"/>
              </a:rPr>
              <a:t>Family</a:t>
            </a:r>
            <a:r>
              <a:rPr lang="fr-CH" dirty="0" smtClean="0">
                <a:solidFill>
                  <a:prstClr val="white">
                    <a:lumMod val="50000"/>
                  </a:prstClr>
                </a:solidFill>
                <a:latin typeface="Arial"/>
              </a:rPr>
              <a:t> Name – CERN openlab</a:t>
            </a:r>
            <a:endParaRPr lang="en-GB" dirty="0">
              <a:solidFill>
                <a:prstClr val="white">
                  <a:lumMod val="50000"/>
                </a:prstClr>
              </a:solidFill>
              <a:latin typeface="Aria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bg1">
                    <a:lumMod val="50000"/>
                  </a:schemeClr>
                </a:solidFill>
              </a:defRPr>
            </a:lvl1pPr>
          </a:lstStyle>
          <a:p>
            <a:fld id="{94EB1264-2DC2-4921-94A1-13F831F55EAC}" type="slidenum">
              <a:rPr lang="en-GB" smtClean="0">
                <a:solidFill>
                  <a:prstClr val="white">
                    <a:lumMod val="50000"/>
                  </a:prstClr>
                </a:solidFill>
                <a:latin typeface="Arial"/>
              </a:rPr>
              <a:pPr/>
              <a:t>‹#›</a:t>
            </a:fld>
            <a:endParaRPr lang="en-GB" dirty="0">
              <a:solidFill>
                <a:prstClr val="white">
                  <a:lumMod val="50000"/>
                </a:prstClr>
              </a:solidFill>
              <a:latin typeface="Arial"/>
            </a:endParaRPr>
          </a:p>
        </p:txBody>
      </p:sp>
    </p:spTree>
    <p:extLst>
      <p:ext uri="{BB962C8B-B14F-4D97-AF65-F5344CB8AC3E}">
        <p14:creationId xmlns:p14="http://schemas.microsoft.com/office/powerpoint/2010/main" val="38319198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iming>
    <p:tnLst>
      <p:par>
        <p:cTn xmlns:p14="http://schemas.microsoft.com/office/powerpoint/2010/main" id="1" dur="indefinite" restart="never" nodeType="tmRoot"/>
      </p:par>
    </p:tnLst>
  </p:timing>
  <p:hf hdr="0"/>
  <p:txStyles>
    <p:titleStyle>
      <a:lvl1pPr algn="r" defTabSz="1218987" rtl="0" eaLnBrk="1" latinLnBrk="0" hangingPunct="1">
        <a:spcBef>
          <a:spcPct val="0"/>
        </a:spcBef>
        <a:buNone/>
        <a:defRPr sz="4300" b="1" kern="1200">
          <a:solidFill>
            <a:srgbClr val="222268"/>
          </a:solidFill>
          <a:latin typeface="+mj-lt"/>
          <a:ea typeface="+mj-ea"/>
          <a:cs typeface="+mj-cs"/>
        </a:defRPr>
      </a:lvl1pPr>
    </p:titleStyle>
    <p:bodyStyle>
      <a:lvl1pPr marL="457120" indent="-457120" algn="l" defTabSz="1218987" rtl="0" eaLnBrk="1" latinLnBrk="0" hangingPunct="1">
        <a:spcBef>
          <a:spcPct val="20000"/>
        </a:spcBef>
        <a:buClr>
          <a:schemeClr val="bg1">
            <a:lumMod val="50000"/>
          </a:schemeClr>
        </a:buClr>
        <a:buSzPct val="150000"/>
        <a:buFont typeface="Arial" panose="020B0604020202020204" pitchFamily="34" charset="0"/>
        <a:buChar char="›"/>
        <a:defRPr sz="3700" b="1" kern="1200">
          <a:solidFill>
            <a:srgbClr val="222268"/>
          </a:solidFill>
          <a:latin typeface="+mn-lt"/>
          <a:ea typeface="+mn-ea"/>
          <a:cs typeface="+mn-cs"/>
        </a:defRPr>
      </a:lvl1pPr>
      <a:lvl2pPr marL="990427" indent="-380933" algn="l" defTabSz="1218987" rtl="0" eaLnBrk="1" latinLnBrk="0" hangingPunct="1">
        <a:spcBef>
          <a:spcPct val="20000"/>
        </a:spcBef>
        <a:buClr>
          <a:schemeClr val="bg1">
            <a:lumMod val="50000"/>
          </a:schemeClr>
        </a:buClr>
        <a:buFont typeface="Wingdings" panose="05000000000000000000" pitchFamily="2" charset="2"/>
        <a:buChar char="§"/>
        <a:defRPr sz="3200" kern="1200">
          <a:solidFill>
            <a:srgbClr val="222268"/>
          </a:solidFill>
          <a:latin typeface="+mn-lt"/>
          <a:ea typeface="+mn-ea"/>
          <a:cs typeface="+mn-cs"/>
        </a:defRPr>
      </a:lvl2pPr>
      <a:lvl3pPr marL="1523733" indent="-304747" algn="l" defTabSz="1218987" rtl="0" eaLnBrk="1" latinLnBrk="0" hangingPunct="1">
        <a:spcBef>
          <a:spcPct val="20000"/>
        </a:spcBef>
        <a:buClr>
          <a:schemeClr val="bg1">
            <a:lumMod val="50000"/>
          </a:schemeClr>
        </a:buClr>
        <a:buFont typeface="Arial" panose="020B0604020202020204" pitchFamily="34" charset="0"/>
        <a:buChar char="̵"/>
        <a:defRPr sz="3200" kern="1200">
          <a:solidFill>
            <a:srgbClr val="222268"/>
          </a:solidFill>
          <a:latin typeface="+mn-lt"/>
          <a:ea typeface="+mn-ea"/>
          <a:cs typeface="+mn-cs"/>
        </a:defRPr>
      </a:lvl3pPr>
      <a:lvl4pPr marL="2133227" indent="-304747" algn="l" defTabSz="1218987" rtl="0" eaLnBrk="1" latinLnBrk="0" hangingPunct="1">
        <a:spcBef>
          <a:spcPct val="20000"/>
        </a:spcBef>
        <a:buClr>
          <a:schemeClr val="bg1">
            <a:lumMod val="50000"/>
          </a:schemeClr>
        </a:buClr>
        <a:buFont typeface="Arial" panose="020B0604020202020204" pitchFamily="34" charset="0"/>
        <a:buChar char="•"/>
        <a:defRPr sz="2700" kern="1200">
          <a:solidFill>
            <a:srgbClr val="222268"/>
          </a:solidFill>
          <a:latin typeface="+mn-lt"/>
          <a:ea typeface="+mn-ea"/>
          <a:cs typeface="+mn-cs"/>
        </a:defRPr>
      </a:lvl4pPr>
      <a:lvl5pPr marL="2742720" indent="-304747" algn="l" defTabSz="1218987" rtl="0" eaLnBrk="1" latinLnBrk="0" hangingPunct="1">
        <a:spcBef>
          <a:spcPct val="20000"/>
        </a:spcBef>
        <a:buClr>
          <a:schemeClr val="bg1">
            <a:lumMod val="50000"/>
          </a:schemeClr>
        </a:buClr>
        <a:buFont typeface="Arial" panose="020B0604020202020204" pitchFamily="34" charset="0"/>
        <a:buChar char="∙"/>
        <a:defRPr sz="2100" kern="1200">
          <a:solidFill>
            <a:srgbClr val="222268"/>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Microsoft_Word_Document1.docx"/><Relationship Id="rId5" Type="http://schemas.openxmlformats.org/officeDocument/2006/relationships/image" Target="../media/image37.png"/><Relationship Id="rId1" Type="http://schemas.openxmlformats.org/officeDocument/2006/relationships/vmlDrawing" Target="../drawings/vmlDrawing1.vml"/><Relationship Id="rId2"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9.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37.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3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9" Type="http://schemas.openxmlformats.org/officeDocument/2006/relationships/image" Target="../media/image47.png"/><Relationship Id="rId20" Type="http://schemas.openxmlformats.org/officeDocument/2006/relationships/image" Target="../media/image58.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 Id="rId25" Type="http://schemas.openxmlformats.org/officeDocument/2006/relationships/image" Target="../media/image63.png"/><Relationship Id="rId26" Type="http://schemas.openxmlformats.org/officeDocument/2006/relationships/image" Target="../media/image64.png"/><Relationship Id="rId27" Type="http://schemas.openxmlformats.org/officeDocument/2006/relationships/image" Target="../media/image65.png"/><Relationship Id="rId10" Type="http://schemas.openxmlformats.org/officeDocument/2006/relationships/image" Target="../media/image48.png"/><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4" Type="http://schemas.openxmlformats.org/officeDocument/2006/relationships/image" Target="../media/image52.png"/><Relationship Id="rId15" Type="http://schemas.openxmlformats.org/officeDocument/2006/relationships/image" Target="../media/image53.png"/><Relationship Id="rId16" Type="http://schemas.openxmlformats.org/officeDocument/2006/relationships/image" Target="../media/image54.png"/><Relationship Id="rId17" Type="http://schemas.openxmlformats.org/officeDocument/2006/relationships/image" Target="../media/image55.png"/><Relationship Id="rId18" Type="http://schemas.openxmlformats.org/officeDocument/2006/relationships/image" Target="../media/image56.png"/><Relationship Id="rId19" Type="http://schemas.openxmlformats.org/officeDocument/2006/relationships/image" Target="../media/image57.png"/><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png"/><Relationship Id="rId1" Type="http://schemas.openxmlformats.org/officeDocument/2006/relationships/slideLayout" Target="../slideLayouts/slideLayout7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4.xml"/><Relationship Id="rId4" Type="http://schemas.openxmlformats.org/officeDocument/2006/relationships/notesSlide" Target="../notesSlides/notesSlide6.xml"/><Relationship Id="rId5" Type="http://schemas.openxmlformats.org/officeDocument/2006/relationships/image" Target="../media/image19.png"/><Relationship Id="rId1" Type="http://schemas.microsoft.com/office/2007/relationships/media" Target="file:///C:\Users\tmicheli.ORADEV\Desktop\A%20Tech%20Trip%20Down%20Memory%20Lane.mp4" TargetMode="External"/><Relationship Id="rId2" Type="http://schemas.openxmlformats.org/officeDocument/2006/relationships/video" Target="file:///C:\Users\tmicheli.ORADEV\Desktop\A%20Tech%20Trip%20Down%20Memory%20Lane.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37.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8" name="Picture 12" descr="http://blogs-images.forbes.com/oracle/files/2012/12/Fotolia_41498462_M.jpg"/>
          <p:cNvPicPr>
            <a:picLocks noChangeAspect="1" noChangeArrowheads="1"/>
          </p:cNvPicPr>
          <p:nvPr/>
        </p:nvPicPr>
        <p:blipFill>
          <a:blip r:embed="rId3" cstate="print"/>
          <a:srcRect/>
          <a:stretch>
            <a:fillRect/>
          </a:stretch>
        </p:blipFill>
        <p:spPr bwMode="auto">
          <a:xfrm>
            <a:off x="8784406" y="1468106"/>
            <a:ext cx="2454838" cy="1688695"/>
          </a:xfrm>
          <a:prstGeom prst="rect">
            <a:avLst/>
          </a:prstGeom>
          <a:noFill/>
        </p:spPr>
      </p:pic>
      <p:sp>
        <p:nvSpPr>
          <p:cNvPr id="37" name="Text Placeholder 3"/>
          <p:cNvSpPr>
            <a:spLocks noGrp="1"/>
          </p:cNvSpPr>
          <p:nvPr>
            <p:ph type="body" sz="quarter" idx="13"/>
          </p:nvPr>
        </p:nvSpPr>
        <p:spPr>
          <a:xfrm>
            <a:off x="531814" y="892477"/>
            <a:ext cx="11125198" cy="343299"/>
          </a:xfrm>
        </p:spPr>
        <p:txBody>
          <a:bodyPr/>
          <a:lstStyle/>
          <a:p>
            <a:r>
              <a:rPr lang="en-US" dirty="0" smtClean="0">
                <a:solidFill>
                  <a:srgbClr val="FF0000"/>
                </a:solidFill>
              </a:rPr>
              <a:t>Responsive to customer demands and industry trends</a:t>
            </a:r>
            <a:endParaRPr lang="en-US" dirty="0">
              <a:solidFill>
                <a:srgbClr val="FF0000"/>
              </a:solidFill>
            </a:endParaRPr>
          </a:p>
        </p:txBody>
      </p:sp>
      <p:graphicFrame>
        <p:nvGraphicFramePr>
          <p:cNvPr id="46" name="Content Placeholder 4"/>
          <p:cNvGraphicFramePr>
            <a:graphicFrameLocks noGrp="1"/>
          </p:cNvGraphicFramePr>
          <p:nvPr>
            <p:ph sz="quarter" idx="4294967295"/>
          </p:nvPr>
        </p:nvGraphicFramePr>
        <p:xfrm>
          <a:off x="0" y="3970338"/>
          <a:ext cx="1600154" cy="618845"/>
        </p:xfrm>
        <a:graphic>
          <a:graphicData uri="http://schemas.openxmlformats.org/drawingml/2006/table">
            <a:tbl>
              <a:tblPr firstRow="1" bandRow="1">
                <a:tableStyleId>{5C22544A-7EE6-4342-B048-85BDC9FD1C3A}</a:tableStyleId>
              </a:tblPr>
              <a:tblGrid>
                <a:gridCol w="1600154"/>
              </a:tblGrid>
              <a:tr h="618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Arial" pitchFamily="34" charset="0"/>
                          <a:cs typeface="Arial" pitchFamily="34" charset="0"/>
                        </a:rPr>
                        <a:t>Oracle9i</a:t>
                      </a:r>
                    </a:p>
                    <a:p>
                      <a:pPr algn="ctr"/>
                      <a:r>
                        <a:rPr lang="en-US" sz="1500" dirty="0" smtClean="0">
                          <a:latin typeface="Arial" pitchFamily="34" charset="0"/>
                          <a:cs typeface="Arial" pitchFamily="34" charset="0"/>
                        </a:rPr>
                        <a:t>Database</a:t>
                      </a:r>
                    </a:p>
                  </a:txBody>
                  <a:tcPr marL="121888" marR="121888" marT="60960" marB="60960">
                    <a:solidFill>
                      <a:srgbClr val="FF0000"/>
                    </a:solidFill>
                  </a:tcPr>
                </a:tc>
              </a:tr>
            </a:tbl>
          </a:graphicData>
        </a:graphic>
      </p:graphicFrame>
      <p:graphicFrame>
        <p:nvGraphicFramePr>
          <p:cNvPr id="36" name="Content Placeholder 4"/>
          <p:cNvGraphicFramePr>
            <a:graphicFrameLocks noGrp="1"/>
          </p:cNvGraphicFramePr>
          <p:nvPr>
            <p:ph sz="quarter" idx="4294967295"/>
          </p:nvPr>
        </p:nvGraphicFramePr>
        <p:xfrm>
          <a:off x="0" y="3970338"/>
          <a:ext cx="1600154" cy="579120"/>
        </p:xfrm>
        <a:graphic>
          <a:graphicData uri="http://schemas.openxmlformats.org/drawingml/2006/table">
            <a:tbl>
              <a:tblPr firstRow="1" bandRow="1">
                <a:tableStyleId>{5C22544A-7EE6-4342-B048-85BDC9FD1C3A}</a:tableStyleId>
              </a:tblPr>
              <a:tblGrid>
                <a:gridCol w="1600154"/>
              </a:tblGrid>
              <a:tr h="579120">
                <a:tc>
                  <a:txBody>
                    <a:bodyPr/>
                    <a:lstStyle/>
                    <a:p>
                      <a:pPr algn="ctr"/>
                      <a:r>
                        <a:rPr lang="en-US" sz="1500" dirty="0" smtClean="0">
                          <a:latin typeface="Arial" pitchFamily="34" charset="0"/>
                          <a:cs typeface="Arial" pitchFamily="34" charset="0"/>
                        </a:rPr>
                        <a:t>Oracle7 Database</a:t>
                      </a:r>
                    </a:p>
                  </a:txBody>
                  <a:tcPr marL="121888" marR="121888" marT="60960" marB="60960">
                    <a:solidFill>
                      <a:srgbClr val="FF0000"/>
                    </a:solidFill>
                  </a:tcPr>
                </a:tc>
              </a:tr>
            </a:tbl>
          </a:graphicData>
        </a:graphic>
      </p:graphicFrame>
      <p:graphicFrame>
        <p:nvGraphicFramePr>
          <p:cNvPr id="44" name="Content Placeholder 4"/>
          <p:cNvGraphicFramePr>
            <a:graphicFrameLocks noGrp="1"/>
          </p:cNvGraphicFramePr>
          <p:nvPr>
            <p:ph sz="quarter" idx="4294967295"/>
          </p:nvPr>
        </p:nvGraphicFramePr>
        <p:xfrm>
          <a:off x="0" y="3970338"/>
          <a:ext cx="1600154" cy="618845"/>
        </p:xfrm>
        <a:graphic>
          <a:graphicData uri="http://schemas.openxmlformats.org/drawingml/2006/table">
            <a:tbl>
              <a:tblPr firstRow="1" bandRow="1">
                <a:tableStyleId>{5C22544A-7EE6-4342-B048-85BDC9FD1C3A}</a:tableStyleId>
              </a:tblPr>
              <a:tblGrid>
                <a:gridCol w="1600154"/>
              </a:tblGrid>
              <a:tr h="618845">
                <a:tc>
                  <a:txBody>
                    <a:bodyPr/>
                    <a:lstStyle/>
                    <a:p>
                      <a:pPr algn="ctr"/>
                      <a:r>
                        <a:rPr lang="en-US" sz="1500" dirty="0" smtClean="0">
                          <a:latin typeface="Arial" pitchFamily="34" charset="0"/>
                          <a:cs typeface="Arial" pitchFamily="34" charset="0"/>
                        </a:rPr>
                        <a:t>Oracle Database 10g</a:t>
                      </a:r>
                    </a:p>
                  </a:txBody>
                  <a:tcPr marL="121888" marR="121888" marT="60960" marB="60960">
                    <a:solidFill>
                      <a:srgbClr val="FF0000"/>
                    </a:solidFill>
                  </a:tcPr>
                </a:tc>
              </a:tr>
            </a:tbl>
          </a:graphicData>
        </a:graphic>
      </p:graphicFrame>
      <p:graphicFrame>
        <p:nvGraphicFramePr>
          <p:cNvPr id="47" name="Content Placeholder 4"/>
          <p:cNvGraphicFramePr>
            <a:graphicFrameLocks noGrp="1"/>
          </p:cNvGraphicFramePr>
          <p:nvPr>
            <p:ph sz="quarter" idx="4294967295"/>
          </p:nvPr>
        </p:nvGraphicFramePr>
        <p:xfrm>
          <a:off x="10588625" y="3970338"/>
          <a:ext cx="1600154" cy="579120"/>
        </p:xfrm>
        <a:graphic>
          <a:graphicData uri="http://schemas.openxmlformats.org/drawingml/2006/table">
            <a:tbl>
              <a:tblPr firstRow="1" bandRow="1">
                <a:tableStyleId>{5C22544A-7EE6-4342-B048-85BDC9FD1C3A}</a:tableStyleId>
              </a:tblPr>
              <a:tblGrid>
                <a:gridCol w="1600154"/>
              </a:tblGrid>
              <a:tr h="579120">
                <a:tc>
                  <a:txBody>
                    <a:bodyPr/>
                    <a:lstStyle/>
                    <a:p>
                      <a:pPr algn="ctr"/>
                      <a:r>
                        <a:rPr lang="en-US" sz="1500" dirty="0" smtClean="0">
                          <a:latin typeface="Arial" pitchFamily="34" charset="0"/>
                          <a:cs typeface="Arial" pitchFamily="34" charset="0"/>
                        </a:rPr>
                        <a:t>Oracle Database 11g</a:t>
                      </a:r>
                    </a:p>
                  </a:txBody>
                  <a:tcPr marL="121888" marR="121888" marT="60960" marB="60960">
                    <a:solidFill>
                      <a:srgbClr val="FF0000"/>
                    </a:solidFill>
                  </a:tcPr>
                </a:tc>
              </a:tr>
            </a:tbl>
          </a:graphicData>
        </a:graphic>
      </p:graphicFrame>
      <p:graphicFrame>
        <p:nvGraphicFramePr>
          <p:cNvPr id="56" name="Content Placeholder 4"/>
          <p:cNvGraphicFramePr>
            <a:graphicFrameLocks noGrp="1"/>
          </p:cNvGraphicFramePr>
          <p:nvPr>
            <p:ph sz="quarter" idx="4294967295"/>
          </p:nvPr>
        </p:nvGraphicFramePr>
        <p:xfrm>
          <a:off x="10588625" y="3970338"/>
          <a:ext cx="1600154" cy="579120"/>
        </p:xfrm>
        <a:graphic>
          <a:graphicData uri="http://schemas.openxmlformats.org/drawingml/2006/table">
            <a:tbl>
              <a:tblPr firstRow="1" bandRow="1">
                <a:tableStyleId>{5C22544A-7EE6-4342-B048-85BDC9FD1C3A}</a:tableStyleId>
              </a:tblPr>
              <a:tblGrid>
                <a:gridCol w="1600154"/>
              </a:tblGrid>
              <a:tr h="579120">
                <a:tc>
                  <a:txBody>
                    <a:bodyPr/>
                    <a:lstStyle/>
                    <a:p>
                      <a:pPr algn="ctr"/>
                      <a:r>
                        <a:rPr lang="en-US" sz="1500" dirty="0" smtClean="0">
                          <a:latin typeface="Arial" pitchFamily="34" charset="0"/>
                          <a:cs typeface="Arial" pitchFamily="34" charset="0"/>
                        </a:rPr>
                        <a:t>Oracle Database 12c</a:t>
                      </a:r>
                    </a:p>
                  </a:txBody>
                  <a:tcPr marL="121888" marR="121888" marT="60960" marB="60960">
                    <a:solidFill>
                      <a:srgbClr val="FF0000"/>
                    </a:solidFill>
                  </a:tcPr>
                </a:tc>
              </a:tr>
            </a:tbl>
          </a:graphicData>
        </a:graphic>
      </p:graphicFrame>
      <p:sp>
        <p:nvSpPr>
          <p:cNvPr id="38" name="Rectangle 37"/>
          <p:cNvSpPr/>
          <p:nvPr/>
        </p:nvSpPr>
        <p:spPr>
          <a:xfrm>
            <a:off x="251417" y="4716840"/>
            <a:ext cx="2430506" cy="1361921"/>
          </a:xfrm>
          <a:prstGeom prst="rect">
            <a:avLst/>
          </a:prstGeom>
        </p:spPr>
        <p:txBody>
          <a:bodyPr wrap="square" lIns="68589" tIns="34295" rIns="68589" bIns="34295">
            <a:spAutoFit/>
          </a:bodyPr>
          <a:lstStyle/>
          <a:p>
            <a:pPr marL="85736" indent="-85736">
              <a:buClr>
                <a:schemeClr val="tx2"/>
              </a:buClr>
              <a:buFont typeface="Arial" pitchFamily="34" charset="0"/>
              <a:buChar char="•"/>
            </a:pPr>
            <a:r>
              <a:rPr lang="en-US" sz="1200" dirty="0" smtClean="0"/>
              <a:t>Declarative Referential Integrity</a:t>
            </a:r>
          </a:p>
          <a:p>
            <a:pPr marL="85736" indent="-85736">
              <a:buClr>
                <a:schemeClr val="tx2"/>
              </a:buClr>
              <a:buFont typeface="Arial" pitchFamily="34" charset="0"/>
              <a:buChar char="•"/>
            </a:pPr>
            <a:r>
              <a:rPr lang="en-US" sz="1200" dirty="0" smtClean="0"/>
              <a:t>PLSQL Triggers and Stored Procedures</a:t>
            </a:r>
          </a:p>
          <a:p>
            <a:pPr marL="85736" indent="-85736">
              <a:buClr>
                <a:schemeClr val="tx2"/>
              </a:buClr>
              <a:buFont typeface="Arial" pitchFamily="34" charset="0"/>
              <a:buChar char="•"/>
            </a:pPr>
            <a:r>
              <a:rPr lang="en-US" sz="1200" dirty="0" smtClean="0"/>
              <a:t>Two Phase Commit</a:t>
            </a:r>
          </a:p>
          <a:p>
            <a:pPr marL="85736" indent="-85736">
              <a:buClr>
                <a:schemeClr val="tx2"/>
              </a:buClr>
              <a:buFont typeface="Arial" pitchFamily="34" charset="0"/>
              <a:buChar char="•"/>
            </a:pPr>
            <a:r>
              <a:rPr lang="en-US" sz="1200" dirty="0" smtClean="0"/>
              <a:t>Parallel Operations</a:t>
            </a:r>
          </a:p>
          <a:p>
            <a:pPr marL="85736" indent="-85736">
              <a:buClr>
                <a:schemeClr val="tx2"/>
              </a:buClr>
              <a:buFont typeface="Arial" pitchFamily="34" charset="0"/>
              <a:buChar char="•"/>
            </a:pPr>
            <a:r>
              <a:rPr lang="en-US" sz="1200" dirty="0" smtClean="0"/>
              <a:t>Object Relational Support</a:t>
            </a:r>
          </a:p>
          <a:p>
            <a:pPr marL="85736" indent="-85736">
              <a:buClr>
                <a:schemeClr val="tx2"/>
              </a:buClr>
              <a:buFont typeface="Arial" pitchFamily="34" charset="0"/>
              <a:buChar char="•"/>
            </a:pPr>
            <a:r>
              <a:rPr lang="en-US" sz="1200" dirty="0" smtClean="0"/>
              <a:t>Multimedia Support</a:t>
            </a:r>
          </a:p>
        </p:txBody>
      </p:sp>
      <p:sp>
        <p:nvSpPr>
          <p:cNvPr id="41" name="Rectangle 40"/>
          <p:cNvSpPr/>
          <p:nvPr/>
        </p:nvSpPr>
        <p:spPr>
          <a:xfrm>
            <a:off x="2457668" y="4716842"/>
            <a:ext cx="1927405" cy="1546587"/>
          </a:xfrm>
          <a:prstGeom prst="rect">
            <a:avLst/>
          </a:prstGeom>
        </p:spPr>
        <p:txBody>
          <a:bodyPr wrap="square" lIns="68589" tIns="34295" rIns="68589" bIns="34295">
            <a:spAutoFit/>
          </a:bodyPr>
          <a:lstStyle/>
          <a:p>
            <a:pPr marL="85736" indent="-85736">
              <a:buClr>
                <a:schemeClr val="tx2"/>
              </a:buClr>
              <a:buFont typeface="Arial" pitchFamily="34" charset="0"/>
              <a:buChar char="•"/>
            </a:pPr>
            <a:r>
              <a:rPr lang="en-US" sz="1200" dirty="0" smtClean="0"/>
              <a:t>Real Application Clusters</a:t>
            </a:r>
          </a:p>
          <a:p>
            <a:pPr marL="85736" indent="-85736">
              <a:buClr>
                <a:schemeClr val="tx2"/>
              </a:buClr>
              <a:buFont typeface="Arial" pitchFamily="34" charset="0"/>
              <a:buChar char="•"/>
            </a:pPr>
            <a:r>
              <a:rPr lang="en-US" sz="1200" dirty="0" smtClean="0"/>
              <a:t>Materialized Views</a:t>
            </a:r>
          </a:p>
          <a:p>
            <a:pPr marL="85736" indent="-85736">
              <a:buClr>
                <a:schemeClr val="tx2"/>
              </a:buClr>
              <a:buFont typeface="Arial" pitchFamily="34" charset="0"/>
              <a:buChar char="•"/>
            </a:pPr>
            <a:r>
              <a:rPr lang="en-US" sz="1200" dirty="0" smtClean="0"/>
              <a:t>XML Database</a:t>
            </a:r>
          </a:p>
          <a:p>
            <a:pPr marL="85736" indent="-85736">
              <a:buClr>
                <a:schemeClr val="tx2"/>
              </a:buClr>
              <a:buFont typeface="Arial" pitchFamily="34" charset="0"/>
              <a:buChar char="•"/>
            </a:pPr>
            <a:r>
              <a:rPr lang="en-US" sz="1200" dirty="0" smtClean="0"/>
              <a:t>Data Guard</a:t>
            </a:r>
          </a:p>
          <a:p>
            <a:pPr marL="85736" indent="-85736">
              <a:buClr>
                <a:schemeClr val="tx2"/>
              </a:buClr>
              <a:buFont typeface="Arial" pitchFamily="34" charset="0"/>
              <a:buChar char="•"/>
            </a:pPr>
            <a:r>
              <a:rPr lang="en-US" sz="1200" dirty="0" smtClean="0"/>
              <a:t>Flashback Query</a:t>
            </a:r>
          </a:p>
          <a:p>
            <a:pPr marL="85736" indent="-85736">
              <a:buClr>
                <a:schemeClr val="tx2"/>
              </a:buClr>
              <a:buFont typeface="Arial" pitchFamily="34" charset="0"/>
              <a:buChar char="•"/>
            </a:pPr>
            <a:r>
              <a:rPr lang="en-US" sz="1200" dirty="0" smtClean="0"/>
              <a:t>Virtual Private Database</a:t>
            </a:r>
          </a:p>
          <a:p>
            <a:pPr marL="85736" indent="-85736">
              <a:buClr>
                <a:schemeClr val="tx2"/>
              </a:buClr>
              <a:buFont typeface="Arial" pitchFamily="34" charset="0"/>
              <a:buChar char="•"/>
            </a:pPr>
            <a:r>
              <a:rPr lang="en-US" sz="1200" dirty="0" smtClean="0"/>
              <a:t>Built in Java VM</a:t>
            </a:r>
          </a:p>
          <a:p>
            <a:pPr algn="ctr"/>
            <a:endParaRPr lang="en-US" sz="1200" dirty="0"/>
          </a:p>
        </p:txBody>
      </p:sp>
      <p:sp>
        <p:nvSpPr>
          <p:cNvPr id="43" name="Rectangle 42"/>
          <p:cNvSpPr/>
          <p:nvPr/>
        </p:nvSpPr>
        <p:spPr>
          <a:xfrm>
            <a:off x="4503000" y="4716842"/>
            <a:ext cx="2580878" cy="1546587"/>
          </a:xfrm>
          <a:prstGeom prst="rect">
            <a:avLst/>
          </a:prstGeom>
        </p:spPr>
        <p:txBody>
          <a:bodyPr wrap="square" lIns="68589" tIns="34295" rIns="68589" bIns="34295">
            <a:spAutoFit/>
          </a:bodyPr>
          <a:lstStyle/>
          <a:p>
            <a:pPr marL="85736" indent="-85736">
              <a:buClr>
                <a:schemeClr val="tx2"/>
              </a:buClr>
              <a:buFont typeface="Arial" pitchFamily="34" charset="0"/>
              <a:buChar char="•"/>
            </a:pPr>
            <a:r>
              <a:rPr lang="en-US" sz="1200" dirty="0" smtClean="0"/>
              <a:t>Automatic Storage Management</a:t>
            </a:r>
          </a:p>
          <a:p>
            <a:pPr marL="85736" indent="-85736">
              <a:buClr>
                <a:schemeClr val="tx2"/>
              </a:buClr>
              <a:buFont typeface="Arial" pitchFamily="34" charset="0"/>
              <a:buChar char="•"/>
            </a:pPr>
            <a:r>
              <a:rPr lang="en-US" sz="1200" dirty="0" smtClean="0"/>
              <a:t>Transparent Data Encryption</a:t>
            </a:r>
          </a:p>
          <a:p>
            <a:pPr marL="85736" indent="-85736">
              <a:buClr>
                <a:schemeClr val="tx2"/>
              </a:buClr>
              <a:buFont typeface="Arial" pitchFamily="34" charset="0"/>
              <a:buChar char="•"/>
            </a:pPr>
            <a:r>
              <a:rPr lang="en-US" sz="1200" dirty="0" smtClean="0"/>
              <a:t>Self Managing Database </a:t>
            </a:r>
          </a:p>
          <a:p>
            <a:pPr marL="85736" indent="-85736">
              <a:buClr>
                <a:schemeClr val="tx2"/>
              </a:buClr>
              <a:buFont typeface="Arial" pitchFamily="34" charset="0"/>
              <a:buChar char="•"/>
            </a:pPr>
            <a:r>
              <a:rPr lang="en-US" sz="1200" dirty="0" smtClean="0"/>
              <a:t>Automatic Workload Repository</a:t>
            </a:r>
          </a:p>
          <a:p>
            <a:pPr marL="85736" indent="-85736">
              <a:buClr>
                <a:schemeClr val="tx2"/>
              </a:buClr>
              <a:buFont typeface="Arial" pitchFamily="34" charset="0"/>
              <a:buChar char="•"/>
            </a:pPr>
            <a:r>
              <a:rPr lang="en-US" sz="1200" dirty="0" smtClean="0"/>
              <a:t>SQL Tuning Advisor and ADDM</a:t>
            </a:r>
          </a:p>
          <a:p>
            <a:pPr marL="85736" indent="-85736">
              <a:buClr>
                <a:schemeClr val="tx2"/>
              </a:buClr>
              <a:buFont typeface="Arial" pitchFamily="34" charset="0"/>
              <a:buChar char="•"/>
            </a:pPr>
            <a:r>
              <a:rPr lang="en-US" sz="1200" dirty="0" smtClean="0"/>
              <a:t>Flashback Table and Database</a:t>
            </a:r>
          </a:p>
          <a:p>
            <a:pPr marL="85736" indent="-85736">
              <a:buClr>
                <a:schemeClr val="tx2"/>
              </a:buClr>
              <a:buFont typeface="Arial" pitchFamily="34" charset="0"/>
              <a:buChar char="•"/>
            </a:pPr>
            <a:r>
              <a:rPr lang="en-US" sz="1200" dirty="0" smtClean="0"/>
              <a:t>Application Express</a:t>
            </a:r>
            <a:endParaRPr lang="en-US" sz="1200" dirty="0" smtClean="0">
              <a:cs typeface="Arial" charset="0"/>
            </a:endParaRPr>
          </a:p>
          <a:p>
            <a:pPr algn="ctr"/>
            <a:endParaRPr lang="en-US" sz="1200" dirty="0"/>
          </a:p>
        </p:txBody>
      </p:sp>
      <p:sp>
        <p:nvSpPr>
          <p:cNvPr id="45" name="Rectangle 44"/>
          <p:cNvSpPr/>
          <p:nvPr/>
        </p:nvSpPr>
        <p:spPr>
          <a:xfrm>
            <a:off x="7032346" y="4716842"/>
            <a:ext cx="2580878" cy="1546587"/>
          </a:xfrm>
          <a:prstGeom prst="rect">
            <a:avLst/>
          </a:prstGeom>
        </p:spPr>
        <p:txBody>
          <a:bodyPr wrap="square" lIns="68589" tIns="34295" rIns="68589" bIns="34295">
            <a:spAutoFit/>
          </a:bodyPr>
          <a:lstStyle/>
          <a:p>
            <a:pPr marL="85736" indent="-85736">
              <a:buClr>
                <a:schemeClr val="tx2"/>
              </a:buClr>
              <a:buFont typeface="Arial" pitchFamily="34" charset="0"/>
              <a:buChar char="•"/>
              <a:defRPr/>
            </a:pPr>
            <a:r>
              <a:rPr lang="en-US" sz="1200" dirty="0" smtClean="0">
                <a:cs typeface="Arial" charset="0"/>
              </a:rPr>
              <a:t>Active Data Guard</a:t>
            </a:r>
          </a:p>
          <a:p>
            <a:pPr marL="85736" indent="-85736">
              <a:buClr>
                <a:schemeClr val="tx2"/>
              </a:buClr>
              <a:buFont typeface="Arial" pitchFamily="34" charset="0"/>
              <a:buChar char="•"/>
              <a:defRPr/>
            </a:pPr>
            <a:r>
              <a:rPr lang="en-US" sz="1200" dirty="0" smtClean="0">
                <a:cs typeface="Arial" charset="0"/>
              </a:rPr>
              <a:t>Advanced Compression</a:t>
            </a:r>
          </a:p>
          <a:p>
            <a:pPr marL="85736" indent="-85736">
              <a:buClr>
                <a:schemeClr val="tx2"/>
              </a:buClr>
              <a:buFont typeface="Arial" pitchFamily="34" charset="0"/>
              <a:buChar char="•"/>
              <a:defRPr/>
            </a:pPr>
            <a:r>
              <a:rPr lang="en-US" sz="1200" dirty="0" smtClean="0">
                <a:cs typeface="Arial" charset="0"/>
              </a:rPr>
              <a:t>Real Application Testing</a:t>
            </a:r>
          </a:p>
          <a:p>
            <a:pPr marL="85736" indent="-85736">
              <a:buClr>
                <a:schemeClr val="tx2"/>
              </a:buClr>
              <a:buFont typeface="Arial" pitchFamily="34" charset="0"/>
              <a:buChar char="•"/>
              <a:defRPr/>
            </a:pPr>
            <a:r>
              <a:rPr lang="en-AU" sz="1200" dirty="0" smtClean="0"/>
              <a:t>Hybrid Columnar Compression</a:t>
            </a:r>
            <a:endParaRPr lang="en-US" sz="1200" dirty="0" smtClean="0">
              <a:cs typeface="Arial" charset="0"/>
            </a:endParaRPr>
          </a:p>
          <a:p>
            <a:pPr marL="85736" indent="-85736">
              <a:buClr>
                <a:schemeClr val="tx2"/>
              </a:buClr>
              <a:buFont typeface="Arial" pitchFamily="34" charset="0"/>
              <a:buChar char="•"/>
            </a:pPr>
            <a:r>
              <a:rPr lang="en-AU" sz="1200" dirty="0" smtClean="0"/>
              <a:t>Exadata Smart Scans</a:t>
            </a:r>
          </a:p>
          <a:p>
            <a:pPr marL="85736" indent="-85736">
              <a:buClr>
                <a:schemeClr val="tx2"/>
              </a:buClr>
              <a:buFont typeface="Arial" pitchFamily="34" charset="0"/>
              <a:buChar char="•"/>
            </a:pPr>
            <a:r>
              <a:rPr lang="en-AU" sz="1200" dirty="0" smtClean="0"/>
              <a:t>Exadata Smart Flash Cache</a:t>
            </a:r>
          </a:p>
          <a:p>
            <a:pPr marL="85736" indent="-85736">
              <a:buClr>
                <a:schemeClr val="tx2"/>
              </a:buClr>
              <a:buFont typeface="Arial" pitchFamily="34" charset="0"/>
              <a:buChar char="•"/>
            </a:pPr>
            <a:r>
              <a:rPr lang="en-AU" sz="1200" dirty="0" smtClean="0"/>
              <a:t>Exadata I/O Resource Management</a:t>
            </a:r>
          </a:p>
          <a:p>
            <a:pPr marL="85736" indent="-85736">
              <a:buClr>
                <a:schemeClr val="tx2"/>
              </a:buClr>
              <a:buFont typeface="Arial" pitchFamily="34" charset="0"/>
              <a:buChar char="•"/>
            </a:pPr>
            <a:endParaRPr lang="en-AU" sz="1200" dirty="0" smtClean="0"/>
          </a:p>
        </p:txBody>
      </p:sp>
      <p:sp>
        <p:nvSpPr>
          <p:cNvPr id="55" name="Rectangle 54"/>
          <p:cNvSpPr/>
          <p:nvPr/>
        </p:nvSpPr>
        <p:spPr>
          <a:xfrm>
            <a:off x="9490628" y="4716840"/>
            <a:ext cx="1940411" cy="1361921"/>
          </a:xfrm>
          <a:prstGeom prst="rect">
            <a:avLst/>
          </a:prstGeom>
        </p:spPr>
        <p:txBody>
          <a:bodyPr wrap="square" lIns="68589" tIns="34295" rIns="68589" bIns="34295">
            <a:spAutoFit/>
          </a:bodyPr>
          <a:lstStyle/>
          <a:p>
            <a:pPr marL="85736" indent="-85736">
              <a:buClr>
                <a:schemeClr val="tx2"/>
              </a:buClr>
              <a:buFont typeface="Arial" pitchFamily="34" charset="0"/>
              <a:buChar char="•"/>
              <a:defRPr/>
            </a:pPr>
            <a:r>
              <a:rPr lang="en-US" sz="1200" dirty="0" smtClean="0">
                <a:cs typeface="Arial" charset="0"/>
              </a:rPr>
              <a:t>Multitenant</a:t>
            </a:r>
          </a:p>
          <a:p>
            <a:pPr marL="85736" indent="-85736">
              <a:buClr>
                <a:schemeClr val="tx2"/>
              </a:buClr>
              <a:buFont typeface="Arial" pitchFamily="34" charset="0"/>
              <a:buChar char="•"/>
              <a:defRPr/>
            </a:pPr>
            <a:r>
              <a:rPr lang="en-US" sz="1200" dirty="0" smtClean="0">
                <a:cs typeface="Arial" charset="0"/>
              </a:rPr>
              <a:t>Heat Map &amp; Automatic Data Optimization</a:t>
            </a:r>
          </a:p>
          <a:p>
            <a:pPr marL="85736" indent="-85736">
              <a:buClr>
                <a:schemeClr val="tx2"/>
              </a:buClr>
              <a:buFont typeface="Arial" pitchFamily="34" charset="0"/>
              <a:buChar char="•"/>
              <a:defRPr/>
            </a:pPr>
            <a:r>
              <a:rPr lang="en-US" sz="1200" dirty="0" smtClean="0">
                <a:cs typeface="Arial" charset="0"/>
              </a:rPr>
              <a:t>Data Redaction</a:t>
            </a:r>
          </a:p>
          <a:p>
            <a:pPr marL="85736" indent="-85736">
              <a:buClr>
                <a:schemeClr val="tx2"/>
              </a:buClr>
              <a:buFont typeface="Arial" pitchFamily="34" charset="0"/>
              <a:buChar char="•"/>
              <a:defRPr/>
            </a:pPr>
            <a:r>
              <a:rPr lang="en-US" sz="1200" dirty="0" smtClean="0">
                <a:cs typeface="Arial" charset="0"/>
              </a:rPr>
              <a:t>Pattern Matching</a:t>
            </a:r>
          </a:p>
          <a:p>
            <a:pPr marL="85736" indent="-85736">
              <a:buClr>
                <a:schemeClr val="tx2"/>
              </a:buClr>
              <a:buFont typeface="Arial" pitchFamily="34" charset="0"/>
              <a:buChar char="•"/>
              <a:defRPr/>
            </a:pPr>
            <a:r>
              <a:rPr lang="en-US" sz="1200" dirty="0" smtClean="0">
                <a:cs typeface="Arial" charset="0"/>
              </a:rPr>
              <a:t>Global Data Services</a:t>
            </a:r>
          </a:p>
          <a:p>
            <a:pPr marL="85736" indent="-85736">
              <a:buClr>
                <a:schemeClr val="tx2"/>
              </a:buClr>
              <a:buFont typeface="Arial" pitchFamily="34" charset="0"/>
              <a:buChar char="•"/>
              <a:defRPr/>
            </a:pPr>
            <a:r>
              <a:rPr lang="en-US" sz="1200" dirty="0" smtClean="0">
                <a:cs typeface="Arial" charset="0"/>
              </a:rPr>
              <a:t>Application Continuity</a:t>
            </a:r>
          </a:p>
        </p:txBody>
      </p:sp>
      <p:sp>
        <p:nvSpPr>
          <p:cNvPr id="34" name="Title 1"/>
          <p:cNvSpPr txBox="1">
            <a:spLocks/>
          </p:cNvSpPr>
          <p:nvPr/>
        </p:nvSpPr>
        <p:spPr bwMode="auto">
          <a:xfrm>
            <a:off x="511138" y="329185"/>
            <a:ext cx="10039490" cy="5418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lnSpc>
                <a:spcPct val="90000"/>
              </a:lnSpc>
              <a:spcBef>
                <a:spcPct val="0"/>
              </a:spcBef>
              <a:spcAft>
                <a:spcPct val="0"/>
              </a:spcAft>
              <a:defRPr/>
            </a:pPr>
            <a:r>
              <a:rPr kumimoji="0" lang="en-US" sz="3600" i="0" u="none" strike="noStrike" kern="1200" cap="none" spc="0" normalizeH="0" baseline="0" noProof="0" dirty="0" smtClean="0">
                <a:ln>
                  <a:noFill/>
                </a:ln>
                <a:solidFill>
                  <a:schemeClr val="tx1"/>
                </a:solidFill>
                <a:effectLst/>
                <a:uLnTx/>
                <a:uFillTx/>
                <a:latin typeface="+mj-lt"/>
                <a:ea typeface="+mj-ea"/>
                <a:cs typeface="Arial" pitchFamily="34" charset="0"/>
              </a:rPr>
              <a:t>Market Leader from Con</a:t>
            </a:r>
            <a:r>
              <a:rPr lang="en-US" sz="3600" dirty="0" err="1" smtClean="0">
                <a:latin typeface="+mj-lt"/>
                <a:cs typeface="Arial" pitchFamily="34" charset="0"/>
              </a:rPr>
              <a:t>tinuous</a:t>
            </a:r>
            <a:r>
              <a:rPr lang="en-US" sz="3600" dirty="0" smtClean="0">
                <a:latin typeface="+mj-lt"/>
                <a:cs typeface="Arial" pitchFamily="34" charset="0"/>
              </a:rPr>
              <a:t> Innovation</a:t>
            </a:r>
            <a:endParaRPr kumimoji="0" lang="en-US" sz="3600" i="0" u="none" strike="noStrike" kern="1200" cap="none" spc="0" normalizeH="0" baseline="0" noProof="0" dirty="0">
              <a:ln>
                <a:noFill/>
              </a:ln>
              <a:solidFill>
                <a:schemeClr val="tx1"/>
              </a:solidFill>
              <a:effectLst/>
              <a:uLnTx/>
              <a:uFillTx/>
              <a:latin typeface="+mj-lt"/>
              <a:ea typeface="+mj-ea"/>
              <a:cs typeface="Arial" pitchFamily="34" charset="0"/>
            </a:endParaRPr>
          </a:p>
        </p:txBody>
      </p:sp>
      <p:pic>
        <p:nvPicPr>
          <p:cNvPr id="75780" name="Picture 4" descr="[Client-Server Interaction Diagram]"/>
          <p:cNvPicPr>
            <a:picLocks noChangeAspect="1" noChangeArrowheads="1"/>
          </p:cNvPicPr>
          <p:nvPr/>
        </p:nvPicPr>
        <p:blipFill>
          <a:blip r:embed="rId4" cstate="print"/>
          <a:srcRect/>
          <a:stretch>
            <a:fillRect/>
          </a:stretch>
        </p:blipFill>
        <p:spPr bwMode="auto">
          <a:xfrm>
            <a:off x="533363" y="1681040"/>
            <a:ext cx="3066595" cy="1226957"/>
          </a:xfrm>
          <a:prstGeom prst="rect">
            <a:avLst/>
          </a:prstGeom>
          <a:noFill/>
        </p:spPr>
      </p:pic>
      <p:grpSp>
        <p:nvGrpSpPr>
          <p:cNvPr id="39" name="Group 38"/>
          <p:cNvGrpSpPr/>
          <p:nvPr/>
        </p:nvGrpSpPr>
        <p:grpSpPr>
          <a:xfrm>
            <a:off x="160985" y="3186911"/>
            <a:ext cx="11865059" cy="365760"/>
            <a:chOff x="0" y="3065367"/>
            <a:chExt cx="8901112" cy="274320"/>
          </a:xfrm>
        </p:grpSpPr>
        <p:grpSp>
          <p:nvGrpSpPr>
            <p:cNvPr id="3" name="Group 33"/>
            <p:cNvGrpSpPr/>
            <p:nvPr/>
          </p:nvGrpSpPr>
          <p:grpSpPr>
            <a:xfrm>
              <a:off x="0" y="3065367"/>
              <a:ext cx="8901112" cy="274320"/>
              <a:chOff x="0" y="2398805"/>
              <a:chExt cx="8901112" cy="841604"/>
            </a:xfrm>
            <a:solidFill>
              <a:schemeClr val="accent1"/>
            </a:solidFill>
          </p:grpSpPr>
          <p:sp>
            <p:nvSpPr>
              <p:cNvPr id="35" name="AutoShape 54"/>
              <p:cNvSpPr>
                <a:spLocks noChangeArrowheads="1"/>
              </p:cNvSpPr>
              <p:nvPr/>
            </p:nvSpPr>
            <p:spPr bwMode="ltGray">
              <a:xfrm>
                <a:off x="0" y="2398805"/>
                <a:ext cx="8901112" cy="841604"/>
              </a:xfrm>
              <a:custGeom>
                <a:avLst/>
                <a:gdLst/>
                <a:ahLst/>
                <a:cxnLst/>
                <a:rect l="l" t="t" r="r" b="b"/>
                <a:pathLst>
                  <a:path w="9188136" h="841604">
                    <a:moveTo>
                      <a:pt x="0" y="0"/>
                    </a:moveTo>
                    <a:lnTo>
                      <a:pt x="8477448" y="0"/>
                    </a:lnTo>
                    <a:lnTo>
                      <a:pt x="8842375" y="0"/>
                    </a:lnTo>
                    <a:lnTo>
                      <a:pt x="8843836" y="0"/>
                    </a:lnTo>
                    <a:lnTo>
                      <a:pt x="9188136" y="420802"/>
                    </a:lnTo>
                    <a:lnTo>
                      <a:pt x="8843836" y="841604"/>
                    </a:lnTo>
                    <a:lnTo>
                      <a:pt x="8842375" y="841604"/>
                    </a:lnTo>
                    <a:lnTo>
                      <a:pt x="8477448" y="841604"/>
                    </a:lnTo>
                    <a:lnTo>
                      <a:pt x="0" y="841604"/>
                    </a:lnTo>
                    <a:close/>
                  </a:path>
                </a:pathLst>
              </a:custGeom>
              <a:grpFill/>
              <a:ln w="19050">
                <a:noFill/>
                <a:miter lim="800000"/>
                <a:headEnd/>
                <a:tailEnd/>
              </a:ln>
            </p:spPr>
            <p:txBody>
              <a:bodyPr anchor="ctr"/>
              <a:lstStyle/>
              <a:p>
                <a:endParaRPr lang="en-US" sz="2400" dirty="0"/>
              </a:p>
            </p:txBody>
          </p:sp>
          <p:sp>
            <p:nvSpPr>
              <p:cNvPr id="48" name="Rectangle 47"/>
              <p:cNvSpPr/>
              <p:nvPr/>
            </p:nvSpPr>
            <p:spPr>
              <a:xfrm>
                <a:off x="2233592" y="2476148"/>
                <a:ext cx="501339" cy="601958"/>
              </a:xfrm>
              <a:prstGeom prst="rect">
                <a:avLst/>
              </a:prstGeom>
              <a:grpFill/>
            </p:spPr>
            <p:txBody>
              <a:bodyPr wrap="square">
                <a:spAutoFit/>
              </a:bodyPr>
              <a:lstStyle/>
              <a:p>
                <a:pPr indent="-91436" algn="ctr">
                  <a:buClr>
                    <a:srgbClr val="F20000"/>
                  </a:buClr>
                  <a:defRPr/>
                </a:pPr>
                <a:r>
                  <a:rPr lang="en-US" sz="1100" b="1" dirty="0" smtClean="0">
                    <a:solidFill>
                      <a:schemeClr val="bg1"/>
                    </a:solidFill>
                    <a:cs typeface="Arial" charset="0"/>
                  </a:rPr>
                  <a:t>2001</a:t>
                </a:r>
              </a:p>
            </p:txBody>
          </p:sp>
          <p:sp>
            <p:nvSpPr>
              <p:cNvPr id="53" name="Rectangle 52"/>
              <p:cNvSpPr/>
              <p:nvPr/>
            </p:nvSpPr>
            <p:spPr>
              <a:xfrm>
                <a:off x="5308057" y="2476148"/>
                <a:ext cx="353081" cy="601958"/>
              </a:xfrm>
              <a:prstGeom prst="rect">
                <a:avLst/>
              </a:prstGeom>
              <a:grpFill/>
            </p:spPr>
            <p:txBody>
              <a:bodyPr wrap="none">
                <a:spAutoFit/>
              </a:bodyPr>
              <a:lstStyle/>
              <a:p>
                <a:pPr indent="-91436" algn="ctr">
                  <a:buClr>
                    <a:srgbClr val="F20000"/>
                  </a:buClr>
                  <a:defRPr/>
                </a:pPr>
                <a:r>
                  <a:rPr lang="en-US" sz="1100" b="1" dirty="0" smtClean="0">
                    <a:solidFill>
                      <a:schemeClr val="bg1"/>
                    </a:solidFill>
                    <a:cs typeface="Arial" charset="0"/>
                  </a:rPr>
                  <a:t>2007</a:t>
                </a:r>
              </a:p>
            </p:txBody>
          </p:sp>
          <p:sp>
            <p:nvSpPr>
              <p:cNvPr id="29" name="Rectangle 28"/>
              <p:cNvSpPr/>
              <p:nvPr/>
            </p:nvSpPr>
            <p:spPr>
              <a:xfrm>
                <a:off x="911595" y="2476148"/>
                <a:ext cx="501339" cy="601958"/>
              </a:xfrm>
              <a:prstGeom prst="rect">
                <a:avLst/>
              </a:prstGeom>
              <a:grpFill/>
            </p:spPr>
            <p:txBody>
              <a:bodyPr wrap="square">
                <a:spAutoFit/>
              </a:bodyPr>
              <a:lstStyle/>
              <a:p>
                <a:pPr indent="-91436" algn="ctr">
                  <a:buClr>
                    <a:srgbClr val="F20000"/>
                  </a:buClr>
                  <a:defRPr/>
                </a:pPr>
                <a:r>
                  <a:rPr lang="en-US" sz="1100" b="1" dirty="0" smtClean="0">
                    <a:solidFill>
                      <a:schemeClr val="bg1"/>
                    </a:solidFill>
                    <a:cs typeface="Arial" charset="0"/>
                  </a:rPr>
                  <a:t>1993</a:t>
                </a:r>
              </a:p>
            </p:txBody>
          </p:sp>
          <p:sp>
            <p:nvSpPr>
              <p:cNvPr id="30" name="Rectangle 29"/>
              <p:cNvSpPr/>
              <p:nvPr/>
            </p:nvSpPr>
            <p:spPr>
              <a:xfrm>
                <a:off x="3602965" y="2476148"/>
                <a:ext cx="501339" cy="601958"/>
              </a:xfrm>
              <a:prstGeom prst="rect">
                <a:avLst/>
              </a:prstGeom>
              <a:grpFill/>
            </p:spPr>
            <p:txBody>
              <a:bodyPr wrap="square">
                <a:spAutoFit/>
              </a:bodyPr>
              <a:lstStyle/>
              <a:p>
                <a:pPr indent="-91436" algn="ctr">
                  <a:buClr>
                    <a:srgbClr val="F20000"/>
                  </a:buClr>
                  <a:defRPr/>
                </a:pPr>
                <a:r>
                  <a:rPr lang="en-US" sz="1100" b="1" dirty="0" smtClean="0">
                    <a:solidFill>
                      <a:schemeClr val="bg1"/>
                    </a:solidFill>
                    <a:cs typeface="Arial" charset="0"/>
                  </a:rPr>
                  <a:t>2004</a:t>
                </a:r>
              </a:p>
            </p:txBody>
          </p:sp>
        </p:grpSp>
        <p:sp>
          <p:nvSpPr>
            <p:cNvPr id="50" name="Rectangle 49"/>
            <p:cNvSpPr/>
            <p:nvPr/>
          </p:nvSpPr>
          <p:spPr>
            <a:xfrm>
              <a:off x="6789641" y="3075047"/>
              <a:ext cx="501339" cy="196208"/>
            </a:xfrm>
            <a:prstGeom prst="rect">
              <a:avLst/>
            </a:prstGeom>
            <a:solidFill>
              <a:schemeClr val="accent1"/>
            </a:solidFill>
          </p:spPr>
          <p:txBody>
            <a:bodyPr wrap="square">
              <a:spAutoFit/>
            </a:bodyPr>
            <a:lstStyle/>
            <a:p>
              <a:pPr indent="-91436" algn="ctr">
                <a:buClr>
                  <a:srgbClr val="F20000"/>
                </a:buClr>
                <a:defRPr/>
              </a:pPr>
              <a:r>
                <a:rPr lang="en-US" sz="1100" b="1" dirty="0" smtClean="0">
                  <a:solidFill>
                    <a:schemeClr val="bg1"/>
                  </a:solidFill>
                  <a:cs typeface="Arial" charset="0"/>
                </a:rPr>
                <a:t>2013</a:t>
              </a:r>
            </a:p>
          </p:txBody>
        </p:sp>
        <p:sp>
          <p:nvSpPr>
            <p:cNvPr id="51" name="Rectangle 50"/>
            <p:cNvSpPr/>
            <p:nvPr/>
          </p:nvSpPr>
          <p:spPr>
            <a:xfrm>
              <a:off x="7705084" y="3102971"/>
              <a:ext cx="1005840" cy="196208"/>
            </a:xfrm>
            <a:prstGeom prst="rect">
              <a:avLst/>
            </a:prstGeom>
            <a:solidFill>
              <a:schemeClr val="accent1"/>
            </a:solidFill>
          </p:spPr>
          <p:txBody>
            <a:bodyPr wrap="square" anchor="ctr">
              <a:spAutoFit/>
            </a:bodyPr>
            <a:lstStyle/>
            <a:p>
              <a:pPr indent="-91436" algn="r">
                <a:buClr>
                  <a:srgbClr val="F20000"/>
                </a:buClr>
                <a:defRPr/>
              </a:pPr>
              <a:r>
                <a:rPr lang="en-US" sz="1100" b="1" dirty="0" smtClean="0">
                  <a:solidFill>
                    <a:schemeClr val="bg1"/>
                  </a:solidFill>
                  <a:cs typeface="Arial" charset="0"/>
                </a:rPr>
                <a:t>Tomorrow</a:t>
              </a:r>
            </a:p>
          </p:txBody>
        </p:sp>
      </p:grpSp>
      <p:grpSp>
        <p:nvGrpSpPr>
          <p:cNvPr id="28" name="Group 27"/>
          <p:cNvGrpSpPr/>
          <p:nvPr/>
        </p:nvGrpSpPr>
        <p:grpSpPr>
          <a:xfrm>
            <a:off x="6392060" y="1540455"/>
            <a:ext cx="2377717" cy="1606783"/>
            <a:chOff x="4795294" y="1155340"/>
            <a:chExt cx="1783752" cy="1205087"/>
          </a:xfrm>
        </p:grpSpPr>
        <p:pic>
          <p:nvPicPr>
            <p:cNvPr id="75786" name="Picture 10" descr="http://d1ga8wk4gz0yj7.cloudfront.net/ci_795/6eca8a/Oracle_main_imge.jpg"/>
            <p:cNvPicPr>
              <a:picLocks noChangeAspect="1" noChangeArrowheads="1"/>
            </p:cNvPicPr>
            <p:nvPr/>
          </p:nvPicPr>
          <p:blipFill>
            <a:blip r:embed="rId5" cstate="print"/>
            <a:srcRect/>
            <a:stretch>
              <a:fillRect/>
            </a:stretch>
          </p:blipFill>
          <p:spPr bwMode="auto">
            <a:xfrm>
              <a:off x="4859786" y="1155340"/>
              <a:ext cx="1719260" cy="1205087"/>
            </a:xfrm>
            <a:prstGeom prst="rect">
              <a:avLst/>
            </a:prstGeom>
            <a:noFill/>
          </p:spPr>
        </p:pic>
        <p:sp>
          <p:nvSpPr>
            <p:cNvPr id="54" name="Rectangle 53"/>
            <p:cNvSpPr/>
            <p:nvPr/>
          </p:nvSpPr>
          <p:spPr>
            <a:xfrm>
              <a:off x="4795294" y="1222745"/>
              <a:ext cx="891246" cy="227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smtClean="0">
                  <a:solidFill>
                    <a:schemeClr val="accent1"/>
                  </a:solidFill>
                </a:rPr>
                <a:t>Cloud</a:t>
              </a:r>
              <a:endParaRPr lang="en-US" sz="1200" b="1" dirty="0">
                <a:solidFill>
                  <a:schemeClr val="accent1"/>
                </a:solidFill>
              </a:endParaRPr>
            </a:p>
          </p:txBody>
        </p:sp>
      </p:grpSp>
      <p:pic>
        <p:nvPicPr>
          <p:cNvPr id="32" name="Picture 31" descr="effective-internet-marketing.jpg"/>
          <p:cNvPicPr>
            <a:picLocks noChangeAspect="1"/>
          </p:cNvPicPr>
          <p:nvPr/>
        </p:nvPicPr>
        <p:blipFill>
          <a:blip r:embed="rId6" cstate="print"/>
          <a:stretch>
            <a:fillRect/>
          </a:stretch>
        </p:blipFill>
        <p:spPr>
          <a:xfrm>
            <a:off x="3841367" y="1335727"/>
            <a:ext cx="2437302" cy="1828455"/>
          </a:xfrm>
          <a:prstGeom prst="rect">
            <a:avLst/>
          </a:prstGeom>
        </p:spPr>
      </p:pic>
      <p:sp>
        <p:nvSpPr>
          <p:cNvPr id="31" name="TextBox 30"/>
          <p:cNvSpPr txBox="1"/>
          <p:nvPr/>
        </p:nvSpPr>
        <p:spPr>
          <a:xfrm>
            <a:off x="4365302" y="1715375"/>
            <a:ext cx="1559035" cy="400110"/>
          </a:xfrm>
          <a:prstGeom prst="rect">
            <a:avLst/>
          </a:prstGeom>
          <a:noFill/>
        </p:spPr>
        <p:txBody>
          <a:bodyPr wrap="square" rtlCol="0">
            <a:spAutoFit/>
          </a:bodyPr>
          <a:lstStyle/>
          <a:p>
            <a:r>
              <a:rPr lang="en-US" sz="2000" dirty="0" smtClean="0">
                <a:solidFill>
                  <a:schemeClr val="tx2"/>
                </a:solidFill>
              </a:rPr>
              <a:t>Internet</a:t>
            </a:r>
          </a:p>
        </p:txBody>
      </p:sp>
    </p:spTree>
    <p:extLst>
      <p:ext uri="{BB962C8B-B14F-4D97-AF65-F5344CB8AC3E}">
        <p14:creationId xmlns:p14="http://schemas.microsoft.com/office/powerpoint/2010/main" val="53090721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rgbClr val="DCE3E4"/>
                </a:solidFill>
              </a:rPr>
              <a:t>Introduction</a:t>
            </a:r>
          </a:p>
          <a:p>
            <a:r>
              <a:rPr lang="en-US" dirty="0" smtClean="0"/>
              <a:t>Oracle </a:t>
            </a:r>
            <a:r>
              <a:rPr lang="en-US" dirty="0" err="1" smtClean="0"/>
              <a:t>openlab</a:t>
            </a:r>
            <a:r>
              <a:rPr lang="en-US" dirty="0" smtClean="0"/>
              <a:t> IV achievements</a:t>
            </a:r>
            <a:endParaRPr lang="en-US" dirty="0"/>
          </a:p>
          <a:p>
            <a:r>
              <a:rPr lang="en-US" dirty="0" smtClean="0">
                <a:solidFill>
                  <a:schemeClr val="bg2"/>
                </a:solidFill>
              </a:rPr>
              <a:t>Oracle strategic direction</a:t>
            </a:r>
            <a:endParaRPr lang="en-US" dirty="0">
              <a:solidFill>
                <a:schemeClr val="bg2"/>
              </a:solidFill>
            </a:endParaRPr>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V projects</a:t>
            </a:r>
          </a:p>
          <a:p>
            <a:r>
              <a:rPr lang="en-US" dirty="0" smtClean="0">
                <a:solidFill>
                  <a:schemeClr val="bg2"/>
                </a:solidFill>
              </a:rPr>
              <a:t>Conclusions</a:t>
            </a:r>
          </a:p>
        </p:txBody>
      </p:sp>
      <p:sp>
        <p:nvSpPr>
          <p:cNvPr id="6" name="Pentagon 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4294967295"/>
          </p:nvPr>
        </p:nvSpPr>
        <p:spPr>
          <a:xfrm>
            <a:off x="8621423" y="6556248"/>
            <a:ext cx="2743200" cy="182880"/>
          </a:xfrm>
          <a:prstGeom prst="rect">
            <a:avLst/>
          </a:prstGeom>
        </p:spPr>
        <p:txBody>
          <a:bodyPr/>
          <a:lstStyle/>
          <a:p>
            <a:r>
              <a:rPr lang="en-US"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11</a:t>
            </a:fld>
            <a:endParaRPr lang="en-US" dirty="0"/>
          </a:p>
        </p:txBody>
      </p:sp>
      <p:sp>
        <p:nvSpPr>
          <p:cNvPr id="10" name="Pentagon 9"/>
          <p:cNvSpPr/>
          <p:nvPr/>
        </p:nvSpPr>
        <p:spPr>
          <a:xfrm>
            <a:off x="2185951" y="480487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endParaRPr lang="en-US" sz="1600" b="1" dirty="0" smtClean="0">
              <a:solidFill>
                <a:schemeClr val="bg1"/>
              </a:solidFill>
            </a:endParaRPr>
          </a:p>
        </p:txBody>
      </p:sp>
    </p:spTree>
    <p:extLst>
      <p:ext uri="{BB962C8B-B14F-4D97-AF65-F5344CB8AC3E}">
        <p14:creationId xmlns:p14="http://schemas.microsoft.com/office/powerpoint/2010/main" val="206198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sz="3700" dirty="0" err="1"/>
              <a:t>openlab</a:t>
            </a:r>
            <a:r>
              <a:rPr lang="en-GB" sz="3700" dirty="0"/>
              <a:t> IV </a:t>
            </a:r>
            <a:br>
              <a:rPr lang="en-GB" sz="3700" dirty="0"/>
            </a:br>
            <a:r>
              <a:rPr lang="en-GB" sz="3700" dirty="0"/>
              <a:t>Database Competence Centre</a:t>
            </a:r>
            <a:endParaRPr lang="en-US" sz="4000" dirty="0"/>
          </a:p>
        </p:txBody>
      </p:sp>
      <p:sp>
        <p:nvSpPr>
          <p:cNvPr id="2" name="Content Placeholder 1"/>
          <p:cNvSpPr>
            <a:spLocks noGrp="1"/>
          </p:cNvSpPr>
          <p:nvPr>
            <p:ph idx="1"/>
          </p:nvPr>
        </p:nvSpPr>
        <p:spPr/>
        <p:txBody>
          <a:bodyPr/>
          <a:lstStyle/>
          <a:p>
            <a:endParaRPr lang="en-US"/>
          </a:p>
        </p:txBody>
      </p:sp>
      <p:sp>
        <p:nvSpPr>
          <p:cNvPr id="13"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12</a:t>
            </a:fld>
            <a:endParaRPr lang="en-GB">
              <a:solidFill>
                <a:prstClr val="white">
                  <a:lumMod val="50000"/>
                </a:prstClr>
              </a:solidFill>
              <a:latin typeface="Arial"/>
            </a:endParaRPr>
          </a:p>
        </p:txBody>
      </p:sp>
      <p:sp>
        <p:nvSpPr>
          <p:cNvPr id="14" name="Subtitle 2"/>
          <p:cNvSpPr txBox="1">
            <a:spLocks/>
          </p:cNvSpPr>
          <p:nvPr/>
        </p:nvSpPr>
        <p:spPr>
          <a:xfrm>
            <a:off x="1967029" y="1988840"/>
            <a:ext cx="8158781" cy="3863280"/>
          </a:xfrm>
          <a:prstGeom prst="rect">
            <a:avLst/>
          </a:prstGeom>
        </p:spPr>
        <p:txBody>
          <a:bodyPr vert="horz" lIns="121899" tIns="60949" rIns="121899" bIns="60949" rtlCol="0">
            <a:normAutofit lnSpcReduction="10000"/>
          </a:bodyPr>
          <a:lstStyle>
            <a:lvl1pPr marL="342900" indent="-342900" algn="l" defTabSz="914400" rtl="0" eaLnBrk="1" latinLnBrk="0" hangingPunct="1">
              <a:spcBef>
                <a:spcPct val="20000"/>
              </a:spcBef>
              <a:buClr>
                <a:schemeClr val="bg1">
                  <a:lumMod val="50000"/>
                </a:schemeClr>
              </a:buClr>
              <a:buSzPct val="150000"/>
              <a:buFont typeface="Arial" panose="020B0604020202020204" pitchFamily="34" charset="0"/>
              <a:buChar char="›"/>
              <a:defRPr sz="2800" b="1" kern="1200">
                <a:solidFill>
                  <a:srgbClr val="222268"/>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Wingdings" panose="05000000000000000000" pitchFamily="2" charset="2"/>
              <a:buChar char="§"/>
              <a:defRPr sz="2400" kern="1200">
                <a:solidFill>
                  <a:srgbClr val="222268"/>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Arial" panose="020B0604020202020204" pitchFamily="34" charset="0"/>
              <a:buChar char="̵"/>
              <a:defRPr sz="2400" kern="1200">
                <a:solidFill>
                  <a:srgbClr val="222268"/>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Arial" panose="020B0604020202020204" pitchFamily="34" charset="0"/>
              <a:buChar char="•"/>
              <a:defRPr sz="2000" kern="1200">
                <a:solidFill>
                  <a:srgbClr val="222268"/>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Arial" panose="020B0604020202020204" pitchFamily="34" charset="0"/>
              <a:buChar char="∙"/>
              <a:defRPr sz="1600" kern="1200">
                <a:solidFill>
                  <a:srgbClr val="22226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prstClr val="white">
                  <a:lumMod val="50000"/>
                </a:prstClr>
              </a:buClr>
            </a:pPr>
            <a:r>
              <a:rPr lang="en-GB" dirty="0" smtClean="0">
                <a:latin typeface="Arial"/>
              </a:rPr>
              <a:t>Lorena </a:t>
            </a:r>
            <a:r>
              <a:rPr lang="en-GB" dirty="0" err="1" smtClean="0">
                <a:latin typeface="Arial"/>
              </a:rPr>
              <a:t>Lobato</a:t>
            </a:r>
            <a:r>
              <a:rPr lang="en-GB" dirty="0" smtClean="0">
                <a:latin typeface="Arial"/>
              </a:rPr>
              <a:t> </a:t>
            </a:r>
            <a:r>
              <a:rPr lang="en-GB" dirty="0" err="1" smtClean="0">
                <a:latin typeface="Arial"/>
              </a:rPr>
              <a:t>Pardavila</a:t>
            </a:r>
            <a:endParaRPr lang="en-GB" dirty="0" smtClean="0">
              <a:latin typeface="Arial"/>
            </a:endParaRPr>
          </a:p>
          <a:p>
            <a:pPr>
              <a:buClr>
                <a:prstClr val="white">
                  <a:lumMod val="50000"/>
                </a:prstClr>
              </a:buClr>
            </a:pPr>
            <a:r>
              <a:rPr lang="en-GB" dirty="0" smtClean="0">
                <a:latin typeface="Arial"/>
              </a:rPr>
              <a:t>Andrei </a:t>
            </a:r>
            <a:r>
              <a:rPr lang="en-GB" dirty="0" err="1" smtClean="0">
                <a:latin typeface="Arial"/>
              </a:rPr>
              <a:t>Dumitru</a:t>
            </a:r>
            <a:endParaRPr lang="en-GB" dirty="0" smtClean="0">
              <a:latin typeface="Arial"/>
            </a:endParaRPr>
          </a:p>
          <a:p>
            <a:pPr>
              <a:buClr>
                <a:prstClr val="white">
                  <a:lumMod val="50000"/>
                </a:prstClr>
              </a:buClr>
            </a:pPr>
            <a:r>
              <a:rPr lang="en-GB" dirty="0" smtClean="0">
                <a:latin typeface="Arial"/>
              </a:rPr>
              <a:t>Ignacio </a:t>
            </a:r>
            <a:r>
              <a:rPr lang="en-GB" dirty="0" err="1" smtClean="0">
                <a:latin typeface="Arial"/>
              </a:rPr>
              <a:t>Coterillo</a:t>
            </a:r>
            <a:r>
              <a:rPr lang="en-GB" dirty="0" smtClean="0">
                <a:latin typeface="Arial"/>
              </a:rPr>
              <a:t> Coz</a:t>
            </a:r>
          </a:p>
          <a:p>
            <a:pPr>
              <a:buClr>
                <a:prstClr val="white">
                  <a:lumMod val="50000"/>
                </a:prstClr>
              </a:buClr>
            </a:pPr>
            <a:r>
              <a:rPr lang="en-US" dirty="0" smtClean="0">
                <a:latin typeface="Arial"/>
              </a:rPr>
              <a:t>Antonio Romero Marin</a:t>
            </a:r>
            <a:endParaRPr lang="en-GB" dirty="0" smtClean="0">
              <a:latin typeface="Arial"/>
            </a:endParaRPr>
          </a:p>
          <a:p>
            <a:pPr>
              <a:buClr>
                <a:prstClr val="white">
                  <a:lumMod val="50000"/>
                </a:prstClr>
              </a:buClr>
            </a:pPr>
            <a:r>
              <a:rPr lang="en-GB" dirty="0" smtClean="0">
                <a:latin typeface="Arial"/>
              </a:rPr>
              <a:t>Manuel Martin Marquez</a:t>
            </a:r>
          </a:p>
          <a:p>
            <a:pPr>
              <a:buClr>
                <a:prstClr val="white">
                  <a:lumMod val="50000"/>
                </a:prstClr>
              </a:buClr>
            </a:pPr>
            <a:r>
              <a:rPr lang="en-GB" dirty="0" smtClean="0">
                <a:latin typeface="Arial"/>
              </a:rPr>
              <a:t>Luis Rodriguez Fernandez</a:t>
            </a:r>
          </a:p>
          <a:p>
            <a:pPr>
              <a:lnSpc>
                <a:spcPct val="80000"/>
              </a:lnSpc>
              <a:buClr>
                <a:prstClr val="white">
                  <a:lumMod val="50000"/>
                </a:prstClr>
              </a:buClr>
            </a:pPr>
            <a:r>
              <a:rPr lang="en-GB" dirty="0" err="1">
                <a:latin typeface="Arial"/>
              </a:rPr>
              <a:t>Maaike</a:t>
            </a:r>
            <a:r>
              <a:rPr lang="en-GB" dirty="0">
                <a:latin typeface="Arial"/>
              </a:rPr>
              <a:t> Limper</a:t>
            </a:r>
          </a:p>
          <a:p>
            <a:pPr>
              <a:buClr>
                <a:prstClr val="white">
                  <a:lumMod val="50000"/>
                </a:prstClr>
              </a:buClr>
            </a:pPr>
            <a:r>
              <a:rPr lang="en-GB" dirty="0" smtClean="0">
                <a:latin typeface="Arial"/>
              </a:rPr>
              <a:t>Stefano Russo</a:t>
            </a:r>
            <a:endParaRPr lang="en-GB" dirty="0">
              <a:latin typeface="Arial"/>
            </a:endParaRPr>
          </a:p>
        </p:txBody>
      </p:sp>
    </p:spTree>
    <p:extLst>
      <p:ext uri="{BB962C8B-B14F-4D97-AF65-F5344CB8AC3E}">
        <p14:creationId xmlns:p14="http://schemas.microsoft.com/office/powerpoint/2010/main" val="96452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4000" dirty="0"/>
              <a:t>Openlab IV projects</a:t>
            </a:r>
          </a:p>
        </p:txBody>
      </p:sp>
      <p:sp>
        <p:nvSpPr>
          <p:cNvPr id="2" name="Content Placeholder 1"/>
          <p:cNvSpPr>
            <a:spLocks noGrp="1"/>
          </p:cNvSpPr>
          <p:nvPr>
            <p:ph idx="1"/>
          </p:nvPr>
        </p:nvSpPr>
        <p:spPr/>
        <p:txBody>
          <a:bodyPr/>
          <a:lstStyle/>
          <a:p>
            <a:endParaRPr lang="en-US"/>
          </a:p>
        </p:txBody>
      </p:sp>
      <p:sp>
        <p:nvSpPr>
          <p:cNvPr id="13"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13</a:t>
            </a:fld>
            <a:endParaRPr lang="en-GB">
              <a:solidFill>
                <a:prstClr val="white">
                  <a:lumMod val="50000"/>
                </a:prstClr>
              </a:solidFill>
              <a:latin typeface="Arial"/>
            </a:endParaRPr>
          </a:p>
        </p:txBody>
      </p:sp>
      <p:graphicFrame>
        <p:nvGraphicFramePr>
          <p:cNvPr id="10" name="Diagram 9"/>
          <p:cNvGraphicFramePr/>
          <p:nvPr>
            <p:extLst>
              <p:ext uri="{D42A27DB-BD31-4B8C-83A1-F6EECF244321}">
                <p14:modId xmlns:p14="http://schemas.microsoft.com/office/powerpoint/2010/main" val="3769373431"/>
              </p:ext>
            </p:extLst>
          </p:nvPr>
        </p:nvGraphicFramePr>
        <p:xfrm>
          <a:off x="1871043" y="932723"/>
          <a:ext cx="81258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49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044" y="261269"/>
            <a:ext cx="9708340" cy="1143000"/>
          </a:xfrm>
        </p:spPr>
        <p:txBody>
          <a:bodyPr>
            <a:noAutofit/>
          </a:bodyPr>
          <a:lstStyle/>
          <a:p>
            <a:r>
              <a:rPr lang="en-US" sz="4000" dirty="0"/>
              <a:t>Database Competence Centre Achievements</a:t>
            </a:r>
          </a:p>
        </p:txBody>
      </p:sp>
      <p:sp>
        <p:nvSpPr>
          <p:cNvPr id="11"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14</a:t>
            </a:fld>
            <a:endParaRPr lang="en-GB">
              <a:solidFill>
                <a:prstClr val="white">
                  <a:lumMod val="50000"/>
                </a:prstClr>
              </a:solidFill>
              <a:latin typeface="Arial"/>
            </a:endParaRPr>
          </a:p>
        </p:txBody>
      </p:sp>
      <p:grpSp>
        <p:nvGrpSpPr>
          <p:cNvPr id="10" name="Group 9"/>
          <p:cNvGrpSpPr/>
          <p:nvPr/>
        </p:nvGrpSpPr>
        <p:grpSpPr>
          <a:xfrm>
            <a:off x="527245" y="2852936"/>
            <a:ext cx="2687597" cy="960107"/>
            <a:chOff x="295420" y="0"/>
            <a:chExt cx="2836107" cy="768176"/>
          </a:xfrm>
        </p:grpSpPr>
        <p:sp>
          <p:nvSpPr>
            <p:cNvPr id="12" name="Rounded Rectangle 11"/>
            <p:cNvSpPr/>
            <p:nvPr/>
          </p:nvSpPr>
          <p:spPr>
            <a:xfrm>
              <a:off x="295420" y="0"/>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332919" y="37499"/>
              <a:ext cx="2761109"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481407">
                <a:lnSpc>
                  <a:spcPct val="90000"/>
                </a:lnSpc>
                <a:spcBef>
                  <a:spcPct val="0"/>
                </a:spcBef>
                <a:spcAft>
                  <a:spcPct val="35000"/>
                </a:spcAft>
              </a:pPr>
              <a:r>
                <a:rPr lang="en-US" sz="2500" b="1" dirty="0">
                  <a:solidFill>
                    <a:prstClr val="white"/>
                  </a:solidFill>
                  <a:latin typeface="Arial"/>
                </a:rPr>
                <a:t> Monitoring</a:t>
              </a:r>
            </a:p>
          </p:txBody>
        </p:sp>
      </p:grpSp>
      <p:grpSp>
        <p:nvGrpSpPr>
          <p:cNvPr id="15" name="Group 14"/>
          <p:cNvGrpSpPr/>
          <p:nvPr/>
        </p:nvGrpSpPr>
        <p:grpSpPr>
          <a:xfrm>
            <a:off x="527244" y="1658269"/>
            <a:ext cx="2687599" cy="960107"/>
            <a:chOff x="295419" y="76818"/>
            <a:chExt cx="2836108" cy="768176"/>
          </a:xfrm>
        </p:grpSpPr>
        <p:sp>
          <p:nvSpPr>
            <p:cNvPr id="16" name="Rounded Rectangle 15"/>
            <p:cNvSpPr/>
            <p:nvPr/>
          </p:nvSpPr>
          <p:spPr>
            <a:xfrm>
              <a:off x="295420" y="76818"/>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4"/>
            <p:cNvSpPr/>
            <p:nvPr/>
          </p:nvSpPr>
          <p:spPr>
            <a:xfrm>
              <a:off x="295419" y="76818"/>
              <a:ext cx="2761109" cy="693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481407">
                <a:lnSpc>
                  <a:spcPct val="90000"/>
                </a:lnSpc>
                <a:spcBef>
                  <a:spcPct val="0"/>
                </a:spcBef>
                <a:spcAft>
                  <a:spcPct val="35000"/>
                </a:spcAft>
              </a:pPr>
              <a:r>
                <a:rPr lang="en-US" sz="2500" b="1" dirty="0" smtClean="0">
                  <a:solidFill>
                    <a:prstClr val="white"/>
                  </a:solidFill>
                  <a:latin typeface="Arial"/>
                </a:rPr>
                <a:t> Virtualization</a:t>
              </a:r>
              <a:endParaRPr lang="en-US" sz="2500" b="1" dirty="0">
                <a:solidFill>
                  <a:prstClr val="white"/>
                </a:solidFill>
                <a:latin typeface="Arial"/>
              </a:endParaRPr>
            </a:p>
          </p:txBody>
        </p:sp>
      </p:grpSp>
      <p:sp>
        <p:nvSpPr>
          <p:cNvPr id="18" name="Right Arrow 17"/>
          <p:cNvSpPr/>
          <p:nvPr/>
        </p:nvSpPr>
        <p:spPr>
          <a:xfrm>
            <a:off x="3310828" y="1359304"/>
            <a:ext cx="8638710" cy="1568382"/>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Performance tests of Intel SR-IOV network cards on Oracle virtual platforms</a:t>
            </a:r>
          </a:p>
          <a:p>
            <a:pPr marL="380933" indent="-380933">
              <a:buFontTx/>
              <a:buChar char="-"/>
            </a:pPr>
            <a:r>
              <a:rPr lang="en-US" sz="1900" dirty="0">
                <a:solidFill>
                  <a:srgbClr val="222268">
                    <a:hueOff val="0"/>
                    <a:satOff val="0"/>
                    <a:lumOff val="0"/>
                    <a:alphaOff val="0"/>
                  </a:srgbClr>
                </a:solidFill>
                <a:latin typeface="Arial"/>
              </a:rPr>
              <a:t>Integration of the Oracle VM hypervisor as a compute provider on the OpenStack Cloud Operating System</a:t>
            </a:r>
          </a:p>
        </p:txBody>
      </p:sp>
      <p:grpSp>
        <p:nvGrpSpPr>
          <p:cNvPr id="19" name="Group 18"/>
          <p:cNvGrpSpPr/>
          <p:nvPr/>
        </p:nvGrpSpPr>
        <p:grpSpPr>
          <a:xfrm>
            <a:off x="527244" y="4005064"/>
            <a:ext cx="2687599" cy="1056117"/>
            <a:chOff x="295420" y="0"/>
            <a:chExt cx="2836107" cy="768176"/>
          </a:xfrm>
        </p:grpSpPr>
        <p:sp>
          <p:nvSpPr>
            <p:cNvPr id="20" name="Rounded Rectangle 19"/>
            <p:cNvSpPr/>
            <p:nvPr/>
          </p:nvSpPr>
          <p:spPr>
            <a:xfrm>
              <a:off x="295420" y="0"/>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4"/>
            <p:cNvSpPr/>
            <p:nvPr/>
          </p:nvSpPr>
          <p:spPr>
            <a:xfrm>
              <a:off x="332919" y="37499"/>
              <a:ext cx="2761109"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500" b="1" dirty="0" smtClean="0">
                  <a:solidFill>
                    <a:prstClr val="white"/>
                  </a:solidFill>
                  <a:latin typeface="Arial"/>
                </a:rPr>
                <a:t> Oracle Database 12c</a:t>
              </a:r>
              <a:endParaRPr lang="en-US" sz="2500" b="1" dirty="0">
                <a:solidFill>
                  <a:prstClr val="white"/>
                </a:solidFill>
                <a:latin typeface="Arial"/>
              </a:endParaRPr>
            </a:p>
          </p:txBody>
        </p:sp>
      </p:grpSp>
      <p:grpSp>
        <p:nvGrpSpPr>
          <p:cNvPr id="23" name="Group 22"/>
          <p:cNvGrpSpPr/>
          <p:nvPr/>
        </p:nvGrpSpPr>
        <p:grpSpPr>
          <a:xfrm>
            <a:off x="527246" y="5229179"/>
            <a:ext cx="2687597" cy="1024235"/>
            <a:chOff x="295420" y="-167928"/>
            <a:chExt cx="2836107" cy="768176"/>
          </a:xfrm>
        </p:grpSpPr>
        <p:sp>
          <p:nvSpPr>
            <p:cNvPr id="24" name="Rounded Rectangle 23"/>
            <p:cNvSpPr/>
            <p:nvPr/>
          </p:nvSpPr>
          <p:spPr>
            <a:xfrm>
              <a:off x="295420" y="-167928"/>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4"/>
            <p:cNvSpPr/>
            <p:nvPr/>
          </p:nvSpPr>
          <p:spPr>
            <a:xfrm>
              <a:off x="332918" y="-167928"/>
              <a:ext cx="2761109"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300" b="1" dirty="0" smtClean="0">
                  <a:solidFill>
                    <a:prstClr val="white"/>
                  </a:solidFill>
                  <a:latin typeface="Arial"/>
                </a:rPr>
                <a:t>In-Database Physics Analysis</a:t>
              </a:r>
              <a:endParaRPr lang="en-US" sz="2300" b="1" dirty="0">
                <a:solidFill>
                  <a:prstClr val="white"/>
                </a:solidFill>
                <a:latin typeface="Arial"/>
              </a:endParaRPr>
            </a:p>
          </p:txBody>
        </p:sp>
      </p:grpSp>
      <p:sp>
        <p:nvSpPr>
          <p:cNvPr id="27" name="Right Arrow 26"/>
          <p:cNvSpPr/>
          <p:nvPr/>
        </p:nvSpPr>
        <p:spPr>
          <a:xfrm>
            <a:off x="3310828" y="2877238"/>
            <a:ext cx="8638710" cy="959496"/>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Migrated from Oracle Enterprise Manager 11g to version 12c </a:t>
            </a:r>
          </a:p>
          <a:p>
            <a:pPr marL="380933" indent="-380933">
              <a:buFontTx/>
              <a:buChar char="-"/>
            </a:pPr>
            <a:r>
              <a:rPr lang="en-US" sz="1900" dirty="0">
                <a:solidFill>
                  <a:srgbClr val="222268">
                    <a:hueOff val="0"/>
                    <a:satOff val="0"/>
                    <a:lumOff val="0"/>
                    <a:alphaOff val="0"/>
                  </a:srgbClr>
                </a:solidFill>
                <a:latin typeface="Arial"/>
              </a:rPr>
              <a:t>Integrated with CERN Agile Infrastructure (Active Directory)</a:t>
            </a:r>
          </a:p>
        </p:txBody>
      </p:sp>
      <p:sp>
        <p:nvSpPr>
          <p:cNvPr id="28" name="Right Arrow 27"/>
          <p:cNvSpPr/>
          <p:nvPr/>
        </p:nvSpPr>
        <p:spPr>
          <a:xfrm>
            <a:off x="3310828" y="3841638"/>
            <a:ext cx="8638710" cy="1307087"/>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Early validation of new functionalities thanks to involvement in Beta program</a:t>
            </a:r>
          </a:p>
          <a:p>
            <a:pPr marL="380933" indent="-380933">
              <a:buFontTx/>
              <a:buChar char="-"/>
            </a:pPr>
            <a:r>
              <a:rPr lang="en-US" sz="1900" dirty="0">
                <a:solidFill>
                  <a:srgbClr val="222268">
                    <a:hueOff val="0"/>
                    <a:satOff val="0"/>
                    <a:lumOff val="0"/>
                    <a:alphaOff val="0"/>
                  </a:srgbClr>
                </a:solidFill>
                <a:latin typeface="Arial"/>
              </a:rPr>
              <a:t>Oracle Database 12c being deployed in production</a:t>
            </a:r>
          </a:p>
        </p:txBody>
      </p:sp>
      <p:sp>
        <p:nvSpPr>
          <p:cNvPr id="29" name="Right Arrow 28"/>
          <p:cNvSpPr/>
          <p:nvPr/>
        </p:nvSpPr>
        <p:spPr>
          <a:xfrm>
            <a:off x="3310828" y="5141390"/>
            <a:ext cx="8638710" cy="1081610"/>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Proven for a subset of the SQL-based queries</a:t>
            </a:r>
          </a:p>
          <a:p>
            <a:pPr marL="380933" indent="-380933">
              <a:buFontTx/>
              <a:buChar char="-"/>
            </a:pPr>
            <a:r>
              <a:rPr lang="en-US" sz="1900" dirty="0">
                <a:solidFill>
                  <a:srgbClr val="222268">
                    <a:hueOff val="0"/>
                    <a:satOff val="0"/>
                    <a:lumOff val="0"/>
                    <a:alphaOff val="0"/>
                  </a:srgbClr>
                </a:solidFill>
                <a:latin typeface="Arial"/>
              </a:rPr>
              <a:t>Better understanding of Oracle Database In-Memory</a:t>
            </a:r>
          </a:p>
        </p:txBody>
      </p:sp>
    </p:spTree>
    <p:extLst>
      <p:ext uri="{BB962C8B-B14F-4D97-AF65-F5344CB8AC3E}">
        <p14:creationId xmlns:p14="http://schemas.microsoft.com/office/powerpoint/2010/main" val="390276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Database Competence Centre Achievements</a:t>
            </a:r>
            <a:endParaRPr lang="en-US" sz="2000" dirty="0"/>
          </a:p>
        </p:txBody>
      </p:sp>
      <p:sp>
        <p:nvSpPr>
          <p:cNvPr id="35" name="Footer Placeholder 5"/>
          <p:cNvSpPr>
            <a:spLocks noGrp="1"/>
          </p:cNvSpPr>
          <p:nvPr>
            <p:ph type="ftr" sz="quarter" idx="11"/>
          </p:nvPr>
        </p:nvSpPr>
        <p:spPr/>
        <p:txBody>
          <a:bodyPr/>
          <a:lstStyle/>
          <a:p>
            <a:pPr>
              <a:defRPr/>
            </a:pPr>
            <a:r>
              <a:rPr lang="en-US" sz="2000" dirty="0">
                <a:solidFill>
                  <a:prstClr val="white">
                    <a:lumMod val="50000"/>
                  </a:prstClr>
                </a:solidFill>
                <a:latin typeface="Arial"/>
              </a:rPr>
              <a:t>CERN openlab Day, 10</a:t>
            </a:r>
            <a:r>
              <a:rPr lang="en-US" sz="2000" baseline="30000" dirty="0">
                <a:solidFill>
                  <a:prstClr val="white">
                    <a:lumMod val="50000"/>
                  </a:prstClr>
                </a:solidFill>
                <a:latin typeface="Arial"/>
              </a:rPr>
              <a:t>th</a:t>
            </a:r>
            <a:r>
              <a:rPr lang="en-US" sz="2000" dirty="0">
                <a:solidFill>
                  <a:prstClr val="white">
                    <a:lumMod val="50000"/>
                  </a:prstClr>
                </a:solidFill>
                <a:latin typeface="Arial"/>
              </a:rPr>
              <a:t> June 2015</a:t>
            </a:r>
            <a:endParaRPr lang="en-GB" sz="2000"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z="2000">
                <a:solidFill>
                  <a:prstClr val="white">
                    <a:lumMod val="50000"/>
                  </a:prstClr>
                </a:solidFill>
                <a:latin typeface="Arial"/>
              </a:rPr>
              <a:pPr/>
              <a:t>15</a:t>
            </a:fld>
            <a:endParaRPr lang="en-GB" sz="2000">
              <a:solidFill>
                <a:prstClr val="white">
                  <a:lumMod val="50000"/>
                </a:prstClr>
              </a:solidFill>
              <a:latin typeface="Arial"/>
            </a:endParaRPr>
          </a:p>
        </p:txBody>
      </p:sp>
      <p:grpSp>
        <p:nvGrpSpPr>
          <p:cNvPr id="15" name="Group 14"/>
          <p:cNvGrpSpPr/>
          <p:nvPr/>
        </p:nvGrpSpPr>
        <p:grpSpPr>
          <a:xfrm>
            <a:off x="527244" y="1604797"/>
            <a:ext cx="2975556" cy="1248139"/>
            <a:chOff x="295420" y="0"/>
            <a:chExt cx="2836107" cy="768176"/>
          </a:xfrm>
        </p:grpSpPr>
        <p:sp>
          <p:nvSpPr>
            <p:cNvPr id="16" name="Rounded Rectangle 15"/>
            <p:cNvSpPr/>
            <p:nvPr/>
          </p:nvSpPr>
          <p:spPr>
            <a:xfrm>
              <a:off x="295420" y="0"/>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4"/>
            <p:cNvSpPr/>
            <p:nvPr/>
          </p:nvSpPr>
          <p:spPr>
            <a:xfrm>
              <a:off x="332919" y="37499"/>
              <a:ext cx="2761108"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000" b="1" dirty="0">
                  <a:solidFill>
                    <a:prstClr val="white"/>
                  </a:solidFill>
                  <a:latin typeface="Arial"/>
                </a:rPr>
                <a:t> Java Enterprise Edition</a:t>
              </a:r>
            </a:p>
          </p:txBody>
        </p:sp>
      </p:grpSp>
      <p:sp>
        <p:nvSpPr>
          <p:cNvPr id="18" name="Right Arrow 17"/>
          <p:cNvSpPr/>
          <p:nvPr/>
        </p:nvSpPr>
        <p:spPr>
          <a:xfrm>
            <a:off x="3598785" y="1470687"/>
            <a:ext cx="8062796" cy="1536171"/>
          </a:xfrm>
          <a:prstGeom prst="rightArrow">
            <a:avLst>
              <a:gd name="adj1" fmla="val 72940"/>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2000" dirty="0">
                <a:solidFill>
                  <a:srgbClr val="222268">
                    <a:hueOff val="0"/>
                    <a:satOff val="0"/>
                    <a:lumOff val="0"/>
                    <a:alphaOff val="0"/>
                  </a:srgbClr>
                </a:solidFill>
                <a:latin typeface="Arial"/>
              </a:rPr>
              <a:t>Java Web Hosting Service (Middleware on Demand)</a:t>
            </a:r>
          </a:p>
          <a:p>
            <a:pPr marL="380933" indent="-380933">
              <a:buFontTx/>
              <a:buChar char="-"/>
            </a:pPr>
            <a:r>
              <a:rPr lang="en-US" sz="2000" dirty="0">
                <a:solidFill>
                  <a:srgbClr val="222268">
                    <a:hueOff val="0"/>
                    <a:satOff val="0"/>
                    <a:lumOff val="0"/>
                    <a:alphaOff val="0"/>
                  </a:srgbClr>
                </a:solidFill>
                <a:latin typeface="Arial"/>
              </a:rPr>
              <a:t>Upgrade 500 Oracle </a:t>
            </a:r>
            <a:r>
              <a:rPr lang="en-US" sz="2000" dirty="0" err="1">
                <a:solidFill>
                  <a:srgbClr val="222268">
                    <a:hueOff val="0"/>
                    <a:satOff val="0"/>
                    <a:lumOff val="0"/>
                    <a:alphaOff val="0"/>
                  </a:srgbClr>
                </a:solidFill>
                <a:latin typeface="Arial"/>
              </a:rPr>
              <a:t>Weblogic</a:t>
            </a:r>
            <a:r>
              <a:rPr lang="en-US" sz="2000" dirty="0">
                <a:solidFill>
                  <a:srgbClr val="222268">
                    <a:hueOff val="0"/>
                    <a:satOff val="0"/>
                    <a:lumOff val="0"/>
                    <a:alphaOff val="0"/>
                  </a:srgbClr>
                </a:solidFill>
                <a:latin typeface="Arial"/>
              </a:rPr>
              <a:t> Servers to 12c</a:t>
            </a:r>
          </a:p>
          <a:p>
            <a:pPr marL="380933" indent="-380933">
              <a:buFontTx/>
              <a:buChar char="-"/>
            </a:pPr>
            <a:r>
              <a:rPr lang="en-US" sz="2000" dirty="0">
                <a:solidFill>
                  <a:srgbClr val="222268">
                    <a:hueOff val="0"/>
                    <a:satOff val="0"/>
                    <a:lumOff val="0"/>
                    <a:alphaOff val="0"/>
                  </a:srgbClr>
                </a:solidFill>
                <a:latin typeface="Arial"/>
              </a:rPr>
              <a:t>Oracle </a:t>
            </a:r>
            <a:r>
              <a:rPr lang="en-US" sz="2000" dirty="0" err="1">
                <a:solidFill>
                  <a:srgbClr val="222268">
                    <a:hueOff val="0"/>
                    <a:satOff val="0"/>
                    <a:lumOff val="0"/>
                    <a:alphaOff val="0"/>
                  </a:srgbClr>
                </a:solidFill>
                <a:latin typeface="Arial"/>
              </a:rPr>
              <a:t>Weblogic</a:t>
            </a:r>
            <a:r>
              <a:rPr lang="en-US" sz="2000" dirty="0">
                <a:solidFill>
                  <a:srgbClr val="222268">
                    <a:hueOff val="0"/>
                    <a:satOff val="0"/>
                    <a:lumOff val="0"/>
                    <a:alphaOff val="0"/>
                  </a:srgbClr>
                </a:solidFill>
                <a:latin typeface="Arial"/>
              </a:rPr>
              <a:t> and APEX SSO integration</a:t>
            </a:r>
          </a:p>
        </p:txBody>
      </p:sp>
      <p:grpSp>
        <p:nvGrpSpPr>
          <p:cNvPr id="27" name="Group 26"/>
          <p:cNvGrpSpPr/>
          <p:nvPr/>
        </p:nvGrpSpPr>
        <p:grpSpPr>
          <a:xfrm>
            <a:off x="527244" y="3140968"/>
            <a:ext cx="2975556" cy="1248139"/>
            <a:chOff x="295420" y="0"/>
            <a:chExt cx="2836107" cy="624143"/>
          </a:xfrm>
        </p:grpSpPr>
        <p:sp>
          <p:nvSpPr>
            <p:cNvPr id="28" name="Rounded Rectangle 27"/>
            <p:cNvSpPr/>
            <p:nvPr/>
          </p:nvSpPr>
          <p:spPr>
            <a:xfrm>
              <a:off x="295420" y="0"/>
              <a:ext cx="2836107" cy="62414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Rounded Rectangle 4"/>
            <p:cNvSpPr/>
            <p:nvPr/>
          </p:nvSpPr>
          <p:spPr>
            <a:xfrm>
              <a:off x="332919" y="0"/>
              <a:ext cx="2761108" cy="586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000" b="1" dirty="0">
                  <a:solidFill>
                    <a:prstClr val="white"/>
                  </a:solidFill>
                  <a:latin typeface="Arial"/>
                </a:rPr>
                <a:t> Data Analytics</a:t>
              </a:r>
            </a:p>
          </p:txBody>
        </p:sp>
      </p:grpSp>
      <p:sp>
        <p:nvSpPr>
          <p:cNvPr id="30" name="Right Arrow 29"/>
          <p:cNvSpPr/>
          <p:nvPr/>
        </p:nvSpPr>
        <p:spPr>
          <a:xfrm>
            <a:off x="3598785" y="2948947"/>
            <a:ext cx="8062796" cy="1699253"/>
          </a:xfrm>
          <a:prstGeom prst="rightArrow">
            <a:avLst>
              <a:gd name="adj1" fmla="val 75000"/>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2000" dirty="0">
                <a:solidFill>
                  <a:srgbClr val="222268">
                    <a:hueOff val="0"/>
                    <a:satOff val="0"/>
                    <a:lumOff val="0"/>
                    <a:alphaOff val="0"/>
                  </a:srgbClr>
                </a:solidFill>
                <a:latin typeface="Arial"/>
              </a:rPr>
              <a:t>Oracle R Enterprise added new functionalities proposed by CERN</a:t>
            </a:r>
          </a:p>
          <a:p>
            <a:pPr marL="380933" indent="-380933">
              <a:buFontTx/>
              <a:buChar char="-"/>
            </a:pPr>
            <a:r>
              <a:rPr lang="en-US" sz="2000" dirty="0">
                <a:solidFill>
                  <a:srgbClr val="222268">
                    <a:hueOff val="0"/>
                    <a:satOff val="0"/>
                    <a:lumOff val="0"/>
                    <a:alphaOff val="0"/>
                  </a:srgbClr>
                </a:solidFill>
                <a:latin typeface="Arial"/>
              </a:rPr>
              <a:t>Applied Oracle </a:t>
            </a:r>
            <a:r>
              <a:rPr lang="en-US" sz="2000" dirty="0" err="1">
                <a:solidFill>
                  <a:srgbClr val="222268">
                    <a:hueOff val="0"/>
                    <a:satOff val="0"/>
                    <a:lumOff val="0"/>
                    <a:alphaOff val="0"/>
                  </a:srgbClr>
                </a:solidFill>
                <a:latin typeface="Arial"/>
              </a:rPr>
              <a:t>Endeca</a:t>
            </a:r>
            <a:r>
              <a:rPr lang="en-US" sz="2000" dirty="0">
                <a:solidFill>
                  <a:srgbClr val="222268">
                    <a:hueOff val="0"/>
                    <a:satOff val="0"/>
                    <a:lumOff val="0"/>
                    <a:alphaOff val="0"/>
                  </a:srgbClr>
                </a:solidFill>
                <a:latin typeface="Arial"/>
              </a:rPr>
              <a:t> Information Discovery to explore future possibilities in control and monitoring improvement</a:t>
            </a:r>
          </a:p>
        </p:txBody>
      </p:sp>
      <p:grpSp>
        <p:nvGrpSpPr>
          <p:cNvPr id="31" name="Group 30"/>
          <p:cNvGrpSpPr/>
          <p:nvPr/>
        </p:nvGrpSpPr>
        <p:grpSpPr>
          <a:xfrm>
            <a:off x="527244" y="4600939"/>
            <a:ext cx="2975556" cy="1228361"/>
            <a:chOff x="295420" y="0"/>
            <a:chExt cx="2836107" cy="768176"/>
          </a:xfrm>
        </p:grpSpPr>
        <p:sp>
          <p:nvSpPr>
            <p:cNvPr id="32" name="Rounded Rectangle 31"/>
            <p:cNvSpPr/>
            <p:nvPr/>
          </p:nvSpPr>
          <p:spPr>
            <a:xfrm>
              <a:off x="295420" y="0"/>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332919" y="0"/>
              <a:ext cx="2761108"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000" b="1" dirty="0">
                  <a:solidFill>
                    <a:prstClr val="white"/>
                  </a:solidFill>
                  <a:latin typeface="Arial"/>
                </a:rPr>
                <a:t>Replication Technologies</a:t>
              </a:r>
            </a:p>
          </p:txBody>
        </p:sp>
      </p:grpSp>
      <p:sp>
        <p:nvSpPr>
          <p:cNvPr id="34" name="Right Arrow 33"/>
          <p:cNvSpPr/>
          <p:nvPr/>
        </p:nvSpPr>
        <p:spPr>
          <a:xfrm>
            <a:off x="3598785" y="4562839"/>
            <a:ext cx="8062796" cy="1228361"/>
          </a:xfrm>
          <a:prstGeom prst="rightArrow">
            <a:avLst>
              <a:gd name="adj1" fmla="val 75000"/>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2000" dirty="0">
                <a:solidFill>
                  <a:srgbClr val="222268">
                    <a:hueOff val="0"/>
                    <a:satOff val="0"/>
                    <a:lumOff val="0"/>
                    <a:alphaOff val="0"/>
                  </a:srgbClr>
                </a:solidFill>
                <a:latin typeface="Arial"/>
              </a:rPr>
              <a:t>Oracle GoldenGate evolution to fulfill CERN needs</a:t>
            </a:r>
          </a:p>
          <a:p>
            <a:pPr marL="380933" indent="-380933">
              <a:buFontTx/>
              <a:buChar char="-"/>
            </a:pPr>
            <a:r>
              <a:rPr lang="en-US" sz="2000" dirty="0">
                <a:solidFill>
                  <a:srgbClr val="222268">
                    <a:hueOff val="0"/>
                    <a:satOff val="0"/>
                    <a:lumOff val="0"/>
                    <a:alphaOff val="0"/>
                  </a:srgbClr>
                </a:solidFill>
                <a:latin typeface="Arial"/>
              </a:rPr>
              <a:t>Smooth migration from Oracle Streams to Oracle GoldenGate</a:t>
            </a:r>
          </a:p>
        </p:txBody>
      </p:sp>
    </p:spTree>
    <p:extLst>
      <p:ext uri="{BB962C8B-B14F-4D97-AF65-F5344CB8AC3E}">
        <p14:creationId xmlns:p14="http://schemas.microsoft.com/office/powerpoint/2010/main" val="241580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Replication Technologies Evolution</a:t>
            </a:r>
            <a:endParaRPr lang="en-GB" sz="4000" dirty="0"/>
          </a:p>
        </p:txBody>
      </p:sp>
      <p:sp>
        <p:nvSpPr>
          <p:cNvPr id="3" name="Content Placeholder 2"/>
          <p:cNvSpPr>
            <a:spLocks noGrp="1"/>
          </p:cNvSpPr>
          <p:nvPr>
            <p:ph idx="1"/>
          </p:nvPr>
        </p:nvSpPr>
        <p:spPr/>
        <p:txBody>
          <a:bodyPr/>
          <a:lstStyle/>
          <a:p>
            <a:endParaRPr lang="en-US"/>
          </a:p>
        </p:txBody>
      </p:sp>
      <p:sp>
        <p:nvSpPr>
          <p:cNvPr id="11"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16</a:t>
            </a:fld>
            <a:endParaRPr lang="en-GB" dirty="0">
              <a:solidFill>
                <a:prstClr val="white">
                  <a:lumMod val="50000"/>
                </a:prstClr>
              </a:solidFill>
              <a:latin typeface="Aria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25780387"/>
              </p:ext>
            </p:extLst>
          </p:nvPr>
        </p:nvGraphicFramePr>
        <p:xfrm>
          <a:off x="1007173" y="1412776"/>
          <a:ext cx="10549417" cy="4608512"/>
        </p:xfrm>
        <a:graphic>
          <a:graphicData uri="http://schemas.openxmlformats.org/presentationml/2006/ole">
            <mc:AlternateContent xmlns:mc="http://schemas.openxmlformats.org/markup-compatibility/2006">
              <mc:Choice xmlns:v="urn:schemas-microsoft-com:vml" Requires="v">
                <p:oleObj spid="_x0000_s3078" name="Document" r:id="rId4" imgW="6896100" imgH="3162300" progId="Word.Document.12">
                  <p:embed/>
                </p:oleObj>
              </mc:Choice>
              <mc:Fallback>
                <p:oleObj name="Document" r:id="rId4" imgW="6896100" imgH="3162300" progId="Word.Document.12">
                  <p:embed/>
                  <p:pic>
                    <p:nvPicPr>
                      <p:cNvPr id="0" name=""/>
                      <p:cNvPicPr/>
                      <p:nvPr/>
                    </p:nvPicPr>
                    <p:blipFill>
                      <a:blip r:embed="rId5"/>
                      <a:stretch>
                        <a:fillRect/>
                      </a:stretch>
                    </p:blipFill>
                    <p:spPr>
                      <a:xfrm>
                        <a:off x="1007173" y="1412776"/>
                        <a:ext cx="10549417" cy="4608512"/>
                      </a:xfrm>
                      <a:prstGeom prst="rect">
                        <a:avLst/>
                      </a:prstGeom>
                    </p:spPr>
                  </p:pic>
                </p:oleObj>
              </mc:Fallback>
            </mc:AlternateContent>
          </a:graphicData>
        </a:graphic>
      </p:graphicFrame>
    </p:spTree>
    <p:extLst>
      <p:ext uri="{BB962C8B-B14F-4D97-AF65-F5344CB8AC3E}">
        <p14:creationId xmlns:p14="http://schemas.microsoft.com/office/powerpoint/2010/main" val="273465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Replication Technologies Evolution</a:t>
            </a: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7169704"/>
              </p:ext>
            </p:extLst>
          </p:nvPr>
        </p:nvGraphicFramePr>
        <p:xfrm>
          <a:off x="1871663" y="1600200"/>
          <a:ext cx="970756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17</a:t>
            </a:fld>
            <a:endParaRPr lang="en-GB" dirty="0">
              <a:solidFill>
                <a:prstClr val="white">
                  <a:lumMod val="50000"/>
                </a:prstClr>
              </a:solidFill>
              <a:latin typeface="Arial"/>
            </a:endParaRPr>
          </a:p>
        </p:txBody>
      </p:sp>
    </p:spTree>
    <p:extLst>
      <p:ext uri="{BB962C8B-B14F-4D97-AF65-F5344CB8AC3E}">
        <p14:creationId xmlns:p14="http://schemas.microsoft.com/office/powerpoint/2010/main" val="68854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2"/>
                </a:solidFill>
              </a:rPr>
              <a:t>Introduction</a:t>
            </a:r>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IV achievements</a:t>
            </a:r>
            <a:endParaRPr lang="en-US" dirty="0">
              <a:solidFill>
                <a:schemeClr val="bg2"/>
              </a:solidFill>
            </a:endParaRPr>
          </a:p>
          <a:p>
            <a:r>
              <a:rPr lang="en-US" dirty="0" smtClean="0"/>
              <a:t>Oracle strategic direction</a:t>
            </a:r>
            <a:endParaRPr lang="en-US" dirty="0"/>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V projects</a:t>
            </a:r>
          </a:p>
          <a:p>
            <a:r>
              <a:rPr lang="en-US" dirty="0" smtClean="0">
                <a:solidFill>
                  <a:schemeClr val="bg2"/>
                </a:solidFill>
              </a:rPr>
              <a:t>Conclusions</a:t>
            </a:r>
          </a:p>
        </p:txBody>
      </p:sp>
      <p:sp>
        <p:nvSpPr>
          <p:cNvPr id="6" name="Pentagon 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4294967295"/>
          </p:nvPr>
        </p:nvSpPr>
        <p:spPr>
          <a:xfrm>
            <a:off x="8621423" y="6556248"/>
            <a:ext cx="2743200" cy="182880"/>
          </a:xfrm>
          <a:prstGeom prst="rect">
            <a:avLst/>
          </a:prstGeom>
        </p:spPr>
        <p:txBody>
          <a:bodyPr/>
          <a:lstStyle/>
          <a:p>
            <a:r>
              <a:rPr lang="en-US"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18</a:t>
            </a:fld>
            <a:endParaRPr lang="en-US" dirty="0"/>
          </a:p>
        </p:txBody>
      </p:sp>
      <p:sp>
        <p:nvSpPr>
          <p:cNvPr id="10" name="Pentagon 9"/>
          <p:cNvSpPr/>
          <p:nvPr/>
        </p:nvSpPr>
        <p:spPr>
          <a:xfrm>
            <a:off x="2185951" y="480487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endParaRPr lang="en-US" sz="1600" b="1" dirty="0" smtClean="0">
              <a:solidFill>
                <a:schemeClr val="bg1"/>
              </a:solidFill>
            </a:endParaRPr>
          </a:p>
        </p:txBody>
      </p:sp>
    </p:spTree>
    <p:extLst>
      <p:ext uri="{BB962C8B-B14F-4D97-AF65-F5344CB8AC3E}">
        <p14:creationId xmlns:p14="http://schemas.microsoft.com/office/powerpoint/2010/main" val="27242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Picture1.png"/>
          <p:cNvPicPr>
            <a:picLocks noChangeAspect="1"/>
          </p:cNvPicPr>
          <p:nvPr/>
        </p:nvPicPr>
        <p:blipFill>
          <a:blip r:embed="rId2" cstate="print"/>
          <a:srcRect l="1819" t="21748" r="1237"/>
          <a:stretch>
            <a:fillRect/>
          </a:stretch>
        </p:blipFill>
        <p:spPr>
          <a:xfrm>
            <a:off x="180109" y="3733800"/>
            <a:ext cx="11816339" cy="2667000"/>
          </a:xfrm>
          <a:prstGeom prst="rect">
            <a:avLst/>
          </a:prstGeom>
        </p:spPr>
      </p:pic>
      <p:graphicFrame>
        <p:nvGraphicFramePr>
          <p:cNvPr id="48" name="Table 47"/>
          <p:cNvGraphicFramePr>
            <a:graphicFrameLocks noGrp="1"/>
          </p:cNvGraphicFramePr>
          <p:nvPr>
            <p:extLst>
              <p:ext uri="{D42A27DB-BD31-4B8C-83A1-F6EECF244321}">
                <p14:modId xmlns:p14="http://schemas.microsoft.com/office/powerpoint/2010/main" val="2319155602"/>
              </p:ext>
            </p:extLst>
          </p:nvPr>
        </p:nvGraphicFramePr>
        <p:xfrm>
          <a:off x="220086" y="3276600"/>
          <a:ext cx="11817926" cy="3124200"/>
        </p:xfrm>
        <a:graphic>
          <a:graphicData uri="http://schemas.openxmlformats.org/drawingml/2006/table">
            <a:tbl>
              <a:tblPr firstRow="1" bandRow="1">
                <a:tableStyleId>{5C22544A-7EE6-4342-B048-85BDC9FD1C3A}</a:tableStyleId>
              </a:tblPr>
              <a:tblGrid>
                <a:gridCol w="1286478"/>
                <a:gridCol w="2599039"/>
                <a:gridCol w="2582067"/>
                <a:gridCol w="1808919"/>
                <a:gridCol w="3541423"/>
              </a:tblGrid>
              <a:tr h="347032">
                <a:tc>
                  <a:txBody>
                    <a:bodyPr/>
                    <a:lstStyle/>
                    <a:p>
                      <a:r>
                        <a:rPr lang="en-US" sz="1200" dirty="0" smtClean="0"/>
                        <a:t>Release</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200" dirty="0" smtClean="0"/>
                        <a:t>1985 – 1997: 6, 7</a:t>
                      </a:r>
                      <a:r>
                        <a:rPr lang="en-US" sz="1200" baseline="0" dirty="0" smtClean="0"/>
                        <a:t> and 8</a:t>
                      </a:r>
                      <a:endParaRPr lang="en-US" sz="12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gridSpan="2">
                  <a:txBody>
                    <a:bodyPr/>
                    <a:lstStyle/>
                    <a:p>
                      <a:pPr algn="ctr"/>
                      <a:r>
                        <a:rPr lang="en-US" sz="1200" dirty="0" smtClean="0"/>
                        <a:t>1998 – 2012: 8i,</a:t>
                      </a:r>
                      <a:r>
                        <a:rPr lang="en-US" sz="1200" baseline="0" dirty="0" smtClean="0"/>
                        <a:t> 9i, 10g, 11g</a:t>
                      </a:r>
                      <a:endParaRPr lang="en-US" sz="12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r>
                        <a:rPr lang="en-US" sz="1200" dirty="0" smtClean="0"/>
                        <a:t>2013-2014:</a:t>
                      </a:r>
                      <a:r>
                        <a:rPr lang="en-US" sz="1200" baseline="0" dirty="0" smtClean="0"/>
                        <a:t> 12c</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r h="1419865">
                <a:tc>
                  <a:txBody>
                    <a:bodyPr/>
                    <a:lstStyle/>
                    <a:p>
                      <a:r>
                        <a:rPr lang="en-US" sz="1200" b="1" dirty="0" smtClean="0">
                          <a:solidFill>
                            <a:schemeClr val="bg1"/>
                          </a:solidFill>
                        </a:rPr>
                        <a:t>Developer</a:t>
                      </a:r>
                      <a:endParaRPr lang="en-US" sz="12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endParaRPr lang="en-US" sz="900" b="1" dirty="0" smtClean="0">
                        <a:solidFill>
                          <a:schemeClr val="bg1"/>
                        </a:solidFill>
                      </a:endParaRPr>
                    </a:p>
                    <a:p>
                      <a:endParaRPr lang="en-US" sz="900"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100" dirty="0" smtClean="0"/>
                    </a:p>
                  </a:txBody>
                  <a:tcPr>
                    <a:solidFill>
                      <a:schemeClr val="bg1">
                        <a:lumMod val="65000"/>
                      </a:schemeClr>
                    </a:solidFill>
                  </a:tcPr>
                </a:tc>
                <a:tc>
                  <a:txBody>
                    <a:bodyPr/>
                    <a:lstStyle/>
                    <a:p>
                      <a:endParaRPr lang="en-US" sz="9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57303">
                <a:tc>
                  <a:txBody>
                    <a:bodyPr/>
                    <a:lstStyle/>
                    <a:p>
                      <a:r>
                        <a:rPr lang="en-US" sz="1200" b="1" dirty="0" smtClean="0">
                          <a:solidFill>
                            <a:schemeClr val="bg1"/>
                          </a:solidFill>
                        </a:rPr>
                        <a:t>Engine</a:t>
                      </a:r>
                      <a:endParaRPr lang="en-US" sz="14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endParaRPr lang="en-US" sz="9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9" name="TextBox 48"/>
          <p:cNvSpPr txBox="1"/>
          <p:nvPr/>
        </p:nvSpPr>
        <p:spPr>
          <a:xfrm>
            <a:off x="1805440" y="5867400"/>
            <a:ext cx="3222172" cy="400110"/>
          </a:xfrm>
          <a:prstGeom prst="rect">
            <a:avLst/>
          </a:prstGeom>
          <a:noFill/>
        </p:spPr>
        <p:txBody>
          <a:bodyPr wrap="square" rtlCol="0">
            <a:spAutoFit/>
          </a:bodyPr>
          <a:lstStyle/>
          <a:p>
            <a:r>
              <a:rPr lang="en-US" sz="1000" b="1" dirty="0" smtClean="0">
                <a:solidFill>
                  <a:schemeClr val="bg2">
                    <a:lumMod val="25000"/>
                  </a:schemeClr>
                </a:solidFill>
                <a:latin typeface="Arial" pitchFamily="34" charset="0"/>
                <a:cs typeface="Arial" pitchFamily="34" charset="0"/>
              </a:rPr>
              <a:t>OLTP throughput</a:t>
            </a:r>
          </a:p>
          <a:p>
            <a:r>
              <a:rPr lang="en-US" sz="1000" b="1" dirty="0" smtClean="0">
                <a:solidFill>
                  <a:schemeClr val="bg2">
                    <a:lumMod val="25000"/>
                  </a:schemeClr>
                </a:solidFill>
                <a:latin typeface="Arial" pitchFamily="34" charset="0"/>
                <a:cs typeface="Arial" pitchFamily="34" charset="0"/>
              </a:rPr>
              <a:t>Parallel Query, Partitioning</a:t>
            </a:r>
          </a:p>
        </p:txBody>
      </p:sp>
      <p:pic>
        <p:nvPicPr>
          <p:cNvPr id="37" name="Oracle red badge logo"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50" name="Slide Number Placeholder 49"/>
          <p:cNvSpPr>
            <a:spLocks noGrp="1"/>
          </p:cNvSpPr>
          <p:nvPr>
            <p:ph type="sldNum" sz="quarter" idx="12"/>
          </p:nvPr>
        </p:nvSpPr>
        <p:spPr/>
        <p:txBody>
          <a:bodyPr/>
          <a:lstStyle/>
          <a:p>
            <a:fld id="{C51EAA63-D034-42AE-91FA-B13B9518C7BE}" type="slidenum">
              <a:rPr lang="en-US" smtClean="0"/>
              <a:pPr/>
              <a:t>19</a:t>
            </a:fld>
            <a:endParaRPr lang="en-US" dirty="0"/>
          </a:p>
        </p:txBody>
      </p:sp>
      <p:pic>
        <p:nvPicPr>
          <p:cNvPr id="16" name="Picture 15" descr="timeline-client-ser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294" y="1532987"/>
            <a:ext cx="1500488" cy="1500488"/>
          </a:xfrm>
          <a:prstGeom prst="rect">
            <a:avLst/>
          </a:prstGeom>
        </p:spPr>
      </p:pic>
      <p:pic>
        <p:nvPicPr>
          <p:cNvPr id="17" name="Picture 16" descr="timeline-intern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3500" y="1532987"/>
            <a:ext cx="1500488" cy="1500488"/>
          </a:xfrm>
          <a:prstGeom prst="rect">
            <a:avLst/>
          </a:prstGeom>
        </p:spPr>
      </p:pic>
      <p:sp>
        <p:nvSpPr>
          <p:cNvPr id="18" name="Rectangle 17"/>
          <p:cNvSpPr/>
          <p:nvPr/>
        </p:nvSpPr>
        <p:spPr>
          <a:xfrm>
            <a:off x="8231711" y="2933001"/>
            <a:ext cx="2551830" cy="3435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8936"/>
            <a:r>
              <a:rPr lang="en-US" sz="2400" b="1" dirty="0" smtClean="0">
                <a:solidFill>
                  <a:srgbClr val="FF1414"/>
                </a:solidFill>
              </a:rPr>
              <a:t>Big Data &amp; Cloud</a:t>
            </a:r>
            <a:endParaRPr lang="en-US" sz="2400" b="1" dirty="0">
              <a:solidFill>
                <a:srgbClr val="FF1414"/>
              </a:solidFill>
            </a:endParaRPr>
          </a:p>
        </p:txBody>
      </p:sp>
      <p:sp>
        <p:nvSpPr>
          <p:cNvPr id="19" name="Rectangle 18"/>
          <p:cNvSpPr/>
          <p:nvPr/>
        </p:nvSpPr>
        <p:spPr>
          <a:xfrm>
            <a:off x="4761782" y="2933001"/>
            <a:ext cx="2551830" cy="3435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6"/>
            <a:r>
              <a:rPr lang="en-US" sz="2400" b="1" dirty="0" smtClean="0">
                <a:solidFill>
                  <a:srgbClr val="FF1414"/>
                </a:solidFill>
              </a:rPr>
              <a:t>Internet</a:t>
            </a:r>
            <a:endParaRPr lang="en-US" sz="2400" b="1" dirty="0">
              <a:solidFill>
                <a:srgbClr val="FF1414"/>
              </a:solidFill>
            </a:endParaRPr>
          </a:p>
        </p:txBody>
      </p:sp>
      <p:sp>
        <p:nvSpPr>
          <p:cNvPr id="20" name="Rectangle 19"/>
          <p:cNvSpPr/>
          <p:nvPr/>
        </p:nvSpPr>
        <p:spPr>
          <a:xfrm>
            <a:off x="836612" y="2895600"/>
            <a:ext cx="2551830" cy="3435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6"/>
            <a:r>
              <a:rPr lang="en-US" sz="2400" b="1" dirty="0" smtClean="0">
                <a:solidFill>
                  <a:srgbClr val="FF1414"/>
                </a:solidFill>
              </a:rPr>
              <a:t>Client-Server</a:t>
            </a:r>
            <a:endParaRPr lang="en-US" sz="2400" b="1" dirty="0">
              <a:solidFill>
                <a:srgbClr val="FF1414"/>
              </a:solidFill>
            </a:endParaRPr>
          </a:p>
        </p:txBody>
      </p:sp>
      <p:pic>
        <p:nvPicPr>
          <p:cNvPr id="21" name="Picture 20" descr="timeline-bigdata-cloud-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412" y="1547512"/>
            <a:ext cx="1500488" cy="1500488"/>
          </a:xfrm>
          <a:prstGeom prst="rect">
            <a:avLst/>
          </a:prstGeom>
        </p:spPr>
      </p:pic>
      <p:sp>
        <p:nvSpPr>
          <p:cNvPr id="2" name="Title 1"/>
          <p:cNvSpPr>
            <a:spLocks noGrp="1"/>
          </p:cNvSpPr>
          <p:nvPr>
            <p:ph type="title"/>
          </p:nvPr>
        </p:nvSpPr>
        <p:spPr>
          <a:xfrm>
            <a:off x="505076" y="179136"/>
            <a:ext cx="11125200" cy="889000"/>
          </a:xfrm>
        </p:spPr>
        <p:txBody>
          <a:bodyPr/>
          <a:lstStyle/>
          <a:p>
            <a:r>
              <a:rPr lang="en-US" dirty="0">
                <a:cs typeface="Arial" pitchFamily="34" charset="0"/>
              </a:rPr>
              <a:t>Oracle Database Innovations for each Computing Era</a:t>
            </a:r>
            <a:endParaRPr lang="en-US" dirty="0"/>
          </a:p>
        </p:txBody>
      </p:sp>
      <p:sp>
        <p:nvSpPr>
          <p:cNvPr id="3" name="Text Placeholder 2"/>
          <p:cNvSpPr>
            <a:spLocks noGrp="1"/>
          </p:cNvSpPr>
          <p:nvPr>
            <p:ph type="body" sz="quarter" idx="13"/>
          </p:nvPr>
        </p:nvSpPr>
        <p:spPr>
          <a:xfrm>
            <a:off x="531814" y="1159846"/>
            <a:ext cx="11125198" cy="343299"/>
          </a:xfrm>
        </p:spPr>
        <p:txBody>
          <a:bodyPr/>
          <a:lstStyle/>
          <a:p>
            <a:r>
              <a:rPr lang="en-US" b="0" dirty="0">
                <a:solidFill>
                  <a:schemeClr val="accent1"/>
                </a:solidFill>
              </a:rPr>
              <a:t>Now innovating for </a:t>
            </a:r>
            <a:r>
              <a:rPr lang="en-US" b="0" dirty="0" smtClean="0">
                <a:solidFill>
                  <a:schemeClr val="accent1"/>
                </a:solidFill>
              </a:rPr>
              <a:t>big data and the </a:t>
            </a:r>
            <a:r>
              <a:rPr lang="en-US" b="0" dirty="0">
                <a:solidFill>
                  <a:schemeClr val="accent1"/>
                </a:solidFill>
              </a:rPr>
              <a:t>cloud</a:t>
            </a:r>
          </a:p>
          <a:p>
            <a:endParaRPr lang="en-US" dirty="0"/>
          </a:p>
        </p:txBody>
      </p:sp>
    </p:spTree>
    <p:extLst>
      <p:ext uri="{BB962C8B-B14F-4D97-AF65-F5344CB8AC3E}">
        <p14:creationId xmlns:p14="http://schemas.microsoft.com/office/powerpoint/2010/main" val="41107120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Oracle: Database and Data Management Innovations with CERN</a:t>
            </a:r>
            <a:endParaRPr lang="en-US" dirty="0"/>
          </a:p>
        </p:txBody>
      </p:sp>
      <p:sp>
        <p:nvSpPr>
          <p:cNvPr id="12" name="Text Placeholder 11"/>
          <p:cNvSpPr>
            <a:spLocks noGrp="1"/>
          </p:cNvSpPr>
          <p:nvPr>
            <p:ph type="body" sz="quarter" idx="13"/>
          </p:nvPr>
        </p:nvSpPr>
        <p:spPr/>
        <p:txBody>
          <a:bodyPr/>
          <a:lstStyle/>
          <a:p>
            <a:r>
              <a:rPr lang="en-US" dirty="0"/>
              <a:t>Kevin </a:t>
            </a:r>
            <a:r>
              <a:rPr lang="en-US" dirty="0" smtClean="0"/>
              <a:t>Jernigan, Oracle</a:t>
            </a:r>
          </a:p>
          <a:p>
            <a:r>
              <a:rPr lang="en-US" dirty="0" smtClean="0"/>
              <a:t>Lorena </a:t>
            </a:r>
            <a:r>
              <a:rPr lang="en-US" dirty="0" err="1" smtClean="0"/>
              <a:t>Lobato</a:t>
            </a:r>
            <a:r>
              <a:rPr lang="en-US" dirty="0" smtClean="0"/>
              <a:t> </a:t>
            </a:r>
            <a:r>
              <a:rPr lang="en-US" dirty="0" err="1" smtClean="0"/>
              <a:t>Pardavila</a:t>
            </a:r>
            <a:r>
              <a:rPr lang="en-US" dirty="0" smtClean="0"/>
              <a:t>, CERN</a:t>
            </a:r>
          </a:p>
          <a:p>
            <a:r>
              <a:rPr lang="en-US" dirty="0" smtClean="0"/>
              <a:t>Manuel Martin </a:t>
            </a:r>
            <a:r>
              <a:rPr lang="en-US" dirty="0" smtClean="0"/>
              <a:t>Marquez, </a:t>
            </a:r>
            <a:r>
              <a:rPr lang="en-US" dirty="0" smtClean="0"/>
              <a:t>CERN</a:t>
            </a:r>
          </a:p>
          <a:p>
            <a:endParaRPr lang="en-US" dirty="0"/>
          </a:p>
          <a:p>
            <a:r>
              <a:rPr lang="en-US" dirty="0" smtClean="0"/>
              <a:t>June 10, </a:t>
            </a:r>
            <a:r>
              <a:rPr lang="en-US" dirty="0"/>
              <a:t>2015</a:t>
            </a:r>
          </a:p>
        </p:txBody>
      </p:sp>
      <p:sp>
        <p:nvSpPr>
          <p:cNvPr id="13" name="Text Placeholder 12"/>
          <p:cNvSpPr>
            <a:spLocks noGrp="1"/>
          </p:cNvSpPr>
          <p:nvPr>
            <p:ph type="body" sz="quarter" idx="15"/>
          </p:nvPr>
        </p:nvSpPr>
        <p:spPr/>
        <p:txBody>
          <a:bodyPr/>
          <a:lstStyle/>
          <a:p>
            <a:r>
              <a:rPr lang="en-US" dirty="0" smtClean="0"/>
              <a:t>Presented to</a:t>
            </a:r>
            <a:endParaRPr lang="en-US" dirty="0"/>
          </a:p>
        </p:txBody>
      </p:sp>
      <p:sp>
        <p:nvSpPr>
          <p:cNvPr id="2" name="Subtitle 1"/>
          <p:cNvSpPr>
            <a:spLocks noGrp="1"/>
          </p:cNvSpPr>
          <p:nvPr>
            <p:ph type="subTitle" idx="1"/>
          </p:nvPr>
        </p:nvSpPr>
        <p:spPr/>
        <p:txBody>
          <a:bodyPr/>
          <a:lstStyle/>
          <a:p>
            <a:r>
              <a:rPr lang="en-US" dirty="0" smtClean="0"/>
              <a:t>Public Day</a:t>
            </a:r>
            <a:endParaRPr lang="en-US" dirty="0"/>
          </a:p>
        </p:txBody>
      </p:sp>
      <p:pic>
        <p:nvPicPr>
          <p:cNvPr id="15" name="Picture 28" descr="openlab_logo"/>
          <p:cNvPicPr>
            <a:picLocks noChangeAspect="1" noChangeArrowheads="1"/>
          </p:cNvPicPr>
          <p:nvPr/>
        </p:nvPicPr>
        <p:blipFill>
          <a:blip r:embed="rId3" cstate="print"/>
          <a:srcRect/>
          <a:stretch>
            <a:fillRect/>
          </a:stretch>
        </p:blipFill>
        <p:spPr bwMode="auto">
          <a:xfrm>
            <a:off x="10210152" y="533699"/>
            <a:ext cx="936617" cy="1227100"/>
          </a:xfrm>
          <a:prstGeom prst="rect">
            <a:avLst/>
          </a:prstGeom>
          <a:noFill/>
        </p:spPr>
      </p:pic>
    </p:spTree>
    <p:extLst>
      <p:ext uri="{BB962C8B-B14F-4D97-AF65-F5344CB8AC3E}">
        <p14:creationId xmlns:p14="http://schemas.microsoft.com/office/powerpoint/2010/main" val="291194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92870" y="6556248"/>
            <a:ext cx="381661" cy="182880"/>
          </a:xfrm>
        </p:spPr>
        <p:txBody>
          <a:bodyPr/>
          <a:lstStyle/>
          <a:p>
            <a:fld id="{C51EAA63-D034-42AE-91FA-B13B9518C7BE}" type="slidenum">
              <a:rPr lang="en-US" smtClean="0"/>
              <a:pPr/>
              <a:t>20</a:t>
            </a:fld>
            <a:endParaRPr lang="en-US" dirty="0"/>
          </a:p>
        </p:txBody>
      </p:sp>
      <p:sp>
        <p:nvSpPr>
          <p:cNvPr id="2" name="Title 1"/>
          <p:cNvSpPr>
            <a:spLocks noGrp="1"/>
          </p:cNvSpPr>
          <p:nvPr>
            <p:ph type="title"/>
          </p:nvPr>
        </p:nvSpPr>
        <p:spPr/>
        <p:txBody>
          <a:bodyPr anchor="ctr"/>
          <a:lstStyle/>
          <a:p>
            <a:r>
              <a:rPr lang="en-US" dirty="0" smtClean="0"/>
              <a:t>Cloud Services</a:t>
            </a:r>
            <a:br>
              <a:rPr lang="en-US" dirty="0" smtClean="0"/>
            </a:br>
            <a:endParaRPr lang="en-US" dirty="0">
              <a:solidFill>
                <a:srgbClr val="FF0000"/>
              </a:solidFill>
            </a:endParaRPr>
          </a:p>
        </p:txBody>
      </p:sp>
      <p:pic>
        <p:nvPicPr>
          <p:cNvPr id="6" name="Picture 5" descr="cloud-infrastructure-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703" y="1304382"/>
            <a:ext cx="3123386" cy="3124200"/>
          </a:xfrm>
          <a:prstGeom prst="rect">
            <a:avLst/>
          </a:prstGeom>
        </p:spPr>
      </p:pic>
      <p:pic>
        <p:nvPicPr>
          <p:cNvPr id="7" name="Picture 6" descr="cloud-apps-5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36" y="1507582"/>
            <a:ext cx="3047206" cy="3048000"/>
          </a:xfrm>
          <a:prstGeom prst="rect">
            <a:avLst/>
          </a:prstGeom>
        </p:spPr>
      </p:pic>
      <p:pic>
        <p:nvPicPr>
          <p:cNvPr id="8" name="Picture 7" descr="cloud-platform-5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236" y="1516653"/>
            <a:ext cx="2784053" cy="2784779"/>
          </a:xfrm>
          <a:prstGeom prst="rect">
            <a:avLst/>
          </a:prstGeom>
        </p:spPr>
      </p:pic>
      <p:sp>
        <p:nvSpPr>
          <p:cNvPr id="9" name="Rectangle 8"/>
          <p:cNvSpPr/>
          <p:nvPr/>
        </p:nvSpPr>
        <p:spPr>
          <a:xfrm>
            <a:off x="5059741" y="4411969"/>
            <a:ext cx="1867641" cy="677086"/>
          </a:xfrm>
          <a:prstGeom prst="rect">
            <a:avLst/>
          </a:prstGeom>
        </p:spPr>
        <p:txBody>
          <a:bodyPr wrap="none" lIns="121899" tIns="60949" rIns="121899" bIns="60949">
            <a:spAutoFit/>
          </a:bodyPr>
          <a:lstStyle/>
          <a:p>
            <a:r>
              <a:rPr lang="en-US" sz="3600" dirty="0" smtClean="0"/>
              <a:t>Platform</a:t>
            </a:r>
            <a:endParaRPr lang="en-US" sz="3600" dirty="0"/>
          </a:p>
        </p:txBody>
      </p:sp>
      <p:sp>
        <p:nvSpPr>
          <p:cNvPr id="11" name="Rectangle 10"/>
          <p:cNvSpPr/>
          <p:nvPr/>
        </p:nvSpPr>
        <p:spPr>
          <a:xfrm>
            <a:off x="1715895" y="4423145"/>
            <a:ext cx="1178976" cy="677086"/>
          </a:xfrm>
          <a:prstGeom prst="rect">
            <a:avLst/>
          </a:prstGeom>
        </p:spPr>
        <p:txBody>
          <a:bodyPr wrap="none" lIns="121899" tIns="60949" rIns="121899" bIns="60949">
            <a:spAutoFit/>
          </a:bodyPr>
          <a:lstStyle/>
          <a:p>
            <a:r>
              <a:rPr lang="en-US" sz="3600" dirty="0" smtClean="0"/>
              <a:t>Apps</a:t>
            </a:r>
            <a:endParaRPr lang="en-US" sz="3600" dirty="0"/>
          </a:p>
        </p:txBody>
      </p:sp>
      <p:sp>
        <p:nvSpPr>
          <p:cNvPr id="12" name="Rectangle 11"/>
          <p:cNvSpPr/>
          <p:nvPr/>
        </p:nvSpPr>
        <p:spPr>
          <a:xfrm>
            <a:off x="8532177" y="4367939"/>
            <a:ext cx="2849806" cy="677086"/>
          </a:xfrm>
          <a:prstGeom prst="rect">
            <a:avLst/>
          </a:prstGeom>
        </p:spPr>
        <p:txBody>
          <a:bodyPr wrap="none" lIns="121899" tIns="60949" rIns="121899" bIns="60949">
            <a:spAutoFit/>
          </a:bodyPr>
          <a:lstStyle/>
          <a:p>
            <a:r>
              <a:rPr lang="en-US" sz="3600" dirty="0" smtClean="0"/>
              <a:t>Infrastructure</a:t>
            </a:r>
            <a:endParaRPr lang="en-US" sz="3600" dirty="0"/>
          </a:p>
        </p:txBody>
      </p:sp>
      <p:cxnSp>
        <p:nvCxnSpPr>
          <p:cNvPr id="13" name="Straight Connector 12"/>
          <p:cNvCxnSpPr/>
          <p:nvPr/>
        </p:nvCxnSpPr>
        <p:spPr>
          <a:xfrm>
            <a:off x="4179524" y="1303699"/>
            <a:ext cx="0" cy="4420181"/>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10125" y="1317037"/>
            <a:ext cx="0" cy="4380746"/>
          </a:xfrm>
          <a:prstGeom prst="line">
            <a:avLst/>
          </a:prstGeom>
          <a:ln w="3175" cmpd="sng">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35624" y="5391691"/>
            <a:ext cx="3264583" cy="400087"/>
          </a:xfrm>
          <a:prstGeom prst="rect">
            <a:avLst/>
          </a:prstGeom>
        </p:spPr>
        <p:txBody>
          <a:bodyPr wrap="none" lIns="121899" tIns="60949" rIns="121899" bIns="60949">
            <a:spAutoFit/>
          </a:bodyPr>
          <a:lstStyle/>
          <a:p>
            <a:r>
              <a:rPr lang="en-US" sz="1800" dirty="0" smtClean="0">
                <a:solidFill>
                  <a:schemeClr val="bg1">
                    <a:lumMod val="65000"/>
                  </a:schemeClr>
                </a:solidFill>
              </a:rPr>
              <a:t>Infrastructure as a Service (IaaS)</a:t>
            </a:r>
            <a:endParaRPr lang="en-US" sz="1800" dirty="0">
              <a:solidFill>
                <a:schemeClr val="bg1">
                  <a:lumMod val="65000"/>
                </a:schemeClr>
              </a:solidFill>
            </a:endParaRPr>
          </a:p>
        </p:txBody>
      </p:sp>
      <p:sp>
        <p:nvSpPr>
          <p:cNvPr id="16" name="Rectangle 15"/>
          <p:cNvSpPr/>
          <p:nvPr/>
        </p:nvSpPr>
        <p:spPr>
          <a:xfrm>
            <a:off x="4595462" y="5404409"/>
            <a:ext cx="2834590" cy="400087"/>
          </a:xfrm>
          <a:prstGeom prst="rect">
            <a:avLst/>
          </a:prstGeom>
        </p:spPr>
        <p:txBody>
          <a:bodyPr wrap="none" lIns="121899" tIns="60949" rIns="121899" bIns="60949">
            <a:spAutoFit/>
          </a:bodyPr>
          <a:lstStyle/>
          <a:p>
            <a:r>
              <a:rPr lang="en-US" sz="1800" dirty="0" smtClean="0">
                <a:solidFill>
                  <a:schemeClr val="bg1">
                    <a:lumMod val="65000"/>
                  </a:schemeClr>
                </a:solidFill>
              </a:rPr>
              <a:t>Platform as a Service (PaaS)</a:t>
            </a:r>
            <a:endParaRPr lang="en-US" sz="1800" dirty="0">
              <a:solidFill>
                <a:schemeClr val="bg1">
                  <a:lumMod val="65000"/>
                </a:schemeClr>
              </a:solidFill>
            </a:endParaRPr>
          </a:p>
        </p:txBody>
      </p:sp>
      <p:sp>
        <p:nvSpPr>
          <p:cNvPr id="17" name="Rectangle 16"/>
          <p:cNvSpPr/>
          <p:nvPr/>
        </p:nvSpPr>
        <p:spPr>
          <a:xfrm>
            <a:off x="990094" y="5406378"/>
            <a:ext cx="2851497" cy="400087"/>
          </a:xfrm>
          <a:prstGeom prst="rect">
            <a:avLst/>
          </a:prstGeom>
        </p:spPr>
        <p:txBody>
          <a:bodyPr wrap="none" lIns="121899" tIns="60949" rIns="121899" bIns="60949">
            <a:spAutoFit/>
          </a:bodyPr>
          <a:lstStyle/>
          <a:p>
            <a:r>
              <a:rPr lang="en-US" sz="1800" dirty="0" smtClean="0">
                <a:solidFill>
                  <a:schemeClr val="bg1">
                    <a:lumMod val="65000"/>
                  </a:schemeClr>
                </a:solidFill>
              </a:rPr>
              <a:t>Software as a Service (SaaS)</a:t>
            </a:r>
            <a:endParaRPr lang="en-US" sz="1800" dirty="0">
              <a:solidFill>
                <a:schemeClr val="bg1">
                  <a:lumMod val="65000"/>
                </a:schemeClr>
              </a:solidFill>
            </a:endParaRPr>
          </a:p>
        </p:txBody>
      </p:sp>
    </p:spTree>
    <p:extLst>
      <p:ext uri="{BB962C8B-B14F-4D97-AF65-F5344CB8AC3E}">
        <p14:creationId xmlns:p14="http://schemas.microsoft.com/office/powerpoint/2010/main" val="281315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8350" y="2513984"/>
            <a:ext cx="8871918" cy="2653166"/>
          </a:xfrm>
          <a:prstGeom prst="rect">
            <a:avLst/>
          </a:prstGeom>
        </p:spPr>
      </p:pic>
      <p:sp>
        <p:nvSpPr>
          <p:cNvPr id="67" name="Oval 66"/>
          <p:cNvSpPr/>
          <p:nvPr/>
        </p:nvSpPr>
        <p:spPr>
          <a:xfrm>
            <a:off x="2117023" y="2639663"/>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14" name="Oval 113"/>
          <p:cNvSpPr/>
          <p:nvPr/>
        </p:nvSpPr>
        <p:spPr>
          <a:xfrm>
            <a:off x="7349589" y="3923206"/>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15" name="Oval 114"/>
          <p:cNvSpPr/>
          <p:nvPr/>
        </p:nvSpPr>
        <p:spPr>
          <a:xfrm>
            <a:off x="6341020" y="3926492"/>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17" name="Oval 116"/>
          <p:cNvSpPr/>
          <p:nvPr/>
        </p:nvSpPr>
        <p:spPr>
          <a:xfrm>
            <a:off x="8419802" y="3923632"/>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08" name="Oval 107"/>
          <p:cNvSpPr/>
          <p:nvPr/>
        </p:nvSpPr>
        <p:spPr>
          <a:xfrm>
            <a:off x="7281252" y="2640222"/>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09" name="Oval 108"/>
          <p:cNvSpPr/>
          <p:nvPr/>
        </p:nvSpPr>
        <p:spPr>
          <a:xfrm>
            <a:off x="6272683" y="2635261"/>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10" name="Oval 109"/>
          <p:cNvSpPr/>
          <p:nvPr/>
        </p:nvSpPr>
        <p:spPr>
          <a:xfrm>
            <a:off x="2151281" y="3947178"/>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11" name="Oval 110"/>
          <p:cNvSpPr/>
          <p:nvPr/>
        </p:nvSpPr>
        <p:spPr>
          <a:xfrm>
            <a:off x="8351465" y="2640648"/>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12" name="Oval 111"/>
          <p:cNvSpPr/>
          <p:nvPr/>
        </p:nvSpPr>
        <p:spPr>
          <a:xfrm>
            <a:off x="3181255" y="3935485"/>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00" name="Oval 99"/>
          <p:cNvSpPr/>
          <p:nvPr/>
        </p:nvSpPr>
        <p:spPr>
          <a:xfrm>
            <a:off x="4191377" y="2636971"/>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01" name="Oval 100"/>
          <p:cNvSpPr/>
          <p:nvPr/>
        </p:nvSpPr>
        <p:spPr>
          <a:xfrm>
            <a:off x="3182808" y="2640257"/>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03" name="Oval 102"/>
          <p:cNvSpPr/>
          <p:nvPr/>
        </p:nvSpPr>
        <p:spPr>
          <a:xfrm>
            <a:off x="5261590" y="2637397"/>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6" name="Title 5"/>
          <p:cNvSpPr>
            <a:spLocks noGrp="1"/>
          </p:cNvSpPr>
          <p:nvPr>
            <p:ph type="title"/>
          </p:nvPr>
        </p:nvSpPr>
        <p:spPr/>
        <p:txBody>
          <a:bodyPr anchor="t"/>
          <a:lstStyle/>
          <a:p>
            <a:r>
              <a:rPr lang="en-US" dirty="0" smtClean="0"/>
              <a:t>Oracle Cloud</a:t>
            </a:r>
            <a:br>
              <a:rPr lang="en-US" dirty="0" smtClean="0"/>
            </a:br>
            <a:r>
              <a:rPr lang="en-US" sz="2400" dirty="0" smtClean="0">
                <a:solidFill>
                  <a:srgbClr val="FF0000"/>
                </a:solidFill>
              </a:rPr>
              <a:t>Full stack enterprise cloud services SaaS + PaaS + IaaS</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t>21</a:t>
            </a:fld>
            <a:endParaRPr lang="en-US" dirty="0"/>
          </a:p>
        </p:txBody>
      </p:sp>
      <p:sp>
        <p:nvSpPr>
          <p:cNvPr id="61" name="TextBox 60"/>
          <p:cNvSpPr txBox="1"/>
          <p:nvPr/>
        </p:nvSpPr>
        <p:spPr>
          <a:xfrm>
            <a:off x="3198269" y="3501262"/>
            <a:ext cx="838200" cy="288388"/>
          </a:xfrm>
          <a:prstGeom prst="rect">
            <a:avLst/>
          </a:prstGeom>
          <a:noFill/>
        </p:spPr>
        <p:txBody>
          <a:bodyPr wrap="none" lIns="0" tIns="0" rIns="0" bIns="0" rtlCol="0" anchor="ctr">
            <a:noAutofit/>
          </a:bodyPr>
          <a:lstStyle/>
          <a:p>
            <a:pPr algn="ctr">
              <a:lnSpc>
                <a:spcPts val="1100"/>
              </a:lnSpc>
            </a:pPr>
            <a:r>
              <a:rPr lang="en-US" sz="1400" dirty="0" smtClean="0"/>
              <a:t>Java</a:t>
            </a:r>
            <a:endParaRPr lang="en-US" sz="1400" dirty="0"/>
          </a:p>
        </p:txBody>
      </p:sp>
      <p:sp>
        <p:nvSpPr>
          <p:cNvPr id="62" name="TextBox 61"/>
          <p:cNvSpPr txBox="1"/>
          <p:nvPr/>
        </p:nvSpPr>
        <p:spPr>
          <a:xfrm>
            <a:off x="4216026" y="3501262"/>
            <a:ext cx="838200" cy="288388"/>
          </a:xfrm>
          <a:prstGeom prst="rect">
            <a:avLst/>
          </a:prstGeom>
          <a:noFill/>
        </p:spPr>
        <p:txBody>
          <a:bodyPr wrap="none" lIns="0" tIns="0" rIns="0" bIns="0" rtlCol="0" anchor="ctr">
            <a:noAutofit/>
          </a:bodyPr>
          <a:lstStyle/>
          <a:p>
            <a:pPr algn="ctr">
              <a:lnSpc>
                <a:spcPts val="1100"/>
              </a:lnSpc>
            </a:pPr>
            <a:r>
              <a:rPr lang="en-US" sz="1400" dirty="0" smtClean="0"/>
              <a:t>EM</a:t>
            </a:r>
            <a:endParaRPr lang="en-US" sz="1400" dirty="0"/>
          </a:p>
        </p:txBody>
      </p:sp>
      <p:sp>
        <p:nvSpPr>
          <p:cNvPr id="64" name="TextBox 63"/>
          <p:cNvSpPr txBox="1"/>
          <p:nvPr/>
        </p:nvSpPr>
        <p:spPr>
          <a:xfrm>
            <a:off x="5286785" y="3508821"/>
            <a:ext cx="838200" cy="288388"/>
          </a:xfrm>
          <a:prstGeom prst="rect">
            <a:avLst/>
          </a:prstGeom>
          <a:noFill/>
        </p:spPr>
        <p:txBody>
          <a:bodyPr wrap="none" lIns="0" tIns="0" rIns="0" bIns="0" rtlCol="0" anchor="ctr">
            <a:noAutofit/>
          </a:bodyPr>
          <a:lstStyle/>
          <a:p>
            <a:pPr algn="ctr">
              <a:lnSpc>
                <a:spcPts val="1100"/>
              </a:lnSpc>
            </a:pPr>
            <a:r>
              <a:rPr lang="en-US" sz="1400" dirty="0" smtClean="0"/>
              <a:t>Node.js</a:t>
            </a:r>
            <a:endParaRPr lang="en-US" sz="1400" dirty="0"/>
          </a:p>
        </p:txBody>
      </p:sp>
      <p:sp>
        <p:nvSpPr>
          <p:cNvPr id="75" name="TextBox 74"/>
          <p:cNvSpPr txBox="1"/>
          <p:nvPr/>
        </p:nvSpPr>
        <p:spPr>
          <a:xfrm>
            <a:off x="6346829" y="4765371"/>
            <a:ext cx="838200" cy="288388"/>
          </a:xfrm>
          <a:prstGeom prst="rect">
            <a:avLst/>
          </a:prstGeom>
          <a:noFill/>
        </p:spPr>
        <p:txBody>
          <a:bodyPr wrap="none" lIns="0" tIns="0" rIns="0" bIns="0" rtlCol="0" anchor="ctr">
            <a:noAutofit/>
          </a:bodyPr>
          <a:lstStyle/>
          <a:p>
            <a:pPr algn="ctr">
              <a:lnSpc>
                <a:spcPts val="1100"/>
              </a:lnSpc>
            </a:pPr>
            <a:r>
              <a:rPr lang="en-US" sz="1400" dirty="0" smtClean="0">
                <a:solidFill>
                  <a:srgbClr val="5F5F5F"/>
                </a:solidFill>
                <a:latin typeface="+mn-lt"/>
              </a:rPr>
              <a:t>Messaging</a:t>
            </a:r>
            <a:endParaRPr lang="en-US" sz="1400" dirty="0">
              <a:solidFill>
                <a:srgbClr val="5F5F5F"/>
              </a:solidFill>
              <a:latin typeface="+mn-lt"/>
            </a:endParaRPr>
          </a:p>
        </p:txBody>
      </p:sp>
      <p:sp>
        <p:nvSpPr>
          <p:cNvPr id="76" name="TextBox 75"/>
          <p:cNvSpPr txBox="1"/>
          <p:nvPr/>
        </p:nvSpPr>
        <p:spPr>
          <a:xfrm>
            <a:off x="7357007" y="4766549"/>
            <a:ext cx="838200" cy="288388"/>
          </a:xfrm>
          <a:prstGeom prst="rect">
            <a:avLst/>
          </a:prstGeom>
          <a:noFill/>
        </p:spPr>
        <p:txBody>
          <a:bodyPr wrap="none" lIns="0" tIns="0" rIns="0" bIns="0" rtlCol="0" anchor="ctr">
            <a:noAutofit/>
          </a:bodyPr>
          <a:lstStyle/>
          <a:p>
            <a:pPr algn="ctr">
              <a:lnSpc>
                <a:spcPts val="1100"/>
              </a:lnSpc>
            </a:pPr>
            <a:r>
              <a:rPr lang="en-US" sz="1400" dirty="0" smtClean="0">
                <a:solidFill>
                  <a:srgbClr val="5F5F5F"/>
                </a:solidFill>
                <a:latin typeface="+mn-lt"/>
              </a:rPr>
              <a:t>Process</a:t>
            </a:r>
            <a:endParaRPr lang="en-US" sz="1400" dirty="0">
              <a:solidFill>
                <a:srgbClr val="5F5F5F"/>
              </a:solidFill>
              <a:latin typeface="+mn-lt"/>
            </a:endParaRPr>
          </a:p>
        </p:txBody>
      </p:sp>
      <p:sp>
        <p:nvSpPr>
          <p:cNvPr id="58" name="TextBox 57"/>
          <p:cNvSpPr txBox="1"/>
          <p:nvPr/>
        </p:nvSpPr>
        <p:spPr>
          <a:xfrm>
            <a:off x="8370384" y="3539664"/>
            <a:ext cx="838200" cy="288388"/>
          </a:xfrm>
          <a:prstGeom prst="rect">
            <a:avLst/>
          </a:prstGeom>
          <a:noFill/>
        </p:spPr>
        <p:txBody>
          <a:bodyPr wrap="none" lIns="0" tIns="0" rIns="0" bIns="0" rtlCol="0" anchor="ctr">
            <a:noAutofit/>
          </a:bodyPr>
          <a:lstStyle/>
          <a:p>
            <a:pPr algn="ctr">
              <a:lnSpc>
                <a:spcPts val="1100"/>
              </a:lnSpc>
            </a:pPr>
            <a:r>
              <a:rPr lang="en-US" sz="1400" dirty="0" smtClean="0"/>
              <a:t>Business</a:t>
            </a:r>
          </a:p>
          <a:p>
            <a:pPr algn="ctr">
              <a:lnSpc>
                <a:spcPts val="1100"/>
              </a:lnSpc>
            </a:pPr>
            <a:r>
              <a:rPr lang="en-US" sz="1400" dirty="0" smtClean="0"/>
              <a:t>Intelligence</a:t>
            </a:r>
            <a:endParaRPr lang="en-US" sz="1400" dirty="0"/>
          </a:p>
        </p:txBody>
      </p:sp>
      <p:sp>
        <p:nvSpPr>
          <p:cNvPr id="84" name="TextBox 83"/>
          <p:cNvSpPr txBox="1"/>
          <p:nvPr/>
        </p:nvSpPr>
        <p:spPr>
          <a:xfrm>
            <a:off x="8104447" y="4814125"/>
            <a:ext cx="1519206" cy="288388"/>
          </a:xfrm>
          <a:prstGeom prst="rect">
            <a:avLst/>
          </a:prstGeom>
          <a:noFill/>
        </p:spPr>
        <p:txBody>
          <a:bodyPr wrap="none" lIns="0" tIns="0" rIns="0" bIns="0" rtlCol="0" anchor="ctr">
            <a:noAutofit/>
          </a:bodyPr>
          <a:lstStyle/>
          <a:p>
            <a:pPr algn="ctr">
              <a:lnSpc>
                <a:spcPts val="1100"/>
              </a:lnSpc>
            </a:pPr>
            <a:r>
              <a:rPr lang="en-US" sz="1400" dirty="0" smtClean="0">
                <a:solidFill>
                  <a:srgbClr val="5F5F5F"/>
                </a:solidFill>
                <a:latin typeface="+mn-lt"/>
              </a:rPr>
              <a:t>Database</a:t>
            </a:r>
          </a:p>
          <a:p>
            <a:pPr algn="ctr">
              <a:lnSpc>
                <a:spcPts val="1100"/>
              </a:lnSpc>
            </a:pPr>
            <a:r>
              <a:rPr lang="en-US" sz="1400" dirty="0" smtClean="0">
                <a:solidFill>
                  <a:srgbClr val="5F5F5F"/>
                </a:solidFill>
                <a:latin typeface="+mn-lt"/>
              </a:rPr>
              <a:t>Backup</a:t>
            </a:r>
            <a:endParaRPr lang="en-US" sz="1400" dirty="0">
              <a:solidFill>
                <a:srgbClr val="5F5F5F"/>
              </a:solidFill>
              <a:latin typeface="+mn-lt"/>
            </a:endParaRPr>
          </a:p>
        </p:txBody>
      </p:sp>
      <p:sp>
        <p:nvSpPr>
          <p:cNvPr id="85" name="TextBox 84"/>
          <p:cNvSpPr txBox="1"/>
          <p:nvPr/>
        </p:nvSpPr>
        <p:spPr>
          <a:xfrm>
            <a:off x="6275613" y="3503285"/>
            <a:ext cx="838200" cy="288388"/>
          </a:xfrm>
          <a:prstGeom prst="rect">
            <a:avLst/>
          </a:prstGeom>
          <a:noFill/>
        </p:spPr>
        <p:txBody>
          <a:bodyPr wrap="none" lIns="0" tIns="0" rIns="0" bIns="0" rtlCol="0" anchor="ctr">
            <a:noAutofit/>
          </a:bodyPr>
          <a:lstStyle/>
          <a:p>
            <a:pPr algn="ctr">
              <a:lnSpc>
                <a:spcPts val="1100"/>
              </a:lnSpc>
            </a:pPr>
            <a:r>
              <a:rPr lang="en-US" sz="1400" dirty="0" smtClean="0"/>
              <a:t>Big Data</a:t>
            </a:r>
            <a:endParaRPr lang="en-US" sz="1400" dirty="0"/>
          </a:p>
        </p:txBody>
      </p:sp>
      <p:sp>
        <p:nvSpPr>
          <p:cNvPr id="86" name="TextBox 85"/>
          <p:cNvSpPr txBox="1"/>
          <p:nvPr/>
        </p:nvSpPr>
        <p:spPr>
          <a:xfrm>
            <a:off x="7295535" y="3540412"/>
            <a:ext cx="838200" cy="288388"/>
          </a:xfrm>
          <a:prstGeom prst="rect">
            <a:avLst/>
          </a:prstGeom>
          <a:noFill/>
        </p:spPr>
        <p:txBody>
          <a:bodyPr wrap="none" lIns="0" tIns="0" rIns="0" bIns="0" rtlCol="0" anchor="ctr">
            <a:noAutofit/>
          </a:bodyPr>
          <a:lstStyle/>
          <a:p>
            <a:pPr algn="ctr">
              <a:lnSpc>
                <a:spcPts val="1100"/>
              </a:lnSpc>
            </a:pPr>
            <a:r>
              <a:rPr lang="en-US" sz="1400" dirty="0" smtClean="0"/>
              <a:t>Big Data</a:t>
            </a:r>
          </a:p>
          <a:p>
            <a:pPr algn="ctr">
              <a:lnSpc>
                <a:spcPts val="1100"/>
              </a:lnSpc>
            </a:pPr>
            <a:r>
              <a:rPr lang="en-US" sz="1400" dirty="0" smtClean="0"/>
              <a:t>Discovery</a:t>
            </a:r>
            <a:endParaRPr lang="en-US" sz="1400" dirty="0"/>
          </a:p>
        </p:txBody>
      </p:sp>
      <p:sp>
        <p:nvSpPr>
          <p:cNvPr id="87" name="TextBox 86"/>
          <p:cNvSpPr txBox="1"/>
          <p:nvPr/>
        </p:nvSpPr>
        <p:spPr>
          <a:xfrm>
            <a:off x="2188070" y="4810990"/>
            <a:ext cx="838200" cy="288388"/>
          </a:xfrm>
          <a:prstGeom prst="rect">
            <a:avLst/>
          </a:prstGeom>
          <a:noFill/>
        </p:spPr>
        <p:txBody>
          <a:bodyPr wrap="none" lIns="0" tIns="0" rIns="0" bIns="0" rtlCol="0" anchor="ctr">
            <a:noAutofit/>
          </a:bodyPr>
          <a:lstStyle/>
          <a:p>
            <a:pPr algn="ctr">
              <a:lnSpc>
                <a:spcPts val="1100"/>
              </a:lnSpc>
            </a:pPr>
            <a:r>
              <a:rPr lang="en-US" sz="1400" dirty="0" smtClean="0"/>
              <a:t>Mobile</a:t>
            </a:r>
            <a:endParaRPr lang="en-US" sz="1400" dirty="0"/>
          </a:p>
        </p:txBody>
      </p:sp>
      <p:pic>
        <p:nvPicPr>
          <p:cNvPr id="50" name="Picture 49" descr="67_173_Java_w_7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933" y="2888963"/>
            <a:ext cx="439904" cy="439904"/>
          </a:xfrm>
          <a:prstGeom prst="rect">
            <a:avLst/>
          </a:prstGeom>
        </p:spPr>
      </p:pic>
      <p:pic>
        <p:nvPicPr>
          <p:cNvPr id="8" name="Picture 7" descr="329_785_javaSE_w_7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259" y="2879806"/>
            <a:ext cx="440818" cy="440818"/>
          </a:xfrm>
          <a:prstGeom prst="rect">
            <a:avLst/>
          </a:prstGeom>
        </p:spPr>
      </p:pic>
      <p:pic>
        <p:nvPicPr>
          <p:cNvPr id="10" name="Picture 9"/>
          <p:cNvPicPr>
            <a:picLocks noChangeAspect="1"/>
          </p:cNvPicPr>
          <p:nvPr/>
        </p:nvPicPr>
        <p:blipFill>
          <a:blip r:embed="rId6"/>
          <a:stretch>
            <a:fillRect/>
          </a:stretch>
        </p:blipFill>
        <p:spPr>
          <a:xfrm>
            <a:off x="5488138" y="2858744"/>
            <a:ext cx="439204" cy="439204"/>
          </a:xfrm>
          <a:prstGeom prst="rect">
            <a:avLst/>
          </a:prstGeom>
        </p:spPr>
      </p:pic>
      <p:pic>
        <p:nvPicPr>
          <p:cNvPr id="13" name="Picture 12"/>
          <p:cNvPicPr>
            <a:picLocks noChangeAspect="1"/>
          </p:cNvPicPr>
          <p:nvPr/>
        </p:nvPicPr>
        <p:blipFill>
          <a:blip r:embed="rId7"/>
          <a:stretch>
            <a:fillRect/>
          </a:stretch>
        </p:blipFill>
        <p:spPr>
          <a:xfrm>
            <a:off x="2356714" y="4156278"/>
            <a:ext cx="430841" cy="430841"/>
          </a:xfrm>
          <a:prstGeom prst="rect">
            <a:avLst/>
          </a:prstGeom>
        </p:spPr>
      </p:pic>
      <p:pic>
        <p:nvPicPr>
          <p:cNvPr id="20" name="Picture 19"/>
          <p:cNvPicPr>
            <a:picLocks noChangeAspect="1"/>
          </p:cNvPicPr>
          <p:nvPr/>
        </p:nvPicPr>
        <p:blipFill>
          <a:blip r:embed="rId8"/>
          <a:stretch>
            <a:fillRect/>
          </a:stretch>
        </p:blipFill>
        <p:spPr>
          <a:xfrm>
            <a:off x="6560576" y="4139128"/>
            <a:ext cx="441886" cy="441886"/>
          </a:xfrm>
          <a:prstGeom prst="rect">
            <a:avLst/>
          </a:prstGeom>
        </p:spPr>
      </p:pic>
      <p:pic>
        <p:nvPicPr>
          <p:cNvPr id="29" name="Picture 28"/>
          <p:cNvPicPr>
            <a:picLocks noChangeAspect="1"/>
          </p:cNvPicPr>
          <p:nvPr/>
        </p:nvPicPr>
        <p:blipFill>
          <a:blip r:embed="rId9"/>
          <a:stretch>
            <a:fillRect/>
          </a:stretch>
        </p:blipFill>
        <p:spPr>
          <a:xfrm>
            <a:off x="8560527" y="2859151"/>
            <a:ext cx="440829" cy="440829"/>
          </a:xfrm>
          <a:prstGeom prst="rect">
            <a:avLst/>
          </a:prstGeom>
        </p:spPr>
      </p:pic>
      <p:pic>
        <p:nvPicPr>
          <p:cNvPr id="33" name="Picture 32"/>
          <p:cNvPicPr>
            <a:picLocks noChangeAspect="1"/>
          </p:cNvPicPr>
          <p:nvPr/>
        </p:nvPicPr>
        <p:blipFill>
          <a:blip r:embed="rId10"/>
          <a:stretch>
            <a:fillRect/>
          </a:stretch>
        </p:blipFill>
        <p:spPr>
          <a:xfrm>
            <a:off x="7505943" y="2872134"/>
            <a:ext cx="435406" cy="435406"/>
          </a:xfrm>
          <a:prstGeom prst="rect">
            <a:avLst/>
          </a:prstGeom>
        </p:spPr>
      </p:pic>
      <p:pic>
        <p:nvPicPr>
          <p:cNvPr id="34" name="Picture 33"/>
          <p:cNvPicPr>
            <a:picLocks noChangeAspect="1"/>
          </p:cNvPicPr>
          <p:nvPr/>
        </p:nvPicPr>
        <p:blipFill>
          <a:blip r:embed="rId11"/>
          <a:stretch>
            <a:fillRect/>
          </a:stretch>
        </p:blipFill>
        <p:spPr>
          <a:xfrm>
            <a:off x="6484677" y="2863886"/>
            <a:ext cx="441885" cy="441885"/>
          </a:xfrm>
          <a:prstGeom prst="rect">
            <a:avLst/>
          </a:prstGeom>
        </p:spPr>
      </p:pic>
      <p:pic>
        <p:nvPicPr>
          <p:cNvPr id="37" name="Picture 36"/>
          <p:cNvPicPr>
            <a:picLocks noChangeAspect="1"/>
          </p:cNvPicPr>
          <p:nvPr/>
        </p:nvPicPr>
        <p:blipFill>
          <a:blip r:embed="rId12"/>
          <a:stretch>
            <a:fillRect/>
          </a:stretch>
        </p:blipFill>
        <p:spPr>
          <a:xfrm>
            <a:off x="8633134" y="4155398"/>
            <a:ext cx="433086" cy="433086"/>
          </a:xfrm>
          <a:prstGeom prst="rect">
            <a:avLst/>
          </a:prstGeom>
        </p:spPr>
      </p:pic>
      <p:pic>
        <p:nvPicPr>
          <p:cNvPr id="44" name="Picture 43"/>
          <p:cNvPicPr>
            <a:picLocks noChangeAspect="1"/>
          </p:cNvPicPr>
          <p:nvPr/>
        </p:nvPicPr>
        <p:blipFill>
          <a:blip r:embed="rId13"/>
          <a:stretch>
            <a:fillRect/>
          </a:stretch>
        </p:blipFill>
        <p:spPr>
          <a:xfrm>
            <a:off x="7554700" y="4165091"/>
            <a:ext cx="432989" cy="432989"/>
          </a:xfrm>
          <a:prstGeom prst="rect">
            <a:avLst/>
          </a:prstGeom>
        </p:spPr>
      </p:pic>
      <p:pic>
        <p:nvPicPr>
          <p:cNvPr id="45" name="Picture 44"/>
          <p:cNvPicPr>
            <a:picLocks noChangeAspect="1"/>
          </p:cNvPicPr>
          <p:nvPr/>
        </p:nvPicPr>
        <p:blipFill>
          <a:blip r:embed="rId14"/>
          <a:stretch>
            <a:fillRect/>
          </a:stretch>
        </p:blipFill>
        <p:spPr>
          <a:xfrm>
            <a:off x="3385556" y="4157137"/>
            <a:ext cx="437542" cy="437542"/>
          </a:xfrm>
          <a:prstGeom prst="rect">
            <a:avLst/>
          </a:prstGeom>
        </p:spPr>
      </p:pic>
      <p:sp>
        <p:nvSpPr>
          <p:cNvPr id="97" name="TextBox 96"/>
          <p:cNvSpPr txBox="1"/>
          <p:nvPr/>
        </p:nvSpPr>
        <p:spPr>
          <a:xfrm>
            <a:off x="3193630" y="4808270"/>
            <a:ext cx="838200" cy="288388"/>
          </a:xfrm>
          <a:prstGeom prst="rect">
            <a:avLst/>
          </a:prstGeom>
          <a:noFill/>
        </p:spPr>
        <p:txBody>
          <a:bodyPr wrap="none" lIns="0" tIns="0" rIns="0" bIns="0" rtlCol="0" anchor="ctr">
            <a:noAutofit/>
          </a:bodyPr>
          <a:lstStyle/>
          <a:p>
            <a:pPr algn="ctr">
              <a:lnSpc>
                <a:spcPts val="1100"/>
              </a:lnSpc>
            </a:pPr>
            <a:r>
              <a:rPr lang="en-US" sz="1400" dirty="0" smtClean="0"/>
              <a:t>Integration</a:t>
            </a:r>
            <a:endParaRPr lang="en-US" sz="1400" dirty="0"/>
          </a:p>
        </p:txBody>
      </p:sp>
      <p:pic>
        <p:nvPicPr>
          <p:cNvPr id="2" name="Picture 1"/>
          <p:cNvPicPr>
            <a:picLocks noChangeAspect="1"/>
          </p:cNvPicPr>
          <p:nvPr/>
        </p:nvPicPr>
        <p:blipFill>
          <a:blip r:embed="rId15"/>
          <a:stretch>
            <a:fillRect/>
          </a:stretch>
        </p:blipFill>
        <p:spPr>
          <a:xfrm>
            <a:off x="2314469" y="2844687"/>
            <a:ext cx="432930" cy="432930"/>
          </a:xfrm>
          <a:prstGeom prst="rect">
            <a:avLst/>
          </a:prstGeom>
        </p:spPr>
      </p:pic>
      <p:sp>
        <p:nvSpPr>
          <p:cNvPr id="68" name="Oval 67"/>
          <p:cNvSpPr/>
          <p:nvPr/>
        </p:nvSpPr>
        <p:spPr>
          <a:xfrm>
            <a:off x="5286057" y="3891992"/>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69" name="TextBox 68"/>
          <p:cNvSpPr txBox="1"/>
          <p:nvPr/>
        </p:nvSpPr>
        <p:spPr>
          <a:xfrm>
            <a:off x="5319137" y="4765860"/>
            <a:ext cx="838200" cy="288388"/>
          </a:xfrm>
          <a:prstGeom prst="rect">
            <a:avLst/>
          </a:prstGeom>
          <a:noFill/>
        </p:spPr>
        <p:txBody>
          <a:bodyPr wrap="none" lIns="0" tIns="0" rIns="0" bIns="0" rtlCol="0" anchor="ctr">
            <a:noAutofit/>
          </a:bodyPr>
          <a:lstStyle/>
          <a:p>
            <a:pPr algn="ctr">
              <a:lnSpc>
                <a:spcPts val="1100"/>
              </a:lnSpc>
            </a:pPr>
            <a:r>
              <a:rPr lang="en-US" sz="1400" dirty="0" smtClean="0"/>
              <a:t>Documents</a:t>
            </a:r>
            <a:endParaRPr lang="en-US" sz="1400" dirty="0"/>
          </a:p>
        </p:txBody>
      </p:sp>
      <p:pic>
        <p:nvPicPr>
          <p:cNvPr id="70" name="Picture 69"/>
          <p:cNvPicPr>
            <a:picLocks noChangeAspect="1"/>
          </p:cNvPicPr>
          <p:nvPr/>
        </p:nvPicPr>
        <p:blipFill>
          <a:blip r:embed="rId16"/>
          <a:stretch>
            <a:fillRect/>
          </a:stretch>
        </p:blipFill>
        <p:spPr>
          <a:xfrm>
            <a:off x="5496990" y="4124275"/>
            <a:ext cx="446786" cy="446786"/>
          </a:xfrm>
          <a:prstGeom prst="rect">
            <a:avLst/>
          </a:prstGeom>
        </p:spPr>
      </p:pic>
      <p:sp>
        <p:nvSpPr>
          <p:cNvPr id="71" name="TextBox 70"/>
          <p:cNvSpPr txBox="1"/>
          <p:nvPr/>
        </p:nvSpPr>
        <p:spPr>
          <a:xfrm>
            <a:off x="2101850" y="3500672"/>
            <a:ext cx="838200" cy="288388"/>
          </a:xfrm>
          <a:prstGeom prst="rect">
            <a:avLst/>
          </a:prstGeom>
          <a:noFill/>
        </p:spPr>
        <p:txBody>
          <a:bodyPr wrap="none" lIns="0" tIns="0" rIns="0" bIns="0" rtlCol="0" anchor="ctr">
            <a:noAutofit/>
          </a:bodyPr>
          <a:lstStyle/>
          <a:p>
            <a:pPr algn="ctr">
              <a:lnSpc>
                <a:spcPts val="1100"/>
              </a:lnSpc>
            </a:pPr>
            <a:r>
              <a:rPr lang="en-US" sz="1400" dirty="0" smtClean="0"/>
              <a:t>Database</a:t>
            </a:r>
            <a:endParaRPr lang="en-US" sz="1400" dirty="0"/>
          </a:p>
        </p:txBody>
      </p:sp>
      <p:sp>
        <p:nvSpPr>
          <p:cNvPr id="72" name="Oval 71"/>
          <p:cNvSpPr/>
          <p:nvPr/>
        </p:nvSpPr>
        <p:spPr>
          <a:xfrm>
            <a:off x="4255449" y="3918389"/>
            <a:ext cx="849036" cy="84903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77" name="TextBox 76"/>
          <p:cNvSpPr txBox="1"/>
          <p:nvPr/>
        </p:nvSpPr>
        <p:spPr>
          <a:xfrm>
            <a:off x="4272591" y="4777981"/>
            <a:ext cx="838200" cy="288388"/>
          </a:xfrm>
          <a:prstGeom prst="rect">
            <a:avLst/>
          </a:prstGeom>
          <a:noFill/>
        </p:spPr>
        <p:txBody>
          <a:bodyPr wrap="none" lIns="0" tIns="0" rIns="0" bIns="0" rtlCol="0" anchor="ctr">
            <a:noAutofit/>
          </a:bodyPr>
          <a:lstStyle/>
          <a:p>
            <a:pPr algn="ctr">
              <a:lnSpc>
                <a:spcPts val="1100"/>
              </a:lnSpc>
            </a:pPr>
            <a:r>
              <a:rPr lang="en-US" sz="1400" dirty="0" smtClean="0"/>
              <a:t>Developer</a:t>
            </a:r>
            <a:endParaRPr lang="en-US" sz="1400" dirty="0"/>
          </a:p>
        </p:txBody>
      </p:sp>
      <p:pic>
        <p:nvPicPr>
          <p:cNvPr id="78" name="Picture 77"/>
          <p:cNvPicPr>
            <a:picLocks noChangeAspect="1"/>
          </p:cNvPicPr>
          <p:nvPr/>
        </p:nvPicPr>
        <p:blipFill>
          <a:blip r:embed="rId17"/>
          <a:stretch>
            <a:fillRect/>
          </a:stretch>
        </p:blipFill>
        <p:spPr>
          <a:xfrm>
            <a:off x="4476262" y="4143543"/>
            <a:ext cx="438682" cy="438682"/>
          </a:xfrm>
          <a:prstGeom prst="rect">
            <a:avLst/>
          </a:prstGeom>
        </p:spPr>
      </p:pic>
      <p:sp>
        <p:nvSpPr>
          <p:cNvPr id="27" name="TextBox 26"/>
          <p:cNvSpPr txBox="1"/>
          <p:nvPr/>
        </p:nvSpPr>
        <p:spPr>
          <a:xfrm>
            <a:off x="10598006" y="2951601"/>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79" name="Rectangle 78"/>
          <p:cNvSpPr/>
          <p:nvPr/>
        </p:nvSpPr>
        <p:spPr>
          <a:xfrm>
            <a:off x="168745" y="6008650"/>
            <a:ext cx="1739779" cy="276999"/>
          </a:xfrm>
          <a:prstGeom prst="rect">
            <a:avLst/>
          </a:prstGeom>
        </p:spPr>
        <p:txBody>
          <a:bodyPr wrap="none">
            <a:spAutoFit/>
          </a:bodyPr>
          <a:lstStyle/>
          <a:p>
            <a:r>
              <a:rPr lang="en-US" sz="1200" dirty="0" smtClean="0"/>
              <a:t>https</a:t>
            </a:r>
            <a:r>
              <a:rPr lang="en-US" sz="1200" dirty="0"/>
              <a:t>://</a:t>
            </a:r>
            <a:r>
              <a:rPr lang="en-US" sz="1200" dirty="0" smtClean="0"/>
              <a:t>cloud.oracle.com</a:t>
            </a:r>
            <a:endParaRPr lang="en-US" sz="1200" dirty="0"/>
          </a:p>
        </p:txBody>
      </p:sp>
      <p:sp>
        <p:nvSpPr>
          <p:cNvPr id="7" name="Rounded Rectangle 6"/>
          <p:cNvSpPr/>
          <p:nvPr/>
        </p:nvSpPr>
        <p:spPr>
          <a:xfrm>
            <a:off x="1374369" y="5288934"/>
            <a:ext cx="4349268" cy="717493"/>
          </a:xfrm>
          <a:prstGeom prst="round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105" name="Rounded Rectangle 104"/>
          <p:cNvSpPr/>
          <p:nvPr/>
        </p:nvSpPr>
        <p:spPr>
          <a:xfrm>
            <a:off x="5928229" y="5293452"/>
            <a:ext cx="4349268" cy="717493"/>
          </a:xfrm>
          <a:prstGeom prst="round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99" name="TextBox 98"/>
          <p:cNvSpPr txBox="1"/>
          <p:nvPr/>
        </p:nvSpPr>
        <p:spPr>
          <a:xfrm>
            <a:off x="5941101" y="5410720"/>
            <a:ext cx="4288379" cy="608924"/>
          </a:xfrm>
          <a:prstGeom prst="rect">
            <a:avLst/>
          </a:prstGeom>
          <a:noFill/>
        </p:spPr>
        <p:txBody>
          <a:bodyPr wrap="none" lIns="0" tIns="0" rIns="0" bIns="0" rtlCol="0" anchor="ctr">
            <a:noAutofit/>
          </a:bodyPr>
          <a:lstStyle/>
          <a:p>
            <a:pPr algn="ctr">
              <a:lnSpc>
                <a:spcPts val="1100"/>
              </a:lnSpc>
            </a:pPr>
            <a:r>
              <a:rPr lang="en-US" sz="2800" dirty="0" smtClean="0">
                <a:solidFill>
                  <a:schemeClr val="bg1"/>
                </a:solidFill>
              </a:rPr>
              <a:t>Storage</a:t>
            </a:r>
            <a:endParaRPr lang="en-US" sz="2800" dirty="0">
              <a:solidFill>
                <a:schemeClr val="bg1"/>
              </a:solidFill>
            </a:endParaRPr>
          </a:p>
        </p:txBody>
      </p:sp>
      <p:sp>
        <p:nvSpPr>
          <p:cNvPr id="106" name="TextBox 105"/>
          <p:cNvSpPr txBox="1"/>
          <p:nvPr/>
        </p:nvSpPr>
        <p:spPr>
          <a:xfrm>
            <a:off x="1396291" y="5445515"/>
            <a:ext cx="4288379" cy="569948"/>
          </a:xfrm>
          <a:prstGeom prst="rect">
            <a:avLst/>
          </a:prstGeom>
          <a:noFill/>
        </p:spPr>
        <p:txBody>
          <a:bodyPr wrap="none" lIns="0" tIns="0" rIns="0" bIns="0" rtlCol="0" anchor="ctr">
            <a:noAutofit/>
          </a:bodyPr>
          <a:lstStyle/>
          <a:p>
            <a:pPr algn="ctr">
              <a:lnSpc>
                <a:spcPts val="1100"/>
              </a:lnSpc>
            </a:pPr>
            <a:r>
              <a:rPr lang="en-US" sz="2800" dirty="0" smtClean="0">
                <a:solidFill>
                  <a:schemeClr val="bg1"/>
                </a:solidFill>
              </a:rPr>
              <a:t>Compute</a:t>
            </a:r>
            <a:endParaRPr lang="en-US" sz="2800" dirty="0">
              <a:solidFill>
                <a:schemeClr val="bg1"/>
              </a:solidFill>
            </a:endParaRPr>
          </a:p>
        </p:txBody>
      </p:sp>
      <p:pic>
        <p:nvPicPr>
          <p:cNvPr id="9" name="Picture 8"/>
          <p:cNvPicPr>
            <a:picLocks noChangeAspect="1"/>
          </p:cNvPicPr>
          <p:nvPr/>
        </p:nvPicPr>
        <p:blipFill>
          <a:blip r:embed="rId18"/>
          <a:stretch>
            <a:fillRect/>
          </a:stretch>
        </p:blipFill>
        <p:spPr>
          <a:xfrm>
            <a:off x="1563712" y="5459507"/>
            <a:ext cx="455748" cy="455748"/>
          </a:xfrm>
          <a:prstGeom prst="rect">
            <a:avLst/>
          </a:prstGeom>
        </p:spPr>
      </p:pic>
      <p:pic>
        <p:nvPicPr>
          <p:cNvPr id="11" name="Picture 10"/>
          <p:cNvPicPr>
            <a:picLocks noChangeAspect="1"/>
          </p:cNvPicPr>
          <p:nvPr/>
        </p:nvPicPr>
        <p:blipFill>
          <a:blip r:embed="rId19"/>
          <a:stretch>
            <a:fillRect/>
          </a:stretch>
        </p:blipFill>
        <p:spPr>
          <a:xfrm>
            <a:off x="6139140" y="5433410"/>
            <a:ext cx="497843" cy="497843"/>
          </a:xfrm>
          <a:prstGeom prst="rect">
            <a:avLst/>
          </a:prstGeom>
        </p:spPr>
      </p:pic>
      <p:sp>
        <p:nvSpPr>
          <p:cNvPr id="80" name="Oval 79"/>
          <p:cNvSpPr/>
          <p:nvPr/>
        </p:nvSpPr>
        <p:spPr>
          <a:xfrm>
            <a:off x="4943897" y="1306573"/>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81" name="Oval 80"/>
          <p:cNvSpPr/>
          <p:nvPr/>
        </p:nvSpPr>
        <p:spPr>
          <a:xfrm>
            <a:off x="2842543" y="1297976"/>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82" name="Oval 81"/>
          <p:cNvSpPr/>
          <p:nvPr/>
        </p:nvSpPr>
        <p:spPr>
          <a:xfrm>
            <a:off x="3898233" y="1307269"/>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83" name="Oval 82"/>
          <p:cNvSpPr/>
          <p:nvPr/>
        </p:nvSpPr>
        <p:spPr>
          <a:xfrm>
            <a:off x="1840153" y="1306225"/>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94" name="TextBox 93"/>
          <p:cNvSpPr txBox="1"/>
          <p:nvPr/>
        </p:nvSpPr>
        <p:spPr>
          <a:xfrm>
            <a:off x="1833922" y="2176177"/>
            <a:ext cx="838200" cy="288388"/>
          </a:xfrm>
          <a:prstGeom prst="rect">
            <a:avLst/>
          </a:prstGeom>
          <a:noFill/>
        </p:spPr>
        <p:txBody>
          <a:bodyPr wrap="none" lIns="0" tIns="0" rIns="0" bIns="0" rtlCol="0" anchor="ctr">
            <a:noAutofit/>
          </a:bodyPr>
          <a:lstStyle/>
          <a:p>
            <a:pPr algn="ctr">
              <a:lnSpc>
                <a:spcPts val="1100"/>
              </a:lnSpc>
            </a:pPr>
            <a:r>
              <a:rPr lang="en-US" sz="1400" dirty="0" smtClean="0"/>
              <a:t>CX</a:t>
            </a:r>
            <a:endParaRPr lang="en-US" sz="1400" dirty="0"/>
          </a:p>
        </p:txBody>
      </p:sp>
      <p:sp>
        <p:nvSpPr>
          <p:cNvPr id="98" name="TextBox 97"/>
          <p:cNvSpPr txBox="1"/>
          <p:nvPr/>
        </p:nvSpPr>
        <p:spPr>
          <a:xfrm>
            <a:off x="2800177" y="2167581"/>
            <a:ext cx="838200" cy="288388"/>
          </a:xfrm>
          <a:prstGeom prst="rect">
            <a:avLst/>
          </a:prstGeom>
          <a:noFill/>
        </p:spPr>
        <p:txBody>
          <a:bodyPr wrap="none" lIns="0" tIns="0" rIns="0" bIns="0" rtlCol="0" anchor="ctr">
            <a:noAutofit/>
          </a:bodyPr>
          <a:lstStyle/>
          <a:p>
            <a:pPr algn="ctr">
              <a:lnSpc>
                <a:spcPts val="1100"/>
              </a:lnSpc>
            </a:pPr>
            <a:r>
              <a:rPr lang="en-US" sz="1400" dirty="0" smtClean="0"/>
              <a:t>HCM</a:t>
            </a:r>
            <a:endParaRPr lang="en-US" sz="1400" dirty="0"/>
          </a:p>
        </p:txBody>
      </p:sp>
      <p:sp>
        <p:nvSpPr>
          <p:cNvPr id="102" name="TextBox 101"/>
          <p:cNvSpPr txBox="1"/>
          <p:nvPr/>
        </p:nvSpPr>
        <p:spPr>
          <a:xfrm>
            <a:off x="3927415" y="2176873"/>
            <a:ext cx="838200" cy="288388"/>
          </a:xfrm>
          <a:prstGeom prst="rect">
            <a:avLst/>
          </a:prstGeom>
          <a:noFill/>
        </p:spPr>
        <p:txBody>
          <a:bodyPr wrap="none" lIns="0" tIns="0" rIns="0" bIns="0" rtlCol="0" anchor="ctr">
            <a:noAutofit/>
          </a:bodyPr>
          <a:lstStyle/>
          <a:p>
            <a:pPr algn="ctr">
              <a:lnSpc>
                <a:spcPts val="1100"/>
              </a:lnSpc>
            </a:pPr>
            <a:r>
              <a:rPr lang="en-US" sz="1400" dirty="0" smtClean="0"/>
              <a:t>ERP</a:t>
            </a:r>
            <a:endParaRPr lang="en-US" sz="1400" dirty="0"/>
          </a:p>
        </p:txBody>
      </p:sp>
      <p:sp>
        <p:nvSpPr>
          <p:cNvPr id="104" name="TextBox 103"/>
          <p:cNvSpPr txBox="1"/>
          <p:nvPr/>
        </p:nvSpPr>
        <p:spPr>
          <a:xfrm>
            <a:off x="4965218" y="2168277"/>
            <a:ext cx="838200" cy="288388"/>
          </a:xfrm>
          <a:prstGeom prst="rect">
            <a:avLst/>
          </a:prstGeom>
          <a:noFill/>
        </p:spPr>
        <p:txBody>
          <a:bodyPr wrap="none" lIns="0" tIns="0" rIns="0" bIns="0" rtlCol="0" anchor="ctr">
            <a:noAutofit/>
          </a:bodyPr>
          <a:lstStyle/>
          <a:p>
            <a:pPr algn="ctr">
              <a:lnSpc>
                <a:spcPts val="1100"/>
              </a:lnSpc>
            </a:pPr>
            <a:r>
              <a:rPr lang="en-US" sz="1400" dirty="0" smtClean="0"/>
              <a:t>SCM</a:t>
            </a:r>
            <a:endParaRPr lang="en-US" sz="1400" dirty="0"/>
          </a:p>
        </p:txBody>
      </p:sp>
      <p:pic>
        <p:nvPicPr>
          <p:cNvPr id="107" name="Picture 106"/>
          <p:cNvPicPr>
            <a:picLocks noChangeAspect="1"/>
          </p:cNvPicPr>
          <p:nvPr/>
        </p:nvPicPr>
        <p:blipFill>
          <a:blip r:embed="rId20"/>
          <a:stretch>
            <a:fillRect/>
          </a:stretch>
        </p:blipFill>
        <p:spPr>
          <a:xfrm>
            <a:off x="5051439" y="1482214"/>
            <a:ext cx="620334" cy="542793"/>
          </a:xfrm>
          <a:prstGeom prst="rect">
            <a:avLst/>
          </a:prstGeom>
          <a:solidFill>
            <a:schemeClr val="accent5">
              <a:lumMod val="75000"/>
            </a:schemeClr>
          </a:solidFill>
        </p:spPr>
      </p:pic>
      <p:pic>
        <p:nvPicPr>
          <p:cNvPr id="113" name="Picture 112"/>
          <p:cNvPicPr>
            <a:picLocks noChangeAspect="1"/>
          </p:cNvPicPr>
          <p:nvPr/>
        </p:nvPicPr>
        <p:blipFill>
          <a:blip r:embed="rId21"/>
          <a:stretch>
            <a:fillRect/>
          </a:stretch>
        </p:blipFill>
        <p:spPr>
          <a:xfrm>
            <a:off x="1962140" y="1472922"/>
            <a:ext cx="588846" cy="515241"/>
          </a:xfrm>
          <a:prstGeom prst="rect">
            <a:avLst/>
          </a:prstGeom>
          <a:solidFill>
            <a:schemeClr val="accent5">
              <a:lumMod val="75000"/>
            </a:schemeClr>
          </a:solidFill>
        </p:spPr>
      </p:pic>
      <p:pic>
        <p:nvPicPr>
          <p:cNvPr id="116" name="Picture 115"/>
          <p:cNvPicPr>
            <a:picLocks noChangeAspect="1"/>
          </p:cNvPicPr>
          <p:nvPr/>
        </p:nvPicPr>
        <p:blipFill>
          <a:blip r:embed="rId22"/>
          <a:stretch>
            <a:fillRect/>
          </a:stretch>
        </p:blipFill>
        <p:spPr>
          <a:xfrm>
            <a:off x="2981694" y="1490810"/>
            <a:ext cx="577804" cy="505579"/>
          </a:xfrm>
          <a:prstGeom prst="rect">
            <a:avLst/>
          </a:prstGeom>
          <a:solidFill>
            <a:schemeClr val="accent5">
              <a:lumMod val="75000"/>
            </a:schemeClr>
          </a:solidFill>
        </p:spPr>
      </p:pic>
      <p:sp>
        <p:nvSpPr>
          <p:cNvPr id="118" name="Oval 117"/>
          <p:cNvSpPr/>
          <p:nvPr/>
        </p:nvSpPr>
        <p:spPr>
          <a:xfrm>
            <a:off x="5981700" y="1306922"/>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19" name="Oval 118"/>
          <p:cNvSpPr/>
          <p:nvPr/>
        </p:nvSpPr>
        <p:spPr>
          <a:xfrm>
            <a:off x="6974786" y="1298326"/>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sp>
        <p:nvSpPr>
          <p:cNvPr id="120" name="Oval 119"/>
          <p:cNvSpPr/>
          <p:nvPr/>
        </p:nvSpPr>
        <p:spPr>
          <a:xfrm>
            <a:off x="8030475" y="1307617"/>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pic>
        <p:nvPicPr>
          <p:cNvPr id="121" name="Picture 120"/>
          <p:cNvPicPr>
            <a:picLocks noChangeAspect="1"/>
          </p:cNvPicPr>
          <p:nvPr/>
        </p:nvPicPr>
        <p:blipFill>
          <a:blip r:embed="rId23"/>
          <a:stretch>
            <a:fillRect/>
          </a:stretch>
        </p:blipFill>
        <p:spPr>
          <a:xfrm>
            <a:off x="6117331" y="1492205"/>
            <a:ext cx="554495" cy="485183"/>
          </a:xfrm>
          <a:prstGeom prst="rect">
            <a:avLst/>
          </a:prstGeom>
          <a:solidFill>
            <a:schemeClr val="accent5">
              <a:lumMod val="75000"/>
            </a:schemeClr>
          </a:solidFill>
        </p:spPr>
      </p:pic>
      <p:sp>
        <p:nvSpPr>
          <p:cNvPr id="122" name="TextBox 121"/>
          <p:cNvSpPr txBox="1"/>
          <p:nvPr/>
        </p:nvSpPr>
        <p:spPr>
          <a:xfrm>
            <a:off x="5940417" y="2159681"/>
            <a:ext cx="838200" cy="288388"/>
          </a:xfrm>
          <a:prstGeom prst="rect">
            <a:avLst/>
          </a:prstGeom>
          <a:noFill/>
        </p:spPr>
        <p:txBody>
          <a:bodyPr wrap="none" lIns="0" tIns="0" rIns="0" bIns="0" rtlCol="0" anchor="ctr">
            <a:noAutofit/>
          </a:bodyPr>
          <a:lstStyle/>
          <a:p>
            <a:pPr algn="ctr">
              <a:lnSpc>
                <a:spcPts val="1100"/>
              </a:lnSpc>
            </a:pPr>
            <a:r>
              <a:rPr lang="en-US" sz="1400" dirty="0" smtClean="0"/>
              <a:t>EPM</a:t>
            </a:r>
            <a:endParaRPr lang="en-US" sz="1400" dirty="0"/>
          </a:p>
        </p:txBody>
      </p:sp>
      <p:pic>
        <p:nvPicPr>
          <p:cNvPr id="123" name="Picture 122"/>
          <p:cNvPicPr>
            <a:picLocks noChangeAspect="1"/>
          </p:cNvPicPr>
          <p:nvPr/>
        </p:nvPicPr>
        <p:blipFill>
          <a:blip r:embed="rId24"/>
          <a:stretch>
            <a:fillRect/>
          </a:stretch>
        </p:blipFill>
        <p:spPr>
          <a:xfrm>
            <a:off x="7137547" y="1448969"/>
            <a:ext cx="549997" cy="549997"/>
          </a:xfrm>
          <a:prstGeom prst="rect">
            <a:avLst/>
          </a:prstGeom>
          <a:solidFill>
            <a:schemeClr val="accent5">
              <a:lumMod val="75000"/>
            </a:schemeClr>
          </a:solidFill>
        </p:spPr>
      </p:pic>
      <p:sp>
        <p:nvSpPr>
          <p:cNvPr id="124" name="TextBox 123"/>
          <p:cNvSpPr txBox="1"/>
          <p:nvPr/>
        </p:nvSpPr>
        <p:spPr>
          <a:xfrm>
            <a:off x="6978222" y="2168973"/>
            <a:ext cx="838200" cy="288388"/>
          </a:xfrm>
          <a:prstGeom prst="rect">
            <a:avLst/>
          </a:prstGeom>
          <a:noFill/>
        </p:spPr>
        <p:txBody>
          <a:bodyPr wrap="none" lIns="0" tIns="0" rIns="0" bIns="0" rtlCol="0" anchor="ctr">
            <a:noAutofit/>
          </a:bodyPr>
          <a:lstStyle/>
          <a:p>
            <a:pPr algn="ctr">
              <a:lnSpc>
                <a:spcPts val="1100"/>
              </a:lnSpc>
            </a:pPr>
            <a:r>
              <a:rPr lang="en-US" sz="1400" dirty="0" smtClean="0"/>
              <a:t>Analytics</a:t>
            </a:r>
            <a:endParaRPr lang="en-US" sz="1400" dirty="0"/>
          </a:p>
        </p:txBody>
      </p:sp>
      <p:pic>
        <p:nvPicPr>
          <p:cNvPr id="125" name="Picture 124"/>
          <p:cNvPicPr>
            <a:picLocks noChangeAspect="1"/>
          </p:cNvPicPr>
          <p:nvPr/>
        </p:nvPicPr>
        <p:blipFill>
          <a:blip r:embed="rId25"/>
          <a:stretch>
            <a:fillRect/>
          </a:stretch>
        </p:blipFill>
        <p:spPr>
          <a:xfrm>
            <a:off x="8148491" y="1472925"/>
            <a:ext cx="626840" cy="548486"/>
          </a:xfrm>
          <a:prstGeom prst="rect">
            <a:avLst/>
          </a:prstGeom>
          <a:solidFill>
            <a:schemeClr val="accent5">
              <a:lumMod val="75000"/>
            </a:schemeClr>
          </a:solidFill>
        </p:spPr>
      </p:pic>
      <p:sp>
        <p:nvSpPr>
          <p:cNvPr id="126" name="TextBox 125"/>
          <p:cNvSpPr txBox="1"/>
          <p:nvPr/>
        </p:nvSpPr>
        <p:spPr>
          <a:xfrm>
            <a:off x="8033912" y="2160376"/>
            <a:ext cx="838200" cy="288388"/>
          </a:xfrm>
          <a:prstGeom prst="rect">
            <a:avLst/>
          </a:prstGeom>
          <a:noFill/>
        </p:spPr>
        <p:txBody>
          <a:bodyPr wrap="none" lIns="0" tIns="0" rIns="0" bIns="0" rtlCol="0" anchor="ctr">
            <a:noAutofit/>
          </a:bodyPr>
          <a:lstStyle/>
          <a:p>
            <a:pPr algn="ctr">
              <a:lnSpc>
                <a:spcPts val="1100"/>
              </a:lnSpc>
            </a:pPr>
            <a:r>
              <a:rPr lang="en-US" sz="1400" dirty="0" smtClean="0"/>
              <a:t>Social</a:t>
            </a:r>
            <a:endParaRPr lang="en-US" sz="1400" dirty="0"/>
          </a:p>
        </p:txBody>
      </p:sp>
      <p:pic>
        <p:nvPicPr>
          <p:cNvPr id="127" name="Picture 126"/>
          <p:cNvPicPr>
            <a:picLocks noChangeAspect="1"/>
          </p:cNvPicPr>
          <p:nvPr/>
        </p:nvPicPr>
        <p:blipFill>
          <a:blip r:embed="rId26"/>
          <a:stretch>
            <a:fillRect/>
          </a:stretch>
        </p:blipFill>
        <p:spPr>
          <a:xfrm>
            <a:off x="4019139" y="1472924"/>
            <a:ext cx="602059" cy="526801"/>
          </a:xfrm>
          <a:prstGeom prst="rect">
            <a:avLst/>
          </a:prstGeom>
          <a:solidFill>
            <a:schemeClr val="accent5">
              <a:lumMod val="75000"/>
            </a:schemeClr>
          </a:solidFill>
        </p:spPr>
      </p:pic>
      <p:sp>
        <p:nvSpPr>
          <p:cNvPr id="128" name="Oval 127"/>
          <p:cNvSpPr/>
          <p:nvPr/>
        </p:nvSpPr>
        <p:spPr>
          <a:xfrm>
            <a:off x="9068278" y="1307965"/>
            <a:ext cx="849036" cy="849036"/>
          </a:xfrm>
          <a:prstGeom prst="ellipse">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accent1"/>
              </a:solidFill>
            </a:endParaRPr>
          </a:p>
        </p:txBody>
      </p:sp>
      <p:pic>
        <p:nvPicPr>
          <p:cNvPr id="129" name="Picture 128"/>
          <p:cNvPicPr>
            <a:picLocks noChangeAspect="1"/>
          </p:cNvPicPr>
          <p:nvPr/>
        </p:nvPicPr>
        <p:blipFill>
          <a:blip r:embed="rId27"/>
          <a:stretch>
            <a:fillRect/>
          </a:stretch>
        </p:blipFill>
        <p:spPr>
          <a:xfrm>
            <a:off x="9179516" y="1455035"/>
            <a:ext cx="632088" cy="553077"/>
          </a:xfrm>
          <a:prstGeom prst="rect">
            <a:avLst/>
          </a:prstGeom>
          <a:solidFill>
            <a:schemeClr val="accent5">
              <a:lumMod val="75000"/>
            </a:schemeClr>
          </a:solidFill>
        </p:spPr>
      </p:pic>
      <p:sp>
        <p:nvSpPr>
          <p:cNvPr id="130" name="TextBox 129"/>
          <p:cNvSpPr txBox="1"/>
          <p:nvPr/>
        </p:nvSpPr>
        <p:spPr>
          <a:xfrm>
            <a:off x="9080656" y="2160723"/>
            <a:ext cx="838200" cy="288388"/>
          </a:xfrm>
          <a:prstGeom prst="rect">
            <a:avLst/>
          </a:prstGeom>
          <a:noFill/>
        </p:spPr>
        <p:txBody>
          <a:bodyPr wrap="none" lIns="0" tIns="0" rIns="0" bIns="0" rtlCol="0" anchor="ctr">
            <a:noAutofit/>
          </a:bodyPr>
          <a:lstStyle/>
          <a:p>
            <a:pPr algn="ctr">
              <a:lnSpc>
                <a:spcPts val="1100"/>
              </a:lnSpc>
            </a:pPr>
            <a:r>
              <a:rPr lang="en-US" sz="1400" dirty="0" smtClean="0"/>
              <a:t>Data</a:t>
            </a:r>
            <a:endParaRPr lang="en-US" sz="1400" dirty="0"/>
          </a:p>
        </p:txBody>
      </p:sp>
    </p:spTree>
    <p:extLst>
      <p:ext uri="{BB962C8B-B14F-4D97-AF65-F5344CB8AC3E}">
        <p14:creationId xmlns:p14="http://schemas.microsoft.com/office/powerpoint/2010/main" val="22489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9" name="Straight Connector 168"/>
          <p:cNvCxnSpPr/>
          <p:nvPr/>
        </p:nvCxnSpPr>
        <p:spPr>
          <a:xfrm>
            <a:off x="8261913" y="3628955"/>
            <a:ext cx="3435953" cy="0"/>
          </a:xfrm>
          <a:prstGeom prst="line">
            <a:avLst/>
          </a:prstGeom>
          <a:ln w="19050">
            <a:gradFill flip="none" rotWithShape="1">
              <a:gsLst>
                <a:gs pos="0">
                  <a:schemeClr val="accent5"/>
                </a:gs>
                <a:gs pos="100000">
                  <a:schemeClr val="bg1">
                    <a:alpha val="0"/>
                  </a:schemeClr>
                </a:gs>
              </a:gsLst>
              <a:lin ang="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261913" y="3926825"/>
            <a:ext cx="3435953" cy="0"/>
          </a:xfrm>
          <a:prstGeom prst="line">
            <a:avLst/>
          </a:prstGeom>
          <a:ln w="19050">
            <a:gradFill flip="none" rotWithShape="1">
              <a:gsLst>
                <a:gs pos="0">
                  <a:schemeClr val="accent5"/>
                </a:gs>
                <a:gs pos="100000">
                  <a:schemeClr val="bg1">
                    <a:alpha val="0"/>
                  </a:schemeClr>
                </a:gs>
              </a:gsLst>
              <a:lin ang="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84095" y="3628955"/>
            <a:ext cx="3435953" cy="0"/>
          </a:xfrm>
          <a:prstGeom prst="line">
            <a:avLst/>
          </a:prstGeom>
          <a:ln w="19050">
            <a:gradFill flip="none" rotWithShape="1">
              <a:gsLst>
                <a:gs pos="0">
                  <a:schemeClr val="accent5"/>
                </a:gs>
                <a:gs pos="100000">
                  <a:schemeClr val="bg1">
                    <a:alpha val="0"/>
                  </a:schemeClr>
                </a:gs>
              </a:gsLst>
              <a:lin ang="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484095" y="3926825"/>
            <a:ext cx="3435953" cy="0"/>
          </a:xfrm>
          <a:prstGeom prst="line">
            <a:avLst/>
          </a:prstGeom>
          <a:ln w="19050">
            <a:gradFill flip="none" rotWithShape="1">
              <a:gsLst>
                <a:gs pos="0">
                  <a:schemeClr val="accent5"/>
                </a:gs>
                <a:gs pos="100000">
                  <a:schemeClr val="bg1">
                    <a:alpha val="0"/>
                  </a:schemeClr>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188" name="Footer Placeholder 4"/>
          <p:cNvSpPr>
            <a:spLocks noGrp="1"/>
          </p:cNvSpPr>
          <p:nvPr>
            <p:ph type="ftr" sz="quarter" idx="4294967295"/>
          </p:nvPr>
        </p:nvSpPr>
        <p:spPr>
          <a:xfrm>
            <a:off x="8621423" y="6556248"/>
            <a:ext cx="2743200" cy="182880"/>
          </a:xfrm>
          <a:prstGeom prst="rect">
            <a:avLst/>
          </a:prstGeom>
        </p:spPr>
        <p:txBody>
          <a:bodyPr/>
          <a:lstStyle>
            <a:lvl1pPr algn="l">
              <a:defRPr sz="800">
                <a:solidFill>
                  <a:schemeClr val="tx1">
                    <a:lumMod val="60000"/>
                    <a:lumOff val="40000"/>
                  </a:schemeClr>
                </a:solidFill>
              </a:defRPr>
            </a:lvl1pPr>
          </a:lstStyle>
          <a:p>
            <a:r>
              <a:rPr lang="en-US" dirty="0" smtClean="0"/>
              <a:t>Oracle Confidential </a:t>
            </a:r>
            <a:endParaRPr lang="en-US" dirty="0"/>
          </a:p>
        </p:txBody>
      </p:sp>
      <p:sp>
        <p:nvSpPr>
          <p:cNvPr id="189" name="Slide Number Placeholder 5"/>
          <p:cNvSpPr>
            <a:spLocks noGrp="1"/>
          </p:cNvSpPr>
          <p:nvPr>
            <p:ph type="sldNum" sz="quarter" idx="12"/>
          </p:nvPr>
        </p:nvSpPr>
        <p:spPr/>
        <p:txBody>
          <a:bodyPr/>
          <a:lstStyle>
            <a:lvl1pPr algn="r">
              <a:defRPr sz="800">
                <a:solidFill>
                  <a:schemeClr val="tx1">
                    <a:lumMod val="60000"/>
                    <a:lumOff val="40000"/>
                  </a:schemeClr>
                </a:solidFill>
              </a:defRPr>
            </a:lvl1pPr>
          </a:lstStyle>
          <a:p>
            <a:fld id="{C51EAA63-D034-42AE-91FA-B13B9518C7BE}" type="slidenum">
              <a:rPr lang="en-US" smtClean="0"/>
              <a:pPr/>
              <a:t>22</a:t>
            </a:fld>
            <a:endParaRPr lang="en-US" dirty="0"/>
          </a:p>
        </p:txBody>
      </p:sp>
      <p:sp>
        <p:nvSpPr>
          <p:cNvPr id="8" name="Title 7"/>
          <p:cNvSpPr>
            <a:spLocks noGrp="1"/>
          </p:cNvSpPr>
          <p:nvPr>
            <p:ph type="title"/>
          </p:nvPr>
        </p:nvSpPr>
        <p:spPr/>
        <p:txBody>
          <a:bodyPr/>
          <a:lstStyle/>
          <a:p>
            <a:r>
              <a:rPr lang="en-US" dirty="0" smtClean="0"/>
              <a:t>Enterprise Big Data Architecture</a:t>
            </a:r>
            <a:endParaRPr lang="en-US" dirty="0"/>
          </a:p>
        </p:txBody>
      </p:sp>
      <p:sp>
        <p:nvSpPr>
          <p:cNvPr id="190" name="TextBox 189"/>
          <p:cNvSpPr txBox="1"/>
          <p:nvPr/>
        </p:nvSpPr>
        <p:spPr>
          <a:xfrm>
            <a:off x="5989643"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grpSp>
        <p:nvGrpSpPr>
          <p:cNvPr id="505" name="Group 504"/>
          <p:cNvGrpSpPr/>
          <p:nvPr/>
        </p:nvGrpSpPr>
        <p:grpSpPr>
          <a:xfrm>
            <a:off x="4207510" y="1680669"/>
            <a:ext cx="3725148" cy="4167899"/>
            <a:chOff x="5280905" y="1573713"/>
            <a:chExt cx="3295650" cy="3687354"/>
          </a:xfrm>
        </p:grpSpPr>
        <p:sp>
          <p:nvSpPr>
            <p:cNvPr id="506" name="Freeform 73"/>
            <p:cNvSpPr>
              <a:spLocks/>
            </p:cNvSpPr>
            <p:nvPr/>
          </p:nvSpPr>
          <p:spPr bwMode="auto">
            <a:xfrm>
              <a:off x="7553201" y="2090517"/>
              <a:ext cx="486042" cy="418365"/>
            </a:xfrm>
            <a:custGeom>
              <a:avLst/>
              <a:gdLst>
                <a:gd name="T0" fmla="*/ 60 w 237"/>
                <a:gd name="T1" fmla="*/ 204 h 204"/>
                <a:gd name="T2" fmla="*/ 0 w 237"/>
                <a:gd name="T3" fmla="*/ 102 h 204"/>
                <a:gd name="T4" fmla="*/ 60 w 237"/>
                <a:gd name="T5" fmla="*/ 0 h 204"/>
                <a:gd name="T6" fmla="*/ 180 w 237"/>
                <a:gd name="T7" fmla="*/ 0 h 204"/>
                <a:gd name="T8" fmla="*/ 237 w 237"/>
                <a:gd name="T9" fmla="*/ 102 h 204"/>
                <a:gd name="T10" fmla="*/ 180 w 237"/>
                <a:gd name="T11" fmla="*/ 204 h 204"/>
                <a:gd name="T12" fmla="*/ 60 w 237"/>
                <a:gd name="T13" fmla="*/ 204 h 204"/>
                <a:gd name="T14" fmla="*/ 60 w 237"/>
                <a:gd name="T15" fmla="*/ 204 h 204"/>
                <a:gd name="T16" fmla="*/ 60 w 237"/>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04">
                  <a:moveTo>
                    <a:pt x="60" y="204"/>
                  </a:moveTo>
                  <a:lnTo>
                    <a:pt x="0" y="102"/>
                  </a:lnTo>
                  <a:lnTo>
                    <a:pt x="60" y="0"/>
                  </a:lnTo>
                  <a:lnTo>
                    <a:pt x="180" y="0"/>
                  </a:lnTo>
                  <a:lnTo>
                    <a:pt x="237" y="102"/>
                  </a:lnTo>
                  <a:lnTo>
                    <a:pt x="180" y="204"/>
                  </a:lnTo>
                  <a:lnTo>
                    <a:pt x="60" y="204"/>
                  </a:lnTo>
                  <a:lnTo>
                    <a:pt x="60" y="204"/>
                  </a:lnTo>
                  <a:lnTo>
                    <a:pt x="60" y="2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07" name="Freeform 74"/>
            <p:cNvSpPr>
              <a:spLocks/>
            </p:cNvSpPr>
            <p:nvPr/>
          </p:nvSpPr>
          <p:spPr bwMode="auto">
            <a:xfrm>
              <a:off x="7932601" y="2832910"/>
              <a:ext cx="344536" cy="299418"/>
            </a:xfrm>
            <a:custGeom>
              <a:avLst/>
              <a:gdLst>
                <a:gd name="T0" fmla="*/ 42 w 168"/>
                <a:gd name="T1" fmla="*/ 146 h 146"/>
                <a:gd name="T2" fmla="*/ 0 w 168"/>
                <a:gd name="T3" fmla="*/ 73 h 146"/>
                <a:gd name="T4" fmla="*/ 42 w 168"/>
                <a:gd name="T5" fmla="*/ 0 h 146"/>
                <a:gd name="T6" fmla="*/ 127 w 168"/>
                <a:gd name="T7" fmla="*/ 0 h 146"/>
                <a:gd name="T8" fmla="*/ 168 w 168"/>
                <a:gd name="T9" fmla="*/ 73 h 146"/>
                <a:gd name="T10" fmla="*/ 127 w 168"/>
                <a:gd name="T11" fmla="*/ 146 h 146"/>
                <a:gd name="T12" fmla="*/ 42 w 168"/>
                <a:gd name="T13" fmla="*/ 146 h 146"/>
                <a:gd name="T14" fmla="*/ 42 w 168"/>
                <a:gd name="T15" fmla="*/ 146 h 146"/>
                <a:gd name="T16" fmla="*/ 42 w 168"/>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46">
                  <a:moveTo>
                    <a:pt x="42" y="146"/>
                  </a:moveTo>
                  <a:lnTo>
                    <a:pt x="0" y="73"/>
                  </a:lnTo>
                  <a:lnTo>
                    <a:pt x="42" y="0"/>
                  </a:lnTo>
                  <a:lnTo>
                    <a:pt x="127" y="0"/>
                  </a:lnTo>
                  <a:lnTo>
                    <a:pt x="168" y="73"/>
                  </a:lnTo>
                  <a:lnTo>
                    <a:pt x="127" y="146"/>
                  </a:lnTo>
                  <a:lnTo>
                    <a:pt x="42" y="146"/>
                  </a:lnTo>
                  <a:lnTo>
                    <a:pt x="42" y="146"/>
                  </a:lnTo>
                  <a:lnTo>
                    <a:pt x="42" y="14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08" name="Freeform 75"/>
            <p:cNvSpPr>
              <a:spLocks/>
            </p:cNvSpPr>
            <p:nvPr/>
          </p:nvSpPr>
          <p:spPr bwMode="auto">
            <a:xfrm>
              <a:off x="6072517" y="2193057"/>
              <a:ext cx="367095" cy="430670"/>
            </a:xfrm>
            <a:custGeom>
              <a:avLst/>
              <a:gdLst>
                <a:gd name="T0" fmla="*/ 0 w 179"/>
                <a:gd name="T1" fmla="*/ 54 h 210"/>
                <a:gd name="T2" fmla="*/ 89 w 179"/>
                <a:gd name="T3" fmla="*/ 0 h 210"/>
                <a:gd name="T4" fmla="*/ 179 w 179"/>
                <a:gd name="T5" fmla="*/ 54 h 210"/>
                <a:gd name="T6" fmla="*/ 179 w 179"/>
                <a:gd name="T7" fmla="*/ 158 h 210"/>
                <a:gd name="T8" fmla="*/ 89 w 179"/>
                <a:gd name="T9" fmla="*/ 210 h 210"/>
                <a:gd name="T10" fmla="*/ 0 w 179"/>
                <a:gd name="T11" fmla="*/ 158 h 210"/>
                <a:gd name="T12" fmla="*/ 0 w 179"/>
                <a:gd name="T13" fmla="*/ 54 h 210"/>
                <a:gd name="T14" fmla="*/ 0 w 179"/>
                <a:gd name="T15" fmla="*/ 54 h 210"/>
                <a:gd name="T16" fmla="*/ 0 w 179"/>
                <a:gd name="T17" fmla="*/ 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0">
                  <a:moveTo>
                    <a:pt x="0" y="54"/>
                  </a:moveTo>
                  <a:lnTo>
                    <a:pt x="89" y="0"/>
                  </a:lnTo>
                  <a:lnTo>
                    <a:pt x="179" y="54"/>
                  </a:lnTo>
                  <a:lnTo>
                    <a:pt x="179" y="158"/>
                  </a:lnTo>
                  <a:lnTo>
                    <a:pt x="89" y="210"/>
                  </a:lnTo>
                  <a:lnTo>
                    <a:pt x="0" y="158"/>
                  </a:lnTo>
                  <a:lnTo>
                    <a:pt x="0" y="54"/>
                  </a:lnTo>
                  <a:lnTo>
                    <a:pt x="0" y="54"/>
                  </a:lnTo>
                  <a:lnTo>
                    <a:pt x="0" y="5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09" name="Freeform 76"/>
            <p:cNvSpPr>
              <a:spLocks/>
            </p:cNvSpPr>
            <p:nvPr/>
          </p:nvSpPr>
          <p:spPr bwMode="auto">
            <a:xfrm>
              <a:off x="6876434" y="1961316"/>
              <a:ext cx="280961" cy="338383"/>
            </a:xfrm>
            <a:custGeom>
              <a:avLst/>
              <a:gdLst>
                <a:gd name="T0" fmla="*/ 0 w 137"/>
                <a:gd name="T1" fmla="*/ 40 h 165"/>
                <a:gd name="T2" fmla="*/ 68 w 137"/>
                <a:gd name="T3" fmla="*/ 0 h 165"/>
                <a:gd name="T4" fmla="*/ 137 w 137"/>
                <a:gd name="T5" fmla="*/ 40 h 165"/>
                <a:gd name="T6" fmla="*/ 137 w 137"/>
                <a:gd name="T7" fmla="*/ 125 h 165"/>
                <a:gd name="T8" fmla="*/ 68 w 137"/>
                <a:gd name="T9" fmla="*/ 165 h 165"/>
                <a:gd name="T10" fmla="*/ 0 w 137"/>
                <a:gd name="T11" fmla="*/ 125 h 165"/>
                <a:gd name="T12" fmla="*/ 0 w 137"/>
                <a:gd name="T13" fmla="*/ 40 h 165"/>
                <a:gd name="T14" fmla="*/ 0 w 137"/>
                <a:gd name="T15" fmla="*/ 40 h 165"/>
                <a:gd name="T16" fmla="*/ 0 w 137"/>
                <a:gd name="T17" fmla="*/ 4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65">
                  <a:moveTo>
                    <a:pt x="0" y="40"/>
                  </a:moveTo>
                  <a:lnTo>
                    <a:pt x="68" y="0"/>
                  </a:lnTo>
                  <a:lnTo>
                    <a:pt x="137" y="40"/>
                  </a:lnTo>
                  <a:lnTo>
                    <a:pt x="137" y="125"/>
                  </a:lnTo>
                  <a:lnTo>
                    <a:pt x="68" y="165"/>
                  </a:lnTo>
                  <a:lnTo>
                    <a:pt x="0" y="125"/>
                  </a:lnTo>
                  <a:lnTo>
                    <a:pt x="0" y="40"/>
                  </a:lnTo>
                  <a:lnTo>
                    <a:pt x="0" y="40"/>
                  </a:lnTo>
                  <a:lnTo>
                    <a:pt x="0" y="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0" name="Freeform 77"/>
            <p:cNvSpPr>
              <a:spLocks/>
            </p:cNvSpPr>
            <p:nvPr/>
          </p:nvSpPr>
          <p:spPr bwMode="auto">
            <a:xfrm>
              <a:off x="6681608" y="1573713"/>
              <a:ext cx="291215" cy="328129"/>
            </a:xfrm>
            <a:custGeom>
              <a:avLst/>
              <a:gdLst>
                <a:gd name="T0" fmla="*/ 0 w 142"/>
                <a:gd name="T1" fmla="*/ 40 h 160"/>
                <a:gd name="T2" fmla="*/ 71 w 142"/>
                <a:gd name="T3" fmla="*/ 0 h 160"/>
                <a:gd name="T4" fmla="*/ 142 w 142"/>
                <a:gd name="T5" fmla="*/ 40 h 160"/>
                <a:gd name="T6" fmla="*/ 142 w 142"/>
                <a:gd name="T7" fmla="*/ 120 h 160"/>
                <a:gd name="T8" fmla="*/ 71 w 142"/>
                <a:gd name="T9" fmla="*/ 160 h 160"/>
                <a:gd name="T10" fmla="*/ 0 w 142"/>
                <a:gd name="T11" fmla="*/ 120 h 160"/>
                <a:gd name="T12" fmla="*/ 0 w 142"/>
                <a:gd name="T13" fmla="*/ 40 h 160"/>
                <a:gd name="T14" fmla="*/ 0 w 142"/>
                <a:gd name="T15" fmla="*/ 40 h 160"/>
                <a:gd name="T16" fmla="*/ 0 w 142"/>
                <a:gd name="T17" fmla="*/ 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0">
                  <a:moveTo>
                    <a:pt x="0" y="40"/>
                  </a:moveTo>
                  <a:lnTo>
                    <a:pt x="71" y="0"/>
                  </a:lnTo>
                  <a:lnTo>
                    <a:pt x="142" y="40"/>
                  </a:lnTo>
                  <a:lnTo>
                    <a:pt x="142" y="120"/>
                  </a:lnTo>
                  <a:lnTo>
                    <a:pt x="71" y="160"/>
                  </a:lnTo>
                  <a:lnTo>
                    <a:pt x="0" y="120"/>
                  </a:lnTo>
                  <a:lnTo>
                    <a:pt x="0" y="40"/>
                  </a:lnTo>
                  <a:lnTo>
                    <a:pt x="0" y="40"/>
                  </a:lnTo>
                  <a:lnTo>
                    <a:pt x="0" y="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1" name="Freeform 78"/>
            <p:cNvSpPr>
              <a:spLocks/>
            </p:cNvSpPr>
            <p:nvPr/>
          </p:nvSpPr>
          <p:spPr bwMode="auto">
            <a:xfrm>
              <a:off x="5707473" y="2837011"/>
              <a:ext cx="184573" cy="213284"/>
            </a:xfrm>
            <a:custGeom>
              <a:avLst/>
              <a:gdLst>
                <a:gd name="T0" fmla="*/ 0 w 90"/>
                <a:gd name="T1" fmla="*/ 26 h 104"/>
                <a:gd name="T2" fmla="*/ 48 w 90"/>
                <a:gd name="T3" fmla="*/ 0 h 104"/>
                <a:gd name="T4" fmla="*/ 90 w 90"/>
                <a:gd name="T5" fmla="*/ 26 h 104"/>
                <a:gd name="T6" fmla="*/ 90 w 90"/>
                <a:gd name="T7" fmla="*/ 78 h 104"/>
                <a:gd name="T8" fmla="*/ 48 w 90"/>
                <a:gd name="T9" fmla="*/ 104 h 104"/>
                <a:gd name="T10" fmla="*/ 0 w 90"/>
                <a:gd name="T11" fmla="*/ 78 h 104"/>
                <a:gd name="T12" fmla="*/ 0 w 90"/>
                <a:gd name="T13" fmla="*/ 26 h 104"/>
                <a:gd name="T14" fmla="*/ 0 w 90"/>
                <a:gd name="T15" fmla="*/ 26 h 104"/>
                <a:gd name="T16" fmla="*/ 0 w 90"/>
                <a:gd name="T17"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4">
                  <a:moveTo>
                    <a:pt x="0" y="26"/>
                  </a:moveTo>
                  <a:lnTo>
                    <a:pt x="48" y="0"/>
                  </a:lnTo>
                  <a:lnTo>
                    <a:pt x="90" y="26"/>
                  </a:lnTo>
                  <a:lnTo>
                    <a:pt x="90" y="78"/>
                  </a:lnTo>
                  <a:lnTo>
                    <a:pt x="48" y="104"/>
                  </a:lnTo>
                  <a:lnTo>
                    <a:pt x="0" y="78"/>
                  </a:lnTo>
                  <a:lnTo>
                    <a:pt x="0" y="26"/>
                  </a:lnTo>
                  <a:lnTo>
                    <a:pt x="0" y="26"/>
                  </a:lnTo>
                  <a:lnTo>
                    <a:pt x="0" y="2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2" name="Freeform 79"/>
            <p:cNvSpPr>
              <a:spLocks/>
            </p:cNvSpPr>
            <p:nvPr/>
          </p:nvSpPr>
          <p:spPr bwMode="auto">
            <a:xfrm>
              <a:off x="6158651" y="1916198"/>
              <a:ext cx="188674" cy="213284"/>
            </a:xfrm>
            <a:custGeom>
              <a:avLst/>
              <a:gdLst>
                <a:gd name="T0" fmla="*/ 0 w 92"/>
                <a:gd name="T1" fmla="*/ 24 h 104"/>
                <a:gd name="T2" fmla="*/ 45 w 92"/>
                <a:gd name="T3" fmla="*/ 0 h 104"/>
                <a:gd name="T4" fmla="*/ 92 w 92"/>
                <a:gd name="T5" fmla="*/ 24 h 104"/>
                <a:gd name="T6" fmla="*/ 92 w 92"/>
                <a:gd name="T7" fmla="*/ 76 h 104"/>
                <a:gd name="T8" fmla="*/ 45 w 92"/>
                <a:gd name="T9" fmla="*/ 104 h 104"/>
                <a:gd name="T10" fmla="*/ 0 w 92"/>
                <a:gd name="T11" fmla="*/ 76 h 104"/>
                <a:gd name="T12" fmla="*/ 0 w 92"/>
                <a:gd name="T13" fmla="*/ 24 h 104"/>
                <a:gd name="T14" fmla="*/ 0 w 92"/>
                <a:gd name="T15" fmla="*/ 24 h 104"/>
                <a:gd name="T16" fmla="*/ 0 w 92"/>
                <a:gd name="T17"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04">
                  <a:moveTo>
                    <a:pt x="0" y="24"/>
                  </a:moveTo>
                  <a:lnTo>
                    <a:pt x="45" y="0"/>
                  </a:lnTo>
                  <a:lnTo>
                    <a:pt x="92" y="24"/>
                  </a:lnTo>
                  <a:lnTo>
                    <a:pt x="92" y="76"/>
                  </a:lnTo>
                  <a:lnTo>
                    <a:pt x="45" y="104"/>
                  </a:lnTo>
                  <a:lnTo>
                    <a:pt x="0" y="76"/>
                  </a:lnTo>
                  <a:lnTo>
                    <a:pt x="0" y="24"/>
                  </a:lnTo>
                  <a:lnTo>
                    <a:pt x="0" y="24"/>
                  </a:lnTo>
                  <a:lnTo>
                    <a:pt x="0" y="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3" name="Freeform 80"/>
            <p:cNvSpPr>
              <a:spLocks/>
            </p:cNvSpPr>
            <p:nvPr/>
          </p:nvSpPr>
          <p:spPr bwMode="auto">
            <a:xfrm>
              <a:off x="5291159" y="3003127"/>
              <a:ext cx="291215" cy="328129"/>
            </a:xfrm>
            <a:custGeom>
              <a:avLst/>
              <a:gdLst>
                <a:gd name="T0" fmla="*/ 0 w 142"/>
                <a:gd name="T1" fmla="*/ 40 h 160"/>
                <a:gd name="T2" fmla="*/ 71 w 142"/>
                <a:gd name="T3" fmla="*/ 0 h 160"/>
                <a:gd name="T4" fmla="*/ 142 w 142"/>
                <a:gd name="T5" fmla="*/ 40 h 160"/>
                <a:gd name="T6" fmla="*/ 142 w 142"/>
                <a:gd name="T7" fmla="*/ 120 h 160"/>
                <a:gd name="T8" fmla="*/ 71 w 142"/>
                <a:gd name="T9" fmla="*/ 160 h 160"/>
                <a:gd name="T10" fmla="*/ 0 w 142"/>
                <a:gd name="T11" fmla="*/ 120 h 160"/>
                <a:gd name="T12" fmla="*/ 0 w 142"/>
                <a:gd name="T13" fmla="*/ 40 h 160"/>
                <a:gd name="T14" fmla="*/ 0 w 142"/>
                <a:gd name="T15" fmla="*/ 40 h 160"/>
                <a:gd name="T16" fmla="*/ 0 w 142"/>
                <a:gd name="T17" fmla="*/ 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0">
                  <a:moveTo>
                    <a:pt x="0" y="40"/>
                  </a:moveTo>
                  <a:lnTo>
                    <a:pt x="71" y="0"/>
                  </a:lnTo>
                  <a:lnTo>
                    <a:pt x="142" y="40"/>
                  </a:lnTo>
                  <a:lnTo>
                    <a:pt x="142" y="120"/>
                  </a:lnTo>
                  <a:lnTo>
                    <a:pt x="71" y="160"/>
                  </a:lnTo>
                  <a:lnTo>
                    <a:pt x="0" y="120"/>
                  </a:lnTo>
                  <a:lnTo>
                    <a:pt x="0" y="40"/>
                  </a:lnTo>
                  <a:lnTo>
                    <a:pt x="0" y="40"/>
                  </a:lnTo>
                  <a:lnTo>
                    <a:pt x="0" y="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4" name="Freeform 81"/>
            <p:cNvSpPr>
              <a:spLocks/>
            </p:cNvSpPr>
            <p:nvPr/>
          </p:nvSpPr>
          <p:spPr bwMode="auto">
            <a:xfrm>
              <a:off x="5291159" y="2353020"/>
              <a:ext cx="369146" cy="430670"/>
            </a:xfrm>
            <a:custGeom>
              <a:avLst/>
              <a:gdLst>
                <a:gd name="T0" fmla="*/ 0 w 180"/>
                <a:gd name="T1" fmla="*/ 54 h 210"/>
                <a:gd name="T2" fmla="*/ 90 w 180"/>
                <a:gd name="T3" fmla="*/ 0 h 210"/>
                <a:gd name="T4" fmla="*/ 180 w 180"/>
                <a:gd name="T5" fmla="*/ 54 h 210"/>
                <a:gd name="T6" fmla="*/ 180 w 180"/>
                <a:gd name="T7" fmla="*/ 158 h 210"/>
                <a:gd name="T8" fmla="*/ 90 w 180"/>
                <a:gd name="T9" fmla="*/ 210 h 210"/>
                <a:gd name="T10" fmla="*/ 0 w 180"/>
                <a:gd name="T11" fmla="*/ 158 h 210"/>
                <a:gd name="T12" fmla="*/ 0 w 180"/>
                <a:gd name="T13" fmla="*/ 54 h 210"/>
                <a:gd name="T14" fmla="*/ 0 w 180"/>
                <a:gd name="T15" fmla="*/ 54 h 210"/>
                <a:gd name="T16" fmla="*/ 0 w 180"/>
                <a:gd name="T17" fmla="*/ 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210">
                  <a:moveTo>
                    <a:pt x="0" y="54"/>
                  </a:moveTo>
                  <a:lnTo>
                    <a:pt x="90" y="0"/>
                  </a:lnTo>
                  <a:lnTo>
                    <a:pt x="180" y="54"/>
                  </a:lnTo>
                  <a:lnTo>
                    <a:pt x="180" y="158"/>
                  </a:lnTo>
                  <a:lnTo>
                    <a:pt x="90" y="210"/>
                  </a:lnTo>
                  <a:lnTo>
                    <a:pt x="0" y="158"/>
                  </a:lnTo>
                  <a:lnTo>
                    <a:pt x="0" y="54"/>
                  </a:lnTo>
                  <a:lnTo>
                    <a:pt x="0" y="54"/>
                  </a:lnTo>
                  <a:lnTo>
                    <a:pt x="0" y="5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5" name="Freeform 82"/>
            <p:cNvSpPr>
              <a:spLocks/>
            </p:cNvSpPr>
            <p:nvPr/>
          </p:nvSpPr>
          <p:spPr bwMode="auto">
            <a:xfrm>
              <a:off x="7040499" y="4407931"/>
              <a:ext cx="408111" cy="352739"/>
            </a:xfrm>
            <a:custGeom>
              <a:avLst/>
              <a:gdLst>
                <a:gd name="T0" fmla="*/ 50 w 199"/>
                <a:gd name="T1" fmla="*/ 172 h 172"/>
                <a:gd name="T2" fmla="*/ 0 w 199"/>
                <a:gd name="T3" fmla="*/ 87 h 172"/>
                <a:gd name="T4" fmla="*/ 50 w 199"/>
                <a:gd name="T5" fmla="*/ 0 h 172"/>
                <a:gd name="T6" fmla="*/ 151 w 199"/>
                <a:gd name="T7" fmla="*/ 0 h 172"/>
                <a:gd name="T8" fmla="*/ 199 w 199"/>
                <a:gd name="T9" fmla="*/ 87 h 172"/>
                <a:gd name="T10" fmla="*/ 151 w 199"/>
                <a:gd name="T11" fmla="*/ 172 h 172"/>
                <a:gd name="T12" fmla="*/ 50 w 199"/>
                <a:gd name="T13" fmla="*/ 172 h 172"/>
                <a:gd name="T14" fmla="*/ 50 w 199"/>
                <a:gd name="T15" fmla="*/ 172 h 172"/>
                <a:gd name="T16" fmla="*/ 50 w 199"/>
                <a:gd name="T1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72">
                  <a:moveTo>
                    <a:pt x="50" y="172"/>
                  </a:moveTo>
                  <a:lnTo>
                    <a:pt x="0" y="87"/>
                  </a:lnTo>
                  <a:lnTo>
                    <a:pt x="50" y="0"/>
                  </a:lnTo>
                  <a:lnTo>
                    <a:pt x="151" y="0"/>
                  </a:lnTo>
                  <a:lnTo>
                    <a:pt x="199" y="87"/>
                  </a:lnTo>
                  <a:lnTo>
                    <a:pt x="151" y="172"/>
                  </a:lnTo>
                  <a:lnTo>
                    <a:pt x="50" y="172"/>
                  </a:lnTo>
                  <a:lnTo>
                    <a:pt x="50" y="172"/>
                  </a:lnTo>
                  <a:lnTo>
                    <a:pt x="50" y="17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6" name="Freeform 83"/>
            <p:cNvSpPr>
              <a:spLocks/>
            </p:cNvSpPr>
            <p:nvPr/>
          </p:nvSpPr>
          <p:spPr bwMode="auto">
            <a:xfrm>
              <a:off x="8203308" y="3725012"/>
              <a:ext cx="373247" cy="426568"/>
            </a:xfrm>
            <a:custGeom>
              <a:avLst/>
              <a:gdLst>
                <a:gd name="T0" fmla="*/ 0 w 182"/>
                <a:gd name="T1" fmla="*/ 52 h 208"/>
                <a:gd name="T2" fmla="*/ 92 w 182"/>
                <a:gd name="T3" fmla="*/ 0 h 208"/>
                <a:gd name="T4" fmla="*/ 182 w 182"/>
                <a:gd name="T5" fmla="*/ 52 h 208"/>
                <a:gd name="T6" fmla="*/ 182 w 182"/>
                <a:gd name="T7" fmla="*/ 158 h 208"/>
                <a:gd name="T8" fmla="*/ 92 w 182"/>
                <a:gd name="T9" fmla="*/ 208 h 208"/>
                <a:gd name="T10" fmla="*/ 0 w 182"/>
                <a:gd name="T11" fmla="*/ 158 h 208"/>
                <a:gd name="T12" fmla="*/ 0 w 182"/>
                <a:gd name="T13" fmla="*/ 52 h 208"/>
                <a:gd name="T14" fmla="*/ 0 w 182"/>
                <a:gd name="T15" fmla="*/ 52 h 208"/>
                <a:gd name="T16" fmla="*/ 0 w 182"/>
                <a:gd name="T17" fmla="*/ 5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8">
                  <a:moveTo>
                    <a:pt x="0" y="52"/>
                  </a:moveTo>
                  <a:lnTo>
                    <a:pt x="92" y="0"/>
                  </a:lnTo>
                  <a:lnTo>
                    <a:pt x="182" y="52"/>
                  </a:lnTo>
                  <a:lnTo>
                    <a:pt x="182" y="158"/>
                  </a:lnTo>
                  <a:lnTo>
                    <a:pt x="92" y="208"/>
                  </a:lnTo>
                  <a:lnTo>
                    <a:pt x="0" y="158"/>
                  </a:lnTo>
                  <a:lnTo>
                    <a:pt x="0" y="52"/>
                  </a:lnTo>
                  <a:lnTo>
                    <a:pt x="0" y="52"/>
                  </a:lnTo>
                  <a:lnTo>
                    <a:pt x="0" y="5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7" name="Freeform 84"/>
            <p:cNvSpPr>
              <a:spLocks/>
            </p:cNvSpPr>
            <p:nvPr/>
          </p:nvSpPr>
          <p:spPr bwMode="auto">
            <a:xfrm>
              <a:off x="6663150" y="4920633"/>
              <a:ext cx="280961" cy="340434"/>
            </a:xfrm>
            <a:custGeom>
              <a:avLst/>
              <a:gdLst>
                <a:gd name="T0" fmla="*/ 0 w 137"/>
                <a:gd name="T1" fmla="*/ 40 h 166"/>
                <a:gd name="T2" fmla="*/ 68 w 137"/>
                <a:gd name="T3" fmla="*/ 0 h 166"/>
                <a:gd name="T4" fmla="*/ 137 w 137"/>
                <a:gd name="T5" fmla="*/ 40 h 166"/>
                <a:gd name="T6" fmla="*/ 137 w 137"/>
                <a:gd name="T7" fmla="*/ 125 h 166"/>
                <a:gd name="T8" fmla="*/ 68 w 137"/>
                <a:gd name="T9" fmla="*/ 166 h 166"/>
                <a:gd name="T10" fmla="*/ 0 w 137"/>
                <a:gd name="T11" fmla="*/ 125 h 166"/>
                <a:gd name="T12" fmla="*/ 0 w 137"/>
                <a:gd name="T13" fmla="*/ 40 h 166"/>
                <a:gd name="T14" fmla="*/ 0 w 137"/>
                <a:gd name="T15" fmla="*/ 40 h 166"/>
                <a:gd name="T16" fmla="*/ 0 w 137"/>
                <a:gd name="T17" fmla="*/ 4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66">
                  <a:moveTo>
                    <a:pt x="0" y="40"/>
                  </a:moveTo>
                  <a:lnTo>
                    <a:pt x="68" y="0"/>
                  </a:lnTo>
                  <a:lnTo>
                    <a:pt x="137" y="40"/>
                  </a:lnTo>
                  <a:lnTo>
                    <a:pt x="137" y="125"/>
                  </a:lnTo>
                  <a:lnTo>
                    <a:pt x="68" y="166"/>
                  </a:lnTo>
                  <a:lnTo>
                    <a:pt x="0" y="125"/>
                  </a:lnTo>
                  <a:lnTo>
                    <a:pt x="0" y="40"/>
                  </a:lnTo>
                  <a:lnTo>
                    <a:pt x="0" y="40"/>
                  </a:lnTo>
                  <a:lnTo>
                    <a:pt x="0" y="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8" name="Freeform 85"/>
            <p:cNvSpPr>
              <a:spLocks/>
            </p:cNvSpPr>
            <p:nvPr/>
          </p:nvSpPr>
          <p:spPr bwMode="auto">
            <a:xfrm>
              <a:off x="7811603" y="4102361"/>
              <a:ext cx="289164" cy="330180"/>
            </a:xfrm>
            <a:custGeom>
              <a:avLst/>
              <a:gdLst>
                <a:gd name="T0" fmla="*/ 0 w 141"/>
                <a:gd name="T1" fmla="*/ 40 h 161"/>
                <a:gd name="T2" fmla="*/ 68 w 141"/>
                <a:gd name="T3" fmla="*/ 0 h 161"/>
                <a:gd name="T4" fmla="*/ 141 w 141"/>
                <a:gd name="T5" fmla="*/ 40 h 161"/>
                <a:gd name="T6" fmla="*/ 141 w 141"/>
                <a:gd name="T7" fmla="*/ 120 h 161"/>
                <a:gd name="T8" fmla="*/ 68 w 141"/>
                <a:gd name="T9" fmla="*/ 161 h 161"/>
                <a:gd name="T10" fmla="*/ 0 w 141"/>
                <a:gd name="T11" fmla="*/ 120 h 161"/>
                <a:gd name="T12" fmla="*/ 0 w 141"/>
                <a:gd name="T13" fmla="*/ 40 h 161"/>
                <a:gd name="T14" fmla="*/ 0 w 141"/>
                <a:gd name="T15" fmla="*/ 40 h 161"/>
                <a:gd name="T16" fmla="*/ 0 w 141"/>
                <a:gd name="T17" fmla="*/ 4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61">
                  <a:moveTo>
                    <a:pt x="0" y="40"/>
                  </a:moveTo>
                  <a:lnTo>
                    <a:pt x="68" y="0"/>
                  </a:lnTo>
                  <a:lnTo>
                    <a:pt x="141" y="40"/>
                  </a:lnTo>
                  <a:lnTo>
                    <a:pt x="141" y="120"/>
                  </a:lnTo>
                  <a:lnTo>
                    <a:pt x="68" y="161"/>
                  </a:lnTo>
                  <a:lnTo>
                    <a:pt x="0" y="120"/>
                  </a:lnTo>
                  <a:lnTo>
                    <a:pt x="0" y="40"/>
                  </a:lnTo>
                  <a:lnTo>
                    <a:pt x="0" y="40"/>
                  </a:lnTo>
                  <a:lnTo>
                    <a:pt x="0" y="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19" name="Freeform 86"/>
            <p:cNvSpPr>
              <a:spLocks/>
            </p:cNvSpPr>
            <p:nvPr/>
          </p:nvSpPr>
          <p:spPr bwMode="auto">
            <a:xfrm>
              <a:off x="5291159" y="4151580"/>
              <a:ext cx="184573" cy="213284"/>
            </a:xfrm>
            <a:custGeom>
              <a:avLst/>
              <a:gdLst>
                <a:gd name="T0" fmla="*/ 0 w 90"/>
                <a:gd name="T1" fmla="*/ 23 h 104"/>
                <a:gd name="T2" fmla="*/ 45 w 90"/>
                <a:gd name="T3" fmla="*/ 0 h 104"/>
                <a:gd name="T4" fmla="*/ 90 w 90"/>
                <a:gd name="T5" fmla="*/ 23 h 104"/>
                <a:gd name="T6" fmla="*/ 90 w 90"/>
                <a:gd name="T7" fmla="*/ 73 h 104"/>
                <a:gd name="T8" fmla="*/ 45 w 90"/>
                <a:gd name="T9" fmla="*/ 104 h 104"/>
                <a:gd name="T10" fmla="*/ 0 w 90"/>
                <a:gd name="T11" fmla="*/ 73 h 104"/>
                <a:gd name="T12" fmla="*/ 0 w 90"/>
                <a:gd name="T13" fmla="*/ 23 h 104"/>
                <a:gd name="T14" fmla="*/ 0 w 90"/>
                <a:gd name="T15" fmla="*/ 23 h 104"/>
                <a:gd name="T16" fmla="*/ 0 w 90"/>
                <a:gd name="T17"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4">
                  <a:moveTo>
                    <a:pt x="0" y="23"/>
                  </a:moveTo>
                  <a:lnTo>
                    <a:pt x="45" y="0"/>
                  </a:lnTo>
                  <a:lnTo>
                    <a:pt x="90" y="23"/>
                  </a:lnTo>
                  <a:lnTo>
                    <a:pt x="90" y="73"/>
                  </a:lnTo>
                  <a:lnTo>
                    <a:pt x="45" y="104"/>
                  </a:lnTo>
                  <a:lnTo>
                    <a:pt x="0" y="73"/>
                  </a:lnTo>
                  <a:lnTo>
                    <a:pt x="0" y="23"/>
                  </a:lnTo>
                  <a:lnTo>
                    <a:pt x="0" y="23"/>
                  </a:lnTo>
                  <a:lnTo>
                    <a:pt x="0" y="2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0" name="Freeform 87"/>
            <p:cNvSpPr>
              <a:spLocks/>
            </p:cNvSpPr>
            <p:nvPr/>
          </p:nvSpPr>
          <p:spPr bwMode="auto">
            <a:xfrm>
              <a:off x="5810014" y="4344356"/>
              <a:ext cx="369146" cy="430670"/>
            </a:xfrm>
            <a:custGeom>
              <a:avLst/>
              <a:gdLst>
                <a:gd name="T0" fmla="*/ 0 w 180"/>
                <a:gd name="T1" fmla="*/ 54 h 210"/>
                <a:gd name="T2" fmla="*/ 90 w 180"/>
                <a:gd name="T3" fmla="*/ 0 h 210"/>
                <a:gd name="T4" fmla="*/ 180 w 180"/>
                <a:gd name="T5" fmla="*/ 54 h 210"/>
                <a:gd name="T6" fmla="*/ 180 w 180"/>
                <a:gd name="T7" fmla="*/ 158 h 210"/>
                <a:gd name="T8" fmla="*/ 90 w 180"/>
                <a:gd name="T9" fmla="*/ 210 h 210"/>
                <a:gd name="T10" fmla="*/ 0 w 180"/>
                <a:gd name="T11" fmla="*/ 158 h 210"/>
                <a:gd name="T12" fmla="*/ 0 w 180"/>
                <a:gd name="T13" fmla="*/ 54 h 210"/>
                <a:gd name="T14" fmla="*/ 0 w 180"/>
                <a:gd name="T15" fmla="*/ 54 h 210"/>
                <a:gd name="T16" fmla="*/ 0 w 180"/>
                <a:gd name="T17" fmla="*/ 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210">
                  <a:moveTo>
                    <a:pt x="0" y="54"/>
                  </a:moveTo>
                  <a:lnTo>
                    <a:pt x="90" y="0"/>
                  </a:lnTo>
                  <a:lnTo>
                    <a:pt x="180" y="54"/>
                  </a:lnTo>
                  <a:lnTo>
                    <a:pt x="180" y="158"/>
                  </a:lnTo>
                  <a:lnTo>
                    <a:pt x="90" y="210"/>
                  </a:lnTo>
                  <a:lnTo>
                    <a:pt x="0" y="158"/>
                  </a:lnTo>
                  <a:lnTo>
                    <a:pt x="0" y="54"/>
                  </a:lnTo>
                  <a:lnTo>
                    <a:pt x="0" y="54"/>
                  </a:lnTo>
                  <a:lnTo>
                    <a:pt x="0" y="5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1" name="Freeform 88"/>
            <p:cNvSpPr>
              <a:spLocks/>
            </p:cNvSpPr>
            <p:nvPr/>
          </p:nvSpPr>
          <p:spPr bwMode="auto">
            <a:xfrm>
              <a:off x="5479833" y="3554795"/>
              <a:ext cx="198928" cy="174319"/>
            </a:xfrm>
            <a:custGeom>
              <a:avLst/>
              <a:gdLst>
                <a:gd name="T0" fmla="*/ 81 w 97"/>
                <a:gd name="T1" fmla="*/ 0 h 85"/>
                <a:gd name="T2" fmla="*/ 19 w 97"/>
                <a:gd name="T3" fmla="*/ 0 h 85"/>
                <a:gd name="T4" fmla="*/ 0 w 97"/>
                <a:gd name="T5" fmla="*/ 42 h 85"/>
                <a:gd name="T6" fmla="*/ 19 w 97"/>
                <a:gd name="T7" fmla="*/ 85 h 85"/>
                <a:gd name="T8" fmla="*/ 81 w 97"/>
                <a:gd name="T9" fmla="*/ 85 h 85"/>
                <a:gd name="T10" fmla="*/ 97 w 97"/>
                <a:gd name="T11" fmla="*/ 42 h 85"/>
                <a:gd name="T12" fmla="*/ 81 w 97"/>
                <a:gd name="T13" fmla="*/ 0 h 85"/>
                <a:gd name="T14" fmla="*/ 81 w 97"/>
                <a:gd name="T15" fmla="*/ 0 h 85"/>
                <a:gd name="T16" fmla="*/ 81 w 97"/>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5">
                  <a:moveTo>
                    <a:pt x="81" y="0"/>
                  </a:moveTo>
                  <a:lnTo>
                    <a:pt x="19" y="0"/>
                  </a:lnTo>
                  <a:lnTo>
                    <a:pt x="0" y="42"/>
                  </a:lnTo>
                  <a:lnTo>
                    <a:pt x="19" y="85"/>
                  </a:lnTo>
                  <a:lnTo>
                    <a:pt x="81" y="85"/>
                  </a:lnTo>
                  <a:lnTo>
                    <a:pt x="97" y="42"/>
                  </a:lnTo>
                  <a:lnTo>
                    <a:pt x="81" y="0"/>
                  </a:lnTo>
                  <a:lnTo>
                    <a:pt x="81" y="0"/>
                  </a:lnTo>
                  <a:lnTo>
                    <a:pt x="81"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2" name="Freeform 89"/>
            <p:cNvSpPr>
              <a:spLocks/>
            </p:cNvSpPr>
            <p:nvPr/>
          </p:nvSpPr>
          <p:spPr bwMode="auto">
            <a:xfrm>
              <a:off x="5635695" y="4145428"/>
              <a:ext cx="192776" cy="174319"/>
            </a:xfrm>
            <a:custGeom>
              <a:avLst/>
              <a:gdLst>
                <a:gd name="T0" fmla="*/ 78 w 94"/>
                <a:gd name="T1" fmla="*/ 0 h 85"/>
                <a:gd name="T2" fmla="*/ 19 w 94"/>
                <a:gd name="T3" fmla="*/ 0 h 85"/>
                <a:gd name="T4" fmla="*/ 0 w 94"/>
                <a:gd name="T5" fmla="*/ 43 h 85"/>
                <a:gd name="T6" fmla="*/ 19 w 94"/>
                <a:gd name="T7" fmla="*/ 85 h 85"/>
                <a:gd name="T8" fmla="*/ 78 w 94"/>
                <a:gd name="T9" fmla="*/ 85 h 85"/>
                <a:gd name="T10" fmla="*/ 94 w 94"/>
                <a:gd name="T11" fmla="*/ 43 h 85"/>
                <a:gd name="T12" fmla="*/ 78 w 94"/>
                <a:gd name="T13" fmla="*/ 0 h 85"/>
                <a:gd name="T14" fmla="*/ 78 w 94"/>
                <a:gd name="T15" fmla="*/ 0 h 85"/>
                <a:gd name="T16" fmla="*/ 78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8" y="0"/>
                  </a:moveTo>
                  <a:lnTo>
                    <a:pt x="19" y="0"/>
                  </a:lnTo>
                  <a:lnTo>
                    <a:pt x="0" y="43"/>
                  </a:lnTo>
                  <a:lnTo>
                    <a:pt x="19" y="85"/>
                  </a:lnTo>
                  <a:lnTo>
                    <a:pt x="78" y="85"/>
                  </a:lnTo>
                  <a:lnTo>
                    <a:pt x="94" y="43"/>
                  </a:lnTo>
                  <a:lnTo>
                    <a:pt x="78" y="0"/>
                  </a:lnTo>
                  <a:lnTo>
                    <a:pt x="78" y="0"/>
                  </a:lnTo>
                  <a:lnTo>
                    <a:pt x="7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3" name="Freeform 90"/>
            <p:cNvSpPr>
              <a:spLocks/>
            </p:cNvSpPr>
            <p:nvPr/>
          </p:nvSpPr>
          <p:spPr bwMode="auto">
            <a:xfrm>
              <a:off x="5828471" y="2531441"/>
              <a:ext cx="174319" cy="180471"/>
            </a:xfrm>
            <a:custGeom>
              <a:avLst/>
              <a:gdLst>
                <a:gd name="T0" fmla="*/ 85 w 85"/>
                <a:gd name="T1" fmla="*/ 0 h 88"/>
                <a:gd name="T2" fmla="*/ 85 w 85"/>
                <a:gd name="T3" fmla="*/ 88 h 88"/>
                <a:gd name="T4" fmla="*/ 0 w 85"/>
                <a:gd name="T5" fmla="*/ 88 h 88"/>
                <a:gd name="T6" fmla="*/ 0 w 85"/>
                <a:gd name="T7" fmla="*/ 0 h 88"/>
                <a:gd name="T8" fmla="*/ 85 w 85"/>
                <a:gd name="T9" fmla="*/ 0 h 88"/>
                <a:gd name="T10" fmla="*/ 85 w 85"/>
                <a:gd name="T11" fmla="*/ 0 h 88"/>
              </a:gdLst>
              <a:ahLst/>
              <a:cxnLst>
                <a:cxn ang="0">
                  <a:pos x="T0" y="T1"/>
                </a:cxn>
                <a:cxn ang="0">
                  <a:pos x="T2" y="T3"/>
                </a:cxn>
                <a:cxn ang="0">
                  <a:pos x="T4" y="T5"/>
                </a:cxn>
                <a:cxn ang="0">
                  <a:pos x="T6" y="T7"/>
                </a:cxn>
                <a:cxn ang="0">
                  <a:pos x="T8" y="T9"/>
                </a:cxn>
                <a:cxn ang="0">
                  <a:pos x="T10" y="T11"/>
                </a:cxn>
              </a:cxnLst>
              <a:rect l="0" t="0" r="r" b="b"/>
              <a:pathLst>
                <a:path w="85" h="88">
                  <a:moveTo>
                    <a:pt x="85" y="0"/>
                  </a:moveTo>
                  <a:lnTo>
                    <a:pt x="85" y="88"/>
                  </a:lnTo>
                  <a:lnTo>
                    <a:pt x="0" y="88"/>
                  </a:lnTo>
                  <a:lnTo>
                    <a:pt x="0" y="0"/>
                  </a:lnTo>
                  <a:lnTo>
                    <a:pt x="85" y="0"/>
                  </a:lnTo>
                  <a:lnTo>
                    <a:pt x="8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4" name="Freeform 91"/>
            <p:cNvSpPr>
              <a:spLocks/>
            </p:cNvSpPr>
            <p:nvPr/>
          </p:nvSpPr>
          <p:spPr bwMode="auto">
            <a:xfrm>
              <a:off x="5291159" y="3429695"/>
              <a:ext cx="127150" cy="125099"/>
            </a:xfrm>
            <a:custGeom>
              <a:avLst/>
              <a:gdLst>
                <a:gd name="T0" fmla="*/ 62 w 62"/>
                <a:gd name="T1" fmla="*/ 0 h 61"/>
                <a:gd name="T2" fmla="*/ 62 w 62"/>
                <a:gd name="T3" fmla="*/ 61 h 61"/>
                <a:gd name="T4" fmla="*/ 0 w 62"/>
                <a:gd name="T5" fmla="*/ 61 h 61"/>
                <a:gd name="T6" fmla="*/ 0 w 62"/>
                <a:gd name="T7" fmla="*/ 0 h 61"/>
                <a:gd name="T8" fmla="*/ 62 w 62"/>
                <a:gd name="T9" fmla="*/ 0 h 61"/>
                <a:gd name="T10" fmla="*/ 62 w 62"/>
                <a:gd name="T11" fmla="*/ 0 h 61"/>
              </a:gdLst>
              <a:ahLst/>
              <a:cxnLst>
                <a:cxn ang="0">
                  <a:pos x="T0" y="T1"/>
                </a:cxn>
                <a:cxn ang="0">
                  <a:pos x="T2" y="T3"/>
                </a:cxn>
                <a:cxn ang="0">
                  <a:pos x="T4" y="T5"/>
                </a:cxn>
                <a:cxn ang="0">
                  <a:pos x="T6" y="T7"/>
                </a:cxn>
                <a:cxn ang="0">
                  <a:pos x="T8" y="T9"/>
                </a:cxn>
                <a:cxn ang="0">
                  <a:pos x="T10" y="T11"/>
                </a:cxn>
              </a:cxnLst>
              <a:rect l="0" t="0" r="r" b="b"/>
              <a:pathLst>
                <a:path w="62" h="61">
                  <a:moveTo>
                    <a:pt x="62" y="0"/>
                  </a:moveTo>
                  <a:lnTo>
                    <a:pt x="62" y="61"/>
                  </a:lnTo>
                  <a:lnTo>
                    <a:pt x="0" y="61"/>
                  </a:lnTo>
                  <a:lnTo>
                    <a:pt x="0" y="0"/>
                  </a:lnTo>
                  <a:lnTo>
                    <a:pt x="62" y="0"/>
                  </a:lnTo>
                  <a:lnTo>
                    <a:pt x="62"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5" name="Freeform 92"/>
            <p:cNvSpPr>
              <a:spLocks/>
            </p:cNvSpPr>
            <p:nvPr/>
          </p:nvSpPr>
          <p:spPr bwMode="auto">
            <a:xfrm>
              <a:off x="7360425" y="1858775"/>
              <a:ext cx="174319" cy="174319"/>
            </a:xfrm>
            <a:custGeom>
              <a:avLst/>
              <a:gdLst>
                <a:gd name="T0" fmla="*/ 85 w 85"/>
                <a:gd name="T1" fmla="*/ 0 h 85"/>
                <a:gd name="T2" fmla="*/ 85 w 85"/>
                <a:gd name="T3" fmla="*/ 85 h 85"/>
                <a:gd name="T4" fmla="*/ 0 w 85"/>
                <a:gd name="T5" fmla="*/ 85 h 85"/>
                <a:gd name="T6" fmla="*/ 0 w 85"/>
                <a:gd name="T7" fmla="*/ 0 h 85"/>
                <a:gd name="T8" fmla="*/ 85 w 85"/>
                <a:gd name="T9" fmla="*/ 0 h 85"/>
                <a:gd name="T10" fmla="*/ 85 w 85"/>
                <a:gd name="T11" fmla="*/ 0 h 85"/>
              </a:gdLst>
              <a:ahLst/>
              <a:cxnLst>
                <a:cxn ang="0">
                  <a:pos x="T0" y="T1"/>
                </a:cxn>
                <a:cxn ang="0">
                  <a:pos x="T2" y="T3"/>
                </a:cxn>
                <a:cxn ang="0">
                  <a:pos x="T4" y="T5"/>
                </a:cxn>
                <a:cxn ang="0">
                  <a:pos x="T6" y="T7"/>
                </a:cxn>
                <a:cxn ang="0">
                  <a:pos x="T8" y="T9"/>
                </a:cxn>
                <a:cxn ang="0">
                  <a:pos x="T10" y="T11"/>
                </a:cxn>
              </a:cxnLst>
              <a:rect l="0" t="0" r="r" b="b"/>
              <a:pathLst>
                <a:path w="85" h="85">
                  <a:moveTo>
                    <a:pt x="85" y="0"/>
                  </a:moveTo>
                  <a:lnTo>
                    <a:pt x="85" y="85"/>
                  </a:lnTo>
                  <a:lnTo>
                    <a:pt x="0" y="85"/>
                  </a:lnTo>
                  <a:lnTo>
                    <a:pt x="0" y="0"/>
                  </a:lnTo>
                  <a:lnTo>
                    <a:pt x="85" y="0"/>
                  </a:lnTo>
                  <a:lnTo>
                    <a:pt x="8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6" name="Freeform 93"/>
            <p:cNvSpPr>
              <a:spLocks/>
            </p:cNvSpPr>
            <p:nvPr/>
          </p:nvSpPr>
          <p:spPr bwMode="auto">
            <a:xfrm>
              <a:off x="5586476" y="3884975"/>
              <a:ext cx="174319" cy="168166"/>
            </a:xfrm>
            <a:custGeom>
              <a:avLst/>
              <a:gdLst>
                <a:gd name="T0" fmla="*/ 85 w 85"/>
                <a:gd name="T1" fmla="*/ 0 h 82"/>
                <a:gd name="T2" fmla="*/ 85 w 85"/>
                <a:gd name="T3" fmla="*/ 82 h 82"/>
                <a:gd name="T4" fmla="*/ 0 w 85"/>
                <a:gd name="T5" fmla="*/ 82 h 82"/>
                <a:gd name="T6" fmla="*/ 0 w 85"/>
                <a:gd name="T7" fmla="*/ 0 h 82"/>
                <a:gd name="T8" fmla="*/ 85 w 85"/>
                <a:gd name="T9" fmla="*/ 0 h 82"/>
                <a:gd name="T10" fmla="*/ 85 w 85"/>
                <a:gd name="T11" fmla="*/ 0 h 82"/>
              </a:gdLst>
              <a:ahLst/>
              <a:cxnLst>
                <a:cxn ang="0">
                  <a:pos x="T0" y="T1"/>
                </a:cxn>
                <a:cxn ang="0">
                  <a:pos x="T2" y="T3"/>
                </a:cxn>
                <a:cxn ang="0">
                  <a:pos x="T4" y="T5"/>
                </a:cxn>
                <a:cxn ang="0">
                  <a:pos x="T6" y="T7"/>
                </a:cxn>
                <a:cxn ang="0">
                  <a:pos x="T8" y="T9"/>
                </a:cxn>
                <a:cxn ang="0">
                  <a:pos x="T10" y="T11"/>
                </a:cxn>
              </a:cxnLst>
              <a:rect l="0" t="0" r="r" b="b"/>
              <a:pathLst>
                <a:path w="85" h="82">
                  <a:moveTo>
                    <a:pt x="85" y="0"/>
                  </a:moveTo>
                  <a:lnTo>
                    <a:pt x="85" y="82"/>
                  </a:lnTo>
                  <a:lnTo>
                    <a:pt x="0" y="82"/>
                  </a:lnTo>
                  <a:lnTo>
                    <a:pt x="0" y="0"/>
                  </a:lnTo>
                  <a:lnTo>
                    <a:pt x="85" y="0"/>
                  </a:lnTo>
                  <a:lnTo>
                    <a:pt x="8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7" name="Freeform 94"/>
            <p:cNvSpPr>
              <a:spLocks/>
            </p:cNvSpPr>
            <p:nvPr/>
          </p:nvSpPr>
          <p:spPr bwMode="auto">
            <a:xfrm>
              <a:off x="5732083" y="2227921"/>
              <a:ext cx="209183" cy="196878"/>
            </a:xfrm>
            <a:custGeom>
              <a:avLst/>
              <a:gdLst>
                <a:gd name="T0" fmla="*/ 102 w 102"/>
                <a:gd name="T1" fmla="*/ 49 h 96"/>
                <a:gd name="T2" fmla="*/ 102 w 102"/>
                <a:gd name="T3" fmla="*/ 49 h 96"/>
                <a:gd name="T4" fmla="*/ 0 w 102"/>
                <a:gd name="T5" fmla="*/ 0 h 96"/>
                <a:gd name="T6" fmla="*/ 0 w 102"/>
                <a:gd name="T7" fmla="*/ 96 h 96"/>
                <a:gd name="T8" fmla="*/ 102 w 102"/>
                <a:gd name="T9" fmla="*/ 49 h 96"/>
                <a:gd name="T10" fmla="*/ 102 w 102"/>
                <a:gd name="T11" fmla="*/ 49 h 96"/>
                <a:gd name="T12" fmla="*/ 102 w 102"/>
                <a:gd name="T13" fmla="*/ 49 h 96"/>
              </a:gdLst>
              <a:ahLst/>
              <a:cxnLst>
                <a:cxn ang="0">
                  <a:pos x="T0" y="T1"/>
                </a:cxn>
                <a:cxn ang="0">
                  <a:pos x="T2" y="T3"/>
                </a:cxn>
                <a:cxn ang="0">
                  <a:pos x="T4" y="T5"/>
                </a:cxn>
                <a:cxn ang="0">
                  <a:pos x="T6" y="T7"/>
                </a:cxn>
                <a:cxn ang="0">
                  <a:pos x="T8" y="T9"/>
                </a:cxn>
                <a:cxn ang="0">
                  <a:pos x="T10" y="T11"/>
                </a:cxn>
                <a:cxn ang="0">
                  <a:pos x="T12" y="T13"/>
                </a:cxn>
              </a:cxnLst>
              <a:rect l="0" t="0" r="r" b="b"/>
              <a:pathLst>
                <a:path w="102" h="96">
                  <a:moveTo>
                    <a:pt x="102" y="49"/>
                  </a:moveTo>
                  <a:lnTo>
                    <a:pt x="102" y="49"/>
                  </a:lnTo>
                  <a:lnTo>
                    <a:pt x="0" y="0"/>
                  </a:lnTo>
                  <a:lnTo>
                    <a:pt x="0" y="96"/>
                  </a:lnTo>
                  <a:lnTo>
                    <a:pt x="102" y="49"/>
                  </a:lnTo>
                  <a:lnTo>
                    <a:pt x="102" y="49"/>
                  </a:lnTo>
                  <a:lnTo>
                    <a:pt x="102" y="4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8" name="Freeform 95"/>
            <p:cNvSpPr>
              <a:spLocks/>
            </p:cNvSpPr>
            <p:nvPr/>
          </p:nvSpPr>
          <p:spPr bwMode="auto">
            <a:xfrm>
              <a:off x="7733673" y="2595016"/>
              <a:ext cx="203030" cy="203030"/>
            </a:xfrm>
            <a:custGeom>
              <a:avLst/>
              <a:gdLst>
                <a:gd name="T0" fmla="*/ 50 w 99"/>
                <a:gd name="T1" fmla="*/ 0 h 99"/>
                <a:gd name="T2" fmla="*/ 50 w 99"/>
                <a:gd name="T3" fmla="*/ 0 h 99"/>
                <a:gd name="T4" fmla="*/ 0 w 99"/>
                <a:gd name="T5" fmla="*/ 99 h 99"/>
                <a:gd name="T6" fmla="*/ 99 w 99"/>
                <a:gd name="T7" fmla="*/ 99 h 99"/>
                <a:gd name="T8" fmla="*/ 50 w 99"/>
                <a:gd name="T9" fmla="*/ 0 h 99"/>
                <a:gd name="T10" fmla="*/ 50 w 99"/>
                <a:gd name="T11" fmla="*/ 0 h 99"/>
                <a:gd name="T12" fmla="*/ 50 w 99"/>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50" y="0"/>
                  </a:moveTo>
                  <a:lnTo>
                    <a:pt x="50" y="0"/>
                  </a:lnTo>
                  <a:lnTo>
                    <a:pt x="0" y="99"/>
                  </a:lnTo>
                  <a:lnTo>
                    <a:pt x="99" y="99"/>
                  </a:lnTo>
                  <a:lnTo>
                    <a:pt x="50" y="0"/>
                  </a:lnTo>
                  <a:lnTo>
                    <a:pt x="50" y="0"/>
                  </a:lnTo>
                  <a:lnTo>
                    <a:pt x="5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29" name="Freeform 96"/>
            <p:cNvSpPr>
              <a:spLocks/>
            </p:cNvSpPr>
            <p:nvPr/>
          </p:nvSpPr>
          <p:spPr bwMode="auto">
            <a:xfrm>
              <a:off x="8106920" y="2197159"/>
              <a:ext cx="198928" cy="205081"/>
            </a:xfrm>
            <a:custGeom>
              <a:avLst/>
              <a:gdLst>
                <a:gd name="T0" fmla="*/ 97 w 97"/>
                <a:gd name="T1" fmla="*/ 50 h 100"/>
                <a:gd name="T2" fmla="*/ 97 w 97"/>
                <a:gd name="T3" fmla="*/ 50 h 100"/>
                <a:gd name="T4" fmla="*/ 0 w 97"/>
                <a:gd name="T5" fmla="*/ 0 h 100"/>
                <a:gd name="T6" fmla="*/ 0 w 97"/>
                <a:gd name="T7" fmla="*/ 100 h 100"/>
                <a:gd name="T8" fmla="*/ 97 w 97"/>
                <a:gd name="T9" fmla="*/ 50 h 100"/>
                <a:gd name="T10" fmla="*/ 97 w 97"/>
                <a:gd name="T11" fmla="*/ 50 h 100"/>
                <a:gd name="T12" fmla="*/ 97 w 97"/>
                <a:gd name="T13" fmla="*/ 50 h 100"/>
              </a:gdLst>
              <a:ahLst/>
              <a:cxnLst>
                <a:cxn ang="0">
                  <a:pos x="T0" y="T1"/>
                </a:cxn>
                <a:cxn ang="0">
                  <a:pos x="T2" y="T3"/>
                </a:cxn>
                <a:cxn ang="0">
                  <a:pos x="T4" y="T5"/>
                </a:cxn>
                <a:cxn ang="0">
                  <a:pos x="T6" y="T7"/>
                </a:cxn>
                <a:cxn ang="0">
                  <a:pos x="T8" y="T9"/>
                </a:cxn>
                <a:cxn ang="0">
                  <a:pos x="T10" y="T11"/>
                </a:cxn>
                <a:cxn ang="0">
                  <a:pos x="T12" y="T13"/>
                </a:cxn>
              </a:cxnLst>
              <a:rect l="0" t="0" r="r" b="b"/>
              <a:pathLst>
                <a:path w="97" h="100">
                  <a:moveTo>
                    <a:pt x="97" y="50"/>
                  </a:moveTo>
                  <a:lnTo>
                    <a:pt x="97" y="50"/>
                  </a:lnTo>
                  <a:lnTo>
                    <a:pt x="0" y="0"/>
                  </a:lnTo>
                  <a:lnTo>
                    <a:pt x="0" y="100"/>
                  </a:lnTo>
                  <a:lnTo>
                    <a:pt x="97" y="50"/>
                  </a:lnTo>
                  <a:lnTo>
                    <a:pt x="97" y="50"/>
                  </a:lnTo>
                  <a:lnTo>
                    <a:pt x="97" y="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0" name="Oval 97"/>
            <p:cNvSpPr>
              <a:spLocks noChangeArrowheads="1"/>
            </p:cNvSpPr>
            <p:nvPr/>
          </p:nvSpPr>
          <p:spPr bwMode="auto">
            <a:xfrm>
              <a:off x="7243529" y="2111025"/>
              <a:ext cx="180471" cy="17842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1" name="Oval 98"/>
            <p:cNvSpPr>
              <a:spLocks noChangeArrowheads="1"/>
            </p:cNvSpPr>
            <p:nvPr/>
          </p:nvSpPr>
          <p:spPr bwMode="auto">
            <a:xfrm>
              <a:off x="5941265" y="4159783"/>
              <a:ext cx="145607" cy="14560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2" name="Oval 99"/>
            <p:cNvSpPr>
              <a:spLocks noChangeArrowheads="1"/>
            </p:cNvSpPr>
            <p:nvPr/>
          </p:nvSpPr>
          <p:spPr bwMode="auto">
            <a:xfrm>
              <a:off x="5539307" y="4407931"/>
              <a:ext cx="139455" cy="13945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3" name="Oval 100"/>
            <p:cNvSpPr>
              <a:spLocks noChangeArrowheads="1"/>
            </p:cNvSpPr>
            <p:nvPr/>
          </p:nvSpPr>
          <p:spPr bwMode="auto">
            <a:xfrm>
              <a:off x="5465478" y="2828808"/>
              <a:ext cx="145607" cy="14355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4" name="Oval 101"/>
            <p:cNvSpPr>
              <a:spLocks noChangeArrowheads="1"/>
            </p:cNvSpPr>
            <p:nvPr/>
          </p:nvSpPr>
          <p:spPr bwMode="auto">
            <a:xfrm>
              <a:off x="6464222" y="1776743"/>
              <a:ext cx="145607" cy="14560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5" name="Freeform 102"/>
            <p:cNvSpPr>
              <a:spLocks/>
            </p:cNvSpPr>
            <p:nvPr/>
          </p:nvSpPr>
          <p:spPr bwMode="auto">
            <a:xfrm>
              <a:off x="8285340" y="2687302"/>
              <a:ext cx="287113" cy="248148"/>
            </a:xfrm>
            <a:custGeom>
              <a:avLst/>
              <a:gdLst>
                <a:gd name="T0" fmla="*/ 114 w 140"/>
                <a:gd name="T1" fmla="*/ 0 h 121"/>
                <a:gd name="T2" fmla="*/ 26 w 140"/>
                <a:gd name="T3" fmla="*/ 0 h 121"/>
                <a:gd name="T4" fmla="*/ 0 w 140"/>
                <a:gd name="T5" fmla="*/ 59 h 121"/>
                <a:gd name="T6" fmla="*/ 26 w 140"/>
                <a:gd name="T7" fmla="*/ 121 h 121"/>
                <a:gd name="T8" fmla="*/ 114 w 140"/>
                <a:gd name="T9" fmla="*/ 121 h 121"/>
                <a:gd name="T10" fmla="*/ 140 w 140"/>
                <a:gd name="T11" fmla="*/ 59 h 121"/>
                <a:gd name="T12" fmla="*/ 114 w 140"/>
                <a:gd name="T13" fmla="*/ 0 h 121"/>
                <a:gd name="T14" fmla="*/ 114 w 140"/>
                <a:gd name="T15" fmla="*/ 0 h 121"/>
                <a:gd name="T16" fmla="*/ 114 w 14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21">
                  <a:moveTo>
                    <a:pt x="114" y="0"/>
                  </a:moveTo>
                  <a:lnTo>
                    <a:pt x="26" y="0"/>
                  </a:lnTo>
                  <a:lnTo>
                    <a:pt x="0" y="59"/>
                  </a:lnTo>
                  <a:lnTo>
                    <a:pt x="26" y="121"/>
                  </a:lnTo>
                  <a:lnTo>
                    <a:pt x="114" y="121"/>
                  </a:lnTo>
                  <a:lnTo>
                    <a:pt x="140" y="59"/>
                  </a:lnTo>
                  <a:lnTo>
                    <a:pt x="114" y="0"/>
                  </a:lnTo>
                  <a:lnTo>
                    <a:pt x="114" y="0"/>
                  </a:lnTo>
                  <a:lnTo>
                    <a:pt x="11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6" name="Freeform 103"/>
            <p:cNvSpPr>
              <a:spLocks/>
            </p:cNvSpPr>
            <p:nvPr/>
          </p:nvSpPr>
          <p:spPr bwMode="auto">
            <a:xfrm>
              <a:off x="8305848" y="2406342"/>
              <a:ext cx="192776" cy="174319"/>
            </a:xfrm>
            <a:custGeom>
              <a:avLst/>
              <a:gdLst>
                <a:gd name="T0" fmla="*/ 78 w 94"/>
                <a:gd name="T1" fmla="*/ 0 h 85"/>
                <a:gd name="T2" fmla="*/ 19 w 94"/>
                <a:gd name="T3" fmla="*/ 0 h 85"/>
                <a:gd name="T4" fmla="*/ 0 w 94"/>
                <a:gd name="T5" fmla="*/ 42 h 85"/>
                <a:gd name="T6" fmla="*/ 19 w 94"/>
                <a:gd name="T7" fmla="*/ 85 h 85"/>
                <a:gd name="T8" fmla="*/ 78 w 94"/>
                <a:gd name="T9" fmla="*/ 85 h 85"/>
                <a:gd name="T10" fmla="*/ 94 w 94"/>
                <a:gd name="T11" fmla="*/ 42 h 85"/>
                <a:gd name="T12" fmla="*/ 78 w 94"/>
                <a:gd name="T13" fmla="*/ 0 h 85"/>
                <a:gd name="T14" fmla="*/ 78 w 94"/>
                <a:gd name="T15" fmla="*/ 0 h 85"/>
                <a:gd name="T16" fmla="*/ 78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78" y="0"/>
                  </a:moveTo>
                  <a:lnTo>
                    <a:pt x="19" y="0"/>
                  </a:lnTo>
                  <a:lnTo>
                    <a:pt x="0" y="42"/>
                  </a:lnTo>
                  <a:lnTo>
                    <a:pt x="19" y="85"/>
                  </a:lnTo>
                  <a:lnTo>
                    <a:pt x="78" y="85"/>
                  </a:lnTo>
                  <a:lnTo>
                    <a:pt x="94" y="42"/>
                  </a:lnTo>
                  <a:lnTo>
                    <a:pt x="78" y="0"/>
                  </a:lnTo>
                  <a:lnTo>
                    <a:pt x="78" y="0"/>
                  </a:lnTo>
                  <a:lnTo>
                    <a:pt x="7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7" name="Freeform 104"/>
            <p:cNvSpPr>
              <a:spLocks/>
            </p:cNvSpPr>
            <p:nvPr/>
          </p:nvSpPr>
          <p:spPr bwMode="auto">
            <a:xfrm>
              <a:off x="8232019" y="3253326"/>
              <a:ext cx="198928" cy="170217"/>
            </a:xfrm>
            <a:custGeom>
              <a:avLst/>
              <a:gdLst>
                <a:gd name="T0" fmla="*/ 78 w 97"/>
                <a:gd name="T1" fmla="*/ 0 h 83"/>
                <a:gd name="T2" fmla="*/ 19 w 97"/>
                <a:gd name="T3" fmla="*/ 0 h 83"/>
                <a:gd name="T4" fmla="*/ 0 w 97"/>
                <a:gd name="T5" fmla="*/ 41 h 83"/>
                <a:gd name="T6" fmla="*/ 19 w 97"/>
                <a:gd name="T7" fmla="*/ 83 h 83"/>
                <a:gd name="T8" fmla="*/ 78 w 97"/>
                <a:gd name="T9" fmla="*/ 83 h 83"/>
                <a:gd name="T10" fmla="*/ 97 w 97"/>
                <a:gd name="T11" fmla="*/ 41 h 83"/>
                <a:gd name="T12" fmla="*/ 78 w 97"/>
                <a:gd name="T13" fmla="*/ 0 h 83"/>
                <a:gd name="T14" fmla="*/ 78 w 97"/>
                <a:gd name="T15" fmla="*/ 0 h 83"/>
                <a:gd name="T16" fmla="*/ 78 w 97"/>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3">
                  <a:moveTo>
                    <a:pt x="78" y="0"/>
                  </a:moveTo>
                  <a:lnTo>
                    <a:pt x="19" y="0"/>
                  </a:lnTo>
                  <a:lnTo>
                    <a:pt x="0" y="41"/>
                  </a:lnTo>
                  <a:lnTo>
                    <a:pt x="19" y="83"/>
                  </a:lnTo>
                  <a:lnTo>
                    <a:pt x="78" y="83"/>
                  </a:lnTo>
                  <a:lnTo>
                    <a:pt x="97" y="41"/>
                  </a:lnTo>
                  <a:lnTo>
                    <a:pt x="78" y="0"/>
                  </a:lnTo>
                  <a:lnTo>
                    <a:pt x="78" y="0"/>
                  </a:lnTo>
                  <a:lnTo>
                    <a:pt x="7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8" name="Freeform 105"/>
            <p:cNvSpPr>
              <a:spLocks/>
            </p:cNvSpPr>
            <p:nvPr/>
          </p:nvSpPr>
          <p:spPr bwMode="auto">
            <a:xfrm>
              <a:off x="8014633" y="4418185"/>
              <a:ext cx="198928" cy="174319"/>
            </a:xfrm>
            <a:custGeom>
              <a:avLst/>
              <a:gdLst>
                <a:gd name="T0" fmla="*/ 78 w 97"/>
                <a:gd name="T1" fmla="*/ 0 h 85"/>
                <a:gd name="T2" fmla="*/ 19 w 97"/>
                <a:gd name="T3" fmla="*/ 0 h 85"/>
                <a:gd name="T4" fmla="*/ 0 w 97"/>
                <a:gd name="T5" fmla="*/ 42 h 85"/>
                <a:gd name="T6" fmla="*/ 19 w 97"/>
                <a:gd name="T7" fmla="*/ 85 h 85"/>
                <a:gd name="T8" fmla="*/ 78 w 97"/>
                <a:gd name="T9" fmla="*/ 85 h 85"/>
                <a:gd name="T10" fmla="*/ 97 w 97"/>
                <a:gd name="T11" fmla="*/ 42 h 85"/>
                <a:gd name="T12" fmla="*/ 78 w 97"/>
                <a:gd name="T13" fmla="*/ 0 h 85"/>
                <a:gd name="T14" fmla="*/ 78 w 97"/>
                <a:gd name="T15" fmla="*/ 0 h 85"/>
                <a:gd name="T16" fmla="*/ 78 w 97"/>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5">
                  <a:moveTo>
                    <a:pt x="78" y="0"/>
                  </a:moveTo>
                  <a:lnTo>
                    <a:pt x="19" y="0"/>
                  </a:lnTo>
                  <a:lnTo>
                    <a:pt x="0" y="42"/>
                  </a:lnTo>
                  <a:lnTo>
                    <a:pt x="19" y="85"/>
                  </a:lnTo>
                  <a:lnTo>
                    <a:pt x="78" y="85"/>
                  </a:lnTo>
                  <a:lnTo>
                    <a:pt x="97" y="42"/>
                  </a:lnTo>
                  <a:lnTo>
                    <a:pt x="78" y="0"/>
                  </a:lnTo>
                  <a:lnTo>
                    <a:pt x="78" y="0"/>
                  </a:lnTo>
                  <a:lnTo>
                    <a:pt x="7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39" name="Freeform 106"/>
            <p:cNvSpPr>
              <a:spLocks/>
            </p:cNvSpPr>
            <p:nvPr/>
          </p:nvSpPr>
          <p:spPr bwMode="auto">
            <a:xfrm>
              <a:off x="6283751" y="4465354"/>
              <a:ext cx="194827" cy="174319"/>
            </a:xfrm>
            <a:custGeom>
              <a:avLst/>
              <a:gdLst>
                <a:gd name="T0" fmla="*/ 76 w 95"/>
                <a:gd name="T1" fmla="*/ 0 h 85"/>
                <a:gd name="T2" fmla="*/ 17 w 95"/>
                <a:gd name="T3" fmla="*/ 0 h 85"/>
                <a:gd name="T4" fmla="*/ 0 w 95"/>
                <a:gd name="T5" fmla="*/ 43 h 85"/>
                <a:gd name="T6" fmla="*/ 17 w 95"/>
                <a:gd name="T7" fmla="*/ 85 h 85"/>
                <a:gd name="T8" fmla="*/ 76 w 95"/>
                <a:gd name="T9" fmla="*/ 85 h 85"/>
                <a:gd name="T10" fmla="*/ 95 w 95"/>
                <a:gd name="T11" fmla="*/ 43 h 85"/>
                <a:gd name="T12" fmla="*/ 76 w 95"/>
                <a:gd name="T13" fmla="*/ 0 h 85"/>
                <a:gd name="T14" fmla="*/ 76 w 95"/>
                <a:gd name="T15" fmla="*/ 0 h 85"/>
                <a:gd name="T16" fmla="*/ 76 w 95"/>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5">
                  <a:moveTo>
                    <a:pt x="76" y="0"/>
                  </a:moveTo>
                  <a:lnTo>
                    <a:pt x="17" y="0"/>
                  </a:lnTo>
                  <a:lnTo>
                    <a:pt x="0" y="43"/>
                  </a:lnTo>
                  <a:lnTo>
                    <a:pt x="17" y="85"/>
                  </a:lnTo>
                  <a:lnTo>
                    <a:pt x="76" y="85"/>
                  </a:lnTo>
                  <a:lnTo>
                    <a:pt x="95" y="43"/>
                  </a:lnTo>
                  <a:lnTo>
                    <a:pt x="76" y="0"/>
                  </a:lnTo>
                  <a:lnTo>
                    <a:pt x="76" y="0"/>
                  </a:lnTo>
                  <a:lnTo>
                    <a:pt x="7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0" name="Freeform 107"/>
            <p:cNvSpPr>
              <a:spLocks/>
            </p:cNvSpPr>
            <p:nvPr/>
          </p:nvSpPr>
          <p:spPr bwMode="auto">
            <a:xfrm>
              <a:off x="7448610" y="4736061"/>
              <a:ext cx="192776" cy="170217"/>
            </a:xfrm>
            <a:custGeom>
              <a:avLst/>
              <a:gdLst>
                <a:gd name="T0" fmla="*/ 77 w 94"/>
                <a:gd name="T1" fmla="*/ 0 h 83"/>
                <a:gd name="T2" fmla="*/ 18 w 94"/>
                <a:gd name="T3" fmla="*/ 0 h 83"/>
                <a:gd name="T4" fmla="*/ 0 w 94"/>
                <a:gd name="T5" fmla="*/ 41 h 83"/>
                <a:gd name="T6" fmla="*/ 18 w 94"/>
                <a:gd name="T7" fmla="*/ 83 h 83"/>
                <a:gd name="T8" fmla="*/ 77 w 94"/>
                <a:gd name="T9" fmla="*/ 83 h 83"/>
                <a:gd name="T10" fmla="*/ 94 w 94"/>
                <a:gd name="T11" fmla="*/ 41 h 83"/>
                <a:gd name="T12" fmla="*/ 77 w 94"/>
                <a:gd name="T13" fmla="*/ 0 h 83"/>
                <a:gd name="T14" fmla="*/ 77 w 94"/>
                <a:gd name="T15" fmla="*/ 0 h 83"/>
                <a:gd name="T16" fmla="*/ 7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77" y="0"/>
                  </a:moveTo>
                  <a:lnTo>
                    <a:pt x="18" y="0"/>
                  </a:lnTo>
                  <a:lnTo>
                    <a:pt x="0" y="41"/>
                  </a:lnTo>
                  <a:lnTo>
                    <a:pt x="18" y="83"/>
                  </a:lnTo>
                  <a:lnTo>
                    <a:pt x="77" y="83"/>
                  </a:lnTo>
                  <a:lnTo>
                    <a:pt x="94" y="41"/>
                  </a:lnTo>
                  <a:lnTo>
                    <a:pt x="77" y="0"/>
                  </a:lnTo>
                  <a:lnTo>
                    <a:pt x="77" y="0"/>
                  </a:lnTo>
                  <a:lnTo>
                    <a:pt x="7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1" name="Freeform 108"/>
            <p:cNvSpPr>
              <a:spLocks/>
            </p:cNvSpPr>
            <p:nvPr/>
          </p:nvSpPr>
          <p:spPr bwMode="auto">
            <a:xfrm>
              <a:off x="6595474" y="4592504"/>
              <a:ext cx="227640" cy="227640"/>
            </a:xfrm>
            <a:custGeom>
              <a:avLst/>
              <a:gdLst>
                <a:gd name="T0" fmla="*/ 111 w 111"/>
                <a:gd name="T1" fmla="*/ 0 h 111"/>
                <a:gd name="T2" fmla="*/ 111 w 111"/>
                <a:gd name="T3" fmla="*/ 111 h 111"/>
                <a:gd name="T4" fmla="*/ 0 w 111"/>
                <a:gd name="T5" fmla="*/ 111 h 111"/>
                <a:gd name="T6" fmla="*/ 0 w 111"/>
                <a:gd name="T7" fmla="*/ 0 h 111"/>
                <a:gd name="T8" fmla="*/ 111 w 111"/>
                <a:gd name="T9" fmla="*/ 0 h 111"/>
                <a:gd name="T10" fmla="*/ 111 w 111"/>
                <a:gd name="T11" fmla="*/ 0 h 111"/>
              </a:gdLst>
              <a:ahLst/>
              <a:cxnLst>
                <a:cxn ang="0">
                  <a:pos x="T0" y="T1"/>
                </a:cxn>
                <a:cxn ang="0">
                  <a:pos x="T2" y="T3"/>
                </a:cxn>
                <a:cxn ang="0">
                  <a:pos x="T4" y="T5"/>
                </a:cxn>
                <a:cxn ang="0">
                  <a:pos x="T6" y="T7"/>
                </a:cxn>
                <a:cxn ang="0">
                  <a:pos x="T8" y="T9"/>
                </a:cxn>
                <a:cxn ang="0">
                  <a:pos x="T10" y="T11"/>
                </a:cxn>
              </a:cxnLst>
              <a:rect l="0" t="0" r="r" b="b"/>
              <a:pathLst>
                <a:path w="111" h="111">
                  <a:moveTo>
                    <a:pt x="111" y="0"/>
                  </a:moveTo>
                  <a:lnTo>
                    <a:pt x="111" y="111"/>
                  </a:lnTo>
                  <a:lnTo>
                    <a:pt x="0" y="111"/>
                  </a:lnTo>
                  <a:lnTo>
                    <a:pt x="0" y="0"/>
                  </a:lnTo>
                  <a:lnTo>
                    <a:pt x="111" y="0"/>
                  </a:lnTo>
                  <a:lnTo>
                    <a:pt x="111"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2" name="Freeform 109"/>
            <p:cNvSpPr>
              <a:spLocks/>
            </p:cNvSpPr>
            <p:nvPr/>
          </p:nvSpPr>
          <p:spPr bwMode="auto">
            <a:xfrm>
              <a:off x="7772638" y="4553539"/>
              <a:ext cx="174319" cy="168166"/>
            </a:xfrm>
            <a:custGeom>
              <a:avLst/>
              <a:gdLst>
                <a:gd name="T0" fmla="*/ 85 w 85"/>
                <a:gd name="T1" fmla="*/ 0 h 82"/>
                <a:gd name="T2" fmla="*/ 85 w 85"/>
                <a:gd name="T3" fmla="*/ 82 h 82"/>
                <a:gd name="T4" fmla="*/ 0 w 85"/>
                <a:gd name="T5" fmla="*/ 82 h 82"/>
                <a:gd name="T6" fmla="*/ 0 w 85"/>
                <a:gd name="T7" fmla="*/ 0 h 82"/>
                <a:gd name="T8" fmla="*/ 85 w 85"/>
                <a:gd name="T9" fmla="*/ 0 h 82"/>
                <a:gd name="T10" fmla="*/ 85 w 85"/>
                <a:gd name="T11" fmla="*/ 0 h 82"/>
              </a:gdLst>
              <a:ahLst/>
              <a:cxnLst>
                <a:cxn ang="0">
                  <a:pos x="T0" y="T1"/>
                </a:cxn>
                <a:cxn ang="0">
                  <a:pos x="T2" y="T3"/>
                </a:cxn>
                <a:cxn ang="0">
                  <a:pos x="T4" y="T5"/>
                </a:cxn>
                <a:cxn ang="0">
                  <a:pos x="T6" y="T7"/>
                </a:cxn>
                <a:cxn ang="0">
                  <a:pos x="T8" y="T9"/>
                </a:cxn>
                <a:cxn ang="0">
                  <a:pos x="T10" y="T11"/>
                </a:cxn>
              </a:cxnLst>
              <a:rect l="0" t="0" r="r" b="b"/>
              <a:pathLst>
                <a:path w="85" h="82">
                  <a:moveTo>
                    <a:pt x="85" y="0"/>
                  </a:moveTo>
                  <a:lnTo>
                    <a:pt x="85" y="82"/>
                  </a:lnTo>
                  <a:lnTo>
                    <a:pt x="0" y="82"/>
                  </a:lnTo>
                  <a:lnTo>
                    <a:pt x="0" y="0"/>
                  </a:lnTo>
                  <a:lnTo>
                    <a:pt x="85" y="0"/>
                  </a:lnTo>
                  <a:lnTo>
                    <a:pt x="8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3" name="Freeform 110"/>
            <p:cNvSpPr>
              <a:spLocks/>
            </p:cNvSpPr>
            <p:nvPr/>
          </p:nvSpPr>
          <p:spPr bwMode="auto">
            <a:xfrm>
              <a:off x="8305848" y="4311543"/>
              <a:ext cx="207132" cy="203030"/>
            </a:xfrm>
            <a:custGeom>
              <a:avLst/>
              <a:gdLst>
                <a:gd name="T0" fmla="*/ 101 w 101"/>
                <a:gd name="T1" fmla="*/ 49 h 99"/>
                <a:gd name="T2" fmla="*/ 101 w 101"/>
                <a:gd name="T3" fmla="*/ 49 h 99"/>
                <a:gd name="T4" fmla="*/ 0 w 101"/>
                <a:gd name="T5" fmla="*/ 0 h 99"/>
                <a:gd name="T6" fmla="*/ 0 w 101"/>
                <a:gd name="T7" fmla="*/ 99 h 99"/>
                <a:gd name="T8" fmla="*/ 101 w 101"/>
                <a:gd name="T9" fmla="*/ 49 h 99"/>
                <a:gd name="T10" fmla="*/ 101 w 101"/>
                <a:gd name="T11" fmla="*/ 49 h 99"/>
                <a:gd name="T12" fmla="*/ 101 w 101"/>
                <a:gd name="T13" fmla="*/ 49 h 99"/>
              </a:gdLst>
              <a:ahLst/>
              <a:cxnLst>
                <a:cxn ang="0">
                  <a:pos x="T0" y="T1"/>
                </a:cxn>
                <a:cxn ang="0">
                  <a:pos x="T2" y="T3"/>
                </a:cxn>
                <a:cxn ang="0">
                  <a:pos x="T4" y="T5"/>
                </a:cxn>
                <a:cxn ang="0">
                  <a:pos x="T6" y="T7"/>
                </a:cxn>
                <a:cxn ang="0">
                  <a:pos x="T8" y="T9"/>
                </a:cxn>
                <a:cxn ang="0">
                  <a:pos x="T10" y="T11"/>
                </a:cxn>
                <a:cxn ang="0">
                  <a:pos x="T12" y="T13"/>
                </a:cxn>
              </a:cxnLst>
              <a:rect l="0" t="0" r="r" b="b"/>
              <a:pathLst>
                <a:path w="101" h="99">
                  <a:moveTo>
                    <a:pt x="101" y="49"/>
                  </a:moveTo>
                  <a:lnTo>
                    <a:pt x="101" y="49"/>
                  </a:lnTo>
                  <a:lnTo>
                    <a:pt x="0" y="0"/>
                  </a:lnTo>
                  <a:lnTo>
                    <a:pt x="0" y="99"/>
                  </a:lnTo>
                  <a:lnTo>
                    <a:pt x="101" y="49"/>
                  </a:lnTo>
                  <a:lnTo>
                    <a:pt x="101" y="49"/>
                  </a:lnTo>
                  <a:lnTo>
                    <a:pt x="101" y="4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4" name="Freeform 111"/>
            <p:cNvSpPr>
              <a:spLocks/>
            </p:cNvSpPr>
            <p:nvPr/>
          </p:nvSpPr>
          <p:spPr bwMode="auto">
            <a:xfrm>
              <a:off x="7097922" y="4881668"/>
              <a:ext cx="205081" cy="205081"/>
            </a:xfrm>
            <a:custGeom>
              <a:avLst/>
              <a:gdLst>
                <a:gd name="T0" fmla="*/ 50 w 100"/>
                <a:gd name="T1" fmla="*/ 0 h 100"/>
                <a:gd name="T2" fmla="*/ 50 w 100"/>
                <a:gd name="T3" fmla="*/ 0 h 100"/>
                <a:gd name="T4" fmla="*/ 0 w 100"/>
                <a:gd name="T5" fmla="*/ 100 h 100"/>
                <a:gd name="T6" fmla="*/ 100 w 100"/>
                <a:gd name="T7" fmla="*/ 100 h 100"/>
                <a:gd name="T8" fmla="*/ 50 w 100"/>
                <a:gd name="T9" fmla="*/ 0 h 100"/>
                <a:gd name="T10" fmla="*/ 50 w 100"/>
                <a:gd name="T11" fmla="*/ 0 h 100"/>
                <a:gd name="T12" fmla="*/ 50 w 100"/>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50" y="0"/>
                  </a:moveTo>
                  <a:lnTo>
                    <a:pt x="50" y="0"/>
                  </a:lnTo>
                  <a:lnTo>
                    <a:pt x="0" y="100"/>
                  </a:lnTo>
                  <a:lnTo>
                    <a:pt x="100" y="100"/>
                  </a:lnTo>
                  <a:lnTo>
                    <a:pt x="50" y="0"/>
                  </a:lnTo>
                  <a:lnTo>
                    <a:pt x="50" y="0"/>
                  </a:lnTo>
                  <a:lnTo>
                    <a:pt x="5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5" name="Freeform 112"/>
            <p:cNvSpPr>
              <a:spLocks/>
            </p:cNvSpPr>
            <p:nvPr/>
          </p:nvSpPr>
          <p:spPr bwMode="auto">
            <a:xfrm>
              <a:off x="5635695" y="3167192"/>
              <a:ext cx="198928" cy="209183"/>
            </a:xfrm>
            <a:custGeom>
              <a:avLst/>
              <a:gdLst>
                <a:gd name="T0" fmla="*/ 50 w 97"/>
                <a:gd name="T1" fmla="*/ 0 h 102"/>
                <a:gd name="T2" fmla="*/ 50 w 97"/>
                <a:gd name="T3" fmla="*/ 0 h 102"/>
                <a:gd name="T4" fmla="*/ 0 w 97"/>
                <a:gd name="T5" fmla="*/ 102 h 102"/>
                <a:gd name="T6" fmla="*/ 97 w 97"/>
                <a:gd name="T7" fmla="*/ 102 h 102"/>
                <a:gd name="T8" fmla="*/ 50 w 97"/>
                <a:gd name="T9" fmla="*/ 0 h 102"/>
                <a:gd name="T10" fmla="*/ 50 w 97"/>
                <a:gd name="T11" fmla="*/ 0 h 102"/>
                <a:gd name="T12" fmla="*/ 50 w 97"/>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97" h="102">
                  <a:moveTo>
                    <a:pt x="50" y="0"/>
                  </a:moveTo>
                  <a:lnTo>
                    <a:pt x="50" y="0"/>
                  </a:lnTo>
                  <a:lnTo>
                    <a:pt x="0" y="102"/>
                  </a:lnTo>
                  <a:lnTo>
                    <a:pt x="97" y="102"/>
                  </a:lnTo>
                  <a:lnTo>
                    <a:pt x="50" y="0"/>
                  </a:lnTo>
                  <a:lnTo>
                    <a:pt x="50" y="0"/>
                  </a:lnTo>
                  <a:lnTo>
                    <a:pt x="5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6" name="Freeform 113"/>
            <p:cNvSpPr>
              <a:spLocks/>
            </p:cNvSpPr>
            <p:nvPr/>
          </p:nvSpPr>
          <p:spPr bwMode="auto">
            <a:xfrm>
              <a:off x="6507289" y="1990027"/>
              <a:ext cx="203030" cy="203030"/>
            </a:xfrm>
            <a:custGeom>
              <a:avLst/>
              <a:gdLst>
                <a:gd name="T0" fmla="*/ 50 w 99"/>
                <a:gd name="T1" fmla="*/ 0 h 99"/>
                <a:gd name="T2" fmla="*/ 50 w 99"/>
                <a:gd name="T3" fmla="*/ 0 h 99"/>
                <a:gd name="T4" fmla="*/ 0 w 99"/>
                <a:gd name="T5" fmla="*/ 99 h 99"/>
                <a:gd name="T6" fmla="*/ 99 w 99"/>
                <a:gd name="T7" fmla="*/ 99 h 99"/>
                <a:gd name="T8" fmla="*/ 50 w 99"/>
                <a:gd name="T9" fmla="*/ 0 h 99"/>
                <a:gd name="T10" fmla="*/ 50 w 99"/>
                <a:gd name="T11" fmla="*/ 0 h 99"/>
                <a:gd name="T12" fmla="*/ 50 w 99"/>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50" y="0"/>
                  </a:moveTo>
                  <a:lnTo>
                    <a:pt x="50" y="0"/>
                  </a:lnTo>
                  <a:lnTo>
                    <a:pt x="0" y="99"/>
                  </a:lnTo>
                  <a:lnTo>
                    <a:pt x="99" y="99"/>
                  </a:lnTo>
                  <a:lnTo>
                    <a:pt x="50" y="0"/>
                  </a:lnTo>
                  <a:lnTo>
                    <a:pt x="50" y="0"/>
                  </a:lnTo>
                  <a:lnTo>
                    <a:pt x="5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7" name="Freeform 114"/>
            <p:cNvSpPr>
              <a:spLocks/>
            </p:cNvSpPr>
            <p:nvPr/>
          </p:nvSpPr>
          <p:spPr bwMode="auto">
            <a:xfrm>
              <a:off x="8373525" y="3419441"/>
              <a:ext cx="203030" cy="203030"/>
            </a:xfrm>
            <a:custGeom>
              <a:avLst/>
              <a:gdLst>
                <a:gd name="T0" fmla="*/ 49 w 99"/>
                <a:gd name="T1" fmla="*/ 0 h 99"/>
                <a:gd name="T2" fmla="*/ 49 w 99"/>
                <a:gd name="T3" fmla="*/ 0 h 99"/>
                <a:gd name="T4" fmla="*/ 0 w 99"/>
                <a:gd name="T5" fmla="*/ 99 h 99"/>
                <a:gd name="T6" fmla="*/ 99 w 99"/>
                <a:gd name="T7" fmla="*/ 99 h 99"/>
                <a:gd name="T8" fmla="*/ 49 w 99"/>
                <a:gd name="T9" fmla="*/ 0 h 99"/>
                <a:gd name="T10" fmla="*/ 49 w 99"/>
                <a:gd name="T11" fmla="*/ 0 h 99"/>
                <a:gd name="T12" fmla="*/ 49 w 99"/>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49" y="0"/>
                  </a:moveTo>
                  <a:lnTo>
                    <a:pt x="49" y="0"/>
                  </a:lnTo>
                  <a:lnTo>
                    <a:pt x="0" y="99"/>
                  </a:lnTo>
                  <a:lnTo>
                    <a:pt x="99" y="99"/>
                  </a:lnTo>
                  <a:lnTo>
                    <a:pt x="49" y="0"/>
                  </a:lnTo>
                  <a:lnTo>
                    <a:pt x="49" y="0"/>
                  </a:lnTo>
                  <a:lnTo>
                    <a:pt x="49"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8" name="Freeform 115"/>
            <p:cNvSpPr>
              <a:spLocks/>
            </p:cNvSpPr>
            <p:nvPr/>
          </p:nvSpPr>
          <p:spPr bwMode="auto">
            <a:xfrm>
              <a:off x="7040499" y="1655745"/>
              <a:ext cx="203030" cy="203030"/>
            </a:xfrm>
            <a:custGeom>
              <a:avLst/>
              <a:gdLst>
                <a:gd name="T0" fmla="*/ 50 w 99"/>
                <a:gd name="T1" fmla="*/ 0 h 99"/>
                <a:gd name="T2" fmla="*/ 50 w 99"/>
                <a:gd name="T3" fmla="*/ 0 h 99"/>
                <a:gd name="T4" fmla="*/ 0 w 99"/>
                <a:gd name="T5" fmla="*/ 99 h 99"/>
                <a:gd name="T6" fmla="*/ 99 w 99"/>
                <a:gd name="T7" fmla="*/ 99 h 99"/>
                <a:gd name="T8" fmla="*/ 50 w 99"/>
                <a:gd name="T9" fmla="*/ 0 h 99"/>
                <a:gd name="T10" fmla="*/ 50 w 99"/>
                <a:gd name="T11" fmla="*/ 0 h 99"/>
                <a:gd name="T12" fmla="*/ 50 w 99"/>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50" y="0"/>
                  </a:moveTo>
                  <a:lnTo>
                    <a:pt x="50" y="0"/>
                  </a:lnTo>
                  <a:lnTo>
                    <a:pt x="0" y="99"/>
                  </a:lnTo>
                  <a:lnTo>
                    <a:pt x="99" y="99"/>
                  </a:lnTo>
                  <a:lnTo>
                    <a:pt x="50" y="0"/>
                  </a:lnTo>
                  <a:lnTo>
                    <a:pt x="50" y="0"/>
                  </a:lnTo>
                  <a:lnTo>
                    <a:pt x="5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49" name="Freeform 116"/>
            <p:cNvSpPr>
              <a:spLocks/>
            </p:cNvSpPr>
            <p:nvPr/>
          </p:nvSpPr>
          <p:spPr bwMode="auto">
            <a:xfrm>
              <a:off x="5280905" y="3786536"/>
              <a:ext cx="205081" cy="205081"/>
            </a:xfrm>
            <a:custGeom>
              <a:avLst/>
              <a:gdLst>
                <a:gd name="T0" fmla="*/ 50 w 100"/>
                <a:gd name="T1" fmla="*/ 0 h 100"/>
                <a:gd name="T2" fmla="*/ 50 w 100"/>
                <a:gd name="T3" fmla="*/ 0 h 100"/>
                <a:gd name="T4" fmla="*/ 0 w 100"/>
                <a:gd name="T5" fmla="*/ 100 h 100"/>
                <a:gd name="T6" fmla="*/ 100 w 100"/>
                <a:gd name="T7" fmla="*/ 100 h 100"/>
                <a:gd name="T8" fmla="*/ 50 w 100"/>
                <a:gd name="T9" fmla="*/ 0 h 100"/>
                <a:gd name="T10" fmla="*/ 50 w 100"/>
                <a:gd name="T11" fmla="*/ 0 h 100"/>
                <a:gd name="T12" fmla="*/ 50 w 100"/>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50" y="0"/>
                  </a:moveTo>
                  <a:lnTo>
                    <a:pt x="50" y="0"/>
                  </a:lnTo>
                  <a:lnTo>
                    <a:pt x="0" y="100"/>
                  </a:lnTo>
                  <a:lnTo>
                    <a:pt x="100" y="100"/>
                  </a:lnTo>
                  <a:lnTo>
                    <a:pt x="50" y="0"/>
                  </a:lnTo>
                  <a:lnTo>
                    <a:pt x="50" y="0"/>
                  </a:lnTo>
                  <a:lnTo>
                    <a:pt x="5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0" name="Freeform 117"/>
            <p:cNvSpPr>
              <a:spLocks/>
            </p:cNvSpPr>
            <p:nvPr/>
          </p:nvSpPr>
          <p:spPr bwMode="auto">
            <a:xfrm>
              <a:off x="6236582" y="4717603"/>
              <a:ext cx="203030" cy="203030"/>
            </a:xfrm>
            <a:custGeom>
              <a:avLst/>
              <a:gdLst>
                <a:gd name="T0" fmla="*/ 99 w 99"/>
                <a:gd name="T1" fmla="*/ 50 h 99"/>
                <a:gd name="T2" fmla="*/ 99 w 99"/>
                <a:gd name="T3" fmla="*/ 50 h 99"/>
                <a:gd name="T4" fmla="*/ 0 w 99"/>
                <a:gd name="T5" fmla="*/ 0 h 99"/>
                <a:gd name="T6" fmla="*/ 0 w 99"/>
                <a:gd name="T7" fmla="*/ 99 h 99"/>
                <a:gd name="T8" fmla="*/ 99 w 99"/>
                <a:gd name="T9" fmla="*/ 50 h 99"/>
                <a:gd name="T10" fmla="*/ 99 w 99"/>
                <a:gd name="T11" fmla="*/ 50 h 99"/>
                <a:gd name="T12" fmla="*/ 99 w 99"/>
                <a:gd name="T13" fmla="*/ 50 h 99"/>
              </a:gdLst>
              <a:ahLst/>
              <a:cxnLst>
                <a:cxn ang="0">
                  <a:pos x="T0" y="T1"/>
                </a:cxn>
                <a:cxn ang="0">
                  <a:pos x="T2" y="T3"/>
                </a:cxn>
                <a:cxn ang="0">
                  <a:pos x="T4" y="T5"/>
                </a:cxn>
                <a:cxn ang="0">
                  <a:pos x="T6" y="T7"/>
                </a:cxn>
                <a:cxn ang="0">
                  <a:pos x="T8" y="T9"/>
                </a:cxn>
                <a:cxn ang="0">
                  <a:pos x="T10" y="T11"/>
                </a:cxn>
                <a:cxn ang="0">
                  <a:pos x="T12" y="T13"/>
                </a:cxn>
              </a:cxnLst>
              <a:rect l="0" t="0" r="r" b="b"/>
              <a:pathLst>
                <a:path w="99" h="99">
                  <a:moveTo>
                    <a:pt x="99" y="50"/>
                  </a:moveTo>
                  <a:lnTo>
                    <a:pt x="99" y="50"/>
                  </a:lnTo>
                  <a:lnTo>
                    <a:pt x="0" y="0"/>
                  </a:lnTo>
                  <a:lnTo>
                    <a:pt x="0" y="99"/>
                  </a:lnTo>
                  <a:lnTo>
                    <a:pt x="99" y="50"/>
                  </a:lnTo>
                  <a:lnTo>
                    <a:pt x="99" y="50"/>
                  </a:lnTo>
                  <a:lnTo>
                    <a:pt x="99" y="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1" name="Oval 118"/>
            <p:cNvSpPr>
              <a:spLocks noChangeArrowheads="1"/>
            </p:cNvSpPr>
            <p:nvPr/>
          </p:nvSpPr>
          <p:spPr bwMode="auto">
            <a:xfrm>
              <a:off x="7961312" y="3448152"/>
              <a:ext cx="305571" cy="30557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2" name="Oval 119"/>
            <p:cNvSpPr>
              <a:spLocks noChangeArrowheads="1"/>
            </p:cNvSpPr>
            <p:nvPr/>
          </p:nvSpPr>
          <p:spPr bwMode="auto">
            <a:xfrm>
              <a:off x="8426846" y="3035940"/>
              <a:ext cx="145607" cy="14560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3" name="Oval 120"/>
            <p:cNvSpPr>
              <a:spLocks noChangeArrowheads="1"/>
            </p:cNvSpPr>
            <p:nvPr/>
          </p:nvSpPr>
          <p:spPr bwMode="auto">
            <a:xfrm>
              <a:off x="6901044" y="4746315"/>
              <a:ext cx="143557" cy="14560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4" name="Oval 121"/>
            <p:cNvSpPr>
              <a:spLocks noChangeArrowheads="1"/>
            </p:cNvSpPr>
            <p:nvPr/>
          </p:nvSpPr>
          <p:spPr bwMode="auto">
            <a:xfrm>
              <a:off x="7534744" y="4407931"/>
              <a:ext cx="141506" cy="13945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5" name="Oval 122"/>
            <p:cNvSpPr>
              <a:spLocks noChangeArrowheads="1"/>
            </p:cNvSpPr>
            <p:nvPr/>
          </p:nvSpPr>
          <p:spPr bwMode="auto">
            <a:xfrm>
              <a:off x="7965414" y="2527339"/>
              <a:ext cx="145607" cy="14560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6" name="Freeform 123"/>
            <p:cNvSpPr>
              <a:spLocks/>
            </p:cNvSpPr>
            <p:nvPr/>
          </p:nvSpPr>
          <p:spPr bwMode="auto">
            <a:xfrm>
              <a:off x="7395289" y="2605270"/>
              <a:ext cx="153811" cy="135353"/>
            </a:xfrm>
            <a:custGeom>
              <a:avLst/>
              <a:gdLst>
                <a:gd name="T0" fmla="*/ 18 w 75"/>
                <a:gd name="T1" fmla="*/ 66 h 66"/>
                <a:gd name="T2" fmla="*/ 0 w 75"/>
                <a:gd name="T3" fmla="*/ 33 h 66"/>
                <a:gd name="T4" fmla="*/ 18 w 75"/>
                <a:gd name="T5" fmla="*/ 0 h 66"/>
                <a:gd name="T6" fmla="*/ 56 w 75"/>
                <a:gd name="T7" fmla="*/ 0 h 66"/>
                <a:gd name="T8" fmla="*/ 75 w 75"/>
                <a:gd name="T9" fmla="*/ 33 h 66"/>
                <a:gd name="T10" fmla="*/ 56 w 75"/>
                <a:gd name="T11" fmla="*/ 66 h 66"/>
                <a:gd name="T12" fmla="*/ 18 w 75"/>
                <a:gd name="T13" fmla="*/ 66 h 66"/>
                <a:gd name="T14" fmla="*/ 18 w 75"/>
                <a:gd name="T15" fmla="*/ 66 h 66"/>
                <a:gd name="T16" fmla="*/ 18 w 75"/>
                <a:gd name="T17" fmla="*/ 66 h 66"/>
                <a:gd name="T18" fmla="*/ 18 w 75"/>
                <a:gd name="T19" fmla="*/ 66 h 66"/>
                <a:gd name="T20" fmla="*/ 18 w 75"/>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66">
                  <a:moveTo>
                    <a:pt x="18" y="66"/>
                  </a:moveTo>
                  <a:lnTo>
                    <a:pt x="0" y="33"/>
                  </a:lnTo>
                  <a:lnTo>
                    <a:pt x="18" y="0"/>
                  </a:lnTo>
                  <a:lnTo>
                    <a:pt x="56" y="0"/>
                  </a:lnTo>
                  <a:lnTo>
                    <a:pt x="75" y="33"/>
                  </a:lnTo>
                  <a:lnTo>
                    <a:pt x="56" y="66"/>
                  </a:lnTo>
                  <a:lnTo>
                    <a:pt x="18" y="66"/>
                  </a:lnTo>
                  <a:lnTo>
                    <a:pt x="18" y="66"/>
                  </a:lnTo>
                  <a:lnTo>
                    <a:pt x="18" y="66"/>
                  </a:lnTo>
                  <a:lnTo>
                    <a:pt x="18" y="66"/>
                  </a:lnTo>
                  <a:lnTo>
                    <a:pt x="18" y="6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7" name="Freeform 124"/>
            <p:cNvSpPr>
              <a:spLocks/>
            </p:cNvSpPr>
            <p:nvPr/>
          </p:nvSpPr>
          <p:spPr bwMode="auto">
            <a:xfrm>
              <a:off x="5959723" y="3040041"/>
              <a:ext cx="159963" cy="137404"/>
            </a:xfrm>
            <a:custGeom>
              <a:avLst/>
              <a:gdLst>
                <a:gd name="T0" fmla="*/ 21 w 78"/>
                <a:gd name="T1" fmla="*/ 67 h 67"/>
                <a:gd name="T2" fmla="*/ 0 w 78"/>
                <a:gd name="T3" fmla="*/ 34 h 67"/>
                <a:gd name="T4" fmla="*/ 21 w 78"/>
                <a:gd name="T5" fmla="*/ 0 h 67"/>
                <a:gd name="T6" fmla="*/ 59 w 78"/>
                <a:gd name="T7" fmla="*/ 0 h 67"/>
                <a:gd name="T8" fmla="*/ 78 w 78"/>
                <a:gd name="T9" fmla="*/ 34 h 67"/>
                <a:gd name="T10" fmla="*/ 59 w 78"/>
                <a:gd name="T11" fmla="*/ 67 h 67"/>
                <a:gd name="T12" fmla="*/ 21 w 78"/>
                <a:gd name="T13" fmla="*/ 67 h 67"/>
                <a:gd name="T14" fmla="*/ 21 w 78"/>
                <a:gd name="T15" fmla="*/ 67 h 67"/>
                <a:gd name="T16" fmla="*/ 21 w 78"/>
                <a:gd name="T17" fmla="*/ 67 h 67"/>
                <a:gd name="T18" fmla="*/ 21 w 78"/>
                <a:gd name="T19" fmla="*/ 67 h 67"/>
                <a:gd name="T20" fmla="*/ 21 w 78"/>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7">
                  <a:moveTo>
                    <a:pt x="21" y="67"/>
                  </a:moveTo>
                  <a:lnTo>
                    <a:pt x="0" y="34"/>
                  </a:lnTo>
                  <a:lnTo>
                    <a:pt x="21" y="0"/>
                  </a:lnTo>
                  <a:lnTo>
                    <a:pt x="59" y="0"/>
                  </a:lnTo>
                  <a:lnTo>
                    <a:pt x="78" y="34"/>
                  </a:lnTo>
                  <a:lnTo>
                    <a:pt x="59" y="67"/>
                  </a:lnTo>
                  <a:lnTo>
                    <a:pt x="21" y="67"/>
                  </a:lnTo>
                  <a:lnTo>
                    <a:pt x="21" y="67"/>
                  </a:lnTo>
                  <a:lnTo>
                    <a:pt x="21" y="67"/>
                  </a:lnTo>
                  <a:lnTo>
                    <a:pt x="21" y="67"/>
                  </a:lnTo>
                  <a:lnTo>
                    <a:pt x="21" y="6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8" name="Freeform 125"/>
            <p:cNvSpPr>
              <a:spLocks/>
            </p:cNvSpPr>
            <p:nvPr/>
          </p:nvSpPr>
          <p:spPr bwMode="auto">
            <a:xfrm>
              <a:off x="7467067" y="4112615"/>
              <a:ext cx="110744" cy="96388"/>
            </a:xfrm>
            <a:custGeom>
              <a:avLst/>
              <a:gdLst>
                <a:gd name="T0" fmla="*/ 14 w 54"/>
                <a:gd name="T1" fmla="*/ 47 h 47"/>
                <a:gd name="T2" fmla="*/ 0 w 54"/>
                <a:gd name="T3" fmla="*/ 23 h 47"/>
                <a:gd name="T4" fmla="*/ 14 w 54"/>
                <a:gd name="T5" fmla="*/ 0 h 47"/>
                <a:gd name="T6" fmla="*/ 40 w 54"/>
                <a:gd name="T7" fmla="*/ 0 h 47"/>
                <a:gd name="T8" fmla="*/ 54 w 54"/>
                <a:gd name="T9" fmla="*/ 23 h 47"/>
                <a:gd name="T10" fmla="*/ 40 w 54"/>
                <a:gd name="T11" fmla="*/ 47 h 47"/>
                <a:gd name="T12" fmla="*/ 14 w 54"/>
                <a:gd name="T13" fmla="*/ 47 h 47"/>
                <a:gd name="T14" fmla="*/ 14 w 54"/>
                <a:gd name="T15" fmla="*/ 47 h 47"/>
                <a:gd name="T16" fmla="*/ 14 w 54"/>
                <a:gd name="T17" fmla="*/ 47 h 47"/>
                <a:gd name="T18" fmla="*/ 14 w 54"/>
                <a:gd name="T19" fmla="*/ 47 h 47"/>
                <a:gd name="T20" fmla="*/ 14 w 54"/>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47">
                  <a:moveTo>
                    <a:pt x="14" y="47"/>
                  </a:moveTo>
                  <a:lnTo>
                    <a:pt x="0" y="23"/>
                  </a:lnTo>
                  <a:lnTo>
                    <a:pt x="14" y="0"/>
                  </a:lnTo>
                  <a:lnTo>
                    <a:pt x="40" y="0"/>
                  </a:lnTo>
                  <a:lnTo>
                    <a:pt x="54" y="23"/>
                  </a:lnTo>
                  <a:lnTo>
                    <a:pt x="40" y="47"/>
                  </a:lnTo>
                  <a:lnTo>
                    <a:pt x="14" y="47"/>
                  </a:lnTo>
                  <a:lnTo>
                    <a:pt x="14" y="47"/>
                  </a:lnTo>
                  <a:lnTo>
                    <a:pt x="14" y="47"/>
                  </a:lnTo>
                  <a:lnTo>
                    <a:pt x="14" y="47"/>
                  </a:lnTo>
                  <a:lnTo>
                    <a:pt x="14" y="4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59" name="Freeform 126"/>
            <p:cNvSpPr>
              <a:spLocks/>
            </p:cNvSpPr>
            <p:nvPr/>
          </p:nvSpPr>
          <p:spPr bwMode="auto">
            <a:xfrm>
              <a:off x="5504443" y="3390730"/>
              <a:ext cx="63575" cy="57423"/>
            </a:xfrm>
            <a:custGeom>
              <a:avLst/>
              <a:gdLst>
                <a:gd name="T0" fmla="*/ 7 w 31"/>
                <a:gd name="T1" fmla="*/ 28 h 28"/>
                <a:gd name="T2" fmla="*/ 0 w 31"/>
                <a:gd name="T3" fmla="*/ 14 h 28"/>
                <a:gd name="T4" fmla="*/ 7 w 31"/>
                <a:gd name="T5" fmla="*/ 0 h 28"/>
                <a:gd name="T6" fmla="*/ 24 w 31"/>
                <a:gd name="T7" fmla="*/ 0 h 28"/>
                <a:gd name="T8" fmla="*/ 31 w 31"/>
                <a:gd name="T9" fmla="*/ 14 h 28"/>
                <a:gd name="T10" fmla="*/ 24 w 31"/>
                <a:gd name="T11" fmla="*/ 28 h 28"/>
                <a:gd name="T12" fmla="*/ 7 w 31"/>
                <a:gd name="T13" fmla="*/ 28 h 28"/>
                <a:gd name="T14" fmla="*/ 7 w 31"/>
                <a:gd name="T15" fmla="*/ 28 h 28"/>
                <a:gd name="T16" fmla="*/ 7 w 31"/>
                <a:gd name="T17" fmla="*/ 28 h 28"/>
                <a:gd name="T18" fmla="*/ 7 w 31"/>
                <a:gd name="T19" fmla="*/ 28 h 28"/>
                <a:gd name="T20" fmla="*/ 7 w 31"/>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7" y="28"/>
                  </a:moveTo>
                  <a:lnTo>
                    <a:pt x="0" y="14"/>
                  </a:lnTo>
                  <a:lnTo>
                    <a:pt x="7" y="0"/>
                  </a:lnTo>
                  <a:lnTo>
                    <a:pt x="24" y="0"/>
                  </a:lnTo>
                  <a:lnTo>
                    <a:pt x="31" y="14"/>
                  </a:lnTo>
                  <a:lnTo>
                    <a:pt x="24" y="28"/>
                  </a:lnTo>
                  <a:lnTo>
                    <a:pt x="7" y="28"/>
                  </a:lnTo>
                  <a:lnTo>
                    <a:pt x="7" y="28"/>
                  </a:lnTo>
                  <a:lnTo>
                    <a:pt x="7" y="28"/>
                  </a:lnTo>
                  <a:lnTo>
                    <a:pt x="7" y="28"/>
                  </a:lnTo>
                  <a:lnTo>
                    <a:pt x="7" y="2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0" name="Freeform 127"/>
            <p:cNvSpPr>
              <a:spLocks/>
            </p:cNvSpPr>
            <p:nvPr/>
          </p:nvSpPr>
          <p:spPr bwMode="auto">
            <a:xfrm>
              <a:off x="6230430" y="4077751"/>
              <a:ext cx="123049" cy="141506"/>
            </a:xfrm>
            <a:custGeom>
              <a:avLst/>
              <a:gdLst>
                <a:gd name="T0" fmla="*/ 0 w 60"/>
                <a:gd name="T1" fmla="*/ 17 h 69"/>
                <a:gd name="T2" fmla="*/ 29 w 60"/>
                <a:gd name="T3" fmla="*/ 0 h 69"/>
                <a:gd name="T4" fmla="*/ 60 w 60"/>
                <a:gd name="T5" fmla="*/ 17 h 69"/>
                <a:gd name="T6" fmla="*/ 60 w 60"/>
                <a:gd name="T7" fmla="*/ 50 h 69"/>
                <a:gd name="T8" fmla="*/ 29 w 60"/>
                <a:gd name="T9" fmla="*/ 69 h 69"/>
                <a:gd name="T10" fmla="*/ 0 w 60"/>
                <a:gd name="T11" fmla="*/ 50 h 69"/>
                <a:gd name="T12" fmla="*/ 0 w 60"/>
                <a:gd name="T13" fmla="*/ 17 h 69"/>
                <a:gd name="T14" fmla="*/ 0 w 60"/>
                <a:gd name="T15" fmla="*/ 17 h 69"/>
                <a:gd name="T16" fmla="*/ 0 w 60"/>
                <a:gd name="T17" fmla="*/ 17 h 69"/>
                <a:gd name="T18" fmla="*/ 0 w 60"/>
                <a:gd name="T19" fmla="*/ 17 h 69"/>
                <a:gd name="T20" fmla="*/ 0 w 60"/>
                <a:gd name="T2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9">
                  <a:moveTo>
                    <a:pt x="0" y="17"/>
                  </a:moveTo>
                  <a:lnTo>
                    <a:pt x="29" y="0"/>
                  </a:lnTo>
                  <a:lnTo>
                    <a:pt x="60" y="17"/>
                  </a:lnTo>
                  <a:lnTo>
                    <a:pt x="60" y="50"/>
                  </a:lnTo>
                  <a:lnTo>
                    <a:pt x="29" y="69"/>
                  </a:lnTo>
                  <a:lnTo>
                    <a:pt x="0" y="50"/>
                  </a:lnTo>
                  <a:lnTo>
                    <a:pt x="0" y="17"/>
                  </a:lnTo>
                  <a:lnTo>
                    <a:pt x="0" y="17"/>
                  </a:lnTo>
                  <a:lnTo>
                    <a:pt x="0" y="17"/>
                  </a:lnTo>
                  <a:lnTo>
                    <a:pt x="0" y="17"/>
                  </a:lnTo>
                  <a:lnTo>
                    <a:pt x="0"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1" name="Freeform 128"/>
            <p:cNvSpPr>
              <a:spLocks/>
            </p:cNvSpPr>
            <p:nvPr/>
          </p:nvSpPr>
          <p:spPr bwMode="auto">
            <a:xfrm>
              <a:off x="7054855" y="2541695"/>
              <a:ext cx="88185" cy="106642"/>
            </a:xfrm>
            <a:custGeom>
              <a:avLst/>
              <a:gdLst>
                <a:gd name="T0" fmla="*/ 0 w 43"/>
                <a:gd name="T1" fmla="*/ 12 h 52"/>
                <a:gd name="T2" fmla="*/ 21 w 43"/>
                <a:gd name="T3" fmla="*/ 0 h 52"/>
                <a:gd name="T4" fmla="*/ 43 w 43"/>
                <a:gd name="T5" fmla="*/ 12 h 52"/>
                <a:gd name="T6" fmla="*/ 43 w 43"/>
                <a:gd name="T7" fmla="*/ 40 h 52"/>
                <a:gd name="T8" fmla="*/ 21 w 43"/>
                <a:gd name="T9" fmla="*/ 52 h 52"/>
                <a:gd name="T10" fmla="*/ 0 w 43"/>
                <a:gd name="T11" fmla="*/ 40 h 52"/>
                <a:gd name="T12" fmla="*/ 0 w 43"/>
                <a:gd name="T13" fmla="*/ 12 h 52"/>
                <a:gd name="T14" fmla="*/ 0 w 43"/>
                <a:gd name="T15" fmla="*/ 12 h 52"/>
                <a:gd name="T16" fmla="*/ 0 w 43"/>
                <a:gd name="T17" fmla="*/ 12 h 52"/>
                <a:gd name="T18" fmla="*/ 0 w 43"/>
                <a:gd name="T19" fmla="*/ 12 h 52"/>
                <a:gd name="T20" fmla="*/ 0 w 43"/>
                <a:gd name="T2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52">
                  <a:moveTo>
                    <a:pt x="0" y="12"/>
                  </a:moveTo>
                  <a:lnTo>
                    <a:pt x="21" y="0"/>
                  </a:lnTo>
                  <a:lnTo>
                    <a:pt x="43" y="12"/>
                  </a:lnTo>
                  <a:lnTo>
                    <a:pt x="43" y="40"/>
                  </a:lnTo>
                  <a:lnTo>
                    <a:pt x="21" y="52"/>
                  </a:lnTo>
                  <a:lnTo>
                    <a:pt x="0" y="40"/>
                  </a:lnTo>
                  <a:lnTo>
                    <a:pt x="0" y="12"/>
                  </a:lnTo>
                  <a:lnTo>
                    <a:pt x="0" y="12"/>
                  </a:lnTo>
                  <a:lnTo>
                    <a:pt x="0" y="12"/>
                  </a:lnTo>
                  <a:lnTo>
                    <a:pt x="0" y="12"/>
                  </a:lnTo>
                  <a:lnTo>
                    <a:pt x="0" y="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2" name="Freeform 129"/>
            <p:cNvSpPr>
              <a:spLocks/>
            </p:cNvSpPr>
            <p:nvPr/>
          </p:nvSpPr>
          <p:spPr bwMode="auto">
            <a:xfrm>
              <a:off x="6816961" y="2303801"/>
              <a:ext cx="92286" cy="106642"/>
            </a:xfrm>
            <a:custGeom>
              <a:avLst/>
              <a:gdLst>
                <a:gd name="T0" fmla="*/ 0 w 45"/>
                <a:gd name="T1" fmla="*/ 15 h 52"/>
                <a:gd name="T2" fmla="*/ 22 w 45"/>
                <a:gd name="T3" fmla="*/ 0 h 52"/>
                <a:gd name="T4" fmla="*/ 45 w 45"/>
                <a:gd name="T5" fmla="*/ 15 h 52"/>
                <a:gd name="T6" fmla="*/ 45 w 45"/>
                <a:gd name="T7" fmla="*/ 41 h 52"/>
                <a:gd name="T8" fmla="*/ 22 w 45"/>
                <a:gd name="T9" fmla="*/ 52 h 52"/>
                <a:gd name="T10" fmla="*/ 0 w 45"/>
                <a:gd name="T11" fmla="*/ 41 h 52"/>
                <a:gd name="T12" fmla="*/ 0 w 45"/>
                <a:gd name="T13" fmla="*/ 15 h 52"/>
                <a:gd name="T14" fmla="*/ 0 w 45"/>
                <a:gd name="T15" fmla="*/ 15 h 52"/>
                <a:gd name="T16" fmla="*/ 0 w 45"/>
                <a:gd name="T17" fmla="*/ 15 h 52"/>
                <a:gd name="T18" fmla="*/ 0 w 45"/>
                <a:gd name="T19" fmla="*/ 15 h 52"/>
                <a:gd name="T20" fmla="*/ 0 w 45"/>
                <a:gd name="T21"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2">
                  <a:moveTo>
                    <a:pt x="0" y="15"/>
                  </a:moveTo>
                  <a:lnTo>
                    <a:pt x="22" y="0"/>
                  </a:lnTo>
                  <a:lnTo>
                    <a:pt x="45" y="15"/>
                  </a:lnTo>
                  <a:lnTo>
                    <a:pt x="45" y="41"/>
                  </a:lnTo>
                  <a:lnTo>
                    <a:pt x="22" y="52"/>
                  </a:lnTo>
                  <a:lnTo>
                    <a:pt x="0" y="41"/>
                  </a:lnTo>
                  <a:lnTo>
                    <a:pt x="0" y="15"/>
                  </a:lnTo>
                  <a:lnTo>
                    <a:pt x="0" y="15"/>
                  </a:lnTo>
                  <a:lnTo>
                    <a:pt x="0" y="15"/>
                  </a:lnTo>
                  <a:lnTo>
                    <a:pt x="0" y="15"/>
                  </a:lnTo>
                  <a:lnTo>
                    <a:pt x="0" y="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3" name="Freeform 130"/>
            <p:cNvSpPr>
              <a:spLocks/>
            </p:cNvSpPr>
            <p:nvPr/>
          </p:nvSpPr>
          <p:spPr bwMode="auto">
            <a:xfrm>
              <a:off x="6008942" y="2158194"/>
              <a:ext cx="57423" cy="69728"/>
            </a:xfrm>
            <a:custGeom>
              <a:avLst/>
              <a:gdLst>
                <a:gd name="T0" fmla="*/ 0 w 28"/>
                <a:gd name="T1" fmla="*/ 8 h 34"/>
                <a:gd name="T2" fmla="*/ 16 w 28"/>
                <a:gd name="T3" fmla="*/ 0 h 34"/>
                <a:gd name="T4" fmla="*/ 28 w 28"/>
                <a:gd name="T5" fmla="*/ 8 h 34"/>
                <a:gd name="T6" fmla="*/ 28 w 28"/>
                <a:gd name="T7" fmla="*/ 26 h 34"/>
                <a:gd name="T8" fmla="*/ 16 w 28"/>
                <a:gd name="T9" fmla="*/ 34 h 34"/>
                <a:gd name="T10" fmla="*/ 0 w 28"/>
                <a:gd name="T11" fmla="*/ 26 h 34"/>
                <a:gd name="T12" fmla="*/ 0 w 28"/>
                <a:gd name="T13" fmla="*/ 8 h 34"/>
                <a:gd name="T14" fmla="*/ 0 w 28"/>
                <a:gd name="T15" fmla="*/ 8 h 34"/>
                <a:gd name="T16" fmla="*/ 0 w 28"/>
                <a:gd name="T17" fmla="*/ 8 h 34"/>
                <a:gd name="T18" fmla="*/ 0 w 28"/>
                <a:gd name="T19" fmla="*/ 8 h 34"/>
                <a:gd name="T20" fmla="*/ 0 w 28"/>
                <a:gd name="T2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4">
                  <a:moveTo>
                    <a:pt x="0" y="8"/>
                  </a:moveTo>
                  <a:lnTo>
                    <a:pt x="16" y="0"/>
                  </a:lnTo>
                  <a:lnTo>
                    <a:pt x="28" y="8"/>
                  </a:lnTo>
                  <a:lnTo>
                    <a:pt x="28" y="26"/>
                  </a:lnTo>
                  <a:lnTo>
                    <a:pt x="16" y="34"/>
                  </a:lnTo>
                  <a:lnTo>
                    <a:pt x="0" y="26"/>
                  </a:lnTo>
                  <a:lnTo>
                    <a:pt x="0" y="8"/>
                  </a:lnTo>
                  <a:lnTo>
                    <a:pt x="0" y="8"/>
                  </a:lnTo>
                  <a:lnTo>
                    <a:pt x="0" y="8"/>
                  </a:lnTo>
                  <a:lnTo>
                    <a:pt x="0" y="8"/>
                  </a:lnTo>
                  <a:lnTo>
                    <a:pt x="0" y="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4" name="Freeform 131"/>
            <p:cNvSpPr>
              <a:spLocks/>
            </p:cNvSpPr>
            <p:nvPr/>
          </p:nvSpPr>
          <p:spPr bwMode="auto">
            <a:xfrm>
              <a:off x="6517543" y="2599118"/>
              <a:ext cx="63575" cy="73829"/>
            </a:xfrm>
            <a:custGeom>
              <a:avLst/>
              <a:gdLst>
                <a:gd name="T0" fmla="*/ 0 w 31"/>
                <a:gd name="T1" fmla="*/ 10 h 36"/>
                <a:gd name="T2" fmla="*/ 14 w 31"/>
                <a:gd name="T3" fmla="*/ 0 h 36"/>
                <a:gd name="T4" fmla="*/ 31 w 31"/>
                <a:gd name="T5" fmla="*/ 10 h 36"/>
                <a:gd name="T6" fmla="*/ 31 w 31"/>
                <a:gd name="T7" fmla="*/ 26 h 36"/>
                <a:gd name="T8" fmla="*/ 14 w 31"/>
                <a:gd name="T9" fmla="*/ 36 h 36"/>
                <a:gd name="T10" fmla="*/ 0 w 31"/>
                <a:gd name="T11" fmla="*/ 26 h 36"/>
                <a:gd name="T12" fmla="*/ 0 w 31"/>
                <a:gd name="T13" fmla="*/ 10 h 36"/>
                <a:gd name="T14" fmla="*/ 0 w 31"/>
                <a:gd name="T15" fmla="*/ 10 h 36"/>
                <a:gd name="T16" fmla="*/ 0 w 31"/>
                <a:gd name="T17" fmla="*/ 10 h 36"/>
                <a:gd name="T18" fmla="*/ 0 w 31"/>
                <a:gd name="T19" fmla="*/ 10 h 36"/>
                <a:gd name="T20" fmla="*/ 0 w 31"/>
                <a:gd name="T2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6">
                  <a:moveTo>
                    <a:pt x="0" y="10"/>
                  </a:moveTo>
                  <a:lnTo>
                    <a:pt x="14" y="0"/>
                  </a:lnTo>
                  <a:lnTo>
                    <a:pt x="31" y="10"/>
                  </a:lnTo>
                  <a:lnTo>
                    <a:pt x="31" y="26"/>
                  </a:lnTo>
                  <a:lnTo>
                    <a:pt x="14" y="36"/>
                  </a:lnTo>
                  <a:lnTo>
                    <a:pt x="0" y="26"/>
                  </a:lnTo>
                  <a:lnTo>
                    <a:pt x="0" y="10"/>
                  </a:lnTo>
                  <a:lnTo>
                    <a:pt x="0" y="10"/>
                  </a:lnTo>
                  <a:lnTo>
                    <a:pt x="0" y="10"/>
                  </a:lnTo>
                  <a:lnTo>
                    <a:pt x="0" y="10"/>
                  </a:lnTo>
                  <a:lnTo>
                    <a:pt x="0" y="1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5" name="Freeform 132"/>
            <p:cNvSpPr>
              <a:spLocks/>
            </p:cNvSpPr>
            <p:nvPr/>
          </p:nvSpPr>
          <p:spPr bwMode="auto">
            <a:xfrm>
              <a:off x="5842827" y="3995719"/>
              <a:ext cx="92286" cy="106642"/>
            </a:xfrm>
            <a:custGeom>
              <a:avLst/>
              <a:gdLst>
                <a:gd name="T0" fmla="*/ 0 w 45"/>
                <a:gd name="T1" fmla="*/ 14 h 52"/>
                <a:gd name="T2" fmla="*/ 24 w 45"/>
                <a:gd name="T3" fmla="*/ 0 h 52"/>
                <a:gd name="T4" fmla="*/ 45 w 45"/>
                <a:gd name="T5" fmla="*/ 14 h 52"/>
                <a:gd name="T6" fmla="*/ 45 w 45"/>
                <a:gd name="T7" fmla="*/ 40 h 52"/>
                <a:gd name="T8" fmla="*/ 24 w 45"/>
                <a:gd name="T9" fmla="*/ 52 h 52"/>
                <a:gd name="T10" fmla="*/ 0 w 45"/>
                <a:gd name="T11" fmla="*/ 40 h 52"/>
                <a:gd name="T12" fmla="*/ 0 w 45"/>
                <a:gd name="T13" fmla="*/ 14 h 52"/>
                <a:gd name="T14" fmla="*/ 0 w 45"/>
                <a:gd name="T15" fmla="*/ 14 h 52"/>
                <a:gd name="T16" fmla="*/ 0 w 45"/>
                <a:gd name="T17" fmla="*/ 14 h 52"/>
                <a:gd name="T18" fmla="*/ 0 w 45"/>
                <a:gd name="T19" fmla="*/ 14 h 52"/>
                <a:gd name="T20" fmla="*/ 0 w 45"/>
                <a:gd name="T2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2">
                  <a:moveTo>
                    <a:pt x="0" y="14"/>
                  </a:moveTo>
                  <a:lnTo>
                    <a:pt x="24" y="0"/>
                  </a:lnTo>
                  <a:lnTo>
                    <a:pt x="45" y="14"/>
                  </a:lnTo>
                  <a:lnTo>
                    <a:pt x="45" y="40"/>
                  </a:lnTo>
                  <a:lnTo>
                    <a:pt x="24" y="52"/>
                  </a:lnTo>
                  <a:lnTo>
                    <a:pt x="0" y="40"/>
                  </a:lnTo>
                  <a:lnTo>
                    <a:pt x="0" y="14"/>
                  </a:lnTo>
                  <a:lnTo>
                    <a:pt x="0" y="14"/>
                  </a:lnTo>
                  <a:lnTo>
                    <a:pt x="0" y="14"/>
                  </a:lnTo>
                  <a:lnTo>
                    <a:pt x="0" y="14"/>
                  </a:lnTo>
                  <a:lnTo>
                    <a:pt x="0" y="1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6" name="Freeform 133"/>
            <p:cNvSpPr>
              <a:spLocks/>
            </p:cNvSpPr>
            <p:nvPr/>
          </p:nvSpPr>
          <p:spPr bwMode="auto">
            <a:xfrm>
              <a:off x="7403492" y="2381732"/>
              <a:ext cx="116896" cy="141506"/>
            </a:xfrm>
            <a:custGeom>
              <a:avLst/>
              <a:gdLst>
                <a:gd name="T0" fmla="*/ 0 w 57"/>
                <a:gd name="T1" fmla="*/ 17 h 69"/>
                <a:gd name="T2" fmla="*/ 29 w 57"/>
                <a:gd name="T3" fmla="*/ 0 h 69"/>
                <a:gd name="T4" fmla="*/ 57 w 57"/>
                <a:gd name="T5" fmla="*/ 17 h 69"/>
                <a:gd name="T6" fmla="*/ 57 w 57"/>
                <a:gd name="T7" fmla="*/ 50 h 69"/>
                <a:gd name="T8" fmla="*/ 29 w 57"/>
                <a:gd name="T9" fmla="*/ 69 h 69"/>
                <a:gd name="T10" fmla="*/ 0 w 57"/>
                <a:gd name="T11" fmla="*/ 50 h 69"/>
                <a:gd name="T12" fmla="*/ 0 w 57"/>
                <a:gd name="T13" fmla="*/ 17 h 69"/>
                <a:gd name="T14" fmla="*/ 0 w 57"/>
                <a:gd name="T15" fmla="*/ 17 h 69"/>
                <a:gd name="T16" fmla="*/ 0 w 57"/>
                <a:gd name="T17" fmla="*/ 17 h 69"/>
                <a:gd name="T18" fmla="*/ 0 w 57"/>
                <a:gd name="T19" fmla="*/ 17 h 69"/>
                <a:gd name="T20" fmla="*/ 0 w 57"/>
                <a:gd name="T2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9">
                  <a:moveTo>
                    <a:pt x="0" y="17"/>
                  </a:moveTo>
                  <a:lnTo>
                    <a:pt x="29" y="0"/>
                  </a:lnTo>
                  <a:lnTo>
                    <a:pt x="57" y="17"/>
                  </a:lnTo>
                  <a:lnTo>
                    <a:pt x="57" y="50"/>
                  </a:lnTo>
                  <a:lnTo>
                    <a:pt x="29" y="69"/>
                  </a:lnTo>
                  <a:lnTo>
                    <a:pt x="0" y="50"/>
                  </a:lnTo>
                  <a:lnTo>
                    <a:pt x="0" y="17"/>
                  </a:lnTo>
                  <a:lnTo>
                    <a:pt x="0" y="17"/>
                  </a:lnTo>
                  <a:lnTo>
                    <a:pt x="0" y="17"/>
                  </a:lnTo>
                  <a:lnTo>
                    <a:pt x="0" y="17"/>
                  </a:lnTo>
                  <a:lnTo>
                    <a:pt x="0"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7" name="Freeform 134"/>
            <p:cNvSpPr>
              <a:spLocks/>
            </p:cNvSpPr>
            <p:nvPr/>
          </p:nvSpPr>
          <p:spPr bwMode="auto">
            <a:xfrm>
              <a:off x="6289903" y="2697556"/>
              <a:ext cx="96388" cy="82032"/>
            </a:xfrm>
            <a:custGeom>
              <a:avLst/>
              <a:gdLst>
                <a:gd name="T0" fmla="*/ 38 w 47"/>
                <a:gd name="T1" fmla="*/ 0 h 40"/>
                <a:gd name="T2" fmla="*/ 9 w 47"/>
                <a:gd name="T3" fmla="*/ 0 h 40"/>
                <a:gd name="T4" fmla="*/ 0 w 47"/>
                <a:gd name="T5" fmla="*/ 19 h 40"/>
                <a:gd name="T6" fmla="*/ 9 w 47"/>
                <a:gd name="T7" fmla="*/ 40 h 40"/>
                <a:gd name="T8" fmla="*/ 38 w 47"/>
                <a:gd name="T9" fmla="*/ 40 h 40"/>
                <a:gd name="T10" fmla="*/ 47 w 47"/>
                <a:gd name="T11" fmla="*/ 19 h 40"/>
                <a:gd name="T12" fmla="*/ 38 w 47"/>
                <a:gd name="T13" fmla="*/ 0 h 40"/>
                <a:gd name="T14" fmla="*/ 38 w 47"/>
                <a:gd name="T15" fmla="*/ 0 h 40"/>
                <a:gd name="T16" fmla="*/ 38 w 47"/>
                <a:gd name="T17" fmla="*/ 0 h 40"/>
                <a:gd name="T18" fmla="*/ 38 w 47"/>
                <a:gd name="T19" fmla="*/ 0 h 40"/>
                <a:gd name="T20" fmla="*/ 38 w 47"/>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38" y="0"/>
                  </a:moveTo>
                  <a:lnTo>
                    <a:pt x="9" y="0"/>
                  </a:lnTo>
                  <a:lnTo>
                    <a:pt x="0" y="19"/>
                  </a:lnTo>
                  <a:lnTo>
                    <a:pt x="9" y="40"/>
                  </a:lnTo>
                  <a:lnTo>
                    <a:pt x="38" y="40"/>
                  </a:lnTo>
                  <a:lnTo>
                    <a:pt x="47" y="19"/>
                  </a:lnTo>
                  <a:lnTo>
                    <a:pt x="38" y="0"/>
                  </a:lnTo>
                  <a:lnTo>
                    <a:pt x="38" y="0"/>
                  </a:lnTo>
                  <a:lnTo>
                    <a:pt x="38" y="0"/>
                  </a:lnTo>
                  <a:lnTo>
                    <a:pt x="38" y="0"/>
                  </a:lnTo>
                  <a:lnTo>
                    <a:pt x="3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8" name="Freeform 135"/>
            <p:cNvSpPr>
              <a:spLocks/>
            </p:cNvSpPr>
            <p:nvPr/>
          </p:nvSpPr>
          <p:spPr bwMode="auto">
            <a:xfrm>
              <a:off x="5912554" y="3616319"/>
              <a:ext cx="159963" cy="137404"/>
            </a:xfrm>
            <a:custGeom>
              <a:avLst/>
              <a:gdLst>
                <a:gd name="T0" fmla="*/ 18 w 78"/>
                <a:gd name="T1" fmla="*/ 67 h 67"/>
                <a:gd name="T2" fmla="*/ 0 w 78"/>
                <a:gd name="T3" fmla="*/ 33 h 67"/>
                <a:gd name="T4" fmla="*/ 18 w 78"/>
                <a:gd name="T5" fmla="*/ 0 h 67"/>
                <a:gd name="T6" fmla="*/ 56 w 78"/>
                <a:gd name="T7" fmla="*/ 0 h 67"/>
                <a:gd name="T8" fmla="*/ 78 w 78"/>
                <a:gd name="T9" fmla="*/ 33 h 67"/>
                <a:gd name="T10" fmla="*/ 56 w 78"/>
                <a:gd name="T11" fmla="*/ 67 h 67"/>
                <a:gd name="T12" fmla="*/ 18 w 78"/>
                <a:gd name="T13" fmla="*/ 67 h 67"/>
                <a:gd name="T14" fmla="*/ 18 w 78"/>
                <a:gd name="T15" fmla="*/ 67 h 67"/>
                <a:gd name="T16" fmla="*/ 18 w 78"/>
                <a:gd name="T17" fmla="*/ 67 h 67"/>
                <a:gd name="T18" fmla="*/ 18 w 78"/>
                <a:gd name="T19" fmla="*/ 67 h 67"/>
                <a:gd name="T20" fmla="*/ 18 w 78"/>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7">
                  <a:moveTo>
                    <a:pt x="18" y="67"/>
                  </a:moveTo>
                  <a:lnTo>
                    <a:pt x="0" y="33"/>
                  </a:lnTo>
                  <a:lnTo>
                    <a:pt x="18" y="0"/>
                  </a:lnTo>
                  <a:lnTo>
                    <a:pt x="56" y="0"/>
                  </a:lnTo>
                  <a:lnTo>
                    <a:pt x="78" y="33"/>
                  </a:lnTo>
                  <a:lnTo>
                    <a:pt x="56" y="67"/>
                  </a:lnTo>
                  <a:lnTo>
                    <a:pt x="18" y="67"/>
                  </a:lnTo>
                  <a:lnTo>
                    <a:pt x="18" y="67"/>
                  </a:lnTo>
                  <a:lnTo>
                    <a:pt x="18" y="67"/>
                  </a:lnTo>
                  <a:lnTo>
                    <a:pt x="18" y="67"/>
                  </a:lnTo>
                  <a:lnTo>
                    <a:pt x="18" y="6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69" name="Freeform 136"/>
            <p:cNvSpPr>
              <a:spLocks/>
            </p:cNvSpPr>
            <p:nvPr/>
          </p:nvSpPr>
          <p:spPr bwMode="auto">
            <a:xfrm>
              <a:off x="8014633" y="3234868"/>
              <a:ext cx="116896" cy="141506"/>
            </a:xfrm>
            <a:custGeom>
              <a:avLst/>
              <a:gdLst>
                <a:gd name="T0" fmla="*/ 0 w 57"/>
                <a:gd name="T1" fmla="*/ 17 h 69"/>
                <a:gd name="T2" fmla="*/ 28 w 57"/>
                <a:gd name="T3" fmla="*/ 0 h 69"/>
                <a:gd name="T4" fmla="*/ 57 w 57"/>
                <a:gd name="T5" fmla="*/ 17 h 69"/>
                <a:gd name="T6" fmla="*/ 57 w 57"/>
                <a:gd name="T7" fmla="*/ 52 h 69"/>
                <a:gd name="T8" fmla="*/ 28 w 57"/>
                <a:gd name="T9" fmla="*/ 69 h 69"/>
                <a:gd name="T10" fmla="*/ 0 w 57"/>
                <a:gd name="T11" fmla="*/ 52 h 69"/>
                <a:gd name="T12" fmla="*/ 0 w 57"/>
                <a:gd name="T13" fmla="*/ 17 h 69"/>
                <a:gd name="T14" fmla="*/ 0 w 57"/>
                <a:gd name="T15" fmla="*/ 17 h 69"/>
                <a:gd name="T16" fmla="*/ 0 w 57"/>
                <a:gd name="T17" fmla="*/ 17 h 69"/>
                <a:gd name="T18" fmla="*/ 0 w 57"/>
                <a:gd name="T19" fmla="*/ 17 h 69"/>
                <a:gd name="T20" fmla="*/ 0 w 57"/>
                <a:gd name="T2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9">
                  <a:moveTo>
                    <a:pt x="0" y="17"/>
                  </a:moveTo>
                  <a:lnTo>
                    <a:pt x="28" y="0"/>
                  </a:lnTo>
                  <a:lnTo>
                    <a:pt x="57" y="17"/>
                  </a:lnTo>
                  <a:lnTo>
                    <a:pt x="57" y="52"/>
                  </a:lnTo>
                  <a:lnTo>
                    <a:pt x="28" y="69"/>
                  </a:lnTo>
                  <a:lnTo>
                    <a:pt x="0" y="52"/>
                  </a:lnTo>
                  <a:lnTo>
                    <a:pt x="0" y="17"/>
                  </a:lnTo>
                  <a:lnTo>
                    <a:pt x="0" y="17"/>
                  </a:lnTo>
                  <a:lnTo>
                    <a:pt x="0" y="17"/>
                  </a:lnTo>
                  <a:lnTo>
                    <a:pt x="0" y="17"/>
                  </a:lnTo>
                  <a:lnTo>
                    <a:pt x="0"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0" name="Freeform 137"/>
            <p:cNvSpPr>
              <a:spLocks/>
            </p:cNvSpPr>
            <p:nvPr/>
          </p:nvSpPr>
          <p:spPr bwMode="auto">
            <a:xfrm>
              <a:off x="6884638" y="4500218"/>
              <a:ext cx="92286" cy="106642"/>
            </a:xfrm>
            <a:custGeom>
              <a:avLst/>
              <a:gdLst>
                <a:gd name="T0" fmla="*/ 0 w 45"/>
                <a:gd name="T1" fmla="*/ 11 h 52"/>
                <a:gd name="T2" fmla="*/ 22 w 45"/>
                <a:gd name="T3" fmla="*/ 0 h 52"/>
                <a:gd name="T4" fmla="*/ 45 w 45"/>
                <a:gd name="T5" fmla="*/ 11 h 52"/>
                <a:gd name="T6" fmla="*/ 45 w 45"/>
                <a:gd name="T7" fmla="*/ 40 h 52"/>
                <a:gd name="T8" fmla="*/ 22 w 45"/>
                <a:gd name="T9" fmla="*/ 52 h 52"/>
                <a:gd name="T10" fmla="*/ 0 w 45"/>
                <a:gd name="T11" fmla="*/ 40 h 52"/>
                <a:gd name="T12" fmla="*/ 0 w 45"/>
                <a:gd name="T13" fmla="*/ 11 h 52"/>
                <a:gd name="T14" fmla="*/ 0 w 45"/>
                <a:gd name="T15" fmla="*/ 11 h 52"/>
                <a:gd name="T16" fmla="*/ 0 w 45"/>
                <a:gd name="T17" fmla="*/ 11 h 52"/>
                <a:gd name="T18" fmla="*/ 0 w 45"/>
                <a:gd name="T19" fmla="*/ 11 h 52"/>
                <a:gd name="T20" fmla="*/ 0 w 45"/>
                <a:gd name="T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2">
                  <a:moveTo>
                    <a:pt x="0" y="11"/>
                  </a:moveTo>
                  <a:lnTo>
                    <a:pt x="22" y="0"/>
                  </a:lnTo>
                  <a:lnTo>
                    <a:pt x="45" y="11"/>
                  </a:lnTo>
                  <a:lnTo>
                    <a:pt x="45" y="40"/>
                  </a:lnTo>
                  <a:lnTo>
                    <a:pt x="22" y="52"/>
                  </a:lnTo>
                  <a:lnTo>
                    <a:pt x="0" y="40"/>
                  </a:lnTo>
                  <a:lnTo>
                    <a:pt x="0" y="11"/>
                  </a:lnTo>
                  <a:lnTo>
                    <a:pt x="0" y="11"/>
                  </a:lnTo>
                  <a:lnTo>
                    <a:pt x="0" y="11"/>
                  </a:lnTo>
                  <a:lnTo>
                    <a:pt x="0" y="11"/>
                  </a:lnTo>
                  <a:lnTo>
                    <a:pt x="0" y="1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1" name="Freeform 138"/>
            <p:cNvSpPr>
              <a:spLocks/>
            </p:cNvSpPr>
            <p:nvPr/>
          </p:nvSpPr>
          <p:spPr bwMode="auto">
            <a:xfrm>
              <a:off x="7762384" y="3757825"/>
              <a:ext cx="92286" cy="106642"/>
            </a:xfrm>
            <a:custGeom>
              <a:avLst/>
              <a:gdLst>
                <a:gd name="T0" fmla="*/ 0 w 45"/>
                <a:gd name="T1" fmla="*/ 14 h 52"/>
                <a:gd name="T2" fmla="*/ 21 w 45"/>
                <a:gd name="T3" fmla="*/ 0 h 52"/>
                <a:gd name="T4" fmla="*/ 45 w 45"/>
                <a:gd name="T5" fmla="*/ 14 h 52"/>
                <a:gd name="T6" fmla="*/ 45 w 45"/>
                <a:gd name="T7" fmla="*/ 40 h 52"/>
                <a:gd name="T8" fmla="*/ 21 w 45"/>
                <a:gd name="T9" fmla="*/ 52 h 52"/>
                <a:gd name="T10" fmla="*/ 0 w 45"/>
                <a:gd name="T11" fmla="*/ 40 h 52"/>
                <a:gd name="T12" fmla="*/ 0 w 45"/>
                <a:gd name="T13" fmla="*/ 14 h 52"/>
                <a:gd name="T14" fmla="*/ 0 w 45"/>
                <a:gd name="T15" fmla="*/ 14 h 52"/>
                <a:gd name="T16" fmla="*/ 0 w 45"/>
                <a:gd name="T17" fmla="*/ 14 h 52"/>
                <a:gd name="T18" fmla="*/ 0 w 45"/>
                <a:gd name="T19" fmla="*/ 14 h 52"/>
                <a:gd name="T20" fmla="*/ 0 w 45"/>
                <a:gd name="T21"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2">
                  <a:moveTo>
                    <a:pt x="0" y="14"/>
                  </a:moveTo>
                  <a:lnTo>
                    <a:pt x="21" y="0"/>
                  </a:lnTo>
                  <a:lnTo>
                    <a:pt x="45" y="14"/>
                  </a:lnTo>
                  <a:lnTo>
                    <a:pt x="45" y="40"/>
                  </a:lnTo>
                  <a:lnTo>
                    <a:pt x="21" y="52"/>
                  </a:lnTo>
                  <a:lnTo>
                    <a:pt x="0" y="40"/>
                  </a:lnTo>
                  <a:lnTo>
                    <a:pt x="0" y="14"/>
                  </a:lnTo>
                  <a:lnTo>
                    <a:pt x="0" y="14"/>
                  </a:lnTo>
                  <a:lnTo>
                    <a:pt x="0" y="14"/>
                  </a:lnTo>
                  <a:lnTo>
                    <a:pt x="0" y="14"/>
                  </a:lnTo>
                  <a:lnTo>
                    <a:pt x="0" y="1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2" name="Freeform 139"/>
            <p:cNvSpPr>
              <a:spLocks/>
            </p:cNvSpPr>
            <p:nvPr/>
          </p:nvSpPr>
          <p:spPr bwMode="auto">
            <a:xfrm>
              <a:off x="5732083" y="3480965"/>
              <a:ext cx="63575" cy="69728"/>
            </a:xfrm>
            <a:custGeom>
              <a:avLst/>
              <a:gdLst>
                <a:gd name="T0" fmla="*/ 0 w 31"/>
                <a:gd name="T1" fmla="*/ 8 h 34"/>
                <a:gd name="T2" fmla="*/ 14 w 31"/>
                <a:gd name="T3" fmla="*/ 0 h 34"/>
                <a:gd name="T4" fmla="*/ 31 w 31"/>
                <a:gd name="T5" fmla="*/ 8 h 34"/>
                <a:gd name="T6" fmla="*/ 31 w 31"/>
                <a:gd name="T7" fmla="*/ 24 h 34"/>
                <a:gd name="T8" fmla="*/ 14 w 31"/>
                <a:gd name="T9" fmla="*/ 34 h 34"/>
                <a:gd name="T10" fmla="*/ 0 w 31"/>
                <a:gd name="T11" fmla="*/ 24 h 34"/>
                <a:gd name="T12" fmla="*/ 0 w 31"/>
                <a:gd name="T13" fmla="*/ 8 h 34"/>
                <a:gd name="T14" fmla="*/ 0 w 31"/>
                <a:gd name="T15" fmla="*/ 8 h 34"/>
                <a:gd name="T16" fmla="*/ 0 w 31"/>
                <a:gd name="T17" fmla="*/ 8 h 34"/>
                <a:gd name="T18" fmla="*/ 0 w 31"/>
                <a:gd name="T19" fmla="*/ 8 h 34"/>
                <a:gd name="T20" fmla="*/ 0 w 31"/>
                <a:gd name="T2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0" y="8"/>
                  </a:moveTo>
                  <a:lnTo>
                    <a:pt x="14" y="0"/>
                  </a:lnTo>
                  <a:lnTo>
                    <a:pt x="31" y="8"/>
                  </a:lnTo>
                  <a:lnTo>
                    <a:pt x="31" y="24"/>
                  </a:lnTo>
                  <a:lnTo>
                    <a:pt x="14" y="34"/>
                  </a:lnTo>
                  <a:lnTo>
                    <a:pt x="0" y="24"/>
                  </a:lnTo>
                  <a:lnTo>
                    <a:pt x="0" y="8"/>
                  </a:lnTo>
                  <a:lnTo>
                    <a:pt x="0" y="8"/>
                  </a:lnTo>
                  <a:lnTo>
                    <a:pt x="0" y="8"/>
                  </a:lnTo>
                  <a:lnTo>
                    <a:pt x="0" y="8"/>
                  </a:lnTo>
                  <a:lnTo>
                    <a:pt x="0" y="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3" name="Freeform 140"/>
            <p:cNvSpPr>
              <a:spLocks/>
            </p:cNvSpPr>
            <p:nvPr/>
          </p:nvSpPr>
          <p:spPr bwMode="auto">
            <a:xfrm>
              <a:off x="6560610" y="4368966"/>
              <a:ext cx="116896" cy="139455"/>
            </a:xfrm>
            <a:custGeom>
              <a:avLst/>
              <a:gdLst>
                <a:gd name="T0" fmla="*/ 0 w 57"/>
                <a:gd name="T1" fmla="*/ 19 h 68"/>
                <a:gd name="T2" fmla="*/ 29 w 57"/>
                <a:gd name="T3" fmla="*/ 0 h 68"/>
                <a:gd name="T4" fmla="*/ 57 w 57"/>
                <a:gd name="T5" fmla="*/ 19 h 68"/>
                <a:gd name="T6" fmla="*/ 57 w 57"/>
                <a:gd name="T7" fmla="*/ 52 h 68"/>
                <a:gd name="T8" fmla="*/ 29 w 57"/>
                <a:gd name="T9" fmla="*/ 68 h 68"/>
                <a:gd name="T10" fmla="*/ 0 w 57"/>
                <a:gd name="T11" fmla="*/ 52 h 68"/>
                <a:gd name="T12" fmla="*/ 0 w 57"/>
                <a:gd name="T13" fmla="*/ 19 h 68"/>
                <a:gd name="T14" fmla="*/ 0 w 57"/>
                <a:gd name="T15" fmla="*/ 19 h 68"/>
                <a:gd name="T16" fmla="*/ 0 w 57"/>
                <a:gd name="T17" fmla="*/ 19 h 68"/>
                <a:gd name="T18" fmla="*/ 0 w 57"/>
                <a:gd name="T19" fmla="*/ 19 h 68"/>
                <a:gd name="T20" fmla="*/ 0 w 57"/>
                <a:gd name="T21"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8">
                  <a:moveTo>
                    <a:pt x="0" y="19"/>
                  </a:moveTo>
                  <a:lnTo>
                    <a:pt x="29" y="0"/>
                  </a:lnTo>
                  <a:lnTo>
                    <a:pt x="57" y="19"/>
                  </a:lnTo>
                  <a:lnTo>
                    <a:pt x="57" y="52"/>
                  </a:lnTo>
                  <a:lnTo>
                    <a:pt x="29" y="68"/>
                  </a:lnTo>
                  <a:lnTo>
                    <a:pt x="0" y="52"/>
                  </a:lnTo>
                  <a:lnTo>
                    <a:pt x="0" y="19"/>
                  </a:lnTo>
                  <a:lnTo>
                    <a:pt x="0" y="19"/>
                  </a:lnTo>
                  <a:lnTo>
                    <a:pt x="0" y="19"/>
                  </a:lnTo>
                  <a:lnTo>
                    <a:pt x="0" y="19"/>
                  </a:lnTo>
                  <a:lnTo>
                    <a:pt x="0" y="1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4" name="Freeform 141"/>
            <p:cNvSpPr>
              <a:spLocks/>
            </p:cNvSpPr>
            <p:nvPr/>
          </p:nvSpPr>
          <p:spPr bwMode="auto">
            <a:xfrm>
              <a:off x="7907991" y="3928042"/>
              <a:ext cx="92286" cy="77931"/>
            </a:xfrm>
            <a:custGeom>
              <a:avLst/>
              <a:gdLst>
                <a:gd name="T0" fmla="*/ 35 w 45"/>
                <a:gd name="T1" fmla="*/ 0 h 38"/>
                <a:gd name="T2" fmla="*/ 9 w 45"/>
                <a:gd name="T3" fmla="*/ 0 h 38"/>
                <a:gd name="T4" fmla="*/ 0 w 45"/>
                <a:gd name="T5" fmla="*/ 19 h 38"/>
                <a:gd name="T6" fmla="*/ 9 w 45"/>
                <a:gd name="T7" fmla="*/ 38 h 38"/>
                <a:gd name="T8" fmla="*/ 35 w 45"/>
                <a:gd name="T9" fmla="*/ 38 h 38"/>
                <a:gd name="T10" fmla="*/ 45 w 45"/>
                <a:gd name="T11" fmla="*/ 19 h 38"/>
                <a:gd name="T12" fmla="*/ 35 w 45"/>
                <a:gd name="T13" fmla="*/ 0 h 38"/>
                <a:gd name="T14" fmla="*/ 35 w 45"/>
                <a:gd name="T15" fmla="*/ 0 h 38"/>
                <a:gd name="T16" fmla="*/ 35 w 45"/>
                <a:gd name="T17" fmla="*/ 0 h 38"/>
                <a:gd name="T18" fmla="*/ 35 w 45"/>
                <a:gd name="T19" fmla="*/ 0 h 38"/>
                <a:gd name="T20" fmla="*/ 35 w 4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8">
                  <a:moveTo>
                    <a:pt x="35" y="0"/>
                  </a:moveTo>
                  <a:lnTo>
                    <a:pt x="9" y="0"/>
                  </a:lnTo>
                  <a:lnTo>
                    <a:pt x="0" y="19"/>
                  </a:lnTo>
                  <a:lnTo>
                    <a:pt x="9" y="38"/>
                  </a:lnTo>
                  <a:lnTo>
                    <a:pt x="35" y="38"/>
                  </a:lnTo>
                  <a:lnTo>
                    <a:pt x="45" y="19"/>
                  </a:lnTo>
                  <a:lnTo>
                    <a:pt x="35" y="0"/>
                  </a:lnTo>
                  <a:lnTo>
                    <a:pt x="35" y="0"/>
                  </a:lnTo>
                  <a:lnTo>
                    <a:pt x="35" y="0"/>
                  </a:lnTo>
                  <a:lnTo>
                    <a:pt x="35" y="0"/>
                  </a:lnTo>
                  <a:lnTo>
                    <a:pt x="3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5" name="Freeform 142"/>
            <p:cNvSpPr>
              <a:spLocks/>
            </p:cNvSpPr>
            <p:nvPr/>
          </p:nvSpPr>
          <p:spPr bwMode="auto">
            <a:xfrm>
              <a:off x="7165598" y="2391986"/>
              <a:ext cx="63575" cy="53321"/>
            </a:xfrm>
            <a:custGeom>
              <a:avLst/>
              <a:gdLst>
                <a:gd name="T0" fmla="*/ 26 w 31"/>
                <a:gd name="T1" fmla="*/ 0 h 26"/>
                <a:gd name="T2" fmla="*/ 8 w 31"/>
                <a:gd name="T3" fmla="*/ 0 h 26"/>
                <a:gd name="T4" fmla="*/ 0 w 31"/>
                <a:gd name="T5" fmla="*/ 12 h 26"/>
                <a:gd name="T6" fmla="*/ 8 w 31"/>
                <a:gd name="T7" fmla="*/ 26 h 26"/>
                <a:gd name="T8" fmla="*/ 26 w 31"/>
                <a:gd name="T9" fmla="*/ 26 h 26"/>
                <a:gd name="T10" fmla="*/ 31 w 31"/>
                <a:gd name="T11" fmla="*/ 12 h 26"/>
                <a:gd name="T12" fmla="*/ 26 w 31"/>
                <a:gd name="T13" fmla="*/ 0 h 26"/>
                <a:gd name="T14" fmla="*/ 26 w 31"/>
                <a:gd name="T15" fmla="*/ 0 h 26"/>
                <a:gd name="T16" fmla="*/ 26 w 31"/>
                <a:gd name="T17" fmla="*/ 0 h 26"/>
                <a:gd name="T18" fmla="*/ 26 w 31"/>
                <a:gd name="T19" fmla="*/ 0 h 26"/>
                <a:gd name="T20" fmla="*/ 26 w 31"/>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6">
                  <a:moveTo>
                    <a:pt x="26" y="0"/>
                  </a:moveTo>
                  <a:lnTo>
                    <a:pt x="8" y="0"/>
                  </a:lnTo>
                  <a:lnTo>
                    <a:pt x="0" y="12"/>
                  </a:lnTo>
                  <a:lnTo>
                    <a:pt x="8" y="26"/>
                  </a:lnTo>
                  <a:lnTo>
                    <a:pt x="26" y="26"/>
                  </a:lnTo>
                  <a:lnTo>
                    <a:pt x="31" y="12"/>
                  </a:lnTo>
                  <a:lnTo>
                    <a:pt x="26"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6" name="Freeform 143"/>
            <p:cNvSpPr>
              <a:spLocks/>
            </p:cNvSpPr>
            <p:nvPr/>
          </p:nvSpPr>
          <p:spPr bwMode="auto">
            <a:xfrm>
              <a:off x="5931011" y="3359968"/>
              <a:ext cx="63575" cy="59473"/>
            </a:xfrm>
            <a:custGeom>
              <a:avLst/>
              <a:gdLst>
                <a:gd name="T0" fmla="*/ 24 w 31"/>
                <a:gd name="T1" fmla="*/ 0 h 29"/>
                <a:gd name="T2" fmla="*/ 5 w 31"/>
                <a:gd name="T3" fmla="*/ 0 h 29"/>
                <a:gd name="T4" fmla="*/ 0 w 31"/>
                <a:gd name="T5" fmla="*/ 15 h 29"/>
                <a:gd name="T6" fmla="*/ 5 w 31"/>
                <a:gd name="T7" fmla="*/ 29 h 29"/>
                <a:gd name="T8" fmla="*/ 24 w 31"/>
                <a:gd name="T9" fmla="*/ 29 h 29"/>
                <a:gd name="T10" fmla="*/ 31 w 31"/>
                <a:gd name="T11" fmla="*/ 15 h 29"/>
                <a:gd name="T12" fmla="*/ 24 w 31"/>
                <a:gd name="T13" fmla="*/ 0 h 29"/>
                <a:gd name="T14" fmla="*/ 24 w 31"/>
                <a:gd name="T15" fmla="*/ 0 h 29"/>
                <a:gd name="T16" fmla="*/ 24 w 31"/>
                <a:gd name="T17" fmla="*/ 0 h 29"/>
                <a:gd name="T18" fmla="*/ 24 w 31"/>
                <a:gd name="T19" fmla="*/ 0 h 29"/>
                <a:gd name="T20" fmla="*/ 24 w 3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24" y="0"/>
                  </a:moveTo>
                  <a:lnTo>
                    <a:pt x="5" y="0"/>
                  </a:lnTo>
                  <a:lnTo>
                    <a:pt x="0" y="15"/>
                  </a:lnTo>
                  <a:lnTo>
                    <a:pt x="5" y="29"/>
                  </a:lnTo>
                  <a:lnTo>
                    <a:pt x="24" y="29"/>
                  </a:lnTo>
                  <a:lnTo>
                    <a:pt x="31" y="15"/>
                  </a:lnTo>
                  <a:lnTo>
                    <a:pt x="24" y="0"/>
                  </a:lnTo>
                  <a:lnTo>
                    <a:pt x="24" y="0"/>
                  </a:lnTo>
                  <a:lnTo>
                    <a:pt x="24" y="0"/>
                  </a:lnTo>
                  <a:lnTo>
                    <a:pt x="24" y="0"/>
                  </a:lnTo>
                  <a:lnTo>
                    <a:pt x="2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7" name="Freeform 144"/>
            <p:cNvSpPr>
              <a:spLocks/>
            </p:cNvSpPr>
            <p:nvPr/>
          </p:nvSpPr>
          <p:spPr bwMode="auto">
            <a:xfrm>
              <a:off x="6086873" y="2711912"/>
              <a:ext cx="67677" cy="53321"/>
            </a:xfrm>
            <a:custGeom>
              <a:avLst/>
              <a:gdLst>
                <a:gd name="T0" fmla="*/ 26 w 33"/>
                <a:gd name="T1" fmla="*/ 0 h 26"/>
                <a:gd name="T2" fmla="*/ 7 w 33"/>
                <a:gd name="T3" fmla="*/ 0 h 26"/>
                <a:gd name="T4" fmla="*/ 0 w 33"/>
                <a:gd name="T5" fmla="*/ 14 h 26"/>
                <a:gd name="T6" fmla="*/ 7 w 33"/>
                <a:gd name="T7" fmla="*/ 26 h 26"/>
                <a:gd name="T8" fmla="*/ 26 w 33"/>
                <a:gd name="T9" fmla="*/ 26 h 26"/>
                <a:gd name="T10" fmla="*/ 33 w 33"/>
                <a:gd name="T11" fmla="*/ 14 h 26"/>
                <a:gd name="T12" fmla="*/ 26 w 33"/>
                <a:gd name="T13" fmla="*/ 0 h 26"/>
                <a:gd name="T14" fmla="*/ 26 w 33"/>
                <a:gd name="T15" fmla="*/ 0 h 26"/>
                <a:gd name="T16" fmla="*/ 26 w 33"/>
                <a:gd name="T17" fmla="*/ 0 h 26"/>
                <a:gd name="T18" fmla="*/ 26 w 33"/>
                <a:gd name="T19" fmla="*/ 0 h 26"/>
                <a:gd name="T20" fmla="*/ 26 w 3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6">
                  <a:moveTo>
                    <a:pt x="26" y="0"/>
                  </a:moveTo>
                  <a:lnTo>
                    <a:pt x="7" y="0"/>
                  </a:lnTo>
                  <a:lnTo>
                    <a:pt x="0" y="14"/>
                  </a:lnTo>
                  <a:lnTo>
                    <a:pt x="7" y="26"/>
                  </a:lnTo>
                  <a:lnTo>
                    <a:pt x="26" y="26"/>
                  </a:lnTo>
                  <a:lnTo>
                    <a:pt x="33" y="14"/>
                  </a:lnTo>
                  <a:lnTo>
                    <a:pt x="26"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8" name="Freeform 145"/>
            <p:cNvSpPr>
              <a:spLocks/>
            </p:cNvSpPr>
            <p:nvPr/>
          </p:nvSpPr>
          <p:spPr bwMode="auto">
            <a:xfrm>
              <a:off x="7631132" y="4600707"/>
              <a:ext cx="67677" cy="53321"/>
            </a:xfrm>
            <a:custGeom>
              <a:avLst/>
              <a:gdLst>
                <a:gd name="T0" fmla="*/ 26 w 33"/>
                <a:gd name="T1" fmla="*/ 0 h 26"/>
                <a:gd name="T2" fmla="*/ 7 w 33"/>
                <a:gd name="T3" fmla="*/ 0 h 26"/>
                <a:gd name="T4" fmla="*/ 0 w 33"/>
                <a:gd name="T5" fmla="*/ 12 h 26"/>
                <a:gd name="T6" fmla="*/ 7 w 33"/>
                <a:gd name="T7" fmla="*/ 26 h 26"/>
                <a:gd name="T8" fmla="*/ 26 w 33"/>
                <a:gd name="T9" fmla="*/ 26 h 26"/>
                <a:gd name="T10" fmla="*/ 33 w 33"/>
                <a:gd name="T11" fmla="*/ 12 h 26"/>
                <a:gd name="T12" fmla="*/ 26 w 33"/>
                <a:gd name="T13" fmla="*/ 0 h 26"/>
                <a:gd name="T14" fmla="*/ 26 w 33"/>
                <a:gd name="T15" fmla="*/ 0 h 26"/>
                <a:gd name="T16" fmla="*/ 26 w 33"/>
                <a:gd name="T17" fmla="*/ 0 h 26"/>
                <a:gd name="T18" fmla="*/ 26 w 33"/>
                <a:gd name="T19" fmla="*/ 0 h 26"/>
                <a:gd name="T20" fmla="*/ 26 w 3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6">
                  <a:moveTo>
                    <a:pt x="26" y="0"/>
                  </a:moveTo>
                  <a:lnTo>
                    <a:pt x="7" y="0"/>
                  </a:lnTo>
                  <a:lnTo>
                    <a:pt x="0" y="12"/>
                  </a:lnTo>
                  <a:lnTo>
                    <a:pt x="7" y="26"/>
                  </a:lnTo>
                  <a:lnTo>
                    <a:pt x="26" y="26"/>
                  </a:lnTo>
                  <a:lnTo>
                    <a:pt x="33" y="12"/>
                  </a:lnTo>
                  <a:lnTo>
                    <a:pt x="26"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79" name="Freeform 146"/>
            <p:cNvSpPr>
              <a:spLocks/>
            </p:cNvSpPr>
            <p:nvPr/>
          </p:nvSpPr>
          <p:spPr bwMode="auto">
            <a:xfrm>
              <a:off x="6948213" y="4301289"/>
              <a:ext cx="63575" cy="57423"/>
            </a:xfrm>
            <a:custGeom>
              <a:avLst/>
              <a:gdLst>
                <a:gd name="T0" fmla="*/ 24 w 31"/>
                <a:gd name="T1" fmla="*/ 0 h 28"/>
                <a:gd name="T2" fmla="*/ 5 w 31"/>
                <a:gd name="T3" fmla="*/ 0 h 28"/>
                <a:gd name="T4" fmla="*/ 0 w 31"/>
                <a:gd name="T5" fmla="*/ 14 h 28"/>
                <a:gd name="T6" fmla="*/ 5 w 31"/>
                <a:gd name="T7" fmla="*/ 28 h 28"/>
                <a:gd name="T8" fmla="*/ 24 w 31"/>
                <a:gd name="T9" fmla="*/ 28 h 28"/>
                <a:gd name="T10" fmla="*/ 31 w 31"/>
                <a:gd name="T11" fmla="*/ 14 h 28"/>
                <a:gd name="T12" fmla="*/ 24 w 31"/>
                <a:gd name="T13" fmla="*/ 0 h 28"/>
                <a:gd name="T14" fmla="*/ 24 w 31"/>
                <a:gd name="T15" fmla="*/ 0 h 28"/>
                <a:gd name="T16" fmla="*/ 24 w 31"/>
                <a:gd name="T17" fmla="*/ 0 h 28"/>
                <a:gd name="T18" fmla="*/ 24 w 31"/>
                <a:gd name="T19" fmla="*/ 0 h 28"/>
                <a:gd name="T20" fmla="*/ 24 w 31"/>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24" y="0"/>
                  </a:moveTo>
                  <a:lnTo>
                    <a:pt x="5" y="0"/>
                  </a:lnTo>
                  <a:lnTo>
                    <a:pt x="0" y="14"/>
                  </a:lnTo>
                  <a:lnTo>
                    <a:pt x="5" y="28"/>
                  </a:lnTo>
                  <a:lnTo>
                    <a:pt x="24" y="28"/>
                  </a:lnTo>
                  <a:lnTo>
                    <a:pt x="31" y="14"/>
                  </a:lnTo>
                  <a:lnTo>
                    <a:pt x="24" y="0"/>
                  </a:lnTo>
                  <a:lnTo>
                    <a:pt x="24" y="0"/>
                  </a:lnTo>
                  <a:lnTo>
                    <a:pt x="24" y="0"/>
                  </a:lnTo>
                  <a:lnTo>
                    <a:pt x="24" y="0"/>
                  </a:lnTo>
                  <a:lnTo>
                    <a:pt x="2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0" name="Freeform 147"/>
            <p:cNvSpPr>
              <a:spLocks/>
            </p:cNvSpPr>
            <p:nvPr/>
          </p:nvSpPr>
          <p:spPr bwMode="auto">
            <a:xfrm>
              <a:off x="6724675" y="4219257"/>
              <a:ext cx="63575" cy="57423"/>
            </a:xfrm>
            <a:custGeom>
              <a:avLst/>
              <a:gdLst>
                <a:gd name="T0" fmla="*/ 26 w 31"/>
                <a:gd name="T1" fmla="*/ 0 h 28"/>
                <a:gd name="T2" fmla="*/ 8 w 31"/>
                <a:gd name="T3" fmla="*/ 0 h 28"/>
                <a:gd name="T4" fmla="*/ 0 w 31"/>
                <a:gd name="T5" fmla="*/ 14 h 28"/>
                <a:gd name="T6" fmla="*/ 8 w 31"/>
                <a:gd name="T7" fmla="*/ 28 h 28"/>
                <a:gd name="T8" fmla="*/ 26 w 31"/>
                <a:gd name="T9" fmla="*/ 28 h 28"/>
                <a:gd name="T10" fmla="*/ 31 w 31"/>
                <a:gd name="T11" fmla="*/ 14 h 28"/>
                <a:gd name="T12" fmla="*/ 26 w 31"/>
                <a:gd name="T13" fmla="*/ 0 h 28"/>
                <a:gd name="T14" fmla="*/ 26 w 31"/>
                <a:gd name="T15" fmla="*/ 0 h 28"/>
                <a:gd name="T16" fmla="*/ 26 w 31"/>
                <a:gd name="T17" fmla="*/ 0 h 28"/>
                <a:gd name="T18" fmla="*/ 26 w 31"/>
                <a:gd name="T19" fmla="*/ 0 h 28"/>
                <a:gd name="T20" fmla="*/ 26 w 31"/>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26" y="0"/>
                  </a:moveTo>
                  <a:lnTo>
                    <a:pt x="8" y="0"/>
                  </a:lnTo>
                  <a:lnTo>
                    <a:pt x="0" y="14"/>
                  </a:lnTo>
                  <a:lnTo>
                    <a:pt x="8" y="28"/>
                  </a:lnTo>
                  <a:lnTo>
                    <a:pt x="26" y="28"/>
                  </a:lnTo>
                  <a:lnTo>
                    <a:pt x="31" y="14"/>
                  </a:lnTo>
                  <a:lnTo>
                    <a:pt x="26"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1" name="Freeform 148"/>
            <p:cNvSpPr>
              <a:spLocks/>
            </p:cNvSpPr>
            <p:nvPr/>
          </p:nvSpPr>
          <p:spPr bwMode="auto">
            <a:xfrm>
              <a:off x="6023298" y="3967007"/>
              <a:ext cx="71778" cy="71778"/>
            </a:xfrm>
            <a:custGeom>
              <a:avLst/>
              <a:gdLst>
                <a:gd name="T0" fmla="*/ 35 w 35"/>
                <a:gd name="T1" fmla="*/ 0 h 35"/>
                <a:gd name="T2" fmla="*/ 35 w 35"/>
                <a:gd name="T3" fmla="*/ 35 h 35"/>
                <a:gd name="T4" fmla="*/ 0 w 35"/>
                <a:gd name="T5" fmla="*/ 35 h 35"/>
                <a:gd name="T6" fmla="*/ 0 w 35"/>
                <a:gd name="T7" fmla="*/ 0 h 35"/>
                <a:gd name="T8" fmla="*/ 35 w 35"/>
                <a:gd name="T9" fmla="*/ 0 h 35"/>
                <a:gd name="T10" fmla="*/ 35 w 35"/>
                <a:gd name="T11" fmla="*/ 0 h 35"/>
                <a:gd name="T12" fmla="*/ 35 w 35"/>
                <a:gd name="T13" fmla="*/ 0 h 35"/>
                <a:gd name="T14" fmla="*/ 35 w 35"/>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35" y="0"/>
                  </a:moveTo>
                  <a:lnTo>
                    <a:pt x="35" y="35"/>
                  </a:lnTo>
                  <a:lnTo>
                    <a:pt x="0" y="35"/>
                  </a:lnTo>
                  <a:lnTo>
                    <a:pt x="0" y="0"/>
                  </a:lnTo>
                  <a:lnTo>
                    <a:pt x="35" y="0"/>
                  </a:lnTo>
                  <a:lnTo>
                    <a:pt x="35" y="0"/>
                  </a:lnTo>
                  <a:lnTo>
                    <a:pt x="35" y="0"/>
                  </a:lnTo>
                  <a:lnTo>
                    <a:pt x="3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2" name="Freeform 149"/>
            <p:cNvSpPr>
              <a:spLocks/>
            </p:cNvSpPr>
            <p:nvPr/>
          </p:nvSpPr>
          <p:spPr bwMode="auto">
            <a:xfrm>
              <a:off x="6513441" y="2357122"/>
              <a:ext cx="71778" cy="73829"/>
            </a:xfrm>
            <a:custGeom>
              <a:avLst/>
              <a:gdLst>
                <a:gd name="T0" fmla="*/ 35 w 35"/>
                <a:gd name="T1" fmla="*/ 0 h 36"/>
                <a:gd name="T2" fmla="*/ 35 w 35"/>
                <a:gd name="T3" fmla="*/ 36 h 36"/>
                <a:gd name="T4" fmla="*/ 0 w 35"/>
                <a:gd name="T5" fmla="*/ 36 h 36"/>
                <a:gd name="T6" fmla="*/ 0 w 35"/>
                <a:gd name="T7" fmla="*/ 0 h 36"/>
                <a:gd name="T8" fmla="*/ 35 w 35"/>
                <a:gd name="T9" fmla="*/ 0 h 36"/>
                <a:gd name="T10" fmla="*/ 35 w 35"/>
                <a:gd name="T11" fmla="*/ 0 h 36"/>
                <a:gd name="T12" fmla="*/ 35 w 35"/>
                <a:gd name="T13" fmla="*/ 0 h 36"/>
                <a:gd name="T14" fmla="*/ 35 w 35"/>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35" y="0"/>
                  </a:moveTo>
                  <a:lnTo>
                    <a:pt x="35" y="36"/>
                  </a:lnTo>
                  <a:lnTo>
                    <a:pt x="0" y="36"/>
                  </a:lnTo>
                  <a:lnTo>
                    <a:pt x="0" y="0"/>
                  </a:lnTo>
                  <a:lnTo>
                    <a:pt x="35" y="0"/>
                  </a:lnTo>
                  <a:lnTo>
                    <a:pt x="35" y="0"/>
                  </a:lnTo>
                  <a:lnTo>
                    <a:pt x="35" y="0"/>
                  </a:lnTo>
                  <a:lnTo>
                    <a:pt x="3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3" name="Freeform 150"/>
            <p:cNvSpPr>
              <a:spLocks/>
            </p:cNvSpPr>
            <p:nvPr/>
          </p:nvSpPr>
          <p:spPr bwMode="auto">
            <a:xfrm>
              <a:off x="8203308" y="2584762"/>
              <a:ext cx="77931" cy="73829"/>
            </a:xfrm>
            <a:custGeom>
              <a:avLst/>
              <a:gdLst>
                <a:gd name="T0" fmla="*/ 38 w 38"/>
                <a:gd name="T1" fmla="*/ 0 h 36"/>
                <a:gd name="T2" fmla="*/ 38 w 38"/>
                <a:gd name="T3" fmla="*/ 36 h 36"/>
                <a:gd name="T4" fmla="*/ 0 w 38"/>
                <a:gd name="T5" fmla="*/ 36 h 36"/>
                <a:gd name="T6" fmla="*/ 0 w 38"/>
                <a:gd name="T7" fmla="*/ 0 h 36"/>
                <a:gd name="T8" fmla="*/ 38 w 38"/>
                <a:gd name="T9" fmla="*/ 0 h 36"/>
                <a:gd name="T10" fmla="*/ 38 w 38"/>
                <a:gd name="T11" fmla="*/ 0 h 36"/>
                <a:gd name="T12" fmla="*/ 38 w 38"/>
                <a:gd name="T13" fmla="*/ 0 h 36"/>
                <a:gd name="T14" fmla="*/ 38 w 38"/>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38" y="0"/>
                  </a:moveTo>
                  <a:lnTo>
                    <a:pt x="38" y="36"/>
                  </a:lnTo>
                  <a:lnTo>
                    <a:pt x="0" y="36"/>
                  </a:lnTo>
                  <a:lnTo>
                    <a:pt x="0" y="0"/>
                  </a:lnTo>
                  <a:lnTo>
                    <a:pt x="38" y="0"/>
                  </a:lnTo>
                  <a:lnTo>
                    <a:pt x="38" y="0"/>
                  </a:lnTo>
                  <a:lnTo>
                    <a:pt x="38" y="0"/>
                  </a:lnTo>
                  <a:lnTo>
                    <a:pt x="3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4" name="Freeform 151"/>
            <p:cNvSpPr>
              <a:spLocks/>
            </p:cNvSpPr>
            <p:nvPr/>
          </p:nvSpPr>
          <p:spPr bwMode="auto">
            <a:xfrm>
              <a:off x="7011788" y="2410443"/>
              <a:ext cx="38965" cy="45118"/>
            </a:xfrm>
            <a:custGeom>
              <a:avLst/>
              <a:gdLst>
                <a:gd name="T0" fmla="*/ 19 w 19"/>
                <a:gd name="T1" fmla="*/ 0 h 22"/>
                <a:gd name="T2" fmla="*/ 19 w 19"/>
                <a:gd name="T3" fmla="*/ 22 h 22"/>
                <a:gd name="T4" fmla="*/ 0 w 19"/>
                <a:gd name="T5" fmla="*/ 22 h 22"/>
                <a:gd name="T6" fmla="*/ 0 w 19"/>
                <a:gd name="T7" fmla="*/ 0 h 22"/>
                <a:gd name="T8" fmla="*/ 19 w 19"/>
                <a:gd name="T9" fmla="*/ 0 h 22"/>
                <a:gd name="T10" fmla="*/ 19 w 19"/>
                <a:gd name="T11" fmla="*/ 0 h 22"/>
                <a:gd name="T12" fmla="*/ 19 w 19"/>
                <a:gd name="T13" fmla="*/ 0 h 22"/>
                <a:gd name="T14" fmla="*/ 19 w 19"/>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
                  <a:moveTo>
                    <a:pt x="19" y="0"/>
                  </a:moveTo>
                  <a:lnTo>
                    <a:pt x="19" y="22"/>
                  </a:lnTo>
                  <a:lnTo>
                    <a:pt x="0" y="22"/>
                  </a:lnTo>
                  <a:lnTo>
                    <a:pt x="0" y="0"/>
                  </a:lnTo>
                  <a:lnTo>
                    <a:pt x="19" y="0"/>
                  </a:lnTo>
                  <a:lnTo>
                    <a:pt x="19" y="0"/>
                  </a:lnTo>
                  <a:lnTo>
                    <a:pt x="19" y="0"/>
                  </a:lnTo>
                  <a:lnTo>
                    <a:pt x="19"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5" name="Freeform 152"/>
            <p:cNvSpPr>
              <a:spLocks/>
            </p:cNvSpPr>
            <p:nvPr/>
          </p:nvSpPr>
          <p:spPr bwMode="auto">
            <a:xfrm>
              <a:off x="7506033" y="2129482"/>
              <a:ext cx="53321" cy="59473"/>
            </a:xfrm>
            <a:custGeom>
              <a:avLst/>
              <a:gdLst>
                <a:gd name="T0" fmla="*/ 26 w 26"/>
                <a:gd name="T1" fmla="*/ 0 h 29"/>
                <a:gd name="T2" fmla="*/ 26 w 26"/>
                <a:gd name="T3" fmla="*/ 29 h 29"/>
                <a:gd name="T4" fmla="*/ 0 w 26"/>
                <a:gd name="T5" fmla="*/ 29 h 29"/>
                <a:gd name="T6" fmla="*/ 0 w 26"/>
                <a:gd name="T7" fmla="*/ 0 h 29"/>
                <a:gd name="T8" fmla="*/ 26 w 26"/>
                <a:gd name="T9" fmla="*/ 0 h 29"/>
                <a:gd name="T10" fmla="*/ 26 w 26"/>
                <a:gd name="T11" fmla="*/ 0 h 29"/>
                <a:gd name="T12" fmla="*/ 26 w 26"/>
                <a:gd name="T13" fmla="*/ 0 h 29"/>
                <a:gd name="T14" fmla="*/ 26 w 26"/>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26" y="0"/>
                  </a:moveTo>
                  <a:lnTo>
                    <a:pt x="26" y="29"/>
                  </a:lnTo>
                  <a:lnTo>
                    <a:pt x="0" y="29"/>
                  </a:lnTo>
                  <a:lnTo>
                    <a:pt x="0"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6" name="Freeform 153"/>
            <p:cNvSpPr>
              <a:spLocks/>
            </p:cNvSpPr>
            <p:nvPr/>
          </p:nvSpPr>
          <p:spPr bwMode="auto">
            <a:xfrm>
              <a:off x="6773894" y="1994129"/>
              <a:ext cx="57423" cy="57423"/>
            </a:xfrm>
            <a:custGeom>
              <a:avLst/>
              <a:gdLst>
                <a:gd name="T0" fmla="*/ 28 w 28"/>
                <a:gd name="T1" fmla="*/ 0 h 28"/>
                <a:gd name="T2" fmla="*/ 28 w 28"/>
                <a:gd name="T3" fmla="*/ 28 h 28"/>
                <a:gd name="T4" fmla="*/ 0 w 28"/>
                <a:gd name="T5" fmla="*/ 28 h 28"/>
                <a:gd name="T6" fmla="*/ 0 w 28"/>
                <a:gd name="T7" fmla="*/ 0 h 28"/>
                <a:gd name="T8" fmla="*/ 28 w 28"/>
                <a:gd name="T9" fmla="*/ 0 h 28"/>
                <a:gd name="T10" fmla="*/ 28 w 28"/>
                <a:gd name="T11" fmla="*/ 0 h 28"/>
                <a:gd name="T12" fmla="*/ 28 w 28"/>
                <a:gd name="T13" fmla="*/ 0 h 28"/>
                <a:gd name="T14" fmla="*/ 28 w 2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28" y="0"/>
                  </a:moveTo>
                  <a:lnTo>
                    <a:pt x="28" y="28"/>
                  </a:lnTo>
                  <a:lnTo>
                    <a:pt x="0" y="28"/>
                  </a:lnTo>
                  <a:lnTo>
                    <a:pt x="0" y="0"/>
                  </a:lnTo>
                  <a:lnTo>
                    <a:pt x="28" y="0"/>
                  </a:lnTo>
                  <a:lnTo>
                    <a:pt x="28" y="0"/>
                  </a:lnTo>
                  <a:lnTo>
                    <a:pt x="28" y="0"/>
                  </a:lnTo>
                  <a:lnTo>
                    <a:pt x="2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7" name="Freeform 154"/>
            <p:cNvSpPr>
              <a:spLocks/>
            </p:cNvSpPr>
            <p:nvPr/>
          </p:nvSpPr>
          <p:spPr bwMode="auto">
            <a:xfrm>
              <a:off x="5853081" y="3156938"/>
              <a:ext cx="59473" cy="53321"/>
            </a:xfrm>
            <a:custGeom>
              <a:avLst/>
              <a:gdLst>
                <a:gd name="T0" fmla="*/ 29 w 29"/>
                <a:gd name="T1" fmla="*/ 0 h 26"/>
                <a:gd name="T2" fmla="*/ 29 w 29"/>
                <a:gd name="T3" fmla="*/ 26 h 26"/>
                <a:gd name="T4" fmla="*/ 0 w 29"/>
                <a:gd name="T5" fmla="*/ 26 h 26"/>
                <a:gd name="T6" fmla="*/ 0 w 29"/>
                <a:gd name="T7" fmla="*/ 0 h 26"/>
                <a:gd name="T8" fmla="*/ 29 w 29"/>
                <a:gd name="T9" fmla="*/ 0 h 26"/>
                <a:gd name="T10" fmla="*/ 29 w 29"/>
                <a:gd name="T11" fmla="*/ 0 h 26"/>
                <a:gd name="T12" fmla="*/ 29 w 29"/>
                <a:gd name="T13" fmla="*/ 0 h 26"/>
                <a:gd name="T14" fmla="*/ 29 w 29"/>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6">
                  <a:moveTo>
                    <a:pt x="29" y="0"/>
                  </a:moveTo>
                  <a:lnTo>
                    <a:pt x="29" y="26"/>
                  </a:lnTo>
                  <a:lnTo>
                    <a:pt x="0" y="26"/>
                  </a:lnTo>
                  <a:lnTo>
                    <a:pt x="0" y="0"/>
                  </a:lnTo>
                  <a:lnTo>
                    <a:pt x="29" y="0"/>
                  </a:lnTo>
                  <a:lnTo>
                    <a:pt x="29" y="0"/>
                  </a:lnTo>
                  <a:lnTo>
                    <a:pt x="29" y="0"/>
                  </a:lnTo>
                  <a:lnTo>
                    <a:pt x="29"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8" name="Freeform 155"/>
            <p:cNvSpPr>
              <a:spLocks/>
            </p:cNvSpPr>
            <p:nvPr/>
          </p:nvSpPr>
          <p:spPr bwMode="auto">
            <a:xfrm>
              <a:off x="6429358" y="1990027"/>
              <a:ext cx="67677" cy="61524"/>
            </a:xfrm>
            <a:custGeom>
              <a:avLst/>
              <a:gdLst>
                <a:gd name="T0" fmla="*/ 33 w 33"/>
                <a:gd name="T1" fmla="*/ 16 h 30"/>
                <a:gd name="T2" fmla="*/ 33 w 33"/>
                <a:gd name="T3" fmla="*/ 16 h 30"/>
                <a:gd name="T4" fmla="*/ 0 w 33"/>
                <a:gd name="T5" fmla="*/ 0 h 30"/>
                <a:gd name="T6" fmla="*/ 0 w 33"/>
                <a:gd name="T7" fmla="*/ 30 h 30"/>
                <a:gd name="T8" fmla="*/ 33 w 33"/>
                <a:gd name="T9" fmla="*/ 16 h 30"/>
                <a:gd name="T10" fmla="*/ 33 w 33"/>
                <a:gd name="T11" fmla="*/ 16 h 30"/>
                <a:gd name="T12" fmla="*/ 33 w 33"/>
                <a:gd name="T13" fmla="*/ 16 h 30"/>
                <a:gd name="T14" fmla="*/ 33 w 33"/>
                <a:gd name="T15" fmla="*/ 16 h 30"/>
                <a:gd name="T16" fmla="*/ 33 w 33"/>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33" y="16"/>
                  </a:moveTo>
                  <a:lnTo>
                    <a:pt x="33" y="16"/>
                  </a:lnTo>
                  <a:lnTo>
                    <a:pt x="0" y="0"/>
                  </a:lnTo>
                  <a:lnTo>
                    <a:pt x="0" y="30"/>
                  </a:lnTo>
                  <a:lnTo>
                    <a:pt x="33" y="16"/>
                  </a:lnTo>
                  <a:lnTo>
                    <a:pt x="33" y="16"/>
                  </a:lnTo>
                  <a:lnTo>
                    <a:pt x="33" y="16"/>
                  </a:lnTo>
                  <a:lnTo>
                    <a:pt x="33" y="16"/>
                  </a:lnTo>
                  <a:lnTo>
                    <a:pt x="33"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89" name="Freeform 156"/>
            <p:cNvSpPr>
              <a:spLocks/>
            </p:cNvSpPr>
            <p:nvPr/>
          </p:nvSpPr>
          <p:spPr bwMode="auto">
            <a:xfrm>
              <a:off x="5674660" y="2750877"/>
              <a:ext cx="67677" cy="61524"/>
            </a:xfrm>
            <a:custGeom>
              <a:avLst/>
              <a:gdLst>
                <a:gd name="T0" fmla="*/ 33 w 33"/>
                <a:gd name="T1" fmla="*/ 16 h 30"/>
                <a:gd name="T2" fmla="*/ 33 w 33"/>
                <a:gd name="T3" fmla="*/ 16 h 30"/>
                <a:gd name="T4" fmla="*/ 0 w 33"/>
                <a:gd name="T5" fmla="*/ 0 h 30"/>
                <a:gd name="T6" fmla="*/ 0 w 33"/>
                <a:gd name="T7" fmla="*/ 30 h 30"/>
                <a:gd name="T8" fmla="*/ 33 w 33"/>
                <a:gd name="T9" fmla="*/ 16 h 30"/>
                <a:gd name="T10" fmla="*/ 33 w 33"/>
                <a:gd name="T11" fmla="*/ 16 h 30"/>
                <a:gd name="T12" fmla="*/ 33 w 33"/>
                <a:gd name="T13" fmla="*/ 16 h 30"/>
                <a:gd name="T14" fmla="*/ 33 w 33"/>
                <a:gd name="T15" fmla="*/ 16 h 30"/>
                <a:gd name="T16" fmla="*/ 33 w 33"/>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33" y="16"/>
                  </a:moveTo>
                  <a:lnTo>
                    <a:pt x="33" y="16"/>
                  </a:lnTo>
                  <a:lnTo>
                    <a:pt x="0" y="0"/>
                  </a:lnTo>
                  <a:lnTo>
                    <a:pt x="0" y="30"/>
                  </a:lnTo>
                  <a:lnTo>
                    <a:pt x="33" y="16"/>
                  </a:lnTo>
                  <a:lnTo>
                    <a:pt x="33" y="16"/>
                  </a:lnTo>
                  <a:lnTo>
                    <a:pt x="33" y="16"/>
                  </a:lnTo>
                  <a:lnTo>
                    <a:pt x="33" y="16"/>
                  </a:lnTo>
                  <a:lnTo>
                    <a:pt x="33"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0" name="Freeform 157"/>
            <p:cNvSpPr>
              <a:spLocks/>
            </p:cNvSpPr>
            <p:nvPr/>
          </p:nvSpPr>
          <p:spPr bwMode="auto">
            <a:xfrm>
              <a:off x="7627030" y="2672947"/>
              <a:ext cx="67677" cy="67677"/>
            </a:xfrm>
            <a:custGeom>
              <a:avLst/>
              <a:gdLst>
                <a:gd name="T0" fmla="*/ 33 w 33"/>
                <a:gd name="T1" fmla="*/ 16 h 33"/>
                <a:gd name="T2" fmla="*/ 33 w 33"/>
                <a:gd name="T3" fmla="*/ 16 h 33"/>
                <a:gd name="T4" fmla="*/ 0 w 33"/>
                <a:gd name="T5" fmla="*/ 0 h 33"/>
                <a:gd name="T6" fmla="*/ 0 w 33"/>
                <a:gd name="T7" fmla="*/ 33 h 33"/>
                <a:gd name="T8" fmla="*/ 33 w 33"/>
                <a:gd name="T9" fmla="*/ 16 h 33"/>
                <a:gd name="T10" fmla="*/ 33 w 33"/>
                <a:gd name="T11" fmla="*/ 16 h 33"/>
                <a:gd name="T12" fmla="*/ 33 w 33"/>
                <a:gd name="T13" fmla="*/ 16 h 33"/>
                <a:gd name="T14" fmla="*/ 33 w 33"/>
                <a:gd name="T15" fmla="*/ 16 h 33"/>
                <a:gd name="T16" fmla="*/ 33 w 33"/>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33" y="16"/>
                  </a:moveTo>
                  <a:lnTo>
                    <a:pt x="33" y="16"/>
                  </a:lnTo>
                  <a:lnTo>
                    <a:pt x="0" y="0"/>
                  </a:lnTo>
                  <a:lnTo>
                    <a:pt x="0" y="33"/>
                  </a:lnTo>
                  <a:lnTo>
                    <a:pt x="33" y="16"/>
                  </a:lnTo>
                  <a:lnTo>
                    <a:pt x="33" y="16"/>
                  </a:lnTo>
                  <a:lnTo>
                    <a:pt x="33" y="16"/>
                  </a:lnTo>
                  <a:lnTo>
                    <a:pt x="33" y="16"/>
                  </a:lnTo>
                  <a:lnTo>
                    <a:pt x="33"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1" name="Freeform 158"/>
            <p:cNvSpPr>
              <a:spLocks/>
            </p:cNvSpPr>
            <p:nvPr/>
          </p:nvSpPr>
          <p:spPr bwMode="auto">
            <a:xfrm>
              <a:off x="6119686" y="2865723"/>
              <a:ext cx="67677" cy="69728"/>
            </a:xfrm>
            <a:custGeom>
              <a:avLst/>
              <a:gdLst>
                <a:gd name="T0" fmla="*/ 33 w 33"/>
                <a:gd name="T1" fmla="*/ 17 h 34"/>
                <a:gd name="T2" fmla="*/ 33 w 33"/>
                <a:gd name="T3" fmla="*/ 17 h 34"/>
                <a:gd name="T4" fmla="*/ 0 w 33"/>
                <a:gd name="T5" fmla="*/ 0 h 34"/>
                <a:gd name="T6" fmla="*/ 0 w 33"/>
                <a:gd name="T7" fmla="*/ 34 h 34"/>
                <a:gd name="T8" fmla="*/ 33 w 33"/>
                <a:gd name="T9" fmla="*/ 17 h 34"/>
                <a:gd name="T10" fmla="*/ 33 w 33"/>
                <a:gd name="T11" fmla="*/ 17 h 34"/>
                <a:gd name="T12" fmla="*/ 33 w 33"/>
                <a:gd name="T13" fmla="*/ 17 h 34"/>
                <a:gd name="T14" fmla="*/ 33 w 33"/>
                <a:gd name="T15" fmla="*/ 17 h 34"/>
                <a:gd name="T16" fmla="*/ 33 w 33"/>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17"/>
                  </a:moveTo>
                  <a:lnTo>
                    <a:pt x="33" y="17"/>
                  </a:lnTo>
                  <a:lnTo>
                    <a:pt x="0" y="0"/>
                  </a:lnTo>
                  <a:lnTo>
                    <a:pt x="0" y="34"/>
                  </a:lnTo>
                  <a:lnTo>
                    <a:pt x="33" y="17"/>
                  </a:lnTo>
                  <a:lnTo>
                    <a:pt x="33" y="17"/>
                  </a:lnTo>
                  <a:lnTo>
                    <a:pt x="33" y="17"/>
                  </a:lnTo>
                  <a:lnTo>
                    <a:pt x="33" y="17"/>
                  </a:lnTo>
                  <a:lnTo>
                    <a:pt x="33"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2" name="Oval 159"/>
            <p:cNvSpPr>
              <a:spLocks noChangeArrowheads="1"/>
            </p:cNvSpPr>
            <p:nvPr/>
          </p:nvSpPr>
          <p:spPr bwMode="auto">
            <a:xfrm>
              <a:off x="6648795" y="2488374"/>
              <a:ext cx="71778" cy="7382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3" name="Oval 160"/>
            <p:cNvSpPr>
              <a:spLocks noChangeArrowheads="1"/>
            </p:cNvSpPr>
            <p:nvPr/>
          </p:nvSpPr>
          <p:spPr bwMode="auto">
            <a:xfrm>
              <a:off x="5859233" y="3870619"/>
              <a:ext cx="47169" cy="4716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4" name="Oval 161"/>
            <p:cNvSpPr>
              <a:spLocks noChangeArrowheads="1"/>
            </p:cNvSpPr>
            <p:nvPr/>
          </p:nvSpPr>
          <p:spPr bwMode="auto">
            <a:xfrm>
              <a:off x="5461376" y="4077751"/>
              <a:ext cx="43067" cy="4921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5" name="Oval 162"/>
            <p:cNvSpPr>
              <a:spLocks noChangeArrowheads="1"/>
            </p:cNvSpPr>
            <p:nvPr/>
          </p:nvSpPr>
          <p:spPr bwMode="auto">
            <a:xfrm>
              <a:off x="7907991" y="3156938"/>
              <a:ext cx="49219" cy="4921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6" name="Oval 163"/>
            <p:cNvSpPr>
              <a:spLocks noChangeArrowheads="1"/>
            </p:cNvSpPr>
            <p:nvPr/>
          </p:nvSpPr>
          <p:spPr bwMode="auto">
            <a:xfrm>
              <a:off x="6105330" y="4112615"/>
              <a:ext cx="49219" cy="4716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7" name="Oval 164"/>
            <p:cNvSpPr>
              <a:spLocks noChangeArrowheads="1"/>
            </p:cNvSpPr>
            <p:nvPr/>
          </p:nvSpPr>
          <p:spPr bwMode="auto">
            <a:xfrm>
              <a:off x="5988434" y="2818554"/>
              <a:ext cx="49219" cy="4716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8" name="Oval 165"/>
            <p:cNvSpPr>
              <a:spLocks noChangeArrowheads="1"/>
            </p:cNvSpPr>
            <p:nvPr/>
          </p:nvSpPr>
          <p:spPr bwMode="auto">
            <a:xfrm>
              <a:off x="6663150" y="2289445"/>
              <a:ext cx="43067" cy="4921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599" name="Freeform 166"/>
            <p:cNvSpPr>
              <a:spLocks/>
            </p:cNvSpPr>
            <p:nvPr/>
          </p:nvSpPr>
          <p:spPr bwMode="auto">
            <a:xfrm>
              <a:off x="7743927" y="3035940"/>
              <a:ext cx="92286" cy="82032"/>
            </a:xfrm>
            <a:custGeom>
              <a:avLst/>
              <a:gdLst>
                <a:gd name="T0" fmla="*/ 35 w 45"/>
                <a:gd name="T1" fmla="*/ 0 h 40"/>
                <a:gd name="T2" fmla="*/ 7 w 45"/>
                <a:gd name="T3" fmla="*/ 0 h 40"/>
                <a:gd name="T4" fmla="*/ 0 w 45"/>
                <a:gd name="T5" fmla="*/ 21 h 40"/>
                <a:gd name="T6" fmla="*/ 7 w 45"/>
                <a:gd name="T7" fmla="*/ 40 h 40"/>
                <a:gd name="T8" fmla="*/ 35 w 45"/>
                <a:gd name="T9" fmla="*/ 40 h 40"/>
                <a:gd name="T10" fmla="*/ 45 w 45"/>
                <a:gd name="T11" fmla="*/ 21 h 40"/>
                <a:gd name="T12" fmla="*/ 35 w 45"/>
                <a:gd name="T13" fmla="*/ 0 h 40"/>
                <a:gd name="T14" fmla="*/ 35 w 45"/>
                <a:gd name="T15" fmla="*/ 0 h 40"/>
                <a:gd name="T16" fmla="*/ 35 w 45"/>
                <a:gd name="T17" fmla="*/ 0 h 40"/>
                <a:gd name="T18" fmla="*/ 35 w 45"/>
                <a:gd name="T19" fmla="*/ 0 h 40"/>
                <a:gd name="T20" fmla="*/ 35 w 45"/>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0">
                  <a:moveTo>
                    <a:pt x="35" y="0"/>
                  </a:moveTo>
                  <a:lnTo>
                    <a:pt x="7" y="0"/>
                  </a:lnTo>
                  <a:lnTo>
                    <a:pt x="0" y="21"/>
                  </a:lnTo>
                  <a:lnTo>
                    <a:pt x="7" y="40"/>
                  </a:lnTo>
                  <a:lnTo>
                    <a:pt x="35" y="40"/>
                  </a:lnTo>
                  <a:lnTo>
                    <a:pt x="45" y="21"/>
                  </a:lnTo>
                  <a:lnTo>
                    <a:pt x="35" y="0"/>
                  </a:lnTo>
                  <a:lnTo>
                    <a:pt x="35" y="0"/>
                  </a:lnTo>
                  <a:lnTo>
                    <a:pt x="35" y="0"/>
                  </a:lnTo>
                  <a:lnTo>
                    <a:pt x="35" y="0"/>
                  </a:lnTo>
                  <a:lnTo>
                    <a:pt x="35"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0" name="Freeform 167"/>
            <p:cNvSpPr>
              <a:spLocks/>
            </p:cNvSpPr>
            <p:nvPr/>
          </p:nvSpPr>
          <p:spPr bwMode="auto">
            <a:xfrm>
              <a:off x="7825959" y="2886231"/>
              <a:ext cx="63575" cy="57423"/>
            </a:xfrm>
            <a:custGeom>
              <a:avLst/>
              <a:gdLst>
                <a:gd name="T0" fmla="*/ 23 w 31"/>
                <a:gd name="T1" fmla="*/ 0 h 28"/>
                <a:gd name="T2" fmla="*/ 5 w 31"/>
                <a:gd name="T3" fmla="*/ 0 h 28"/>
                <a:gd name="T4" fmla="*/ 0 w 31"/>
                <a:gd name="T5" fmla="*/ 14 h 28"/>
                <a:gd name="T6" fmla="*/ 5 w 31"/>
                <a:gd name="T7" fmla="*/ 28 h 28"/>
                <a:gd name="T8" fmla="*/ 23 w 31"/>
                <a:gd name="T9" fmla="*/ 28 h 28"/>
                <a:gd name="T10" fmla="*/ 31 w 31"/>
                <a:gd name="T11" fmla="*/ 14 h 28"/>
                <a:gd name="T12" fmla="*/ 23 w 31"/>
                <a:gd name="T13" fmla="*/ 0 h 28"/>
                <a:gd name="T14" fmla="*/ 23 w 31"/>
                <a:gd name="T15" fmla="*/ 0 h 28"/>
                <a:gd name="T16" fmla="*/ 23 w 31"/>
                <a:gd name="T17" fmla="*/ 0 h 28"/>
                <a:gd name="T18" fmla="*/ 23 w 31"/>
                <a:gd name="T19" fmla="*/ 0 h 28"/>
                <a:gd name="T20" fmla="*/ 23 w 31"/>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23" y="0"/>
                  </a:moveTo>
                  <a:lnTo>
                    <a:pt x="5" y="0"/>
                  </a:lnTo>
                  <a:lnTo>
                    <a:pt x="0" y="14"/>
                  </a:lnTo>
                  <a:lnTo>
                    <a:pt x="5" y="28"/>
                  </a:lnTo>
                  <a:lnTo>
                    <a:pt x="23" y="28"/>
                  </a:lnTo>
                  <a:lnTo>
                    <a:pt x="31" y="14"/>
                  </a:lnTo>
                  <a:lnTo>
                    <a:pt x="23" y="0"/>
                  </a:lnTo>
                  <a:lnTo>
                    <a:pt x="23" y="0"/>
                  </a:lnTo>
                  <a:lnTo>
                    <a:pt x="23" y="0"/>
                  </a:lnTo>
                  <a:lnTo>
                    <a:pt x="23" y="0"/>
                  </a:lnTo>
                  <a:lnTo>
                    <a:pt x="2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1" name="Freeform 168"/>
            <p:cNvSpPr>
              <a:spLocks/>
            </p:cNvSpPr>
            <p:nvPr/>
          </p:nvSpPr>
          <p:spPr bwMode="auto">
            <a:xfrm>
              <a:off x="7869026" y="3661437"/>
              <a:ext cx="63575" cy="57423"/>
            </a:xfrm>
            <a:custGeom>
              <a:avLst/>
              <a:gdLst>
                <a:gd name="T0" fmla="*/ 26 w 31"/>
                <a:gd name="T1" fmla="*/ 0 h 28"/>
                <a:gd name="T2" fmla="*/ 5 w 31"/>
                <a:gd name="T3" fmla="*/ 0 h 28"/>
                <a:gd name="T4" fmla="*/ 0 w 31"/>
                <a:gd name="T5" fmla="*/ 14 h 28"/>
                <a:gd name="T6" fmla="*/ 5 w 31"/>
                <a:gd name="T7" fmla="*/ 28 h 28"/>
                <a:gd name="T8" fmla="*/ 26 w 31"/>
                <a:gd name="T9" fmla="*/ 28 h 28"/>
                <a:gd name="T10" fmla="*/ 31 w 31"/>
                <a:gd name="T11" fmla="*/ 14 h 28"/>
                <a:gd name="T12" fmla="*/ 26 w 31"/>
                <a:gd name="T13" fmla="*/ 0 h 28"/>
                <a:gd name="T14" fmla="*/ 26 w 31"/>
                <a:gd name="T15" fmla="*/ 0 h 28"/>
                <a:gd name="T16" fmla="*/ 26 w 31"/>
                <a:gd name="T17" fmla="*/ 0 h 28"/>
                <a:gd name="T18" fmla="*/ 26 w 31"/>
                <a:gd name="T19" fmla="*/ 0 h 28"/>
                <a:gd name="T20" fmla="*/ 26 w 31"/>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26" y="0"/>
                  </a:moveTo>
                  <a:lnTo>
                    <a:pt x="5" y="0"/>
                  </a:lnTo>
                  <a:lnTo>
                    <a:pt x="0" y="14"/>
                  </a:lnTo>
                  <a:lnTo>
                    <a:pt x="5" y="28"/>
                  </a:lnTo>
                  <a:lnTo>
                    <a:pt x="26" y="28"/>
                  </a:lnTo>
                  <a:lnTo>
                    <a:pt x="31" y="14"/>
                  </a:lnTo>
                  <a:lnTo>
                    <a:pt x="26"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2" name="Freeform 169"/>
            <p:cNvSpPr>
              <a:spLocks/>
            </p:cNvSpPr>
            <p:nvPr/>
          </p:nvSpPr>
          <p:spPr bwMode="auto">
            <a:xfrm>
              <a:off x="7645488" y="4120818"/>
              <a:ext cx="63575" cy="59473"/>
            </a:xfrm>
            <a:custGeom>
              <a:avLst/>
              <a:gdLst>
                <a:gd name="T0" fmla="*/ 26 w 31"/>
                <a:gd name="T1" fmla="*/ 0 h 29"/>
                <a:gd name="T2" fmla="*/ 5 w 31"/>
                <a:gd name="T3" fmla="*/ 0 h 29"/>
                <a:gd name="T4" fmla="*/ 0 w 31"/>
                <a:gd name="T5" fmla="*/ 15 h 29"/>
                <a:gd name="T6" fmla="*/ 5 w 31"/>
                <a:gd name="T7" fmla="*/ 29 h 29"/>
                <a:gd name="T8" fmla="*/ 26 w 31"/>
                <a:gd name="T9" fmla="*/ 29 h 29"/>
                <a:gd name="T10" fmla="*/ 31 w 31"/>
                <a:gd name="T11" fmla="*/ 15 h 29"/>
                <a:gd name="T12" fmla="*/ 26 w 31"/>
                <a:gd name="T13" fmla="*/ 0 h 29"/>
                <a:gd name="T14" fmla="*/ 26 w 31"/>
                <a:gd name="T15" fmla="*/ 0 h 29"/>
                <a:gd name="T16" fmla="*/ 26 w 31"/>
                <a:gd name="T17" fmla="*/ 0 h 29"/>
                <a:gd name="T18" fmla="*/ 26 w 31"/>
                <a:gd name="T19" fmla="*/ 0 h 29"/>
                <a:gd name="T20" fmla="*/ 26 w 3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26" y="0"/>
                  </a:moveTo>
                  <a:lnTo>
                    <a:pt x="5" y="0"/>
                  </a:lnTo>
                  <a:lnTo>
                    <a:pt x="0" y="15"/>
                  </a:lnTo>
                  <a:lnTo>
                    <a:pt x="5" y="29"/>
                  </a:lnTo>
                  <a:lnTo>
                    <a:pt x="26" y="29"/>
                  </a:lnTo>
                  <a:lnTo>
                    <a:pt x="31" y="15"/>
                  </a:lnTo>
                  <a:lnTo>
                    <a:pt x="26"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3" name="Freeform 170"/>
            <p:cNvSpPr>
              <a:spLocks/>
            </p:cNvSpPr>
            <p:nvPr/>
          </p:nvSpPr>
          <p:spPr bwMode="auto">
            <a:xfrm>
              <a:off x="7737774" y="3277935"/>
              <a:ext cx="67677" cy="53321"/>
            </a:xfrm>
            <a:custGeom>
              <a:avLst/>
              <a:gdLst>
                <a:gd name="T0" fmla="*/ 26 w 33"/>
                <a:gd name="T1" fmla="*/ 0 h 26"/>
                <a:gd name="T2" fmla="*/ 7 w 33"/>
                <a:gd name="T3" fmla="*/ 0 h 26"/>
                <a:gd name="T4" fmla="*/ 0 w 33"/>
                <a:gd name="T5" fmla="*/ 14 h 26"/>
                <a:gd name="T6" fmla="*/ 7 w 33"/>
                <a:gd name="T7" fmla="*/ 26 h 26"/>
                <a:gd name="T8" fmla="*/ 26 w 33"/>
                <a:gd name="T9" fmla="*/ 26 h 26"/>
                <a:gd name="T10" fmla="*/ 33 w 33"/>
                <a:gd name="T11" fmla="*/ 14 h 26"/>
                <a:gd name="T12" fmla="*/ 26 w 33"/>
                <a:gd name="T13" fmla="*/ 0 h 26"/>
                <a:gd name="T14" fmla="*/ 26 w 33"/>
                <a:gd name="T15" fmla="*/ 0 h 26"/>
                <a:gd name="T16" fmla="*/ 26 w 33"/>
                <a:gd name="T17" fmla="*/ 0 h 26"/>
                <a:gd name="T18" fmla="*/ 26 w 33"/>
                <a:gd name="T19" fmla="*/ 0 h 26"/>
                <a:gd name="T20" fmla="*/ 26 w 3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6">
                  <a:moveTo>
                    <a:pt x="26" y="0"/>
                  </a:moveTo>
                  <a:lnTo>
                    <a:pt x="7" y="0"/>
                  </a:lnTo>
                  <a:lnTo>
                    <a:pt x="0" y="14"/>
                  </a:lnTo>
                  <a:lnTo>
                    <a:pt x="7" y="26"/>
                  </a:lnTo>
                  <a:lnTo>
                    <a:pt x="26" y="26"/>
                  </a:lnTo>
                  <a:lnTo>
                    <a:pt x="33" y="14"/>
                  </a:lnTo>
                  <a:lnTo>
                    <a:pt x="26" y="0"/>
                  </a:lnTo>
                  <a:lnTo>
                    <a:pt x="26" y="0"/>
                  </a:lnTo>
                  <a:lnTo>
                    <a:pt x="26" y="0"/>
                  </a:lnTo>
                  <a:lnTo>
                    <a:pt x="26" y="0"/>
                  </a:lnTo>
                  <a:lnTo>
                    <a:pt x="2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4" name="Freeform 171"/>
            <p:cNvSpPr>
              <a:spLocks/>
            </p:cNvSpPr>
            <p:nvPr/>
          </p:nvSpPr>
          <p:spPr bwMode="auto">
            <a:xfrm>
              <a:off x="7288647" y="4237714"/>
              <a:ext cx="61524" cy="57423"/>
            </a:xfrm>
            <a:custGeom>
              <a:avLst/>
              <a:gdLst>
                <a:gd name="T0" fmla="*/ 23 w 30"/>
                <a:gd name="T1" fmla="*/ 0 h 28"/>
                <a:gd name="T2" fmla="*/ 4 w 30"/>
                <a:gd name="T3" fmla="*/ 0 h 28"/>
                <a:gd name="T4" fmla="*/ 0 w 30"/>
                <a:gd name="T5" fmla="*/ 14 h 28"/>
                <a:gd name="T6" fmla="*/ 4 w 30"/>
                <a:gd name="T7" fmla="*/ 28 h 28"/>
                <a:gd name="T8" fmla="*/ 23 w 30"/>
                <a:gd name="T9" fmla="*/ 28 h 28"/>
                <a:gd name="T10" fmla="*/ 30 w 30"/>
                <a:gd name="T11" fmla="*/ 14 h 28"/>
                <a:gd name="T12" fmla="*/ 23 w 30"/>
                <a:gd name="T13" fmla="*/ 0 h 28"/>
                <a:gd name="T14" fmla="*/ 23 w 30"/>
                <a:gd name="T15" fmla="*/ 0 h 28"/>
                <a:gd name="T16" fmla="*/ 23 w 30"/>
                <a:gd name="T17" fmla="*/ 0 h 28"/>
                <a:gd name="T18" fmla="*/ 23 w 30"/>
                <a:gd name="T19" fmla="*/ 0 h 28"/>
                <a:gd name="T20" fmla="*/ 23 w 30"/>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8">
                  <a:moveTo>
                    <a:pt x="23" y="0"/>
                  </a:moveTo>
                  <a:lnTo>
                    <a:pt x="4" y="0"/>
                  </a:lnTo>
                  <a:lnTo>
                    <a:pt x="0" y="14"/>
                  </a:lnTo>
                  <a:lnTo>
                    <a:pt x="4" y="28"/>
                  </a:lnTo>
                  <a:lnTo>
                    <a:pt x="23" y="28"/>
                  </a:lnTo>
                  <a:lnTo>
                    <a:pt x="30" y="14"/>
                  </a:lnTo>
                  <a:lnTo>
                    <a:pt x="23" y="0"/>
                  </a:lnTo>
                  <a:lnTo>
                    <a:pt x="23" y="0"/>
                  </a:lnTo>
                  <a:lnTo>
                    <a:pt x="23" y="0"/>
                  </a:lnTo>
                  <a:lnTo>
                    <a:pt x="23" y="0"/>
                  </a:lnTo>
                  <a:lnTo>
                    <a:pt x="2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5" name="Freeform 172"/>
            <p:cNvSpPr>
              <a:spLocks/>
            </p:cNvSpPr>
            <p:nvPr/>
          </p:nvSpPr>
          <p:spPr bwMode="auto">
            <a:xfrm>
              <a:off x="6376037" y="4291035"/>
              <a:ext cx="73829" cy="73829"/>
            </a:xfrm>
            <a:custGeom>
              <a:avLst/>
              <a:gdLst>
                <a:gd name="T0" fmla="*/ 36 w 36"/>
                <a:gd name="T1" fmla="*/ 0 h 36"/>
                <a:gd name="T2" fmla="*/ 36 w 36"/>
                <a:gd name="T3" fmla="*/ 36 h 36"/>
                <a:gd name="T4" fmla="*/ 0 w 36"/>
                <a:gd name="T5" fmla="*/ 36 h 36"/>
                <a:gd name="T6" fmla="*/ 0 w 36"/>
                <a:gd name="T7" fmla="*/ 0 h 36"/>
                <a:gd name="T8" fmla="*/ 36 w 36"/>
                <a:gd name="T9" fmla="*/ 0 h 36"/>
                <a:gd name="T10" fmla="*/ 36 w 36"/>
                <a:gd name="T11" fmla="*/ 0 h 36"/>
                <a:gd name="T12" fmla="*/ 36 w 36"/>
                <a:gd name="T13" fmla="*/ 0 h 36"/>
                <a:gd name="T14" fmla="*/ 36 w 3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6">
                  <a:moveTo>
                    <a:pt x="36" y="0"/>
                  </a:moveTo>
                  <a:lnTo>
                    <a:pt x="36" y="36"/>
                  </a:lnTo>
                  <a:lnTo>
                    <a:pt x="0" y="36"/>
                  </a:lnTo>
                  <a:lnTo>
                    <a:pt x="0" y="0"/>
                  </a:lnTo>
                  <a:lnTo>
                    <a:pt x="36" y="0"/>
                  </a:lnTo>
                  <a:lnTo>
                    <a:pt x="36" y="0"/>
                  </a:lnTo>
                  <a:lnTo>
                    <a:pt x="36" y="0"/>
                  </a:lnTo>
                  <a:lnTo>
                    <a:pt x="3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6" name="Freeform 173"/>
            <p:cNvSpPr>
              <a:spLocks/>
            </p:cNvSpPr>
            <p:nvPr/>
          </p:nvSpPr>
          <p:spPr bwMode="auto">
            <a:xfrm>
              <a:off x="7665996" y="4291035"/>
              <a:ext cx="57423" cy="53321"/>
            </a:xfrm>
            <a:custGeom>
              <a:avLst/>
              <a:gdLst>
                <a:gd name="T0" fmla="*/ 28 w 28"/>
                <a:gd name="T1" fmla="*/ 0 h 26"/>
                <a:gd name="T2" fmla="*/ 28 w 28"/>
                <a:gd name="T3" fmla="*/ 26 h 26"/>
                <a:gd name="T4" fmla="*/ 0 w 28"/>
                <a:gd name="T5" fmla="*/ 26 h 26"/>
                <a:gd name="T6" fmla="*/ 0 w 28"/>
                <a:gd name="T7" fmla="*/ 0 h 26"/>
                <a:gd name="T8" fmla="*/ 28 w 28"/>
                <a:gd name="T9" fmla="*/ 0 h 26"/>
                <a:gd name="T10" fmla="*/ 28 w 28"/>
                <a:gd name="T11" fmla="*/ 0 h 26"/>
                <a:gd name="T12" fmla="*/ 28 w 28"/>
                <a:gd name="T13" fmla="*/ 0 h 26"/>
                <a:gd name="T14" fmla="*/ 28 w 28"/>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28" y="0"/>
                  </a:moveTo>
                  <a:lnTo>
                    <a:pt x="28" y="26"/>
                  </a:lnTo>
                  <a:lnTo>
                    <a:pt x="0" y="26"/>
                  </a:lnTo>
                  <a:lnTo>
                    <a:pt x="0" y="0"/>
                  </a:lnTo>
                  <a:lnTo>
                    <a:pt x="28" y="0"/>
                  </a:lnTo>
                  <a:lnTo>
                    <a:pt x="28" y="0"/>
                  </a:lnTo>
                  <a:lnTo>
                    <a:pt x="28" y="0"/>
                  </a:lnTo>
                  <a:lnTo>
                    <a:pt x="2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7" name="Freeform 174"/>
            <p:cNvSpPr>
              <a:spLocks/>
            </p:cNvSpPr>
            <p:nvPr/>
          </p:nvSpPr>
          <p:spPr bwMode="auto">
            <a:xfrm>
              <a:off x="7743927" y="3967007"/>
              <a:ext cx="67677" cy="67677"/>
            </a:xfrm>
            <a:custGeom>
              <a:avLst/>
              <a:gdLst>
                <a:gd name="T0" fmla="*/ 33 w 33"/>
                <a:gd name="T1" fmla="*/ 16 h 33"/>
                <a:gd name="T2" fmla="*/ 33 w 33"/>
                <a:gd name="T3" fmla="*/ 16 h 33"/>
                <a:gd name="T4" fmla="*/ 0 w 33"/>
                <a:gd name="T5" fmla="*/ 0 h 33"/>
                <a:gd name="T6" fmla="*/ 0 w 33"/>
                <a:gd name="T7" fmla="*/ 33 h 33"/>
                <a:gd name="T8" fmla="*/ 33 w 33"/>
                <a:gd name="T9" fmla="*/ 16 h 33"/>
                <a:gd name="T10" fmla="*/ 33 w 33"/>
                <a:gd name="T11" fmla="*/ 16 h 33"/>
                <a:gd name="T12" fmla="*/ 33 w 33"/>
                <a:gd name="T13" fmla="*/ 16 h 33"/>
                <a:gd name="T14" fmla="*/ 33 w 33"/>
                <a:gd name="T15" fmla="*/ 16 h 33"/>
                <a:gd name="T16" fmla="*/ 33 w 33"/>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33" y="16"/>
                  </a:moveTo>
                  <a:lnTo>
                    <a:pt x="33" y="16"/>
                  </a:lnTo>
                  <a:lnTo>
                    <a:pt x="0" y="0"/>
                  </a:lnTo>
                  <a:lnTo>
                    <a:pt x="0" y="33"/>
                  </a:lnTo>
                  <a:lnTo>
                    <a:pt x="33" y="16"/>
                  </a:lnTo>
                  <a:lnTo>
                    <a:pt x="33" y="16"/>
                  </a:lnTo>
                  <a:lnTo>
                    <a:pt x="33" y="16"/>
                  </a:lnTo>
                  <a:lnTo>
                    <a:pt x="33" y="16"/>
                  </a:lnTo>
                  <a:lnTo>
                    <a:pt x="33" y="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8" name="Freeform 175"/>
            <p:cNvSpPr>
              <a:spLocks/>
            </p:cNvSpPr>
            <p:nvPr/>
          </p:nvSpPr>
          <p:spPr bwMode="auto">
            <a:xfrm>
              <a:off x="7132785" y="4237714"/>
              <a:ext cx="63575" cy="67677"/>
            </a:xfrm>
            <a:custGeom>
              <a:avLst/>
              <a:gdLst>
                <a:gd name="T0" fmla="*/ 16 w 31"/>
                <a:gd name="T1" fmla="*/ 0 h 33"/>
                <a:gd name="T2" fmla="*/ 16 w 31"/>
                <a:gd name="T3" fmla="*/ 0 h 33"/>
                <a:gd name="T4" fmla="*/ 0 w 31"/>
                <a:gd name="T5" fmla="*/ 33 h 33"/>
                <a:gd name="T6" fmla="*/ 31 w 31"/>
                <a:gd name="T7" fmla="*/ 33 h 33"/>
                <a:gd name="T8" fmla="*/ 16 w 31"/>
                <a:gd name="T9" fmla="*/ 0 h 33"/>
                <a:gd name="T10" fmla="*/ 16 w 31"/>
                <a:gd name="T11" fmla="*/ 0 h 33"/>
                <a:gd name="T12" fmla="*/ 16 w 31"/>
                <a:gd name="T13" fmla="*/ 0 h 33"/>
                <a:gd name="T14" fmla="*/ 16 w 31"/>
                <a:gd name="T15" fmla="*/ 0 h 33"/>
                <a:gd name="T16" fmla="*/ 16 w 3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16" y="0"/>
                  </a:moveTo>
                  <a:lnTo>
                    <a:pt x="16" y="0"/>
                  </a:lnTo>
                  <a:lnTo>
                    <a:pt x="0" y="33"/>
                  </a:lnTo>
                  <a:lnTo>
                    <a:pt x="31" y="33"/>
                  </a:lnTo>
                  <a:lnTo>
                    <a:pt x="16" y="0"/>
                  </a:lnTo>
                  <a:lnTo>
                    <a:pt x="16" y="0"/>
                  </a:lnTo>
                  <a:lnTo>
                    <a:pt x="16" y="0"/>
                  </a:lnTo>
                  <a:lnTo>
                    <a:pt x="16" y="0"/>
                  </a:lnTo>
                  <a:lnTo>
                    <a:pt x="1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09" name="Freeform 176"/>
            <p:cNvSpPr>
              <a:spLocks/>
            </p:cNvSpPr>
            <p:nvPr/>
          </p:nvSpPr>
          <p:spPr bwMode="auto">
            <a:xfrm>
              <a:off x="6187363" y="4276679"/>
              <a:ext cx="63575" cy="67677"/>
            </a:xfrm>
            <a:custGeom>
              <a:avLst/>
              <a:gdLst>
                <a:gd name="T0" fmla="*/ 31 w 31"/>
                <a:gd name="T1" fmla="*/ 17 h 33"/>
                <a:gd name="T2" fmla="*/ 31 w 31"/>
                <a:gd name="T3" fmla="*/ 17 h 33"/>
                <a:gd name="T4" fmla="*/ 0 w 31"/>
                <a:gd name="T5" fmla="*/ 0 h 33"/>
                <a:gd name="T6" fmla="*/ 0 w 31"/>
                <a:gd name="T7" fmla="*/ 33 h 33"/>
                <a:gd name="T8" fmla="*/ 31 w 31"/>
                <a:gd name="T9" fmla="*/ 17 h 33"/>
                <a:gd name="T10" fmla="*/ 31 w 31"/>
                <a:gd name="T11" fmla="*/ 17 h 33"/>
                <a:gd name="T12" fmla="*/ 31 w 31"/>
                <a:gd name="T13" fmla="*/ 17 h 33"/>
                <a:gd name="T14" fmla="*/ 31 w 31"/>
                <a:gd name="T15" fmla="*/ 17 h 33"/>
                <a:gd name="T16" fmla="*/ 31 w 31"/>
                <a:gd name="T1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31" y="17"/>
                  </a:moveTo>
                  <a:lnTo>
                    <a:pt x="31" y="17"/>
                  </a:lnTo>
                  <a:lnTo>
                    <a:pt x="0" y="0"/>
                  </a:lnTo>
                  <a:lnTo>
                    <a:pt x="0" y="33"/>
                  </a:lnTo>
                  <a:lnTo>
                    <a:pt x="31" y="17"/>
                  </a:lnTo>
                  <a:lnTo>
                    <a:pt x="31" y="17"/>
                  </a:lnTo>
                  <a:lnTo>
                    <a:pt x="31" y="17"/>
                  </a:lnTo>
                  <a:lnTo>
                    <a:pt x="31" y="17"/>
                  </a:lnTo>
                  <a:lnTo>
                    <a:pt x="31"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0" name="Freeform 177"/>
            <p:cNvSpPr>
              <a:spLocks/>
            </p:cNvSpPr>
            <p:nvPr/>
          </p:nvSpPr>
          <p:spPr bwMode="auto">
            <a:xfrm>
              <a:off x="6831317" y="2537593"/>
              <a:ext cx="63575" cy="61524"/>
            </a:xfrm>
            <a:custGeom>
              <a:avLst/>
              <a:gdLst>
                <a:gd name="T0" fmla="*/ 17 w 31"/>
                <a:gd name="T1" fmla="*/ 0 h 30"/>
                <a:gd name="T2" fmla="*/ 17 w 31"/>
                <a:gd name="T3" fmla="*/ 0 h 30"/>
                <a:gd name="T4" fmla="*/ 0 w 31"/>
                <a:gd name="T5" fmla="*/ 30 h 30"/>
                <a:gd name="T6" fmla="*/ 31 w 31"/>
                <a:gd name="T7" fmla="*/ 30 h 30"/>
                <a:gd name="T8" fmla="*/ 17 w 31"/>
                <a:gd name="T9" fmla="*/ 0 h 30"/>
                <a:gd name="T10" fmla="*/ 17 w 31"/>
                <a:gd name="T11" fmla="*/ 0 h 30"/>
                <a:gd name="T12" fmla="*/ 17 w 31"/>
                <a:gd name="T13" fmla="*/ 0 h 30"/>
                <a:gd name="T14" fmla="*/ 17 w 31"/>
                <a:gd name="T15" fmla="*/ 0 h 30"/>
                <a:gd name="T16" fmla="*/ 17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7" y="0"/>
                  </a:moveTo>
                  <a:lnTo>
                    <a:pt x="17" y="0"/>
                  </a:lnTo>
                  <a:lnTo>
                    <a:pt x="0" y="30"/>
                  </a:lnTo>
                  <a:lnTo>
                    <a:pt x="31" y="30"/>
                  </a:lnTo>
                  <a:lnTo>
                    <a:pt x="17" y="0"/>
                  </a:lnTo>
                  <a:lnTo>
                    <a:pt x="17" y="0"/>
                  </a:lnTo>
                  <a:lnTo>
                    <a:pt x="17" y="0"/>
                  </a:lnTo>
                  <a:lnTo>
                    <a:pt x="17" y="0"/>
                  </a:lnTo>
                  <a:lnTo>
                    <a:pt x="1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1" name="Freeform 178"/>
            <p:cNvSpPr>
              <a:spLocks/>
            </p:cNvSpPr>
            <p:nvPr/>
          </p:nvSpPr>
          <p:spPr bwMode="auto">
            <a:xfrm>
              <a:off x="7253783" y="2531441"/>
              <a:ext cx="63575" cy="63575"/>
            </a:xfrm>
            <a:custGeom>
              <a:avLst/>
              <a:gdLst>
                <a:gd name="T0" fmla="*/ 17 w 31"/>
                <a:gd name="T1" fmla="*/ 0 h 31"/>
                <a:gd name="T2" fmla="*/ 17 w 31"/>
                <a:gd name="T3" fmla="*/ 0 h 31"/>
                <a:gd name="T4" fmla="*/ 0 w 31"/>
                <a:gd name="T5" fmla="*/ 31 h 31"/>
                <a:gd name="T6" fmla="*/ 31 w 31"/>
                <a:gd name="T7" fmla="*/ 31 h 31"/>
                <a:gd name="T8" fmla="*/ 17 w 31"/>
                <a:gd name="T9" fmla="*/ 0 h 31"/>
                <a:gd name="T10" fmla="*/ 17 w 31"/>
                <a:gd name="T11" fmla="*/ 0 h 31"/>
                <a:gd name="T12" fmla="*/ 17 w 31"/>
                <a:gd name="T13" fmla="*/ 0 h 31"/>
                <a:gd name="T14" fmla="*/ 17 w 31"/>
                <a:gd name="T15" fmla="*/ 0 h 31"/>
                <a:gd name="T16" fmla="*/ 17 w 3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7" y="0"/>
                  </a:moveTo>
                  <a:lnTo>
                    <a:pt x="17" y="0"/>
                  </a:lnTo>
                  <a:lnTo>
                    <a:pt x="0" y="31"/>
                  </a:lnTo>
                  <a:lnTo>
                    <a:pt x="31" y="31"/>
                  </a:lnTo>
                  <a:lnTo>
                    <a:pt x="17" y="0"/>
                  </a:lnTo>
                  <a:lnTo>
                    <a:pt x="17" y="0"/>
                  </a:lnTo>
                  <a:lnTo>
                    <a:pt x="17" y="0"/>
                  </a:lnTo>
                  <a:lnTo>
                    <a:pt x="17" y="0"/>
                  </a:lnTo>
                  <a:lnTo>
                    <a:pt x="1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2" name="Freeform 179"/>
            <p:cNvSpPr>
              <a:spLocks/>
            </p:cNvSpPr>
            <p:nvPr/>
          </p:nvSpPr>
          <p:spPr bwMode="auto">
            <a:xfrm>
              <a:off x="7854670" y="3376374"/>
              <a:ext cx="67677" cy="67677"/>
            </a:xfrm>
            <a:custGeom>
              <a:avLst/>
              <a:gdLst>
                <a:gd name="T0" fmla="*/ 17 w 33"/>
                <a:gd name="T1" fmla="*/ 0 h 33"/>
                <a:gd name="T2" fmla="*/ 17 w 33"/>
                <a:gd name="T3" fmla="*/ 0 h 33"/>
                <a:gd name="T4" fmla="*/ 0 w 33"/>
                <a:gd name="T5" fmla="*/ 33 h 33"/>
                <a:gd name="T6" fmla="*/ 33 w 33"/>
                <a:gd name="T7" fmla="*/ 33 h 33"/>
                <a:gd name="T8" fmla="*/ 17 w 33"/>
                <a:gd name="T9" fmla="*/ 0 h 33"/>
                <a:gd name="T10" fmla="*/ 17 w 33"/>
                <a:gd name="T11" fmla="*/ 0 h 33"/>
                <a:gd name="T12" fmla="*/ 17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lnTo>
                    <a:pt x="17" y="0"/>
                  </a:lnTo>
                  <a:lnTo>
                    <a:pt x="0" y="33"/>
                  </a:lnTo>
                  <a:lnTo>
                    <a:pt x="33" y="33"/>
                  </a:lnTo>
                  <a:lnTo>
                    <a:pt x="17" y="0"/>
                  </a:lnTo>
                  <a:lnTo>
                    <a:pt x="17" y="0"/>
                  </a:lnTo>
                  <a:lnTo>
                    <a:pt x="17" y="0"/>
                  </a:lnTo>
                  <a:lnTo>
                    <a:pt x="17" y="0"/>
                  </a:lnTo>
                  <a:lnTo>
                    <a:pt x="1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3" name="Freeform 180"/>
            <p:cNvSpPr>
              <a:spLocks/>
            </p:cNvSpPr>
            <p:nvPr/>
          </p:nvSpPr>
          <p:spPr bwMode="auto">
            <a:xfrm>
              <a:off x="5766947" y="3725012"/>
              <a:ext cx="67677" cy="67677"/>
            </a:xfrm>
            <a:custGeom>
              <a:avLst/>
              <a:gdLst>
                <a:gd name="T0" fmla="*/ 16 w 33"/>
                <a:gd name="T1" fmla="*/ 0 h 33"/>
                <a:gd name="T2" fmla="*/ 16 w 33"/>
                <a:gd name="T3" fmla="*/ 0 h 33"/>
                <a:gd name="T4" fmla="*/ 0 w 33"/>
                <a:gd name="T5" fmla="*/ 33 h 33"/>
                <a:gd name="T6" fmla="*/ 33 w 33"/>
                <a:gd name="T7" fmla="*/ 33 h 33"/>
                <a:gd name="T8" fmla="*/ 16 w 33"/>
                <a:gd name="T9" fmla="*/ 0 h 33"/>
                <a:gd name="T10" fmla="*/ 16 w 33"/>
                <a:gd name="T11" fmla="*/ 0 h 33"/>
                <a:gd name="T12" fmla="*/ 16 w 33"/>
                <a:gd name="T13" fmla="*/ 0 h 33"/>
                <a:gd name="T14" fmla="*/ 16 w 33"/>
                <a:gd name="T15" fmla="*/ 0 h 33"/>
                <a:gd name="T16" fmla="*/ 16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6" y="0"/>
                  </a:moveTo>
                  <a:lnTo>
                    <a:pt x="16" y="0"/>
                  </a:lnTo>
                  <a:lnTo>
                    <a:pt x="0" y="33"/>
                  </a:lnTo>
                  <a:lnTo>
                    <a:pt x="33" y="33"/>
                  </a:lnTo>
                  <a:lnTo>
                    <a:pt x="16" y="0"/>
                  </a:lnTo>
                  <a:lnTo>
                    <a:pt x="16" y="0"/>
                  </a:lnTo>
                  <a:lnTo>
                    <a:pt x="16" y="0"/>
                  </a:lnTo>
                  <a:lnTo>
                    <a:pt x="16" y="0"/>
                  </a:lnTo>
                  <a:lnTo>
                    <a:pt x="1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4" name="Freeform 181"/>
            <p:cNvSpPr>
              <a:spLocks/>
            </p:cNvSpPr>
            <p:nvPr/>
          </p:nvSpPr>
          <p:spPr bwMode="auto">
            <a:xfrm>
              <a:off x="8072056" y="3874721"/>
              <a:ext cx="63575" cy="63575"/>
            </a:xfrm>
            <a:custGeom>
              <a:avLst/>
              <a:gdLst>
                <a:gd name="T0" fmla="*/ 17 w 31"/>
                <a:gd name="T1" fmla="*/ 0 h 31"/>
                <a:gd name="T2" fmla="*/ 17 w 31"/>
                <a:gd name="T3" fmla="*/ 0 h 31"/>
                <a:gd name="T4" fmla="*/ 0 w 31"/>
                <a:gd name="T5" fmla="*/ 31 h 31"/>
                <a:gd name="T6" fmla="*/ 31 w 31"/>
                <a:gd name="T7" fmla="*/ 31 h 31"/>
                <a:gd name="T8" fmla="*/ 17 w 31"/>
                <a:gd name="T9" fmla="*/ 0 h 31"/>
                <a:gd name="T10" fmla="*/ 17 w 31"/>
                <a:gd name="T11" fmla="*/ 0 h 31"/>
                <a:gd name="T12" fmla="*/ 17 w 31"/>
                <a:gd name="T13" fmla="*/ 0 h 31"/>
                <a:gd name="T14" fmla="*/ 17 w 31"/>
                <a:gd name="T15" fmla="*/ 0 h 31"/>
                <a:gd name="T16" fmla="*/ 17 w 3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7" y="0"/>
                  </a:moveTo>
                  <a:lnTo>
                    <a:pt x="17" y="0"/>
                  </a:lnTo>
                  <a:lnTo>
                    <a:pt x="0" y="31"/>
                  </a:lnTo>
                  <a:lnTo>
                    <a:pt x="31" y="31"/>
                  </a:lnTo>
                  <a:lnTo>
                    <a:pt x="17" y="0"/>
                  </a:lnTo>
                  <a:lnTo>
                    <a:pt x="17" y="0"/>
                  </a:lnTo>
                  <a:lnTo>
                    <a:pt x="17" y="0"/>
                  </a:lnTo>
                  <a:lnTo>
                    <a:pt x="17" y="0"/>
                  </a:lnTo>
                  <a:lnTo>
                    <a:pt x="1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5" name="Freeform 182"/>
            <p:cNvSpPr>
              <a:spLocks/>
            </p:cNvSpPr>
            <p:nvPr/>
          </p:nvSpPr>
          <p:spPr bwMode="auto">
            <a:xfrm>
              <a:off x="6560610" y="4198749"/>
              <a:ext cx="63575" cy="67677"/>
            </a:xfrm>
            <a:custGeom>
              <a:avLst/>
              <a:gdLst>
                <a:gd name="T0" fmla="*/ 31 w 31"/>
                <a:gd name="T1" fmla="*/ 17 h 33"/>
                <a:gd name="T2" fmla="*/ 31 w 31"/>
                <a:gd name="T3" fmla="*/ 17 h 33"/>
                <a:gd name="T4" fmla="*/ 0 w 31"/>
                <a:gd name="T5" fmla="*/ 0 h 33"/>
                <a:gd name="T6" fmla="*/ 0 w 31"/>
                <a:gd name="T7" fmla="*/ 33 h 33"/>
                <a:gd name="T8" fmla="*/ 31 w 31"/>
                <a:gd name="T9" fmla="*/ 17 h 33"/>
                <a:gd name="T10" fmla="*/ 31 w 31"/>
                <a:gd name="T11" fmla="*/ 17 h 33"/>
                <a:gd name="T12" fmla="*/ 31 w 31"/>
                <a:gd name="T13" fmla="*/ 17 h 33"/>
                <a:gd name="T14" fmla="*/ 31 w 31"/>
                <a:gd name="T15" fmla="*/ 17 h 33"/>
                <a:gd name="T16" fmla="*/ 31 w 31"/>
                <a:gd name="T1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31" y="17"/>
                  </a:moveTo>
                  <a:lnTo>
                    <a:pt x="31" y="17"/>
                  </a:lnTo>
                  <a:lnTo>
                    <a:pt x="0" y="0"/>
                  </a:lnTo>
                  <a:lnTo>
                    <a:pt x="0" y="33"/>
                  </a:lnTo>
                  <a:lnTo>
                    <a:pt x="31" y="17"/>
                  </a:lnTo>
                  <a:lnTo>
                    <a:pt x="31" y="17"/>
                  </a:lnTo>
                  <a:lnTo>
                    <a:pt x="31" y="17"/>
                  </a:lnTo>
                  <a:lnTo>
                    <a:pt x="31" y="17"/>
                  </a:lnTo>
                  <a:lnTo>
                    <a:pt x="31" y="1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6" name="Oval 183"/>
            <p:cNvSpPr>
              <a:spLocks noChangeArrowheads="1"/>
            </p:cNvSpPr>
            <p:nvPr/>
          </p:nvSpPr>
          <p:spPr bwMode="auto">
            <a:xfrm>
              <a:off x="8184850" y="4151580"/>
              <a:ext cx="96388" cy="10049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7" name="Oval 184"/>
            <p:cNvSpPr>
              <a:spLocks noChangeArrowheads="1"/>
            </p:cNvSpPr>
            <p:nvPr/>
          </p:nvSpPr>
          <p:spPr bwMode="auto">
            <a:xfrm>
              <a:off x="8252527" y="3142582"/>
              <a:ext cx="47169" cy="4921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8" name="Oval 185"/>
            <p:cNvSpPr>
              <a:spLocks noChangeArrowheads="1"/>
            </p:cNvSpPr>
            <p:nvPr/>
          </p:nvSpPr>
          <p:spPr bwMode="auto">
            <a:xfrm>
              <a:off x="6777996" y="4354610"/>
              <a:ext cx="49219" cy="4716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19" name="Oval 186"/>
            <p:cNvSpPr>
              <a:spLocks noChangeArrowheads="1"/>
            </p:cNvSpPr>
            <p:nvPr/>
          </p:nvSpPr>
          <p:spPr bwMode="auto">
            <a:xfrm>
              <a:off x="7471169" y="4295137"/>
              <a:ext cx="49219" cy="4511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20" name="Oval 187"/>
            <p:cNvSpPr>
              <a:spLocks noChangeArrowheads="1"/>
            </p:cNvSpPr>
            <p:nvPr/>
          </p:nvSpPr>
          <p:spPr bwMode="auto">
            <a:xfrm>
              <a:off x="7641386" y="2886231"/>
              <a:ext cx="49219" cy="4921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sp>
          <p:nvSpPr>
            <p:cNvPr id="621" name="Oval 160"/>
            <p:cNvSpPr>
              <a:spLocks noChangeArrowheads="1"/>
            </p:cNvSpPr>
            <p:nvPr/>
          </p:nvSpPr>
          <p:spPr bwMode="auto">
            <a:xfrm>
              <a:off x="6069793" y="3503525"/>
              <a:ext cx="47169" cy="47169"/>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dirty="0"/>
            </a:p>
          </p:txBody>
        </p:sp>
      </p:grpSp>
      <p:grpSp>
        <p:nvGrpSpPr>
          <p:cNvPr id="7" name="Group 6"/>
          <p:cNvGrpSpPr/>
          <p:nvPr/>
        </p:nvGrpSpPr>
        <p:grpSpPr>
          <a:xfrm>
            <a:off x="3913325" y="3920106"/>
            <a:ext cx="2042240" cy="2026329"/>
            <a:chOff x="3638225" y="3593764"/>
            <a:chExt cx="2296294" cy="2278404"/>
          </a:xfrm>
        </p:grpSpPr>
        <p:sp>
          <p:nvSpPr>
            <p:cNvPr id="340" name="Freeform 18"/>
            <p:cNvSpPr>
              <a:spLocks/>
            </p:cNvSpPr>
            <p:nvPr/>
          </p:nvSpPr>
          <p:spPr bwMode="auto">
            <a:xfrm>
              <a:off x="3638225" y="3593764"/>
              <a:ext cx="2296294" cy="2278404"/>
            </a:xfrm>
            <a:custGeom>
              <a:avLst/>
              <a:gdLst>
                <a:gd name="T0" fmla="*/ 413 w 598"/>
                <a:gd name="T1" fmla="*/ 0 h 593"/>
                <a:gd name="T2" fmla="*/ 0 w 598"/>
                <a:gd name="T3" fmla="*/ 0 h 593"/>
                <a:gd name="T4" fmla="*/ 598 w 598"/>
                <a:gd name="T5" fmla="*/ 593 h 593"/>
                <a:gd name="T6" fmla="*/ 598 w 598"/>
                <a:gd name="T7" fmla="*/ 181 h 593"/>
                <a:gd name="T8" fmla="*/ 413 w 598"/>
                <a:gd name="T9" fmla="*/ 0 h 593"/>
              </a:gdLst>
              <a:ahLst/>
              <a:cxnLst>
                <a:cxn ang="0">
                  <a:pos x="T0" y="T1"/>
                </a:cxn>
                <a:cxn ang="0">
                  <a:pos x="T2" y="T3"/>
                </a:cxn>
                <a:cxn ang="0">
                  <a:pos x="T4" y="T5"/>
                </a:cxn>
                <a:cxn ang="0">
                  <a:pos x="T6" y="T7"/>
                </a:cxn>
                <a:cxn ang="0">
                  <a:pos x="T8" y="T9"/>
                </a:cxn>
              </a:cxnLst>
              <a:rect l="0" t="0" r="r" b="b"/>
              <a:pathLst>
                <a:path w="598" h="593">
                  <a:moveTo>
                    <a:pt x="413" y="0"/>
                  </a:moveTo>
                  <a:cubicBezTo>
                    <a:pt x="0" y="0"/>
                    <a:pt x="0" y="0"/>
                    <a:pt x="0" y="0"/>
                  </a:cubicBezTo>
                  <a:cubicBezTo>
                    <a:pt x="22" y="319"/>
                    <a:pt x="278" y="573"/>
                    <a:pt x="598" y="593"/>
                  </a:cubicBezTo>
                  <a:cubicBezTo>
                    <a:pt x="598" y="181"/>
                    <a:pt x="598" y="181"/>
                    <a:pt x="598" y="181"/>
                  </a:cubicBezTo>
                  <a:cubicBezTo>
                    <a:pt x="505" y="165"/>
                    <a:pt x="431" y="92"/>
                    <a:pt x="41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dirty="0"/>
            </a:p>
          </p:txBody>
        </p:sp>
        <p:sp>
          <p:nvSpPr>
            <p:cNvPr id="18" name="TextBox 17"/>
            <p:cNvSpPr txBox="1"/>
            <p:nvPr/>
          </p:nvSpPr>
          <p:spPr>
            <a:xfrm>
              <a:off x="4292481" y="4312362"/>
              <a:ext cx="1393673" cy="579459"/>
            </a:xfrm>
            <a:prstGeom prst="rect">
              <a:avLst/>
            </a:prstGeom>
            <a:noFill/>
          </p:spPr>
          <p:txBody>
            <a:bodyPr wrap="none" lIns="0" tIns="0" rIns="0" bIns="0" rtlCol="0" anchor="ctr">
              <a:noAutofit/>
            </a:bodyPr>
            <a:lstStyle/>
            <a:p>
              <a:pPr algn="ctr">
                <a:lnSpc>
                  <a:spcPct val="90000"/>
                </a:lnSpc>
              </a:pPr>
              <a:r>
                <a:rPr lang="en-US" sz="1200" b="1" dirty="0">
                  <a:solidFill>
                    <a:schemeClr val="bg1"/>
                  </a:solidFill>
                </a:rPr>
                <a:t>BIG DATA</a:t>
              </a:r>
              <a:br>
                <a:rPr lang="en-US" sz="1200" b="1" dirty="0">
                  <a:solidFill>
                    <a:schemeClr val="bg1"/>
                  </a:solidFill>
                </a:rPr>
              </a:br>
              <a:r>
                <a:rPr lang="en-US" sz="1200" b="1" dirty="0">
                  <a:solidFill>
                    <a:schemeClr val="bg1"/>
                  </a:solidFill>
                </a:rPr>
                <a:t>MANAGEMENT</a:t>
              </a:r>
              <a:br>
                <a:rPr lang="en-US" sz="1200" b="1" dirty="0">
                  <a:solidFill>
                    <a:schemeClr val="bg1"/>
                  </a:solidFill>
                </a:rPr>
              </a:br>
              <a:endParaRPr lang="en-US" sz="1200" b="1" dirty="0">
                <a:solidFill>
                  <a:schemeClr val="bg1"/>
                </a:solidFill>
              </a:endParaRPr>
            </a:p>
          </p:txBody>
        </p:sp>
      </p:grpSp>
      <p:grpSp>
        <p:nvGrpSpPr>
          <p:cNvPr id="2" name="Group 1"/>
          <p:cNvGrpSpPr/>
          <p:nvPr/>
        </p:nvGrpSpPr>
        <p:grpSpPr>
          <a:xfrm>
            <a:off x="3913325" y="1582809"/>
            <a:ext cx="2042240" cy="2059595"/>
            <a:chOff x="3638225" y="965712"/>
            <a:chExt cx="2296294" cy="2315808"/>
          </a:xfrm>
        </p:grpSpPr>
        <p:sp>
          <p:nvSpPr>
            <p:cNvPr id="332" name="Freeform 17"/>
            <p:cNvSpPr>
              <a:spLocks/>
            </p:cNvSpPr>
            <p:nvPr/>
          </p:nvSpPr>
          <p:spPr bwMode="auto">
            <a:xfrm>
              <a:off x="3638225" y="965712"/>
              <a:ext cx="2296294" cy="2315808"/>
            </a:xfrm>
            <a:custGeom>
              <a:avLst/>
              <a:gdLst>
                <a:gd name="T0" fmla="*/ 0 w 598"/>
                <a:gd name="T1" fmla="*/ 603 h 603"/>
                <a:gd name="T2" fmla="*/ 411 w 598"/>
                <a:gd name="T3" fmla="*/ 603 h 603"/>
                <a:gd name="T4" fmla="*/ 598 w 598"/>
                <a:gd name="T5" fmla="*/ 411 h 603"/>
                <a:gd name="T6" fmla="*/ 598 w 598"/>
                <a:gd name="T7" fmla="*/ 0 h 603"/>
                <a:gd name="T8" fmla="*/ 0 w 598"/>
                <a:gd name="T9" fmla="*/ 603 h 603"/>
              </a:gdLst>
              <a:ahLst/>
              <a:cxnLst>
                <a:cxn ang="0">
                  <a:pos x="T0" y="T1"/>
                </a:cxn>
                <a:cxn ang="0">
                  <a:pos x="T2" y="T3"/>
                </a:cxn>
                <a:cxn ang="0">
                  <a:pos x="T4" y="T5"/>
                </a:cxn>
                <a:cxn ang="0">
                  <a:pos x="T6" y="T7"/>
                </a:cxn>
                <a:cxn ang="0">
                  <a:pos x="T8" y="T9"/>
                </a:cxn>
              </a:cxnLst>
              <a:rect l="0" t="0" r="r" b="b"/>
              <a:pathLst>
                <a:path w="598" h="603">
                  <a:moveTo>
                    <a:pt x="0" y="603"/>
                  </a:moveTo>
                  <a:cubicBezTo>
                    <a:pt x="411" y="603"/>
                    <a:pt x="411" y="603"/>
                    <a:pt x="411" y="603"/>
                  </a:cubicBezTo>
                  <a:cubicBezTo>
                    <a:pt x="426" y="506"/>
                    <a:pt x="501" y="428"/>
                    <a:pt x="598" y="411"/>
                  </a:cubicBezTo>
                  <a:cubicBezTo>
                    <a:pt x="598" y="0"/>
                    <a:pt x="598" y="0"/>
                    <a:pt x="598" y="0"/>
                  </a:cubicBezTo>
                  <a:cubicBezTo>
                    <a:pt x="275" y="20"/>
                    <a:pt x="17" y="280"/>
                    <a:pt x="0" y="603"/>
                  </a:cubicBezTo>
                  <a:close/>
                </a:path>
              </a:pathLst>
            </a:custGeom>
            <a:solidFill>
              <a:schemeClr val="accent4"/>
            </a:solidFill>
            <a:ln w="50800">
              <a:noFill/>
              <a:round/>
              <a:headEnd/>
              <a:tailEnd/>
            </a:ln>
            <a:extLst/>
          </p:spPr>
          <p:txBody>
            <a:bodyPr vert="horz" wrap="square" lIns="91440" tIns="45720" rIns="91440" bIns="45720" numCol="1" anchor="t" anchorCtr="0" compatLnSpc="1">
              <a:prstTxWarp prst="textNoShape">
                <a:avLst/>
              </a:prstTxWarp>
            </a:bodyPr>
            <a:lstStyle/>
            <a:p>
              <a:endParaRPr lang="en-US" sz="1500" dirty="0"/>
            </a:p>
          </p:txBody>
        </p:sp>
        <p:sp>
          <p:nvSpPr>
            <p:cNvPr id="351" name="TextBox 350"/>
            <p:cNvSpPr txBox="1"/>
            <p:nvPr/>
          </p:nvSpPr>
          <p:spPr>
            <a:xfrm>
              <a:off x="4283013" y="1938911"/>
              <a:ext cx="1400149" cy="605823"/>
            </a:xfrm>
            <a:prstGeom prst="rect">
              <a:avLst/>
            </a:prstGeom>
            <a:noFill/>
          </p:spPr>
          <p:txBody>
            <a:bodyPr wrap="none" lIns="0" tIns="0" rIns="0" bIns="0" rtlCol="0" anchor="ctr">
              <a:noAutofit/>
            </a:bodyPr>
            <a:lstStyle/>
            <a:p>
              <a:pPr algn="ctr">
                <a:lnSpc>
                  <a:spcPct val="90000"/>
                </a:lnSpc>
              </a:pPr>
              <a:r>
                <a:rPr lang="en-US" sz="1200" b="1" dirty="0">
                  <a:solidFill>
                    <a:schemeClr val="bg1"/>
                  </a:solidFill>
                </a:rPr>
                <a:t>BIG DATA</a:t>
              </a:r>
              <a:br>
                <a:rPr lang="en-US" sz="1200" b="1" dirty="0">
                  <a:solidFill>
                    <a:schemeClr val="bg1"/>
                  </a:solidFill>
                </a:rPr>
              </a:br>
              <a:r>
                <a:rPr lang="en-US" sz="1200" b="1" dirty="0">
                  <a:solidFill>
                    <a:schemeClr val="bg1"/>
                  </a:solidFill>
                </a:rPr>
                <a:t>ANALYTICS</a:t>
              </a:r>
            </a:p>
          </p:txBody>
        </p:sp>
      </p:grpSp>
      <p:grpSp>
        <p:nvGrpSpPr>
          <p:cNvPr id="3" name="Group 2"/>
          <p:cNvGrpSpPr/>
          <p:nvPr/>
        </p:nvGrpSpPr>
        <p:grpSpPr>
          <a:xfrm>
            <a:off x="6233262" y="1582809"/>
            <a:ext cx="2042240" cy="2059595"/>
            <a:chOff x="6246763" y="965712"/>
            <a:chExt cx="2296294" cy="2315808"/>
          </a:xfrm>
        </p:grpSpPr>
        <p:sp>
          <p:nvSpPr>
            <p:cNvPr id="346" name="Freeform 16"/>
            <p:cNvSpPr>
              <a:spLocks/>
            </p:cNvSpPr>
            <p:nvPr/>
          </p:nvSpPr>
          <p:spPr bwMode="auto">
            <a:xfrm>
              <a:off x="6246763" y="965712"/>
              <a:ext cx="2296294" cy="2315808"/>
            </a:xfrm>
            <a:custGeom>
              <a:avLst/>
              <a:gdLst>
                <a:gd name="T0" fmla="*/ 0 w 598"/>
                <a:gd name="T1" fmla="*/ 0 h 603"/>
                <a:gd name="T2" fmla="*/ 0 w 598"/>
                <a:gd name="T3" fmla="*/ 411 h 603"/>
                <a:gd name="T4" fmla="*/ 187 w 598"/>
                <a:gd name="T5" fmla="*/ 603 h 603"/>
                <a:gd name="T6" fmla="*/ 598 w 598"/>
                <a:gd name="T7" fmla="*/ 603 h 603"/>
                <a:gd name="T8" fmla="*/ 0 w 598"/>
                <a:gd name="T9" fmla="*/ 0 h 603"/>
              </a:gdLst>
              <a:ahLst/>
              <a:cxnLst>
                <a:cxn ang="0">
                  <a:pos x="T0" y="T1"/>
                </a:cxn>
                <a:cxn ang="0">
                  <a:pos x="T2" y="T3"/>
                </a:cxn>
                <a:cxn ang="0">
                  <a:pos x="T4" y="T5"/>
                </a:cxn>
                <a:cxn ang="0">
                  <a:pos x="T6" y="T7"/>
                </a:cxn>
                <a:cxn ang="0">
                  <a:pos x="T8" y="T9"/>
                </a:cxn>
              </a:cxnLst>
              <a:rect l="0" t="0" r="r" b="b"/>
              <a:pathLst>
                <a:path w="598" h="603">
                  <a:moveTo>
                    <a:pt x="0" y="0"/>
                  </a:moveTo>
                  <a:cubicBezTo>
                    <a:pt x="0" y="411"/>
                    <a:pt x="0" y="411"/>
                    <a:pt x="0" y="411"/>
                  </a:cubicBezTo>
                  <a:cubicBezTo>
                    <a:pt x="96" y="428"/>
                    <a:pt x="172" y="506"/>
                    <a:pt x="187" y="603"/>
                  </a:cubicBezTo>
                  <a:cubicBezTo>
                    <a:pt x="598" y="603"/>
                    <a:pt x="598" y="603"/>
                    <a:pt x="598" y="603"/>
                  </a:cubicBezTo>
                  <a:cubicBezTo>
                    <a:pt x="581" y="280"/>
                    <a:pt x="323" y="2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dirty="0"/>
            </a:p>
          </p:txBody>
        </p:sp>
        <p:sp>
          <p:nvSpPr>
            <p:cNvPr id="352" name="TextBox 351"/>
            <p:cNvSpPr txBox="1"/>
            <p:nvPr/>
          </p:nvSpPr>
          <p:spPr>
            <a:xfrm>
              <a:off x="6302641" y="1938911"/>
              <a:ext cx="1933246" cy="605823"/>
            </a:xfrm>
            <a:prstGeom prst="rect">
              <a:avLst/>
            </a:prstGeom>
            <a:noFill/>
          </p:spPr>
          <p:txBody>
            <a:bodyPr wrap="none" lIns="0" tIns="0" rIns="0" bIns="0" rtlCol="0" anchor="ctr">
              <a:noAutofit/>
            </a:bodyPr>
            <a:lstStyle/>
            <a:p>
              <a:pPr algn="ctr">
                <a:lnSpc>
                  <a:spcPct val="90000"/>
                </a:lnSpc>
              </a:pPr>
              <a:r>
                <a:rPr lang="en-US" sz="1200" b="1" dirty="0">
                  <a:solidFill>
                    <a:schemeClr val="bg1"/>
                  </a:solidFill>
                </a:rPr>
                <a:t>BIG DATA</a:t>
              </a:r>
              <a:br>
                <a:rPr lang="en-US" sz="1200" b="1" dirty="0">
                  <a:solidFill>
                    <a:schemeClr val="bg1"/>
                  </a:solidFill>
                </a:rPr>
              </a:br>
              <a:r>
                <a:rPr lang="en-US" sz="1200" b="1" dirty="0">
                  <a:solidFill>
                    <a:schemeClr val="bg1"/>
                  </a:solidFill>
                </a:rPr>
                <a:t>APPLICATIONS</a:t>
              </a:r>
            </a:p>
          </p:txBody>
        </p:sp>
      </p:grpSp>
      <p:grpSp>
        <p:nvGrpSpPr>
          <p:cNvPr id="6" name="Group 5"/>
          <p:cNvGrpSpPr/>
          <p:nvPr/>
        </p:nvGrpSpPr>
        <p:grpSpPr>
          <a:xfrm>
            <a:off x="6233262" y="3920106"/>
            <a:ext cx="2042240" cy="2026329"/>
            <a:chOff x="6246763" y="3593764"/>
            <a:chExt cx="2296294" cy="2278404"/>
          </a:xfrm>
        </p:grpSpPr>
        <p:sp>
          <p:nvSpPr>
            <p:cNvPr id="343" name="Freeform 19"/>
            <p:cNvSpPr>
              <a:spLocks/>
            </p:cNvSpPr>
            <p:nvPr/>
          </p:nvSpPr>
          <p:spPr bwMode="auto">
            <a:xfrm>
              <a:off x="6246763" y="3593764"/>
              <a:ext cx="2296294" cy="2278404"/>
            </a:xfrm>
            <a:custGeom>
              <a:avLst/>
              <a:gdLst>
                <a:gd name="T0" fmla="*/ 185 w 598"/>
                <a:gd name="T1" fmla="*/ 0 h 593"/>
                <a:gd name="T2" fmla="*/ 0 w 598"/>
                <a:gd name="T3" fmla="*/ 181 h 593"/>
                <a:gd name="T4" fmla="*/ 0 w 598"/>
                <a:gd name="T5" fmla="*/ 593 h 593"/>
                <a:gd name="T6" fmla="*/ 598 w 598"/>
                <a:gd name="T7" fmla="*/ 0 h 593"/>
                <a:gd name="T8" fmla="*/ 185 w 598"/>
                <a:gd name="T9" fmla="*/ 0 h 593"/>
                <a:gd name="T10" fmla="*/ 185 w 598"/>
                <a:gd name="T11" fmla="*/ 0 h 593"/>
              </a:gdLst>
              <a:ahLst/>
              <a:cxnLst>
                <a:cxn ang="0">
                  <a:pos x="T0" y="T1"/>
                </a:cxn>
                <a:cxn ang="0">
                  <a:pos x="T2" y="T3"/>
                </a:cxn>
                <a:cxn ang="0">
                  <a:pos x="T4" y="T5"/>
                </a:cxn>
                <a:cxn ang="0">
                  <a:pos x="T6" y="T7"/>
                </a:cxn>
                <a:cxn ang="0">
                  <a:pos x="T8" y="T9"/>
                </a:cxn>
                <a:cxn ang="0">
                  <a:pos x="T10" y="T11"/>
                </a:cxn>
              </a:cxnLst>
              <a:rect l="0" t="0" r="r" b="b"/>
              <a:pathLst>
                <a:path w="598" h="593">
                  <a:moveTo>
                    <a:pt x="185" y="0"/>
                  </a:moveTo>
                  <a:cubicBezTo>
                    <a:pt x="167" y="92"/>
                    <a:pt x="93" y="165"/>
                    <a:pt x="0" y="181"/>
                  </a:cubicBezTo>
                  <a:cubicBezTo>
                    <a:pt x="0" y="593"/>
                    <a:pt x="0" y="593"/>
                    <a:pt x="0" y="593"/>
                  </a:cubicBezTo>
                  <a:cubicBezTo>
                    <a:pt x="319" y="573"/>
                    <a:pt x="576" y="319"/>
                    <a:pt x="598" y="0"/>
                  </a:cubicBezTo>
                  <a:cubicBezTo>
                    <a:pt x="185" y="0"/>
                    <a:pt x="185" y="0"/>
                    <a:pt x="185" y="0"/>
                  </a:cubicBezTo>
                  <a:cubicBezTo>
                    <a:pt x="185" y="0"/>
                    <a:pt x="185" y="0"/>
                    <a:pt x="18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dirty="0"/>
            </a:p>
          </p:txBody>
        </p:sp>
        <p:sp>
          <p:nvSpPr>
            <p:cNvPr id="353" name="TextBox 352"/>
            <p:cNvSpPr txBox="1"/>
            <p:nvPr/>
          </p:nvSpPr>
          <p:spPr>
            <a:xfrm>
              <a:off x="6317762" y="4312362"/>
              <a:ext cx="1933246" cy="579459"/>
            </a:xfrm>
            <a:prstGeom prst="rect">
              <a:avLst/>
            </a:prstGeom>
            <a:noFill/>
          </p:spPr>
          <p:txBody>
            <a:bodyPr wrap="none" lIns="0" tIns="0" rIns="0" bIns="0" rtlCol="0" anchor="ctr">
              <a:noAutofit/>
            </a:bodyPr>
            <a:lstStyle/>
            <a:p>
              <a:pPr algn="ctr">
                <a:lnSpc>
                  <a:spcPct val="90000"/>
                </a:lnSpc>
              </a:pPr>
              <a:r>
                <a:rPr lang="en-US" sz="1200" b="1" dirty="0">
                  <a:solidFill>
                    <a:schemeClr val="bg1"/>
                  </a:solidFill>
                </a:rPr>
                <a:t>BIG DATA</a:t>
              </a:r>
              <a:br>
                <a:rPr lang="en-US" sz="1200" b="1" dirty="0">
                  <a:solidFill>
                    <a:schemeClr val="bg1"/>
                  </a:solidFill>
                </a:rPr>
              </a:br>
              <a:r>
                <a:rPr lang="en-US" sz="1200" b="1" dirty="0">
                  <a:solidFill>
                    <a:schemeClr val="bg1"/>
                  </a:solidFill>
                </a:rPr>
                <a:t>INTEGRATION</a:t>
              </a:r>
            </a:p>
          </p:txBody>
        </p:sp>
      </p:grpSp>
      <p:sp>
        <p:nvSpPr>
          <p:cNvPr id="623" name="Freeform 622"/>
          <p:cNvSpPr>
            <a:spLocks/>
          </p:cNvSpPr>
          <p:nvPr/>
        </p:nvSpPr>
        <p:spPr bwMode="auto">
          <a:xfrm>
            <a:off x="5281788" y="2819418"/>
            <a:ext cx="1628821" cy="1890415"/>
          </a:xfrm>
          <a:custGeom>
            <a:avLst/>
            <a:gdLst>
              <a:gd name="T0" fmla="*/ 0 w 330"/>
              <a:gd name="T1" fmla="*/ 95 h 383"/>
              <a:gd name="T2" fmla="*/ 165 w 330"/>
              <a:gd name="T3" fmla="*/ 0 h 383"/>
              <a:gd name="T4" fmla="*/ 330 w 330"/>
              <a:gd name="T5" fmla="*/ 95 h 383"/>
              <a:gd name="T6" fmla="*/ 330 w 330"/>
              <a:gd name="T7" fmla="*/ 286 h 383"/>
              <a:gd name="T8" fmla="*/ 165 w 330"/>
              <a:gd name="T9" fmla="*/ 383 h 383"/>
              <a:gd name="T10" fmla="*/ 0 w 330"/>
              <a:gd name="T11" fmla="*/ 286 h 383"/>
              <a:gd name="T12" fmla="*/ 0 w 330"/>
              <a:gd name="T13" fmla="*/ 95 h 383"/>
            </a:gdLst>
            <a:ahLst/>
            <a:cxnLst>
              <a:cxn ang="0">
                <a:pos x="T0" y="T1"/>
              </a:cxn>
              <a:cxn ang="0">
                <a:pos x="T2" y="T3"/>
              </a:cxn>
              <a:cxn ang="0">
                <a:pos x="T4" y="T5"/>
              </a:cxn>
              <a:cxn ang="0">
                <a:pos x="T6" y="T7"/>
              </a:cxn>
              <a:cxn ang="0">
                <a:pos x="T8" y="T9"/>
              </a:cxn>
              <a:cxn ang="0">
                <a:pos x="T10" y="T11"/>
              </a:cxn>
              <a:cxn ang="0">
                <a:pos x="T12" y="T13"/>
              </a:cxn>
            </a:cxnLst>
            <a:rect l="0" t="0" r="r" b="b"/>
            <a:pathLst>
              <a:path w="330" h="383">
                <a:moveTo>
                  <a:pt x="0" y="95"/>
                </a:moveTo>
                <a:lnTo>
                  <a:pt x="165" y="0"/>
                </a:lnTo>
                <a:lnTo>
                  <a:pt x="330" y="95"/>
                </a:lnTo>
                <a:lnTo>
                  <a:pt x="330" y="286"/>
                </a:lnTo>
                <a:lnTo>
                  <a:pt x="165" y="383"/>
                </a:lnTo>
                <a:lnTo>
                  <a:pt x="0" y="286"/>
                </a:lnTo>
                <a:lnTo>
                  <a:pt x="0" y="95"/>
                </a:lnTo>
                <a:close/>
              </a:path>
            </a:pathLst>
          </a:custGeom>
          <a:solidFill>
            <a:schemeClr val="bg1"/>
          </a:solidFill>
          <a:ln>
            <a:noFill/>
          </a:ln>
          <a:extLst/>
        </p:spPr>
        <p:txBody>
          <a:bodyPr vert="horz" wrap="square" lIns="91424" tIns="45713" rIns="91424" bIns="45713" numCol="1" anchor="t" anchorCtr="0" compatLnSpc="1">
            <a:prstTxWarp prst="textNoShape">
              <a:avLst/>
            </a:prstTxWarp>
          </a:bodyPr>
          <a:lstStyle/>
          <a:p>
            <a:endParaRPr lang="en-US" sz="1500" dirty="0"/>
          </a:p>
        </p:txBody>
      </p:sp>
      <p:grpSp>
        <p:nvGrpSpPr>
          <p:cNvPr id="4" name="Group 3"/>
          <p:cNvGrpSpPr/>
          <p:nvPr/>
        </p:nvGrpSpPr>
        <p:grpSpPr>
          <a:xfrm>
            <a:off x="5438292" y="3001049"/>
            <a:ext cx="1315816" cy="1527139"/>
            <a:chOff x="5438290" y="3001049"/>
            <a:chExt cx="1315816" cy="1527139"/>
          </a:xfrm>
        </p:grpSpPr>
        <p:sp>
          <p:nvSpPr>
            <p:cNvPr id="624" name="Freeform 623"/>
            <p:cNvSpPr>
              <a:spLocks/>
            </p:cNvSpPr>
            <p:nvPr/>
          </p:nvSpPr>
          <p:spPr bwMode="auto">
            <a:xfrm>
              <a:off x="5438290" y="3001049"/>
              <a:ext cx="1315816" cy="1527139"/>
            </a:xfrm>
            <a:custGeom>
              <a:avLst/>
              <a:gdLst>
                <a:gd name="T0" fmla="*/ 0 w 330"/>
                <a:gd name="T1" fmla="*/ 95 h 383"/>
                <a:gd name="T2" fmla="*/ 165 w 330"/>
                <a:gd name="T3" fmla="*/ 0 h 383"/>
                <a:gd name="T4" fmla="*/ 330 w 330"/>
                <a:gd name="T5" fmla="*/ 95 h 383"/>
                <a:gd name="T6" fmla="*/ 330 w 330"/>
                <a:gd name="T7" fmla="*/ 286 h 383"/>
                <a:gd name="T8" fmla="*/ 165 w 330"/>
                <a:gd name="T9" fmla="*/ 383 h 383"/>
                <a:gd name="T10" fmla="*/ 0 w 330"/>
                <a:gd name="T11" fmla="*/ 286 h 383"/>
                <a:gd name="T12" fmla="*/ 0 w 330"/>
                <a:gd name="T13" fmla="*/ 95 h 383"/>
              </a:gdLst>
              <a:ahLst/>
              <a:cxnLst>
                <a:cxn ang="0">
                  <a:pos x="T0" y="T1"/>
                </a:cxn>
                <a:cxn ang="0">
                  <a:pos x="T2" y="T3"/>
                </a:cxn>
                <a:cxn ang="0">
                  <a:pos x="T4" y="T5"/>
                </a:cxn>
                <a:cxn ang="0">
                  <a:pos x="T6" y="T7"/>
                </a:cxn>
                <a:cxn ang="0">
                  <a:pos x="T8" y="T9"/>
                </a:cxn>
                <a:cxn ang="0">
                  <a:pos x="T10" y="T11"/>
                </a:cxn>
                <a:cxn ang="0">
                  <a:pos x="T12" y="T13"/>
                </a:cxn>
              </a:cxnLst>
              <a:rect l="0" t="0" r="r" b="b"/>
              <a:pathLst>
                <a:path w="330" h="383">
                  <a:moveTo>
                    <a:pt x="0" y="95"/>
                  </a:moveTo>
                  <a:lnTo>
                    <a:pt x="165" y="0"/>
                  </a:lnTo>
                  <a:lnTo>
                    <a:pt x="330" y="95"/>
                  </a:lnTo>
                  <a:lnTo>
                    <a:pt x="330" y="286"/>
                  </a:lnTo>
                  <a:lnTo>
                    <a:pt x="165" y="383"/>
                  </a:lnTo>
                  <a:lnTo>
                    <a:pt x="0" y="286"/>
                  </a:lnTo>
                  <a:lnTo>
                    <a:pt x="0" y="9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dirty="0"/>
            </a:p>
          </p:txBody>
        </p:sp>
        <p:sp>
          <p:nvSpPr>
            <p:cNvPr id="625" name="Rectangle 624"/>
            <p:cNvSpPr/>
            <p:nvPr/>
          </p:nvSpPr>
          <p:spPr>
            <a:xfrm>
              <a:off x="5474221" y="3530494"/>
              <a:ext cx="1236810" cy="427809"/>
            </a:xfrm>
            <a:prstGeom prst="rect">
              <a:avLst/>
            </a:prstGeom>
          </p:spPr>
          <p:txBody>
            <a:bodyPr wrap="square">
              <a:spAutoFit/>
            </a:bodyPr>
            <a:lstStyle/>
            <a:p>
              <a:pPr algn="ctr">
                <a:lnSpc>
                  <a:spcPct val="90000"/>
                </a:lnSpc>
              </a:pPr>
              <a:r>
                <a:rPr lang="en-US" sz="1200" b="1" spc="51" dirty="0">
                  <a:solidFill>
                    <a:schemeClr val="bg1"/>
                  </a:solidFill>
                </a:rPr>
                <a:t>DATA</a:t>
              </a:r>
              <a:br>
                <a:rPr lang="en-US" sz="1200" b="1" spc="51" dirty="0">
                  <a:solidFill>
                    <a:schemeClr val="bg1"/>
                  </a:solidFill>
                </a:rPr>
              </a:br>
              <a:r>
                <a:rPr lang="en-US" sz="1200" b="1" spc="51" dirty="0">
                  <a:solidFill>
                    <a:schemeClr val="bg1"/>
                  </a:solidFill>
                </a:rPr>
                <a:t>CAPITAL</a:t>
              </a:r>
            </a:p>
          </p:txBody>
        </p:sp>
      </p:grpSp>
      <p:sp>
        <p:nvSpPr>
          <p:cNvPr id="160" name="TextBox 159"/>
          <p:cNvSpPr txBox="1"/>
          <p:nvPr/>
        </p:nvSpPr>
        <p:spPr>
          <a:xfrm>
            <a:off x="8611466" y="4484477"/>
            <a:ext cx="2664546" cy="670953"/>
          </a:xfrm>
          <a:prstGeom prst="rect">
            <a:avLst/>
          </a:prstGeom>
          <a:noFill/>
        </p:spPr>
        <p:txBody>
          <a:bodyPr wrap="square" lIns="0" tIns="0" rIns="0" bIns="0" rtlCol="0">
            <a:spAutoFit/>
          </a:bodyPr>
          <a:lstStyle/>
          <a:p>
            <a:pPr>
              <a:lnSpc>
                <a:spcPct val="90000"/>
              </a:lnSpc>
            </a:pPr>
            <a:r>
              <a:rPr lang="en-US" sz="2400" dirty="0"/>
              <a:t>Connect And Govern Any Data</a:t>
            </a:r>
          </a:p>
        </p:txBody>
      </p:sp>
      <p:sp>
        <p:nvSpPr>
          <p:cNvPr id="161" name="TextBox 160"/>
          <p:cNvSpPr txBox="1"/>
          <p:nvPr/>
        </p:nvSpPr>
        <p:spPr>
          <a:xfrm>
            <a:off x="691792" y="4403500"/>
            <a:ext cx="2871681" cy="670953"/>
          </a:xfrm>
          <a:prstGeom prst="rect">
            <a:avLst/>
          </a:prstGeom>
          <a:noFill/>
        </p:spPr>
        <p:txBody>
          <a:bodyPr wrap="square" lIns="0" tIns="0" rIns="0" bIns="0" rtlCol="0">
            <a:spAutoFit/>
          </a:bodyPr>
          <a:lstStyle/>
          <a:p>
            <a:pPr algn="r">
              <a:lnSpc>
                <a:spcPct val="90000"/>
              </a:lnSpc>
            </a:pPr>
            <a:r>
              <a:rPr lang="en-US" sz="2400" dirty="0"/>
              <a:t>Simplify Access</a:t>
            </a:r>
            <a:br>
              <a:rPr lang="en-US" sz="2400" dirty="0"/>
            </a:br>
            <a:r>
              <a:rPr lang="en-US" sz="2400" dirty="0"/>
              <a:t>To All Data</a:t>
            </a:r>
          </a:p>
        </p:txBody>
      </p:sp>
      <p:sp>
        <p:nvSpPr>
          <p:cNvPr id="162" name="TextBox 161"/>
          <p:cNvSpPr txBox="1"/>
          <p:nvPr/>
        </p:nvSpPr>
        <p:spPr>
          <a:xfrm>
            <a:off x="697770" y="2335840"/>
            <a:ext cx="2865702" cy="670953"/>
          </a:xfrm>
          <a:prstGeom prst="rect">
            <a:avLst/>
          </a:prstGeom>
          <a:noFill/>
        </p:spPr>
        <p:txBody>
          <a:bodyPr wrap="square" lIns="0" tIns="0" rIns="0" bIns="0" rtlCol="0">
            <a:spAutoFit/>
          </a:bodyPr>
          <a:lstStyle/>
          <a:p>
            <a:pPr algn="r">
              <a:lnSpc>
                <a:spcPct val="90000"/>
              </a:lnSpc>
            </a:pPr>
            <a:r>
              <a:rPr lang="en-US" sz="2400" dirty="0"/>
              <a:t>Discover And</a:t>
            </a:r>
            <a:br>
              <a:rPr lang="en-US" sz="2400" dirty="0"/>
            </a:br>
            <a:r>
              <a:rPr lang="en-US" sz="2400" dirty="0"/>
              <a:t>Predict, Fast</a:t>
            </a:r>
          </a:p>
        </p:txBody>
      </p:sp>
      <p:sp>
        <p:nvSpPr>
          <p:cNvPr id="163" name="TextBox 162"/>
          <p:cNvSpPr txBox="1"/>
          <p:nvPr/>
        </p:nvSpPr>
        <p:spPr>
          <a:xfrm>
            <a:off x="8611469" y="2259078"/>
            <a:ext cx="2650578" cy="670953"/>
          </a:xfrm>
          <a:prstGeom prst="rect">
            <a:avLst/>
          </a:prstGeom>
          <a:noFill/>
        </p:spPr>
        <p:txBody>
          <a:bodyPr wrap="square" lIns="0" tIns="0" rIns="0" bIns="0" rtlCol="0">
            <a:spAutoFit/>
          </a:bodyPr>
          <a:lstStyle/>
          <a:p>
            <a:pPr>
              <a:lnSpc>
                <a:spcPct val="90000"/>
              </a:lnSpc>
            </a:pPr>
            <a:r>
              <a:rPr lang="en-US" sz="2400" dirty="0"/>
              <a:t>Accelerate Data-Driven Action</a:t>
            </a:r>
          </a:p>
        </p:txBody>
      </p:sp>
      <p:grpSp>
        <p:nvGrpSpPr>
          <p:cNvPr id="11" name="Group 10"/>
          <p:cNvGrpSpPr/>
          <p:nvPr/>
        </p:nvGrpSpPr>
        <p:grpSpPr>
          <a:xfrm>
            <a:off x="7611897" y="4437195"/>
            <a:ext cx="859056" cy="759352"/>
            <a:chOff x="7611897" y="4437195"/>
            <a:chExt cx="859056" cy="759352"/>
          </a:xfrm>
        </p:grpSpPr>
        <p:sp>
          <p:nvSpPr>
            <p:cNvPr id="26" name="Oval 25"/>
            <p:cNvSpPr/>
            <p:nvPr/>
          </p:nvSpPr>
          <p:spPr>
            <a:xfrm>
              <a:off x="7662644" y="4437195"/>
              <a:ext cx="759352" cy="759352"/>
            </a:xfrm>
            <a:prstGeom prst="ellipse">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74" name="Picture 17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11897" y="4580499"/>
              <a:ext cx="859056" cy="468588"/>
            </a:xfrm>
            <a:prstGeom prst="rect">
              <a:avLst/>
            </a:prstGeom>
          </p:spPr>
        </p:pic>
      </p:grpSp>
      <p:grpSp>
        <p:nvGrpSpPr>
          <p:cNvPr id="10" name="Group 9"/>
          <p:cNvGrpSpPr/>
          <p:nvPr/>
        </p:nvGrpSpPr>
        <p:grpSpPr>
          <a:xfrm>
            <a:off x="7611897" y="2245539"/>
            <a:ext cx="859056" cy="759352"/>
            <a:chOff x="7611897" y="2245538"/>
            <a:chExt cx="859056" cy="759352"/>
          </a:xfrm>
        </p:grpSpPr>
        <p:sp>
          <p:nvSpPr>
            <p:cNvPr id="178" name="Oval 177"/>
            <p:cNvSpPr/>
            <p:nvPr/>
          </p:nvSpPr>
          <p:spPr>
            <a:xfrm>
              <a:off x="7662644" y="2245538"/>
              <a:ext cx="759352" cy="759352"/>
            </a:xfrm>
            <a:prstGeom prst="ellipse">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79" name="Picture 17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11897" y="2388842"/>
              <a:ext cx="859056" cy="468588"/>
            </a:xfrm>
            <a:prstGeom prst="rect">
              <a:avLst/>
            </a:prstGeom>
          </p:spPr>
        </p:pic>
      </p:grpSp>
      <p:grpSp>
        <p:nvGrpSpPr>
          <p:cNvPr id="5" name="Group 4"/>
          <p:cNvGrpSpPr/>
          <p:nvPr/>
        </p:nvGrpSpPr>
        <p:grpSpPr>
          <a:xfrm>
            <a:off x="3694323" y="2245539"/>
            <a:ext cx="859056" cy="759352"/>
            <a:chOff x="3633807" y="2245538"/>
            <a:chExt cx="859056" cy="759352"/>
          </a:xfrm>
        </p:grpSpPr>
        <p:sp>
          <p:nvSpPr>
            <p:cNvPr id="180" name="Oval 179"/>
            <p:cNvSpPr/>
            <p:nvPr/>
          </p:nvSpPr>
          <p:spPr>
            <a:xfrm>
              <a:off x="3684554" y="2245538"/>
              <a:ext cx="759352" cy="759352"/>
            </a:xfrm>
            <a:prstGeom prst="ellipse">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81" name="Picture 18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3807" y="2388842"/>
              <a:ext cx="859056" cy="468588"/>
            </a:xfrm>
            <a:prstGeom prst="rect">
              <a:avLst/>
            </a:prstGeom>
          </p:spPr>
        </p:pic>
      </p:grpSp>
      <p:grpSp>
        <p:nvGrpSpPr>
          <p:cNvPr id="9" name="Group 8"/>
          <p:cNvGrpSpPr/>
          <p:nvPr/>
        </p:nvGrpSpPr>
        <p:grpSpPr>
          <a:xfrm>
            <a:off x="3694323" y="4342648"/>
            <a:ext cx="859056" cy="759352"/>
            <a:chOff x="3633807" y="4342648"/>
            <a:chExt cx="859056" cy="759352"/>
          </a:xfrm>
        </p:grpSpPr>
        <p:sp>
          <p:nvSpPr>
            <p:cNvPr id="182" name="Oval 181"/>
            <p:cNvSpPr/>
            <p:nvPr/>
          </p:nvSpPr>
          <p:spPr>
            <a:xfrm>
              <a:off x="3684554" y="4342648"/>
              <a:ext cx="759352" cy="759352"/>
            </a:xfrm>
            <a:prstGeom prst="ellipse">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183" name="Picture 18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3807" y="4485952"/>
              <a:ext cx="859056" cy="468588"/>
            </a:xfrm>
            <a:prstGeom prst="rect">
              <a:avLst/>
            </a:prstGeom>
          </p:spPr>
        </p:pic>
      </p:grpSp>
    </p:spTree>
    <p:extLst>
      <p:ext uri="{BB962C8B-B14F-4D97-AF65-F5344CB8AC3E}">
        <p14:creationId xmlns:p14="http://schemas.microsoft.com/office/powerpoint/2010/main" val="60960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250"/>
                                        <p:tgtEl>
                                          <p:spTgt spid="505"/>
                                        </p:tgtEl>
                                      </p:cBhvr>
                                    </p:animEffect>
                                  </p:childTnLst>
                                </p:cTn>
                              </p:par>
                              <p:par>
                                <p:cTn id="8" presetID="6" presetClass="emph" presetSubtype="0" fill="hold" nodeType="withEffect">
                                  <p:stCondLst>
                                    <p:cond delay="0"/>
                                  </p:stCondLst>
                                  <p:childTnLst>
                                    <p:animScale>
                                      <p:cBhvr>
                                        <p:cTn id="9" dur="10" fill="hold"/>
                                        <p:tgtEl>
                                          <p:spTgt spid="505"/>
                                        </p:tgtEl>
                                      </p:cBhvr>
                                      <p:by x="1000" y="1000"/>
                                    </p:animScale>
                                  </p:childTnLst>
                                </p:cTn>
                              </p:par>
                              <p:par>
                                <p:cTn id="10" presetID="6" presetClass="emph" presetSubtype="0" decel="100000" fill="hold" nodeType="withEffect">
                                  <p:stCondLst>
                                    <p:cond delay="10"/>
                                  </p:stCondLst>
                                  <p:childTnLst>
                                    <p:animScale>
                                      <p:cBhvr>
                                        <p:cTn id="11" dur="1000" fill="hold"/>
                                        <p:tgtEl>
                                          <p:spTgt spid="505"/>
                                        </p:tgtEl>
                                      </p:cBhvr>
                                      <p:by x="9999000" y="9999000"/>
                                    </p:animScale>
                                  </p:childTnLst>
                                </p:cTn>
                              </p:par>
                              <p:par>
                                <p:cTn id="12" presetID="10" presetClass="entr" presetSubtype="0" fill="hold" nodeType="withEffect">
                                  <p:stCondLst>
                                    <p:cond delay="1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6" presetClass="emph" presetSubtype="0" fill="hold" nodeType="withEffect">
                                  <p:stCondLst>
                                    <p:cond delay="0"/>
                                  </p:stCondLst>
                                  <p:childTnLst>
                                    <p:animScale>
                                      <p:cBhvr>
                                        <p:cTn id="16" dur="10" fill="hold"/>
                                        <p:tgtEl>
                                          <p:spTgt spid="4"/>
                                        </p:tgtEl>
                                      </p:cBhvr>
                                      <p:by x="1000" y="1000"/>
                                    </p:animScale>
                                  </p:childTnLst>
                                </p:cTn>
                              </p:par>
                              <p:par>
                                <p:cTn id="17" presetID="6" presetClass="emph" presetSubtype="0" decel="100000" fill="hold" nodeType="withEffect">
                                  <p:stCondLst>
                                    <p:cond delay="10"/>
                                  </p:stCondLst>
                                  <p:childTnLst>
                                    <p:animScale>
                                      <p:cBhvr>
                                        <p:cTn id="18" dur="1000" fill="hold"/>
                                        <p:tgtEl>
                                          <p:spTgt spid="4"/>
                                        </p:tgtEl>
                                      </p:cBhvr>
                                      <p:by x="9999000" y="9999000"/>
                                    </p:animScale>
                                  </p:childTnLst>
                                </p:cTn>
                              </p:par>
                              <p:par>
                                <p:cTn id="19" presetID="10" presetClass="entr" presetSubtype="0" fill="hold" grpId="0" nodeType="withEffect">
                                  <p:stCondLst>
                                    <p:cond delay="1000"/>
                                  </p:stCondLst>
                                  <p:childTnLst>
                                    <p:set>
                                      <p:cBhvr>
                                        <p:cTn id="20" dur="1" fill="hold">
                                          <p:stCondLst>
                                            <p:cond delay="0"/>
                                          </p:stCondLst>
                                        </p:cTn>
                                        <p:tgtEl>
                                          <p:spTgt spid="623"/>
                                        </p:tgtEl>
                                        <p:attrNameLst>
                                          <p:attrName>style.visibility</p:attrName>
                                        </p:attrNameLst>
                                      </p:cBhvr>
                                      <p:to>
                                        <p:strVal val="visible"/>
                                      </p:to>
                                    </p:set>
                                    <p:animEffect transition="in" filter="fade">
                                      <p:cBhvr>
                                        <p:cTn id="21" dur="250"/>
                                        <p:tgtEl>
                                          <p:spTgt spid="62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decel="10000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1+#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250"/>
                                  </p:stCondLst>
                                  <p:childTnLst>
                                    <p:set>
                                      <p:cBhvr>
                                        <p:cTn id="29" dur="1" fill="hold">
                                          <p:stCondLst>
                                            <p:cond delay="0"/>
                                          </p:stCondLst>
                                        </p:cTn>
                                        <p:tgtEl>
                                          <p:spTgt spid="170"/>
                                        </p:tgtEl>
                                        <p:attrNameLst>
                                          <p:attrName>style.visibility</p:attrName>
                                        </p:attrNameLst>
                                      </p:cBhvr>
                                      <p:to>
                                        <p:strVal val="visible"/>
                                      </p:to>
                                    </p:set>
                                    <p:animEffect transition="in" filter="fade">
                                      <p:cBhvr>
                                        <p:cTn id="30" dur="500"/>
                                        <p:tgtEl>
                                          <p:spTgt spid="170"/>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60"/>
                                        </p:tgtEl>
                                        <p:attrNameLst>
                                          <p:attrName>style.visibility</p:attrName>
                                        </p:attrNameLst>
                                      </p:cBhvr>
                                      <p:to>
                                        <p:strVal val="visible"/>
                                      </p:to>
                                    </p:set>
                                    <p:animEffect transition="in" filter="fade">
                                      <p:cBhvr>
                                        <p:cTn id="33" dur="500"/>
                                        <p:tgtEl>
                                          <p:spTgt spid="16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decel="10000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25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500"/>
                                        <p:tgtEl>
                                          <p:spTgt spid="166"/>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decel="10000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0-#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par>
                                <p:cTn id="52" presetID="10" presetClass="entr" presetSubtype="0" fill="hold" nodeType="withEffect">
                                  <p:stCondLst>
                                    <p:cond delay="25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62"/>
                                        </p:tgtEl>
                                        <p:attrNameLst>
                                          <p:attrName>style.visibility</p:attrName>
                                        </p:attrNameLst>
                                      </p:cBhvr>
                                      <p:to>
                                        <p:strVal val="visible"/>
                                      </p:to>
                                    </p:set>
                                    <p:animEffect transition="in" filter="fade">
                                      <p:cBhvr>
                                        <p:cTn id="57" dur="500"/>
                                        <p:tgtEl>
                                          <p:spTgt spid="16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decel="10000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750" fill="hold"/>
                                        <p:tgtEl>
                                          <p:spTgt spid="3"/>
                                        </p:tgtEl>
                                        <p:attrNameLst>
                                          <p:attrName>ppt_x</p:attrName>
                                        </p:attrNameLst>
                                      </p:cBhvr>
                                      <p:tavLst>
                                        <p:tav tm="0">
                                          <p:val>
                                            <p:strVal val="1+#ppt_w/2"/>
                                          </p:val>
                                        </p:tav>
                                        <p:tav tm="100000">
                                          <p:val>
                                            <p:strVal val="#ppt_x"/>
                                          </p:val>
                                        </p:tav>
                                      </p:tavLst>
                                    </p:anim>
                                    <p:anim calcmode="lin" valueType="num">
                                      <p:cBhvr additive="base">
                                        <p:cTn id="63" dur="750" fill="hold"/>
                                        <p:tgtEl>
                                          <p:spTgt spid="3"/>
                                        </p:tgtEl>
                                        <p:attrNameLst>
                                          <p:attrName>ppt_y</p:attrName>
                                        </p:attrNameLst>
                                      </p:cBhvr>
                                      <p:tavLst>
                                        <p:tav tm="0">
                                          <p:val>
                                            <p:strVal val="#ppt_y"/>
                                          </p:val>
                                        </p:tav>
                                        <p:tav tm="100000">
                                          <p:val>
                                            <p:strVal val="#ppt_y"/>
                                          </p:val>
                                        </p:tav>
                                      </p:tavLst>
                                    </p:anim>
                                  </p:childTnLst>
                                </p:cTn>
                              </p:par>
                              <p:par>
                                <p:cTn id="64" presetID="10" presetClass="entr" presetSubtype="0" fill="hold" nodeType="withEffect">
                                  <p:stCondLst>
                                    <p:cond delay="250"/>
                                  </p:stCondLst>
                                  <p:childTnLst>
                                    <p:set>
                                      <p:cBhvr>
                                        <p:cTn id="65" dur="1" fill="hold">
                                          <p:stCondLst>
                                            <p:cond delay="0"/>
                                          </p:stCondLst>
                                        </p:cTn>
                                        <p:tgtEl>
                                          <p:spTgt spid="169"/>
                                        </p:tgtEl>
                                        <p:attrNameLst>
                                          <p:attrName>style.visibility</p:attrName>
                                        </p:attrNameLst>
                                      </p:cBhvr>
                                      <p:to>
                                        <p:strVal val="visible"/>
                                      </p:to>
                                    </p:set>
                                    <p:animEffect transition="in" filter="fade">
                                      <p:cBhvr>
                                        <p:cTn id="66" dur="500"/>
                                        <p:tgtEl>
                                          <p:spTgt spid="169"/>
                                        </p:tgtEl>
                                      </p:cBhvr>
                                    </p:animEffect>
                                  </p:childTnLst>
                                </p:cTn>
                              </p:par>
                              <p:par>
                                <p:cTn id="67" presetID="10" presetClass="entr" presetSubtype="0" fill="hold" grpId="0" nodeType="withEffect">
                                  <p:stCondLst>
                                    <p:cond delay="250"/>
                                  </p:stCondLst>
                                  <p:childTnLst>
                                    <p:set>
                                      <p:cBhvr>
                                        <p:cTn id="68" dur="1" fill="hold">
                                          <p:stCondLst>
                                            <p:cond delay="0"/>
                                          </p:stCondLst>
                                        </p:cTn>
                                        <p:tgtEl>
                                          <p:spTgt spid="163"/>
                                        </p:tgtEl>
                                        <p:attrNameLst>
                                          <p:attrName>style.visibility</p:attrName>
                                        </p:attrNameLst>
                                      </p:cBhvr>
                                      <p:to>
                                        <p:strVal val="visible"/>
                                      </p:to>
                                    </p:set>
                                    <p:animEffect transition="in" filter="fade">
                                      <p:cBhvr>
                                        <p:cTn id="69" dur="500"/>
                                        <p:tgtEl>
                                          <p:spTgt spid="16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50"/>
                                        <p:tgtEl>
                                          <p:spTgt spid="11"/>
                                        </p:tgtEl>
                                      </p:cBhvr>
                                    </p:animEffect>
                                  </p:childTnLst>
                                </p:cTn>
                              </p:par>
                              <p:par>
                                <p:cTn id="75" presetID="6" presetClass="emph" presetSubtype="0" fill="hold" nodeType="withEffect">
                                  <p:stCondLst>
                                    <p:cond delay="0"/>
                                  </p:stCondLst>
                                  <p:childTnLst>
                                    <p:animScale>
                                      <p:cBhvr>
                                        <p:cTn id="76" dur="10" fill="hold"/>
                                        <p:tgtEl>
                                          <p:spTgt spid="11"/>
                                        </p:tgtEl>
                                      </p:cBhvr>
                                      <p:by x="1000" y="1000"/>
                                    </p:animScale>
                                  </p:childTnLst>
                                </p:cTn>
                              </p:par>
                              <p:par>
                                <p:cTn id="77" presetID="6" presetClass="emph" presetSubtype="0" decel="100000" fill="hold" nodeType="withEffect">
                                  <p:stCondLst>
                                    <p:cond delay="10"/>
                                  </p:stCondLst>
                                  <p:childTnLst>
                                    <p:animScale>
                                      <p:cBhvr>
                                        <p:cTn id="78" dur="1000" fill="hold"/>
                                        <p:tgtEl>
                                          <p:spTgt spid="11"/>
                                        </p:tgtEl>
                                      </p:cBhvr>
                                      <p:by x="9999000" y="9999000"/>
                                    </p:animScale>
                                  </p:childTnLst>
                                </p:cTn>
                              </p:par>
                              <p:par>
                                <p:cTn id="79" presetID="10" presetClass="entr" presetSubtype="0" fill="hold" nodeType="withEffect">
                                  <p:stCondLst>
                                    <p:cond delay="1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250"/>
                                        <p:tgtEl>
                                          <p:spTgt spid="10"/>
                                        </p:tgtEl>
                                      </p:cBhvr>
                                    </p:animEffect>
                                  </p:childTnLst>
                                </p:cTn>
                              </p:par>
                              <p:par>
                                <p:cTn id="82" presetID="6" presetClass="emph" presetSubtype="0" fill="hold" nodeType="withEffect">
                                  <p:stCondLst>
                                    <p:cond delay="0"/>
                                  </p:stCondLst>
                                  <p:childTnLst>
                                    <p:animScale>
                                      <p:cBhvr>
                                        <p:cTn id="83" dur="10" fill="hold"/>
                                        <p:tgtEl>
                                          <p:spTgt spid="10"/>
                                        </p:tgtEl>
                                      </p:cBhvr>
                                      <p:by x="1000" y="1000"/>
                                    </p:animScale>
                                  </p:childTnLst>
                                </p:cTn>
                              </p:par>
                              <p:par>
                                <p:cTn id="84" presetID="6" presetClass="emph" presetSubtype="0" decel="100000" fill="hold" nodeType="withEffect">
                                  <p:stCondLst>
                                    <p:cond delay="10"/>
                                  </p:stCondLst>
                                  <p:childTnLst>
                                    <p:animScale>
                                      <p:cBhvr>
                                        <p:cTn id="85" dur="1000" fill="hold"/>
                                        <p:tgtEl>
                                          <p:spTgt spid="10"/>
                                        </p:tgtEl>
                                      </p:cBhvr>
                                      <p:by x="9999000" y="9999000"/>
                                    </p:animScale>
                                  </p:childTnLst>
                                </p:cTn>
                              </p:par>
                              <p:par>
                                <p:cTn id="86" presetID="10" presetClass="entr" presetSubtype="0" fill="hold" nodeType="withEffect">
                                  <p:stCondLst>
                                    <p:cond delay="1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250"/>
                                        <p:tgtEl>
                                          <p:spTgt spid="5"/>
                                        </p:tgtEl>
                                      </p:cBhvr>
                                    </p:animEffect>
                                  </p:childTnLst>
                                </p:cTn>
                              </p:par>
                              <p:par>
                                <p:cTn id="89" presetID="6" presetClass="emph" presetSubtype="0" fill="hold" nodeType="withEffect">
                                  <p:stCondLst>
                                    <p:cond delay="0"/>
                                  </p:stCondLst>
                                  <p:childTnLst>
                                    <p:animScale>
                                      <p:cBhvr>
                                        <p:cTn id="90" dur="10" fill="hold"/>
                                        <p:tgtEl>
                                          <p:spTgt spid="5"/>
                                        </p:tgtEl>
                                      </p:cBhvr>
                                      <p:by x="1000" y="1000"/>
                                    </p:animScale>
                                  </p:childTnLst>
                                </p:cTn>
                              </p:par>
                              <p:par>
                                <p:cTn id="91" presetID="6" presetClass="emph" presetSubtype="0" decel="100000" fill="hold" nodeType="withEffect">
                                  <p:stCondLst>
                                    <p:cond delay="10"/>
                                  </p:stCondLst>
                                  <p:childTnLst>
                                    <p:animScale>
                                      <p:cBhvr>
                                        <p:cTn id="92" dur="1000" fill="hold"/>
                                        <p:tgtEl>
                                          <p:spTgt spid="5"/>
                                        </p:tgtEl>
                                      </p:cBhvr>
                                      <p:by x="9999000" y="9999000"/>
                                    </p:animScale>
                                  </p:childTnLst>
                                </p:cTn>
                              </p:par>
                              <p:par>
                                <p:cTn id="93" presetID="10" presetClass="entr" presetSubtype="0" fill="hold" nodeType="withEffect">
                                  <p:stCondLst>
                                    <p:cond delay="1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250"/>
                                        <p:tgtEl>
                                          <p:spTgt spid="9"/>
                                        </p:tgtEl>
                                      </p:cBhvr>
                                    </p:animEffect>
                                  </p:childTnLst>
                                </p:cTn>
                              </p:par>
                              <p:par>
                                <p:cTn id="96" presetID="6" presetClass="emph" presetSubtype="0" fill="hold" nodeType="withEffect">
                                  <p:stCondLst>
                                    <p:cond delay="0"/>
                                  </p:stCondLst>
                                  <p:childTnLst>
                                    <p:animScale>
                                      <p:cBhvr>
                                        <p:cTn id="97" dur="10" fill="hold"/>
                                        <p:tgtEl>
                                          <p:spTgt spid="9"/>
                                        </p:tgtEl>
                                      </p:cBhvr>
                                      <p:by x="1000" y="1000"/>
                                    </p:animScale>
                                  </p:childTnLst>
                                </p:cTn>
                              </p:par>
                              <p:par>
                                <p:cTn id="98" presetID="6" presetClass="emph" presetSubtype="0" decel="100000" fill="hold" nodeType="withEffect">
                                  <p:stCondLst>
                                    <p:cond delay="10"/>
                                  </p:stCondLst>
                                  <p:childTnLst>
                                    <p:animScale>
                                      <p:cBhvr>
                                        <p:cTn id="99" dur="1000" fill="hold"/>
                                        <p:tgtEl>
                                          <p:spTgt spid="9"/>
                                        </p:tgtEl>
                                      </p:cBhvr>
                                      <p:by x="9999000" y="9999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 grpId="0" animBg="1"/>
      <p:bldP spid="160" grpId="0"/>
      <p:bldP spid="161" grpId="0"/>
      <p:bldP spid="162" grpId="0"/>
      <p:bldP spid="1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nd_search.pn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39492"/>
          <a:stretch/>
        </p:blipFill>
        <p:spPr>
          <a:prstGeom prst="rect">
            <a:avLst/>
          </a:prstGeom>
          <a:ln>
            <a:noFill/>
          </a:ln>
          <a:effectLst>
            <a:outerShdw blurRad="292100" dist="139700" dir="2700000" algn="tl" rotWithShape="0">
              <a:srgbClr val="333333">
                <a:alpha val="65000"/>
              </a:srgbClr>
            </a:outerShdw>
          </a:effectLst>
        </p:spPr>
      </p:pic>
      <p:pic>
        <p:nvPicPr>
          <p:cNvPr id="18" name="Content Placeholder 17" descr="Discover.png"/>
          <p:cNvPicPr>
            <a:picLocks noGrp="1" noChangeAspect="1"/>
          </p:cNvPicPr>
          <p:nvPr>
            <p:ph sz="half" idx="13"/>
          </p:nvPr>
        </p:nvPicPr>
        <p:blipFill rotWithShape="1">
          <a:blip r:embed="rId4" cstate="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pic>
        <p:nvPicPr>
          <p:cNvPr id="3" name="Content Placeholder 2" descr="explore.png"/>
          <p:cNvPicPr>
            <a:picLocks noGrp="1" noChangeAspect="1"/>
          </p:cNvPicPr>
          <p:nvPr>
            <p:ph sz="half" idx="2"/>
          </p:nvPr>
        </p:nvPicPr>
        <p:blipFill rotWithShape="1">
          <a:blip r:embed="rId5" cstate="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pic>
        <p:nvPicPr>
          <p:cNvPr id="7" name="Content Placeholder 6" descr="transform.png"/>
          <p:cNvPicPr>
            <a:picLocks noGrp="1" noChangeAspect="1"/>
          </p:cNvPicPr>
          <p:nvPr>
            <p:ph sz="half" idx="14"/>
          </p:nvPr>
        </p:nvPicPr>
        <p:blipFill rotWithShape="1">
          <a:blip r:embed="rId6" cstate="print">
            <a:extLst>
              <a:ext uri="{28A0092B-C50C-407E-A947-70E740481C1C}">
                <a14:useLocalDpi xmlns:a14="http://schemas.microsoft.com/office/drawing/2010/main"/>
              </a:ext>
            </a:extLst>
          </a:blip>
          <a:srcRect r="-456"/>
          <a:stretch/>
        </p:blipFill>
        <p:spPr>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4294967295"/>
          </p:nvPr>
        </p:nvSpPr>
        <p:spPr>
          <a:xfrm>
            <a:off x="8621423" y="6556248"/>
            <a:ext cx="2743200" cy="182880"/>
          </a:xfrm>
          <a:prstGeom prst="rect">
            <a:avLst/>
          </a:prstGeom>
        </p:spPr>
        <p:txBody>
          <a:bodyPr/>
          <a:lstStyle/>
          <a:p>
            <a:r>
              <a:rPr lang="en-US" smtClean="0">
                <a:solidFill>
                  <a:srgbClr val="5F5F5F">
                    <a:lumMod val="60000"/>
                    <a:lumOff val="40000"/>
                  </a:srgbClr>
                </a:solidFill>
                <a:latin typeface="Calibri"/>
              </a:rPr>
              <a:t>Oracle Confidential – Internal</a:t>
            </a:r>
            <a:endParaRPr lang="en-US" dirty="0">
              <a:solidFill>
                <a:srgbClr val="5F5F5F">
                  <a:lumMod val="60000"/>
                  <a:lumOff val="40000"/>
                </a:srgbClr>
              </a:solidFill>
              <a:latin typeface="Calibri"/>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latin typeface="Calibri"/>
              </a:rPr>
              <a:pPr/>
              <a:t>23</a:t>
            </a:fld>
            <a:endParaRPr lang="en-US" dirty="0">
              <a:solidFill>
                <a:srgbClr val="5F5F5F">
                  <a:lumMod val="60000"/>
                  <a:lumOff val="40000"/>
                </a:srgbClr>
              </a:solidFill>
              <a:latin typeface="Calibri"/>
            </a:endParaRPr>
          </a:p>
        </p:txBody>
      </p:sp>
      <p:sp>
        <p:nvSpPr>
          <p:cNvPr id="8" name="Title 7"/>
          <p:cNvSpPr>
            <a:spLocks noGrp="1"/>
          </p:cNvSpPr>
          <p:nvPr>
            <p:ph type="title"/>
          </p:nvPr>
        </p:nvSpPr>
        <p:spPr/>
        <p:txBody>
          <a:bodyPr/>
          <a:lstStyle/>
          <a:p>
            <a:r>
              <a:rPr lang="en-US" b="1" dirty="0">
                <a:solidFill>
                  <a:srgbClr val="FF0000"/>
                </a:solidFill>
              </a:rPr>
              <a:t>Oracle Big Data </a:t>
            </a:r>
            <a:r>
              <a:rPr lang="en-US" b="1" dirty="0" smtClean="0">
                <a:solidFill>
                  <a:srgbClr val="FF0000"/>
                </a:solidFill>
              </a:rPr>
              <a:t>Discovery</a:t>
            </a:r>
            <a:r>
              <a:rPr lang="en-US" dirty="0" smtClean="0"/>
              <a:t>. The </a:t>
            </a:r>
            <a:r>
              <a:rPr lang="en-US" dirty="0"/>
              <a:t>Visual </a:t>
            </a:r>
            <a:r>
              <a:rPr lang="en-US" dirty="0" smtClean="0"/>
              <a:t>Face of Hadoop</a:t>
            </a:r>
            <a:endParaRPr lang="en-US" dirty="0"/>
          </a:p>
        </p:txBody>
      </p:sp>
      <p:grpSp>
        <p:nvGrpSpPr>
          <p:cNvPr id="17" name="Group 16"/>
          <p:cNvGrpSpPr/>
          <p:nvPr/>
        </p:nvGrpSpPr>
        <p:grpSpPr>
          <a:xfrm>
            <a:off x="4672765" y="2286000"/>
            <a:ext cx="2869447" cy="2869447"/>
            <a:chOff x="7153607" y="1828800"/>
            <a:chExt cx="2869447" cy="2869447"/>
          </a:xfrm>
        </p:grpSpPr>
        <p:grpSp>
          <p:nvGrpSpPr>
            <p:cNvPr id="19" name="Group 18"/>
            <p:cNvGrpSpPr/>
            <p:nvPr/>
          </p:nvGrpSpPr>
          <p:grpSpPr>
            <a:xfrm>
              <a:off x="7313612" y="1981200"/>
              <a:ext cx="2553321" cy="2553321"/>
              <a:chOff x="991896" y="182314"/>
              <a:chExt cx="2553321" cy="2553321"/>
            </a:xfrm>
          </p:grpSpPr>
          <p:sp>
            <p:nvSpPr>
              <p:cNvPr id="21" name="Pie 20"/>
              <p:cNvSpPr/>
              <p:nvPr/>
            </p:nvSpPr>
            <p:spPr>
              <a:xfrm>
                <a:off x="991896" y="182314"/>
                <a:ext cx="2553321" cy="2553321"/>
              </a:xfrm>
              <a:prstGeom prst="pie">
                <a:avLst>
                  <a:gd name="adj1" fmla="val 16200000"/>
                  <a:gd name="adj2" fmla="val 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ie 4"/>
              <p:cNvSpPr/>
              <p:nvPr/>
            </p:nvSpPr>
            <p:spPr>
              <a:xfrm>
                <a:off x="2347284" y="711520"/>
                <a:ext cx="942297" cy="699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kern="1200" dirty="0" smtClean="0"/>
                  <a:t>Explore</a:t>
                </a:r>
                <a:endParaRPr lang="en-US" sz="1400" kern="1200" dirty="0"/>
              </a:p>
            </p:txBody>
          </p:sp>
        </p:grpSp>
        <p:sp>
          <p:nvSpPr>
            <p:cNvPr id="20" name="Circular Arrow 19"/>
            <p:cNvSpPr/>
            <p:nvPr/>
          </p:nvSpPr>
          <p:spPr>
            <a:xfrm>
              <a:off x="7153607" y="1828800"/>
              <a:ext cx="2869447" cy="2869447"/>
            </a:xfrm>
            <a:prstGeom prst="circularArrow">
              <a:avLst>
                <a:gd name="adj1" fmla="val 5085"/>
                <a:gd name="adj2" fmla="val 327528"/>
                <a:gd name="adj3" fmla="val 21272472"/>
                <a:gd name="adj4" fmla="val 162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23" name="Group 22"/>
          <p:cNvGrpSpPr/>
          <p:nvPr/>
        </p:nvGrpSpPr>
        <p:grpSpPr>
          <a:xfrm>
            <a:off x="4672765" y="2312153"/>
            <a:ext cx="2869447" cy="2869447"/>
            <a:chOff x="8380412" y="2659395"/>
            <a:chExt cx="2869447" cy="2869447"/>
          </a:xfrm>
        </p:grpSpPr>
        <p:grpSp>
          <p:nvGrpSpPr>
            <p:cNvPr id="24" name="Group 23"/>
            <p:cNvGrpSpPr/>
            <p:nvPr/>
          </p:nvGrpSpPr>
          <p:grpSpPr>
            <a:xfrm>
              <a:off x="8532812" y="2819400"/>
              <a:ext cx="2553321" cy="2553321"/>
              <a:chOff x="991896" y="204940"/>
              <a:chExt cx="2553321" cy="2553321"/>
            </a:xfrm>
          </p:grpSpPr>
          <p:sp>
            <p:nvSpPr>
              <p:cNvPr id="26" name="Pie 25"/>
              <p:cNvSpPr/>
              <p:nvPr/>
            </p:nvSpPr>
            <p:spPr>
              <a:xfrm>
                <a:off x="991896" y="204940"/>
                <a:ext cx="2553321" cy="2553321"/>
              </a:xfrm>
              <a:prstGeom prst="pie">
                <a:avLst>
                  <a:gd name="adj1" fmla="val 0"/>
                  <a:gd name="adj2" fmla="val 540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Pie 4"/>
              <p:cNvSpPr/>
              <p:nvPr/>
            </p:nvSpPr>
            <p:spPr>
              <a:xfrm>
                <a:off x="2347284" y="1529931"/>
                <a:ext cx="942297" cy="699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n-US" sz="1400" kern="1200" dirty="0" smtClean="0"/>
                  <a:t>Transform</a:t>
                </a:r>
                <a:endParaRPr lang="en-US" sz="1400" kern="1200" dirty="0"/>
              </a:p>
            </p:txBody>
          </p:sp>
        </p:grpSp>
        <p:sp>
          <p:nvSpPr>
            <p:cNvPr id="25" name="Circular Arrow 24"/>
            <p:cNvSpPr/>
            <p:nvPr/>
          </p:nvSpPr>
          <p:spPr>
            <a:xfrm>
              <a:off x="8380412" y="2659395"/>
              <a:ext cx="2869447" cy="2869447"/>
            </a:xfrm>
            <a:prstGeom prst="circularArrow">
              <a:avLst>
                <a:gd name="adj1" fmla="val 5085"/>
                <a:gd name="adj2" fmla="val 327528"/>
                <a:gd name="adj3" fmla="val 5072472"/>
                <a:gd name="adj4" fmla="val 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28" name="Group 27"/>
          <p:cNvGrpSpPr/>
          <p:nvPr/>
        </p:nvGrpSpPr>
        <p:grpSpPr>
          <a:xfrm>
            <a:off x="4646612" y="2312153"/>
            <a:ext cx="2869447" cy="2869447"/>
            <a:chOff x="1598612" y="3048000"/>
            <a:chExt cx="2869447" cy="2869447"/>
          </a:xfrm>
        </p:grpSpPr>
        <p:grpSp>
          <p:nvGrpSpPr>
            <p:cNvPr id="29" name="Group 28"/>
            <p:cNvGrpSpPr/>
            <p:nvPr/>
          </p:nvGrpSpPr>
          <p:grpSpPr>
            <a:xfrm>
              <a:off x="1751012" y="3200400"/>
              <a:ext cx="2553321" cy="2553321"/>
              <a:chOff x="969270" y="204940"/>
              <a:chExt cx="2553321" cy="2553321"/>
            </a:xfrm>
          </p:grpSpPr>
          <p:sp>
            <p:nvSpPr>
              <p:cNvPr id="31" name="Pie 30"/>
              <p:cNvSpPr/>
              <p:nvPr/>
            </p:nvSpPr>
            <p:spPr>
              <a:xfrm>
                <a:off x="969270" y="204940"/>
                <a:ext cx="2553321" cy="2553321"/>
              </a:xfrm>
              <a:prstGeom prst="pie">
                <a:avLst>
                  <a:gd name="adj1" fmla="val 5400000"/>
                  <a:gd name="adj2" fmla="val 1080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Pie 4"/>
              <p:cNvSpPr/>
              <p:nvPr/>
            </p:nvSpPr>
            <p:spPr>
              <a:xfrm>
                <a:off x="1224906" y="1529931"/>
                <a:ext cx="942297" cy="699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n-US" sz="1400" kern="1200" dirty="0" smtClean="0"/>
                  <a:t>Discover</a:t>
                </a:r>
                <a:endParaRPr lang="en-US" sz="1400" kern="1200" dirty="0"/>
              </a:p>
            </p:txBody>
          </p:sp>
        </p:grpSp>
        <p:sp>
          <p:nvSpPr>
            <p:cNvPr id="30" name="Circular Arrow 29"/>
            <p:cNvSpPr/>
            <p:nvPr/>
          </p:nvSpPr>
          <p:spPr>
            <a:xfrm>
              <a:off x="1598612" y="3048000"/>
              <a:ext cx="2869447" cy="2869447"/>
            </a:xfrm>
            <a:prstGeom prst="circularArrow">
              <a:avLst>
                <a:gd name="adj1" fmla="val 5085"/>
                <a:gd name="adj2" fmla="val 327528"/>
                <a:gd name="adj3" fmla="val 10472472"/>
                <a:gd name="adj4" fmla="val 54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33" name="Group 32"/>
          <p:cNvGrpSpPr/>
          <p:nvPr/>
        </p:nvGrpSpPr>
        <p:grpSpPr>
          <a:xfrm>
            <a:off x="4646612" y="2278395"/>
            <a:ext cx="2869447" cy="2869447"/>
            <a:chOff x="1370012" y="1973595"/>
            <a:chExt cx="2869447" cy="2869447"/>
          </a:xfrm>
        </p:grpSpPr>
        <p:grpSp>
          <p:nvGrpSpPr>
            <p:cNvPr id="34" name="Group 33"/>
            <p:cNvGrpSpPr/>
            <p:nvPr/>
          </p:nvGrpSpPr>
          <p:grpSpPr>
            <a:xfrm>
              <a:off x="1370012" y="1973595"/>
              <a:ext cx="2869447" cy="2869447"/>
              <a:chOff x="1370012" y="1973595"/>
              <a:chExt cx="2869447" cy="2869447"/>
            </a:xfrm>
          </p:grpSpPr>
          <p:grpSp>
            <p:nvGrpSpPr>
              <p:cNvPr id="38" name="Group 37"/>
              <p:cNvGrpSpPr/>
              <p:nvPr/>
            </p:nvGrpSpPr>
            <p:grpSpPr>
              <a:xfrm>
                <a:off x="1522412" y="2133600"/>
                <a:ext cx="2553321" cy="2553321"/>
                <a:chOff x="969270" y="182314"/>
                <a:chExt cx="2553321" cy="2553321"/>
              </a:xfrm>
            </p:grpSpPr>
            <p:sp>
              <p:nvSpPr>
                <p:cNvPr id="40" name="Pie 39"/>
                <p:cNvSpPr/>
                <p:nvPr/>
              </p:nvSpPr>
              <p:spPr>
                <a:xfrm>
                  <a:off x="969270" y="182314"/>
                  <a:ext cx="2553321" cy="2553321"/>
                </a:xfrm>
                <a:prstGeom prst="pie">
                  <a:avLst>
                    <a:gd name="adj1" fmla="val 10800000"/>
                    <a:gd name="adj2" fmla="val 1620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Pie 4"/>
                <p:cNvSpPr/>
                <p:nvPr/>
              </p:nvSpPr>
              <p:spPr>
                <a:xfrm>
                  <a:off x="1224906" y="711520"/>
                  <a:ext cx="942297" cy="699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kern="1200" dirty="0" smtClean="0"/>
                    <a:t>Find</a:t>
                  </a:r>
                  <a:endParaRPr lang="en-US" sz="1400" kern="1200" dirty="0"/>
                </a:p>
              </p:txBody>
            </p:sp>
          </p:grpSp>
          <p:sp>
            <p:nvSpPr>
              <p:cNvPr id="39" name="Circular Arrow 38"/>
              <p:cNvSpPr/>
              <p:nvPr/>
            </p:nvSpPr>
            <p:spPr>
              <a:xfrm>
                <a:off x="1370012" y="1973595"/>
                <a:ext cx="2869447" cy="2869447"/>
              </a:xfrm>
              <a:prstGeom prst="circularArrow">
                <a:avLst>
                  <a:gd name="adj1" fmla="val 5085"/>
                  <a:gd name="adj2" fmla="val 327528"/>
                  <a:gd name="adj3" fmla="val 15872472"/>
                  <a:gd name="adj4" fmla="val 108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35" name="Group 34"/>
            <p:cNvGrpSpPr/>
            <p:nvPr/>
          </p:nvGrpSpPr>
          <p:grpSpPr>
            <a:xfrm>
              <a:off x="2208212" y="2819400"/>
              <a:ext cx="1220328" cy="1177207"/>
              <a:chOff x="1033368" y="3056141"/>
              <a:chExt cx="2209800" cy="2131715"/>
            </a:xfrm>
          </p:grpSpPr>
          <p:sp>
            <p:nvSpPr>
              <p:cNvPr id="36" name="Oval 35"/>
              <p:cNvSpPr/>
              <p:nvPr/>
            </p:nvSpPr>
            <p:spPr>
              <a:xfrm>
                <a:off x="1185204" y="3130456"/>
                <a:ext cx="1981200" cy="1981200"/>
              </a:xfrm>
              <a:prstGeom prst="ellipse">
                <a:avLst/>
              </a:prstGeom>
              <a:solidFill>
                <a:schemeClr val="bg1"/>
              </a:solidFill>
              <a:ln>
                <a:noFill/>
              </a:ln>
            </p:spPr>
            <p:txBody>
              <a:bodyPr wrap="square" rtlCol="0" anchor="ctr">
                <a:spAutoFit/>
              </a:bodyPr>
              <a:lstStyle/>
              <a:p>
                <a:pPr marL="231775" indent="-231775" algn="ctr">
                  <a:buFont typeface="Arial"/>
                  <a:buChar char="•"/>
                </a:pPr>
                <a:endParaRPr lang="en-US" sz="2000" b="1" dirty="0">
                  <a:solidFill>
                    <a:srgbClr val="FF0000"/>
                  </a:solidFill>
                </a:endParaRPr>
              </a:p>
            </p:txBody>
          </p:sp>
          <p:pic>
            <p:nvPicPr>
              <p:cNvPr id="37" name="Picture 36"/>
              <p:cNvPicPr>
                <a:picLocks noChangeAspect="1"/>
              </p:cNvPicPr>
              <p:nvPr/>
            </p:nvPicPr>
            <p:blipFill>
              <a:blip r:embed="rId7">
                <a:clrChange>
                  <a:clrFrom>
                    <a:srgbClr val="FFFFFF"/>
                  </a:clrFrom>
                  <a:clrTo>
                    <a:srgbClr val="FFFFFF">
                      <a:alpha val="0"/>
                    </a:srgbClr>
                  </a:clrTo>
                </a:clrChange>
              </a:blip>
              <a:stretch>
                <a:fillRect/>
              </a:stretch>
            </p:blipFill>
            <p:spPr>
              <a:xfrm>
                <a:off x="1033368" y="3056141"/>
                <a:ext cx="2209800" cy="2131715"/>
              </a:xfrm>
              <a:prstGeom prst="rect">
                <a:avLst/>
              </a:prstGeom>
            </p:spPr>
          </p:pic>
        </p:grpSp>
      </p:grpSp>
    </p:spTree>
    <p:extLst>
      <p:ext uri="{BB962C8B-B14F-4D97-AF65-F5344CB8AC3E}">
        <p14:creationId xmlns:p14="http://schemas.microsoft.com/office/powerpoint/2010/main" val="42120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2"/>
                </a:solidFill>
              </a:rPr>
              <a:t>Introduction</a:t>
            </a:r>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IV achievements</a:t>
            </a:r>
            <a:endParaRPr lang="en-US" dirty="0">
              <a:solidFill>
                <a:schemeClr val="bg2"/>
              </a:solidFill>
            </a:endParaRPr>
          </a:p>
          <a:p>
            <a:r>
              <a:rPr lang="en-US" dirty="0" smtClean="0">
                <a:solidFill>
                  <a:schemeClr val="bg2"/>
                </a:solidFill>
              </a:rPr>
              <a:t>Oracle strategic direction</a:t>
            </a:r>
            <a:endParaRPr lang="en-US" dirty="0">
              <a:solidFill>
                <a:schemeClr val="bg2"/>
              </a:solidFill>
            </a:endParaRPr>
          </a:p>
          <a:p>
            <a:r>
              <a:rPr lang="en-US" dirty="0" smtClean="0">
                <a:solidFill>
                  <a:srgbClr val="5F5F5F"/>
                </a:solidFill>
              </a:rPr>
              <a:t>Oracle </a:t>
            </a:r>
            <a:r>
              <a:rPr lang="en-US" dirty="0" err="1" smtClean="0">
                <a:solidFill>
                  <a:srgbClr val="5F5F5F"/>
                </a:solidFill>
              </a:rPr>
              <a:t>openlab</a:t>
            </a:r>
            <a:r>
              <a:rPr lang="en-US" dirty="0" smtClean="0">
                <a:solidFill>
                  <a:srgbClr val="5F5F5F"/>
                </a:solidFill>
              </a:rPr>
              <a:t> V projects</a:t>
            </a:r>
          </a:p>
          <a:p>
            <a:r>
              <a:rPr lang="en-US" dirty="0" smtClean="0">
                <a:solidFill>
                  <a:schemeClr val="bg2"/>
                </a:solidFill>
              </a:rPr>
              <a:t>Conclusions</a:t>
            </a:r>
          </a:p>
        </p:txBody>
      </p:sp>
      <p:sp>
        <p:nvSpPr>
          <p:cNvPr id="6" name="Pentagon 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4294967295"/>
          </p:nvPr>
        </p:nvSpPr>
        <p:spPr>
          <a:xfrm>
            <a:off x="8621423" y="6556248"/>
            <a:ext cx="2743200" cy="182880"/>
          </a:xfrm>
          <a:prstGeom prst="rect">
            <a:avLst/>
          </a:prstGeom>
        </p:spPr>
        <p:txBody>
          <a:bodyPr/>
          <a:lstStyle/>
          <a:p>
            <a:r>
              <a:rPr lang="en-US"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24</a:t>
            </a:fld>
            <a:endParaRPr lang="en-US" dirty="0"/>
          </a:p>
        </p:txBody>
      </p:sp>
      <p:sp>
        <p:nvSpPr>
          <p:cNvPr id="10" name="Pentagon 9"/>
          <p:cNvSpPr/>
          <p:nvPr/>
        </p:nvSpPr>
        <p:spPr>
          <a:xfrm>
            <a:off x="2185951" y="480487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endParaRPr lang="en-US" sz="1600" b="1" dirty="0" smtClean="0">
              <a:solidFill>
                <a:schemeClr val="bg1"/>
              </a:solidFill>
            </a:endParaRPr>
          </a:p>
        </p:txBody>
      </p:sp>
    </p:spTree>
    <p:extLst>
      <p:ext uri="{BB962C8B-B14F-4D97-AF65-F5344CB8AC3E}">
        <p14:creationId xmlns:p14="http://schemas.microsoft.com/office/powerpoint/2010/main" val="7134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CERN openlab V </a:t>
            </a:r>
            <a:br>
              <a:rPr lang="en-US" sz="4000" dirty="0"/>
            </a:br>
            <a:r>
              <a:rPr lang="en-US" sz="4000" dirty="0"/>
              <a:t>Continuous Innovation </a:t>
            </a:r>
          </a:p>
        </p:txBody>
      </p:sp>
      <p:sp>
        <p:nvSpPr>
          <p:cNvPr id="11"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25</a:t>
            </a:fld>
            <a:endParaRPr lang="en-GB">
              <a:solidFill>
                <a:prstClr val="white">
                  <a:lumMod val="50000"/>
                </a:prstClr>
              </a:solidFill>
              <a:latin typeface="Arial"/>
            </a:endParaRPr>
          </a:p>
        </p:txBody>
      </p:sp>
      <p:grpSp>
        <p:nvGrpSpPr>
          <p:cNvPr id="10" name="Group 9"/>
          <p:cNvGrpSpPr/>
          <p:nvPr/>
        </p:nvGrpSpPr>
        <p:grpSpPr>
          <a:xfrm>
            <a:off x="527245" y="2852936"/>
            <a:ext cx="2687597" cy="960107"/>
            <a:chOff x="295420" y="0"/>
            <a:chExt cx="2836107" cy="768176"/>
          </a:xfrm>
        </p:grpSpPr>
        <p:sp>
          <p:nvSpPr>
            <p:cNvPr id="12" name="Rounded Rectangle 11"/>
            <p:cNvSpPr/>
            <p:nvPr/>
          </p:nvSpPr>
          <p:spPr>
            <a:xfrm>
              <a:off x="295420" y="0"/>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332919" y="37499"/>
              <a:ext cx="2761109"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481407">
                <a:lnSpc>
                  <a:spcPct val="90000"/>
                </a:lnSpc>
                <a:spcBef>
                  <a:spcPct val="0"/>
                </a:spcBef>
                <a:spcAft>
                  <a:spcPct val="35000"/>
                </a:spcAft>
              </a:pPr>
              <a:r>
                <a:rPr lang="en-US" sz="2800" b="1" dirty="0">
                  <a:solidFill>
                    <a:prstClr val="white"/>
                  </a:solidFill>
                  <a:latin typeface="Arial"/>
                </a:rPr>
                <a:t> Cloud Services</a:t>
              </a:r>
            </a:p>
          </p:txBody>
        </p:sp>
      </p:grpSp>
      <p:sp>
        <p:nvSpPr>
          <p:cNvPr id="18" name="Right Arrow 17"/>
          <p:cNvSpPr/>
          <p:nvPr/>
        </p:nvSpPr>
        <p:spPr>
          <a:xfrm>
            <a:off x="3310828" y="1412776"/>
            <a:ext cx="8638710" cy="1344149"/>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Exploit new Java and WebLogic features for improving Java Infrastructure</a:t>
            </a:r>
          </a:p>
          <a:p>
            <a:pPr marL="990427" lvl="1" indent="-380933">
              <a:buFontTx/>
              <a:buChar char="-"/>
            </a:pPr>
            <a:r>
              <a:rPr lang="en-US" sz="1600" dirty="0">
                <a:solidFill>
                  <a:srgbClr val="4BACC6">
                    <a:lumMod val="75000"/>
                  </a:srgbClr>
                </a:solidFill>
                <a:latin typeface="Arial"/>
              </a:rPr>
              <a:t>Developer Productivity</a:t>
            </a:r>
          </a:p>
          <a:p>
            <a:pPr marL="990427" lvl="1" indent="-380933">
              <a:buFontTx/>
              <a:buChar char="-"/>
            </a:pPr>
            <a:r>
              <a:rPr lang="en-US" sz="1600" dirty="0">
                <a:solidFill>
                  <a:srgbClr val="4BACC6">
                    <a:lumMod val="75000"/>
                  </a:srgbClr>
                </a:solidFill>
                <a:latin typeface="Arial"/>
              </a:rPr>
              <a:t>Improve application consolidation density</a:t>
            </a:r>
          </a:p>
        </p:txBody>
      </p:sp>
      <p:grpSp>
        <p:nvGrpSpPr>
          <p:cNvPr id="19" name="Group 18"/>
          <p:cNvGrpSpPr/>
          <p:nvPr/>
        </p:nvGrpSpPr>
        <p:grpSpPr>
          <a:xfrm>
            <a:off x="527244" y="4005064"/>
            <a:ext cx="2687599" cy="1056117"/>
            <a:chOff x="295420" y="0"/>
            <a:chExt cx="2836107" cy="768176"/>
          </a:xfrm>
        </p:grpSpPr>
        <p:sp>
          <p:nvSpPr>
            <p:cNvPr id="20" name="Rounded Rectangle 19"/>
            <p:cNvSpPr/>
            <p:nvPr/>
          </p:nvSpPr>
          <p:spPr>
            <a:xfrm>
              <a:off x="295420" y="0"/>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4"/>
            <p:cNvSpPr/>
            <p:nvPr/>
          </p:nvSpPr>
          <p:spPr>
            <a:xfrm>
              <a:off x="332919" y="37499"/>
              <a:ext cx="2761109"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800" b="1" dirty="0" smtClean="0">
                  <a:solidFill>
                    <a:prstClr val="white"/>
                  </a:solidFill>
                  <a:latin typeface="Arial"/>
                </a:rPr>
                <a:t>Database Evolution</a:t>
              </a:r>
              <a:endParaRPr lang="en-US" sz="2800" b="1" dirty="0">
                <a:solidFill>
                  <a:prstClr val="white"/>
                </a:solidFill>
                <a:latin typeface="Arial"/>
              </a:endParaRPr>
            </a:p>
          </p:txBody>
        </p:sp>
      </p:grpSp>
      <p:grpSp>
        <p:nvGrpSpPr>
          <p:cNvPr id="23" name="Group 22"/>
          <p:cNvGrpSpPr/>
          <p:nvPr/>
        </p:nvGrpSpPr>
        <p:grpSpPr>
          <a:xfrm>
            <a:off x="527246" y="5253203"/>
            <a:ext cx="2687597" cy="1024235"/>
            <a:chOff x="295420" y="-167928"/>
            <a:chExt cx="2836107" cy="768176"/>
          </a:xfrm>
        </p:grpSpPr>
        <p:sp>
          <p:nvSpPr>
            <p:cNvPr id="24" name="Rounded Rectangle 23"/>
            <p:cNvSpPr/>
            <p:nvPr/>
          </p:nvSpPr>
          <p:spPr>
            <a:xfrm>
              <a:off x="295420" y="-167928"/>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4"/>
            <p:cNvSpPr/>
            <p:nvPr/>
          </p:nvSpPr>
          <p:spPr>
            <a:xfrm>
              <a:off x="332918" y="-167928"/>
              <a:ext cx="2761109"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800" b="1" dirty="0">
                  <a:solidFill>
                    <a:prstClr val="white"/>
                  </a:solidFill>
                  <a:latin typeface="Arial"/>
                </a:rPr>
                <a:t>Data Analytics</a:t>
              </a:r>
            </a:p>
          </p:txBody>
        </p:sp>
      </p:grpSp>
      <p:sp>
        <p:nvSpPr>
          <p:cNvPr id="27" name="Right Arrow 26"/>
          <p:cNvSpPr/>
          <p:nvPr/>
        </p:nvSpPr>
        <p:spPr>
          <a:xfrm>
            <a:off x="3310828" y="2660915"/>
            <a:ext cx="8638710" cy="1248139"/>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Private, Hybrid and Public</a:t>
            </a:r>
          </a:p>
          <a:p>
            <a:pPr marL="990427" lvl="1" indent="-380933">
              <a:buFontTx/>
              <a:buChar char="-"/>
            </a:pPr>
            <a:r>
              <a:rPr lang="en-US" sz="1600" dirty="0">
                <a:solidFill>
                  <a:srgbClr val="31859C"/>
                </a:solidFill>
                <a:latin typeface="Arial"/>
              </a:rPr>
              <a:t>Cloud Database back-up and recovery</a:t>
            </a:r>
          </a:p>
          <a:p>
            <a:pPr marL="990427" lvl="1" indent="-380933">
              <a:buFontTx/>
              <a:buChar char="-"/>
            </a:pPr>
            <a:r>
              <a:rPr lang="en-US" sz="1600" dirty="0">
                <a:solidFill>
                  <a:srgbClr val="31859C"/>
                </a:solidFill>
                <a:latin typeface="Arial"/>
              </a:rPr>
              <a:t>Transparent application deployment between CERN and public Cloud </a:t>
            </a:r>
          </a:p>
        </p:txBody>
      </p:sp>
      <p:sp>
        <p:nvSpPr>
          <p:cNvPr id="28" name="Right Arrow 27"/>
          <p:cNvSpPr/>
          <p:nvPr/>
        </p:nvSpPr>
        <p:spPr>
          <a:xfrm>
            <a:off x="3310828" y="3813043"/>
            <a:ext cx="8638710" cy="1440160"/>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CERN’s and High Energy Physics Oriented</a:t>
            </a:r>
          </a:p>
          <a:p>
            <a:pPr marL="990427" lvl="1" indent="-380933">
              <a:buFontTx/>
              <a:buChar char="-"/>
            </a:pPr>
            <a:r>
              <a:rPr lang="en-US" sz="1600" dirty="0">
                <a:solidFill>
                  <a:srgbClr val="31859C"/>
                </a:solidFill>
                <a:latin typeface="Arial"/>
              </a:rPr>
              <a:t>RAC evolution</a:t>
            </a:r>
          </a:p>
          <a:p>
            <a:pPr marL="990427" lvl="1" indent="-380933">
              <a:buFontTx/>
              <a:buChar char="-"/>
            </a:pPr>
            <a:r>
              <a:rPr lang="en-US" sz="1600" dirty="0">
                <a:solidFill>
                  <a:srgbClr val="31859C"/>
                </a:solidFill>
                <a:latin typeface="Arial"/>
              </a:rPr>
              <a:t>In-memory, data “sharding” </a:t>
            </a:r>
          </a:p>
          <a:p>
            <a:pPr marL="990427" lvl="1" indent="-380933">
              <a:buFontTx/>
              <a:buChar char="-"/>
            </a:pPr>
            <a:r>
              <a:rPr lang="en-US" sz="1600" dirty="0">
                <a:solidFill>
                  <a:srgbClr val="31859C"/>
                </a:solidFill>
                <a:latin typeface="Arial"/>
              </a:rPr>
              <a:t>High availability monitoring</a:t>
            </a:r>
          </a:p>
        </p:txBody>
      </p:sp>
      <p:sp>
        <p:nvSpPr>
          <p:cNvPr id="29" name="Right Arrow 28"/>
          <p:cNvSpPr/>
          <p:nvPr/>
        </p:nvSpPr>
        <p:spPr>
          <a:xfrm>
            <a:off x="3310828" y="5253203"/>
            <a:ext cx="8638710" cy="1056117"/>
          </a:xfrm>
          <a:prstGeom prst="rightArrow">
            <a:avLst>
              <a:gd name="adj1" fmla="val 77747"/>
              <a:gd name="adj2" fmla="val 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21899" tIns="60949" rIns="121899" bIns="60949"/>
          <a:lstStyle/>
          <a:p>
            <a:pPr marL="380933" indent="-380933">
              <a:buFontTx/>
              <a:buChar char="-"/>
            </a:pPr>
            <a:r>
              <a:rPr lang="en-US" sz="1900" dirty="0">
                <a:solidFill>
                  <a:srgbClr val="222268">
                    <a:hueOff val="0"/>
                    <a:satOff val="0"/>
                    <a:lumOff val="0"/>
                    <a:alphaOff val="0"/>
                  </a:srgbClr>
                </a:solidFill>
                <a:latin typeface="Arial"/>
              </a:rPr>
              <a:t>Data Analytics as a Service Infrastructure</a:t>
            </a:r>
          </a:p>
          <a:p>
            <a:pPr marL="990427" lvl="1" indent="-380933">
              <a:buFontTx/>
              <a:buChar char="-"/>
            </a:pPr>
            <a:r>
              <a:rPr lang="en-US" sz="1600" dirty="0">
                <a:solidFill>
                  <a:srgbClr val="31859C"/>
                </a:solidFill>
                <a:latin typeface="Arial"/>
              </a:rPr>
              <a:t>Joint effort </a:t>
            </a:r>
            <a:r>
              <a:rPr lang="en-US" sz="1600">
                <a:solidFill>
                  <a:srgbClr val="31859C"/>
                </a:solidFill>
                <a:latin typeface="Arial"/>
              </a:rPr>
              <a:t>between CERN </a:t>
            </a:r>
            <a:r>
              <a:rPr lang="en-US" sz="1600" dirty="0">
                <a:solidFill>
                  <a:srgbClr val="31859C"/>
                </a:solidFill>
                <a:latin typeface="Arial"/>
              </a:rPr>
              <a:t>and openlab members</a:t>
            </a:r>
          </a:p>
        </p:txBody>
      </p:sp>
      <p:grpSp>
        <p:nvGrpSpPr>
          <p:cNvPr id="30" name="Group 29"/>
          <p:cNvGrpSpPr/>
          <p:nvPr/>
        </p:nvGrpSpPr>
        <p:grpSpPr>
          <a:xfrm>
            <a:off x="527245" y="1604797"/>
            <a:ext cx="2687597" cy="1024235"/>
            <a:chOff x="295420" y="-167928"/>
            <a:chExt cx="2836107" cy="768176"/>
          </a:xfrm>
        </p:grpSpPr>
        <p:sp>
          <p:nvSpPr>
            <p:cNvPr id="31" name="Rounded Rectangle 30"/>
            <p:cNvSpPr/>
            <p:nvPr/>
          </p:nvSpPr>
          <p:spPr>
            <a:xfrm>
              <a:off x="295420" y="-167928"/>
              <a:ext cx="2836107" cy="76817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Rounded Rectangle 4"/>
            <p:cNvSpPr/>
            <p:nvPr/>
          </p:nvSpPr>
          <p:spPr>
            <a:xfrm>
              <a:off x="332918" y="-167928"/>
              <a:ext cx="2761109" cy="6931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a:r>
                <a:rPr lang="en-US" sz="2800" b="1" dirty="0">
                  <a:solidFill>
                    <a:prstClr val="white"/>
                  </a:solidFill>
                  <a:latin typeface="Arial"/>
                </a:rPr>
                <a:t>Java Web</a:t>
              </a:r>
            </a:p>
          </p:txBody>
        </p:sp>
      </p:grpSp>
      <p:sp>
        <p:nvSpPr>
          <p:cNvPr id="3" name="TextBox 2"/>
          <p:cNvSpPr txBox="1"/>
          <p:nvPr/>
        </p:nvSpPr>
        <p:spPr>
          <a:xfrm>
            <a:off x="3148780" y="3894667"/>
            <a:ext cx="246179" cy="400087"/>
          </a:xfrm>
          <a:prstGeom prst="rect">
            <a:avLst/>
          </a:prstGeom>
          <a:noFill/>
        </p:spPr>
        <p:txBody>
          <a:bodyPr wrap="none" lIns="121899" tIns="60949" rIns="121899" bIns="60949" rtlCol="0">
            <a:spAutoFit/>
          </a:bodyPr>
          <a:lstStyle/>
          <a:p>
            <a:endParaRPr lang="en-US" dirty="0">
              <a:solidFill>
                <a:srgbClr val="222268"/>
              </a:solidFill>
              <a:latin typeface="Arial"/>
            </a:endParaRPr>
          </a:p>
        </p:txBody>
      </p:sp>
    </p:spTree>
    <p:extLst>
      <p:ext uri="{BB962C8B-B14F-4D97-AF65-F5344CB8AC3E}">
        <p14:creationId xmlns:p14="http://schemas.microsoft.com/office/powerpoint/2010/main" val="322953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Data Analytics as a Service</a:t>
            </a:r>
            <a:br>
              <a:rPr lang="en-US" sz="4000" dirty="0"/>
            </a:br>
            <a:r>
              <a:rPr lang="en-US" sz="4000" dirty="0"/>
              <a:t>Feature and Challenges</a:t>
            </a: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9629442"/>
              </p:ext>
            </p:extLst>
          </p:nvPr>
        </p:nvGraphicFramePr>
        <p:xfrm>
          <a:off x="838200" y="1600200"/>
          <a:ext cx="107410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26</a:t>
            </a:fld>
            <a:endParaRPr lang="en-GB" dirty="0">
              <a:solidFill>
                <a:prstClr val="white">
                  <a:lumMod val="50000"/>
                </a:prstClr>
              </a:solidFill>
              <a:latin typeface="Arial"/>
            </a:endParaRPr>
          </a:p>
        </p:txBody>
      </p:sp>
    </p:spTree>
    <p:extLst>
      <p:ext uri="{BB962C8B-B14F-4D97-AF65-F5344CB8AC3E}">
        <p14:creationId xmlns:p14="http://schemas.microsoft.com/office/powerpoint/2010/main" val="374229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6" name="Content Placeholder 5"/>
          <p:cNvSpPr>
            <a:spLocks noGrp="1"/>
          </p:cNvSpPr>
          <p:nvPr>
            <p:ph sz="quarter" idx="10"/>
          </p:nvPr>
        </p:nvSpPr>
        <p:spPr/>
        <p:txBody>
          <a:bodyPr/>
          <a:lstStyle/>
          <a:p>
            <a:endParaRPr lang="en-US"/>
          </a:p>
        </p:txBody>
      </p:sp>
      <p:pic>
        <p:nvPicPr>
          <p:cNvPr id="1026" name="Picture 2" descr="\\typhoon\MarketingII\NIWeek\NIWeek 2013\Day 2 2013\Guest Speaker Notes\MedAustron\Content from Johannes\CERN Images\LHCLakeGenev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rot="348906">
            <a:off x="5080433" y="1058984"/>
            <a:ext cx="14372656" cy="2666549"/>
          </a:xfrm>
          <a:prstGeom prst="arc">
            <a:avLst>
              <a:gd name="adj1" fmla="val 5226402"/>
              <a:gd name="adj2" fmla="val 15693137"/>
            </a:avLst>
          </a:prstGeom>
          <a:noFill/>
          <a:ln w="38100" cmpd="sng"/>
        </p:spPr>
        <p:style>
          <a:lnRef idx="1">
            <a:schemeClr val="dk1"/>
          </a:lnRef>
          <a:fillRef idx="0">
            <a:schemeClr val="dk1"/>
          </a:fillRef>
          <a:effectRef idx="0">
            <a:schemeClr val="dk1"/>
          </a:effectRef>
          <a:fontRef idx="minor">
            <a:schemeClr val="tx1"/>
          </a:fontRef>
        </p:style>
        <p:txBody>
          <a:bodyPr lIns="121899" tIns="60949" rIns="121899" bIns="60949" rtlCol="0" anchor="ctr"/>
          <a:lstStyle/>
          <a:p>
            <a:pPr algn="ctr"/>
            <a:endParaRPr lang="en-GB" dirty="0">
              <a:solidFill>
                <a:srgbClr val="222268"/>
              </a:solidFill>
              <a:latin typeface="Aria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90" y="337547"/>
            <a:ext cx="3613993" cy="1511811"/>
          </a:xfrm>
          <a:prstGeom prst="rect">
            <a:avLst/>
          </a:prstGeom>
        </p:spPr>
      </p:pic>
    </p:spTree>
    <p:extLst>
      <p:ext uri="{BB962C8B-B14F-4D97-AF65-F5344CB8AC3E}">
        <p14:creationId xmlns:p14="http://schemas.microsoft.com/office/powerpoint/2010/main" val="1569678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Future Circular Collider Study</a:t>
            </a:r>
            <a:br>
              <a:rPr lang="en-US" sz="4000" dirty="0"/>
            </a:br>
            <a:r>
              <a:rPr lang="en-US" sz="4000" dirty="0"/>
              <a:t>Reliability, Availability &amp; Maintainability</a:t>
            </a: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022974"/>
              </p:ext>
            </p:extLst>
          </p:nvPr>
        </p:nvGraphicFramePr>
        <p:xfrm>
          <a:off x="977900" y="1600200"/>
          <a:ext cx="106013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5"/>
          <p:cNvSpPr>
            <a:spLocks noGrp="1"/>
          </p:cNvSpPr>
          <p:nvPr>
            <p:ph type="ftr" sz="quarter" idx="11"/>
          </p:nvPr>
        </p:nvSpPr>
        <p:spPr/>
        <p:txBody>
          <a:bodyPr/>
          <a:lstStyle/>
          <a:p>
            <a:pPr>
              <a:defRPr/>
            </a:pPr>
            <a:r>
              <a:rPr lang="en-US" dirty="0">
                <a:solidFill>
                  <a:prstClr val="white">
                    <a:lumMod val="50000"/>
                  </a:prstClr>
                </a:solidFill>
                <a:latin typeface="Arial"/>
              </a:rPr>
              <a:t>CERN o</a:t>
            </a:r>
            <a:r>
              <a:rPr lang="en-US" dirty="0" smtClean="0">
                <a:solidFill>
                  <a:prstClr val="white">
                    <a:lumMod val="50000"/>
                  </a:prstClr>
                </a:solidFill>
                <a:latin typeface="Arial"/>
              </a:rPr>
              <a:t>penlab Day, 10</a:t>
            </a:r>
            <a:r>
              <a:rPr lang="en-US" baseline="30000" dirty="0" smtClean="0">
                <a:solidFill>
                  <a:prstClr val="white">
                    <a:lumMod val="50000"/>
                  </a:prstClr>
                </a:solidFill>
                <a:latin typeface="Arial"/>
              </a:rPr>
              <a:t>th</a:t>
            </a:r>
            <a:r>
              <a:rPr lang="en-US" dirty="0" smtClean="0">
                <a:solidFill>
                  <a:prstClr val="white">
                    <a:lumMod val="50000"/>
                  </a:prstClr>
                </a:solidFill>
                <a:latin typeface="Arial"/>
              </a:rPr>
              <a:t> June 2015</a:t>
            </a:r>
            <a:endParaRPr lang="en-GB" dirty="0">
              <a:solidFill>
                <a:prstClr val="white">
                  <a:lumMod val="50000"/>
                </a:prstClr>
              </a:solidFill>
              <a:latin typeface="Arial"/>
            </a:endParaRPr>
          </a:p>
        </p:txBody>
      </p:sp>
      <p:sp>
        <p:nvSpPr>
          <p:cNvPr id="6" name="Slide Number Placeholder 5"/>
          <p:cNvSpPr>
            <a:spLocks noGrp="1"/>
          </p:cNvSpPr>
          <p:nvPr>
            <p:ph type="sldNum" sz="quarter" idx="12"/>
          </p:nvPr>
        </p:nvSpPr>
        <p:spPr/>
        <p:txBody>
          <a:bodyPr/>
          <a:lstStyle/>
          <a:p>
            <a:fld id="{94EB1264-2DC2-4921-94A1-13F831F55EAC}" type="slidenum">
              <a:rPr lang="en-GB" smtClean="0">
                <a:solidFill>
                  <a:prstClr val="white">
                    <a:lumMod val="50000"/>
                  </a:prstClr>
                </a:solidFill>
                <a:latin typeface="Arial"/>
              </a:rPr>
              <a:pPr/>
              <a:t>28</a:t>
            </a:fld>
            <a:endParaRPr lang="en-GB" dirty="0">
              <a:solidFill>
                <a:prstClr val="white">
                  <a:lumMod val="50000"/>
                </a:prstClr>
              </a:solidFill>
              <a:latin typeface="Arial"/>
            </a:endParaRPr>
          </a:p>
        </p:txBody>
      </p:sp>
    </p:spTree>
    <p:extLst>
      <p:ext uri="{BB962C8B-B14F-4D97-AF65-F5344CB8AC3E}">
        <p14:creationId xmlns:p14="http://schemas.microsoft.com/office/powerpoint/2010/main" val="330067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solidFill>
                  <a:schemeClr val="bg2"/>
                </a:solidFill>
              </a:rPr>
              <a:t>Introduction</a:t>
            </a:r>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IV achievements</a:t>
            </a:r>
            <a:endParaRPr lang="en-US" dirty="0">
              <a:solidFill>
                <a:schemeClr val="bg2"/>
              </a:solidFill>
            </a:endParaRPr>
          </a:p>
          <a:p>
            <a:r>
              <a:rPr lang="en-US" dirty="0" smtClean="0">
                <a:solidFill>
                  <a:schemeClr val="bg2"/>
                </a:solidFill>
              </a:rPr>
              <a:t>Oracle strategic direction</a:t>
            </a:r>
            <a:endParaRPr lang="en-US" dirty="0">
              <a:solidFill>
                <a:schemeClr val="bg2"/>
              </a:solidFill>
            </a:endParaRPr>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V projects</a:t>
            </a:r>
          </a:p>
          <a:p>
            <a:r>
              <a:rPr lang="en-US" dirty="0" smtClean="0"/>
              <a:t>Conclusions</a:t>
            </a:r>
          </a:p>
        </p:txBody>
      </p:sp>
      <p:sp>
        <p:nvSpPr>
          <p:cNvPr id="6" name="Pentagon 5"/>
          <p:cNvSpPr/>
          <p:nvPr/>
        </p:nvSpPr>
        <p:spPr>
          <a:xfrm>
            <a:off x="2186329" y="1981200"/>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4294967295"/>
          </p:nvPr>
        </p:nvSpPr>
        <p:spPr>
          <a:xfrm>
            <a:off x="8621423" y="6556248"/>
            <a:ext cx="2743200" cy="182880"/>
          </a:xfrm>
          <a:prstGeom prst="rect">
            <a:avLst/>
          </a:prstGeom>
        </p:spPr>
        <p:txBody>
          <a:bodyPr/>
          <a:lstStyle/>
          <a:p>
            <a:r>
              <a:rPr lang="en-US"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29</a:t>
            </a:fld>
            <a:endParaRPr lang="en-US" dirty="0"/>
          </a:p>
        </p:txBody>
      </p:sp>
      <p:sp>
        <p:nvSpPr>
          <p:cNvPr id="10" name="Pentagon 9"/>
          <p:cNvSpPr/>
          <p:nvPr/>
        </p:nvSpPr>
        <p:spPr>
          <a:xfrm>
            <a:off x="2185951" y="480487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endParaRPr lang="en-US" sz="1600" b="1" dirty="0" smtClean="0">
              <a:solidFill>
                <a:schemeClr val="bg1"/>
              </a:solidFill>
            </a:endParaRPr>
          </a:p>
        </p:txBody>
      </p:sp>
    </p:spTree>
    <p:extLst>
      <p:ext uri="{BB962C8B-B14F-4D97-AF65-F5344CB8AC3E}">
        <p14:creationId xmlns:p14="http://schemas.microsoft.com/office/powerpoint/2010/main" val="11060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smtClean="0"/>
              <a:t>3</a:t>
            </a:fld>
            <a:endParaRPr lang="en-US" dirty="0"/>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621423" y="6556248"/>
            <a:ext cx="2743200" cy="182880"/>
          </a:xfrm>
          <a:prstGeom prst="rect">
            <a:avLst/>
          </a:prstGeom>
        </p:spPr>
        <p:txBody>
          <a:bodyPr/>
          <a:lstStyle/>
          <a:p>
            <a:r>
              <a:rPr lang="en-US" smtClean="0"/>
              <a:t>Oracle Confidential – Internal/Restricted/Highly Restricted</a:t>
            </a:r>
            <a:endParaRPr lang="en-US" dirty="0"/>
          </a:p>
        </p:txBody>
      </p:sp>
      <p:sp>
        <p:nvSpPr>
          <p:cNvPr id="2" name="Slide Number Placeholder 1"/>
          <p:cNvSpPr>
            <a:spLocks noGrp="1"/>
          </p:cNvSpPr>
          <p:nvPr>
            <p:ph type="sldNum" sz="quarter" idx="12"/>
          </p:nvPr>
        </p:nvSpPr>
        <p:spPr/>
        <p:txBody>
          <a:bodyPr/>
          <a:lstStyle/>
          <a:p>
            <a:fld id="{C51EAA63-D034-42AE-91FA-B13B9518C7BE}" type="slidenum">
              <a:rPr lang="en-US" smtClean="0"/>
              <a:t>30</a:t>
            </a:fld>
            <a:endParaRPr lang="en-US" dirty="0"/>
          </a:p>
        </p:txBody>
      </p:sp>
    </p:spTree>
    <p:extLst>
      <p:ext uri="{BB962C8B-B14F-4D97-AF65-F5344CB8AC3E}">
        <p14:creationId xmlns:p14="http://schemas.microsoft.com/office/powerpoint/2010/main" val="4175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t>Introduction</a:t>
            </a:r>
          </a:p>
          <a:p>
            <a:r>
              <a:rPr lang="en-US" dirty="0" smtClean="0"/>
              <a:t>Oracle </a:t>
            </a:r>
            <a:r>
              <a:rPr lang="en-US" dirty="0" err="1" smtClean="0"/>
              <a:t>openlab</a:t>
            </a:r>
            <a:r>
              <a:rPr lang="en-US" dirty="0" smtClean="0"/>
              <a:t> IV achievements</a:t>
            </a:r>
            <a:endParaRPr lang="en-US" dirty="0"/>
          </a:p>
          <a:p>
            <a:r>
              <a:rPr lang="en-US" dirty="0" smtClean="0"/>
              <a:t>Oracle strategic direction</a:t>
            </a:r>
            <a:endParaRPr lang="en-US" dirty="0"/>
          </a:p>
          <a:p>
            <a:r>
              <a:rPr lang="en-US" dirty="0" smtClean="0"/>
              <a:t>Oracle </a:t>
            </a:r>
            <a:r>
              <a:rPr lang="en-US" dirty="0" err="1" smtClean="0"/>
              <a:t>openlab</a:t>
            </a:r>
            <a:r>
              <a:rPr lang="en-US" dirty="0" smtClean="0"/>
              <a:t> V projects</a:t>
            </a:r>
          </a:p>
          <a:p>
            <a:r>
              <a:rPr lang="en-US" dirty="0" smtClean="0"/>
              <a:t>Conclusions</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4294967295"/>
          </p:nvPr>
        </p:nvSpPr>
        <p:spPr>
          <a:xfrm>
            <a:off x="8621423" y="6556248"/>
            <a:ext cx="2743200" cy="182880"/>
          </a:xfrm>
          <a:prstGeom prst="rect">
            <a:avLst/>
          </a:prstGeom>
        </p:spPr>
        <p:txBody>
          <a:bodyPr/>
          <a:lstStyle/>
          <a:p>
            <a:r>
              <a:rPr lang="en-US"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a:t>
            </a:fld>
            <a:endParaRPr lang="en-US" dirty="0"/>
          </a:p>
        </p:txBody>
      </p:sp>
      <p:sp>
        <p:nvSpPr>
          <p:cNvPr id="10" name="Pentagon 9"/>
          <p:cNvSpPr/>
          <p:nvPr/>
        </p:nvSpPr>
        <p:spPr>
          <a:xfrm>
            <a:off x="2185951" y="4804872"/>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endParaRPr lang="en-US" sz="1600" b="1" dirty="0" smtClean="0">
              <a:solidFill>
                <a:schemeClr val="bg1"/>
              </a:solidFill>
            </a:endParaRPr>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p:txBody>
          <a:bodyPr/>
          <a:lstStyle/>
          <a:p>
            <a:r>
              <a:rPr lang="en-US" dirty="0" smtClean="0"/>
              <a:t>Introduction</a:t>
            </a:r>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IV achievements</a:t>
            </a:r>
            <a:endParaRPr lang="en-US" dirty="0">
              <a:solidFill>
                <a:schemeClr val="bg2"/>
              </a:solidFill>
            </a:endParaRPr>
          </a:p>
          <a:p>
            <a:r>
              <a:rPr lang="en-US" dirty="0" smtClean="0">
                <a:solidFill>
                  <a:schemeClr val="bg2"/>
                </a:solidFill>
              </a:rPr>
              <a:t>Oracle strategic direction</a:t>
            </a:r>
            <a:endParaRPr lang="en-US" dirty="0">
              <a:solidFill>
                <a:schemeClr val="bg2"/>
              </a:solidFill>
            </a:endParaRPr>
          </a:p>
          <a:p>
            <a:r>
              <a:rPr lang="en-US" dirty="0" smtClean="0">
                <a:solidFill>
                  <a:schemeClr val="bg2"/>
                </a:solidFill>
              </a:rPr>
              <a:t>Oracle </a:t>
            </a:r>
            <a:r>
              <a:rPr lang="en-US" dirty="0" err="1" smtClean="0">
                <a:solidFill>
                  <a:schemeClr val="bg2"/>
                </a:solidFill>
              </a:rPr>
              <a:t>openlab</a:t>
            </a:r>
            <a:r>
              <a:rPr lang="en-US" dirty="0" smtClean="0">
                <a:solidFill>
                  <a:schemeClr val="bg2"/>
                </a:solidFill>
              </a:rPr>
              <a:t> V projects</a:t>
            </a:r>
          </a:p>
          <a:p>
            <a:r>
              <a:rPr lang="en-US" dirty="0" smtClean="0">
                <a:solidFill>
                  <a:schemeClr val="bg2"/>
                </a:solidFill>
              </a:rPr>
              <a:t>Conclusions</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2186329" y="4070031"/>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7" name="Footer Placeholder 6"/>
          <p:cNvSpPr>
            <a:spLocks noGrp="1"/>
          </p:cNvSpPr>
          <p:nvPr>
            <p:ph type="ftr" sz="quarter" idx="4294967295"/>
          </p:nvPr>
        </p:nvSpPr>
        <p:spPr>
          <a:xfrm>
            <a:off x="8621423" y="6556248"/>
            <a:ext cx="2743200" cy="182880"/>
          </a:xfrm>
          <a:prstGeom prst="rect">
            <a:avLst/>
          </a:prstGeom>
        </p:spPr>
        <p:txBody>
          <a:bodyPr/>
          <a:lstStyle/>
          <a:p>
            <a:r>
              <a:rPr lang="en-US" smtClean="0"/>
              <a:t>Oracle Confidential –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a:t>
            </a:fld>
            <a:endParaRPr lang="en-US" dirty="0"/>
          </a:p>
        </p:txBody>
      </p:sp>
      <p:sp>
        <p:nvSpPr>
          <p:cNvPr id="10" name="Pentagon 9"/>
          <p:cNvSpPr/>
          <p:nvPr/>
        </p:nvSpPr>
        <p:spPr>
          <a:xfrm>
            <a:off x="2185951" y="4804872"/>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5</a:t>
            </a:r>
            <a:endParaRPr lang="en-US" sz="1600" b="1" dirty="0" smtClean="0">
              <a:solidFill>
                <a:schemeClr val="bg1"/>
              </a:solidFill>
            </a:endParaRPr>
          </a:p>
        </p:txBody>
      </p:sp>
    </p:spTree>
    <p:extLst>
      <p:ext uri="{BB962C8B-B14F-4D97-AF65-F5344CB8AC3E}">
        <p14:creationId xmlns:p14="http://schemas.microsoft.com/office/powerpoint/2010/main" val="349726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 Tech Trip Down Memory Lane.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3960" y="0"/>
            <a:ext cx="12180908" cy="6858000"/>
          </a:xfrm>
          <a:prstGeom prst="rect">
            <a:avLst/>
          </a:prstGeom>
        </p:spPr>
      </p:pic>
    </p:spTree>
    <p:extLst>
      <p:ext uri="{BB962C8B-B14F-4D97-AF65-F5344CB8AC3E}">
        <p14:creationId xmlns:p14="http://schemas.microsoft.com/office/powerpoint/2010/main" val="23617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31814" y="919215"/>
            <a:ext cx="11125198" cy="343299"/>
          </a:xfrm>
        </p:spPr>
        <p:txBody>
          <a:bodyPr/>
          <a:lstStyle/>
          <a:p>
            <a:pPr lvl="0"/>
            <a:r>
              <a:rPr lang="en-US" dirty="0" smtClean="0">
                <a:solidFill>
                  <a:srgbClr val="FF0000"/>
                </a:solidFill>
              </a:rPr>
              <a:t>Software Development Laboratories</a:t>
            </a:r>
          </a:p>
          <a:p>
            <a:endParaRPr lang="en-US" dirty="0"/>
          </a:p>
        </p:txBody>
      </p:sp>
      <p:sp>
        <p:nvSpPr>
          <p:cNvPr id="6146" name="Title 1"/>
          <p:cNvSpPr>
            <a:spLocks noGrp="1"/>
          </p:cNvSpPr>
          <p:nvPr>
            <p:ph type="title"/>
          </p:nvPr>
        </p:nvSpPr>
        <p:spPr/>
        <p:txBody>
          <a:bodyPr/>
          <a:lstStyle/>
          <a:p>
            <a:r>
              <a:rPr lang="en-US" dirty="0" smtClean="0"/>
              <a:t>Oracle Begins as SDL</a:t>
            </a:r>
            <a:br>
              <a:rPr lang="en-US" dirty="0" smtClean="0"/>
            </a:br>
            <a:endParaRPr lang="en-US" dirty="0" smtClean="0"/>
          </a:p>
        </p:txBody>
      </p:sp>
      <p:sp>
        <p:nvSpPr>
          <p:cNvPr id="10" name="Text Placeholder 3"/>
          <p:cNvSpPr txBox="1">
            <a:spLocks/>
          </p:cNvSpPr>
          <p:nvPr/>
        </p:nvSpPr>
        <p:spPr>
          <a:xfrm>
            <a:off x="1072616" y="865632"/>
            <a:ext cx="10969943" cy="406400"/>
          </a:xfrm>
          <a:prstGeom prst="rect">
            <a:avLst/>
          </a:prstGeom>
        </p:spPr>
        <p:txBody>
          <a:bodyPr vert="horz" lIns="0" tIns="0" rIns="0" bIns="0" rtlCol="0">
            <a:normAutofit/>
          </a:bodyPr>
          <a:lstStyle/>
          <a:p>
            <a:pPr marL="228600" lvl="0" indent="-168275" defTabSz="228600">
              <a:spcAft>
                <a:spcPts val="600"/>
              </a:spcAft>
              <a:buClr>
                <a:srgbClr val="FF0000"/>
              </a:buClr>
              <a:buSzPct val="85000"/>
            </a:pPr>
            <a:endParaRPr kumimoji="0" lang="en-US" sz="16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4" name="Rectangle 13"/>
          <p:cNvSpPr/>
          <p:nvPr/>
        </p:nvSpPr>
        <p:spPr>
          <a:xfrm>
            <a:off x="935412" y="5110078"/>
            <a:ext cx="10488059" cy="646331"/>
          </a:xfrm>
          <a:prstGeom prst="rect">
            <a:avLst/>
          </a:prstGeom>
        </p:spPr>
        <p:txBody>
          <a:bodyPr wrap="square">
            <a:spAutoFit/>
          </a:bodyPr>
          <a:lstStyle/>
          <a:p>
            <a:r>
              <a:rPr lang="en-US" dirty="0" smtClean="0"/>
              <a:t>“About five years into the company, it became pretty clear that the horizons were unlimited. The only limitations were us” – Larry Ellison</a:t>
            </a:r>
            <a:endParaRPr lang="en-US" dirty="0"/>
          </a:p>
        </p:txBody>
      </p:sp>
      <p:pic>
        <p:nvPicPr>
          <p:cNvPr id="7" name="Picture Placeholder 7" descr="co-founders-of-oracle.jpg"/>
          <p:cNvPicPr>
            <a:picLocks noChangeAspect="1"/>
          </p:cNvPicPr>
          <p:nvPr/>
        </p:nvPicPr>
        <p:blipFill>
          <a:blip r:embed="rId3" cstate="print"/>
          <a:srcRect t="18393" r="1322" b="8947"/>
          <a:stretch>
            <a:fillRect/>
          </a:stretch>
        </p:blipFill>
        <p:spPr>
          <a:xfrm>
            <a:off x="2840773" y="1329051"/>
            <a:ext cx="6400914" cy="3534862"/>
          </a:xfrm>
          <a:prstGeom prst="rect">
            <a:avLst/>
          </a:prstGeom>
        </p:spPr>
      </p:pic>
    </p:spTree>
    <p:extLst>
      <p:ext uri="{BB962C8B-B14F-4D97-AF65-F5344CB8AC3E}">
        <p14:creationId xmlns:p14="http://schemas.microsoft.com/office/powerpoint/2010/main" val="194927947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Control_System_Detailed_Stack.png"/>
          <p:cNvPicPr/>
          <p:nvPr/>
        </p:nvPicPr>
        <p:blipFill>
          <a:blip r:embed="rId3">
            <a:extLst/>
          </a:blip>
          <a:stretch>
            <a:fillRect/>
          </a:stretch>
        </p:blipFill>
        <p:spPr>
          <a:xfrm>
            <a:off x="468587" y="2193266"/>
            <a:ext cx="7337610" cy="3280122"/>
          </a:xfrm>
          <a:prstGeom prst="rect">
            <a:avLst/>
          </a:prstGeom>
          <a:ln w="12700">
            <a:miter lim="400000"/>
          </a:ln>
        </p:spPr>
      </p:pic>
      <p:sp>
        <p:nvSpPr>
          <p:cNvPr id="90" name="Shape 90"/>
          <p:cNvSpPr/>
          <p:nvPr/>
        </p:nvSpPr>
        <p:spPr>
          <a:xfrm>
            <a:off x="549927" y="4232016"/>
            <a:ext cx="7174931" cy="746996"/>
          </a:xfrm>
          <a:prstGeom prst="rect">
            <a:avLst/>
          </a:prstGeom>
          <a:ln w="76200">
            <a:solidFill>
              <a:srgbClr val="F44329"/>
            </a:solidFill>
            <a:miter lim="400000"/>
          </a:ln>
        </p:spPr>
        <p:txBody>
          <a:bodyPr lIns="0" tIns="0" rIns="0" bIns="0" anchor="ctr"/>
          <a:lstStyle/>
          <a:p>
            <a:pPr defTabSz="382631">
              <a:defRPr sz="4200">
                <a:effectLst>
                  <a:outerShdw blurRad="63500" dist="25400" dir="2700000" rotWithShape="0">
                    <a:srgbClr val="000000">
                      <a:alpha val="70000"/>
                    </a:srgbClr>
                  </a:outerShdw>
                </a:effectLst>
                <a:latin typeface="Chalkboard"/>
                <a:ea typeface="Chalkboard"/>
                <a:cs typeface="Chalkboard"/>
                <a:sym typeface="Chalkboard"/>
              </a:defRPr>
            </a:pPr>
            <a:endParaRPr/>
          </a:p>
        </p:txBody>
      </p:sp>
      <p:grpSp>
        <p:nvGrpSpPr>
          <p:cNvPr id="95" name="Group 95"/>
          <p:cNvGrpSpPr/>
          <p:nvPr/>
        </p:nvGrpSpPr>
        <p:grpSpPr>
          <a:xfrm>
            <a:off x="6537630" y="3336411"/>
            <a:ext cx="2606791" cy="993832"/>
            <a:chOff x="0" y="0"/>
            <a:chExt cx="2781300" cy="1413448"/>
          </a:xfrm>
        </p:grpSpPr>
        <p:pic>
          <p:nvPicPr>
            <p:cNvPr id="91" name="droppedImage.pdf"/>
            <p:cNvPicPr/>
            <p:nvPr/>
          </p:nvPicPr>
          <p:blipFill>
            <a:blip r:embed="rId4">
              <a:extLst/>
            </a:blip>
            <a:srcRect/>
            <a:stretch>
              <a:fillRect/>
            </a:stretch>
          </p:blipFill>
          <p:spPr>
            <a:xfrm>
              <a:off x="0" y="0"/>
              <a:ext cx="2781300" cy="1413448"/>
            </a:xfrm>
            <a:prstGeom prst="rect">
              <a:avLst/>
            </a:prstGeom>
            <a:ln w="12700" cap="flat">
              <a:noFill/>
              <a:miter lim="400000"/>
            </a:ln>
            <a:effectLst/>
          </p:spPr>
        </p:pic>
        <p:pic>
          <p:nvPicPr>
            <p:cNvPr id="92" name="Screen Shot 2014-10-07 at 22.26.43.png"/>
            <p:cNvPicPr/>
            <p:nvPr/>
          </p:nvPicPr>
          <p:blipFill>
            <a:blip r:embed="rId5">
              <a:extLst/>
            </a:blip>
            <a:stretch>
              <a:fillRect/>
            </a:stretch>
          </p:blipFill>
          <p:spPr>
            <a:xfrm>
              <a:off x="752726" y="769130"/>
              <a:ext cx="1339175" cy="349350"/>
            </a:xfrm>
            <a:prstGeom prst="rect">
              <a:avLst/>
            </a:prstGeom>
            <a:ln w="12700" cap="flat">
              <a:noFill/>
              <a:miter lim="400000"/>
            </a:ln>
            <a:effectLst/>
          </p:spPr>
        </p:pic>
        <p:pic>
          <p:nvPicPr>
            <p:cNvPr id="93" name="Screen Shot 2014-10-07 at 22.26.43.png"/>
            <p:cNvPicPr/>
            <p:nvPr/>
          </p:nvPicPr>
          <p:blipFill>
            <a:blip r:embed="rId5">
              <a:extLst/>
            </a:blip>
            <a:stretch>
              <a:fillRect/>
            </a:stretch>
          </p:blipFill>
          <p:spPr>
            <a:xfrm>
              <a:off x="752726" y="527513"/>
              <a:ext cx="1339175" cy="349351"/>
            </a:xfrm>
            <a:prstGeom prst="rect">
              <a:avLst/>
            </a:prstGeom>
            <a:ln w="12700" cap="flat">
              <a:noFill/>
              <a:miter lim="400000"/>
            </a:ln>
            <a:effectLst/>
          </p:spPr>
        </p:pic>
        <p:sp>
          <p:nvSpPr>
            <p:cNvPr id="94" name="Shape 94"/>
            <p:cNvSpPr/>
            <p:nvPr/>
          </p:nvSpPr>
          <p:spPr>
            <a:xfrm>
              <a:off x="414549" y="578528"/>
              <a:ext cx="2099290" cy="5909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defTabSz="457200">
                <a:defRPr sz="3200">
                  <a:latin typeface="Impact"/>
                  <a:ea typeface="Impact"/>
                  <a:cs typeface="Impact"/>
                  <a:sym typeface="Impact"/>
                </a:defRPr>
              </a:lvl1pPr>
            </a:lstStyle>
            <a:p>
              <a:pPr lvl="0">
                <a:defRPr sz="1800">
                  <a:solidFill>
                    <a:srgbClr val="000000"/>
                  </a:solidFill>
                </a:defRPr>
              </a:pPr>
              <a:r>
                <a:rPr sz="2700" dirty="0">
                  <a:solidFill>
                    <a:srgbClr val="FFFFFF"/>
                  </a:solidFill>
                </a:rPr>
                <a:t>ABC@ACCCON</a:t>
              </a:r>
            </a:p>
          </p:txBody>
        </p:sp>
      </p:grpSp>
      <p:sp>
        <p:nvSpPr>
          <p:cNvPr id="96" name="Shape 96"/>
          <p:cNvSpPr/>
          <p:nvPr/>
        </p:nvSpPr>
        <p:spPr>
          <a:xfrm>
            <a:off x="8098664" y="2235922"/>
            <a:ext cx="1978893" cy="776782"/>
          </a:xfrm>
          <a:prstGeom prst="wedgeEllipseCallout">
            <a:avLst>
              <a:gd name="adj1" fmla="val -20014"/>
              <a:gd name="adj2" fmla="val 110887"/>
            </a:avLst>
          </a:prstGeom>
          <a:solidFill>
            <a:srgbClr val="FFEB25"/>
          </a:solidFill>
          <a:ln w="25400">
            <a:solidFill/>
            <a:miter lim="400000"/>
          </a:ln>
          <a:effectLst>
            <a:outerShdw blurRad="63500" dir="162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sz="2400">
                <a:solidFill>
                  <a:srgbClr val="000000"/>
                </a:solidFill>
                <a:latin typeface="Chalkboard"/>
                <a:ea typeface="Chalkboard"/>
                <a:cs typeface="Chalkboard"/>
                <a:sym typeface="Chalkboard"/>
              </a:defRPr>
            </a:lvl1pPr>
          </a:lstStyle>
          <a:p>
            <a:pPr lvl="0">
              <a:defRPr sz="1800"/>
            </a:pPr>
            <a:r>
              <a:rPr sz="2000"/>
              <a:t>Since 1985!</a:t>
            </a:r>
          </a:p>
        </p:txBody>
      </p:sp>
      <p:sp>
        <p:nvSpPr>
          <p:cNvPr id="100" name="Shape 100"/>
          <p:cNvSpPr/>
          <p:nvPr/>
        </p:nvSpPr>
        <p:spPr>
          <a:xfrm>
            <a:off x="1811521" y="-129455"/>
            <a:ext cx="11641280" cy="10626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286973" lvl="1" indent="-286973" defTabSz="765261">
              <a:spcBef>
                <a:spcPts val="586"/>
              </a:spcBef>
              <a:buClr>
                <a:srgbClr val="FFFFFF"/>
              </a:buClr>
              <a:defRPr sz="1800">
                <a:solidFill>
                  <a:srgbClr val="000000"/>
                </a:solidFill>
              </a:defRPr>
            </a:pPr>
            <a:r>
              <a:rPr sz="4000" b="1" dirty="0">
                <a:solidFill>
                  <a:srgbClr val="FECB3E"/>
                </a:solidFill>
                <a:uFill>
                  <a:solidFill>
                    <a:srgbClr val="FECB3E"/>
                  </a:solidFill>
                </a:uFill>
                <a:latin typeface="Marker Felt"/>
                <a:ea typeface="Marker Felt"/>
                <a:cs typeface="Marker Felt"/>
                <a:sym typeface="Marker Felt"/>
              </a:rPr>
              <a:t>Accelerator Controls Configuration</a:t>
            </a:r>
          </a:p>
        </p:txBody>
      </p:sp>
      <p:grpSp>
        <p:nvGrpSpPr>
          <p:cNvPr id="108" name="Group 108"/>
          <p:cNvGrpSpPr/>
          <p:nvPr/>
        </p:nvGrpSpPr>
        <p:grpSpPr>
          <a:xfrm>
            <a:off x="1" y="44648"/>
            <a:ext cx="1617796" cy="901900"/>
            <a:chOff x="0" y="0"/>
            <a:chExt cx="1726098" cy="1282701"/>
          </a:xfrm>
        </p:grpSpPr>
        <p:grpSp>
          <p:nvGrpSpPr>
            <p:cNvPr id="106" name="Group 106"/>
            <p:cNvGrpSpPr/>
            <p:nvPr/>
          </p:nvGrpSpPr>
          <p:grpSpPr>
            <a:xfrm>
              <a:off x="0" y="0"/>
              <a:ext cx="1549775" cy="1282702"/>
              <a:chOff x="0" y="0"/>
              <a:chExt cx="1549774" cy="1282701"/>
            </a:xfrm>
          </p:grpSpPr>
          <p:pic>
            <p:nvPicPr>
              <p:cNvPr id="101" name="droppedImage.pdf"/>
              <p:cNvPicPr/>
              <p:nvPr/>
            </p:nvPicPr>
            <p:blipFill>
              <a:blip r:embed="rId6">
                <a:extLst/>
              </a:blip>
              <a:stretch>
                <a:fillRect/>
              </a:stretch>
            </p:blipFill>
            <p:spPr>
              <a:xfrm>
                <a:off x="748555" y="0"/>
                <a:ext cx="613140" cy="692133"/>
              </a:xfrm>
              <a:prstGeom prst="rect">
                <a:avLst/>
              </a:prstGeom>
              <a:ln w="12700" cap="flat">
                <a:noFill/>
                <a:miter lim="400000"/>
              </a:ln>
              <a:effectLst/>
            </p:spPr>
          </p:pic>
          <p:pic>
            <p:nvPicPr>
              <p:cNvPr id="102" name="droppedImage.pdf"/>
              <p:cNvPicPr/>
              <p:nvPr/>
            </p:nvPicPr>
            <p:blipFill>
              <a:blip r:embed="rId7">
                <a:extLst/>
              </a:blip>
              <a:stretch>
                <a:fillRect/>
              </a:stretch>
            </p:blipFill>
            <p:spPr>
              <a:xfrm>
                <a:off x="0" y="203125"/>
                <a:ext cx="985536" cy="485246"/>
              </a:xfrm>
              <a:prstGeom prst="rect">
                <a:avLst/>
              </a:prstGeom>
              <a:ln w="12700" cap="flat">
                <a:noFill/>
                <a:miter lim="400000"/>
              </a:ln>
              <a:effectLst/>
            </p:spPr>
          </p:pic>
          <p:pic>
            <p:nvPicPr>
              <p:cNvPr id="103" name="droppedImage.pdf"/>
              <p:cNvPicPr/>
              <p:nvPr/>
            </p:nvPicPr>
            <p:blipFill>
              <a:blip r:embed="rId8">
                <a:extLst/>
              </a:blip>
              <a:stretch>
                <a:fillRect/>
              </a:stretch>
            </p:blipFill>
            <p:spPr>
              <a:xfrm>
                <a:off x="199363" y="477721"/>
                <a:ext cx="598094" cy="804981"/>
              </a:xfrm>
              <a:prstGeom prst="rect">
                <a:avLst/>
              </a:prstGeom>
              <a:ln w="12700" cap="flat">
                <a:noFill/>
                <a:miter lim="400000"/>
              </a:ln>
              <a:effectLst/>
            </p:spPr>
          </p:pic>
          <p:pic>
            <p:nvPicPr>
              <p:cNvPr id="104" name="droppedImage.pdf"/>
              <p:cNvPicPr/>
              <p:nvPr/>
            </p:nvPicPr>
            <p:blipFill>
              <a:blip r:embed="rId9">
                <a:extLst/>
              </a:blip>
              <a:stretch>
                <a:fillRect/>
              </a:stretch>
            </p:blipFill>
            <p:spPr>
              <a:xfrm>
                <a:off x="575522" y="492767"/>
                <a:ext cx="974253" cy="628187"/>
              </a:xfrm>
              <a:prstGeom prst="rect">
                <a:avLst/>
              </a:prstGeom>
              <a:ln w="12700" cap="flat">
                <a:noFill/>
                <a:miter lim="400000"/>
              </a:ln>
              <a:effectLst/>
            </p:spPr>
          </p:pic>
          <p:pic>
            <p:nvPicPr>
              <p:cNvPr id="105" name="droppedImage.pdf"/>
              <p:cNvPicPr/>
              <p:nvPr/>
            </p:nvPicPr>
            <p:blipFill>
              <a:blip r:embed="rId10">
                <a:extLst/>
              </a:blip>
              <a:stretch>
                <a:fillRect/>
              </a:stretch>
            </p:blipFill>
            <p:spPr>
              <a:xfrm>
                <a:off x="579284" y="473959"/>
                <a:ext cx="406252" cy="353590"/>
              </a:xfrm>
              <a:prstGeom prst="rect">
                <a:avLst/>
              </a:prstGeom>
              <a:ln w="12700" cap="flat">
                <a:noFill/>
                <a:miter lim="400000"/>
              </a:ln>
              <a:effectLst/>
            </p:spPr>
          </p:pic>
        </p:grpSp>
        <p:sp>
          <p:nvSpPr>
            <p:cNvPr id="107" name="Shape 107"/>
            <p:cNvSpPr/>
            <p:nvPr/>
          </p:nvSpPr>
          <p:spPr>
            <a:xfrm flipV="1">
              <a:off x="1272044" y="147059"/>
              <a:ext cx="454055" cy="406903"/>
            </a:xfrm>
            <a:prstGeom prst="line">
              <a:avLst/>
            </a:prstGeom>
            <a:noFill/>
            <a:ln w="63500" cap="flat">
              <a:solidFill>
                <a:srgbClr val="FF4013"/>
              </a:solidFill>
              <a:prstDash val="solid"/>
              <a:miter lim="400000"/>
              <a:headEnd type="triangle" w="med" len="med"/>
            </a:ln>
            <a:effectLst/>
          </p:spPr>
          <p:txBody>
            <a:bodyPr wrap="square" lIns="0" tIns="0" rIns="0" bIns="0" numCol="1" anchor="ctr">
              <a:noAutofit/>
            </a:bodyPr>
            <a:lstStyle/>
            <a:p>
              <a:pPr defTabSz="382631">
                <a:defRPr sz="1200">
                  <a:solidFill>
                    <a:srgbClr val="000000"/>
                  </a:solidFill>
                  <a:latin typeface="Helvetica"/>
                  <a:ea typeface="Helvetica"/>
                  <a:cs typeface="Helvetica"/>
                  <a:sym typeface="Helvetica"/>
                </a:defRPr>
              </a:pPr>
              <a:endParaRPr/>
            </a:p>
          </p:txBody>
        </p:sp>
      </p:grpSp>
      <p:grpSp>
        <p:nvGrpSpPr>
          <p:cNvPr id="112" name="Group 112"/>
          <p:cNvGrpSpPr/>
          <p:nvPr/>
        </p:nvGrpSpPr>
        <p:grpSpPr>
          <a:xfrm>
            <a:off x="162405" y="861178"/>
            <a:ext cx="11503897" cy="1226548"/>
            <a:chOff x="0" y="0"/>
            <a:chExt cx="12274019" cy="1744422"/>
          </a:xfrm>
        </p:grpSpPr>
        <p:sp>
          <p:nvSpPr>
            <p:cNvPr id="109" name="Shape 109"/>
            <p:cNvSpPr/>
            <p:nvPr/>
          </p:nvSpPr>
          <p:spPr>
            <a:xfrm>
              <a:off x="0" y="0"/>
              <a:ext cx="4791155" cy="1143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spcBef>
                  <a:spcPts val="3600"/>
                </a:spcBef>
                <a:defRPr>
                  <a:uFill>
                    <a:solidFill>
                      <a:srgbClr val="FFFFFF"/>
                    </a:solidFill>
                  </a:uFill>
                  <a:latin typeface="Chalkduster"/>
                  <a:ea typeface="Chalkduster"/>
                  <a:cs typeface="Chalkduster"/>
                  <a:sym typeface="Chalkduster"/>
                </a:defRPr>
              </a:lvl1pPr>
            </a:lstStyle>
            <a:p>
              <a:pPr lvl="0">
                <a:defRPr sz="1800">
                  <a:solidFill>
                    <a:srgbClr val="000000"/>
                  </a:solidFill>
                  <a:uFillTx/>
                </a:defRPr>
              </a:pPr>
              <a:r>
                <a:rPr sz="3000">
                  <a:solidFill>
                    <a:srgbClr val="FFFFFF"/>
                  </a:solidFill>
                </a:rPr>
                <a:t>configuration of:</a:t>
              </a:r>
            </a:p>
          </p:txBody>
        </p:sp>
        <p:sp>
          <p:nvSpPr>
            <p:cNvPr id="110" name="Shape 110"/>
            <p:cNvSpPr/>
            <p:nvPr/>
          </p:nvSpPr>
          <p:spPr>
            <a:xfrm>
              <a:off x="4805209" y="363260"/>
              <a:ext cx="7443237" cy="1381162"/>
            </a:xfrm>
            <a:prstGeom prst="roundRect">
              <a:avLst>
                <a:gd name="adj" fmla="val 13793"/>
              </a:avLst>
            </a:prstGeom>
            <a:solidFill>
              <a:srgbClr val="FFFFFF"/>
            </a:solidFill>
            <a:ln w="25400" cap="flat">
              <a:solidFill>
                <a:srgbClr val="FFFFFF"/>
              </a:solidFill>
              <a:prstDash val="solid"/>
              <a:miter lim="400000"/>
            </a:ln>
            <a:effectLst/>
          </p:spPr>
          <p:txBody>
            <a:bodyPr wrap="square" lIns="0" tIns="0" rIns="0" bIns="0" numCol="1" anchor="ctr">
              <a:noAutofit/>
            </a:bodyPr>
            <a:lstStyle/>
            <a:p>
              <a:pPr defTabSz="382631">
                <a:defRPr sz="4200">
                  <a:effectLst>
                    <a:outerShdw blurRad="63500" dist="25400" dir="2700000" rotWithShape="0">
                      <a:srgbClr val="000000">
                        <a:alpha val="70000"/>
                      </a:srgbClr>
                    </a:outerShdw>
                  </a:effectLst>
                  <a:latin typeface="Chalkboard"/>
                  <a:ea typeface="Chalkboard"/>
                  <a:cs typeface="Chalkboard"/>
                  <a:sym typeface="Chalkboard"/>
                </a:defRPr>
              </a:pPr>
              <a:endParaRPr/>
            </a:p>
          </p:txBody>
        </p:sp>
        <p:sp>
          <p:nvSpPr>
            <p:cNvPr id="111" name="Shape 111"/>
            <p:cNvSpPr/>
            <p:nvPr/>
          </p:nvSpPr>
          <p:spPr>
            <a:xfrm>
              <a:off x="4779636" y="185978"/>
              <a:ext cx="7494383" cy="151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defTabSz="382631">
                <a:spcBef>
                  <a:spcPts val="3013"/>
                </a:spcBef>
                <a:defRPr sz="1800">
                  <a:solidFill>
                    <a:srgbClr val="000000"/>
                  </a:solidFill>
                </a:defRPr>
              </a:pPr>
              <a:r>
                <a:rPr sz="3000" dirty="0">
                  <a:uFill>
                    <a:solidFill>
                      <a:srgbClr val="FFFFFF"/>
                    </a:solidFill>
                  </a:uFill>
                  <a:latin typeface="Chalkduster"/>
                  <a:ea typeface="Chalkduster"/>
                  <a:cs typeface="Chalkduster"/>
                  <a:sym typeface="Chalkduster"/>
                </a:rPr>
                <a:t>ALL Control System Entities </a:t>
              </a:r>
              <a:r>
                <a:rPr sz="3000" dirty="0" smtClean="0">
                  <a:uFill>
                    <a:solidFill>
                      <a:srgbClr val="FFFFFF"/>
                    </a:solidFill>
                  </a:uFill>
                  <a:latin typeface="Chalkduster"/>
                  <a:ea typeface="Chalkduster"/>
                  <a:cs typeface="Chalkduster"/>
                  <a:sym typeface="Chalkduster"/>
                </a:rPr>
                <a:t>&amp; </a:t>
              </a:r>
              <a:r>
                <a:rPr sz="3000" dirty="0">
                  <a:uFill>
                    <a:solidFill>
                      <a:srgbClr val="FFFFFF"/>
                    </a:solidFill>
                  </a:uFill>
                  <a:latin typeface="Chalkduster"/>
                  <a:ea typeface="Chalkduster"/>
                  <a:cs typeface="Chalkduster"/>
                  <a:sym typeface="Chalkduster"/>
                </a:rPr>
                <a:t>their relationships</a:t>
              </a:r>
            </a:p>
          </p:txBody>
        </p:sp>
      </p:grpSp>
      <p:grpSp>
        <p:nvGrpSpPr>
          <p:cNvPr id="115" name="Group 115"/>
          <p:cNvGrpSpPr/>
          <p:nvPr/>
        </p:nvGrpSpPr>
        <p:grpSpPr>
          <a:xfrm>
            <a:off x="1663930" y="5715324"/>
            <a:ext cx="5910955" cy="803673"/>
            <a:chOff x="0" y="0"/>
            <a:chExt cx="6306659" cy="1143000"/>
          </a:xfrm>
        </p:grpSpPr>
        <p:sp>
          <p:nvSpPr>
            <p:cNvPr id="113" name="Shape 113"/>
            <p:cNvSpPr/>
            <p:nvPr/>
          </p:nvSpPr>
          <p:spPr>
            <a:xfrm>
              <a:off x="111679" y="292100"/>
              <a:ext cx="6083301" cy="685800"/>
            </a:xfrm>
            <a:prstGeom prst="roundRect">
              <a:avLst>
                <a:gd name="adj" fmla="val 27778"/>
              </a:avLst>
            </a:prstGeom>
            <a:solidFill>
              <a:srgbClr val="00C7FC"/>
            </a:solidFill>
            <a:ln w="25400" cap="flat">
              <a:solidFill>
                <a:srgbClr val="00C7FC"/>
              </a:solidFill>
              <a:prstDash val="solid"/>
              <a:miter lim="400000"/>
            </a:ln>
            <a:effectLst/>
          </p:spPr>
          <p:txBody>
            <a:bodyPr wrap="square" lIns="0" tIns="0" rIns="0" bIns="0" numCol="1" anchor="ctr">
              <a:noAutofit/>
            </a:bodyPr>
            <a:lstStyle/>
            <a:p>
              <a:pPr defTabSz="382631">
                <a:defRPr sz="4200">
                  <a:effectLst>
                    <a:outerShdw blurRad="63500" dist="25400" dir="2700000" rotWithShape="0">
                      <a:srgbClr val="000000">
                        <a:alpha val="70000"/>
                      </a:srgbClr>
                    </a:outerShdw>
                  </a:effectLst>
                  <a:latin typeface="Chalkboard"/>
                  <a:ea typeface="Chalkboard"/>
                  <a:cs typeface="Chalkboard"/>
                  <a:sym typeface="Chalkboard"/>
                </a:defRPr>
              </a:pPr>
              <a:endParaRPr/>
            </a:p>
          </p:txBody>
        </p:sp>
        <p:sp>
          <p:nvSpPr>
            <p:cNvPr id="114" name="Shape 114"/>
            <p:cNvSpPr/>
            <p:nvPr/>
          </p:nvSpPr>
          <p:spPr>
            <a:xfrm>
              <a:off x="0" y="0"/>
              <a:ext cx="6306659" cy="1143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lgn="ctr" defTabSz="382631">
                <a:spcBef>
                  <a:spcPts val="3013"/>
                </a:spcBef>
                <a:defRPr sz="1800">
                  <a:solidFill>
                    <a:srgbClr val="000000"/>
                  </a:solidFill>
                </a:defRPr>
              </a:pPr>
              <a:r>
                <a:rPr sz="3000" dirty="0">
                  <a:solidFill>
                    <a:srgbClr val="FFFFFF"/>
                  </a:solidFill>
                  <a:uFill>
                    <a:solidFill>
                      <a:srgbClr val="FFFFFF"/>
                    </a:solidFill>
                  </a:uFill>
                  <a:latin typeface="Chalkduster"/>
                  <a:ea typeface="Chalkduster"/>
                  <a:cs typeface="Chalkduster"/>
                  <a:sym typeface="Chalkduster"/>
                </a:rPr>
                <a:t>Heterogeneous </a:t>
              </a:r>
              <a:r>
                <a:rPr sz="3000" dirty="0">
                  <a:solidFill>
                    <a:srgbClr val="FFFFFF"/>
                  </a:solidFill>
                  <a:latin typeface="Chalkduster"/>
                  <a:ea typeface="Chalkduster"/>
                  <a:cs typeface="Chalkduster"/>
                  <a:sym typeface="Chalkduster"/>
                </a:rPr>
                <a:t>E</a:t>
              </a:r>
              <a:r>
                <a:rPr sz="3000" dirty="0">
                  <a:solidFill>
                    <a:srgbClr val="FFFFFF"/>
                  </a:solidFill>
                  <a:uFill>
                    <a:solidFill>
                      <a:srgbClr val="FFFFFF"/>
                    </a:solidFill>
                  </a:uFill>
                  <a:latin typeface="Chalkduster"/>
                  <a:ea typeface="Chalkduster"/>
                  <a:cs typeface="Chalkduster"/>
                  <a:sym typeface="Chalkduster"/>
                </a:rPr>
                <a:t>ntities</a:t>
              </a:r>
            </a:p>
          </p:txBody>
        </p:sp>
      </p:grpSp>
      <p:sp>
        <p:nvSpPr>
          <p:cNvPr id="2" name="TextBox 1"/>
          <p:cNvSpPr txBox="1"/>
          <p:nvPr/>
        </p:nvSpPr>
        <p:spPr>
          <a:xfrm>
            <a:off x="8261797" y="5895473"/>
            <a:ext cx="3729841" cy="369332"/>
          </a:xfrm>
          <a:prstGeom prst="rect">
            <a:avLst/>
          </a:prstGeom>
          <a:noFill/>
        </p:spPr>
        <p:txBody>
          <a:bodyPr wrap="square" rtlCol="0">
            <a:spAutoFit/>
          </a:bodyPr>
          <a:lstStyle/>
          <a:p>
            <a:r>
              <a:rPr lang="en-US" dirty="0" smtClean="0">
                <a:solidFill>
                  <a:schemeClr val="accent3"/>
                </a:solidFill>
              </a:rPr>
              <a:t>Credit: Chris Roderick (CERN)</a:t>
            </a:r>
            <a:endParaRPr lang="en-US" dirty="0">
              <a:solidFill>
                <a:schemeClr val="accent3"/>
              </a:solidFill>
            </a:endParaRPr>
          </a:p>
        </p:txBody>
      </p:sp>
    </p:spTree>
    <p:extLst>
      <p:ext uri="{BB962C8B-B14F-4D97-AF65-F5344CB8AC3E}">
        <p14:creationId xmlns:p14="http://schemas.microsoft.com/office/powerpoint/2010/main" val="99122490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96"/>
                                        </p:tgtEl>
                                        <p:attrNameLst>
                                          <p:attrName>style.visibility</p:attrName>
                                        </p:attrNameLst>
                                      </p:cBhvr>
                                      <p:to>
                                        <p:strVal val="visible"/>
                                      </p:to>
                                    </p:set>
                                    <p:animEffect transition="in" filter="wipe(down)">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1812" y="-93579"/>
            <a:ext cx="11125200" cy="889000"/>
          </a:xfrm>
        </p:spPr>
        <p:txBody>
          <a:bodyPr/>
          <a:lstStyle/>
          <a:p>
            <a:r>
              <a:rPr lang="en-US" dirty="0" smtClean="0">
                <a:cs typeface="Arial" pitchFamily="34" charset="0"/>
              </a:rPr>
              <a:t>Market Leader from Continuous Innovation</a:t>
            </a:r>
            <a:endParaRPr lang="en-US" dirty="0"/>
          </a:p>
        </p:txBody>
      </p:sp>
      <p:sp>
        <p:nvSpPr>
          <p:cNvPr id="8" name="Text Placeholder 7"/>
          <p:cNvSpPr>
            <a:spLocks noGrp="1"/>
          </p:cNvSpPr>
          <p:nvPr>
            <p:ph type="body" sz="quarter" idx="13"/>
          </p:nvPr>
        </p:nvSpPr>
        <p:spPr>
          <a:xfrm>
            <a:off x="535823" y="933116"/>
            <a:ext cx="11125198" cy="343299"/>
          </a:xfrm>
        </p:spPr>
        <p:txBody>
          <a:bodyPr/>
          <a:lstStyle/>
          <a:p>
            <a:r>
              <a:rPr lang="en-US" sz="2000" dirty="0" smtClean="0">
                <a:solidFill>
                  <a:schemeClr val="accent1"/>
                </a:solidFill>
              </a:rPr>
              <a:t>Changing dynamics</a:t>
            </a:r>
            <a:endParaRPr lang="en-US" sz="2000" dirty="0">
              <a:solidFill>
                <a:schemeClr val="accent1"/>
              </a:solidFill>
            </a:endParaRPr>
          </a:p>
        </p:txBody>
      </p:sp>
      <p:pic>
        <p:nvPicPr>
          <p:cNvPr id="47" name="Picture 46" descr="Picture1.png"/>
          <p:cNvPicPr>
            <a:picLocks noChangeAspect="1"/>
          </p:cNvPicPr>
          <p:nvPr/>
        </p:nvPicPr>
        <p:blipFill>
          <a:blip r:embed="rId2" cstate="print"/>
          <a:srcRect l="1819" t="21748" r="1237"/>
          <a:stretch>
            <a:fillRect/>
          </a:stretch>
        </p:blipFill>
        <p:spPr>
          <a:xfrm>
            <a:off x="180109" y="3733800"/>
            <a:ext cx="11816339" cy="2667000"/>
          </a:xfrm>
          <a:prstGeom prst="rect">
            <a:avLst/>
          </a:prstGeom>
        </p:spPr>
      </p:pic>
      <p:graphicFrame>
        <p:nvGraphicFramePr>
          <p:cNvPr id="48" name="Table 47"/>
          <p:cNvGraphicFramePr>
            <a:graphicFrameLocks noGrp="1"/>
          </p:cNvGraphicFramePr>
          <p:nvPr>
            <p:extLst>
              <p:ext uri="{D42A27DB-BD31-4B8C-83A1-F6EECF244321}">
                <p14:modId xmlns:p14="http://schemas.microsoft.com/office/powerpoint/2010/main" val="464262796"/>
              </p:ext>
            </p:extLst>
          </p:nvPr>
        </p:nvGraphicFramePr>
        <p:xfrm>
          <a:off x="220086" y="3276600"/>
          <a:ext cx="11817926" cy="3124200"/>
        </p:xfrm>
        <a:graphic>
          <a:graphicData uri="http://schemas.openxmlformats.org/drawingml/2006/table">
            <a:tbl>
              <a:tblPr firstRow="1" bandRow="1">
                <a:tableStyleId>{5C22544A-7EE6-4342-B048-85BDC9FD1C3A}</a:tableStyleId>
              </a:tblPr>
              <a:tblGrid>
                <a:gridCol w="1286478"/>
                <a:gridCol w="2599039"/>
                <a:gridCol w="2582067"/>
                <a:gridCol w="1808919"/>
                <a:gridCol w="3541423"/>
              </a:tblGrid>
              <a:tr h="347032">
                <a:tc>
                  <a:txBody>
                    <a:bodyPr/>
                    <a:lstStyle/>
                    <a:p>
                      <a:r>
                        <a:rPr lang="en-US" sz="1200" dirty="0" smtClean="0"/>
                        <a:t>Release</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200" dirty="0" smtClean="0"/>
                        <a:t>1985 – 1997: 6, 7</a:t>
                      </a:r>
                      <a:r>
                        <a:rPr lang="en-US" sz="1200" baseline="0" dirty="0" smtClean="0"/>
                        <a:t> and 8</a:t>
                      </a:r>
                      <a:endParaRPr lang="en-US" sz="12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gridSpan="2">
                  <a:txBody>
                    <a:bodyPr/>
                    <a:lstStyle/>
                    <a:p>
                      <a:pPr algn="ctr"/>
                      <a:r>
                        <a:rPr lang="en-US" sz="1200" dirty="0" smtClean="0"/>
                        <a:t>1998 – 2012: 8i,</a:t>
                      </a:r>
                      <a:r>
                        <a:rPr lang="en-US" sz="1200" baseline="0" dirty="0" smtClean="0"/>
                        <a:t> 9i, 10g, 11g</a:t>
                      </a:r>
                      <a:endParaRPr lang="en-US" sz="12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r>
                        <a:rPr lang="en-US" sz="1200" dirty="0" smtClean="0"/>
                        <a:t>2013-2014:</a:t>
                      </a:r>
                      <a:r>
                        <a:rPr lang="en-US" sz="1200" baseline="0" dirty="0" smtClean="0"/>
                        <a:t> 12c</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r h="1419865">
                <a:tc>
                  <a:txBody>
                    <a:bodyPr/>
                    <a:lstStyle/>
                    <a:p>
                      <a:r>
                        <a:rPr lang="en-US" sz="1200" b="1" dirty="0" smtClean="0">
                          <a:solidFill>
                            <a:schemeClr val="bg1"/>
                          </a:solidFill>
                        </a:rPr>
                        <a:t>Developer</a:t>
                      </a:r>
                      <a:endParaRPr lang="en-US" sz="12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endParaRPr lang="en-US" sz="900" b="1" dirty="0" smtClean="0">
                        <a:solidFill>
                          <a:schemeClr val="bg1"/>
                        </a:solidFill>
                      </a:endParaRPr>
                    </a:p>
                    <a:p>
                      <a:endParaRPr lang="en-US" sz="900"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sz="1100" dirty="0" smtClean="0"/>
                    </a:p>
                  </a:txBody>
                  <a:tcPr>
                    <a:solidFill>
                      <a:schemeClr val="bg1">
                        <a:lumMod val="65000"/>
                      </a:schemeClr>
                    </a:solidFill>
                  </a:tcPr>
                </a:tc>
                <a:tc>
                  <a:txBody>
                    <a:bodyPr/>
                    <a:lstStyle/>
                    <a:p>
                      <a:endParaRPr lang="en-US" sz="9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57303">
                <a:tc>
                  <a:txBody>
                    <a:bodyPr/>
                    <a:lstStyle/>
                    <a:p>
                      <a:r>
                        <a:rPr lang="en-US" sz="1200" b="1" dirty="0" smtClean="0">
                          <a:solidFill>
                            <a:schemeClr val="bg1"/>
                          </a:solidFill>
                        </a:rPr>
                        <a:t>Engine</a:t>
                      </a:r>
                      <a:endParaRPr lang="en-US" sz="14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endParaRPr lang="en-US" sz="9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9" name="TextBox 48"/>
          <p:cNvSpPr txBox="1"/>
          <p:nvPr/>
        </p:nvSpPr>
        <p:spPr>
          <a:xfrm>
            <a:off x="1805440" y="5867400"/>
            <a:ext cx="3222172" cy="400110"/>
          </a:xfrm>
          <a:prstGeom prst="rect">
            <a:avLst/>
          </a:prstGeom>
          <a:noFill/>
        </p:spPr>
        <p:txBody>
          <a:bodyPr wrap="square" rtlCol="0">
            <a:spAutoFit/>
          </a:bodyPr>
          <a:lstStyle/>
          <a:p>
            <a:r>
              <a:rPr lang="en-US" sz="1000" b="1" dirty="0" smtClean="0">
                <a:solidFill>
                  <a:schemeClr val="bg2">
                    <a:lumMod val="25000"/>
                  </a:schemeClr>
                </a:solidFill>
                <a:latin typeface="Arial" pitchFamily="34" charset="0"/>
                <a:cs typeface="Arial" pitchFamily="34" charset="0"/>
              </a:rPr>
              <a:t>OLTP throughput</a:t>
            </a:r>
          </a:p>
          <a:p>
            <a:r>
              <a:rPr lang="en-US" sz="1000" b="1" dirty="0" smtClean="0">
                <a:solidFill>
                  <a:schemeClr val="bg2">
                    <a:lumMod val="25000"/>
                  </a:schemeClr>
                </a:solidFill>
                <a:latin typeface="Arial" pitchFamily="34" charset="0"/>
                <a:cs typeface="Arial" pitchFamily="34" charset="0"/>
              </a:rPr>
              <a:t>Parallel Query, Partitioning</a:t>
            </a:r>
          </a:p>
        </p:txBody>
      </p:sp>
      <p:pic>
        <p:nvPicPr>
          <p:cNvPr id="37" name="Oracle red badge logo"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50" name="Slide Number Placeholder 49"/>
          <p:cNvSpPr>
            <a:spLocks noGrp="1"/>
          </p:cNvSpPr>
          <p:nvPr>
            <p:ph type="sldNum" sz="quarter" idx="12"/>
          </p:nvPr>
        </p:nvSpPr>
        <p:spPr/>
        <p:txBody>
          <a:bodyPr/>
          <a:lstStyle/>
          <a:p>
            <a:fld id="{C51EAA63-D034-42AE-91FA-B13B9518C7BE}" type="slidenum">
              <a:rPr lang="en-US" smtClean="0"/>
              <a:pPr/>
              <a:t>9</a:t>
            </a:fld>
            <a:endParaRPr lang="en-US" dirty="0"/>
          </a:p>
        </p:txBody>
      </p:sp>
      <p:pic>
        <p:nvPicPr>
          <p:cNvPr id="16" name="Picture 15" descr="timeline-client-ser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294" y="1532987"/>
            <a:ext cx="1500488" cy="1500488"/>
          </a:xfrm>
          <a:prstGeom prst="rect">
            <a:avLst/>
          </a:prstGeom>
        </p:spPr>
      </p:pic>
      <p:pic>
        <p:nvPicPr>
          <p:cNvPr id="17" name="Picture 16" descr="timeline-intern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3500" y="1532987"/>
            <a:ext cx="1500488" cy="1500488"/>
          </a:xfrm>
          <a:prstGeom prst="rect">
            <a:avLst/>
          </a:prstGeom>
        </p:spPr>
      </p:pic>
      <p:sp>
        <p:nvSpPr>
          <p:cNvPr id="18" name="Rectangle 17"/>
          <p:cNvSpPr/>
          <p:nvPr/>
        </p:nvSpPr>
        <p:spPr>
          <a:xfrm>
            <a:off x="8231711" y="2933001"/>
            <a:ext cx="2551830" cy="3435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8936"/>
            <a:r>
              <a:rPr lang="en-US" sz="2400" b="1" dirty="0" smtClean="0">
                <a:solidFill>
                  <a:srgbClr val="FF1414"/>
                </a:solidFill>
              </a:rPr>
              <a:t>Big Data &amp; Cloud</a:t>
            </a:r>
            <a:endParaRPr lang="en-US" sz="2400" b="1" dirty="0">
              <a:solidFill>
                <a:srgbClr val="FF1414"/>
              </a:solidFill>
            </a:endParaRPr>
          </a:p>
        </p:txBody>
      </p:sp>
      <p:sp>
        <p:nvSpPr>
          <p:cNvPr id="19" name="Rectangle 18"/>
          <p:cNvSpPr/>
          <p:nvPr/>
        </p:nvSpPr>
        <p:spPr>
          <a:xfrm>
            <a:off x="4761782" y="2933001"/>
            <a:ext cx="2551830" cy="3435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6"/>
            <a:r>
              <a:rPr lang="en-US" sz="2400" b="1" dirty="0" smtClean="0">
                <a:solidFill>
                  <a:srgbClr val="FF1414"/>
                </a:solidFill>
              </a:rPr>
              <a:t>Internet</a:t>
            </a:r>
            <a:endParaRPr lang="en-US" sz="2400" b="1" dirty="0">
              <a:solidFill>
                <a:srgbClr val="FF1414"/>
              </a:solidFill>
            </a:endParaRPr>
          </a:p>
        </p:txBody>
      </p:sp>
      <p:sp>
        <p:nvSpPr>
          <p:cNvPr id="20" name="Rectangle 19"/>
          <p:cNvSpPr/>
          <p:nvPr/>
        </p:nvSpPr>
        <p:spPr>
          <a:xfrm>
            <a:off x="836612" y="2895600"/>
            <a:ext cx="2551830" cy="34359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36"/>
            <a:r>
              <a:rPr lang="en-US" sz="2400" b="1" dirty="0" smtClean="0">
                <a:solidFill>
                  <a:srgbClr val="FF1414"/>
                </a:solidFill>
              </a:rPr>
              <a:t>Client-Server</a:t>
            </a:r>
            <a:endParaRPr lang="en-US" sz="2400" b="1" dirty="0">
              <a:solidFill>
                <a:srgbClr val="FF1414"/>
              </a:solidFill>
            </a:endParaRPr>
          </a:p>
        </p:txBody>
      </p:sp>
      <p:pic>
        <p:nvPicPr>
          <p:cNvPr id="21" name="Picture 20" descr="timeline-bigdata-cloud-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412" y="1547512"/>
            <a:ext cx="1500488" cy="1500488"/>
          </a:xfrm>
          <a:prstGeom prst="rect">
            <a:avLst/>
          </a:prstGeom>
        </p:spPr>
      </p:pic>
    </p:spTree>
    <p:extLst>
      <p:ext uri="{BB962C8B-B14F-4D97-AF65-F5344CB8AC3E}">
        <p14:creationId xmlns:p14="http://schemas.microsoft.com/office/powerpoint/2010/main" val="21888607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ERN openlab">
      <a:dk1>
        <a:srgbClr val="222268"/>
      </a:dk1>
      <a:lt1>
        <a:sysClr val="window" lastClr="FFFFFF"/>
      </a:lt1>
      <a:dk2>
        <a:srgbClr val="222268"/>
      </a:dk2>
      <a:lt2>
        <a:srgbClr val="A5A5A5"/>
      </a:lt2>
      <a:accent1>
        <a:srgbClr val="4F81BD"/>
      </a:accent1>
      <a:accent2>
        <a:srgbClr val="C0504D"/>
      </a:accent2>
      <a:accent3>
        <a:srgbClr val="9BBB59"/>
      </a:accent3>
      <a:accent4>
        <a:srgbClr val="800080"/>
      </a:accent4>
      <a:accent5>
        <a:srgbClr val="4BACC6"/>
      </a:accent5>
      <a:accent6>
        <a:srgbClr val="E36C09"/>
      </a:accent6>
      <a:hlink>
        <a:srgbClr val="31859B"/>
      </a:hlink>
      <a:folHlink>
        <a:srgbClr val="3F00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acle_openlab_V_V2">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Oracle_16x9-2014-0714" id="{032D2387-665B-4DFB-BDAE-D66619AD7C3A}" vid="{BB0AD61B-F388-487D-A806-2F7277FE970B}"/>
    </a:ext>
  </a:extLst>
</a:theme>
</file>

<file path=ppt/theme/theme3.xml><?xml version="1.0" encoding="utf-8"?>
<a:theme xmlns:a="http://schemas.openxmlformats.org/drawingml/2006/main" name="1_Office Theme">
  <a:themeElements>
    <a:clrScheme name="CERN openlab">
      <a:dk1>
        <a:srgbClr val="222268"/>
      </a:dk1>
      <a:lt1>
        <a:sysClr val="window" lastClr="FFFFFF"/>
      </a:lt1>
      <a:dk2>
        <a:srgbClr val="222268"/>
      </a:dk2>
      <a:lt2>
        <a:srgbClr val="A5A5A5"/>
      </a:lt2>
      <a:accent1>
        <a:srgbClr val="4F81BD"/>
      </a:accent1>
      <a:accent2>
        <a:srgbClr val="C0504D"/>
      </a:accent2>
      <a:accent3>
        <a:srgbClr val="9BBB59"/>
      </a:accent3>
      <a:accent4>
        <a:srgbClr val="800080"/>
      </a:accent4>
      <a:accent5>
        <a:srgbClr val="4BACC6"/>
      </a:accent5>
      <a:accent6>
        <a:srgbClr val="E36C09"/>
      </a:accent6>
      <a:hlink>
        <a:srgbClr val="31859B"/>
      </a:hlink>
      <a:folHlink>
        <a:srgbClr val="3F00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ERN openlab">
      <a:dk1>
        <a:srgbClr val="222268"/>
      </a:dk1>
      <a:lt1>
        <a:sysClr val="window" lastClr="FFFFFF"/>
      </a:lt1>
      <a:dk2>
        <a:srgbClr val="222268"/>
      </a:dk2>
      <a:lt2>
        <a:srgbClr val="A5A5A5"/>
      </a:lt2>
      <a:accent1>
        <a:srgbClr val="4F81BD"/>
      </a:accent1>
      <a:accent2>
        <a:srgbClr val="C0504D"/>
      </a:accent2>
      <a:accent3>
        <a:srgbClr val="9BBB59"/>
      </a:accent3>
      <a:accent4>
        <a:srgbClr val="800080"/>
      </a:accent4>
      <a:accent5>
        <a:srgbClr val="4BACC6"/>
      </a:accent5>
      <a:accent6>
        <a:srgbClr val="E36C09"/>
      </a:accent6>
      <a:hlink>
        <a:srgbClr val="31859B"/>
      </a:hlink>
      <a:folHlink>
        <a:srgbClr val="3F00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Oracle_openlab_V_V2.potx</Template>
  <TotalTime>4735</TotalTime>
  <Words>2003</Words>
  <Application>Microsoft Macintosh PowerPoint</Application>
  <PresentationFormat>Custom</PresentationFormat>
  <Paragraphs>394</Paragraphs>
  <Slides>31</Slides>
  <Notes>29</Notes>
  <HiddenSlides>0</HiddenSlides>
  <MMClips>1</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36" baseType="lpstr">
      <vt:lpstr>Office Theme</vt:lpstr>
      <vt:lpstr>Oracle_openlab_V_V2</vt:lpstr>
      <vt:lpstr>1_Office Theme</vt:lpstr>
      <vt:lpstr>2_Office Theme</vt:lpstr>
      <vt:lpstr>Document</vt:lpstr>
      <vt:lpstr>PowerPoint Presentation</vt:lpstr>
      <vt:lpstr>Oracle: Database and Data Management Innovations with CERN</vt:lpstr>
      <vt:lpstr>PowerPoint Presentation</vt:lpstr>
      <vt:lpstr>Program Agenda</vt:lpstr>
      <vt:lpstr>Program Agenda</vt:lpstr>
      <vt:lpstr>PowerPoint Presentation</vt:lpstr>
      <vt:lpstr>Oracle Begins as SDL </vt:lpstr>
      <vt:lpstr>PowerPoint Presentation</vt:lpstr>
      <vt:lpstr>Market Leader from Continuous Innovation</vt:lpstr>
      <vt:lpstr>PowerPoint Presentation</vt:lpstr>
      <vt:lpstr>Program Agenda</vt:lpstr>
      <vt:lpstr>openlab IV  Database Competence Centre</vt:lpstr>
      <vt:lpstr>Openlab IV projects</vt:lpstr>
      <vt:lpstr>Database Competence Centre Achievements</vt:lpstr>
      <vt:lpstr>Database Competence Centre Achievements</vt:lpstr>
      <vt:lpstr>Replication Technologies Evolution</vt:lpstr>
      <vt:lpstr>Replication Technologies Evolution</vt:lpstr>
      <vt:lpstr>Program Agenda</vt:lpstr>
      <vt:lpstr>Oracle Database Innovations for each Computing Era</vt:lpstr>
      <vt:lpstr>Cloud Services </vt:lpstr>
      <vt:lpstr>Oracle Cloud Full stack enterprise cloud services SaaS + PaaS + IaaS</vt:lpstr>
      <vt:lpstr>Enterprise Big Data Architecture</vt:lpstr>
      <vt:lpstr>Oracle Big Data Discovery. The Visual Face of Hadoop</vt:lpstr>
      <vt:lpstr>Program Agenda</vt:lpstr>
      <vt:lpstr>CERN openlab V  Continuous Innovation </vt:lpstr>
      <vt:lpstr>Data Analytics as a Service Feature and Challenges</vt:lpstr>
      <vt:lpstr>PowerPoint Presentation</vt:lpstr>
      <vt:lpstr>Future Circular Collider Study Reliability, Availability &amp; Maintainability</vt:lpstr>
      <vt:lpstr>Program Agenda</vt:lpstr>
      <vt:lpstr>PowerPoint Presentation</vt:lpstr>
      <vt:lpstr>PowerPoint Presentation</vt:lpstr>
    </vt:vector>
  </TitlesOfParts>
  <Company>Oracle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The Presentation Company</dc:creator>
  <cp:lastModifiedBy>Kevin Jernigan</cp:lastModifiedBy>
  <cp:revision>289</cp:revision>
  <cp:lastPrinted>2014-07-15T21:24:45Z</cp:lastPrinted>
  <dcterms:created xsi:type="dcterms:W3CDTF">2014-04-23T00:57:37Z</dcterms:created>
  <dcterms:modified xsi:type="dcterms:W3CDTF">2015-06-10T10:13:50Z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