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7" r:id="rId4"/>
    <p:sldId id="258" r:id="rId5"/>
    <p:sldId id="260" r:id="rId6"/>
    <p:sldId id="289" r:id="rId7"/>
    <p:sldId id="277" r:id="rId8"/>
    <p:sldId id="293" r:id="rId9"/>
    <p:sldId id="262" r:id="rId10"/>
    <p:sldId id="266" r:id="rId11"/>
    <p:sldId id="267" r:id="rId12"/>
    <p:sldId id="273" r:id="rId13"/>
    <p:sldId id="268" r:id="rId14"/>
    <p:sldId id="290" r:id="rId15"/>
    <p:sldId id="294" r:id="rId16"/>
    <p:sldId id="292" r:id="rId17"/>
    <p:sldId id="295" r:id="rId18"/>
    <p:sldId id="291" r:id="rId19"/>
    <p:sldId id="296" r:id="rId20"/>
    <p:sldId id="272" r:id="rId21"/>
    <p:sldId id="282" r:id="rId22"/>
    <p:sldId id="285" r:id="rId23"/>
    <p:sldId id="284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66"/>
    <a:srgbClr val="33CC33"/>
    <a:srgbClr val="9C4210"/>
    <a:srgbClr val="80060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6741" autoAdjust="0"/>
  </p:normalViewPr>
  <p:slideViewPr>
    <p:cSldViewPr>
      <p:cViewPr>
        <p:scale>
          <a:sx n="100" d="100"/>
          <a:sy n="100" d="100"/>
        </p:scale>
        <p:origin x="-792" y="4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7C67-AB27-6A49-8E43-4792CB046060}" type="datetimeFigureOut">
              <a:rPr lang="en-US" smtClean="0"/>
              <a:t>28/04/15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8965-35D4-C34E-AC58-771B99F5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3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0A39-4F54-478C-BD21-449DC4C2FA55}" type="datetimeFigureOut">
              <a:rPr lang="en-GB" smtClean="0"/>
              <a:t>28/04/15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6A3E-8E1E-43D1-9C38-D547C4965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5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1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17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23D4-A794-A84E-B90F-E23435CD2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Workload Description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- 5 days of ATLAS conditions data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- 675GB of redo volume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- 250k of transactions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- 18.9 M of row changes (LCRs)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24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1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2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1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28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3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8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73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23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52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51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51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0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7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7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9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9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6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6A3E-8E1E-43D1-9C38-D547C49652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15" y="2999946"/>
            <a:ext cx="903510" cy="11008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14" y="2878269"/>
            <a:ext cx="989775" cy="15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95300" y="1325609"/>
            <a:ext cx="8912425" cy="4667421"/>
          </a:xfrm>
        </p:spPr>
        <p:txBody>
          <a:bodyPr/>
          <a:lstStyle>
            <a:lvl1pPr marL="360000" indent="-360000">
              <a:defRPr/>
            </a:lvl1pPr>
            <a:lvl2pPr marL="810000" indent="-360000">
              <a:defRPr/>
            </a:lvl2pPr>
            <a:lvl3pPr marL="1224000" indent="-360000">
              <a:defRPr/>
            </a:lvl3pPr>
            <a:lvl4pPr marL="1638000" indent="-360000">
              <a:defRPr/>
            </a:lvl4pPr>
            <a:lvl5pPr marL="2034000" indent="-360000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9408" y="6330322"/>
            <a:ext cx="1092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200" b="0" smtClean="0">
                <a:solidFill>
                  <a:schemeClr val="bg1"/>
                </a:solidFill>
              </a:rPr>
              <a:t>‹#›</a:t>
            </a:fld>
            <a:endParaRPr lang="en-GB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9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no_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95300" y="1325609"/>
            <a:ext cx="8912425" cy="466742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161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783" y="2515821"/>
            <a:ext cx="8954816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783" y="1329869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93" y="2703286"/>
            <a:ext cx="958268" cy="14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677C21-A072-4227-B2F2-5561D1F29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5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677C21-A072-4227-B2F2-5561D1F29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14" y="2878269"/>
            <a:ext cx="1323775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 descr="bande-0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81" y="6153403"/>
            <a:ext cx="7402121" cy="704596"/>
          </a:xfrm>
          <a:prstGeom prst="rect">
            <a:avLst/>
          </a:prstGeom>
        </p:spPr>
      </p:pic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53405"/>
            <a:ext cx="7402121" cy="70459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95300" y="233494"/>
            <a:ext cx="8912425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95300" y="1325609"/>
            <a:ext cx="8912425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92C5-701C-4342-A692-8016F766C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wmf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mailto:lorena.lobato@cern.ch" TargetMode="External"/><Relationship Id="rId5" Type="http://schemas.openxmlformats.org/officeDocument/2006/relationships/hyperlink" Target="mailto:lobato.pardavila.lorena@gmail.com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532" y="1772817"/>
            <a:ext cx="84201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ORACLE GOLDENGATE AT CERN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567" y="4005064"/>
            <a:ext cx="69342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Lorena Lobato Pardavila</a:t>
            </a:r>
            <a:r>
              <a:rPr lang="pl-PL" sz="2400" dirty="0" smtClean="0"/>
              <a:t>, CERN IT-DB</a:t>
            </a:r>
          </a:p>
          <a:p>
            <a:pPr algn="l"/>
            <a:r>
              <a:rPr lang="en-US" sz="2400" dirty="0" smtClean="0"/>
              <a:t>Oracle </a:t>
            </a:r>
            <a:r>
              <a:rPr lang="en-US" sz="2400" dirty="0" err="1" smtClean="0"/>
              <a:t>GoldenGate</a:t>
            </a:r>
            <a:r>
              <a:rPr lang="en-US" sz="2400" dirty="0" smtClean="0"/>
              <a:t> 12c Event</a:t>
            </a:r>
            <a:endParaRPr lang="pl-PL" sz="2400" dirty="0" smtClean="0"/>
          </a:p>
          <a:p>
            <a:pPr algn="l"/>
            <a:r>
              <a:rPr lang="en-US" sz="2400" dirty="0" smtClean="0"/>
              <a:t>Baden, 28</a:t>
            </a:r>
            <a:r>
              <a:rPr lang="pl-PL" sz="2400" dirty="0" smtClean="0"/>
              <a:t>th </a:t>
            </a:r>
            <a:r>
              <a:rPr lang="pl-PL" sz="2400" dirty="0" err="1" smtClean="0"/>
              <a:t>April</a:t>
            </a:r>
            <a:r>
              <a:rPr lang="pl-PL" sz="2400" dirty="0" smtClean="0"/>
              <a:t> 2015</a:t>
            </a:r>
          </a:p>
          <a:p>
            <a:pPr algn="l"/>
            <a:endParaRPr lang="en-US" sz="2400" dirty="0" smtClean="0">
              <a:solidFill>
                <a:schemeClr val="tx2"/>
              </a:solidFill>
            </a:endParaRPr>
          </a:p>
          <a:p>
            <a:pPr algn="l"/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364" y="6144138"/>
            <a:ext cx="1698916" cy="7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67491" y="6356351"/>
            <a:ext cx="543209" cy="365125"/>
          </a:xfrm>
          <a:prstGeom prst="rect">
            <a:avLst/>
          </a:prstGeom>
        </p:spPr>
        <p:txBody>
          <a:bodyPr/>
          <a:lstStyle/>
          <a:p>
            <a:fld id="{0DD4E9E4-031B-4743-95D7-67E76A35D6A2}" type="slidenum">
              <a:rPr lang="en-US" smtClean="0"/>
              <a:t>10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677833" y="1234326"/>
            <a:ext cx="3440" cy="442432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73936" y="2109813"/>
            <a:ext cx="2065470" cy="1677988"/>
            <a:chOff x="3216" y="1728"/>
            <a:chExt cx="1201" cy="1057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flip="none" rotWithShape="1">
              <a:gsLst>
                <a:gs pos="42500">
                  <a:srgbClr val="92C3F3"/>
                </a:gs>
                <a:gs pos="0">
                  <a:srgbClr val="6B8EB2"/>
                </a:gs>
                <a:gs pos="52000">
                  <a:srgbClr val="99CCFF"/>
                </a:gs>
                <a:gs pos="100000">
                  <a:srgbClr val="6B8EB2"/>
                </a:gs>
              </a:gsLst>
              <a:path path="rect">
                <a:fillToRect l="100000" t="100000"/>
              </a:path>
              <a:tileRect r="-100000" b="-100000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flip="none" rotWithShape="1">
              <a:gsLst>
                <a:gs pos="42500">
                  <a:srgbClr val="92C3F3"/>
                </a:gs>
                <a:gs pos="0">
                  <a:srgbClr val="6B8EB2"/>
                </a:gs>
                <a:gs pos="52000">
                  <a:srgbClr val="99CCFF"/>
                </a:gs>
                <a:gs pos="100000">
                  <a:srgbClr val="6B8EB2"/>
                </a:gs>
              </a:gsLst>
              <a:path path="rect">
                <a:fillToRect l="100000" t="100000"/>
              </a:path>
              <a:tileRect r="-100000" b="-100000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9"/>
          <p:cNvSpPr>
            <a:spLocks/>
          </p:cNvSpPr>
          <p:nvPr/>
        </p:nvSpPr>
        <p:spPr bwMode="auto">
          <a:xfrm>
            <a:off x="1604153" y="2313013"/>
            <a:ext cx="2065470" cy="1474788"/>
          </a:xfrm>
          <a:custGeom>
            <a:avLst/>
            <a:gdLst>
              <a:gd name="T0" fmla="*/ 1200 w 1201"/>
              <a:gd name="T1" fmla="*/ 0 h 929"/>
              <a:gd name="T2" fmla="*/ 1200 w 1201"/>
              <a:gd name="T3" fmla="*/ 736 h 929"/>
              <a:gd name="T4" fmla="*/ 1196 w 1201"/>
              <a:gd name="T5" fmla="*/ 759 h 929"/>
              <a:gd name="T6" fmla="*/ 1174 w 1201"/>
              <a:gd name="T7" fmla="*/ 785 h 929"/>
              <a:gd name="T8" fmla="*/ 1140 w 1201"/>
              <a:gd name="T9" fmla="*/ 814 h 929"/>
              <a:gd name="T10" fmla="*/ 1102 w 1201"/>
              <a:gd name="T11" fmla="*/ 835 h 929"/>
              <a:gd name="T12" fmla="*/ 1077 w 1201"/>
              <a:gd name="T13" fmla="*/ 847 h 929"/>
              <a:gd name="T14" fmla="*/ 1030 w 1201"/>
              <a:gd name="T15" fmla="*/ 868 h 929"/>
              <a:gd name="T16" fmla="*/ 980 w 1201"/>
              <a:gd name="T17" fmla="*/ 882 h 929"/>
              <a:gd name="T18" fmla="*/ 915 w 1201"/>
              <a:gd name="T19" fmla="*/ 901 h 929"/>
              <a:gd name="T20" fmla="*/ 846 w 1201"/>
              <a:gd name="T21" fmla="*/ 911 h 929"/>
              <a:gd name="T22" fmla="*/ 780 w 1201"/>
              <a:gd name="T23" fmla="*/ 915 h 929"/>
              <a:gd name="T24" fmla="*/ 724 w 1201"/>
              <a:gd name="T25" fmla="*/ 923 h 929"/>
              <a:gd name="T26" fmla="*/ 671 w 1201"/>
              <a:gd name="T27" fmla="*/ 928 h 929"/>
              <a:gd name="T28" fmla="*/ 530 w 1201"/>
              <a:gd name="T29" fmla="*/ 928 h 929"/>
              <a:gd name="T30" fmla="*/ 443 w 1201"/>
              <a:gd name="T31" fmla="*/ 920 h 929"/>
              <a:gd name="T32" fmla="*/ 365 w 1201"/>
              <a:gd name="T33" fmla="*/ 911 h 929"/>
              <a:gd name="T34" fmla="*/ 305 w 1201"/>
              <a:gd name="T35" fmla="*/ 901 h 929"/>
              <a:gd name="T36" fmla="*/ 249 w 1201"/>
              <a:gd name="T37" fmla="*/ 890 h 929"/>
              <a:gd name="T38" fmla="*/ 193 w 1201"/>
              <a:gd name="T39" fmla="*/ 873 h 929"/>
              <a:gd name="T40" fmla="*/ 130 w 1201"/>
              <a:gd name="T41" fmla="*/ 849 h 929"/>
              <a:gd name="T42" fmla="*/ 86 w 1201"/>
              <a:gd name="T43" fmla="*/ 828 h 929"/>
              <a:gd name="T44" fmla="*/ 49 w 1201"/>
              <a:gd name="T45" fmla="*/ 812 h 929"/>
              <a:gd name="T46" fmla="*/ 30 w 1201"/>
              <a:gd name="T47" fmla="*/ 788 h 929"/>
              <a:gd name="T48" fmla="*/ 11 w 1201"/>
              <a:gd name="T49" fmla="*/ 767 h 929"/>
              <a:gd name="T50" fmla="*/ 2 w 1201"/>
              <a:gd name="T51" fmla="*/ 750 h 929"/>
              <a:gd name="T52" fmla="*/ 0 w 1201"/>
              <a:gd name="T53" fmla="*/ 740 h 929"/>
              <a:gd name="T54" fmla="*/ 0 w 1201"/>
              <a:gd name="T55" fmla="*/ 0 h 929"/>
              <a:gd name="T56" fmla="*/ 1200 w 1201"/>
              <a:gd name="T57" fmla="*/ 0 h 9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1"/>
              <a:gd name="T88" fmla="*/ 0 h 929"/>
              <a:gd name="T89" fmla="*/ 1201 w 1201"/>
              <a:gd name="T90" fmla="*/ 929 h 9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1" h="929">
                <a:moveTo>
                  <a:pt x="1200" y="0"/>
                </a:moveTo>
                <a:lnTo>
                  <a:pt x="1200" y="736"/>
                </a:lnTo>
                <a:lnTo>
                  <a:pt x="1196" y="759"/>
                </a:lnTo>
                <a:lnTo>
                  <a:pt x="1174" y="785"/>
                </a:lnTo>
                <a:lnTo>
                  <a:pt x="1140" y="814"/>
                </a:lnTo>
                <a:lnTo>
                  <a:pt x="1102" y="835"/>
                </a:lnTo>
                <a:lnTo>
                  <a:pt x="1077" y="847"/>
                </a:lnTo>
                <a:lnTo>
                  <a:pt x="1030" y="868"/>
                </a:lnTo>
                <a:lnTo>
                  <a:pt x="980" y="882"/>
                </a:lnTo>
                <a:lnTo>
                  <a:pt x="915" y="901"/>
                </a:lnTo>
                <a:lnTo>
                  <a:pt x="846" y="911"/>
                </a:lnTo>
                <a:lnTo>
                  <a:pt x="780" y="915"/>
                </a:lnTo>
                <a:lnTo>
                  <a:pt x="724" y="923"/>
                </a:lnTo>
                <a:lnTo>
                  <a:pt x="671" y="928"/>
                </a:lnTo>
                <a:lnTo>
                  <a:pt x="530" y="928"/>
                </a:lnTo>
                <a:lnTo>
                  <a:pt x="443" y="920"/>
                </a:lnTo>
                <a:lnTo>
                  <a:pt x="365" y="911"/>
                </a:lnTo>
                <a:lnTo>
                  <a:pt x="305" y="901"/>
                </a:lnTo>
                <a:lnTo>
                  <a:pt x="249" y="890"/>
                </a:lnTo>
                <a:lnTo>
                  <a:pt x="193" y="873"/>
                </a:lnTo>
                <a:lnTo>
                  <a:pt x="130" y="849"/>
                </a:lnTo>
                <a:lnTo>
                  <a:pt x="86" y="828"/>
                </a:lnTo>
                <a:lnTo>
                  <a:pt x="49" y="812"/>
                </a:lnTo>
                <a:lnTo>
                  <a:pt x="30" y="788"/>
                </a:lnTo>
                <a:lnTo>
                  <a:pt x="11" y="767"/>
                </a:lnTo>
                <a:lnTo>
                  <a:pt x="2" y="750"/>
                </a:lnTo>
                <a:lnTo>
                  <a:pt x="0" y="740"/>
                </a:lnTo>
                <a:lnTo>
                  <a:pt x="0" y="0"/>
                </a:lnTo>
                <a:lnTo>
                  <a:pt x="1200" y="0"/>
                </a:lnTo>
              </a:path>
            </a:pathLst>
          </a:custGeom>
          <a:gradFill flip="none" rotWithShape="1">
            <a:gsLst>
              <a:gs pos="42500">
                <a:srgbClr val="92C3F3"/>
              </a:gs>
              <a:gs pos="0">
                <a:srgbClr val="6B8EB2"/>
              </a:gs>
              <a:gs pos="52000">
                <a:srgbClr val="99CCFF"/>
              </a:gs>
              <a:gs pos="100000">
                <a:srgbClr val="6B8EB2"/>
              </a:gs>
            </a:gsLst>
            <a:path path="rect">
              <a:fillToRect l="100000" t="100000"/>
            </a:path>
            <a:tileRect r="-100000" b="-100000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612752" y="2109813"/>
            <a:ext cx="2055152" cy="400050"/>
          </a:xfrm>
          <a:prstGeom prst="ellipse">
            <a:avLst/>
          </a:prstGeom>
          <a:gradFill rotWithShape="0">
            <a:gsLst>
              <a:gs pos="0">
                <a:srgbClr val="6B8EB2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7"/>
          <p:cNvSpPr>
            <a:spLocks/>
          </p:cNvSpPr>
          <p:nvPr/>
        </p:nvSpPr>
        <p:spPr bwMode="auto">
          <a:xfrm>
            <a:off x="6529636" y="2948014"/>
            <a:ext cx="490141" cy="1409965"/>
          </a:xfrm>
          <a:custGeom>
            <a:avLst/>
            <a:gdLst>
              <a:gd name="T0" fmla="*/ 0 w 21405"/>
              <a:gd name="T1" fmla="*/ 0 h 17821"/>
              <a:gd name="T2" fmla="*/ 0 w 21405"/>
              <a:gd name="T3" fmla="*/ 0 h 17821"/>
              <a:gd name="T4" fmla="*/ 0 w 21405"/>
              <a:gd name="T5" fmla="*/ 0 h 17821"/>
              <a:gd name="T6" fmla="*/ 0 60000 65536"/>
              <a:gd name="T7" fmla="*/ 0 60000 65536"/>
              <a:gd name="T8" fmla="*/ 0 60000 65536"/>
              <a:gd name="T9" fmla="*/ 0 w 21405"/>
              <a:gd name="T10" fmla="*/ 0 h 17821"/>
              <a:gd name="T11" fmla="*/ 21405 w 21405"/>
              <a:gd name="T12" fmla="*/ 17821 h 17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5" h="17821" fill="none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</a:path>
              <a:path w="21405" h="17821" stroke="0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701615" y="2324246"/>
            <a:ext cx="531416" cy="8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693582" y="2335238"/>
            <a:ext cx="524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34352" y="3102718"/>
            <a:ext cx="0" cy="301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654263" y="2878163"/>
            <a:ext cx="165444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884479" y="2878163"/>
            <a:ext cx="165444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90197" y="3462905"/>
            <a:ext cx="79110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Redo</a:t>
            </a:r>
            <a:r>
              <a:rPr lang="en-US" sz="1600" i="1" dirty="0">
                <a:solidFill>
                  <a:srgbClr val="993300"/>
                </a:solidFill>
              </a:rPr>
              <a:t> </a:t>
            </a:r>
            <a:r>
              <a:rPr lang="en-US" sz="1600" b="1" dirty="0"/>
              <a:t>Logs</a:t>
            </a: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734856" y="3404204"/>
            <a:ext cx="681038" cy="920750"/>
            <a:chOff x="987" y="3020"/>
            <a:chExt cx="396" cy="580"/>
          </a:xfrm>
        </p:grpSpPr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987" y="3101"/>
              <a:ext cx="396" cy="499"/>
              <a:chOff x="987" y="3101"/>
              <a:chExt cx="396" cy="499"/>
            </a:xfrm>
          </p:grpSpPr>
          <p:sp>
            <p:nvSpPr>
              <p:cNvPr id="41" name="Rectangle 27"/>
              <p:cNvSpPr>
                <a:spLocks noChangeArrowheads="1"/>
              </p:cNvSpPr>
              <p:nvPr/>
            </p:nvSpPr>
            <p:spPr bwMode="gray">
              <a:xfrm>
                <a:off x="987" y="3101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987" y="3264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gray">
              <a:xfrm>
                <a:off x="1059" y="3193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1059" y="3356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31"/>
              <p:cNvSpPr>
                <a:spLocks noChangeArrowheads="1"/>
              </p:cNvSpPr>
              <p:nvPr/>
            </p:nvSpPr>
            <p:spPr bwMode="gray">
              <a:xfrm>
                <a:off x="1131" y="3285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1131" y="3448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987" y="3020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1059" y="3112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1131" y="3204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3938888" y="5085184"/>
            <a:ext cx="1356038" cy="39632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DataPump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123" y="1506563"/>
            <a:ext cx="60536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0490" y="1506563"/>
            <a:ext cx="60536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2278311" y="2005039"/>
            <a:ext cx="302683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2856161" y="1992339"/>
            <a:ext cx="302683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7432527" y="1820889"/>
            <a:ext cx="10970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Target </a:t>
            </a:r>
            <a:br>
              <a:rPr lang="en-US" sz="1600" b="1" dirty="0"/>
            </a:br>
            <a:r>
              <a:rPr lang="en-US" sz="1600" b="1" dirty="0"/>
              <a:t>Database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631405" y="1654996"/>
            <a:ext cx="10970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Source</a:t>
            </a:r>
            <a:br>
              <a:rPr lang="en-US" sz="1600" b="1" dirty="0"/>
            </a:br>
            <a:r>
              <a:rPr lang="en-US" sz="1600" b="1" dirty="0"/>
              <a:t>Database</a:t>
            </a:r>
          </a:p>
        </p:txBody>
      </p:sp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598" y="1506563"/>
            <a:ext cx="60536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965" y="1506563"/>
            <a:ext cx="60536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5951786" y="2005039"/>
            <a:ext cx="302683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48"/>
          <p:cNvSpPr>
            <a:spLocks noChangeArrowheads="1"/>
          </p:cNvSpPr>
          <p:nvPr/>
        </p:nvSpPr>
        <p:spPr bwMode="auto">
          <a:xfrm>
            <a:off x="6529636" y="1992339"/>
            <a:ext cx="302683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599472" y="4357978"/>
            <a:ext cx="1250701" cy="533400"/>
          </a:xfrm>
          <a:prstGeom prst="rect">
            <a:avLst/>
          </a:prstGeom>
          <a:gradFill>
            <a:gsLst>
              <a:gs pos="42500">
                <a:srgbClr val="92C3F3"/>
              </a:gs>
              <a:gs pos="0">
                <a:srgbClr val="6B8EB2"/>
              </a:gs>
              <a:gs pos="52000">
                <a:srgbClr val="99CCFF"/>
              </a:gs>
              <a:gs pos="100000">
                <a:srgbClr val="6B8EB2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Extract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3240683" y="4952112"/>
            <a:ext cx="0" cy="3599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0242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13" y="5349611"/>
            <a:ext cx="365628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39" y="5349611"/>
            <a:ext cx="365628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11" y="5366836"/>
            <a:ext cx="365628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63" y="5314977"/>
            <a:ext cx="365628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90" y="5337698"/>
            <a:ext cx="365628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94" y="5366836"/>
            <a:ext cx="365628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2429652" y="4016229"/>
            <a:ext cx="644486" cy="308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588010" y="4357978"/>
            <a:ext cx="1186697" cy="520700"/>
          </a:xfrm>
          <a:prstGeom prst="rect">
            <a:avLst/>
          </a:prstGeom>
          <a:gradFill>
            <a:gsLst>
              <a:gs pos="42500">
                <a:srgbClr val="92C3F3"/>
              </a:gs>
              <a:gs pos="0">
                <a:srgbClr val="6B8EB2"/>
              </a:gs>
              <a:gs pos="52000">
                <a:srgbClr val="99CCFF"/>
              </a:gs>
              <a:gs pos="100000">
                <a:srgbClr val="6B8EB2"/>
              </a:gs>
            </a:gsLst>
            <a:path path="rect">
              <a:fillToRect l="100000" t="100000"/>
            </a:path>
          </a:gra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Replicat</a:t>
            </a:r>
            <a:endParaRPr lang="en-GB" dirty="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V="1">
            <a:off x="6218676" y="4879571"/>
            <a:ext cx="0" cy="4581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2020342" y="5399167"/>
            <a:ext cx="79110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Trail</a:t>
            </a:r>
            <a:r>
              <a:rPr lang="en-US" sz="1600" i="1" dirty="0" smtClean="0">
                <a:solidFill>
                  <a:srgbClr val="993300"/>
                </a:solidFill>
              </a:rPr>
              <a:t> </a:t>
            </a:r>
            <a:r>
              <a:rPr lang="en-US" sz="1600" b="1" dirty="0"/>
              <a:t>Files</a:t>
            </a: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963883" y="5337698"/>
            <a:ext cx="79110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/>
              <a:t>Trail Files</a:t>
            </a:r>
            <a:endParaRPr lang="en-US" sz="1600" b="1" dirty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50489" y="116633"/>
            <a:ext cx="8912425" cy="940443"/>
          </a:xfrm>
        </p:spPr>
        <p:txBody>
          <a:bodyPr/>
          <a:lstStyle/>
          <a:p>
            <a:r>
              <a:rPr lang="en-US" dirty="0" smtClean="0"/>
              <a:t>Oracle </a:t>
            </a:r>
            <a:r>
              <a:rPr lang="en-US" dirty="0" err="1" smtClean="0"/>
              <a:t>GoldenGate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eft-Right Arrow 1"/>
          <p:cNvSpPr/>
          <p:nvPr/>
        </p:nvSpPr>
        <p:spPr>
          <a:xfrm>
            <a:off x="4016896" y="5517232"/>
            <a:ext cx="1296144" cy="57606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3"/>
            <a:ext cx="8912425" cy="940443"/>
          </a:xfrm>
        </p:spPr>
        <p:txBody>
          <a:bodyPr/>
          <a:lstStyle/>
          <a:p>
            <a:r>
              <a:rPr lang="en-US" dirty="0" smtClean="0"/>
              <a:t>Oracle </a:t>
            </a:r>
            <a:r>
              <a:rPr lang="en-US" dirty="0" err="1" smtClean="0"/>
              <a:t>GoldenGate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42" y="1198033"/>
            <a:ext cx="9734039" cy="48556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+</a:t>
            </a:r>
            <a:r>
              <a:rPr lang="en-US" dirty="0" smtClean="0"/>
              <a:t> improved version of Streams</a:t>
            </a:r>
          </a:p>
          <a:p>
            <a:pPr lvl="1"/>
            <a:r>
              <a:rPr lang="en-US" dirty="0" smtClean="0"/>
              <a:t>better performance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footprint on the source database </a:t>
            </a:r>
          </a:p>
          <a:p>
            <a:pPr lvl="1"/>
            <a:r>
              <a:rPr lang="en-US" dirty="0" smtClean="0"/>
              <a:t>more functionalities, data types and features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estination DB can be at a different version than source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dirty="0"/>
              <a:t> </a:t>
            </a:r>
            <a:r>
              <a:rPr lang="en-US" dirty="0" smtClean="0"/>
              <a:t>replication granularity is at schema-level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dirty="0"/>
              <a:t> </a:t>
            </a:r>
            <a:r>
              <a:rPr lang="en-US" dirty="0" smtClean="0"/>
              <a:t>installation can be centralized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additional binaries has to be installed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coherency </a:t>
            </a:r>
            <a:r>
              <a:rPr lang="en-US" dirty="0"/>
              <a:t>of entire data set is not ensured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67491" y="6356351"/>
            <a:ext cx="543209" cy="365125"/>
          </a:xfrm>
          <a:prstGeom prst="rect">
            <a:avLst/>
          </a:prstGeom>
        </p:spPr>
        <p:txBody>
          <a:bodyPr/>
          <a:lstStyle/>
          <a:p>
            <a:fld id="{0DD4E9E4-031B-4743-95D7-67E76A35D6A2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1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2425" cy="940443"/>
          </a:xfrm>
        </p:spPr>
        <p:txBody>
          <a:bodyPr/>
          <a:lstStyle/>
          <a:p>
            <a:r>
              <a:rPr lang="pl-PL" dirty="0" smtClean="0"/>
              <a:t>Evaluation - performance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16" y="1030074"/>
            <a:ext cx="6535016" cy="42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7137546" y="5029817"/>
            <a:ext cx="2651992" cy="1094749"/>
          </a:xfrm>
          <a:prstGeom prst="wedgeRectCallout">
            <a:avLst>
              <a:gd name="adj1" fmla="val -53207"/>
              <a:gd name="adj2" fmla="val -695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In 2013:</a:t>
            </a:r>
          </a:p>
          <a:p>
            <a:r>
              <a:rPr lang="en-US" sz="1600" dirty="0" smtClean="0"/>
              <a:t>-&gt; new version of </a:t>
            </a:r>
            <a:r>
              <a:rPr lang="en-US" sz="1600" dirty="0" err="1" smtClean="0"/>
              <a:t>GoldenGate</a:t>
            </a:r>
            <a:r>
              <a:rPr lang="en-US" sz="1600" dirty="0" smtClean="0"/>
              <a:t> (12c) beats</a:t>
            </a:r>
          </a:p>
          <a:p>
            <a:r>
              <a:rPr lang="en-US" sz="1600" dirty="0" smtClean="0"/>
              <a:t>Streams 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7137243" y="2132856"/>
            <a:ext cx="0" cy="1944216"/>
          </a:xfrm>
          <a:prstGeom prst="straightConnector1">
            <a:avLst/>
          </a:prstGeom>
          <a:noFill/>
          <a:ln w="34925" algn="ctr">
            <a:solidFill>
              <a:srgbClr val="009900"/>
            </a:solidFill>
            <a:round/>
            <a:headEnd/>
            <a:tailEnd type="arrow" w="med" len="med"/>
          </a:ln>
        </p:spPr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 rot="5400000">
            <a:off x="6371857" y="3263259"/>
            <a:ext cx="1921768" cy="39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1100" b="1" dirty="0" smtClean="0">
                <a:solidFill>
                  <a:srgbClr val="009900"/>
                </a:solidFill>
              </a:rPr>
              <a:t>IMPROVEMENT</a:t>
            </a:r>
            <a:endParaRPr lang="en-GB" sz="1100" b="1" dirty="0">
              <a:solidFill>
                <a:srgbClr val="0099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12</a:t>
            </a:fld>
            <a:endParaRPr lang="en-GB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26" y="58758"/>
            <a:ext cx="1008711" cy="12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47650" y="836712"/>
            <a:ext cx="8371757" cy="1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5680"/>
            <a:ext cx="9138220" cy="466742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Migration </a:t>
            </a:r>
            <a:r>
              <a:rPr lang="en-GB" dirty="0"/>
              <a:t>Streams -&gt; </a:t>
            </a:r>
            <a:r>
              <a:rPr lang="en-GB" dirty="0" err="1"/>
              <a:t>GoldenGate</a:t>
            </a:r>
            <a:r>
              <a:rPr lang="en-GB" dirty="0"/>
              <a:t> </a:t>
            </a:r>
            <a:r>
              <a:rPr lang="en-GB" dirty="0" smtClean="0"/>
              <a:t>completed Q3 2014</a:t>
            </a:r>
          </a:p>
          <a:p>
            <a:pPr>
              <a:buFont typeface="Wingdings" charset="2"/>
              <a:buChar char="Ø"/>
            </a:pP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Script streams2ogg provided by Oracle to convert the processes</a:t>
            </a:r>
          </a:p>
          <a:p>
            <a:pPr>
              <a:buFont typeface="Wingdings" charset="2"/>
              <a:buChar char="Ø"/>
            </a:pP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Any major issue during the migration process</a:t>
            </a:r>
          </a:p>
          <a:p>
            <a:pPr marL="749808" lvl="2" indent="0">
              <a:buNone/>
            </a:pPr>
            <a:endParaRPr lang="pl-PL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US" dirty="0" smtClean="0"/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13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247650" y="1124744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0286"/>
            <a:ext cx="8912425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Deployment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14</a:t>
            </a:fld>
            <a:endParaRPr lang="en-GB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176542" y="1176950"/>
            <a:ext cx="9562723" cy="48888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GB" dirty="0"/>
          </a:p>
        </p:txBody>
      </p:sp>
      <p:sp>
        <p:nvSpPr>
          <p:cNvPr id="60" name="Title 6"/>
          <p:cNvSpPr txBox="1">
            <a:spLocks/>
          </p:cNvSpPr>
          <p:nvPr/>
        </p:nvSpPr>
        <p:spPr>
          <a:xfrm>
            <a:off x="364919" y="865749"/>
            <a:ext cx="7890081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>
                <a:solidFill>
                  <a:srgbClr val="00B050"/>
                </a:solidFill>
                <a:latin typeface="Arial" charset="0"/>
              </a:rPr>
              <a:t>Centralised</a:t>
            </a:r>
            <a:r>
              <a:rPr lang="en-GB" sz="3000" dirty="0" smtClean="0">
                <a:latin typeface="Arial" charset="0"/>
              </a:rPr>
              <a:t> configuration at CERN</a:t>
            </a:r>
            <a:endParaRPr lang="en-GB" sz="3000" dirty="0">
              <a:latin typeface="Arial" charset="0"/>
            </a:endParaRPr>
          </a:p>
        </p:txBody>
      </p:sp>
      <p:sp>
        <p:nvSpPr>
          <p:cNvPr id="61" name="Content Placeholder 7"/>
          <p:cNvSpPr txBox="1">
            <a:spLocks/>
          </p:cNvSpPr>
          <p:nvPr/>
        </p:nvSpPr>
        <p:spPr>
          <a:xfrm>
            <a:off x="1543754" y="1861184"/>
            <a:ext cx="7777731" cy="3870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GB" altLang="en-US" dirty="0" smtClean="0"/>
          </a:p>
        </p:txBody>
      </p:sp>
      <p:sp>
        <p:nvSpPr>
          <p:cNvPr id="62" name="Date Placeholder 3"/>
          <p:cNvSpPr txBox="1">
            <a:spLocks/>
          </p:cNvSpPr>
          <p:nvPr/>
        </p:nvSpPr>
        <p:spPr>
          <a:xfrm>
            <a:off x="459593" y="5605600"/>
            <a:ext cx="231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15/10/2014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662523" y="2437249"/>
            <a:ext cx="14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Source databases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1684420"/>
            <a:ext cx="9906000" cy="438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86" y="3026475"/>
            <a:ext cx="1828584" cy="17996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38" y="3050279"/>
            <a:ext cx="1828584" cy="179967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430183" y="2133600"/>
            <a:ext cx="151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Central GG servers</a:t>
            </a:r>
          </a:p>
          <a:p>
            <a:pPr algn="ctr"/>
            <a:endParaRPr lang="en-US" dirty="0"/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226946" y="3913404"/>
            <a:ext cx="1138136" cy="751817"/>
            <a:chOff x="3216" y="1728"/>
            <a:chExt cx="1201" cy="1057"/>
          </a:xfrm>
        </p:grpSpPr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26945" y="2086839"/>
            <a:ext cx="14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Source databases</a:t>
            </a:r>
            <a:endParaRPr lang="en-US" b="1" dirty="0"/>
          </a:p>
        </p:txBody>
      </p:sp>
      <p:sp>
        <p:nvSpPr>
          <p:cNvPr id="72" name="Left Arrow 71"/>
          <p:cNvSpPr/>
          <p:nvPr/>
        </p:nvSpPr>
        <p:spPr>
          <a:xfrm rot="391437">
            <a:off x="1912001" y="3375866"/>
            <a:ext cx="1887934" cy="317363"/>
          </a:xfrm>
          <a:prstGeom prst="leftArrow">
            <a:avLst/>
          </a:prstGeom>
          <a:solidFill>
            <a:srgbClr val="CB79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 rot="20750997">
            <a:off x="1703685" y="4779847"/>
            <a:ext cx="2023986" cy="317363"/>
          </a:xfrm>
          <a:prstGeom prst="leftArrow">
            <a:avLst/>
          </a:prstGeom>
          <a:solidFill>
            <a:srgbClr val="8DBA8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Arrow 73"/>
          <p:cNvSpPr/>
          <p:nvPr/>
        </p:nvSpPr>
        <p:spPr>
          <a:xfrm>
            <a:off x="1904340" y="4040910"/>
            <a:ext cx="1802546" cy="317363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8468150" y="2281461"/>
            <a:ext cx="1143067" cy="802119"/>
            <a:chOff x="3216" y="1728"/>
            <a:chExt cx="1201" cy="1057"/>
          </a:xfrm>
        </p:grpSpPr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8477624" y="4253307"/>
            <a:ext cx="1127214" cy="731533"/>
            <a:chOff x="3216" y="1728"/>
            <a:chExt cx="1201" cy="1057"/>
          </a:xfrm>
        </p:grpSpPr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8490255" y="5153028"/>
            <a:ext cx="1120961" cy="740604"/>
            <a:chOff x="3216" y="1728"/>
            <a:chExt cx="1201" cy="1057"/>
          </a:xfrm>
        </p:grpSpPr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472908" y="3223778"/>
            <a:ext cx="1132873" cy="774369"/>
            <a:chOff x="3216" y="1728"/>
            <a:chExt cx="1201" cy="1057"/>
          </a:xfrm>
        </p:grpSpPr>
        <p:sp>
          <p:nvSpPr>
            <p:cNvPr id="85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765915" y="2498803"/>
            <a:ext cx="99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A’</a:t>
            </a:r>
            <a:endParaRPr lang="en-US" sz="2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8767138" y="3396238"/>
            <a:ext cx="71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A”</a:t>
            </a:r>
            <a:endParaRPr lang="en-US" sz="2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8756556" y="4455579"/>
            <a:ext cx="73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B’</a:t>
            </a:r>
            <a:endParaRPr lang="en-US" sz="28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8765915" y="5357599"/>
            <a:ext cx="81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’</a:t>
            </a:r>
            <a:endParaRPr lang="en-US" sz="2800" b="1" dirty="0"/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276396" y="2878095"/>
            <a:ext cx="1014972" cy="779753"/>
            <a:chOff x="3216" y="1728"/>
            <a:chExt cx="1201" cy="1057"/>
          </a:xfrm>
        </p:grpSpPr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226946" y="4953630"/>
            <a:ext cx="1170831" cy="838544"/>
            <a:chOff x="3216" y="1728"/>
            <a:chExt cx="1201" cy="1057"/>
          </a:xfrm>
        </p:grpSpPr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66829" y="3055941"/>
            <a:ext cx="6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00264" y="5206997"/>
            <a:ext cx="6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66829" y="4073223"/>
            <a:ext cx="6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00" name="Left Arrow 99"/>
          <p:cNvSpPr/>
          <p:nvPr/>
        </p:nvSpPr>
        <p:spPr>
          <a:xfrm rot="10370441">
            <a:off x="6719070" y="3753703"/>
            <a:ext cx="1319707" cy="317363"/>
          </a:xfrm>
          <a:prstGeom prst="leftArrow">
            <a:avLst/>
          </a:prstGeom>
          <a:solidFill>
            <a:srgbClr val="CB79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Arrow 100"/>
          <p:cNvSpPr/>
          <p:nvPr/>
        </p:nvSpPr>
        <p:spPr>
          <a:xfrm rot="9094196">
            <a:off x="6470060" y="2861659"/>
            <a:ext cx="1627738" cy="317363"/>
          </a:xfrm>
          <a:prstGeom prst="leftArrow">
            <a:avLst/>
          </a:prstGeom>
          <a:solidFill>
            <a:srgbClr val="CB79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Arrow 101"/>
          <p:cNvSpPr/>
          <p:nvPr/>
        </p:nvSpPr>
        <p:spPr>
          <a:xfrm rot="10960027">
            <a:off x="6637190" y="4477298"/>
            <a:ext cx="1474256" cy="317363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eft Arrow 102"/>
          <p:cNvSpPr/>
          <p:nvPr/>
        </p:nvSpPr>
        <p:spPr>
          <a:xfrm rot="11967806">
            <a:off x="6385087" y="5224738"/>
            <a:ext cx="1659440" cy="317363"/>
          </a:xfrm>
          <a:prstGeom prst="leftArrow">
            <a:avLst/>
          </a:prstGeom>
          <a:solidFill>
            <a:srgbClr val="8DBA8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5119725" y="4489559"/>
            <a:ext cx="182485" cy="608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670642" y="4479392"/>
            <a:ext cx="180702" cy="608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595" y="5153548"/>
            <a:ext cx="722811" cy="770654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2183088" y="5143382"/>
            <a:ext cx="2408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NAS storage</a:t>
            </a:r>
          </a:p>
          <a:p>
            <a:pPr algn="ctr"/>
            <a:r>
              <a:rPr lang="en-US" sz="1400" b="1" dirty="0" smtClean="0"/>
              <a:t>with configuration and trail files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17348" y="1676401"/>
            <a:ext cx="14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Replica databases</a:t>
            </a:r>
            <a:endParaRPr lang="en-US" b="1" dirty="0"/>
          </a:p>
        </p:txBody>
      </p:sp>
      <p:sp>
        <p:nvSpPr>
          <p:cNvPr id="109" name="Rounded Rectangular Callout 108"/>
          <p:cNvSpPr/>
          <p:nvPr/>
        </p:nvSpPr>
        <p:spPr>
          <a:xfrm>
            <a:off x="1733550" y="1824742"/>
            <a:ext cx="2681421" cy="533078"/>
          </a:xfrm>
          <a:prstGeom prst="wedgeRoundRectCallout">
            <a:avLst>
              <a:gd name="adj1" fmla="val 56240"/>
              <a:gd name="adj2" fmla="val 7969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500" dirty="0" err="1" smtClean="0">
                <a:solidFill>
                  <a:schemeClr val="tx1"/>
                </a:solidFill>
              </a:rPr>
              <a:t>GoldenGate</a:t>
            </a:r>
            <a:r>
              <a:rPr lang="en-US" sz="1500" dirty="0" smtClean="0">
                <a:solidFill>
                  <a:schemeClr val="tx1"/>
                </a:solidFill>
              </a:rPr>
              <a:t> processes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M</a:t>
            </a:r>
            <a:r>
              <a:rPr lang="en-US" sz="1500" dirty="0" smtClean="0">
                <a:solidFill>
                  <a:schemeClr val="tx1"/>
                </a:solidFill>
              </a:rPr>
              <a:t>onitoring XAG agents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247650" y="908720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  <p:bldP spid="97" grpId="0"/>
      <p:bldP spid="98" grpId="0"/>
      <p:bldP spid="99" grpId="0"/>
      <p:bldP spid="100" grpId="0" animBg="1"/>
      <p:bldP spid="101" grpId="0" animBg="1"/>
      <p:bldP spid="102" grpId="0" animBg="1"/>
      <p:bldP spid="103" grpId="0" animBg="1"/>
      <p:bldP spid="107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Replication in IT DB services</a:t>
            </a:r>
            <a:endParaRPr lang="en-GB" dirty="0" smtClean="0"/>
          </a:p>
          <a:p>
            <a:r>
              <a:rPr lang="en-GB" dirty="0" smtClean="0"/>
              <a:t>Deployment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Verification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52" y="4364182"/>
            <a:ext cx="2463315" cy="17017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15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7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" y="1057076"/>
            <a:ext cx="9595066" cy="493595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/>
              <a:t>In-database monitoring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r>
              <a:rPr lang="en-GB" sz="3600" dirty="0"/>
              <a:t>Status and statistics available in </a:t>
            </a:r>
            <a:r>
              <a:rPr lang="en-GB" sz="3600" b="1" dirty="0" err="1"/>
              <a:t>db</a:t>
            </a:r>
            <a:r>
              <a:rPr lang="en-GB" sz="3600" b="1" dirty="0"/>
              <a:t> views</a:t>
            </a:r>
          </a:p>
          <a:p>
            <a:pPr lvl="1"/>
            <a:r>
              <a:rPr lang="en-GB" sz="3600" dirty="0" err="1" smtClean="0"/>
              <a:t>GoldenGate</a:t>
            </a:r>
            <a:r>
              <a:rPr lang="en-GB" sz="3600" dirty="0" smtClean="0"/>
              <a:t> </a:t>
            </a:r>
            <a:r>
              <a:rPr lang="en-GB" sz="3600" dirty="0"/>
              <a:t>statistics in </a:t>
            </a:r>
            <a:r>
              <a:rPr lang="en-GB" sz="3600" b="1" dirty="0"/>
              <a:t>AWR </a:t>
            </a:r>
          </a:p>
          <a:p>
            <a:pPr lvl="2"/>
            <a:r>
              <a:rPr lang="en-GB" sz="3300" dirty="0"/>
              <a:t>available since RDBMS </a:t>
            </a:r>
            <a:r>
              <a:rPr lang="en-GB" sz="3300" dirty="0" smtClean="0"/>
              <a:t>12.1</a:t>
            </a:r>
          </a:p>
          <a:p>
            <a:pPr marL="749808" lvl="2" indent="0">
              <a:buNone/>
            </a:pPr>
            <a:endParaRPr lang="en-GB" sz="3300" b="1" dirty="0"/>
          </a:p>
          <a:p>
            <a:pPr lvl="1"/>
            <a:r>
              <a:rPr lang="en-GB" sz="3600" dirty="0" err="1" smtClean="0"/>
              <a:t>GoldenGate</a:t>
            </a:r>
            <a:r>
              <a:rPr lang="en-GB" sz="3600" dirty="0" smtClean="0"/>
              <a:t> </a:t>
            </a:r>
            <a:r>
              <a:rPr lang="en-GB" sz="3600" b="1" dirty="0" smtClean="0"/>
              <a:t>performance advisory </a:t>
            </a:r>
            <a:r>
              <a:rPr lang="en-GB" sz="3600" dirty="0" smtClean="0"/>
              <a:t>(SPADV for GG) and </a:t>
            </a:r>
            <a:r>
              <a:rPr lang="en-GB" sz="3600" b="1" dirty="0" smtClean="0"/>
              <a:t>Health Check </a:t>
            </a:r>
            <a:r>
              <a:rPr lang="en-GB" sz="3600" dirty="0" smtClean="0"/>
              <a:t>report</a:t>
            </a:r>
          </a:p>
          <a:p>
            <a:pPr lvl="1"/>
            <a:r>
              <a:rPr lang="en-US" sz="3600" dirty="0" smtClean="0"/>
              <a:t>CERN’s </a:t>
            </a:r>
            <a:r>
              <a:rPr lang="en-US" sz="3600" dirty="0"/>
              <a:t>Streams Monitor</a:t>
            </a:r>
            <a:endParaRPr lang="en-GB" sz="3600" dirty="0"/>
          </a:p>
          <a:p>
            <a:pPr lvl="1"/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/>
              <a:t>Software monitoring</a:t>
            </a:r>
            <a:endParaRPr lang="en-US" sz="4500" dirty="0"/>
          </a:p>
          <a:p>
            <a:pPr marL="36576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Oracle </a:t>
            </a:r>
            <a:r>
              <a:rPr lang="en-US" sz="3600" dirty="0" err="1"/>
              <a:t>GoldenGate</a:t>
            </a:r>
            <a:r>
              <a:rPr lang="en-US" sz="3600" dirty="0"/>
              <a:t> Director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OGG Enterprise Manager plugin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16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52" y="188640"/>
            <a:ext cx="9769330" cy="575094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611427"/>
              </p:ext>
            </p:extLst>
          </p:nvPr>
        </p:nvGraphicFramePr>
        <p:xfrm>
          <a:off x="200472" y="332656"/>
          <a:ext cx="9421931" cy="570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Bitmap Image" r:id="rId5" imgW="11363400" imgH="7458120" progId="Paint.Picture">
                  <p:embed/>
                </p:oleObj>
              </mc:Choice>
              <mc:Fallback>
                <p:oleObj name="Bitmap Image" r:id="rId5" imgW="11363400" imgH="745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472" y="332656"/>
                        <a:ext cx="9421931" cy="570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01" y="404664"/>
            <a:ext cx="9583235" cy="561490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" y="1700808"/>
            <a:ext cx="964545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624" y="-10964"/>
            <a:ext cx="9631452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3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Replication in IT DB services</a:t>
            </a:r>
            <a:endParaRPr lang="en-GB" dirty="0" smtClean="0"/>
          </a:p>
          <a:p>
            <a:r>
              <a:rPr lang="en-GB" dirty="0" smtClean="0"/>
              <a:t>Deployment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Verification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52" y="4364182"/>
            <a:ext cx="2463315" cy="17017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17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" y="1325609"/>
            <a:ext cx="9595066" cy="4667421"/>
          </a:xfrm>
        </p:spPr>
        <p:txBody>
          <a:bodyPr>
            <a:normAutofit/>
          </a:bodyPr>
          <a:lstStyle/>
          <a:p>
            <a:r>
              <a:rPr lang="en-US" dirty="0" smtClean="0"/>
              <a:t>Trails </a:t>
            </a:r>
            <a:r>
              <a:rPr lang="en-US" dirty="0"/>
              <a:t>files automatic deletion is not working in OGG configuration without </a:t>
            </a:r>
            <a:r>
              <a:rPr lang="en-US" dirty="0" err="1"/>
              <a:t>DataPump</a:t>
            </a:r>
            <a:r>
              <a:rPr lang="en-US" dirty="0"/>
              <a:t> </a:t>
            </a:r>
          </a:p>
          <a:p>
            <a:r>
              <a:rPr lang="en-US" dirty="0" smtClean="0"/>
              <a:t>Network problems</a:t>
            </a:r>
          </a:p>
          <a:p>
            <a:endParaRPr lang="en-US" dirty="0" smtClean="0"/>
          </a:p>
          <a:p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Christmas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18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6648"/>
              </p:ext>
            </p:extLst>
          </p:nvPr>
        </p:nvGraphicFramePr>
        <p:xfrm>
          <a:off x="1352600" y="3212976"/>
          <a:ext cx="546060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607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net.core.rmem_max</a:t>
                      </a:r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16777216</a:t>
                      </a:r>
                    </a:p>
                    <a:p>
                      <a:r>
                        <a:rPr kumimoji="0"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net.core.wmem_max</a:t>
                      </a:r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16777216</a:t>
                      </a: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net.ipv4.tcp_rmem = 4096 87380 16777216</a:t>
                      </a: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net.ipv4.tcp_wmem = 4096 65536 16777216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243" y="4248060"/>
            <a:ext cx="2768757" cy="19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408" y="5056848"/>
            <a:ext cx="1200827" cy="110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err="1" smtClean="0"/>
              <a:t>Verification:Oracle</a:t>
            </a:r>
            <a:r>
              <a:rPr lang="en-GB" dirty="0" smtClean="0"/>
              <a:t> GG </a:t>
            </a:r>
            <a:r>
              <a:rPr lang="en-GB" dirty="0" err="1" smtClean="0"/>
              <a:t>Veridata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63" y="1124745"/>
            <a:ext cx="9595066" cy="466742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Powerful tool for the data missing-synchronization </a:t>
            </a:r>
            <a:r>
              <a:rPr lang="en-US" altLang="en-US" dirty="0" smtClean="0"/>
              <a:t>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It has the </a:t>
            </a:r>
            <a:r>
              <a:rPr lang="en-US" altLang="en-US" dirty="0"/>
              <a:t>ability to repair/fix out of sync data</a:t>
            </a:r>
          </a:p>
          <a:p>
            <a:pPr marL="457200"/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Agents can connect remotely, not needed installation in target databases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200GB production data have been compared in an ATLAS environment with a speed of 16.86 MB/sec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19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0" y="1082740"/>
            <a:ext cx="8190910" cy="50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3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Replication in IT DB services</a:t>
            </a:r>
            <a:endParaRPr lang="en-GB" dirty="0" smtClean="0"/>
          </a:p>
          <a:p>
            <a:r>
              <a:rPr lang="en-GB" dirty="0" smtClean="0"/>
              <a:t>Deployment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Verification</a:t>
            </a:r>
            <a:endParaRPr lang="en-GB" dirty="0" smtClean="0"/>
          </a:p>
          <a:p>
            <a:r>
              <a:rPr lang="en-US" dirty="0" smtClean="0"/>
              <a:t>Conclusions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52" y="4364182"/>
            <a:ext cx="2463315" cy="17017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2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3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" y="1325609"/>
            <a:ext cx="9595066" cy="46674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Database </a:t>
            </a:r>
            <a:r>
              <a:rPr lang="en-US" dirty="0" smtClean="0">
                <a:solidFill>
                  <a:srgbClr val="FF0000"/>
                </a:solidFill>
              </a:rPr>
              <a:t>replication</a:t>
            </a:r>
            <a:r>
              <a:rPr lang="en-US" dirty="0" smtClean="0"/>
              <a:t> is key technology to enable distribution of </a:t>
            </a:r>
            <a:r>
              <a:rPr lang="en-US" dirty="0" smtClean="0">
                <a:solidFill>
                  <a:srgbClr val="FF0000"/>
                </a:solidFill>
              </a:rPr>
              <a:t>conditions</a:t>
            </a:r>
            <a:r>
              <a:rPr lang="en-US" dirty="0" smtClean="0"/>
              <a:t> data across T0 (and T1s)</a:t>
            </a:r>
          </a:p>
          <a:p>
            <a:pPr lvl="1"/>
            <a:r>
              <a:rPr lang="en-US" dirty="0" smtClean="0"/>
              <a:t>Complex: </a:t>
            </a:r>
            <a:r>
              <a:rPr lang="en-US" dirty="0"/>
              <a:t>different requirements, different topologies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Technology </a:t>
            </a:r>
            <a:r>
              <a:rPr lang="en-US" dirty="0" smtClean="0">
                <a:solidFill>
                  <a:srgbClr val="FF0000"/>
                </a:solidFill>
              </a:rPr>
              <a:t>evolution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Oracle Streams (initial solution) was replaced by Golden Gate (T0 and T1s)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change </a:t>
            </a:r>
            <a:r>
              <a:rPr lang="en-US" dirty="0" smtClean="0">
                <a:solidFill>
                  <a:srgbClr val="FF0000"/>
                </a:solidFill>
              </a:rPr>
              <a:t>improved</a:t>
            </a:r>
            <a:r>
              <a:rPr lang="en-US" dirty="0" smtClean="0"/>
              <a:t> availability and performance of the data replication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20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7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Collaboration has been key </a:t>
            </a:r>
            <a:r>
              <a:rPr lang="en-US" dirty="0"/>
              <a:t>for </a:t>
            </a:r>
            <a:r>
              <a:rPr lang="en-US" dirty="0" smtClean="0"/>
              <a:t>the success of this </a:t>
            </a:r>
            <a:r>
              <a:rPr lang="en-US" dirty="0"/>
              <a:t>project.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sz="2100" dirty="0" smtClean="0"/>
              <a:t>Many thanks to the experiments DB coordinators and experts</a:t>
            </a:r>
          </a:p>
          <a:p>
            <a:pPr lvl="1"/>
            <a:r>
              <a:rPr lang="en-US" sz="2100" dirty="0" smtClean="0"/>
              <a:t>ATLAS: Gancho Dimitrov</a:t>
            </a:r>
          </a:p>
          <a:p>
            <a:pPr marL="448056" lvl="1" indent="0">
              <a:buNone/>
            </a:pPr>
            <a:endParaRPr lang="en-US" sz="1900" dirty="0"/>
          </a:p>
          <a:p>
            <a:r>
              <a:rPr lang="en-US" dirty="0" smtClean="0"/>
              <a:t>Tier 1 DBAs and database experts </a:t>
            </a:r>
          </a:p>
          <a:p>
            <a:pPr lvl="1"/>
            <a:r>
              <a:rPr lang="en-US" sz="2100" dirty="0" smtClean="0"/>
              <a:t>Osman </a:t>
            </a:r>
            <a:r>
              <a:rPr lang="en-US" sz="2100" dirty="0" err="1" smtClean="0"/>
              <a:t>Aidel</a:t>
            </a:r>
            <a:r>
              <a:rPr lang="en-US" sz="2100" dirty="0" smtClean="0"/>
              <a:t>, Carmine </a:t>
            </a:r>
            <a:r>
              <a:rPr lang="en-US" sz="2100" dirty="0" err="1" smtClean="0"/>
              <a:t>Cioffi</a:t>
            </a:r>
            <a:r>
              <a:rPr lang="en-US" sz="2100" dirty="0" smtClean="0"/>
              <a:t>, Andrew Wong, Carlos </a:t>
            </a:r>
            <a:r>
              <a:rPr lang="en-US" sz="2100" dirty="0" err="1" smtClean="0"/>
              <a:t>Gamboa</a:t>
            </a:r>
            <a:endParaRPr lang="en-US" sz="2100" dirty="0" smtClean="0"/>
          </a:p>
          <a:p>
            <a:pPr marL="448056" lvl="1" indent="0">
              <a:buNone/>
            </a:pPr>
            <a:r>
              <a:rPr lang="en-US" sz="1900" dirty="0" smtClean="0"/>
              <a:t> </a:t>
            </a:r>
          </a:p>
          <a:p>
            <a:r>
              <a:rPr lang="en-US" dirty="0" smtClean="0"/>
              <a:t>Oracle </a:t>
            </a:r>
            <a:r>
              <a:rPr lang="en-US" dirty="0"/>
              <a:t>(</a:t>
            </a:r>
            <a:r>
              <a:rPr lang="en-US" dirty="0" smtClean="0"/>
              <a:t>via the </a:t>
            </a:r>
            <a:r>
              <a:rPr lang="en-US" dirty="0" err="1"/>
              <a:t>O</a:t>
            </a:r>
            <a:r>
              <a:rPr lang="en-US" dirty="0" err="1" smtClean="0"/>
              <a:t>penlab</a:t>
            </a:r>
            <a:r>
              <a:rPr lang="en-US" dirty="0" smtClean="0"/>
              <a:t> partnership)</a:t>
            </a:r>
          </a:p>
          <a:p>
            <a:pPr lvl="1"/>
            <a:r>
              <a:rPr lang="en-GB" sz="2100" dirty="0"/>
              <a:t>Patricia </a:t>
            </a:r>
            <a:r>
              <a:rPr lang="en-GB" sz="2100" dirty="0" smtClean="0"/>
              <a:t>McElroy, </a:t>
            </a:r>
            <a:r>
              <a:rPr lang="en-GB" sz="2100" dirty="0" err="1" smtClean="0"/>
              <a:t>Jagdev</a:t>
            </a:r>
            <a:r>
              <a:rPr lang="en-GB" sz="2100" dirty="0" smtClean="0"/>
              <a:t> </a:t>
            </a:r>
            <a:r>
              <a:rPr lang="en-GB" sz="2100" dirty="0" err="1" smtClean="0"/>
              <a:t>Dhillon</a:t>
            </a:r>
            <a:r>
              <a:rPr lang="en-GB" sz="2100" dirty="0" smtClean="0"/>
              <a:t>, Greg Doherty, Monica </a:t>
            </a:r>
            <a:r>
              <a:rPr lang="en-GB" sz="2100" dirty="0" err="1"/>
              <a:t>Marinucci</a:t>
            </a:r>
            <a:r>
              <a:rPr lang="en-GB" sz="2100" dirty="0"/>
              <a:t> </a:t>
            </a:r>
            <a:endParaRPr lang="en-US" sz="2100" dirty="0" smtClean="0"/>
          </a:p>
          <a:p>
            <a:endParaRPr lang="en-US" dirty="0" smtClean="0"/>
          </a:p>
          <a:p>
            <a:r>
              <a:rPr lang="en-US" dirty="0" smtClean="0"/>
              <a:t>CERN IT-DB group</a:t>
            </a:r>
          </a:p>
          <a:p>
            <a:pPr lvl="1"/>
            <a:r>
              <a:rPr lang="en-US" sz="2000" dirty="0" smtClean="0"/>
              <a:t>Especially: Eva Dafonte Perez, Zbigniew Baranowski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21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7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1051560" lvl="3" indent="0">
              <a:buNone/>
            </a:pPr>
            <a:endParaRPr lang="en-US" dirty="0" smtClean="0"/>
          </a:p>
          <a:p>
            <a:pPr marL="1051560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1051560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1051560" lvl="3" indent="0">
              <a:buNone/>
            </a:pPr>
            <a:endParaRPr lang="en-US" dirty="0" smtClean="0"/>
          </a:p>
          <a:p>
            <a:pPr marL="1051560" lvl="3" indent="0">
              <a:buNone/>
            </a:pPr>
            <a:r>
              <a:rPr lang="en-US" dirty="0" smtClean="0"/>
              <a:t>	     	</a:t>
            </a:r>
            <a:r>
              <a:rPr lang="en-US" sz="3000" dirty="0" smtClean="0"/>
              <a:t>Thank you! </a:t>
            </a:r>
          </a:p>
          <a:p>
            <a:pPr marL="635508" lvl="2" indent="0">
              <a:buNone/>
            </a:pPr>
            <a:r>
              <a:rPr lang="en-US" b="1" dirty="0" smtClean="0"/>
              <a:t>			</a:t>
            </a:r>
            <a:endParaRPr lang="en-US" b="1" dirty="0"/>
          </a:p>
          <a:p>
            <a:pPr marL="1051560" lvl="3" indent="0">
              <a:buNone/>
            </a:pPr>
            <a:endParaRPr lang="en-GB" sz="3000" dirty="0"/>
          </a:p>
        </p:txBody>
      </p:sp>
      <p:pic>
        <p:nvPicPr>
          <p:cNvPr id="10" name="Picture 4" descr="http://www.3coastresources.com/files/2013/09/bigstock__D_Human_And_Blue_Question_MarSMA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309427"/>
            <a:ext cx="1886248" cy="17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30200" y="914400"/>
            <a:ext cx="908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346950" y="6324601"/>
            <a:ext cx="23114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47054"/>
              </p:ext>
            </p:extLst>
          </p:nvPr>
        </p:nvGraphicFramePr>
        <p:xfrm>
          <a:off x="1754645" y="4149080"/>
          <a:ext cx="6604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CONTACT</a:t>
                      </a:r>
                      <a:endParaRPr lang="en-GB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marL="0" marR="0" lvl="8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Work: </a:t>
                      </a:r>
                      <a:r>
                        <a:rPr lang="en-US" sz="2000" dirty="0" smtClean="0">
                          <a:hlinkClick r:id="rId4"/>
                        </a:rPr>
                        <a:t>lorena.lobato@cern.ch</a:t>
                      </a:r>
                      <a:endParaRPr lang="en-US" sz="2000" dirty="0" smtClean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marL="0" marR="0" lvl="8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Personal: </a:t>
                      </a:r>
                      <a:r>
                        <a:rPr lang="en-US" sz="2000" dirty="0" smtClean="0">
                          <a:hlinkClick r:id="rId5"/>
                        </a:rPr>
                        <a:t>lobato.pardavila.lorena@gmail.com</a:t>
                      </a:r>
                      <a:endParaRPr lang="en-US" sz="2000" dirty="0" smtClean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marL="0" marR="0" lvl="8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Twitter: @</a:t>
                      </a:r>
                      <a:r>
                        <a:rPr lang="en-US" sz="2000" dirty="0" err="1" smtClean="0"/>
                        <a:t>lobatopardavila</a:t>
                      </a:r>
                      <a:endParaRPr lang="en-US" sz="2000" dirty="0" smtClean="0"/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1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62546" y="6356351"/>
            <a:ext cx="54345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43477" y="6324601"/>
            <a:ext cx="249773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24" y="1"/>
            <a:ext cx="9562723" cy="94044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IT-DB group does?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47650" y="771438"/>
            <a:ext cx="932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852432"/>
            <a:ext cx="7526656" cy="564499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08785" y="1542143"/>
            <a:ext cx="5400600" cy="1886857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Data replication for online DBs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Key component of online-offline DB model </a:t>
            </a:r>
            <a:r>
              <a:rPr lang="pl-PL" sz="2800" dirty="0" smtClean="0"/>
              <a:t>for experiments database services</a:t>
            </a:r>
            <a:endParaRPr lang="en-GB" sz="2800" dirty="0" smtClean="0"/>
          </a:p>
          <a:p>
            <a:pPr lvl="1"/>
            <a:r>
              <a:rPr lang="en-GB" sz="2400" dirty="0" smtClean="0"/>
              <a:t>Controls </a:t>
            </a:r>
            <a:r>
              <a:rPr lang="pl-PL" sz="2400" dirty="0" smtClean="0"/>
              <a:t>and aquisition </a:t>
            </a:r>
            <a:r>
              <a:rPr lang="en-GB" sz="2400" dirty="0" smtClean="0"/>
              <a:t>system archives (PVSS)</a:t>
            </a:r>
          </a:p>
          <a:p>
            <a:pPr lvl="1"/>
            <a:r>
              <a:rPr lang="en-GB" sz="2400" dirty="0"/>
              <a:t>Conditions data</a:t>
            </a:r>
            <a:r>
              <a:rPr lang="pl-PL" sz="2400" dirty="0"/>
              <a:t> </a:t>
            </a:r>
            <a:endParaRPr lang="en-GB" sz="2400" dirty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04" y="3884325"/>
            <a:ext cx="1155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4825357" y="5295266"/>
            <a:ext cx="10970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Online</a:t>
            </a:r>
          </a:p>
          <a:p>
            <a:pPr algn="ctr"/>
            <a:r>
              <a:rPr lang="en-US" sz="1600" b="1" dirty="0" smtClean="0"/>
              <a:t>Database</a:t>
            </a:r>
            <a:endParaRPr lang="en-US" sz="16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32" y="3851151"/>
            <a:ext cx="2201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79" y="3851152"/>
            <a:ext cx="1155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7690358" y="5284500"/>
            <a:ext cx="10970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Offline</a:t>
            </a:r>
          </a:p>
          <a:p>
            <a:pPr algn="ctr"/>
            <a:r>
              <a:rPr lang="en-US" sz="1600" b="1" dirty="0" smtClean="0"/>
              <a:t>Database</a:t>
            </a:r>
            <a:endParaRPr lang="en-US" sz="1600" b="1" dirty="0"/>
          </a:p>
        </p:txBody>
      </p:sp>
      <p:sp>
        <p:nvSpPr>
          <p:cNvPr id="14" name="Right Arrow 13"/>
          <p:cNvSpPr/>
          <p:nvPr/>
        </p:nvSpPr>
        <p:spPr>
          <a:xfrm>
            <a:off x="5913128" y="4209413"/>
            <a:ext cx="1730621" cy="793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Replication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3037430" y="4187478"/>
            <a:ext cx="1730621" cy="793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Archiving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4</a:t>
            </a:fld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9912" y="980728"/>
            <a:ext cx="8933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0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Data replication for WLCG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World wide data distribution for WLCG</a:t>
            </a:r>
          </a:p>
          <a:p>
            <a:pPr lvl="1"/>
            <a:r>
              <a:rPr lang="en-US" sz="1800" dirty="0" smtClean="0"/>
              <a:t>Conditions data to T1s (ATLAS, </a:t>
            </a:r>
            <a:r>
              <a:rPr lang="en-US" sz="1800" dirty="0" err="1" smtClean="0"/>
              <a:t>LHCb</a:t>
            </a:r>
            <a:r>
              <a:rPr lang="en-US" sz="1800" dirty="0" smtClean="0"/>
              <a:t> – in past)</a:t>
            </a:r>
          </a:p>
          <a:p>
            <a:pPr lvl="1"/>
            <a:r>
              <a:rPr lang="en-US" sz="1800" dirty="0" smtClean="0"/>
              <a:t>(In past)  </a:t>
            </a:r>
            <a:r>
              <a:rPr lang="en-US" sz="1800" dirty="0" err="1" smtClean="0"/>
              <a:t>LHCb</a:t>
            </a:r>
            <a:r>
              <a:rPr lang="en-US" sz="1800" dirty="0" smtClean="0"/>
              <a:t> LFC data to T1s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Consolidation of data at T0</a:t>
            </a:r>
          </a:p>
          <a:p>
            <a:pPr lvl="1"/>
            <a:r>
              <a:rPr lang="en-US" sz="1800" dirty="0" smtClean="0"/>
              <a:t>ATLAS Metadata Interface</a:t>
            </a:r>
          </a:p>
          <a:p>
            <a:pPr lvl="1"/>
            <a:r>
              <a:rPr lang="en-US" sz="1800" dirty="0" err="1" smtClean="0"/>
              <a:t>Muon</a:t>
            </a:r>
            <a:r>
              <a:rPr lang="en-US" sz="1800" dirty="0" smtClean="0"/>
              <a:t> calibration data (ATLAS)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49" y="3564306"/>
            <a:ext cx="1155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2091640" y="4860450"/>
            <a:ext cx="12111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Offline</a:t>
            </a:r>
          </a:p>
          <a:p>
            <a:pPr algn="ctr"/>
            <a:r>
              <a:rPr lang="en-US" sz="1600" b="1" dirty="0" smtClean="0"/>
              <a:t>Database</a:t>
            </a:r>
            <a:r>
              <a:rPr lang="pl-PL" sz="1600" b="1" dirty="0"/>
              <a:t>s</a:t>
            </a:r>
            <a:endParaRPr lang="en-US" sz="1600" b="1" dirty="0"/>
          </a:p>
        </p:txBody>
      </p:sp>
      <p:sp>
        <p:nvSpPr>
          <p:cNvPr id="6" name="Left-Right Arrow 5"/>
          <p:cNvSpPr/>
          <p:nvPr/>
        </p:nvSpPr>
        <p:spPr>
          <a:xfrm>
            <a:off x="3351651" y="3867459"/>
            <a:ext cx="2671033" cy="7938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Replication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83" y="2708921"/>
            <a:ext cx="3276364" cy="29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ages.clipartpanda.com/earth-clipart-yckMB7X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43" y="3789040"/>
            <a:ext cx="1094767" cy="9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6040731" y="5589241"/>
            <a:ext cx="324029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/>
              <a:t>Atlas conditions are replication </a:t>
            </a:r>
          </a:p>
          <a:p>
            <a:pPr algn="ctr"/>
            <a:r>
              <a:rPr lang="en-GB" sz="1600" b="1" dirty="0" smtClean="0"/>
              <a:t>to a subset of </a:t>
            </a:r>
            <a:r>
              <a:rPr lang="pl-PL" sz="1600" b="1" dirty="0" smtClean="0"/>
              <a:t>Tier</a:t>
            </a:r>
            <a:r>
              <a:rPr lang="en-GB" sz="1600" b="1" dirty="0" smtClean="0"/>
              <a:t>-</a:t>
            </a:r>
            <a:r>
              <a:rPr lang="pl-PL" sz="1600" b="1" dirty="0" smtClean="0"/>
              <a:t>1</a:t>
            </a:r>
            <a:r>
              <a:rPr lang="en-US" sz="1600" b="1" dirty="0" smtClean="0"/>
              <a:t> </a:t>
            </a:r>
            <a:r>
              <a:rPr lang="en-GB" sz="1600" b="1" dirty="0" smtClean="0"/>
              <a:t>sites</a:t>
            </a:r>
            <a:endParaRPr lang="en-US" sz="1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5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9911" y="980728"/>
            <a:ext cx="898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1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49" y="116633"/>
            <a:ext cx="9667852" cy="940443"/>
          </a:xfrm>
        </p:spPr>
        <p:txBody>
          <a:bodyPr>
            <a:noAutofit/>
          </a:bodyPr>
          <a:lstStyle/>
          <a:p>
            <a:r>
              <a:rPr lang="en-GB" sz="3200" dirty="0" smtClean="0">
                <a:ea typeface="ＭＳ Ｐゴシック" charset="-128"/>
              </a:rPr>
              <a:t> </a:t>
            </a:r>
            <a:r>
              <a:rPr lang="en-GB" sz="3600" dirty="0" smtClean="0">
                <a:ea typeface="ＭＳ Ｐゴシック" charset="-128"/>
              </a:rPr>
              <a:t>ATLAS DB Replication </a:t>
            </a:r>
            <a:r>
              <a:rPr lang="en-GB" sz="3600" dirty="0">
                <a:ea typeface="ＭＳ Ｐゴシック" charset="-128"/>
              </a:rPr>
              <a:t>T</a:t>
            </a:r>
            <a:r>
              <a:rPr lang="en-GB" sz="3600" dirty="0" smtClean="0">
                <a:ea typeface="ＭＳ Ｐゴシック" charset="-128"/>
              </a:rPr>
              <a:t>opology</a:t>
            </a:r>
            <a:endParaRPr lang="en-GB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67491" y="6312849"/>
            <a:ext cx="543209" cy="365125"/>
          </a:xfrm>
          <a:prstGeom prst="rect">
            <a:avLst/>
          </a:prstGeom>
        </p:spPr>
        <p:txBody>
          <a:bodyPr/>
          <a:lstStyle/>
          <a:p>
            <a:fld id="{0DD4E9E4-031B-4743-95D7-67E76A35D6A2}" type="slidenum">
              <a:rPr lang="en-US" smtClean="0"/>
              <a:t>6</a:t>
            </a:fld>
            <a:endParaRPr lang="en-US"/>
          </a:p>
        </p:txBody>
      </p:sp>
      <p:pic>
        <p:nvPicPr>
          <p:cNvPr id="55" name="Picture 9" descr="http://content.presentermedia.com/files/animsp/00008000/8005/figure_pointing_out_chart_data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13" y="4487925"/>
            <a:ext cx="1724202" cy="15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12"/>
          <p:cNvSpPr/>
          <p:nvPr/>
        </p:nvSpPr>
        <p:spPr>
          <a:xfrm>
            <a:off x="7313754" y="5736597"/>
            <a:ext cx="2160058" cy="342901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21685" y="952222"/>
            <a:ext cx="957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980089"/>
            <a:ext cx="1155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237264"/>
            <a:ext cx="1155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85" y="2199040"/>
            <a:ext cx="1155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7" y="1268760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11" y="3626346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ight Arrow 4"/>
          <p:cNvSpPr/>
          <p:nvPr/>
        </p:nvSpPr>
        <p:spPr>
          <a:xfrm>
            <a:off x="4292601" y="2454015"/>
            <a:ext cx="1139722" cy="914400"/>
          </a:xfrm>
          <a:prstGeom prst="rightArrow">
            <a:avLst>
              <a:gd name="adj1" fmla="val 64286"/>
              <a:gd name="adj2" fmla="val 23809"/>
            </a:avLst>
          </a:prstGeom>
          <a:gradFill flip="none" rotWithShape="1">
            <a:gsLst>
              <a:gs pos="0">
                <a:schemeClr val="bg1"/>
              </a:gs>
              <a:gs pos="46000">
                <a:srgbClr val="FFC000"/>
              </a:gs>
              <a:gs pos="95000">
                <a:srgbClr val="FFC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accent3">
                    <a:lumMod val="75000"/>
                  </a:schemeClr>
                </a:solidFill>
              </a:rPr>
              <a:t>REDO</a:t>
            </a:r>
            <a:endParaRPr lang="en-GB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4723288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9" y="4723288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9" y="4723288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69" y="4723288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436460" y="1330519"/>
            <a:ext cx="10970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55A0"/>
                </a:solidFill>
              </a:rPr>
              <a:t>Online</a:t>
            </a:r>
          </a:p>
          <a:p>
            <a:pPr algn="ctr"/>
            <a:r>
              <a:rPr lang="en-US" sz="1600" b="1" dirty="0" smtClean="0">
                <a:solidFill>
                  <a:srgbClr val="0055A0"/>
                </a:solidFill>
              </a:rPr>
              <a:t>Database</a:t>
            </a:r>
            <a:endParaRPr lang="en-US" sz="1600" b="1" dirty="0">
              <a:solidFill>
                <a:srgbClr val="0055A0"/>
              </a:solidFill>
            </a:endParaRP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3163347" y="1675289"/>
            <a:ext cx="10970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55A0"/>
                </a:solidFill>
              </a:rPr>
              <a:t>Offline</a:t>
            </a:r>
          </a:p>
          <a:p>
            <a:pPr algn="ctr"/>
            <a:r>
              <a:rPr lang="en-US" sz="1600" b="1" dirty="0">
                <a:solidFill>
                  <a:srgbClr val="0055A0"/>
                </a:solidFill>
              </a:rPr>
              <a:t>Database</a:t>
            </a:r>
          </a:p>
        </p:txBody>
      </p:sp>
      <p:sp>
        <p:nvSpPr>
          <p:cNvPr id="73" name="Text Box 67"/>
          <p:cNvSpPr txBox="1">
            <a:spLocks noChangeArrowheads="1"/>
          </p:cNvSpPr>
          <p:nvPr/>
        </p:nvSpPr>
        <p:spPr bwMode="auto">
          <a:xfrm>
            <a:off x="5283578" y="1448747"/>
            <a:ext cx="14160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Downstream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Capture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Database</a:t>
            </a:r>
          </a:p>
        </p:txBody>
      </p:sp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96" y="4131338"/>
            <a:ext cx="2201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AutoShape 41"/>
          <p:cNvSpPr>
            <a:spLocks noChangeArrowheads="1"/>
          </p:cNvSpPr>
          <p:nvPr/>
        </p:nvSpPr>
        <p:spPr bwMode="auto">
          <a:xfrm>
            <a:off x="742951" y="3526246"/>
            <a:ext cx="554943" cy="739843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Box 2"/>
          <p:cNvSpPr txBox="1"/>
          <p:nvPr/>
        </p:nvSpPr>
        <p:spPr>
          <a:xfrm>
            <a:off x="1568450" y="1980088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7" name="TextBox 39"/>
          <p:cNvSpPr txBox="1"/>
          <p:nvPr/>
        </p:nvSpPr>
        <p:spPr>
          <a:xfrm>
            <a:off x="1840862" y="2798971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PVSS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8" name="TextBox 5"/>
          <p:cNvSpPr txBox="1"/>
          <p:nvPr/>
        </p:nvSpPr>
        <p:spPr>
          <a:xfrm>
            <a:off x="2476501" y="5409089"/>
            <a:ext cx="81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UMICH</a:t>
            </a:r>
          </a:p>
          <a:p>
            <a:pPr algn="ctr"/>
            <a:r>
              <a:rPr lang="en-GB" sz="1200" b="1" dirty="0" smtClean="0"/>
              <a:t>(USA)</a:t>
            </a:r>
            <a:endParaRPr lang="en-GB" b="1" dirty="0"/>
          </a:p>
        </p:txBody>
      </p:sp>
      <p:sp>
        <p:nvSpPr>
          <p:cNvPr id="79" name="TextBox 31"/>
          <p:cNvSpPr txBox="1"/>
          <p:nvPr/>
        </p:nvSpPr>
        <p:spPr>
          <a:xfrm>
            <a:off x="3425679" y="5409089"/>
            <a:ext cx="8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ROME</a:t>
            </a:r>
          </a:p>
          <a:p>
            <a:pPr algn="ctr"/>
            <a:r>
              <a:rPr lang="en-GB" sz="1200" b="1" dirty="0" smtClean="0"/>
              <a:t>(ITALY)</a:t>
            </a:r>
            <a:endParaRPr lang="en-GB" b="1" dirty="0"/>
          </a:p>
        </p:txBody>
      </p:sp>
      <p:sp>
        <p:nvSpPr>
          <p:cNvPr id="80" name="TextBox 32"/>
          <p:cNvSpPr txBox="1"/>
          <p:nvPr/>
        </p:nvSpPr>
        <p:spPr>
          <a:xfrm>
            <a:off x="3984621" y="5631632"/>
            <a:ext cx="123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MUNICH</a:t>
            </a:r>
          </a:p>
          <a:p>
            <a:pPr algn="ctr"/>
            <a:r>
              <a:rPr lang="en-GB" sz="1200" b="1" dirty="0" smtClean="0"/>
              <a:t>(GERMANY)</a:t>
            </a:r>
            <a:endParaRPr lang="en-GB" b="1" dirty="0"/>
          </a:p>
        </p:txBody>
      </p:sp>
      <p:sp>
        <p:nvSpPr>
          <p:cNvPr id="81" name="TextBox 33"/>
          <p:cNvSpPr txBox="1"/>
          <p:nvPr/>
        </p:nvSpPr>
        <p:spPr>
          <a:xfrm>
            <a:off x="4909586" y="5390218"/>
            <a:ext cx="110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IN2P3</a:t>
            </a:r>
          </a:p>
          <a:p>
            <a:pPr algn="ctr"/>
            <a:r>
              <a:rPr lang="en-GB" sz="1200" b="1" dirty="0" smtClean="0"/>
              <a:t>(FRANCE)</a:t>
            </a:r>
            <a:endParaRPr lang="en-GB" b="1" dirty="0"/>
          </a:p>
        </p:txBody>
      </p:sp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29" y="2352163"/>
            <a:ext cx="56753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Flecha derecha 2"/>
          <p:cNvSpPr/>
          <p:nvPr/>
        </p:nvSpPr>
        <p:spPr>
          <a:xfrm>
            <a:off x="1584604" y="2290173"/>
            <a:ext cx="1430083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sp>
        <p:nvSpPr>
          <p:cNvPr id="84" name="Flecha derecha 48"/>
          <p:cNvSpPr/>
          <p:nvPr/>
        </p:nvSpPr>
        <p:spPr>
          <a:xfrm>
            <a:off x="1629981" y="3061692"/>
            <a:ext cx="1430083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cxnSp>
        <p:nvCxnSpPr>
          <p:cNvPr id="85" name="Conector recto de flecha 4"/>
          <p:cNvCxnSpPr/>
          <p:nvPr/>
        </p:nvCxnSpPr>
        <p:spPr>
          <a:xfrm flipV="1">
            <a:off x="3079044" y="3699952"/>
            <a:ext cx="347974" cy="822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50"/>
          <p:cNvCxnSpPr>
            <a:endCxn id="61" idx="2"/>
          </p:cNvCxnSpPr>
          <p:nvPr/>
        </p:nvCxnSpPr>
        <p:spPr>
          <a:xfrm flipH="1" flipV="1">
            <a:off x="3714750" y="3637438"/>
            <a:ext cx="87412" cy="97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57"/>
          <p:cNvCxnSpPr/>
          <p:nvPr/>
        </p:nvCxnSpPr>
        <p:spPr>
          <a:xfrm flipH="1" flipV="1">
            <a:off x="3967664" y="3679741"/>
            <a:ext cx="555872" cy="912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60"/>
          <p:cNvCxnSpPr/>
          <p:nvPr/>
        </p:nvCxnSpPr>
        <p:spPr>
          <a:xfrm flipH="1" flipV="1">
            <a:off x="4233419" y="3611943"/>
            <a:ext cx="1032606" cy="999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33"/>
          <p:cNvSpPr txBox="1"/>
          <p:nvPr/>
        </p:nvSpPr>
        <p:spPr>
          <a:xfrm>
            <a:off x="8915339" y="2396261"/>
            <a:ext cx="110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IN2P3</a:t>
            </a:r>
          </a:p>
          <a:p>
            <a:pPr algn="ctr"/>
            <a:r>
              <a:rPr lang="en-GB" sz="1200" b="1" dirty="0" smtClean="0"/>
              <a:t>(FRANCE)</a:t>
            </a:r>
            <a:endParaRPr lang="en-GB" b="1" dirty="0"/>
          </a:p>
        </p:txBody>
      </p:sp>
      <p:sp>
        <p:nvSpPr>
          <p:cNvPr id="92" name="TextBox 2"/>
          <p:cNvSpPr txBox="1"/>
          <p:nvPr/>
        </p:nvSpPr>
        <p:spPr>
          <a:xfrm>
            <a:off x="6877817" y="2276872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94" name="TextBox 33"/>
          <p:cNvSpPr txBox="1"/>
          <p:nvPr/>
        </p:nvSpPr>
        <p:spPr>
          <a:xfrm>
            <a:off x="8690179" y="1305403"/>
            <a:ext cx="110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RAL</a:t>
            </a:r>
          </a:p>
          <a:p>
            <a:pPr algn="ctr"/>
            <a:r>
              <a:rPr lang="en-GB" sz="1200" b="1" dirty="0" smtClean="0"/>
              <a:t>(UK)</a:t>
            </a:r>
            <a:endParaRPr lang="en-GB" b="1" dirty="0"/>
          </a:p>
        </p:txBody>
      </p:sp>
      <p:sp>
        <p:nvSpPr>
          <p:cNvPr id="95" name="TextBox 2"/>
          <p:cNvSpPr txBox="1"/>
          <p:nvPr/>
        </p:nvSpPr>
        <p:spPr>
          <a:xfrm rot="1011700">
            <a:off x="6808521" y="3147977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99" name="TextBox 33"/>
          <p:cNvSpPr txBox="1"/>
          <p:nvPr/>
        </p:nvSpPr>
        <p:spPr>
          <a:xfrm>
            <a:off x="8769953" y="3687416"/>
            <a:ext cx="110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TRIUMF</a:t>
            </a:r>
          </a:p>
          <a:p>
            <a:pPr algn="ctr"/>
            <a:r>
              <a:rPr lang="en-GB" sz="1200" b="1" dirty="0" smtClean="0"/>
              <a:t>(CANADA)</a:t>
            </a:r>
            <a:endParaRPr lang="en-GB" b="1" dirty="0"/>
          </a:p>
        </p:txBody>
      </p:sp>
      <p:sp>
        <p:nvSpPr>
          <p:cNvPr id="101" name="TextBox 2"/>
          <p:cNvSpPr txBox="1"/>
          <p:nvPr/>
        </p:nvSpPr>
        <p:spPr>
          <a:xfrm rot="19969345">
            <a:off x="6537653" y="1463404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02" name="Multiply 101"/>
          <p:cNvSpPr/>
          <p:nvPr/>
        </p:nvSpPr>
        <p:spPr>
          <a:xfrm>
            <a:off x="4198831" y="2012987"/>
            <a:ext cx="2243852" cy="175225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 rot="20059098">
            <a:off x="6542918" y="1653298"/>
            <a:ext cx="1709322" cy="59452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GOLDENGATE</a:t>
            </a:r>
            <a:endParaRPr lang="en-US" sz="1400" b="1" dirty="0"/>
          </a:p>
        </p:txBody>
      </p:sp>
      <p:sp>
        <p:nvSpPr>
          <p:cNvPr id="105" name="Right Arrow 104"/>
          <p:cNvSpPr/>
          <p:nvPr/>
        </p:nvSpPr>
        <p:spPr>
          <a:xfrm rot="1020423">
            <a:off x="6513174" y="3391551"/>
            <a:ext cx="1734422" cy="60870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GOLDENGATE</a:t>
            </a:r>
            <a:endParaRPr lang="en-US" sz="1400" b="1" dirty="0"/>
          </a:p>
        </p:txBody>
      </p:sp>
      <p:sp>
        <p:nvSpPr>
          <p:cNvPr id="107" name="Right Arrow 106"/>
          <p:cNvSpPr/>
          <p:nvPr/>
        </p:nvSpPr>
        <p:spPr>
          <a:xfrm>
            <a:off x="6747200" y="2453155"/>
            <a:ext cx="1734422" cy="60870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GOLDENGATE</a:t>
            </a:r>
            <a:endParaRPr lang="en-US" sz="1400" b="1" dirty="0"/>
          </a:p>
        </p:txBody>
      </p:sp>
      <p:sp>
        <p:nvSpPr>
          <p:cNvPr id="108" name="Right Arrow 107"/>
          <p:cNvSpPr/>
          <p:nvPr/>
        </p:nvSpPr>
        <p:spPr>
          <a:xfrm>
            <a:off x="1545889" y="2214305"/>
            <a:ext cx="1586143" cy="60870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GOLDENGATE</a:t>
            </a:r>
            <a:endParaRPr lang="en-US" sz="1200" b="1" dirty="0"/>
          </a:p>
        </p:txBody>
      </p:sp>
      <p:sp>
        <p:nvSpPr>
          <p:cNvPr id="109" name="Right Arrow 108"/>
          <p:cNvSpPr/>
          <p:nvPr/>
        </p:nvSpPr>
        <p:spPr>
          <a:xfrm>
            <a:off x="1548669" y="3014261"/>
            <a:ext cx="1586143" cy="60870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GOLDENGATE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7331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5" y="233494"/>
            <a:ext cx="9141910" cy="940443"/>
          </a:xfrm>
        </p:spPr>
        <p:txBody>
          <a:bodyPr>
            <a:noAutofit/>
          </a:bodyPr>
          <a:lstStyle/>
          <a:p>
            <a:r>
              <a:rPr lang="en-US" sz="4000" dirty="0" smtClean="0"/>
              <a:t>Replication Technologies </a:t>
            </a:r>
            <a:r>
              <a:rPr lang="pl-PL" sz="4000" dirty="0" smtClean="0"/>
              <a:t>Timeline</a:t>
            </a:r>
            <a:endParaRPr lang="en-GB" sz="4000" dirty="0"/>
          </a:p>
        </p:txBody>
      </p:sp>
      <p:sp>
        <p:nvSpPr>
          <p:cNvPr id="26" name="Right Arrow 10"/>
          <p:cNvSpPr/>
          <p:nvPr/>
        </p:nvSpPr>
        <p:spPr>
          <a:xfrm>
            <a:off x="80427" y="2031132"/>
            <a:ext cx="9825573" cy="2982044"/>
          </a:xfrm>
          <a:prstGeom prst="rightArrow">
            <a:avLst>
              <a:gd name="adj1" fmla="val 50000"/>
              <a:gd name="adj2" fmla="val 29103"/>
            </a:avLst>
          </a:prstGeom>
          <a:solidFill>
            <a:srgbClr val="727CA3">
              <a:lumMod val="40000"/>
              <a:lumOff val="60000"/>
            </a:srgbClr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5452" y="2800536"/>
            <a:ext cx="1651000" cy="628465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Oracle Streams</a:t>
            </a:r>
            <a:r>
              <a:rPr kumimoji="0" lang="pl-PL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in </a:t>
            </a:r>
            <a:r>
              <a:rPr kumimoji="0" lang="pl-PL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production 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9" name="Group 42"/>
          <p:cNvGrpSpPr/>
          <p:nvPr/>
        </p:nvGrpSpPr>
        <p:grpSpPr>
          <a:xfrm>
            <a:off x="2032767" y="1772816"/>
            <a:ext cx="1403350" cy="1872208"/>
            <a:chOff x="1981200" y="1295400"/>
            <a:chExt cx="1295400" cy="1222150"/>
          </a:xfrm>
        </p:grpSpPr>
        <p:cxnSp>
          <p:nvCxnSpPr>
            <p:cNvPr id="30" name="Straight Connector 12"/>
            <p:cNvCxnSpPr/>
            <p:nvPr/>
          </p:nvCxnSpPr>
          <p:spPr>
            <a:xfrm>
              <a:off x="2056606" y="1410494"/>
              <a:ext cx="0" cy="1107056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1981200" y="1295400"/>
              <a:ext cx="1295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2008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170748" y="3592623"/>
            <a:ext cx="1651000" cy="628465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Active Data Guard  evaluation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3827772" y="1772817"/>
            <a:ext cx="1403350" cy="1603783"/>
            <a:chOff x="1981200" y="1295400"/>
            <a:chExt cx="1295400" cy="1296194"/>
          </a:xfrm>
        </p:grpSpPr>
        <p:cxnSp>
          <p:nvCxnSpPr>
            <p:cNvPr id="35" name="Straight Connector 44"/>
            <p:cNvCxnSpPr/>
            <p:nvPr/>
          </p:nvCxnSpPr>
          <p:spPr>
            <a:xfrm rot="5400000">
              <a:off x="1465262" y="2000250"/>
              <a:ext cx="1181100" cy="1588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1981200" y="1295400"/>
              <a:ext cx="1295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2010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39" name="Group 46"/>
          <p:cNvGrpSpPr/>
          <p:nvPr/>
        </p:nvGrpSpPr>
        <p:grpSpPr>
          <a:xfrm>
            <a:off x="5611277" y="1772817"/>
            <a:ext cx="1403350" cy="1656185"/>
            <a:chOff x="1981200" y="1295400"/>
            <a:chExt cx="1295400" cy="1281029"/>
          </a:xfrm>
        </p:grpSpPr>
        <p:cxnSp>
          <p:nvCxnSpPr>
            <p:cNvPr id="40" name="Straight Connector 47"/>
            <p:cNvCxnSpPr/>
            <p:nvPr/>
          </p:nvCxnSpPr>
          <p:spPr>
            <a:xfrm rot="5400000">
              <a:off x="1465262" y="1985085"/>
              <a:ext cx="1181100" cy="1588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1981200" y="1295400"/>
              <a:ext cx="1295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20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1</a:t>
              </a:r>
              <a:r>
                <a:rPr lang="pl-PL" sz="2000" kern="0" dirty="0">
                  <a:solidFill>
                    <a:prstClr val="black"/>
                  </a:solidFill>
                  <a:latin typeface="Gill Sans MT"/>
                </a:rPr>
                <a:t>2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43" name="Rounded Rectangle 6"/>
          <p:cNvSpPr/>
          <p:nvPr/>
        </p:nvSpPr>
        <p:spPr>
          <a:xfrm>
            <a:off x="389640" y="2924946"/>
            <a:ext cx="1651000" cy="1080119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Oracle Streams evaluation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4" name="Group 42"/>
          <p:cNvGrpSpPr/>
          <p:nvPr/>
        </p:nvGrpSpPr>
        <p:grpSpPr>
          <a:xfrm>
            <a:off x="265815" y="1772816"/>
            <a:ext cx="1403350" cy="1603782"/>
            <a:chOff x="1981200" y="1295400"/>
            <a:chExt cx="1295400" cy="1501324"/>
          </a:xfrm>
        </p:grpSpPr>
        <p:cxnSp>
          <p:nvCxnSpPr>
            <p:cNvPr id="45" name="Straight Connector 12"/>
            <p:cNvCxnSpPr/>
            <p:nvPr/>
          </p:nvCxnSpPr>
          <p:spPr>
            <a:xfrm flipH="1">
              <a:off x="2055018" y="1410494"/>
              <a:ext cx="1588" cy="1386230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1981200" y="1295400"/>
              <a:ext cx="1295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2004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3960277" y="2800536"/>
            <a:ext cx="1651000" cy="412490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Oracle Streams</a:t>
            </a:r>
            <a:r>
              <a:rPr kumimoji="0" lang="pl-PL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in </a:t>
            </a:r>
            <a:r>
              <a:rPr kumimoji="0" lang="pl-PL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production 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960277" y="3808648"/>
            <a:ext cx="1651000" cy="412441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Active Data Guard  evaluation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960277" y="3304592"/>
            <a:ext cx="1651000" cy="412441"/>
          </a:xfrm>
          <a:prstGeom prst="roundRect">
            <a:avLst/>
          </a:prstGeom>
          <a:solidFill>
            <a:srgbClr val="99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GoldenGate  evaluation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764365" y="2800536"/>
            <a:ext cx="1762921" cy="412490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Oracle Streams</a:t>
            </a:r>
            <a:r>
              <a:rPr kumimoji="0" lang="pl-PL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in </a:t>
            </a:r>
            <a:r>
              <a:rPr kumimoji="0" lang="pl-PL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production</a:t>
            </a:r>
            <a:r>
              <a:rPr kumimoji="0" lang="pl-PL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764365" y="3808648"/>
            <a:ext cx="1762921" cy="412441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Active Data Guard in </a:t>
            </a:r>
            <a:r>
              <a:rPr lang="pl-PL" sz="1400" b="1" kern="0" dirty="0" smtClean="0">
                <a:solidFill>
                  <a:prstClr val="white"/>
                </a:solidFill>
                <a:latin typeface="Gill Sans MT"/>
              </a:rPr>
              <a:t>production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764365" y="3304592"/>
            <a:ext cx="1762921" cy="412441"/>
          </a:xfrm>
          <a:prstGeom prst="roundRect">
            <a:avLst/>
          </a:prstGeom>
          <a:solidFill>
            <a:srgbClr val="99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GoldenGate  evaluation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7" name="Group 46"/>
          <p:cNvGrpSpPr/>
          <p:nvPr/>
        </p:nvGrpSpPr>
        <p:grpSpPr>
          <a:xfrm>
            <a:off x="7528092" y="1772817"/>
            <a:ext cx="1403350" cy="1675791"/>
            <a:chOff x="1981200" y="1295400"/>
            <a:chExt cx="1295400" cy="1296194"/>
          </a:xfrm>
        </p:grpSpPr>
        <p:cxnSp>
          <p:nvCxnSpPr>
            <p:cNvPr id="58" name="Straight Connector 47"/>
            <p:cNvCxnSpPr/>
            <p:nvPr/>
          </p:nvCxnSpPr>
          <p:spPr>
            <a:xfrm rot="5400000">
              <a:off x="1465262" y="2000250"/>
              <a:ext cx="1181100" cy="1588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1981200" y="1295400"/>
              <a:ext cx="1295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20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1</a:t>
              </a:r>
              <a:r>
                <a:rPr lang="pl-PL" sz="2000" kern="0" noProof="0" dirty="0" smtClean="0">
                  <a:solidFill>
                    <a:prstClr val="black"/>
                  </a:solidFill>
                  <a:latin typeface="Gill Sans MT"/>
                </a:rPr>
                <a:t>4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7683304" y="3572160"/>
            <a:ext cx="1762921" cy="648928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Active Data Guard in </a:t>
            </a:r>
            <a:r>
              <a:rPr lang="pl-PL" sz="1400" b="1" kern="0" dirty="0" smtClean="0">
                <a:solidFill>
                  <a:prstClr val="white"/>
                </a:solidFill>
                <a:latin typeface="Gill Sans MT"/>
              </a:rPr>
              <a:t>production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88578" y="2803442"/>
            <a:ext cx="1762921" cy="697567"/>
          </a:xfrm>
          <a:prstGeom prst="roundRect">
            <a:avLst/>
          </a:prstGeom>
          <a:solidFill>
            <a:srgbClr val="99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smtClean="0">
                <a:solidFill>
                  <a:prstClr val="white"/>
                </a:solidFill>
                <a:latin typeface="Gill Sans MT"/>
              </a:rPr>
              <a:t>GoldenGate in  </a:t>
            </a:r>
            <a:r>
              <a:rPr lang="pl-PL" sz="1400" b="1" kern="0" dirty="0" smtClean="0">
                <a:solidFill>
                  <a:prstClr val="white"/>
                </a:solidFill>
                <a:latin typeface="Gill Sans MT"/>
              </a:rPr>
              <a:t>production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grpSp>
        <p:nvGrpSpPr>
          <p:cNvPr id="66" name="Group 57"/>
          <p:cNvGrpSpPr/>
          <p:nvPr/>
        </p:nvGrpSpPr>
        <p:grpSpPr>
          <a:xfrm>
            <a:off x="116463" y="4119391"/>
            <a:ext cx="2574286" cy="1184866"/>
            <a:chOff x="1615208" y="3429000"/>
            <a:chExt cx="2376264" cy="1184866"/>
          </a:xfrm>
        </p:grpSpPr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1615208" y="3890737"/>
              <a:ext cx="2376264" cy="72312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ill Sans MT"/>
                </a:rPr>
                <a:t>Initial functional </a:t>
              </a:r>
              <a:r>
                <a:rPr kumimoji="0" lang="pl-PL" sz="1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Gill Sans MT"/>
                </a:rPr>
                <a:t>and</a:t>
              </a:r>
            </a:p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Gill Sans MT"/>
                </a:rPr>
                <a:t>performance tests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/>
              </a:endParaRPr>
            </a:p>
          </p:txBody>
        </p:sp>
        <p:cxnSp>
          <p:nvCxnSpPr>
            <p:cNvPr id="68" name="Straight Connector 26"/>
            <p:cNvCxnSpPr/>
            <p:nvPr/>
          </p:nvCxnSpPr>
          <p:spPr>
            <a:xfrm>
              <a:off x="2667001" y="3429000"/>
              <a:ext cx="0" cy="517377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</p:grpSp>
      <p:grpSp>
        <p:nvGrpSpPr>
          <p:cNvPr id="69" name="Group 57"/>
          <p:cNvGrpSpPr/>
          <p:nvPr/>
        </p:nvGrpSpPr>
        <p:grpSpPr>
          <a:xfrm>
            <a:off x="1832653" y="4378080"/>
            <a:ext cx="2574286" cy="1715217"/>
            <a:chOff x="1581944" y="3471664"/>
            <a:chExt cx="2376264" cy="1715217"/>
          </a:xfrm>
        </p:grpSpPr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1581944" y="4463752"/>
              <a:ext cx="2376264" cy="72312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lang="pl-PL" kern="0" dirty="0" smtClean="0">
                  <a:latin typeface="Gill Sans MT"/>
                </a:rPr>
                <a:t>New technology</a:t>
              </a:r>
            </a:p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lang="pl-PL" kern="0" dirty="0" smtClean="0">
                  <a:latin typeface="Gill Sans MT"/>
                </a:rPr>
                <a:t>available in Oracle 11g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/>
              </a:endParaRPr>
            </a:p>
          </p:txBody>
        </p:sp>
        <p:cxnSp>
          <p:nvCxnSpPr>
            <p:cNvPr id="71" name="Straight Connector 26"/>
            <p:cNvCxnSpPr/>
            <p:nvPr/>
          </p:nvCxnSpPr>
          <p:spPr>
            <a:xfrm>
              <a:off x="2669687" y="3471664"/>
              <a:ext cx="0" cy="1034754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26" y="116633"/>
            <a:ext cx="1008711" cy="12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57"/>
          <p:cNvGrpSpPr/>
          <p:nvPr/>
        </p:nvGrpSpPr>
        <p:grpSpPr>
          <a:xfrm>
            <a:off x="5356939" y="4378079"/>
            <a:ext cx="2574286" cy="1430234"/>
            <a:chOff x="1580335" y="3471664"/>
            <a:chExt cx="2376264" cy="1430234"/>
          </a:xfrm>
        </p:grpSpPr>
        <p:sp>
          <p:nvSpPr>
            <p:cNvPr id="75" name="Content Placeholder 2"/>
            <p:cNvSpPr txBox="1">
              <a:spLocks/>
            </p:cNvSpPr>
            <p:nvPr/>
          </p:nvSpPr>
          <p:spPr>
            <a:xfrm>
              <a:off x="1580335" y="4178769"/>
              <a:ext cx="2376264" cy="72312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lang="pl-PL" kern="0" dirty="0" smtClean="0">
                  <a:latin typeface="Gill Sans MT"/>
                </a:rPr>
                <a:t>Deployment of </a:t>
              </a:r>
            </a:p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lang="pl-PL" kern="0" dirty="0" smtClean="0">
                  <a:latin typeface="Gill Sans MT"/>
                </a:rPr>
                <a:t>Oracle 11g at CERN</a:t>
              </a:r>
            </a:p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lang="pl-PL" kern="0" dirty="0" smtClean="0">
                  <a:latin typeface="Gill Sans MT"/>
                </a:rPr>
                <a:t>and T1s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/>
              </a:endParaRPr>
            </a:p>
          </p:txBody>
        </p:sp>
        <p:cxnSp>
          <p:nvCxnSpPr>
            <p:cNvPr id="76" name="Straight Connector 26"/>
            <p:cNvCxnSpPr/>
            <p:nvPr/>
          </p:nvCxnSpPr>
          <p:spPr>
            <a:xfrm>
              <a:off x="2669687" y="3471664"/>
              <a:ext cx="0" cy="707105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</p:grpSp>
      <p:grpSp>
        <p:nvGrpSpPr>
          <p:cNvPr id="80" name="Group 57"/>
          <p:cNvGrpSpPr/>
          <p:nvPr/>
        </p:nvGrpSpPr>
        <p:grpSpPr>
          <a:xfrm>
            <a:off x="3860879" y="4363209"/>
            <a:ext cx="2574286" cy="996689"/>
            <a:chOff x="1797968" y="4176873"/>
            <a:chExt cx="2376264" cy="996689"/>
          </a:xfrm>
        </p:grpSpPr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1797968" y="4450433"/>
              <a:ext cx="2376264" cy="72312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Gill Sans MT"/>
                </a:rPr>
                <a:t>Oracle</a:t>
              </a:r>
              <a:r>
                <a:rPr kumimoji="0" lang="en-US" sz="18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  <a:latin typeface="Gill Sans MT"/>
                </a:rPr>
                <a:t> buys/adopts</a:t>
              </a:r>
            </a:p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Gill Sans MT"/>
                </a:rPr>
                <a:t>GoldenGate</a:t>
              </a:r>
              <a:endParaRPr kumimoji="0" lang="pl-PL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MT"/>
              </a:endParaRPr>
            </a:p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27CA3"/>
                </a:buClr>
                <a:buSzPct val="76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cxnSp>
          <p:nvCxnSpPr>
            <p:cNvPr id="82" name="Straight Connector 26"/>
            <p:cNvCxnSpPr/>
            <p:nvPr/>
          </p:nvCxnSpPr>
          <p:spPr>
            <a:xfrm>
              <a:off x="2622104" y="4176873"/>
              <a:ext cx="0" cy="329545"/>
            </a:xfrm>
            <a:prstGeom prst="line">
              <a:avLst/>
            </a:prstGeom>
            <a:noFill/>
            <a:ln w="19050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</p:grpSp>
      <p:sp>
        <p:nvSpPr>
          <p:cNvPr id="92" name="Rectangular Callout 91"/>
          <p:cNvSpPr/>
          <p:nvPr/>
        </p:nvSpPr>
        <p:spPr>
          <a:xfrm>
            <a:off x="2222697" y="2204864"/>
            <a:ext cx="1585685" cy="504056"/>
          </a:xfrm>
          <a:prstGeom prst="wedgeRectCallout">
            <a:avLst>
              <a:gd name="adj1" fmla="val 19627"/>
              <a:gd name="adj2" fmla="val 758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Online – Offline Offline – T1s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3" name="Rectangular Callout 92"/>
          <p:cNvSpPr/>
          <p:nvPr/>
        </p:nvSpPr>
        <p:spPr>
          <a:xfrm>
            <a:off x="5941602" y="2204864"/>
            <a:ext cx="1585685" cy="504056"/>
          </a:xfrm>
          <a:prstGeom prst="wedgeRectCallout">
            <a:avLst>
              <a:gd name="adj1" fmla="val -19590"/>
              <a:gd name="adj2" fmla="val 66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bg2">
                    <a:lumMod val="10000"/>
                  </a:schemeClr>
                </a:solidFill>
              </a:rPr>
              <a:t>Offline – T1s</a:t>
            </a:r>
            <a:endParaRPr lang="en-GB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7</a:t>
            </a:fld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265815" y="980728"/>
            <a:ext cx="8431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4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92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2425" cy="94044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Replication in IT DB services</a:t>
            </a:r>
            <a:endParaRPr lang="en-GB" dirty="0" smtClean="0"/>
          </a:p>
          <a:p>
            <a:r>
              <a:rPr lang="en-GB" dirty="0" smtClean="0"/>
              <a:t>Deployment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Verification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52" y="4364182"/>
            <a:ext cx="2463315" cy="17017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8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3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1"/>
            <a:ext cx="8912425" cy="940443"/>
          </a:xfrm>
        </p:spPr>
        <p:txBody>
          <a:bodyPr>
            <a:normAutofit/>
          </a:bodyPr>
          <a:lstStyle/>
          <a:p>
            <a:r>
              <a:rPr lang="en-US" dirty="0"/>
              <a:t>Oracle Streams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5761"/>
            <a:ext cx="8912425" cy="4667421"/>
          </a:xfrm>
        </p:spPr>
        <p:txBody>
          <a:bodyPr/>
          <a:lstStyle/>
          <a:p>
            <a:r>
              <a:rPr lang="en-GB" dirty="0"/>
              <a:t>First implementation of </a:t>
            </a:r>
            <a:r>
              <a:rPr lang="en-GB" dirty="0" smtClean="0"/>
              <a:t>replication</a:t>
            </a:r>
            <a:endParaRPr lang="en-US" dirty="0"/>
          </a:p>
          <a:p>
            <a:pPr lvl="1"/>
            <a:r>
              <a:rPr lang="en-US" dirty="0" smtClean="0"/>
              <a:t>Online – Offline replication</a:t>
            </a:r>
          </a:p>
          <a:p>
            <a:pPr lvl="1"/>
            <a:r>
              <a:rPr lang="en-US" dirty="0" smtClean="0"/>
              <a:t>Offline – T1s replication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610" y="2996952"/>
            <a:ext cx="72049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C21-A072-4227-B2F2-5561D1F29CF1}" type="slidenum">
              <a:rPr lang="en-GB" smtClean="0"/>
              <a:t>9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9911" y="980728"/>
            <a:ext cx="924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6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</Template>
  <TotalTime>49655</TotalTime>
  <Words>830</Words>
  <Application>Microsoft Macintosh PowerPoint</Application>
  <PresentationFormat>A4 Paper (210x297 mm)</PresentationFormat>
  <Paragraphs>307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CERN</vt:lpstr>
      <vt:lpstr>Bitmap Image</vt:lpstr>
      <vt:lpstr>ORACLE GOLDENGATE AT CERN</vt:lpstr>
      <vt:lpstr>Outline</vt:lpstr>
      <vt:lpstr>What IT-DB group does?</vt:lpstr>
      <vt:lpstr>Data replication for online DBs</vt:lpstr>
      <vt:lpstr>Data replication for WLCG</vt:lpstr>
      <vt:lpstr> ATLAS DB Replication Topology</vt:lpstr>
      <vt:lpstr>Replication Technologies Timeline</vt:lpstr>
      <vt:lpstr>Outline</vt:lpstr>
      <vt:lpstr>Oracle Streams </vt:lpstr>
      <vt:lpstr>Oracle GoldenGate</vt:lpstr>
      <vt:lpstr>Oracle GoldenGate</vt:lpstr>
      <vt:lpstr>Evaluation - performance</vt:lpstr>
      <vt:lpstr>Deployment</vt:lpstr>
      <vt:lpstr>Deployment</vt:lpstr>
      <vt:lpstr>Outline</vt:lpstr>
      <vt:lpstr>Monitoring</vt:lpstr>
      <vt:lpstr>Outline</vt:lpstr>
      <vt:lpstr>Problems</vt:lpstr>
      <vt:lpstr>Verification:Oracle GG Veridata</vt:lpstr>
      <vt:lpstr>Conclusions</vt:lpstr>
      <vt:lpstr>Acknowledgments </vt:lpstr>
      <vt:lpstr>Questions?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</dc:title>
  <dc:creator>zbaranow</dc:creator>
  <cp:lastModifiedBy>Lorena Lobato Pardavila</cp:lastModifiedBy>
  <cp:revision>247</cp:revision>
  <cp:lastPrinted>2015-04-27T17:57:22Z</cp:lastPrinted>
  <dcterms:created xsi:type="dcterms:W3CDTF">2015-03-11T16:38:06Z</dcterms:created>
  <dcterms:modified xsi:type="dcterms:W3CDTF">2015-04-29T08:25:28Z</dcterms:modified>
</cp:coreProperties>
</file>