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93" r:id="rId4"/>
    <p:sldId id="311" r:id="rId5"/>
    <p:sldId id="312" r:id="rId6"/>
    <p:sldId id="295" r:id="rId7"/>
    <p:sldId id="296" r:id="rId8"/>
    <p:sldId id="297" r:id="rId9"/>
    <p:sldId id="306" r:id="rId10"/>
    <p:sldId id="307" r:id="rId11"/>
    <p:sldId id="308" r:id="rId12"/>
    <p:sldId id="303" r:id="rId13"/>
    <p:sldId id="260" r:id="rId14"/>
    <p:sldId id="309" r:id="rId15"/>
    <p:sldId id="302" r:id="rId16"/>
    <p:sldId id="283" r:id="rId17"/>
    <p:sldId id="310" r:id="rId18"/>
    <p:sldId id="287" r:id="rId19"/>
    <p:sldId id="288" r:id="rId20"/>
    <p:sldId id="289" r:id="rId21"/>
    <p:sldId id="292" r:id="rId22"/>
    <p:sldId id="290" r:id="rId23"/>
    <p:sldId id="291" r:id="rId24"/>
    <p:sldId id="25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F10"/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06" autoAdjust="0"/>
  </p:normalViewPr>
  <p:slideViewPr>
    <p:cSldViewPr snapToGrid="0" snapToObjects="1">
      <p:cViewPr varScale="1">
        <p:scale>
          <a:sx n="145" d="100"/>
          <a:sy n="145" d="100"/>
        </p:scale>
        <p:origin x="-96" y="-408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pcollier:Library:Caches:TemporaryItems:Outlook%20Temp:ME-LHC-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44861302813655"/>
          <c:y val="0.114169850922221"/>
          <c:w val="0.624359858979928"/>
          <c:h val="0.903977309298473"/>
        </c:manualLayout>
      </c:layout>
      <c:pie3DChart>
        <c:varyColors val="1"/>
        <c:ser>
          <c:idx val="0"/>
          <c:order val="0"/>
          <c:tx>
            <c:strRef>
              <c:f>'LHC x 4'!$C$3</c:f>
              <c:strCache>
                <c:ptCount val="1"/>
                <c:pt idx="0">
                  <c:v>LHC 2012</c:v>
                </c:pt>
              </c:strCache>
            </c:strRef>
          </c:tx>
          <c:dLbls>
            <c:dLbl>
              <c:idx val="0"/>
              <c:layout>
                <c:manualLayout>
                  <c:x val="0.0244037788007637"/>
                  <c:y val="0.03804929896736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0353485984584567"/>
                  <c:y val="-0.003120920159094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98844437102977"/>
                  <c:y val="-0.1677121303702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140378628190995"/>
                  <c:y val="-0.0938425985215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0812592976537699"/>
                  <c:y val="-0.061366840950081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321581089127794"/>
                  <c:y val="0.032984632689619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031248687664042"/>
                  <c:y val="0.02109137686994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0366172353455818"/>
                  <c:y val="0.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'LHC x 4'!$A$4:$A$12</c:f>
              <c:strCache>
                <c:ptCount val="9"/>
                <c:pt idx="0">
                  <c:v>Access System</c:v>
                </c:pt>
                <c:pt idx="1">
                  <c:v>Controls</c:v>
                </c:pt>
                <c:pt idx="2">
                  <c:v>Cryogenics</c:v>
                </c:pt>
                <c:pt idx="3">
                  <c:v>Electricity</c:v>
                </c:pt>
                <c:pt idx="4">
                  <c:v>Fluids</c:v>
                </c:pt>
                <c:pt idx="5">
                  <c:v>Other</c:v>
                </c:pt>
                <c:pt idx="6">
                  <c:v>Heavy Handling</c:v>
                </c:pt>
                <c:pt idx="7">
                  <c:v>Safety Systems</c:v>
                </c:pt>
                <c:pt idx="8">
                  <c:v>Technical Infrastructure</c:v>
                </c:pt>
              </c:strCache>
            </c:strRef>
          </c:cat>
          <c:val>
            <c:numRef>
              <c:f>'LHC x 4'!$C$4:$C$12</c:f>
              <c:numCache>
                <c:formatCode>General</c:formatCode>
                <c:ptCount val="9"/>
                <c:pt idx="0">
                  <c:v>527.0</c:v>
                </c:pt>
                <c:pt idx="1">
                  <c:v>158.0</c:v>
                </c:pt>
                <c:pt idx="2">
                  <c:v>655.0</c:v>
                </c:pt>
                <c:pt idx="3">
                  <c:v>455.0</c:v>
                </c:pt>
                <c:pt idx="4">
                  <c:v>657.0</c:v>
                </c:pt>
                <c:pt idx="5">
                  <c:v>12.0</c:v>
                </c:pt>
                <c:pt idx="6">
                  <c:v>266.0</c:v>
                </c:pt>
                <c:pt idx="7">
                  <c:v>233.0</c:v>
                </c:pt>
                <c:pt idx="8">
                  <c:v>124.0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 algn="ctr"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</c:spPr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0824883281419596"/>
                  <c:y val="0.2067526271098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7226277913116"/>
                  <c:y val="-0.0033709386584775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1168284556014"/>
                  <c:y val="-0.197632358116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43781095580625"/>
                  <c:y val="0.02695639770305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Setup</c:v>
                </c:pt>
                <c:pt idx="1">
                  <c:v>Injection</c:v>
                </c:pt>
                <c:pt idx="2">
                  <c:v>Ramp</c:v>
                </c:pt>
                <c:pt idx="3">
                  <c:v>Squeeze</c:v>
                </c:pt>
                <c:pt idx="4">
                  <c:v>Stable Beams</c:v>
                </c:pt>
                <c:pt idx="5">
                  <c:v>No Beam (access)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27.6</c:v>
                </c:pt>
                <c:pt idx="1">
                  <c:v>15.0</c:v>
                </c:pt>
                <c:pt idx="2">
                  <c:v>2.1</c:v>
                </c:pt>
                <c:pt idx="3">
                  <c:v>5.0</c:v>
                </c:pt>
                <c:pt idx="4">
                  <c:v>36.5</c:v>
                </c:pt>
                <c:pt idx="5">
                  <c:v>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3"/>
      </c:pieChart>
    </c:plotArea>
    <c:plotVisOnly val="1"/>
    <c:dispBlanksAs val="gap"/>
    <c:showDLblsOverMax val="0"/>
  </c:chart>
  <c:txPr>
    <a:bodyPr/>
    <a:lstStyle/>
    <a:p>
      <a:pPr>
        <a:defRPr sz="1600">
          <a:solidFill>
            <a:srgbClr val="F0F0F0"/>
          </a:solidFill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29/05/15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457200" y="994205"/>
            <a:ext cx="8226854" cy="3500566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Click to edit Master text styles</a:t>
            </a:r>
          </a:p>
          <a:p>
            <a:pPr lvl="1" eaLnBrk="1" latinLnBrk="0" hangingPunct="1"/>
            <a:r>
              <a:rPr lang="fr-FR" smtClean="0"/>
              <a:t>Second level</a:t>
            </a:r>
          </a:p>
          <a:p>
            <a:pPr lvl="2" eaLnBrk="1" latinLnBrk="0" hangingPunct="1"/>
            <a:r>
              <a:rPr lang="fr-FR" smtClean="0"/>
              <a:t>Third level</a:t>
            </a:r>
          </a:p>
          <a:p>
            <a:pPr lvl="3" eaLnBrk="1" latinLnBrk="0" hangingPunct="1"/>
            <a:r>
              <a:rPr lang="fr-FR" smtClean="0"/>
              <a:t>Fourth level</a:t>
            </a:r>
          </a:p>
          <a:p>
            <a:pPr lvl="4" eaLnBrk="1" latinLnBrk="0" hangingPunct="1"/>
            <a:r>
              <a:rPr lang="fr-FR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461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20" Type="http://schemas.openxmlformats.org/officeDocument/2006/relationships/image" Target="../media/image68.png"/><Relationship Id="rId21" Type="http://schemas.openxmlformats.org/officeDocument/2006/relationships/image" Target="../media/image69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gif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86641" y="35809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</a:t>
            </a:r>
            <a:r>
              <a:rPr lang="en-US" sz="2400" dirty="0"/>
              <a:t>is there no antimatter left in the Universe? </a:t>
            </a:r>
            <a:endParaRPr lang="en-US" sz="2400" dirty="0">
              <a:latin typeface="Wingdings"/>
            </a:endParaRP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Nature </a:t>
            </a:r>
            <a:r>
              <a:rPr lang="en-US" sz="2400" dirty="0">
                <a:solidFill>
                  <a:srgbClr val="2D9DFF"/>
                </a:solidFill>
              </a:rPr>
              <a:t>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400" dirty="0" smtClean="0"/>
              <a:t>What </a:t>
            </a:r>
            <a:r>
              <a:rPr lang="en-US" sz="2400" dirty="0"/>
              <a:t>was matter like during the first second of the Universe, right after the "Big Bang"? </a:t>
            </a: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A </a:t>
            </a:r>
            <a:r>
              <a:rPr lang="en-US" sz="2400" dirty="0">
                <a:solidFill>
                  <a:srgbClr val="2D9DFF"/>
                </a:solidFill>
              </a:rPr>
              <a:t>journey towards the beginning of the Universe gives us deeper </a:t>
            </a:r>
            <a:r>
              <a:rPr lang="en-US" sz="2400" dirty="0" smtClean="0">
                <a:solidFill>
                  <a:srgbClr val="2D9DFF"/>
                </a:solidFill>
              </a:rPr>
              <a:t>insight. </a:t>
            </a:r>
            <a:endParaRPr lang="en-US" sz="2400" dirty="0">
              <a:solidFill>
                <a:srgbClr val="2D9DFF"/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4631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3022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066" y="989554"/>
            <a:ext cx="4112801" cy="3323015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4011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29/05/15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C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Control Centre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10802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CERN Accelerator Complex </a:t>
            </a:r>
            <a:r>
              <a:rPr lang="en-US" sz="1600" dirty="0" smtClean="0">
                <a:solidFill>
                  <a:schemeClr val="bg2"/>
                </a:solidFill>
              </a:rPr>
              <a:t>is unique </a:t>
            </a:r>
            <a:r>
              <a:rPr lang="en-US" sz="1600" dirty="0">
                <a:solidFill>
                  <a:schemeClr val="bg2"/>
                </a:solidFill>
              </a:rPr>
              <a:t>i</a:t>
            </a:r>
            <a:r>
              <a:rPr lang="en-US" sz="1600" dirty="0" smtClean="0">
                <a:solidFill>
                  <a:schemeClr val="bg2"/>
                </a:solidFill>
              </a:rPr>
              <a:t>nstallation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Therefore, we have to face unique challenges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3057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Control and Operations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Million of sensors, large number of control devices, front-end equipment, etc.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Many critical systems: Cryogenics, Vacuums, Machine Protection, etc.  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64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91342"/>
              </p:ext>
            </p:extLst>
          </p:nvPr>
        </p:nvGraphicFramePr>
        <p:xfrm>
          <a:off x="4224794" y="1804329"/>
          <a:ext cx="6155380" cy="232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5460265" y="880452"/>
            <a:ext cx="2970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2D9DFF"/>
                </a:solidFill>
              </a:rPr>
              <a:t>LHC Corrective Intervention:  </a:t>
            </a:r>
            <a:r>
              <a:rPr lang="en-GB" dirty="0">
                <a:solidFill>
                  <a:srgbClr val="2D9DFF"/>
                </a:solidFill>
              </a:rPr>
              <a:t>3087 / </a:t>
            </a:r>
            <a:r>
              <a:rPr lang="en-GB" dirty="0" smtClean="0">
                <a:solidFill>
                  <a:srgbClr val="2D9DFF"/>
                </a:solidFill>
              </a:rPr>
              <a:t>year </a:t>
            </a:r>
            <a:endParaRPr lang="en-GB" dirty="0">
              <a:solidFill>
                <a:srgbClr val="2D9D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207595"/>
              </p:ext>
            </p:extLst>
          </p:nvPr>
        </p:nvGraphicFramePr>
        <p:xfrm>
          <a:off x="586038" y="1546825"/>
          <a:ext cx="3316963" cy="275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932750" y="1032852"/>
            <a:ext cx="2970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2D9DFF"/>
                </a:solidFill>
              </a:rPr>
              <a:t>LHC Availability</a:t>
            </a:r>
            <a:endParaRPr lang="en-GB" dirty="0">
              <a:solidFill>
                <a:srgbClr val="2D9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5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Control and Monitoring Systems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Proactive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Predictive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Intelligent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Optimize our systems is mandatory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Reducing and predicting faults and corrective interventions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 the availability and operations efficiency </a:t>
            </a:r>
            <a:endParaRPr lang="en-US" sz="3100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Profit </a:t>
            </a:r>
            <a:r>
              <a:rPr lang="en-US" dirty="0"/>
              <a:t>from our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investment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 Extraction</a:t>
            </a: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2004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94205"/>
            <a:ext cx="84666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Better LHC Operations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Events Analysis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Correlate Information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Fault Tracking System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Modes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Issues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Control Equipment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33" y="994206"/>
            <a:ext cx="4182540" cy="253124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5" name="Picture 4" descr="json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0" y="2311400"/>
            <a:ext cx="3443998" cy="2080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140" y="3425299"/>
            <a:ext cx="5325533" cy="7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1314450"/>
            <a:ext cx="84920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Information Discovery as a Service: </a:t>
            </a:r>
          </a:p>
          <a:p>
            <a:r>
              <a:rPr lang="en-US" sz="2400" dirty="0" smtClean="0"/>
              <a:t>Better Decisions for More Efficient Operations at CERN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2425757"/>
            <a:ext cx="292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Manuel </a:t>
            </a:r>
            <a:r>
              <a:rPr lang="en-US" dirty="0"/>
              <a:t>Martín Márquez</a:t>
            </a:r>
            <a:endParaRPr lang="en-US" dirty="0" smtClean="0"/>
          </a:p>
          <a:p>
            <a:endParaRPr lang="en-US" sz="1100" dirty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1" y="2606540"/>
            <a:ext cx="2768600" cy="168729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Information Discovery for improving the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Complex Operations</a:t>
            </a:r>
            <a:endParaRPr lang="en-US" sz="2000" dirty="0" smtClean="0"/>
          </a:p>
          <a:p>
            <a:r>
              <a:rPr lang="en-US" sz="2000" dirty="0" smtClean="0"/>
              <a:t>Integrating Data Sources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Electronic Logbook 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Control Configuration DB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JIRA (JSON)</a:t>
            </a:r>
          </a:p>
          <a:p>
            <a:pPr lvl="1"/>
            <a:endParaRPr lang="en-US" sz="14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749808" lvl="2" indent="0">
              <a:buNone/>
            </a:pPr>
            <a:endParaRPr lang="en-US" sz="1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853" y="1384518"/>
            <a:ext cx="4773201" cy="3014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4437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different Applications at CERN</a:t>
            </a:r>
          </a:p>
          <a:p>
            <a:pPr lvl="1"/>
            <a:r>
              <a:rPr lang="en-US" sz="2000" dirty="0" smtClean="0"/>
              <a:t>Control and Operation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Fault tracking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elogbooks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Diagnostic and monitoring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IT Infrastructure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Cloud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torage performance analysis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Database Latency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Human Resources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pic>
        <p:nvPicPr>
          <p:cNvPr id="2" name="Picture 1" descr="aft endeca 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880452"/>
            <a:ext cx="3200399" cy="1780138"/>
          </a:xfrm>
          <a:prstGeom prst="rect">
            <a:avLst/>
          </a:prstGeom>
        </p:spPr>
      </p:pic>
      <p:pic>
        <p:nvPicPr>
          <p:cNvPr id="4" name="Picture 3" descr="dblatency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60" y="2584449"/>
            <a:ext cx="3853639" cy="17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5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loud 137"/>
          <p:cNvSpPr/>
          <p:nvPr/>
        </p:nvSpPr>
        <p:spPr>
          <a:xfrm>
            <a:off x="5201095" y="689178"/>
            <a:ext cx="2795830" cy="218391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932" y="2168279"/>
            <a:ext cx="837607" cy="86346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5561574" y="1352316"/>
            <a:ext cx="851162" cy="783191"/>
            <a:chOff x="7740352" y="3281460"/>
            <a:chExt cx="1296143" cy="1068015"/>
          </a:xfrm>
        </p:grpSpPr>
        <p:sp>
          <p:nvSpPr>
            <p:cNvPr id="141" name="Round Diagonal Corner Rectangle 140"/>
            <p:cNvSpPr/>
            <p:nvPr/>
          </p:nvSpPr>
          <p:spPr>
            <a:xfrm>
              <a:off x="7740352" y="3281460"/>
              <a:ext cx="1296143" cy="1068015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 smtClean="0">
                  <a:solidFill>
                    <a:srgbClr val="2D9DFF"/>
                  </a:solidFill>
                </a:rPr>
                <a:t>Provisioning Service</a:t>
              </a:r>
              <a:endParaRPr lang="en-US" sz="800" dirty="0">
                <a:solidFill>
                  <a:srgbClr val="2D9DFF"/>
                </a:solidFill>
              </a:endParaRPr>
            </a:p>
          </p:txBody>
        </p: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5372" y="3760015"/>
              <a:ext cx="581428" cy="581428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4248689" y="2137211"/>
            <a:ext cx="997760" cy="1464278"/>
            <a:chOff x="4270187" y="3351708"/>
            <a:chExt cx="1516127" cy="2033783"/>
          </a:xfrm>
        </p:grpSpPr>
        <p:grpSp>
          <p:nvGrpSpPr>
            <p:cNvPr id="144" name="Group 143"/>
            <p:cNvGrpSpPr/>
            <p:nvPr/>
          </p:nvGrpSpPr>
          <p:grpSpPr>
            <a:xfrm>
              <a:off x="4294489" y="3351708"/>
              <a:ext cx="1379875" cy="1294613"/>
              <a:chOff x="7092280" y="3278750"/>
              <a:chExt cx="1294612" cy="1294612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2280" y="32787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44680" y="34311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7080" y="3583550"/>
                <a:ext cx="989812" cy="989812"/>
              </a:xfrm>
              <a:prstGeom prst="rect">
                <a:avLst/>
              </a:prstGeom>
            </p:spPr>
          </p:pic>
        </p:grp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187" y="4655504"/>
              <a:ext cx="1516127" cy="729987"/>
            </a:xfrm>
            <a:prstGeom prst="rect">
              <a:avLst/>
            </a:prstGeom>
          </p:spPr>
        </p:pic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814" y="2119636"/>
            <a:ext cx="677509" cy="37895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352" y="1106024"/>
            <a:ext cx="728153" cy="40704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690" y="3449103"/>
            <a:ext cx="624325" cy="34900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grpSp>
        <p:nvGrpSpPr>
          <p:cNvPr id="153" name="Group 152"/>
          <p:cNvGrpSpPr/>
          <p:nvPr/>
        </p:nvGrpSpPr>
        <p:grpSpPr>
          <a:xfrm>
            <a:off x="7575914" y="3138186"/>
            <a:ext cx="949638" cy="1025687"/>
            <a:chOff x="7079632" y="3941649"/>
            <a:chExt cx="949638" cy="1025687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329" y="3941649"/>
              <a:ext cx="684233" cy="709050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079632" y="4598004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Accelerator Operators</a:t>
              </a:r>
              <a:endParaRPr lang="en-US" sz="1200" dirty="0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8281266" y="1391961"/>
            <a:ext cx="949638" cy="856877"/>
            <a:chOff x="8366889" y="3268922"/>
            <a:chExt cx="949638" cy="856877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736" y="3268922"/>
              <a:ext cx="676625" cy="683583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8366889" y="3894967"/>
              <a:ext cx="9496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HR</a:t>
              </a:r>
              <a:endParaRPr lang="en-US" sz="1200" dirty="0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414535" y="946653"/>
            <a:ext cx="1358065" cy="1197321"/>
            <a:chOff x="7111542" y="873212"/>
            <a:chExt cx="1358065" cy="1197321"/>
          </a:xfrm>
        </p:grpSpPr>
        <p:grpSp>
          <p:nvGrpSpPr>
            <p:cNvPr id="160" name="Group 159"/>
            <p:cNvGrpSpPr/>
            <p:nvPr/>
          </p:nvGrpSpPr>
          <p:grpSpPr>
            <a:xfrm>
              <a:off x="7178228" y="875483"/>
              <a:ext cx="1202728" cy="1195050"/>
              <a:chOff x="7614232" y="1311118"/>
              <a:chExt cx="1644009" cy="1584597"/>
            </a:xfrm>
          </p:grpSpPr>
          <p:sp>
            <p:nvSpPr>
              <p:cNvPr id="162" name="Round Diagonal Corner Rectangle 161"/>
              <p:cNvSpPr/>
              <p:nvPr/>
            </p:nvSpPr>
            <p:spPr>
              <a:xfrm>
                <a:off x="7614232" y="1311118"/>
                <a:ext cx="1644009" cy="1584597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8119" y="1872977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3321" y="1803648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3710" y="2159171"/>
                <a:ext cx="581427" cy="581429"/>
              </a:xfrm>
              <a:prstGeom prst="rect">
                <a:avLst/>
              </a:prstGeom>
            </p:spPr>
          </p:pic>
        </p:grpSp>
        <p:sp>
          <p:nvSpPr>
            <p:cNvPr id="161" name="TextBox 160"/>
            <p:cNvSpPr txBox="1"/>
            <p:nvPr/>
          </p:nvSpPr>
          <p:spPr>
            <a:xfrm>
              <a:off x="7111542" y="873212"/>
              <a:ext cx="13580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Endeca Studio</a:t>
              </a:r>
            </a:p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(user group dedicated</a:t>
              </a:r>
              <a:r>
                <a:rPr lang="en-US" sz="1200" dirty="0" smtClean="0">
                  <a:solidFill>
                    <a:srgbClr val="2D9DFF"/>
                  </a:solidFill>
                </a:rPr>
                <a:t>)</a:t>
              </a:r>
              <a:endParaRPr lang="en-US" sz="1200" dirty="0">
                <a:solidFill>
                  <a:srgbClr val="2D9DFF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8121569" y="2393369"/>
            <a:ext cx="1088694" cy="958742"/>
            <a:chOff x="8003682" y="3926770"/>
            <a:chExt cx="1088694" cy="958742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3682" y="3926770"/>
              <a:ext cx="699790" cy="734415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8142738" y="4516180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Equipment</a:t>
              </a:r>
            </a:p>
            <a:p>
              <a:pPr algn="ctr"/>
              <a:r>
                <a:rPr lang="en-US" sz="900" dirty="0" smtClean="0"/>
                <a:t>Experts</a:t>
              </a:r>
              <a:endParaRPr lang="en-US" sz="1200" dirty="0"/>
            </a:p>
          </p:txBody>
        </p:sp>
      </p:grpSp>
      <p:grpSp>
        <p:nvGrpSpPr>
          <p:cNvPr id="169" name="Group 168"/>
          <p:cNvGrpSpPr/>
          <p:nvPr/>
        </p:nvGrpSpPr>
        <p:grpSpPr>
          <a:xfrm rot="21174808">
            <a:off x="4760322" y="1079818"/>
            <a:ext cx="624729" cy="1221900"/>
            <a:chOff x="5158329" y="2367551"/>
            <a:chExt cx="990517" cy="1499487"/>
          </a:xfrm>
        </p:grpSpPr>
        <p:sp>
          <p:nvSpPr>
            <p:cNvPr id="170" name="Freeform 169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742670" y="807364"/>
            <a:ext cx="2739711" cy="3622463"/>
            <a:chOff x="183278" y="804112"/>
            <a:chExt cx="2739711" cy="3860913"/>
          </a:xfrm>
        </p:grpSpPr>
        <p:grpSp>
          <p:nvGrpSpPr>
            <p:cNvPr id="173" name="Group 172"/>
            <p:cNvGrpSpPr/>
            <p:nvPr/>
          </p:nvGrpSpPr>
          <p:grpSpPr>
            <a:xfrm>
              <a:off x="183278" y="804112"/>
              <a:ext cx="2739711" cy="3860913"/>
              <a:chOff x="1153998" y="408524"/>
              <a:chExt cx="2739711" cy="3860913"/>
            </a:xfrm>
          </p:grpSpPr>
          <p:sp>
            <p:nvSpPr>
              <p:cNvPr id="178" name="Hexagon 177"/>
              <p:cNvSpPr/>
              <p:nvPr/>
            </p:nvSpPr>
            <p:spPr>
              <a:xfrm>
                <a:off x="1153998" y="408524"/>
                <a:ext cx="1599068" cy="3860913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135" y="556480"/>
                <a:ext cx="803456" cy="612115"/>
              </a:xfrm>
              <a:prstGeom prst="rect">
                <a:avLst/>
              </a:prstGeom>
            </p:spPr>
          </p:pic>
          <p:grpSp>
            <p:nvGrpSpPr>
              <p:cNvPr id="180" name="Group 179"/>
              <p:cNvGrpSpPr/>
              <p:nvPr/>
            </p:nvGrpSpPr>
            <p:grpSpPr>
              <a:xfrm>
                <a:off x="1588274" y="1264889"/>
                <a:ext cx="706275" cy="580645"/>
                <a:chOff x="3954425" y="3986632"/>
                <a:chExt cx="978142" cy="817362"/>
              </a:xfrm>
            </p:grpSpPr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4425" y="3986632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6824" y="4070476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9226" y="4130653"/>
                  <a:ext cx="673341" cy="673341"/>
                </a:xfrm>
                <a:prstGeom prst="rect">
                  <a:avLst/>
                </a:prstGeom>
              </p:spPr>
            </p:pic>
          </p:grpSp>
          <p:grpSp>
            <p:nvGrpSpPr>
              <p:cNvPr id="181" name="Group 180"/>
              <p:cNvGrpSpPr/>
              <p:nvPr/>
            </p:nvGrpSpPr>
            <p:grpSpPr>
              <a:xfrm>
                <a:off x="1357367" y="408525"/>
                <a:ext cx="2536342" cy="2534988"/>
                <a:chOff x="5424679" y="2293772"/>
                <a:chExt cx="2536342" cy="2534988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5424679" y="3959683"/>
                  <a:ext cx="868000" cy="869077"/>
                  <a:chOff x="218777" y="2154603"/>
                  <a:chExt cx="948136" cy="999091"/>
                </a:xfrm>
              </p:grpSpPr>
              <p:pic>
                <p:nvPicPr>
                  <p:cNvPr id="187" name="Picture 186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18777" y="21546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8" name="Picture 187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71177" y="23070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23578" y="2459402"/>
                    <a:ext cx="643335" cy="69429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6" name="Flowchart: Off-page Connector 16"/>
                <p:cNvSpPr/>
                <p:nvPr/>
              </p:nvSpPr>
              <p:spPr>
                <a:xfrm rot="5400000">
                  <a:off x="6691392" y="1845553"/>
                  <a:ext cx="821410" cy="1717848"/>
                </a:xfrm>
                <a:prstGeom prst="flowChartOffpageConnector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  <a:alpha val="40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Controls and Operations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System Configuration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Logging and Monitoring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Engineering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IT</a:t>
                  </a:r>
                  <a:endParaRPr lang="en-US" sz="900" dirty="0">
                    <a:solidFill>
                      <a:srgbClr val="2D9DFF"/>
                    </a:solidFill>
                  </a:endParaRPr>
                </a:p>
              </p:txBody>
            </p:sp>
          </p:grpSp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4833" y="2945064"/>
                <a:ext cx="876605" cy="710879"/>
              </a:xfrm>
              <a:prstGeom prst="rect">
                <a:avLst/>
              </a:prstGeom>
            </p:spPr>
          </p:pic>
          <p:sp>
            <p:nvSpPr>
              <p:cNvPr id="184" name="TextBox 183"/>
              <p:cNvSpPr txBox="1"/>
              <p:nvPr/>
            </p:nvSpPr>
            <p:spPr>
              <a:xfrm>
                <a:off x="1483576" y="1760865"/>
                <a:ext cx="9496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Logs</a:t>
                </a:r>
                <a:endParaRPr lang="en-US" sz="12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695471" y="3961550"/>
              <a:ext cx="600839" cy="605023"/>
              <a:chOff x="1717007" y="5096368"/>
              <a:chExt cx="600839" cy="605023"/>
            </a:xfrm>
          </p:grpSpPr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7007" y="5096368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0778" y="5152411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1947" y="5220287"/>
                <a:ext cx="435899" cy="481104"/>
              </a:xfrm>
              <a:prstGeom prst="rect">
                <a:avLst/>
              </a:prstGeom>
            </p:spPr>
          </p:pic>
        </p:grpSp>
      </p:grpSp>
      <p:grpSp>
        <p:nvGrpSpPr>
          <p:cNvPr id="194" name="Group 193"/>
          <p:cNvGrpSpPr/>
          <p:nvPr/>
        </p:nvGrpSpPr>
        <p:grpSpPr>
          <a:xfrm>
            <a:off x="155266" y="1537738"/>
            <a:ext cx="1313330" cy="2679628"/>
            <a:chOff x="37457" y="1096426"/>
            <a:chExt cx="1313330" cy="2906404"/>
          </a:xfrm>
        </p:grpSpPr>
        <p:sp>
          <p:nvSpPr>
            <p:cNvPr id="195" name="Round Diagonal Corner Rectangle 194"/>
            <p:cNvSpPr/>
            <p:nvPr/>
          </p:nvSpPr>
          <p:spPr>
            <a:xfrm>
              <a:off x="74327" y="1096426"/>
              <a:ext cx="1168776" cy="2906404"/>
            </a:xfrm>
            <a:prstGeom prst="round2DiagRect">
              <a:avLst>
                <a:gd name="adj1" fmla="val 16667"/>
                <a:gd name="adj2" fmla="val 15481"/>
              </a:avLst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597" y="1483170"/>
              <a:ext cx="859172" cy="667339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457" y="1224889"/>
              <a:ext cx="1041705" cy="427034"/>
            </a:xfrm>
            <a:prstGeom prst="rect">
              <a:avLst/>
            </a:prstGeom>
          </p:spPr>
        </p:pic>
        <p:sp>
          <p:nvSpPr>
            <p:cNvPr id="198" name="Rectangle 197"/>
            <p:cNvSpPr/>
            <p:nvPr/>
          </p:nvSpPr>
          <p:spPr>
            <a:xfrm>
              <a:off x="70804" y="2237365"/>
              <a:ext cx="1109006" cy="321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DIAMON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436" y="2867054"/>
              <a:ext cx="667333" cy="375135"/>
            </a:xfrm>
            <a:prstGeom prst="rect">
              <a:avLst/>
            </a:prstGeom>
          </p:spPr>
        </p:pic>
        <p:grpSp>
          <p:nvGrpSpPr>
            <p:cNvPr id="200" name="Group 199"/>
            <p:cNvGrpSpPr/>
            <p:nvPr/>
          </p:nvGrpSpPr>
          <p:grpSpPr>
            <a:xfrm>
              <a:off x="91270" y="3476428"/>
              <a:ext cx="1259517" cy="357480"/>
              <a:chOff x="2405293" y="5527810"/>
              <a:chExt cx="1259517" cy="349758"/>
            </a:xfrm>
          </p:grpSpPr>
          <p:pic>
            <p:nvPicPr>
              <p:cNvPr id="201" name="Picture 20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5293" y="5527810"/>
                <a:ext cx="327745" cy="349758"/>
              </a:xfrm>
              <a:prstGeom prst="rect">
                <a:avLst/>
              </a:prstGeom>
            </p:spPr>
          </p:pic>
          <p:sp>
            <p:nvSpPr>
              <p:cNvPr id="202" name="Rectangle 201"/>
              <p:cNvSpPr/>
              <p:nvPr/>
            </p:nvSpPr>
            <p:spPr>
              <a:xfrm>
                <a:off x="2550971" y="5569153"/>
                <a:ext cx="1113839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2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HR Surveys</a:t>
                </a:r>
                <a:endPara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37" name="Freeform 236"/>
          <p:cNvSpPr>
            <a:spLocks/>
          </p:cNvSpPr>
          <p:nvPr/>
        </p:nvSpPr>
        <p:spPr bwMode="auto">
          <a:xfrm rot="10187797" flipH="1" flipV="1">
            <a:off x="2928495" y="2347820"/>
            <a:ext cx="1312256" cy="78659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46" name="Group 245"/>
          <p:cNvGrpSpPr/>
          <p:nvPr/>
        </p:nvGrpSpPr>
        <p:grpSpPr>
          <a:xfrm rot="2916822">
            <a:off x="6305791" y="1510451"/>
            <a:ext cx="295080" cy="586380"/>
            <a:chOff x="5158329" y="2367551"/>
            <a:chExt cx="990517" cy="1499487"/>
          </a:xfrm>
        </p:grpSpPr>
        <p:sp>
          <p:nvSpPr>
            <p:cNvPr id="247" name="Freeform 246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247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49" name="Freeform 248"/>
          <p:cNvSpPr>
            <a:spLocks/>
          </p:cNvSpPr>
          <p:nvPr/>
        </p:nvSpPr>
        <p:spPr bwMode="auto">
          <a:xfrm rot="360160" flipH="1">
            <a:off x="7447042" y="1481854"/>
            <a:ext cx="1046002" cy="22694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0" name="Freeform 249"/>
          <p:cNvSpPr>
            <a:spLocks/>
          </p:cNvSpPr>
          <p:nvPr/>
        </p:nvSpPr>
        <p:spPr bwMode="auto">
          <a:xfrm rot="2754919" flipH="1" flipV="1">
            <a:off x="7020519" y="2211302"/>
            <a:ext cx="1390675" cy="169866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5" name="Freeform 254"/>
          <p:cNvSpPr>
            <a:spLocks/>
          </p:cNvSpPr>
          <p:nvPr/>
        </p:nvSpPr>
        <p:spPr bwMode="auto">
          <a:xfrm rot="4214721" flipH="1" flipV="1">
            <a:off x="6185450" y="2374601"/>
            <a:ext cx="1999745" cy="307027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0" name="Right Arrow 259"/>
          <p:cNvSpPr/>
          <p:nvPr/>
        </p:nvSpPr>
        <p:spPr>
          <a:xfrm>
            <a:off x="1201084" y="2308598"/>
            <a:ext cx="501420" cy="695597"/>
          </a:xfrm>
          <a:prstGeom prst="rightArrow">
            <a:avLst>
              <a:gd name="adj1" fmla="val 50000"/>
              <a:gd name="adj2" fmla="val 51447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0"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lowchart: Off-page Connector 16"/>
          <p:cNvSpPr/>
          <p:nvPr/>
        </p:nvSpPr>
        <p:spPr>
          <a:xfrm rot="5400000">
            <a:off x="3462051" y="3252837"/>
            <a:ext cx="451391" cy="1717848"/>
          </a:xfrm>
          <a:prstGeom prst="flowChartOffpage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40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rgbClr val="2D9DFF"/>
                </a:solidFill>
              </a:rPr>
              <a:t>Wide Range of Data Sources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264" name="Title 1"/>
          <p:cNvSpPr>
            <a:spLocks noGrp="1"/>
          </p:cNvSpPr>
          <p:nvPr>
            <p:ph type="title"/>
          </p:nvPr>
        </p:nvSpPr>
        <p:spPr>
          <a:xfrm>
            <a:off x="188613" y="61812"/>
            <a:ext cx="8226854" cy="70533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Information Discovery as a Service</a:t>
            </a:r>
            <a:endParaRPr lang="en-US" sz="3600" dirty="0"/>
          </a:p>
        </p:txBody>
      </p:sp>
      <p:sp>
        <p:nvSpPr>
          <p:cNvPr id="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3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93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Flexible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Important data visualization and correlation capabilities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asy to use but powerful</a:t>
            </a:r>
          </a:p>
          <a:p>
            <a:pPr lvl="1"/>
            <a:r>
              <a:rPr lang="en-US" sz="1800" dirty="0" smtClean="0">
                <a:solidFill>
                  <a:srgbClr val="2D9DFF"/>
                </a:solidFill>
              </a:rPr>
              <a:t>Almost non-existing </a:t>
            </a:r>
            <a:r>
              <a:rPr lang="en-US" sz="1800" dirty="0">
                <a:solidFill>
                  <a:srgbClr val="2D9DFF"/>
                </a:solidFill>
              </a:rPr>
              <a:t>l</a:t>
            </a:r>
            <a:r>
              <a:rPr lang="en-US" sz="1800" dirty="0" smtClean="0">
                <a:solidFill>
                  <a:srgbClr val="2D9DFF"/>
                </a:solidFill>
              </a:rPr>
              <a:t>earning period</a:t>
            </a:r>
          </a:p>
          <a:p>
            <a:r>
              <a:rPr lang="en-US" sz="2400" dirty="0" smtClean="0"/>
              <a:t>Efficient Integration of heterogeneous data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Structure and non-structure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Different Domains </a:t>
            </a: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0707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6299" y="4469185"/>
            <a:ext cx="4125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Manuel Martin Marquez</a:t>
            </a:r>
          </a:p>
          <a:p>
            <a:pPr algn="r"/>
            <a:r>
              <a:rPr lang="en-US" sz="1400" dirty="0" err="1" smtClean="0"/>
              <a:t>Manuel.Martin.Marquez@cern.ch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Laboratory for Particle </a:t>
            </a:r>
            <a:r>
              <a:rPr lang="en-US" sz="2400" b="1" dirty="0" smtClean="0">
                <a:solidFill>
                  <a:srgbClr val="2D9DFF"/>
                </a:solidFill>
              </a:rPr>
              <a:t>Physics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/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endParaRPr lang="en-US" sz="2400" dirty="0">
              <a:solidFill>
                <a:srgbClr val="2D9DFF"/>
              </a:solidFill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76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89FEF-6A44-9B41-A33D-7815FD06DC43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4205"/>
            <a:ext cx="7208866" cy="3500566"/>
          </a:xfrm>
        </p:spPr>
        <p:txBody>
          <a:bodyPr>
            <a:normAutofit/>
          </a:bodyPr>
          <a:lstStyle/>
          <a:p>
            <a:r>
              <a:rPr lang="en-US" sz="2400" dirty="0"/>
              <a:t>Public-private partnership between CERN and </a:t>
            </a:r>
            <a:r>
              <a:rPr lang="en-US" sz="2400" dirty="0">
                <a:solidFill>
                  <a:srgbClr val="2D9DFF"/>
                </a:solidFill>
              </a:rPr>
              <a:t>leading ICT </a:t>
            </a:r>
            <a:r>
              <a:rPr lang="en-US" sz="2400" dirty="0" smtClean="0">
                <a:solidFill>
                  <a:srgbClr val="2D9DFF"/>
                </a:solidFill>
              </a:rPr>
              <a:t>companies</a:t>
            </a:r>
          </a:p>
          <a:p>
            <a:r>
              <a:rPr lang="en-US" sz="2400" dirty="0" smtClean="0"/>
              <a:t>Accelerate </a:t>
            </a:r>
            <a:r>
              <a:rPr lang="en-US" sz="2400" dirty="0" smtClean="0">
                <a:solidFill>
                  <a:srgbClr val="2D9DFF"/>
                </a:solidFill>
              </a:rPr>
              <a:t>cutting</a:t>
            </a:r>
            <a:r>
              <a:rPr lang="en-US" sz="2400" dirty="0">
                <a:solidFill>
                  <a:srgbClr val="2D9DFF"/>
                </a:solidFill>
              </a:rPr>
              <a:t>-edge solutions </a:t>
            </a:r>
            <a:r>
              <a:rPr lang="en-US" sz="2400" dirty="0"/>
              <a:t>to be used by the worldwide LHC </a:t>
            </a:r>
            <a:r>
              <a:rPr lang="en-US" sz="2400" dirty="0" smtClean="0"/>
              <a:t>community</a:t>
            </a:r>
          </a:p>
          <a:p>
            <a:r>
              <a:rPr lang="en-US" sz="2400" dirty="0"/>
              <a:t>Train the </a:t>
            </a:r>
            <a:r>
              <a:rPr lang="en-US" sz="2400" dirty="0" smtClean="0"/>
              <a:t>next generation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2D9DFF"/>
                </a:solidFill>
              </a:rPr>
              <a:t>top </a:t>
            </a:r>
            <a:r>
              <a:rPr lang="en-US" sz="2400" dirty="0" smtClean="0">
                <a:solidFill>
                  <a:srgbClr val="2D9DFF"/>
                </a:solidFill>
              </a:rPr>
              <a:t>engineers</a:t>
            </a:r>
            <a:r>
              <a:rPr lang="en-US" sz="2400" dirty="0">
                <a:solidFill>
                  <a:srgbClr val="2D9DFF"/>
                </a:solidFill>
              </a:rPr>
              <a:t> </a:t>
            </a:r>
            <a:r>
              <a:rPr lang="en-US" sz="2400" dirty="0" smtClean="0">
                <a:solidFill>
                  <a:srgbClr val="2D9DFF"/>
                </a:solidFill>
              </a:rPr>
              <a:t>and scientists</a:t>
            </a:r>
            <a:r>
              <a:rPr lang="en-US" sz="2400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2306" y="484202"/>
            <a:ext cx="1777020" cy="1078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066" y="880452"/>
            <a:ext cx="1195450" cy="29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8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openlab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896" y="1538320"/>
            <a:ext cx="1347333" cy="829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81" y="1907027"/>
            <a:ext cx="6096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197" y="1014343"/>
            <a:ext cx="838200" cy="609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280" y="828644"/>
            <a:ext cx="1011949" cy="346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74" y="1157319"/>
            <a:ext cx="1109498" cy="381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2459" y="2310546"/>
            <a:ext cx="1849163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59" y="1809139"/>
            <a:ext cx="952500" cy="276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368" y="2579356"/>
            <a:ext cx="922861" cy="887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650" y="3207294"/>
            <a:ext cx="570547" cy="388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709353"/>
            <a:ext cx="533401" cy="68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968" y="3240434"/>
            <a:ext cx="427831" cy="419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69" y="3207294"/>
            <a:ext cx="423660" cy="4879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622" y="2738574"/>
            <a:ext cx="1552575" cy="420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111" y="2852184"/>
            <a:ext cx="851640" cy="6691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656" y="3777576"/>
            <a:ext cx="870304" cy="566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336" y="3648633"/>
            <a:ext cx="847448" cy="564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26" y="3023040"/>
            <a:ext cx="859948" cy="572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81" y="2520095"/>
            <a:ext cx="502945" cy="5029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195" y="3891862"/>
            <a:ext cx="371853" cy="3718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946" y="3905457"/>
            <a:ext cx="638764" cy="3343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328" y="3840716"/>
            <a:ext cx="657432" cy="496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928" y="3484248"/>
            <a:ext cx="350572" cy="350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048" y="3612328"/>
            <a:ext cx="945081" cy="2224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020" y="3899132"/>
            <a:ext cx="377908" cy="3779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29605" r="29371"/>
          <a:stretch/>
        </p:blipFill>
        <p:spPr>
          <a:xfrm>
            <a:off x="7676026" y="3159244"/>
            <a:ext cx="1092501" cy="10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9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3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10" y="0"/>
            <a:ext cx="927961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1028700"/>
            <a:ext cx="631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the Universe works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and what is made of…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3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81" y="1385836"/>
            <a:ext cx="4050624" cy="303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particles have mass</a:t>
            </a:r>
            <a:r>
              <a:rPr lang="en-US" dirty="0" smtClean="0"/>
              <a:t>?</a:t>
            </a: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8237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IWeek 2012">
    <a:dk1>
      <a:srgbClr val="092A55"/>
    </a:dk1>
    <a:lt1>
      <a:srgbClr val="F0F0F0"/>
    </a:lt1>
    <a:dk2>
      <a:srgbClr val="0067A3"/>
    </a:dk2>
    <a:lt2>
      <a:srgbClr val="FAF032"/>
    </a:lt2>
    <a:accent1>
      <a:srgbClr val="32AEBB"/>
    </a:accent1>
    <a:accent2>
      <a:srgbClr val="8AB442"/>
    </a:accent2>
    <a:accent3>
      <a:srgbClr val="E0A92C"/>
    </a:accent3>
    <a:accent4>
      <a:srgbClr val="CB6244"/>
    </a:accent4>
    <a:accent5>
      <a:srgbClr val="2C578E"/>
    </a:accent5>
    <a:accent6>
      <a:srgbClr val="A26B2D"/>
    </a:accent6>
    <a:hlink>
      <a:srgbClr val="8E5287"/>
    </a:hlink>
    <a:folHlink>
      <a:srgbClr val="5C335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IWeek 2012">
    <a:dk1>
      <a:srgbClr val="092A55"/>
    </a:dk1>
    <a:lt1>
      <a:srgbClr val="F0F0F0"/>
    </a:lt1>
    <a:dk2>
      <a:srgbClr val="0067A3"/>
    </a:dk2>
    <a:lt2>
      <a:srgbClr val="FAF032"/>
    </a:lt2>
    <a:accent1>
      <a:srgbClr val="32AEBB"/>
    </a:accent1>
    <a:accent2>
      <a:srgbClr val="8AB442"/>
    </a:accent2>
    <a:accent3>
      <a:srgbClr val="E0A92C"/>
    </a:accent3>
    <a:accent4>
      <a:srgbClr val="CB6244"/>
    </a:accent4>
    <a:accent5>
      <a:srgbClr val="2C578E"/>
    </a:accent5>
    <a:accent6>
      <a:srgbClr val="A26B2D"/>
    </a:accent6>
    <a:hlink>
      <a:srgbClr val="8E5287"/>
    </a:hlink>
    <a:folHlink>
      <a:srgbClr val="5C335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24365</TotalTime>
  <Words>570</Words>
  <Application>Microsoft Macintosh PowerPoint</Application>
  <PresentationFormat>On-screen Show (16:9)</PresentationFormat>
  <Paragraphs>175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CERNCorporate16-9</vt:lpstr>
      <vt:lpstr>PowerPoint Presentation</vt:lpstr>
      <vt:lpstr>PowerPoint Presentation</vt:lpstr>
      <vt:lpstr>CERN </vt:lpstr>
      <vt:lpstr>CERN openlab</vt:lpstr>
      <vt:lpstr>CERN openlab </vt:lpstr>
      <vt:lpstr>PowerPoint Presentation</vt:lpstr>
      <vt:lpstr> A World-Wide Collaboration</vt:lpstr>
      <vt:lpstr>PowerPoint Presentation</vt:lpstr>
      <vt:lpstr>Fundamental Research</vt:lpstr>
      <vt:lpstr>Fundamental Research</vt:lpstr>
      <vt:lpstr>Fundamental Research</vt:lpstr>
      <vt:lpstr>PowerPoint Presentation</vt:lpstr>
      <vt:lpstr>PowerPoint Presentation</vt:lpstr>
      <vt:lpstr>CERN Accelerator Complex</vt:lpstr>
      <vt:lpstr>PowerPoint Presentation</vt:lpstr>
      <vt:lpstr>PowerPoint Presentation</vt:lpstr>
      <vt:lpstr>The Challenge</vt:lpstr>
      <vt:lpstr>Data Analytics Challenges</vt:lpstr>
      <vt:lpstr>Endeca Information Discovery</vt:lpstr>
      <vt:lpstr>Endeca Information Discovery</vt:lpstr>
      <vt:lpstr>Endeca Information Discovery</vt:lpstr>
      <vt:lpstr>Information Discovery as a Service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Manuel Martin Marquez</cp:lastModifiedBy>
  <cp:revision>147</cp:revision>
  <dcterms:created xsi:type="dcterms:W3CDTF">2012-11-30T11:04:26Z</dcterms:created>
  <dcterms:modified xsi:type="dcterms:W3CDTF">2015-05-29T13:17:13Z</dcterms:modified>
</cp:coreProperties>
</file>