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98" r:id="rId4"/>
    <p:sldId id="297" r:id="rId5"/>
    <p:sldId id="299" r:id="rId6"/>
    <p:sldId id="295" r:id="rId7"/>
    <p:sldId id="294" r:id="rId8"/>
    <p:sldId id="286" r:id="rId9"/>
    <p:sldId id="287" r:id="rId10"/>
    <p:sldId id="290" r:id="rId11"/>
    <p:sldId id="288" r:id="rId12"/>
    <p:sldId id="289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3DE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81" autoAdjust="0"/>
  </p:normalViewPr>
  <p:slideViewPr>
    <p:cSldViewPr>
      <p:cViewPr varScale="1">
        <p:scale>
          <a:sx n="77" d="100"/>
          <a:sy n="77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D87F0-E8FA-4ACA-86E8-840CAA9DFE4E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928BD-C33D-4A9A-905C-F7581BEBD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4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E2D7-6F87-4B5D-92AF-50A4664913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E2D7-6F87-4B5D-92AF-50A4664913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4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E2D7-6F87-4B5D-92AF-50A4664913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5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E2D7-6F87-4B5D-92AF-50A4664913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752528" cy="365125"/>
          </a:xfrm>
        </p:spPr>
        <p:txBody>
          <a:bodyPr/>
          <a:lstStyle/>
          <a:p>
            <a:r>
              <a:rPr lang="en-US" dirty="0" smtClean="0"/>
              <a:t>PCC – Sandy Bridge EP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5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Andrzej Nowak - CERN openlab experience with many-core and Intel MIC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Andrzej Nowak - CERN openlab experience with many-core and Intel MIC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3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N clean_whitef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5105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Andrzej Nowak - From </a:t>
            </a:r>
            <a:r>
              <a:rPr lang="en-US" dirty="0" err="1" smtClean="0"/>
              <a:t>Femtoscale</a:t>
            </a:r>
            <a:r>
              <a:rPr lang="en-US" dirty="0" smtClean="0"/>
              <a:t> to </a:t>
            </a:r>
            <a:r>
              <a:rPr lang="en-US" dirty="0" err="1" smtClean="0"/>
              <a:t>Exascale</a:t>
            </a:r>
            <a:r>
              <a:rPr lang="en-US" dirty="0" smtClean="0"/>
              <a:t>: Computing at CERN</a:t>
            </a:r>
            <a:endParaRPr lang="en-US" dirty="0"/>
          </a:p>
        </p:txBody>
      </p:sp>
      <p:pic>
        <p:nvPicPr>
          <p:cNvPr id="9" name="Picture 4" descr="\\cern.ch\dfs\Users\a\andrzejn\Documents\Papers\2011.11.22 London Intel Register event\Graphic1.emf"/>
          <p:cNvPicPr>
            <a:picLocks noChangeAspect="1" noChangeArrowheads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34125"/>
            <a:ext cx="437194" cy="4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ERN L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cern.ch\dfs\Users\a\andrzejn\Documents\Papers\2011.11.22 London Intel Register event\world_wlcg2_clea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-436871"/>
            <a:ext cx="11734800" cy="77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220200" cy="6858000"/>
          </a:xfrm>
          <a:prstGeom prst="rect">
            <a:avLst/>
          </a:prstGeom>
          <a:gradFill>
            <a:gsLst>
              <a:gs pos="29000">
                <a:schemeClr val="accent1">
                  <a:alpha val="93000"/>
                </a:schemeClr>
              </a:gs>
              <a:gs pos="100000">
                <a:schemeClr val="tx2">
                  <a:alpha val="6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5105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Andrzej Nowak - From </a:t>
            </a:r>
            <a:r>
              <a:rPr lang="en-US" dirty="0" err="1" smtClean="0"/>
              <a:t>Femtoscale</a:t>
            </a:r>
            <a:r>
              <a:rPr lang="en-US" dirty="0" smtClean="0"/>
              <a:t> to </a:t>
            </a:r>
            <a:r>
              <a:rPr lang="en-US" dirty="0" err="1" smtClean="0"/>
              <a:t>Exascale</a:t>
            </a:r>
            <a:r>
              <a:rPr lang="en-US" dirty="0" smtClean="0"/>
              <a:t>: Computing at CERN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Franklin Gothic Demi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4" descr="\\cern.ch\dfs\Users\a\andrzejn\Documents\Papers\2011.11.22 London Intel Register event\Graphic1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34125"/>
            <a:ext cx="437194" cy="4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659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ERN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cern.ch\dfs\Users\a\andrzejn\Documents\Papers\2011.11.22 London Intel Register event\0610026_03-A4-at-144-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050" y="-6350"/>
            <a:ext cx="102552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220200" cy="6858000"/>
          </a:xfrm>
          <a:prstGeom prst="rect">
            <a:avLst/>
          </a:prstGeom>
          <a:gradFill>
            <a:gsLst>
              <a:gs pos="29000">
                <a:schemeClr val="accent1">
                  <a:alpha val="93000"/>
                </a:schemeClr>
              </a:gs>
              <a:gs pos="100000">
                <a:schemeClr val="tx2">
                  <a:alpha val="6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5105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Andrzej Nowak - From </a:t>
            </a:r>
            <a:r>
              <a:rPr lang="en-US" dirty="0" err="1" smtClean="0"/>
              <a:t>Femtoscale</a:t>
            </a:r>
            <a:r>
              <a:rPr lang="en-US" dirty="0" smtClean="0"/>
              <a:t> to </a:t>
            </a:r>
            <a:r>
              <a:rPr lang="en-US" dirty="0" err="1" smtClean="0"/>
              <a:t>Exascale</a:t>
            </a:r>
            <a:r>
              <a:rPr lang="en-US" dirty="0" smtClean="0"/>
              <a:t>: Computing at CERN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2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4" descr="\\cern.ch\dfs\Users\a\andrzejn\Documents\Papers\2011.11.22 London Intel Register event\Graphic1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34125"/>
            <a:ext cx="437194" cy="4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000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ERN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a\andrzejn\Documents\Papers\2011.11.22 London Intel Register event\0804041_14-A4-at-144-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209" y="-155575"/>
            <a:ext cx="10710617" cy="71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220200" cy="6858000"/>
          </a:xfrm>
          <a:prstGeom prst="rect">
            <a:avLst/>
          </a:prstGeom>
          <a:gradFill>
            <a:gsLst>
              <a:gs pos="29000">
                <a:schemeClr val="accent1">
                  <a:alpha val="93000"/>
                </a:schemeClr>
              </a:gs>
              <a:gs pos="100000">
                <a:schemeClr val="tx2">
                  <a:alpha val="6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5105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Andrzej Nowak - From </a:t>
            </a:r>
            <a:r>
              <a:rPr lang="en-US" dirty="0" err="1" smtClean="0"/>
              <a:t>Femtoscale</a:t>
            </a:r>
            <a:r>
              <a:rPr lang="en-US" dirty="0" smtClean="0"/>
              <a:t> to </a:t>
            </a:r>
            <a:r>
              <a:rPr lang="en-US" dirty="0" err="1" smtClean="0"/>
              <a:t>Exascale</a:t>
            </a:r>
            <a:r>
              <a:rPr lang="en-US" dirty="0" smtClean="0"/>
              <a:t>: Computing at CERN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2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4" descr="\\cern.ch\dfs\Users\a\andrzejn\Documents\Papers\2011.11.22 London Intel Register event\Graphic1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34125"/>
            <a:ext cx="437194" cy="4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Franklin Gothic Demi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399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66528" cy="365125"/>
          </a:xfrm>
        </p:spPr>
        <p:txBody>
          <a:bodyPr/>
          <a:lstStyle/>
          <a:p>
            <a:r>
              <a:rPr lang="en-US" dirty="0" smtClean="0"/>
              <a:t>28/02/2012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896544" cy="365125"/>
          </a:xfrm>
        </p:spPr>
        <p:txBody>
          <a:bodyPr/>
          <a:lstStyle/>
          <a:p>
            <a:r>
              <a:rPr lang="en-US" dirty="0" smtClean="0"/>
              <a:t>PCC – Sandy Bridge EP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272" y="6356350"/>
            <a:ext cx="16665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B54B6-DACD-4C00-BB03-9AF207900C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0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040560" cy="365125"/>
          </a:xfrm>
        </p:spPr>
        <p:txBody>
          <a:bodyPr/>
          <a:lstStyle/>
          <a:p>
            <a:r>
              <a:rPr lang="en-US" dirty="0" smtClean="0"/>
              <a:t>PCC – Sandy Bridge EP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28/02/2012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PCC – Sandy Bridge EP evaluation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4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28/02/2012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PCC – Sandy Bridge EP evaluation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28/02/2012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PCC – Sandy Bridge EP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28/02/2012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PCC – Sandy Bridge EP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3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28/02/2012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PCC – Sandy Bridge EP evaluation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Andrzej Nowak - CERN openlab experience with many-core and Intel MIC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28/02/2012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PCC – Sandy Bridge EP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54B6-DACD-4C00-BB03-9AF20790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25400" dir="2700000" algn="tl" rotWithShape="0">
              <a:prstClr val="black"/>
            </a:outerShdw>
          </a:effectLst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dist="38100" dir="2700000" algn="tl" rotWithShape="0">
              <a:prstClr val="black"/>
            </a:outerShdw>
          </a:effectLst>
          <a:latin typeface="Arial Rounded MT Bol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dist="38100" dir="2700000" algn="tl" rotWithShape="0">
              <a:prstClr val="black"/>
            </a:outerShdw>
          </a:effectLst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dist="38100" dir="2700000" algn="tl" rotWithShape="0">
              <a:prstClr val="black"/>
            </a:outerShdw>
          </a:effectLst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dist="38100" dir="2700000" algn="tl" rotWithShape="0">
              <a:prstClr val="black"/>
            </a:outerShdw>
          </a:effectLst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dist="38100" dir="2700000" algn="tl" rotWithShape="0">
              <a:prstClr val="black"/>
            </a:outerShdw>
          </a:effectLst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An evaluation of the Intel Xeon E5 Processor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295817"/>
            <a:ext cx="6984776" cy="2451137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Zurich Launch Event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8 March 2012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Sverre Jarp, CERN openlab CTO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Technical team: A.Lazzaro, J.Leduc, A.Nowak</a:t>
            </a:r>
          </a:p>
        </p:txBody>
      </p:sp>
      <p:pic>
        <p:nvPicPr>
          <p:cNvPr id="1026" name="Picture 2" descr="G:\Users\a\andrzejn\Documents\OL-LOGO-white-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021288"/>
            <a:ext cx="484838" cy="6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66" b="96498" l="1533" r="97893">
                        <a14:backgroundMark x1="92529" y1="40467" x2="92529" y2="40467"/>
                        <a14:backgroundMark x1="92912" y1="39494" x2="92912" y2="39494"/>
                        <a14:backgroundMark x1="86398" y1="62840" x2="86398" y2="62840"/>
                        <a14:backgroundMark x1="84866" y1="67510" x2="84866" y2="67510"/>
                        <a14:backgroundMark x1="19923" y1="78210" x2="19923" y2="78210"/>
                        <a14:backgroundMark x1="71073" y1="93385" x2="71073" y2="93385"/>
                        <a14:backgroundMark x1="89655" y1="52529" x2="89655" y2="52529"/>
                        <a14:backgroundMark x1="88697" y1="55253" x2="88697" y2="55253"/>
                        <a14:backgroundMark x1="87931" y1="57977" x2="87931" y2="57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484784"/>
            <a:ext cx="2773954" cy="27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95325"/>
            <a:ext cx="856895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For CERN and most W-LCG sites, energy efficiency is paramount</a:t>
            </a:r>
          </a:p>
          <a:p>
            <a:pPr lvl="1"/>
            <a:r>
              <a:rPr lang="en-GB" dirty="0" smtClean="0"/>
              <a:t>Our centres have (more or less) a fixed amount of electric energy</a:t>
            </a:r>
          </a:p>
          <a:p>
            <a:pPr lvl="1"/>
            <a:r>
              <a:rPr lang="en-GB" dirty="0" smtClean="0"/>
              <a:t>Ideally, we would like to double the throughput/watt from generation to generation</a:t>
            </a:r>
          </a:p>
          <a:p>
            <a:pPr lvl="1"/>
            <a:r>
              <a:rPr lang="en-GB" dirty="0" smtClean="0"/>
              <a:t>This was relatively easy when core count increased geometrically:</a:t>
            </a:r>
          </a:p>
          <a:p>
            <a:pPr lvl="2"/>
            <a:r>
              <a:rPr lang="en-GB" dirty="0" smtClean="0"/>
              <a:t>1 </a:t>
            </a:r>
            <a:r>
              <a:rPr lang="en-GB" dirty="0" smtClean="0">
                <a:sym typeface="Wingdings" pitchFamily="2" charset="2"/>
              </a:rPr>
              <a:t> 2  4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Recently, however, it has been increasing arithmetically: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4 (Xeon 5500)  6 (Xeon 5600)  8 (Xeon E5-2600) </a:t>
            </a:r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/>
              <a:t>March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832"/>
            <a:ext cx="8229600" cy="1143000"/>
          </a:xfrm>
        </p:spPr>
        <p:txBody>
          <a:bodyPr/>
          <a:lstStyle/>
          <a:p>
            <a:r>
              <a:rPr lang="en-GB" dirty="0" smtClean="0"/>
              <a:t>HEPSPEC/Watt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91" y="1196751"/>
            <a:ext cx="7583751" cy="1648043"/>
          </a:xfrm>
        </p:spPr>
        <p:txBody>
          <a:bodyPr>
            <a:normAutofit fontScale="92500"/>
          </a:bodyPr>
          <a:lstStyle/>
          <a:p>
            <a:r>
              <a:rPr lang="en-GB" sz="2000" dirty="0" smtClean="0"/>
              <a:t>Great news: Bigger jump than foreseen in energy efficiency!</a:t>
            </a:r>
          </a:p>
          <a:p>
            <a:pPr lvl="1"/>
            <a:r>
              <a:rPr lang="en-GB" sz="2100" dirty="0" smtClean="0"/>
              <a:t>Now reaching 1 HEPSPEC/W which is </a:t>
            </a:r>
            <a:r>
              <a:rPr lang="en-GB" sz="2100" dirty="0" smtClean="0">
                <a:solidFill>
                  <a:srgbClr val="FF0000"/>
                </a:solidFill>
              </a:rPr>
              <a:t>1.7x</a:t>
            </a:r>
            <a:r>
              <a:rPr lang="en-GB" sz="2100" dirty="0" smtClean="0"/>
              <a:t> compared to Xeon X5670</a:t>
            </a:r>
          </a:p>
          <a:p>
            <a:pPr lvl="2"/>
            <a:r>
              <a:rPr lang="en-GB" sz="2100" dirty="0" smtClean="0"/>
              <a:t>Xeon E5 options: SLC 5.7, 64-bit mode, SMT on, Turbo on</a:t>
            </a:r>
          </a:p>
          <a:p>
            <a:pPr lvl="2"/>
            <a:r>
              <a:rPr lang="en-GB" sz="2100" dirty="0" smtClean="0"/>
              <a:t>Xeon 5600 options:  SLC 5.4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/>
              <a:t>March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efficiency_SNB-EP_T-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05" y="2852936"/>
            <a:ext cx="4128059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52" name="Picture 4" descr="efficiency_WSM-EP_1-pl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45" y="3918656"/>
            <a:ext cx="2594990" cy="194756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33860" y="3306470"/>
            <a:ext cx="1514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Bigger is better!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466710"/>
            <a:ext cx="106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Xeon 5600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9984" y="2506241"/>
            <a:ext cx="1336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Xeon E5-2600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291" y="6093296"/>
            <a:ext cx="81890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STOP PRESS: With SLC 6 (</a:t>
            </a:r>
            <a:r>
              <a:rPr lang="en-GB" dirty="0" err="1" smtClean="0"/>
              <a:t>gcc</a:t>
            </a:r>
            <a:r>
              <a:rPr lang="en-GB" dirty="0" smtClean="0"/>
              <a:t>  4.4.6) we further lower the power consumption by 5% and increase the HEPSPEC results by 3%: 1.083x in total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8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28" y="8624"/>
            <a:ext cx="8226152" cy="864096"/>
          </a:xfrm>
        </p:spPr>
        <p:txBody>
          <a:bodyPr/>
          <a:lstStyle/>
          <a:p>
            <a:r>
              <a:rPr lang="en-GB" dirty="0" smtClean="0"/>
              <a:t>MT Geant4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145016" cy="2016224"/>
          </a:xfrm>
        </p:spPr>
        <p:txBody>
          <a:bodyPr>
            <a:normAutofit fontScale="85000" lnSpcReduction="10000"/>
          </a:bodyPr>
          <a:lstStyle/>
          <a:p>
            <a:r>
              <a:rPr lang="en-GB" sz="3100" dirty="0" smtClean="0"/>
              <a:t>Our favourite benchmark for testing weak scaling:</a:t>
            </a:r>
          </a:p>
          <a:p>
            <a:r>
              <a:rPr lang="en-GB" sz="3100" dirty="0" smtClean="0"/>
              <a:t>A threaded version of CERN’s detector simulation program</a:t>
            </a:r>
          </a:p>
          <a:p>
            <a:pPr lvl="1"/>
            <a:r>
              <a:rPr lang="en-GB" dirty="0" smtClean="0"/>
              <a:t>Speed-up compared to previous generation (L5640@2.26GHz):</a:t>
            </a:r>
          </a:p>
          <a:p>
            <a:pPr lvl="2"/>
            <a:r>
              <a:rPr lang="en-GB" dirty="0" smtClean="0"/>
              <a:t>Both with Turbo-off, SMT-on (L5640 frequency-adjusted):     </a:t>
            </a:r>
            <a:r>
              <a:rPr lang="en-GB" dirty="0" smtClean="0">
                <a:solidFill>
                  <a:srgbClr val="FF0000"/>
                </a:solidFill>
              </a:rPr>
              <a:t>1.46x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/>
              <a:t>March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54864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92352" y="124092"/>
            <a:ext cx="27363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000" dirty="0" smtClean="0"/>
              <a:t>SLC 5.7, </a:t>
            </a:r>
            <a:r>
              <a:rPr lang="en-GB" sz="2000" dirty="0" err="1" smtClean="0"/>
              <a:t>gcc</a:t>
            </a:r>
            <a:r>
              <a:rPr lang="en-GB" sz="2000" dirty="0" smtClean="0"/>
              <a:t> 4.3.3, pinning of threads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154785"/>
            <a:ext cx="1872208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 smtClean="0"/>
              <a:t>Xeon E5-2600 SMT speed-up: 1.25x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748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28" y="8624"/>
            <a:ext cx="8226152" cy="864096"/>
          </a:xfrm>
        </p:spPr>
        <p:txBody>
          <a:bodyPr/>
          <a:lstStyle/>
          <a:p>
            <a:r>
              <a:rPr lang="en-GB" dirty="0" err="1" smtClean="0"/>
              <a:t>MLFit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784976" cy="2088232"/>
          </a:xfrm>
        </p:spPr>
        <p:txBody>
          <a:bodyPr>
            <a:noAutofit/>
          </a:bodyPr>
          <a:lstStyle/>
          <a:p>
            <a:r>
              <a:rPr lang="en-GB" sz="2400" dirty="0" smtClean="0"/>
              <a:t>Our favourite benchmark for testing strong scaling:</a:t>
            </a:r>
          </a:p>
          <a:p>
            <a:r>
              <a:rPr lang="en-GB" sz="2400" dirty="0" smtClean="0"/>
              <a:t>A threaded/</a:t>
            </a:r>
            <a:r>
              <a:rPr lang="en-GB" sz="2400" dirty="0" err="1" smtClean="0"/>
              <a:t>vectorised</a:t>
            </a:r>
            <a:r>
              <a:rPr lang="en-GB" sz="2400" dirty="0" smtClean="0"/>
              <a:t> data analysis program</a:t>
            </a:r>
          </a:p>
          <a:p>
            <a:pPr lvl="1"/>
            <a:r>
              <a:rPr lang="en-GB" sz="2000" dirty="0" smtClean="0"/>
              <a:t>Single core (Turbo off, using SSE):		1.19x</a:t>
            </a:r>
          </a:p>
          <a:p>
            <a:pPr lvl="1"/>
            <a:r>
              <a:rPr lang="en-GB" sz="2000" dirty="0" smtClean="0"/>
              <a:t>Single core, moving to AVX:			1.12x</a:t>
            </a:r>
          </a:p>
          <a:p>
            <a:pPr lvl="1"/>
            <a:r>
              <a:rPr lang="en-GB" sz="2000" dirty="0" smtClean="0"/>
              <a:t>All the “real” cores w/SSE: (1.33 * 1.19)	1.59x</a:t>
            </a:r>
          </a:p>
          <a:p>
            <a:pPr lvl="1"/>
            <a:r>
              <a:rPr lang="en-GB" sz="2000" dirty="0" smtClean="0"/>
              <a:t>All the “real” cores &amp; AVX: (1.59 *1.12)	1.78x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/>
              <a:t>March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scalabi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76058"/>
            <a:ext cx="4248472" cy="35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6880292" y="1862654"/>
            <a:ext cx="216024" cy="605040"/>
          </a:xfrm>
          <a:prstGeom prst="rightBrac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259638" y="198050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1.33x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365104"/>
            <a:ext cx="2304256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 smtClean="0"/>
              <a:t>Xeon E5-2600 SMT speed-up: 1.29x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68416" y="56818"/>
            <a:ext cx="21680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 smtClean="0"/>
              <a:t>SLC 6.2, </a:t>
            </a:r>
            <a:r>
              <a:rPr lang="en-GB" sz="2000" dirty="0" err="1" smtClean="0"/>
              <a:t>icc</a:t>
            </a:r>
            <a:r>
              <a:rPr lang="en-GB" sz="2000" dirty="0" smtClean="0"/>
              <a:t> 12.1.0, pinning of threads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347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</a:t>
            </a:r>
            <a:r>
              <a:rPr lang="en-GB" smtClean="0"/>
              <a:t>Intel </a:t>
            </a:r>
            <a:r>
              <a:rPr lang="en-GB" smtClean="0"/>
              <a:t>Xeon E5 </a:t>
            </a:r>
            <a:r>
              <a:rPr lang="en-GB" dirty="0"/>
              <a:t>P</a:t>
            </a:r>
            <a:r>
              <a:rPr lang="en-GB" dirty="0" smtClean="0"/>
              <a:t>rocessor Series confirms Intel’s desire to improve both absolute performance and performance per watt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CERN and W-LCG will appreciate both</a:t>
            </a:r>
          </a:p>
          <a:p>
            <a:pPr lvl="1"/>
            <a:r>
              <a:rPr lang="en-GB" dirty="0" smtClean="0"/>
              <a:t>In particular, the HEPSPEC/W value</a:t>
            </a:r>
          </a:p>
          <a:p>
            <a:pPr lvl="1"/>
            <a:r>
              <a:rPr lang="en-GB" dirty="0"/>
              <a:t>Now reaching 1 HEPSPEC/W which is </a:t>
            </a:r>
            <a:r>
              <a:rPr lang="en-GB" dirty="0">
                <a:solidFill>
                  <a:srgbClr val="FF0000"/>
                </a:solidFill>
              </a:rPr>
              <a:t>1.7x</a:t>
            </a:r>
            <a:r>
              <a:rPr lang="en-GB" dirty="0"/>
              <a:t> compared to </a:t>
            </a:r>
            <a:r>
              <a:rPr lang="en-GB" dirty="0" smtClean="0"/>
              <a:t>previous generation (Xeon X5670)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 full openlab evaluation report will be published at launch time</a:t>
            </a:r>
          </a:p>
          <a:p>
            <a:pPr lvl="1"/>
            <a:r>
              <a:rPr lang="en-US" dirty="0" smtClean="0"/>
              <a:t>http://www.cern.ch/openlab </a:t>
            </a:r>
          </a:p>
          <a:p>
            <a:pPr lvl="1"/>
            <a:r>
              <a:rPr lang="en-GB" dirty="0" smtClean="0"/>
              <a:t>The Xeon X5670 report is available since April 2010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/>
              <a:t>March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ern.ch\dfs\Users\a\andrzejn\Documents\Papers\2011.11.22 London Intel Register event\0807031_01-A4-at-144-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381000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Franklin Gothic Demi" pitchFamily="34" charset="0"/>
              </a:rPr>
              <a:t>Mont Blanc (4,808m)</a:t>
            </a:r>
            <a:endParaRPr lang="en-US" dirty="0">
              <a:solidFill>
                <a:schemeClr val="bg2"/>
              </a:solidFill>
              <a:latin typeface="Franklin Gothic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" y="2209800"/>
            <a:ext cx="280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Franklin Gothic Demi" pitchFamily="34" charset="0"/>
              </a:rPr>
              <a:t>Lake Geneva (310m deep)</a:t>
            </a:r>
            <a:endParaRPr lang="en-US" dirty="0">
              <a:solidFill>
                <a:schemeClr val="bg2"/>
              </a:solidFill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752600"/>
            <a:ext cx="247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Franklin Gothic Demi" pitchFamily="34" charset="0"/>
              </a:rPr>
              <a:t>Geneva (pop. 190’000)</a:t>
            </a:r>
            <a:endParaRPr lang="en-US" dirty="0">
              <a:solidFill>
                <a:schemeClr val="bg2"/>
              </a:solidFill>
              <a:latin typeface="Franklin Gothic Demi" pitchFamily="34" charset="0"/>
            </a:endParaRPr>
          </a:p>
        </p:txBody>
      </p:sp>
      <p:pic>
        <p:nvPicPr>
          <p:cNvPr id="7" name="Picture 4" descr="\\cern.ch\dfs\Users\a\andrzejn\Documents\Papers\2011.11.22 London Intel Register event\Graphic1.emf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34125"/>
            <a:ext cx="437194" cy="4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029200" y="258651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0" y="288393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34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86600" y="2872264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32004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5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Intense data pressure creates strong demand for computing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90525" y="3057525"/>
            <a:ext cx="8543925" cy="914400"/>
          </a:xfrm>
          <a:prstGeom prst="rightArrow">
            <a:avLst>
              <a:gd name="adj1" fmla="val 50000"/>
              <a:gd name="adj2" fmla="val 71875"/>
            </a:avLst>
          </a:prstGeom>
          <a:gradFill>
            <a:gsLst>
              <a:gs pos="0">
                <a:schemeClr val="accent3"/>
              </a:gs>
              <a:gs pos="51300">
                <a:srgbClr val="C6D9F0">
                  <a:alpha val="43000"/>
                </a:srgbClr>
              </a:gs>
              <a:gs pos="100000">
                <a:schemeClr val="accent3"/>
              </a:gs>
            </a:gsLst>
            <a:lin ang="0" scaled="0"/>
          </a:gradFill>
          <a:ln w="63500" cap="rnd" cmpd="dbl">
            <a:gradFill>
              <a:gsLst>
                <a:gs pos="0">
                  <a:schemeClr val="bg1"/>
                </a:gs>
                <a:gs pos="50000">
                  <a:schemeClr val="bg1">
                    <a:alpha val="32000"/>
                  </a:schemeClr>
                </a:gs>
                <a:gs pos="100000">
                  <a:schemeClr val="bg1"/>
                </a:gs>
              </a:gsLst>
              <a:lin ang="0" scaled="0"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86125" y="2447925"/>
            <a:ext cx="2133600" cy="2133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9125" y="2438400"/>
            <a:ext cx="2133600" cy="2133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53125" y="2447925"/>
            <a:ext cx="2133600" cy="2133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43625" y="2960727"/>
            <a:ext cx="17526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250’000 IA computing cores</a:t>
            </a:r>
            <a:endParaRPr lang="en-US" sz="2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6625" y="2791450"/>
            <a:ext cx="17526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Tens of petabytes stored per year</a:t>
            </a:r>
            <a:endParaRPr lang="en-US" sz="2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9625" y="2791450"/>
            <a:ext cx="17526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Raw data: a few petabytes per second</a:t>
            </a:r>
            <a:endParaRPr lang="en-US" sz="2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47687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2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A rigorous selection process enables us to find that one interesting event in 10 trillion (10</a:t>
            </a:r>
            <a:r>
              <a:rPr lang="en-US" baseline="30000" dirty="0" smtClean="0"/>
              <a:t>13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08655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Worldwide LHC Computing Grid</a:t>
            </a:r>
            <a:endParaRPr lang="en-US" sz="3400" dirty="0"/>
          </a:p>
        </p:txBody>
      </p:sp>
      <p:sp>
        <p:nvSpPr>
          <p:cNvPr id="6" name="Oval 5"/>
          <p:cNvSpPr/>
          <p:nvPr/>
        </p:nvSpPr>
        <p:spPr>
          <a:xfrm>
            <a:off x="2095500" y="1066800"/>
            <a:ext cx="4953000" cy="495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7800" y="3124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Tier-1: permanent storage, re-processing,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analysis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800" y="167639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Tier-0 (CERN): data recording, reconstruction and distribution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891" y="4572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Tier-2: Simulation,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end-user analysis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5057" y="395519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&gt; 1 million jobs/day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5964" y="250271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~250’000 cores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1309" y="3180232"/>
            <a:ext cx="19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173 PB of storage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8500" y="169474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nearly 160 sites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3363" y="4710499"/>
            <a:ext cx="14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 Gb links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172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en-US" dirty="0" smtClean="0"/>
              <a:t>The CERN openlab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-457200" y="990600"/>
            <a:ext cx="6629400" cy="5105400"/>
          </a:xfrm>
          <a:prstGeom prst="roundRect">
            <a:avLst>
              <a:gd name="adj" fmla="val 7551"/>
            </a:avLst>
          </a:prstGeom>
          <a:solidFill>
            <a:schemeClr val="accent1">
              <a:alpha val="6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t" anchorCtr="0">
            <a:normAutofit/>
          </a:bodyPr>
          <a:lstStyle/>
          <a:p>
            <a:pPr algn="ctr"/>
            <a:r>
              <a:rPr lang="en-US" b="1" dirty="0" smtClean="0"/>
              <a:t>A unique research partnership of CERN and the industry</a:t>
            </a:r>
          </a:p>
          <a:p>
            <a:pPr algn="ctr"/>
            <a:r>
              <a:rPr lang="en-US" dirty="0" smtClean="0"/>
              <a:t>Objective: The advancement of cutting-edge computing solutions to be used by the worldwide LHC community</a:t>
            </a:r>
          </a:p>
          <a:p>
            <a:pPr algn="ctr"/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Partners support manpower and equipment in dedicated competence centers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openlab delivers published research and evaluations based on partners’ solutions – in a very challenging setting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Created robust hands-on training program in various computing topics, including international computing schools; summer student </a:t>
            </a:r>
            <a:r>
              <a:rPr lang="en-US" dirty="0" err="1" smtClean="0"/>
              <a:t>programme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Past involvement: Enterasys Networks, IBM, Voltaire, F-secure, </a:t>
            </a:r>
            <a:r>
              <a:rPr lang="en-US" dirty="0" err="1" smtClean="0"/>
              <a:t>Stonesoft</a:t>
            </a:r>
            <a:r>
              <a:rPr lang="en-US" dirty="0" smtClean="0"/>
              <a:t>, EDS; New contributor: Huawei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Just started phase IV: 2012-2014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algn="ctr"/>
            <a:r>
              <a:rPr lang="en-US" dirty="0" smtClean="0"/>
              <a:t>http://cern.ch/openlab</a:t>
            </a:r>
            <a:endParaRPr lang="en-GB" dirty="0"/>
          </a:p>
        </p:txBody>
      </p:sp>
      <p:pic>
        <p:nvPicPr>
          <p:cNvPr id="7" name="Picture 2" descr="C:\Users\sverre\AppData\Local\Temp\openlab_poster_Jan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10" y="1556792"/>
            <a:ext cx="3044118" cy="4090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97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10081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Benchmarking: A complex affair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80920" cy="54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modern servers, at least the following elements need to be controlled:</a:t>
            </a:r>
          </a:p>
          <a:p>
            <a:pPr lvl="1"/>
            <a:r>
              <a:rPr lang="en-GB" dirty="0" smtClean="0"/>
              <a:t>Hardware:</a:t>
            </a:r>
          </a:p>
          <a:p>
            <a:pPr lvl="2"/>
            <a:r>
              <a:rPr lang="en-GB" dirty="0" smtClean="0"/>
              <a:t>Processor generation</a:t>
            </a:r>
          </a:p>
          <a:p>
            <a:pPr lvl="2"/>
            <a:r>
              <a:rPr lang="en-GB" dirty="0" smtClean="0"/>
              <a:t>Socket count</a:t>
            </a:r>
          </a:p>
          <a:p>
            <a:pPr lvl="2"/>
            <a:r>
              <a:rPr lang="en-GB" dirty="0" smtClean="0"/>
              <a:t>Core count</a:t>
            </a:r>
          </a:p>
          <a:p>
            <a:pPr lvl="2"/>
            <a:r>
              <a:rPr lang="en-GB" dirty="0" smtClean="0"/>
              <a:t>CPU frequency</a:t>
            </a:r>
          </a:p>
          <a:p>
            <a:pPr lvl="2"/>
            <a:r>
              <a:rPr lang="en-GB" dirty="0" smtClean="0"/>
              <a:t>Turbo boost</a:t>
            </a:r>
          </a:p>
          <a:p>
            <a:pPr lvl="2"/>
            <a:r>
              <a:rPr lang="en-GB" dirty="0" smtClean="0"/>
              <a:t>SMT</a:t>
            </a:r>
          </a:p>
          <a:p>
            <a:pPr lvl="2"/>
            <a:r>
              <a:rPr lang="en-GB" dirty="0" smtClean="0"/>
              <a:t>Cache sizes</a:t>
            </a:r>
          </a:p>
          <a:p>
            <a:pPr lvl="2"/>
            <a:r>
              <a:rPr lang="en-GB" dirty="0" smtClean="0"/>
              <a:t>Memory size and type</a:t>
            </a:r>
          </a:p>
          <a:p>
            <a:pPr lvl="2"/>
            <a:r>
              <a:rPr lang="en-GB" dirty="0" smtClean="0"/>
              <a:t>Power configuration</a:t>
            </a:r>
          </a:p>
          <a:p>
            <a:pPr lvl="1"/>
            <a:r>
              <a:rPr lang="en-GB" dirty="0" smtClean="0"/>
              <a:t>Software:</a:t>
            </a:r>
          </a:p>
          <a:p>
            <a:pPr lvl="2"/>
            <a:r>
              <a:rPr lang="en-GB" dirty="0" smtClean="0"/>
              <a:t>Operating System version</a:t>
            </a:r>
          </a:p>
          <a:p>
            <a:pPr lvl="2"/>
            <a:r>
              <a:rPr lang="en-GB" dirty="0" smtClean="0"/>
              <a:t>Compiler version and flags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March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Xeon E5 in some detail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69371"/>
          </a:xfrm>
        </p:spPr>
        <p:txBody>
          <a:bodyPr>
            <a:normAutofit lnSpcReduction="10000"/>
          </a:bodyPr>
          <a:lstStyle/>
          <a:p>
            <a:r>
              <a:rPr lang="en-GB" sz="3000" dirty="0" smtClean="0"/>
              <a:t>Advanced Vector </a:t>
            </a:r>
            <a:r>
              <a:rPr lang="en-GB" sz="3000" dirty="0" err="1" smtClean="0"/>
              <a:t>eXtensions</a:t>
            </a:r>
            <a:r>
              <a:rPr lang="en-GB" sz="3000" dirty="0" smtClean="0"/>
              <a:t> (AVX)</a:t>
            </a:r>
          </a:p>
          <a:p>
            <a:pPr lvl="1"/>
            <a:r>
              <a:rPr lang="en-GB" dirty="0" smtClean="0"/>
              <a:t>256 bit registers which can hold 4 doubles/8 floats</a:t>
            </a:r>
          </a:p>
          <a:p>
            <a:pPr lvl="1"/>
            <a:r>
              <a:rPr lang="en-GB" dirty="0" smtClean="0"/>
              <a:t>AVX instruction set</a:t>
            </a:r>
          </a:p>
          <a:p>
            <a:r>
              <a:rPr lang="en-GB" sz="3000" dirty="0" smtClean="0"/>
              <a:t>More execution units</a:t>
            </a:r>
          </a:p>
          <a:p>
            <a:pPr lvl="1"/>
            <a:r>
              <a:rPr lang="en-GB" sz="2600" dirty="0" smtClean="0"/>
              <a:t>Two load units, for instance</a:t>
            </a:r>
          </a:p>
          <a:p>
            <a:r>
              <a:rPr lang="en-GB" sz="3000" dirty="0" smtClean="0"/>
              <a:t>Enhanced Hyper-threading and Turbo-boost technology</a:t>
            </a:r>
          </a:p>
          <a:p>
            <a:r>
              <a:rPr lang="en-GB" sz="3000" dirty="0" smtClean="0"/>
              <a:t>Larger on-die L3 cache</a:t>
            </a:r>
          </a:p>
          <a:p>
            <a:r>
              <a:rPr lang="en-GB" sz="3000" dirty="0" smtClean="0"/>
              <a:t>Integrated PCI Express 3.0 I/O</a:t>
            </a:r>
          </a:p>
          <a:p>
            <a:pPr lvl="1"/>
            <a:endParaRPr lang="en-GB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/>
              <a:t>March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Xeon E5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System tested: </a:t>
            </a:r>
          </a:p>
          <a:p>
            <a:pPr lvl="1"/>
            <a:r>
              <a:rPr lang="en-GB" dirty="0" smtClean="0"/>
              <a:t>Beta-level white box; Dual-socket server.</a:t>
            </a:r>
          </a:p>
          <a:p>
            <a:pPr lvl="1"/>
            <a:r>
              <a:rPr lang="en-GB" dirty="0" smtClean="0"/>
              <a:t>Xeon E5-2680 @ 2.7 GHz, 8 cores, 130W TDP</a:t>
            </a:r>
          </a:p>
          <a:p>
            <a:pPr lvl="2"/>
            <a:r>
              <a:rPr lang="en-GB" dirty="0" smtClean="0"/>
              <a:t>32 GB memory (1333 MHz)</a:t>
            </a:r>
          </a:p>
          <a:p>
            <a:pPr lvl="2"/>
            <a:r>
              <a:rPr lang="en-GB" dirty="0" smtClean="0"/>
              <a:t>C1 stepping</a:t>
            </a:r>
          </a:p>
          <a:p>
            <a:pPr lvl="1"/>
            <a:r>
              <a:rPr lang="en-GB" dirty="0" smtClean="0"/>
              <a:t>Code name: “Sandy Bridge EP”</a:t>
            </a:r>
          </a:p>
          <a:p>
            <a:r>
              <a:rPr lang="en-GB" dirty="0" smtClean="0"/>
              <a:t>Benchmarks used:</a:t>
            </a:r>
          </a:p>
          <a:p>
            <a:pPr lvl="1"/>
            <a:r>
              <a:rPr lang="en-GB" dirty="0" smtClean="0"/>
              <a:t>HEPSPEC</a:t>
            </a:r>
          </a:p>
          <a:p>
            <a:pPr lvl="1"/>
            <a:r>
              <a:rPr lang="en-GB" dirty="0" smtClean="0"/>
              <a:t>HEPSPEC/W</a:t>
            </a:r>
          </a:p>
          <a:p>
            <a:pPr lvl="1"/>
            <a:r>
              <a:rPr lang="en-GB" dirty="0" smtClean="0"/>
              <a:t>MT-Geant4</a:t>
            </a:r>
          </a:p>
          <a:p>
            <a:pPr lvl="1"/>
            <a:r>
              <a:rPr lang="en-GB" dirty="0" err="1" smtClean="0"/>
              <a:t>MLfit</a:t>
            </a: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/>
              <a:t>March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5014"/>
            <a:ext cx="8064896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HEPSPEC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1584176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Throughput test from SPEC 2006</a:t>
            </a:r>
          </a:p>
          <a:p>
            <a:pPr lvl="1"/>
            <a:r>
              <a:rPr lang="en-GB" sz="2400" dirty="0" smtClean="0"/>
              <a:t>All the C++ jobs (INT as well as FP); As many copies as cores</a:t>
            </a:r>
          </a:p>
          <a:p>
            <a:pPr lvl="1"/>
            <a:r>
              <a:rPr lang="en-GB" sz="2400" dirty="0" smtClean="0"/>
              <a:t>Scientific Linux CERN (SLC) 5.7/</a:t>
            </a:r>
            <a:r>
              <a:rPr lang="en-GB" sz="2400" dirty="0" err="1" smtClean="0"/>
              <a:t>gcc</a:t>
            </a:r>
            <a:r>
              <a:rPr lang="en-GB" sz="2400" dirty="0" smtClean="0"/>
              <a:t> 4.1.2/64-bit mode/Turbo off/SMT on</a:t>
            </a:r>
          </a:p>
          <a:p>
            <a:pPr lvl="1"/>
            <a:r>
              <a:rPr lang="en-GB" sz="2400" dirty="0" smtClean="0"/>
              <a:t>Compared to 6-core “</a:t>
            </a:r>
            <a:r>
              <a:rPr lang="en-GB" sz="2400" dirty="0" err="1" smtClean="0"/>
              <a:t>Westmere</a:t>
            </a:r>
            <a:r>
              <a:rPr lang="en-GB" sz="2400" dirty="0" smtClean="0"/>
              <a:t>-EP” Xeon X5670 (@2.93 GHz)</a:t>
            </a:r>
          </a:p>
          <a:p>
            <a:pPr lvl="2"/>
            <a:r>
              <a:rPr lang="en-GB" sz="2000" dirty="0" smtClean="0"/>
              <a:t>Frequency-scaled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/>
              <a:t>March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54B6-DACD-4C00-BB03-9AF207900CA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SPEC_E5-2680-x5670_co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762113" cy="357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580112" y="3075925"/>
            <a:ext cx="35157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Using only the “real” cores: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Speed-up per core:		1.2x</a:t>
            </a:r>
          </a:p>
          <a:p>
            <a:r>
              <a:rPr lang="en-GB" u="sng" dirty="0" smtClean="0">
                <a:solidFill>
                  <a:schemeClr val="bg1"/>
                </a:solidFill>
              </a:rPr>
              <a:t>Core count: 		1.33x</a:t>
            </a:r>
          </a:p>
          <a:p>
            <a:r>
              <a:rPr lang="en-GB" u="sng" dirty="0" smtClean="0">
                <a:solidFill>
                  <a:schemeClr val="bg1"/>
                </a:solidFill>
              </a:rPr>
              <a:t>Total: 			1.6x</a:t>
            </a:r>
          </a:p>
          <a:p>
            <a:endParaRPr lang="en-GB" u="sng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SMT gain (for both):	1.23x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1532" y="4350356"/>
            <a:ext cx="144016" cy="130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037710" y="3429000"/>
            <a:ext cx="144016" cy="130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148064" y="2876088"/>
            <a:ext cx="144016" cy="130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93722" y="2876088"/>
            <a:ext cx="2115996" cy="30429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8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790</Words>
  <Application>Microsoft Office PowerPoint</Application>
  <PresentationFormat>On-screen Show (4:3)</PresentationFormat>
  <Paragraphs>155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 evaluation of the Intel Xeon E5 Processor Series</vt:lpstr>
      <vt:lpstr>PowerPoint Presentation</vt:lpstr>
      <vt:lpstr>Intense data pressure creates strong demand for computing</vt:lpstr>
      <vt:lpstr>The Worldwide LHC Computing Grid</vt:lpstr>
      <vt:lpstr>The CERN openlab</vt:lpstr>
      <vt:lpstr>Benchmarking: A complex affair</vt:lpstr>
      <vt:lpstr>Xeon E5 in some detail</vt:lpstr>
      <vt:lpstr>Our Xeon E5 testing</vt:lpstr>
      <vt:lpstr>HEPSPEC</vt:lpstr>
      <vt:lpstr>Energy efficiency</vt:lpstr>
      <vt:lpstr>HEPSPEC/Watt</vt:lpstr>
      <vt:lpstr>MT Geant4</vt:lpstr>
      <vt:lpstr>MLFit</vt:lpstr>
      <vt:lpstr>Conclusion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Andrzej Nowak</dc:creator>
  <cp:lastModifiedBy>Sverre Jarp</cp:lastModifiedBy>
  <cp:revision>239</cp:revision>
  <dcterms:created xsi:type="dcterms:W3CDTF">2012-02-22T11:15:15Z</dcterms:created>
  <dcterms:modified xsi:type="dcterms:W3CDTF">2012-03-07T06:43:51Z</dcterms:modified>
</cp:coreProperties>
</file>