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1"/>
  </p:sldMasterIdLst>
  <p:notesMasterIdLst>
    <p:notesMasterId r:id="rId20"/>
  </p:notesMasterIdLst>
  <p:handoutMasterIdLst>
    <p:handoutMasterId r:id="rId21"/>
  </p:handoutMasterIdLst>
  <p:sldIdLst>
    <p:sldId id="256" r:id="rId2"/>
    <p:sldId id="345" r:id="rId3"/>
    <p:sldId id="318" r:id="rId4"/>
    <p:sldId id="342" r:id="rId5"/>
    <p:sldId id="346" r:id="rId6"/>
    <p:sldId id="320" r:id="rId7"/>
    <p:sldId id="341" r:id="rId8"/>
    <p:sldId id="347" r:id="rId9"/>
    <p:sldId id="306" r:id="rId10"/>
    <p:sldId id="300" r:id="rId11"/>
    <p:sldId id="267" r:id="rId12"/>
    <p:sldId id="343" r:id="rId13"/>
    <p:sldId id="348" r:id="rId14"/>
    <p:sldId id="321" r:id="rId15"/>
    <p:sldId id="336" r:id="rId16"/>
    <p:sldId id="337" r:id="rId17"/>
    <p:sldId id="349" r:id="rId18"/>
    <p:sldId id="313" r:id="rId19"/>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a:ea typeface="+mn-ea"/>
        <a:cs typeface="+mn-cs"/>
      </a:defRPr>
    </a:lvl1pPr>
    <a:lvl2pPr marL="457200" algn="l" rtl="0" fontAlgn="base">
      <a:spcBef>
        <a:spcPct val="0"/>
      </a:spcBef>
      <a:spcAft>
        <a:spcPct val="0"/>
      </a:spcAft>
      <a:defRPr sz="2400" kern="1200">
        <a:solidFill>
          <a:schemeClr val="tx1"/>
        </a:solidFill>
        <a:latin typeface="Times"/>
        <a:ea typeface="+mn-ea"/>
        <a:cs typeface="+mn-cs"/>
      </a:defRPr>
    </a:lvl2pPr>
    <a:lvl3pPr marL="914400" algn="l" rtl="0" fontAlgn="base">
      <a:spcBef>
        <a:spcPct val="0"/>
      </a:spcBef>
      <a:spcAft>
        <a:spcPct val="0"/>
      </a:spcAft>
      <a:defRPr sz="2400" kern="1200">
        <a:solidFill>
          <a:schemeClr val="tx1"/>
        </a:solidFill>
        <a:latin typeface="Times"/>
        <a:ea typeface="+mn-ea"/>
        <a:cs typeface="+mn-cs"/>
      </a:defRPr>
    </a:lvl3pPr>
    <a:lvl4pPr marL="1371600" algn="l" rtl="0" fontAlgn="base">
      <a:spcBef>
        <a:spcPct val="0"/>
      </a:spcBef>
      <a:spcAft>
        <a:spcPct val="0"/>
      </a:spcAft>
      <a:defRPr sz="2400" kern="1200">
        <a:solidFill>
          <a:schemeClr val="tx1"/>
        </a:solidFill>
        <a:latin typeface="Times"/>
        <a:ea typeface="+mn-ea"/>
        <a:cs typeface="+mn-cs"/>
      </a:defRPr>
    </a:lvl4pPr>
    <a:lvl5pPr marL="1828800" algn="l" rtl="0" fontAlgn="base">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706" autoAdjust="0"/>
  </p:normalViewPr>
  <p:slideViewPr>
    <p:cSldViewPr snapToGrid="0" snapToObjects="1">
      <p:cViewPr>
        <p:scale>
          <a:sx n="75" d="100"/>
          <a:sy n="75" d="100"/>
        </p:scale>
        <p:origin x="-344" y="3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8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2BF51A-BC35-F14E-BC66-FF522DAE7937}" type="datetimeFigureOut">
              <a:rPr lang="en-US" smtClean="0"/>
              <a:pPr/>
              <a:t>09/06/15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08DE46-4624-4440-95B4-A20D3BEE6409}" type="slidenum">
              <a:rPr lang="en-US" smtClean="0"/>
              <a:pPr/>
              <a:t>‹#›</a:t>
            </a:fld>
            <a:endParaRPr lang="en-US"/>
          </a:p>
        </p:txBody>
      </p:sp>
    </p:spTree>
    <p:extLst>
      <p:ext uri="{BB962C8B-B14F-4D97-AF65-F5344CB8AC3E}">
        <p14:creationId xmlns:p14="http://schemas.microsoft.com/office/powerpoint/2010/main" val="40811870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5A9EF2-06C6-404E-B093-3ABF8D61EF37}" type="datetimeFigureOut">
              <a:rPr lang="en-US" smtClean="0"/>
              <a:pPr/>
              <a:t>09/06/15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304DEE-ABF8-FD4A-987E-DF578A7DEA3B}" type="slidenum">
              <a:rPr lang="en-US" smtClean="0"/>
              <a:pPr/>
              <a:t>‹#›</a:t>
            </a:fld>
            <a:endParaRPr lang="en-US"/>
          </a:p>
        </p:txBody>
      </p:sp>
    </p:spTree>
    <p:extLst>
      <p:ext uri="{BB962C8B-B14F-4D97-AF65-F5344CB8AC3E}">
        <p14:creationId xmlns:p14="http://schemas.microsoft.com/office/powerpoint/2010/main" val="8876113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ゴシック" pitchFamily="-92" charset="-128"/>
              </a:defRPr>
            </a:lvl1pPr>
            <a:lvl2pPr marL="37931725" indent="-37474525" eaLnBrk="0" hangingPunct="0">
              <a:defRPr sz="2400">
                <a:solidFill>
                  <a:schemeClr val="tx1"/>
                </a:solidFill>
                <a:latin typeface="Century Gothic" charset="0"/>
                <a:ea typeface="MS Pゴシック" pitchFamily="-92" charset="-128"/>
              </a:defRPr>
            </a:lvl2pPr>
            <a:lvl3pPr eaLnBrk="0" hangingPunct="0">
              <a:defRPr sz="2400">
                <a:solidFill>
                  <a:schemeClr val="tx1"/>
                </a:solidFill>
                <a:latin typeface="Century Gothic" charset="0"/>
                <a:ea typeface="MS Pゴシック" pitchFamily="-92" charset="-128"/>
              </a:defRPr>
            </a:lvl3pPr>
            <a:lvl4pPr eaLnBrk="0" hangingPunct="0">
              <a:defRPr sz="2400">
                <a:solidFill>
                  <a:schemeClr val="tx1"/>
                </a:solidFill>
                <a:latin typeface="Century Gothic" charset="0"/>
                <a:ea typeface="MS Pゴシック" pitchFamily="-92" charset="-128"/>
              </a:defRPr>
            </a:lvl4pPr>
            <a:lvl5pPr eaLnBrk="0" hangingPunct="0">
              <a:defRPr sz="2400">
                <a:solidFill>
                  <a:schemeClr val="tx1"/>
                </a:solidFill>
                <a:latin typeface="Century Gothic" charset="0"/>
                <a:ea typeface="MS Pゴシック" pitchFamily="-92" charset="-128"/>
              </a:defRPr>
            </a:lvl5pPr>
            <a:lvl6pPr marL="457200" eaLnBrk="0" fontAlgn="base" hangingPunct="0">
              <a:spcBef>
                <a:spcPct val="0"/>
              </a:spcBef>
              <a:spcAft>
                <a:spcPct val="0"/>
              </a:spcAft>
              <a:defRPr sz="2400">
                <a:solidFill>
                  <a:schemeClr val="tx1"/>
                </a:solidFill>
                <a:latin typeface="Century Gothic" charset="0"/>
                <a:ea typeface="MS Pゴシック" pitchFamily="-92" charset="-128"/>
              </a:defRPr>
            </a:lvl6pPr>
            <a:lvl7pPr marL="914400" eaLnBrk="0" fontAlgn="base" hangingPunct="0">
              <a:spcBef>
                <a:spcPct val="0"/>
              </a:spcBef>
              <a:spcAft>
                <a:spcPct val="0"/>
              </a:spcAft>
              <a:defRPr sz="2400">
                <a:solidFill>
                  <a:schemeClr val="tx1"/>
                </a:solidFill>
                <a:latin typeface="Century Gothic" charset="0"/>
                <a:ea typeface="MS Pゴシック" pitchFamily="-92" charset="-128"/>
              </a:defRPr>
            </a:lvl7pPr>
            <a:lvl8pPr marL="1371600" eaLnBrk="0" fontAlgn="base" hangingPunct="0">
              <a:spcBef>
                <a:spcPct val="0"/>
              </a:spcBef>
              <a:spcAft>
                <a:spcPct val="0"/>
              </a:spcAft>
              <a:defRPr sz="2400">
                <a:solidFill>
                  <a:schemeClr val="tx1"/>
                </a:solidFill>
                <a:latin typeface="Century Gothic" charset="0"/>
                <a:ea typeface="MS Pゴシック" pitchFamily="-92" charset="-128"/>
              </a:defRPr>
            </a:lvl8pPr>
            <a:lvl9pPr marL="1828800" eaLnBrk="0" fontAlgn="base" hangingPunct="0">
              <a:spcBef>
                <a:spcPct val="0"/>
              </a:spcBef>
              <a:spcAft>
                <a:spcPct val="0"/>
              </a:spcAft>
              <a:defRPr sz="2400">
                <a:solidFill>
                  <a:schemeClr val="tx1"/>
                </a:solidFill>
                <a:latin typeface="Century Gothic" charset="0"/>
                <a:ea typeface="MS Pゴシック" pitchFamily="-92" charset="-128"/>
              </a:defRPr>
            </a:lvl9pPr>
          </a:lstStyle>
          <a:p>
            <a:fld id="{59E11892-876B-49BB-AEC6-3D2152AC93A1}" type="slidenum">
              <a:rPr lang="en-GB" altLang="en-US" sz="1200">
                <a:latin typeface="Times" charset="0"/>
              </a:rPr>
              <a:pPr/>
              <a:t>3</a:t>
            </a:fld>
            <a:endParaRPr lang="en-GB" altLang="en-US" sz="1200">
              <a:latin typeface="Times"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Each LHC experiment (detector) consists of millions of sensors. The particles created by the LHC will create a signal in these sensors. A new signal will be available in every sensor 40.000.000 / second, because this is how often a new collision will be produced in the LHC</a:t>
            </a:r>
          </a:p>
          <a:p>
            <a:pPr eaLnBrk="1" hangingPunct="1"/>
            <a:endParaRPr lang="en-US" altLang="en-US" smtClean="0"/>
          </a:p>
          <a:p>
            <a:pPr eaLnBrk="1" hangingPunct="1"/>
            <a:r>
              <a:rPr lang="en-US" altLang="en-US" smtClean="0"/>
              <a:t>The detector can be thought of as a giant 3-D, ultra-high-speed camera, which takes a snapshot of the collision 40.000.000 times a second. Compare this to a contemporary high-resolution digital camera: At 10 Megapixels, the raw picture will have 3 x 10.000.000 = approximately 30 Megabytes. The 3 comes from the 3 primary colours which will be measured for each of the 10.000.000 pixels. This enormous size is the reason why only professional photographers store the picture in raw format. For hobby use the pictures are on the fly compressed. </a:t>
            </a:r>
          </a:p>
          <a:p>
            <a:pPr eaLnBrk="1" hangingPunct="1"/>
            <a:endParaRPr lang="en-US" altLang="en-US" smtClean="0"/>
          </a:p>
          <a:p>
            <a:pPr eaLnBrk="1" hangingPunct="1"/>
            <a:r>
              <a:rPr lang="en-US" altLang="en-US" smtClean="0"/>
              <a:t>The cameras which are the LHC experiments face the additional challenge that they have to “take a picture” 40.000.000 a second. And the picture is too complicated to be simply compressed. </a:t>
            </a:r>
          </a:p>
          <a:p>
            <a:pPr eaLnBrk="1" hangingPunct="1"/>
            <a:endParaRPr lang="en-US" altLang="en-US" smtClean="0"/>
          </a:p>
          <a:p>
            <a:pPr eaLnBrk="1" hangingPunct="1"/>
            <a:r>
              <a:rPr lang="en-US" altLang="en-US" smtClean="0"/>
              <a:t>600 Terabytes correspond to a 100 m high stack of standard DVD (1/3 of the height of the Eiffel Tower)</a:t>
            </a:r>
          </a:p>
        </p:txBody>
      </p:sp>
    </p:spTree>
    <p:extLst>
      <p:ext uri="{BB962C8B-B14F-4D97-AF65-F5344CB8AC3E}">
        <p14:creationId xmlns:p14="http://schemas.microsoft.com/office/powerpoint/2010/main" val="2206813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90000"/>
              </a:lnSpc>
            </a:pPr>
            <a:r>
              <a:rPr lang="en-US" altLang="en-US" smtClean="0"/>
              <a:t>No single computer or electronical system can process the enormous amount of data produced in the LHC experiments. </a:t>
            </a:r>
          </a:p>
          <a:p>
            <a:pPr eaLnBrk="1" hangingPunct="1">
              <a:lnSpc>
                <a:spcPct val="90000"/>
              </a:lnSpc>
            </a:pPr>
            <a:endParaRPr lang="en-US" altLang="en-US" smtClean="0"/>
          </a:p>
          <a:p>
            <a:pPr eaLnBrk="1" hangingPunct="1">
              <a:lnSpc>
                <a:spcPct val="90000"/>
              </a:lnSpc>
            </a:pPr>
            <a:r>
              <a:rPr lang="en-US" altLang="en-US" smtClean="0"/>
              <a:t>A divide and conquer approach is used.</a:t>
            </a:r>
          </a:p>
          <a:p>
            <a:pPr eaLnBrk="1" hangingPunct="1">
              <a:lnSpc>
                <a:spcPct val="90000"/>
              </a:lnSpc>
            </a:pPr>
            <a:endParaRPr lang="en-US" altLang="en-US" smtClean="0"/>
          </a:p>
          <a:p>
            <a:pPr eaLnBrk="1" hangingPunct="1">
              <a:lnSpc>
                <a:spcPct val="90000"/>
              </a:lnSpc>
            </a:pPr>
            <a:r>
              <a:rPr lang="en-US" altLang="en-US" smtClean="0"/>
              <a:t>The many regions of the large LHC experiments are treated separately and in parallel. Sophisticated custom-built electronics (top right-hand picture from ATLAS) is connected to a small part of the detector. From there it reads out the collision data in this region only but 40 Million times a second. Many, many such electronics modules are needed to cover the huge LHC detectors. The bottom left picture shows a small part of the trigger electronics of ATLAS, where in each column there are 40 modules as shown above.</a:t>
            </a:r>
          </a:p>
          <a:p>
            <a:pPr eaLnBrk="1" hangingPunct="1">
              <a:lnSpc>
                <a:spcPct val="90000"/>
              </a:lnSpc>
            </a:pPr>
            <a:endParaRPr lang="en-US" altLang="en-US" smtClean="0"/>
          </a:p>
          <a:p>
            <a:pPr eaLnBrk="1" hangingPunct="1">
              <a:lnSpc>
                <a:spcPct val="90000"/>
              </a:lnSpc>
            </a:pPr>
            <a:r>
              <a:rPr lang="en-US" altLang="en-US" smtClean="0"/>
              <a:t>Since the information is limited, because it only comes from a small segment, only a preliminary decision can be taken. The filtering can only tell the difference between collisions which look quite different to the electronics (to the naked eye they still look the same, of course). </a:t>
            </a:r>
          </a:p>
          <a:p>
            <a:pPr eaLnBrk="1" hangingPunct="1">
              <a:lnSpc>
                <a:spcPct val="90000"/>
              </a:lnSpc>
            </a:pPr>
            <a:endParaRPr lang="en-US" altLang="en-US" smtClean="0"/>
          </a:p>
          <a:p>
            <a:pPr eaLnBrk="1" hangingPunct="1">
              <a:lnSpc>
                <a:spcPct val="90000"/>
              </a:lnSpc>
            </a:pPr>
            <a:r>
              <a:rPr lang="en-US" altLang="en-US" smtClean="0"/>
              <a:t>The number of collisions retained after this step is still enormous: between 100.000 and 1.000.000 every second. But the filtering, which is needed to select the interesting events out of these 100.000 needs to be much more sophisticated.  </a:t>
            </a:r>
          </a:p>
          <a:p>
            <a:pPr eaLnBrk="1" hangingPunct="1">
              <a:lnSpc>
                <a:spcPct val="90000"/>
              </a:lnSpc>
            </a:pPr>
            <a:endParaRPr lang="en-US" altLang="en-US" smtClean="0"/>
          </a:p>
          <a:p>
            <a:pPr eaLnBrk="1" hangingPunct="1">
              <a:lnSpc>
                <a:spcPct val="90000"/>
              </a:lnSpc>
            </a:pPr>
            <a:endParaRPr lang="en-US" altLang="en-US"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ゴシック" pitchFamily="-92" charset="-128"/>
              </a:defRPr>
            </a:lvl1pPr>
            <a:lvl2pPr marL="37931725" indent="-37474525" eaLnBrk="0" hangingPunct="0">
              <a:defRPr sz="2400">
                <a:solidFill>
                  <a:schemeClr val="tx1"/>
                </a:solidFill>
                <a:latin typeface="Century Gothic" charset="0"/>
                <a:ea typeface="MS Pゴシック" pitchFamily="-92" charset="-128"/>
              </a:defRPr>
            </a:lvl2pPr>
            <a:lvl3pPr eaLnBrk="0" hangingPunct="0">
              <a:defRPr sz="2400">
                <a:solidFill>
                  <a:schemeClr val="tx1"/>
                </a:solidFill>
                <a:latin typeface="Century Gothic" charset="0"/>
                <a:ea typeface="MS Pゴシック" pitchFamily="-92" charset="-128"/>
              </a:defRPr>
            </a:lvl3pPr>
            <a:lvl4pPr eaLnBrk="0" hangingPunct="0">
              <a:defRPr sz="2400">
                <a:solidFill>
                  <a:schemeClr val="tx1"/>
                </a:solidFill>
                <a:latin typeface="Century Gothic" charset="0"/>
                <a:ea typeface="MS Pゴシック" pitchFamily="-92" charset="-128"/>
              </a:defRPr>
            </a:lvl4pPr>
            <a:lvl5pPr eaLnBrk="0" hangingPunct="0">
              <a:defRPr sz="2400">
                <a:solidFill>
                  <a:schemeClr val="tx1"/>
                </a:solidFill>
                <a:latin typeface="Century Gothic" charset="0"/>
                <a:ea typeface="MS Pゴシック" pitchFamily="-92" charset="-128"/>
              </a:defRPr>
            </a:lvl5pPr>
            <a:lvl6pPr marL="457200" eaLnBrk="0" fontAlgn="base" hangingPunct="0">
              <a:spcBef>
                <a:spcPct val="0"/>
              </a:spcBef>
              <a:spcAft>
                <a:spcPct val="0"/>
              </a:spcAft>
              <a:defRPr sz="2400">
                <a:solidFill>
                  <a:schemeClr val="tx1"/>
                </a:solidFill>
                <a:latin typeface="Century Gothic" charset="0"/>
                <a:ea typeface="MS Pゴシック" pitchFamily="-92" charset="-128"/>
              </a:defRPr>
            </a:lvl6pPr>
            <a:lvl7pPr marL="914400" eaLnBrk="0" fontAlgn="base" hangingPunct="0">
              <a:spcBef>
                <a:spcPct val="0"/>
              </a:spcBef>
              <a:spcAft>
                <a:spcPct val="0"/>
              </a:spcAft>
              <a:defRPr sz="2400">
                <a:solidFill>
                  <a:schemeClr val="tx1"/>
                </a:solidFill>
                <a:latin typeface="Century Gothic" charset="0"/>
                <a:ea typeface="MS Pゴシック" pitchFamily="-92" charset="-128"/>
              </a:defRPr>
            </a:lvl7pPr>
            <a:lvl8pPr marL="1371600" eaLnBrk="0" fontAlgn="base" hangingPunct="0">
              <a:spcBef>
                <a:spcPct val="0"/>
              </a:spcBef>
              <a:spcAft>
                <a:spcPct val="0"/>
              </a:spcAft>
              <a:defRPr sz="2400">
                <a:solidFill>
                  <a:schemeClr val="tx1"/>
                </a:solidFill>
                <a:latin typeface="Century Gothic" charset="0"/>
                <a:ea typeface="MS Pゴシック" pitchFamily="-92" charset="-128"/>
              </a:defRPr>
            </a:lvl8pPr>
            <a:lvl9pPr marL="1828800" eaLnBrk="0" fontAlgn="base" hangingPunct="0">
              <a:spcBef>
                <a:spcPct val="0"/>
              </a:spcBef>
              <a:spcAft>
                <a:spcPct val="0"/>
              </a:spcAft>
              <a:defRPr sz="2400">
                <a:solidFill>
                  <a:schemeClr val="tx1"/>
                </a:solidFill>
                <a:latin typeface="Century Gothic" charset="0"/>
                <a:ea typeface="MS Pゴシック" pitchFamily="-92" charset="-128"/>
              </a:defRPr>
            </a:lvl9pPr>
          </a:lstStyle>
          <a:p>
            <a:fld id="{1855B4F7-68A4-4C48-883D-847AF11EDAC8}" type="slidenum">
              <a:rPr lang="en-GB" altLang="en-US" sz="1200">
                <a:latin typeface="Times" charset="0"/>
              </a:rPr>
              <a:pPr/>
              <a:t>6</a:t>
            </a:fld>
            <a:endParaRPr lang="en-GB" altLang="en-US" sz="1200">
              <a:latin typeface="Times" charset="0"/>
            </a:endParaRPr>
          </a:p>
        </p:txBody>
      </p:sp>
    </p:spTree>
    <p:extLst>
      <p:ext uri="{BB962C8B-B14F-4D97-AF65-F5344CB8AC3E}">
        <p14:creationId xmlns:p14="http://schemas.microsoft.com/office/powerpoint/2010/main" val="154497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To find the Higgs Boson or other rare events among the remaining 100.000 or so collisions we need the collected knowledge of the physicists working at LHC. All this physics knowledge brought together over generations is incorporated in huge, highly sophisticated computer programs, which despite their size  take only a fraction of a second to run on a modern computer. </a:t>
            </a:r>
          </a:p>
          <a:p>
            <a:pPr eaLnBrk="1" hangingPunct="1"/>
            <a:endParaRPr lang="en-US" altLang="en-US" smtClean="0"/>
          </a:p>
          <a:p>
            <a:pPr eaLnBrk="1" hangingPunct="1"/>
            <a:r>
              <a:rPr lang="en-US" altLang="en-US" smtClean="0"/>
              <a:t>These programs will select the most promising collisions. The selected collisions will be written to permanent storage and kept for further analysis by physicists.</a:t>
            </a:r>
          </a:p>
          <a:p>
            <a:pPr eaLnBrk="1" hangingPunct="1"/>
            <a:endParaRPr lang="en-US" altLang="en-US" smtClean="0"/>
          </a:p>
          <a:p>
            <a:pPr eaLnBrk="1" hangingPunct="1"/>
            <a:r>
              <a:rPr lang="en-US" altLang="en-US" smtClean="0"/>
              <a:t>Despite the speed of the algorithms a huge number of computers is required to perform this selection, because so many collisions need to be decided upon every second.</a:t>
            </a:r>
          </a:p>
          <a:p>
            <a:pPr eaLnBrk="1" hangingPunct="1"/>
            <a:endParaRPr lang="en-US" alt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ゴシック" pitchFamily="-92" charset="-128"/>
              </a:defRPr>
            </a:lvl1pPr>
            <a:lvl2pPr marL="37931725" indent="-37474525" eaLnBrk="0" hangingPunct="0">
              <a:defRPr sz="2400">
                <a:solidFill>
                  <a:schemeClr val="tx1"/>
                </a:solidFill>
                <a:latin typeface="Century Gothic" charset="0"/>
                <a:ea typeface="MS Pゴシック" pitchFamily="-92" charset="-128"/>
              </a:defRPr>
            </a:lvl2pPr>
            <a:lvl3pPr eaLnBrk="0" hangingPunct="0">
              <a:defRPr sz="2400">
                <a:solidFill>
                  <a:schemeClr val="tx1"/>
                </a:solidFill>
                <a:latin typeface="Century Gothic" charset="0"/>
                <a:ea typeface="MS Pゴシック" pitchFamily="-92" charset="-128"/>
              </a:defRPr>
            </a:lvl3pPr>
            <a:lvl4pPr eaLnBrk="0" hangingPunct="0">
              <a:defRPr sz="2400">
                <a:solidFill>
                  <a:schemeClr val="tx1"/>
                </a:solidFill>
                <a:latin typeface="Century Gothic" charset="0"/>
                <a:ea typeface="MS Pゴシック" pitchFamily="-92" charset="-128"/>
              </a:defRPr>
            </a:lvl4pPr>
            <a:lvl5pPr eaLnBrk="0" hangingPunct="0">
              <a:defRPr sz="2400">
                <a:solidFill>
                  <a:schemeClr val="tx1"/>
                </a:solidFill>
                <a:latin typeface="Century Gothic" charset="0"/>
                <a:ea typeface="MS Pゴシック" pitchFamily="-92" charset="-128"/>
              </a:defRPr>
            </a:lvl5pPr>
            <a:lvl6pPr marL="457200" eaLnBrk="0" fontAlgn="base" hangingPunct="0">
              <a:spcBef>
                <a:spcPct val="0"/>
              </a:spcBef>
              <a:spcAft>
                <a:spcPct val="0"/>
              </a:spcAft>
              <a:defRPr sz="2400">
                <a:solidFill>
                  <a:schemeClr val="tx1"/>
                </a:solidFill>
                <a:latin typeface="Century Gothic" charset="0"/>
                <a:ea typeface="MS Pゴシック" pitchFamily="-92" charset="-128"/>
              </a:defRPr>
            </a:lvl6pPr>
            <a:lvl7pPr marL="914400" eaLnBrk="0" fontAlgn="base" hangingPunct="0">
              <a:spcBef>
                <a:spcPct val="0"/>
              </a:spcBef>
              <a:spcAft>
                <a:spcPct val="0"/>
              </a:spcAft>
              <a:defRPr sz="2400">
                <a:solidFill>
                  <a:schemeClr val="tx1"/>
                </a:solidFill>
                <a:latin typeface="Century Gothic" charset="0"/>
                <a:ea typeface="MS Pゴシック" pitchFamily="-92" charset="-128"/>
              </a:defRPr>
            </a:lvl7pPr>
            <a:lvl8pPr marL="1371600" eaLnBrk="0" fontAlgn="base" hangingPunct="0">
              <a:spcBef>
                <a:spcPct val="0"/>
              </a:spcBef>
              <a:spcAft>
                <a:spcPct val="0"/>
              </a:spcAft>
              <a:defRPr sz="2400">
                <a:solidFill>
                  <a:schemeClr val="tx1"/>
                </a:solidFill>
                <a:latin typeface="Century Gothic" charset="0"/>
                <a:ea typeface="MS Pゴシック" pitchFamily="-92" charset="-128"/>
              </a:defRPr>
            </a:lvl8pPr>
            <a:lvl9pPr marL="1828800" eaLnBrk="0" fontAlgn="base" hangingPunct="0">
              <a:spcBef>
                <a:spcPct val="0"/>
              </a:spcBef>
              <a:spcAft>
                <a:spcPct val="0"/>
              </a:spcAft>
              <a:defRPr sz="2400">
                <a:solidFill>
                  <a:schemeClr val="tx1"/>
                </a:solidFill>
                <a:latin typeface="Century Gothic" charset="0"/>
                <a:ea typeface="MS Pゴシック" pitchFamily="-92" charset="-128"/>
              </a:defRPr>
            </a:lvl9pPr>
          </a:lstStyle>
          <a:p>
            <a:fld id="{B7367449-89E2-49A5-B083-7CBC5BE876C7}" type="slidenum">
              <a:rPr lang="en-GB" altLang="en-US" sz="1200">
                <a:latin typeface="Times" charset="0"/>
              </a:rPr>
              <a:pPr/>
              <a:t>14</a:t>
            </a:fld>
            <a:endParaRPr lang="en-GB" altLang="en-US" sz="1200">
              <a:latin typeface="Times" charset="0"/>
            </a:endParaRPr>
          </a:p>
        </p:txBody>
      </p:sp>
    </p:spTree>
    <p:extLst>
      <p:ext uri="{BB962C8B-B14F-4D97-AF65-F5344CB8AC3E}">
        <p14:creationId xmlns:p14="http://schemas.microsoft.com/office/powerpoint/2010/main" val="128229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rm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rm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rm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rm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rm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r>
              <a:rPr lang="en-US" smtClean="0"/>
              <a:t>Intel/CERN High Throughput Computing Collaboration  openlab Open Day June 2015 - Niko Neufeld CERN</a:t>
            </a:r>
            <a:endParaRPr lang="en-US" dirty="0"/>
          </a:p>
        </p:txBody>
      </p:sp>
      <p:sp>
        <p:nvSpPr>
          <p:cNvPr id="5" name="Slide Number Placeholder 4"/>
          <p:cNvSpPr>
            <a:spLocks noGrp="1"/>
          </p:cNvSpPr>
          <p:nvPr>
            <p:ph type="sldNum" sz="quarter" idx="11"/>
          </p:nvPr>
        </p:nvSpPr>
        <p:spPr>
          <a:xfrm>
            <a:off x="6629185" y="6356350"/>
            <a:ext cx="2133600" cy="365125"/>
          </a:xfrm>
        </p:spPr>
        <p:txBody>
          <a:bodyPr/>
          <a:lstStyle/>
          <a:p>
            <a:fld id="{997F593E-4D65-AC44-A603-FB3151009ECD}" type="slidenum">
              <a:rPr lang="en-US" smtClean="0"/>
              <a:pPr/>
              <a:t>‹#›</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normAutofit/>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normAutofit/>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p>
            <a:r>
              <a:rPr lang="en-US" smtClean="0"/>
              <a:t>Intel/CERN High Throughput Computing Collaboration  openlab Open Day June 2015 - Niko Neufeld CERN</a:t>
            </a:r>
            <a:endParaRPr lang="en-US" dirty="0"/>
          </a:p>
        </p:txBody>
      </p:sp>
      <p:sp>
        <p:nvSpPr>
          <p:cNvPr id="6" name="Slide Number Placeholder 5"/>
          <p:cNvSpPr>
            <a:spLocks noGrp="1"/>
          </p:cNvSpPr>
          <p:nvPr>
            <p:ph type="sldNum" sz="quarter" idx="11"/>
          </p:nvPr>
        </p:nvSpPr>
        <p:spPr/>
        <p:txBody>
          <a:bodyPr/>
          <a:lstStyle/>
          <a:p>
            <a:fld id="{997F593E-4D65-AC44-A603-FB3151009ECD}"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Intel/CERN High Throughput Computing Collaboration  openlab Open Day June 2015 - Niko Neufeld CERN</a:t>
            </a:r>
            <a:endParaRPr lang="en-US" dirty="0"/>
          </a:p>
        </p:txBody>
      </p:sp>
      <p:sp>
        <p:nvSpPr>
          <p:cNvPr id="4" name="Slide Number Placeholder 3"/>
          <p:cNvSpPr>
            <a:spLocks noGrp="1"/>
          </p:cNvSpPr>
          <p:nvPr>
            <p:ph type="sldNum" sz="quarter" idx="11"/>
          </p:nvPr>
        </p:nvSpPr>
        <p:spPr/>
        <p:txBody>
          <a:bodyPr/>
          <a:lstStyle/>
          <a:p>
            <a:fld id="{997F593E-4D65-AC44-A603-FB3151009ECD}"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Intel/CERN High Throughput Computing Collaboration  openlab Open Day June 2015 - Niko Neufeld CERN</a:t>
            </a:r>
            <a:endParaRPr lang="en-US" dirty="0"/>
          </a:p>
        </p:txBody>
      </p:sp>
      <p:sp>
        <p:nvSpPr>
          <p:cNvPr id="3" name="Slide Number Placeholder 2"/>
          <p:cNvSpPr>
            <a:spLocks noGrp="1"/>
          </p:cNvSpPr>
          <p:nvPr>
            <p:ph type="sldNum" sz="quarter" idx="11"/>
          </p:nvPr>
        </p:nvSpPr>
        <p:spPr/>
        <p:txBody>
          <a:bodyPr/>
          <a:lstStyle/>
          <a:p>
            <a:fld id="{997F593E-4D65-AC44-A603-FB3151009ECD}" type="slidenum">
              <a:rPr lang="en-US" smtClean="0"/>
              <a:pPr/>
              <a:t>‹#›</a:t>
            </a:fld>
            <a:endParaRPr lang="en-US"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9" Type="http://schemas.openxmlformats.org/officeDocument/2006/relationships/image" Target="../media/image2.png"/><Relationship Id="rId10" Type="http://schemas.openxmlformats.org/officeDocument/2006/relationships/image" Target="../media/image3.png"/><Relationship Id="rId11"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3"/>
          </p:nvPr>
        </p:nvSpPr>
        <p:spPr>
          <a:xfrm>
            <a:off x="2222500" y="6356350"/>
            <a:ext cx="3797300" cy="365125"/>
          </a:xfrm>
          <a:prstGeom prst="rect">
            <a:avLst/>
          </a:prstGeom>
        </p:spPr>
        <p:txBody>
          <a:bodyPr vert="horz" lIns="91440" tIns="45720" rIns="91440" bIns="45720" rtlCol="0" anchor="ctr"/>
          <a:lstStyle>
            <a:lvl1pPr algn="ctr">
              <a:defRPr sz="1200">
                <a:solidFill>
                  <a:schemeClr val="tx1">
                    <a:tint val="75000"/>
                  </a:schemeClr>
                </a:solidFill>
                <a:latin typeface="Calibri"/>
                <a:cs typeface="Calibri"/>
              </a:defRPr>
            </a:lvl1pPr>
          </a:lstStyle>
          <a:p>
            <a:r>
              <a:rPr lang="en-US" smtClean="0"/>
              <a:t>Intel/CERN High Throughput Computing Collaboration  openlab Open Day June 2015 - Niko Neufeld CERN</a:t>
            </a:r>
            <a:endParaRPr lang="en-US" dirty="0"/>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a:cs typeface="Calibri"/>
              </a:defRPr>
            </a:lvl1pPr>
          </a:lstStyle>
          <a:p>
            <a:fld id="{997F593E-4D65-AC44-A603-FB3151009ECD}" type="slidenum">
              <a:rPr lang="en-US" smtClean="0"/>
              <a:pPr/>
              <a:t>‹#›</a:t>
            </a:fld>
            <a:endParaRPr lang="en-US" dirty="0"/>
          </a:p>
        </p:txBody>
      </p:sp>
      <p:pic>
        <p:nvPicPr>
          <p:cNvPr id="4" name="Picture 3" descr="Cern_Logo.png"/>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54414" y="6130515"/>
            <a:ext cx="745634" cy="745634"/>
          </a:xfrm>
          <a:prstGeom prst="rect">
            <a:avLst/>
          </a:prstGeom>
        </p:spPr>
      </p:pic>
    </p:spTree>
  </p:cSld>
  <p:clrMap bg1="dk1" tx1="lt1" bg2="dk2" tx2="lt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1" r:id="rId5"/>
    <p:sldLayoutId id="2147483682" r:id="rId6"/>
  </p:sldLayoutIdLst>
  <p:transition xmlns:p14="http://schemas.microsoft.com/office/powerpoint/2010/main">
    <p:fade/>
  </p:transition>
  <p:timing>
    <p:tnLst>
      <p:par>
        <p:cTn xmlns:p14="http://schemas.microsoft.com/office/powerpoint/2010/mai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hyperlink" Target="mailto:niko.neufeld@cern.ch"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png"/><Relationship Id="rId6" Type="http://schemas.openxmlformats.org/officeDocument/2006/relationships/image" Target="../media/image11.wmf"/><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High Throughput Computing Collaboration</a:t>
            </a:r>
            <a:br>
              <a:rPr lang="en-US" dirty="0" smtClean="0"/>
            </a:br>
            <a:r>
              <a:rPr lang="en-US" sz="4900" dirty="0" smtClean="0"/>
              <a:t>A CERN </a:t>
            </a:r>
            <a:r>
              <a:rPr lang="en-US" sz="4900" dirty="0" err="1" smtClean="0"/>
              <a:t>openlab</a:t>
            </a:r>
            <a:r>
              <a:rPr lang="en-US" sz="4900" dirty="0" smtClean="0"/>
              <a:t> / Intel collaboration</a:t>
            </a:r>
            <a:endParaRPr lang="en-US" sz="4900" dirty="0"/>
          </a:p>
        </p:txBody>
      </p:sp>
      <p:sp>
        <p:nvSpPr>
          <p:cNvPr id="3" name="Subtitle 2"/>
          <p:cNvSpPr>
            <a:spLocks noGrp="1"/>
          </p:cNvSpPr>
          <p:nvPr>
            <p:ph type="subTitle" idx="1"/>
          </p:nvPr>
        </p:nvSpPr>
        <p:spPr/>
        <p:txBody>
          <a:bodyPr>
            <a:noAutofit/>
          </a:bodyPr>
          <a:lstStyle/>
          <a:p>
            <a:r>
              <a:rPr lang="en-US" sz="2800" dirty="0" smtClean="0"/>
              <a:t>Niko Neufeld, CERN/PH-Department</a:t>
            </a:r>
          </a:p>
          <a:p>
            <a:r>
              <a:rPr lang="en-US" sz="2000" dirty="0" smtClean="0">
                <a:hlinkClick r:id="rId2"/>
              </a:rPr>
              <a:t>niko.neufeld@cern.ch</a:t>
            </a:r>
            <a:endParaRPr lang="en-US" sz="2000" dirty="0" smtClean="0"/>
          </a:p>
          <a:p>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4" y="658689"/>
            <a:ext cx="1307955" cy="967887"/>
          </a:xfrm>
          <a:prstGeom prst="rect">
            <a:avLst/>
          </a:prstGeom>
          <a:solidFill>
            <a:schemeClr val="tx1"/>
          </a:solidFill>
        </p:spPr>
      </p:pic>
      <p:grpSp>
        <p:nvGrpSpPr>
          <p:cNvPr id="10" name="Group 9"/>
          <p:cNvGrpSpPr/>
          <p:nvPr/>
        </p:nvGrpSpPr>
        <p:grpSpPr>
          <a:xfrm>
            <a:off x="7924133" y="730515"/>
            <a:ext cx="976058" cy="788064"/>
            <a:chOff x="6760220" y="594699"/>
            <a:chExt cx="2254828" cy="1704109"/>
          </a:xfrm>
        </p:grpSpPr>
        <p:sp>
          <p:nvSpPr>
            <p:cNvPr id="11" name="Rectangle 10"/>
            <p:cNvSpPr>
              <a:spLocks noChangeAspect="1"/>
            </p:cNvSpPr>
            <p:nvPr/>
          </p:nvSpPr>
          <p:spPr bwMode="auto">
            <a:xfrm>
              <a:off x="6760220" y="594699"/>
              <a:ext cx="2254828" cy="1704109"/>
            </a:xfrm>
            <a:prstGeom prst="rect">
              <a:avLst/>
            </a:prstGeom>
            <a:solidFill>
              <a:srgbClr val="FFFF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9727" y="973413"/>
              <a:ext cx="1435814" cy="946680"/>
            </a:xfrm>
            <a:prstGeom prst="rect">
              <a:avLst/>
            </a:prstGeom>
          </p:spPr>
        </p:pic>
      </p:grpSp>
    </p:spTree>
    <p:extLst>
      <p:ext uri="{BB962C8B-B14F-4D97-AF65-F5344CB8AC3E}">
        <p14:creationId xmlns:p14="http://schemas.microsoft.com/office/powerpoint/2010/main" val="357327340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07831"/>
          </a:xfrm>
        </p:spPr>
        <p:txBody>
          <a:bodyPr/>
          <a:lstStyle/>
          <a:p>
            <a:r>
              <a:rPr lang="en-US" sz="3600" dirty="0" smtClean="0">
                <a:latin typeface="Neo Sans Intel Medium" pitchFamily="34" charset="0"/>
              </a:rPr>
              <a:t>Working with full collision data event-building </a:t>
            </a:r>
            <a:endParaRPr lang="en-US" sz="3600" b="0" dirty="0">
              <a:latin typeface="Neo Sans Intel Medium" pitchFamily="34" charset="0"/>
            </a:endParaRPr>
          </a:p>
        </p:txBody>
      </p:sp>
      <p:sp>
        <p:nvSpPr>
          <p:cNvPr id="4" name="Footer Placeholder 3"/>
          <p:cNvSpPr>
            <a:spLocks noGrp="1"/>
          </p:cNvSpPr>
          <p:nvPr>
            <p:ph type="ftr" sz="quarter" idx="10"/>
          </p:nvPr>
        </p:nvSpPr>
        <p:spPr>
          <a:xfrm>
            <a:off x="2852385" y="6451278"/>
            <a:ext cx="3967515" cy="228600"/>
          </a:xfrm>
        </p:spPr>
        <p:txBody>
          <a:bodyPr/>
          <a:lstStyle/>
          <a:p>
            <a:pPr>
              <a:defRPr/>
            </a:pPr>
            <a:r>
              <a:rPr lang="en-US" dirty="0" smtClean="0"/>
              <a:t>Intel/CERN High Throughput Computing Collaboration  </a:t>
            </a:r>
            <a:r>
              <a:rPr lang="en-US" dirty="0" err="1" smtClean="0"/>
              <a:t>openlab</a:t>
            </a:r>
            <a:r>
              <a:rPr lang="en-US" dirty="0" smtClean="0"/>
              <a:t> Open Day June 2015 - Niko Neufeld CERN</a:t>
            </a:r>
            <a:endParaRPr lang="en-US" dirty="0"/>
          </a:p>
        </p:txBody>
      </p:sp>
      <p:sp>
        <p:nvSpPr>
          <p:cNvPr id="8" name="Rounded Rectangle 7"/>
          <p:cNvSpPr/>
          <p:nvPr/>
        </p:nvSpPr>
        <p:spPr>
          <a:xfrm>
            <a:off x="505439" y="1196752"/>
            <a:ext cx="3528392" cy="720080"/>
          </a:xfrm>
          <a:prstGeom prst="roundRect">
            <a:avLst/>
          </a:prstGeom>
          <a:solidFill>
            <a:schemeClr val="tx1">
              <a:lumMod val="75000"/>
            </a:schemeClr>
          </a:solidFill>
          <a:ln>
            <a:solidFill>
              <a:srgbClr val="BFBFB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smtClean="0">
                <a:solidFill>
                  <a:schemeClr val="bg1"/>
                </a:solidFill>
              </a:rPr>
              <a:t>Detector</a:t>
            </a:r>
          </a:p>
        </p:txBody>
      </p:sp>
      <p:sp>
        <p:nvSpPr>
          <p:cNvPr id="9" name="Rounded Rectangle 8"/>
          <p:cNvSpPr/>
          <p:nvPr/>
        </p:nvSpPr>
        <p:spPr>
          <a:xfrm>
            <a:off x="505439" y="2276872"/>
            <a:ext cx="432048" cy="432048"/>
          </a:xfrm>
          <a:prstGeom prst="roundRect">
            <a:avLst/>
          </a:prstGeom>
          <a:solidFill>
            <a:srgbClr val="BFBFBF"/>
          </a:solidFill>
          <a:ln>
            <a:solidFill>
              <a:srgbClr val="BFBFB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normAutofit fontScale="92500" lnSpcReduction="20000"/>
          </a:bodyPr>
          <a:lstStyle/>
          <a:p>
            <a:pPr algn="ctr"/>
            <a:endParaRPr lang="en-US" dirty="0" smtClean="0">
              <a:solidFill>
                <a:schemeClr val="tx1"/>
              </a:solidFill>
            </a:endParaRPr>
          </a:p>
        </p:txBody>
      </p:sp>
      <p:sp>
        <p:nvSpPr>
          <p:cNvPr id="10" name="Rounded Rectangle 9"/>
          <p:cNvSpPr/>
          <p:nvPr/>
        </p:nvSpPr>
        <p:spPr>
          <a:xfrm>
            <a:off x="947774" y="2276872"/>
            <a:ext cx="432048" cy="432048"/>
          </a:xfrm>
          <a:prstGeom prst="roundRect">
            <a:avLst/>
          </a:prstGeom>
          <a:solidFill>
            <a:srgbClr val="BFBFBF"/>
          </a:solidFill>
          <a:ln>
            <a:solidFill>
              <a:srgbClr val="BFBFB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normAutofit fontScale="92500" lnSpcReduction="20000"/>
          </a:bodyPr>
          <a:lstStyle/>
          <a:p>
            <a:pPr algn="ctr"/>
            <a:endParaRPr lang="en-US" dirty="0" smtClean="0">
              <a:solidFill>
                <a:schemeClr val="tx1"/>
              </a:solidFill>
            </a:endParaRPr>
          </a:p>
        </p:txBody>
      </p:sp>
      <p:sp>
        <p:nvSpPr>
          <p:cNvPr id="11" name="Rounded Rectangle 10"/>
          <p:cNvSpPr/>
          <p:nvPr/>
        </p:nvSpPr>
        <p:spPr>
          <a:xfrm>
            <a:off x="1390109" y="2276872"/>
            <a:ext cx="432048" cy="432048"/>
          </a:xfrm>
          <a:prstGeom prst="roundRect">
            <a:avLst/>
          </a:prstGeom>
          <a:solidFill>
            <a:srgbClr val="BFBFBF"/>
          </a:solidFill>
          <a:ln>
            <a:solidFill>
              <a:srgbClr val="BFBFB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normAutofit fontScale="92500" lnSpcReduction="20000"/>
          </a:bodyPr>
          <a:lstStyle/>
          <a:p>
            <a:pPr algn="ctr"/>
            <a:endParaRPr lang="en-US" dirty="0" smtClean="0">
              <a:solidFill>
                <a:schemeClr val="tx1"/>
              </a:solidFill>
            </a:endParaRPr>
          </a:p>
        </p:txBody>
      </p:sp>
      <p:sp>
        <p:nvSpPr>
          <p:cNvPr id="12" name="Rounded Rectangle 11"/>
          <p:cNvSpPr/>
          <p:nvPr/>
        </p:nvSpPr>
        <p:spPr>
          <a:xfrm>
            <a:off x="1832444" y="2276872"/>
            <a:ext cx="432048" cy="432048"/>
          </a:xfrm>
          <a:prstGeom prst="roundRect">
            <a:avLst/>
          </a:prstGeom>
          <a:solidFill>
            <a:srgbClr val="BFBFBF"/>
          </a:solidFill>
          <a:ln>
            <a:solidFill>
              <a:srgbClr val="BFBFB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normAutofit fontScale="92500" lnSpcReduction="20000"/>
          </a:bodyPr>
          <a:lstStyle/>
          <a:p>
            <a:pPr algn="ctr"/>
            <a:endParaRPr lang="en-US" dirty="0" smtClean="0">
              <a:solidFill>
                <a:schemeClr val="tx1"/>
              </a:solidFill>
            </a:endParaRPr>
          </a:p>
        </p:txBody>
      </p:sp>
      <p:sp>
        <p:nvSpPr>
          <p:cNvPr id="13" name="Rounded Rectangle 12"/>
          <p:cNvSpPr/>
          <p:nvPr/>
        </p:nvSpPr>
        <p:spPr>
          <a:xfrm>
            <a:off x="2274779" y="2276872"/>
            <a:ext cx="432048" cy="432048"/>
          </a:xfrm>
          <a:prstGeom prst="roundRect">
            <a:avLst/>
          </a:prstGeom>
          <a:solidFill>
            <a:srgbClr val="BFBFBF"/>
          </a:solidFill>
          <a:ln>
            <a:solidFill>
              <a:srgbClr val="BFBFB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normAutofit fontScale="92500" lnSpcReduction="20000"/>
          </a:bodyPr>
          <a:lstStyle/>
          <a:p>
            <a:pPr algn="ctr"/>
            <a:endParaRPr lang="en-US" dirty="0" smtClean="0">
              <a:solidFill>
                <a:schemeClr val="tx1"/>
              </a:solidFill>
            </a:endParaRPr>
          </a:p>
        </p:txBody>
      </p:sp>
      <p:sp>
        <p:nvSpPr>
          <p:cNvPr id="14" name="Rounded Rectangle 13"/>
          <p:cNvSpPr/>
          <p:nvPr/>
        </p:nvSpPr>
        <p:spPr>
          <a:xfrm>
            <a:off x="2717114" y="2276872"/>
            <a:ext cx="432048" cy="432048"/>
          </a:xfrm>
          <a:prstGeom prst="roundRect">
            <a:avLst/>
          </a:prstGeom>
          <a:solidFill>
            <a:srgbClr val="BFBFBF"/>
          </a:solidFill>
          <a:ln>
            <a:solidFill>
              <a:srgbClr val="BFBFB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normAutofit fontScale="92500" lnSpcReduction="20000"/>
          </a:bodyPr>
          <a:lstStyle/>
          <a:p>
            <a:pPr algn="ctr"/>
            <a:endParaRPr lang="en-US" dirty="0" smtClean="0">
              <a:solidFill>
                <a:schemeClr val="tx1"/>
              </a:solidFill>
            </a:endParaRPr>
          </a:p>
        </p:txBody>
      </p:sp>
      <p:sp>
        <p:nvSpPr>
          <p:cNvPr id="15" name="Rounded Rectangle 14"/>
          <p:cNvSpPr/>
          <p:nvPr/>
        </p:nvSpPr>
        <p:spPr>
          <a:xfrm>
            <a:off x="3159449" y="2276872"/>
            <a:ext cx="432048" cy="432048"/>
          </a:xfrm>
          <a:prstGeom prst="roundRect">
            <a:avLst/>
          </a:prstGeom>
          <a:solidFill>
            <a:srgbClr val="BFBFBF"/>
          </a:solidFill>
          <a:ln>
            <a:solidFill>
              <a:srgbClr val="BFBFB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normAutofit fontScale="92500" lnSpcReduction="20000"/>
          </a:bodyPr>
          <a:lstStyle/>
          <a:p>
            <a:pPr algn="ctr"/>
            <a:endParaRPr lang="en-US" dirty="0" smtClean="0">
              <a:solidFill>
                <a:schemeClr val="tx1"/>
              </a:solidFill>
            </a:endParaRPr>
          </a:p>
        </p:txBody>
      </p:sp>
      <p:sp>
        <p:nvSpPr>
          <p:cNvPr id="16" name="Rounded Rectangle 15"/>
          <p:cNvSpPr/>
          <p:nvPr/>
        </p:nvSpPr>
        <p:spPr>
          <a:xfrm>
            <a:off x="3601783" y="2276872"/>
            <a:ext cx="432048" cy="432048"/>
          </a:xfrm>
          <a:prstGeom prst="roundRect">
            <a:avLst/>
          </a:prstGeom>
          <a:solidFill>
            <a:srgbClr val="BFBFBF"/>
          </a:solidFill>
          <a:ln>
            <a:solidFill>
              <a:srgbClr val="BFBFB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normAutofit fontScale="92500" lnSpcReduction="20000"/>
          </a:bodyPr>
          <a:lstStyle/>
          <a:p>
            <a:pPr algn="ctr"/>
            <a:endParaRPr lang="en-US" dirty="0" smtClean="0">
              <a:solidFill>
                <a:schemeClr val="tx1"/>
              </a:solidFill>
            </a:endParaRPr>
          </a:p>
        </p:txBody>
      </p:sp>
      <p:sp>
        <p:nvSpPr>
          <p:cNvPr id="17" name="Rounded Rectangle 16"/>
          <p:cNvSpPr/>
          <p:nvPr/>
        </p:nvSpPr>
        <p:spPr>
          <a:xfrm>
            <a:off x="505439" y="3068960"/>
            <a:ext cx="3528392" cy="720080"/>
          </a:xfrm>
          <a:prstGeom prst="roundRect">
            <a:avLst/>
          </a:prstGeom>
          <a:solidFill>
            <a:srgbClr val="BFBFBF"/>
          </a:solidFill>
          <a:ln>
            <a:solidFill>
              <a:srgbClr val="BFBFB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smtClean="0">
                <a:solidFill>
                  <a:srgbClr val="000000"/>
                </a:solidFill>
              </a:rPr>
              <a:t>DAQ network</a:t>
            </a:r>
          </a:p>
        </p:txBody>
      </p:sp>
      <p:grpSp>
        <p:nvGrpSpPr>
          <p:cNvPr id="18" name="Group 17"/>
          <p:cNvGrpSpPr/>
          <p:nvPr/>
        </p:nvGrpSpPr>
        <p:grpSpPr>
          <a:xfrm>
            <a:off x="505439" y="5157192"/>
            <a:ext cx="216024" cy="1008112"/>
            <a:chOff x="683568" y="4653136"/>
            <a:chExt cx="216024" cy="1008112"/>
          </a:xfrm>
          <a:solidFill>
            <a:srgbClr val="BFBFBF"/>
          </a:solidFill>
          <a:effectLst>
            <a:outerShdw blurRad="50800" dist="38100" dir="2700000" algn="tl" rotWithShape="0">
              <a:prstClr val="black">
                <a:alpha val="40000"/>
              </a:prstClr>
            </a:outerShdw>
          </a:effectLst>
        </p:grpSpPr>
        <p:sp>
          <p:nvSpPr>
            <p:cNvPr id="19" name="Rounded Rectangle 18"/>
            <p:cNvSpPr/>
            <p:nvPr/>
          </p:nvSpPr>
          <p:spPr>
            <a:xfrm>
              <a:off x="683568" y="465313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20" name="Rounded Rectangle 19"/>
            <p:cNvSpPr/>
            <p:nvPr/>
          </p:nvSpPr>
          <p:spPr>
            <a:xfrm>
              <a:off x="683568" y="501317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21" name="Rounded Rectangle 20"/>
            <p:cNvSpPr/>
            <p:nvPr/>
          </p:nvSpPr>
          <p:spPr>
            <a:xfrm>
              <a:off x="683568" y="537321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grpSp>
      <p:grpSp>
        <p:nvGrpSpPr>
          <p:cNvPr id="22" name="Group 21"/>
          <p:cNvGrpSpPr/>
          <p:nvPr/>
        </p:nvGrpSpPr>
        <p:grpSpPr>
          <a:xfrm>
            <a:off x="806563" y="5157192"/>
            <a:ext cx="216024" cy="1008112"/>
            <a:chOff x="683568" y="4653136"/>
            <a:chExt cx="216024" cy="1008112"/>
          </a:xfrm>
          <a:solidFill>
            <a:srgbClr val="BFBFBF"/>
          </a:solidFill>
          <a:effectLst>
            <a:outerShdw blurRad="50800" dist="38100" dir="2700000" algn="tl" rotWithShape="0">
              <a:prstClr val="black">
                <a:alpha val="40000"/>
              </a:prstClr>
            </a:outerShdw>
          </a:effectLst>
        </p:grpSpPr>
        <p:sp>
          <p:nvSpPr>
            <p:cNvPr id="23" name="Rounded Rectangle 22"/>
            <p:cNvSpPr/>
            <p:nvPr/>
          </p:nvSpPr>
          <p:spPr>
            <a:xfrm>
              <a:off x="683568" y="465313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24" name="Rounded Rectangle 23"/>
            <p:cNvSpPr/>
            <p:nvPr/>
          </p:nvSpPr>
          <p:spPr>
            <a:xfrm>
              <a:off x="683568" y="501317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25" name="Rounded Rectangle 24"/>
            <p:cNvSpPr/>
            <p:nvPr/>
          </p:nvSpPr>
          <p:spPr>
            <a:xfrm>
              <a:off x="683568" y="537321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grpSp>
      <p:grpSp>
        <p:nvGrpSpPr>
          <p:cNvPr id="26" name="Group 25"/>
          <p:cNvGrpSpPr/>
          <p:nvPr/>
        </p:nvGrpSpPr>
        <p:grpSpPr>
          <a:xfrm>
            <a:off x="1107687" y="5157192"/>
            <a:ext cx="216024" cy="1008112"/>
            <a:chOff x="683568" y="4653136"/>
            <a:chExt cx="216024" cy="1008112"/>
          </a:xfrm>
          <a:solidFill>
            <a:srgbClr val="BFBFBF"/>
          </a:solidFill>
          <a:effectLst>
            <a:outerShdw blurRad="50800" dist="38100" dir="2700000" algn="tl" rotWithShape="0">
              <a:prstClr val="black">
                <a:alpha val="40000"/>
              </a:prstClr>
            </a:outerShdw>
          </a:effectLst>
        </p:grpSpPr>
        <p:sp>
          <p:nvSpPr>
            <p:cNvPr id="27" name="Rounded Rectangle 26"/>
            <p:cNvSpPr/>
            <p:nvPr/>
          </p:nvSpPr>
          <p:spPr>
            <a:xfrm>
              <a:off x="683568" y="465313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28" name="Rounded Rectangle 27"/>
            <p:cNvSpPr/>
            <p:nvPr/>
          </p:nvSpPr>
          <p:spPr>
            <a:xfrm>
              <a:off x="683568" y="501317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29" name="Rounded Rectangle 28"/>
            <p:cNvSpPr/>
            <p:nvPr/>
          </p:nvSpPr>
          <p:spPr>
            <a:xfrm>
              <a:off x="683568" y="537321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grpSp>
      <p:grpSp>
        <p:nvGrpSpPr>
          <p:cNvPr id="30" name="Group 29"/>
          <p:cNvGrpSpPr/>
          <p:nvPr/>
        </p:nvGrpSpPr>
        <p:grpSpPr>
          <a:xfrm>
            <a:off x="1408811" y="5157192"/>
            <a:ext cx="216024" cy="1008112"/>
            <a:chOff x="683568" y="4653136"/>
            <a:chExt cx="216024" cy="1008112"/>
          </a:xfrm>
          <a:solidFill>
            <a:srgbClr val="BFBFBF"/>
          </a:solidFill>
          <a:effectLst>
            <a:outerShdw blurRad="50800" dist="38100" dir="2700000" algn="tl" rotWithShape="0">
              <a:prstClr val="black">
                <a:alpha val="40000"/>
              </a:prstClr>
            </a:outerShdw>
          </a:effectLst>
        </p:grpSpPr>
        <p:sp>
          <p:nvSpPr>
            <p:cNvPr id="31" name="Rounded Rectangle 30"/>
            <p:cNvSpPr/>
            <p:nvPr/>
          </p:nvSpPr>
          <p:spPr>
            <a:xfrm>
              <a:off x="683568" y="465313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32" name="Rounded Rectangle 31"/>
            <p:cNvSpPr/>
            <p:nvPr/>
          </p:nvSpPr>
          <p:spPr>
            <a:xfrm>
              <a:off x="683568" y="501317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33" name="Rounded Rectangle 32"/>
            <p:cNvSpPr/>
            <p:nvPr/>
          </p:nvSpPr>
          <p:spPr>
            <a:xfrm>
              <a:off x="683568" y="537321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grpSp>
      <p:grpSp>
        <p:nvGrpSpPr>
          <p:cNvPr id="34" name="Group 33"/>
          <p:cNvGrpSpPr/>
          <p:nvPr/>
        </p:nvGrpSpPr>
        <p:grpSpPr>
          <a:xfrm>
            <a:off x="1709935" y="5157192"/>
            <a:ext cx="216024" cy="1008112"/>
            <a:chOff x="683568" y="4653136"/>
            <a:chExt cx="216024" cy="1008112"/>
          </a:xfrm>
          <a:solidFill>
            <a:srgbClr val="BFBFBF"/>
          </a:solidFill>
          <a:effectLst>
            <a:outerShdw blurRad="50800" dist="38100" dir="2700000" algn="tl" rotWithShape="0">
              <a:prstClr val="black">
                <a:alpha val="40000"/>
              </a:prstClr>
            </a:outerShdw>
          </a:effectLst>
        </p:grpSpPr>
        <p:sp>
          <p:nvSpPr>
            <p:cNvPr id="35" name="Rounded Rectangle 34"/>
            <p:cNvSpPr/>
            <p:nvPr/>
          </p:nvSpPr>
          <p:spPr>
            <a:xfrm>
              <a:off x="683568" y="465313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36" name="Rounded Rectangle 35"/>
            <p:cNvSpPr/>
            <p:nvPr/>
          </p:nvSpPr>
          <p:spPr>
            <a:xfrm>
              <a:off x="683568" y="501317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37" name="Rounded Rectangle 36"/>
            <p:cNvSpPr/>
            <p:nvPr/>
          </p:nvSpPr>
          <p:spPr>
            <a:xfrm>
              <a:off x="683568" y="537321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grpSp>
      <p:grpSp>
        <p:nvGrpSpPr>
          <p:cNvPr id="38" name="Group 37"/>
          <p:cNvGrpSpPr/>
          <p:nvPr/>
        </p:nvGrpSpPr>
        <p:grpSpPr>
          <a:xfrm>
            <a:off x="2011059" y="5157192"/>
            <a:ext cx="216024" cy="1008112"/>
            <a:chOff x="683568" y="4653136"/>
            <a:chExt cx="216024" cy="1008112"/>
          </a:xfrm>
          <a:solidFill>
            <a:srgbClr val="BFBFBF"/>
          </a:solidFill>
          <a:effectLst>
            <a:outerShdw blurRad="50800" dist="38100" dir="2700000" algn="tl" rotWithShape="0">
              <a:prstClr val="black">
                <a:alpha val="40000"/>
              </a:prstClr>
            </a:outerShdw>
          </a:effectLst>
        </p:grpSpPr>
        <p:sp>
          <p:nvSpPr>
            <p:cNvPr id="39" name="Rounded Rectangle 38"/>
            <p:cNvSpPr/>
            <p:nvPr/>
          </p:nvSpPr>
          <p:spPr>
            <a:xfrm>
              <a:off x="683568" y="465313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40" name="Rounded Rectangle 39"/>
            <p:cNvSpPr/>
            <p:nvPr/>
          </p:nvSpPr>
          <p:spPr>
            <a:xfrm>
              <a:off x="683568" y="501317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41" name="Rounded Rectangle 40"/>
            <p:cNvSpPr/>
            <p:nvPr/>
          </p:nvSpPr>
          <p:spPr>
            <a:xfrm>
              <a:off x="683568" y="537321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grpSp>
      <p:grpSp>
        <p:nvGrpSpPr>
          <p:cNvPr id="42" name="Group 41"/>
          <p:cNvGrpSpPr/>
          <p:nvPr/>
        </p:nvGrpSpPr>
        <p:grpSpPr>
          <a:xfrm>
            <a:off x="2312183" y="5157192"/>
            <a:ext cx="216024" cy="1008112"/>
            <a:chOff x="683568" y="4653136"/>
            <a:chExt cx="216024" cy="1008112"/>
          </a:xfrm>
          <a:solidFill>
            <a:srgbClr val="BFBFBF"/>
          </a:solidFill>
          <a:effectLst>
            <a:outerShdw blurRad="50800" dist="38100" dir="2700000" algn="tl" rotWithShape="0">
              <a:prstClr val="black">
                <a:alpha val="40000"/>
              </a:prstClr>
            </a:outerShdw>
          </a:effectLst>
        </p:grpSpPr>
        <p:sp>
          <p:nvSpPr>
            <p:cNvPr id="43" name="Rounded Rectangle 42"/>
            <p:cNvSpPr/>
            <p:nvPr/>
          </p:nvSpPr>
          <p:spPr>
            <a:xfrm>
              <a:off x="683568" y="465313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44" name="Rounded Rectangle 43"/>
            <p:cNvSpPr/>
            <p:nvPr/>
          </p:nvSpPr>
          <p:spPr>
            <a:xfrm>
              <a:off x="683568" y="501317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45" name="Rounded Rectangle 44"/>
            <p:cNvSpPr/>
            <p:nvPr/>
          </p:nvSpPr>
          <p:spPr>
            <a:xfrm>
              <a:off x="683568" y="537321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grpSp>
      <p:grpSp>
        <p:nvGrpSpPr>
          <p:cNvPr id="46" name="Group 45"/>
          <p:cNvGrpSpPr/>
          <p:nvPr/>
        </p:nvGrpSpPr>
        <p:grpSpPr>
          <a:xfrm>
            <a:off x="2613307" y="5157192"/>
            <a:ext cx="216024" cy="1008112"/>
            <a:chOff x="683568" y="4653136"/>
            <a:chExt cx="216024" cy="1008112"/>
          </a:xfrm>
          <a:solidFill>
            <a:srgbClr val="BFBFBF"/>
          </a:solidFill>
          <a:effectLst>
            <a:outerShdw blurRad="50800" dist="38100" dir="2700000" algn="tl" rotWithShape="0">
              <a:prstClr val="black">
                <a:alpha val="40000"/>
              </a:prstClr>
            </a:outerShdw>
          </a:effectLst>
        </p:grpSpPr>
        <p:sp>
          <p:nvSpPr>
            <p:cNvPr id="47" name="Rounded Rectangle 46"/>
            <p:cNvSpPr/>
            <p:nvPr/>
          </p:nvSpPr>
          <p:spPr>
            <a:xfrm>
              <a:off x="683568" y="465313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48" name="Rounded Rectangle 47"/>
            <p:cNvSpPr/>
            <p:nvPr/>
          </p:nvSpPr>
          <p:spPr>
            <a:xfrm>
              <a:off x="683568" y="501317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49" name="Rounded Rectangle 48"/>
            <p:cNvSpPr/>
            <p:nvPr/>
          </p:nvSpPr>
          <p:spPr>
            <a:xfrm>
              <a:off x="683568" y="537321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grpSp>
      <p:grpSp>
        <p:nvGrpSpPr>
          <p:cNvPr id="50" name="Group 49"/>
          <p:cNvGrpSpPr/>
          <p:nvPr/>
        </p:nvGrpSpPr>
        <p:grpSpPr>
          <a:xfrm>
            <a:off x="2914431" y="5157192"/>
            <a:ext cx="216024" cy="1008112"/>
            <a:chOff x="683568" y="4653136"/>
            <a:chExt cx="216024" cy="1008112"/>
          </a:xfrm>
          <a:solidFill>
            <a:srgbClr val="BFBFBF"/>
          </a:solidFill>
          <a:effectLst>
            <a:outerShdw blurRad="50800" dist="38100" dir="2700000" algn="tl" rotWithShape="0">
              <a:prstClr val="black">
                <a:alpha val="40000"/>
              </a:prstClr>
            </a:outerShdw>
          </a:effectLst>
        </p:grpSpPr>
        <p:sp>
          <p:nvSpPr>
            <p:cNvPr id="51" name="Rounded Rectangle 50"/>
            <p:cNvSpPr/>
            <p:nvPr/>
          </p:nvSpPr>
          <p:spPr>
            <a:xfrm>
              <a:off x="683568" y="465313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52" name="Rounded Rectangle 51"/>
            <p:cNvSpPr/>
            <p:nvPr/>
          </p:nvSpPr>
          <p:spPr>
            <a:xfrm>
              <a:off x="683568" y="501317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53" name="Rounded Rectangle 52"/>
            <p:cNvSpPr/>
            <p:nvPr/>
          </p:nvSpPr>
          <p:spPr>
            <a:xfrm>
              <a:off x="683568" y="537321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grpSp>
      <p:grpSp>
        <p:nvGrpSpPr>
          <p:cNvPr id="54" name="Group 53"/>
          <p:cNvGrpSpPr/>
          <p:nvPr/>
        </p:nvGrpSpPr>
        <p:grpSpPr>
          <a:xfrm>
            <a:off x="3215555" y="5157192"/>
            <a:ext cx="216024" cy="1008112"/>
            <a:chOff x="683568" y="4653136"/>
            <a:chExt cx="216024" cy="1008112"/>
          </a:xfrm>
          <a:solidFill>
            <a:srgbClr val="BFBFBF"/>
          </a:solidFill>
          <a:effectLst>
            <a:outerShdw blurRad="50800" dist="38100" dir="2700000" algn="tl" rotWithShape="0">
              <a:prstClr val="black">
                <a:alpha val="40000"/>
              </a:prstClr>
            </a:outerShdw>
          </a:effectLst>
        </p:grpSpPr>
        <p:sp>
          <p:nvSpPr>
            <p:cNvPr id="55" name="Rounded Rectangle 54"/>
            <p:cNvSpPr/>
            <p:nvPr/>
          </p:nvSpPr>
          <p:spPr>
            <a:xfrm>
              <a:off x="683568" y="465313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56" name="Rounded Rectangle 55"/>
            <p:cNvSpPr/>
            <p:nvPr/>
          </p:nvSpPr>
          <p:spPr>
            <a:xfrm>
              <a:off x="683568" y="501317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57" name="Rounded Rectangle 56"/>
            <p:cNvSpPr/>
            <p:nvPr/>
          </p:nvSpPr>
          <p:spPr>
            <a:xfrm>
              <a:off x="683568" y="537321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grpSp>
      <p:grpSp>
        <p:nvGrpSpPr>
          <p:cNvPr id="58" name="Group 57"/>
          <p:cNvGrpSpPr/>
          <p:nvPr/>
        </p:nvGrpSpPr>
        <p:grpSpPr>
          <a:xfrm>
            <a:off x="3516679" y="5157192"/>
            <a:ext cx="216024" cy="1008112"/>
            <a:chOff x="683568" y="4653136"/>
            <a:chExt cx="216024" cy="1008112"/>
          </a:xfrm>
          <a:solidFill>
            <a:srgbClr val="BFBFBF"/>
          </a:solidFill>
          <a:effectLst>
            <a:outerShdw blurRad="50800" dist="38100" dir="2700000" algn="tl" rotWithShape="0">
              <a:prstClr val="black">
                <a:alpha val="40000"/>
              </a:prstClr>
            </a:outerShdw>
          </a:effectLst>
        </p:grpSpPr>
        <p:sp>
          <p:nvSpPr>
            <p:cNvPr id="59" name="Rounded Rectangle 58"/>
            <p:cNvSpPr/>
            <p:nvPr/>
          </p:nvSpPr>
          <p:spPr>
            <a:xfrm>
              <a:off x="683568" y="465313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60" name="Rounded Rectangle 59"/>
            <p:cNvSpPr/>
            <p:nvPr/>
          </p:nvSpPr>
          <p:spPr>
            <a:xfrm>
              <a:off x="683568" y="501317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61" name="Rounded Rectangle 60"/>
            <p:cNvSpPr/>
            <p:nvPr/>
          </p:nvSpPr>
          <p:spPr>
            <a:xfrm>
              <a:off x="683568" y="537321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grpSp>
      <p:grpSp>
        <p:nvGrpSpPr>
          <p:cNvPr id="62" name="Group 61"/>
          <p:cNvGrpSpPr/>
          <p:nvPr/>
        </p:nvGrpSpPr>
        <p:grpSpPr>
          <a:xfrm>
            <a:off x="3817807" y="5157192"/>
            <a:ext cx="216024" cy="1008112"/>
            <a:chOff x="683568" y="4653136"/>
            <a:chExt cx="216024" cy="1008112"/>
          </a:xfrm>
          <a:solidFill>
            <a:srgbClr val="BFBFBF"/>
          </a:solidFill>
          <a:effectLst>
            <a:outerShdw blurRad="50800" dist="38100" dir="2700000" algn="tl" rotWithShape="0">
              <a:prstClr val="black">
                <a:alpha val="40000"/>
              </a:prstClr>
            </a:outerShdw>
          </a:effectLst>
        </p:grpSpPr>
        <p:sp>
          <p:nvSpPr>
            <p:cNvPr id="63" name="Rounded Rectangle 62"/>
            <p:cNvSpPr/>
            <p:nvPr/>
          </p:nvSpPr>
          <p:spPr>
            <a:xfrm>
              <a:off x="683568" y="465313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64" name="Rounded Rectangle 63"/>
            <p:cNvSpPr/>
            <p:nvPr/>
          </p:nvSpPr>
          <p:spPr>
            <a:xfrm>
              <a:off x="683568" y="501317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sp>
          <p:nvSpPr>
            <p:cNvPr id="65" name="Rounded Rectangle 64"/>
            <p:cNvSpPr/>
            <p:nvPr/>
          </p:nvSpPr>
          <p:spPr>
            <a:xfrm>
              <a:off x="683568" y="5373216"/>
              <a:ext cx="216024" cy="288032"/>
            </a:xfrm>
            <a:prstGeom prst="roundRect">
              <a:avLst/>
            </a:prstGeom>
            <a:grp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normAutofit fontScale="55000" lnSpcReduction="20000"/>
            </a:bodyPr>
            <a:lstStyle/>
            <a:p>
              <a:pPr algn="ctr"/>
              <a:endParaRPr lang="en-US" dirty="0" smtClean="0">
                <a:solidFill>
                  <a:schemeClr val="tx1"/>
                </a:solidFill>
              </a:endParaRPr>
            </a:p>
          </p:txBody>
        </p:sp>
      </p:grpSp>
      <p:cxnSp>
        <p:nvCxnSpPr>
          <p:cNvPr id="74" name="Straight Arrow Connector 73"/>
          <p:cNvCxnSpPr/>
          <p:nvPr/>
        </p:nvCxnSpPr>
        <p:spPr>
          <a:xfrm rot="5400000">
            <a:off x="541443" y="2096058"/>
            <a:ext cx="360040" cy="1588"/>
          </a:xfrm>
          <a:prstGeom prst="straightConnector1">
            <a:avLst/>
          </a:prstGeom>
          <a:ln cmpd="dbl">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5400000">
            <a:off x="762667" y="2096058"/>
            <a:ext cx="360040" cy="1588"/>
          </a:xfrm>
          <a:prstGeom prst="straightConnector1">
            <a:avLst/>
          </a:prstGeom>
          <a:ln cmpd="dbl">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rot="5400000">
            <a:off x="983891" y="2096058"/>
            <a:ext cx="360040" cy="1588"/>
          </a:xfrm>
          <a:prstGeom prst="straightConnector1">
            <a:avLst/>
          </a:prstGeom>
          <a:ln cmpd="dbl">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rot="5400000">
            <a:off x="1205115" y="2096058"/>
            <a:ext cx="360040" cy="1588"/>
          </a:xfrm>
          <a:prstGeom prst="straightConnector1">
            <a:avLst/>
          </a:prstGeom>
          <a:ln cmpd="dbl">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rot="5400000">
            <a:off x="1426339" y="2096058"/>
            <a:ext cx="360040" cy="1588"/>
          </a:xfrm>
          <a:prstGeom prst="straightConnector1">
            <a:avLst/>
          </a:prstGeom>
          <a:ln cmpd="dbl">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rot="5400000">
            <a:off x="1647563" y="2096058"/>
            <a:ext cx="360040" cy="1588"/>
          </a:xfrm>
          <a:prstGeom prst="straightConnector1">
            <a:avLst/>
          </a:prstGeom>
          <a:ln cmpd="dbl">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rot="5400000">
            <a:off x="2532459" y="2096058"/>
            <a:ext cx="360040" cy="1588"/>
          </a:xfrm>
          <a:prstGeom prst="straightConnector1">
            <a:avLst/>
          </a:prstGeom>
          <a:ln cmpd="dbl">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rot="5400000">
            <a:off x="3196131" y="2096058"/>
            <a:ext cx="360040" cy="1588"/>
          </a:xfrm>
          <a:prstGeom prst="straightConnector1">
            <a:avLst/>
          </a:prstGeom>
          <a:ln cmpd="dbl">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rot="5400000">
            <a:off x="3417355" y="2096058"/>
            <a:ext cx="360040" cy="1588"/>
          </a:xfrm>
          <a:prstGeom prst="straightConnector1">
            <a:avLst/>
          </a:prstGeom>
          <a:ln cmpd="dbl">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rot="5400000">
            <a:off x="3638581" y="2096058"/>
            <a:ext cx="360040" cy="1588"/>
          </a:xfrm>
          <a:prstGeom prst="straightConnector1">
            <a:avLst/>
          </a:prstGeom>
          <a:ln cmpd="dbl">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rot="5400000">
            <a:off x="1868787" y="2096058"/>
            <a:ext cx="360040" cy="1588"/>
          </a:xfrm>
          <a:prstGeom prst="straightConnector1">
            <a:avLst/>
          </a:prstGeom>
          <a:ln cmpd="dbl">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5400000">
            <a:off x="2090011" y="2096058"/>
            <a:ext cx="360040" cy="1588"/>
          </a:xfrm>
          <a:prstGeom prst="straightConnector1">
            <a:avLst/>
          </a:prstGeom>
          <a:ln cmpd="dbl">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1441543" y="2267736"/>
            <a:ext cx="1515928" cy="369332"/>
          </a:xfrm>
          <a:prstGeom prst="rect">
            <a:avLst/>
          </a:prstGeom>
          <a:noFill/>
        </p:spPr>
        <p:txBody>
          <a:bodyPr wrap="none" rtlCol="0">
            <a:spAutoFit/>
          </a:bodyPr>
          <a:lstStyle/>
          <a:p>
            <a:r>
              <a:rPr lang="en-US" sz="1800" dirty="0" smtClean="0">
                <a:solidFill>
                  <a:srgbClr val="000000"/>
                </a:solidFill>
                <a:latin typeface="+mn-lt"/>
              </a:rPr>
              <a:t>Readout Units</a:t>
            </a:r>
          </a:p>
        </p:txBody>
      </p:sp>
      <p:sp>
        <p:nvSpPr>
          <p:cNvPr id="88" name="TextBox 87"/>
          <p:cNvSpPr txBox="1"/>
          <p:nvPr/>
        </p:nvSpPr>
        <p:spPr>
          <a:xfrm>
            <a:off x="1155238" y="5374982"/>
            <a:ext cx="2371888" cy="523220"/>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r>
              <a:rPr lang="en-US" sz="2800" dirty="0" smtClean="0">
                <a:solidFill>
                  <a:srgbClr val="000000"/>
                </a:solidFill>
                <a:latin typeface="+mn-lt"/>
              </a:rPr>
              <a:t>Compute Units</a:t>
            </a:r>
          </a:p>
        </p:txBody>
      </p:sp>
      <p:cxnSp>
        <p:nvCxnSpPr>
          <p:cNvPr id="89" name="Straight Arrow Connector 88"/>
          <p:cNvCxnSpPr/>
          <p:nvPr/>
        </p:nvCxnSpPr>
        <p:spPr>
          <a:xfrm rot="5400000">
            <a:off x="541443" y="2888146"/>
            <a:ext cx="360040" cy="1588"/>
          </a:xfrm>
          <a:prstGeom prst="straightConnector1">
            <a:avLst/>
          </a:prstGeom>
          <a:ln w="38100" cmpd="thickThi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rot="5400000">
            <a:off x="893570" y="2888146"/>
            <a:ext cx="360040" cy="1588"/>
          </a:xfrm>
          <a:prstGeom prst="straightConnector1">
            <a:avLst/>
          </a:prstGeom>
          <a:ln w="38100" cmpd="thickThi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rot="5400000">
            <a:off x="1245697" y="2888146"/>
            <a:ext cx="360040" cy="1588"/>
          </a:xfrm>
          <a:prstGeom prst="straightConnector1">
            <a:avLst/>
          </a:prstGeom>
          <a:ln w="38100" cmpd="thickThi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rot="5400000">
            <a:off x="1597824" y="2888146"/>
            <a:ext cx="360040" cy="1588"/>
          </a:xfrm>
          <a:prstGeom prst="straightConnector1">
            <a:avLst/>
          </a:prstGeom>
          <a:ln w="38100" cmpd="thickThi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rot="5400000">
            <a:off x="1949951" y="2888146"/>
            <a:ext cx="360040" cy="1588"/>
          </a:xfrm>
          <a:prstGeom prst="straightConnector1">
            <a:avLst/>
          </a:prstGeom>
          <a:ln w="38100" cmpd="thickThi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rot="5400000">
            <a:off x="2302078" y="2888146"/>
            <a:ext cx="360040" cy="1588"/>
          </a:xfrm>
          <a:prstGeom prst="straightConnector1">
            <a:avLst/>
          </a:prstGeom>
          <a:ln w="38100" cmpd="thickThi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rot="5400000">
            <a:off x="2654205" y="2888146"/>
            <a:ext cx="360040" cy="1588"/>
          </a:xfrm>
          <a:prstGeom prst="straightConnector1">
            <a:avLst/>
          </a:prstGeom>
          <a:ln w="38100" cmpd="thickThi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rot="5400000">
            <a:off x="3006332" y="2888146"/>
            <a:ext cx="360040" cy="1588"/>
          </a:xfrm>
          <a:prstGeom prst="straightConnector1">
            <a:avLst/>
          </a:prstGeom>
          <a:ln w="38100" cmpd="thickThi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rot="5400000">
            <a:off x="3358459" y="2888146"/>
            <a:ext cx="360040" cy="1588"/>
          </a:xfrm>
          <a:prstGeom prst="straightConnector1">
            <a:avLst/>
          </a:prstGeom>
          <a:ln w="38100" cmpd="thickThi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rot="5400000">
            <a:off x="3710589" y="2888146"/>
            <a:ext cx="360040" cy="1588"/>
          </a:xfrm>
          <a:prstGeom prst="straightConnector1">
            <a:avLst/>
          </a:prstGeom>
          <a:ln w="38100" cmpd="thickThi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rot="5400000">
            <a:off x="2311235" y="2096058"/>
            <a:ext cx="360040" cy="1588"/>
          </a:xfrm>
          <a:prstGeom prst="straightConnector1">
            <a:avLst/>
          </a:prstGeom>
          <a:ln cmpd="dbl">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rot="5400000">
            <a:off x="2753683" y="2096058"/>
            <a:ext cx="360040" cy="1588"/>
          </a:xfrm>
          <a:prstGeom prst="straightConnector1">
            <a:avLst/>
          </a:prstGeom>
          <a:ln cmpd="dbl">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rot="5400000">
            <a:off x="2974907" y="2096058"/>
            <a:ext cx="360040" cy="1588"/>
          </a:xfrm>
          <a:prstGeom prst="straightConnector1">
            <a:avLst/>
          </a:prstGeom>
          <a:ln cmpd="dbl">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rot="5400000">
            <a:off x="146193" y="4508326"/>
            <a:ext cx="1295350" cy="794"/>
          </a:xfrm>
          <a:prstGeom prst="straightConnector1">
            <a:avLst/>
          </a:prstGeom>
          <a:ln w="63500" cmpd="tri">
            <a:solidFill>
              <a:schemeClr val="tx1">
                <a:alpha val="50000"/>
              </a:schemeClr>
            </a:solidFill>
            <a:prstDash val="solid"/>
            <a:tailEnd type="arrow" w="sm" len="sm"/>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rot="5400000">
            <a:off x="650249" y="4508326"/>
            <a:ext cx="1295350" cy="794"/>
          </a:xfrm>
          <a:prstGeom prst="straightConnector1">
            <a:avLst/>
          </a:prstGeom>
          <a:ln w="63500" cmpd="tri">
            <a:solidFill>
              <a:schemeClr val="tx1">
                <a:alpha val="50000"/>
              </a:schemeClr>
            </a:solidFill>
            <a:prstDash val="solid"/>
            <a:tailEnd type="arrow" w="sm" len="sm"/>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rot="5400000">
            <a:off x="1154305" y="4508326"/>
            <a:ext cx="1295350" cy="794"/>
          </a:xfrm>
          <a:prstGeom prst="straightConnector1">
            <a:avLst/>
          </a:prstGeom>
          <a:ln w="63500" cmpd="tri">
            <a:solidFill>
              <a:schemeClr val="tx1">
                <a:alpha val="50000"/>
              </a:schemeClr>
            </a:solidFill>
            <a:prstDash val="solid"/>
            <a:tailEnd type="arrow" w="sm" len="sm"/>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rot="5400000">
            <a:off x="1658361" y="4508326"/>
            <a:ext cx="1295350" cy="794"/>
          </a:xfrm>
          <a:prstGeom prst="straightConnector1">
            <a:avLst/>
          </a:prstGeom>
          <a:ln w="63500" cmpd="tri">
            <a:solidFill>
              <a:schemeClr val="tx1">
                <a:alpha val="50000"/>
              </a:schemeClr>
            </a:solidFill>
            <a:prstDash val="solid"/>
            <a:tailEnd type="arrow" w="sm" len="sm"/>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5400000">
            <a:off x="2162417" y="4508326"/>
            <a:ext cx="1295350" cy="794"/>
          </a:xfrm>
          <a:prstGeom prst="straightConnector1">
            <a:avLst/>
          </a:prstGeom>
          <a:ln w="63500" cmpd="tri">
            <a:solidFill>
              <a:schemeClr val="tx1">
                <a:alpha val="50000"/>
              </a:schemeClr>
            </a:solidFill>
            <a:prstDash val="solid"/>
            <a:tailEnd type="arrow" w="sm" len="sm"/>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rot="5400000">
            <a:off x="2666473" y="4508326"/>
            <a:ext cx="1295350" cy="794"/>
          </a:xfrm>
          <a:prstGeom prst="straightConnector1">
            <a:avLst/>
          </a:prstGeom>
          <a:ln w="63500" cmpd="tri">
            <a:solidFill>
              <a:schemeClr val="tx1">
                <a:alpha val="50000"/>
              </a:schemeClr>
            </a:solidFill>
            <a:prstDash val="solid"/>
            <a:tailEnd type="arrow" w="sm" len="sm"/>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rot="5400000">
            <a:off x="3170529" y="4508326"/>
            <a:ext cx="1295350" cy="794"/>
          </a:xfrm>
          <a:prstGeom prst="straightConnector1">
            <a:avLst/>
          </a:prstGeom>
          <a:ln w="63500" cmpd="tri">
            <a:solidFill>
              <a:schemeClr val="tx1">
                <a:alpha val="50000"/>
              </a:schemeClr>
            </a:solidFill>
            <a:prstDash val="solid"/>
            <a:tailEnd type="arrow" w="sm" len="sm"/>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111" name="Group 110"/>
          <p:cNvGrpSpPr/>
          <p:nvPr/>
        </p:nvGrpSpPr>
        <p:grpSpPr>
          <a:xfrm>
            <a:off x="510583" y="908720"/>
            <a:ext cx="3528392" cy="216024"/>
            <a:chOff x="683568" y="908720"/>
            <a:chExt cx="3528392" cy="216024"/>
          </a:xfrm>
        </p:grpSpPr>
        <p:sp>
          <p:nvSpPr>
            <p:cNvPr id="112" name="Rectangle 111"/>
            <p:cNvSpPr/>
            <p:nvPr/>
          </p:nvSpPr>
          <p:spPr>
            <a:xfrm>
              <a:off x="683568" y="908720"/>
              <a:ext cx="144016"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13" name="Rectangle 112"/>
            <p:cNvSpPr/>
            <p:nvPr/>
          </p:nvSpPr>
          <p:spPr>
            <a:xfrm>
              <a:off x="909193" y="908720"/>
              <a:ext cx="144016"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14" name="Rectangle 113"/>
            <p:cNvSpPr/>
            <p:nvPr/>
          </p:nvSpPr>
          <p:spPr>
            <a:xfrm>
              <a:off x="1134818" y="908720"/>
              <a:ext cx="144016"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15" name="Rectangle 114"/>
            <p:cNvSpPr/>
            <p:nvPr/>
          </p:nvSpPr>
          <p:spPr>
            <a:xfrm>
              <a:off x="1360443" y="908720"/>
              <a:ext cx="144016"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16" name="Rectangle 115"/>
            <p:cNvSpPr/>
            <p:nvPr/>
          </p:nvSpPr>
          <p:spPr>
            <a:xfrm>
              <a:off x="1586068" y="908720"/>
              <a:ext cx="144016"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17" name="Rectangle 116"/>
            <p:cNvSpPr/>
            <p:nvPr/>
          </p:nvSpPr>
          <p:spPr>
            <a:xfrm>
              <a:off x="1811693" y="908720"/>
              <a:ext cx="144016"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18" name="Rectangle 117"/>
            <p:cNvSpPr/>
            <p:nvPr/>
          </p:nvSpPr>
          <p:spPr>
            <a:xfrm>
              <a:off x="2037318" y="908720"/>
              <a:ext cx="144016"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19" name="Rectangle 118"/>
            <p:cNvSpPr/>
            <p:nvPr/>
          </p:nvSpPr>
          <p:spPr>
            <a:xfrm>
              <a:off x="2262943" y="908720"/>
              <a:ext cx="144016"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20" name="Rectangle 119"/>
            <p:cNvSpPr/>
            <p:nvPr/>
          </p:nvSpPr>
          <p:spPr>
            <a:xfrm>
              <a:off x="2488568" y="908720"/>
              <a:ext cx="144016"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21" name="Rectangle 120"/>
            <p:cNvSpPr/>
            <p:nvPr/>
          </p:nvSpPr>
          <p:spPr>
            <a:xfrm>
              <a:off x="2714193" y="908720"/>
              <a:ext cx="144016"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22" name="Rectangle 121"/>
            <p:cNvSpPr/>
            <p:nvPr/>
          </p:nvSpPr>
          <p:spPr>
            <a:xfrm>
              <a:off x="2939818" y="908720"/>
              <a:ext cx="144016"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23" name="Rectangle 122"/>
            <p:cNvSpPr/>
            <p:nvPr/>
          </p:nvSpPr>
          <p:spPr>
            <a:xfrm>
              <a:off x="3165443" y="908720"/>
              <a:ext cx="144016"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24" name="Rectangle 123"/>
            <p:cNvSpPr/>
            <p:nvPr/>
          </p:nvSpPr>
          <p:spPr>
            <a:xfrm>
              <a:off x="3391068" y="908720"/>
              <a:ext cx="144016"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25" name="Rectangle 124"/>
            <p:cNvSpPr/>
            <p:nvPr/>
          </p:nvSpPr>
          <p:spPr>
            <a:xfrm>
              <a:off x="3616693" y="908720"/>
              <a:ext cx="144016"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26" name="Rectangle 125"/>
            <p:cNvSpPr/>
            <p:nvPr/>
          </p:nvSpPr>
          <p:spPr>
            <a:xfrm>
              <a:off x="3842318" y="908720"/>
              <a:ext cx="144016"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27" name="Rectangle 126"/>
            <p:cNvSpPr/>
            <p:nvPr/>
          </p:nvSpPr>
          <p:spPr>
            <a:xfrm>
              <a:off x="4067944" y="908720"/>
              <a:ext cx="144016"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grpSp>
      <p:sp>
        <p:nvSpPr>
          <p:cNvPr id="128" name="Rectangle 127"/>
          <p:cNvSpPr/>
          <p:nvPr/>
        </p:nvSpPr>
        <p:spPr>
          <a:xfrm>
            <a:off x="578104" y="2430180"/>
            <a:ext cx="288032"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29" name="Rectangle 128"/>
          <p:cNvSpPr/>
          <p:nvPr/>
        </p:nvSpPr>
        <p:spPr>
          <a:xfrm>
            <a:off x="1041013" y="2430180"/>
            <a:ext cx="288032"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30" name="Rectangle 129"/>
          <p:cNvSpPr/>
          <p:nvPr/>
        </p:nvSpPr>
        <p:spPr>
          <a:xfrm>
            <a:off x="1441543" y="2430180"/>
            <a:ext cx="288032"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31" name="Rectangle 130"/>
          <p:cNvSpPr/>
          <p:nvPr/>
        </p:nvSpPr>
        <p:spPr>
          <a:xfrm>
            <a:off x="1903997" y="2443054"/>
            <a:ext cx="288032"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32" name="Rectangle 131"/>
          <p:cNvSpPr/>
          <p:nvPr/>
        </p:nvSpPr>
        <p:spPr>
          <a:xfrm>
            <a:off x="2346445" y="2443054"/>
            <a:ext cx="288032"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33" name="Rectangle 132"/>
          <p:cNvSpPr/>
          <p:nvPr/>
        </p:nvSpPr>
        <p:spPr>
          <a:xfrm>
            <a:off x="2788893" y="2430180"/>
            <a:ext cx="288032"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34" name="Rectangle 133"/>
          <p:cNvSpPr/>
          <p:nvPr/>
        </p:nvSpPr>
        <p:spPr>
          <a:xfrm>
            <a:off x="3211542" y="2430180"/>
            <a:ext cx="288032"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35" name="Rectangle 134"/>
          <p:cNvSpPr/>
          <p:nvPr/>
        </p:nvSpPr>
        <p:spPr>
          <a:xfrm>
            <a:off x="3669333" y="2430180"/>
            <a:ext cx="288032"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36" name="Rectangle 135"/>
          <p:cNvSpPr/>
          <p:nvPr/>
        </p:nvSpPr>
        <p:spPr>
          <a:xfrm>
            <a:off x="2666336" y="5166484"/>
            <a:ext cx="288032" cy="216024"/>
          </a:xfrm>
          <a:prstGeom prst="rect">
            <a:avLst/>
          </a:prstGeom>
          <a:solidFill>
            <a:srgbClr val="92D050"/>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endParaRPr lang="en-US" dirty="0" smtClean="0">
              <a:solidFill>
                <a:schemeClr val="tx1"/>
              </a:solidFill>
            </a:endParaRPr>
          </a:p>
        </p:txBody>
      </p:sp>
      <p:sp>
        <p:nvSpPr>
          <p:cNvPr id="146" name="TextBox 145"/>
          <p:cNvSpPr txBox="1"/>
          <p:nvPr/>
        </p:nvSpPr>
        <p:spPr>
          <a:xfrm>
            <a:off x="4488303" y="1372834"/>
            <a:ext cx="4190295" cy="3236400"/>
          </a:xfrm>
          <a:prstGeom prst="rect">
            <a:avLst/>
          </a:prstGeom>
          <a:noFill/>
        </p:spPr>
        <p:txBody>
          <a:bodyPr wrap="square" rtlCol="0">
            <a:noAutofit/>
          </a:bodyPr>
          <a:lstStyle/>
          <a:p>
            <a:pPr marL="342900" indent="-342900">
              <a:buFont typeface="Arial"/>
              <a:buChar char="•"/>
            </a:pPr>
            <a:r>
              <a:rPr lang="en-US" dirty="0" smtClean="0">
                <a:latin typeface="Neo Sans Intel" pitchFamily="34" charset="0"/>
              </a:rPr>
              <a:t>Pieces of collision data spread out over 10000 links received by O(100) readout-units</a:t>
            </a:r>
            <a:endParaRPr lang="en-US" dirty="0">
              <a:latin typeface="Neo Sans Intel" pitchFamily="34" charset="0"/>
            </a:endParaRPr>
          </a:p>
          <a:p>
            <a:pPr marL="342900" indent="-342900">
              <a:buFont typeface="Arial"/>
              <a:buChar char="•"/>
            </a:pPr>
            <a:r>
              <a:rPr lang="en-US" dirty="0" smtClean="0">
                <a:latin typeface="Neo Sans Intel" pitchFamily="34" charset="0"/>
              </a:rPr>
              <a:t>All pieces must be brought together into </a:t>
            </a:r>
            <a:r>
              <a:rPr lang="en-US" b="1" i="1" dirty="0" smtClean="0">
                <a:latin typeface="Neo Sans Intel" pitchFamily="34" charset="0"/>
              </a:rPr>
              <a:t>one</a:t>
            </a:r>
            <a:r>
              <a:rPr lang="en-US" dirty="0" smtClean="0">
                <a:latin typeface="Neo Sans Intel" pitchFamily="34" charset="0"/>
              </a:rPr>
              <a:t> of thousands  compute units </a:t>
            </a:r>
            <a:r>
              <a:rPr lang="en-US" dirty="0" smtClean="0">
                <a:latin typeface="Neo Sans Intel" pitchFamily="34" charset="0"/>
                <a:sym typeface="Wingdings"/>
              </a:rPr>
              <a:t> requires very fast, large switching network</a:t>
            </a:r>
            <a:endParaRPr lang="en-US" dirty="0">
              <a:latin typeface="Neo Sans Intel" pitchFamily="34" charset="0"/>
            </a:endParaRPr>
          </a:p>
          <a:p>
            <a:pPr marL="342900" indent="-342900">
              <a:buFont typeface="Arial"/>
              <a:buChar char="•"/>
            </a:pPr>
            <a:r>
              <a:rPr lang="en-US" dirty="0" smtClean="0">
                <a:latin typeface="Neo Sans Intel" pitchFamily="34" charset="0"/>
              </a:rPr>
              <a:t>Compute units running complex filter algorithms</a:t>
            </a:r>
            <a:endParaRPr lang="en-US" sz="1800" dirty="0" smtClean="0">
              <a:latin typeface="Neo Sans Intel" pitchFamily="34" charset="0"/>
            </a:endParaRPr>
          </a:p>
        </p:txBody>
      </p:sp>
      <p:sp>
        <p:nvSpPr>
          <p:cNvPr id="3" name="TextBox 2"/>
          <p:cNvSpPr txBox="1"/>
          <p:nvPr/>
        </p:nvSpPr>
        <p:spPr>
          <a:xfrm>
            <a:off x="-109914" y="1973525"/>
            <a:ext cx="914400" cy="914400"/>
          </a:xfrm>
          <a:prstGeom prst="rect">
            <a:avLst/>
          </a:prstGeom>
          <a:noFill/>
        </p:spPr>
        <p:txBody>
          <a:bodyPr wrap="none" rtlCol="0">
            <a:normAutofit/>
          </a:bodyPr>
          <a:lstStyle/>
          <a:p>
            <a:r>
              <a:rPr lang="en-US" sz="1400" dirty="0" smtClean="0">
                <a:latin typeface="Neo Sans Intel" pitchFamily="34" charset="0"/>
              </a:rPr>
              <a:t>10000 x</a:t>
            </a:r>
          </a:p>
        </p:txBody>
      </p:sp>
      <p:sp>
        <p:nvSpPr>
          <p:cNvPr id="137" name="TextBox 136"/>
          <p:cNvSpPr txBox="1"/>
          <p:nvPr/>
        </p:nvSpPr>
        <p:spPr>
          <a:xfrm>
            <a:off x="-93503" y="2761693"/>
            <a:ext cx="914400" cy="914400"/>
          </a:xfrm>
          <a:prstGeom prst="rect">
            <a:avLst/>
          </a:prstGeom>
          <a:noFill/>
        </p:spPr>
        <p:txBody>
          <a:bodyPr wrap="none" rtlCol="0">
            <a:normAutofit/>
          </a:bodyPr>
          <a:lstStyle/>
          <a:p>
            <a:r>
              <a:rPr lang="en-US" sz="1400" dirty="0" smtClean="0">
                <a:latin typeface="Neo Sans Intel" pitchFamily="34" charset="0"/>
              </a:rPr>
              <a:t>~ 1000 x</a:t>
            </a:r>
          </a:p>
        </p:txBody>
      </p:sp>
      <p:sp>
        <p:nvSpPr>
          <p:cNvPr id="138" name="TextBox 137"/>
          <p:cNvSpPr txBox="1"/>
          <p:nvPr/>
        </p:nvSpPr>
        <p:spPr>
          <a:xfrm>
            <a:off x="-65786" y="4849412"/>
            <a:ext cx="914400" cy="914400"/>
          </a:xfrm>
          <a:prstGeom prst="rect">
            <a:avLst/>
          </a:prstGeom>
          <a:noFill/>
        </p:spPr>
        <p:txBody>
          <a:bodyPr wrap="none" rtlCol="0">
            <a:normAutofit/>
          </a:bodyPr>
          <a:lstStyle/>
          <a:p>
            <a:r>
              <a:rPr lang="en-US" sz="1400" dirty="0" smtClean="0">
                <a:latin typeface="Neo Sans Intel" pitchFamily="34" charset="0"/>
              </a:rPr>
              <a:t>~ 3000 x</a:t>
            </a:r>
          </a:p>
        </p:txBody>
      </p:sp>
      <p:sp>
        <p:nvSpPr>
          <p:cNvPr id="5" name="Slide Number Placeholder 4"/>
          <p:cNvSpPr>
            <a:spLocks noGrp="1"/>
          </p:cNvSpPr>
          <p:nvPr>
            <p:ph type="sldNum" sz="quarter" idx="11"/>
          </p:nvPr>
        </p:nvSpPr>
        <p:spPr/>
        <p:txBody>
          <a:bodyPr/>
          <a:lstStyle/>
          <a:p>
            <a:fld id="{997F593E-4D65-AC44-A603-FB3151009ECD}" type="slidenum">
              <a:rPr lang="en-US" smtClean="0"/>
              <a:pPr/>
              <a:t>10</a:t>
            </a:fld>
            <a:endParaRPr lang="en-US" dirty="0"/>
          </a:p>
        </p:txBody>
      </p:sp>
    </p:spTree>
    <p:extLst>
      <p:ext uri="{BB962C8B-B14F-4D97-AF65-F5344CB8AC3E}">
        <p14:creationId xmlns:p14="http://schemas.microsoft.com/office/powerpoint/2010/main" val="255848998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399 -0.00509 L -0.00399 0.23617 " pathEditMode="relative" rAng="0" ptsTypes="AA">
                                      <p:cBhvr>
                                        <p:cTn id="6" dur="2000" fill="hold"/>
                                        <p:tgtEl>
                                          <p:spTgt spid="111"/>
                                        </p:tgtEl>
                                        <p:attrNameLst>
                                          <p:attrName>ppt_x</p:attrName>
                                          <p:attrName>ppt_y</p:attrName>
                                        </p:attrNameLst>
                                      </p:cBhvr>
                                      <p:rCtr x="0" y="121"/>
                                    </p:animMotion>
                                  </p:childTnLst>
                                </p:cTn>
                              </p:par>
                            </p:childTnLst>
                          </p:cTn>
                        </p:par>
                        <p:par>
                          <p:cTn id="7" fill="hold">
                            <p:stCondLst>
                              <p:cond delay="2000"/>
                            </p:stCondLst>
                            <p:childTnLst>
                              <p:par>
                                <p:cTn id="8" presetID="8" presetClass="exit" presetSubtype="16" fill="hold" nodeType="afterEffect">
                                  <p:stCondLst>
                                    <p:cond delay="0"/>
                                  </p:stCondLst>
                                  <p:childTnLst>
                                    <p:animEffect transition="out" filter="diamond(in)">
                                      <p:cBhvr>
                                        <p:cTn id="9" dur="2000"/>
                                        <p:tgtEl>
                                          <p:spTgt spid="111"/>
                                        </p:tgtEl>
                                      </p:cBhvr>
                                    </p:animEffect>
                                    <p:set>
                                      <p:cBhvr>
                                        <p:cTn id="10" dur="1" fill="hold">
                                          <p:stCondLst>
                                            <p:cond delay="1999"/>
                                          </p:stCondLst>
                                        </p:cTn>
                                        <p:tgtEl>
                                          <p:spTgt spid="1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childTnLst>
                          </p:cTn>
                        </p:par>
                        <p:par>
                          <p:cTn id="27" fill="hold">
                            <p:stCondLst>
                              <p:cond delay="4000"/>
                            </p:stCondLst>
                            <p:childTnLst>
                              <p:par>
                                <p:cTn id="28" presetID="49" presetClass="path" presetSubtype="0" accel="50000" decel="50000" fill="hold" grpId="1" nodeType="afterEffect">
                                  <p:stCondLst>
                                    <p:cond delay="0"/>
                                  </p:stCondLst>
                                  <p:childTnLst>
                                    <p:animMotion origin="layout" path="M -0.00295 -0.00509 L 0.22049 0.38307 " pathEditMode="relative" rAng="0" ptsTypes="AA">
                                      <p:cBhvr>
                                        <p:cTn id="29" dur="2000" fill="hold"/>
                                        <p:tgtEl>
                                          <p:spTgt spid="128"/>
                                        </p:tgtEl>
                                        <p:attrNameLst>
                                          <p:attrName>ppt_x</p:attrName>
                                          <p:attrName>ppt_y</p:attrName>
                                        </p:attrNameLst>
                                      </p:cBhvr>
                                      <p:rCtr x="112" y="194"/>
                                    </p:animMotion>
                                  </p:childTnLst>
                                </p:cTn>
                              </p:par>
                              <p:par>
                                <p:cTn id="30" presetID="49" presetClass="path" presetSubtype="0" accel="50000" decel="50000" fill="hold" grpId="1" nodeType="withEffect">
                                  <p:stCondLst>
                                    <p:cond delay="0"/>
                                  </p:stCondLst>
                                  <p:childTnLst>
                                    <p:animMotion origin="layout" path="M 4.16667E-6 -3.53921E-6 L 0.17326 0.38816 " pathEditMode="relative" rAng="0" ptsTypes="AA">
                                      <p:cBhvr>
                                        <p:cTn id="31" dur="2000" fill="hold"/>
                                        <p:tgtEl>
                                          <p:spTgt spid="129"/>
                                        </p:tgtEl>
                                        <p:attrNameLst>
                                          <p:attrName>ppt_x</p:attrName>
                                          <p:attrName>ppt_y</p:attrName>
                                        </p:attrNameLst>
                                      </p:cBhvr>
                                      <p:rCtr x="87" y="194"/>
                                    </p:animMotion>
                                  </p:childTnLst>
                                </p:cTn>
                              </p:par>
                              <p:par>
                                <p:cTn id="32" presetID="49" presetClass="path" presetSubtype="0" accel="50000" decel="50000" fill="hold" grpId="1" nodeType="withEffect">
                                  <p:stCondLst>
                                    <p:cond delay="0"/>
                                  </p:stCondLst>
                                  <p:childTnLst>
                                    <p:animMotion origin="layout" path="M 3.33333E-6 -3.53921E-6 L 0.11927 0.38307 " pathEditMode="relative" rAng="0" ptsTypes="AA">
                                      <p:cBhvr>
                                        <p:cTn id="33" dur="2000" fill="hold"/>
                                        <p:tgtEl>
                                          <p:spTgt spid="130"/>
                                        </p:tgtEl>
                                        <p:attrNameLst>
                                          <p:attrName>ppt_x</p:attrName>
                                          <p:attrName>ppt_y</p:attrName>
                                        </p:attrNameLst>
                                      </p:cBhvr>
                                      <p:rCtr x="60" y="192"/>
                                    </p:animMotion>
                                  </p:childTnLst>
                                </p:cTn>
                              </p:par>
                              <p:par>
                                <p:cTn id="34" presetID="49" presetClass="path" presetSubtype="0" accel="50000" decel="50000" fill="hold" grpId="1" nodeType="withEffect">
                                  <p:stCondLst>
                                    <p:cond delay="0"/>
                                  </p:stCondLst>
                                  <p:childTnLst>
                                    <p:animMotion origin="layout" path="M 4.72222E-6 -3.91858E-6 L 0.06302 0.38816 " pathEditMode="relative" rAng="0" ptsTypes="AA">
                                      <p:cBhvr>
                                        <p:cTn id="35" dur="2000" fill="hold"/>
                                        <p:tgtEl>
                                          <p:spTgt spid="131"/>
                                        </p:tgtEl>
                                        <p:attrNameLst>
                                          <p:attrName>ppt_x</p:attrName>
                                          <p:attrName>ppt_y</p:attrName>
                                        </p:attrNameLst>
                                      </p:cBhvr>
                                      <p:rCtr x="31" y="194"/>
                                    </p:animMotion>
                                  </p:childTnLst>
                                </p:cTn>
                              </p:par>
                              <p:par>
                                <p:cTn id="36" presetID="49" presetClass="path" presetSubtype="0" accel="50000" decel="50000" fill="hold" grpId="1" nodeType="withEffect">
                                  <p:stCondLst>
                                    <p:cond delay="0"/>
                                  </p:stCondLst>
                                  <p:childTnLst>
                                    <p:animMotion origin="layout" path="M -1.94444E-6 -3.53921E-6 L 0.02604 0.39348 " pathEditMode="relative" rAng="0" ptsTypes="AA">
                                      <p:cBhvr>
                                        <p:cTn id="37" dur="2000" fill="hold"/>
                                        <p:tgtEl>
                                          <p:spTgt spid="132"/>
                                        </p:tgtEl>
                                        <p:attrNameLst>
                                          <p:attrName>ppt_x</p:attrName>
                                          <p:attrName>ppt_y</p:attrName>
                                        </p:attrNameLst>
                                      </p:cBhvr>
                                      <p:rCtr x="13" y="197"/>
                                    </p:animMotion>
                                  </p:childTnLst>
                                </p:cTn>
                              </p:par>
                              <p:par>
                                <p:cTn id="38" presetID="49" presetClass="path" presetSubtype="0" accel="50000" decel="50000" fill="hold" grpId="1" nodeType="withEffect">
                                  <p:stCondLst>
                                    <p:cond delay="0"/>
                                  </p:stCondLst>
                                  <p:childTnLst>
                                    <p:animMotion origin="layout" path="M 3.61111E-6 -3.53921E-6 L -0.02466 0.39348 " pathEditMode="relative" rAng="0" ptsTypes="AA">
                                      <p:cBhvr>
                                        <p:cTn id="39" dur="2000" fill="hold"/>
                                        <p:tgtEl>
                                          <p:spTgt spid="133"/>
                                        </p:tgtEl>
                                        <p:attrNameLst>
                                          <p:attrName>ppt_x</p:attrName>
                                          <p:attrName>ppt_y</p:attrName>
                                        </p:attrNameLst>
                                      </p:cBhvr>
                                      <p:rCtr x="-12" y="197"/>
                                    </p:animMotion>
                                  </p:childTnLst>
                                </p:cTn>
                              </p:par>
                              <p:par>
                                <p:cTn id="40" presetID="49" presetClass="path" presetSubtype="0" accel="50000" decel="50000" fill="hold" grpId="1" nodeType="withEffect">
                                  <p:stCondLst>
                                    <p:cond delay="0"/>
                                  </p:stCondLst>
                                  <p:childTnLst>
                                    <p:animMotion origin="layout" path="M -8.33333E-7 -3.53921E-6 L -0.07535 0.39348 " pathEditMode="relative" rAng="0" ptsTypes="AA">
                                      <p:cBhvr>
                                        <p:cTn id="41" dur="2000" fill="hold"/>
                                        <p:tgtEl>
                                          <p:spTgt spid="134"/>
                                        </p:tgtEl>
                                        <p:attrNameLst>
                                          <p:attrName>ppt_x</p:attrName>
                                          <p:attrName>ppt_y</p:attrName>
                                        </p:attrNameLst>
                                      </p:cBhvr>
                                      <p:rCtr x="-38" y="197"/>
                                    </p:animMotion>
                                  </p:childTnLst>
                                </p:cTn>
                              </p:par>
                              <p:par>
                                <p:cTn id="42" presetID="49" presetClass="path" presetSubtype="0" accel="50000" decel="50000" fill="hold" grpId="1" nodeType="withEffect">
                                  <p:stCondLst>
                                    <p:cond delay="0"/>
                                  </p:stCondLst>
                                  <p:childTnLst>
                                    <p:animMotion origin="layout" path="M -1.66667E-6 -3.53921E-6 L -0.12587 0.39348 " pathEditMode="relative" rAng="0" ptsTypes="AA">
                                      <p:cBhvr>
                                        <p:cTn id="43" dur="2000" fill="hold"/>
                                        <p:tgtEl>
                                          <p:spTgt spid="135"/>
                                        </p:tgtEl>
                                        <p:attrNameLst>
                                          <p:attrName>ppt_x</p:attrName>
                                          <p:attrName>ppt_y</p:attrName>
                                        </p:attrNameLst>
                                      </p:cBhvr>
                                      <p:rCtr x="-63" y="197"/>
                                    </p:animMotion>
                                  </p:childTnLst>
                                </p:cTn>
                              </p:par>
                            </p:childTnLst>
                          </p:cTn>
                        </p:par>
                        <p:par>
                          <p:cTn id="44" fill="hold">
                            <p:stCondLst>
                              <p:cond delay="6000"/>
                            </p:stCondLst>
                            <p:childTnLst>
                              <p:par>
                                <p:cTn id="45" presetID="3" presetClass="exit" presetSubtype="10" fill="hold" grpId="2" nodeType="afterEffect">
                                  <p:stCondLst>
                                    <p:cond delay="0"/>
                                  </p:stCondLst>
                                  <p:childTnLst>
                                    <p:animEffect transition="out" filter="blinds(horizontal)">
                                      <p:cBhvr>
                                        <p:cTn id="46" dur="500"/>
                                        <p:tgtEl>
                                          <p:spTgt spid="128"/>
                                        </p:tgtEl>
                                      </p:cBhvr>
                                    </p:animEffect>
                                    <p:set>
                                      <p:cBhvr>
                                        <p:cTn id="47" dur="1" fill="hold">
                                          <p:stCondLst>
                                            <p:cond delay="499"/>
                                          </p:stCondLst>
                                        </p:cTn>
                                        <p:tgtEl>
                                          <p:spTgt spid="128"/>
                                        </p:tgtEl>
                                        <p:attrNameLst>
                                          <p:attrName>style.visibility</p:attrName>
                                        </p:attrNameLst>
                                      </p:cBhvr>
                                      <p:to>
                                        <p:strVal val="hidden"/>
                                      </p:to>
                                    </p:set>
                                  </p:childTnLst>
                                </p:cTn>
                              </p:par>
                              <p:par>
                                <p:cTn id="48" presetID="3" presetClass="exit" presetSubtype="10" fill="hold" grpId="2" nodeType="withEffect">
                                  <p:stCondLst>
                                    <p:cond delay="0"/>
                                  </p:stCondLst>
                                  <p:childTnLst>
                                    <p:animEffect transition="out" filter="blinds(horizontal)">
                                      <p:cBhvr>
                                        <p:cTn id="49" dur="500"/>
                                        <p:tgtEl>
                                          <p:spTgt spid="129"/>
                                        </p:tgtEl>
                                      </p:cBhvr>
                                    </p:animEffect>
                                    <p:set>
                                      <p:cBhvr>
                                        <p:cTn id="50" dur="1" fill="hold">
                                          <p:stCondLst>
                                            <p:cond delay="499"/>
                                          </p:stCondLst>
                                        </p:cTn>
                                        <p:tgtEl>
                                          <p:spTgt spid="129"/>
                                        </p:tgtEl>
                                        <p:attrNameLst>
                                          <p:attrName>style.visibility</p:attrName>
                                        </p:attrNameLst>
                                      </p:cBhvr>
                                      <p:to>
                                        <p:strVal val="hidden"/>
                                      </p:to>
                                    </p:set>
                                  </p:childTnLst>
                                </p:cTn>
                              </p:par>
                              <p:par>
                                <p:cTn id="51" presetID="3" presetClass="exit" presetSubtype="10" fill="hold" grpId="2" nodeType="withEffect">
                                  <p:stCondLst>
                                    <p:cond delay="0"/>
                                  </p:stCondLst>
                                  <p:childTnLst>
                                    <p:animEffect transition="out" filter="blinds(horizontal)">
                                      <p:cBhvr>
                                        <p:cTn id="52" dur="500"/>
                                        <p:tgtEl>
                                          <p:spTgt spid="130"/>
                                        </p:tgtEl>
                                      </p:cBhvr>
                                    </p:animEffect>
                                    <p:set>
                                      <p:cBhvr>
                                        <p:cTn id="53" dur="1" fill="hold">
                                          <p:stCondLst>
                                            <p:cond delay="499"/>
                                          </p:stCondLst>
                                        </p:cTn>
                                        <p:tgtEl>
                                          <p:spTgt spid="130"/>
                                        </p:tgtEl>
                                        <p:attrNameLst>
                                          <p:attrName>style.visibility</p:attrName>
                                        </p:attrNameLst>
                                      </p:cBhvr>
                                      <p:to>
                                        <p:strVal val="hidden"/>
                                      </p:to>
                                    </p:set>
                                  </p:childTnLst>
                                </p:cTn>
                              </p:par>
                              <p:par>
                                <p:cTn id="54" presetID="3" presetClass="exit" presetSubtype="10" fill="hold" grpId="2" nodeType="withEffect">
                                  <p:stCondLst>
                                    <p:cond delay="0"/>
                                  </p:stCondLst>
                                  <p:childTnLst>
                                    <p:animEffect transition="out" filter="blinds(horizontal)">
                                      <p:cBhvr>
                                        <p:cTn id="55" dur="500"/>
                                        <p:tgtEl>
                                          <p:spTgt spid="131"/>
                                        </p:tgtEl>
                                      </p:cBhvr>
                                    </p:animEffect>
                                    <p:set>
                                      <p:cBhvr>
                                        <p:cTn id="56" dur="1" fill="hold">
                                          <p:stCondLst>
                                            <p:cond delay="499"/>
                                          </p:stCondLst>
                                        </p:cTn>
                                        <p:tgtEl>
                                          <p:spTgt spid="131"/>
                                        </p:tgtEl>
                                        <p:attrNameLst>
                                          <p:attrName>style.visibility</p:attrName>
                                        </p:attrNameLst>
                                      </p:cBhvr>
                                      <p:to>
                                        <p:strVal val="hidden"/>
                                      </p:to>
                                    </p:set>
                                  </p:childTnLst>
                                </p:cTn>
                              </p:par>
                              <p:par>
                                <p:cTn id="57" presetID="3" presetClass="exit" presetSubtype="10" fill="hold" grpId="2" nodeType="withEffect">
                                  <p:stCondLst>
                                    <p:cond delay="0"/>
                                  </p:stCondLst>
                                  <p:childTnLst>
                                    <p:animEffect transition="out" filter="blinds(horizontal)">
                                      <p:cBhvr>
                                        <p:cTn id="58" dur="500"/>
                                        <p:tgtEl>
                                          <p:spTgt spid="132"/>
                                        </p:tgtEl>
                                      </p:cBhvr>
                                    </p:animEffect>
                                    <p:set>
                                      <p:cBhvr>
                                        <p:cTn id="59" dur="1" fill="hold">
                                          <p:stCondLst>
                                            <p:cond delay="499"/>
                                          </p:stCondLst>
                                        </p:cTn>
                                        <p:tgtEl>
                                          <p:spTgt spid="132"/>
                                        </p:tgtEl>
                                        <p:attrNameLst>
                                          <p:attrName>style.visibility</p:attrName>
                                        </p:attrNameLst>
                                      </p:cBhvr>
                                      <p:to>
                                        <p:strVal val="hidden"/>
                                      </p:to>
                                    </p:set>
                                  </p:childTnLst>
                                </p:cTn>
                              </p:par>
                              <p:par>
                                <p:cTn id="60" presetID="3" presetClass="exit" presetSubtype="10" fill="hold" grpId="2" nodeType="withEffect">
                                  <p:stCondLst>
                                    <p:cond delay="0"/>
                                  </p:stCondLst>
                                  <p:childTnLst>
                                    <p:animEffect transition="out" filter="blinds(horizontal)">
                                      <p:cBhvr>
                                        <p:cTn id="61" dur="500"/>
                                        <p:tgtEl>
                                          <p:spTgt spid="133"/>
                                        </p:tgtEl>
                                      </p:cBhvr>
                                    </p:animEffect>
                                    <p:set>
                                      <p:cBhvr>
                                        <p:cTn id="62" dur="1" fill="hold">
                                          <p:stCondLst>
                                            <p:cond delay="499"/>
                                          </p:stCondLst>
                                        </p:cTn>
                                        <p:tgtEl>
                                          <p:spTgt spid="133"/>
                                        </p:tgtEl>
                                        <p:attrNameLst>
                                          <p:attrName>style.visibility</p:attrName>
                                        </p:attrNameLst>
                                      </p:cBhvr>
                                      <p:to>
                                        <p:strVal val="hidden"/>
                                      </p:to>
                                    </p:set>
                                  </p:childTnLst>
                                </p:cTn>
                              </p:par>
                              <p:par>
                                <p:cTn id="63" presetID="3" presetClass="exit" presetSubtype="10" fill="hold" grpId="2" nodeType="withEffect">
                                  <p:stCondLst>
                                    <p:cond delay="0"/>
                                  </p:stCondLst>
                                  <p:childTnLst>
                                    <p:animEffect transition="out" filter="blinds(horizontal)">
                                      <p:cBhvr>
                                        <p:cTn id="64" dur="500"/>
                                        <p:tgtEl>
                                          <p:spTgt spid="134"/>
                                        </p:tgtEl>
                                      </p:cBhvr>
                                    </p:animEffect>
                                    <p:set>
                                      <p:cBhvr>
                                        <p:cTn id="65" dur="1" fill="hold">
                                          <p:stCondLst>
                                            <p:cond delay="499"/>
                                          </p:stCondLst>
                                        </p:cTn>
                                        <p:tgtEl>
                                          <p:spTgt spid="134"/>
                                        </p:tgtEl>
                                        <p:attrNameLst>
                                          <p:attrName>style.visibility</p:attrName>
                                        </p:attrNameLst>
                                      </p:cBhvr>
                                      <p:to>
                                        <p:strVal val="hidden"/>
                                      </p:to>
                                    </p:set>
                                  </p:childTnLst>
                                </p:cTn>
                              </p:par>
                              <p:par>
                                <p:cTn id="66" presetID="3" presetClass="exit" presetSubtype="10" fill="hold" grpId="2" nodeType="withEffect">
                                  <p:stCondLst>
                                    <p:cond delay="0"/>
                                  </p:stCondLst>
                                  <p:childTnLst>
                                    <p:animEffect transition="out" filter="blinds(horizontal)">
                                      <p:cBhvr>
                                        <p:cTn id="67" dur="500"/>
                                        <p:tgtEl>
                                          <p:spTgt spid="135"/>
                                        </p:tgtEl>
                                      </p:cBhvr>
                                    </p:animEffect>
                                    <p:set>
                                      <p:cBhvr>
                                        <p:cTn id="68" dur="1" fill="hold">
                                          <p:stCondLst>
                                            <p:cond delay="499"/>
                                          </p:stCondLst>
                                        </p:cTn>
                                        <p:tgtEl>
                                          <p:spTgt spid="135"/>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8" grpId="1" animBg="1"/>
      <p:bldP spid="128" grpId="2" animBg="1"/>
      <p:bldP spid="129" grpId="0" animBg="1"/>
      <p:bldP spid="129" grpId="1" animBg="1"/>
      <p:bldP spid="129" grpId="2" animBg="1"/>
      <p:bldP spid="130" grpId="0" animBg="1"/>
      <p:bldP spid="130" grpId="1" animBg="1"/>
      <p:bldP spid="130" grpId="2" animBg="1"/>
      <p:bldP spid="131" grpId="0" animBg="1"/>
      <p:bldP spid="131" grpId="1" animBg="1"/>
      <p:bldP spid="131" grpId="2" animBg="1"/>
      <p:bldP spid="132" grpId="0" animBg="1"/>
      <p:bldP spid="132" grpId="1" animBg="1"/>
      <p:bldP spid="132" grpId="2" animBg="1"/>
      <p:bldP spid="133" grpId="0" animBg="1"/>
      <p:bldP spid="133" grpId="1" animBg="1"/>
      <p:bldP spid="133" grpId="2" animBg="1"/>
      <p:bldP spid="134" grpId="0" animBg="1"/>
      <p:bldP spid="134" grpId="1" animBg="1"/>
      <p:bldP spid="134" grpId="2" animBg="1"/>
      <p:bldP spid="135" grpId="0" animBg="1"/>
      <p:bldP spid="135" grpId="1" animBg="1"/>
      <p:bldP spid="135" grpId="2" animBg="1"/>
      <p:bldP spid="1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Future LHC DAQs in numbers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28795240"/>
              </p:ext>
            </p:extLst>
          </p:nvPr>
        </p:nvGraphicFramePr>
        <p:xfrm>
          <a:off x="207249" y="1733482"/>
          <a:ext cx="8555750" cy="3655099"/>
        </p:xfrm>
        <a:graphic>
          <a:graphicData uri="http://schemas.openxmlformats.org/drawingml/2006/table">
            <a:tbl>
              <a:tblPr>
                <a:tableStyleId>{284E427A-3D55-4303-BF80-6455036E1DE7}</a:tableStyleId>
              </a:tblPr>
              <a:tblGrid>
                <a:gridCol w="935751"/>
                <a:gridCol w="1323918"/>
                <a:gridCol w="1949050"/>
                <a:gridCol w="1696965"/>
                <a:gridCol w="1480393"/>
                <a:gridCol w="1169673"/>
              </a:tblGrid>
              <a:tr h="1062905">
                <a:tc>
                  <a:txBody>
                    <a:bodyPr/>
                    <a:lstStyle/>
                    <a:p>
                      <a:pPr algn="r" fontAlgn="b"/>
                      <a:endParaRPr lang="en-US" sz="2000" b="0" i="0" u="none" strike="noStrike" dirty="0">
                        <a:solidFill>
                          <a:schemeClr val="bg1"/>
                        </a:solidFill>
                        <a:latin typeface="+mj-lt"/>
                      </a:endParaRPr>
                    </a:p>
                  </a:txBody>
                  <a:tcPr marL="9525" marR="9525" marT="9525" marB="0" anchor="b"/>
                </a:tc>
                <a:tc>
                  <a:txBody>
                    <a:bodyPr/>
                    <a:lstStyle/>
                    <a:p>
                      <a:pPr algn="r" fontAlgn="b"/>
                      <a:r>
                        <a:rPr lang="en-US" sz="2400" u="none" strike="noStrike" dirty="0" smtClean="0">
                          <a:solidFill>
                            <a:schemeClr val="bg1"/>
                          </a:solidFill>
                          <a:latin typeface="+mj-lt"/>
                        </a:rPr>
                        <a:t>Data-size</a:t>
                      </a:r>
                      <a:r>
                        <a:rPr lang="en-US" sz="2400" u="none" strike="noStrike" baseline="0" dirty="0" smtClean="0">
                          <a:solidFill>
                            <a:schemeClr val="bg1"/>
                          </a:solidFill>
                          <a:latin typeface="+mj-lt"/>
                        </a:rPr>
                        <a:t> / collision </a:t>
                      </a:r>
                      <a:r>
                        <a:rPr lang="en-US" sz="2400" u="none" strike="noStrike" dirty="0" smtClean="0">
                          <a:solidFill>
                            <a:schemeClr val="bg1"/>
                          </a:solidFill>
                          <a:latin typeface="+mj-lt"/>
                        </a:rPr>
                        <a:t> [kB]</a:t>
                      </a:r>
                      <a:endParaRPr lang="en-US" sz="2400" b="0" i="0" u="none" strike="noStrike" dirty="0" smtClean="0">
                        <a:solidFill>
                          <a:schemeClr val="bg1"/>
                        </a:solidFill>
                        <a:latin typeface="+mj-lt"/>
                      </a:endParaRPr>
                    </a:p>
                  </a:txBody>
                  <a:tcPr marL="9525" marR="9525" marT="9525" marB="0" anchor="b"/>
                </a:tc>
                <a:tc>
                  <a:txBody>
                    <a:bodyPr/>
                    <a:lstStyle/>
                    <a:p>
                      <a:pPr algn="r" fontAlgn="b"/>
                      <a:r>
                        <a:rPr lang="en-US" sz="2400" u="none" strike="noStrike" dirty="0" smtClean="0">
                          <a:solidFill>
                            <a:schemeClr val="bg1"/>
                          </a:solidFill>
                          <a:latin typeface="+mj-lt"/>
                        </a:rPr>
                        <a:t> Rate</a:t>
                      </a:r>
                      <a:r>
                        <a:rPr lang="en-US" sz="2400" u="none" strike="noStrike" baseline="0" dirty="0" smtClean="0">
                          <a:solidFill>
                            <a:schemeClr val="bg1"/>
                          </a:solidFill>
                          <a:latin typeface="+mj-lt"/>
                        </a:rPr>
                        <a:t> of collisions requiring full processing</a:t>
                      </a:r>
                      <a:r>
                        <a:rPr lang="en-US" sz="2400" u="none" strike="noStrike" dirty="0" smtClean="0">
                          <a:solidFill>
                            <a:schemeClr val="bg1"/>
                          </a:solidFill>
                          <a:latin typeface="+mj-lt"/>
                        </a:rPr>
                        <a:t> [kHz]</a:t>
                      </a:r>
                      <a:endParaRPr lang="en-US" sz="2400" b="0" i="0" u="none" strike="noStrike" dirty="0">
                        <a:solidFill>
                          <a:schemeClr val="bg1"/>
                        </a:solidFill>
                        <a:latin typeface="+mj-lt"/>
                      </a:endParaRPr>
                    </a:p>
                  </a:txBody>
                  <a:tcPr marL="9525" marR="9525" marT="9525" marB="0" anchor="b"/>
                </a:tc>
                <a:tc>
                  <a:txBody>
                    <a:bodyPr/>
                    <a:lstStyle/>
                    <a:p>
                      <a:pPr algn="r" fontAlgn="b"/>
                      <a:r>
                        <a:rPr lang="en-US" sz="2400" b="0" i="0" u="none" strike="noStrike" dirty="0" smtClean="0">
                          <a:solidFill>
                            <a:schemeClr val="bg1"/>
                          </a:solidFill>
                          <a:latin typeface="+mj-lt"/>
                        </a:rPr>
                        <a:t>Required</a:t>
                      </a:r>
                      <a:r>
                        <a:rPr lang="en-US" sz="2400" b="0" i="0" u="none" strike="noStrike" baseline="0" dirty="0" smtClean="0">
                          <a:solidFill>
                            <a:schemeClr val="bg1"/>
                          </a:solidFill>
                          <a:latin typeface="+mj-lt"/>
                        </a:rPr>
                        <a:t> # of 100 Gbit/s links</a:t>
                      </a:r>
                      <a:endParaRPr lang="en-US" sz="2400" b="0" i="0" u="none" strike="noStrike" dirty="0">
                        <a:solidFill>
                          <a:schemeClr val="bg1"/>
                        </a:solidFill>
                        <a:latin typeface="+mj-lt"/>
                      </a:endParaRPr>
                    </a:p>
                  </a:txBody>
                  <a:tcPr marL="9525" marR="9525" marT="9525" marB="0" anchor="b"/>
                </a:tc>
                <a:tc>
                  <a:txBody>
                    <a:bodyPr/>
                    <a:lstStyle/>
                    <a:p>
                      <a:pPr algn="r" fontAlgn="b"/>
                      <a:r>
                        <a:rPr lang="en-US" sz="2400" b="0" i="0" u="none" strike="noStrike" dirty="0" smtClean="0">
                          <a:solidFill>
                            <a:schemeClr val="bg1"/>
                          </a:solidFill>
                          <a:latin typeface="+mj-lt"/>
                        </a:rPr>
                        <a:t>Aggregated bandwidth</a:t>
                      </a:r>
                      <a:endParaRPr lang="en-US" sz="2400" b="0" i="0" u="none" strike="noStrike" dirty="0">
                        <a:solidFill>
                          <a:schemeClr val="bg1"/>
                        </a:solidFill>
                        <a:latin typeface="+mj-lt"/>
                      </a:endParaRPr>
                    </a:p>
                  </a:txBody>
                  <a:tcPr marL="9525" marR="9525" marT="9525" marB="0" anchor="b"/>
                </a:tc>
                <a:tc>
                  <a:txBody>
                    <a:bodyPr/>
                    <a:lstStyle/>
                    <a:p>
                      <a:pPr algn="r" fontAlgn="b"/>
                      <a:r>
                        <a:rPr lang="en-US" sz="2400" b="0" i="0" u="none" strike="noStrike" dirty="0" smtClean="0">
                          <a:solidFill>
                            <a:schemeClr val="bg1"/>
                          </a:solidFill>
                          <a:latin typeface="+mj-lt"/>
                        </a:rPr>
                        <a:t>From</a:t>
                      </a:r>
                      <a:endParaRPr lang="en-US" sz="2400" b="0" i="0" u="none" strike="noStrike" dirty="0">
                        <a:solidFill>
                          <a:schemeClr val="bg1"/>
                        </a:solidFill>
                        <a:latin typeface="+mj-lt"/>
                      </a:endParaRPr>
                    </a:p>
                  </a:txBody>
                  <a:tcPr marL="9525" marR="9525" marT="9525" marB="0" anchor="b"/>
                </a:tc>
              </a:tr>
              <a:tr h="468873">
                <a:tc>
                  <a:txBody>
                    <a:bodyPr/>
                    <a:lstStyle/>
                    <a:p>
                      <a:pPr algn="l" fontAlgn="b"/>
                      <a:r>
                        <a:rPr lang="en-US" sz="2400" u="none" strike="noStrike" dirty="0">
                          <a:solidFill>
                            <a:schemeClr val="bg1"/>
                          </a:solidFill>
                          <a:latin typeface="+mj-lt"/>
                        </a:rPr>
                        <a:t>ALICE</a:t>
                      </a:r>
                      <a:endParaRPr lang="en-US" sz="2400" b="0" i="0" u="none" strike="noStrike" dirty="0">
                        <a:solidFill>
                          <a:schemeClr val="bg1"/>
                        </a:solidFill>
                        <a:latin typeface="+mj-lt"/>
                      </a:endParaRPr>
                    </a:p>
                  </a:txBody>
                  <a:tcPr marL="9525" marR="9525" marT="9525" marB="0" anchor="b"/>
                </a:tc>
                <a:tc>
                  <a:txBody>
                    <a:bodyPr/>
                    <a:lstStyle/>
                    <a:p>
                      <a:pPr algn="r" fontAlgn="b"/>
                      <a:r>
                        <a:rPr lang="en-US" sz="2400" u="none" strike="noStrike" dirty="0" smtClean="0">
                          <a:solidFill>
                            <a:schemeClr val="bg1"/>
                          </a:solidFill>
                          <a:latin typeface="+mj-lt"/>
                        </a:rPr>
                        <a:t>20000</a:t>
                      </a:r>
                      <a:endParaRPr lang="en-US" sz="2400" b="0" i="0" u="none" strike="noStrike" dirty="0">
                        <a:solidFill>
                          <a:schemeClr val="bg1"/>
                        </a:solidFill>
                        <a:latin typeface="+mj-lt"/>
                      </a:endParaRPr>
                    </a:p>
                  </a:txBody>
                  <a:tcPr marL="9525" marR="9525" marT="9525" marB="0" anchor="b"/>
                </a:tc>
                <a:tc>
                  <a:txBody>
                    <a:bodyPr/>
                    <a:lstStyle/>
                    <a:p>
                      <a:pPr algn="r" fontAlgn="b"/>
                      <a:r>
                        <a:rPr lang="en-US" sz="2400" u="none" strike="noStrike" dirty="0" smtClean="0">
                          <a:solidFill>
                            <a:schemeClr val="bg1"/>
                          </a:solidFill>
                          <a:latin typeface="+mj-lt"/>
                        </a:rPr>
                        <a:t>50</a:t>
                      </a:r>
                      <a:endParaRPr lang="en-US" sz="2400" b="0" i="0" u="none" strike="noStrike" dirty="0">
                        <a:solidFill>
                          <a:schemeClr val="bg1"/>
                        </a:solidFill>
                        <a:latin typeface="+mj-lt"/>
                      </a:endParaRPr>
                    </a:p>
                  </a:txBody>
                  <a:tcPr marL="9525" marR="9525" marT="9525" marB="0" anchor="b"/>
                </a:tc>
                <a:tc>
                  <a:txBody>
                    <a:bodyPr/>
                    <a:lstStyle/>
                    <a:p>
                      <a:pPr algn="r" fontAlgn="b"/>
                      <a:r>
                        <a:rPr lang="en-US" sz="2400" b="0" i="0" u="none" strike="noStrike" dirty="0" smtClean="0">
                          <a:solidFill>
                            <a:schemeClr val="bg1"/>
                          </a:solidFill>
                          <a:latin typeface="+mj-lt"/>
                        </a:rPr>
                        <a:t>120</a:t>
                      </a:r>
                      <a:endParaRPr lang="en-US" sz="2400" b="0" i="0" u="none" strike="noStrike" dirty="0">
                        <a:solidFill>
                          <a:schemeClr val="bg1"/>
                        </a:solidFill>
                        <a:latin typeface="+mj-lt"/>
                      </a:endParaRPr>
                    </a:p>
                  </a:txBody>
                  <a:tcPr marL="9525" marR="9525" marT="9525" marB="0" anchor="b"/>
                </a:tc>
                <a:tc>
                  <a:txBody>
                    <a:bodyPr/>
                    <a:lstStyle/>
                    <a:p>
                      <a:pPr algn="r" fontAlgn="b"/>
                      <a:r>
                        <a:rPr lang="en-US" sz="2400" b="0" i="0" u="none" strike="noStrike" dirty="0" smtClean="0">
                          <a:solidFill>
                            <a:schemeClr val="bg1"/>
                          </a:solidFill>
                          <a:latin typeface="+mj-lt"/>
                        </a:rPr>
                        <a:t>10 </a:t>
                      </a:r>
                      <a:r>
                        <a:rPr lang="en-US" sz="2400" b="0" i="0" u="none" strike="noStrike" dirty="0" err="1" smtClean="0">
                          <a:solidFill>
                            <a:schemeClr val="bg1"/>
                          </a:solidFill>
                          <a:latin typeface="+mj-lt"/>
                        </a:rPr>
                        <a:t>Tbit</a:t>
                      </a:r>
                      <a:r>
                        <a:rPr lang="en-US" sz="2400" b="0" i="0" u="none" strike="noStrike" dirty="0" smtClean="0">
                          <a:solidFill>
                            <a:schemeClr val="bg1"/>
                          </a:solidFill>
                          <a:latin typeface="+mj-lt"/>
                        </a:rPr>
                        <a:t>/s</a:t>
                      </a:r>
                      <a:endParaRPr lang="en-US" sz="2400" b="0" i="0" u="none" strike="noStrike" dirty="0">
                        <a:solidFill>
                          <a:schemeClr val="bg1"/>
                        </a:solidFill>
                        <a:latin typeface="+mj-lt"/>
                      </a:endParaRPr>
                    </a:p>
                  </a:txBody>
                  <a:tcPr marL="9525" marR="9525" marT="9525" marB="0" anchor="b"/>
                </a:tc>
                <a:tc>
                  <a:txBody>
                    <a:bodyPr/>
                    <a:lstStyle/>
                    <a:p>
                      <a:pPr algn="r" fontAlgn="b"/>
                      <a:r>
                        <a:rPr lang="en-US" sz="2400" u="none" strike="noStrike">
                          <a:solidFill>
                            <a:schemeClr val="bg1"/>
                          </a:solidFill>
                          <a:latin typeface="+mj-lt"/>
                        </a:rPr>
                        <a:t>2019</a:t>
                      </a:r>
                      <a:endParaRPr lang="en-US" sz="2400" b="0" i="0" u="none" strike="noStrike">
                        <a:solidFill>
                          <a:schemeClr val="bg1"/>
                        </a:solidFill>
                        <a:latin typeface="+mj-lt"/>
                      </a:endParaRPr>
                    </a:p>
                  </a:txBody>
                  <a:tcPr marL="9525" marR="9525" marT="9525" marB="0" anchor="b"/>
                </a:tc>
              </a:tr>
              <a:tr h="428899">
                <a:tc>
                  <a:txBody>
                    <a:bodyPr/>
                    <a:lstStyle/>
                    <a:p>
                      <a:pPr algn="l" fontAlgn="b"/>
                      <a:r>
                        <a:rPr lang="en-US" sz="2400" u="none" strike="noStrike" dirty="0">
                          <a:solidFill>
                            <a:schemeClr val="bg1"/>
                          </a:solidFill>
                          <a:latin typeface="+mj-lt"/>
                        </a:rPr>
                        <a:t>ATLAS</a:t>
                      </a:r>
                      <a:endParaRPr lang="en-US" sz="2400" b="0" i="0" u="none" strike="noStrike" dirty="0">
                        <a:solidFill>
                          <a:schemeClr val="bg1"/>
                        </a:solidFill>
                        <a:latin typeface="+mj-lt"/>
                      </a:endParaRPr>
                    </a:p>
                  </a:txBody>
                  <a:tcPr marL="9525" marR="9525" marT="9525" marB="0" anchor="b"/>
                </a:tc>
                <a:tc>
                  <a:txBody>
                    <a:bodyPr/>
                    <a:lstStyle/>
                    <a:p>
                      <a:pPr algn="r" fontAlgn="b"/>
                      <a:r>
                        <a:rPr lang="en-US" sz="2400" u="none" strike="noStrike">
                          <a:solidFill>
                            <a:schemeClr val="bg1"/>
                          </a:solidFill>
                          <a:latin typeface="+mj-lt"/>
                        </a:rPr>
                        <a:t>4000</a:t>
                      </a:r>
                      <a:endParaRPr lang="en-US" sz="2400" b="0" i="0" u="none" strike="noStrike">
                        <a:solidFill>
                          <a:schemeClr val="bg1"/>
                        </a:solidFill>
                        <a:latin typeface="+mj-lt"/>
                      </a:endParaRPr>
                    </a:p>
                  </a:txBody>
                  <a:tcPr marL="9525" marR="9525" marT="9525" marB="0" anchor="b"/>
                </a:tc>
                <a:tc>
                  <a:txBody>
                    <a:bodyPr/>
                    <a:lstStyle/>
                    <a:p>
                      <a:pPr algn="r" fontAlgn="b"/>
                      <a:r>
                        <a:rPr lang="en-US" sz="2400" u="none" strike="noStrike" dirty="0">
                          <a:solidFill>
                            <a:schemeClr val="bg1"/>
                          </a:solidFill>
                          <a:latin typeface="+mj-lt"/>
                        </a:rPr>
                        <a:t>5</a:t>
                      </a:r>
                      <a:r>
                        <a:rPr lang="en-US" sz="2400" u="none" strike="noStrike" dirty="0" smtClean="0">
                          <a:solidFill>
                            <a:schemeClr val="bg1"/>
                          </a:solidFill>
                          <a:latin typeface="+mj-lt"/>
                        </a:rPr>
                        <a:t>00</a:t>
                      </a:r>
                      <a:endParaRPr lang="en-US" sz="2400" b="0" i="0" u="none" strike="noStrike" dirty="0">
                        <a:solidFill>
                          <a:schemeClr val="bg1"/>
                        </a:solidFill>
                        <a:latin typeface="+mj-lt"/>
                      </a:endParaRPr>
                    </a:p>
                  </a:txBody>
                  <a:tcPr marL="9525" marR="9525" marT="9525" marB="0" anchor="b"/>
                </a:tc>
                <a:tc>
                  <a:txBody>
                    <a:bodyPr/>
                    <a:lstStyle/>
                    <a:p>
                      <a:pPr algn="r" fontAlgn="b"/>
                      <a:r>
                        <a:rPr lang="en-US" sz="2400" b="0" i="0" u="none" strike="noStrike" dirty="0" smtClean="0">
                          <a:solidFill>
                            <a:schemeClr val="bg1"/>
                          </a:solidFill>
                          <a:latin typeface="+mj-lt"/>
                        </a:rPr>
                        <a:t>300</a:t>
                      </a:r>
                      <a:endParaRPr lang="en-US" sz="2400" b="0" i="0" u="none" strike="noStrike" dirty="0">
                        <a:solidFill>
                          <a:schemeClr val="bg1"/>
                        </a:solidFill>
                        <a:latin typeface="+mj-lt"/>
                      </a:endParaRPr>
                    </a:p>
                  </a:txBody>
                  <a:tcPr marL="9525" marR="9525" marT="9525" marB="0" anchor="b"/>
                </a:tc>
                <a:tc>
                  <a:txBody>
                    <a:bodyPr/>
                    <a:lstStyle/>
                    <a:p>
                      <a:pPr algn="r" fontAlgn="b"/>
                      <a:r>
                        <a:rPr lang="en-US" sz="2400" b="0" i="0" u="none" strike="noStrike" dirty="0" smtClean="0">
                          <a:solidFill>
                            <a:schemeClr val="bg1"/>
                          </a:solidFill>
                          <a:latin typeface="+mj-lt"/>
                        </a:rPr>
                        <a:t>20</a:t>
                      </a:r>
                      <a:r>
                        <a:rPr lang="en-US" sz="2400" b="0" i="0" u="none" strike="noStrike" baseline="0" dirty="0" smtClean="0">
                          <a:solidFill>
                            <a:schemeClr val="bg1"/>
                          </a:solidFill>
                          <a:latin typeface="+mj-lt"/>
                        </a:rPr>
                        <a:t> </a:t>
                      </a:r>
                      <a:r>
                        <a:rPr lang="en-US" sz="2400" b="0" i="0" u="none" strike="noStrike" baseline="0" dirty="0" err="1" smtClean="0">
                          <a:solidFill>
                            <a:schemeClr val="bg1"/>
                          </a:solidFill>
                          <a:latin typeface="+mj-lt"/>
                        </a:rPr>
                        <a:t>Tbit</a:t>
                      </a:r>
                      <a:r>
                        <a:rPr lang="en-US" sz="2400" b="0" i="0" u="none" strike="noStrike" baseline="0" dirty="0" smtClean="0">
                          <a:solidFill>
                            <a:schemeClr val="bg1"/>
                          </a:solidFill>
                          <a:latin typeface="+mj-lt"/>
                        </a:rPr>
                        <a:t>/s</a:t>
                      </a:r>
                      <a:endParaRPr lang="en-US" sz="2400" b="0" i="0" u="none" strike="noStrike" dirty="0">
                        <a:solidFill>
                          <a:schemeClr val="bg1"/>
                        </a:solidFill>
                        <a:latin typeface="+mj-lt"/>
                      </a:endParaRPr>
                    </a:p>
                  </a:txBody>
                  <a:tcPr marL="9525" marR="9525" marT="9525" marB="0" anchor="b"/>
                </a:tc>
                <a:tc>
                  <a:txBody>
                    <a:bodyPr/>
                    <a:lstStyle/>
                    <a:p>
                      <a:pPr algn="r" fontAlgn="b"/>
                      <a:r>
                        <a:rPr lang="en-US" sz="2400" u="none" strike="noStrike" dirty="0">
                          <a:solidFill>
                            <a:schemeClr val="bg1"/>
                          </a:solidFill>
                          <a:latin typeface="+mj-lt"/>
                        </a:rPr>
                        <a:t>2022</a:t>
                      </a:r>
                      <a:endParaRPr lang="en-US" sz="2400" b="0" i="0" u="none" strike="noStrike" dirty="0">
                        <a:solidFill>
                          <a:schemeClr val="bg1"/>
                        </a:solidFill>
                        <a:latin typeface="+mj-lt"/>
                      </a:endParaRPr>
                    </a:p>
                  </a:txBody>
                  <a:tcPr marL="9525" marR="9525" marT="9525" marB="0" anchor="b"/>
                </a:tc>
              </a:tr>
              <a:tr h="497795">
                <a:tc>
                  <a:txBody>
                    <a:bodyPr/>
                    <a:lstStyle/>
                    <a:p>
                      <a:pPr algn="l" fontAlgn="b"/>
                      <a:r>
                        <a:rPr lang="en-US" sz="2400" u="none" strike="noStrike" dirty="0">
                          <a:solidFill>
                            <a:schemeClr val="bg1"/>
                          </a:solidFill>
                          <a:latin typeface="+mj-lt"/>
                        </a:rPr>
                        <a:t>CMS</a:t>
                      </a:r>
                      <a:endParaRPr lang="en-US" sz="2400" b="0" i="0" u="none" strike="noStrike" dirty="0">
                        <a:solidFill>
                          <a:schemeClr val="bg1"/>
                        </a:solidFill>
                        <a:latin typeface="+mj-lt"/>
                      </a:endParaRPr>
                    </a:p>
                  </a:txBody>
                  <a:tcPr marL="9525" marR="9525" marT="9525" marB="0" anchor="b"/>
                </a:tc>
                <a:tc>
                  <a:txBody>
                    <a:bodyPr/>
                    <a:lstStyle/>
                    <a:p>
                      <a:pPr algn="r" fontAlgn="b"/>
                      <a:r>
                        <a:rPr lang="en-US" sz="2400" u="none" strike="noStrike" dirty="0">
                          <a:solidFill>
                            <a:schemeClr val="bg1"/>
                          </a:solidFill>
                          <a:latin typeface="+mj-lt"/>
                        </a:rPr>
                        <a:t>4</a:t>
                      </a:r>
                      <a:r>
                        <a:rPr lang="en-US" sz="2400" u="none" strike="noStrike" dirty="0" smtClean="0">
                          <a:solidFill>
                            <a:schemeClr val="bg1"/>
                          </a:solidFill>
                          <a:latin typeface="+mj-lt"/>
                        </a:rPr>
                        <a:t>000</a:t>
                      </a:r>
                      <a:endParaRPr lang="en-US" sz="2400" b="0" i="0" u="none" strike="noStrike" dirty="0">
                        <a:solidFill>
                          <a:schemeClr val="bg1"/>
                        </a:solidFill>
                        <a:latin typeface="+mj-lt"/>
                      </a:endParaRPr>
                    </a:p>
                  </a:txBody>
                  <a:tcPr marL="9525" marR="9525" marT="9525" marB="0" anchor="b"/>
                </a:tc>
                <a:tc>
                  <a:txBody>
                    <a:bodyPr/>
                    <a:lstStyle/>
                    <a:p>
                      <a:pPr algn="r" fontAlgn="b"/>
                      <a:r>
                        <a:rPr lang="en-US" sz="2400" u="none" strike="noStrike" dirty="0" smtClean="0">
                          <a:solidFill>
                            <a:schemeClr val="bg1"/>
                          </a:solidFill>
                          <a:latin typeface="+mj-lt"/>
                        </a:rPr>
                        <a:t>1000</a:t>
                      </a:r>
                      <a:endParaRPr lang="en-US" sz="2400" b="0" i="0" u="none" strike="noStrike" dirty="0">
                        <a:solidFill>
                          <a:schemeClr val="bg1"/>
                        </a:solidFill>
                        <a:latin typeface="+mj-lt"/>
                      </a:endParaRPr>
                    </a:p>
                  </a:txBody>
                  <a:tcPr marL="9525" marR="9525" marT="9525" marB="0" anchor="b"/>
                </a:tc>
                <a:tc>
                  <a:txBody>
                    <a:bodyPr/>
                    <a:lstStyle/>
                    <a:p>
                      <a:pPr algn="r" fontAlgn="b"/>
                      <a:r>
                        <a:rPr lang="en-US" sz="2400" b="0" i="0" u="none" strike="noStrike" dirty="0" smtClean="0">
                          <a:solidFill>
                            <a:schemeClr val="bg1"/>
                          </a:solidFill>
                          <a:latin typeface="+mj-lt"/>
                        </a:rPr>
                        <a:t>500</a:t>
                      </a:r>
                      <a:endParaRPr lang="en-US" sz="2400" b="0" i="0" u="none" strike="noStrike" dirty="0">
                        <a:solidFill>
                          <a:schemeClr val="bg1"/>
                        </a:solidFill>
                        <a:latin typeface="+mj-lt"/>
                      </a:endParaRPr>
                    </a:p>
                  </a:txBody>
                  <a:tcPr marL="9525" marR="9525" marT="9525" marB="0" anchor="b"/>
                </a:tc>
                <a:tc>
                  <a:txBody>
                    <a:bodyPr/>
                    <a:lstStyle/>
                    <a:p>
                      <a:pPr algn="r" fontAlgn="b"/>
                      <a:r>
                        <a:rPr lang="en-US" sz="2400" b="0" i="0" u="none" strike="noStrike" dirty="0" smtClean="0">
                          <a:solidFill>
                            <a:schemeClr val="bg1"/>
                          </a:solidFill>
                          <a:latin typeface="+mj-lt"/>
                        </a:rPr>
                        <a:t>40 </a:t>
                      </a:r>
                      <a:r>
                        <a:rPr lang="en-US" sz="2400" b="0" i="0" u="none" strike="noStrike" dirty="0" err="1" smtClean="0">
                          <a:solidFill>
                            <a:schemeClr val="bg1"/>
                          </a:solidFill>
                          <a:latin typeface="+mj-lt"/>
                        </a:rPr>
                        <a:t>Tbit</a:t>
                      </a:r>
                      <a:r>
                        <a:rPr lang="en-US" sz="2400" b="0" i="0" u="none" strike="noStrike" dirty="0" smtClean="0">
                          <a:solidFill>
                            <a:schemeClr val="bg1"/>
                          </a:solidFill>
                          <a:latin typeface="+mj-lt"/>
                        </a:rPr>
                        <a:t>/s</a:t>
                      </a:r>
                      <a:endParaRPr lang="en-US" sz="2400" b="0" i="0" u="none" strike="noStrike" dirty="0">
                        <a:solidFill>
                          <a:schemeClr val="bg1"/>
                        </a:solidFill>
                        <a:latin typeface="+mj-lt"/>
                      </a:endParaRPr>
                    </a:p>
                  </a:txBody>
                  <a:tcPr marL="9525" marR="9525" marT="9525" marB="0" anchor="b"/>
                </a:tc>
                <a:tc>
                  <a:txBody>
                    <a:bodyPr/>
                    <a:lstStyle/>
                    <a:p>
                      <a:pPr algn="r" fontAlgn="b"/>
                      <a:r>
                        <a:rPr lang="en-US" sz="2400" u="none" strike="noStrike">
                          <a:solidFill>
                            <a:schemeClr val="bg1"/>
                          </a:solidFill>
                          <a:latin typeface="+mj-lt"/>
                        </a:rPr>
                        <a:t>2022</a:t>
                      </a:r>
                      <a:endParaRPr lang="en-US" sz="2400" b="0" i="0" u="none" strike="noStrike">
                        <a:solidFill>
                          <a:schemeClr val="bg1"/>
                        </a:solidFill>
                        <a:latin typeface="+mj-lt"/>
                      </a:endParaRPr>
                    </a:p>
                  </a:txBody>
                  <a:tcPr marL="9525" marR="9525" marT="9525" marB="0" anchor="b"/>
                </a:tc>
              </a:tr>
              <a:tr h="421207">
                <a:tc>
                  <a:txBody>
                    <a:bodyPr/>
                    <a:lstStyle/>
                    <a:p>
                      <a:pPr algn="l" fontAlgn="b"/>
                      <a:r>
                        <a:rPr lang="en-US" sz="2400" u="none" strike="noStrike" dirty="0">
                          <a:solidFill>
                            <a:schemeClr val="bg1"/>
                          </a:solidFill>
                          <a:latin typeface="+mj-lt"/>
                        </a:rPr>
                        <a:t>LHCb</a:t>
                      </a:r>
                      <a:endParaRPr lang="en-US" sz="2400" b="0" i="0" u="none" strike="noStrike" dirty="0">
                        <a:solidFill>
                          <a:schemeClr val="bg1"/>
                        </a:solidFill>
                        <a:latin typeface="+mj-lt"/>
                      </a:endParaRPr>
                    </a:p>
                  </a:txBody>
                  <a:tcPr marL="9525" marR="9525" marT="9525" marB="0" anchor="b"/>
                </a:tc>
                <a:tc>
                  <a:txBody>
                    <a:bodyPr/>
                    <a:lstStyle/>
                    <a:p>
                      <a:pPr algn="r" fontAlgn="b"/>
                      <a:r>
                        <a:rPr lang="en-US" sz="2400" u="none" strike="noStrike" dirty="0">
                          <a:solidFill>
                            <a:schemeClr val="bg1"/>
                          </a:solidFill>
                          <a:latin typeface="+mj-lt"/>
                        </a:rPr>
                        <a:t>100</a:t>
                      </a:r>
                      <a:endParaRPr lang="en-US" sz="2400" b="0" i="0" u="none" strike="noStrike" dirty="0">
                        <a:solidFill>
                          <a:schemeClr val="bg1"/>
                        </a:solidFill>
                        <a:latin typeface="+mj-lt"/>
                      </a:endParaRPr>
                    </a:p>
                  </a:txBody>
                  <a:tcPr marL="9525" marR="9525" marT="9525" marB="0" anchor="b"/>
                </a:tc>
                <a:tc>
                  <a:txBody>
                    <a:bodyPr/>
                    <a:lstStyle/>
                    <a:p>
                      <a:pPr algn="r" fontAlgn="b"/>
                      <a:r>
                        <a:rPr lang="en-US" sz="2400" u="none" strike="noStrike" dirty="0">
                          <a:solidFill>
                            <a:schemeClr val="bg1"/>
                          </a:solidFill>
                          <a:latin typeface="+mj-lt"/>
                        </a:rPr>
                        <a:t>40000</a:t>
                      </a:r>
                      <a:endParaRPr lang="en-US" sz="2400" b="0" i="0" u="none" strike="noStrike" dirty="0">
                        <a:solidFill>
                          <a:schemeClr val="bg1"/>
                        </a:solidFill>
                        <a:latin typeface="+mj-lt"/>
                      </a:endParaRPr>
                    </a:p>
                  </a:txBody>
                  <a:tcPr marL="9525" marR="9525" marT="9525" marB="0" anchor="b"/>
                </a:tc>
                <a:tc>
                  <a:txBody>
                    <a:bodyPr/>
                    <a:lstStyle/>
                    <a:p>
                      <a:pPr algn="r" fontAlgn="b"/>
                      <a:r>
                        <a:rPr lang="en-US" sz="2400" b="0" i="0" u="none" strike="noStrike" dirty="0" smtClean="0">
                          <a:solidFill>
                            <a:schemeClr val="bg1"/>
                          </a:solidFill>
                          <a:latin typeface="+mj-lt"/>
                        </a:rPr>
                        <a:t>500</a:t>
                      </a:r>
                      <a:endParaRPr lang="en-US" sz="2400" b="0" i="0" u="none" strike="noStrike" dirty="0">
                        <a:solidFill>
                          <a:schemeClr val="bg1"/>
                        </a:solidFill>
                        <a:latin typeface="+mj-lt"/>
                      </a:endParaRPr>
                    </a:p>
                  </a:txBody>
                  <a:tcPr marL="9525" marR="9525" marT="9525" marB="0" anchor="b"/>
                </a:tc>
                <a:tc>
                  <a:txBody>
                    <a:bodyPr/>
                    <a:lstStyle/>
                    <a:p>
                      <a:pPr algn="r" fontAlgn="b"/>
                      <a:r>
                        <a:rPr lang="en-US" sz="2400" b="0" i="0" u="none" strike="noStrike" dirty="0" smtClean="0">
                          <a:solidFill>
                            <a:schemeClr val="bg1"/>
                          </a:solidFill>
                          <a:latin typeface="+mj-lt"/>
                        </a:rPr>
                        <a:t>40 </a:t>
                      </a:r>
                      <a:r>
                        <a:rPr lang="en-US" sz="2400" b="0" i="0" u="none" strike="noStrike" dirty="0" err="1" smtClean="0">
                          <a:solidFill>
                            <a:schemeClr val="bg1"/>
                          </a:solidFill>
                          <a:latin typeface="+mj-lt"/>
                        </a:rPr>
                        <a:t>Tbit</a:t>
                      </a:r>
                      <a:r>
                        <a:rPr lang="en-US" sz="2400" b="0" i="0" u="none" strike="noStrike" dirty="0" smtClean="0">
                          <a:solidFill>
                            <a:schemeClr val="bg1"/>
                          </a:solidFill>
                          <a:latin typeface="+mj-lt"/>
                        </a:rPr>
                        <a:t>/s</a:t>
                      </a:r>
                      <a:endParaRPr lang="en-US" sz="2400" b="0" i="0" u="none" strike="noStrike" dirty="0">
                        <a:solidFill>
                          <a:schemeClr val="bg1"/>
                        </a:solidFill>
                        <a:latin typeface="+mj-lt"/>
                      </a:endParaRPr>
                    </a:p>
                  </a:txBody>
                  <a:tcPr marL="9525" marR="9525" marT="9525" marB="0" anchor="b"/>
                </a:tc>
                <a:tc>
                  <a:txBody>
                    <a:bodyPr/>
                    <a:lstStyle/>
                    <a:p>
                      <a:pPr algn="r" fontAlgn="b"/>
                      <a:r>
                        <a:rPr lang="en-US" sz="2400" u="none" strike="noStrike" dirty="0" smtClean="0">
                          <a:solidFill>
                            <a:schemeClr val="bg1"/>
                          </a:solidFill>
                          <a:latin typeface="+mj-lt"/>
                        </a:rPr>
                        <a:t>2019</a:t>
                      </a:r>
                      <a:endParaRPr lang="en-US" sz="2400" b="0" i="0" u="none" strike="noStrike" dirty="0">
                        <a:solidFill>
                          <a:schemeClr val="bg1"/>
                        </a:solidFill>
                        <a:latin typeface="+mj-lt"/>
                      </a:endParaRPr>
                    </a:p>
                  </a:txBody>
                  <a:tcPr marL="9525" marR="9525" marT="9525" marB="0" anchor="b"/>
                </a:tc>
              </a:tr>
            </a:tbl>
          </a:graphicData>
        </a:graphic>
      </p:graphicFrame>
      <p:sp>
        <p:nvSpPr>
          <p:cNvPr id="4" name="Footer Placeholder 3"/>
          <p:cNvSpPr>
            <a:spLocks noGrp="1"/>
          </p:cNvSpPr>
          <p:nvPr>
            <p:ph type="ftr" sz="quarter" idx="10"/>
          </p:nvPr>
        </p:nvSpPr>
        <p:spPr/>
        <p:txBody>
          <a:bodyPr/>
          <a:lstStyle/>
          <a:p>
            <a:r>
              <a:rPr lang="en-US" smtClean="0"/>
              <a:t>Intel/CERN High Throughput Computing Collaboration  openlab Open Day June 2015 - Niko Neufeld CERN</a:t>
            </a:r>
            <a:endParaRPr lang="en-US" dirty="0"/>
          </a:p>
        </p:txBody>
      </p:sp>
      <p:sp>
        <p:nvSpPr>
          <p:cNvPr id="3" name="Slide Number Placeholder 2"/>
          <p:cNvSpPr>
            <a:spLocks noGrp="1"/>
          </p:cNvSpPr>
          <p:nvPr>
            <p:ph type="sldNum" sz="quarter" idx="11"/>
          </p:nvPr>
        </p:nvSpPr>
        <p:spPr/>
        <p:txBody>
          <a:bodyPr/>
          <a:lstStyle/>
          <a:p>
            <a:fld id="{997F593E-4D65-AC44-A603-FB3151009ECD}" type="slidenum">
              <a:rPr lang="en-US" smtClean="0"/>
              <a:pPr/>
              <a:t>11</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GB" dirty="0" smtClean="0"/>
              <a:t>HTCC </a:t>
            </a:r>
            <a:r>
              <a:rPr lang="en-GB" dirty="0" smtClean="0"/>
              <a:t>and data acquisition</a:t>
            </a:r>
            <a:endParaRPr lang="en-GB" dirty="0"/>
          </a:p>
        </p:txBody>
      </p:sp>
      <p:sp>
        <p:nvSpPr>
          <p:cNvPr id="3" name="Content Placeholder 2"/>
          <p:cNvSpPr>
            <a:spLocks noGrp="1"/>
          </p:cNvSpPr>
          <p:nvPr>
            <p:ph idx="1"/>
          </p:nvPr>
        </p:nvSpPr>
        <p:spPr>
          <a:xfrm>
            <a:off x="381000" y="1412874"/>
            <a:ext cx="8382000" cy="4340225"/>
          </a:xfrm>
        </p:spPr>
        <p:txBody>
          <a:bodyPr>
            <a:normAutofit fontScale="92500" lnSpcReduction="10000"/>
          </a:bodyPr>
          <a:lstStyle/>
          <a:p>
            <a:r>
              <a:rPr lang="en-US" dirty="0" smtClean="0"/>
              <a:t>Explore Intel’s new </a:t>
            </a:r>
            <a:r>
              <a:rPr lang="en-US" dirty="0" err="1" smtClean="0"/>
              <a:t>OmniPath</a:t>
            </a:r>
            <a:r>
              <a:rPr lang="en-US" dirty="0" smtClean="0"/>
              <a:t> interconnect to build the next generation data acquisition systems </a:t>
            </a:r>
          </a:p>
          <a:p>
            <a:pPr lvl="1"/>
            <a:r>
              <a:rPr lang="en-US" dirty="0" smtClean="0"/>
              <a:t>Build small demonstrator DAQ</a:t>
            </a:r>
          </a:p>
          <a:p>
            <a:r>
              <a:rPr lang="en-US" dirty="0" smtClean="0"/>
              <a:t>Use CPU-fabric integration to </a:t>
            </a:r>
            <a:r>
              <a:rPr lang="en-US" dirty="0" err="1" smtClean="0"/>
              <a:t>minimise</a:t>
            </a:r>
            <a:r>
              <a:rPr lang="en-US" dirty="0" smtClean="0"/>
              <a:t> transport overheads</a:t>
            </a:r>
          </a:p>
          <a:p>
            <a:r>
              <a:rPr lang="en-US" dirty="0" smtClean="0">
                <a:sym typeface="Wingdings"/>
              </a:rPr>
              <a:t>Use </a:t>
            </a:r>
            <a:r>
              <a:rPr lang="en-US" dirty="0" err="1" smtClean="0">
                <a:sym typeface="Wingdings"/>
              </a:rPr>
              <a:t>OmniPath</a:t>
            </a:r>
            <a:r>
              <a:rPr lang="en-US" dirty="0" smtClean="0">
                <a:sym typeface="Wingdings"/>
              </a:rPr>
              <a:t> to integrate Xeon, Xeon/Phi and Xeon/FPGA concept  in optimal proportions as compute units</a:t>
            </a:r>
          </a:p>
          <a:p>
            <a:pPr lvl="1"/>
            <a:r>
              <a:rPr lang="en-US" dirty="0" smtClean="0">
                <a:sym typeface="Wingdings"/>
              </a:rPr>
              <a:t>Work out flexible concept</a:t>
            </a:r>
          </a:p>
          <a:p>
            <a:r>
              <a:rPr lang="en-US" dirty="0" smtClean="0">
                <a:sym typeface="Wingdings"/>
              </a:rPr>
              <a:t>Study smooth integration with Ethernet</a:t>
            </a:r>
            <a:r>
              <a:rPr lang="en-US" sz="2600" dirty="0" smtClean="0">
                <a:sym typeface="Wingdings"/>
              </a:rPr>
              <a:t> </a:t>
            </a:r>
            <a:r>
              <a:rPr lang="en-US" sz="2600" dirty="0"/>
              <a:t>(“the right link for the right task”) </a:t>
            </a:r>
            <a:endParaRPr lang="en-US" sz="2600" dirty="0" smtClean="0">
              <a:sym typeface="Wingdings"/>
            </a:endParaRPr>
          </a:p>
          <a:p>
            <a:endParaRPr lang="en-GB" dirty="0" smtClean="0">
              <a:sym typeface="Wingdings"/>
            </a:endParaRPr>
          </a:p>
        </p:txBody>
      </p:sp>
      <p:sp>
        <p:nvSpPr>
          <p:cNvPr id="4" name="Footer Placeholder 3"/>
          <p:cNvSpPr>
            <a:spLocks noGrp="1"/>
          </p:cNvSpPr>
          <p:nvPr>
            <p:ph type="ftr" sz="quarter" idx="10"/>
          </p:nvPr>
        </p:nvSpPr>
        <p:spPr/>
        <p:txBody>
          <a:bodyPr/>
          <a:lstStyle/>
          <a:p>
            <a:r>
              <a:rPr lang="en-US" smtClean="0"/>
              <a:t>Intel/CERN High Throughput Computing Collaboration  openlab Open Day June 2015 - Niko Neufeld CERN</a:t>
            </a:r>
            <a:endParaRPr lang="en-US" dirty="0"/>
          </a:p>
        </p:txBody>
      </p:sp>
      <p:pic>
        <p:nvPicPr>
          <p:cNvPr id="5" name="Picture 4"/>
          <p:cNvPicPr>
            <a:picLocks noChangeAspect="1"/>
          </p:cNvPicPr>
          <p:nvPr/>
        </p:nvPicPr>
        <p:blipFill>
          <a:blip r:embed="rId2"/>
          <a:stretch>
            <a:fillRect/>
          </a:stretch>
        </p:blipFill>
        <p:spPr>
          <a:xfrm>
            <a:off x="8454645" y="6187744"/>
            <a:ext cx="670255" cy="670255"/>
          </a:xfrm>
          <a:prstGeom prst="rect">
            <a:avLst/>
          </a:prstGeom>
        </p:spPr>
      </p:pic>
      <p:sp>
        <p:nvSpPr>
          <p:cNvPr id="6" name="Slide Number Placeholder 5"/>
          <p:cNvSpPr>
            <a:spLocks noGrp="1"/>
          </p:cNvSpPr>
          <p:nvPr>
            <p:ph type="sldNum" sz="quarter" idx="11"/>
          </p:nvPr>
        </p:nvSpPr>
        <p:spPr/>
        <p:txBody>
          <a:bodyPr/>
          <a:lstStyle/>
          <a:p>
            <a:fld id="{997F593E-4D65-AC44-A603-FB3151009ECD}" type="slidenum">
              <a:rPr lang="en-US" smtClean="0"/>
              <a:pPr/>
              <a:t>12</a:t>
            </a:fld>
            <a:endParaRPr lang="en-US" dirty="0"/>
          </a:p>
        </p:txBody>
      </p:sp>
    </p:spTree>
    <p:extLst>
      <p:ext uri="{BB962C8B-B14F-4D97-AF65-F5344CB8AC3E}">
        <p14:creationId xmlns:p14="http://schemas.microsoft.com/office/powerpoint/2010/main" val="35392203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smtClean="0"/>
              <a:t>Challenge #3</a:t>
            </a:r>
            <a:br>
              <a:rPr lang="en-US" dirty="0" smtClean="0"/>
            </a:br>
            <a:r>
              <a:rPr lang="en-US" dirty="0" smtClean="0"/>
              <a:t>High Level Trigger</a:t>
            </a:r>
            <a:endParaRPr lang="en-US" dirty="0"/>
          </a:p>
        </p:txBody>
      </p:sp>
    </p:spTree>
    <p:extLst>
      <p:ext uri="{BB962C8B-B14F-4D97-AF65-F5344CB8AC3E}">
        <p14:creationId xmlns:p14="http://schemas.microsoft.com/office/powerpoint/2010/main" val="42680332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t>High Level Trigger</a:t>
            </a:r>
          </a:p>
        </p:txBody>
      </p:sp>
      <p:sp>
        <p:nvSpPr>
          <p:cNvPr id="11" name="Content Placeholder 10"/>
          <p:cNvSpPr>
            <a:spLocks noGrp="1"/>
          </p:cNvSpPr>
          <p:nvPr>
            <p:ph idx="1"/>
          </p:nvPr>
        </p:nvSpPr>
        <p:spPr>
          <a:xfrm>
            <a:off x="4549775" y="1511300"/>
            <a:ext cx="4137025" cy="4525963"/>
          </a:xfrm>
        </p:spPr>
        <p:txBody>
          <a:bodyPr>
            <a:normAutofit/>
          </a:bodyPr>
          <a:lstStyle/>
          <a:p>
            <a:pPr eaLnBrk="1" hangingPunct="1">
              <a:lnSpc>
                <a:spcPct val="80000"/>
              </a:lnSpc>
            </a:pPr>
            <a:r>
              <a:rPr lang="en-US" altLang="en-US" sz="2700" dirty="0" smtClean="0"/>
              <a:t>Pack the knowledge of tens of thousands of physicists and decades of research into a huge sophisticated algorithm</a:t>
            </a:r>
          </a:p>
          <a:p>
            <a:pPr eaLnBrk="1" hangingPunct="1">
              <a:lnSpc>
                <a:spcPct val="80000"/>
              </a:lnSpc>
            </a:pPr>
            <a:r>
              <a:rPr lang="en-US" altLang="en-US" sz="2700" dirty="0" smtClean="0"/>
              <a:t>Several 100.000 lines of code</a:t>
            </a:r>
          </a:p>
          <a:p>
            <a:pPr eaLnBrk="1" hangingPunct="1">
              <a:lnSpc>
                <a:spcPct val="80000"/>
              </a:lnSpc>
            </a:pPr>
            <a:r>
              <a:rPr lang="en-US" altLang="en-US" sz="2700" dirty="0" smtClean="0"/>
              <a:t>Takes (only!) a few 10 - 100 milliseconds </a:t>
            </a:r>
            <a:r>
              <a:rPr lang="en-US" altLang="en-US" sz="2700" b="1" i="1" dirty="0" smtClean="0"/>
              <a:t>per collision</a:t>
            </a:r>
          </a:p>
        </p:txBody>
      </p:sp>
      <p:sp>
        <p:nvSpPr>
          <p:cNvPr id="2560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ゴシック" pitchFamily="-92" charset="-128"/>
              </a:defRPr>
            </a:lvl1pPr>
            <a:lvl2pPr marL="37931725" indent="-37474525" eaLnBrk="0" hangingPunct="0">
              <a:defRPr sz="2400">
                <a:solidFill>
                  <a:schemeClr val="tx1"/>
                </a:solidFill>
                <a:latin typeface="Century Gothic" charset="0"/>
                <a:ea typeface="MS Pゴシック" pitchFamily="-92" charset="-128"/>
              </a:defRPr>
            </a:lvl2pPr>
            <a:lvl3pPr eaLnBrk="0" hangingPunct="0">
              <a:defRPr sz="2400">
                <a:solidFill>
                  <a:schemeClr val="tx1"/>
                </a:solidFill>
                <a:latin typeface="Century Gothic" charset="0"/>
                <a:ea typeface="MS Pゴシック" pitchFamily="-92" charset="-128"/>
              </a:defRPr>
            </a:lvl3pPr>
            <a:lvl4pPr eaLnBrk="0" hangingPunct="0">
              <a:defRPr sz="2400">
                <a:solidFill>
                  <a:schemeClr val="tx1"/>
                </a:solidFill>
                <a:latin typeface="Century Gothic" charset="0"/>
                <a:ea typeface="MS Pゴシック" pitchFamily="-92" charset="-128"/>
              </a:defRPr>
            </a:lvl4pPr>
            <a:lvl5pPr eaLnBrk="0" hangingPunct="0">
              <a:defRPr sz="2400">
                <a:solidFill>
                  <a:schemeClr val="tx1"/>
                </a:solidFill>
                <a:latin typeface="Century Gothic" charset="0"/>
                <a:ea typeface="MS Pゴシック" pitchFamily="-92" charset="-128"/>
              </a:defRPr>
            </a:lvl5pPr>
            <a:lvl6pPr marL="457200" eaLnBrk="0" fontAlgn="base" hangingPunct="0">
              <a:spcBef>
                <a:spcPct val="0"/>
              </a:spcBef>
              <a:spcAft>
                <a:spcPct val="0"/>
              </a:spcAft>
              <a:defRPr sz="2400">
                <a:solidFill>
                  <a:schemeClr val="tx1"/>
                </a:solidFill>
                <a:latin typeface="Century Gothic" charset="0"/>
                <a:ea typeface="MS Pゴシック" pitchFamily="-92" charset="-128"/>
              </a:defRPr>
            </a:lvl6pPr>
            <a:lvl7pPr marL="914400" eaLnBrk="0" fontAlgn="base" hangingPunct="0">
              <a:spcBef>
                <a:spcPct val="0"/>
              </a:spcBef>
              <a:spcAft>
                <a:spcPct val="0"/>
              </a:spcAft>
              <a:defRPr sz="2400">
                <a:solidFill>
                  <a:schemeClr val="tx1"/>
                </a:solidFill>
                <a:latin typeface="Century Gothic" charset="0"/>
                <a:ea typeface="MS Pゴシック" pitchFamily="-92" charset="-128"/>
              </a:defRPr>
            </a:lvl7pPr>
            <a:lvl8pPr marL="1371600" eaLnBrk="0" fontAlgn="base" hangingPunct="0">
              <a:spcBef>
                <a:spcPct val="0"/>
              </a:spcBef>
              <a:spcAft>
                <a:spcPct val="0"/>
              </a:spcAft>
              <a:defRPr sz="2400">
                <a:solidFill>
                  <a:schemeClr val="tx1"/>
                </a:solidFill>
                <a:latin typeface="Century Gothic" charset="0"/>
                <a:ea typeface="MS Pゴシック" pitchFamily="-92" charset="-128"/>
              </a:defRPr>
            </a:lvl8pPr>
            <a:lvl9pPr marL="1828800" eaLnBrk="0" fontAlgn="base" hangingPunct="0">
              <a:spcBef>
                <a:spcPct val="0"/>
              </a:spcBef>
              <a:spcAft>
                <a:spcPct val="0"/>
              </a:spcAft>
              <a:defRPr sz="2400">
                <a:solidFill>
                  <a:schemeClr val="tx1"/>
                </a:solidFill>
                <a:latin typeface="Century Gothic" charset="0"/>
                <a:ea typeface="MS Pゴシック" pitchFamily="-92" charset="-128"/>
              </a:defRPr>
            </a:lvl9pPr>
          </a:lstStyle>
          <a:p>
            <a:pPr eaLnBrk="1" hangingPunct="1"/>
            <a:r>
              <a:rPr lang="en-US" altLang="en-US" sz="1000" smtClean="0"/>
              <a:t>Intel/CERN High Throughput Computing Collaboration  openlab Open Day June 2015 - Niko Neufeld CERN</a:t>
            </a:r>
            <a:endParaRPr lang="en-US" altLang="en-US" sz="1000"/>
          </a:p>
        </p:txBody>
      </p:sp>
      <p:pic>
        <p:nvPicPr>
          <p:cNvPr id="25605" name="Picture 5" descr="GoogleAl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925" y="1554163"/>
            <a:ext cx="3803650"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p:cNvSpPr txBox="1">
            <a:spLocks noChangeArrowheads="1"/>
          </p:cNvSpPr>
          <p:nvPr/>
        </p:nvSpPr>
        <p:spPr bwMode="auto">
          <a:xfrm>
            <a:off x="554038" y="5592763"/>
            <a:ext cx="379095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entury Gothic" charset="0"/>
                <a:ea typeface="MS Pゴシック" pitchFamily="-92" charset="-128"/>
              </a:defRPr>
            </a:lvl1pPr>
            <a:lvl2pPr marL="37931725" indent="-37474525" eaLnBrk="0" hangingPunct="0">
              <a:defRPr sz="2400">
                <a:solidFill>
                  <a:schemeClr val="tx1"/>
                </a:solidFill>
                <a:latin typeface="Century Gothic" charset="0"/>
                <a:ea typeface="MS Pゴシック" pitchFamily="-92" charset="-128"/>
              </a:defRPr>
            </a:lvl2pPr>
            <a:lvl3pPr eaLnBrk="0" hangingPunct="0">
              <a:defRPr sz="2400">
                <a:solidFill>
                  <a:schemeClr val="tx1"/>
                </a:solidFill>
                <a:latin typeface="Century Gothic" charset="0"/>
                <a:ea typeface="MS Pゴシック" pitchFamily="-92" charset="-128"/>
              </a:defRPr>
            </a:lvl3pPr>
            <a:lvl4pPr eaLnBrk="0" hangingPunct="0">
              <a:defRPr sz="2400">
                <a:solidFill>
                  <a:schemeClr val="tx1"/>
                </a:solidFill>
                <a:latin typeface="Century Gothic" charset="0"/>
                <a:ea typeface="MS Pゴシック" pitchFamily="-92" charset="-128"/>
              </a:defRPr>
            </a:lvl4pPr>
            <a:lvl5pPr eaLnBrk="0" hangingPunct="0">
              <a:defRPr sz="2400">
                <a:solidFill>
                  <a:schemeClr val="tx1"/>
                </a:solidFill>
                <a:latin typeface="Century Gothic" charset="0"/>
                <a:ea typeface="MS Pゴシック" pitchFamily="-92" charset="-128"/>
              </a:defRPr>
            </a:lvl5pPr>
            <a:lvl6pPr marL="457200" eaLnBrk="0" fontAlgn="base" hangingPunct="0">
              <a:spcBef>
                <a:spcPct val="0"/>
              </a:spcBef>
              <a:spcAft>
                <a:spcPct val="0"/>
              </a:spcAft>
              <a:defRPr sz="2400">
                <a:solidFill>
                  <a:schemeClr val="tx1"/>
                </a:solidFill>
                <a:latin typeface="Century Gothic" charset="0"/>
                <a:ea typeface="MS Pゴシック" pitchFamily="-92" charset="-128"/>
              </a:defRPr>
            </a:lvl6pPr>
            <a:lvl7pPr marL="914400" eaLnBrk="0" fontAlgn="base" hangingPunct="0">
              <a:spcBef>
                <a:spcPct val="0"/>
              </a:spcBef>
              <a:spcAft>
                <a:spcPct val="0"/>
              </a:spcAft>
              <a:defRPr sz="2400">
                <a:solidFill>
                  <a:schemeClr val="tx1"/>
                </a:solidFill>
                <a:latin typeface="Century Gothic" charset="0"/>
                <a:ea typeface="MS Pゴシック" pitchFamily="-92" charset="-128"/>
              </a:defRPr>
            </a:lvl7pPr>
            <a:lvl8pPr marL="1371600" eaLnBrk="0" fontAlgn="base" hangingPunct="0">
              <a:spcBef>
                <a:spcPct val="0"/>
              </a:spcBef>
              <a:spcAft>
                <a:spcPct val="0"/>
              </a:spcAft>
              <a:defRPr sz="2400">
                <a:solidFill>
                  <a:schemeClr val="tx1"/>
                </a:solidFill>
                <a:latin typeface="Century Gothic" charset="0"/>
                <a:ea typeface="MS Pゴシック" pitchFamily="-92" charset="-128"/>
              </a:defRPr>
            </a:lvl8pPr>
            <a:lvl9pPr marL="1828800" eaLnBrk="0" fontAlgn="base" hangingPunct="0">
              <a:spcBef>
                <a:spcPct val="0"/>
              </a:spcBef>
              <a:spcAft>
                <a:spcPct val="0"/>
              </a:spcAft>
              <a:defRPr sz="2400">
                <a:solidFill>
                  <a:schemeClr val="tx1"/>
                </a:solidFill>
                <a:latin typeface="Century Gothic" charset="0"/>
                <a:ea typeface="MS Pゴシック" pitchFamily="-92" charset="-128"/>
              </a:defRPr>
            </a:lvl9pPr>
          </a:lstStyle>
          <a:p>
            <a:pPr eaLnBrk="1" hangingPunct="1"/>
            <a:r>
              <a:rPr lang="en-US" altLang="en-US" sz="1800" i="1"/>
              <a:t>“And this, in simple terms, is how</a:t>
            </a:r>
            <a:br>
              <a:rPr lang="en-US" altLang="en-US" sz="1800" i="1"/>
            </a:br>
            <a:r>
              <a:rPr lang="en-US" altLang="en-US" sz="1800" i="1"/>
              <a:t> we find the Higgs Boson”</a:t>
            </a:r>
          </a:p>
        </p:txBody>
      </p:sp>
      <p:sp>
        <p:nvSpPr>
          <p:cNvPr id="2" name="Slide Number Placeholder 1"/>
          <p:cNvSpPr>
            <a:spLocks noGrp="1"/>
          </p:cNvSpPr>
          <p:nvPr>
            <p:ph type="sldNum" sz="quarter" idx="11"/>
          </p:nvPr>
        </p:nvSpPr>
        <p:spPr/>
        <p:txBody>
          <a:bodyPr/>
          <a:lstStyle/>
          <a:p>
            <a:fld id="{997F593E-4D65-AC44-A603-FB3151009ECD}" type="slidenum">
              <a:rPr lang="en-US" smtClean="0"/>
              <a:pPr/>
              <a:t>14</a:t>
            </a:fld>
            <a:endParaRPr lang="en-US" dirty="0"/>
          </a:p>
        </p:txBody>
      </p:sp>
    </p:spTree>
    <p:extLst>
      <p:ext uri="{BB962C8B-B14F-4D97-AF65-F5344CB8AC3E}">
        <p14:creationId xmlns:p14="http://schemas.microsoft.com/office/powerpoint/2010/main" val="35633836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77108"/>
          </a:xfrm>
        </p:spPr>
        <p:txBody>
          <a:bodyPr/>
          <a:lstStyle/>
          <a:p>
            <a:r>
              <a:rPr lang="en-US" dirty="0" smtClean="0"/>
              <a:t>Pattern finding - tracks</a:t>
            </a:r>
            <a:endParaRPr lang="en-US" dirty="0"/>
          </a:p>
        </p:txBody>
      </p:sp>
      <p:pic>
        <p:nvPicPr>
          <p:cNvPr id="11" name="Content Placeholder 6"/>
          <p:cNvPicPr>
            <a:picLocks noGrp="1" noChangeAspect="1"/>
          </p:cNvPicPr>
          <p:nvPr>
            <p:ph idx="1"/>
          </p:nvPr>
        </p:nvPicPr>
        <p:blipFill>
          <a:blip r:embed="rId2"/>
          <a:srcRect l="10228" r="10228"/>
          <a:stretch>
            <a:fillRect/>
          </a:stretch>
        </p:blipFill>
        <p:spPr>
          <a:xfrm>
            <a:off x="0" y="1219200"/>
            <a:ext cx="8686800" cy="5181600"/>
          </a:xfrm>
        </p:spPr>
      </p:pic>
      <p:cxnSp>
        <p:nvCxnSpPr>
          <p:cNvPr id="12" name="Straight Connector 11"/>
          <p:cNvCxnSpPr/>
          <p:nvPr/>
        </p:nvCxnSpPr>
        <p:spPr bwMode="auto">
          <a:xfrm flipV="1">
            <a:off x="611560" y="2564904"/>
            <a:ext cx="7560840" cy="3168352"/>
          </a:xfrm>
          <a:prstGeom prst="line">
            <a:avLst/>
          </a:prstGeom>
          <a:noFill/>
          <a:ln w="28575" cap="flat" cmpd="sng" algn="ctr">
            <a:solidFill>
              <a:schemeClr val="bg1"/>
            </a:solidFill>
            <a:prstDash val="dash"/>
            <a:round/>
            <a:headEnd type="none" w="med" len="med"/>
            <a:tailEnd type="none"/>
          </a:ln>
          <a:effectLst/>
        </p:spPr>
      </p:cxnSp>
      <p:sp>
        <p:nvSpPr>
          <p:cNvPr id="13" name="Multiply 12"/>
          <p:cNvSpPr/>
          <p:nvPr/>
        </p:nvSpPr>
        <p:spPr bwMode="auto">
          <a:xfrm>
            <a:off x="467544" y="5805264"/>
            <a:ext cx="914400" cy="914400"/>
          </a:xfrm>
          <a:prstGeom prst="mathMultiply">
            <a:avLst/>
          </a:prstGeom>
          <a:noFill/>
          <a:ln w="9525"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Multiply 13"/>
          <p:cNvSpPr/>
          <p:nvPr/>
        </p:nvSpPr>
        <p:spPr bwMode="auto">
          <a:xfrm>
            <a:off x="179512" y="5589240"/>
            <a:ext cx="576064" cy="288032"/>
          </a:xfrm>
          <a:prstGeom prst="mathMultiply">
            <a:avLst/>
          </a:prstGeom>
          <a:solidFill>
            <a:schemeClr val="bg1"/>
          </a:solidFill>
          <a:ln w="9525"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5" name="Straight Connector 14"/>
          <p:cNvCxnSpPr/>
          <p:nvPr/>
        </p:nvCxnSpPr>
        <p:spPr bwMode="auto">
          <a:xfrm flipV="1">
            <a:off x="467544" y="2132856"/>
            <a:ext cx="7416824" cy="3600400"/>
          </a:xfrm>
          <a:prstGeom prst="line">
            <a:avLst/>
          </a:prstGeom>
          <a:noFill/>
          <a:ln w="28575" cap="flat" cmpd="sng" algn="ctr">
            <a:solidFill>
              <a:schemeClr val="bg1"/>
            </a:solidFill>
            <a:prstDash val="dash"/>
            <a:round/>
            <a:headEnd type="none" w="med" len="med"/>
            <a:tailEnd type="none"/>
          </a:ln>
          <a:effectLst/>
        </p:spPr>
      </p:cxnSp>
      <p:sp>
        <p:nvSpPr>
          <p:cNvPr id="2" name="Footer Placeholder 1"/>
          <p:cNvSpPr>
            <a:spLocks noGrp="1"/>
          </p:cNvSpPr>
          <p:nvPr>
            <p:ph type="ftr" sz="quarter" idx="10"/>
          </p:nvPr>
        </p:nvSpPr>
        <p:spPr/>
        <p:txBody>
          <a:bodyPr/>
          <a:lstStyle/>
          <a:p>
            <a:r>
              <a:rPr lang="en-US" smtClean="0"/>
              <a:t>Intel/CERN High Throughput Computing Collaboration  openlab Open Day June 2015 - Niko Neufeld CERN</a:t>
            </a:r>
            <a:endParaRPr lang="en-US" dirty="0"/>
          </a:p>
        </p:txBody>
      </p:sp>
      <p:sp>
        <p:nvSpPr>
          <p:cNvPr id="3" name="Slide Number Placeholder 2"/>
          <p:cNvSpPr>
            <a:spLocks noGrp="1"/>
          </p:cNvSpPr>
          <p:nvPr>
            <p:ph type="sldNum" sz="quarter" idx="11"/>
          </p:nvPr>
        </p:nvSpPr>
        <p:spPr/>
        <p:txBody>
          <a:bodyPr/>
          <a:lstStyle/>
          <a:p>
            <a:fld id="{997F593E-4D65-AC44-A603-FB3151009ECD}" type="slidenum">
              <a:rPr lang="en-US" smtClean="0"/>
              <a:pPr/>
              <a:t>15</a:t>
            </a:fld>
            <a:endParaRPr lang="en-US" dirty="0"/>
          </a:p>
        </p:txBody>
      </p:sp>
    </p:spTree>
    <p:extLst>
      <p:ext uri="{BB962C8B-B14F-4D97-AF65-F5344CB8AC3E}">
        <p14:creationId xmlns:p14="http://schemas.microsoft.com/office/powerpoint/2010/main" val="42575536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Same in 2 dimensions</a:t>
            </a:r>
            <a:endParaRPr lang="en-US" dirty="0"/>
          </a:p>
        </p:txBody>
      </p:sp>
      <p:sp>
        <p:nvSpPr>
          <p:cNvPr id="8" name="Content Placeholder 7"/>
          <p:cNvSpPr>
            <a:spLocks noGrp="1"/>
          </p:cNvSpPr>
          <p:nvPr>
            <p:ph idx="1"/>
          </p:nvPr>
        </p:nvSpPr>
        <p:spPr/>
        <p:txBody>
          <a:bodyPr/>
          <a:lstStyle/>
          <a:p>
            <a:endParaRPr lang="en-US"/>
          </a:p>
        </p:txBody>
      </p:sp>
      <p:sp>
        <p:nvSpPr>
          <p:cNvPr id="4" name="Footer Placeholder 3"/>
          <p:cNvSpPr>
            <a:spLocks noGrp="1"/>
          </p:cNvSpPr>
          <p:nvPr>
            <p:ph type="ftr" sz="quarter" idx="10"/>
          </p:nvPr>
        </p:nvSpPr>
        <p:spPr>
          <a:xfrm>
            <a:off x="2606339" y="6032500"/>
            <a:ext cx="3807161" cy="840263"/>
          </a:xfrm>
        </p:spPr>
        <p:txBody>
          <a:bodyPr/>
          <a:lstStyle/>
          <a:p>
            <a:r>
              <a:rPr lang="en-US" smtClean="0"/>
              <a:t>Intel/CERN High Throughput Computing Collaboration  openlab Open Day June 2015 - Niko Neufeld CERN</a:t>
            </a:r>
            <a:endParaRPr lang="en-US" dirty="0"/>
          </a:p>
        </p:txBody>
      </p:sp>
      <p:pic>
        <p:nvPicPr>
          <p:cNvPr id="6" name="Picture 5" descr="C:\Users\Daniel Cámpora\Dropbox\Universidad compartido\MSc\Project\lhcb master thesis\velo\velo rz eg\Fram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38" y="1177496"/>
            <a:ext cx="4936948" cy="37027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Daniel Cámpora\Dropbox\Universidad compartido\MSc\Project\lhcb master thesis\velo\velo rz eg\Fram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976" y="1171253"/>
            <a:ext cx="4936948" cy="3702711"/>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154379" y="4968582"/>
            <a:ext cx="8835242" cy="1424755"/>
          </a:xfrm>
          <a:prstGeom prst="rect">
            <a:avLst/>
          </a:prstGeom>
        </p:spPr>
        <p:txBody>
          <a:bodyPr vert="horz" lIns="0" tIns="0" rIns="0" bIns="0" rtlCol="0">
            <a:normAutofit fontScale="92500"/>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dirty="0" smtClean="0">
                <a:latin typeface="Neo Sans Intel" pitchFamily="34" charset="0"/>
              </a:rPr>
              <a:t>Can be much more complicated: lots of tracks / rings, curved / spiral trajectories, spurious measurements and various other imperfections</a:t>
            </a:r>
          </a:p>
        </p:txBody>
      </p:sp>
      <p:sp>
        <p:nvSpPr>
          <p:cNvPr id="3" name="Slide Number Placeholder 2"/>
          <p:cNvSpPr>
            <a:spLocks noGrp="1"/>
          </p:cNvSpPr>
          <p:nvPr>
            <p:ph type="sldNum" sz="quarter" idx="11"/>
          </p:nvPr>
        </p:nvSpPr>
        <p:spPr/>
        <p:txBody>
          <a:bodyPr/>
          <a:lstStyle/>
          <a:p>
            <a:fld id="{997F593E-4D65-AC44-A603-FB3151009ECD}" type="slidenum">
              <a:rPr lang="en-US" smtClean="0"/>
              <a:pPr/>
              <a:t>16</a:t>
            </a:fld>
            <a:endParaRPr lang="en-US" dirty="0"/>
          </a:p>
        </p:txBody>
      </p:sp>
    </p:spTree>
    <p:extLst>
      <p:ext uri="{BB962C8B-B14F-4D97-AF65-F5344CB8AC3E}">
        <p14:creationId xmlns:p14="http://schemas.microsoft.com/office/powerpoint/2010/main" val="20916692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GB" dirty="0" smtClean="0"/>
              <a:t>HTCC and the High Level Trigger</a:t>
            </a:r>
            <a:endParaRPr lang="en-GB" dirty="0"/>
          </a:p>
        </p:txBody>
      </p:sp>
      <p:sp>
        <p:nvSpPr>
          <p:cNvPr id="3" name="Content Placeholder 2"/>
          <p:cNvSpPr>
            <a:spLocks noGrp="1"/>
          </p:cNvSpPr>
          <p:nvPr>
            <p:ph idx="1"/>
          </p:nvPr>
        </p:nvSpPr>
        <p:spPr>
          <a:xfrm>
            <a:off x="381000" y="1412874"/>
            <a:ext cx="8382000" cy="4581526"/>
          </a:xfrm>
        </p:spPr>
        <p:txBody>
          <a:bodyPr>
            <a:normAutofit fontScale="77500" lnSpcReduction="20000"/>
          </a:bodyPr>
          <a:lstStyle/>
          <a:p>
            <a:r>
              <a:rPr lang="en-GB" dirty="0" smtClean="0"/>
              <a:t>Complex algorithms</a:t>
            </a:r>
          </a:p>
          <a:p>
            <a:pPr lvl="1"/>
            <a:r>
              <a:rPr lang="en-GB" dirty="0" smtClean="0"/>
              <a:t>Hot spots difficult to identify </a:t>
            </a:r>
            <a:r>
              <a:rPr lang="en-GB" dirty="0" smtClean="0">
                <a:sym typeface="Wingdings"/>
              </a:rPr>
              <a:t> cannot be accelerated by optimising 2 -3 kernels alone</a:t>
            </a:r>
          </a:p>
          <a:p>
            <a:pPr lvl="1"/>
            <a:r>
              <a:rPr lang="en-GB" dirty="0" smtClean="0">
                <a:sym typeface="Wingdings"/>
              </a:rPr>
              <a:t>Classical algorithms very “sequential”, parallel versions need to be developed and their correctness (same physics!) needs to be demonstrated</a:t>
            </a:r>
          </a:p>
          <a:p>
            <a:r>
              <a:rPr lang="en-GB" dirty="0" smtClean="0">
                <a:sym typeface="Wingdings"/>
              </a:rPr>
              <a:t>Lot of throughput necessary  high memory bandwidth, strong I/O </a:t>
            </a:r>
          </a:p>
          <a:p>
            <a:r>
              <a:rPr lang="en-GB" dirty="0" smtClean="0">
                <a:sym typeface="Wingdings"/>
              </a:rPr>
              <a:t>There </a:t>
            </a:r>
            <a:r>
              <a:rPr lang="en-GB" b="1" i="1" dirty="0" smtClean="0">
                <a:sym typeface="Wingdings"/>
              </a:rPr>
              <a:t>is</a:t>
            </a:r>
            <a:r>
              <a:rPr lang="en-GB" dirty="0" smtClean="0">
                <a:sym typeface="Wingdings"/>
              </a:rPr>
              <a:t> a lot of potential for parallelism, but the SIMT-kind (GPGPU-like) is challenging for many of our problems </a:t>
            </a:r>
          </a:p>
          <a:p>
            <a:r>
              <a:rPr lang="en-GB" dirty="0" smtClean="0">
                <a:sym typeface="Wingdings"/>
              </a:rPr>
              <a:t>HTCC will use next generation Xeon/Phi (KNL) and port critical online applications as demonstrators:</a:t>
            </a:r>
          </a:p>
          <a:p>
            <a:pPr lvl="1"/>
            <a:r>
              <a:rPr lang="en-GB" dirty="0" smtClean="0">
                <a:sym typeface="Wingdings"/>
              </a:rPr>
              <a:t>LHCb track reconstruction (“Hough Transformation &amp; </a:t>
            </a:r>
            <a:r>
              <a:rPr lang="en-GB" dirty="0" err="1" smtClean="0">
                <a:sym typeface="Wingdings"/>
              </a:rPr>
              <a:t>Kalman</a:t>
            </a:r>
            <a:r>
              <a:rPr lang="en-GB" dirty="0" smtClean="0">
                <a:sym typeface="Wingdings"/>
              </a:rPr>
              <a:t> Filtering”)</a:t>
            </a:r>
          </a:p>
          <a:p>
            <a:pPr lvl="1"/>
            <a:r>
              <a:rPr lang="en-GB" dirty="0" smtClean="0">
                <a:sym typeface="Wingdings"/>
              </a:rPr>
              <a:t>Particle identification using RICH detectors</a:t>
            </a:r>
          </a:p>
          <a:p>
            <a:pPr lvl="1"/>
            <a:endParaRPr lang="en-GB" dirty="0" smtClean="0">
              <a:sym typeface="Wingdings"/>
            </a:endParaRPr>
          </a:p>
        </p:txBody>
      </p:sp>
      <p:sp>
        <p:nvSpPr>
          <p:cNvPr id="4" name="Footer Placeholder 3"/>
          <p:cNvSpPr>
            <a:spLocks noGrp="1"/>
          </p:cNvSpPr>
          <p:nvPr>
            <p:ph type="ftr" sz="quarter" idx="10"/>
          </p:nvPr>
        </p:nvSpPr>
        <p:spPr/>
        <p:txBody>
          <a:bodyPr/>
          <a:lstStyle/>
          <a:p>
            <a:r>
              <a:rPr lang="en-US" smtClean="0"/>
              <a:t>Intel/CERN High Throughput Computing Collaboration  openlab Open Day June 2015 - Niko Neufeld CERN</a:t>
            </a:r>
            <a:endParaRPr lang="en-US" dirty="0"/>
          </a:p>
        </p:txBody>
      </p:sp>
      <p:sp>
        <p:nvSpPr>
          <p:cNvPr id="5" name="Slide Number Placeholder 4"/>
          <p:cNvSpPr>
            <a:spLocks noGrp="1"/>
          </p:cNvSpPr>
          <p:nvPr>
            <p:ph type="sldNum" sz="quarter" idx="11"/>
          </p:nvPr>
        </p:nvSpPr>
        <p:spPr/>
        <p:txBody>
          <a:bodyPr/>
          <a:lstStyle/>
          <a:p>
            <a:fld id="{997F593E-4D65-AC44-A603-FB3151009ECD}" type="slidenum">
              <a:rPr lang="en-US" smtClean="0"/>
              <a:pPr/>
              <a:t>17</a:t>
            </a:fld>
            <a:endParaRPr lang="en-US" dirty="0"/>
          </a:p>
        </p:txBody>
      </p:sp>
    </p:spTree>
    <p:extLst>
      <p:ext uri="{BB962C8B-B14F-4D97-AF65-F5344CB8AC3E}">
        <p14:creationId xmlns:p14="http://schemas.microsoft.com/office/powerpoint/2010/main" val="31606242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81000" y="1412873"/>
            <a:ext cx="8382000" cy="4605789"/>
          </a:xfrm>
        </p:spPr>
        <p:txBody>
          <a:bodyPr>
            <a:normAutofit fontScale="92500" lnSpcReduction="20000"/>
          </a:bodyPr>
          <a:lstStyle/>
          <a:p>
            <a:r>
              <a:rPr lang="en-US" dirty="0" smtClean="0"/>
              <a:t>The LHC experiments need to reduce  100 TB/s  to  ~ 25 PB/ year</a:t>
            </a:r>
          </a:p>
          <a:p>
            <a:r>
              <a:rPr lang="en-US" dirty="0" smtClean="0"/>
              <a:t>Today this is achieved with massive use of custom ASICs and in-house built FPGA-boards and x86 computing power</a:t>
            </a:r>
          </a:p>
          <a:p>
            <a:r>
              <a:rPr lang="en-US" dirty="0" smtClean="0"/>
              <a:t>Finding new physics requires massive increase of processing power, much more flexible algorithms in software and much faster interconnects</a:t>
            </a:r>
          </a:p>
          <a:p>
            <a:r>
              <a:rPr lang="en-US" dirty="0" smtClean="0"/>
              <a:t>The CERN/Intel HTC Collaboration will explore Intel’s Xeon/FPGA concept, Xeon/Phi and </a:t>
            </a:r>
            <a:r>
              <a:rPr lang="en-US" dirty="0" err="1" smtClean="0"/>
              <a:t>OmniPath</a:t>
            </a:r>
            <a:r>
              <a:rPr lang="en-US" dirty="0" smtClean="0"/>
              <a:t> technologies for building future LHC TDAQ systems</a:t>
            </a:r>
          </a:p>
          <a:p>
            <a:endParaRPr lang="en-US" dirty="0" smtClean="0"/>
          </a:p>
          <a:p>
            <a:endParaRPr lang="en-US" dirty="0" smtClean="0"/>
          </a:p>
          <a:p>
            <a:pPr marL="0" indent="0">
              <a:buNone/>
            </a:pPr>
            <a:endParaRPr lang="en-US" dirty="0" smtClean="0"/>
          </a:p>
        </p:txBody>
      </p:sp>
      <p:sp>
        <p:nvSpPr>
          <p:cNvPr id="4" name="Footer Placeholder 3"/>
          <p:cNvSpPr>
            <a:spLocks noGrp="1"/>
          </p:cNvSpPr>
          <p:nvPr>
            <p:ph type="ftr" sz="quarter" idx="10"/>
          </p:nvPr>
        </p:nvSpPr>
        <p:spPr/>
        <p:txBody>
          <a:bodyPr/>
          <a:lstStyle/>
          <a:p>
            <a:r>
              <a:rPr lang="en-US" smtClean="0"/>
              <a:t>Intel/CERN High Throughput Computing Collaboration  openlab Open Day June 2015 - Niko Neufeld CERN</a:t>
            </a:r>
            <a:endParaRPr lang="en-US" dirty="0"/>
          </a:p>
        </p:txBody>
      </p:sp>
      <p:sp>
        <p:nvSpPr>
          <p:cNvPr id="5" name="Slide Number Placeholder 4"/>
          <p:cNvSpPr>
            <a:spLocks noGrp="1"/>
          </p:cNvSpPr>
          <p:nvPr>
            <p:ph type="sldNum" sz="quarter" idx="11"/>
          </p:nvPr>
        </p:nvSpPr>
        <p:spPr/>
        <p:txBody>
          <a:bodyPr/>
          <a:lstStyle/>
          <a:p>
            <a:fld id="{997F593E-4D65-AC44-A603-FB3151009ECD}" type="slidenum">
              <a:rPr lang="en-US" smtClean="0"/>
              <a:pPr/>
              <a:t>18</a:t>
            </a:fld>
            <a:endParaRPr lang="en-US" dirty="0"/>
          </a:p>
        </p:txBody>
      </p:sp>
    </p:spTree>
    <p:extLst>
      <p:ext uri="{BB962C8B-B14F-4D97-AF65-F5344CB8AC3E}">
        <p14:creationId xmlns:p14="http://schemas.microsoft.com/office/powerpoint/2010/main" val="1856521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HTCC in a nutshell</a:t>
            </a:r>
            <a:endParaRPr lang="en-GB" dirty="0"/>
          </a:p>
        </p:txBody>
      </p:sp>
      <p:sp>
        <p:nvSpPr>
          <p:cNvPr id="3" name="Content Placeholder 2"/>
          <p:cNvSpPr>
            <a:spLocks noGrp="1"/>
          </p:cNvSpPr>
          <p:nvPr>
            <p:ph idx="1"/>
          </p:nvPr>
        </p:nvSpPr>
        <p:spPr/>
        <p:txBody>
          <a:bodyPr>
            <a:normAutofit lnSpcReduction="10000"/>
          </a:bodyPr>
          <a:lstStyle/>
          <a:p>
            <a:r>
              <a:rPr lang="en-US" dirty="0" smtClean="0"/>
              <a:t>Apply upcoming Intel technologies in an Online / Trigger &amp; DAQ context</a:t>
            </a:r>
          </a:p>
          <a:p>
            <a:r>
              <a:rPr lang="en-US" dirty="0" smtClean="0"/>
              <a:t>Application domains: L1-trigger, data acquisition and event-building, accelerator-assisted processing for high-level trigger</a:t>
            </a:r>
          </a:p>
          <a:p>
            <a:endParaRPr lang="en-GB" dirty="0"/>
          </a:p>
        </p:txBody>
      </p:sp>
      <p:sp>
        <p:nvSpPr>
          <p:cNvPr id="4" name="Footer Placeholder 3"/>
          <p:cNvSpPr>
            <a:spLocks noGrp="1"/>
          </p:cNvSpPr>
          <p:nvPr>
            <p:ph type="ftr" sz="quarter" idx="10"/>
          </p:nvPr>
        </p:nvSpPr>
        <p:spPr/>
        <p:txBody>
          <a:bodyPr/>
          <a:lstStyle/>
          <a:p>
            <a:r>
              <a:rPr lang="en-US" smtClean="0"/>
              <a:t>Intel/CERN High Throughput Computing Collaboration  openlab Open Day June 2015 - Niko Neufeld CERN</a:t>
            </a:r>
            <a:endParaRPr lang="en-US" dirty="0"/>
          </a:p>
        </p:txBody>
      </p:sp>
      <p:sp>
        <p:nvSpPr>
          <p:cNvPr id="5" name="Slide Number Placeholder 4"/>
          <p:cNvSpPr>
            <a:spLocks noGrp="1"/>
          </p:cNvSpPr>
          <p:nvPr>
            <p:ph type="sldNum" sz="quarter" idx="11"/>
          </p:nvPr>
        </p:nvSpPr>
        <p:spPr/>
        <p:txBody>
          <a:bodyPr/>
          <a:lstStyle/>
          <a:p>
            <a:fld id="{997F593E-4D65-AC44-A603-FB3151009ECD}" type="slidenum">
              <a:rPr lang="en-US" smtClean="0"/>
              <a:pPr/>
              <a:t>2</a:t>
            </a:fld>
            <a:endParaRPr lang="en-US" dirty="0"/>
          </a:p>
        </p:txBody>
      </p:sp>
    </p:spTree>
    <p:extLst>
      <p:ext uri="{BB962C8B-B14F-4D97-AF65-F5344CB8AC3E}">
        <p14:creationId xmlns:p14="http://schemas.microsoft.com/office/powerpoint/2010/main" val="22628483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ゴシック" pitchFamily="-92" charset="-128"/>
              </a:defRPr>
            </a:lvl1pPr>
            <a:lvl2pPr marL="37931725" indent="-37474525" eaLnBrk="0" hangingPunct="0">
              <a:defRPr sz="2400">
                <a:solidFill>
                  <a:schemeClr val="tx1"/>
                </a:solidFill>
                <a:latin typeface="Century Gothic" charset="0"/>
                <a:ea typeface="MS Pゴシック" pitchFamily="-92" charset="-128"/>
              </a:defRPr>
            </a:lvl2pPr>
            <a:lvl3pPr eaLnBrk="0" hangingPunct="0">
              <a:defRPr sz="2400">
                <a:solidFill>
                  <a:schemeClr val="tx1"/>
                </a:solidFill>
                <a:latin typeface="Century Gothic" charset="0"/>
                <a:ea typeface="MS Pゴシック" pitchFamily="-92" charset="-128"/>
              </a:defRPr>
            </a:lvl3pPr>
            <a:lvl4pPr eaLnBrk="0" hangingPunct="0">
              <a:defRPr sz="2400">
                <a:solidFill>
                  <a:schemeClr val="tx1"/>
                </a:solidFill>
                <a:latin typeface="Century Gothic" charset="0"/>
                <a:ea typeface="MS Pゴシック" pitchFamily="-92" charset="-128"/>
              </a:defRPr>
            </a:lvl4pPr>
            <a:lvl5pPr eaLnBrk="0" hangingPunct="0">
              <a:defRPr sz="2400">
                <a:solidFill>
                  <a:schemeClr val="tx1"/>
                </a:solidFill>
                <a:latin typeface="Century Gothic" charset="0"/>
                <a:ea typeface="MS Pゴシック" pitchFamily="-92" charset="-128"/>
              </a:defRPr>
            </a:lvl5pPr>
            <a:lvl6pPr marL="457200" eaLnBrk="0" fontAlgn="base" hangingPunct="0">
              <a:spcBef>
                <a:spcPct val="0"/>
              </a:spcBef>
              <a:spcAft>
                <a:spcPct val="0"/>
              </a:spcAft>
              <a:defRPr sz="2400">
                <a:solidFill>
                  <a:schemeClr val="tx1"/>
                </a:solidFill>
                <a:latin typeface="Century Gothic" charset="0"/>
                <a:ea typeface="MS Pゴシック" pitchFamily="-92" charset="-128"/>
              </a:defRPr>
            </a:lvl6pPr>
            <a:lvl7pPr marL="914400" eaLnBrk="0" fontAlgn="base" hangingPunct="0">
              <a:spcBef>
                <a:spcPct val="0"/>
              </a:spcBef>
              <a:spcAft>
                <a:spcPct val="0"/>
              </a:spcAft>
              <a:defRPr sz="2400">
                <a:solidFill>
                  <a:schemeClr val="tx1"/>
                </a:solidFill>
                <a:latin typeface="Century Gothic" charset="0"/>
                <a:ea typeface="MS Pゴシック" pitchFamily="-92" charset="-128"/>
              </a:defRPr>
            </a:lvl7pPr>
            <a:lvl8pPr marL="1371600" eaLnBrk="0" fontAlgn="base" hangingPunct="0">
              <a:spcBef>
                <a:spcPct val="0"/>
              </a:spcBef>
              <a:spcAft>
                <a:spcPct val="0"/>
              </a:spcAft>
              <a:defRPr sz="2400">
                <a:solidFill>
                  <a:schemeClr val="tx1"/>
                </a:solidFill>
                <a:latin typeface="Century Gothic" charset="0"/>
                <a:ea typeface="MS Pゴシック" pitchFamily="-92" charset="-128"/>
              </a:defRPr>
            </a:lvl8pPr>
            <a:lvl9pPr marL="1828800" eaLnBrk="0" fontAlgn="base" hangingPunct="0">
              <a:spcBef>
                <a:spcPct val="0"/>
              </a:spcBef>
              <a:spcAft>
                <a:spcPct val="0"/>
              </a:spcAft>
              <a:defRPr sz="2400">
                <a:solidFill>
                  <a:schemeClr val="tx1"/>
                </a:solidFill>
                <a:latin typeface="Century Gothic" charset="0"/>
                <a:ea typeface="MS Pゴシック" pitchFamily="-92" charset="-128"/>
              </a:defRPr>
            </a:lvl9pPr>
          </a:lstStyle>
          <a:p>
            <a:pPr eaLnBrk="1" hangingPunct="1"/>
            <a:r>
              <a:rPr lang="en-US" altLang="en-US" sz="1000" smtClean="0"/>
              <a:t>Intel/CERN High Throughput Computing Collaboration  openlab Open Day June 2015 - Niko Neufeld CERN</a:t>
            </a:r>
            <a:endParaRPr lang="en-US" altLang="en-US" sz="1000"/>
          </a:p>
        </p:txBody>
      </p:sp>
      <p:sp>
        <p:nvSpPr>
          <p:cNvPr id="19459" name="Rectangle 2"/>
          <p:cNvSpPr>
            <a:spLocks noGrp="1" noChangeArrowheads="1"/>
          </p:cNvSpPr>
          <p:nvPr>
            <p:ph type="title"/>
          </p:nvPr>
        </p:nvSpPr>
        <p:spPr>
          <a:xfrm>
            <a:off x="381000" y="230188"/>
            <a:ext cx="8382000" cy="1341906"/>
          </a:xfrm>
          <a:noFill/>
        </p:spPr>
        <p:txBody>
          <a:bodyPr/>
          <a:lstStyle/>
          <a:p>
            <a:pPr eaLnBrk="1" hangingPunct="1"/>
            <a:r>
              <a:rPr lang="en-US" altLang="en-US" dirty="0" smtClean="0"/>
              <a:t>40 million collisions / second: the raw data challenge at the LHC</a:t>
            </a:r>
          </a:p>
        </p:txBody>
      </p:sp>
      <p:pic>
        <p:nvPicPr>
          <p:cNvPr id="204847" name="Picture 47"/>
          <p:cNvPicPr>
            <a:picLocks noChangeAspect="1" noChangeArrowheads="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265238" y="1639888"/>
            <a:ext cx="5943600"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8" name="Text Box 48"/>
          <p:cNvSpPr txBox="1">
            <a:spLocks noChangeArrowheads="1"/>
          </p:cNvSpPr>
          <p:nvPr/>
        </p:nvSpPr>
        <p:spPr bwMode="auto">
          <a:xfrm>
            <a:off x="910446" y="1809222"/>
            <a:ext cx="7186583" cy="353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Century Gothic" charset="0"/>
                <a:ea typeface="MS Pゴシック" pitchFamily="-92" charset="-128"/>
              </a:defRPr>
            </a:lvl1pPr>
            <a:lvl2pPr marL="37931725" indent="-37474525" eaLnBrk="0" hangingPunct="0">
              <a:defRPr sz="2400">
                <a:solidFill>
                  <a:schemeClr val="tx1"/>
                </a:solidFill>
                <a:latin typeface="Century Gothic" charset="0"/>
                <a:ea typeface="MS Pゴシック" pitchFamily="-92" charset="-128"/>
              </a:defRPr>
            </a:lvl2pPr>
            <a:lvl3pPr eaLnBrk="0" hangingPunct="0">
              <a:defRPr sz="2400">
                <a:solidFill>
                  <a:schemeClr val="tx1"/>
                </a:solidFill>
                <a:latin typeface="Century Gothic" charset="0"/>
                <a:ea typeface="MS Pゴシック" pitchFamily="-92" charset="-128"/>
              </a:defRPr>
            </a:lvl3pPr>
            <a:lvl4pPr eaLnBrk="0" hangingPunct="0">
              <a:defRPr sz="2400">
                <a:solidFill>
                  <a:schemeClr val="tx1"/>
                </a:solidFill>
                <a:latin typeface="Century Gothic" charset="0"/>
                <a:ea typeface="MS Pゴシック" pitchFamily="-92" charset="-128"/>
              </a:defRPr>
            </a:lvl4pPr>
            <a:lvl5pPr eaLnBrk="0" hangingPunct="0">
              <a:defRPr sz="2400">
                <a:solidFill>
                  <a:schemeClr val="tx1"/>
                </a:solidFill>
                <a:latin typeface="Century Gothic" charset="0"/>
                <a:ea typeface="MS Pゴシック" pitchFamily="-92" charset="-128"/>
              </a:defRPr>
            </a:lvl5pPr>
            <a:lvl6pPr marL="457200" eaLnBrk="0" fontAlgn="base" hangingPunct="0">
              <a:spcBef>
                <a:spcPct val="0"/>
              </a:spcBef>
              <a:spcAft>
                <a:spcPct val="0"/>
              </a:spcAft>
              <a:defRPr sz="2400">
                <a:solidFill>
                  <a:schemeClr val="tx1"/>
                </a:solidFill>
                <a:latin typeface="Century Gothic" charset="0"/>
                <a:ea typeface="MS Pゴシック" pitchFamily="-92" charset="-128"/>
              </a:defRPr>
            </a:lvl6pPr>
            <a:lvl7pPr marL="914400" eaLnBrk="0" fontAlgn="base" hangingPunct="0">
              <a:spcBef>
                <a:spcPct val="0"/>
              </a:spcBef>
              <a:spcAft>
                <a:spcPct val="0"/>
              </a:spcAft>
              <a:defRPr sz="2400">
                <a:solidFill>
                  <a:schemeClr val="tx1"/>
                </a:solidFill>
                <a:latin typeface="Century Gothic" charset="0"/>
                <a:ea typeface="MS Pゴシック" pitchFamily="-92" charset="-128"/>
              </a:defRPr>
            </a:lvl7pPr>
            <a:lvl8pPr marL="1371600" eaLnBrk="0" fontAlgn="base" hangingPunct="0">
              <a:spcBef>
                <a:spcPct val="0"/>
              </a:spcBef>
              <a:spcAft>
                <a:spcPct val="0"/>
              </a:spcAft>
              <a:defRPr sz="2400">
                <a:solidFill>
                  <a:schemeClr val="tx1"/>
                </a:solidFill>
                <a:latin typeface="Century Gothic" charset="0"/>
                <a:ea typeface="MS Pゴシック" pitchFamily="-92" charset="-128"/>
              </a:defRPr>
            </a:lvl8pPr>
            <a:lvl9pPr marL="1828800" eaLnBrk="0" fontAlgn="base" hangingPunct="0">
              <a:spcBef>
                <a:spcPct val="0"/>
              </a:spcBef>
              <a:spcAft>
                <a:spcPct val="0"/>
              </a:spcAft>
              <a:defRPr sz="2400">
                <a:solidFill>
                  <a:schemeClr val="tx1"/>
                </a:solidFill>
                <a:latin typeface="Century Gothic" charset="0"/>
                <a:ea typeface="MS Pゴシック" pitchFamily="-92" charset="-128"/>
              </a:defRPr>
            </a:lvl9pPr>
          </a:lstStyle>
          <a:p>
            <a:pPr eaLnBrk="1" hangingPunct="1">
              <a:buFontTx/>
              <a:buChar char="•"/>
            </a:pPr>
            <a:r>
              <a:rPr lang="en-US" altLang="en-US" sz="2800" b="1" dirty="0">
                <a:latin typeface="Arial" charset="0"/>
              </a:rPr>
              <a:t>15 million sensors</a:t>
            </a:r>
          </a:p>
          <a:p>
            <a:pPr eaLnBrk="1" hangingPunct="1">
              <a:buFontTx/>
              <a:buChar char="•"/>
            </a:pPr>
            <a:r>
              <a:rPr lang="en-US" altLang="en-US" sz="2800" b="1" dirty="0">
                <a:latin typeface="Arial" charset="0"/>
              </a:rPr>
              <a:t>Giving a new value 40.000.000 / second</a:t>
            </a:r>
          </a:p>
          <a:p>
            <a:pPr eaLnBrk="1" hangingPunct="1">
              <a:buFontTx/>
              <a:buChar char="•"/>
            </a:pPr>
            <a:r>
              <a:rPr lang="en-US" altLang="en-US" sz="2800" b="1" dirty="0">
                <a:latin typeface="Arial" charset="0"/>
              </a:rPr>
              <a:t>= ~15 * 1,000,000 * 40 * 1,000,000 bytes</a:t>
            </a:r>
          </a:p>
          <a:p>
            <a:pPr eaLnBrk="1" hangingPunct="1">
              <a:buFontTx/>
              <a:buChar char="•"/>
            </a:pPr>
            <a:endParaRPr lang="en-US" altLang="en-US" sz="2800" b="1" dirty="0">
              <a:latin typeface="Arial" charset="0"/>
            </a:endParaRPr>
          </a:p>
          <a:p>
            <a:pPr eaLnBrk="1" hangingPunct="1">
              <a:buFontTx/>
              <a:buChar char="•"/>
            </a:pPr>
            <a:r>
              <a:rPr lang="en-US" altLang="en-US" sz="2800" b="1" dirty="0">
                <a:latin typeface="Arial" charset="0"/>
              </a:rPr>
              <a:t>= ~ 600 TB/sec</a:t>
            </a:r>
          </a:p>
          <a:p>
            <a:pPr marL="0" indent="0" eaLnBrk="1" hangingPunct="1"/>
            <a:r>
              <a:rPr lang="en-US" altLang="en-US" sz="2800" b="1" dirty="0" smtClean="0">
                <a:latin typeface="Arial" charset="0"/>
              </a:rPr>
              <a:t>(16 / 24 </a:t>
            </a:r>
            <a:r>
              <a:rPr lang="en-US" altLang="en-US" sz="2800" b="1" dirty="0" err="1" smtClean="0">
                <a:latin typeface="Arial" charset="0"/>
              </a:rPr>
              <a:t>hrs</a:t>
            </a:r>
            <a:r>
              <a:rPr lang="en-US" altLang="en-US" sz="2800" b="1" dirty="0" smtClean="0">
                <a:latin typeface="Arial" charset="0"/>
              </a:rPr>
              <a:t> / 120 days a year) </a:t>
            </a:r>
            <a:endParaRPr lang="en-US" altLang="en-US" sz="2800" b="1" dirty="0">
              <a:latin typeface="Arial" charset="0"/>
            </a:endParaRPr>
          </a:p>
          <a:p>
            <a:pPr eaLnBrk="1" hangingPunct="1">
              <a:buFontTx/>
              <a:buChar char="•"/>
            </a:pPr>
            <a:r>
              <a:rPr lang="en-US" altLang="en-US" sz="2800" b="1" dirty="0" smtClean="0">
                <a:latin typeface="Arial" charset="0"/>
              </a:rPr>
              <a:t>can (afford to) store about O(1) GB/s</a:t>
            </a:r>
            <a:endParaRPr lang="en-US" altLang="en-US" sz="2800" b="1" dirty="0">
              <a:latin typeface="Arial" charset="0"/>
            </a:endParaRPr>
          </a:p>
          <a:p>
            <a:pPr eaLnBrk="1" hangingPunct="1"/>
            <a:endParaRPr lang="en-US" altLang="en-US" sz="2800" b="1" dirty="0">
              <a:latin typeface="Arial" charset="0"/>
            </a:endParaRPr>
          </a:p>
        </p:txBody>
      </p:sp>
      <p:sp>
        <p:nvSpPr>
          <p:cNvPr id="2" name="Slide Number Placeholder 1"/>
          <p:cNvSpPr>
            <a:spLocks noGrp="1"/>
          </p:cNvSpPr>
          <p:nvPr>
            <p:ph type="sldNum" sz="quarter" idx="11"/>
          </p:nvPr>
        </p:nvSpPr>
        <p:spPr/>
        <p:txBody>
          <a:bodyPr/>
          <a:lstStyle/>
          <a:p>
            <a:fld id="{997F593E-4D65-AC44-A603-FB3151009ECD}" type="slidenum">
              <a:rPr lang="en-US" smtClean="0"/>
              <a:pPr/>
              <a:t>3</a:t>
            </a:fld>
            <a:endParaRPr lang="en-US" dirty="0"/>
          </a:p>
        </p:txBody>
      </p:sp>
    </p:spTree>
    <p:extLst>
      <p:ext uri="{BB962C8B-B14F-4D97-AF65-F5344CB8AC3E}">
        <p14:creationId xmlns:p14="http://schemas.microsoft.com/office/powerpoint/2010/main" val="293852443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04847"/>
                                        </p:tgtEl>
                                        <p:attrNameLst>
                                          <p:attrName>style.opacity</p:attrName>
                                        </p:attrNameLst>
                                      </p:cBhvr>
                                      <p:to>
                                        <p:strVal val="0.15"/>
                                      </p:to>
                                    </p:set>
                                    <p:animEffect filter="image" prLst="opacity: 0.15">
                                      <p:cBhvr rctx="IE">
                                        <p:cTn id="7" dur="indefinite"/>
                                        <p:tgtEl>
                                          <p:spTgt spid="204847"/>
                                        </p:tgtEl>
                                      </p:cBhvr>
                                    </p:animEffect>
                                  </p:childTnLst>
                                </p:cTn>
                              </p:par>
                            </p:childTnLst>
                          </p:cTn>
                        </p:par>
                        <p:par>
                          <p:cTn id="8" fill="hold" nodeType="afterGroup">
                            <p:stCondLst>
                              <p:cond delay="0"/>
                            </p:stCondLst>
                            <p:childTnLst>
                              <p:par>
                                <p:cTn id="9" presetID="10" presetClass="entr" presetSubtype="0" fill="hold" grpId="0" nodeType="afterEffect">
                                  <p:stCondLst>
                                    <p:cond delay="0"/>
                                  </p:stCondLst>
                                  <p:childTnLst>
                                    <p:set>
                                      <p:cBhvr>
                                        <p:cTn id="10" dur="1" fill="hold">
                                          <p:stCondLst>
                                            <p:cond delay="0"/>
                                          </p:stCondLst>
                                        </p:cTn>
                                        <p:tgtEl>
                                          <p:spTgt spid="204848"/>
                                        </p:tgtEl>
                                        <p:attrNameLst>
                                          <p:attrName>style.visibility</p:attrName>
                                        </p:attrNameLst>
                                      </p:cBhvr>
                                      <p:to>
                                        <p:strVal val="visible"/>
                                      </p:to>
                                    </p:set>
                                    <p:animEffect transition="in" filter="fade">
                                      <p:cBhvr>
                                        <p:cTn id="11" dur="2000"/>
                                        <p:tgtEl>
                                          <p:spTgt spid="20484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1" nodeType="clickEffect">
                                  <p:stCondLst>
                                    <p:cond delay="0"/>
                                  </p:stCondLst>
                                  <p:childTnLst>
                                    <p:set>
                                      <p:cBhvr>
                                        <p:cTn id="15" dur="1" fill="hold">
                                          <p:stCondLst>
                                            <p:cond delay="0"/>
                                          </p:stCondLst>
                                        </p:cTn>
                                        <p:tgtEl>
                                          <p:spTgt spid="204848"/>
                                        </p:tgtEl>
                                        <p:attrNameLst>
                                          <p:attrName>style.visibility</p:attrName>
                                        </p:attrNameLst>
                                      </p:cBhvr>
                                      <p:to>
                                        <p:strVal val="visible"/>
                                      </p:to>
                                    </p:set>
                                    <p:animEffect transition="in" filter="blinds(horizontal)">
                                      <p:cBhvr>
                                        <p:cTn id="16" dur="500"/>
                                        <p:tgtEl>
                                          <p:spTgt spid="204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8" grpId="0"/>
      <p:bldP spid="20484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smtClean="0"/>
              <a:t>Defeating the odds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err="1" smtClean="0"/>
              <a:t>Thresholding</a:t>
            </a:r>
            <a:r>
              <a:rPr lang="en-US" dirty="0" smtClean="0"/>
              <a:t> and tight encoding </a:t>
            </a:r>
          </a:p>
          <a:p>
            <a:pPr marL="514350" indent="-514350">
              <a:buFont typeface="+mj-lt"/>
              <a:buAutoNum type="arabicPeriod"/>
            </a:pPr>
            <a:r>
              <a:rPr lang="en-US" dirty="0" smtClean="0"/>
              <a:t>Real-time selection based on partial information</a:t>
            </a:r>
          </a:p>
          <a:p>
            <a:pPr marL="514350" indent="-514350">
              <a:buFont typeface="+mj-lt"/>
              <a:buAutoNum type="arabicPeriod"/>
            </a:pPr>
            <a:r>
              <a:rPr lang="en-US" dirty="0" smtClean="0"/>
              <a:t>Final selection using full information of the collisions</a:t>
            </a:r>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Footer Placeholder 3"/>
          <p:cNvSpPr>
            <a:spLocks noGrp="1"/>
          </p:cNvSpPr>
          <p:nvPr>
            <p:ph type="ftr" sz="quarter" idx="10"/>
          </p:nvPr>
        </p:nvSpPr>
        <p:spPr/>
        <p:txBody>
          <a:bodyPr/>
          <a:lstStyle/>
          <a:p>
            <a:r>
              <a:rPr lang="en-US" smtClean="0"/>
              <a:t>Intel/CERN High Throughput Computing Collaboration  openlab Open Day June 2015 - Niko Neufeld CERN</a:t>
            </a:r>
            <a:endParaRPr lang="en-US" dirty="0"/>
          </a:p>
        </p:txBody>
      </p:sp>
      <p:sp>
        <p:nvSpPr>
          <p:cNvPr id="5" name="TextBox 4"/>
          <p:cNvSpPr txBox="1"/>
          <p:nvPr/>
        </p:nvSpPr>
        <p:spPr>
          <a:xfrm>
            <a:off x="381000" y="4785607"/>
            <a:ext cx="7408095" cy="914400"/>
          </a:xfrm>
          <a:prstGeom prst="rect">
            <a:avLst/>
          </a:prstGeom>
          <a:noFill/>
        </p:spPr>
        <p:txBody>
          <a:bodyPr wrap="none" rtlCol="0">
            <a:normAutofit/>
          </a:bodyPr>
          <a:lstStyle/>
          <a:p>
            <a:r>
              <a:rPr lang="en-US" sz="2000" dirty="0">
                <a:latin typeface="Neo Sans Intel" pitchFamily="34" charset="0"/>
              </a:rPr>
              <a:t>S</a:t>
            </a:r>
            <a:r>
              <a:rPr lang="en-US" sz="2000" dirty="0" smtClean="0">
                <a:latin typeface="Neo Sans Intel" pitchFamily="34" charset="0"/>
              </a:rPr>
              <a:t>election systems are called “Triggers” in high energy physics</a:t>
            </a:r>
          </a:p>
        </p:txBody>
      </p:sp>
      <p:sp>
        <p:nvSpPr>
          <p:cNvPr id="6" name="Slide Number Placeholder 5"/>
          <p:cNvSpPr>
            <a:spLocks noGrp="1"/>
          </p:cNvSpPr>
          <p:nvPr>
            <p:ph type="sldNum" sz="quarter" idx="11"/>
          </p:nvPr>
        </p:nvSpPr>
        <p:spPr/>
        <p:txBody>
          <a:bodyPr/>
          <a:lstStyle/>
          <a:p>
            <a:fld id="{997F593E-4D65-AC44-A603-FB3151009ECD}" type="slidenum">
              <a:rPr lang="en-US" smtClean="0"/>
              <a:pPr/>
              <a:t>4</a:t>
            </a:fld>
            <a:endParaRPr lang="en-US" dirty="0"/>
          </a:p>
        </p:txBody>
      </p:sp>
    </p:spTree>
    <p:extLst>
      <p:ext uri="{BB962C8B-B14F-4D97-AF65-F5344CB8AC3E}">
        <p14:creationId xmlns:p14="http://schemas.microsoft.com/office/powerpoint/2010/main" val="23982948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smtClean="0"/>
              <a:t>Challenge #1</a:t>
            </a:r>
            <a:br>
              <a:rPr lang="en-US" dirty="0" smtClean="0"/>
            </a:br>
            <a:r>
              <a:rPr lang="en-US" dirty="0" smtClean="0"/>
              <a:t>First Level Triggering</a:t>
            </a:r>
            <a:endParaRPr lang="en-US" dirty="0"/>
          </a:p>
        </p:txBody>
      </p:sp>
    </p:spTree>
    <p:extLst>
      <p:ext uri="{BB962C8B-B14F-4D97-AF65-F5344CB8AC3E}">
        <p14:creationId xmlns:p14="http://schemas.microsoft.com/office/powerpoint/2010/main" val="218950332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12" descr="atlas-trigger.jpg"/>
          <p:cNvPicPr>
            <a:picLocks noChangeAspect="1"/>
          </p:cNvPicPr>
          <p:nvPr/>
        </p:nvPicPr>
        <p:blipFill>
          <a:blip r:embed="rId3">
            <a:alphaModFix amt="34000"/>
            <a:extLst>
              <a:ext uri="{28A0092B-C50C-407E-A947-70E740481C1C}">
                <a14:useLocalDpi xmlns:a14="http://schemas.microsoft.com/office/drawing/2010/main" val="0"/>
              </a:ext>
            </a:extLst>
          </a:blip>
          <a:srcRect/>
          <a:stretch>
            <a:fillRect/>
          </a:stretch>
        </p:blipFill>
        <p:spPr bwMode="auto">
          <a:xfrm>
            <a:off x="137432" y="2605855"/>
            <a:ext cx="2060654" cy="27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itle 1"/>
          <p:cNvSpPr>
            <a:spLocks noGrp="1"/>
          </p:cNvSpPr>
          <p:nvPr>
            <p:ph type="title"/>
          </p:nvPr>
        </p:nvSpPr>
        <p:spPr>
          <a:xfrm>
            <a:off x="381000" y="175759"/>
            <a:ext cx="8382000" cy="620683"/>
          </a:xfrm>
        </p:spPr>
        <p:txBody>
          <a:bodyPr/>
          <a:lstStyle/>
          <a:p>
            <a:pPr eaLnBrk="1" hangingPunct="1"/>
            <a:r>
              <a:rPr lang="en-US" altLang="en-US" sz="4400" dirty="0" smtClean="0"/>
              <a:t>Selection based on partial information</a:t>
            </a:r>
          </a:p>
        </p:txBody>
      </p:sp>
      <p:sp>
        <p:nvSpPr>
          <p:cNvPr id="2355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ゴシック" pitchFamily="-92" charset="-128"/>
              </a:defRPr>
            </a:lvl1pPr>
            <a:lvl2pPr marL="37931725" indent="-37474525" eaLnBrk="0" hangingPunct="0">
              <a:defRPr sz="2400">
                <a:solidFill>
                  <a:schemeClr val="tx1"/>
                </a:solidFill>
                <a:latin typeface="Century Gothic" charset="0"/>
                <a:ea typeface="MS Pゴシック" pitchFamily="-92" charset="-128"/>
              </a:defRPr>
            </a:lvl2pPr>
            <a:lvl3pPr eaLnBrk="0" hangingPunct="0">
              <a:defRPr sz="2400">
                <a:solidFill>
                  <a:schemeClr val="tx1"/>
                </a:solidFill>
                <a:latin typeface="Century Gothic" charset="0"/>
                <a:ea typeface="MS Pゴシック" pitchFamily="-92" charset="-128"/>
              </a:defRPr>
            </a:lvl3pPr>
            <a:lvl4pPr eaLnBrk="0" hangingPunct="0">
              <a:defRPr sz="2400">
                <a:solidFill>
                  <a:schemeClr val="tx1"/>
                </a:solidFill>
                <a:latin typeface="Century Gothic" charset="0"/>
                <a:ea typeface="MS Pゴシック" pitchFamily="-92" charset="-128"/>
              </a:defRPr>
            </a:lvl4pPr>
            <a:lvl5pPr eaLnBrk="0" hangingPunct="0">
              <a:defRPr sz="2400">
                <a:solidFill>
                  <a:schemeClr val="tx1"/>
                </a:solidFill>
                <a:latin typeface="Century Gothic" charset="0"/>
                <a:ea typeface="MS Pゴシック" pitchFamily="-92" charset="-128"/>
              </a:defRPr>
            </a:lvl5pPr>
            <a:lvl6pPr marL="457200" eaLnBrk="0" fontAlgn="base" hangingPunct="0">
              <a:spcBef>
                <a:spcPct val="0"/>
              </a:spcBef>
              <a:spcAft>
                <a:spcPct val="0"/>
              </a:spcAft>
              <a:defRPr sz="2400">
                <a:solidFill>
                  <a:schemeClr val="tx1"/>
                </a:solidFill>
                <a:latin typeface="Century Gothic" charset="0"/>
                <a:ea typeface="MS Pゴシック" pitchFamily="-92" charset="-128"/>
              </a:defRPr>
            </a:lvl6pPr>
            <a:lvl7pPr marL="914400" eaLnBrk="0" fontAlgn="base" hangingPunct="0">
              <a:spcBef>
                <a:spcPct val="0"/>
              </a:spcBef>
              <a:spcAft>
                <a:spcPct val="0"/>
              </a:spcAft>
              <a:defRPr sz="2400">
                <a:solidFill>
                  <a:schemeClr val="tx1"/>
                </a:solidFill>
                <a:latin typeface="Century Gothic" charset="0"/>
                <a:ea typeface="MS Pゴシック" pitchFamily="-92" charset="-128"/>
              </a:defRPr>
            </a:lvl7pPr>
            <a:lvl8pPr marL="1371600" eaLnBrk="0" fontAlgn="base" hangingPunct="0">
              <a:spcBef>
                <a:spcPct val="0"/>
              </a:spcBef>
              <a:spcAft>
                <a:spcPct val="0"/>
              </a:spcAft>
              <a:defRPr sz="2400">
                <a:solidFill>
                  <a:schemeClr val="tx1"/>
                </a:solidFill>
                <a:latin typeface="Century Gothic" charset="0"/>
                <a:ea typeface="MS Pゴシック" pitchFamily="-92" charset="-128"/>
              </a:defRPr>
            </a:lvl8pPr>
            <a:lvl9pPr marL="1828800" eaLnBrk="0" fontAlgn="base" hangingPunct="0">
              <a:spcBef>
                <a:spcPct val="0"/>
              </a:spcBef>
              <a:spcAft>
                <a:spcPct val="0"/>
              </a:spcAft>
              <a:defRPr sz="2400">
                <a:solidFill>
                  <a:schemeClr val="tx1"/>
                </a:solidFill>
                <a:latin typeface="Century Gothic" charset="0"/>
                <a:ea typeface="MS Pゴシック" pitchFamily="-92" charset="-128"/>
              </a:defRPr>
            </a:lvl9pPr>
          </a:lstStyle>
          <a:p>
            <a:pPr eaLnBrk="1" hangingPunct="1"/>
            <a:r>
              <a:rPr lang="en-US" altLang="en-US" sz="1000" smtClean="0"/>
              <a:t>Intel/CERN High Throughput Computing Collaboration  openlab Open Day June 2015 - Niko Neufeld CERN</a:t>
            </a:r>
            <a:endParaRPr lang="en-US" altLang="en-US" sz="1000"/>
          </a:p>
        </p:txBody>
      </p:sp>
      <p:pic>
        <p:nvPicPr>
          <p:cNvPr id="23556" name="Content Placeholder 5" descr="atlas-trigger-board.jpg"/>
          <p:cNvPicPr>
            <a:picLocks noChangeAspect="1"/>
          </p:cNvPicPr>
          <p:nvPr/>
        </p:nvPicPr>
        <p:blipFill>
          <a:blip r:embed="rId4">
            <a:extLst>
              <a:ext uri="{28A0092B-C50C-407E-A947-70E740481C1C}">
                <a14:useLocalDpi xmlns:a14="http://schemas.microsoft.com/office/drawing/2010/main" val="0"/>
              </a:ext>
            </a:extLst>
          </a:blip>
          <a:srcRect l="2704" t="5299" r="3952" b="1405"/>
          <a:stretch>
            <a:fillRect/>
          </a:stretch>
        </p:blipFill>
        <p:spPr bwMode="auto">
          <a:xfrm>
            <a:off x="2925935" y="1280646"/>
            <a:ext cx="2494911" cy="162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3"/>
          <p:cNvSpPr>
            <a:spLocks noGrp="1"/>
          </p:cNvSpPr>
          <p:nvPr>
            <p:ph idx="1"/>
          </p:nvPr>
        </p:nvSpPr>
        <p:spPr>
          <a:xfrm>
            <a:off x="5565775" y="1181100"/>
            <a:ext cx="3379788" cy="5246688"/>
          </a:xfrm>
        </p:spPr>
        <p:txBody>
          <a:bodyPr>
            <a:normAutofit fontScale="92500" lnSpcReduction="20000"/>
          </a:bodyPr>
          <a:lstStyle/>
          <a:p>
            <a:pPr indent="179388" eaLnBrk="1" hangingPunct="1"/>
            <a:r>
              <a:rPr lang="en-US" altLang="en-US" sz="2500" dirty="0" smtClean="0"/>
              <a:t> A combination of </a:t>
            </a:r>
            <a:r>
              <a:rPr lang="en-US" altLang="en-US" sz="1900" dirty="0" smtClean="0"/>
              <a:t>(radiation hard) </a:t>
            </a:r>
            <a:r>
              <a:rPr lang="en-US" altLang="en-US" sz="2500" dirty="0" smtClean="0"/>
              <a:t>ASICs and FPGAs process data of “simple” sub-systems with “few” O(10000) channels in real-time</a:t>
            </a:r>
          </a:p>
          <a:p>
            <a:pPr lvl="1" indent="179388"/>
            <a:r>
              <a:rPr lang="en-US" altLang="en-US" sz="2100" dirty="0" smtClean="0"/>
              <a:t>Other channels need to buffer data on the detector</a:t>
            </a:r>
          </a:p>
          <a:p>
            <a:pPr indent="179388" eaLnBrk="1" hangingPunct="1"/>
            <a:r>
              <a:rPr lang="en-US" altLang="en-US" sz="2500" dirty="0" smtClean="0"/>
              <a:t>this works only well for “simple” selection criteria</a:t>
            </a:r>
          </a:p>
          <a:p>
            <a:pPr indent="179388" eaLnBrk="1" hangingPunct="1"/>
            <a:r>
              <a:rPr lang="en-US" altLang="en-US" sz="2500" dirty="0" smtClean="0"/>
              <a:t>long-term maintenance issues with custom hardware and low-level firmware</a:t>
            </a:r>
          </a:p>
          <a:p>
            <a:pPr indent="179388" eaLnBrk="1" hangingPunct="1"/>
            <a:r>
              <a:rPr lang="en-US" altLang="en-US" sz="2500" dirty="0" smtClean="0"/>
              <a:t>crude algorithms miss a lot of interesting collisions </a:t>
            </a:r>
          </a:p>
          <a:p>
            <a:pPr indent="179388" eaLnBrk="1" hangingPunct="1"/>
            <a:endParaRPr lang="en-US" altLang="en-US" sz="2500" dirty="0" smtClean="0"/>
          </a:p>
        </p:txBody>
      </p:sp>
      <p:pic>
        <p:nvPicPr>
          <p:cNvPr id="23559" name="Picture 7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438" y="732998"/>
            <a:ext cx="2790825"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a:cxnSpLocks noChangeShapeType="1"/>
          </p:cNvCxnSpPr>
          <p:nvPr/>
        </p:nvCxnSpPr>
        <p:spPr bwMode="auto">
          <a:xfrm flipV="1">
            <a:off x="2363788" y="1457325"/>
            <a:ext cx="806450" cy="37623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a:off x="2352675" y="1878013"/>
            <a:ext cx="706438" cy="6508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Arrow Connector 23"/>
          <p:cNvCxnSpPr>
            <a:cxnSpLocks noChangeShapeType="1"/>
          </p:cNvCxnSpPr>
          <p:nvPr/>
        </p:nvCxnSpPr>
        <p:spPr bwMode="auto">
          <a:xfrm rot="16200000" flipH="1">
            <a:off x="2204244" y="2004219"/>
            <a:ext cx="860425" cy="5413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 name="Picture 3"/>
          <p:cNvPicPr>
            <a:picLocks noChangeAspect="1" noChangeArrowheads="1"/>
          </p:cNvPicPr>
          <p:nvPr/>
        </p:nvPicPr>
        <p:blipFill>
          <a:blip r:embed="rId6"/>
          <a:srcRect/>
          <a:stretch>
            <a:fillRect/>
          </a:stretch>
        </p:blipFill>
        <p:spPr bwMode="auto">
          <a:xfrm>
            <a:off x="375272" y="2969984"/>
            <a:ext cx="5553646" cy="3312649"/>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fld id="{997F593E-4D65-AC44-A603-FB3151009ECD}" type="slidenum">
              <a:rPr lang="en-US" smtClean="0"/>
              <a:pPr/>
              <a:t>6</a:t>
            </a:fld>
            <a:endParaRPr lang="en-US" dirty="0"/>
          </a:p>
        </p:txBody>
      </p:sp>
    </p:spTree>
    <p:extLst>
      <p:ext uri="{BB962C8B-B14F-4D97-AF65-F5344CB8AC3E}">
        <p14:creationId xmlns:p14="http://schemas.microsoft.com/office/powerpoint/2010/main" val="3565367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GB" dirty="0" smtClean="0"/>
              <a:t>FPGA/Xeon Concept</a:t>
            </a:r>
            <a:endParaRPr lang="en-GB" dirty="0"/>
          </a:p>
        </p:txBody>
      </p:sp>
      <p:sp>
        <p:nvSpPr>
          <p:cNvPr id="3" name="Content Placeholder 2"/>
          <p:cNvSpPr>
            <a:spLocks noGrp="1"/>
          </p:cNvSpPr>
          <p:nvPr>
            <p:ph idx="1"/>
          </p:nvPr>
        </p:nvSpPr>
        <p:spPr>
          <a:xfrm>
            <a:off x="381000" y="1412874"/>
            <a:ext cx="8382000" cy="4124325"/>
          </a:xfrm>
        </p:spPr>
        <p:txBody>
          <a:bodyPr>
            <a:normAutofit fontScale="85000" lnSpcReduction="10000"/>
          </a:bodyPr>
          <a:lstStyle/>
          <a:p>
            <a:r>
              <a:rPr lang="en-US" dirty="0"/>
              <a:t>Intel has announced plans for the first Xeon with coherent </a:t>
            </a:r>
            <a:r>
              <a:rPr lang="en-US" dirty="0" smtClean="0"/>
              <a:t>FPGA concept </a:t>
            </a:r>
            <a:r>
              <a:rPr lang="en-US" dirty="0"/>
              <a:t>providing new </a:t>
            </a:r>
            <a:r>
              <a:rPr lang="en-US" dirty="0" smtClean="0"/>
              <a:t>capabilities</a:t>
            </a:r>
          </a:p>
          <a:p>
            <a:r>
              <a:rPr lang="en-US" dirty="0" smtClean="0"/>
              <a:t>We want to explore this to: </a:t>
            </a:r>
          </a:p>
          <a:p>
            <a:pPr lvl="1"/>
            <a:r>
              <a:rPr lang="en-US" dirty="0" smtClean="0"/>
              <a:t>Move from firmware to software</a:t>
            </a:r>
            <a:r>
              <a:rPr lang="en-GB" dirty="0" smtClean="0"/>
              <a:t> </a:t>
            </a:r>
            <a:endParaRPr lang="en-GB" dirty="0"/>
          </a:p>
          <a:p>
            <a:pPr lvl="1"/>
            <a:r>
              <a:rPr lang="en-GB" dirty="0" smtClean="0"/>
              <a:t>Custom hardware </a:t>
            </a:r>
            <a:r>
              <a:rPr lang="en-GB" dirty="0" smtClean="0">
                <a:sym typeface="Wingdings"/>
              </a:rPr>
              <a:t> commodity </a:t>
            </a:r>
          </a:p>
          <a:p>
            <a:r>
              <a:rPr lang="en-GB" dirty="0" smtClean="0">
                <a:sym typeface="Wingdings"/>
              </a:rPr>
              <a:t>Rationale: HEP has a long tradition of using FPGAs for fast, online, processing</a:t>
            </a:r>
          </a:p>
          <a:p>
            <a:r>
              <a:rPr lang="en-GB" dirty="0" smtClean="0">
                <a:sym typeface="Wingdings"/>
              </a:rPr>
              <a:t>Need real-time characteristics:</a:t>
            </a:r>
          </a:p>
          <a:p>
            <a:pPr lvl="1"/>
            <a:r>
              <a:rPr lang="en-GB" dirty="0" smtClean="0">
                <a:sym typeface="Wingdings"/>
              </a:rPr>
              <a:t>algorithms must decide in O(10) microseconds or force default decisions</a:t>
            </a:r>
          </a:p>
          <a:p>
            <a:pPr lvl="1"/>
            <a:r>
              <a:rPr lang="en-GB" dirty="0" smtClean="0">
                <a:sym typeface="Wingdings"/>
              </a:rPr>
              <a:t>(even detectors without real-time constraints will profit)</a:t>
            </a:r>
          </a:p>
          <a:p>
            <a:pPr marL="0" indent="0">
              <a:buNone/>
            </a:pPr>
            <a:endParaRPr lang="en-US" dirty="0" smtClean="0"/>
          </a:p>
        </p:txBody>
      </p:sp>
      <p:sp>
        <p:nvSpPr>
          <p:cNvPr id="4" name="Footer Placeholder 3"/>
          <p:cNvSpPr>
            <a:spLocks noGrp="1"/>
          </p:cNvSpPr>
          <p:nvPr>
            <p:ph type="ftr" sz="quarter" idx="10"/>
          </p:nvPr>
        </p:nvSpPr>
        <p:spPr/>
        <p:txBody>
          <a:bodyPr/>
          <a:lstStyle/>
          <a:p>
            <a:r>
              <a:rPr lang="en-US" smtClean="0"/>
              <a:t>Intel/CERN High Throughput Computing Collaboration  openlab Open Day June 2015 - Niko Neufeld CERN</a:t>
            </a:r>
            <a:endParaRPr lang="en-US" dirty="0"/>
          </a:p>
        </p:txBody>
      </p:sp>
      <p:sp>
        <p:nvSpPr>
          <p:cNvPr id="6" name="TextBox 5"/>
          <p:cNvSpPr txBox="1"/>
          <p:nvPr/>
        </p:nvSpPr>
        <p:spPr>
          <a:xfrm>
            <a:off x="7442200" y="622300"/>
            <a:ext cx="914400" cy="914400"/>
          </a:xfrm>
          <a:prstGeom prst="rect">
            <a:avLst/>
          </a:prstGeom>
          <a:noFill/>
        </p:spPr>
        <p:txBody>
          <a:bodyPr wrap="none" rtlCol="0">
            <a:normAutofit/>
          </a:bodyPr>
          <a:lstStyle/>
          <a:p>
            <a:endParaRPr lang="en-GB" sz="2000" dirty="0" smtClean="0">
              <a:latin typeface="Neo Sans Intel" pitchFamily="34" charset="0"/>
            </a:endParaRPr>
          </a:p>
        </p:txBody>
      </p:sp>
      <p:sp>
        <p:nvSpPr>
          <p:cNvPr id="7" name="Slide Number Placeholder 6"/>
          <p:cNvSpPr>
            <a:spLocks noGrp="1"/>
          </p:cNvSpPr>
          <p:nvPr>
            <p:ph type="sldNum" sz="quarter" idx="11"/>
          </p:nvPr>
        </p:nvSpPr>
        <p:spPr/>
        <p:txBody>
          <a:bodyPr/>
          <a:lstStyle/>
          <a:p>
            <a:fld id="{997F593E-4D65-AC44-A603-FB3151009ECD}" type="slidenum">
              <a:rPr lang="en-US" smtClean="0"/>
              <a:pPr/>
              <a:t>7</a:t>
            </a:fld>
            <a:endParaRPr lang="en-US" dirty="0"/>
          </a:p>
        </p:txBody>
      </p:sp>
      <p:grpSp>
        <p:nvGrpSpPr>
          <p:cNvPr id="8" name="Group 7"/>
          <p:cNvGrpSpPr/>
          <p:nvPr/>
        </p:nvGrpSpPr>
        <p:grpSpPr>
          <a:xfrm>
            <a:off x="7442200" y="6258022"/>
            <a:ext cx="710279" cy="527867"/>
            <a:chOff x="6760220" y="594699"/>
            <a:chExt cx="2254828" cy="1704109"/>
          </a:xfrm>
        </p:grpSpPr>
        <p:sp>
          <p:nvSpPr>
            <p:cNvPr id="9" name="Rectangle 8"/>
            <p:cNvSpPr>
              <a:spLocks noChangeAspect="1"/>
            </p:cNvSpPr>
            <p:nvPr/>
          </p:nvSpPr>
          <p:spPr bwMode="auto">
            <a:xfrm>
              <a:off x="6760220" y="594699"/>
              <a:ext cx="2254828" cy="1704109"/>
            </a:xfrm>
            <a:prstGeom prst="rect">
              <a:avLst/>
            </a:prstGeom>
            <a:solidFill>
              <a:srgbClr val="FFFF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9727" y="973413"/>
              <a:ext cx="1435814" cy="946680"/>
            </a:xfrm>
            <a:prstGeom prst="rect">
              <a:avLst/>
            </a:prstGeom>
          </p:spPr>
        </p:pic>
      </p:grpSp>
    </p:spTree>
    <p:extLst>
      <p:ext uri="{BB962C8B-B14F-4D97-AF65-F5344CB8AC3E}">
        <p14:creationId xmlns:p14="http://schemas.microsoft.com/office/powerpoint/2010/main" val="18638639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GB" dirty="0" smtClean="0"/>
              <a:t>HTCC and the Xeon/FPGA concept</a:t>
            </a:r>
            <a:endParaRPr lang="en-GB" dirty="0"/>
          </a:p>
        </p:txBody>
      </p:sp>
      <p:sp>
        <p:nvSpPr>
          <p:cNvPr id="3" name="Content Placeholder 2"/>
          <p:cNvSpPr>
            <a:spLocks noGrp="1"/>
          </p:cNvSpPr>
          <p:nvPr>
            <p:ph idx="1"/>
          </p:nvPr>
        </p:nvSpPr>
        <p:spPr>
          <a:xfrm>
            <a:off x="381000" y="1412875"/>
            <a:ext cx="8382000" cy="2820458"/>
          </a:xfrm>
        </p:spPr>
        <p:txBody>
          <a:bodyPr>
            <a:normAutofit fontScale="70000" lnSpcReduction="20000"/>
          </a:bodyPr>
          <a:lstStyle/>
          <a:p>
            <a:r>
              <a:rPr lang="en-GB" dirty="0" smtClean="0"/>
              <a:t>Port existing (Altera </a:t>
            </a:r>
            <a:r>
              <a:rPr lang="en-GB" dirty="0" smtClean="0">
                <a:sym typeface="Wingdings"/>
              </a:rPr>
              <a:t>) FPGA based LHCb </a:t>
            </a:r>
            <a:r>
              <a:rPr lang="en-GB" dirty="0" err="1" smtClean="0">
                <a:sym typeface="Wingdings"/>
              </a:rPr>
              <a:t>Muon</a:t>
            </a:r>
            <a:r>
              <a:rPr lang="en-GB" dirty="0" smtClean="0">
                <a:sym typeface="Wingdings"/>
              </a:rPr>
              <a:t> trigger to Xeon/FPGA</a:t>
            </a:r>
          </a:p>
          <a:p>
            <a:pPr lvl="1"/>
            <a:r>
              <a:rPr lang="en-GB" dirty="0" smtClean="0">
                <a:sym typeface="Wingdings"/>
              </a:rPr>
              <a:t>Currently uses 4 crates with &gt; 400 </a:t>
            </a:r>
            <a:r>
              <a:rPr lang="en-GB" dirty="0" err="1" smtClean="0">
                <a:sym typeface="Wingdings"/>
              </a:rPr>
              <a:t>Stratix</a:t>
            </a:r>
            <a:r>
              <a:rPr lang="en-GB" dirty="0" smtClean="0">
                <a:sym typeface="Wingdings"/>
              </a:rPr>
              <a:t> II FPGAs move to a small number of FPGA enhanced Xeon-servers</a:t>
            </a:r>
          </a:p>
          <a:p>
            <a:r>
              <a:rPr lang="en-GB" dirty="0" smtClean="0">
                <a:sym typeface="Wingdings"/>
              </a:rPr>
              <a:t>Study ultra-fast track reconstruction techniques for 40 MHz tracking (“track-trigger”)</a:t>
            </a:r>
          </a:p>
          <a:p>
            <a:endParaRPr lang="en-GB" dirty="0" smtClean="0">
              <a:sym typeface="Wingdings"/>
            </a:endParaRPr>
          </a:p>
          <a:p>
            <a:r>
              <a:rPr lang="en-GB" dirty="0" smtClean="0">
                <a:sym typeface="Wingdings"/>
              </a:rPr>
              <a:t>Collaboration with Intel DCG IPAG -EU</a:t>
            </a:r>
          </a:p>
          <a:p>
            <a:pPr lvl="1"/>
            <a:r>
              <a:rPr lang="en-GB" dirty="0" smtClean="0">
                <a:sym typeface="Wingdings"/>
              </a:rPr>
              <a:t>Data </a:t>
            </a:r>
            <a:r>
              <a:rPr lang="en-GB" dirty="0" err="1" smtClean="0">
                <a:sym typeface="Wingdings"/>
              </a:rPr>
              <a:t>Center</a:t>
            </a:r>
            <a:r>
              <a:rPr lang="en-GB" dirty="0" smtClean="0">
                <a:sym typeface="Wingdings"/>
              </a:rPr>
              <a:t> Group,  Innovation Pathfinding Architecture Group-EU</a:t>
            </a:r>
            <a:endParaRPr lang="en-GB" dirty="0"/>
          </a:p>
        </p:txBody>
      </p:sp>
      <p:sp>
        <p:nvSpPr>
          <p:cNvPr id="4" name="Footer Placeholder 3"/>
          <p:cNvSpPr>
            <a:spLocks noGrp="1"/>
          </p:cNvSpPr>
          <p:nvPr>
            <p:ph type="ftr" sz="quarter" idx="10"/>
          </p:nvPr>
        </p:nvSpPr>
        <p:spPr/>
        <p:txBody>
          <a:bodyPr/>
          <a:lstStyle/>
          <a:p>
            <a:r>
              <a:rPr lang="en-US" smtClean="0"/>
              <a:t>Intel/CERN High Throughput Computing Collaboration  openlab Open Day June 2015 - Niko Neufeld CERN</a:t>
            </a:r>
            <a:endParaRPr lang="en-US" dirty="0"/>
          </a:p>
        </p:txBody>
      </p:sp>
      <p:sp>
        <p:nvSpPr>
          <p:cNvPr id="5" name="Slide Number Placeholder 4"/>
          <p:cNvSpPr>
            <a:spLocks noGrp="1"/>
          </p:cNvSpPr>
          <p:nvPr>
            <p:ph type="sldNum" sz="quarter" idx="11"/>
          </p:nvPr>
        </p:nvSpPr>
        <p:spPr/>
        <p:txBody>
          <a:bodyPr/>
          <a:lstStyle/>
          <a:p>
            <a:fld id="{997F593E-4D65-AC44-A603-FB3151009ECD}" type="slidenum">
              <a:rPr lang="en-US" smtClean="0"/>
              <a:pPr/>
              <a:t>8</a:t>
            </a:fld>
            <a:endParaRPr lang="en-US" dirty="0"/>
          </a:p>
        </p:txBody>
      </p:sp>
    </p:spTree>
    <p:extLst>
      <p:ext uri="{BB962C8B-B14F-4D97-AF65-F5344CB8AC3E}">
        <p14:creationId xmlns:p14="http://schemas.microsoft.com/office/powerpoint/2010/main" val="6710078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smtClean="0"/>
              <a:t>Challenge #2</a:t>
            </a:r>
            <a:br>
              <a:rPr lang="en-US" dirty="0" smtClean="0"/>
            </a:br>
            <a:r>
              <a:rPr lang="en-US" dirty="0" smtClean="0"/>
              <a:t>Data Acquisition</a:t>
            </a:r>
            <a:endParaRPr lang="en-US" dirty="0"/>
          </a:p>
        </p:txBody>
      </p:sp>
    </p:spTree>
    <p:extLst>
      <p:ext uri="{BB962C8B-B14F-4D97-AF65-F5344CB8AC3E}">
        <p14:creationId xmlns:p14="http://schemas.microsoft.com/office/powerpoint/2010/main" val="26843971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nline-new">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rtlCol="0">
        <a:normAutofit/>
      </a:bodyPr>
      <a:lstStyle>
        <a:defPPr>
          <a:defRPr sz="2000" dirty="0" smtClean="0">
            <a:latin typeface="Neo Sans Inte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online-new.potx</Template>
  <TotalTime>7869</TotalTime>
  <Words>1698</Words>
  <Application>Microsoft Macintosh PowerPoint</Application>
  <PresentationFormat>On-screen Show (4:3)</PresentationFormat>
  <Paragraphs>167</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online-new</vt:lpstr>
      <vt:lpstr>High Throughput Computing Collaboration A CERN openlab / Intel collaboration</vt:lpstr>
      <vt:lpstr>HTCC in a nutshell</vt:lpstr>
      <vt:lpstr>40 million collisions / second: the raw data challenge at the LHC</vt:lpstr>
      <vt:lpstr>Defeating the odds</vt:lpstr>
      <vt:lpstr>Challenge #1 First Level Triggering</vt:lpstr>
      <vt:lpstr>Selection based on partial information</vt:lpstr>
      <vt:lpstr>FPGA/Xeon Concept</vt:lpstr>
      <vt:lpstr>HTCC and the Xeon/FPGA concept</vt:lpstr>
      <vt:lpstr>Challenge #2 Data Acquisition</vt:lpstr>
      <vt:lpstr>Working with full collision data event-building </vt:lpstr>
      <vt:lpstr>Future LHC DAQs in numbers</vt:lpstr>
      <vt:lpstr>HTCC and data acquisition</vt:lpstr>
      <vt:lpstr>Challenge #3 High Level Trigger</vt:lpstr>
      <vt:lpstr>High Level Trigger</vt:lpstr>
      <vt:lpstr>Pattern finding - tracks</vt:lpstr>
      <vt:lpstr>Same in 2 dimensions</vt:lpstr>
      <vt:lpstr>HTCC and the High Level Trigger</vt:lpstr>
      <vt:lpstr>Summary</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 Neufeld</dc:creator>
  <cp:lastModifiedBy>Niko Neufeld</cp:lastModifiedBy>
  <cp:revision>221</cp:revision>
  <dcterms:created xsi:type="dcterms:W3CDTF">2013-03-06T11:11:33Z</dcterms:created>
  <dcterms:modified xsi:type="dcterms:W3CDTF">2015-06-09T14:16:30Z</dcterms:modified>
</cp:coreProperties>
</file>