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1" r:id="rId1"/>
  </p:sldMasterIdLst>
  <p:notesMasterIdLst>
    <p:notesMasterId r:id="rId11"/>
  </p:notesMasterIdLst>
  <p:sldIdLst>
    <p:sldId id="256" r:id="rId2"/>
    <p:sldId id="257" r:id="rId3"/>
    <p:sldId id="258" r:id="rId4"/>
    <p:sldId id="269" r:id="rId5"/>
    <p:sldId id="268" r:id="rId6"/>
    <p:sldId id="259" r:id="rId7"/>
    <p:sldId id="260" r:id="rId8"/>
    <p:sldId id="261" r:id="rId9"/>
    <p:sldId id="265" r:id="rId10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-1380" y="-4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buSzPct val="25000"/>
                <a:buNone/>
              </a:pPr>
              <a:t>‹#›</a:t>
            </a:fld>
            <a:endParaRPr lang="e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652463"/>
            <a:ext cx="4645025" cy="34845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solidFill>
            <a:srgbClr val="FFFFFF"/>
          </a:solidFill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800" b="0" i="0" u="none" strike="noStrike" cap="none" baseline="0">
                <a:latin typeface="Times New Roman"/>
                <a:ea typeface="Times New Roman"/>
                <a:cs typeface="Times New Roman"/>
                <a:sym typeface="Times New Roman"/>
              </a:rPr>
              <a:t>Note that all these links are in the Gigabit / s class – in fact they are faster (about a factor 2). This trend is (unfortunately) broken with the GBT link, which is only 3.2 Gbit/s (net) as compared to the typical network link of the 201x (10 Gigabit/s) (exception ALICE DDL3)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89" name="Shape 1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ctrTitle"/>
          </p:nvPr>
        </p:nvSpPr>
        <p:spPr>
          <a:xfrm>
            <a:off x="4788023" y="2346450"/>
            <a:ext cx="3888432" cy="165861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buClr>
                <a:srgbClr val="222268"/>
              </a:buClr>
              <a:buFont typeface="Arial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ubTitle" idx="1"/>
          </p:nvPr>
        </p:nvSpPr>
        <p:spPr>
          <a:xfrm>
            <a:off x="4788023" y="4149080"/>
            <a:ext cx="3888432" cy="19682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360"/>
              </a:spcBef>
              <a:buClr>
                <a:srgbClr val="7F7F7F"/>
              </a:buClr>
              <a:buFont typeface="Arial"/>
              <a:buNone/>
              <a:defRPr/>
            </a:lvl1pPr>
            <a:lvl2pPr marL="457200" marR="0" indent="0" algn="ctr" rtl="0">
              <a:spcBef>
                <a:spcPts val="480"/>
              </a:spcBef>
              <a:buClr>
                <a:srgbClr val="7F7F7F"/>
              </a:buClr>
              <a:buFont typeface="Noto Symbol"/>
              <a:buNone/>
              <a:defRPr/>
            </a:lvl2pPr>
            <a:lvl3pPr marL="914400" marR="0" indent="0" algn="ctr" rtl="0">
              <a:spcBef>
                <a:spcPts val="480"/>
              </a:spcBef>
              <a:buClr>
                <a:srgbClr val="7F7F7F"/>
              </a:buClr>
              <a:buFont typeface="Arial"/>
              <a:buNone/>
              <a:defRPr/>
            </a:lvl3pPr>
            <a:lvl4pPr marL="1371600" marR="0" indent="0" algn="ctr" rtl="0">
              <a:spcBef>
                <a:spcPts val="400"/>
              </a:spcBef>
              <a:buClr>
                <a:srgbClr val="7F7F7F"/>
              </a:buClr>
              <a:buFont typeface="Arial"/>
              <a:buNone/>
              <a:defRPr/>
            </a:lvl4pPr>
            <a:lvl5pPr marL="1828800" marR="0" indent="0" algn="ctr" rtl="0">
              <a:spcBef>
                <a:spcPts val="320"/>
              </a:spcBef>
              <a:buClr>
                <a:srgbClr val="7F7F7F"/>
              </a:buClr>
              <a:buFont typeface="Arial"/>
              <a:buNone/>
              <a:defRPr/>
            </a:lvl5pPr>
            <a:lvl6pPr marL="2286000" marR="0" indent="0" algn="ctr" rtl="0">
              <a:spcBef>
                <a:spcPts val="400"/>
              </a:spcBef>
              <a:buClr>
                <a:srgbClr val="9898B8"/>
              </a:buClr>
              <a:buFont typeface="Arial"/>
              <a:buNone/>
              <a:defRPr/>
            </a:lvl6pPr>
            <a:lvl7pPr marL="2743200" marR="0" indent="0" algn="ctr" rtl="0">
              <a:spcBef>
                <a:spcPts val="400"/>
              </a:spcBef>
              <a:buClr>
                <a:srgbClr val="9898B8"/>
              </a:buClr>
              <a:buFont typeface="Arial"/>
              <a:buNone/>
              <a:defRPr/>
            </a:lvl7pPr>
            <a:lvl8pPr marL="3200400" marR="0" indent="0" algn="ctr" rtl="0">
              <a:spcBef>
                <a:spcPts val="400"/>
              </a:spcBef>
              <a:buClr>
                <a:srgbClr val="9898B8"/>
              </a:buClr>
              <a:buFont typeface="Arial"/>
              <a:buNone/>
              <a:defRPr/>
            </a:lvl8pPr>
            <a:lvl9pPr marL="3657600" marR="0" indent="0" algn="ctr" rtl="0">
              <a:spcBef>
                <a:spcPts val="400"/>
              </a:spcBef>
              <a:buClr>
                <a:srgbClr val="9898B8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2"/>
          </p:nvPr>
        </p:nvSpPr>
        <p:spPr>
          <a:xfrm>
            <a:off x="1403350" y="4149078"/>
            <a:ext cx="2376487" cy="18728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1403648" y="274637"/>
            <a:ext cx="7283152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r" rtl="0">
              <a:spcBef>
                <a:spcPts val="0"/>
              </a:spcBef>
              <a:buClr>
                <a:srgbClr val="222268"/>
              </a:buClr>
              <a:buFont typeface="A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dt" idx="10"/>
          </p:nvPr>
        </p:nvSpPr>
        <p:spPr>
          <a:xfrm>
            <a:off x="6876256" y="6376242"/>
            <a:ext cx="93610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ftr" idx="11"/>
          </p:nvPr>
        </p:nvSpPr>
        <p:spPr>
          <a:xfrm>
            <a:off x="2843808" y="6356351"/>
            <a:ext cx="345638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sldNum" idx="12"/>
          </p:nvPr>
        </p:nvSpPr>
        <p:spPr>
          <a:xfrm>
            <a:off x="8316415" y="6356351"/>
            <a:ext cx="370384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buSzPct val="25000"/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dt" idx="10"/>
          </p:nvPr>
        </p:nvSpPr>
        <p:spPr>
          <a:xfrm>
            <a:off x="6876256" y="6376242"/>
            <a:ext cx="93610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ftr" idx="11"/>
          </p:nvPr>
        </p:nvSpPr>
        <p:spPr>
          <a:xfrm>
            <a:off x="2843808" y="6356351"/>
            <a:ext cx="345638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sldNum" idx="12"/>
          </p:nvPr>
        </p:nvSpPr>
        <p:spPr>
          <a:xfrm>
            <a:off x="8316415" y="6356351"/>
            <a:ext cx="370384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buSzPct val="25000"/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1" name="Shape 91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Arial"/>
              <a:buNone/>
              <a:defRPr/>
            </a:lvl6pPr>
            <a:lvl7pPr marL="2743200" indent="0" rtl="0">
              <a:spcBef>
                <a:spcPts val="0"/>
              </a:spcBef>
              <a:buFont typeface="Arial"/>
              <a:buNone/>
              <a:defRPr/>
            </a:lvl7pPr>
            <a:lvl8pPr marL="3200400" indent="0" rtl="0">
              <a:spcBef>
                <a:spcPts val="0"/>
              </a:spcBef>
              <a:buFont typeface="Arial"/>
              <a:buNone/>
              <a:defRPr/>
            </a:lvl8pPr>
            <a:lvl9pPr marL="3657600" indent="0" rtl="0">
              <a:spcBef>
                <a:spcPts val="0"/>
              </a:spcBef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dt" idx="10"/>
          </p:nvPr>
        </p:nvSpPr>
        <p:spPr>
          <a:xfrm>
            <a:off x="6876256" y="6376242"/>
            <a:ext cx="93610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ftr" idx="11"/>
          </p:nvPr>
        </p:nvSpPr>
        <p:spPr>
          <a:xfrm>
            <a:off x="2843808" y="6356351"/>
            <a:ext cx="345638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sldNum" idx="12"/>
          </p:nvPr>
        </p:nvSpPr>
        <p:spPr>
          <a:xfrm>
            <a:off x="8316415" y="6356351"/>
            <a:ext cx="370384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buSzPct val="25000"/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Blank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dt" idx="10"/>
          </p:nvPr>
        </p:nvSpPr>
        <p:spPr>
          <a:xfrm>
            <a:off x="6876256" y="6376242"/>
            <a:ext cx="93610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ftr" idx="11"/>
          </p:nvPr>
        </p:nvSpPr>
        <p:spPr>
          <a:xfrm>
            <a:off x="2843808" y="6356351"/>
            <a:ext cx="345638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sldNum" idx="12"/>
          </p:nvPr>
        </p:nvSpPr>
        <p:spPr>
          <a:xfrm>
            <a:off x="8316415" y="6356351"/>
            <a:ext cx="370384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buSzPct val="25000"/>
                <a:buNone/>
              </a:pPr>
              <a:t>‹#›</a:t>
            </a:fld>
            <a:endParaRPr lang="en"/>
          </a:p>
        </p:txBody>
      </p:sp>
      <p:sp>
        <p:nvSpPr>
          <p:cNvPr id="100" name="Shape 100"/>
          <p:cNvSpPr txBox="1"/>
          <p:nvPr/>
        </p:nvSpPr>
        <p:spPr>
          <a:xfrm>
            <a:off x="2555775" y="2852935"/>
            <a:ext cx="4032448" cy="76944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4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Questions?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1403648" y="274637"/>
            <a:ext cx="7283152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r" rtl="0">
              <a:spcBef>
                <a:spcPts val="0"/>
              </a:spcBef>
              <a:buClr>
                <a:srgbClr val="222268"/>
              </a:buClr>
              <a:buFont typeface="A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1403648" y="1600200"/>
            <a:ext cx="7283152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76200" algn="l" rtl="0">
              <a:spcBef>
                <a:spcPts val="560"/>
              </a:spcBef>
              <a:buClr>
                <a:srgbClr val="7F7F7F"/>
              </a:buClr>
              <a:buFont typeface="Arial"/>
              <a:buChar char="›"/>
              <a:defRPr/>
            </a:lvl1pPr>
            <a:lvl2pPr marL="742950" indent="-133350" algn="l" rtl="0">
              <a:spcBef>
                <a:spcPts val="480"/>
              </a:spcBef>
              <a:buClr>
                <a:srgbClr val="7F7F7F"/>
              </a:buClr>
              <a:buFont typeface="Noto Symbol"/>
              <a:buChar char="▪"/>
              <a:defRPr/>
            </a:lvl2pPr>
            <a:lvl3pPr marL="1143000" indent="-76200" algn="l" rtl="0">
              <a:spcBef>
                <a:spcPts val="480"/>
              </a:spcBef>
              <a:buClr>
                <a:srgbClr val="7F7F7F"/>
              </a:buClr>
              <a:buFont typeface="Arial"/>
              <a:buChar char="̵"/>
              <a:defRPr/>
            </a:lvl3pPr>
            <a:lvl4pPr marL="1600200" indent="-101600" algn="l" rtl="0">
              <a:spcBef>
                <a:spcPts val="400"/>
              </a:spcBef>
              <a:buClr>
                <a:srgbClr val="7F7F7F"/>
              </a:buClr>
              <a:buFont typeface="Arial"/>
              <a:buChar char="•"/>
              <a:defRPr/>
            </a:lvl4pPr>
            <a:lvl5pPr marL="2057400" indent="-127000" algn="l" rtl="0">
              <a:spcBef>
                <a:spcPts val="320"/>
              </a:spcBef>
              <a:buClr>
                <a:srgbClr val="7F7F7F"/>
              </a:buClr>
              <a:buFont typeface="Arial"/>
              <a:buChar char="∙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dt" idx="10"/>
          </p:nvPr>
        </p:nvSpPr>
        <p:spPr>
          <a:xfrm>
            <a:off x="6876256" y="6376242"/>
            <a:ext cx="93610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ftr" idx="11"/>
          </p:nvPr>
        </p:nvSpPr>
        <p:spPr>
          <a:xfrm>
            <a:off x="2843808" y="6356351"/>
            <a:ext cx="345638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316415" y="6356351"/>
            <a:ext cx="370384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buSzPct val="25000"/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1403648" y="274637"/>
            <a:ext cx="7283152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r" rtl="0">
              <a:spcBef>
                <a:spcPts val="0"/>
              </a:spcBef>
              <a:buClr>
                <a:srgbClr val="222268"/>
              </a:buClr>
              <a:buFont typeface="A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1403648" y="3236977"/>
            <a:ext cx="7283152" cy="288918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76200" algn="l" rtl="0">
              <a:spcBef>
                <a:spcPts val="560"/>
              </a:spcBef>
              <a:buClr>
                <a:srgbClr val="7F7F7F"/>
              </a:buClr>
              <a:buFont typeface="Arial"/>
              <a:buChar char="›"/>
              <a:defRPr/>
            </a:lvl1pPr>
            <a:lvl2pPr marL="742950" indent="-133350" algn="l" rtl="0">
              <a:spcBef>
                <a:spcPts val="480"/>
              </a:spcBef>
              <a:buClr>
                <a:srgbClr val="7F7F7F"/>
              </a:buClr>
              <a:buFont typeface="Noto Symbol"/>
              <a:buChar char="▪"/>
              <a:defRPr/>
            </a:lvl2pPr>
            <a:lvl3pPr marL="1143000" indent="-76200" algn="l" rtl="0">
              <a:spcBef>
                <a:spcPts val="480"/>
              </a:spcBef>
              <a:buClr>
                <a:srgbClr val="7F7F7F"/>
              </a:buClr>
              <a:buFont typeface="Arial"/>
              <a:buChar char="̵"/>
              <a:defRPr/>
            </a:lvl3pPr>
            <a:lvl4pPr marL="1600200" indent="-101600" algn="l" rtl="0">
              <a:spcBef>
                <a:spcPts val="400"/>
              </a:spcBef>
              <a:buClr>
                <a:srgbClr val="7F7F7F"/>
              </a:buClr>
              <a:buFont typeface="Arial"/>
              <a:buChar char="•"/>
              <a:defRPr/>
            </a:lvl4pPr>
            <a:lvl5pPr marL="2057400" indent="-127000" algn="l" rtl="0">
              <a:spcBef>
                <a:spcPts val="320"/>
              </a:spcBef>
              <a:buClr>
                <a:srgbClr val="7F7F7F"/>
              </a:buClr>
              <a:buFont typeface="Arial"/>
              <a:buChar char="∙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dt" idx="10"/>
          </p:nvPr>
        </p:nvSpPr>
        <p:spPr>
          <a:xfrm>
            <a:off x="6876256" y="6376242"/>
            <a:ext cx="93610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ftr" idx="11"/>
          </p:nvPr>
        </p:nvSpPr>
        <p:spPr>
          <a:xfrm>
            <a:off x="2843808" y="6356351"/>
            <a:ext cx="345638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8316415" y="6356351"/>
            <a:ext cx="370384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buSzPct val="25000"/>
                <a:buNone/>
              </a:pPr>
              <a:t>‹#›</a:t>
            </a:fld>
            <a:endParaRPr lang="en"/>
          </a:p>
        </p:txBody>
      </p:sp>
      <p:sp>
        <p:nvSpPr>
          <p:cNvPr id="30" name="Shape 30"/>
          <p:cNvSpPr>
            <a:spLocks noGrp="1"/>
          </p:cNvSpPr>
          <p:nvPr>
            <p:ph type="pic" idx="2"/>
          </p:nvPr>
        </p:nvSpPr>
        <p:spPr>
          <a:xfrm>
            <a:off x="1403350" y="1701800"/>
            <a:ext cx="7272337" cy="1246717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722312" y="4406901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Clr>
                <a:srgbClr val="9898B8"/>
              </a:buClr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Clr>
                <a:srgbClr val="9898B8"/>
              </a:buClr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Clr>
                <a:srgbClr val="9898B8"/>
              </a:buClr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Clr>
                <a:srgbClr val="9898B8"/>
              </a:buClr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Clr>
                <a:srgbClr val="9898B8"/>
              </a:buClr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Clr>
                <a:srgbClr val="9898B8"/>
              </a:buClr>
              <a:buFont typeface="Arial"/>
              <a:buNone/>
              <a:defRPr/>
            </a:lvl6pPr>
            <a:lvl7pPr marL="2743200" indent="0" rtl="0">
              <a:spcBef>
                <a:spcPts val="0"/>
              </a:spcBef>
              <a:buClr>
                <a:srgbClr val="9898B8"/>
              </a:buClr>
              <a:buFont typeface="Arial"/>
              <a:buNone/>
              <a:defRPr/>
            </a:lvl7pPr>
            <a:lvl8pPr marL="3200400" indent="0" rtl="0">
              <a:spcBef>
                <a:spcPts val="0"/>
              </a:spcBef>
              <a:buClr>
                <a:srgbClr val="9898B8"/>
              </a:buClr>
              <a:buFont typeface="Arial"/>
              <a:buNone/>
              <a:defRPr/>
            </a:lvl8pPr>
            <a:lvl9pPr marL="3657600" indent="0" rtl="0">
              <a:spcBef>
                <a:spcPts val="0"/>
              </a:spcBef>
              <a:buClr>
                <a:srgbClr val="9898B8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dt" idx="10"/>
          </p:nvPr>
        </p:nvSpPr>
        <p:spPr>
          <a:xfrm>
            <a:off x="6516216" y="6362278"/>
            <a:ext cx="1701551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ftr" idx="11"/>
          </p:nvPr>
        </p:nvSpPr>
        <p:spPr>
          <a:xfrm>
            <a:off x="2843808" y="6356351"/>
            <a:ext cx="345638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8316415" y="6356351"/>
            <a:ext cx="370384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buSzPct val="25000"/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1403648" y="274637"/>
            <a:ext cx="7283152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r" rtl="0">
              <a:spcBef>
                <a:spcPts val="0"/>
              </a:spcBef>
              <a:buClr>
                <a:srgbClr val="222268"/>
              </a:buClr>
              <a:buFont typeface="A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dt" idx="10"/>
          </p:nvPr>
        </p:nvSpPr>
        <p:spPr>
          <a:xfrm>
            <a:off x="6876256" y="6376242"/>
            <a:ext cx="93610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ftr" idx="11"/>
          </p:nvPr>
        </p:nvSpPr>
        <p:spPr>
          <a:xfrm>
            <a:off x="2843808" y="6356351"/>
            <a:ext cx="345638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316415" y="6356351"/>
            <a:ext cx="370384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buSzPct val="25000"/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1403648" y="274637"/>
            <a:ext cx="7283152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3"/>
          </p:nvPr>
        </p:nvSpPr>
        <p:spPr>
          <a:xfrm>
            <a:off x="4645026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Arial"/>
              <a:buNone/>
              <a:defRPr/>
            </a:lvl6pPr>
            <a:lvl7pPr marL="2743200" indent="0" rtl="0">
              <a:spcBef>
                <a:spcPts val="0"/>
              </a:spcBef>
              <a:buFont typeface="Arial"/>
              <a:buNone/>
              <a:defRPr/>
            </a:lvl7pPr>
            <a:lvl8pPr marL="3200400" indent="0" rtl="0">
              <a:spcBef>
                <a:spcPts val="0"/>
              </a:spcBef>
              <a:buFont typeface="Arial"/>
              <a:buNone/>
              <a:defRPr/>
            </a:lvl8pPr>
            <a:lvl9pPr marL="3657600" indent="0" rtl="0">
              <a:spcBef>
                <a:spcPts val="0"/>
              </a:spcBef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4"/>
          </p:nvPr>
        </p:nvSpPr>
        <p:spPr>
          <a:xfrm>
            <a:off x="4645026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6876256" y="6376242"/>
            <a:ext cx="93610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2843808" y="6356351"/>
            <a:ext cx="345638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8316415" y="6356351"/>
            <a:ext cx="370384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buSzPct val="25000"/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omparison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1403648" y="274637"/>
            <a:ext cx="7283152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4645026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Arial"/>
              <a:buNone/>
              <a:defRPr/>
            </a:lvl6pPr>
            <a:lvl7pPr marL="2743200" indent="0" rtl="0">
              <a:spcBef>
                <a:spcPts val="0"/>
              </a:spcBef>
              <a:buFont typeface="Arial"/>
              <a:buNone/>
              <a:defRPr/>
            </a:lvl7pPr>
            <a:lvl8pPr marL="3200400" indent="0" rtl="0">
              <a:spcBef>
                <a:spcPts val="0"/>
              </a:spcBef>
              <a:buFont typeface="Arial"/>
              <a:buNone/>
              <a:defRPr/>
            </a:lvl8pPr>
            <a:lvl9pPr marL="3657600" indent="0" rtl="0">
              <a:spcBef>
                <a:spcPts val="0"/>
              </a:spcBef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2"/>
          </p:nvPr>
        </p:nvSpPr>
        <p:spPr>
          <a:xfrm>
            <a:off x="4645026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dt" idx="10"/>
          </p:nvPr>
        </p:nvSpPr>
        <p:spPr>
          <a:xfrm>
            <a:off x="6876256" y="6376242"/>
            <a:ext cx="93610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ftr" idx="11"/>
          </p:nvPr>
        </p:nvSpPr>
        <p:spPr>
          <a:xfrm>
            <a:off x="2843808" y="6356351"/>
            <a:ext cx="345638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8316415" y="6356351"/>
            <a:ext cx="370384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buSzPct val="25000"/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Comparison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1403648" y="274637"/>
            <a:ext cx="7283152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4645026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Arial"/>
              <a:buNone/>
              <a:defRPr/>
            </a:lvl6pPr>
            <a:lvl7pPr marL="2743200" indent="0" rtl="0">
              <a:spcBef>
                <a:spcPts val="0"/>
              </a:spcBef>
              <a:buFont typeface="Arial"/>
              <a:buNone/>
              <a:defRPr/>
            </a:lvl7pPr>
            <a:lvl8pPr marL="3200400" indent="0" rtl="0">
              <a:spcBef>
                <a:spcPts val="0"/>
              </a:spcBef>
              <a:buFont typeface="Arial"/>
              <a:buNone/>
              <a:defRPr/>
            </a:lvl8pPr>
            <a:lvl9pPr marL="3657600" indent="0" rtl="0">
              <a:spcBef>
                <a:spcPts val="0"/>
              </a:spcBef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2"/>
          </p:nvPr>
        </p:nvSpPr>
        <p:spPr>
          <a:xfrm>
            <a:off x="4645026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dt" idx="10"/>
          </p:nvPr>
        </p:nvSpPr>
        <p:spPr>
          <a:xfrm>
            <a:off x="6876256" y="6376242"/>
            <a:ext cx="93610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ftr" idx="11"/>
          </p:nvPr>
        </p:nvSpPr>
        <p:spPr>
          <a:xfrm>
            <a:off x="2843808" y="6356351"/>
            <a:ext cx="345638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sldNum" idx="12"/>
          </p:nvPr>
        </p:nvSpPr>
        <p:spPr>
          <a:xfrm>
            <a:off x="8316415" y="6356351"/>
            <a:ext cx="370384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buSzPct val="25000"/>
                <a:buNone/>
              </a:pPr>
              <a:t>‹#›</a:t>
            </a:fld>
            <a:endParaRPr lang="en"/>
          </a:p>
        </p:txBody>
      </p:sp>
      <p:sp>
        <p:nvSpPr>
          <p:cNvPr id="67" name="Shape 67"/>
          <p:cNvSpPr>
            <a:spLocks noGrp="1"/>
          </p:cNvSpPr>
          <p:nvPr>
            <p:ph type="pic" idx="3"/>
          </p:nvPr>
        </p:nvSpPr>
        <p:spPr>
          <a:xfrm>
            <a:off x="468314" y="1604433"/>
            <a:ext cx="3959225" cy="451273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omparison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1403648" y="274637"/>
            <a:ext cx="7283152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-3559" y="1535112"/>
            <a:ext cx="3135400" cy="741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body" idx="2"/>
          </p:nvPr>
        </p:nvSpPr>
        <p:spPr>
          <a:xfrm>
            <a:off x="3419873" y="1535112"/>
            <a:ext cx="5266929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Arial"/>
              <a:buNone/>
              <a:defRPr/>
            </a:lvl6pPr>
            <a:lvl7pPr marL="2743200" indent="0" rtl="0">
              <a:spcBef>
                <a:spcPts val="0"/>
              </a:spcBef>
              <a:buFont typeface="Arial"/>
              <a:buNone/>
              <a:defRPr/>
            </a:lvl7pPr>
            <a:lvl8pPr marL="3200400" indent="0" rtl="0">
              <a:spcBef>
                <a:spcPts val="0"/>
              </a:spcBef>
              <a:buFont typeface="Arial"/>
              <a:buNone/>
              <a:defRPr/>
            </a:lvl8pPr>
            <a:lvl9pPr marL="3657600" indent="0" rtl="0">
              <a:spcBef>
                <a:spcPts val="0"/>
              </a:spcBef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body" idx="3"/>
          </p:nvPr>
        </p:nvSpPr>
        <p:spPr>
          <a:xfrm>
            <a:off x="3419873" y="2174875"/>
            <a:ext cx="5266929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dt" idx="10"/>
          </p:nvPr>
        </p:nvSpPr>
        <p:spPr>
          <a:xfrm>
            <a:off x="6876256" y="6376242"/>
            <a:ext cx="93610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ftr" idx="11"/>
          </p:nvPr>
        </p:nvSpPr>
        <p:spPr>
          <a:xfrm>
            <a:off x="2843808" y="6356351"/>
            <a:ext cx="345638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sldNum" idx="12"/>
          </p:nvPr>
        </p:nvSpPr>
        <p:spPr>
          <a:xfrm>
            <a:off x="8316415" y="6356351"/>
            <a:ext cx="370384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buSzPct val="25000"/>
                <a:buNone/>
              </a:pPr>
              <a:t>‹#›</a:t>
            </a:fld>
            <a:endParaRPr lang="en"/>
          </a:p>
        </p:txBody>
      </p:sp>
      <p:sp>
        <p:nvSpPr>
          <p:cNvPr id="76" name="Shape 76"/>
          <p:cNvSpPr txBox="1">
            <a:spLocks noGrp="1"/>
          </p:cNvSpPr>
          <p:nvPr>
            <p:ph type="body" idx="4"/>
          </p:nvPr>
        </p:nvSpPr>
        <p:spPr>
          <a:xfrm>
            <a:off x="0" y="2512641"/>
            <a:ext cx="3131839" cy="741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5"/>
          </p:nvPr>
        </p:nvSpPr>
        <p:spPr>
          <a:xfrm>
            <a:off x="-20535" y="3490169"/>
            <a:ext cx="3135400" cy="741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body" idx="6"/>
          </p:nvPr>
        </p:nvSpPr>
        <p:spPr>
          <a:xfrm>
            <a:off x="0" y="4467696"/>
            <a:ext cx="3131839" cy="741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7"/>
          </p:nvPr>
        </p:nvSpPr>
        <p:spPr>
          <a:xfrm>
            <a:off x="22496" y="5445223"/>
            <a:ext cx="3109345" cy="741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5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title"/>
          </p:nvPr>
        </p:nvSpPr>
        <p:spPr>
          <a:xfrm>
            <a:off x="1403648" y="274637"/>
            <a:ext cx="7283152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buClr>
                <a:srgbClr val="222268"/>
              </a:buClr>
              <a:buFont typeface="Arial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body" idx="1"/>
          </p:nvPr>
        </p:nvSpPr>
        <p:spPr>
          <a:xfrm>
            <a:off x="1403648" y="1600200"/>
            <a:ext cx="7283152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76200" algn="l" rtl="0">
              <a:spcBef>
                <a:spcPts val="560"/>
              </a:spcBef>
              <a:buClr>
                <a:srgbClr val="7F7F7F"/>
              </a:buClr>
              <a:buFont typeface="Arial"/>
              <a:buChar char="›"/>
              <a:defRPr/>
            </a:lvl1pPr>
            <a:lvl2pPr marL="742950" marR="0" indent="-133350" algn="l" rtl="0">
              <a:spcBef>
                <a:spcPts val="480"/>
              </a:spcBef>
              <a:buClr>
                <a:srgbClr val="7F7F7F"/>
              </a:buClr>
              <a:buFont typeface="Noto Symbol"/>
              <a:buChar char="▪"/>
              <a:defRPr/>
            </a:lvl2pPr>
            <a:lvl3pPr marL="1143000" marR="0" indent="-76200" algn="l" rtl="0">
              <a:spcBef>
                <a:spcPts val="480"/>
              </a:spcBef>
              <a:buClr>
                <a:srgbClr val="7F7F7F"/>
              </a:buClr>
              <a:buFont typeface="Arial"/>
              <a:buChar char="̵"/>
              <a:defRPr/>
            </a:lvl3pPr>
            <a:lvl4pPr marL="1600200" marR="0" indent="-101600" algn="l" rtl="0">
              <a:spcBef>
                <a:spcPts val="400"/>
              </a:spcBef>
              <a:buClr>
                <a:srgbClr val="7F7F7F"/>
              </a:buClr>
              <a:buFont typeface="Arial"/>
              <a:buChar char="•"/>
              <a:defRPr/>
            </a:lvl4pPr>
            <a:lvl5pPr marL="2057400" marR="0" indent="-127000" algn="l" rtl="0">
              <a:spcBef>
                <a:spcPts val="320"/>
              </a:spcBef>
              <a:buClr>
                <a:srgbClr val="7F7F7F"/>
              </a:buClr>
              <a:buFont typeface="Arial"/>
              <a:buChar char="∙"/>
              <a:defRPr/>
            </a:lvl5pPr>
            <a:lvl6pPr marL="25146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dt" idx="10"/>
          </p:nvPr>
        </p:nvSpPr>
        <p:spPr>
          <a:xfrm>
            <a:off x="6876256" y="6376242"/>
            <a:ext cx="93610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ftr" idx="11"/>
          </p:nvPr>
        </p:nvSpPr>
        <p:spPr>
          <a:xfrm>
            <a:off x="2843808" y="6356351"/>
            <a:ext cx="345638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8316415" y="6356351"/>
            <a:ext cx="370384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buSzPct val="25000"/>
                <a:buNone/>
              </a:pPr>
              <a:t>‹#›</a:t>
            </a:fld>
            <a:endParaRPr lang="e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ctrTitle"/>
          </p:nvPr>
        </p:nvSpPr>
        <p:spPr>
          <a:xfrm>
            <a:off x="4788023" y="2346450"/>
            <a:ext cx="3888432" cy="165861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Clr>
                <a:srgbClr val="222268"/>
              </a:buClr>
              <a:buSzPct val="25000"/>
              <a:buFont typeface="Arial"/>
              <a:buNone/>
            </a:pPr>
            <a:r>
              <a:rPr lang="en" sz="3200" b="1" dirty="0" smtClean="0">
                <a:solidFill>
                  <a:srgbClr val="222268"/>
                </a:solidFill>
              </a:rPr>
              <a:t>ICHEC Presentation</a:t>
            </a:r>
            <a:endParaRPr lang="en" sz="3200" b="1" dirty="0">
              <a:solidFill>
                <a:srgbClr val="222268"/>
              </a:solidFill>
            </a:endParaRPr>
          </a:p>
        </p:txBody>
      </p:sp>
      <p:sp>
        <p:nvSpPr>
          <p:cNvPr id="103" name="Shape 103"/>
          <p:cNvSpPr txBox="1">
            <a:spLocks noGrp="1"/>
          </p:cNvSpPr>
          <p:nvPr>
            <p:ph type="subTitle" idx="1"/>
          </p:nvPr>
        </p:nvSpPr>
        <p:spPr>
          <a:xfrm>
            <a:off x="4788025" y="4458625"/>
            <a:ext cx="3888300" cy="1658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7F7F7F"/>
              </a:buClr>
              <a:buSzPct val="25000"/>
              <a:buFont typeface="Arial"/>
              <a:buNone/>
            </a:pPr>
            <a:r>
              <a:rPr lang="en" sz="1800" b="1" dirty="0">
                <a:solidFill>
                  <a:srgbClr val="9898B8"/>
                </a:solidFill>
              </a:rPr>
              <a:t>ESR2: Reconfigurable Computing and </a:t>
            </a:r>
            <a:r>
              <a:rPr lang="en" sz="1800" b="1" dirty="0" smtClean="0">
                <a:solidFill>
                  <a:srgbClr val="9898B8"/>
                </a:solidFill>
              </a:rPr>
              <a:t>FPGAs</a:t>
            </a:r>
          </a:p>
          <a:p>
            <a:pPr marL="0" marR="0" lvl="0" indent="0" algn="ctr" rtl="0">
              <a:spcBef>
                <a:spcPts val="0"/>
              </a:spcBef>
              <a:buClr>
                <a:srgbClr val="7F7F7F"/>
              </a:buClr>
              <a:buSzPct val="25000"/>
              <a:buFont typeface="Arial"/>
              <a:buNone/>
            </a:pPr>
            <a:r>
              <a:rPr lang="en" sz="1800" b="1" dirty="0" smtClean="0">
                <a:solidFill>
                  <a:schemeClr val="tx1"/>
                </a:solidFill>
              </a:rPr>
              <a:t>ICE-DIP</a:t>
            </a:r>
            <a:endParaRPr lang="en" sz="1800" b="1" dirty="0">
              <a:solidFill>
                <a:schemeClr val="tx1"/>
              </a:solidFill>
            </a:endParaRPr>
          </a:p>
        </p:txBody>
      </p:sp>
      <p:sp>
        <p:nvSpPr>
          <p:cNvPr id="104" name="Shape 104"/>
          <p:cNvSpPr txBox="1">
            <a:spLocks noGrp="1"/>
          </p:cNvSpPr>
          <p:nvPr>
            <p:ph type="body" idx="2"/>
          </p:nvPr>
        </p:nvSpPr>
        <p:spPr>
          <a:xfrm>
            <a:off x="4788100" y="4005075"/>
            <a:ext cx="3888300" cy="422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7F7F7F"/>
              </a:buClr>
              <a:buSzPct val="150000"/>
              <a:buFont typeface="Arial"/>
              <a:buNone/>
            </a:pPr>
            <a:r>
              <a:rPr lang="en" sz="2000" b="1">
                <a:solidFill>
                  <a:srgbClr val="222268"/>
                </a:solidFill>
              </a:rPr>
              <a:t>Srikanth Sridharan</a:t>
            </a:r>
          </a:p>
        </p:txBody>
      </p:sp>
      <p:sp>
        <p:nvSpPr>
          <p:cNvPr id="105" name="Shape 105"/>
          <p:cNvSpPr txBox="1">
            <a:spLocks noGrp="1"/>
          </p:cNvSpPr>
          <p:nvPr>
            <p:ph type="body" idx="3"/>
          </p:nvPr>
        </p:nvSpPr>
        <p:spPr>
          <a:xfrm>
            <a:off x="712500" y="4458625"/>
            <a:ext cx="3888300" cy="422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7F7F7F"/>
              </a:buClr>
              <a:buSzPct val="150000"/>
              <a:buFont typeface="Arial"/>
              <a:buNone/>
            </a:pPr>
            <a:r>
              <a:rPr lang="en" sz="2000" b="1" dirty="0" smtClean="0">
                <a:solidFill>
                  <a:srgbClr val="222268"/>
                </a:solidFill>
              </a:rPr>
              <a:t>9</a:t>
            </a:r>
            <a:r>
              <a:rPr lang="en" sz="2000" b="1" dirty="0" smtClean="0">
                <a:solidFill>
                  <a:srgbClr val="222268"/>
                </a:solidFill>
              </a:rPr>
              <a:t>/2/2015</a:t>
            </a:r>
            <a:endParaRPr lang="en" sz="2000" b="1" dirty="0">
              <a:solidFill>
                <a:srgbClr val="222268"/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1403648" y="274637"/>
            <a:ext cx="7283152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Clr>
                <a:srgbClr val="222268"/>
              </a:buClr>
              <a:buSzPct val="25000"/>
              <a:buFont typeface="Arial"/>
              <a:buNone/>
            </a:pPr>
            <a:r>
              <a:rPr lang="en" sz="3200" b="1" i="0" u="none" strike="noStrike" cap="none" baseline="0">
                <a:solidFill>
                  <a:srgbClr val="222268"/>
                </a:solidFill>
                <a:latin typeface="Arial"/>
                <a:ea typeface="Arial"/>
                <a:cs typeface="Arial"/>
                <a:sym typeface="Arial"/>
              </a:rPr>
              <a:t>The ICE-DIP Project</a:t>
            </a:r>
          </a:p>
        </p:txBody>
      </p:sp>
      <p:sp>
        <p:nvSpPr>
          <p:cNvPr id="111" name="Shape 111"/>
          <p:cNvSpPr txBox="1">
            <a:spLocks noGrp="1"/>
          </p:cNvSpPr>
          <p:nvPr>
            <p:ph type="dt" idx="10"/>
          </p:nvPr>
        </p:nvSpPr>
        <p:spPr>
          <a:xfrm>
            <a:off x="6876256" y="6376242"/>
            <a:ext cx="936103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" sz="1200" dirty="0" smtClean="0">
                <a:solidFill>
                  <a:srgbClr val="7F7F7F"/>
                </a:solidFill>
              </a:rPr>
              <a:t>9/2/2015</a:t>
            </a:r>
            <a:endParaRPr lang="en" sz="1200" dirty="0">
              <a:solidFill>
                <a:srgbClr val="7F7F7F"/>
              </a:solidFill>
            </a:endParaRPr>
          </a:p>
        </p:txBody>
      </p:sp>
      <p:sp>
        <p:nvSpPr>
          <p:cNvPr id="112" name="Shape 112"/>
          <p:cNvSpPr txBox="1">
            <a:spLocks noGrp="1"/>
          </p:cNvSpPr>
          <p:nvPr>
            <p:ph type="ftr" idx="11"/>
          </p:nvPr>
        </p:nvSpPr>
        <p:spPr>
          <a:xfrm>
            <a:off x="2843808" y="6356351"/>
            <a:ext cx="3456383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" sz="1200">
                <a:solidFill>
                  <a:srgbClr val="7F7F7F"/>
                </a:solidFill>
              </a:rPr>
              <a:t>Srikanth Sridharan – ICE-DIP Project</a:t>
            </a:r>
          </a:p>
        </p:txBody>
      </p:sp>
      <p:sp>
        <p:nvSpPr>
          <p:cNvPr id="113" name="Shape 113"/>
          <p:cNvSpPr txBox="1">
            <a:spLocks noGrp="1"/>
          </p:cNvSpPr>
          <p:nvPr>
            <p:ph type="sldNum" idx="12"/>
          </p:nvPr>
        </p:nvSpPr>
        <p:spPr>
          <a:xfrm>
            <a:off x="8316415" y="6356351"/>
            <a:ext cx="370384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 b="0" i="0" u="none" strike="noStrike" cap="none" baseline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2</a:t>
            </a:fld>
            <a:endParaRPr lang="en" sz="1200" b="0" i="0" u="none" strike="noStrike" cap="none" baseline="0" dirty="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4" name="Shape 114"/>
          <p:cNvPicPr preferRelativeResize="0"/>
          <p:nvPr/>
        </p:nvPicPr>
        <p:blipFill rotWithShape="1">
          <a:blip r:embed="rId3">
            <a:alphaModFix/>
          </a:blip>
          <a:srcRect l="5603" r="2822"/>
          <a:stretch/>
        </p:blipFill>
        <p:spPr>
          <a:xfrm>
            <a:off x="2825085" y="0"/>
            <a:ext cx="6318913" cy="6419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1403648" y="274637"/>
            <a:ext cx="7283152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Clr>
                <a:srgbClr val="222268"/>
              </a:buClr>
              <a:buSzPct val="25000"/>
              <a:buFont typeface="Arial"/>
              <a:buNone/>
            </a:pPr>
            <a:r>
              <a:rPr lang="en" sz="3200" b="1">
                <a:solidFill>
                  <a:srgbClr val="222268"/>
                </a:solidFill>
              </a:rPr>
              <a:t>Background</a:t>
            </a:r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1403650" y="1109201"/>
            <a:ext cx="7283100" cy="50168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406400" rtl="0">
              <a:spcBef>
                <a:spcPts val="0"/>
              </a:spcBef>
              <a:buClr>
                <a:srgbClr val="222268"/>
              </a:buClr>
              <a:buSzPct val="100000"/>
              <a:buFont typeface="Arial"/>
              <a:buChar char="●"/>
            </a:pPr>
            <a:r>
              <a:rPr lang="en" sz="2800" b="1">
                <a:solidFill>
                  <a:srgbClr val="222268"/>
                </a:solidFill>
              </a:rPr>
              <a:t>The Proposed upgrades to Large Hadron Collider(LHC) envisages 100x increase in data rate</a:t>
            </a:r>
          </a:p>
          <a:p>
            <a:pPr marL="457200" marR="0" lvl="0" indent="-228600" rtl="0">
              <a:spcBef>
                <a:spcPts val="0"/>
              </a:spcBef>
              <a:buClr>
                <a:srgbClr val="222268"/>
              </a:buClr>
              <a:buNone/>
            </a:pPr>
            <a:endParaRPr sz="2800" b="1">
              <a:solidFill>
                <a:srgbClr val="222268"/>
              </a:solidFill>
            </a:endParaRPr>
          </a:p>
          <a:p>
            <a:pPr marL="457200" marR="0" lvl="0" indent="-406400" rtl="0">
              <a:spcBef>
                <a:spcPts val="0"/>
              </a:spcBef>
              <a:buClr>
                <a:srgbClr val="222268"/>
              </a:buClr>
              <a:buSzPct val="100000"/>
              <a:buFont typeface="Arial"/>
              <a:buChar char="●"/>
            </a:pPr>
            <a:r>
              <a:rPr lang="en" sz="2800" b="1">
                <a:solidFill>
                  <a:srgbClr val="222268"/>
                </a:solidFill>
              </a:rPr>
              <a:t>Some experiments want to capture 100% of that data, which is currently not possible</a:t>
            </a:r>
          </a:p>
          <a:p>
            <a:pPr marL="0" marR="0" lvl="0" indent="0" rtl="0">
              <a:spcBef>
                <a:spcPts val="0"/>
              </a:spcBef>
              <a:buNone/>
            </a:pPr>
            <a:endParaRPr sz="2800" b="1">
              <a:solidFill>
                <a:srgbClr val="222268"/>
              </a:solidFill>
            </a:endParaRPr>
          </a:p>
          <a:p>
            <a:pPr marL="457200" marR="0" lvl="0" indent="-406400" rtl="0">
              <a:spcBef>
                <a:spcPts val="0"/>
              </a:spcBef>
              <a:buClr>
                <a:srgbClr val="222268"/>
              </a:buClr>
              <a:buSzPct val="100000"/>
              <a:buFont typeface="Arial"/>
              <a:buChar char="●"/>
            </a:pPr>
            <a:r>
              <a:rPr lang="en" sz="2800" b="1">
                <a:solidFill>
                  <a:srgbClr val="222268"/>
                </a:solidFill>
              </a:rPr>
              <a:t>Traditional and Current computing systems inadequate to meet these needs</a:t>
            </a:r>
          </a:p>
        </p:txBody>
      </p:sp>
      <p:sp>
        <p:nvSpPr>
          <p:cNvPr id="121" name="Shape 121"/>
          <p:cNvSpPr txBox="1">
            <a:spLocks noGrp="1"/>
          </p:cNvSpPr>
          <p:nvPr>
            <p:ph type="dt" idx="10"/>
          </p:nvPr>
        </p:nvSpPr>
        <p:spPr>
          <a:xfrm>
            <a:off x="6876256" y="6376242"/>
            <a:ext cx="936103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SzPct val="25000"/>
            </a:pPr>
            <a:r>
              <a:rPr lang="en" sz="1200" dirty="0" smtClean="0">
                <a:solidFill>
                  <a:srgbClr val="7F7F7F"/>
                </a:solidFill>
              </a:rPr>
              <a:t>9/2/2015</a:t>
            </a:r>
            <a:endParaRPr lang="en" sz="1200" dirty="0">
              <a:solidFill>
                <a:srgbClr val="7F7F7F"/>
              </a:solidFill>
            </a:endParaRPr>
          </a:p>
        </p:txBody>
      </p:sp>
      <p:sp>
        <p:nvSpPr>
          <p:cNvPr id="122" name="Shape 122"/>
          <p:cNvSpPr txBox="1">
            <a:spLocks noGrp="1"/>
          </p:cNvSpPr>
          <p:nvPr>
            <p:ph type="ftr" idx="11"/>
          </p:nvPr>
        </p:nvSpPr>
        <p:spPr>
          <a:xfrm>
            <a:off x="2843808" y="6356351"/>
            <a:ext cx="3456383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" sz="1200">
                <a:solidFill>
                  <a:srgbClr val="7F7F7F"/>
                </a:solidFill>
              </a:rPr>
              <a:t>Srikanth Sridharan – ICE-DIP Project</a:t>
            </a:r>
          </a:p>
        </p:txBody>
      </p:sp>
      <p:sp>
        <p:nvSpPr>
          <p:cNvPr id="123" name="Shape 123"/>
          <p:cNvSpPr txBox="1">
            <a:spLocks noGrp="1"/>
          </p:cNvSpPr>
          <p:nvPr>
            <p:ph type="sldNum" idx="12"/>
          </p:nvPr>
        </p:nvSpPr>
        <p:spPr>
          <a:xfrm>
            <a:off x="8316415" y="6356351"/>
            <a:ext cx="370384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 b="0" i="0" u="none" strike="noStrike" cap="none" baseline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3</a:t>
            </a:fld>
            <a:endParaRPr lang="en" sz="1200" b="0" i="0" u="none" strike="noStrike" cap="none" baseline="0" dirty="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title"/>
          </p:nvPr>
        </p:nvSpPr>
        <p:spPr>
          <a:xfrm>
            <a:off x="631793" y="231437"/>
            <a:ext cx="8512199" cy="1143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4000" b="0" i="0" u="none" strike="noStrike" cap="none" baseline="0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Readout Links of LHC Experiments</a:t>
            </a:r>
          </a:p>
        </p:txBody>
      </p:sp>
      <p:pic>
        <p:nvPicPr>
          <p:cNvPr id="152" name="Shape 1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4312" y="2286000"/>
            <a:ext cx="1889125" cy="13414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Shape 15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5750" y="3700462"/>
            <a:ext cx="1547700" cy="1122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Shape 15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85750" y="1071562"/>
            <a:ext cx="1717675" cy="1046162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Shape 155"/>
          <p:cNvSpPr txBox="1"/>
          <p:nvPr/>
        </p:nvSpPr>
        <p:spPr>
          <a:xfrm>
            <a:off x="7947025" y="838200"/>
            <a:ext cx="946150" cy="2158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1400" b="1" i="0" u="none" strike="noStrike" cap="none" baseline="0">
                <a:latin typeface="Calibri"/>
                <a:ea typeface="Calibri"/>
                <a:cs typeface="Calibri"/>
                <a:sym typeface="Calibri"/>
              </a:rPr>
              <a:t>Flow Control</a:t>
            </a:r>
          </a:p>
        </p:txBody>
      </p:sp>
      <p:pic>
        <p:nvPicPr>
          <p:cNvPr id="156" name="Shape 15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14312" y="5057775"/>
            <a:ext cx="1785900" cy="1381199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Shape 157"/>
          <p:cNvSpPr txBox="1"/>
          <p:nvPr/>
        </p:nvSpPr>
        <p:spPr>
          <a:xfrm>
            <a:off x="3122225" y="6400800"/>
            <a:ext cx="4077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/>
              <a:t>Material from N. Neufeld - ISOTDAQ (Intro to Trigger &amp; DAQ) 01/2014 </a:t>
            </a:r>
          </a:p>
        </p:txBody>
      </p:sp>
      <p:graphicFrame>
        <p:nvGraphicFramePr>
          <p:cNvPr id="158" name="Shape 158"/>
          <p:cNvGraphicFramePr/>
          <p:nvPr/>
        </p:nvGraphicFramePr>
        <p:xfrm>
          <a:off x="280987" y="838200"/>
          <a:ext cx="8580425" cy="546307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828800"/>
                <a:gridCol w="1547800"/>
                <a:gridCol w="4487875"/>
                <a:gridCol w="715950"/>
              </a:tblGrid>
              <a:tr h="1359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2000" b="0" i="0" u="none" strike="noStrike" cap="none" baseline="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0" marR="0" marT="0" marB="0" anchor="ctr"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Helvetica Neue"/>
                        <a:buNone/>
                      </a:pPr>
                      <a:r>
                        <a:rPr lang="en" sz="2000" b="0" i="0" u="none" strike="noStrike" cap="none" baseline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DDL</a:t>
                      </a:r>
                    </a:p>
                  </a:txBody>
                  <a:tcPr marL="0" marR="0" marT="0" marB="0" anchor="ctr"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Helvetica Neue"/>
                        <a:buNone/>
                      </a:pPr>
                      <a:r>
                        <a:rPr lang="en" sz="1600" b="0" i="0" u="none" strike="noStrike" cap="none" baseline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Optical 200 MB/s                       ≈ 400 links </a:t>
                      </a:r>
                      <a:br>
                        <a:rPr lang="en" sz="1600" b="0" i="0" u="none" strike="noStrike" cap="none" baseline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</a:br>
                      <a:r>
                        <a:rPr lang="en" sz="1600" b="0" i="0" u="none" strike="noStrike" cap="none" baseline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Full duplex: Controls FE (commands, Pedestals, Calibration data)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413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Helvetica Neue"/>
                        <a:buNone/>
                      </a:pPr>
                      <a:r>
                        <a:rPr lang="en" sz="1600" b="0" i="0" u="none" strike="noStrike" cap="none" baseline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Receiver card interfaces to PC</a:t>
                      </a:r>
                    </a:p>
                  </a:txBody>
                  <a:tcPr marL="84400" marR="84400" marT="0" marB="0" anchor="ctr"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Helvetica Neue"/>
                        <a:buNone/>
                      </a:pPr>
                      <a:r>
                        <a:rPr lang="en" sz="1600" b="0" i="0" u="none" strike="noStrike" cap="none" baseline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yes</a:t>
                      </a:r>
                    </a:p>
                  </a:txBody>
                  <a:tcPr marL="84400" marR="84400" marT="0" marB="0" anchor="ctr"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9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2000" b="0" i="0" u="none" strike="noStrike" cap="none" baseline="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0" marR="0" marT="0" marB="0" anchor="ctr"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Helvetica Neue"/>
                        <a:buNone/>
                      </a:pPr>
                      <a:r>
                        <a:rPr lang="en" sz="2000" b="0" i="0" u="none" strike="noStrike" cap="none" baseline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SLINK</a:t>
                      </a:r>
                    </a:p>
                  </a:txBody>
                  <a:tcPr marL="0" marR="0" marT="0" marB="0" anchor="ctr"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Helvetica Neue"/>
                        <a:buNone/>
                      </a:pPr>
                      <a:r>
                        <a:rPr lang="en" sz="1600" b="0" i="0" u="none" strike="noStrike" cap="none" baseline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Optical: 160 MB/s                     ≈ 1600 Links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413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Helvetica Neue"/>
                        <a:buNone/>
                      </a:pPr>
                      <a:r>
                        <a:rPr lang="en" sz="1600" b="0" i="0" u="none" strike="noStrike" cap="none" baseline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Receiver card interfaces to PC.</a:t>
                      </a:r>
                    </a:p>
                  </a:txBody>
                  <a:tcPr marL="84400" marR="84400" marT="0" marB="0" anchor="ctr"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Helvetica Neue"/>
                        <a:buNone/>
                      </a:pPr>
                      <a:r>
                        <a:rPr lang="en" sz="1600" b="0" i="0" u="none" strike="noStrike" cap="none" baseline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yes</a:t>
                      </a:r>
                    </a:p>
                  </a:txBody>
                  <a:tcPr marL="84400" marR="84400" marT="0" marB="0" anchor="ctr"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6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2000" b="0" i="0" u="none" strike="noStrike" cap="none" baseline="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0" marR="0" marT="0" marB="0" anchor="ctr"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Helvetica Neue"/>
                        <a:buNone/>
                      </a:pPr>
                      <a:r>
                        <a:rPr lang="en" sz="2000" b="0" i="0" u="none" strike="noStrike" cap="none" baseline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SLINK 64</a:t>
                      </a:r>
                    </a:p>
                  </a:txBody>
                  <a:tcPr marL="0" marR="0" marT="0" marB="0" anchor="ctr"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Helvetica Neue"/>
                        <a:buNone/>
                      </a:pPr>
                      <a:r>
                        <a:rPr lang="en" sz="1600" b="0" i="0" u="none" strike="noStrike" cap="none" baseline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LVDS: 200 MB/s (max. 15m)    ≈ 500 links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413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Helvetica Neue"/>
                        <a:buNone/>
                      </a:pPr>
                      <a:r>
                        <a:rPr lang="en" sz="1600" b="0" i="0" u="none" strike="noStrike" cap="none" baseline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Peak throughput 400 MB/s to absorb fluctuations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413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Helvetica Neue"/>
                        <a:buNone/>
                      </a:pPr>
                      <a:r>
                        <a:rPr lang="en" sz="1600" b="0" i="0" u="none" strike="noStrike" cap="none" baseline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Receiver card interfaces to commercial NIC (Myrinet)</a:t>
                      </a:r>
                    </a:p>
                  </a:txBody>
                  <a:tcPr marL="84400" marR="84400" marT="0" marB="0" anchor="ctr"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Helvetica Neue"/>
                        <a:buNone/>
                      </a:pPr>
                      <a:r>
                        <a:rPr lang="en" sz="1600" b="0" i="0" u="none" strike="noStrike" cap="none" baseline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yes</a:t>
                      </a:r>
                    </a:p>
                  </a:txBody>
                  <a:tcPr marL="84400" marR="84400" marT="0" marB="0" anchor="ctr"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82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2000" b="0" i="0" u="none" strike="noStrike" cap="none" baseline="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0" marR="0" marT="0" marB="0" anchor="ctr"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Helvetica Neue"/>
                        <a:buNone/>
                      </a:pPr>
                      <a:r>
                        <a:rPr lang="en" sz="2000" b="0" i="0" u="none" strike="noStrike" cap="none" baseline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Glink (GOL)</a:t>
                      </a:r>
                    </a:p>
                  </a:txBody>
                  <a:tcPr marL="0" marR="0" marT="0" marB="0" anchor="ctr"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Helvetica Neue"/>
                        <a:buNone/>
                      </a:pPr>
                      <a:r>
                        <a:rPr lang="en" sz="1600" b="0" i="0" u="none" strike="noStrike" cap="none" baseline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Optical  200 MB/s ≈ 4000 links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413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Helvetica Neue"/>
                        <a:buNone/>
                      </a:pPr>
                      <a:r>
                        <a:rPr lang="en" sz="1600" b="0" i="0" u="none" strike="noStrike" cap="none" baseline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Receiver card interfaces to custom-built Ethernet NIC (4 x 1 Gbit/s over copper)</a:t>
                      </a:r>
                    </a:p>
                  </a:txBody>
                  <a:tcPr marL="84400" marR="84400" marT="0" marB="0" anchor="ctr"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Helvetica Neue"/>
                        <a:buNone/>
                      </a:pPr>
                      <a:r>
                        <a:rPr lang="en" sz="1600" b="0" i="0" u="none" strike="noStrike" cap="none" baseline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(no)</a:t>
                      </a:r>
                    </a:p>
                  </a:txBody>
                  <a:tcPr marL="84400" marR="84400" marT="0" marB="0" anchor="ctr"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10" name="Shape 121"/>
          <p:cNvSpPr txBox="1">
            <a:spLocks noGrp="1"/>
          </p:cNvSpPr>
          <p:nvPr>
            <p:ph type="dt" idx="10"/>
          </p:nvPr>
        </p:nvSpPr>
        <p:spPr>
          <a:xfrm>
            <a:off x="6876256" y="6376242"/>
            <a:ext cx="936103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SzPct val="25000"/>
            </a:pPr>
            <a:r>
              <a:rPr lang="en" sz="1200" dirty="0" smtClean="0">
                <a:solidFill>
                  <a:srgbClr val="7F7F7F"/>
                </a:solidFill>
              </a:rPr>
              <a:t>9/2/2015</a:t>
            </a:r>
            <a:endParaRPr lang="en" sz="1200" dirty="0">
              <a:solidFill>
                <a:srgbClr val="7F7F7F"/>
              </a:solidFill>
            </a:endParaRPr>
          </a:p>
        </p:txBody>
      </p:sp>
      <p:sp>
        <p:nvSpPr>
          <p:cNvPr id="11" name="Shape 123"/>
          <p:cNvSpPr txBox="1">
            <a:spLocks noGrp="1"/>
          </p:cNvSpPr>
          <p:nvPr>
            <p:ph type="sldNum" idx="12"/>
          </p:nvPr>
        </p:nvSpPr>
        <p:spPr>
          <a:xfrm>
            <a:off x="8316415" y="6356351"/>
            <a:ext cx="370384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 b="0" i="0" u="none" strike="noStrike" cap="none" baseline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4</a:t>
            </a:fld>
            <a:endParaRPr lang="en" sz="1200" b="0" i="0" u="none" strike="noStrike" cap="none" baseline="0" dirty="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Shape 1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2551" y="4278419"/>
            <a:ext cx="1238400" cy="971399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Shape 139"/>
          <p:cNvSpPr txBox="1">
            <a:spLocks noGrp="1"/>
          </p:cNvSpPr>
          <p:nvPr>
            <p:ph type="title"/>
          </p:nvPr>
        </p:nvSpPr>
        <p:spPr>
          <a:xfrm>
            <a:off x="1416773" y="49412"/>
            <a:ext cx="7283100" cy="1143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A20000"/>
              </a:buClr>
              <a:buSzPct val="25000"/>
              <a:buFont typeface="Helvetica Neue"/>
              <a:buNone/>
            </a:pPr>
            <a:r>
              <a:rPr lang="en" sz="2400" b="1" i="0" u="none" strike="noStrike" cap="none" baseline="0">
                <a:solidFill>
                  <a:srgbClr val="A2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Big Science: lots of data !</a:t>
            </a:r>
          </a:p>
        </p:txBody>
      </p:sp>
      <p:pic>
        <p:nvPicPr>
          <p:cNvPr id="140" name="Shape 14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3026" y="5399669"/>
            <a:ext cx="1402500" cy="896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Shape 14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0093" y="3341527"/>
            <a:ext cx="1310099" cy="70709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42" name="Shape 142"/>
          <p:cNvGraphicFramePr/>
          <p:nvPr/>
        </p:nvGraphicFramePr>
        <p:xfrm>
          <a:off x="2023200" y="990600"/>
          <a:ext cx="6435000" cy="527052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287000"/>
                <a:gridCol w="1287000"/>
                <a:gridCol w="2574000"/>
                <a:gridCol w="1287000"/>
              </a:tblGrid>
              <a:tr h="1233725">
                <a:tc>
                  <a:txBody>
                    <a:bodyPr/>
                    <a:lstStyle/>
                    <a:p>
                      <a:pPr marL="0" lvl="0" algn="l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/>
                        <a:t>Beam</a:t>
                      </a:r>
                      <a:r>
                        <a:rPr lang="en" baseline="0"/>
                        <a:t> Type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/>
                        <a:t>Recording </a:t>
                      </a:r>
                    </a:p>
                    <a:p>
                      <a:pPr lvl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/>
                        <a:t>(Mass Storage)</a:t>
                      </a:r>
                    </a:p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endParaRPr/>
                    </a:p>
                    <a:p>
                      <a:pPr lvl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baseline="0"/>
                        <a:t>(GB/s)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/>
                        <a:t>Data Archived</a:t>
                      </a:r>
                    </a:p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endParaRPr/>
                    </a:p>
                    <a:p>
                      <a:pPr lvl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/>
                        <a:t>Total/Yr</a:t>
                      </a:r>
                    </a:p>
                    <a:p>
                      <a:pPr lvl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/>
                        <a:t>(PB)</a:t>
                      </a:r>
                    </a:p>
                  </a:txBody>
                  <a:tcPr marL="91450" marR="91450" marT="45725" marB="45725"/>
                </a:tc>
              </a:tr>
              <a:tr h="1009200">
                <a:tc>
                  <a:txBody>
                    <a:bodyPr/>
                    <a:lstStyle/>
                    <a:p>
                      <a:pPr marL="0" lvl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b="1"/>
                        <a:t>ALICE</a:t>
                      </a: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/>
                        <a:t>Pb-Pb</a:t>
                      </a: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/>
                        <a:t>Design:         1.25</a:t>
                      </a:r>
                    </a:p>
                    <a:p>
                      <a:pPr lvl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/>
                        <a:t>2009-2013:   4.00</a:t>
                      </a:r>
                    </a:p>
                    <a:p>
                      <a:pPr lvl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/>
                        <a:t>2015:          10.00</a:t>
                      </a: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endParaRPr/>
                    </a:p>
                    <a:p>
                      <a:pPr lvl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/>
                        <a:t>2.3</a:t>
                      </a:r>
                    </a:p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50" marR="91450" marT="45725" marB="45725" anchor="ctr"/>
                </a:tc>
              </a:tr>
              <a:tr h="1009200">
                <a:tc>
                  <a:txBody>
                    <a:bodyPr/>
                    <a:lstStyle/>
                    <a:p>
                      <a:pPr marL="0" lvl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b="1"/>
                        <a:t>ATLAS</a:t>
                      </a: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/>
                        <a:t>pp</a:t>
                      </a: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/>
                        <a:t>Design:</a:t>
                      </a:r>
                      <a:r>
                        <a:rPr lang="en" baseline="0"/>
                        <a:t> </a:t>
                      </a:r>
                      <a:r>
                        <a:rPr lang="en"/>
                        <a:t>100</a:t>
                      </a: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endParaRPr/>
                    </a:p>
                    <a:p>
                      <a:pPr lvl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/>
                        <a:t>6.0</a:t>
                      </a:r>
                    </a:p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50" marR="91450" marT="45725" marB="45725" anchor="b"/>
                </a:tc>
              </a:tr>
              <a:tr h="1009200">
                <a:tc>
                  <a:txBody>
                    <a:bodyPr/>
                    <a:lstStyle/>
                    <a:p>
                      <a:pPr marL="0" lvl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b="1"/>
                        <a:t>CMS</a:t>
                      </a: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/>
                        <a:t>pp</a:t>
                      </a: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/>
                        <a:t>Design:</a:t>
                      </a:r>
                      <a:r>
                        <a:rPr lang="en" baseline="0"/>
                        <a:t> </a:t>
                      </a:r>
                      <a:r>
                        <a:rPr lang="en"/>
                        <a:t>100</a:t>
                      </a: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endParaRPr/>
                    </a:p>
                    <a:p>
                      <a:pPr lvl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/>
                        <a:t>3.0</a:t>
                      </a:r>
                    </a:p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50" marR="91450" marT="45725" marB="45725" anchor="b"/>
                </a:tc>
              </a:tr>
              <a:tr h="1009200">
                <a:tc>
                  <a:txBody>
                    <a:bodyPr/>
                    <a:lstStyle/>
                    <a:p>
                      <a:pPr marL="0" lvl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b="1"/>
                        <a:t>LHCb</a:t>
                      </a: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/>
                        <a:t>pp</a:t>
                      </a: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/>
                        <a:t>Design:</a:t>
                      </a:r>
                      <a:r>
                        <a:rPr lang="en" baseline="0"/>
                        <a:t> </a:t>
                      </a:r>
                      <a:r>
                        <a:rPr lang="en"/>
                        <a:t>40</a:t>
                      </a: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endParaRPr dirty="0"/>
                    </a:p>
                    <a:p>
                      <a:pPr lvl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dirty="0"/>
                        <a:t>1.0</a:t>
                      </a:r>
                    </a:p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endParaRPr dirty="0"/>
                    </a:p>
                  </a:txBody>
                  <a:tcPr marL="91450" marR="91450" marT="45725" marB="45725" anchor="b"/>
                </a:tc>
              </a:tr>
            </a:tbl>
          </a:graphicData>
        </a:graphic>
      </p:graphicFrame>
      <p:pic>
        <p:nvPicPr>
          <p:cNvPr id="144" name="Shape 14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19893" y="2229371"/>
            <a:ext cx="1370700" cy="993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Shape 14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524000" y="990600"/>
            <a:ext cx="6934200" cy="525780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Shape 145"/>
          <p:cNvSpPr txBox="1">
            <a:spLocks noGrp="1"/>
          </p:cNvSpPr>
          <p:nvPr>
            <p:ph type="ftr" idx="11"/>
          </p:nvPr>
        </p:nvSpPr>
        <p:spPr>
          <a:xfrm>
            <a:off x="2843800" y="6514800"/>
            <a:ext cx="4100399" cy="282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r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lang="en" sz="1000"/>
              <a:t>Material from </a:t>
            </a:r>
            <a:r>
              <a:rPr lang="en" sz="1000" b="0" i="0" u="none" strike="noStrike" cap="none" baseline="0"/>
              <a:t>P. Vande Vyvre CERN-PH - </a:t>
            </a:r>
            <a:r>
              <a:rPr lang="en" sz="1000"/>
              <a:t>Data Acquisition. Jan 2014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0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Shape 146"/>
          <p:cNvSpPr txBox="1">
            <a:spLocks noGrp="1"/>
          </p:cNvSpPr>
          <p:nvPr>
            <p:ph type="sldNum" idx="12"/>
          </p:nvPr>
        </p:nvSpPr>
        <p:spPr>
          <a:xfrm>
            <a:off x="8316415" y="6356351"/>
            <a:ext cx="370499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"/>
              <a:t> </a:t>
            </a:r>
          </a:p>
        </p:txBody>
      </p:sp>
      <p:sp>
        <p:nvSpPr>
          <p:cNvPr id="11" name="Shape 121"/>
          <p:cNvSpPr txBox="1">
            <a:spLocks noGrp="1"/>
          </p:cNvSpPr>
          <p:nvPr>
            <p:ph type="dt" idx="10"/>
          </p:nvPr>
        </p:nvSpPr>
        <p:spPr>
          <a:xfrm>
            <a:off x="6876256" y="6376242"/>
            <a:ext cx="936103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SzPct val="25000"/>
            </a:pPr>
            <a:r>
              <a:rPr lang="en" sz="1200" dirty="0" smtClean="0">
                <a:solidFill>
                  <a:srgbClr val="7F7F7F"/>
                </a:solidFill>
              </a:rPr>
              <a:t>9/2/2015</a:t>
            </a:r>
            <a:endParaRPr lang="en" sz="1200" dirty="0">
              <a:solidFill>
                <a:srgbClr val="7F7F7F"/>
              </a:solidFill>
            </a:endParaRPr>
          </a:p>
        </p:txBody>
      </p:sp>
      <p:sp>
        <p:nvSpPr>
          <p:cNvPr id="12" name="Shape 123"/>
          <p:cNvSpPr txBox="1">
            <a:spLocks/>
          </p:cNvSpPr>
          <p:nvPr/>
        </p:nvSpPr>
        <p:spPr>
          <a:xfrm>
            <a:off x="8316415" y="6356351"/>
            <a:ext cx="370384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fld id="{00000000-1234-1234-1234-123412341234}" type="slidenum">
              <a:rPr kumimoji="0" lang="en" sz="1200" b="0" i="0" u="none" strike="noStrike" kern="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t>5</a:t>
            </a:fld>
            <a:endParaRPr kumimoji="0" lang="en" sz="1200" b="0" i="0" u="none" strike="noStrike" kern="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1403648" y="274637"/>
            <a:ext cx="72831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Clr>
                <a:srgbClr val="222268"/>
              </a:buClr>
              <a:buSzPct val="25000"/>
              <a:buFont typeface="Arial"/>
              <a:buNone/>
            </a:pPr>
            <a:r>
              <a:rPr lang="en" sz="3200" b="1" dirty="0" smtClean="0">
                <a:solidFill>
                  <a:srgbClr val="222268"/>
                </a:solidFill>
              </a:rPr>
              <a:t>Focus Areas</a:t>
            </a:r>
            <a:endParaRPr lang="en" sz="3200" b="1" dirty="0">
              <a:solidFill>
                <a:srgbClr val="222268"/>
              </a:solidFill>
            </a:endParaRPr>
          </a:p>
        </p:txBody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1403650" y="1109200"/>
            <a:ext cx="7283100" cy="5017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406400" rtl="0">
              <a:spcBef>
                <a:spcPts val="0"/>
              </a:spcBef>
              <a:buClr>
                <a:srgbClr val="222268"/>
              </a:buClr>
              <a:buSzPct val="100000"/>
              <a:buFont typeface="Arial"/>
              <a:buChar char="●"/>
            </a:pPr>
            <a:r>
              <a:rPr lang="en" sz="2800" b="1">
                <a:solidFill>
                  <a:srgbClr val="222268"/>
                </a:solidFill>
              </a:rPr>
              <a:t>Working on the domain of FPGAs and Reconfigurable Computing</a:t>
            </a:r>
          </a:p>
          <a:p>
            <a:pPr marL="0" marR="0" lvl="0" indent="0" rtl="0">
              <a:spcBef>
                <a:spcPts val="0"/>
              </a:spcBef>
              <a:buNone/>
            </a:pPr>
            <a:endParaRPr sz="2800" b="1">
              <a:solidFill>
                <a:srgbClr val="222268"/>
              </a:solidFill>
            </a:endParaRPr>
          </a:p>
          <a:p>
            <a:pPr marL="457200" marR="0" lvl="0" indent="-406400" rtl="0">
              <a:spcBef>
                <a:spcPts val="0"/>
              </a:spcBef>
              <a:buClr>
                <a:srgbClr val="222268"/>
              </a:buClr>
              <a:buSzPct val="100000"/>
              <a:buFont typeface="Arial"/>
              <a:buChar char="●"/>
            </a:pPr>
            <a:r>
              <a:rPr lang="en" sz="2800" b="1">
                <a:solidFill>
                  <a:srgbClr val="222268"/>
                </a:solidFill>
              </a:rPr>
              <a:t>Specific focus areas within the domain</a:t>
            </a:r>
          </a:p>
          <a:p>
            <a:pPr marL="914400" marR="0" lvl="0" indent="-406400" rtl="0">
              <a:spcBef>
                <a:spcPts val="0"/>
              </a:spcBef>
              <a:buClr>
                <a:srgbClr val="222268"/>
              </a:buClr>
              <a:buSzPct val="100000"/>
              <a:buFont typeface="Arial"/>
              <a:buChar char="➢"/>
            </a:pPr>
            <a:r>
              <a:rPr lang="en" sz="2800" b="1">
                <a:solidFill>
                  <a:srgbClr val="222268"/>
                </a:solidFill>
              </a:rPr>
              <a:t>Data Acquisition on FPGAs</a:t>
            </a:r>
          </a:p>
          <a:p>
            <a:pPr marL="914400" marR="0" lvl="0" indent="-406400" rtl="0">
              <a:spcBef>
                <a:spcPts val="0"/>
              </a:spcBef>
              <a:buClr>
                <a:srgbClr val="222268"/>
              </a:buClr>
              <a:buSzPct val="100000"/>
              <a:buFont typeface="Arial"/>
              <a:buChar char="➢"/>
            </a:pPr>
            <a:r>
              <a:rPr lang="en" sz="2800" b="1">
                <a:solidFill>
                  <a:srgbClr val="222268"/>
                </a:solidFill>
              </a:rPr>
              <a:t>Accelerating High Energy Physics Algorithms</a:t>
            </a:r>
          </a:p>
          <a:p>
            <a:pPr marL="914400" marR="0" lvl="0" indent="-406400" rtl="0">
              <a:spcBef>
                <a:spcPts val="0"/>
              </a:spcBef>
              <a:buClr>
                <a:srgbClr val="222268"/>
              </a:buClr>
              <a:buSzPct val="100000"/>
              <a:buFont typeface="Arial"/>
              <a:buChar char="➢"/>
            </a:pPr>
            <a:r>
              <a:rPr lang="en" sz="2800" b="1">
                <a:solidFill>
                  <a:srgbClr val="222268"/>
                </a:solidFill>
              </a:rPr>
              <a:t>CPU-FPGA Hardware Integration</a:t>
            </a:r>
          </a:p>
          <a:p>
            <a:pPr marL="914400" marR="0" lvl="0" indent="-406400" rtl="0">
              <a:spcBef>
                <a:spcPts val="0"/>
              </a:spcBef>
              <a:buClr>
                <a:srgbClr val="222268"/>
              </a:buClr>
              <a:buSzPct val="100000"/>
              <a:buFont typeface="Arial"/>
              <a:buChar char="➢"/>
            </a:pPr>
            <a:r>
              <a:rPr lang="en" sz="2800" b="1">
                <a:solidFill>
                  <a:srgbClr val="222268"/>
                </a:solidFill>
              </a:rPr>
              <a:t>Programming models for CPU-FPGAs</a:t>
            </a:r>
          </a:p>
        </p:txBody>
      </p:sp>
      <p:sp>
        <p:nvSpPr>
          <p:cNvPr id="130" name="Shape 130"/>
          <p:cNvSpPr txBox="1">
            <a:spLocks noGrp="1"/>
          </p:cNvSpPr>
          <p:nvPr>
            <p:ph type="dt" idx="10"/>
          </p:nvPr>
        </p:nvSpPr>
        <p:spPr>
          <a:xfrm>
            <a:off x="6876256" y="6376242"/>
            <a:ext cx="936000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SzPct val="25000"/>
            </a:pPr>
            <a:r>
              <a:rPr lang="en" sz="1200" dirty="0" smtClean="0">
                <a:solidFill>
                  <a:srgbClr val="7F7F7F"/>
                </a:solidFill>
              </a:rPr>
              <a:t>9/2/2015</a:t>
            </a:r>
            <a:endParaRPr lang="en" sz="1200" dirty="0">
              <a:solidFill>
                <a:srgbClr val="7F7F7F"/>
              </a:solidFill>
            </a:endParaRPr>
          </a:p>
        </p:txBody>
      </p:sp>
      <p:sp>
        <p:nvSpPr>
          <p:cNvPr id="131" name="Shape 131"/>
          <p:cNvSpPr txBox="1">
            <a:spLocks noGrp="1"/>
          </p:cNvSpPr>
          <p:nvPr>
            <p:ph type="ftr" idx="11"/>
          </p:nvPr>
        </p:nvSpPr>
        <p:spPr>
          <a:xfrm>
            <a:off x="2843808" y="6356351"/>
            <a:ext cx="3456299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" sz="1200">
                <a:solidFill>
                  <a:srgbClr val="7F7F7F"/>
                </a:solidFill>
              </a:rPr>
              <a:t>Srikanth Sridharan – ICE-DIP Project</a:t>
            </a:r>
          </a:p>
        </p:txBody>
      </p:sp>
      <p:sp>
        <p:nvSpPr>
          <p:cNvPr id="132" name="Shape 132"/>
          <p:cNvSpPr txBox="1">
            <a:spLocks noGrp="1"/>
          </p:cNvSpPr>
          <p:nvPr>
            <p:ph type="sldNum" idx="12"/>
          </p:nvPr>
        </p:nvSpPr>
        <p:spPr>
          <a:xfrm>
            <a:off x="8316415" y="6356351"/>
            <a:ext cx="370499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 b="0" i="0" u="none" strike="noStrike" cap="none" baseline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6</a:t>
            </a:fld>
            <a:endParaRPr lang="en" sz="1200" b="0" i="0" u="none" strike="noStrike" cap="none" baseline="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title"/>
          </p:nvPr>
        </p:nvSpPr>
        <p:spPr>
          <a:xfrm>
            <a:off x="1403648" y="274637"/>
            <a:ext cx="7283152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Clr>
                <a:srgbClr val="222268"/>
              </a:buClr>
              <a:buSzPct val="25000"/>
              <a:buFont typeface="Arial"/>
              <a:buNone/>
            </a:pPr>
            <a:r>
              <a:rPr lang="en" sz="3200" b="1" i="0" u="none" strike="noStrike" cap="none" baseline="0">
                <a:solidFill>
                  <a:srgbClr val="222268"/>
                </a:solidFill>
                <a:latin typeface="Arial"/>
                <a:ea typeface="Arial"/>
                <a:cs typeface="Arial"/>
                <a:sym typeface="Arial"/>
              </a:rPr>
              <a:t>Technical work 1/2</a:t>
            </a:r>
          </a:p>
        </p:txBody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1403650" y="1109200"/>
            <a:ext cx="7283100" cy="50168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406400" rtl="0">
              <a:spcBef>
                <a:spcPts val="0"/>
              </a:spcBef>
              <a:buClr>
                <a:srgbClr val="222268"/>
              </a:buClr>
              <a:buSzPct val="100000"/>
              <a:buFont typeface="Arial"/>
              <a:buChar char="●"/>
            </a:pPr>
            <a:r>
              <a:rPr lang="en" sz="2800" b="1" dirty="0">
                <a:solidFill>
                  <a:srgbClr val="222268"/>
                </a:solidFill>
              </a:rPr>
              <a:t>Work done so far</a:t>
            </a:r>
          </a:p>
          <a:p>
            <a:pPr marL="914400" marR="0" lvl="0" indent="-406400" rtl="0">
              <a:spcBef>
                <a:spcPts val="0"/>
              </a:spcBef>
              <a:buClr>
                <a:srgbClr val="222268"/>
              </a:buClr>
              <a:buSzPct val="100000"/>
              <a:buFont typeface="Arial"/>
              <a:buChar char="➢"/>
            </a:pPr>
            <a:r>
              <a:rPr lang="en" sz="2800" b="1" dirty="0">
                <a:solidFill>
                  <a:srgbClr val="222268"/>
                </a:solidFill>
              </a:rPr>
              <a:t>Dynamically Adaptive Header Generator and Front-End Source Emulator for a 100Gbps FPGA based DAQ</a:t>
            </a:r>
          </a:p>
          <a:p>
            <a:pPr marL="914400" marR="0" lvl="0" indent="-406400" rtl="0">
              <a:spcBef>
                <a:spcPts val="0"/>
              </a:spcBef>
              <a:buClr>
                <a:srgbClr val="222268"/>
              </a:buClr>
              <a:buSzPct val="100000"/>
              <a:buFont typeface="Arial"/>
              <a:buChar char="➢"/>
            </a:pPr>
            <a:r>
              <a:rPr lang="en" sz="2800" b="1" dirty="0">
                <a:solidFill>
                  <a:srgbClr val="222268"/>
                </a:solidFill>
              </a:rPr>
              <a:t>OpenCL implementation for Acceleration of L0 Muon Trigger algorithm and RICH detector algorithm </a:t>
            </a:r>
          </a:p>
          <a:p>
            <a:pPr marL="914400" marR="0" lvl="0" indent="-406400" rtl="0">
              <a:spcBef>
                <a:spcPts val="0"/>
              </a:spcBef>
              <a:buClr>
                <a:srgbClr val="222268"/>
              </a:buClr>
              <a:buSzPct val="100000"/>
              <a:buFont typeface="Arial"/>
              <a:buChar char="➢"/>
            </a:pPr>
            <a:r>
              <a:rPr lang="en" sz="2800" b="1" dirty="0">
                <a:solidFill>
                  <a:srgbClr val="222268"/>
                </a:solidFill>
              </a:rPr>
              <a:t>OpenCL implementation of the Dynamically Adaptive Header Generator</a:t>
            </a:r>
          </a:p>
        </p:txBody>
      </p:sp>
      <p:sp>
        <p:nvSpPr>
          <p:cNvPr id="139" name="Shape 139"/>
          <p:cNvSpPr txBox="1">
            <a:spLocks noGrp="1"/>
          </p:cNvSpPr>
          <p:nvPr>
            <p:ph type="dt" idx="10"/>
          </p:nvPr>
        </p:nvSpPr>
        <p:spPr>
          <a:xfrm>
            <a:off x="6876256" y="6376242"/>
            <a:ext cx="936103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SzPct val="25000"/>
            </a:pPr>
            <a:r>
              <a:rPr lang="en" sz="1200" dirty="0" smtClean="0">
                <a:solidFill>
                  <a:srgbClr val="7F7F7F"/>
                </a:solidFill>
              </a:rPr>
              <a:t>9/2/2015</a:t>
            </a:r>
            <a:endParaRPr lang="en" sz="1200" dirty="0">
              <a:solidFill>
                <a:srgbClr val="7F7F7F"/>
              </a:solidFill>
            </a:endParaRPr>
          </a:p>
        </p:txBody>
      </p:sp>
      <p:sp>
        <p:nvSpPr>
          <p:cNvPr id="140" name="Shape 140"/>
          <p:cNvSpPr txBox="1">
            <a:spLocks noGrp="1"/>
          </p:cNvSpPr>
          <p:nvPr>
            <p:ph type="ftr" idx="11"/>
          </p:nvPr>
        </p:nvSpPr>
        <p:spPr>
          <a:xfrm>
            <a:off x="2843808" y="6356351"/>
            <a:ext cx="3456383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" sz="1200">
                <a:solidFill>
                  <a:srgbClr val="7F7F7F"/>
                </a:solidFill>
              </a:rPr>
              <a:t>Srikanth Sridharan – ICE-DIP Project</a:t>
            </a:r>
          </a:p>
        </p:txBody>
      </p:sp>
      <p:sp>
        <p:nvSpPr>
          <p:cNvPr id="141" name="Shape 141"/>
          <p:cNvSpPr txBox="1">
            <a:spLocks noGrp="1"/>
          </p:cNvSpPr>
          <p:nvPr>
            <p:ph type="sldNum" idx="12"/>
          </p:nvPr>
        </p:nvSpPr>
        <p:spPr>
          <a:xfrm>
            <a:off x="8316415" y="6356351"/>
            <a:ext cx="370384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 b="0" i="0" u="none" strike="noStrike" cap="none" baseline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7</a:t>
            </a:fld>
            <a:endParaRPr lang="en" sz="1200" b="0" i="0" u="none" strike="noStrike" cap="none" baseline="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title"/>
          </p:nvPr>
        </p:nvSpPr>
        <p:spPr>
          <a:xfrm>
            <a:off x="1403648" y="274637"/>
            <a:ext cx="72831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Clr>
                <a:srgbClr val="222268"/>
              </a:buClr>
              <a:buSzPct val="25000"/>
              <a:buFont typeface="Arial"/>
              <a:buNone/>
            </a:pPr>
            <a:r>
              <a:rPr lang="en" sz="3200" b="1" i="0" u="none" strike="noStrike" cap="none" baseline="0">
                <a:solidFill>
                  <a:srgbClr val="222268"/>
                </a:solidFill>
                <a:latin typeface="Arial"/>
                <a:ea typeface="Arial"/>
                <a:cs typeface="Arial"/>
                <a:sym typeface="Arial"/>
              </a:rPr>
              <a:t>Technical work </a:t>
            </a:r>
            <a:r>
              <a:rPr lang="en" sz="3200" b="1">
                <a:solidFill>
                  <a:srgbClr val="222268"/>
                </a:solidFill>
              </a:rPr>
              <a:t>2/2</a:t>
            </a:r>
          </a:p>
        </p:txBody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1403650" y="1109200"/>
            <a:ext cx="7283100" cy="50168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406400" rtl="0">
              <a:spcBef>
                <a:spcPts val="0"/>
              </a:spcBef>
              <a:buClr>
                <a:srgbClr val="222268"/>
              </a:buClr>
              <a:buSzPct val="100000"/>
              <a:buFont typeface="Arial"/>
              <a:buChar char="●"/>
            </a:pPr>
            <a:r>
              <a:rPr lang="en" sz="2800" b="1">
                <a:solidFill>
                  <a:srgbClr val="222268"/>
                </a:solidFill>
              </a:rPr>
              <a:t>Current work</a:t>
            </a:r>
          </a:p>
          <a:p>
            <a:pPr marL="914400" marR="0" lvl="0" indent="-406400" rtl="0">
              <a:spcBef>
                <a:spcPts val="0"/>
              </a:spcBef>
              <a:buClr>
                <a:srgbClr val="222268"/>
              </a:buClr>
              <a:buSzPct val="100000"/>
              <a:buFont typeface="Arial"/>
              <a:buChar char="➢"/>
            </a:pPr>
            <a:r>
              <a:rPr lang="en" sz="2800" b="1">
                <a:solidFill>
                  <a:srgbClr val="222268"/>
                </a:solidFill>
              </a:rPr>
              <a:t>OpenCL implementation of Hough transform on FPGA and Xeon Phi</a:t>
            </a:r>
          </a:p>
          <a:p>
            <a:pPr marL="914400" marR="0" lvl="0" indent="-406400" rtl="0">
              <a:spcBef>
                <a:spcPts val="0"/>
              </a:spcBef>
              <a:buClr>
                <a:srgbClr val="222268"/>
              </a:buClr>
              <a:buSzPct val="100000"/>
              <a:buFont typeface="Arial"/>
              <a:buChar char="➢"/>
            </a:pPr>
            <a:r>
              <a:rPr lang="en" sz="2800" b="1">
                <a:solidFill>
                  <a:srgbClr val="222268"/>
                </a:solidFill>
              </a:rPr>
              <a:t>Proposal selected for Altera’s Innovate Europe program</a:t>
            </a:r>
          </a:p>
          <a:p>
            <a:pPr marL="0" marR="0" lvl="0" indent="0" rtl="0">
              <a:spcBef>
                <a:spcPts val="0"/>
              </a:spcBef>
              <a:buNone/>
            </a:pPr>
            <a:endParaRPr sz="2800" b="1">
              <a:solidFill>
                <a:srgbClr val="222268"/>
              </a:solidFill>
            </a:endParaRPr>
          </a:p>
          <a:p>
            <a:pPr marL="457200" marR="0" lvl="0" indent="-406400" rtl="0">
              <a:spcBef>
                <a:spcPts val="0"/>
              </a:spcBef>
              <a:buClr>
                <a:srgbClr val="222268"/>
              </a:buClr>
              <a:buSzPct val="100000"/>
              <a:buFont typeface="Arial"/>
              <a:buChar char="●"/>
            </a:pPr>
            <a:r>
              <a:rPr lang="en" sz="2800" b="1">
                <a:solidFill>
                  <a:srgbClr val="222268"/>
                </a:solidFill>
              </a:rPr>
              <a:t>Future work</a:t>
            </a:r>
          </a:p>
          <a:p>
            <a:pPr marL="914400" lvl="0" indent="-4064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➢"/>
            </a:pPr>
            <a:r>
              <a:rPr lang="en" sz="2800" b="1">
                <a:solidFill>
                  <a:schemeClr val="dk1"/>
                </a:solidFill>
              </a:rPr>
              <a:t>Explore Xeon CPU and FPGA integration through a QPI interface using an emulation platform</a:t>
            </a:r>
          </a:p>
          <a:p>
            <a:pPr marL="0" marR="0" lvl="0" indent="0" rtl="0">
              <a:spcBef>
                <a:spcPts val="0"/>
              </a:spcBef>
              <a:buNone/>
            </a:pPr>
            <a:endParaRPr sz="2800" b="1">
              <a:solidFill>
                <a:srgbClr val="222268"/>
              </a:solidFill>
            </a:endParaRPr>
          </a:p>
        </p:txBody>
      </p:sp>
      <p:sp>
        <p:nvSpPr>
          <p:cNvPr id="148" name="Shape 148"/>
          <p:cNvSpPr txBox="1">
            <a:spLocks noGrp="1"/>
          </p:cNvSpPr>
          <p:nvPr>
            <p:ph type="dt" idx="10"/>
          </p:nvPr>
        </p:nvSpPr>
        <p:spPr>
          <a:xfrm>
            <a:off x="6876256" y="6376242"/>
            <a:ext cx="936000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SzPct val="25000"/>
            </a:pPr>
            <a:r>
              <a:rPr lang="en" sz="1200" dirty="0" smtClean="0">
                <a:solidFill>
                  <a:srgbClr val="7F7F7F"/>
                </a:solidFill>
              </a:rPr>
              <a:t>9/2/2015</a:t>
            </a:r>
            <a:endParaRPr lang="en" sz="1200" dirty="0">
              <a:solidFill>
                <a:srgbClr val="7F7F7F"/>
              </a:solidFill>
            </a:endParaRPr>
          </a:p>
        </p:txBody>
      </p:sp>
      <p:sp>
        <p:nvSpPr>
          <p:cNvPr id="149" name="Shape 149"/>
          <p:cNvSpPr txBox="1">
            <a:spLocks noGrp="1"/>
          </p:cNvSpPr>
          <p:nvPr>
            <p:ph type="ftr" idx="11"/>
          </p:nvPr>
        </p:nvSpPr>
        <p:spPr>
          <a:xfrm>
            <a:off x="2843808" y="6356351"/>
            <a:ext cx="3456299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" sz="1200">
                <a:solidFill>
                  <a:srgbClr val="7F7F7F"/>
                </a:solidFill>
              </a:rPr>
              <a:t>Srikanth Sridharan – ICE-DIP Project</a:t>
            </a:r>
          </a:p>
        </p:txBody>
      </p:sp>
      <p:sp>
        <p:nvSpPr>
          <p:cNvPr id="150" name="Shape 150"/>
          <p:cNvSpPr txBox="1">
            <a:spLocks noGrp="1"/>
          </p:cNvSpPr>
          <p:nvPr>
            <p:ph type="sldNum" idx="12"/>
          </p:nvPr>
        </p:nvSpPr>
        <p:spPr>
          <a:xfrm>
            <a:off x="8316415" y="6356351"/>
            <a:ext cx="370499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 b="0" i="0" u="none" strike="noStrike" cap="none" baseline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8</a:t>
            </a:fld>
            <a:endParaRPr lang="en" sz="1200" b="0" i="0" u="none" strike="noStrike" cap="none" baseline="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title"/>
          </p:nvPr>
        </p:nvSpPr>
        <p:spPr>
          <a:xfrm>
            <a:off x="1403648" y="274637"/>
            <a:ext cx="7283152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Clr>
                <a:srgbClr val="222268"/>
              </a:buClr>
              <a:buSzPct val="25000"/>
              <a:buFont typeface="Arial"/>
              <a:buNone/>
            </a:pPr>
            <a:r>
              <a:rPr lang="en" sz="3200" b="1" i="0" u="none" strike="noStrike" cap="none" baseline="0" dirty="0" smtClean="0">
                <a:solidFill>
                  <a:srgbClr val="222268"/>
                </a:solidFill>
                <a:latin typeface="Arial"/>
                <a:ea typeface="Arial"/>
                <a:cs typeface="Arial"/>
                <a:sym typeface="Arial"/>
              </a:rPr>
              <a:t>Conclusion</a:t>
            </a:r>
            <a:endParaRPr lang="en" sz="3200" b="1" i="0" u="none" strike="noStrike" cap="none" baseline="0" dirty="0">
              <a:solidFill>
                <a:srgbClr val="22226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1403650" y="1109201"/>
            <a:ext cx="7283100" cy="50168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406400" rtl="0">
              <a:spcBef>
                <a:spcPts val="0"/>
              </a:spcBef>
              <a:buClr>
                <a:srgbClr val="222268"/>
              </a:buClr>
              <a:buSzPct val="100000"/>
              <a:buFont typeface="Arial"/>
              <a:buChar char="●"/>
            </a:pPr>
            <a:r>
              <a:rPr lang="en" sz="2800" b="1" dirty="0" smtClean="0">
                <a:solidFill>
                  <a:srgbClr val="222268"/>
                </a:solidFill>
              </a:rPr>
              <a:t>Potential Areas fo collaboration</a:t>
            </a:r>
            <a:endParaRPr lang="en" sz="2800" b="1" dirty="0">
              <a:solidFill>
                <a:srgbClr val="222268"/>
              </a:solidFill>
            </a:endParaRPr>
          </a:p>
          <a:p>
            <a:pPr marL="914400" marR="0" lvl="0" indent="-406400" rtl="0">
              <a:spcBef>
                <a:spcPts val="0"/>
              </a:spcBef>
              <a:buClr>
                <a:srgbClr val="222268"/>
              </a:buClr>
              <a:buSzPct val="100000"/>
              <a:buFont typeface="Arial"/>
              <a:buChar char="➢"/>
            </a:pPr>
            <a:r>
              <a:rPr lang="en" sz="2800" b="1" dirty="0" smtClean="0">
                <a:solidFill>
                  <a:srgbClr val="222268"/>
                </a:solidFill>
              </a:rPr>
              <a:t>Evaluation of Xilinx OpenCL flow</a:t>
            </a:r>
          </a:p>
          <a:p>
            <a:pPr marL="914400" marR="0" lvl="0" indent="-406400" rtl="0">
              <a:spcBef>
                <a:spcPts val="0"/>
              </a:spcBef>
              <a:buClr>
                <a:srgbClr val="222268"/>
              </a:buClr>
              <a:buSzPct val="100000"/>
              <a:buFont typeface="Arial"/>
              <a:buChar char="➢"/>
            </a:pPr>
            <a:r>
              <a:rPr lang="en" sz="2800" b="1" dirty="0" smtClean="0">
                <a:solidFill>
                  <a:srgbClr val="222268"/>
                </a:solidFill>
              </a:rPr>
              <a:t>Comparison of Xilinx vs Altera implementation</a:t>
            </a:r>
          </a:p>
          <a:p>
            <a:pPr marL="914400" marR="0" lvl="0" indent="-406400" rtl="0">
              <a:spcBef>
                <a:spcPts val="0"/>
              </a:spcBef>
              <a:buClr>
                <a:srgbClr val="222268"/>
              </a:buClr>
              <a:buSzPct val="100000"/>
              <a:buNone/>
            </a:pPr>
            <a:endParaRPr lang="en" sz="2800" b="1" dirty="0" smtClean="0">
              <a:solidFill>
                <a:srgbClr val="222268"/>
              </a:solidFill>
            </a:endParaRPr>
          </a:p>
          <a:p>
            <a:pPr marL="914400" marR="0" lvl="0" indent="-406400" rtl="0">
              <a:spcBef>
                <a:spcPts val="0"/>
              </a:spcBef>
              <a:buClr>
                <a:srgbClr val="222268"/>
              </a:buClr>
              <a:buSzPct val="100000"/>
              <a:buNone/>
            </a:pPr>
            <a:endParaRPr lang="en" sz="2800" b="1" dirty="0" smtClean="0">
              <a:solidFill>
                <a:srgbClr val="222268"/>
              </a:solidFill>
            </a:endParaRPr>
          </a:p>
          <a:p>
            <a:pPr marL="914400" marR="0" lvl="0" indent="-406400" rtl="0">
              <a:spcBef>
                <a:spcPts val="0"/>
              </a:spcBef>
              <a:buClr>
                <a:srgbClr val="222268"/>
              </a:buClr>
              <a:buSzPct val="100000"/>
              <a:buNone/>
            </a:pPr>
            <a:endParaRPr lang="en" sz="2800" b="1" dirty="0" smtClean="0">
              <a:solidFill>
                <a:srgbClr val="222268"/>
              </a:solidFill>
            </a:endParaRPr>
          </a:p>
          <a:p>
            <a:pPr marL="914400" marR="0" lvl="0" indent="-406400" algn="ctr" rtl="0">
              <a:spcBef>
                <a:spcPts val="0"/>
              </a:spcBef>
              <a:buClr>
                <a:srgbClr val="222268"/>
              </a:buClr>
              <a:buSzPct val="100000"/>
              <a:buNone/>
            </a:pPr>
            <a:r>
              <a:rPr lang="en" sz="4800" b="1" dirty="0" smtClean="0">
                <a:solidFill>
                  <a:srgbClr val="222268"/>
                </a:solidFill>
              </a:rPr>
              <a:t>Thank You!</a:t>
            </a:r>
            <a:endParaRPr lang="en" sz="4800" b="1" dirty="0">
              <a:solidFill>
                <a:srgbClr val="222268"/>
              </a:solidFill>
            </a:endParaRPr>
          </a:p>
        </p:txBody>
      </p:sp>
      <p:sp>
        <p:nvSpPr>
          <p:cNvPr id="184" name="Shape 184"/>
          <p:cNvSpPr txBox="1">
            <a:spLocks noGrp="1"/>
          </p:cNvSpPr>
          <p:nvPr>
            <p:ph type="dt" idx="10"/>
          </p:nvPr>
        </p:nvSpPr>
        <p:spPr>
          <a:xfrm>
            <a:off x="6876256" y="6376242"/>
            <a:ext cx="936103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SzPct val="25000"/>
            </a:pPr>
            <a:r>
              <a:rPr lang="en" sz="1200" dirty="0" smtClean="0">
                <a:solidFill>
                  <a:srgbClr val="7F7F7F"/>
                </a:solidFill>
              </a:rPr>
              <a:t>9/2/2015</a:t>
            </a:r>
            <a:endParaRPr lang="en" sz="1200" dirty="0">
              <a:solidFill>
                <a:srgbClr val="7F7F7F"/>
              </a:solidFill>
            </a:endParaRPr>
          </a:p>
        </p:txBody>
      </p:sp>
      <p:sp>
        <p:nvSpPr>
          <p:cNvPr id="185" name="Shape 185"/>
          <p:cNvSpPr txBox="1">
            <a:spLocks noGrp="1"/>
          </p:cNvSpPr>
          <p:nvPr>
            <p:ph type="ftr" idx="11"/>
          </p:nvPr>
        </p:nvSpPr>
        <p:spPr>
          <a:xfrm>
            <a:off x="2843808" y="6356351"/>
            <a:ext cx="3456383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" sz="1200">
                <a:solidFill>
                  <a:srgbClr val="7F7F7F"/>
                </a:solidFill>
              </a:rPr>
              <a:t>Srikanth Sridharan</a:t>
            </a:r>
            <a:r>
              <a:rPr lang="en" sz="1200" b="0" i="0" u="none" strike="noStrike" cap="none" baseline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– ICE-DIP Project</a:t>
            </a:r>
          </a:p>
        </p:txBody>
      </p:sp>
      <p:sp>
        <p:nvSpPr>
          <p:cNvPr id="186" name="Shape 186"/>
          <p:cNvSpPr txBox="1">
            <a:spLocks noGrp="1"/>
          </p:cNvSpPr>
          <p:nvPr>
            <p:ph type="sldNum" idx="12"/>
          </p:nvPr>
        </p:nvSpPr>
        <p:spPr>
          <a:xfrm>
            <a:off x="8316415" y="6356351"/>
            <a:ext cx="370384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 b="0" i="0" u="none" strike="noStrike" cap="none" baseline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9</a:t>
            </a:fld>
            <a:endParaRPr lang="en" sz="1200" b="0" i="0" u="none" strike="noStrike" cap="none" baseline="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Office Theme">
  <a:themeElements>
    <a:clrScheme name="CERN openlab">
      <a:dk1>
        <a:srgbClr val="222268"/>
      </a:dk1>
      <a:lt1>
        <a:srgbClr val="FFFFFF"/>
      </a:lt1>
      <a:dk2>
        <a:srgbClr val="222268"/>
      </a:dk2>
      <a:lt2>
        <a:srgbClr val="A5A5A5"/>
      </a:lt2>
      <a:accent1>
        <a:srgbClr val="4F81BD"/>
      </a:accent1>
      <a:accent2>
        <a:srgbClr val="C0504D"/>
      </a:accent2>
      <a:accent3>
        <a:srgbClr val="9BBB59"/>
      </a:accent3>
      <a:accent4>
        <a:srgbClr val="800080"/>
      </a:accent4>
      <a:accent5>
        <a:srgbClr val="4BACC6"/>
      </a:accent5>
      <a:accent6>
        <a:srgbClr val="E36C09"/>
      </a:accent6>
      <a:hlink>
        <a:srgbClr val="31859B"/>
      </a:hlink>
      <a:folHlink>
        <a:srgbClr val="3F004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1909</TotalTime>
  <Words>468</Words>
  <Application>Microsoft Office PowerPoint</Application>
  <PresentationFormat>On-screen Show (4:3)</PresentationFormat>
  <Paragraphs>117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ICHEC Presentation</vt:lpstr>
      <vt:lpstr>The ICE-DIP Project</vt:lpstr>
      <vt:lpstr>Background</vt:lpstr>
      <vt:lpstr>Readout Links of LHC Experiments</vt:lpstr>
      <vt:lpstr>Big Science: lots of data !</vt:lpstr>
      <vt:lpstr>Focus Areas</vt:lpstr>
      <vt:lpstr>Technical work 1/2</vt:lpstr>
      <vt:lpstr>Technical work 2/2</vt:lpstr>
      <vt:lpstr>Conclusion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ICE-DIP Midterm Review</dc:title>
  <dc:creator>srikanth</dc:creator>
  <cp:lastModifiedBy>Windows User</cp:lastModifiedBy>
  <cp:revision>171</cp:revision>
  <dcterms:modified xsi:type="dcterms:W3CDTF">2015-02-09T20:30:28Z</dcterms:modified>
</cp:coreProperties>
</file>