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257" r:id="rId5"/>
    <p:sldId id="258" r:id="rId6"/>
    <p:sldId id="259" r:id="rId7"/>
    <p:sldId id="261" r:id="rId8"/>
    <p:sldId id="262" r:id="rId9"/>
    <p:sldId id="263" r:id="rId10"/>
    <p:sldId id="260" r:id="rId11"/>
    <p:sldId id="264" r:id="rId12"/>
    <p:sldId id="265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73" autoAdjust="0"/>
  </p:normalViewPr>
  <p:slideViewPr>
    <p:cSldViewPr>
      <p:cViewPr>
        <p:scale>
          <a:sx n="77" d="100"/>
          <a:sy n="77" d="100"/>
        </p:scale>
        <p:origin x="-1770" y="-15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7AE1C-5237-4359-BDEC-55FFB31B2B8D}" type="doc">
      <dgm:prSet loTypeId="urn:microsoft.com/office/officeart/2005/8/layout/arrow2" loCatId="process" qsTypeId="urn:microsoft.com/office/officeart/2005/8/quickstyle/3d2" qsCatId="3D" csTypeId="urn:microsoft.com/office/officeart/2005/8/colors/accent5_1" csCatId="accent5" phldr="1"/>
      <dgm:spPr/>
    </dgm:pt>
    <dgm:pt modelId="{6C51E3A3-BF43-453C-AEDF-7F71DF145CF3}">
      <dgm:prSet phldrT="[Text]" custT="1"/>
      <dgm:spPr>
        <a:xfrm>
          <a:off x="1758835" y="2638429"/>
          <a:ext cx="997703" cy="61538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lumMod val="50000"/>
                  <a:lumOff val="50000"/>
                </a:srgbClr>
              </a:solidFill>
              <a:latin typeface="+mj-lt"/>
              <a:ea typeface="+mn-ea"/>
              <a:cs typeface="+mn-cs"/>
            </a:rPr>
            <a:t>Set-up 2001</a:t>
          </a:r>
        </a:p>
      </dgm:t>
    </dgm:pt>
    <dgm:pt modelId="{8FE1BA43-35B0-4DA4-AC59-E350C7FB3D65}" type="parTrans" cxnId="{FFC7F44F-3DBC-433B-AA3C-DDC58E88559C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ED20AB53-9AE4-4D04-91F0-6FA0F616EB6D}" type="sibTrans" cxnId="{FFC7F44F-3DBC-433B-AA3C-DDC58E88559C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D750C6DE-F3F0-45AD-91B9-75F291395457}">
      <dgm:prSet phldrT="[Text]" custT="1"/>
      <dgm:spPr>
        <a:xfrm>
          <a:off x="2641004" y="1848843"/>
          <a:ext cx="971458" cy="153253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lumMod val="50000"/>
                  <a:lumOff val="50000"/>
                </a:srgbClr>
              </a:solidFill>
              <a:latin typeface="+mj-lt"/>
              <a:ea typeface="+mn-ea"/>
              <a:cs typeface="+mn-cs"/>
            </a:rPr>
            <a:t>Phase I</a:t>
          </a:r>
          <a:br>
            <a:rPr lang="en-US" sz="1400" dirty="0" smtClean="0">
              <a:solidFill>
                <a:srgbClr val="000000">
                  <a:lumMod val="50000"/>
                  <a:lumOff val="50000"/>
                </a:srgbClr>
              </a:solidFill>
              <a:latin typeface="+mj-lt"/>
              <a:ea typeface="+mn-ea"/>
              <a:cs typeface="+mn-cs"/>
            </a:rPr>
          </a:br>
          <a:r>
            <a:rPr lang="en-US" sz="1400" dirty="0" smtClean="0">
              <a:solidFill>
                <a:srgbClr val="000000">
                  <a:lumMod val="50000"/>
                  <a:lumOff val="50000"/>
                </a:srgbClr>
              </a:solidFill>
              <a:latin typeface="+mj-lt"/>
              <a:ea typeface="+mn-ea"/>
              <a:cs typeface="+mn-cs"/>
            </a:rPr>
            <a:t>2003-2005</a:t>
          </a:r>
          <a:endParaRPr lang="en-GB" sz="1400" dirty="0">
            <a:solidFill>
              <a:srgbClr val="000000">
                <a:lumMod val="50000"/>
                <a:lumOff val="50000"/>
              </a:srgbClr>
            </a:solidFill>
            <a:latin typeface="+mj-lt"/>
            <a:ea typeface="+mn-ea"/>
            <a:cs typeface="+mn-cs"/>
          </a:endParaRPr>
        </a:p>
      </dgm:t>
    </dgm:pt>
    <dgm:pt modelId="{640CB5E7-E52C-4B60-B174-6258673B798A}" type="parTrans" cxnId="{21567428-A497-4083-ACD8-4939D030D4C0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7220F898-AF9A-4D7B-A33F-DF8DBA2B7FCD}" type="sibTrans" cxnId="{21567428-A497-4083-ACD8-4939D030D4C0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D0B4D028-3774-48ED-8104-928823221899}">
      <dgm:prSet phldrT="[Text]" custT="1"/>
      <dgm:spPr>
        <a:xfrm>
          <a:off x="3612462" y="1325806"/>
          <a:ext cx="1129466" cy="205557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lumMod val="50000"/>
                  <a:lumOff val="50000"/>
                </a:srgbClr>
              </a:solidFill>
              <a:latin typeface="+mj-lt"/>
              <a:ea typeface="+mn-ea"/>
              <a:cs typeface="+mn-cs"/>
            </a:rPr>
            <a:t>Phase II</a:t>
          </a:r>
          <a:br>
            <a:rPr lang="en-US" sz="1400" dirty="0" smtClean="0">
              <a:solidFill>
                <a:srgbClr val="000000">
                  <a:lumMod val="50000"/>
                  <a:lumOff val="50000"/>
                </a:srgbClr>
              </a:solidFill>
              <a:latin typeface="+mj-lt"/>
              <a:ea typeface="+mn-ea"/>
              <a:cs typeface="+mn-cs"/>
            </a:rPr>
          </a:br>
          <a:r>
            <a:rPr lang="en-US" sz="1400" dirty="0" smtClean="0">
              <a:solidFill>
                <a:srgbClr val="000000">
                  <a:lumMod val="50000"/>
                  <a:lumOff val="50000"/>
                </a:srgbClr>
              </a:solidFill>
              <a:latin typeface="+mj-lt"/>
              <a:ea typeface="+mn-ea"/>
              <a:cs typeface="+mn-cs"/>
            </a:rPr>
            <a:t>2006-2008</a:t>
          </a:r>
          <a:endParaRPr lang="en-GB" sz="1400" dirty="0">
            <a:solidFill>
              <a:srgbClr val="000000">
                <a:lumMod val="50000"/>
                <a:lumOff val="50000"/>
              </a:srgbClr>
            </a:solidFill>
            <a:latin typeface="+mj-lt"/>
            <a:ea typeface="+mn-ea"/>
            <a:cs typeface="+mn-cs"/>
          </a:endParaRPr>
        </a:p>
      </dgm:t>
    </dgm:pt>
    <dgm:pt modelId="{98AD1B87-454C-45B5-B29E-8AB9C86D6AFB}" type="parTrans" cxnId="{10CB6032-08A4-4E5D-9BCC-855A070F3071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229BABCE-A14E-47D0-9748-3AD235E97E83}" type="sibTrans" cxnId="{10CB6032-08A4-4E5D-9BCC-855A070F3071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608248E4-7F7B-451C-B215-03370C45939C}">
      <dgm:prSet phldrT="[Text]" custT="1"/>
      <dgm:spPr>
        <a:xfrm>
          <a:off x="4741929" y="930786"/>
          <a:ext cx="1170432" cy="245059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lumMod val="50000"/>
                  <a:lumOff val="50000"/>
                </a:srgbClr>
              </a:solidFill>
              <a:latin typeface="+mj-lt"/>
              <a:ea typeface="+mn-ea"/>
              <a:cs typeface="+mn-cs"/>
            </a:rPr>
            <a:t>Phase III</a:t>
          </a:r>
          <a:br>
            <a:rPr lang="en-US" sz="1400" dirty="0" smtClean="0">
              <a:solidFill>
                <a:srgbClr val="000000">
                  <a:lumMod val="50000"/>
                  <a:lumOff val="50000"/>
                </a:srgbClr>
              </a:solidFill>
              <a:latin typeface="+mj-lt"/>
              <a:ea typeface="+mn-ea"/>
              <a:cs typeface="+mn-cs"/>
            </a:rPr>
          </a:br>
          <a:r>
            <a:rPr lang="en-US" sz="1400" dirty="0" smtClean="0">
              <a:solidFill>
                <a:srgbClr val="000000">
                  <a:lumMod val="50000"/>
                  <a:lumOff val="50000"/>
                </a:srgbClr>
              </a:solidFill>
              <a:latin typeface="+mj-lt"/>
              <a:ea typeface="+mn-ea"/>
              <a:cs typeface="+mn-cs"/>
            </a:rPr>
            <a:t>2009-2011</a:t>
          </a:r>
          <a:endParaRPr lang="en-GB" sz="1400" dirty="0">
            <a:solidFill>
              <a:srgbClr val="000000">
                <a:lumMod val="50000"/>
                <a:lumOff val="50000"/>
              </a:srgbClr>
            </a:solidFill>
            <a:latin typeface="+mj-lt"/>
            <a:ea typeface="+mn-ea"/>
            <a:cs typeface="+mn-cs"/>
          </a:endParaRPr>
        </a:p>
      </dgm:t>
    </dgm:pt>
    <dgm:pt modelId="{41B18109-975E-4690-90CA-56ED479C5D87}" type="parTrans" cxnId="{CF79D73A-C755-4A09-B10E-07FD94D0A09C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C0510731-42D5-4026-A35B-657F11AECA83}" type="sibTrans" cxnId="{CF79D73A-C755-4A09-B10E-07FD94D0A09C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D7E19C4A-6278-44E7-B8A9-F8D7F1F1B8A0}">
      <dgm:prSet phldrT="[Text]" custT="1"/>
      <dgm:spPr>
        <a:xfrm>
          <a:off x="5912361" y="689384"/>
          <a:ext cx="1170432" cy="269199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lumMod val="50000"/>
                  <a:lumOff val="50000"/>
                </a:srgbClr>
              </a:solidFill>
              <a:latin typeface="+mj-lt"/>
              <a:ea typeface="+mn-ea"/>
              <a:cs typeface="+mn-cs"/>
            </a:rPr>
            <a:t>Phase IV</a:t>
          </a:r>
          <a:br>
            <a:rPr lang="en-US" sz="1400" dirty="0" smtClean="0">
              <a:solidFill>
                <a:srgbClr val="000000">
                  <a:lumMod val="50000"/>
                  <a:lumOff val="50000"/>
                </a:srgbClr>
              </a:solidFill>
              <a:latin typeface="+mj-lt"/>
              <a:ea typeface="+mn-ea"/>
              <a:cs typeface="+mn-cs"/>
            </a:rPr>
          </a:br>
          <a:r>
            <a:rPr lang="en-US" sz="1400" dirty="0" smtClean="0">
              <a:solidFill>
                <a:srgbClr val="000000">
                  <a:lumMod val="50000"/>
                  <a:lumOff val="50000"/>
                </a:srgbClr>
              </a:solidFill>
              <a:latin typeface="+mj-lt"/>
              <a:ea typeface="+mn-ea"/>
              <a:cs typeface="+mn-cs"/>
            </a:rPr>
            <a:t>2012-2014</a:t>
          </a:r>
          <a:endParaRPr lang="en-GB" sz="1400" dirty="0">
            <a:solidFill>
              <a:srgbClr val="000000">
                <a:lumMod val="50000"/>
                <a:lumOff val="50000"/>
              </a:srgbClr>
            </a:solidFill>
            <a:latin typeface="+mj-lt"/>
            <a:ea typeface="+mn-ea"/>
            <a:cs typeface="+mn-cs"/>
          </a:endParaRPr>
        </a:p>
      </dgm:t>
    </dgm:pt>
    <dgm:pt modelId="{0924754F-F113-4952-B2E5-B8D1FD1A3D2F}" type="parTrans" cxnId="{F07C6786-75CD-465D-91F3-8E13FE80AE4E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4F935F2F-75D8-4E19-8BC8-36ACBD15694C}" type="sibTrans" cxnId="{F07C6786-75CD-465D-91F3-8E13FE80AE4E}">
      <dgm:prSet/>
      <dgm:spPr/>
      <dgm:t>
        <a:bodyPr/>
        <a:lstStyle/>
        <a:p>
          <a:endParaRPr lang="en-GB">
            <a:solidFill>
              <a:schemeClr val="accent2"/>
            </a:solidFill>
          </a:endParaRPr>
        </a:p>
      </dgm:t>
    </dgm:pt>
    <dgm:pt modelId="{CA0D1E64-2467-4A9E-A3B1-4C4D5A28870F}" type="pres">
      <dgm:prSet presAssocID="{39C7AE1C-5237-4359-BDEC-55FFB31B2B8D}" presName="arrowDiagram" presStyleCnt="0">
        <dgm:presLayoutVars>
          <dgm:chMax val="5"/>
          <dgm:dir/>
          <dgm:resizeHandles val="exact"/>
        </dgm:presLayoutVars>
      </dgm:prSet>
      <dgm:spPr/>
    </dgm:pt>
    <dgm:pt modelId="{C9AE6BEA-E9EA-46C0-83D5-549EA3BC9E0A}" type="pres">
      <dgm:prSet presAssocID="{39C7AE1C-5237-4359-BDEC-55FFB31B2B8D}" presName="arrow" presStyleLbl="bgShp" presStyleIdx="0" presStyleCnt="1" custScaleX="89844" custScaleY="69792"/>
      <dgm:spPr>
        <a:xfrm>
          <a:off x="1527806" y="276221"/>
          <a:ext cx="5257814" cy="2552712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DAEDEF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EDEF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EDEF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rgbClr val="FFFFFF"/>
          </a:contourClr>
        </a:sp3d>
      </dgm:spPr>
    </dgm:pt>
    <dgm:pt modelId="{522D6712-037E-4F0B-9C64-A2C9ABEF01CB}" type="pres">
      <dgm:prSet presAssocID="{39C7AE1C-5237-4359-BDEC-55FFB31B2B8D}" presName="arrowDiagram5" presStyleCnt="0"/>
      <dgm:spPr/>
    </dgm:pt>
    <dgm:pt modelId="{BF6A595B-B8B0-4E04-BDC6-95EB1EF62650}" type="pres">
      <dgm:prSet presAssocID="{6C51E3A3-BF43-453C-AEDF-7F71DF145CF3}" presName="bullet5a" presStyleLbl="node1" presStyleIdx="0" presStyleCnt="5"/>
      <dgm:spPr>
        <a:xfrm>
          <a:off x="1807071" y="2443569"/>
          <a:ext cx="134599" cy="134599"/>
        </a:xfrm>
        <a:prstGeom prst="ellipse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6ED507DD-EAEF-44D6-BB8F-4BF0E3DC57F1}" type="pres">
      <dgm:prSet presAssocID="{6C51E3A3-BF43-453C-AEDF-7F71DF145CF3}" presName="textBox5a" presStyleLbl="revTx" presStyleIdx="0" presStyleCnt="5" custScaleX="130141" custScaleY="706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E92F23-702A-4CFC-9236-F379C9A4438C}" type="pres">
      <dgm:prSet presAssocID="{D750C6DE-F3F0-45AD-91B9-75F291395457}" presName="bullet5b" presStyleLbl="node1" presStyleIdx="1" presStyleCnt="5"/>
      <dgm:spPr>
        <a:xfrm>
          <a:off x="2535665" y="1743504"/>
          <a:ext cx="210677" cy="210677"/>
        </a:xfrm>
        <a:prstGeom prst="ellipse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35DC32FD-F7D2-4239-955D-C3E8F3F94445}" type="pres">
      <dgm:prSet presAssocID="{D750C6DE-F3F0-45AD-91B9-75F291395457}" presName="textBox5b" presStyleLbl="revTx" presStyleIdx="1" presStyleCnt="5" custScaleX="134124" custScaleY="25062" custLinFactNeighborY="-261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FE4F7-4177-4AB9-9C05-832BD7C2C363}" type="pres">
      <dgm:prSet presAssocID="{D0B4D028-3774-48ED-8104-928823221899}" presName="bullet5c" presStyleLbl="node1" presStyleIdx="2" presStyleCnt="5" custLinFactNeighborX="6122" custLinFactNeighborY="34857"/>
      <dgm:spPr>
        <a:xfrm>
          <a:off x="3472010" y="1185355"/>
          <a:ext cx="280903" cy="280903"/>
        </a:xfrm>
        <a:prstGeom prst="ellipse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134B097D-7F63-4AAB-A43A-8DA156210686}" type="pres">
      <dgm:prSet presAssocID="{D0B4D028-3774-48ED-8104-928823221899}" presName="textBox5c" presStyleLbl="revTx" presStyleIdx="2" presStyleCnt="5" custScaleY="28523" custLinFactNeighborX="-28649" custLinFactNeighborY="-187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52FF8F-57AD-4D27-B31B-99A8D07456DB}" type="pres">
      <dgm:prSet presAssocID="{608248E4-7F7B-451C-B215-03370C45939C}" presName="bullet5d" presStyleLbl="node1" presStyleIdx="3" presStyleCnt="5" custLinFactNeighborX="-63106" custLinFactNeighborY="69253"/>
      <dgm:spPr>
        <a:xfrm>
          <a:off x="4560512" y="749369"/>
          <a:ext cx="362833" cy="362833"/>
        </a:xfrm>
        <a:prstGeom prst="ellipse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D860A9B4-F73F-4F7D-ACCA-0F1670CC3B09}" type="pres">
      <dgm:prSet presAssocID="{608248E4-7F7B-451C-B215-03370C45939C}" presName="textBox5d" presStyleLbl="revTx" presStyleIdx="3" presStyleCnt="5" custScaleY="28293" custLinFactNeighborX="-41915" custLinFactNeighborY="-153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E8C75A-C3AC-47BC-8D81-C777D87F0C8E}" type="pres">
      <dgm:prSet presAssocID="{D7E19C4A-6278-44E7-B8A9-F8D7F1F1B8A0}" presName="bullet5e" presStyleLbl="node1" presStyleIdx="4" presStyleCnt="5" custLinFactNeighborX="-83753" custLinFactNeighborY="64662"/>
      <dgm:spPr>
        <a:xfrm>
          <a:off x="5681201" y="458224"/>
          <a:ext cx="462320" cy="462320"/>
        </a:xfrm>
        <a:prstGeom prst="ellipse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2D59C66B-F753-4E49-8EBC-77A8E546D382}" type="pres">
      <dgm:prSet presAssocID="{D7E19C4A-6278-44E7-B8A9-F8D7F1F1B8A0}" presName="textBox5e" presStyleLbl="revTx" presStyleIdx="4" presStyleCnt="5" custScaleX="152052" custScaleY="27545" custLinFactNeighborX="-34496" custLinFactNeighborY="-142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2DCAA71-1A77-4047-926F-58D7D68A251E}" type="presOf" srcId="{6C51E3A3-BF43-453C-AEDF-7F71DF145CF3}" destId="{6ED507DD-EAEF-44D6-BB8F-4BF0E3DC57F1}" srcOrd="0" destOrd="0" presId="urn:microsoft.com/office/officeart/2005/8/layout/arrow2"/>
    <dgm:cxn modelId="{CF79D73A-C755-4A09-B10E-07FD94D0A09C}" srcId="{39C7AE1C-5237-4359-BDEC-55FFB31B2B8D}" destId="{608248E4-7F7B-451C-B215-03370C45939C}" srcOrd="3" destOrd="0" parTransId="{41B18109-975E-4690-90CA-56ED479C5D87}" sibTransId="{C0510731-42D5-4026-A35B-657F11AECA83}"/>
    <dgm:cxn modelId="{F07C6786-75CD-465D-91F3-8E13FE80AE4E}" srcId="{39C7AE1C-5237-4359-BDEC-55FFB31B2B8D}" destId="{D7E19C4A-6278-44E7-B8A9-F8D7F1F1B8A0}" srcOrd="4" destOrd="0" parTransId="{0924754F-F113-4952-B2E5-B8D1FD1A3D2F}" sibTransId="{4F935F2F-75D8-4E19-8BC8-36ACBD15694C}"/>
    <dgm:cxn modelId="{6D30F5C1-79C2-4E10-8E75-BA1B75076D1A}" type="presOf" srcId="{D7E19C4A-6278-44E7-B8A9-F8D7F1F1B8A0}" destId="{2D59C66B-F753-4E49-8EBC-77A8E546D382}" srcOrd="0" destOrd="0" presId="urn:microsoft.com/office/officeart/2005/8/layout/arrow2"/>
    <dgm:cxn modelId="{205B53C9-A656-4E9C-A1AA-EB165F714BE2}" type="presOf" srcId="{608248E4-7F7B-451C-B215-03370C45939C}" destId="{D860A9B4-F73F-4F7D-ACCA-0F1670CC3B09}" srcOrd="0" destOrd="0" presId="urn:microsoft.com/office/officeart/2005/8/layout/arrow2"/>
    <dgm:cxn modelId="{A348C65F-5501-43C2-BC7E-A661635EDF90}" type="presOf" srcId="{D750C6DE-F3F0-45AD-91B9-75F291395457}" destId="{35DC32FD-F7D2-4239-955D-C3E8F3F94445}" srcOrd="0" destOrd="0" presId="urn:microsoft.com/office/officeart/2005/8/layout/arrow2"/>
    <dgm:cxn modelId="{21567428-A497-4083-ACD8-4939D030D4C0}" srcId="{39C7AE1C-5237-4359-BDEC-55FFB31B2B8D}" destId="{D750C6DE-F3F0-45AD-91B9-75F291395457}" srcOrd="1" destOrd="0" parTransId="{640CB5E7-E52C-4B60-B174-6258673B798A}" sibTransId="{7220F898-AF9A-4D7B-A33F-DF8DBA2B7FCD}"/>
    <dgm:cxn modelId="{FFC7F44F-3DBC-433B-AA3C-DDC58E88559C}" srcId="{39C7AE1C-5237-4359-BDEC-55FFB31B2B8D}" destId="{6C51E3A3-BF43-453C-AEDF-7F71DF145CF3}" srcOrd="0" destOrd="0" parTransId="{8FE1BA43-35B0-4DA4-AC59-E350C7FB3D65}" sibTransId="{ED20AB53-9AE4-4D04-91F0-6FA0F616EB6D}"/>
    <dgm:cxn modelId="{10CB6032-08A4-4E5D-9BCC-855A070F3071}" srcId="{39C7AE1C-5237-4359-BDEC-55FFB31B2B8D}" destId="{D0B4D028-3774-48ED-8104-928823221899}" srcOrd="2" destOrd="0" parTransId="{98AD1B87-454C-45B5-B29E-8AB9C86D6AFB}" sibTransId="{229BABCE-A14E-47D0-9748-3AD235E97E83}"/>
    <dgm:cxn modelId="{5D8717BF-1EB7-49F5-9500-4B7DCFCF0151}" type="presOf" srcId="{39C7AE1C-5237-4359-BDEC-55FFB31B2B8D}" destId="{CA0D1E64-2467-4A9E-A3B1-4C4D5A28870F}" srcOrd="0" destOrd="0" presId="urn:microsoft.com/office/officeart/2005/8/layout/arrow2"/>
    <dgm:cxn modelId="{3315E9B0-7D46-453F-95A1-C1A945CE6467}" type="presOf" srcId="{D0B4D028-3774-48ED-8104-928823221899}" destId="{134B097D-7F63-4AAB-A43A-8DA156210686}" srcOrd="0" destOrd="0" presId="urn:microsoft.com/office/officeart/2005/8/layout/arrow2"/>
    <dgm:cxn modelId="{72CDA5CB-EAD0-4549-BD94-A4144FFC4FC4}" type="presParOf" srcId="{CA0D1E64-2467-4A9E-A3B1-4C4D5A28870F}" destId="{C9AE6BEA-E9EA-46C0-83D5-549EA3BC9E0A}" srcOrd="0" destOrd="0" presId="urn:microsoft.com/office/officeart/2005/8/layout/arrow2"/>
    <dgm:cxn modelId="{9F7F6593-FA5D-4C2F-A2D7-FEE882F2D68F}" type="presParOf" srcId="{CA0D1E64-2467-4A9E-A3B1-4C4D5A28870F}" destId="{522D6712-037E-4F0B-9C64-A2C9ABEF01CB}" srcOrd="1" destOrd="0" presId="urn:microsoft.com/office/officeart/2005/8/layout/arrow2"/>
    <dgm:cxn modelId="{346116EA-9C49-4DA1-BE23-A54250B6E350}" type="presParOf" srcId="{522D6712-037E-4F0B-9C64-A2C9ABEF01CB}" destId="{BF6A595B-B8B0-4E04-BDC6-95EB1EF62650}" srcOrd="0" destOrd="0" presId="urn:microsoft.com/office/officeart/2005/8/layout/arrow2"/>
    <dgm:cxn modelId="{A0877E93-500B-4B6B-B130-F74CF506D354}" type="presParOf" srcId="{522D6712-037E-4F0B-9C64-A2C9ABEF01CB}" destId="{6ED507DD-EAEF-44D6-BB8F-4BF0E3DC57F1}" srcOrd="1" destOrd="0" presId="urn:microsoft.com/office/officeart/2005/8/layout/arrow2"/>
    <dgm:cxn modelId="{030B1DCF-14D7-4975-9B19-3A68A56C60C1}" type="presParOf" srcId="{522D6712-037E-4F0B-9C64-A2C9ABEF01CB}" destId="{07E92F23-702A-4CFC-9236-F379C9A4438C}" srcOrd="2" destOrd="0" presId="urn:microsoft.com/office/officeart/2005/8/layout/arrow2"/>
    <dgm:cxn modelId="{E4C2BDFB-EE5B-49C8-91E0-B7498E57B5BC}" type="presParOf" srcId="{522D6712-037E-4F0B-9C64-A2C9ABEF01CB}" destId="{35DC32FD-F7D2-4239-955D-C3E8F3F94445}" srcOrd="3" destOrd="0" presId="urn:microsoft.com/office/officeart/2005/8/layout/arrow2"/>
    <dgm:cxn modelId="{32183281-E000-4013-BD55-F54D2EF95446}" type="presParOf" srcId="{522D6712-037E-4F0B-9C64-A2C9ABEF01CB}" destId="{4CAFE4F7-4177-4AB9-9C05-832BD7C2C363}" srcOrd="4" destOrd="0" presId="urn:microsoft.com/office/officeart/2005/8/layout/arrow2"/>
    <dgm:cxn modelId="{CDAB3ADC-3305-4528-9AF7-F00E25A5AF93}" type="presParOf" srcId="{522D6712-037E-4F0B-9C64-A2C9ABEF01CB}" destId="{134B097D-7F63-4AAB-A43A-8DA156210686}" srcOrd="5" destOrd="0" presId="urn:microsoft.com/office/officeart/2005/8/layout/arrow2"/>
    <dgm:cxn modelId="{540CAB42-CB15-4E59-8CE4-3F36288190B2}" type="presParOf" srcId="{522D6712-037E-4F0B-9C64-A2C9ABEF01CB}" destId="{CF52FF8F-57AD-4D27-B31B-99A8D07456DB}" srcOrd="6" destOrd="0" presId="urn:microsoft.com/office/officeart/2005/8/layout/arrow2"/>
    <dgm:cxn modelId="{D83A0CCB-D71C-47B8-942F-10D29A8BB2E2}" type="presParOf" srcId="{522D6712-037E-4F0B-9C64-A2C9ABEF01CB}" destId="{D860A9B4-F73F-4F7D-ACCA-0F1670CC3B09}" srcOrd="7" destOrd="0" presId="urn:microsoft.com/office/officeart/2005/8/layout/arrow2"/>
    <dgm:cxn modelId="{249529A5-E619-43AC-B2F4-18FA124E066F}" type="presParOf" srcId="{522D6712-037E-4F0B-9C64-A2C9ABEF01CB}" destId="{2BE8C75A-C3AC-47BC-8D81-C777D87F0C8E}" srcOrd="8" destOrd="0" presId="urn:microsoft.com/office/officeart/2005/8/layout/arrow2"/>
    <dgm:cxn modelId="{72E90614-DC36-4EEB-972B-279994CCAF22}" type="presParOf" srcId="{522D6712-037E-4F0B-9C64-A2C9ABEF01CB}" destId="{2D59C66B-F753-4E49-8EBC-77A8E546D38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6FDEDF-2302-4432-8BCB-47FAB92148BC}" type="doc">
      <dgm:prSet loTypeId="urn:microsoft.com/office/officeart/2005/8/layout/cycle2" loCatId="cycle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11B71584-4D5B-40BA-A2E5-AAC982217986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CERN requirements push the limit</a:t>
          </a:r>
          <a:endParaRPr lang="en-GB" dirty="0"/>
        </a:p>
      </dgm:t>
    </dgm:pt>
    <dgm:pt modelId="{EABA620D-00DC-4231-903E-FDD1C07163F9}" type="parTrans" cxnId="{CF481E41-2834-4FE1-8DEF-5CBF99D89936}">
      <dgm:prSet/>
      <dgm:spPr/>
      <dgm:t>
        <a:bodyPr/>
        <a:lstStyle/>
        <a:p>
          <a:endParaRPr lang="en-GB"/>
        </a:p>
      </dgm:t>
    </dgm:pt>
    <dgm:pt modelId="{E90C2F61-9559-48DB-9A93-66CB1C5493FD}" type="sibTrans" cxnId="{CF481E41-2834-4FE1-8DEF-5CBF99D89936}">
      <dgm:prSet/>
      <dgm:spPr/>
      <dgm:t>
        <a:bodyPr/>
        <a:lstStyle/>
        <a:p>
          <a:endParaRPr lang="en-GB"/>
        </a:p>
      </dgm:t>
    </dgm:pt>
    <dgm:pt modelId="{42196E33-8ED6-449E-B7D0-A743E9848C89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Apply new techniques and technologies</a:t>
          </a:r>
          <a:endParaRPr lang="en-GB" b="1" dirty="0">
            <a:latin typeface="Arial" pitchFamily="34" charset="0"/>
            <a:cs typeface="Arial" pitchFamily="34" charset="0"/>
          </a:endParaRPr>
        </a:p>
      </dgm:t>
    </dgm:pt>
    <dgm:pt modelId="{6FF4A820-81A8-459A-9CB7-5EBAB0B34711}" type="parTrans" cxnId="{A1598DE8-70BA-4383-B6EA-91DD6F0FCFD1}">
      <dgm:prSet/>
      <dgm:spPr/>
      <dgm:t>
        <a:bodyPr/>
        <a:lstStyle/>
        <a:p>
          <a:endParaRPr lang="en-GB"/>
        </a:p>
      </dgm:t>
    </dgm:pt>
    <dgm:pt modelId="{D1F069AE-AA83-40E5-8FC9-71446AAF9E23}" type="sibTrans" cxnId="{A1598DE8-70BA-4383-B6EA-91DD6F0FCFD1}">
      <dgm:prSet/>
      <dgm:spPr/>
      <dgm:t>
        <a:bodyPr/>
        <a:lstStyle/>
        <a:p>
          <a:endParaRPr lang="en-GB"/>
        </a:p>
      </dgm:t>
    </dgm:pt>
    <dgm:pt modelId="{26D2D337-3CDB-41D7-948A-A8B7FE30EEF4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Joint development in rapid cycles</a:t>
          </a:r>
          <a:endParaRPr lang="en-GB" b="1" dirty="0">
            <a:latin typeface="Arial" pitchFamily="34" charset="0"/>
            <a:cs typeface="Arial" pitchFamily="34" charset="0"/>
          </a:endParaRPr>
        </a:p>
      </dgm:t>
    </dgm:pt>
    <dgm:pt modelId="{94906BA2-229C-4665-8EC5-0A453F97D708}" type="parTrans" cxnId="{FCF7F996-D76B-487D-AFDD-0709596EF3D2}">
      <dgm:prSet/>
      <dgm:spPr/>
      <dgm:t>
        <a:bodyPr/>
        <a:lstStyle/>
        <a:p>
          <a:endParaRPr lang="en-GB"/>
        </a:p>
      </dgm:t>
    </dgm:pt>
    <dgm:pt modelId="{8482ED8E-2B46-4DDB-A82A-4911DC8F8BC5}" type="sibTrans" cxnId="{FCF7F996-D76B-487D-AFDD-0709596EF3D2}">
      <dgm:prSet/>
      <dgm:spPr/>
      <dgm:t>
        <a:bodyPr/>
        <a:lstStyle/>
        <a:p>
          <a:endParaRPr lang="en-GB"/>
        </a:p>
      </dgm:t>
    </dgm:pt>
    <dgm:pt modelId="{23FC3C51-71D7-473F-AF06-E0C9A2689995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Test prototypes in CERN environment</a:t>
          </a:r>
          <a:endParaRPr lang="en-GB" b="1" dirty="0">
            <a:latin typeface="Arial" pitchFamily="34" charset="0"/>
            <a:cs typeface="Arial" pitchFamily="34" charset="0"/>
          </a:endParaRPr>
        </a:p>
      </dgm:t>
    </dgm:pt>
    <dgm:pt modelId="{9B0B9BEE-4B1D-4867-BD63-816F46354428}" type="parTrans" cxnId="{EF6FCA6F-F36F-488F-A4D0-EB63114C0537}">
      <dgm:prSet/>
      <dgm:spPr/>
      <dgm:t>
        <a:bodyPr/>
        <a:lstStyle/>
        <a:p>
          <a:endParaRPr lang="en-GB"/>
        </a:p>
      </dgm:t>
    </dgm:pt>
    <dgm:pt modelId="{C64AAE0C-ADCA-4E6D-84BB-0C082034C509}" type="sibTrans" cxnId="{EF6FCA6F-F36F-488F-A4D0-EB63114C0537}">
      <dgm:prSet/>
      <dgm:spPr/>
      <dgm:t>
        <a:bodyPr/>
        <a:lstStyle/>
        <a:p>
          <a:endParaRPr lang="en-GB"/>
        </a:p>
      </dgm:t>
    </dgm:pt>
    <dgm:pt modelId="{D3605700-EB02-4C3D-A57F-D3BD800AEDB5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Produce advanced products and services</a:t>
          </a:r>
          <a:endParaRPr lang="en-GB" b="1" dirty="0">
            <a:latin typeface="Arial" pitchFamily="34" charset="0"/>
            <a:cs typeface="Arial" pitchFamily="34" charset="0"/>
          </a:endParaRPr>
        </a:p>
      </dgm:t>
    </dgm:pt>
    <dgm:pt modelId="{85BC3A04-941C-4749-A999-84B764734E60}" type="parTrans" cxnId="{30AFE5FC-23F4-475A-B028-B3301BF6E7BA}">
      <dgm:prSet/>
      <dgm:spPr/>
      <dgm:t>
        <a:bodyPr/>
        <a:lstStyle/>
        <a:p>
          <a:endParaRPr lang="en-GB"/>
        </a:p>
      </dgm:t>
    </dgm:pt>
    <dgm:pt modelId="{9C1419CE-4F6B-4F59-A47E-1A9043B2ECD0}" type="sibTrans" cxnId="{30AFE5FC-23F4-475A-B028-B3301BF6E7BA}">
      <dgm:prSet/>
      <dgm:spPr/>
      <dgm:t>
        <a:bodyPr/>
        <a:lstStyle/>
        <a:p>
          <a:endParaRPr lang="en-GB"/>
        </a:p>
      </dgm:t>
    </dgm:pt>
    <dgm:pt modelId="{3FB1E1E9-D74A-47A4-8876-C60B2B36D854}" type="pres">
      <dgm:prSet presAssocID="{9B6FDEDF-2302-4432-8BCB-47FAB92148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C5FAB17-AEE9-432D-9F56-F33CE9C13AC6}" type="pres">
      <dgm:prSet presAssocID="{11B71584-4D5B-40BA-A2E5-AAC98221798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0F19D8-792B-4BD2-8C8E-C59D0AE034F2}" type="pres">
      <dgm:prSet presAssocID="{E90C2F61-9559-48DB-9A93-66CB1C5493FD}" presName="sibTrans" presStyleLbl="sibTrans2D1" presStyleIdx="0" presStyleCnt="5"/>
      <dgm:spPr/>
      <dgm:t>
        <a:bodyPr/>
        <a:lstStyle/>
        <a:p>
          <a:endParaRPr lang="en-GB"/>
        </a:p>
      </dgm:t>
    </dgm:pt>
    <dgm:pt modelId="{4D91E4C4-D40B-46D7-A7CE-003203A85235}" type="pres">
      <dgm:prSet presAssocID="{E90C2F61-9559-48DB-9A93-66CB1C5493FD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7390AF69-C33F-46BF-BDF0-7960CB66C566}" type="pres">
      <dgm:prSet presAssocID="{42196E33-8ED6-449E-B7D0-A743E9848C89}" presName="node" presStyleLbl="node1" presStyleIdx="1" presStyleCnt="5" custRadScaleRad="119186" custRadScaleInc="70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2C3CBD-97A1-4011-9216-8171B3507965}" type="pres">
      <dgm:prSet presAssocID="{D1F069AE-AA83-40E5-8FC9-71446AAF9E23}" presName="sibTrans" presStyleLbl="sibTrans2D1" presStyleIdx="1" presStyleCnt="5"/>
      <dgm:spPr/>
      <dgm:t>
        <a:bodyPr/>
        <a:lstStyle/>
        <a:p>
          <a:endParaRPr lang="en-GB"/>
        </a:p>
      </dgm:t>
    </dgm:pt>
    <dgm:pt modelId="{A830A311-D6AB-407F-A920-55AEAEE94942}" type="pres">
      <dgm:prSet presAssocID="{D1F069AE-AA83-40E5-8FC9-71446AAF9E23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20D0FC91-C6DF-48FD-AB8B-BFDDD45E3C29}" type="pres">
      <dgm:prSet presAssocID="{26D2D337-3CDB-41D7-948A-A8B7FE30EEF4}" presName="node" presStyleLbl="node1" presStyleIdx="2" presStyleCnt="5" custRadScaleRad="80673" custRadScaleInc="-279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19040F-29B4-433A-BE59-A45A31FF5741}" type="pres">
      <dgm:prSet presAssocID="{8482ED8E-2B46-4DDB-A82A-4911DC8F8BC5}" presName="sibTrans" presStyleLbl="sibTrans2D1" presStyleIdx="2" presStyleCnt="5"/>
      <dgm:spPr/>
      <dgm:t>
        <a:bodyPr/>
        <a:lstStyle/>
        <a:p>
          <a:endParaRPr lang="en-GB"/>
        </a:p>
      </dgm:t>
    </dgm:pt>
    <dgm:pt modelId="{45BBF821-6869-46AC-90A5-7E1E399A5194}" type="pres">
      <dgm:prSet presAssocID="{8482ED8E-2B46-4DDB-A82A-4911DC8F8BC5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E5B9CCDF-F5C2-4054-AAA7-A6D3E3554CEF}" type="pres">
      <dgm:prSet presAssocID="{23FC3C51-71D7-473F-AF06-E0C9A2689995}" presName="node" presStyleLbl="node1" presStyleIdx="3" presStyleCnt="5" custRadScaleRad="78841" custRadScaleInc="243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13AF3F-7C50-4EBE-B545-6EBB68AF1041}" type="pres">
      <dgm:prSet presAssocID="{C64AAE0C-ADCA-4E6D-84BB-0C082034C509}" presName="sibTrans" presStyleLbl="sibTrans2D1" presStyleIdx="3" presStyleCnt="5"/>
      <dgm:spPr/>
      <dgm:t>
        <a:bodyPr/>
        <a:lstStyle/>
        <a:p>
          <a:endParaRPr lang="en-GB"/>
        </a:p>
      </dgm:t>
    </dgm:pt>
    <dgm:pt modelId="{3EF8B73B-1256-43B3-A8A9-74D7109B75B8}" type="pres">
      <dgm:prSet presAssocID="{C64AAE0C-ADCA-4E6D-84BB-0C082034C509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10457B1B-F97B-4A6F-A6C9-F656A4721C3E}" type="pres">
      <dgm:prSet presAssocID="{D3605700-EB02-4C3D-A57F-D3BD800AEDB5}" presName="node" presStyleLbl="node1" presStyleIdx="4" presStyleCnt="5" custRadScaleRad="121684" custRadScaleInc="-79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F60AA9-5C09-45C1-B20C-F3ED18204944}" type="pres">
      <dgm:prSet presAssocID="{9C1419CE-4F6B-4F59-A47E-1A9043B2ECD0}" presName="sibTrans" presStyleLbl="sibTrans2D1" presStyleIdx="4" presStyleCnt="5"/>
      <dgm:spPr/>
      <dgm:t>
        <a:bodyPr/>
        <a:lstStyle/>
        <a:p>
          <a:endParaRPr lang="en-GB"/>
        </a:p>
      </dgm:t>
    </dgm:pt>
    <dgm:pt modelId="{51C6BECF-A4B7-45AA-B3D7-B786FEFB888D}" type="pres">
      <dgm:prSet presAssocID="{9C1419CE-4F6B-4F59-A47E-1A9043B2ECD0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FCF7F996-D76B-487D-AFDD-0709596EF3D2}" srcId="{9B6FDEDF-2302-4432-8BCB-47FAB92148BC}" destId="{26D2D337-3CDB-41D7-948A-A8B7FE30EEF4}" srcOrd="2" destOrd="0" parTransId="{94906BA2-229C-4665-8EC5-0A453F97D708}" sibTransId="{8482ED8E-2B46-4DDB-A82A-4911DC8F8BC5}"/>
    <dgm:cxn modelId="{CDB0340A-FF56-4FDF-894C-00D63EEE3F48}" type="presOf" srcId="{8482ED8E-2B46-4DDB-A82A-4911DC8F8BC5}" destId="{45BBF821-6869-46AC-90A5-7E1E399A5194}" srcOrd="1" destOrd="0" presId="urn:microsoft.com/office/officeart/2005/8/layout/cycle2"/>
    <dgm:cxn modelId="{EF6FCA6F-F36F-488F-A4D0-EB63114C0537}" srcId="{9B6FDEDF-2302-4432-8BCB-47FAB92148BC}" destId="{23FC3C51-71D7-473F-AF06-E0C9A2689995}" srcOrd="3" destOrd="0" parTransId="{9B0B9BEE-4B1D-4867-BD63-816F46354428}" sibTransId="{C64AAE0C-ADCA-4E6D-84BB-0C082034C509}"/>
    <dgm:cxn modelId="{A1598DE8-70BA-4383-B6EA-91DD6F0FCFD1}" srcId="{9B6FDEDF-2302-4432-8BCB-47FAB92148BC}" destId="{42196E33-8ED6-449E-B7D0-A743E9848C89}" srcOrd="1" destOrd="0" parTransId="{6FF4A820-81A8-459A-9CB7-5EBAB0B34711}" sibTransId="{D1F069AE-AA83-40E5-8FC9-71446AAF9E23}"/>
    <dgm:cxn modelId="{063A7AC4-F90F-4DAF-8BB5-BCF8D9D17B51}" type="presOf" srcId="{9C1419CE-4F6B-4F59-A47E-1A9043B2ECD0}" destId="{51C6BECF-A4B7-45AA-B3D7-B786FEFB888D}" srcOrd="1" destOrd="0" presId="urn:microsoft.com/office/officeart/2005/8/layout/cycle2"/>
    <dgm:cxn modelId="{F3778293-181C-467A-BFC1-82037FA7D19B}" type="presOf" srcId="{8482ED8E-2B46-4DDB-A82A-4911DC8F8BC5}" destId="{C819040F-29B4-433A-BE59-A45A31FF5741}" srcOrd="0" destOrd="0" presId="urn:microsoft.com/office/officeart/2005/8/layout/cycle2"/>
    <dgm:cxn modelId="{CF481E41-2834-4FE1-8DEF-5CBF99D89936}" srcId="{9B6FDEDF-2302-4432-8BCB-47FAB92148BC}" destId="{11B71584-4D5B-40BA-A2E5-AAC982217986}" srcOrd="0" destOrd="0" parTransId="{EABA620D-00DC-4231-903E-FDD1C07163F9}" sibTransId="{E90C2F61-9559-48DB-9A93-66CB1C5493FD}"/>
    <dgm:cxn modelId="{16DF3DC5-B972-42EE-874C-963E3557E7E9}" type="presOf" srcId="{23FC3C51-71D7-473F-AF06-E0C9A2689995}" destId="{E5B9CCDF-F5C2-4054-AAA7-A6D3E3554CEF}" srcOrd="0" destOrd="0" presId="urn:microsoft.com/office/officeart/2005/8/layout/cycle2"/>
    <dgm:cxn modelId="{CC81D813-0CC2-4B1C-98A8-76EEBD3727F5}" type="presOf" srcId="{9B6FDEDF-2302-4432-8BCB-47FAB92148BC}" destId="{3FB1E1E9-D74A-47A4-8876-C60B2B36D854}" srcOrd="0" destOrd="0" presId="urn:microsoft.com/office/officeart/2005/8/layout/cycle2"/>
    <dgm:cxn modelId="{B174EA95-E730-41C8-903E-F7C65EA1A887}" type="presOf" srcId="{D1F069AE-AA83-40E5-8FC9-71446AAF9E23}" destId="{A830A311-D6AB-407F-A920-55AEAEE94942}" srcOrd="1" destOrd="0" presId="urn:microsoft.com/office/officeart/2005/8/layout/cycle2"/>
    <dgm:cxn modelId="{30AFE5FC-23F4-475A-B028-B3301BF6E7BA}" srcId="{9B6FDEDF-2302-4432-8BCB-47FAB92148BC}" destId="{D3605700-EB02-4C3D-A57F-D3BD800AEDB5}" srcOrd="4" destOrd="0" parTransId="{85BC3A04-941C-4749-A999-84B764734E60}" sibTransId="{9C1419CE-4F6B-4F59-A47E-1A9043B2ECD0}"/>
    <dgm:cxn modelId="{752F8200-548A-4393-9493-7F06F82FB171}" type="presOf" srcId="{C64AAE0C-ADCA-4E6D-84BB-0C082034C509}" destId="{3EF8B73B-1256-43B3-A8A9-74D7109B75B8}" srcOrd="1" destOrd="0" presId="urn:microsoft.com/office/officeart/2005/8/layout/cycle2"/>
    <dgm:cxn modelId="{9C5C4D1A-A720-417A-A60B-003C534F6D1F}" type="presOf" srcId="{E90C2F61-9559-48DB-9A93-66CB1C5493FD}" destId="{390F19D8-792B-4BD2-8C8E-C59D0AE034F2}" srcOrd="0" destOrd="0" presId="urn:microsoft.com/office/officeart/2005/8/layout/cycle2"/>
    <dgm:cxn modelId="{4CDC2906-E6F9-464D-9144-50B48326486A}" type="presOf" srcId="{11B71584-4D5B-40BA-A2E5-AAC982217986}" destId="{DC5FAB17-AEE9-432D-9F56-F33CE9C13AC6}" srcOrd="0" destOrd="0" presId="urn:microsoft.com/office/officeart/2005/8/layout/cycle2"/>
    <dgm:cxn modelId="{17E721D3-6462-47FA-9614-3896FB068FA6}" type="presOf" srcId="{42196E33-8ED6-449E-B7D0-A743E9848C89}" destId="{7390AF69-C33F-46BF-BDF0-7960CB66C566}" srcOrd="0" destOrd="0" presId="urn:microsoft.com/office/officeart/2005/8/layout/cycle2"/>
    <dgm:cxn modelId="{5554513B-DF06-42B4-83E6-7279C603601B}" type="presOf" srcId="{26D2D337-3CDB-41D7-948A-A8B7FE30EEF4}" destId="{20D0FC91-C6DF-48FD-AB8B-BFDDD45E3C29}" srcOrd="0" destOrd="0" presId="urn:microsoft.com/office/officeart/2005/8/layout/cycle2"/>
    <dgm:cxn modelId="{3149D44E-1544-4263-A8B1-7305F08EFF75}" type="presOf" srcId="{D3605700-EB02-4C3D-A57F-D3BD800AEDB5}" destId="{10457B1B-F97B-4A6F-A6C9-F656A4721C3E}" srcOrd="0" destOrd="0" presId="urn:microsoft.com/office/officeart/2005/8/layout/cycle2"/>
    <dgm:cxn modelId="{93444C8A-96E6-4628-AE25-66D452463F60}" type="presOf" srcId="{C64AAE0C-ADCA-4E6D-84BB-0C082034C509}" destId="{5913AF3F-7C50-4EBE-B545-6EBB68AF1041}" srcOrd="0" destOrd="0" presId="urn:microsoft.com/office/officeart/2005/8/layout/cycle2"/>
    <dgm:cxn modelId="{20DAA7E3-2E16-44DC-8002-7E4D9C1F40DD}" type="presOf" srcId="{D1F069AE-AA83-40E5-8FC9-71446AAF9E23}" destId="{A62C3CBD-97A1-4011-9216-8171B3507965}" srcOrd="0" destOrd="0" presId="urn:microsoft.com/office/officeart/2005/8/layout/cycle2"/>
    <dgm:cxn modelId="{F56A238D-C927-4976-99C8-07396FC38677}" type="presOf" srcId="{E90C2F61-9559-48DB-9A93-66CB1C5493FD}" destId="{4D91E4C4-D40B-46D7-A7CE-003203A85235}" srcOrd="1" destOrd="0" presId="urn:microsoft.com/office/officeart/2005/8/layout/cycle2"/>
    <dgm:cxn modelId="{50E72050-CFF2-4274-901D-A9AD760FE2AC}" type="presOf" srcId="{9C1419CE-4F6B-4F59-A47E-1A9043B2ECD0}" destId="{60F60AA9-5C09-45C1-B20C-F3ED18204944}" srcOrd="0" destOrd="0" presId="urn:microsoft.com/office/officeart/2005/8/layout/cycle2"/>
    <dgm:cxn modelId="{EC7A930D-D05F-46D6-97EA-FBC550AFEFDB}" type="presParOf" srcId="{3FB1E1E9-D74A-47A4-8876-C60B2B36D854}" destId="{DC5FAB17-AEE9-432D-9F56-F33CE9C13AC6}" srcOrd="0" destOrd="0" presId="urn:microsoft.com/office/officeart/2005/8/layout/cycle2"/>
    <dgm:cxn modelId="{FE934F03-E9BF-4617-8204-CCC38A6AF0B1}" type="presParOf" srcId="{3FB1E1E9-D74A-47A4-8876-C60B2B36D854}" destId="{390F19D8-792B-4BD2-8C8E-C59D0AE034F2}" srcOrd="1" destOrd="0" presId="urn:microsoft.com/office/officeart/2005/8/layout/cycle2"/>
    <dgm:cxn modelId="{39D96475-EDEA-497D-90E1-F7798ECFE5BA}" type="presParOf" srcId="{390F19D8-792B-4BD2-8C8E-C59D0AE034F2}" destId="{4D91E4C4-D40B-46D7-A7CE-003203A85235}" srcOrd="0" destOrd="0" presId="urn:microsoft.com/office/officeart/2005/8/layout/cycle2"/>
    <dgm:cxn modelId="{06AFFC9C-F3FB-48B7-A992-B914B2195DC7}" type="presParOf" srcId="{3FB1E1E9-D74A-47A4-8876-C60B2B36D854}" destId="{7390AF69-C33F-46BF-BDF0-7960CB66C566}" srcOrd="2" destOrd="0" presId="urn:microsoft.com/office/officeart/2005/8/layout/cycle2"/>
    <dgm:cxn modelId="{46968C31-096F-4EE8-BDD3-72D5A95023B7}" type="presParOf" srcId="{3FB1E1E9-D74A-47A4-8876-C60B2B36D854}" destId="{A62C3CBD-97A1-4011-9216-8171B3507965}" srcOrd="3" destOrd="0" presId="urn:microsoft.com/office/officeart/2005/8/layout/cycle2"/>
    <dgm:cxn modelId="{69A8B119-B039-42B3-964D-93505E9DA50F}" type="presParOf" srcId="{A62C3CBD-97A1-4011-9216-8171B3507965}" destId="{A830A311-D6AB-407F-A920-55AEAEE94942}" srcOrd="0" destOrd="0" presId="urn:microsoft.com/office/officeart/2005/8/layout/cycle2"/>
    <dgm:cxn modelId="{A70C40D4-EB74-4B06-A9FE-68E9FA4FBF3C}" type="presParOf" srcId="{3FB1E1E9-D74A-47A4-8876-C60B2B36D854}" destId="{20D0FC91-C6DF-48FD-AB8B-BFDDD45E3C29}" srcOrd="4" destOrd="0" presId="urn:microsoft.com/office/officeart/2005/8/layout/cycle2"/>
    <dgm:cxn modelId="{7A5302EA-78B2-4671-A4F5-63DDF01F0101}" type="presParOf" srcId="{3FB1E1E9-D74A-47A4-8876-C60B2B36D854}" destId="{C819040F-29B4-433A-BE59-A45A31FF5741}" srcOrd="5" destOrd="0" presId="urn:microsoft.com/office/officeart/2005/8/layout/cycle2"/>
    <dgm:cxn modelId="{2DE8965D-3D77-4209-9D90-27EF24F32084}" type="presParOf" srcId="{C819040F-29B4-433A-BE59-A45A31FF5741}" destId="{45BBF821-6869-46AC-90A5-7E1E399A5194}" srcOrd="0" destOrd="0" presId="urn:microsoft.com/office/officeart/2005/8/layout/cycle2"/>
    <dgm:cxn modelId="{7D7364FD-59CC-4C05-BF90-C73C3F2F0092}" type="presParOf" srcId="{3FB1E1E9-D74A-47A4-8876-C60B2B36D854}" destId="{E5B9CCDF-F5C2-4054-AAA7-A6D3E3554CEF}" srcOrd="6" destOrd="0" presId="urn:microsoft.com/office/officeart/2005/8/layout/cycle2"/>
    <dgm:cxn modelId="{BEC79466-F936-4F81-9D7B-71E5B6DCB6D7}" type="presParOf" srcId="{3FB1E1E9-D74A-47A4-8876-C60B2B36D854}" destId="{5913AF3F-7C50-4EBE-B545-6EBB68AF1041}" srcOrd="7" destOrd="0" presId="urn:microsoft.com/office/officeart/2005/8/layout/cycle2"/>
    <dgm:cxn modelId="{3AB4657D-8DBD-4BF0-A1B7-9244A8CC93A7}" type="presParOf" srcId="{5913AF3F-7C50-4EBE-B545-6EBB68AF1041}" destId="{3EF8B73B-1256-43B3-A8A9-74D7109B75B8}" srcOrd="0" destOrd="0" presId="urn:microsoft.com/office/officeart/2005/8/layout/cycle2"/>
    <dgm:cxn modelId="{406271AA-0E68-417A-8EEA-2932632DA783}" type="presParOf" srcId="{3FB1E1E9-D74A-47A4-8876-C60B2B36D854}" destId="{10457B1B-F97B-4A6F-A6C9-F656A4721C3E}" srcOrd="8" destOrd="0" presId="urn:microsoft.com/office/officeart/2005/8/layout/cycle2"/>
    <dgm:cxn modelId="{D69582B5-740C-4C27-92A3-C1B105DA769F}" type="presParOf" srcId="{3FB1E1E9-D74A-47A4-8876-C60B2B36D854}" destId="{60F60AA9-5C09-45C1-B20C-F3ED18204944}" srcOrd="9" destOrd="0" presId="urn:microsoft.com/office/officeart/2005/8/layout/cycle2"/>
    <dgm:cxn modelId="{C3456D9D-2861-427E-865E-C0D7B7835350}" type="presParOf" srcId="{60F60AA9-5C09-45C1-B20C-F3ED18204944}" destId="{51C6BECF-A4B7-45AA-B3D7-B786FEFB888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709E4-6072-4206-A09D-57447F962C5E}" type="datetimeFigureOut">
              <a:rPr lang="en-GB" smtClean="0"/>
              <a:t>12/03/2014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327B0-3277-4758-B25E-AA3FDEA5C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99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14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8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23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9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265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757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01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596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853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98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rn.ch/openlab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8024" y="1597819"/>
            <a:ext cx="3888432" cy="11899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of the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8024" y="2914650"/>
            <a:ext cx="3888432" cy="1673324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Conference/Meeting Name</a:t>
            </a:r>
            <a:br>
              <a:rPr lang="en-US" dirty="0" smtClean="0"/>
            </a:br>
            <a:r>
              <a:rPr lang="en-US" dirty="0" smtClean="0"/>
              <a:t>Author 1 First and Family Names</a:t>
            </a:r>
            <a:br>
              <a:rPr lang="en-US" dirty="0" smtClean="0"/>
            </a:br>
            <a:r>
              <a:rPr lang="en-US" dirty="0" smtClean="0"/>
              <a:t>Author 2 First and Family Names</a:t>
            </a:r>
            <a:br>
              <a:rPr lang="en-US" dirty="0" smtClean="0"/>
            </a:br>
            <a:r>
              <a:rPr lang="en-US" dirty="0" smtClean="0"/>
              <a:t>Etc.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403350" y="2931790"/>
            <a:ext cx="2376488" cy="158464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xx/xx/2014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29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CERN openlab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1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CERN openlab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67544" y="1161535"/>
            <a:ext cx="3959994" cy="342634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CERN openlab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8313" y="1203325"/>
            <a:ext cx="3959225" cy="33845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4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9872" y="1151335"/>
            <a:ext cx="5266929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19872" y="1631156"/>
            <a:ext cx="5266929" cy="2963466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CERN openlab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1164542"/>
            <a:ext cx="3132138" cy="5762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1876384"/>
            <a:ext cx="3132138" cy="5762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0" y="2588226"/>
            <a:ext cx="3132138" cy="5762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3300068"/>
            <a:ext cx="3132138" cy="5762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0" y="4011910"/>
            <a:ext cx="3132138" cy="5762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81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CERN openlab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678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CERN openlab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08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CERN openlab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77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CERN openlab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2555776" y="1995686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b="0" dirty="0" smtClean="0"/>
              <a:t>Questions?</a:t>
            </a:r>
            <a:endParaRPr lang="en-GB" sz="4400" b="0" dirty="0"/>
          </a:p>
        </p:txBody>
      </p:sp>
    </p:spTree>
    <p:extLst>
      <p:ext uri="{BB962C8B-B14F-4D97-AF65-F5344CB8AC3E}">
        <p14:creationId xmlns:p14="http://schemas.microsoft.com/office/powerpoint/2010/main" val="170628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CERN openlab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205898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 smtClean="0">
                <a:hlinkClick r:id="rId2"/>
              </a:rPr>
              <a:t>www.cern.ch/openlab</a:t>
            </a:r>
            <a:r>
              <a:rPr lang="fr-CH" sz="3200" dirty="0" smtClean="0"/>
              <a:t> </a:t>
            </a:r>
            <a:r>
              <a:rPr lang="en-GB" sz="3200" baseline="0" dirty="0" smtClean="0"/>
              <a:t> </a:t>
            </a:r>
            <a:endParaRPr lang="fr-CH" sz="3200" dirty="0" smtClean="0"/>
          </a:p>
        </p:txBody>
      </p:sp>
    </p:spTree>
    <p:extLst>
      <p:ext uri="{BB962C8B-B14F-4D97-AF65-F5344CB8AC3E}">
        <p14:creationId xmlns:p14="http://schemas.microsoft.com/office/powerpoint/2010/main" val="2661132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CERN openlab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 descr="\\cern.ch\dfs\Departments\IT\Projects\openlab\03 Communication\Templates\NEW-TEMPLATE\NEW\GetInTouc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063"/>
            <a:ext cx="4248471" cy="482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63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04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156176" y="5004126"/>
            <a:ext cx="252028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CH" sz="800" i="1" dirty="0" smtClean="0">
                <a:solidFill>
                  <a:schemeClr val="bg2"/>
                </a:solidFill>
              </a:rPr>
              <a:t>Background image: Shutterstock</a:t>
            </a:r>
            <a:endParaRPr lang="en-GB" sz="8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0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156176" y="5004126"/>
            <a:ext cx="252028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CH" sz="800" i="1" dirty="0" smtClean="0">
                <a:solidFill>
                  <a:schemeClr val="bg2"/>
                </a:solidFill>
              </a:rPr>
              <a:t>Background image: Shutterstock</a:t>
            </a:r>
            <a:endParaRPr lang="en-GB" sz="8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5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286000" y="1143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CERN: A UNIQUE ENVIRONMENT</a:t>
            </a:r>
          </a:p>
          <a:p>
            <a:r>
              <a:rPr lang="fr-CH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PUSH TECHNOLOGIES </a:t>
            </a:r>
          </a:p>
          <a:p>
            <a:r>
              <a:rPr lang="fr-CH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THEIR LIMITS</a:t>
            </a:r>
            <a:endParaRPr lang="en-GB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5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58447334"/>
              </p:ext>
            </p:extLst>
          </p:nvPr>
        </p:nvGraphicFramePr>
        <p:xfrm>
          <a:off x="2689448" y="1016124"/>
          <a:ext cx="7283152" cy="328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1331640" y="3653611"/>
            <a:ext cx="1741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0" i="1" dirty="0" smtClean="0">
                <a:solidFill>
                  <a:schemeClr val="bg2"/>
                </a:solidFill>
                <a:latin typeface="+mj-lt"/>
              </a:rPr>
              <a:t>CERN openlab 10th Birthday Celebration on 3 May 2011</a:t>
            </a:r>
            <a:endParaRPr lang="en-GB" sz="1200" b="0" i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027" name="Picture 3" descr="\\cern.ch\dfs\Users\m\MLEJEUNE\Desktop\php7OA8oqAM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54" y="1522561"/>
            <a:ext cx="1393553" cy="210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403648" y="34314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200" b="1" dirty="0" smtClean="0">
                <a:latin typeface="+mj-lt"/>
              </a:rPr>
              <a:t>CERN openlab History</a:t>
            </a:r>
            <a:endParaRPr lang="en-GB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276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CERN openlab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565115" y="1275606"/>
            <a:ext cx="1399373" cy="3112827"/>
            <a:chOff x="7565115" y="1187115"/>
            <a:chExt cx="1171913" cy="2854511"/>
          </a:xfrm>
        </p:grpSpPr>
        <p:pic>
          <p:nvPicPr>
            <p:cNvPr id="7" name="Picture 2" descr="\\cern.ch\dfs\Departments\IT\Projects\openlab\03 Communication\Print\Posters\Sponsors and contributors poster\July2013\CERN_openlab_poster_July_2013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10" t="26635" b="5544"/>
            <a:stretch/>
          </p:blipFill>
          <p:spPr bwMode="auto">
            <a:xfrm>
              <a:off x="7565115" y="1491630"/>
              <a:ext cx="1171913" cy="2549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\\cern.ch\dfs\Departments\IT\Projects\openlab\03 Communication\Print\Posters\Sponsors and contributors poster\July2013\CERN_openlab_poster_July_2013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10" t="5844" b="86499"/>
            <a:stretch/>
          </p:blipFill>
          <p:spPr bwMode="auto">
            <a:xfrm>
              <a:off x="7565115" y="1187115"/>
              <a:ext cx="1171913" cy="287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1403648" y="34314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200" b="1" dirty="0" smtClean="0">
                <a:latin typeface="+mj-lt"/>
              </a:rPr>
              <a:t>CERN openlab in a Nutshell</a:t>
            </a:r>
            <a:endParaRPr lang="en-GB" sz="3200" b="1" dirty="0">
              <a:latin typeface="+mj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03648" y="1203598"/>
            <a:ext cx="59766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science – industry partnership to drive R&amp;D and innovation with over a decade of success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Evaluate state-of-the-art technologies in a challenging environment and improve them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Test in a research environment today what will be used in many business sectors tomorrow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Train next generation of engineers/employees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>
                  <a:lumMod val="50000"/>
                  <a:lumOff val="50000"/>
                </a:srgbClr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Disseminate results and outreach to new audiences</a:t>
            </a:r>
          </a:p>
        </p:txBody>
      </p:sp>
    </p:spTree>
    <p:extLst>
      <p:ext uri="{BB962C8B-B14F-4D97-AF65-F5344CB8AC3E}">
        <p14:creationId xmlns:p14="http://schemas.microsoft.com/office/powerpoint/2010/main" val="241008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CERN openlab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6" name="Diagram 5"/>
          <p:cNvGraphicFramePr/>
          <p:nvPr userDrawn="1">
            <p:extLst>
              <p:ext uri="{D42A27DB-BD31-4B8C-83A1-F6EECF244321}">
                <p14:modId xmlns:p14="http://schemas.microsoft.com/office/powerpoint/2010/main" val="2096963802"/>
              </p:ext>
            </p:extLst>
          </p:nvPr>
        </p:nvGraphicFramePr>
        <p:xfrm>
          <a:off x="1524000" y="771550"/>
          <a:ext cx="5856312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403648" y="4050434"/>
            <a:ext cx="6336704" cy="778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 public-private partnership between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the research community and industry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403648" y="34314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200" b="1" dirty="0" smtClean="0">
                <a:latin typeface="+mj-lt"/>
              </a:rPr>
              <a:t>Virtuous Cycle</a:t>
            </a:r>
            <a:endParaRPr lang="en-GB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2189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427733"/>
            <a:ext cx="7283152" cy="21668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CERN openlab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403350" y="1276350"/>
            <a:ext cx="7272338" cy="93503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21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CERN openlab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58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xx/xx/2014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CERN openlab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7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205978"/>
            <a:ext cx="72831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48" y="1200151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smtClean="0"/>
              <a:t>xx/xx/2014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808" y="4767263"/>
            <a:ext cx="3456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CH" dirty="0" smtClean="0"/>
              <a:t>First Name and </a:t>
            </a:r>
            <a:r>
              <a:rPr lang="fr-CH" dirty="0" err="1" smtClean="0"/>
              <a:t>Family</a:t>
            </a:r>
            <a:r>
              <a:rPr lang="fr-CH" dirty="0" smtClean="0"/>
              <a:t> Name – 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4EB1264-2DC2-4921-94A1-13F831F55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12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73" r:id="rId4"/>
    <p:sldLayoutId id="2147483670" r:id="rId5"/>
    <p:sldLayoutId id="2147483674" r:id="rId6"/>
    <p:sldLayoutId id="2147483661" r:id="rId7"/>
    <p:sldLayoutId id="2147483651" r:id="rId8"/>
    <p:sldLayoutId id="2147483652" r:id="rId9"/>
    <p:sldLayoutId id="2147483653" r:id="rId10"/>
    <p:sldLayoutId id="2147483660" r:id="rId11"/>
    <p:sldLayoutId id="2147483671" r:id="rId12"/>
    <p:sldLayoutId id="2147483669" r:id="rId13"/>
    <p:sldLayoutId id="2147483654" r:id="rId14"/>
    <p:sldLayoutId id="2147483655" r:id="rId15"/>
    <p:sldLayoutId id="2147483657" r:id="rId16"/>
    <p:sldLayoutId id="2147483662" r:id="rId17"/>
    <p:sldLayoutId id="2147483664" r:id="rId18"/>
    <p:sldLayoutId id="2147483663" r:id="rId19"/>
    <p:sldLayoutId id="2147483665" r:id="rId20"/>
    <p:sldLayoutId id="2147483666" r:id="rId21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rgbClr val="22226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150000"/>
        <a:buFont typeface="Arial" panose="020B0604020202020204" pitchFamily="34" charset="0"/>
        <a:buChar char="›"/>
        <a:defRPr sz="2800" b="1" kern="1200">
          <a:solidFill>
            <a:srgbClr val="22226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rgbClr val="22226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̵"/>
        <a:defRPr sz="2400" kern="1200">
          <a:solidFill>
            <a:srgbClr val="22226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rgbClr val="22226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∙"/>
        <a:defRPr sz="1600" kern="1200">
          <a:solidFill>
            <a:srgbClr val="2222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597819"/>
            <a:ext cx="6480720" cy="118995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Επίσκεψη ελλήνων μαθητών στο</a:t>
            </a:r>
            <a:br>
              <a:rPr lang="el-GR" dirty="0" smtClean="0"/>
            </a:br>
            <a:r>
              <a:rPr lang="en-GB" dirty="0" smtClean="0"/>
              <a:t>CERN openlab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Αράμ Σαντογίδης</a:t>
            </a:r>
          </a:p>
          <a:p>
            <a:r>
              <a:rPr lang="el-GR" dirty="0"/>
              <a:t>Ιωάννης Γεωργόπουλος</a:t>
            </a:r>
          </a:p>
          <a:p>
            <a:r>
              <a:rPr lang="el-GR" dirty="0"/>
              <a:t>Γεώργιος Μπιζές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12/03/2014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3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cs typeface="Arial"/>
              </a:rPr>
              <a:t>Τί έχω </a:t>
            </a:r>
            <a:r>
              <a:rPr lang="el-GR" dirty="0">
                <a:latin typeface="Arial"/>
                <a:cs typeface="Arial"/>
              </a:rPr>
              <a:t>κάνει στο </a:t>
            </a:r>
            <a:r>
              <a:rPr lang="en-GB" dirty="0">
                <a:cs typeface="Arial"/>
              </a:rPr>
              <a:t>openlab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Benchmarks: Πώς αποδίδουν διαφορετικοί επεξεργαστές σε εφαρμογές και προσωμοιώσεις φυσικής;</a:t>
            </a:r>
          </a:p>
          <a:p>
            <a:r>
              <a:rPr lang="el-GR" dirty="0">
                <a:latin typeface="Arial"/>
                <a:cs typeface="Arial"/>
              </a:rPr>
              <a:t>Συγκρίσεις μεταξύ σύγχρονων x86 αρχιτεκτονικών, μεταξύ τους και με Xeon Phi</a:t>
            </a:r>
            <a:endParaRPr lang="en-GB" dirty="0"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12/03/2014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08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cs typeface="Arial"/>
              </a:rPr>
              <a:t>Τί έχω κάνει στο openlab (2)</a:t>
            </a:r>
            <a:endParaRPr lang="en-US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>
                <a:latin typeface="Arial"/>
                <a:cs typeface="Arial"/>
              </a:rPr>
              <a:t>Συμμετοχή σε ανάπτυξη πειραματικού λογισμικού για την προσωμοίωση της διάβασης σωματιδιών μέσα από ύλη (στο κομμάτι της γεωμετρίας)</a:t>
            </a:r>
            <a:endParaRPr lang="en-US">
              <a:latin typeface="Arial"/>
              <a:cs typeface="Arial"/>
            </a:endParaRPr>
          </a:p>
          <a:p>
            <a:r>
              <a:rPr lang="el-GR">
                <a:cs typeface="Arial"/>
              </a:rPr>
              <a:t>Σκοπός η χρήση των δυνατοτήτων των σύγχρονων υπολογιστών για βελτίωση της απόδοσης (χρήση vectorization και πολλών πυρήνων)</a:t>
            </a:r>
            <a:endParaRPr lang="en-US"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12/03/2014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05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cs typeface="Arial"/>
              </a:rPr>
              <a:t>Τί έχω κάνει στο openlab (3)</a:t>
            </a:r>
            <a:endParaRPr lang="en-US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>
                <a:latin typeface="Arial"/>
                <a:cs typeface="Arial"/>
              </a:rPr>
              <a:t>Πειραματισμός με σύγχρονα features επεξεργαστών όπως PMU (performance monitoring unit)</a:t>
            </a:r>
          </a:p>
          <a:p>
            <a:r>
              <a:rPr lang="el-GR">
                <a:latin typeface="Arial"/>
                <a:cs typeface="Arial"/>
              </a:rPr>
              <a:t>Επιτρέπει να κοιτάξουμε τί γίνεται εσωτερικά στον επεξεργαστή κατά την διάρκεια της εκτέλεσης εφαρμογής (cycles, instructions, cache misses)</a:t>
            </a:r>
          </a:p>
          <a:p>
            <a:r>
              <a:rPr lang="el-GR">
                <a:latin typeface="Arial"/>
                <a:cs typeface="Arial"/>
              </a:rPr>
              <a:t>Μέτρησα τί επίπτωση στην απόδοση έχει η χρήση αυτής της λειτουργίας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12/03/2014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470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Αράμ </a:t>
            </a:r>
            <a:r>
              <a:rPr lang="el-GR" dirty="0"/>
              <a:t>Σαντογίδης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Ετών 28</a:t>
            </a:r>
          </a:p>
          <a:p>
            <a:r>
              <a:rPr lang="el-GR" sz="2200" dirty="0" smtClean="0"/>
              <a:t>Απόφοιτος του </a:t>
            </a:r>
            <a:r>
              <a:rPr lang="el-GR" sz="2200" i="1" dirty="0" smtClean="0"/>
              <a:t>Πανεπιστημίου Θεσσαλίας, Τμήμα Μηχανικών Υ/Η Τηλεπικοινωνιών &amp; Δικτύων</a:t>
            </a:r>
          </a:p>
          <a:p>
            <a:r>
              <a:rPr lang="el-GR" sz="2200" dirty="0" smtClean="0"/>
              <a:t>Εργασιακή εμπειρία σε εταιρίες του εξωτερικού (</a:t>
            </a:r>
            <a:r>
              <a:rPr lang="en-GB" sz="2200" dirty="0" err="1" smtClean="0"/>
              <a:t>AvMap</a:t>
            </a:r>
            <a:r>
              <a:rPr lang="en-GB" sz="2200" dirty="0" smtClean="0"/>
              <a:t>, Bell Labs Alcatel-Lucent,</a:t>
            </a:r>
            <a:r>
              <a:rPr lang="el-GR" sz="2200" dirty="0" smtClean="0"/>
              <a:t> ΙΒΜ </a:t>
            </a:r>
            <a:r>
              <a:rPr lang="en-GB" sz="2200" dirty="0" smtClean="0"/>
              <a:t>Ireland</a:t>
            </a:r>
            <a:r>
              <a:rPr lang="el-GR" sz="2200" dirty="0" smtClean="0"/>
              <a:t>)</a:t>
            </a:r>
          </a:p>
          <a:p>
            <a:r>
              <a:rPr lang="el-GR" sz="2200" dirty="0" smtClean="0"/>
              <a:t>Τομέας ενδιαφέροντος:</a:t>
            </a:r>
          </a:p>
          <a:p>
            <a:pPr lvl="1"/>
            <a:r>
              <a:rPr lang="el-GR" sz="1800" dirty="0" smtClean="0"/>
              <a:t>Λογισμικό επιπέδου συστήματος</a:t>
            </a:r>
          </a:p>
          <a:p>
            <a:pPr lvl="1"/>
            <a:r>
              <a:rPr lang="el-GR" sz="1800" dirty="0" smtClean="0"/>
              <a:t>Αρχιτεκτονική υπολογιστών</a:t>
            </a:r>
          </a:p>
          <a:p>
            <a:pPr lvl="1"/>
            <a:r>
              <a:rPr lang="el-GR" sz="1800" dirty="0"/>
              <a:t>Συστήματα Υπολογισμού Υψηλών Επιδόσεων</a:t>
            </a:r>
            <a:endParaRPr lang="el-GR" sz="1800" dirty="0" smtClean="0"/>
          </a:p>
          <a:p>
            <a:endParaRPr lang="el-GR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12/03/2014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3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12/03/2014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29239"/>
            <a:ext cx="6473957" cy="485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1470"/>
            <a:ext cx="7283152" cy="857250"/>
          </a:xfrm>
        </p:spPr>
        <p:txBody>
          <a:bodyPr/>
          <a:lstStyle/>
          <a:p>
            <a:r>
              <a:rPr lang="el-GR" dirty="0" smtClean="0"/>
              <a:t>Σύστημα συλλογής δεδομένων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12/03/2014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15</a:t>
            </a:fld>
            <a:endParaRPr lang="en-GB"/>
          </a:p>
        </p:txBody>
      </p:sp>
      <p:sp>
        <p:nvSpPr>
          <p:cNvPr id="63" name="Flowchart: Direct Access Storage 62"/>
          <p:cNvSpPr/>
          <p:nvPr/>
        </p:nvSpPr>
        <p:spPr>
          <a:xfrm rot="10800000">
            <a:off x="4648255" y="1131591"/>
            <a:ext cx="552092" cy="144016"/>
          </a:xfrm>
          <a:prstGeom prst="flowChartMagneticDrum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Flowchart: Direct Access Storage 63"/>
          <p:cNvSpPr/>
          <p:nvPr/>
        </p:nvSpPr>
        <p:spPr>
          <a:xfrm rot="10800000">
            <a:off x="3389161" y="915566"/>
            <a:ext cx="1421010" cy="576065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lowchart: Direct Access Storage 64"/>
          <p:cNvSpPr/>
          <p:nvPr/>
        </p:nvSpPr>
        <p:spPr>
          <a:xfrm rot="10800000">
            <a:off x="3187571" y="1131591"/>
            <a:ext cx="552092" cy="144016"/>
          </a:xfrm>
          <a:prstGeom prst="flowChartMagneticDrum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Connector 65"/>
          <p:cNvCxnSpPr/>
          <p:nvPr/>
        </p:nvCxnSpPr>
        <p:spPr>
          <a:xfrm>
            <a:off x="3110205" y="1203598"/>
            <a:ext cx="1041616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7" name="Explosion 1 66"/>
          <p:cNvSpPr/>
          <p:nvPr/>
        </p:nvSpPr>
        <p:spPr>
          <a:xfrm>
            <a:off x="4099666" y="994559"/>
            <a:ext cx="457200" cy="457200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4511861" y="1203598"/>
            <a:ext cx="780219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554896" y="677469"/>
            <a:ext cx="133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ΑΝΙΧΝΕΥΤΗΣ</a:t>
            </a:r>
            <a:endParaRPr lang="en-GB" sz="1400" dirty="0"/>
          </a:p>
        </p:txBody>
      </p:sp>
      <p:sp>
        <p:nvSpPr>
          <p:cNvPr id="70" name="Down Arrow 69"/>
          <p:cNvSpPr/>
          <p:nvPr/>
        </p:nvSpPr>
        <p:spPr>
          <a:xfrm>
            <a:off x="3900017" y="1556793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67" y="2789644"/>
            <a:ext cx="720080" cy="72008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3513262" y="2933660"/>
            <a:ext cx="1258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ΠΡΟΣΩΡΙΝΗ ΑΠΟΘΗΚΕΥΣΗ</a:t>
            </a:r>
            <a:endParaRPr lang="en-GB" sz="1200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04" y="2789644"/>
            <a:ext cx="720080" cy="72008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33" y="2141572"/>
            <a:ext cx="566624" cy="39286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3457257" y="2076392"/>
            <a:ext cx="1285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ΑΝΑΓΝΩΣΗ ΔΕΔΟΜΕΝΩΝ</a:t>
            </a:r>
            <a:endParaRPr lang="en-GB" sz="1200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37" y="2141572"/>
            <a:ext cx="566624" cy="392860"/>
          </a:xfrm>
          <a:prstGeom prst="rect">
            <a:avLst/>
          </a:prstGeom>
        </p:spPr>
      </p:pic>
      <p:sp>
        <p:nvSpPr>
          <p:cNvPr id="81" name="Down Arrow 80"/>
          <p:cNvSpPr/>
          <p:nvPr/>
        </p:nvSpPr>
        <p:spPr>
          <a:xfrm>
            <a:off x="3889587" y="2533408"/>
            <a:ext cx="484632" cy="424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22263" y="3822361"/>
            <a:ext cx="470551" cy="47690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59624" y="3838617"/>
            <a:ext cx="470551" cy="47690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55568" y="3815796"/>
            <a:ext cx="470551" cy="476909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3709698" y="3928287"/>
            <a:ext cx="88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ΔΙΚΤΥΟ</a:t>
            </a:r>
          </a:p>
          <a:p>
            <a:pPr algn="ctr"/>
            <a:r>
              <a:rPr lang="en-GB" sz="1200" dirty="0" smtClean="0"/>
              <a:t>(switches)</a:t>
            </a:r>
            <a:endParaRPr lang="en-GB" sz="1200" dirty="0"/>
          </a:p>
        </p:txBody>
      </p:sp>
      <p:sp>
        <p:nvSpPr>
          <p:cNvPr id="89" name="Down Arrow 88"/>
          <p:cNvSpPr/>
          <p:nvPr/>
        </p:nvSpPr>
        <p:spPr>
          <a:xfrm>
            <a:off x="3889587" y="3440585"/>
            <a:ext cx="484632" cy="39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ounded Rectangle 89"/>
          <p:cNvSpPr/>
          <p:nvPr/>
        </p:nvSpPr>
        <p:spPr>
          <a:xfrm>
            <a:off x="5864506" y="3081250"/>
            <a:ext cx="3215864" cy="795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ΦΑΡΜΑ</a:t>
            </a:r>
          </a:p>
          <a:p>
            <a:pPr algn="ctr"/>
            <a:r>
              <a:rPr lang="el-GR" sz="1400" dirty="0" smtClean="0"/>
              <a:t>ΠΟΛΥΠΥΡΙΝΩΝ</a:t>
            </a:r>
          </a:p>
          <a:p>
            <a:pPr algn="ctr"/>
            <a:r>
              <a:rPr lang="el-GR" sz="1400" dirty="0" smtClean="0"/>
              <a:t>ΕΠΕΞΕΡΓΑΣΤΩΝ</a:t>
            </a:r>
            <a:endParaRPr lang="en-GB" sz="1400" dirty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79829" y="3362590"/>
            <a:ext cx="767158" cy="155989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12160" y="3400825"/>
            <a:ext cx="767158" cy="15598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12160" y="3181576"/>
            <a:ext cx="767158" cy="155989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72400" y="3151054"/>
            <a:ext cx="767158" cy="15598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12160" y="3634493"/>
            <a:ext cx="767158" cy="155989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79829" y="3601520"/>
            <a:ext cx="767158" cy="155989"/>
          </a:xfrm>
          <a:prstGeom prst="rect">
            <a:avLst/>
          </a:prstGeom>
        </p:spPr>
      </p:pic>
      <p:sp>
        <p:nvSpPr>
          <p:cNvPr id="99" name="Down Arrow 98"/>
          <p:cNvSpPr/>
          <p:nvPr/>
        </p:nvSpPr>
        <p:spPr>
          <a:xfrm rot="15295981">
            <a:off x="5228182" y="3581814"/>
            <a:ext cx="484632" cy="685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Can 99"/>
          <p:cNvSpPr/>
          <p:nvPr/>
        </p:nvSpPr>
        <p:spPr>
          <a:xfrm>
            <a:off x="6510336" y="1275607"/>
            <a:ext cx="1782198" cy="648072"/>
          </a:xfrm>
          <a:prstGeom prst="can">
            <a:avLst>
              <a:gd name="adj" fmla="val 26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ΑΠΟΘΗΚΗ</a:t>
            </a:r>
          </a:p>
          <a:p>
            <a:pPr algn="ctr"/>
            <a:r>
              <a:rPr lang="el-GR" sz="1400" dirty="0" smtClean="0"/>
              <a:t>ΔΕΔΟΜΕΝΩΝ</a:t>
            </a:r>
            <a:endParaRPr lang="en-GB" sz="1400" dirty="0"/>
          </a:p>
        </p:txBody>
      </p:sp>
      <p:sp>
        <p:nvSpPr>
          <p:cNvPr id="101" name="Down Arrow 100"/>
          <p:cNvSpPr/>
          <p:nvPr/>
        </p:nvSpPr>
        <p:spPr>
          <a:xfrm rot="10800000">
            <a:off x="7230122" y="1995684"/>
            <a:ext cx="484632" cy="961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67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Μεταφορά δεδομένων σε πολυπύρινους επεξεργαστές</a:t>
            </a:r>
            <a:endParaRPr lang="en-GB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25" y="1200150"/>
            <a:ext cx="5100700" cy="33940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12/03/2014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471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211710"/>
            <a:ext cx="7283152" cy="857250"/>
          </a:xfrm>
        </p:spPr>
        <p:txBody>
          <a:bodyPr/>
          <a:lstStyle/>
          <a:p>
            <a:pPr algn="ctr"/>
            <a:r>
              <a:rPr lang="el-GR" dirty="0" smtClean="0"/>
              <a:t>Ευχαριστούμε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12/03/2014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56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2283718"/>
            <a:ext cx="4176464" cy="864096"/>
          </a:xfrm>
        </p:spPr>
        <p:txBody>
          <a:bodyPr/>
          <a:lstStyle/>
          <a:p>
            <a:r>
              <a:rPr lang="el-GR" dirty="0" smtClean="0"/>
              <a:t>Καλώς Ήλθατε!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12/03</a:t>
            </a:r>
            <a:r>
              <a:rPr lang="en-GB" dirty="0" smtClean="0"/>
              <a:t>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08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CERN openlab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Μοναδική σύμπραξη μεταξύ του </a:t>
            </a:r>
            <a:r>
              <a:rPr lang="en-GB" dirty="0" smtClean="0"/>
              <a:t>CERN </a:t>
            </a:r>
            <a:r>
              <a:rPr lang="el-GR" dirty="0" smtClean="0"/>
              <a:t>και διάφορων εταιρειών τεχνολογίας</a:t>
            </a:r>
          </a:p>
          <a:p>
            <a:r>
              <a:rPr lang="el-GR" dirty="0" smtClean="0"/>
              <a:t>Σκοπός: </a:t>
            </a:r>
          </a:p>
          <a:p>
            <a:pPr lvl="1"/>
            <a:r>
              <a:rPr lang="el-GR" dirty="0" smtClean="0"/>
              <a:t>η </a:t>
            </a:r>
            <a:r>
              <a:rPr lang="el-GR" u="sng" dirty="0" smtClean="0"/>
              <a:t>από κοινού έρευνα </a:t>
            </a:r>
            <a:r>
              <a:rPr lang="el-GR" dirty="0" smtClean="0"/>
              <a:t>σε διάφορα τεχνολογικά θέματα</a:t>
            </a:r>
          </a:p>
          <a:p>
            <a:pPr lvl="1"/>
            <a:r>
              <a:rPr lang="el-GR" dirty="0" smtClean="0"/>
              <a:t>Η προώθηση της </a:t>
            </a:r>
            <a:r>
              <a:rPr lang="el-GR" u="sng" dirty="0" smtClean="0"/>
              <a:t>εκπαίδευσης</a:t>
            </a:r>
            <a:r>
              <a:rPr lang="el-GR" dirty="0" smtClean="0"/>
              <a:t> πάνω σε θέματα τεχνολογίας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12/03</a:t>
            </a:r>
            <a:r>
              <a:rPr lang="en-GB" dirty="0" smtClean="0"/>
              <a:t>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78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δική μου ιστορία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707653"/>
            <a:ext cx="7283152" cy="2886969"/>
          </a:xfrm>
        </p:spPr>
        <p:txBody>
          <a:bodyPr/>
          <a:lstStyle/>
          <a:p>
            <a:r>
              <a:rPr lang="el-GR" dirty="0" smtClean="0"/>
              <a:t>Δεν είμαι φυσικός!</a:t>
            </a:r>
          </a:p>
          <a:p>
            <a:pPr lvl="1"/>
            <a:r>
              <a:rPr lang="el-GR" dirty="0" smtClean="0"/>
              <a:t>Θετική κατεύθυνση</a:t>
            </a:r>
            <a:endParaRPr lang="en-GB" dirty="0" smtClean="0"/>
          </a:p>
          <a:p>
            <a:pPr lvl="1"/>
            <a:r>
              <a:rPr lang="el-GR" dirty="0" smtClean="0"/>
              <a:t>Οικονομικό Πανεπιστήμιο Αθηνών</a:t>
            </a:r>
          </a:p>
          <a:p>
            <a:pPr lvl="2"/>
            <a:r>
              <a:rPr lang="el-GR" dirty="0" smtClean="0"/>
              <a:t>Τμήμα διοικητικής επιστήμης και τεχνολογίας</a:t>
            </a:r>
            <a:r>
              <a:rPr lang="en-GB" dirty="0"/>
              <a:t> </a:t>
            </a:r>
            <a:r>
              <a:rPr lang="en-GB" dirty="0" smtClean="0"/>
              <a:t>- Specialisation in Marketing</a:t>
            </a:r>
            <a:endParaRPr lang="el-GR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12/03/2014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3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κάνω στο </a:t>
            </a:r>
            <a:r>
              <a:rPr lang="en-GB" dirty="0" smtClean="0"/>
              <a:t>CERN openlab</a:t>
            </a:r>
            <a:r>
              <a:rPr lang="el-GR" dirty="0" smtClean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200150"/>
            <a:ext cx="7283152" cy="360384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Internship </a:t>
            </a:r>
            <a:r>
              <a:rPr lang="el-GR" dirty="0" smtClean="0"/>
              <a:t>στο Τμήμα  </a:t>
            </a:r>
            <a:r>
              <a:rPr lang="el-GR" dirty="0"/>
              <a:t>Ε</a:t>
            </a:r>
            <a:r>
              <a:rPr lang="el-GR" dirty="0" smtClean="0"/>
              <a:t>ξωτερικής Επικοινωνίας (12 μήνες)</a:t>
            </a:r>
          </a:p>
          <a:p>
            <a:pPr lvl="1"/>
            <a:r>
              <a:rPr lang="el-GR" dirty="0" smtClean="0"/>
              <a:t>Επικοινωνούμε στον κόσμο τι ακριβώς είναι το </a:t>
            </a:r>
            <a:r>
              <a:rPr lang="en-GB" dirty="0" smtClean="0"/>
              <a:t>CERN openlab</a:t>
            </a:r>
            <a:r>
              <a:rPr lang="el-GR" dirty="0"/>
              <a:t> </a:t>
            </a:r>
            <a:r>
              <a:rPr lang="el-GR" dirty="0" smtClean="0"/>
              <a:t>και τα επιτεύγματά του</a:t>
            </a:r>
          </a:p>
          <a:p>
            <a:pPr lvl="1"/>
            <a:r>
              <a:rPr lang="el-GR" dirty="0" smtClean="0"/>
              <a:t>Η επικοινωνία είναι απαραίτητη διότι:</a:t>
            </a:r>
          </a:p>
          <a:p>
            <a:pPr lvl="2"/>
            <a:r>
              <a:rPr lang="el-GR" dirty="0" smtClean="0"/>
              <a:t>Οι εταιρείες-χορηγοί επιθυμούν να προβάλλονται</a:t>
            </a:r>
          </a:p>
          <a:p>
            <a:pPr lvl="2"/>
            <a:r>
              <a:rPr lang="el-GR" dirty="0" smtClean="0"/>
              <a:t>Το </a:t>
            </a:r>
            <a:r>
              <a:rPr lang="en-GB" dirty="0" smtClean="0"/>
              <a:t>CERN </a:t>
            </a:r>
            <a:r>
              <a:rPr lang="el-GR" dirty="0" smtClean="0"/>
              <a:t>προβάλλεται και στον κόσμο της βιομηχανίας λογισμικού</a:t>
            </a:r>
          </a:p>
          <a:p>
            <a:pPr lvl="2"/>
            <a:r>
              <a:rPr lang="el-GR" dirty="0" smtClean="0"/>
              <a:t>Η προώθηση τέτοιων πρωτοβουλιών συνεργασίας ερευνητικών κέντρων και πανεπιστημίων είναι πολύ σημαντικό κομμάτι της στρατηγικής της ΕΕ </a:t>
            </a:r>
            <a:r>
              <a:rPr lang="en-GB" dirty="0" smtClean="0"/>
              <a:t>(Horizon 2020)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12/03/2014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45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Καθημερινότητα στο </a:t>
            </a:r>
            <a:r>
              <a:rPr lang="en-GB" dirty="0" smtClean="0"/>
              <a:t>CERN openlab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Πολυ-πολιτισμικότατο περιβάλλον!</a:t>
            </a:r>
          </a:p>
          <a:p>
            <a:r>
              <a:rPr lang="el-GR" dirty="0" smtClean="0"/>
              <a:t>Ευελιξία (στο ωράριο, στα </a:t>
            </a:r>
            <a:r>
              <a:rPr lang="en-GB" dirty="0" smtClean="0"/>
              <a:t>projects</a:t>
            </a:r>
            <a:r>
              <a:rPr lang="el-GR" dirty="0" smtClean="0"/>
              <a:t>, στις ιδέες)</a:t>
            </a:r>
          </a:p>
          <a:p>
            <a:r>
              <a:rPr lang="el-GR" dirty="0" smtClean="0"/>
              <a:t>Πολλά </a:t>
            </a:r>
            <a:r>
              <a:rPr lang="en-GB" dirty="0" smtClean="0"/>
              <a:t>Workshops – </a:t>
            </a:r>
            <a:r>
              <a:rPr lang="el-GR" dirty="0" smtClean="0"/>
              <a:t>Ενημερωτικές διαλέξεις</a:t>
            </a:r>
          </a:p>
          <a:p>
            <a:r>
              <a:rPr lang="el-GR" dirty="0" smtClean="0"/>
              <a:t>Δυναμικό περιβάλλον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12/03/2014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37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Πώς μπορώ να ξεκινήσω την καριέρα μου στο </a:t>
            </a:r>
            <a:r>
              <a:rPr lang="en-GB" dirty="0" smtClean="0"/>
              <a:t>CERN openlab</a:t>
            </a:r>
            <a:r>
              <a:rPr lang="el-GR" dirty="0" smtClean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Ως φοιτητής</a:t>
            </a:r>
          </a:p>
          <a:p>
            <a:pPr lvl="1"/>
            <a:r>
              <a:rPr lang="el-GR" dirty="0" smtClean="0"/>
              <a:t>2 μήνες μέσω του </a:t>
            </a:r>
            <a:r>
              <a:rPr lang="en-GB" dirty="0" smtClean="0"/>
              <a:t>Summer Student Programme</a:t>
            </a:r>
          </a:p>
          <a:p>
            <a:pPr lvl="1"/>
            <a:r>
              <a:rPr lang="en-GB" dirty="0" smtClean="0"/>
              <a:t>6-14 </a:t>
            </a:r>
            <a:r>
              <a:rPr lang="el-GR" dirty="0" smtClean="0"/>
              <a:t>μήνες</a:t>
            </a:r>
            <a:r>
              <a:rPr lang="en-GB" dirty="0" smtClean="0"/>
              <a:t> Internship</a:t>
            </a:r>
            <a:r>
              <a:rPr lang="el-GR" dirty="0" smtClean="0"/>
              <a:t> ως </a:t>
            </a:r>
            <a:r>
              <a:rPr lang="en-GB" dirty="0" smtClean="0"/>
              <a:t>Technical Student / Administrative Student </a:t>
            </a:r>
          </a:p>
          <a:p>
            <a:r>
              <a:rPr lang="el-GR" dirty="0" smtClean="0"/>
              <a:t>Ως</a:t>
            </a:r>
            <a:r>
              <a:rPr lang="en-GB" dirty="0" smtClean="0"/>
              <a:t> </a:t>
            </a:r>
            <a:r>
              <a:rPr lang="el-GR" dirty="0" smtClean="0"/>
              <a:t>απόφοιτος</a:t>
            </a:r>
          </a:p>
          <a:p>
            <a:pPr lvl="1"/>
            <a:r>
              <a:rPr lang="en-GB" dirty="0" smtClean="0"/>
              <a:t>Fellow (</a:t>
            </a:r>
            <a:r>
              <a:rPr lang="el-GR" dirty="0" smtClean="0"/>
              <a:t>2-3 χρόνια, δουλεύοντας σε συγκεκριμένο </a:t>
            </a:r>
            <a:r>
              <a:rPr lang="en-GB" dirty="0" smtClean="0"/>
              <a:t>project </a:t>
            </a:r>
            <a:r>
              <a:rPr lang="el-GR" dirty="0" smtClean="0"/>
              <a:t>σε συνεργασία με τις εταιρείες</a:t>
            </a:r>
          </a:p>
          <a:p>
            <a:r>
              <a:rPr lang="el-GR" dirty="0" smtClean="0"/>
              <a:t>Ως </a:t>
            </a:r>
            <a:r>
              <a:rPr lang="en-GB" dirty="0" smtClean="0"/>
              <a:t>PhD Student </a:t>
            </a:r>
            <a:r>
              <a:rPr lang="el-GR" dirty="0" smtClean="0"/>
              <a:t>(διδακτορικός φοιτητής)</a:t>
            </a:r>
          </a:p>
          <a:p>
            <a:pPr lvl="1"/>
            <a:r>
              <a:rPr lang="en-GB" dirty="0" smtClean="0"/>
              <a:t>ICE-DIP Programme</a:t>
            </a:r>
            <a:endParaRPr lang="el-G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12/03/2014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12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νέοι, Έλληνες επιστήμονες του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CERN openlab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139701"/>
            <a:ext cx="7283152" cy="2454921"/>
          </a:xfrm>
        </p:spPr>
        <p:txBody>
          <a:bodyPr/>
          <a:lstStyle/>
          <a:p>
            <a:r>
              <a:rPr lang="el-GR" dirty="0"/>
              <a:t>Γεώργιος Μπιζές</a:t>
            </a:r>
          </a:p>
          <a:p>
            <a:r>
              <a:rPr lang="el-GR" dirty="0"/>
              <a:t>Αράμ Σαντογίδης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12/03/2014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6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cs typeface="Arial"/>
              </a:rPr>
              <a:t>Γεώργιος Μπιτζές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22 ετών, προπτυχιακός </a:t>
            </a:r>
            <a:r>
              <a:rPr lang="el-GR" dirty="0">
                <a:latin typeface="Arial"/>
                <a:cs typeface="Arial"/>
              </a:rPr>
              <a:t>στο Τμήμα Πληροφορικής &amp; Τηλεπικοινωνιών στην Αθήνα</a:t>
            </a:r>
          </a:p>
          <a:p>
            <a:endParaRPr lang="el-GR" dirty="0"/>
          </a:p>
          <a:p>
            <a:r>
              <a:rPr lang="el-GR" dirty="0">
                <a:latin typeface="Arial"/>
                <a:cs typeface="Arial"/>
              </a:rPr>
              <a:t>Κύρια ενασχόληση με λογισμικό (προγραμματισμός) και σποραδικά με hardware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12/03/2014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CERN openlab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16066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lCERN_openlab_Template2014_169V1">
  <a:themeElements>
    <a:clrScheme name="CERN openlab">
      <a:dk1>
        <a:srgbClr val="222268"/>
      </a:dk1>
      <a:lt1>
        <a:sysClr val="window" lastClr="FFFFFF"/>
      </a:lt1>
      <a:dk2>
        <a:srgbClr val="222268"/>
      </a:dk2>
      <a:lt2>
        <a:srgbClr val="A5A5A5"/>
      </a:lt2>
      <a:accent1>
        <a:srgbClr val="4F81BD"/>
      </a:accent1>
      <a:accent2>
        <a:srgbClr val="C0504D"/>
      </a:accent2>
      <a:accent3>
        <a:srgbClr val="9BBB59"/>
      </a:accent3>
      <a:accent4>
        <a:srgbClr val="800080"/>
      </a:accent4>
      <a:accent5>
        <a:srgbClr val="4BACC6"/>
      </a:accent5>
      <a:accent6>
        <a:srgbClr val="E36C09"/>
      </a:accent6>
      <a:hlink>
        <a:srgbClr val="31859B"/>
      </a:hlink>
      <a:folHlink>
        <a:srgbClr val="3F00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859CB33DFE6344B6CE6ABBBF2D8730" ma:contentTypeVersion="0" ma:contentTypeDescription="Create a new document." ma:contentTypeScope="" ma:versionID="58db24a937510f27242bf9afa36812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d5fd77d843e90231c492cd7367f8d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71A26D-EE97-4ED8-A7C9-0B95C6D4E7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F42BBE6-0F3C-4608-BA00-2AF537BA85A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A3EF2DD-7CEC-4140-BE76-270C793030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ExternalCERN_openlab_Template2014_169V1</Template>
  <TotalTime>119</TotalTime>
  <Words>496</Words>
  <Application>Microsoft Office PowerPoint</Application>
  <PresentationFormat>On-screen Show (16:9)</PresentationFormat>
  <Paragraphs>129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ExternalCERN_openlab_Template2014_169V1</vt:lpstr>
      <vt:lpstr>Επίσκεψη ελλήνων μαθητών στο CERN openlab</vt:lpstr>
      <vt:lpstr>Καλώς Ήλθατε!</vt:lpstr>
      <vt:lpstr>CERN openlab</vt:lpstr>
      <vt:lpstr>Η δική μου ιστορία</vt:lpstr>
      <vt:lpstr>Τι κάνω στο CERN openlab;</vt:lpstr>
      <vt:lpstr>Καθημερινότητα στο CERN openlab</vt:lpstr>
      <vt:lpstr>Πώς μπορώ να ξεκινήσω την καριέρα μου στο CERN openlab;</vt:lpstr>
      <vt:lpstr>Οι νέοι, Έλληνες επιστήμονες του CERN openlab</vt:lpstr>
      <vt:lpstr>Γεώργιος Μπιτζές</vt:lpstr>
      <vt:lpstr>Τί έχω κάνει στο openlab</vt:lpstr>
      <vt:lpstr>Τί έχω κάνει στο openlab (2)</vt:lpstr>
      <vt:lpstr>Τί έχω κάνει στο openlab (3)</vt:lpstr>
      <vt:lpstr>Αράμ Σαντογίδης</vt:lpstr>
      <vt:lpstr>PowerPoint Presentation</vt:lpstr>
      <vt:lpstr>Σύστημα συλλογής δεδομένων</vt:lpstr>
      <vt:lpstr>Μεταφορά δεδομένων σε πολυπύρινους επεξεργαστές</vt:lpstr>
      <vt:lpstr>Ευχαριστούμε</vt:lpstr>
    </vt:vector>
  </TitlesOfParts>
  <Company>CERN</Company>
  <LinksUpToDate>false</LinksUpToDate>
  <SharedDoc>false</SharedDoc>
  <HLinks>
    <vt:vector size="6" baseType="variant"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http://www.cern.ch/openlab</vt:lpwstr>
      </vt:variant>
      <vt:variant>
        <vt:lpwstr/>
      </vt:variant>
    </vt:vector>
  </HLinks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Επίσκεψη μαθητών στο CERN openlab</dc:title>
  <dc:creator>Ioannis Georgopoulos</dc:creator>
  <cp:lastModifiedBy>Ioannis Georgopoulos</cp:lastModifiedBy>
  <cp:revision>17</cp:revision>
  <dcterms:created xsi:type="dcterms:W3CDTF">2014-03-10T13:43:44Z</dcterms:created>
  <dcterms:modified xsi:type="dcterms:W3CDTF">2014-03-12T12:49:34Z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0x01010097859CB33DFE6344B6CE6ABBBF2D8730</vt:lpwstr>
  </property>
  <property fmtid="{D5CDD505-2E9C-101B-9397-08002B2CF9AE}" pid="3" name="IsMyDocuments">
    <vt:bool>true</vt:bool>
  </property>
</Properties>
</file>