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86"/>
  </p:notesMasterIdLst>
  <p:sldIdLst>
    <p:sldId id="256" r:id="rId2"/>
    <p:sldId id="454" r:id="rId3"/>
    <p:sldId id="367" r:id="rId4"/>
    <p:sldId id="479" r:id="rId5"/>
    <p:sldId id="368" r:id="rId6"/>
    <p:sldId id="370" r:id="rId7"/>
    <p:sldId id="391" r:id="rId8"/>
    <p:sldId id="392" r:id="rId9"/>
    <p:sldId id="399" r:id="rId10"/>
    <p:sldId id="394" r:id="rId11"/>
    <p:sldId id="393" r:id="rId12"/>
    <p:sldId id="400" r:id="rId13"/>
    <p:sldId id="401" r:id="rId14"/>
    <p:sldId id="413" r:id="rId15"/>
    <p:sldId id="414" r:id="rId16"/>
    <p:sldId id="474" r:id="rId17"/>
    <p:sldId id="417" r:id="rId18"/>
    <p:sldId id="418" r:id="rId19"/>
    <p:sldId id="398" r:id="rId20"/>
    <p:sldId id="410" r:id="rId21"/>
    <p:sldId id="402" r:id="rId22"/>
    <p:sldId id="476" r:id="rId23"/>
    <p:sldId id="477" r:id="rId24"/>
    <p:sldId id="395" r:id="rId25"/>
    <p:sldId id="405" r:id="rId26"/>
    <p:sldId id="411" r:id="rId27"/>
    <p:sldId id="403" r:id="rId28"/>
    <p:sldId id="404" r:id="rId29"/>
    <p:sldId id="475" r:id="rId30"/>
    <p:sldId id="478" r:id="rId31"/>
    <p:sldId id="372" r:id="rId32"/>
    <p:sldId id="371" r:id="rId33"/>
    <p:sldId id="277" r:id="rId34"/>
    <p:sldId id="421" r:id="rId35"/>
    <p:sldId id="422" r:id="rId36"/>
    <p:sldId id="452" r:id="rId37"/>
    <p:sldId id="484" r:id="rId38"/>
    <p:sldId id="425" r:id="rId39"/>
    <p:sldId id="453" r:id="rId40"/>
    <p:sldId id="455" r:id="rId41"/>
    <p:sldId id="456" r:id="rId42"/>
    <p:sldId id="426" r:id="rId43"/>
    <p:sldId id="457" r:id="rId44"/>
    <p:sldId id="428" r:id="rId45"/>
    <p:sldId id="429" r:id="rId46"/>
    <p:sldId id="458" r:id="rId47"/>
    <p:sldId id="430" r:id="rId48"/>
    <p:sldId id="431" r:id="rId49"/>
    <p:sldId id="432" r:id="rId50"/>
    <p:sldId id="433" r:id="rId51"/>
    <p:sldId id="434" r:id="rId52"/>
    <p:sldId id="435" r:id="rId53"/>
    <p:sldId id="459" r:id="rId54"/>
    <p:sldId id="439" r:id="rId55"/>
    <p:sldId id="437" r:id="rId56"/>
    <p:sldId id="436" r:id="rId57"/>
    <p:sldId id="461" r:id="rId58"/>
    <p:sldId id="462" r:id="rId59"/>
    <p:sldId id="460" r:id="rId60"/>
    <p:sldId id="440" r:id="rId61"/>
    <p:sldId id="441" r:id="rId62"/>
    <p:sldId id="442" r:id="rId63"/>
    <p:sldId id="443" r:id="rId64"/>
    <p:sldId id="444" r:id="rId65"/>
    <p:sldId id="445" r:id="rId66"/>
    <p:sldId id="463" r:id="rId67"/>
    <p:sldId id="464" r:id="rId68"/>
    <p:sldId id="447" r:id="rId69"/>
    <p:sldId id="465" r:id="rId70"/>
    <p:sldId id="451" r:id="rId71"/>
    <p:sldId id="468" r:id="rId72"/>
    <p:sldId id="485" r:id="rId73"/>
    <p:sldId id="480" r:id="rId74"/>
    <p:sldId id="466" r:id="rId75"/>
    <p:sldId id="467" r:id="rId76"/>
    <p:sldId id="481" r:id="rId77"/>
    <p:sldId id="470" r:id="rId78"/>
    <p:sldId id="471" r:id="rId79"/>
    <p:sldId id="473" r:id="rId80"/>
    <p:sldId id="482" r:id="rId81"/>
    <p:sldId id="469" r:id="rId82"/>
    <p:sldId id="307" r:id="rId83"/>
    <p:sldId id="315" r:id="rId84"/>
    <p:sldId id="262"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0"/>
    <a:srgbClr val="820000"/>
    <a:srgbClr val="104282"/>
    <a:srgbClr val="0B387C"/>
    <a:srgbClr val="0C37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977" autoAdjust="0"/>
  </p:normalViewPr>
  <p:slideViewPr>
    <p:cSldViewPr snapToGrid="0" snapToObjects="1">
      <p:cViewPr varScale="1">
        <p:scale>
          <a:sx n="75" d="100"/>
          <a:sy n="75" d="100"/>
        </p:scale>
        <p:origin x="1332" y="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654"/>
    </p:cViewPr>
  </p:sorterViewPr>
  <p:notesViewPr>
    <p:cSldViewPr snapToGrid="0" snapToObjects="1">
      <p:cViewPr varScale="1">
        <p:scale>
          <a:sx n="88" d="100"/>
          <a:sy n="88" d="100"/>
        </p:scale>
        <p:origin x="-2707"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1225C9-8A45-449D-B6BF-9561CFC91C02}" type="datetimeFigureOut">
              <a:rPr lang="en-GB" smtClean="0"/>
              <a:t>01/06/2014</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492EDC-2977-4363-922C-84DC3B1A40D7}" type="slidenum">
              <a:rPr lang="en-GB" smtClean="0"/>
              <a:t>‹#›</a:t>
            </a:fld>
            <a:endParaRPr lang="en-GB" dirty="0"/>
          </a:p>
        </p:txBody>
      </p:sp>
    </p:spTree>
    <p:extLst>
      <p:ext uri="{BB962C8B-B14F-4D97-AF65-F5344CB8AC3E}">
        <p14:creationId xmlns:p14="http://schemas.microsoft.com/office/powerpoint/2010/main" val="2152163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astor.web.cern.ch/news"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castor.web.cern.ch/sites/castor.web.cern.ch/files/storagetek.jpg" TargetMode="External"/><Relationship Id="rId4" Type="http://schemas.openxmlformats.org/officeDocument/2006/relationships/hyperlink" Target="http://castor.web.cern.ch/sites/castor.web.cern.ch/files/CASTOR_architecture_2013_0.jp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492EDC-2977-4363-922C-84DC3B1A40D7}" type="slidenum">
              <a:rPr lang="en-GB" smtClean="0"/>
              <a:t>1</a:t>
            </a:fld>
            <a:endParaRPr lang="en-GB" dirty="0"/>
          </a:p>
        </p:txBody>
      </p:sp>
    </p:spTree>
    <p:extLst>
      <p:ext uri="{BB962C8B-B14F-4D97-AF65-F5344CB8AC3E}">
        <p14:creationId xmlns:p14="http://schemas.microsoft.com/office/powerpoint/2010/main" val="4275345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182BE26-97CE-41F9-9ECB-A0A425EF2588}" type="slidenum">
              <a:rPr lang="en-US">
                <a:solidFill>
                  <a:prstClr val="black"/>
                </a:solidFill>
              </a:rPr>
              <a:pPr/>
              <a:t>12</a:t>
            </a:fld>
            <a:endParaRPr lang="en-US">
              <a:solidFill>
                <a:prstClr val="black"/>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058828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F2D9F0-452F-47AC-A18A-154A5394A85A}" type="slidenum">
              <a:rPr lang="en-US">
                <a:solidFill>
                  <a:prstClr val="black"/>
                </a:solidFill>
              </a:rPr>
              <a:pPr/>
              <a:t>13</a:t>
            </a:fld>
            <a:endParaRPr lang="en-US">
              <a:solidFill>
                <a:prstClr val="black"/>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76016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See</a:t>
            </a:r>
            <a:r>
              <a:rPr lang="en-GB" baseline="0" dirty="0" smtClean="0"/>
              <a:t> http://castor.web.cern.ch/ for updates</a:t>
            </a:r>
            <a:endParaRPr lang="en-GB" dirty="0" smtClean="0"/>
          </a:p>
          <a:p>
            <a:endParaRPr lang="en-GB" dirty="0" smtClean="0"/>
          </a:p>
          <a:p>
            <a:r>
              <a:rPr lang="en-GB" b="1" dirty="0" smtClean="0"/>
              <a:t>Home</a:t>
            </a:r>
          </a:p>
          <a:p>
            <a:r>
              <a:rPr lang="en-GB" dirty="0" smtClean="0"/>
              <a:t>The </a:t>
            </a:r>
            <a:r>
              <a:rPr lang="en-GB" b="1" dirty="0" smtClean="0"/>
              <a:t>C</a:t>
            </a:r>
            <a:r>
              <a:rPr lang="en-GB" dirty="0" smtClean="0"/>
              <a:t>ERN </a:t>
            </a:r>
            <a:r>
              <a:rPr lang="en-GB" b="1" dirty="0" smtClean="0"/>
              <a:t>A</a:t>
            </a:r>
            <a:r>
              <a:rPr lang="en-GB" dirty="0" smtClean="0"/>
              <a:t>dvanced </a:t>
            </a:r>
            <a:r>
              <a:rPr lang="en-GB" b="1" dirty="0" err="1" smtClean="0"/>
              <a:t>STOR</a:t>
            </a:r>
            <a:r>
              <a:rPr lang="en-GB" dirty="0" err="1" smtClean="0"/>
              <a:t>age</a:t>
            </a:r>
            <a:r>
              <a:rPr lang="en-GB" dirty="0" smtClean="0"/>
              <a:t> manager (CASTOR) is a hierarchical storage (i.e. has disk and tape) management system which was developed at CERN for managing physics data files - enormous data volume, (petabytes). Files can be stored, listed, retrieved and remotely accessed using CASTOR command-line tools or user applications that were developed using the CASTOR API. CASTOR provides a set of access protocols such as RFIO (Remote File IO), ROOT (</a:t>
            </a:r>
            <a:r>
              <a:rPr lang="en-GB" b="1" dirty="0" smtClean="0">
                <a:hlinkClick r:id="rId3"/>
              </a:rPr>
              <a:t>deprecated 03 February 2014</a:t>
            </a:r>
            <a:r>
              <a:rPr lang="en-GB" dirty="0" smtClean="0"/>
              <a:t>), XROOT and </a:t>
            </a:r>
            <a:r>
              <a:rPr lang="en-GB" dirty="0" err="1" smtClean="0"/>
              <a:t>GridFTP</a:t>
            </a:r>
            <a:r>
              <a:rPr lang="en-GB" dirty="0" smtClean="0"/>
              <a:t>.</a:t>
            </a:r>
          </a:p>
          <a:p>
            <a:r>
              <a:rPr lang="en-GB" dirty="0" smtClean="0"/>
              <a:t>The design is based on a component architecture (</a:t>
            </a:r>
            <a:r>
              <a:rPr lang="en-GB" dirty="0" smtClean="0">
                <a:hlinkClick r:id="rId4"/>
              </a:rPr>
              <a:t>Architecture diagram</a:t>
            </a:r>
            <a:r>
              <a:rPr lang="en-GB" dirty="0" smtClean="0"/>
              <a:t>) using a central database in-order to safeguard the state changes of the CASTOR components. The access to disk pools is controlled by the Stager; the directory structure is kept by the Name Server. The tape access (writes and recalls) is controlled by the Tape Infrastructure.</a:t>
            </a:r>
          </a:p>
          <a:p>
            <a:r>
              <a:rPr lang="en-GB" dirty="0" smtClean="0"/>
              <a:t>The 5 major functional modules are:</a:t>
            </a:r>
          </a:p>
          <a:p>
            <a:r>
              <a:rPr lang="en-GB" dirty="0" smtClean="0"/>
              <a:t>Stager - this disk pool manager allocates and reclaims space; it also controls client access and oversees the disk pool local catalogue</a:t>
            </a:r>
          </a:p>
          <a:p>
            <a:r>
              <a:rPr lang="en-GB" dirty="0" smtClean="0"/>
              <a:t>Name Server - this CASTOR name space (files and directories) includes the corresponding file metadata (size, dates, checksum, ownership and ACLs (Access Control List), tape copy information). Command-line tools modelled along Unix tools enables the manipulation of the name space (e.g. </a:t>
            </a:r>
            <a:r>
              <a:rPr lang="en-GB" dirty="0" err="1" smtClean="0"/>
              <a:t>nsls</a:t>
            </a:r>
            <a:r>
              <a:rPr lang="en-GB" dirty="0" smtClean="0"/>
              <a:t> corresponds to </a:t>
            </a:r>
            <a:r>
              <a:rPr lang="en-GB" dirty="0" err="1" smtClean="0"/>
              <a:t>ls</a:t>
            </a:r>
            <a:r>
              <a:rPr lang="en-GB" dirty="0" smtClean="0"/>
              <a:t>, etc...)</a:t>
            </a:r>
          </a:p>
          <a:p>
            <a:r>
              <a:rPr lang="en-GB" dirty="0" smtClean="0"/>
              <a:t>Tape Infrastructure - under certain conditions CASTOR saves files onto tape in order to provide data safety and to manage data storage that is larger than the available disks. At CERN, the high capacity tape units that are used are Oracle </a:t>
            </a:r>
            <a:r>
              <a:rPr lang="en-GB" dirty="0" err="1" smtClean="0"/>
              <a:t>StorageTek</a:t>
            </a:r>
            <a:r>
              <a:rPr lang="en-GB" dirty="0" smtClean="0"/>
              <a:t> (</a:t>
            </a:r>
            <a:r>
              <a:rPr lang="en-GB" dirty="0" smtClean="0">
                <a:hlinkClick r:id="rId5"/>
              </a:rPr>
              <a:t>photo</a:t>
            </a:r>
            <a:r>
              <a:rPr lang="en-GB" dirty="0" smtClean="0"/>
              <a:t>) T10000C (5 TB) and IBM TS1140 (4 TB). Cartridges are housed in tape libraries, and access to them is fully automatized. The libraries used by CASTOR in production are 4 x Oracle SL8500 and 3 x IBM TS3500. The current total tape archive capacity is ~100 PB (January 2013). The CASTOR Volume Manager database contains information about each tape's characteristics, capacity and status. The Name Server database contains information about the files (sometimes referred to as segments) on a tape:</a:t>
            </a:r>
          </a:p>
          <a:p>
            <a:pPr lvl="1"/>
            <a:r>
              <a:rPr lang="en-GB" dirty="0" smtClean="0"/>
              <a:t>ownership</a:t>
            </a:r>
          </a:p>
          <a:p>
            <a:pPr lvl="1"/>
            <a:r>
              <a:rPr lang="en-GB" dirty="0" smtClean="0"/>
              <a:t>permission details</a:t>
            </a:r>
          </a:p>
          <a:p>
            <a:pPr lvl="1"/>
            <a:r>
              <a:rPr lang="en-GB" dirty="0" smtClean="0"/>
              <a:t>file offset location on tape</a:t>
            </a:r>
          </a:p>
          <a:p>
            <a:r>
              <a:rPr lang="en-GB" dirty="0" smtClean="0"/>
              <a:t>User commands are available to display information in both the Name Server and Volume Manager databases.</a:t>
            </a:r>
          </a:p>
          <a:p>
            <a:r>
              <a:rPr lang="en-GB" dirty="0" smtClean="0"/>
              <a:t>The mounting of cartridges to and from tape drives is managed by the Volume Drive Queue Manager (VDQM) in conjunction with library control software specific to each model of tape library.</a:t>
            </a:r>
          </a:p>
          <a:p>
            <a:r>
              <a:rPr lang="en-GB" dirty="0" smtClean="0"/>
              <a:t>The cost of storage per terabyte on tape is a lot less than that on hard disk, and it has the advantage of not consuming electricity when tapes are not being accessed. However, access times on tape are longer, in the order of minutes rather than seconds.</a:t>
            </a:r>
          </a:p>
          <a:p>
            <a:r>
              <a:rPr lang="en-GB" dirty="0" smtClean="0"/>
              <a:t>Client - this allows the user to upload, download, access and manage CASTOR data</a:t>
            </a:r>
          </a:p>
          <a:p>
            <a:r>
              <a:rPr lang="en-GB" dirty="0" smtClean="0"/>
              <a:t>Storage Resource Management - allows for data access in a computing Grid via the SRM protocol. It interacts with CASTOR on behalf of a user or other services (such as FTS, the File Transfer System used by the LHC community to export data).</a:t>
            </a:r>
          </a:p>
          <a:p>
            <a:endParaRPr lang="en-GB" dirty="0"/>
          </a:p>
        </p:txBody>
      </p:sp>
      <p:sp>
        <p:nvSpPr>
          <p:cNvPr id="4" name="Slide Number Placeholder 3"/>
          <p:cNvSpPr>
            <a:spLocks noGrp="1"/>
          </p:cNvSpPr>
          <p:nvPr>
            <p:ph type="sldNum" sz="quarter" idx="10"/>
          </p:nvPr>
        </p:nvSpPr>
        <p:spPr/>
        <p:txBody>
          <a:bodyPr/>
          <a:lstStyle/>
          <a:p>
            <a:fld id="{30492EDC-2977-4363-922C-84DC3B1A40D7}" type="slidenum">
              <a:rPr lang="en-GB" smtClean="0"/>
              <a:t>16</a:t>
            </a:fld>
            <a:endParaRPr lang="en-GB" dirty="0"/>
          </a:p>
        </p:txBody>
      </p:sp>
    </p:spTree>
    <p:extLst>
      <p:ext uri="{BB962C8B-B14F-4D97-AF65-F5344CB8AC3E}">
        <p14:creationId xmlns:p14="http://schemas.microsoft.com/office/powerpoint/2010/main" val="3329785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EOS is a disk-based service providing a low latency storage infrastructure for physics users. EOS provides a highly-scalable hierarchical namespace implementation. Data access is provided by the XROOT protocol.</a:t>
            </a:r>
          </a:p>
          <a:p>
            <a:r>
              <a:rPr lang="en-GB" dirty="0" smtClean="0"/>
              <a:t>The main target area for the service are physics data analysis use often cases characterized by many concurrent users, a significant fraction random data access and a large file open rate. </a:t>
            </a:r>
          </a:p>
          <a:p>
            <a:r>
              <a:rPr lang="en-GB" dirty="0" smtClean="0"/>
              <a:t>For user authentication EOS supports Kerberos (for local access) and X.509 certificates for grid access. To ease experiment workflow integration SRM as well as </a:t>
            </a:r>
            <a:r>
              <a:rPr lang="en-GB" dirty="0" err="1" smtClean="0"/>
              <a:t>gridftp</a:t>
            </a:r>
            <a:r>
              <a:rPr lang="en-GB" dirty="0" smtClean="0"/>
              <a:t> access are provided. EOS further supports the XROOT third-party copy mechanism from/to other XROOT enabled storage services at CERN. </a:t>
            </a:r>
          </a:p>
          <a:p>
            <a:endParaRPr lang="en-GB" dirty="0"/>
          </a:p>
        </p:txBody>
      </p:sp>
      <p:sp>
        <p:nvSpPr>
          <p:cNvPr id="4" name="Slide Number Placeholder 3"/>
          <p:cNvSpPr>
            <a:spLocks noGrp="1"/>
          </p:cNvSpPr>
          <p:nvPr>
            <p:ph type="sldNum" sz="quarter" idx="10"/>
          </p:nvPr>
        </p:nvSpPr>
        <p:spPr/>
        <p:txBody>
          <a:bodyPr/>
          <a:lstStyle/>
          <a:p>
            <a:fld id="{30492EDC-2977-4363-922C-84DC3B1A40D7}" type="slidenum">
              <a:rPr lang="en-GB" smtClean="0"/>
              <a:t>18</a:t>
            </a:fld>
            <a:endParaRPr lang="en-GB" dirty="0"/>
          </a:p>
        </p:txBody>
      </p:sp>
    </p:spTree>
    <p:extLst>
      <p:ext uri="{BB962C8B-B14F-4D97-AF65-F5344CB8AC3E}">
        <p14:creationId xmlns:p14="http://schemas.microsoft.com/office/powerpoint/2010/main" val="2218874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 model</a:t>
            </a:r>
            <a:r>
              <a:rPr lang="en-US" baseline="0" dirty="0" smtClean="0"/>
              <a:t> was strictly hierarchical</a:t>
            </a:r>
            <a:endParaRPr lang="en-US" dirty="0"/>
          </a:p>
        </p:txBody>
      </p:sp>
      <p:sp>
        <p:nvSpPr>
          <p:cNvPr id="4" name="Slide Number Placeholder 3"/>
          <p:cNvSpPr>
            <a:spLocks noGrp="1"/>
          </p:cNvSpPr>
          <p:nvPr>
            <p:ph type="sldNum" sz="quarter" idx="10"/>
          </p:nvPr>
        </p:nvSpPr>
        <p:spPr/>
        <p:txBody>
          <a:bodyPr/>
          <a:lstStyle/>
          <a:p>
            <a:fld id="{06608315-CB39-4237-8C9E-1377361ADB15}" type="slidenum">
              <a:rPr lang="en-US" smtClean="0"/>
              <a:pPr/>
              <a:t>19</a:t>
            </a:fld>
            <a:endParaRPr lang="en-US"/>
          </a:p>
        </p:txBody>
      </p:sp>
    </p:spTree>
    <p:extLst>
      <p:ext uri="{BB962C8B-B14F-4D97-AF65-F5344CB8AC3E}">
        <p14:creationId xmlns:p14="http://schemas.microsoft.com/office/powerpoint/2010/main" val="1836610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itchFamily="34" charset="0"/>
              </a:rPr>
              <a:t>The Tier 0 centre at CERN stores the primary copy of all the data.  A second copy is distributed between the 11 so-called Tier 1 centres.  These are large computer centres in different geographical regions of the world, that also have a responsibility for long term guardianship of the data.  The data is sent from CERN to the Tier 1s in real time over dedicated network connections.  </a:t>
            </a:r>
          </a:p>
          <a:p>
            <a:endParaRPr lang="en-GB" dirty="0" smtClean="0">
              <a:latin typeface="Arial" pitchFamily="34" charset="0"/>
            </a:endParaRPr>
          </a:p>
          <a:p>
            <a:r>
              <a:rPr lang="en-GB" dirty="0" smtClean="0">
                <a:latin typeface="Arial" pitchFamily="34" charset="0"/>
              </a:rPr>
              <a:t>In order to keep up with the data coming from the experiments this transfer must be capable of running at around 1.3 GB/s continuously.  This is equivalent to a full DVD every 3 seconds.</a:t>
            </a:r>
          </a:p>
          <a:p>
            <a:endParaRPr lang="en-GB" dirty="0" smtClean="0">
              <a:latin typeface="Arial" pitchFamily="34" charset="0"/>
            </a:endParaRPr>
          </a:p>
          <a:p>
            <a:r>
              <a:rPr lang="en-GB" dirty="0" smtClean="0">
                <a:latin typeface="Arial" pitchFamily="34" charset="0"/>
              </a:rPr>
              <a:t>The Tier 1 sites also provide the second level of data processing and produce data sets which can be used to perform the physics analysis.  These data sets are sent from the Tier 1 sites to the around 130 Tier 2 sites.</a:t>
            </a:r>
          </a:p>
          <a:p>
            <a:endParaRPr lang="en-GB" dirty="0" smtClean="0">
              <a:latin typeface="Arial" pitchFamily="34" charset="0"/>
            </a:endParaRPr>
          </a:p>
          <a:p>
            <a:r>
              <a:rPr lang="en-GB" dirty="0" smtClean="0">
                <a:latin typeface="Arial" pitchFamily="34" charset="0"/>
              </a:rPr>
              <a:t>A Tier 2 is typically a university department or physics laboratories and are located all over the world in most of the countries that participate in the LHC experiments.  Often, Tier 2s are associated to a Tier 1 site in their region.  It is at the Tier 2s that the real physics analysis is performed.</a:t>
            </a:r>
          </a:p>
          <a:p>
            <a:r>
              <a:rPr lang="en-GB" dirty="0"/>
              <a:t>	</a:t>
            </a:r>
          </a:p>
          <a:p>
            <a:endParaRPr lang="en-US" dirty="0"/>
          </a:p>
        </p:txBody>
      </p:sp>
      <p:sp>
        <p:nvSpPr>
          <p:cNvPr id="4" name="Slide Number Placeholder 3"/>
          <p:cNvSpPr>
            <a:spLocks noGrp="1"/>
          </p:cNvSpPr>
          <p:nvPr>
            <p:ph type="sldNum" sz="quarter" idx="10"/>
          </p:nvPr>
        </p:nvSpPr>
        <p:spPr/>
        <p:txBody>
          <a:bodyPr/>
          <a:lstStyle/>
          <a:p>
            <a:pPr>
              <a:defRPr/>
            </a:pPr>
            <a:fld id="{E18F6B0E-26BE-4983-9B2B-37041EF780B6}" type="slidenum">
              <a:rPr lang="en-GB" smtClean="0">
                <a:solidFill>
                  <a:prstClr val="black"/>
                </a:solidFill>
              </a:rPr>
              <a:pPr>
                <a:defRPr/>
              </a:pPr>
              <a:t>20</a:t>
            </a:fld>
            <a:endParaRPr lang="en-GB">
              <a:solidFill>
                <a:prstClr val="black"/>
              </a:solidFill>
            </a:endParaRPr>
          </a:p>
        </p:txBody>
      </p:sp>
    </p:spTree>
    <p:extLst>
      <p:ext uri="{BB962C8B-B14F-4D97-AF65-F5344CB8AC3E}">
        <p14:creationId xmlns:p14="http://schemas.microsoft.com/office/powerpoint/2010/main" val="1255242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idx="5"/>
          </p:nvPr>
        </p:nvSpPr>
        <p:spPr>
          <a:noFill/>
        </p:spPr>
        <p:txBody>
          <a:bodyPr/>
          <a:lstStyle/>
          <a:p>
            <a:fld id="{AE88AFF9-608D-416A-B3FC-527F14598B23}" type="slidenum">
              <a:rPr lang="it-CH" smtClean="0">
                <a:latin typeface="Arial" pitchFamily="34" charset="0"/>
                <a:cs typeface="Arial" pitchFamily="34" charset="0"/>
              </a:rPr>
              <a:pPr/>
              <a:t>21</a:t>
            </a:fld>
            <a:endParaRPr lang="it-CH" smtClean="0">
              <a:latin typeface="Arial" pitchFamily="34" charset="0"/>
              <a:cs typeface="Arial" pitchFamily="34" charset="0"/>
            </a:endParaRPr>
          </a:p>
        </p:txBody>
      </p:sp>
      <p:sp>
        <p:nvSpPr>
          <p:cNvPr id="29699" name="Rectangle 1"/>
          <p:cNvSpPr txBox="1">
            <a:spLocks noGrp="1" noRot="1" noChangeAspect="1" noChangeArrowheads="1"/>
          </p:cNvSpPr>
          <p:nvPr>
            <p:ph type="sldImg"/>
          </p:nvPr>
        </p:nvSpPr>
        <p:spPr>
          <a:xfrm>
            <a:off x="1143000" y="695325"/>
            <a:ext cx="4570413" cy="3427413"/>
          </a:xfrm>
          <a:solidFill>
            <a:srgbClr val="FFFFFF"/>
          </a:solidFill>
          <a:ln/>
        </p:spPr>
      </p:sp>
      <p:sp>
        <p:nvSpPr>
          <p:cNvPr id="29700" name="Rectangle 2"/>
          <p:cNvSpPr txBox="1">
            <a:spLocks noGrp="1" noChangeArrowheads="1"/>
          </p:cNvSpPr>
          <p:nvPr>
            <p:ph type="body" idx="1"/>
          </p:nvPr>
        </p:nvSpPr>
        <p:spPr>
          <a:noFill/>
          <a:ln/>
        </p:spPr>
        <p:txBody>
          <a:bodyPr wrap="none" anchor="ctr"/>
          <a:lstStyle/>
          <a:p>
            <a:endParaRPr lang="en-GB" dirty="0" smtClean="0">
              <a:latin typeface="Arial" pitchFamily="34" charset="0"/>
            </a:endParaRPr>
          </a:p>
        </p:txBody>
      </p:sp>
    </p:spTree>
    <p:extLst>
      <p:ext uri="{BB962C8B-B14F-4D97-AF65-F5344CB8AC3E}">
        <p14:creationId xmlns:p14="http://schemas.microsoft.com/office/powerpoint/2010/main" val="1709488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B00827F-57F0-45EA-95B8-0A2DADC10921}" type="slidenum">
              <a:rPr lang="en-GB">
                <a:solidFill>
                  <a:srgbClr val="000000"/>
                </a:solidFill>
                <a:latin typeface="Arial" charset="0"/>
                <a:ea typeface="ＭＳ Ｐゴシック" pitchFamily="-65" charset="-128"/>
              </a:rPr>
              <a:pPr/>
              <a:t>24</a:t>
            </a:fld>
            <a:endParaRPr lang="en-GB">
              <a:solidFill>
                <a:srgbClr val="000000"/>
              </a:solidFill>
              <a:latin typeface="Arial" charset="0"/>
              <a:ea typeface="ＭＳ Ｐゴシック" pitchFamily="-65" charset="-128"/>
            </a:endParaRPr>
          </a:p>
        </p:txBody>
      </p:sp>
      <p:sp>
        <p:nvSpPr>
          <p:cNvPr id="3891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3713814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idx="5"/>
          </p:nvPr>
        </p:nvSpPr>
        <p:spPr>
          <a:noFill/>
        </p:spPr>
        <p:txBody>
          <a:bodyPr/>
          <a:lstStyle/>
          <a:p>
            <a:fld id="{AE88AFF9-608D-416A-B3FC-527F14598B23}" type="slidenum">
              <a:rPr lang="it-CH" smtClean="0">
                <a:latin typeface="Arial" pitchFamily="34" charset="0"/>
                <a:cs typeface="Arial" pitchFamily="34" charset="0"/>
              </a:rPr>
              <a:pPr/>
              <a:t>27</a:t>
            </a:fld>
            <a:endParaRPr lang="it-CH" smtClean="0">
              <a:latin typeface="Arial" pitchFamily="34" charset="0"/>
              <a:cs typeface="Arial" pitchFamily="34" charset="0"/>
            </a:endParaRPr>
          </a:p>
        </p:txBody>
      </p:sp>
      <p:sp>
        <p:nvSpPr>
          <p:cNvPr id="29699" name="Rectangle 1"/>
          <p:cNvSpPr txBox="1">
            <a:spLocks noGrp="1" noRot="1" noChangeAspect="1" noChangeArrowheads="1"/>
          </p:cNvSpPr>
          <p:nvPr>
            <p:ph type="sldImg"/>
          </p:nvPr>
        </p:nvSpPr>
        <p:spPr>
          <a:xfrm>
            <a:off x="1143000" y="695325"/>
            <a:ext cx="4570413" cy="3427413"/>
          </a:xfrm>
          <a:solidFill>
            <a:srgbClr val="FFFFFF"/>
          </a:solidFill>
          <a:ln/>
        </p:spPr>
      </p:sp>
      <p:sp>
        <p:nvSpPr>
          <p:cNvPr id="29700" name="Rectangle 2"/>
          <p:cNvSpPr txBox="1">
            <a:spLocks noGrp="1" noChangeArrowheads="1"/>
          </p:cNvSpPr>
          <p:nvPr>
            <p:ph type="body" idx="1"/>
          </p:nvPr>
        </p:nvSpPr>
        <p:spPr>
          <a:noFill/>
          <a:ln/>
        </p:spPr>
        <p:txBody>
          <a:bodyPr wrap="none" anchor="ctr"/>
          <a:lstStyle/>
          <a:p>
            <a:endParaRPr lang="en-GB" smtClean="0">
              <a:latin typeface="Arial" pitchFamily="34" charset="0"/>
            </a:endParaRPr>
          </a:p>
        </p:txBody>
      </p:sp>
    </p:spTree>
    <p:extLst>
      <p:ext uri="{BB962C8B-B14F-4D97-AF65-F5344CB8AC3E}">
        <p14:creationId xmlns:p14="http://schemas.microsoft.com/office/powerpoint/2010/main" val="1635429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idx="5"/>
          </p:nvPr>
        </p:nvSpPr>
        <p:spPr>
          <a:noFill/>
        </p:spPr>
        <p:txBody>
          <a:bodyPr/>
          <a:lstStyle/>
          <a:p>
            <a:fld id="{AE88AFF9-608D-416A-B3FC-527F14598B23}" type="slidenum">
              <a:rPr lang="it-CH" smtClean="0">
                <a:latin typeface="Arial" pitchFamily="34" charset="0"/>
                <a:cs typeface="Arial" pitchFamily="34" charset="0"/>
              </a:rPr>
              <a:pPr/>
              <a:t>28</a:t>
            </a:fld>
            <a:endParaRPr lang="it-CH" smtClean="0">
              <a:latin typeface="Arial" pitchFamily="34" charset="0"/>
              <a:cs typeface="Arial" pitchFamily="34" charset="0"/>
            </a:endParaRPr>
          </a:p>
        </p:txBody>
      </p:sp>
      <p:sp>
        <p:nvSpPr>
          <p:cNvPr id="29699" name="Rectangle 1"/>
          <p:cNvSpPr txBox="1">
            <a:spLocks noGrp="1" noRot="1" noChangeAspect="1" noChangeArrowheads="1"/>
          </p:cNvSpPr>
          <p:nvPr>
            <p:ph type="sldImg"/>
          </p:nvPr>
        </p:nvSpPr>
        <p:spPr>
          <a:xfrm>
            <a:off x="1143000" y="695325"/>
            <a:ext cx="4570413" cy="3427413"/>
          </a:xfrm>
          <a:solidFill>
            <a:srgbClr val="FFFFFF"/>
          </a:solidFill>
          <a:ln/>
        </p:spPr>
      </p:sp>
      <p:sp>
        <p:nvSpPr>
          <p:cNvPr id="29700" name="Rectangle 2"/>
          <p:cNvSpPr txBox="1">
            <a:spLocks noGrp="1" noChangeArrowheads="1"/>
          </p:cNvSpPr>
          <p:nvPr>
            <p:ph type="body" idx="1"/>
          </p:nvPr>
        </p:nvSpPr>
        <p:spPr>
          <a:noFill/>
          <a:ln/>
        </p:spPr>
        <p:txBody>
          <a:bodyPr wrap="none" anchor="ctr"/>
          <a:lstStyle/>
          <a:p>
            <a:endParaRPr lang="en-GB" smtClean="0">
              <a:latin typeface="Arial" pitchFamily="34" charset="0"/>
            </a:endParaRPr>
          </a:p>
        </p:txBody>
      </p:sp>
    </p:spTree>
    <p:extLst>
      <p:ext uri="{BB962C8B-B14F-4D97-AF65-F5344CB8AC3E}">
        <p14:creationId xmlns:p14="http://schemas.microsoft.com/office/powerpoint/2010/main" val="175109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fld id="{78F9ADF3-4A8A-4C9F-B37B-88CEB09A466B}" type="slidenum">
              <a:rPr lang="en-US" sz="1200" smtClean="0">
                <a:latin typeface="Calibri" pitchFamily="34" charset="0"/>
              </a:rPr>
              <a:pPr eaLnBrk="1" hangingPunct="1"/>
              <a:t>2</a:t>
            </a:fld>
            <a:endParaRPr lang="en-US" sz="1200" smtClean="0">
              <a:latin typeface="Calibri" pitchFamily="34" charset="0"/>
            </a:endParaRPr>
          </a:p>
        </p:txBody>
      </p:sp>
    </p:spTree>
    <p:extLst>
      <p:ext uri="{BB962C8B-B14F-4D97-AF65-F5344CB8AC3E}">
        <p14:creationId xmlns:p14="http://schemas.microsoft.com/office/powerpoint/2010/main" val="4098696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492EDC-2977-4363-922C-84DC3B1A40D7}" type="slidenum">
              <a:rPr lang="en-GB" smtClean="0"/>
              <a:t>30</a:t>
            </a:fld>
            <a:endParaRPr lang="en-GB" dirty="0"/>
          </a:p>
        </p:txBody>
      </p:sp>
    </p:spTree>
    <p:extLst>
      <p:ext uri="{BB962C8B-B14F-4D97-AF65-F5344CB8AC3E}">
        <p14:creationId xmlns:p14="http://schemas.microsoft.com/office/powerpoint/2010/main" val="2923659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7388"/>
            <a:ext cx="4568825" cy="34274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79042F-CF48-4A25-8040-C744929F57D8}" type="slidenum">
              <a:rPr lang="en-US" smtClean="0"/>
              <a:pPr/>
              <a:t>32</a:t>
            </a:fld>
            <a:endParaRPr lang="en-US" dirty="0"/>
          </a:p>
        </p:txBody>
      </p:sp>
    </p:spTree>
    <p:extLst>
      <p:ext uri="{BB962C8B-B14F-4D97-AF65-F5344CB8AC3E}">
        <p14:creationId xmlns:p14="http://schemas.microsoft.com/office/powerpoint/2010/main" val="1766180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7388"/>
            <a:ext cx="4568825" cy="34274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79042F-CF48-4A25-8040-C744929F57D8}" type="slidenum">
              <a:rPr lang="en-US" smtClean="0"/>
              <a:pPr/>
              <a:t>33</a:t>
            </a:fld>
            <a:endParaRPr lang="en-US"/>
          </a:p>
        </p:txBody>
      </p:sp>
    </p:spTree>
    <p:extLst>
      <p:ext uri="{BB962C8B-B14F-4D97-AF65-F5344CB8AC3E}">
        <p14:creationId xmlns:p14="http://schemas.microsoft.com/office/powerpoint/2010/main" val="1428382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486CE6-8F2D-45B0-B85A-2E8F4D1C07C4}" type="slidenum">
              <a:rPr lang="en-US" altLang="en-US"/>
              <a:pPr/>
              <a:t>35</a:t>
            </a:fld>
            <a:endParaRPr lang="en-US" alt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r>
              <a:rPr lang="en-US" altLang="en-US" dirty="0" smtClean="0"/>
              <a:t>Work from 2006:</a:t>
            </a:r>
          </a:p>
          <a:p>
            <a:r>
              <a:rPr lang="en-US" altLang="en-US" dirty="0" smtClean="0"/>
              <a:t>This </a:t>
            </a:r>
            <a:r>
              <a:rPr lang="en-US" altLang="en-US" dirty="0"/>
              <a:t>is the architecture deployed at CERN for the Physics DBs, more on https://twiki.cern.ch/twiki/pub/PSSGroup/HAandPerf/Architecture_description.pdf </a:t>
            </a:r>
          </a:p>
        </p:txBody>
      </p:sp>
    </p:spTree>
    <p:extLst>
      <p:ext uri="{BB962C8B-B14F-4D97-AF65-F5344CB8AC3E}">
        <p14:creationId xmlns:p14="http://schemas.microsoft.com/office/powerpoint/2010/main" val="1628428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More recent HW uses Nehalem processors and 24 GB of RAM</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MS PGothic" pitchFamily="34" charset="-128"/>
              </a:defRPr>
            </a:lvl1pPr>
            <a:lvl2pPr marL="742950" indent="-285750" defTabSz="912813" eaLnBrk="0" hangingPunct="0">
              <a:defRPr sz="2400">
                <a:solidFill>
                  <a:schemeClr val="tx1"/>
                </a:solidFill>
                <a:latin typeface="Arial" charset="0"/>
                <a:ea typeface="MS PGothic" pitchFamily="34" charset="-128"/>
              </a:defRPr>
            </a:lvl2pPr>
            <a:lvl3pPr marL="1143000" indent="-228600" defTabSz="912813" eaLnBrk="0" hangingPunct="0">
              <a:defRPr sz="2400">
                <a:solidFill>
                  <a:schemeClr val="tx1"/>
                </a:solidFill>
                <a:latin typeface="Arial" charset="0"/>
                <a:ea typeface="MS PGothic" pitchFamily="34" charset="-128"/>
              </a:defRPr>
            </a:lvl3pPr>
            <a:lvl4pPr marL="1600200" indent="-228600" defTabSz="912813" eaLnBrk="0" hangingPunct="0">
              <a:defRPr sz="2400">
                <a:solidFill>
                  <a:schemeClr val="tx1"/>
                </a:solidFill>
                <a:latin typeface="Arial" charset="0"/>
                <a:ea typeface="MS PGothic" pitchFamily="34" charset="-128"/>
              </a:defRPr>
            </a:lvl4pPr>
            <a:lvl5pPr marL="2057400" indent="-228600" defTabSz="912813" eaLnBrk="0" hangingPunct="0">
              <a:defRPr sz="2400">
                <a:solidFill>
                  <a:schemeClr val="tx1"/>
                </a:solidFill>
                <a:latin typeface="Arial"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fld id="{83B8B486-3C41-4935-AF9E-3C1AF62F3D1C}" type="slidenum">
              <a:rPr lang="en-US" sz="1200" smtClean="0">
                <a:latin typeface="Calibri" pitchFamily="34" charset="0"/>
              </a:rPr>
              <a:pPr eaLnBrk="1" hangingPunct="1"/>
              <a:t>36</a:t>
            </a:fld>
            <a:endParaRPr lang="en-US" sz="1200" smtClean="0">
              <a:latin typeface="Calibri" pitchFamily="34" charset="0"/>
            </a:endParaRPr>
          </a:p>
        </p:txBody>
      </p:sp>
    </p:spTree>
    <p:extLst>
      <p:ext uri="{BB962C8B-B14F-4D97-AF65-F5344CB8AC3E}">
        <p14:creationId xmlns:p14="http://schemas.microsoft.com/office/powerpoint/2010/main" val="3154637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D61CF8-A7FC-4B62-AAE7-25909579C129}" type="slidenum">
              <a:rPr lang="en-US" altLang="en-US"/>
              <a:pPr/>
              <a:t>42</a:t>
            </a:fld>
            <a:endParaRPr lang="en-US" alt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ltLang="en-US" dirty="0"/>
              <a:t>A </a:t>
            </a:r>
            <a:r>
              <a:rPr lang="en-US" altLang="en-US" dirty="0" smtClean="0"/>
              <a:t>longer list  at https://twiki.cern.ch/twiki/bin/view/PDBService/ASM_Internals</a:t>
            </a:r>
            <a:endParaRPr lang="en-US" altLang="en-US" dirty="0"/>
          </a:p>
          <a:p>
            <a:endParaRPr lang="en-US" altLang="en-US" dirty="0" smtClean="0"/>
          </a:p>
          <a:p>
            <a:endParaRPr lang="en-US" altLang="en-US" dirty="0"/>
          </a:p>
          <a:p>
            <a:r>
              <a:rPr lang="en-US" altLang="en-US" u="sng" dirty="0" smtClean="0"/>
              <a:t>View Name	X$ Table name	Description	</a:t>
            </a:r>
          </a:p>
          <a:p>
            <a:r>
              <a:rPr lang="en-US" altLang="en-US" dirty="0" smtClean="0"/>
              <a:t>V$ASM_DISKGROUP	X$KFGRP	performs disk discovery and lists </a:t>
            </a:r>
            <a:r>
              <a:rPr lang="en-US" altLang="en-US" dirty="0" err="1" smtClean="0"/>
              <a:t>diskgroups</a:t>
            </a:r>
            <a:r>
              <a:rPr lang="en-US" altLang="en-US" dirty="0" smtClean="0"/>
              <a:t>	</a:t>
            </a:r>
          </a:p>
          <a:p>
            <a:r>
              <a:rPr lang="en-US" altLang="en-US" dirty="0" smtClean="0"/>
              <a:t>V$ASM_DISKGROUP_STAT	X$KFGRP_STAT	</a:t>
            </a:r>
            <a:r>
              <a:rPr lang="en-US" altLang="en-US" dirty="0" err="1" smtClean="0"/>
              <a:t>diskgroup</a:t>
            </a:r>
            <a:r>
              <a:rPr lang="en-US" altLang="en-US" dirty="0" smtClean="0"/>
              <a:t> stats without disk discovery	</a:t>
            </a:r>
          </a:p>
          <a:p>
            <a:r>
              <a:rPr lang="en-US" altLang="en-US" dirty="0" smtClean="0"/>
              <a:t>V$ASM_DISK	X$KFDSK, X$KFKID	performs disk discovery, lists disks and their usage metrics	</a:t>
            </a:r>
          </a:p>
          <a:p>
            <a:r>
              <a:rPr lang="en-US" altLang="en-US" dirty="0" smtClean="0"/>
              <a:t>V$ASM_DISK_STAT	X$KFDSK_STAT, X$KFKID	lists disks and their usage metrics	</a:t>
            </a:r>
          </a:p>
          <a:p>
            <a:r>
              <a:rPr lang="en-US" altLang="en-US" dirty="0" smtClean="0"/>
              <a:t>V$ASM_FILE	X$KFFIL	lists ASM files, including metadata/</a:t>
            </a:r>
            <a:r>
              <a:rPr lang="en-US" altLang="en-US" dirty="0" err="1" smtClean="0"/>
              <a:t>asmdisk</a:t>
            </a:r>
            <a:r>
              <a:rPr lang="en-US" altLang="en-US" dirty="0" smtClean="0"/>
              <a:t> files	</a:t>
            </a:r>
          </a:p>
          <a:p>
            <a:r>
              <a:rPr lang="en-US" altLang="en-US" dirty="0" smtClean="0"/>
              <a:t>V$ASM_ALIAS	X$KFALS	lists ASM aliases, files and directories	</a:t>
            </a:r>
          </a:p>
          <a:p>
            <a:r>
              <a:rPr lang="en-US" altLang="en-US" dirty="0" smtClean="0"/>
              <a:t>V$ASM_TEMPLATE	X$KFTMTA	lists the available templates and their properties	</a:t>
            </a:r>
          </a:p>
          <a:p>
            <a:r>
              <a:rPr lang="en-US" altLang="en-US" dirty="0" smtClean="0"/>
              <a:t>V$ASM_CLIENT	X$KFNCL	lists DB instances connected to ASM	</a:t>
            </a:r>
          </a:p>
          <a:p>
            <a:r>
              <a:rPr lang="en-US" altLang="en-US" dirty="0" smtClean="0"/>
              <a:t>V$ASM_OPERATION	X$KFGMG	lists rebalancing operations	</a:t>
            </a:r>
          </a:p>
          <a:p>
            <a:r>
              <a:rPr lang="en-US" altLang="en-US" dirty="0" smtClean="0"/>
              <a:t>N.A.	X$KFKLIB	available libraries, includes </a:t>
            </a:r>
            <a:r>
              <a:rPr lang="en-US" altLang="en-US" dirty="0" err="1" smtClean="0"/>
              <a:t>asmlib</a:t>
            </a:r>
            <a:r>
              <a:rPr lang="en-US" altLang="en-US" dirty="0" smtClean="0"/>
              <a:t> path	</a:t>
            </a:r>
          </a:p>
          <a:p>
            <a:r>
              <a:rPr lang="en-US" altLang="en-US" dirty="0" smtClean="0"/>
              <a:t>N.A.	X$KFDPARTNER	lists disk-to-partner relationships	</a:t>
            </a:r>
          </a:p>
          <a:p>
            <a:r>
              <a:rPr lang="en-US" altLang="en-US" dirty="0" smtClean="0"/>
              <a:t>N.A.	X$KFFXP	extent map table for all ASM files	</a:t>
            </a:r>
          </a:p>
          <a:p>
            <a:r>
              <a:rPr lang="en-US" altLang="en-US" dirty="0" smtClean="0"/>
              <a:t>N.A.	X$KFDAT	extent list for all ASM disks	</a:t>
            </a:r>
          </a:p>
          <a:p>
            <a:r>
              <a:rPr lang="en-US" altLang="en-US" dirty="0" smtClean="0"/>
              <a:t>N.A.	X$KFBH	describes the ASM cache (buffer cache of ASM in blocks of 4K (_</a:t>
            </a:r>
            <a:r>
              <a:rPr lang="en-US" altLang="en-US" dirty="0" err="1" smtClean="0"/>
              <a:t>asm_blksize</a:t>
            </a:r>
            <a:r>
              <a:rPr lang="en-US" altLang="en-US" dirty="0" smtClean="0"/>
              <a:t>)	</a:t>
            </a:r>
          </a:p>
          <a:p>
            <a:r>
              <a:rPr lang="en-US" altLang="en-US" dirty="0" smtClean="0"/>
              <a:t>N.A.	X$KFCCE	a linked list of ASM blocks. to be further investigated	</a:t>
            </a:r>
          </a:p>
          <a:p>
            <a:endParaRPr lang="en-US" altLang="en-US" dirty="0" smtClean="0"/>
          </a:p>
          <a:p>
            <a:endParaRPr lang="en-US" altLang="en-US" dirty="0" smtClean="0"/>
          </a:p>
          <a:p>
            <a:r>
              <a:rPr lang="en-US" altLang="en-US" dirty="0" smtClean="0"/>
              <a:t>Additional in 11g:</a:t>
            </a:r>
          </a:p>
          <a:p>
            <a:r>
              <a:rPr lang="en-US" altLang="en-US" u="sng" dirty="0" smtClean="0"/>
              <a:t>View Name	X$ Table name	Description	</a:t>
            </a:r>
          </a:p>
          <a:p>
            <a:r>
              <a:rPr lang="en-US" altLang="en-US" dirty="0" smtClean="0"/>
              <a:t>V$ASM_ATTRIBUTE	X$KFENV	ASM attributes, the X$ table shows also 'hidden' attributes	</a:t>
            </a:r>
          </a:p>
          <a:p>
            <a:r>
              <a:rPr lang="en-US" altLang="en-US" dirty="0" smtClean="0"/>
              <a:t>V$ASM_DISK_IOSTAT	X$KFNSDSKIOST	I/O statistics	</a:t>
            </a:r>
          </a:p>
          <a:p>
            <a:r>
              <a:rPr lang="en-US" altLang="en-US" dirty="0" smtClean="0"/>
              <a:t>N.A.	X$KFDFS		</a:t>
            </a:r>
          </a:p>
          <a:p>
            <a:r>
              <a:rPr lang="en-US" altLang="en-US" dirty="0" smtClean="0"/>
              <a:t>N.A.	X$KFDDD		</a:t>
            </a:r>
          </a:p>
          <a:p>
            <a:r>
              <a:rPr lang="en-US" altLang="en-US" dirty="0" smtClean="0"/>
              <a:t>N.A.	X$KFGBRB		</a:t>
            </a:r>
          </a:p>
          <a:p>
            <a:r>
              <a:rPr lang="en-US" altLang="en-US" dirty="0" smtClean="0"/>
              <a:t>N.A.	X$KFMDGRP		</a:t>
            </a:r>
          </a:p>
          <a:p>
            <a:r>
              <a:rPr lang="en-US" altLang="en-US" dirty="0" smtClean="0"/>
              <a:t>N.A.	X$KFCLLE		</a:t>
            </a:r>
          </a:p>
          <a:p>
            <a:r>
              <a:rPr lang="en-US" altLang="en-US" dirty="0" smtClean="0"/>
              <a:t>N.A.	X$KFVOL		</a:t>
            </a:r>
          </a:p>
          <a:p>
            <a:r>
              <a:rPr lang="en-US" altLang="en-US" dirty="0" smtClean="0"/>
              <a:t>N.A.	X$KFVOLSTAT		</a:t>
            </a:r>
          </a:p>
          <a:p>
            <a:r>
              <a:rPr lang="en-US" altLang="en-US" dirty="0" smtClean="0"/>
              <a:t>N.A.	X$KFVOFS		</a:t>
            </a:r>
          </a:p>
          <a:p>
            <a:r>
              <a:rPr lang="en-US" altLang="en-US" dirty="0" smtClean="0"/>
              <a:t>N.A.	X$KFVOFSV		</a:t>
            </a:r>
          </a:p>
          <a:p>
            <a:endParaRPr lang="en-US" altLang="en-US" dirty="0"/>
          </a:p>
        </p:txBody>
      </p:sp>
    </p:spTree>
    <p:extLst>
      <p:ext uri="{BB962C8B-B14F-4D97-AF65-F5344CB8AC3E}">
        <p14:creationId xmlns:p14="http://schemas.microsoft.com/office/powerpoint/2010/main" val="4202364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D61CF8-A7FC-4B62-AAE7-25909579C129}" type="slidenum">
              <a:rPr lang="en-US" altLang="en-US"/>
              <a:pPr/>
              <a:t>43</a:t>
            </a:fld>
            <a:endParaRPr lang="en-US" alt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GB" dirty="0" smtClean="0"/>
              <a:t>Example to turn off variable extents</a:t>
            </a:r>
            <a:br>
              <a:rPr lang="en-GB" dirty="0" smtClean="0"/>
            </a:br>
            <a:r>
              <a:rPr lang="en-GB" dirty="0" smtClean="0"/>
              <a:t>alter </a:t>
            </a:r>
            <a:r>
              <a:rPr lang="en-GB" dirty="0" err="1" smtClean="0"/>
              <a:t>diskgroup</a:t>
            </a:r>
            <a:r>
              <a:rPr lang="en-GB" dirty="0" smtClean="0"/>
              <a:t> set attribute '_</a:t>
            </a:r>
            <a:r>
              <a:rPr lang="en-GB" dirty="0" err="1" smtClean="0"/>
              <a:t>extent_counts</a:t>
            </a:r>
            <a:r>
              <a:rPr lang="en-GB" dirty="0" smtClean="0"/>
              <a:t>'='214748367 0 0'; </a:t>
            </a:r>
            <a:endParaRPr lang="en-US" altLang="en-US" dirty="0"/>
          </a:p>
        </p:txBody>
      </p:sp>
    </p:spTree>
    <p:extLst>
      <p:ext uri="{BB962C8B-B14F-4D97-AF65-F5344CB8AC3E}">
        <p14:creationId xmlns:p14="http://schemas.microsoft.com/office/powerpoint/2010/main" val="1700978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0E5F59-5286-4DB4-8B11-F95CCF6D0658}" type="slidenum">
              <a:rPr lang="en-US" altLang="en-US"/>
              <a:pPr/>
              <a:t>44</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US" altLang="en-US" dirty="0"/>
              <a:t>Query to display underscore parameters</a:t>
            </a:r>
          </a:p>
          <a:p>
            <a:r>
              <a:rPr lang="en-US" altLang="en-US" dirty="0"/>
              <a:t>select </a:t>
            </a:r>
            <a:r>
              <a:rPr lang="en-US" altLang="en-US" dirty="0" err="1"/>
              <a:t>a.ksppinm</a:t>
            </a:r>
            <a:r>
              <a:rPr lang="en-US" altLang="en-US" dirty="0"/>
              <a:t> "Parameter", </a:t>
            </a:r>
            <a:r>
              <a:rPr lang="en-US" altLang="en-US" dirty="0" err="1"/>
              <a:t>c.ksppstvl</a:t>
            </a:r>
            <a:r>
              <a:rPr lang="en-US" altLang="en-US" dirty="0"/>
              <a:t> "Instance Value" from </a:t>
            </a:r>
            <a:r>
              <a:rPr lang="en-US" altLang="en-US" dirty="0" err="1"/>
              <a:t>x$ksppi</a:t>
            </a:r>
            <a:r>
              <a:rPr lang="en-US" altLang="en-US" dirty="0"/>
              <a:t> a, </a:t>
            </a:r>
            <a:r>
              <a:rPr lang="en-US" altLang="en-US" dirty="0" err="1"/>
              <a:t>x$ksppcv</a:t>
            </a:r>
            <a:r>
              <a:rPr lang="en-US" altLang="en-US" dirty="0"/>
              <a:t> b, </a:t>
            </a:r>
            <a:r>
              <a:rPr lang="en-US" altLang="en-US" dirty="0" err="1"/>
              <a:t>x$ksppsv</a:t>
            </a:r>
            <a:r>
              <a:rPr lang="en-US" altLang="en-US" dirty="0"/>
              <a:t> c where </a:t>
            </a:r>
            <a:r>
              <a:rPr lang="en-US" altLang="en-US" dirty="0" err="1"/>
              <a:t>a.indx</a:t>
            </a:r>
            <a:r>
              <a:rPr lang="en-US" altLang="en-US" dirty="0"/>
              <a:t> = </a:t>
            </a:r>
            <a:r>
              <a:rPr lang="en-US" altLang="en-US" dirty="0" err="1"/>
              <a:t>b.indx</a:t>
            </a:r>
            <a:r>
              <a:rPr lang="en-US" altLang="en-US" dirty="0"/>
              <a:t> and </a:t>
            </a:r>
            <a:r>
              <a:rPr lang="en-US" altLang="en-US" dirty="0" err="1"/>
              <a:t>a.indx</a:t>
            </a:r>
            <a:r>
              <a:rPr lang="en-US" altLang="en-US" dirty="0"/>
              <a:t> = </a:t>
            </a:r>
            <a:r>
              <a:rPr lang="en-US" altLang="en-US" dirty="0" err="1"/>
              <a:t>c.indx</a:t>
            </a:r>
            <a:r>
              <a:rPr lang="en-US" altLang="en-US" dirty="0"/>
              <a:t> and </a:t>
            </a:r>
            <a:r>
              <a:rPr lang="en-US" altLang="en-US" dirty="0" err="1"/>
              <a:t>ksppinm</a:t>
            </a:r>
            <a:r>
              <a:rPr lang="en-US" altLang="en-US" dirty="0"/>
              <a:t> like '%</a:t>
            </a:r>
            <a:r>
              <a:rPr lang="en-US" altLang="en-US" dirty="0" err="1"/>
              <a:t>asm</a:t>
            </a:r>
            <a:r>
              <a:rPr lang="en-US" altLang="en-US" dirty="0"/>
              <a:t>%' order by </a:t>
            </a:r>
            <a:r>
              <a:rPr lang="en-US" altLang="en-US" dirty="0" err="1"/>
              <a:t>a.ksppinm</a:t>
            </a:r>
            <a:r>
              <a:rPr lang="en-US" altLang="en-US" dirty="0"/>
              <a:t>; </a:t>
            </a:r>
          </a:p>
        </p:txBody>
      </p:sp>
    </p:spTree>
    <p:extLst>
      <p:ext uri="{BB962C8B-B14F-4D97-AF65-F5344CB8AC3E}">
        <p14:creationId xmlns:p14="http://schemas.microsoft.com/office/powerpoint/2010/main" val="656993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48992B-6771-4A30-A59E-29F6993F84E6}" type="slidenum">
              <a:rPr lang="en-US" altLang="en-US"/>
              <a:pPr/>
              <a:t>45</a:t>
            </a:fld>
            <a:endParaRPr lang="en-US" alt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pPr lvl="2"/>
            <a:r>
              <a:rPr lang="en-US" altLang="en-US" sz="1300"/>
              <a:t>11g implements variable extent size for extent#&gt;20000 (similar to the automatic extent size management in the DB)</a:t>
            </a:r>
          </a:p>
          <a:p>
            <a:endParaRPr lang="en-US" altLang="en-US"/>
          </a:p>
        </p:txBody>
      </p:sp>
    </p:spTree>
    <p:extLst>
      <p:ext uri="{BB962C8B-B14F-4D97-AF65-F5344CB8AC3E}">
        <p14:creationId xmlns:p14="http://schemas.microsoft.com/office/powerpoint/2010/main" val="3956897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538D90-19B5-4756-84C3-6B54989F6FEB}" type="slidenum">
              <a:rPr lang="en-US" altLang="en-US"/>
              <a:pPr/>
              <a:t>49</a:t>
            </a:fld>
            <a:endParaRPr lang="en-US" alt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altLang="en-US" dirty="0"/>
              <a:t>Device mapper </a:t>
            </a:r>
            <a:r>
              <a:rPr lang="en-US" altLang="en-US" dirty="0" err="1"/>
              <a:t>multipathing</a:t>
            </a:r>
            <a:r>
              <a:rPr lang="en-US" altLang="en-US" dirty="0"/>
              <a:t> is used under Linux</a:t>
            </a:r>
          </a:p>
          <a:p>
            <a:r>
              <a:rPr lang="en-US" altLang="en-US" dirty="0"/>
              <a:t>Block devices are given a name /</a:t>
            </a:r>
            <a:r>
              <a:rPr lang="en-US" altLang="en-US" dirty="0" err="1" smtClean="0"/>
              <a:t>dev</a:t>
            </a:r>
            <a:r>
              <a:rPr lang="en-US" altLang="en-US" dirty="0" smtClean="0"/>
              <a:t>/mapper/</a:t>
            </a:r>
            <a:r>
              <a:rPr lang="en-US" altLang="en-US" dirty="0" err="1" smtClean="0"/>
              <a:t>mystor</a:t>
            </a:r>
            <a:r>
              <a:rPr lang="en-US" altLang="en-US" dirty="0"/>
              <a:t>.. to reflect the storage array name</a:t>
            </a:r>
          </a:p>
          <a:p>
            <a:r>
              <a:rPr lang="en-US" altLang="en-US" dirty="0"/>
              <a:t>The name is a symbolic link (handled by device mapper) </a:t>
            </a:r>
            <a:r>
              <a:rPr lang="en-US" altLang="en-US" dirty="0" smtClean="0"/>
              <a:t>to </a:t>
            </a:r>
            <a:r>
              <a:rPr lang="en-US" altLang="en-US" dirty="0"/>
              <a:t>/</a:t>
            </a:r>
            <a:r>
              <a:rPr lang="en-US" altLang="en-US" dirty="0" err="1"/>
              <a:t>dev</a:t>
            </a:r>
            <a:r>
              <a:rPr lang="en-US" altLang="en-US" dirty="0"/>
              <a:t>/</a:t>
            </a:r>
            <a:r>
              <a:rPr lang="en-US" altLang="en-US" dirty="0" err="1"/>
              <a:t>dm</a:t>
            </a:r>
            <a:r>
              <a:rPr lang="en-US" altLang="en-US" dirty="0"/>
              <a:t>-xxx (device mapper block device)</a:t>
            </a:r>
          </a:p>
          <a:p>
            <a:r>
              <a:rPr lang="en-US" altLang="en-US" dirty="0"/>
              <a:t>Device names and device mapper configurations are set up with /</a:t>
            </a:r>
            <a:r>
              <a:rPr lang="en-US" altLang="en-US" dirty="0" err="1"/>
              <a:t>etc</a:t>
            </a:r>
            <a:r>
              <a:rPr lang="en-US" altLang="en-US" dirty="0"/>
              <a:t>/</a:t>
            </a:r>
            <a:r>
              <a:rPr lang="en-US" altLang="en-US" dirty="0" err="1"/>
              <a:t>multipath.conf</a:t>
            </a:r>
            <a:endParaRPr lang="en-US" altLang="en-US" dirty="0"/>
          </a:p>
        </p:txBody>
      </p:sp>
    </p:spTree>
    <p:extLst>
      <p:ext uri="{BB962C8B-B14F-4D97-AF65-F5344CB8AC3E}">
        <p14:creationId xmlns:p14="http://schemas.microsoft.com/office/powerpoint/2010/main" val="23577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492EDC-2977-4363-922C-84DC3B1A40D7}" type="slidenum">
              <a:rPr lang="en-GB" smtClean="0"/>
              <a:t>3</a:t>
            </a:fld>
            <a:endParaRPr lang="en-GB" dirty="0"/>
          </a:p>
        </p:txBody>
      </p:sp>
    </p:spTree>
    <p:extLst>
      <p:ext uri="{BB962C8B-B14F-4D97-AF65-F5344CB8AC3E}">
        <p14:creationId xmlns:p14="http://schemas.microsoft.com/office/powerpoint/2010/main" val="4053758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1C475-49D4-4EE0-8D28-0562726E2BF1}" type="slidenum">
              <a:rPr lang="en-US" altLang="en-US"/>
              <a:pPr/>
              <a:t>50</a:t>
            </a:fld>
            <a:endParaRPr lang="en-US" alt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altLang="en-US" dirty="0"/>
              <a:t>‘File extent pointer’ X$ table. This is the author interpretation of the table based on investigation of actual instances. </a:t>
            </a:r>
          </a:p>
          <a:p>
            <a:endParaRPr lang="en-US" altLang="en-US" dirty="0"/>
          </a:p>
          <a:p>
            <a:r>
              <a:rPr lang="en-US" altLang="en-US" u="sng" dirty="0"/>
              <a:t>X$KFFXP Column Name	Description	</a:t>
            </a:r>
          </a:p>
          <a:p>
            <a:r>
              <a:rPr lang="en-US" altLang="en-US" dirty="0"/>
              <a:t>ADDR	x$ table address/identifier	</a:t>
            </a:r>
          </a:p>
          <a:p>
            <a:r>
              <a:rPr lang="en-US" altLang="en-US" dirty="0"/>
              <a:t>INDX	row unique identifier	</a:t>
            </a:r>
          </a:p>
          <a:p>
            <a:r>
              <a:rPr lang="en-US" altLang="en-US" dirty="0"/>
              <a:t>INST_ID	instance number (RAC)	</a:t>
            </a:r>
          </a:p>
          <a:p>
            <a:r>
              <a:rPr lang="en-US" altLang="en-US" b="1" dirty="0"/>
              <a:t>NUMBER_KFFXP 	</a:t>
            </a:r>
            <a:r>
              <a:rPr lang="en-US" altLang="en-US" dirty="0"/>
              <a:t>ASM file number. Join with </a:t>
            </a:r>
            <a:r>
              <a:rPr lang="en-US" altLang="en-US" dirty="0" err="1"/>
              <a:t>v$asm_file</a:t>
            </a:r>
            <a:r>
              <a:rPr lang="en-US" altLang="en-US" dirty="0"/>
              <a:t> and </a:t>
            </a:r>
            <a:r>
              <a:rPr lang="en-US" altLang="en-US" dirty="0" err="1"/>
              <a:t>v$asm_alias</a:t>
            </a:r>
            <a:r>
              <a:rPr lang="en-US" altLang="en-US" dirty="0"/>
              <a:t>	</a:t>
            </a:r>
          </a:p>
          <a:p>
            <a:r>
              <a:rPr lang="en-US" altLang="en-US" dirty="0"/>
              <a:t>COMPOUND_KFFXP	File identifier. Join with </a:t>
            </a:r>
            <a:r>
              <a:rPr lang="en-US" altLang="en-US" dirty="0" err="1"/>
              <a:t>compound_index</a:t>
            </a:r>
            <a:r>
              <a:rPr lang="en-US" altLang="en-US" dirty="0"/>
              <a:t> in </a:t>
            </a:r>
            <a:r>
              <a:rPr lang="en-US" altLang="en-US" dirty="0" err="1"/>
              <a:t>v$asm_file</a:t>
            </a:r>
            <a:r>
              <a:rPr lang="en-US" altLang="en-US" dirty="0"/>
              <a:t>	</a:t>
            </a:r>
          </a:p>
          <a:p>
            <a:r>
              <a:rPr lang="en-US" altLang="en-US" dirty="0"/>
              <a:t>INCARN_KFFXP	File incarnation id. Join with incarnation in </a:t>
            </a:r>
            <a:r>
              <a:rPr lang="en-US" altLang="en-US" dirty="0" err="1"/>
              <a:t>v$asm_file</a:t>
            </a:r>
            <a:r>
              <a:rPr lang="en-US" altLang="en-US" dirty="0"/>
              <a:t>	</a:t>
            </a:r>
          </a:p>
          <a:p>
            <a:r>
              <a:rPr lang="en-US" altLang="en-US" dirty="0"/>
              <a:t>PXN_KFFXP		Progressive file extent number	</a:t>
            </a:r>
          </a:p>
          <a:p>
            <a:r>
              <a:rPr lang="en-US" altLang="en-US" b="1" dirty="0"/>
              <a:t>XNUM_KFFXP 	</a:t>
            </a:r>
            <a:r>
              <a:rPr lang="en-US" altLang="en-US" dirty="0"/>
              <a:t>ASM file extent number (mirrored AU have the same extent value)	</a:t>
            </a:r>
          </a:p>
          <a:p>
            <a:r>
              <a:rPr lang="en-US" altLang="en-US" dirty="0"/>
              <a:t>GROUP_KFFXP	ASM disk group number. Join with </a:t>
            </a:r>
            <a:r>
              <a:rPr lang="en-US" altLang="en-US" dirty="0" err="1"/>
              <a:t>v$asm_disk</a:t>
            </a:r>
            <a:r>
              <a:rPr lang="en-US" altLang="en-US" dirty="0"/>
              <a:t> and </a:t>
            </a:r>
            <a:r>
              <a:rPr lang="en-US" altLang="en-US" dirty="0" err="1"/>
              <a:t>v$asm_diskgroup</a:t>
            </a:r>
            <a:r>
              <a:rPr lang="en-US" altLang="en-US" dirty="0"/>
              <a:t>	</a:t>
            </a:r>
          </a:p>
          <a:p>
            <a:r>
              <a:rPr lang="en-US" altLang="en-US" dirty="0"/>
              <a:t>DISK_KFFXP	Disk number where the extent is allocated. Join with </a:t>
            </a:r>
            <a:r>
              <a:rPr lang="en-US" altLang="en-US" dirty="0" err="1"/>
              <a:t>v$asm_disk</a:t>
            </a:r>
            <a:r>
              <a:rPr lang="en-US" altLang="en-US" dirty="0"/>
              <a:t>	</a:t>
            </a:r>
          </a:p>
          <a:p>
            <a:r>
              <a:rPr lang="en-US" altLang="en-US" b="1" dirty="0"/>
              <a:t>AU_KFFXP 	</a:t>
            </a:r>
            <a:r>
              <a:rPr lang="en-US" altLang="en-US" dirty="0"/>
              <a:t>Relative position of the allocation unit from the beginning of the disk. The allocation unit size (1 MB) in </a:t>
            </a:r>
            <a:r>
              <a:rPr lang="en-US" altLang="en-US" dirty="0" err="1"/>
              <a:t>v$asm_diskgroup</a:t>
            </a:r>
            <a:r>
              <a:rPr lang="en-US" altLang="en-US" dirty="0"/>
              <a:t>	</a:t>
            </a:r>
          </a:p>
          <a:p>
            <a:r>
              <a:rPr lang="en-US" altLang="en-US" b="1" dirty="0"/>
              <a:t>LXN_KFFXP 	</a:t>
            </a:r>
            <a:r>
              <a:rPr lang="en-US" altLang="en-US" dirty="0"/>
              <a:t>0-&gt;primary extent, -&gt;mirror extent, 2-&gt;2nd mirror copy (high redundancy and metadata)	</a:t>
            </a:r>
          </a:p>
          <a:p>
            <a:r>
              <a:rPr lang="en-US" altLang="en-US" dirty="0"/>
              <a:t>FLAGS_KFFXP	N.K.	</a:t>
            </a:r>
          </a:p>
          <a:p>
            <a:r>
              <a:rPr lang="en-US" altLang="en-US" dirty="0"/>
              <a:t>CHK_KFFXP	N.K.	</a:t>
            </a:r>
          </a:p>
          <a:p>
            <a:endParaRPr lang="en-US" altLang="en-US" dirty="0" smtClean="0"/>
          </a:p>
          <a:p>
            <a:r>
              <a:rPr lang="en-GB" dirty="0" smtClean="0"/>
              <a:t>SIZE_KFFXP </a:t>
            </a:r>
            <a:r>
              <a:rPr lang="en-GB" b="1" dirty="0" smtClean="0"/>
              <a:t>11g</a:t>
            </a:r>
            <a:r>
              <a:rPr lang="en-GB" dirty="0" smtClean="0"/>
              <a:t>, to support variable size AU, integer value which marks the size of the extent in AU size units.</a:t>
            </a:r>
            <a:br>
              <a:rPr lang="en-GB" dirty="0" smtClean="0"/>
            </a:br>
            <a:r>
              <a:rPr lang="en-GB" dirty="0" smtClean="0"/>
              <a:t>extent sizes are determined by the </a:t>
            </a:r>
            <a:r>
              <a:rPr lang="en-GB" dirty="0" err="1" smtClean="0"/>
              <a:t>diskgroup</a:t>
            </a:r>
            <a:r>
              <a:rPr lang="en-GB" dirty="0" smtClean="0"/>
              <a:t> parameter _</a:t>
            </a:r>
            <a:r>
              <a:rPr lang="en-GB" dirty="0" err="1" smtClean="0"/>
              <a:t>extent_sizes</a:t>
            </a:r>
            <a:r>
              <a:rPr lang="en-GB" dirty="0" smtClean="0"/>
              <a:t>, default value='1 4 16' and the extent sizes by _</a:t>
            </a:r>
            <a:r>
              <a:rPr lang="en-GB" dirty="0" err="1" smtClean="0"/>
              <a:t>extent_counts</a:t>
            </a:r>
            <a:r>
              <a:rPr lang="en-GB" dirty="0" smtClean="0"/>
              <a:t>, default= 20000 20000 214748367 </a:t>
            </a:r>
            <a:endParaRPr lang="en-US" altLang="en-US" dirty="0"/>
          </a:p>
        </p:txBody>
      </p:sp>
    </p:spTree>
    <p:extLst>
      <p:ext uri="{BB962C8B-B14F-4D97-AF65-F5344CB8AC3E}">
        <p14:creationId xmlns:p14="http://schemas.microsoft.com/office/powerpoint/2010/main" val="3733626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177217-62A6-4CEC-907C-36450EFE7777}" type="slidenum">
              <a:rPr lang="en-US" altLang="en-US"/>
              <a:pPr/>
              <a:t>51</a:t>
            </a:fld>
            <a:endParaRPr lang="en-US" alt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ltLang="en-US"/>
              <a:t>This is much slower that reading X$KFFXP since it scans all the disks’ allocation tables</a:t>
            </a:r>
          </a:p>
        </p:txBody>
      </p:sp>
    </p:spTree>
    <p:extLst>
      <p:ext uri="{BB962C8B-B14F-4D97-AF65-F5344CB8AC3E}">
        <p14:creationId xmlns:p14="http://schemas.microsoft.com/office/powerpoint/2010/main" val="3233747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91364F-4D35-44BA-8941-41C911E2C198}" type="slidenum">
              <a:rPr lang="en-US" altLang="en-US"/>
              <a:pPr/>
              <a:t>52</a:t>
            </a:fld>
            <a:endParaRPr lang="en-US" alt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r>
              <a:rPr lang="en-US" altLang="en-US"/>
              <a:t>‘Disk allocation table’ X$ table. This is the author interpretation of the table based on investigation of actual instances. </a:t>
            </a:r>
          </a:p>
          <a:p>
            <a:endParaRPr lang="en-US" altLang="en-US"/>
          </a:p>
          <a:p>
            <a:r>
              <a:rPr lang="en-US" altLang="en-US" u="sng"/>
              <a:t>X$KFDAT Column Name	Description	</a:t>
            </a:r>
          </a:p>
          <a:p>
            <a:r>
              <a:rPr lang="en-US" altLang="en-US"/>
              <a:t>ADDR	x$ table address/identifier	</a:t>
            </a:r>
          </a:p>
          <a:p>
            <a:r>
              <a:rPr lang="en-US" altLang="en-US"/>
              <a:t>INDX	row unique identifier	</a:t>
            </a:r>
          </a:p>
          <a:p>
            <a:r>
              <a:rPr lang="en-US" altLang="en-US"/>
              <a:t>INST_ID	instance number (RAC)	</a:t>
            </a:r>
          </a:p>
          <a:p>
            <a:r>
              <a:rPr lang="en-US" altLang="en-US" b="1"/>
              <a:t>GROUP_KFDAT 	</a:t>
            </a:r>
            <a:r>
              <a:rPr lang="en-US" altLang="en-US"/>
              <a:t>diskgroup number, join with v$asm_diskgroup	</a:t>
            </a:r>
          </a:p>
          <a:p>
            <a:r>
              <a:rPr lang="en-US" altLang="en-US" b="1"/>
              <a:t>NUMBER_KFDAT 	</a:t>
            </a:r>
            <a:r>
              <a:rPr lang="en-US" altLang="en-US"/>
              <a:t>disk number, join with v$asm_disk	</a:t>
            </a:r>
          </a:p>
          <a:p>
            <a:r>
              <a:rPr lang="en-US" altLang="en-US"/>
              <a:t>COMPOUND_KFDAT	disk compund_index, join with v$asm_disk	</a:t>
            </a:r>
          </a:p>
          <a:p>
            <a:r>
              <a:rPr lang="en-US" altLang="en-US" b="1"/>
              <a:t>AUNUM_KFDAT 	</a:t>
            </a:r>
            <a:r>
              <a:rPr lang="en-US" altLang="en-US"/>
              <a:t>Disk allocation unit (relative position from the beginning of the disk), join with x$kffxp.au_kffxp	</a:t>
            </a:r>
          </a:p>
          <a:p>
            <a:r>
              <a:rPr lang="en-US" altLang="en-US" b="1"/>
              <a:t>V_KFDAT 	</a:t>
            </a:r>
            <a:r>
              <a:rPr lang="en-US" altLang="en-US"/>
              <a:t>V=this Allocation Unit is used; F=AU is free	</a:t>
            </a:r>
          </a:p>
          <a:p>
            <a:r>
              <a:rPr lang="en-US" altLang="en-US" b="1"/>
              <a:t>FNUM_KFDAT 	</a:t>
            </a:r>
            <a:r>
              <a:rPr lang="en-US" altLang="en-US"/>
              <a:t>file number, join with v$asm_file	</a:t>
            </a:r>
          </a:p>
          <a:p>
            <a:r>
              <a:rPr lang="en-US" altLang="en-US"/>
              <a:t>I_KFDAT	N.K.	</a:t>
            </a:r>
          </a:p>
          <a:p>
            <a:r>
              <a:rPr lang="en-US" altLang="en-US"/>
              <a:t>XNUM_KFDAT	progressive file extent number join with x$kffxp.pxn_kffxp	</a:t>
            </a:r>
          </a:p>
          <a:p>
            <a:r>
              <a:rPr lang="en-US" altLang="en-US"/>
              <a:t>RAW_KFDAT	raw format encoding of the disk,and file extent information	</a:t>
            </a:r>
          </a:p>
          <a:p>
            <a:endParaRPr lang="en-US" altLang="en-US"/>
          </a:p>
        </p:txBody>
      </p:sp>
    </p:spTree>
    <p:extLst>
      <p:ext uri="{BB962C8B-B14F-4D97-AF65-F5344CB8AC3E}">
        <p14:creationId xmlns:p14="http://schemas.microsoft.com/office/powerpoint/2010/main" val="241886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492EDC-2977-4363-922C-84DC3B1A40D7}" type="slidenum">
              <a:rPr lang="en-GB" smtClean="0"/>
              <a:t>55</a:t>
            </a:fld>
            <a:endParaRPr lang="en-GB" dirty="0"/>
          </a:p>
        </p:txBody>
      </p:sp>
    </p:spTree>
    <p:extLst>
      <p:ext uri="{BB962C8B-B14F-4D97-AF65-F5344CB8AC3E}">
        <p14:creationId xmlns:p14="http://schemas.microsoft.com/office/powerpoint/2010/main" val="12592529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492EDC-2977-4363-922C-84DC3B1A40D7}" type="slidenum">
              <a:rPr lang="en-GB" smtClean="0"/>
              <a:t>58</a:t>
            </a:fld>
            <a:endParaRPr lang="en-GB" dirty="0"/>
          </a:p>
        </p:txBody>
      </p:sp>
    </p:spTree>
    <p:extLst>
      <p:ext uri="{BB962C8B-B14F-4D97-AF65-F5344CB8AC3E}">
        <p14:creationId xmlns:p14="http://schemas.microsoft.com/office/powerpoint/2010/main" val="1949945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Oracle 12c we can simply use </a:t>
            </a:r>
            <a:r>
              <a:rPr lang="en-GB" dirty="0" err="1" smtClean="0"/>
              <a:t>asmcmd</a:t>
            </a:r>
            <a:r>
              <a:rPr lang="en-GB" dirty="0" smtClean="0"/>
              <a:t>:</a:t>
            </a:r>
          </a:p>
          <a:p>
            <a:r>
              <a:rPr lang="en-GB" dirty="0" err="1" smtClean="0"/>
              <a:t>mapau</a:t>
            </a:r>
            <a:r>
              <a:rPr lang="en-GB" dirty="0" smtClean="0"/>
              <a:t> 1 20 451 </a:t>
            </a:r>
          </a:p>
          <a:p>
            <a:endParaRPr lang="en-GB" dirty="0"/>
          </a:p>
        </p:txBody>
      </p:sp>
      <p:sp>
        <p:nvSpPr>
          <p:cNvPr id="4" name="Slide Number Placeholder 3"/>
          <p:cNvSpPr>
            <a:spLocks noGrp="1"/>
          </p:cNvSpPr>
          <p:nvPr>
            <p:ph type="sldNum" sz="quarter" idx="10"/>
          </p:nvPr>
        </p:nvSpPr>
        <p:spPr/>
        <p:txBody>
          <a:bodyPr/>
          <a:lstStyle/>
          <a:p>
            <a:fld id="{30492EDC-2977-4363-922C-84DC3B1A40D7}" type="slidenum">
              <a:rPr lang="en-GB" smtClean="0"/>
              <a:t>60</a:t>
            </a:fld>
            <a:endParaRPr lang="en-GB" dirty="0"/>
          </a:p>
        </p:txBody>
      </p:sp>
    </p:spTree>
    <p:extLst>
      <p:ext uri="{BB962C8B-B14F-4D97-AF65-F5344CB8AC3E}">
        <p14:creationId xmlns:p14="http://schemas.microsoft.com/office/powerpoint/2010/main" val="3348973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45CC80-FEC3-4D6C-A7BE-6E96CB11797B}" type="slidenum">
              <a:rPr lang="en-US" altLang="en-US"/>
              <a:pPr/>
              <a:t>63</a:t>
            </a:fld>
            <a:endParaRPr lang="en-US" alt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r>
              <a:rPr lang="en-US" altLang="en-US" dirty="0"/>
              <a:t>select </a:t>
            </a:r>
            <a:r>
              <a:rPr lang="en-US" altLang="en-US" dirty="0" err="1"/>
              <a:t>group_kffil</a:t>
            </a:r>
            <a:r>
              <a:rPr lang="en-US" altLang="en-US" dirty="0"/>
              <a:t> group#, </a:t>
            </a:r>
            <a:r>
              <a:rPr lang="en-US" altLang="en-US" dirty="0" err="1"/>
              <a:t>number_kffil</a:t>
            </a:r>
            <a:r>
              <a:rPr lang="en-US" altLang="en-US" dirty="0"/>
              <a:t> file#, </a:t>
            </a:r>
            <a:r>
              <a:rPr lang="en-US" altLang="en-US" dirty="0" err="1"/>
              <a:t>filsiz_kffil</a:t>
            </a:r>
            <a:r>
              <a:rPr lang="en-US" altLang="en-US" dirty="0"/>
              <a:t> </a:t>
            </a:r>
            <a:r>
              <a:rPr lang="en-US" altLang="en-US" dirty="0" err="1"/>
              <a:t>filesize_after_mirr</a:t>
            </a:r>
            <a:r>
              <a:rPr lang="en-US" altLang="en-US" dirty="0"/>
              <a:t>, </a:t>
            </a:r>
            <a:r>
              <a:rPr lang="en-US" altLang="en-US" dirty="0" err="1"/>
              <a:t>filspc_kffil</a:t>
            </a:r>
            <a:r>
              <a:rPr lang="en-US" altLang="en-US" dirty="0"/>
              <a:t> </a:t>
            </a:r>
            <a:r>
              <a:rPr lang="en-US" altLang="en-US" dirty="0" err="1"/>
              <a:t>raw_file_size</a:t>
            </a:r>
            <a:r>
              <a:rPr lang="en-US" altLang="en-US" dirty="0"/>
              <a:t> from </a:t>
            </a:r>
            <a:r>
              <a:rPr lang="en-US" altLang="en-US" dirty="0" err="1"/>
              <a:t>x$kffil</a:t>
            </a:r>
            <a:r>
              <a:rPr lang="en-US" altLang="en-US" dirty="0"/>
              <a:t> where </a:t>
            </a:r>
            <a:r>
              <a:rPr lang="en-US" altLang="en-US" dirty="0" err="1"/>
              <a:t>number_kffil</a:t>
            </a:r>
            <a:r>
              <a:rPr lang="en-US" altLang="en-US" dirty="0"/>
              <a:t> &lt;256;</a:t>
            </a:r>
          </a:p>
          <a:p>
            <a:endParaRPr lang="en-US" altLang="en-US" dirty="0"/>
          </a:p>
          <a:p>
            <a:r>
              <a:rPr lang="en-US" altLang="en-US" dirty="0"/>
              <a:t>Metadata files have </a:t>
            </a:r>
            <a:r>
              <a:rPr lang="en-US" altLang="en-US" sz="1500" dirty="0"/>
              <a:t>3-way mirroring</a:t>
            </a:r>
            <a:endParaRPr lang="en-US" altLang="en-US" dirty="0"/>
          </a:p>
          <a:p>
            <a:endParaRPr lang="en-US" altLang="en-US" dirty="0"/>
          </a:p>
        </p:txBody>
      </p:sp>
    </p:spTree>
    <p:extLst>
      <p:ext uri="{BB962C8B-B14F-4D97-AF65-F5344CB8AC3E}">
        <p14:creationId xmlns:p14="http://schemas.microsoft.com/office/powerpoint/2010/main" val="505188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D93CB-2E6D-423A-B6B9-07E109873025}" type="slidenum">
              <a:rPr lang="en-US" altLang="en-US"/>
              <a:pPr/>
              <a:t>64</a:t>
            </a:fld>
            <a:endParaRPr lang="en-US" alt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altLang="en-US" dirty="0"/>
              <a:t>A note on File#1 and file extent pointers:</a:t>
            </a:r>
          </a:p>
          <a:p>
            <a:endParaRPr lang="en-US" altLang="en-US" dirty="0"/>
          </a:p>
          <a:p>
            <a:r>
              <a:rPr lang="en-US" altLang="en-US" dirty="0"/>
              <a:t>The extent information available in X$KFFXP is</a:t>
            </a:r>
          </a:p>
          <a:p>
            <a:pPr lvl="1"/>
            <a:r>
              <a:rPr lang="en-US" altLang="en-US" dirty="0"/>
              <a:t>In File#1 for the first 60 extents (short files)</a:t>
            </a:r>
          </a:p>
          <a:p>
            <a:pPr lvl="1"/>
            <a:r>
              <a:rPr lang="en-US" altLang="en-US" dirty="0"/>
              <a:t>Extent# &gt; 60 make use of indirect pointers</a:t>
            </a:r>
          </a:p>
          <a:p>
            <a:r>
              <a:rPr lang="en-US" altLang="en-US" dirty="0"/>
              <a:t>Indirect pointers are allocated in files</a:t>
            </a:r>
          </a:p>
          <a:p>
            <a:pPr lvl="1"/>
            <a:endParaRPr lang="en-US" altLang="en-US" dirty="0"/>
          </a:p>
          <a:p>
            <a:r>
              <a:rPr lang="en-US" altLang="en-US" dirty="0"/>
              <a:t>Direct investigation:</a:t>
            </a:r>
          </a:p>
          <a:p>
            <a:pPr lvl="1"/>
            <a:r>
              <a:rPr lang="en-US" altLang="en-US" dirty="0"/>
              <a:t>Using X$KFFXP count the extents allocated for:</a:t>
            </a:r>
          </a:p>
          <a:p>
            <a:pPr lvl="1">
              <a:buFont typeface="Arial" charset="0"/>
              <a:buNone/>
            </a:pPr>
            <a:r>
              <a:rPr lang="en-US" altLang="en-US" sz="1300" dirty="0"/>
              <a:t>create </a:t>
            </a:r>
            <a:r>
              <a:rPr lang="en-US" altLang="en-US" sz="1300" dirty="0" err="1"/>
              <a:t>tablespace</a:t>
            </a:r>
            <a:r>
              <a:rPr lang="en-US" altLang="en-US" sz="1300" dirty="0"/>
              <a:t> test1 </a:t>
            </a:r>
            <a:r>
              <a:rPr lang="en-US" altLang="en-US" sz="1300" dirty="0" err="1"/>
              <a:t>datafile</a:t>
            </a:r>
            <a:r>
              <a:rPr lang="en-US" altLang="en-US" sz="1300" dirty="0"/>
              <a:t> size </a:t>
            </a:r>
            <a:r>
              <a:rPr lang="en-US" altLang="en-US" sz="1300" dirty="0">
                <a:solidFill>
                  <a:srgbClr val="CC3300"/>
                </a:solidFill>
              </a:rPr>
              <a:t>30712k</a:t>
            </a:r>
            <a:r>
              <a:rPr lang="en-US" altLang="en-US" sz="1300" dirty="0"/>
              <a:t>;</a:t>
            </a:r>
          </a:p>
          <a:p>
            <a:pPr lvl="2">
              <a:buFont typeface="Arial" charset="0"/>
              <a:buNone/>
            </a:pPr>
            <a:r>
              <a:rPr lang="en-US" altLang="en-US" sz="1300" dirty="0">
                <a:solidFill>
                  <a:srgbClr val="CC3300"/>
                </a:solidFill>
              </a:rPr>
              <a:t>60 extents</a:t>
            </a:r>
            <a:r>
              <a:rPr lang="en-US" altLang="en-US" sz="1300" dirty="0"/>
              <a:t> (normal redundancy)</a:t>
            </a:r>
          </a:p>
          <a:p>
            <a:pPr lvl="1">
              <a:buFont typeface="Arial" charset="0"/>
              <a:buNone/>
            </a:pPr>
            <a:r>
              <a:rPr lang="en-US" altLang="en-US" sz="1300" dirty="0"/>
              <a:t>create </a:t>
            </a:r>
            <a:r>
              <a:rPr lang="en-US" altLang="en-US" sz="1300" dirty="0" err="1"/>
              <a:t>tablespace</a:t>
            </a:r>
            <a:r>
              <a:rPr lang="en-US" altLang="en-US" sz="1300" dirty="0"/>
              <a:t> test2 </a:t>
            </a:r>
            <a:r>
              <a:rPr lang="en-US" altLang="en-US" sz="1300" dirty="0" err="1"/>
              <a:t>datafile</a:t>
            </a:r>
            <a:r>
              <a:rPr lang="en-US" altLang="en-US" sz="1300" dirty="0"/>
              <a:t> size </a:t>
            </a:r>
            <a:r>
              <a:rPr lang="en-US" altLang="en-US" sz="1300" dirty="0">
                <a:solidFill>
                  <a:srgbClr val="CC3300"/>
                </a:solidFill>
              </a:rPr>
              <a:t>30713k</a:t>
            </a:r>
            <a:r>
              <a:rPr lang="en-US" altLang="en-US" sz="1300" dirty="0"/>
              <a:t>;</a:t>
            </a:r>
          </a:p>
          <a:p>
            <a:pPr lvl="2">
              <a:buFont typeface="Arial" charset="0"/>
              <a:buNone/>
            </a:pPr>
            <a:r>
              <a:rPr lang="en-US" altLang="en-US" sz="1300" dirty="0">
                <a:solidFill>
                  <a:srgbClr val="CC3300"/>
                </a:solidFill>
              </a:rPr>
              <a:t>65 extents</a:t>
            </a:r>
            <a:r>
              <a:rPr lang="en-US" altLang="en-US" sz="1300" dirty="0"/>
              <a:t> (normal redundancy)</a:t>
            </a:r>
          </a:p>
          <a:p>
            <a:pPr lvl="2">
              <a:buFont typeface="Arial" charset="0"/>
              <a:buNone/>
            </a:pPr>
            <a:r>
              <a:rPr lang="en-US" altLang="en-US" sz="1300" dirty="0"/>
              <a:t>The extra extents are indirect pointers</a:t>
            </a:r>
          </a:p>
          <a:p>
            <a:endParaRPr lang="en-US" altLang="en-US" dirty="0"/>
          </a:p>
        </p:txBody>
      </p:sp>
    </p:spTree>
    <p:extLst>
      <p:ext uri="{BB962C8B-B14F-4D97-AF65-F5344CB8AC3E}">
        <p14:creationId xmlns:p14="http://schemas.microsoft.com/office/powerpoint/2010/main" val="2758255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91364F-4D35-44BA-8941-41C911E2C198}" type="slidenum">
              <a:rPr lang="en-US" altLang="en-US"/>
              <a:pPr/>
              <a:t>67</a:t>
            </a:fld>
            <a:endParaRPr lang="en-US" alt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710986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E6BB4-8C97-491B-A405-F36D936E4B54}" type="slidenum">
              <a:rPr lang="en-US" altLang="en-US"/>
              <a:pPr/>
              <a:t>68</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1776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492EDC-2977-4363-922C-84DC3B1A40D7}" type="slidenum">
              <a:rPr lang="en-GB" smtClean="0"/>
              <a:t>4</a:t>
            </a:fld>
            <a:endParaRPr lang="en-GB" dirty="0"/>
          </a:p>
        </p:txBody>
      </p:sp>
    </p:spTree>
    <p:extLst>
      <p:ext uri="{BB962C8B-B14F-4D97-AF65-F5344CB8AC3E}">
        <p14:creationId xmlns:p14="http://schemas.microsoft.com/office/powerpoint/2010/main" val="2923659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E6BB4-8C97-491B-A405-F36D936E4B54}" type="slidenum">
              <a:rPr lang="en-US" altLang="en-US"/>
              <a:pPr/>
              <a:t>69</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ltLang="en-US"/>
              <a:t>Gmon is also involved at the beginning and the end of the rebalancing operation to take and release the diskgroup lock</a:t>
            </a:r>
          </a:p>
        </p:txBody>
      </p:sp>
    </p:spTree>
    <p:extLst>
      <p:ext uri="{BB962C8B-B14F-4D97-AF65-F5344CB8AC3E}">
        <p14:creationId xmlns:p14="http://schemas.microsoft.com/office/powerpoint/2010/main" val="4015776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E6BB4-8C97-491B-A405-F36D936E4B54}" type="slidenum">
              <a:rPr lang="en-US" altLang="en-US"/>
              <a:pPr/>
              <a:t>71</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34611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E6BB4-8C97-491B-A405-F36D936E4B54}" type="slidenum">
              <a:rPr lang="en-US" altLang="en-US"/>
              <a:pPr/>
              <a:t>72</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ltLang="en-US" dirty="0" smtClean="0"/>
          </a:p>
          <a:p>
            <a:r>
              <a:rPr lang="en-US" altLang="en-US" dirty="0" smtClean="0"/>
              <a:t>Script using </a:t>
            </a:r>
            <a:r>
              <a:rPr lang="en-US" altLang="en-US" dirty="0" err="1" smtClean="0"/>
              <a:t>checkfile</a:t>
            </a:r>
            <a:r>
              <a:rPr lang="en-US" altLang="en-US" dirty="0" smtClean="0"/>
              <a:t>:</a:t>
            </a:r>
          </a:p>
          <a:p>
            <a:endParaRPr lang="en-US" altLang="en-US" dirty="0" smtClean="0"/>
          </a:p>
          <a:p>
            <a:r>
              <a:rPr lang="en-US" altLang="en-US" dirty="0" smtClean="0"/>
              <a:t>-- </a:t>
            </a:r>
            <a:r>
              <a:rPr lang="en-US" altLang="en-US" dirty="0" err="1" smtClean="0"/>
              <a:t>checkfile_ASM</a:t>
            </a:r>
            <a:r>
              <a:rPr lang="en-US" altLang="en-US" dirty="0" smtClean="0"/>
              <a:t>, a script to check if mirror extents in ASM files do not have corruption/lost writes</a:t>
            </a:r>
          </a:p>
          <a:p>
            <a:r>
              <a:rPr lang="en-US" altLang="en-US" dirty="0" smtClean="0"/>
              <a:t>-- Luca Feb 2013</a:t>
            </a:r>
          </a:p>
          <a:p>
            <a:endParaRPr lang="en-US" altLang="en-US" dirty="0" smtClean="0"/>
          </a:p>
          <a:p>
            <a:r>
              <a:rPr lang="en-US" altLang="en-US" dirty="0" smtClean="0"/>
              <a:t>-- Note the script borrows several ideas from MOS note How to dump or extract a raw block from a file stored in ASM </a:t>
            </a:r>
            <a:r>
              <a:rPr lang="en-US" altLang="en-US" dirty="0" err="1" smtClean="0"/>
              <a:t>diskgroup</a:t>
            </a:r>
            <a:r>
              <a:rPr lang="en-US" altLang="en-US" dirty="0" smtClean="0"/>
              <a:t> [ID 603962.1]</a:t>
            </a:r>
          </a:p>
          <a:p>
            <a:r>
              <a:rPr lang="en-US" altLang="en-US" dirty="0" smtClean="0"/>
              <a:t>-- The usage of </a:t>
            </a:r>
            <a:r>
              <a:rPr lang="en-US" altLang="en-US" dirty="0" err="1" smtClean="0"/>
              <a:t>dbms_diskgroup.checkfile</a:t>
            </a:r>
            <a:r>
              <a:rPr lang="en-US" altLang="en-US" dirty="0" smtClean="0"/>
              <a:t> is trial and error. MOS note </a:t>
            </a:r>
            <a:r>
              <a:rPr lang="en-US" altLang="en-US" dirty="0" err="1" smtClean="0"/>
              <a:t>Note</a:t>
            </a:r>
            <a:r>
              <a:rPr lang="en-US" altLang="en-US" dirty="0" smtClean="0"/>
              <a:t> 387001.1 is supposed to describe it but it is not visible.</a:t>
            </a:r>
          </a:p>
          <a:p>
            <a:endParaRPr lang="en-US" altLang="en-US" dirty="0" smtClean="0"/>
          </a:p>
          <a:p>
            <a:r>
              <a:rPr lang="en-US" altLang="en-US" dirty="0" smtClean="0"/>
              <a:t>-- Usage: input file name to check</a:t>
            </a:r>
          </a:p>
          <a:p>
            <a:r>
              <a:rPr lang="en-US" altLang="en-US" dirty="0" smtClean="0"/>
              <a:t>-- with some simple modifications this script can be changed to check all files in batch</a:t>
            </a:r>
          </a:p>
          <a:p>
            <a:endParaRPr lang="en-US" altLang="en-US" dirty="0" smtClean="0"/>
          </a:p>
          <a:p>
            <a:r>
              <a:rPr lang="en-US" altLang="en-US" dirty="0" smtClean="0"/>
              <a:t>-- warning, do not use in prod, still in development, </a:t>
            </a:r>
            <a:r>
              <a:rPr lang="en-US" altLang="en-US" dirty="0" err="1" smtClean="0"/>
              <a:t>dbms_diskgroup.checkfile</a:t>
            </a:r>
            <a:r>
              <a:rPr lang="en-US" altLang="en-US" dirty="0" smtClean="0"/>
              <a:t> maybe not safe</a:t>
            </a:r>
          </a:p>
          <a:p>
            <a:endParaRPr lang="en-US" altLang="en-US" dirty="0" smtClean="0"/>
          </a:p>
          <a:p>
            <a:r>
              <a:rPr lang="en-US" altLang="en-US" dirty="0" smtClean="0"/>
              <a:t>set </a:t>
            </a:r>
            <a:r>
              <a:rPr lang="en-US" altLang="en-US" dirty="0" err="1" smtClean="0"/>
              <a:t>serveroutput</a:t>
            </a:r>
            <a:r>
              <a:rPr lang="en-US" altLang="en-US" dirty="0" smtClean="0"/>
              <a:t> on</a:t>
            </a:r>
          </a:p>
          <a:p>
            <a:endParaRPr lang="en-US" altLang="en-US" dirty="0" smtClean="0"/>
          </a:p>
          <a:p>
            <a:r>
              <a:rPr lang="en-US" altLang="en-US" dirty="0" smtClean="0"/>
              <a:t>declare</a:t>
            </a:r>
          </a:p>
          <a:p>
            <a:r>
              <a:rPr lang="en-US" altLang="en-US" dirty="0" smtClean="0"/>
              <a:t> </a:t>
            </a:r>
            <a:r>
              <a:rPr lang="en-US" altLang="en-US" dirty="0" err="1" smtClean="0"/>
              <a:t>v_AsmFilename</a:t>
            </a:r>
            <a:r>
              <a:rPr lang="en-US" altLang="en-US" dirty="0" smtClean="0"/>
              <a:t> varchar2(4000);</a:t>
            </a:r>
          </a:p>
          <a:p>
            <a:r>
              <a:rPr lang="en-US" altLang="en-US" dirty="0" smtClean="0"/>
              <a:t> </a:t>
            </a:r>
            <a:r>
              <a:rPr lang="en-US" altLang="en-US" dirty="0" err="1" smtClean="0"/>
              <a:t>v_offstart</a:t>
            </a:r>
            <a:r>
              <a:rPr lang="en-US" altLang="en-US" dirty="0" smtClean="0"/>
              <a:t> number;</a:t>
            </a:r>
          </a:p>
          <a:p>
            <a:r>
              <a:rPr lang="en-US" altLang="en-US" dirty="0" smtClean="0"/>
              <a:t> </a:t>
            </a:r>
            <a:r>
              <a:rPr lang="en-US" altLang="en-US" dirty="0" err="1" smtClean="0"/>
              <a:t>v_numblks</a:t>
            </a:r>
            <a:r>
              <a:rPr lang="en-US" altLang="en-US" dirty="0" smtClean="0"/>
              <a:t> number;</a:t>
            </a:r>
          </a:p>
          <a:p>
            <a:r>
              <a:rPr lang="en-US" altLang="en-US" dirty="0" smtClean="0"/>
              <a:t> </a:t>
            </a:r>
            <a:r>
              <a:rPr lang="en-US" altLang="en-US" dirty="0" err="1" smtClean="0"/>
              <a:t>v_filetype</a:t>
            </a:r>
            <a:r>
              <a:rPr lang="en-US" altLang="en-US" dirty="0" smtClean="0"/>
              <a:t> number;</a:t>
            </a:r>
          </a:p>
          <a:p>
            <a:r>
              <a:rPr lang="en-US" altLang="en-US" dirty="0" smtClean="0"/>
              <a:t> </a:t>
            </a:r>
            <a:r>
              <a:rPr lang="en-US" altLang="en-US" dirty="0" err="1" smtClean="0"/>
              <a:t>v_filesize</a:t>
            </a:r>
            <a:r>
              <a:rPr lang="en-US" altLang="en-US" dirty="0" smtClean="0"/>
              <a:t> number;</a:t>
            </a:r>
          </a:p>
          <a:p>
            <a:r>
              <a:rPr lang="en-US" altLang="en-US" dirty="0" smtClean="0"/>
              <a:t> </a:t>
            </a:r>
            <a:r>
              <a:rPr lang="en-US" altLang="en-US" dirty="0" err="1" smtClean="0"/>
              <a:t>v_lbks</a:t>
            </a:r>
            <a:r>
              <a:rPr lang="en-US" altLang="en-US" dirty="0" smtClean="0"/>
              <a:t> number;</a:t>
            </a:r>
          </a:p>
          <a:p>
            <a:r>
              <a:rPr lang="en-US" altLang="en-US" dirty="0" smtClean="0"/>
              <a:t> </a:t>
            </a:r>
            <a:r>
              <a:rPr lang="en-US" altLang="en-US" dirty="0" err="1" smtClean="0"/>
              <a:t>v_typename</a:t>
            </a:r>
            <a:r>
              <a:rPr lang="en-US" altLang="en-US" dirty="0" smtClean="0"/>
              <a:t> varchar2(4000);</a:t>
            </a:r>
          </a:p>
          <a:p>
            <a:r>
              <a:rPr lang="en-US" altLang="en-US" dirty="0" smtClean="0"/>
              <a:t> </a:t>
            </a:r>
            <a:r>
              <a:rPr lang="en-US" altLang="en-US" dirty="0" err="1" smtClean="0"/>
              <a:t>v_pblksize</a:t>
            </a:r>
            <a:r>
              <a:rPr lang="en-US" altLang="en-US" dirty="0" smtClean="0"/>
              <a:t> number;</a:t>
            </a:r>
          </a:p>
          <a:p>
            <a:r>
              <a:rPr lang="en-US" altLang="en-US" dirty="0" smtClean="0"/>
              <a:t> </a:t>
            </a:r>
            <a:r>
              <a:rPr lang="en-US" altLang="en-US" dirty="0" err="1" smtClean="0"/>
              <a:t>v_handle</a:t>
            </a:r>
            <a:r>
              <a:rPr lang="en-US" altLang="en-US" dirty="0" smtClean="0"/>
              <a:t> number;</a:t>
            </a:r>
          </a:p>
          <a:p>
            <a:r>
              <a:rPr lang="en-US" altLang="en-US" dirty="0" smtClean="0"/>
              <a:t>begin</a:t>
            </a:r>
          </a:p>
          <a:p>
            <a:r>
              <a:rPr lang="en-US" altLang="en-US" dirty="0" smtClean="0"/>
              <a:t> </a:t>
            </a:r>
            <a:r>
              <a:rPr lang="en-US" altLang="en-US" dirty="0" err="1" smtClean="0"/>
              <a:t>dbms_output.enable</a:t>
            </a:r>
            <a:r>
              <a:rPr lang="en-US" altLang="en-US" dirty="0" smtClean="0"/>
              <a:t>(500000);</a:t>
            </a:r>
          </a:p>
          <a:p>
            <a:r>
              <a:rPr lang="en-US" altLang="en-US" dirty="0" smtClean="0"/>
              <a:t> </a:t>
            </a:r>
            <a:r>
              <a:rPr lang="en-US" altLang="en-US" dirty="0" err="1" smtClean="0"/>
              <a:t>v_AsmFilename</a:t>
            </a:r>
            <a:r>
              <a:rPr lang="en-US" altLang="en-US" dirty="0" smtClean="0"/>
              <a:t> := '&amp;</a:t>
            </a:r>
            <a:r>
              <a:rPr lang="en-US" altLang="en-US" dirty="0" err="1" smtClean="0"/>
              <a:t>ASM_File_Name</a:t>
            </a:r>
            <a:r>
              <a:rPr lang="en-US" altLang="en-US" dirty="0" smtClean="0"/>
              <a:t>';</a:t>
            </a:r>
          </a:p>
          <a:p>
            <a:r>
              <a:rPr lang="en-US" altLang="en-US" dirty="0" smtClean="0"/>
              <a:t> </a:t>
            </a:r>
            <a:r>
              <a:rPr lang="en-US" altLang="en-US" dirty="0" err="1" smtClean="0"/>
              <a:t>v_offstart</a:t>
            </a:r>
            <a:r>
              <a:rPr lang="en-US" altLang="en-US" dirty="0" smtClean="0"/>
              <a:t> := 1;</a:t>
            </a:r>
          </a:p>
          <a:p>
            <a:endParaRPr lang="en-US" altLang="en-US" dirty="0" smtClean="0"/>
          </a:p>
          <a:p>
            <a:r>
              <a:rPr lang="en-US" altLang="en-US" dirty="0" smtClean="0"/>
              <a:t> </a:t>
            </a:r>
            <a:r>
              <a:rPr lang="en-US" altLang="en-US" dirty="0" err="1" smtClean="0"/>
              <a:t>dbms_diskgroup.getfileattr</a:t>
            </a:r>
            <a:r>
              <a:rPr lang="en-US" altLang="en-US" dirty="0" smtClean="0"/>
              <a:t>(</a:t>
            </a:r>
            <a:r>
              <a:rPr lang="en-US" altLang="en-US" dirty="0" err="1" smtClean="0"/>
              <a:t>v_AsmFilename,v_filetype,v_filesize,v_lbks</a:t>
            </a:r>
            <a:r>
              <a:rPr lang="en-US" altLang="en-US" dirty="0" smtClean="0"/>
              <a:t>);</a:t>
            </a:r>
          </a:p>
          <a:p>
            <a:r>
              <a:rPr lang="en-US" altLang="en-US" dirty="0" smtClean="0"/>
              <a:t> </a:t>
            </a:r>
            <a:r>
              <a:rPr lang="en-US" altLang="en-US" dirty="0" err="1" smtClean="0"/>
              <a:t>dbms_diskgroup.open</a:t>
            </a:r>
            <a:r>
              <a:rPr lang="en-US" altLang="en-US" dirty="0" smtClean="0"/>
              <a:t>(v_AsmFilename,'r',v_filetype,v_lbks,v_handle,v_pblksize,v_filesize);</a:t>
            </a:r>
          </a:p>
          <a:p>
            <a:r>
              <a:rPr lang="en-US" altLang="en-US" dirty="0" smtClean="0"/>
              <a:t> </a:t>
            </a:r>
            <a:r>
              <a:rPr lang="en-US" altLang="en-US" dirty="0" err="1" smtClean="0"/>
              <a:t>dbms_diskgroup.close</a:t>
            </a:r>
            <a:r>
              <a:rPr lang="en-US" altLang="en-US" dirty="0" smtClean="0"/>
              <a:t>(</a:t>
            </a:r>
            <a:r>
              <a:rPr lang="en-US" altLang="en-US" dirty="0" err="1" smtClean="0"/>
              <a:t>v_handle</a:t>
            </a:r>
            <a:r>
              <a:rPr lang="en-US" altLang="en-US" dirty="0" smtClean="0"/>
              <a:t>);</a:t>
            </a:r>
          </a:p>
          <a:p>
            <a:endParaRPr lang="en-US" altLang="en-US" dirty="0" smtClean="0"/>
          </a:p>
          <a:p>
            <a:r>
              <a:rPr lang="en-US" altLang="en-US" dirty="0" smtClean="0"/>
              <a:t> select decode(v_filetype,1,'Control File',2,'Data File',3,'Online Log File',4,'Archive Log',5,'Trace File',6,'Temporary File',</a:t>
            </a:r>
          </a:p>
          <a:p>
            <a:r>
              <a:rPr lang="en-US" altLang="en-US" dirty="0" smtClean="0"/>
              <a:t> 7,'Not Used',8,'Not Used',9,'Backup Piece',10,'Incremental Backup Piece',11,'Archive Backup Piece',12,'Data File Copy',</a:t>
            </a:r>
          </a:p>
          <a:p>
            <a:r>
              <a:rPr lang="en-US" altLang="en-US" dirty="0" smtClean="0"/>
              <a:t> 13,'Spfile',14,'Disaster Recovery Configuration',15,'Storage Manager Disk',16,'Change Tracking File',17,'Flashback Log File',</a:t>
            </a:r>
          </a:p>
          <a:p>
            <a:r>
              <a:rPr lang="en-US" altLang="en-US" dirty="0" smtClean="0"/>
              <a:t> 18,'DataPump Dump File',19,'Cross Platform Converted File',20,'Autobackup',21,'Any OS file',22,'Block Dump File',</a:t>
            </a:r>
          </a:p>
          <a:p>
            <a:r>
              <a:rPr lang="en-US" altLang="en-US" dirty="0" smtClean="0"/>
              <a:t> 23,'CSS Voting File',24,'CRS') into </a:t>
            </a:r>
            <a:r>
              <a:rPr lang="en-US" altLang="en-US" dirty="0" err="1" smtClean="0"/>
              <a:t>v_typename</a:t>
            </a:r>
            <a:r>
              <a:rPr lang="en-US" altLang="en-US" dirty="0" smtClean="0"/>
              <a:t> from dual;</a:t>
            </a:r>
          </a:p>
          <a:p>
            <a:endParaRPr lang="en-US" altLang="en-US" dirty="0" smtClean="0"/>
          </a:p>
          <a:p>
            <a:r>
              <a:rPr lang="en-US" altLang="en-US" dirty="0" smtClean="0"/>
              <a:t> </a:t>
            </a:r>
            <a:r>
              <a:rPr lang="en-US" altLang="en-US" dirty="0" err="1" smtClean="0"/>
              <a:t>dbms_output.put_line</a:t>
            </a:r>
            <a:r>
              <a:rPr lang="en-US" altLang="en-US" dirty="0" smtClean="0"/>
              <a:t>('File: '||</a:t>
            </a:r>
            <a:r>
              <a:rPr lang="en-US" altLang="en-US" dirty="0" err="1" smtClean="0"/>
              <a:t>v_AsmFilename</a:t>
            </a:r>
            <a:r>
              <a:rPr lang="en-US" altLang="en-US" dirty="0" smtClean="0"/>
              <a:t>); </a:t>
            </a:r>
            <a:r>
              <a:rPr lang="en-US" altLang="en-US" dirty="0" err="1" smtClean="0"/>
              <a:t>dbms_output.new_line</a:t>
            </a:r>
            <a:r>
              <a:rPr lang="en-US" altLang="en-US" dirty="0" smtClean="0"/>
              <a:t>;</a:t>
            </a:r>
          </a:p>
          <a:p>
            <a:r>
              <a:rPr lang="en-US" altLang="en-US" dirty="0" smtClean="0"/>
              <a:t> </a:t>
            </a:r>
            <a:r>
              <a:rPr lang="en-US" altLang="en-US" dirty="0" err="1" smtClean="0"/>
              <a:t>dbms_output.put_line</a:t>
            </a:r>
            <a:r>
              <a:rPr lang="en-US" altLang="en-US" dirty="0" smtClean="0"/>
              <a:t>('Type: '||</a:t>
            </a:r>
            <a:r>
              <a:rPr lang="en-US" altLang="en-US" dirty="0" err="1" smtClean="0"/>
              <a:t>v_filetype</a:t>
            </a:r>
            <a:r>
              <a:rPr lang="en-US" altLang="en-US" dirty="0" smtClean="0"/>
              <a:t>||' '||</a:t>
            </a:r>
            <a:r>
              <a:rPr lang="en-US" altLang="en-US" dirty="0" err="1" smtClean="0"/>
              <a:t>v_typename</a:t>
            </a:r>
            <a:r>
              <a:rPr lang="en-US" altLang="en-US" dirty="0" smtClean="0"/>
              <a:t>); </a:t>
            </a:r>
            <a:r>
              <a:rPr lang="en-US" altLang="en-US" dirty="0" err="1" smtClean="0"/>
              <a:t>dbms_output.new_line</a:t>
            </a:r>
            <a:r>
              <a:rPr lang="en-US" altLang="en-US" dirty="0" smtClean="0"/>
              <a:t>;</a:t>
            </a:r>
          </a:p>
          <a:p>
            <a:r>
              <a:rPr lang="en-US" altLang="en-US" dirty="0" smtClean="0"/>
              <a:t> </a:t>
            </a:r>
            <a:r>
              <a:rPr lang="en-US" altLang="en-US" dirty="0" err="1" smtClean="0"/>
              <a:t>dbms_output.put_line</a:t>
            </a:r>
            <a:r>
              <a:rPr lang="en-US" altLang="en-US" dirty="0" smtClean="0"/>
              <a:t>('Size (in logical blocks): '||</a:t>
            </a:r>
            <a:r>
              <a:rPr lang="en-US" altLang="en-US" dirty="0" err="1" smtClean="0"/>
              <a:t>v_filesize</a:t>
            </a:r>
            <a:r>
              <a:rPr lang="en-US" altLang="en-US" dirty="0" smtClean="0"/>
              <a:t>); </a:t>
            </a:r>
            <a:r>
              <a:rPr lang="en-US" altLang="en-US" dirty="0" err="1" smtClean="0"/>
              <a:t>dbms_output.new_line</a:t>
            </a:r>
            <a:r>
              <a:rPr lang="en-US" altLang="en-US" dirty="0" smtClean="0"/>
              <a:t>;</a:t>
            </a:r>
          </a:p>
          <a:p>
            <a:r>
              <a:rPr lang="en-US" altLang="en-US" dirty="0" smtClean="0"/>
              <a:t> </a:t>
            </a:r>
            <a:r>
              <a:rPr lang="en-US" altLang="en-US" dirty="0" err="1" smtClean="0"/>
              <a:t>dbms_output.put_line</a:t>
            </a:r>
            <a:r>
              <a:rPr lang="en-US" altLang="en-US" dirty="0" smtClean="0"/>
              <a:t>('Logical Block Size: '||</a:t>
            </a:r>
            <a:r>
              <a:rPr lang="en-US" altLang="en-US" dirty="0" err="1" smtClean="0"/>
              <a:t>v_lbks</a:t>
            </a:r>
            <a:r>
              <a:rPr lang="en-US" altLang="en-US" dirty="0" smtClean="0"/>
              <a:t>); </a:t>
            </a:r>
            <a:r>
              <a:rPr lang="en-US" altLang="en-US" dirty="0" err="1" smtClean="0"/>
              <a:t>dbms_output.new_line</a:t>
            </a:r>
            <a:r>
              <a:rPr lang="en-US" altLang="en-US" dirty="0" smtClean="0"/>
              <a:t>;</a:t>
            </a:r>
          </a:p>
          <a:p>
            <a:r>
              <a:rPr lang="en-US" altLang="en-US" dirty="0" smtClean="0"/>
              <a:t> </a:t>
            </a:r>
            <a:r>
              <a:rPr lang="en-US" altLang="en-US" dirty="0" err="1" smtClean="0"/>
              <a:t>dbms_output.put_line</a:t>
            </a:r>
            <a:r>
              <a:rPr lang="en-US" altLang="en-US" dirty="0" smtClean="0"/>
              <a:t>('Physical Block Size: '||</a:t>
            </a:r>
            <a:r>
              <a:rPr lang="en-US" altLang="en-US" dirty="0" err="1" smtClean="0"/>
              <a:t>v_pblksize</a:t>
            </a:r>
            <a:r>
              <a:rPr lang="en-US" altLang="en-US" dirty="0" smtClean="0"/>
              <a:t>); </a:t>
            </a:r>
            <a:r>
              <a:rPr lang="en-US" altLang="en-US" dirty="0" err="1" smtClean="0"/>
              <a:t>dbms_output.new_line</a:t>
            </a:r>
            <a:r>
              <a:rPr lang="en-US" altLang="en-US" dirty="0" smtClean="0"/>
              <a:t>;</a:t>
            </a:r>
          </a:p>
          <a:p>
            <a:endParaRPr lang="en-US" altLang="en-US" dirty="0" smtClean="0"/>
          </a:p>
          <a:p>
            <a:r>
              <a:rPr lang="en-US" altLang="en-US" dirty="0" smtClean="0"/>
              <a:t> </a:t>
            </a:r>
            <a:r>
              <a:rPr lang="en-US" altLang="en-US" dirty="0" err="1" smtClean="0"/>
              <a:t>dbms_diskgroup.checkfile</a:t>
            </a:r>
            <a:r>
              <a:rPr lang="en-US" altLang="en-US" dirty="0" smtClean="0"/>
              <a:t>(</a:t>
            </a:r>
            <a:r>
              <a:rPr lang="en-US" altLang="en-US" dirty="0" err="1" smtClean="0"/>
              <a:t>v_AsmFilename,v_filetype,v_lbks,v_offstart,v_filesize</a:t>
            </a:r>
            <a:r>
              <a:rPr lang="en-US" altLang="en-US" dirty="0" smtClean="0"/>
              <a:t>);</a:t>
            </a:r>
          </a:p>
          <a:p>
            <a:r>
              <a:rPr lang="en-US" altLang="en-US" dirty="0" smtClean="0"/>
              <a:t> -- check output in alert</a:t>
            </a:r>
          </a:p>
          <a:p>
            <a:r>
              <a:rPr lang="en-US" altLang="en-US" dirty="0" smtClean="0"/>
              <a:t>end;</a:t>
            </a:r>
          </a:p>
          <a:p>
            <a:r>
              <a:rPr lang="en-US" altLang="en-US" dirty="0" smtClean="0"/>
              <a:t>/</a:t>
            </a:r>
          </a:p>
          <a:p>
            <a:endParaRPr lang="en-US" altLang="en-US" dirty="0" smtClean="0"/>
          </a:p>
          <a:p>
            <a:endParaRPr lang="en-US" altLang="en-US" dirty="0" smtClean="0"/>
          </a:p>
          <a:p>
            <a:r>
              <a:rPr lang="en-US" altLang="en-US" dirty="0" smtClean="0"/>
              <a:t>Example</a:t>
            </a:r>
            <a:r>
              <a:rPr lang="en-US" altLang="en-US" baseline="0" dirty="0" smtClean="0"/>
              <a:t> f</a:t>
            </a:r>
            <a:r>
              <a:rPr lang="en-US" altLang="en-US" dirty="0" smtClean="0"/>
              <a:t>rom</a:t>
            </a:r>
            <a:r>
              <a:rPr lang="en-US" altLang="en-US" baseline="0" dirty="0" smtClean="0"/>
              <a:t> alert log when dumping a data block with corrupted mirror</a:t>
            </a:r>
          </a:p>
          <a:p>
            <a:endParaRPr lang="en-US" altLang="en-US" baseline="0" dirty="0" smtClean="0"/>
          </a:p>
          <a:p>
            <a:r>
              <a:rPr lang="en-US" altLang="en-US" baseline="0" dirty="0" smtClean="0"/>
              <a:t>Start check mirror blocks  file#:+ORCL_DATADG1/ORCL/DATAFILE/users2.309.840124245 </a:t>
            </a:r>
            <a:r>
              <a:rPr lang="en-US" altLang="en-US" baseline="0" dirty="0" err="1" smtClean="0"/>
              <a:t>minblk</a:t>
            </a:r>
            <a:r>
              <a:rPr lang="en-US" altLang="en-US" baseline="0" dirty="0" smtClean="0"/>
              <a:t> 524291 </a:t>
            </a:r>
            <a:r>
              <a:rPr lang="en-US" altLang="en-US" baseline="0" dirty="0" err="1" smtClean="0"/>
              <a:t>maxblk</a:t>
            </a:r>
            <a:r>
              <a:rPr lang="en-US" altLang="en-US" baseline="0" dirty="0" smtClean="0"/>
              <a:t> 524291</a:t>
            </a:r>
          </a:p>
          <a:p>
            <a:r>
              <a:rPr lang="en-US" altLang="en-US" baseline="0" dirty="0" err="1" smtClean="0"/>
              <a:t>ksfdrfms:Mirror</a:t>
            </a:r>
            <a:r>
              <a:rPr lang="en-US" altLang="en-US" baseline="0" dirty="0" smtClean="0"/>
              <a:t> Read file=+ORCL_DATADG1/ORCL/DATAFILE/users2.309.840124245 fob=0x550c90d18 </a:t>
            </a:r>
            <a:r>
              <a:rPr lang="en-US" altLang="en-US" baseline="0" dirty="0" err="1" smtClean="0"/>
              <a:t>bufp</a:t>
            </a:r>
            <a:r>
              <a:rPr lang="en-US" altLang="en-US" baseline="0" dirty="0" smtClean="0"/>
              <a:t>=0x2acf2dbdd400 </a:t>
            </a:r>
            <a:r>
              <a:rPr lang="en-US" altLang="en-US" baseline="0" dirty="0" err="1" smtClean="0"/>
              <a:t>blkno</a:t>
            </a:r>
            <a:r>
              <a:rPr lang="en-US" altLang="en-US" baseline="0" dirty="0" smtClean="0"/>
              <a:t>=524291 </a:t>
            </a:r>
            <a:r>
              <a:rPr lang="en-US" altLang="en-US" baseline="0" dirty="0" err="1" smtClean="0"/>
              <a:t>nbytes</a:t>
            </a:r>
            <a:r>
              <a:rPr lang="en-US" altLang="en-US" baseline="0" dirty="0" smtClean="0"/>
              <a:t>=8192</a:t>
            </a:r>
          </a:p>
          <a:p>
            <a:r>
              <a:rPr lang="en-US" altLang="en-US" baseline="0" dirty="0" err="1" smtClean="0"/>
              <a:t>ksfdafReadMirror</a:t>
            </a:r>
            <a:r>
              <a:rPr lang="en-US" altLang="en-US" baseline="0" dirty="0" smtClean="0"/>
              <a:t>: Read success from mirror side=1 logical extent number=0 disk=ORCL_DATADG1_0011 path=/</a:t>
            </a:r>
            <a:r>
              <a:rPr lang="en-US" altLang="en-US" baseline="0" dirty="0" err="1" smtClean="0"/>
              <a:t>dev</a:t>
            </a:r>
            <a:r>
              <a:rPr lang="en-US" altLang="en-US" baseline="0" dirty="0" smtClean="0"/>
              <a:t>/mapper/myLUN4_4p1</a:t>
            </a:r>
          </a:p>
          <a:p>
            <a:r>
              <a:rPr lang="en-US" altLang="en-US" baseline="0" dirty="0" smtClean="0"/>
              <a:t>Mirror I/O done from ASM disk /</a:t>
            </a:r>
            <a:r>
              <a:rPr lang="en-US" altLang="en-US" baseline="0" dirty="0" err="1" smtClean="0"/>
              <a:t>dev</a:t>
            </a:r>
            <a:r>
              <a:rPr lang="en-US" altLang="en-US" baseline="0" dirty="0" smtClean="0"/>
              <a:t>/mapper/myLUN4_4p1</a:t>
            </a:r>
          </a:p>
          <a:p>
            <a:r>
              <a:rPr lang="en-US" altLang="en-US" baseline="0" dirty="0" err="1" smtClean="0"/>
              <a:t>ksfdrnms:Mirror</a:t>
            </a:r>
            <a:r>
              <a:rPr lang="en-US" altLang="en-US" baseline="0" dirty="0" smtClean="0"/>
              <a:t> Read file=+ORCL_DATADG1/ORCL/DATAFILE/users2.309.840124245 fob=0x550c90d18 </a:t>
            </a:r>
            <a:r>
              <a:rPr lang="en-US" altLang="en-US" baseline="0" dirty="0" err="1" smtClean="0"/>
              <a:t>bufp</a:t>
            </a:r>
            <a:r>
              <a:rPr lang="en-US" altLang="en-US" baseline="0" dirty="0" smtClean="0"/>
              <a:t>=0x2acf2dbdf600 </a:t>
            </a:r>
            <a:r>
              <a:rPr lang="en-US" altLang="en-US" baseline="0" dirty="0" err="1" smtClean="0"/>
              <a:t>nbytes</a:t>
            </a:r>
            <a:r>
              <a:rPr lang="en-US" altLang="en-US" baseline="0" dirty="0" smtClean="0"/>
              <a:t>=8192</a:t>
            </a:r>
          </a:p>
          <a:p>
            <a:r>
              <a:rPr lang="en-US" altLang="en-US" baseline="0" dirty="0" err="1" smtClean="0"/>
              <a:t>ksfdafReadMirror</a:t>
            </a:r>
            <a:r>
              <a:rPr lang="en-US" altLang="en-US" baseline="0" dirty="0" smtClean="0"/>
              <a:t>: Read success from mirror side=2 logical extent number=1 disk=ORCL_DATADG1_0001 path=/</a:t>
            </a:r>
            <a:r>
              <a:rPr lang="en-US" altLang="en-US" baseline="0" dirty="0" err="1" smtClean="0"/>
              <a:t>dev</a:t>
            </a:r>
            <a:r>
              <a:rPr lang="en-US" altLang="en-US" baseline="0" dirty="0" smtClean="0"/>
              <a:t>/mapper/myLUN3_2p1</a:t>
            </a:r>
          </a:p>
          <a:p>
            <a:r>
              <a:rPr lang="en-US" altLang="en-US" baseline="0" dirty="0" smtClean="0"/>
              <a:t>Block 524291: Differences found between mirror sides 1 and 2</a:t>
            </a:r>
          </a:p>
          <a:p>
            <a:endParaRPr lang="en-US" altLang="en-US" baseline="0" dirty="0" smtClean="0"/>
          </a:p>
        </p:txBody>
      </p:sp>
    </p:spTree>
    <p:extLst>
      <p:ext uri="{BB962C8B-B14F-4D97-AF65-F5344CB8AC3E}">
        <p14:creationId xmlns:p14="http://schemas.microsoft.com/office/powerpoint/2010/main" val="1131036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E6BB4-8C97-491B-A405-F36D936E4B54}" type="slidenum">
              <a:rPr lang="en-US" altLang="en-US"/>
              <a:pPr/>
              <a:t>73</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1629927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E6BB4-8C97-491B-A405-F36D936E4B54}" type="slidenum">
              <a:rPr lang="en-US" altLang="en-US"/>
              <a:pPr/>
              <a:t>74</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578929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E6BB4-8C97-491B-A405-F36D936E4B54}" type="slidenum">
              <a:rPr lang="en-US" altLang="en-US"/>
              <a:pPr/>
              <a:t>75</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128689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E6BB4-8C97-491B-A405-F36D936E4B54}" type="slidenum">
              <a:rPr lang="en-US" altLang="en-US"/>
              <a:pPr/>
              <a:t>76</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877746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E6BB4-8C97-491B-A405-F36D936E4B54}" type="slidenum">
              <a:rPr lang="en-US" altLang="en-US"/>
              <a:pPr/>
              <a:t>77</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ltLang="en-US" dirty="0" smtClean="0"/>
              <a:t>Repeat the procedure for all disks of the </a:t>
            </a:r>
            <a:r>
              <a:rPr lang="en-US" altLang="en-US" dirty="0" err="1" smtClean="0"/>
              <a:t>diskgroup</a:t>
            </a:r>
            <a:endParaRPr lang="en-US" altLang="en-US" dirty="0" smtClean="0"/>
          </a:p>
          <a:p>
            <a:r>
              <a:rPr lang="en-US" altLang="en-US" dirty="0" smtClean="0"/>
              <a:t>Obvious note: writing</a:t>
            </a:r>
            <a:r>
              <a:rPr lang="en-US" altLang="en-US" baseline="0" dirty="0" smtClean="0"/>
              <a:t> into disks with KFED should be done with assistance of support</a:t>
            </a:r>
            <a:endParaRPr lang="en-US" altLang="en-US" dirty="0"/>
          </a:p>
        </p:txBody>
      </p:sp>
    </p:spTree>
    <p:extLst>
      <p:ext uri="{BB962C8B-B14F-4D97-AF65-F5344CB8AC3E}">
        <p14:creationId xmlns:p14="http://schemas.microsoft.com/office/powerpoint/2010/main" val="17537448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E6BB4-8C97-491B-A405-F36D936E4B54}" type="slidenum">
              <a:rPr lang="en-US" altLang="en-US"/>
              <a:pPr/>
              <a:t>78</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8209672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E6BB4-8C97-491B-A405-F36D936E4B54}" type="slidenum">
              <a:rPr lang="en-US" altLang="en-US"/>
              <a:pPr/>
              <a:t>79</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GB" altLang="en-US" dirty="0" smtClean="0"/>
              <a:t>After changing</a:t>
            </a:r>
            <a:r>
              <a:rPr lang="en-GB" altLang="en-US" baseline="0" dirty="0" smtClean="0"/>
              <a:t> '</a:t>
            </a:r>
            <a:r>
              <a:rPr lang="en-GB" altLang="en-US" baseline="0" dirty="0" err="1" smtClean="0"/>
              <a:t>cell.smart_scan_capable</a:t>
            </a:r>
            <a:r>
              <a:rPr lang="en-GB" altLang="en-US" baseline="0" dirty="0" smtClean="0"/>
              <a:t>'='TRUE‘ on ‘normal’ storage, HCC will be allowed, however one needs to turn off cell offloading</a:t>
            </a:r>
            <a:endParaRPr lang="en-GB" altLang="en-US" dirty="0" smtClean="0"/>
          </a:p>
          <a:p>
            <a:r>
              <a:rPr lang="en-GB" altLang="en-US" dirty="0" smtClean="0"/>
              <a:t>alter system set </a:t>
            </a:r>
            <a:r>
              <a:rPr lang="en-GB" altLang="en-US" dirty="0" err="1" smtClean="0"/>
              <a:t>cell_offload_processing</a:t>
            </a:r>
            <a:r>
              <a:rPr lang="en-GB" altLang="en-US" dirty="0" smtClean="0"/>
              <a:t>=FALSE scope=both </a:t>
            </a:r>
            <a:r>
              <a:rPr lang="en-GB" altLang="en-US" dirty="0" err="1" smtClean="0"/>
              <a:t>sid</a:t>
            </a:r>
            <a:r>
              <a:rPr lang="en-GB" altLang="en-US" dirty="0" smtClean="0"/>
              <a:t>='*';</a:t>
            </a:r>
          </a:p>
          <a:p>
            <a:r>
              <a:rPr lang="en-GB" altLang="en-US" dirty="0" smtClean="0"/>
              <a:t>Note: all this is unsupported and only provided for sand-box experimenting</a:t>
            </a:r>
          </a:p>
          <a:p>
            <a:endParaRPr lang="en-US" altLang="en-US" dirty="0"/>
          </a:p>
        </p:txBody>
      </p:sp>
    </p:spTree>
    <p:extLst>
      <p:ext uri="{BB962C8B-B14F-4D97-AF65-F5344CB8AC3E}">
        <p14:creationId xmlns:p14="http://schemas.microsoft.com/office/powerpoint/2010/main" val="3577991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492EDC-2977-4363-922C-84DC3B1A40D7}" type="slidenum">
              <a:rPr lang="en-GB" smtClean="0"/>
              <a:t>5</a:t>
            </a:fld>
            <a:endParaRPr lang="en-GB" dirty="0"/>
          </a:p>
        </p:txBody>
      </p:sp>
    </p:spTree>
    <p:extLst>
      <p:ext uri="{BB962C8B-B14F-4D97-AF65-F5344CB8AC3E}">
        <p14:creationId xmlns:p14="http://schemas.microsoft.com/office/powerpoint/2010/main" val="13564893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E6BB4-8C97-491B-A405-F36D936E4B54}" type="slidenum">
              <a:rPr lang="en-US" altLang="en-US"/>
              <a:pPr/>
              <a:t>80</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GB" altLang="en-US" dirty="0" smtClean="0"/>
              <a:t>-- disk rename in 11g</a:t>
            </a:r>
          </a:p>
          <a:p>
            <a:r>
              <a:rPr lang="en-GB" altLang="en-US" dirty="0" smtClean="0"/>
              <a:t>-- Luca, Apr 2014</a:t>
            </a:r>
          </a:p>
          <a:p>
            <a:r>
              <a:rPr lang="en-GB" altLang="en-US" dirty="0" smtClean="0"/>
              <a:t>-- note you should rather use 12c ASM</a:t>
            </a:r>
          </a:p>
          <a:p>
            <a:r>
              <a:rPr lang="en-GB" altLang="en-US" dirty="0" smtClean="0"/>
              <a:t>--</a:t>
            </a:r>
          </a:p>
          <a:p>
            <a:r>
              <a:rPr lang="en-GB" altLang="en-US" dirty="0" smtClean="0"/>
              <a:t>-- in 12c is just:</a:t>
            </a:r>
          </a:p>
          <a:p>
            <a:r>
              <a:rPr lang="en-GB" altLang="en-US" dirty="0" smtClean="0"/>
              <a:t>-- alter </a:t>
            </a:r>
            <a:r>
              <a:rPr lang="en-GB" altLang="en-US" dirty="0" err="1" smtClean="0"/>
              <a:t>diskgroup</a:t>
            </a:r>
            <a:r>
              <a:rPr lang="en-GB" altLang="en-US" dirty="0" smtClean="0"/>
              <a:t> .. mount restricted</a:t>
            </a:r>
          </a:p>
          <a:p>
            <a:r>
              <a:rPr lang="en-GB" altLang="en-US" dirty="0" smtClean="0"/>
              <a:t>-- alter </a:t>
            </a:r>
            <a:r>
              <a:rPr lang="en-GB" altLang="en-US" dirty="0" err="1" smtClean="0"/>
              <a:t>diskgropu</a:t>
            </a:r>
            <a:r>
              <a:rPr lang="en-GB" altLang="en-US" dirty="0" smtClean="0"/>
              <a:t> rename disk '...' to 'new path';</a:t>
            </a:r>
          </a:p>
          <a:p>
            <a:r>
              <a:rPr lang="en-GB" altLang="en-US" dirty="0" smtClean="0"/>
              <a:t>--</a:t>
            </a:r>
          </a:p>
          <a:p>
            <a:endParaRPr lang="en-GB" altLang="en-US" dirty="0" smtClean="0"/>
          </a:p>
          <a:p>
            <a:endParaRPr lang="en-GB" altLang="en-US" dirty="0" smtClean="0"/>
          </a:p>
          <a:p>
            <a:r>
              <a:rPr lang="en-GB" altLang="en-US" dirty="0" smtClean="0"/>
              <a:t>1) Identify all the mirror extents of ASM file N.2 for the relevant </a:t>
            </a:r>
            <a:r>
              <a:rPr lang="en-GB" altLang="en-US" dirty="0" err="1" smtClean="0"/>
              <a:t>diskgroup</a:t>
            </a:r>
            <a:r>
              <a:rPr lang="en-GB" altLang="en-US" dirty="0" smtClean="0"/>
              <a:t> (i.e. the disk directory). Example:</a:t>
            </a:r>
          </a:p>
          <a:p>
            <a:r>
              <a:rPr lang="en-GB" altLang="en-US" dirty="0" smtClean="0"/>
              <a:t>select </a:t>
            </a:r>
            <a:r>
              <a:rPr lang="en-GB" altLang="en-US" dirty="0" err="1" smtClean="0"/>
              <a:t>disk_kffxp,au_kffxp</a:t>
            </a:r>
            <a:r>
              <a:rPr lang="en-GB" altLang="en-US" dirty="0" smtClean="0"/>
              <a:t>, path from </a:t>
            </a:r>
            <a:r>
              <a:rPr lang="en-GB" altLang="en-US" dirty="0" err="1" smtClean="0"/>
              <a:t>x$kffxp</a:t>
            </a:r>
            <a:r>
              <a:rPr lang="en-GB" altLang="en-US" dirty="0" smtClean="0"/>
              <a:t> </a:t>
            </a:r>
            <a:r>
              <a:rPr lang="en-GB" altLang="en-US" dirty="0" err="1" smtClean="0"/>
              <a:t>x,v$asm_disk_stat</a:t>
            </a:r>
            <a:r>
              <a:rPr lang="en-GB" altLang="en-US" dirty="0" smtClean="0"/>
              <a:t> v</a:t>
            </a:r>
          </a:p>
          <a:p>
            <a:r>
              <a:rPr lang="en-GB" altLang="en-US" dirty="0" smtClean="0"/>
              <a:t>where </a:t>
            </a:r>
            <a:r>
              <a:rPr lang="en-GB" altLang="en-US" dirty="0" err="1" smtClean="0"/>
              <a:t>x.group_kffxp</a:t>
            </a:r>
            <a:r>
              <a:rPr lang="en-GB" altLang="en-US" dirty="0" smtClean="0"/>
              <a:t>=2 and </a:t>
            </a:r>
            <a:r>
              <a:rPr lang="en-GB" altLang="en-US" dirty="0" err="1" smtClean="0"/>
              <a:t>number_kffxp</a:t>
            </a:r>
            <a:r>
              <a:rPr lang="en-GB" altLang="en-US" dirty="0" smtClean="0"/>
              <a:t>=2</a:t>
            </a:r>
          </a:p>
          <a:p>
            <a:r>
              <a:rPr lang="en-GB" altLang="en-US" dirty="0" smtClean="0"/>
              <a:t>      and </a:t>
            </a:r>
            <a:r>
              <a:rPr lang="en-GB" altLang="en-US" dirty="0" err="1" smtClean="0"/>
              <a:t>x.group_kffxp</a:t>
            </a:r>
            <a:r>
              <a:rPr lang="en-GB" altLang="en-US" dirty="0" smtClean="0"/>
              <a:t>=</a:t>
            </a:r>
            <a:r>
              <a:rPr lang="en-GB" altLang="en-US" dirty="0" err="1" smtClean="0"/>
              <a:t>v.group_number</a:t>
            </a:r>
            <a:r>
              <a:rPr lang="en-GB" altLang="en-US" dirty="0" smtClean="0"/>
              <a:t> and x. </a:t>
            </a:r>
            <a:r>
              <a:rPr lang="en-GB" altLang="en-US" dirty="0" err="1" smtClean="0"/>
              <a:t>disk_kffxp</a:t>
            </a:r>
            <a:r>
              <a:rPr lang="en-GB" altLang="en-US" dirty="0" smtClean="0"/>
              <a:t>=</a:t>
            </a:r>
            <a:r>
              <a:rPr lang="en-GB" altLang="en-US" dirty="0" err="1" smtClean="0"/>
              <a:t>v.disk_number</a:t>
            </a:r>
            <a:endParaRPr lang="en-GB" altLang="en-US" dirty="0" smtClean="0"/>
          </a:p>
          <a:p>
            <a:r>
              <a:rPr lang="en-GB" altLang="en-US" dirty="0" smtClean="0"/>
              <a:t>order by </a:t>
            </a:r>
            <a:r>
              <a:rPr lang="en-GB" altLang="en-US" dirty="0" err="1" smtClean="0"/>
              <a:t>x.pxn_kffxp</a:t>
            </a:r>
            <a:r>
              <a:rPr lang="en-GB" altLang="en-US" dirty="0" smtClean="0"/>
              <a:t>;</a:t>
            </a:r>
          </a:p>
          <a:p>
            <a:endParaRPr lang="en-GB" altLang="en-US" dirty="0" smtClean="0"/>
          </a:p>
          <a:p>
            <a:r>
              <a:rPr lang="en-GB" altLang="en-US" dirty="0" smtClean="0"/>
              <a:t>2) dismount the </a:t>
            </a:r>
            <a:r>
              <a:rPr lang="en-GB" altLang="en-US" dirty="0" err="1" smtClean="0"/>
              <a:t>diskgroup</a:t>
            </a:r>
            <a:endParaRPr lang="en-GB" altLang="en-US" dirty="0" smtClean="0"/>
          </a:p>
          <a:p>
            <a:endParaRPr lang="en-GB" altLang="en-US" dirty="0" smtClean="0"/>
          </a:p>
          <a:p>
            <a:r>
              <a:rPr lang="en-GB" altLang="en-US" dirty="0" smtClean="0"/>
              <a:t>3) Read the first copy of the disk header and update it with the new disk name and length. Example:</a:t>
            </a:r>
          </a:p>
          <a:p>
            <a:endParaRPr lang="en-GB" altLang="en-US" dirty="0" smtClean="0"/>
          </a:p>
          <a:p>
            <a:r>
              <a:rPr lang="en-GB" altLang="en-US" dirty="0" err="1" smtClean="0"/>
              <a:t>kfed</a:t>
            </a:r>
            <a:r>
              <a:rPr lang="en-GB" altLang="en-US" dirty="0" smtClean="0"/>
              <a:t> read /</a:t>
            </a:r>
            <a:r>
              <a:rPr lang="en-GB" altLang="en-US" dirty="0" err="1" smtClean="0"/>
              <a:t>dev</a:t>
            </a:r>
            <a:r>
              <a:rPr lang="en-GB" altLang="en-US" dirty="0" smtClean="0"/>
              <a:t>/mapper/disk1name_p1 </a:t>
            </a:r>
            <a:r>
              <a:rPr lang="en-GB" altLang="en-US" dirty="0" err="1" smtClean="0"/>
              <a:t>aunum</a:t>
            </a:r>
            <a:r>
              <a:rPr lang="en-GB" altLang="en-US" dirty="0" smtClean="0"/>
              <a:t>=0 </a:t>
            </a:r>
            <a:r>
              <a:rPr lang="en-GB" altLang="en-US" dirty="0" err="1" smtClean="0"/>
              <a:t>blknum</a:t>
            </a:r>
            <a:r>
              <a:rPr lang="en-GB" altLang="en-US" dirty="0" smtClean="0"/>
              <a:t>=0 text=disk1name_p1_au0blk0</a:t>
            </a:r>
          </a:p>
          <a:p>
            <a:endParaRPr lang="en-GB" altLang="en-US" dirty="0" smtClean="0"/>
          </a:p>
          <a:p>
            <a:r>
              <a:rPr lang="en-GB" altLang="en-US" dirty="0" smtClean="0"/>
              <a:t>make a backup copy of the file disk1name_p1_au0blk0</a:t>
            </a:r>
          </a:p>
          <a:p>
            <a:r>
              <a:rPr lang="en-GB" altLang="en-US" dirty="0" smtClean="0"/>
              <a:t>vi disk1name_1p1_au0blk0</a:t>
            </a:r>
          </a:p>
          <a:p>
            <a:endParaRPr lang="en-GB" altLang="en-US" dirty="0" smtClean="0"/>
          </a:p>
          <a:p>
            <a:r>
              <a:rPr lang="en-GB" altLang="en-US" dirty="0" smtClean="0"/>
              <a:t>update -&gt; </a:t>
            </a:r>
            <a:r>
              <a:rPr lang="en-GB" altLang="en-US" dirty="0" err="1" smtClean="0"/>
              <a:t>kfddde</a:t>
            </a:r>
            <a:r>
              <a:rPr lang="en-GB" altLang="en-US" dirty="0" smtClean="0"/>
              <a:t>[0].</a:t>
            </a:r>
            <a:r>
              <a:rPr lang="en-GB" altLang="en-US" dirty="0" err="1" smtClean="0"/>
              <a:t>dskname</a:t>
            </a:r>
            <a:r>
              <a:rPr lang="en-GB" altLang="en-US" dirty="0" smtClean="0"/>
              <a:t>:              NEWNAME ; 0x038: length=7</a:t>
            </a:r>
          </a:p>
          <a:p>
            <a:endParaRPr lang="en-GB" altLang="en-US" dirty="0" smtClean="0"/>
          </a:p>
          <a:p>
            <a:r>
              <a:rPr lang="en-GB" altLang="en-US" dirty="0" err="1" smtClean="0"/>
              <a:t>kfed</a:t>
            </a:r>
            <a:r>
              <a:rPr lang="en-GB" altLang="en-US" dirty="0" smtClean="0"/>
              <a:t> write /</a:t>
            </a:r>
            <a:r>
              <a:rPr lang="en-GB" altLang="en-US" dirty="0" err="1" smtClean="0"/>
              <a:t>dev</a:t>
            </a:r>
            <a:r>
              <a:rPr lang="en-GB" altLang="en-US" dirty="0" smtClean="0"/>
              <a:t>/mapper/disk1name_p1 </a:t>
            </a:r>
            <a:r>
              <a:rPr lang="en-GB" altLang="en-US" dirty="0" err="1" smtClean="0"/>
              <a:t>aunum</a:t>
            </a:r>
            <a:r>
              <a:rPr lang="en-GB" altLang="en-US" dirty="0" smtClean="0"/>
              <a:t>=0 </a:t>
            </a:r>
            <a:r>
              <a:rPr lang="en-GB" altLang="en-US" dirty="0" err="1" smtClean="0"/>
              <a:t>blknum</a:t>
            </a:r>
            <a:r>
              <a:rPr lang="en-GB" altLang="en-US" dirty="0" smtClean="0"/>
              <a:t>=0 text=disk1name_1p1_au0blk0</a:t>
            </a:r>
          </a:p>
          <a:p>
            <a:endParaRPr lang="en-GB" altLang="en-US" dirty="0" smtClean="0"/>
          </a:p>
          <a:p>
            <a:r>
              <a:rPr lang="en-GB" altLang="en-US" dirty="0" smtClean="0"/>
              <a:t>Note: it does not seem to be necessary to update the other copies of the disk header, ASM seems to take care of that when we will mount the </a:t>
            </a:r>
            <a:r>
              <a:rPr lang="en-GB" altLang="en-US" dirty="0" err="1" smtClean="0"/>
              <a:t>diskgroup</a:t>
            </a:r>
            <a:r>
              <a:rPr lang="en-GB" altLang="en-US" dirty="0" smtClean="0"/>
              <a:t>.</a:t>
            </a:r>
          </a:p>
          <a:p>
            <a:endParaRPr lang="en-GB" altLang="en-US" dirty="0" smtClean="0"/>
          </a:p>
          <a:p>
            <a:r>
              <a:rPr lang="en-GB" altLang="en-US" dirty="0" smtClean="0"/>
              <a:t>4) Use </a:t>
            </a:r>
            <a:r>
              <a:rPr lang="en-GB" altLang="en-US" dirty="0" err="1" smtClean="0"/>
              <a:t>kfed</a:t>
            </a:r>
            <a:r>
              <a:rPr lang="en-GB" altLang="en-US" dirty="0" smtClean="0"/>
              <a:t> to read, modify and then write the new disk name in the relevant entry of the directory. </a:t>
            </a:r>
          </a:p>
          <a:p>
            <a:r>
              <a:rPr lang="en-GB" altLang="en-US" dirty="0" smtClean="0"/>
              <a:t>This is similar to point N.3 with the notable minor differences that: </a:t>
            </a:r>
          </a:p>
          <a:p>
            <a:endParaRPr lang="en-GB" altLang="en-US" dirty="0" smtClean="0"/>
          </a:p>
          <a:p>
            <a:r>
              <a:rPr lang="en-GB" altLang="en-US" dirty="0" smtClean="0"/>
              <a:t>- From step (1) above we know in which </a:t>
            </a:r>
            <a:r>
              <a:rPr lang="en-GB" altLang="en-US" dirty="0" err="1" smtClean="0"/>
              <a:t>aunum</a:t>
            </a:r>
            <a:r>
              <a:rPr lang="en-GB" altLang="en-US" dirty="0" smtClean="0"/>
              <a:t> and disk we will find the directory but not necessarily in which </a:t>
            </a:r>
            <a:r>
              <a:rPr lang="en-GB" altLang="en-US" dirty="0" err="1" smtClean="0"/>
              <a:t>blknum</a:t>
            </a:r>
            <a:r>
              <a:rPr lang="en-GB" altLang="en-US" dirty="0" smtClean="0"/>
              <a:t>. It's just a matter of trying </a:t>
            </a:r>
            <a:r>
              <a:rPr lang="en-GB" altLang="en-US" dirty="0" err="1" smtClean="0"/>
              <a:t>blknum</a:t>
            </a:r>
            <a:r>
              <a:rPr lang="en-GB" altLang="en-US" dirty="0" smtClean="0"/>
              <a:t>=0, then </a:t>
            </a:r>
            <a:r>
              <a:rPr lang="en-GB" altLang="en-US" dirty="0" err="1" smtClean="0"/>
              <a:t>blknum</a:t>
            </a:r>
            <a:r>
              <a:rPr lang="en-GB" altLang="en-US" dirty="0" smtClean="0"/>
              <a:t>=1, etc. It won't take long.</a:t>
            </a:r>
          </a:p>
          <a:p>
            <a:endParaRPr lang="en-GB" altLang="en-US" dirty="0" smtClean="0"/>
          </a:p>
          <a:p>
            <a:r>
              <a:rPr lang="en-GB" altLang="en-US" dirty="0" smtClean="0"/>
              <a:t>- For </a:t>
            </a:r>
            <a:r>
              <a:rPr lang="en-GB" altLang="en-US" dirty="0" err="1" smtClean="0"/>
              <a:t>diskgroups</a:t>
            </a:r>
            <a:r>
              <a:rPr lang="en-GB" altLang="en-US" dirty="0" smtClean="0"/>
              <a:t> in normal or high redundancy it's advisable to update all the mirror copies.</a:t>
            </a:r>
          </a:p>
          <a:p>
            <a:endParaRPr lang="en-GB" altLang="en-US" dirty="0" smtClean="0"/>
          </a:p>
          <a:p>
            <a:r>
              <a:rPr lang="en-GB" altLang="en-US" dirty="0" smtClean="0"/>
              <a:t>5) mount the </a:t>
            </a:r>
            <a:r>
              <a:rPr lang="en-GB" altLang="en-US" dirty="0" err="1" smtClean="0"/>
              <a:t>diskgroup</a:t>
            </a:r>
            <a:r>
              <a:rPr lang="en-GB" altLang="en-US" dirty="0" smtClean="0"/>
              <a:t>, monitor the ASM alert log and hope for the best :)</a:t>
            </a:r>
          </a:p>
          <a:p>
            <a:endParaRPr lang="en-GB" altLang="en-US" dirty="0" smtClean="0"/>
          </a:p>
          <a:p>
            <a:r>
              <a:rPr lang="en-GB" altLang="en-US" dirty="0" smtClean="0"/>
              <a:t>6) Some tips to recover from errors: </a:t>
            </a:r>
          </a:p>
          <a:p>
            <a:r>
              <a:rPr lang="en-GB" altLang="en-US" dirty="0" smtClean="0"/>
              <a:t>- dismount the </a:t>
            </a:r>
            <a:r>
              <a:rPr lang="en-GB" altLang="en-US" dirty="0" err="1" smtClean="0"/>
              <a:t>diskgroup</a:t>
            </a:r>
            <a:endParaRPr lang="en-GB" altLang="en-US" dirty="0" smtClean="0"/>
          </a:p>
          <a:p>
            <a:r>
              <a:rPr lang="en-GB" altLang="en-US" dirty="0" smtClean="0"/>
              <a:t>- copy back the previous values of the modified blocks with using from the backup files</a:t>
            </a:r>
          </a:p>
          <a:p>
            <a:r>
              <a:rPr lang="en-GB" altLang="en-US" dirty="0" smtClean="0"/>
              <a:t>- mount the </a:t>
            </a:r>
            <a:r>
              <a:rPr lang="en-GB" altLang="en-US" dirty="0" err="1" smtClean="0"/>
              <a:t>diskgroup</a:t>
            </a:r>
            <a:endParaRPr lang="en-GB" altLang="en-US" dirty="0" smtClean="0"/>
          </a:p>
          <a:p>
            <a:r>
              <a:rPr lang="en-GB" altLang="en-US" dirty="0" smtClean="0"/>
              <a:t>- the affected disks will probably be offline, online them back.</a:t>
            </a:r>
          </a:p>
          <a:p>
            <a:endParaRPr lang="en-GB" altLang="en-US" dirty="0" smtClean="0"/>
          </a:p>
          <a:p>
            <a:endParaRPr lang="en-US" altLang="en-US" dirty="0"/>
          </a:p>
        </p:txBody>
      </p:sp>
    </p:spTree>
    <p:extLst>
      <p:ext uri="{BB962C8B-B14F-4D97-AF65-F5344CB8AC3E}">
        <p14:creationId xmlns:p14="http://schemas.microsoft.com/office/powerpoint/2010/main" val="15341916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E6BB4-8C97-491B-A405-F36D936E4B54}" type="slidenum">
              <a:rPr lang="en-US" altLang="en-US"/>
              <a:pPr/>
              <a:t>81</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GB" altLang="en-US" dirty="0" smtClean="0"/>
              <a:t>See also on MOS Bug 13799671 : NEED FOR AUTOMATED ASM MIRROR CONSISTENCY CHECK ROUTINE</a:t>
            </a:r>
            <a:endParaRPr lang="en-US" altLang="en-US" dirty="0"/>
          </a:p>
        </p:txBody>
      </p:sp>
    </p:spTree>
    <p:extLst>
      <p:ext uri="{BB962C8B-B14F-4D97-AF65-F5344CB8AC3E}">
        <p14:creationId xmlns:p14="http://schemas.microsoft.com/office/powerpoint/2010/main" val="13486001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492EDC-2977-4363-922C-84DC3B1A40D7}" type="slidenum">
              <a:rPr lang="en-GB" smtClean="0"/>
              <a:t>82</a:t>
            </a:fld>
            <a:endParaRPr lang="en-GB" dirty="0"/>
          </a:p>
        </p:txBody>
      </p:sp>
    </p:spTree>
    <p:extLst>
      <p:ext uri="{BB962C8B-B14F-4D97-AF65-F5344CB8AC3E}">
        <p14:creationId xmlns:p14="http://schemas.microsoft.com/office/powerpoint/2010/main" val="930160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492EDC-2977-4363-922C-84DC3B1A40D7}" type="slidenum">
              <a:rPr lang="en-GB" smtClean="0"/>
              <a:t>83</a:t>
            </a:fld>
            <a:endParaRPr lang="en-GB" dirty="0"/>
          </a:p>
        </p:txBody>
      </p:sp>
    </p:spTree>
    <p:extLst>
      <p:ext uri="{BB962C8B-B14F-4D97-AF65-F5344CB8AC3E}">
        <p14:creationId xmlns:p14="http://schemas.microsoft.com/office/powerpoint/2010/main" val="93016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492EDC-2977-4363-922C-84DC3B1A40D7}" type="slidenum">
              <a:rPr lang="en-GB" smtClean="0"/>
              <a:t>84</a:t>
            </a:fld>
            <a:endParaRPr lang="en-GB" dirty="0"/>
          </a:p>
        </p:txBody>
      </p:sp>
    </p:spTree>
    <p:extLst>
      <p:ext uri="{BB962C8B-B14F-4D97-AF65-F5344CB8AC3E}">
        <p14:creationId xmlns:p14="http://schemas.microsoft.com/office/powerpoint/2010/main" val="81864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7388"/>
            <a:ext cx="4568825" cy="34274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79042F-CF48-4A25-8040-C744929F57D8}" type="slidenum">
              <a:rPr lang="en-US" smtClean="0"/>
              <a:pPr/>
              <a:t>6</a:t>
            </a:fld>
            <a:endParaRPr lang="en-US" dirty="0"/>
          </a:p>
        </p:txBody>
      </p:sp>
    </p:spTree>
    <p:extLst>
      <p:ext uri="{BB962C8B-B14F-4D97-AF65-F5344CB8AC3E}">
        <p14:creationId xmlns:p14="http://schemas.microsoft.com/office/powerpoint/2010/main" val="1766180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 particle discovery: see</a:t>
            </a:r>
            <a:r>
              <a:rPr lang="en-GB" baseline="0" dirty="0" smtClean="0"/>
              <a:t> also CMS and Atlas announcement on July 4</a:t>
            </a:r>
            <a:r>
              <a:rPr lang="en-GB" baseline="30000" dirty="0" smtClean="0"/>
              <a:t>th</a:t>
            </a:r>
            <a:r>
              <a:rPr lang="en-GB" baseline="0" dirty="0" smtClean="0"/>
              <a:t> 2012.</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30492EDC-2977-4363-922C-84DC3B1A40D7}" type="slidenum">
              <a:rPr lang="en-GB" smtClean="0"/>
              <a:t>7</a:t>
            </a:fld>
            <a:endParaRPr lang="en-GB" dirty="0"/>
          </a:p>
        </p:txBody>
      </p:sp>
    </p:spTree>
    <p:extLst>
      <p:ext uri="{BB962C8B-B14F-4D97-AF65-F5344CB8AC3E}">
        <p14:creationId xmlns:p14="http://schemas.microsoft.com/office/powerpoint/2010/main" val="2820326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11FC93C-9DB3-8F4E-AA34-AF3CE5B6042D}" type="slidenum">
              <a:rPr lang="en-GB">
                <a:solidFill>
                  <a:prstClr val="black"/>
                </a:solidFill>
              </a:rPr>
              <a:pPr/>
              <a:t>8</a:t>
            </a:fld>
            <a:endParaRPr lang="en-GB" dirty="0">
              <a:solidFill>
                <a:prstClr val="black"/>
              </a:solidFill>
            </a:endParaRPr>
          </a:p>
        </p:txBody>
      </p:sp>
      <p:sp>
        <p:nvSpPr>
          <p:cNvPr id="28675" name="Rectangle 7"/>
          <p:cNvSpPr txBox="1">
            <a:spLocks noGrp="1" noChangeArrowheads="1"/>
          </p:cNvSpPr>
          <p:nvPr/>
        </p:nvSpPr>
        <p:spPr bwMode="auto">
          <a:xfrm>
            <a:off x="3886201" y="8686801"/>
            <a:ext cx="2971800" cy="457200"/>
          </a:xfrm>
          <a:prstGeom prst="rect">
            <a:avLst/>
          </a:prstGeom>
          <a:noFill/>
          <a:ln w="9525">
            <a:noFill/>
            <a:miter lim="800000"/>
            <a:headEnd/>
            <a:tailEnd/>
          </a:ln>
        </p:spPr>
        <p:txBody>
          <a:bodyPr anchor="b">
            <a:prstTxWarp prst="textNoShape">
              <a:avLst/>
            </a:prstTxWarp>
          </a:bodyPr>
          <a:lstStyle/>
          <a:p>
            <a:pPr algn="r" defTabSz="914400" eaLnBrk="0" fontAlgn="base" hangingPunct="0">
              <a:spcBef>
                <a:spcPct val="0"/>
              </a:spcBef>
              <a:spcAft>
                <a:spcPct val="0"/>
              </a:spcAft>
            </a:pPr>
            <a:fld id="{B68E2002-60AE-2145-B876-134F9FFAC958}" type="slidenum">
              <a:rPr lang="en-GB" sz="1200">
                <a:solidFill>
                  <a:prstClr val="black"/>
                </a:solidFill>
                <a:latin typeface="Arial" charset="0"/>
                <a:ea typeface="ＭＳ Ｐゴシック" charset="-128"/>
              </a:rPr>
              <a:pPr algn="r" defTabSz="914400" eaLnBrk="0" fontAlgn="base" hangingPunct="0">
                <a:spcBef>
                  <a:spcPct val="0"/>
                </a:spcBef>
                <a:spcAft>
                  <a:spcPct val="0"/>
                </a:spcAft>
              </a:pPr>
              <a:t>8</a:t>
            </a:fld>
            <a:endParaRPr lang="en-GB" sz="1200" dirty="0">
              <a:solidFill>
                <a:prstClr val="black"/>
              </a:solidFill>
              <a:latin typeface="Arial" charset="0"/>
              <a:ea typeface="ＭＳ Ｐゴシック" charset="-128"/>
            </a:endParaRPr>
          </a:p>
        </p:txBody>
      </p:sp>
      <p:sp>
        <p:nvSpPr>
          <p:cNvPr id="28676" name="Rectangle 2"/>
          <p:cNvSpPr>
            <a:spLocks noGrp="1" noRot="1" noChangeAspect="1" noChangeArrowheads="1" noTextEdit="1"/>
          </p:cNvSpPr>
          <p:nvPr>
            <p:ph type="sldImg"/>
          </p:nvPr>
        </p:nvSpPr>
        <p:spPr>
          <a:solidFill>
            <a:srgbClr val="FFFFFF"/>
          </a:solidFill>
          <a:ln/>
        </p:spPr>
      </p:sp>
      <p:sp>
        <p:nvSpPr>
          <p:cNvPr id="28677" name="Rectangle 3"/>
          <p:cNvSpPr>
            <a:spLocks noGrp="1" noChangeArrowheads="1"/>
          </p:cNvSpPr>
          <p:nvPr>
            <p:ph type="body" idx="1"/>
          </p:nvPr>
        </p:nvSpPr>
        <p:spPr>
          <a:no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87996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65B71FB4-802D-4607-90A6-21FC0E4B1F73}" type="slidenum">
              <a:rPr lang="en-US">
                <a:solidFill>
                  <a:prstClr val="black"/>
                </a:solidFill>
              </a:rPr>
              <a:pPr/>
              <a:t>9</a:t>
            </a:fld>
            <a:endParaRPr lang="en-US">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10234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tiff"/><Relationship Id="rId5" Type="http://schemas.openxmlformats.org/officeDocument/2006/relationships/image" Target="../media/image9.jpeg"/><Relationship Id="rId4" Type="http://schemas.openxmlformats.org/officeDocument/2006/relationships/image" Target="../media/image8.tif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en-US" smtClean="0"/>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FD808-6B56-4447-9401-2398D08EE3C0}" type="datetime1">
              <a:rPr lang="en-US" smtClean="0"/>
              <a:pPr/>
              <a:t>6/1/2014</a:t>
            </a:fld>
            <a:endParaRPr lang="en-US" dirty="0"/>
          </a:p>
        </p:txBody>
      </p:sp>
      <p:sp>
        <p:nvSpPr>
          <p:cNvPr id="11" name="Footer Placeholder 2"/>
          <p:cNvSpPr>
            <a:spLocks noGrp="1"/>
          </p:cNvSpPr>
          <p:nvPr>
            <p:ph type="ftr" sz="quarter" idx="11"/>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Document reference</a:t>
            </a:r>
            <a:endParaRPr lang="en-US" dirty="0"/>
          </a:p>
        </p:txBody>
      </p:sp>
      <p:sp>
        <p:nvSpPr>
          <p:cNvPr id="12" name="Slide Number Placeholder 3"/>
          <p:cNvSpPr>
            <a:spLocks noGrp="1"/>
          </p:cNvSpPr>
          <p:nvPr>
            <p:ph type="sldNum" sz="quarter" idx="12"/>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FD808-6B56-4447-9401-2398D08EE3C0}" type="datetime1">
              <a:rPr lang="en-US" smtClean="0"/>
              <a:pPr/>
              <a:t>6/1/2014</a:t>
            </a:fld>
            <a:endParaRPr lang="en-US" dirty="0"/>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Document reference</a:t>
            </a:r>
            <a:endParaRPr lang="en-US" dirty="0"/>
          </a:p>
        </p:txBody>
      </p:sp>
      <p:sp>
        <p:nvSpPr>
          <p:cNvPr id="7"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en-US" smtClean="0"/>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FD808-6B56-4447-9401-2398D08EE3C0}" type="datetime1">
              <a:rPr lang="en-US" smtClean="0"/>
              <a:pPr/>
              <a:t>6/1/2014</a:t>
            </a:fld>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Document reference</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en-US" smtClean="0"/>
              <a:t>Click to edit Master title style</a:t>
            </a:r>
            <a:endParaRPr kumimoji="0" lang="en-US"/>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dirty="0" smtClean="0"/>
              <a:t>Click icon to add picture</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FD808-6B56-4447-9401-2398D08EE3C0}" type="datetime1">
              <a:rPr lang="en-US" smtClean="0"/>
              <a:pPr/>
              <a:t>6/1/2014</a:t>
            </a:fld>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Document reference</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1520" y="164637"/>
            <a:ext cx="8784976" cy="940443"/>
          </a:xfrm>
        </p:spPr>
        <p:txBody>
          <a:bodyPr/>
          <a:lstStyle/>
          <a:p>
            <a:r>
              <a:rPr lang="en-US" dirty="0" smtClean="0"/>
              <a:t>Click to edit Master title style</a:t>
            </a:r>
            <a:endParaRPr lang="en-GB" dirty="0"/>
          </a:p>
        </p:txBody>
      </p:sp>
      <p:sp>
        <p:nvSpPr>
          <p:cNvPr id="4" name="Espace réservé du contenu 2"/>
          <p:cNvSpPr>
            <a:spLocks noGrp="1"/>
          </p:cNvSpPr>
          <p:nvPr>
            <p:ph idx="1"/>
          </p:nvPr>
        </p:nvSpPr>
        <p:spPr>
          <a:xfrm>
            <a:off x="251520" y="1325608"/>
            <a:ext cx="8640960" cy="4887701"/>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extBox 6"/>
          <p:cNvSpPr txBox="1"/>
          <p:nvPr userDrawn="1"/>
        </p:nvSpPr>
        <p:spPr>
          <a:xfrm>
            <a:off x="7964843" y="6442621"/>
            <a:ext cx="1008112" cy="276999"/>
          </a:xfrm>
          <a:prstGeom prst="rect">
            <a:avLst/>
          </a:prstGeom>
          <a:noFill/>
        </p:spPr>
        <p:txBody>
          <a:bodyPr wrap="square" rtlCol="0">
            <a:spAutoFit/>
          </a:bodyPr>
          <a:lstStyle/>
          <a:p>
            <a:pPr algn="r"/>
            <a:fld id="{956E76E7-A1B2-4249-AC69-7F1B822E4B26}" type="slidenum">
              <a:rPr lang="en-GB" sz="1200" b="0" smtClean="0">
                <a:solidFill>
                  <a:schemeClr val="bg1"/>
                </a:solidFill>
              </a:rPr>
              <a:t>‹#›</a:t>
            </a:fld>
            <a:endParaRPr lang="en-GB" sz="1200" b="0" dirty="0">
              <a:solidFill>
                <a:schemeClr val="bg1"/>
              </a:solidFill>
            </a:endParaRPr>
          </a:p>
        </p:txBody>
      </p:sp>
    </p:spTree>
    <p:extLst>
      <p:ext uri="{BB962C8B-B14F-4D97-AF65-F5344CB8AC3E}">
        <p14:creationId xmlns:p14="http://schemas.microsoft.com/office/powerpoint/2010/main" val="15605479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0"/>
            <a:ext cx="8382000" cy="5211763"/>
          </a:xfrm>
        </p:spPr>
        <p:txBody>
          <a:bodyPr/>
          <a:lstStyle>
            <a:lvl1pPr>
              <a:defRPr lang="en-US" sz="3200" kern="1200" dirty="0" smtClean="0">
                <a:solidFill>
                  <a:srgbClr val="0000FF"/>
                </a:solidFill>
                <a:latin typeface="+mn-lt"/>
                <a:ea typeface="+mn-ea"/>
                <a:cs typeface="+mn-cs"/>
              </a:defRPr>
            </a:lvl1pPr>
            <a:lvl2pPr>
              <a:defRPr lang="en-US" sz="2800" kern="1200" dirty="0" smtClean="0">
                <a:solidFill>
                  <a:schemeClr val="accent6">
                    <a:lumMod val="50000"/>
                  </a:schemeClr>
                </a:solidFill>
                <a:latin typeface="+mn-lt"/>
                <a:ea typeface="+mn-ea"/>
                <a:cs typeface="+mn-cs"/>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a:xfrm>
            <a:off x="3352800" y="6356350"/>
            <a:ext cx="2895600" cy="365125"/>
          </a:xfrm>
          <a:prstGeom prst="rect">
            <a:avLst/>
          </a:prstGeom>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a:xfrm>
            <a:off x="6781800" y="6356350"/>
            <a:ext cx="2133600" cy="365125"/>
          </a:xfrm>
        </p:spPr>
        <p:txBody>
          <a:bodyPr/>
          <a:lstStyle/>
          <a:p>
            <a:fld id="{8FA168C2-9F18-4032-8801-50E4CEA0EAF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Rectangle 7"/>
          <p:cNvSpPr/>
          <p:nvPr userDrawn="1"/>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9" name="Picture 8" descr="WLCG-TextOnly_black.jpg"/>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rot="16200000">
            <a:off x="-588020" y="5250180"/>
            <a:ext cx="1752600" cy="548640"/>
          </a:xfrm>
          <a:prstGeom prst="rect">
            <a:avLst/>
          </a:prstGeom>
        </p:spPr>
      </p:pic>
      <p:pic>
        <p:nvPicPr>
          <p:cNvPr id="10" name="Picture 9" descr="WLCG-logo.jpg"/>
          <p:cNvPicPr>
            <a:picLocks noChangeAspect="1"/>
          </p:cNvPicPr>
          <p:nvPr userDrawn="1"/>
        </p:nvPicPr>
        <p:blipFill>
          <a:blip r:embed="rId3" cstate="screen"/>
          <a:stretch>
            <a:fillRect/>
          </a:stretch>
        </p:blipFill>
        <p:spPr>
          <a:xfrm>
            <a:off x="76200" y="6324600"/>
            <a:ext cx="457200" cy="457200"/>
          </a:xfrm>
          <a:prstGeom prst="rect">
            <a:avLst/>
          </a:prstGeom>
        </p:spPr>
      </p:pic>
      <p:pic>
        <p:nvPicPr>
          <p:cNvPr id="13" name="Picture 12" descr="01 nyte - globe encounters.tif"/>
          <p:cNvPicPr>
            <a:picLocks noChangeAspect="1"/>
          </p:cNvPicPr>
          <p:nvPr userDrawn="1"/>
        </p:nvPicPr>
        <p:blipFill>
          <a:blip r:embed="rId4" cstate="screen">
            <a:lum contrast="-10000"/>
          </a:blip>
          <a:srcRect/>
          <a:stretch>
            <a:fillRect/>
          </a:stretch>
        </p:blipFill>
        <p:spPr>
          <a:xfrm>
            <a:off x="7951" y="2057400"/>
            <a:ext cx="601649" cy="914400"/>
          </a:xfrm>
          <a:prstGeom prst="rect">
            <a:avLst/>
          </a:prstGeom>
        </p:spPr>
      </p:pic>
      <p:pic>
        <p:nvPicPr>
          <p:cNvPr id="14" name="Picture 13" descr="stacks_banner.jpg"/>
          <p:cNvPicPr>
            <a:picLocks noChangeAspect="1"/>
          </p:cNvPicPr>
          <p:nvPr userDrawn="1"/>
        </p:nvPicPr>
        <p:blipFill>
          <a:blip r:embed="rId5" cstate="screen"/>
          <a:srcRect/>
          <a:stretch>
            <a:fillRect/>
          </a:stretch>
        </p:blipFill>
        <p:spPr>
          <a:xfrm>
            <a:off x="0" y="0"/>
            <a:ext cx="609600" cy="762000"/>
          </a:xfrm>
          <a:prstGeom prst="rect">
            <a:avLst/>
          </a:prstGeom>
        </p:spPr>
      </p:pic>
      <p:pic>
        <p:nvPicPr>
          <p:cNvPr id="15" name="Picture 14" descr="0804041_30.tif"/>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0" y="1371600"/>
            <a:ext cx="609600" cy="685800"/>
          </a:xfrm>
          <a:prstGeom prst="rect">
            <a:avLst/>
          </a:prstGeom>
        </p:spPr>
      </p:pic>
      <p:pic>
        <p:nvPicPr>
          <p:cNvPr id="16" name="Picture 15" descr="blueinstall.jpg"/>
          <p:cNvPicPr>
            <a:picLocks noChangeAspect="1"/>
          </p:cNvPicPr>
          <p:nvPr userDrawn="1"/>
        </p:nvPicPr>
        <p:blipFill>
          <a:blip r:embed="rId7" cstate="screen"/>
          <a:srcRect/>
          <a:stretch>
            <a:fillRect/>
          </a:stretch>
        </p:blipFill>
        <p:spPr>
          <a:xfrm>
            <a:off x="0" y="762000"/>
            <a:ext cx="609600" cy="609600"/>
          </a:xfrm>
          <a:prstGeom prst="rect">
            <a:avLst/>
          </a:prstGeom>
        </p:spPr>
      </p:pic>
      <p:sp>
        <p:nvSpPr>
          <p:cNvPr id="18" name="Rectangle 17"/>
          <p:cNvSpPr/>
          <p:nvPr userDrawn="1"/>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7487566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69615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xfrm>
            <a:off x="455613" y="6521758"/>
            <a:ext cx="2130425" cy="474663"/>
          </a:xfrm>
          <a:prstGeom prst="rect">
            <a:avLst/>
          </a:prstGeom>
          <a:ln/>
        </p:spPr>
        <p:txBody>
          <a:bodyPr/>
          <a:lstStyle>
            <a:lvl1pPr>
              <a:defRPr/>
            </a:lvl1pPr>
          </a:lstStyle>
          <a:p>
            <a:pPr>
              <a:defRPr/>
            </a:pPr>
            <a:r>
              <a:rPr lang="en-US" smtClean="0"/>
              <a:t>23 July 2013</a:t>
            </a:r>
            <a:endParaRPr lang="en-GB"/>
          </a:p>
        </p:txBody>
      </p:sp>
      <p:sp>
        <p:nvSpPr>
          <p:cNvPr id="4" name="Rectangle 69"/>
          <p:cNvSpPr>
            <a:spLocks noGrp="1" noChangeArrowheads="1"/>
          </p:cNvSpPr>
          <p:nvPr>
            <p:ph type="ftr" sz="quarter" idx="11"/>
          </p:nvPr>
        </p:nvSpPr>
        <p:spPr>
          <a:xfrm>
            <a:off x="3124200" y="6521758"/>
            <a:ext cx="2895600" cy="474663"/>
          </a:xfrm>
          <a:prstGeom prst="rect">
            <a:avLst/>
          </a:prstGeom>
          <a:ln/>
        </p:spPr>
        <p:txBody>
          <a:bodyPr/>
          <a:lstStyle>
            <a:lvl1pPr>
              <a:defRPr/>
            </a:lvl1pPr>
          </a:lstStyle>
          <a:p>
            <a:pPr>
              <a:defRPr/>
            </a:pPr>
            <a:r>
              <a:rPr lang="en-GB" smtClean="0"/>
              <a:t>Physics computing - Helge Meinhard</a:t>
            </a:r>
            <a:endParaRPr lang="en-GB"/>
          </a:p>
        </p:txBody>
      </p:sp>
      <p:sp>
        <p:nvSpPr>
          <p:cNvPr id="5" name="Rectangle 70"/>
          <p:cNvSpPr>
            <a:spLocks noGrp="1" noChangeArrowheads="1"/>
          </p:cNvSpPr>
          <p:nvPr>
            <p:ph type="sldNum" sz="quarter" idx="12"/>
          </p:nvPr>
        </p:nvSpPr>
        <p:spPr>
          <a:xfrm>
            <a:off x="6553200" y="6521758"/>
            <a:ext cx="2130425" cy="474663"/>
          </a:xfrm>
          <a:ln/>
        </p:spPr>
        <p:txBody>
          <a:bodyPr/>
          <a:lstStyle>
            <a:lvl1pPr>
              <a:defRPr/>
            </a:lvl1pPr>
          </a:lstStyle>
          <a:p>
            <a:pPr>
              <a:defRPr/>
            </a:pPr>
            <a:fld id="{77D55411-B873-4A4B-8ABD-E9E00F119508}" type="slidenum">
              <a:rPr lang="en-GB" smtClean="0"/>
              <a:pPr>
                <a:defRPr/>
              </a:pPr>
              <a:t>‹#›</a:t>
            </a:fld>
            <a:endParaRPr lang="en-GB" dirty="0"/>
          </a:p>
        </p:txBody>
      </p:sp>
    </p:spTree>
    <p:extLst>
      <p:ext uri="{BB962C8B-B14F-4D97-AF65-F5344CB8AC3E}">
        <p14:creationId xmlns:p14="http://schemas.microsoft.com/office/powerpoint/2010/main" val="4198075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5562600" cy="838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371600" y="1066800"/>
            <a:ext cx="36957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19700" y="1066800"/>
            <a:ext cx="36957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a:xfrm>
            <a:off x="1905000" y="6553200"/>
            <a:ext cx="6477000" cy="457200"/>
          </a:xfrm>
          <a:prstGeom prst="rect">
            <a:avLst/>
          </a:prstGeom>
        </p:spPr>
        <p:txBody>
          <a:bodyPr/>
          <a:lstStyle>
            <a:lvl1pPr>
              <a:defRPr/>
            </a:lvl1pPr>
          </a:lstStyle>
          <a:p>
            <a:r>
              <a:rPr lang="en-US" altLang="en-US"/>
              <a:t>Inside Oracle ASM, UKOUG Dec 2007 - </a:t>
            </a:r>
            <a:fld id="{D8C8FF2E-B226-4DFB-80FD-229B1811BCA9}" type="slidenum">
              <a:rPr lang="en-US" altLang="en-US"/>
              <a:pPr/>
              <a:t>‹#›</a:t>
            </a:fld>
            <a:endParaRPr lang="en-US" altLang="en-US"/>
          </a:p>
        </p:txBody>
      </p:sp>
    </p:spTree>
    <p:extLst>
      <p:ext uri="{BB962C8B-B14F-4D97-AF65-F5344CB8AC3E}">
        <p14:creationId xmlns:p14="http://schemas.microsoft.com/office/powerpoint/2010/main" val="3675051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5562600" cy="8382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1371600" y="1066800"/>
            <a:ext cx="7543800" cy="4953000"/>
          </a:xfrm>
        </p:spPr>
        <p:txBody>
          <a:bodyPr/>
          <a:lstStyle/>
          <a:p>
            <a:endParaRPr lang="en-GB"/>
          </a:p>
        </p:txBody>
      </p:sp>
      <p:sp>
        <p:nvSpPr>
          <p:cNvPr id="4" name="Footer Placeholder 3"/>
          <p:cNvSpPr>
            <a:spLocks noGrp="1"/>
          </p:cNvSpPr>
          <p:nvPr>
            <p:ph type="ftr" sz="quarter" idx="10"/>
          </p:nvPr>
        </p:nvSpPr>
        <p:spPr>
          <a:xfrm>
            <a:off x="1905000" y="6553200"/>
            <a:ext cx="6477000" cy="457200"/>
          </a:xfrm>
          <a:prstGeom prst="rect">
            <a:avLst/>
          </a:prstGeom>
        </p:spPr>
        <p:txBody>
          <a:bodyPr/>
          <a:lstStyle>
            <a:lvl1pPr>
              <a:defRPr/>
            </a:lvl1pPr>
          </a:lstStyle>
          <a:p>
            <a:r>
              <a:rPr lang="en-US" altLang="en-US"/>
              <a:t>Inside Oracle ASM, UKOUG Dec 2007 - </a:t>
            </a:r>
            <a:fld id="{4154C421-B085-40B9-A311-E6808BCA37C0}" type="slidenum">
              <a:rPr lang="en-US" altLang="en-US"/>
              <a:pPr/>
              <a:t>‹#›</a:t>
            </a:fld>
            <a:endParaRPr lang="en-US" altLang="en-US"/>
          </a:p>
        </p:txBody>
      </p:sp>
    </p:spTree>
    <p:extLst>
      <p:ext uri="{BB962C8B-B14F-4D97-AF65-F5344CB8AC3E}">
        <p14:creationId xmlns:p14="http://schemas.microsoft.com/office/powerpoint/2010/main" val="3291296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5562600" cy="838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371600" y="1066800"/>
            <a:ext cx="36957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219700" y="1066800"/>
            <a:ext cx="36957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219700" y="3619500"/>
            <a:ext cx="36957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0"/>
          </p:nvPr>
        </p:nvSpPr>
        <p:spPr>
          <a:xfrm>
            <a:off x="1905000" y="6553200"/>
            <a:ext cx="6477000" cy="457200"/>
          </a:xfrm>
          <a:prstGeom prst="rect">
            <a:avLst/>
          </a:prstGeom>
        </p:spPr>
        <p:txBody>
          <a:bodyPr/>
          <a:lstStyle>
            <a:lvl1pPr>
              <a:defRPr/>
            </a:lvl1pPr>
          </a:lstStyle>
          <a:p>
            <a:r>
              <a:rPr lang="en-US" altLang="en-US"/>
              <a:t>Inside Oracle ASM, UKOUG Dec 2007 - </a:t>
            </a:r>
            <a:fld id="{575EFA9F-C7CF-43B9-8421-305BE46B58DB}" type="slidenum">
              <a:rPr lang="en-US" altLang="en-US"/>
              <a:pPr/>
              <a:t>‹#›</a:t>
            </a:fld>
            <a:endParaRPr lang="en-US" altLang="en-US"/>
          </a:p>
        </p:txBody>
      </p:sp>
    </p:spTree>
    <p:extLst>
      <p:ext uri="{BB962C8B-B14F-4D97-AF65-F5344CB8AC3E}">
        <p14:creationId xmlns:p14="http://schemas.microsoft.com/office/powerpoint/2010/main" val="602188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1_Diapositive de titre">
    <p:spTree>
      <p:nvGrpSpPr>
        <p:cNvPr id="1" name=""/>
        <p:cNvGrpSpPr/>
        <p:nvPr/>
      </p:nvGrpSpPr>
      <p:grpSpPr>
        <a:xfrm>
          <a:off x="0" y="0"/>
          <a:ext cx="0" cy="0"/>
          <a:chOff x="0" y="0"/>
          <a:chExt cx="0" cy="0"/>
        </a:xfrm>
      </p:grpSpPr>
      <p:pic>
        <p:nvPicPr>
          <p:cNvPr id="4" name="Picture 7" descr="CERNlogo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39038" y="1916113"/>
            <a:ext cx="1223962"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28600" y="1066800"/>
            <a:ext cx="4800600" cy="2133600"/>
          </a:xfrm>
        </p:spPr>
        <p:txBody>
          <a:bodyPr anchor="b"/>
          <a:lstStyle>
            <a:lvl1pPr>
              <a:defRPr sz="4000"/>
            </a:lvl1pPr>
          </a:lstStyle>
          <a:p>
            <a:r>
              <a:rPr lang="es-ES_tradnl" smtClean="0"/>
              <a:t>Cliquez et modifiez le titre</a:t>
            </a:r>
            <a:endParaRPr lang="en-GB"/>
          </a:p>
        </p:txBody>
      </p:sp>
      <p:sp>
        <p:nvSpPr>
          <p:cNvPr id="3075" name="Rectangle 3"/>
          <p:cNvSpPr>
            <a:spLocks noGrp="1" noChangeArrowheads="1"/>
          </p:cNvSpPr>
          <p:nvPr>
            <p:ph type="subTitle" idx="1"/>
          </p:nvPr>
        </p:nvSpPr>
        <p:spPr>
          <a:xfrm>
            <a:off x="228600" y="3429000"/>
            <a:ext cx="4800600" cy="1219200"/>
          </a:xfrm>
        </p:spPr>
        <p:txBody>
          <a:bodyPr/>
          <a:lstStyle>
            <a:lvl1pPr marL="0" indent="0" algn="r">
              <a:buFont typeface="Wingdings" pitchFamily="32" charset="2"/>
              <a:buNone/>
              <a:defRPr sz="2400"/>
            </a:lvl1pPr>
          </a:lstStyle>
          <a:p>
            <a:r>
              <a:rPr lang="es-ES_tradnl" smtClean="0"/>
              <a:t>Cliquez pour modifier le style des sous-titres du masque</a:t>
            </a:r>
            <a:endParaRPr lang="en-GB"/>
          </a:p>
        </p:txBody>
      </p:sp>
      <p:sp>
        <p:nvSpPr>
          <p:cNvPr id="5" name="Rectangle 5"/>
          <p:cNvSpPr>
            <a:spLocks noGrp="1" noChangeArrowheads="1"/>
          </p:cNvSpPr>
          <p:nvPr>
            <p:ph type="ftr" sz="quarter" idx="10"/>
          </p:nvPr>
        </p:nvSpPr>
        <p:spPr>
          <a:xfrm>
            <a:off x="3924300" y="6381750"/>
            <a:ext cx="4686300" cy="476250"/>
          </a:xfrm>
          <a:prstGeom prst="rect">
            <a:avLst/>
          </a:prstGeom>
        </p:spPr>
        <p:txBody>
          <a:bodyPr/>
          <a:lstStyle>
            <a:lvl1pPr marL="0" marR="0" indent="0" algn="r" defTabSz="457200" rtl="0" eaLnBrk="1" fontAlgn="base" latinLnBrk="0" hangingPunct="1">
              <a:lnSpc>
                <a:spcPct val="100000"/>
              </a:lnSpc>
              <a:spcBef>
                <a:spcPct val="0"/>
              </a:spcBef>
              <a:spcAft>
                <a:spcPct val="0"/>
              </a:spcAft>
              <a:buClrTx/>
              <a:buSzTx/>
              <a:buFontTx/>
              <a:buNone/>
              <a:tabLst/>
              <a:defRPr sz="1400" b="0" i="0">
                <a:solidFill>
                  <a:srgbClr val="003399"/>
                </a:solidFill>
              </a:defRPr>
            </a:lvl1pPr>
          </a:lstStyle>
          <a:p>
            <a:pPr>
              <a:defRPr/>
            </a:pPr>
            <a:r>
              <a:rPr lang="en-GB"/>
              <a:t>Testing Storage for RAC 11g – Luca Canali, Dawid Wojcik</a:t>
            </a:r>
            <a:endParaRPr lang="en-GB">
              <a:latin typeface="Arial" pitchFamily="34" charset="0"/>
              <a:cs typeface="+mn-cs"/>
            </a:endParaRPr>
          </a:p>
        </p:txBody>
      </p:sp>
    </p:spTree>
    <p:extLst>
      <p:ext uri="{BB962C8B-B14F-4D97-AF65-F5344CB8AC3E}">
        <p14:creationId xmlns:p14="http://schemas.microsoft.com/office/powerpoint/2010/main" val="382229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2169000"/>
            <a:ext cx="252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53090" y="2878269"/>
            <a:ext cx="1221946" cy="1535841"/>
          </a:xfrm>
          <a:prstGeom prst="rect">
            <a:avLst/>
          </a:prstGeom>
        </p:spPr>
      </p:pic>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6870" y="2444814"/>
            <a:ext cx="8618899" cy="940443"/>
          </a:xfrm>
        </p:spPr>
        <p:txBody>
          <a:bodyPr/>
          <a:lstStyle>
            <a:lvl1pPr algn="l">
              <a:defRPr b="1"/>
            </a:lvl1pPr>
          </a:lstStyle>
          <a:p>
            <a:r>
              <a:rPr kumimoji="0" lang="en-US" dirty="0" smtClean="0"/>
              <a:t>Click to edit Master title style</a:t>
            </a:r>
            <a:endParaRPr kumimoji="0" lang="en-US" dirty="0"/>
          </a:p>
        </p:txBody>
      </p:sp>
      <p:sp>
        <p:nvSpPr>
          <p:cNvPr id="8" name="Footer Placeholder 2"/>
          <p:cNvSpPr>
            <a:spLocks noGrp="1"/>
          </p:cNvSpPr>
          <p:nvPr>
            <p:ph type="ftr" sz="quarter" idx="3"/>
          </p:nvPr>
        </p:nvSpPr>
        <p:spPr>
          <a:xfrm>
            <a:off x="3938257" y="6348114"/>
            <a:ext cx="4916032" cy="365125"/>
          </a:xfrm>
          <a:prstGeom prst="rect">
            <a:avLst/>
          </a:prstGeom>
        </p:spPr>
        <p:txBody>
          <a:bodyPr vert="horz" lIns="91440" tIns="45720" rIns="91440" bIns="45720" rtlCol="0" anchor="ctr"/>
          <a:lstStyle>
            <a:lvl1pPr algn="r">
              <a:defRPr sz="1500" b="0" i="1">
                <a:solidFill>
                  <a:schemeClr val="bg1"/>
                </a:solidFill>
              </a:defRPr>
            </a:lvl1pPr>
          </a:lstStyle>
          <a:p>
            <a:r>
              <a:rPr lang="en-US" dirty="0" smtClean="0"/>
              <a:t>Document reference</a:t>
            </a:r>
            <a:endParaRPr lang="en-US" dirty="0"/>
          </a:p>
        </p:txBody>
      </p:sp>
      <p:sp>
        <p:nvSpPr>
          <p:cNvPr id="11" name="Espace réservé du texte 2"/>
          <p:cNvSpPr>
            <a:spLocks noGrp="1"/>
          </p:cNvSpPr>
          <p:nvPr>
            <p:ph type="body" idx="10"/>
          </p:nvPr>
        </p:nvSpPr>
        <p:spPr>
          <a:xfrm>
            <a:off x="316870" y="3391124"/>
            <a:ext cx="6283106" cy="990753"/>
          </a:xfrm>
        </p:spPr>
        <p:txBody>
          <a:bodyPr lIns="45720" tIns="0" rIns="45720" bIns="0" anchor="b">
            <a:normAutofit/>
          </a:bodyPr>
          <a:lstStyle>
            <a:lvl1pPr marL="0" indent="0" algn="l">
              <a:buNone/>
              <a:defRPr sz="2400"/>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Tree>
    <p:extLst>
      <p:ext uri="{BB962C8B-B14F-4D97-AF65-F5344CB8AC3E}">
        <p14:creationId xmlns:p14="http://schemas.microsoft.com/office/powerpoint/2010/main" val="13702255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en-US" smtClean="0"/>
              <a:t>Click to edit Master title style</a:t>
            </a:r>
            <a:endParaRPr kumimoji="0" lang="en-US"/>
          </a:p>
        </p:txBody>
      </p:sp>
      <p:sp>
        <p:nvSpPr>
          <p:cNvPr id="10" name="Titre 1"/>
          <p:cNvSpPr txBox="1">
            <a:spLocks/>
          </p:cNvSpPr>
          <p:nvPr userDrawn="1"/>
        </p:nvSpPr>
        <p:spPr>
          <a:xfrm>
            <a:off x="457199" y="1972062"/>
            <a:ext cx="4236081" cy="471352"/>
          </a:xfrm>
          <a:prstGeom prst="rect">
            <a:avLst/>
          </a:prstGeom>
        </p:spPr>
        <p:txBody>
          <a:bodyPr vert="horz" lIns="45720" tIns="0" rIns="45720" bIns="0" anchor="t">
            <a:normAutofit/>
          </a:bodyPr>
          <a:lstStyle>
            <a:lvl1pPr algn="l" rtl="0" eaLnBrk="1" latinLnBrk="0" hangingPunct="1">
              <a:spcBef>
                <a:spcPct val="0"/>
              </a:spcBef>
              <a:buNone/>
              <a:defRPr kumimoji="0" sz="1800" b="1" kern="1200">
                <a:solidFill>
                  <a:schemeClr val="tx1"/>
                </a:solidFill>
                <a:latin typeface="+mj-lt"/>
                <a:ea typeface="+mj-ea"/>
                <a:cs typeface="+mj-cs"/>
              </a:defRPr>
            </a:lvl1pPr>
          </a:lstStyle>
          <a:p>
            <a:r>
              <a:rPr lang="fr-CH" dirty="0" smtClean="0"/>
              <a:t>Click to edit Master title style</a:t>
            </a:r>
            <a:endParaRPr lang="en-US" dirty="0"/>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0576372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bg1"/>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897132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lgn="l">
              <a:defRPr/>
            </a:lvl1pPr>
          </a:lstStyle>
          <a:p>
            <a:r>
              <a:rPr kumimoji="0" lang="en-US" dirty="0" smtClean="0"/>
              <a:t>Outline</a:t>
            </a:r>
            <a:endParaRPr kumimoji="0" lang="en-US" dirty="0"/>
          </a:p>
        </p:txBody>
      </p:sp>
      <p:sp>
        <p:nvSpPr>
          <p:cNvPr id="3" name="Espace réservé du contenu 2"/>
          <p:cNvSpPr>
            <a:spLocks noGrp="1"/>
          </p:cNvSpPr>
          <p:nvPr>
            <p:ph idx="1"/>
          </p:nvPr>
        </p:nvSpPr>
        <p:spPr>
          <a:xfrm>
            <a:off x="162961" y="1566229"/>
            <a:ext cx="6138251" cy="3376963"/>
          </a:xfrm>
        </p:spPr>
        <p:txBody>
          <a:bodyPr/>
          <a:lstStyle/>
          <a:p>
            <a:pPr lvl="0" eaLnBrk="1" latinLnBrk="0" hangingPunct="1"/>
            <a:r>
              <a:rPr lang="en-US" dirty="0" smtClean="0"/>
              <a:t>Click to edit Master text styles</a:t>
            </a:r>
          </a:p>
          <a:p>
            <a:pPr lvl="0" eaLnBrk="1" latinLnBrk="0" hangingPunct="1"/>
            <a:r>
              <a:rPr lang="en-US" dirty="0" smtClean="0"/>
              <a:t>Second level</a:t>
            </a:r>
          </a:p>
          <a:p>
            <a:pPr lvl="0" eaLnBrk="1" latinLnBrk="0" hangingPunct="1"/>
            <a:r>
              <a:rPr lang="en-US" dirty="0" smtClean="0"/>
              <a:t>Third level</a:t>
            </a:r>
          </a:p>
          <a:p>
            <a:pPr lvl="0" eaLnBrk="1" latinLnBrk="0" hangingPunct="1"/>
            <a:r>
              <a:rPr lang="en-US" dirty="0" smtClean="0"/>
              <a:t>Fourth level</a:t>
            </a:r>
          </a:p>
          <a:p>
            <a:pPr lvl="0" eaLnBrk="1" latinLnBrk="0" hangingPunct="1"/>
            <a:r>
              <a:rPr lang="en-US" dirty="0" smtClean="0"/>
              <a:t>Fifth level</a:t>
            </a:r>
            <a:endParaRPr kumimoji="0"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bg1"/>
                </a:solidFill>
              </a:defRPr>
            </a:lvl1pPr>
          </a:lstStyle>
          <a:p>
            <a:fld id="{17918391-D411-FE40-AAD7-861AE5233E0E}" type="slidenum">
              <a:rPr lang="en-US" smtClean="0"/>
              <a:pPr/>
              <a:t>‹#›</a:t>
            </a:fld>
            <a:endParaRPr lang="en-US" dirty="0"/>
          </a:p>
        </p:txBody>
      </p:sp>
      <p:pic>
        <p:nvPicPr>
          <p:cNvPr id="5" name="Picture 2" descr="C:\Users\sskorupi\AppData\Local\Microsoft\Windows\Temporary Internet Files\Content.IE5\Z4ITRD5P\MP900438680[1].jpg"/>
          <p:cNvPicPr>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6392554" y="1570251"/>
            <a:ext cx="2578721" cy="2292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9670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Espace réservé du contenu 2"/>
          <p:cNvSpPr>
            <a:spLocks noGrp="1"/>
          </p:cNvSpPr>
          <p:nvPr>
            <p:ph sz="half" idx="1"/>
          </p:nvPr>
        </p:nvSpPr>
        <p:spPr>
          <a:xfrm>
            <a:off x="457200" y="1600201"/>
            <a:ext cx="3657600" cy="4350384"/>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du contenu 3"/>
          <p:cNvSpPr>
            <a:spLocks noGrp="1"/>
          </p:cNvSpPr>
          <p:nvPr>
            <p:ph sz="half" idx="2"/>
          </p:nvPr>
        </p:nvSpPr>
        <p:spPr>
          <a:xfrm>
            <a:off x="4267200" y="1600200"/>
            <a:ext cx="3657600" cy="4350385"/>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FD808-6B56-4447-9401-2398D08EE3C0}" type="datetime1">
              <a:rPr lang="en-US" smtClean="0"/>
              <a:pPr/>
              <a:t>6/1/2014</a:t>
            </a:fld>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Document reference</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162961" y="142962"/>
            <a:ext cx="8827129" cy="940443"/>
          </a:xfrm>
          <a:prstGeom prst="rect">
            <a:avLst/>
          </a:prstGeom>
        </p:spPr>
        <p:txBody>
          <a:bodyPr vert="horz" lIns="45720" rIns="45720" anchor="ctr">
            <a:normAutofit/>
          </a:bodyPr>
          <a:lstStyle/>
          <a:p>
            <a:r>
              <a:rPr kumimoji="0" lang="fr-CH" dirty="0" smtClean="0"/>
              <a:t>Cliquez et </a:t>
            </a:r>
            <a:r>
              <a:rPr kumimoji="0" lang="en-US" noProof="0" dirty="0" err="1" smtClean="0"/>
              <a:t>modifiez</a:t>
            </a:r>
            <a:r>
              <a:rPr kumimoji="0" lang="fr-CH" dirty="0" smtClean="0"/>
              <a:t> le titre</a:t>
            </a:r>
            <a:endParaRPr kumimoji="0" lang="en-US" dirty="0"/>
          </a:p>
        </p:txBody>
      </p:sp>
      <p:sp>
        <p:nvSpPr>
          <p:cNvPr id="30" name="Espace réservé du texte 29"/>
          <p:cNvSpPr>
            <a:spLocks noGrp="1"/>
          </p:cNvSpPr>
          <p:nvPr>
            <p:ph type="body" idx="1"/>
          </p:nvPr>
        </p:nvSpPr>
        <p:spPr>
          <a:xfrm>
            <a:off x="162961" y="1176950"/>
            <a:ext cx="8827129" cy="4888872"/>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81" r:id="rId5"/>
    <p:sldLayoutId id="2147483680" r:id="rId6"/>
    <p:sldLayoutId id="2147483679" r:id="rId7"/>
    <p:sldLayoutId id="2147483683" r:id="rId8"/>
    <p:sldLayoutId id="2147483664" r:id="rId9"/>
    <p:sldLayoutId id="2147483665" r:id="rId10"/>
    <p:sldLayoutId id="2147483667" r:id="rId11"/>
    <p:sldLayoutId id="2147483668" r:id="rId12"/>
    <p:sldLayoutId id="2147483669" r:id="rId13"/>
    <p:sldLayoutId id="2147483674" r:id="rId14"/>
    <p:sldLayoutId id="2147483684" r:id="rId15"/>
    <p:sldLayoutId id="2147483686" r:id="rId16"/>
    <p:sldLayoutId id="2147483687" r:id="rId17"/>
    <p:sldLayoutId id="2147483688" r:id="rId18"/>
    <p:sldLayoutId id="2147483689" r:id="rId19"/>
    <p:sldLayoutId id="2147483690" r:id="rId20"/>
    <p:sldLayoutId id="2147483691" r:id="rId21"/>
    <p:sldLayoutId id="2147483692" r:id="rId22"/>
  </p:sldLayoutIdLst>
  <p:timing>
    <p:tnLst>
      <p:par>
        <p:cT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11.xml"/><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45.png"/><Relationship Id="rId3" Type="http://schemas.openxmlformats.org/officeDocument/2006/relationships/image" Target="../media/image38.jpeg"/><Relationship Id="rId7" Type="http://schemas.openxmlformats.org/officeDocument/2006/relationships/image" Target="../media/image41.wmf"/><Relationship Id="rId12" Type="http://schemas.openxmlformats.org/officeDocument/2006/relationships/image" Target="../media/image44.jpe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40.jpeg"/><Relationship Id="rId11" Type="http://schemas.openxmlformats.org/officeDocument/2006/relationships/image" Target="../media/image43.jpe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37.wmf"/></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55.wmf"/></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root.cern.ch/"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4.emf"/></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283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atlas.ch/images_atlas1/what-is-atlas/atlas_l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3733800"/>
            <a:ext cx="4863371" cy="25437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aliweb.cern.ch/secure/system/files/images/alice-images/ALICE-SetUp-2008.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1759" y="3429000"/>
            <a:ext cx="46738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lan of the LHCb detecto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4697"/>
            <a:ext cx="4543329" cy="34074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ms.web.cern.ch/cms/Resources/Website/Media/Images/Detector/DetectorDrawings/CMSnc.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85435" y="34119"/>
            <a:ext cx="4643080" cy="309008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543351" y="606425"/>
            <a:ext cx="8137525" cy="5492750"/>
          </a:xfrm>
          <a:prstGeom prst="rect">
            <a:avLst/>
          </a:prstGeom>
          <a:noFill/>
          <a:ln w="9525">
            <a:noFill/>
            <a:miter lim="800000"/>
            <a:headEnd/>
            <a:tailEnd/>
          </a:ln>
        </p:spPr>
        <p:txBody>
          <a:bodyPr lIns="0" tIns="0" rIns="0" bIns="0">
            <a:spAutoFit/>
          </a:bodyPr>
          <a:lstStyle/>
          <a:p>
            <a:pPr algn="ctr" defTabSz="914400" fontAlgn="base">
              <a:spcBef>
                <a:spcPct val="0"/>
              </a:spcBef>
              <a:spcAft>
                <a:spcPct val="0"/>
              </a:spcAft>
            </a:pPr>
            <a:endParaRPr lang="en-GB" sz="3600" b="1" dirty="0">
              <a:solidFill>
                <a:srgbClr val="FFFF00"/>
              </a:solidFill>
              <a:latin typeface="Arial" charset="0"/>
            </a:endParaRPr>
          </a:p>
          <a:p>
            <a:pPr algn="ctr" defTabSz="914400" fontAlgn="base">
              <a:spcBef>
                <a:spcPct val="0"/>
              </a:spcBef>
              <a:spcAft>
                <a:spcPct val="0"/>
              </a:spcAft>
            </a:pPr>
            <a:endParaRPr lang="en-GB" sz="3600" b="1" dirty="0">
              <a:solidFill>
                <a:srgbClr val="FFFF00"/>
              </a:solidFill>
              <a:latin typeface="Arial" charset="0"/>
            </a:endParaRPr>
          </a:p>
          <a:p>
            <a:pPr algn="ctr" defTabSz="914400" fontAlgn="base">
              <a:spcBef>
                <a:spcPct val="0"/>
              </a:spcBef>
              <a:spcAft>
                <a:spcPct val="0"/>
              </a:spcAft>
            </a:pPr>
            <a:r>
              <a:rPr lang="en-GB" sz="3600" b="1" dirty="0">
                <a:solidFill>
                  <a:srgbClr val="FF0000"/>
                </a:solidFill>
                <a:latin typeface="Arial" charset="0"/>
              </a:rPr>
              <a:t>150 million sensors deliver data …</a:t>
            </a:r>
          </a:p>
          <a:p>
            <a:pPr algn="ctr" defTabSz="914400" fontAlgn="base">
              <a:spcBef>
                <a:spcPct val="0"/>
              </a:spcBef>
              <a:spcAft>
                <a:spcPct val="0"/>
              </a:spcAft>
            </a:pPr>
            <a:endParaRPr lang="en-GB" sz="3600" b="1" dirty="0">
              <a:solidFill>
                <a:srgbClr val="FF0000"/>
              </a:solidFill>
              <a:latin typeface="Arial" charset="0"/>
            </a:endParaRPr>
          </a:p>
          <a:p>
            <a:pPr algn="ctr" defTabSz="914400" fontAlgn="base">
              <a:spcBef>
                <a:spcPct val="0"/>
              </a:spcBef>
              <a:spcAft>
                <a:spcPct val="0"/>
              </a:spcAft>
            </a:pPr>
            <a:endParaRPr lang="en-GB" sz="3600" b="1" dirty="0">
              <a:solidFill>
                <a:srgbClr val="FF0000"/>
              </a:solidFill>
              <a:latin typeface="Arial" charset="0"/>
            </a:endParaRPr>
          </a:p>
          <a:p>
            <a:pPr algn="ctr" defTabSz="914400" fontAlgn="base">
              <a:spcBef>
                <a:spcPct val="0"/>
              </a:spcBef>
              <a:spcAft>
                <a:spcPct val="0"/>
              </a:spcAft>
            </a:pPr>
            <a:r>
              <a:rPr lang="en-GB" sz="3600" b="1" dirty="0">
                <a:solidFill>
                  <a:srgbClr val="FF0000"/>
                </a:solidFill>
                <a:latin typeface="Arial" charset="0"/>
              </a:rPr>
              <a:t/>
            </a:r>
            <a:br>
              <a:rPr lang="en-GB" sz="3600" b="1" dirty="0">
                <a:solidFill>
                  <a:srgbClr val="FF0000"/>
                </a:solidFill>
                <a:latin typeface="Arial" charset="0"/>
              </a:rPr>
            </a:br>
            <a:r>
              <a:rPr lang="en-GB" sz="3600" b="1" dirty="0">
                <a:solidFill>
                  <a:srgbClr val="FF0000"/>
                </a:solidFill>
                <a:latin typeface="Arial" charset="0"/>
              </a:rPr>
              <a:t>… 40 million times per second</a:t>
            </a:r>
          </a:p>
          <a:p>
            <a:pPr algn="ctr" defTabSz="914400" fontAlgn="base">
              <a:spcBef>
                <a:spcPct val="0"/>
              </a:spcBef>
              <a:spcAft>
                <a:spcPct val="0"/>
              </a:spcAft>
            </a:pPr>
            <a:endParaRPr lang="en-GB" sz="3600" b="1" dirty="0">
              <a:solidFill>
                <a:srgbClr val="FFFF00"/>
              </a:solidFill>
              <a:latin typeface="Arial" charset="0"/>
            </a:endParaRPr>
          </a:p>
          <a:p>
            <a:pPr algn="ctr" defTabSz="914400" fontAlgn="base">
              <a:spcBef>
                <a:spcPct val="0"/>
              </a:spcBef>
              <a:spcAft>
                <a:spcPct val="0"/>
              </a:spcAft>
            </a:pPr>
            <a:endParaRPr lang="en-GB" sz="3600" b="1" dirty="0">
              <a:solidFill>
                <a:srgbClr val="FFFF00"/>
              </a:solidFill>
              <a:latin typeface="Arial" charset="0"/>
            </a:endParaRPr>
          </a:p>
          <a:p>
            <a:pPr algn="ctr" defTabSz="914400" fontAlgn="base">
              <a:spcBef>
                <a:spcPct val="0"/>
              </a:spcBef>
              <a:spcAft>
                <a:spcPct val="0"/>
              </a:spcAft>
            </a:pPr>
            <a:endParaRPr lang="en-GB" sz="3600" b="1" dirty="0">
              <a:solidFill>
                <a:srgbClr val="FFFF00"/>
              </a:solidFill>
              <a:latin typeface="Arial" charset="0"/>
            </a:endParaRPr>
          </a:p>
        </p:txBody>
      </p:sp>
      <p:sp>
        <p:nvSpPr>
          <p:cNvPr id="2" name="Footer Placeholder 1"/>
          <p:cNvSpPr>
            <a:spLocks noGrp="1"/>
          </p:cNvSpPr>
          <p:nvPr>
            <p:ph type="ftr" sz="quarter" idx="4294967295"/>
          </p:nvPr>
        </p:nvSpPr>
        <p:spPr>
          <a:xfrm>
            <a:off x="69485" y="6492875"/>
            <a:ext cx="3435715" cy="365125"/>
          </a:xfrm>
          <a:prstGeom prst="rect">
            <a:avLst/>
          </a:prstGeom>
        </p:spPr>
        <p:txBody>
          <a:bodyPr/>
          <a:lstStyle/>
          <a:p>
            <a:r>
              <a:rPr lang="en-GB" dirty="0" smtClean="0"/>
              <a:t>Ian.Bird@cern.ch / August 2012</a:t>
            </a:r>
            <a:endParaRPr lang="en-GB" dirty="0"/>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8BAF8FCA-8948-AE4E-8E65-6DD345B12AE8}" type="slidenum">
              <a:rPr lang="en-GB" smtClean="0"/>
              <a:t>10</a:t>
            </a:fld>
            <a:endParaRPr lang="en-GB"/>
          </a:p>
        </p:txBody>
      </p:sp>
    </p:spTree>
    <p:extLst>
      <p:ext uri="{BB962C8B-B14F-4D97-AF65-F5344CB8AC3E}">
        <p14:creationId xmlns:p14="http://schemas.microsoft.com/office/powerpoint/2010/main" val="301809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4294967295"/>
          </p:nvPr>
        </p:nvSpPr>
        <p:spPr>
          <a:xfrm>
            <a:off x="3124200" y="6356350"/>
            <a:ext cx="2895600" cy="365125"/>
          </a:xfrm>
          <a:prstGeom prst="rect">
            <a:avLst/>
          </a:prstGeom>
        </p:spPr>
        <p:txBody>
          <a:bodyPr/>
          <a:lstStyle/>
          <a:p>
            <a:pPr>
              <a:defRPr/>
            </a:pPr>
            <a:r>
              <a:rPr lang="fr-FR" smtClean="0">
                <a:solidFill>
                  <a:prstClr val="black">
                    <a:tint val="75000"/>
                  </a:prstClr>
                </a:solidFill>
                <a:latin typeface="Calibri"/>
              </a:rPr>
              <a:t>Ian.Bird@cern.ch / August 2012</a:t>
            </a:r>
            <a:endParaRPr lang="fr-FR" dirty="0">
              <a:solidFill>
                <a:prstClr val="black">
                  <a:tint val="75000"/>
                </a:prstClr>
              </a:solidFill>
              <a:latin typeface="Calibri"/>
            </a:endParaRPr>
          </a:p>
        </p:txBody>
      </p:sp>
      <p:sp>
        <p:nvSpPr>
          <p:cNvPr id="32772" name="Slide Number Placeholder 5"/>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fld id="{97147453-0D90-428C-9E22-70F5D2939D00}" type="slidenum">
              <a:rPr lang="fr-FR"/>
              <a:pPr/>
              <a:t>11</a:t>
            </a:fld>
            <a:endParaRPr lang="fr-FR" dirty="0"/>
          </a:p>
        </p:txBody>
      </p:sp>
      <p:sp>
        <p:nvSpPr>
          <p:cNvPr id="32773" name="Title 6"/>
          <p:cNvSpPr>
            <a:spLocks noGrp="1"/>
          </p:cNvSpPr>
          <p:nvPr>
            <p:ph type="title" idx="4294967295"/>
          </p:nvPr>
        </p:nvSpPr>
        <p:spPr>
          <a:xfrm>
            <a:off x="0" y="857250"/>
            <a:ext cx="8229600" cy="642938"/>
          </a:xfrm>
        </p:spPr>
        <p:txBody>
          <a:bodyPr>
            <a:normAutofit fontScale="90000"/>
          </a:bodyPr>
          <a:lstStyle/>
          <a:p>
            <a:pPr algn="ctr" eaLnBrk="1" hangingPunct="1"/>
            <a:r>
              <a:rPr lang="en-GB" sz="3200" b="1" dirty="0" smtClean="0"/>
              <a:t>The “ATLAS” experiment during construction</a:t>
            </a:r>
          </a:p>
        </p:txBody>
      </p:sp>
      <p:sp>
        <p:nvSpPr>
          <p:cNvPr id="9" name="Title 6"/>
          <p:cNvSpPr txBox="1">
            <a:spLocks/>
          </p:cNvSpPr>
          <p:nvPr/>
        </p:nvSpPr>
        <p:spPr>
          <a:xfrm>
            <a:off x="500063" y="5429250"/>
            <a:ext cx="8229600" cy="642938"/>
          </a:xfrm>
          <a:prstGeom prst="rect">
            <a:avLst/>
          </a:prstGeom>
          <a:noFill/>
        </p:spPr>
        <p:txBody>
          <a:bodyPr anchor="ctr">
            <a:normAutofit/>
          </a:bodyPr>
          <a:lstStyle/>
          <a:p>
            <a:pPr algn="ctr" defTabSz="914400">
              <a:spcBef>
                <a:spcPct val="0"/>
              </a:spcBef>
              <a:defRPr/>
            </a:pPr>
            <a:r>
              <a:rPr lang="en-GB" sz="3200" b="1" dirty="0">
                <a:solidFill>
                  <a:srgbClr val="00B0F0"/>
                </a:solidFill>
                <a:latin typeface="Calibri"/>
              </a:rPr>
              <a:t>7000 tons, 150 million sensors, 1 </a:t>
            </a:r>
            <a:r>
              <a:rPr lang="en-GB" sz="3200" b="1" dirty="0" err="1">
                <a:solidFill>
                  <a:srgbClr val="00B0F0"/>
                </a:solidFill>
                <a:latin typeface="Calibri"/>
              </a:rPr>
              <a:t>peta</a:t>
            </a:r>
            <a:r>
              <a:rPr lang="en-GB" sz="3200" b="1" u="sng" dirty="0" err="1">
                <a:solidFill>
                  <a:srgbClr val="00B0F0"/>
                </a:solidFill>
                <a:latin typeface="Arial" pitchFamily="34" charset="0"/>
              </a:rPr>
              <a:t>byte</a:t>
            </a:r>
            <a:r>
              <a:rPr lang="en-GB" sz="3200" b="1" dirty="0">
                <a:solidFill>
                  <a:srgbClr val="00B0F0"/>
                </a:solidFill>
                <a:latin typeface="Calibri"/>
              </a:rPr>
              <a:t>/s</a:t>
            </a:r>
          </a:p>
        </p:txBody>
      </p:sp>
      <p:pic>
        <p:nvPicPr>
          <p:cNvPr id="10" name="Picture 9" descr="Atlas_Toroid_high_res.jpg"/>
          <p:cNvPicPr>
            <a:picLocks noChangeAspect="1"/>
          </p:cNvPicPr>
          <p:nvPr/>
        </p:nvPicPr>
        <p:blipFill>
          <a:blip r:embed="rId2"/>
          <a:srcRect/>
          <a:stretch>
            <a:fillRect/>
          </a:stretch>
        </p:blipFill>
        <p:spPr bwMode="auto">
          <a:xfrm>
            <a:off x="-4857816" y="-3214734"/>
            <a:ext cx="19354800" cy="12611101"/>
          </a:xfrm>
          <a:prstGeom prst="rect">
            <a:avLst/>
          </a:prstGeom>
          <a:noFill/>
          <a:ln w="9525">
            <a:noFill/>
            <a:miter lim="800000"/>
            <a:headEnd/>
            <a:tailEnd/>
          </a:ln>
        </p:spPr>
      </p:pic>
    </p:spTree>
    <p:extLst>
      <p:ext uri="{BB962C8B-B14F-4D97-AF65-F5344CB8AC3E}">
        <p14:creationId xmlns:p14="http://schemas.microsoft.com/office/powerpoint/2010/main" val="41067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4294967295"/>
          </p:nvPr>
        </p:nvSpPr>
        <p:spPr>
          <a:xfrm>
            <a:off x="3124200" y="6356350"/>
            <a:ext cx="2895600" cy="365125"/>
          </a:xfrm>
          <a:prstGeom prst="rect">
            <a:avLst/>
          </a:prstGeom>
        </p:spPr>
        <p:txBody>
          <a:bodyPr/>
          <a:lstStyle/>
          <a:p>
            <a:pPr>
              <a:defRPr/>
            </a:pPr>
            <a:r>
              <a:rPr lang="en-US" smtClean="0">
                <a:solidFill>
                  <a:prstClr val="black"/>
                </a:solidFill>
                <a:latin typeface="Calibri"/>
              </a:rPr>
              <a:t>Ian.Bird@cern.ch / August 2012</a:t>
            </a:r>
            <a:endParaRPr lang="en-US">
              <a:solidFill>
                <a:prstClr val="black"/>
              </a:solidFill>
              <a:latin typeface="Calibri"/>
            </a:endParaRPr>
          </a:p>
        </p:txBody>
      </p:sp>
      <p:pic>
        <p:nvPicPr>
          <p:cNvPr id="59395" name="Picture 2" descr="C:\NSS_talk_material\DAQ.gif"/>
          <p:cNvPicPr>
            <a:picLocks noChangeAspect="1" noChangeArrowheads="1" noCrop="1"/>
          </p:cNvPicPr>
          <p:nvPr/>
        </p:nvPicPr>
        <p:blipFill>
          <a:blip r:embed="rId3" cstate="print"/>
          <a:srcRect/>
          <a:stretch>
            <a:fillRect/>
          </a:stretch>
        </p:blipFill>
        <p:spPr bwMode="auto">
          <a:xfrm>
            <a:off x="-31750" y="228600"/>
            <a:ext cx="9175750" cy="6629400"/>
          </a:xfrm>
          <a:prstGeom prst="rect">
            <a:avLst/>
          </a:prstGeom>
          <a:noFill/>
          <a:ln w="9525">
            <a:noFill/>
            <a:miter lim="800000"/>
            <a:headEnd/>
            <a:tailEnd/>
          </a:ln>
        </p:spPr>
      </p:pic>
      <p:sp>
        <p:nvSpPr>
          <p:cNvPr id="59396" name="Slide Number Placeholder 5"/>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fld id="{EA2B7BC1-0557-48B2-9EEE-AE2AFAE5BAF0}" type="slidenum">
              <a:rPr lang="en-GB">
                <a:solidFill>
                  <a:prstClr val="black"/>
                </a:solidFill>
              </a:rPr>
              <a:pPr/>
              <a:t>12</a:t>
            </a:fld>
            <a:endParaRPr lang="en-GB">
              <a:solidFill>
                <a:prstClr val="black"/>
              </a:solidFill>
            </a:endParaRPr>
          </a:p>
        </p:txBody>
      </p:sp>
      <p:sp>
        <p:nvSpPr>
          <p:cNvPr id="59397" name="Title 1"/>
          <p:cNvSpPr>
            <a:spLocks noGrp="1"/>
          </p:cNvSpPr>
          <p:nvPr>
            <p:ph type="title"/>
          </p:nvPr>
        </p:nvSpPr>
        <p:spPr>
          <a:xfrm>
            <a:off x="1295400" y="0"/>
            <a:ext cx="7634288" cy="1000125"/>
          </a:xfrm>
        </p:spPr>
        <p:txBody>
          <a:bodyPr/>
          <a:lstStyle/>
          <a:p>
            <a:pPr eaLnBrk="1" hangingPunct="1"/>
            <a:r>
              <a:rPr lang="en-US" smtClean="0">
                <a:solidFill>
                  <a:schemeClr val="bg1"/>
                </a:solidFill>
              </a:rPr>
              <a:t>The Data Acquisition</a:t>
            </a:r>
          </a:p>
        </p:txBody>
      </p:sp>
    </p:spTree>
    <p:extLst>
      <p:ext uri="{BB962C8B-B14F-4D97-AF65-F5344CB8AC3E}">
        <p14:creationId xmlns:p14="http://schemas.microsoft.com/office/powerpoint/2010/main" val="298297783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4294967295"/>
          </p:nvPr>
        </p:nvSpPr>
        <p:spPr>
          <a:xfrm>
            <a:off x="0" y="6356350"/>
            <a:ext cx="2895600" cy="365125"/>
          </a:xfrm>
          <a:prstGeom prst="rect">
            <a:avLst/>
          </a:prstGeom>
        </p:spPr>
        <p:txBody>
          <a:bodyPr/>
          <a:lstStyle/>
          <a:p>
            <a:r>
              <a:rPr lang="en-US" dirty="0" smtClean="0"/>
              <a:t>Ian.Bird@cern.ch / August 2012</a:t>
            </a:r>
            <a:endParaRPr lang="en-US" dirty="0"/>
          </a:p>
        </p:txBody>
      </p:sp>
      <p:sp>
        <p:nvSpPr>
          <p:cNvPr id="7" name="Slide Number Placeholder 6"/>
          <p:cNvSpPr>
            <a:spLocks noGrp="1"/>
          </p:cNvSpPr>
          <p:nvPr>
            <p:ph type="sldNum" sz="quarter" idx="4294967295"/>
          </p:nvPr>
        </p:nvSpPr>
        <p:spPr>
          <a:xfrm>
            <a:off x="7010400" y="6356350"/>
            <a:ext cx="2133600" cy="365125"/>
          </a:xfrm>
        </p:spPr>
        <p:txBody>
          <a:bodyPr/>
          <a:lstStyle/>
          <a:p>
            <a:pPr>
              <a:defRPr/>
            </a:pPr>
            <a:fld id="{57C49161-1555-4DBA-A804-9EB42E758A37}" type="slidenum">
              <a:rPr lang="en-GB" smtClean="0"/>
              <a:pPr>
                <a:defRPr/>
              </a:pPr>
              <a:t>13</a:t>
            </a:fld>
            <a:endParaRPr lang="en-GB" dirty="0"/>
          </a:p>
        </p:txBody>
      </p:sp>
      <p:pic>
        <p:nvPicPr>
          <p:cNvPr id="25602" name="Picture 2" descr="C:\NSS_talk_material\Tier-0.gif"/>
          <p:cNvPicPr>
            <a:picLocks noChangeAspect="1" noChangeArrowheads="1" noCrop="1"/>
          </p:cNvPicPr>
          <p:nvPr/>
        </p:nvPicPr>
        <p:blipFill>
          <a:blip r:embed="rId3" cstate="print"/>
          <a:srcRect/>
          <a:stretch>
            <a:fillRect/>
          </a:stretch>
        </p:blipFill>
        <p:spPr bwMode="auto">
          <a:xfrm>
            <a:off x="1" y="393135"/>
            <a:ext cx="9079526" cy="6464865"/>
          </a:xfrm>
          <a:prstGeom prst="rect">
            <a:avLst/>
          </a:prstGeom>
          <a:noFill/>
          <a:ln w="9525">
            <a:noFill/>
            <a:miter lim="800000"/>
            <a:headEnd/>
            <a:tailEnd/>
          </a:ln>
        </p:spPr>
      </p:pic>
      <p:sp>
        <p:nvSpPr>
          <p:cNvPr id="6" name="TextBox 5"/>
          <p:cNvSpPr txBox="1"/>
          <p:nvPr/>
        </p:nvSpPr>
        <p:spPr>
          <a:xfrm>
            <a:off x="6572264" y="5929330"/>
            <a:ext cx="1809736" cy="307777"/>
          </a:xfrm>
          <a:prstGeom prst="rect">
            <a:avLst/>
          </a:prstGeom>
          <a:solidFill>
            <a:schemeClr val="bg2">
              <a:lumMod val="40000"/>
              <a:lumOff val="60000"/>
              <a:alpha val="60000"/>
            </a:schemeClr>
          </a:solidFill>
          <a:scene3d>
            <a:camera prst="orthographicFront"/>
            <a:lightRig rig="threePt" dir="t"/>
          </a:scene3d>
          <a:sp3d>
            <a:bevelT/>
          </a:sp3d>
        </p:spPr>
        <p:txBody>
          <a:bodyPr wrap="square">
            <a:spAutoFit/>
          </a:bodyPr>
          <a:lstStyle/>
          <a:p>
            <a:pPr algn="ctr" fontAlgn="base">
              <a:spcBef>
                <a:spcPct val="0"/>
              </a:spcBef>
              <a:spcAft>
                <a:spcPct val="0"/>
              </a:spcAft>
              <a:defRPr/>
            </a:pPr>
            <a:r>
              <a:rPr lang="en-US" sz="1400" b="1" dirty="0">
                <a:solidFill>
                  <a:prstClr val="black">
                    <a:lumMod val="75000"/>
                    <a:lumOff val="25000"/>
                  </a:prstClr>
                </a:solidFill>
                <a:latin typeface="Arial" charset="0"/>
              </a:rPr>
              <a:t>1.25 GB/sec </a:t>
            </a:r>
            <a:r>
              <a:rPr lang="en-US" sz="1400" b="1" dirty="0" smtClean="0">
                <a:solidFill>
                  <a:prstClr val="black">
                    <a:lumMod val="75000"/>
                    <a:lumOff val="25000"/>
                  </a:prstClr>
                </a:solidFill>
                <a:latin typeface="Arial" charset="0"/>
              </a:rPr>
              <a:t>(ions</a:t>
            </a:r>
            <a:r>
              <a:rPr lang="en-US" sz="1400" b="1" dirty="0">
                <a:solidFill>
                  <a:prstClr val="black">
                    <a:lumMod val="75000"/>
                    <a:lumOff val="25000"/>
                  </a:prstClr>
                </a:solidFill>
                <a:latin typeface="Arial" charset="0"/>
              </a:rPr>
              <a:t>)</a:t>
            </a:r>
          </a:p>
        </p:txBody>
      </p:sp>
      <p:grpSp>
        <p:nvGrpSpPr>
          <p:cNvPr id="12" name="Group 11"/>
          <p:cNvGrpSpPr/>
          <p:nvPr/>
        </p:nvGrpSpPr>
        <p:grpSpPr>
          <a:xfrm>
            <a:off x="4038600" y="5257800"/>
            <a:ext cx="5040927" cy="990600"/>
            <a:chOff x="4038600" y="5257800"/>
            <a:chExt cx="5040927" cy="990600"/>
          </a:xfrm>
        </p:grpSpPr>
        <p:grpSp>
          <p:nvGrpSpPr>
            <p:cNvPr id="11" name="Group 10"/>
            <p:cNvGrpSpPr/>
            <p:nvPr/>
          </p:nvGrpSpPr>
          <p:grpSpPr>
            <a:xfrm>
              <a:off x="4038600" y="5334000"/>
              <a:ext cx="2021231" cy="914400"/>
              <a:chOff x="4038600" y="5334000"/>
              <a:chExt cx="2021231" cy="914400"/>
            </a:xfrm>
          </p:grpSpPr>
          <p:sp>
            <p:nvSpPr>
              <p:cNvPr id="2" name="TextBox 1"/>
              <p:cNvSpPr txBox="1"/>
              <p:nvPr/>
            </p:nvSpPr>
            <p:spPr>
              <a:xfrm>
                <a:off x="4038600" y="5562600"/>
                <a:ext cx="2021231"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pPr>
                <a:r>
                  <a:rPr lang="en-US" sz="1400" b="1" dirty="0" smtClean="0">
                    <a:solidFill>
                      <a:prstClr val="black"/>
                    </a:solidFill>
                    <a:latin typeface="Arial"/>
                    <a:cs typeface="Arial"/>
                  </a:rPr>
                  <a:t>2011: 400-500 MB/sec</a:t>
                </a:r>
                <a:endParaRPr lang="en-US" sz="1400" b="1" dirty="0">
                  <a:solidFill>
                    <a:prstClr val="black"/>
                  </a:solidFill>
                  <a:latin typeface="Arial"/>
                  <a:cs typeface="Arial"/>
                </a:endParaRPr>
              </a:p>
            </p:txBody>
          </p:sp>
          <p:cxnSp>
            <p:nvCxnSpPr>
              <p:cNvPr id="5" name="Straight Arrow Connector 4"/>
              <p:cNvCxnSpPr>
                <a:stCxn id="2" idx="0"/>
              </p:cNvCxnSpPr>
              <p:nvPr/>
            </p:nvCxnSpPr>
            <p:spPr>
              <a:xfrm flipV="1">
                <a:off x="5049216" y="5334000"/>
                <a:ext cx="437184" cy="228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4953000" y="5943600"/>
                <a:ext cx="228600"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13" name="TextBox 12"/>
            <p:cNvSpPr txBox="1"/>
            <p:nvPr/>
          </p:nvSpPr>
          <p:spPr>
            <a:xfrm>
              <a:off x="7467600" y="5257800"/>
              <a:ext cx="1611927"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pPr>
              <a:r>
                <a:rPr lang="en-US" sz="1400" b="1" dirty="0" smtClean="0">
                  <a:solidFill>
                    <a:prstClr val="black"/>
                  </a:solidFill>
                  <a:latin typeface="Arial"/>
                  <a:cs typeface="Arial"/>
                </a:rPr>
                <a:t>2011: 4-6 GB/sec</a:t>
              </a:r>
              <a:endParaRPr lang="en-US" sz="1400" b="1" dirty="0">
                <a:solidFill>
                  <a:prstClr val="black"/>
                </a:solidFill>
                <a:latin typeface="Arial"/>
                <a:cs typeface="Arial"/>
              </a:endParaRPr>
            </a:p>
          </p:txBody>
        </p:sp>
      </p:grpSp>
      <p:sp>
        <p:nvSpPr>
          <p:cNvPr id="25603" name="Title 1"/>
          <p:cNvSpPr>
            <a:spLocks noGrp="1"/>
          </p:cNvSpPr>
          <p:nvPr>
            <p:ph type="title" idx="4294967295"/>
          </p:nvPr>
        </p:nvSpPr>
        <p:spPr>
          <a:xfrm>
            <a:off x="304801" y="0"/>
            <a:ext cx="8839200" cy="1071563"/>
          </a:xfrm>
          <a:ln>
            <a:noFill/>
          </a:ln>
        </p:spPr>
        <p:txBody>
          <a:bodyPr anchor="t"/>
          <a:lstStyle/>
          <a:p>
            <a:pPr eaLnBrk="1" hangingPunct="1"/>
            <a:r>
              <a:rPr lang="en-US" sz="2400" dirty="0" smtClean="0">
                <a:solidFill>
                  <a:schemeClr val="tx1"/>
                </a:solidFill>
              </a:rPr>
              <a:t>Acquisition</a:t>
            </a:r>
            <a:r>
              <a:rPr lang="en-US" sz="2400" dirty="0">
                <a:solidFill>
                  <a:schemeClr val="tx1"/>
                </a:solidFill>
              </a:rPr>
              <a:t>, </a:t>
            </a:r>
            <a:r>
              <a:rPr lang="en-US" sz="2400" dirty="0" smtClean="0">
                <a:solidFill>
                  <a:schemeClr val="tx1"/>
                </a:solidFill>
              </a:rPr>
              <a:t>First </a:t>
            </a:r>
            <a:r>
              <a:rPr lang="en-US" sz="2400" dirty="0">
                <a:solidFill>
                  <a:schemeClr val="tx1"/>
                </a:solidFill>
              </a:rPr>
              <a:t>pass reconstruction</a:t>
            </a:r>
            <a:r>
              <a:rPr lang="en-US" sz="2400" dirty="0" smtClean="0">
                <a:solidFill>
                  <a:schemeClr val="tx1"/>
                </a:solidFill>
              </a:rPr>
              <a:t>,</a:t>
            </a:r>
            <a:r>
              <a:rPr lang="en-US" sz="2400" dirty="0">
                <a:solidFill>
                  <a:schemeClr val="tx1"/>
                </a:solidFill>
              </a:rPr>
              <a:t> </a:t>
            </a:r>
            <a:r>
              <a:rPr lang="en-US" sz="2400" dirty="0" smtClean="0">
                <a:solidFill>
                  <a:schemeClr val="tx1"/>
                </a:solidFill>
              </a:rPr>
              <a:t>Storage &amp; Distribution</a:t>
            </a:r>
            <a:endParaRPr lang="en-US" sz="2400" dirty="0">
              <a:solidFill>
                <a:schemeClr val="tx1"/>
              </a:solidFill>
            </a:endParaRPr>
          </a:p>
        </p:txBody>
      </p:sp>
    </p:spTree>
    <p:extLst>
      <p:ext uri="{BB962C8B-B14F-4D97-AF65-F5344CB8AC3E}">
        <p14:creationId xmlns:p14="http://schemas.microsoft.com/office/powerpoint/2010/main" val="25180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descr="page15"/>
          <p:cNvPicPr>
            <a:picLocks noChangeAspect="1" noChangeArrowheads="1"/>
          </p:cNvPicPr>
          <p:nvPr/>
        </p:nvPicPr>
        <p:blipFill>
          <a:blip r:embed="rId2" cstate="print">
            <a:clrChange>
              <a:clrFrom>
                <a:srgbClr val="580878"/>
              </a:clrFrom>
              <a:clrTo>
                <a:srgbClr val="580878">
                  <a:alpha val="0"/>
                </a:srgbClr>
              </a:clrTo>
            </a:clrChange>
          </a:blip>
          <a:srcRect/>
          <a:stretch>
            <a:fillRect/>
          </a:stretch>
        </p:blipFill>
        <p:spPr bwMode="auto">
          <a:xfrm>
            <a:off x="3581400" y="1345704"/>
            <a:ext cx="1861640" cy="1219200"/>
          </a:xfrm>
          <a:prstGeom prst="rect">
            <a:avLst/>
          </a:prstGeom>
          <a:noFill/>
          <a:ln w="9525">
            <a:noFill/>
            <a:miter lim="800000"/>
            <a:headEnd/>
            <a:tailEnd/>
          </a:ln>
        </p:spPr>
      </p:pic>
      <p:sp>
        <p:nvSpPr>
          <p:cNvPr id="72" name="TextBox 71"/>
          <p:cNvSpPr txBox="1"/>
          <p:nvPr/>
        </p:nvSpPr>
        <p:spPr>
          <a:xfrm>
            <a:off x="6228184" y="3122384"/>
            <a:ext cx="2592376" cy="738664"/>
          </a:xfrm>
          <a:prstGeom prst="rect">
            <a:avLst/>
          </a:prstGeom>
          <a:noFill/>
        </p:spPr>
        <p:txBody>
          <a:bodyPr wrap="none" rtlCol="0">
            <a:spAutoFit/>
          </a:bodyPr>
          <a:lstStyle/>
          <a:p>
            <a:r>
              <a:rPr lang="en-US" sz="1400" i="1" dirty="0" smtClean="0"/>
              <a:t>Fast response electronics,</a:t>
            </a:r>
          </a:p>
          <a:p>
            <a:r>
              <a:rPr lang="en-US" sz="1400" i="1" dirty="0" smtClean="0"/>
              <a:t>FPGA, embedded processors,</a:t>
            </a:r>
          </a:p>
          <a:p>
            <a:r>
              <a:rPr lang="en-US" sz="1400" i="1" dirty="0" smtClean="0"/>
              <a:t>very close to the detector</a:t>
            </a:r>
            <a:endParaRPr lang="en-US" sz="1400" i="1" dirty="0"/>
          </a:p>
        </p:txBody>
      </p:sp>
      <p:sp>
        <p:nvSpPr>
          <p:cNvPr id="73" name="TextBox 72"/>
          <p:cNvSpPr txBox="1"/>
          <p:nvPr/>
        </p:nvSpPr>
        <p:spPr>
          <a:xfrm>
            <a:off x="6444208" y="4581128"/>
            <a:ext cx="2789546" cy="523220"/>
          </a:xfrm>
          <a:prstGeom prst="rect">
            <a:avLst/>
          </a:prstGeom>
          <a:noFill/>
        </p:spPr>
        <p:txBody>
          <a:bodyPr wrap="none" rtlCol="0">
            <a:spAutoFit/>
          </a:bodyPr>
          <a:lstStyle/>
          <a:p>
            <a:r>
              <a:rPr lang="en-US" sz="1400" i="1" dirty="0" smtClean="0"/>
              <a:t>O(1000) servers for processing,</a:t>
            </a:r>
          </a:p>
          <a:p>
            <a:r>
              <a:rPr lang="en-US" sz="1400" i="1" dirty="0" err="1" smtClean="0"/>
              <a:t>Gbit</a:t>
            </a:r>
            <a:r>
              <a:rPr lang="en-US" sz="1400" i="1" dirty="0" smtClean="0"/>
              <a:t> Ethernet Network</a:t>
            </a:r>
            <a:endParaRPr lang="en-US" sz="1400" i="1" dirty="0"/>
          </a:p>
        </p:txBody>
      </p:sp>
      <p:sp>
        <p:nvSpPr>
          <p:cNvPr id="74" name="TextBox 73"/>
          <p:cNvSpPr txBox="1"/>
          <p:nvPr/>
        </p:nvSpPr>
        <p:spPr>
          <a:xfrm>
            <a:off x="6685587" y="5301208"/>
            <a:ext cx="1774845" cy="523220"/>
          </a:xfrm>
          <a:prstGeom prst="rect">
            <a:avLst/>
          </a:prstGeom>
          <a:noFill/>
        </p:spPr>
        <p:txBody>
          <a:bodyPr wrap="none" rtlCol="0">
            <a:spAutoFit/>
          </a:bodyPr>
          <a:lstStyle/>
          <a:p>
            <a:r>
              <a:rPr lang="en-US" sz="1400" i="1" dirty="0" smtClean="0"/>
              <a:t>N x 10 </a:t>
            </a:r>
            <a:r>
              <a:rPr lang="en-US" sz="1400" i="1" dirty="0" err="1" smtClean="0"/>
              <a:t>Gbit</a:t>
            </a:r>
            <a:r>
              <a:rPr lang="en-US" sz="1400" i="1" dirty="0" smtClean="0"/>
              <a:t> links to </a:t>
            </a:r>
          </a:p>
          <a:p>
            <a:r>
              <a:rPr lang="en-US" sz="1400" i="1" dirty="0" smtClean="0"/>
              <a:t>the computer centre</a:t>
            </a:r>
            <a:endParaRPr lang="en-US" sz="1400" i="1" dirty="0"/>
          </a:p>
        </p:txBody>
      </p:sp>
      <p:sp>
        <p:nvSpPr>
          <p:cNvPr id="75" name="TextBox 74"/>
          <p:cNvSpPr txBox="1"/>
          <p:nvPr/>
        </p:nvSpPr>
        <p:spPr>
          <a:xfrm>
            <a:off x="899592" y="1405225"/>
            <a:ext cx="2520280" cy="1015663"/>
          </a:xfrm>
          <a:prstGeom prst="rect">
            <a:avLst/>
          </a:prstGeom>
          <a:noFill/>
          <a:scene3d>
            <a:camera prst="orthographicFront"/>
            <a:lightRig rig="threePt" dir="t"/>
          </a:scene3d>
          <a:sp3d>
            <a:bevelT/>
          </a:sp3d>
        </p:spPr>
        <p:txBody>
          <a:bodyPr wrap="square" rtlCol="0">
            <a:spAutoFit/>
          </a:bodyPr>
          <a:lstStyle/>
          <a:p>
            <a:r>
              <a:rPr lang="en-US" sz="2400" dirty="0" smtClean="0"/>
              <a:t>Detector</a:t>
            </a:r>
            <a:r>
              <a:rPr lang="en-US" dirty="0" smtClean="0"/>
              <a:t/>
            </a:r>
            <a:br>
              <a:rPr lang="en-US" dirty="0" smtClean="0"/>
            </a:br>
            <a:r>
              <a:rPr lang="en-US" i="1" dirty="0" smtClean="0"/>
              <a:t>150 million electronics channels</a:t>
            </a:r>
            <a:endParaRPr lang="en-US" i="1" dirty="0"/>
          </a:p>
        </p:txBody>
      </p:sp>
      <p:grpSp>
        <p:nvGrpSpPr>
          <p:cNvPr id="10" name="Group 80"/>
          <p:cNvGrpSpPr/>
          <p:nvPr/>
        </p:nvGrpSpPr>
        <p:grpSpPr>
          <a:xfrm>
            <a:off x="2491390" y="2352328"/>
            <a:ext cx="3664786" cy="4141078"/>
            <a:chOff x="3472971" y="2057400"/>
            <a:chExt cx="3672703" cy="4141078"/>
          </a:xfrm>
        </p:grpSpPr>
        <p:sp>
          <p:nvSpPr>
            <p:cNvPr id="65" name="TextBox 64"/>
            <p:cNvSpPr txBox="1"/>
            <p:nvPr/>
          </p:nvSpPr>
          <p:spPr>
            <a:xfrm>
              <a:off x="3681823" y="2980764"/>
              <a:ext cx="3319524" cy="400110"/>
            </a:xfrm>
            <a:prstGeom prst="rect">
              <a:avLst/>
            </a:prstGeom>
            <a:solidFill>
              <a:schemeClr val="bg1">
                <a:lumMod val="85000"/>
              </a:schemeClr>
            </a:solidFill>
            <a:scene3d>
              <a:camera prst="orthographicFront"/>
              <a:lightRig rig="threePt" dir="t"/>
            </a:scene3d>
            <a:sp3d>
              <a:bevelT/>
            </a:sp3d>
          </p:spPr>
          <p:txBody>
            <a:bodyPr wrap="square" rtlCol="0">
              <a:spAutoFit/>
            </a:bodyPr>
            <a:lstStyle/>
            <a:p>
              <a:r>
                <a:rPr lang="en-US" sz="2000" dirty="0" smtClean="0"/>
                <a:t>Level 1 Filter and Selection</a:t>
              </a:r>
              <a:endParaRPr lang="en-US" dirty="0"/>
            </a:p>
          </p:txBody>
        </p:sp>
        <p:sp>
          <p:nvSpPr>
            <p:cNvPr id="66" name="TextBox 65"/>
            <p:cNvSpPr txBox="1"/>
            <p:nvPr/>
          </p:nvSpPr>
          <p:spPr>
            <a:xfrm>
              <a:off x="3472971" y="4358208"/>
              <a:ext cx="3672703" cy="400110"/>
            </a:xfrm>
            <a:prstGeom prst="rect">
              <a:avLst/>
            </a:prstGeom>
            <a:solidFill>
              <a:schemeClr val="bg1">
                <a:lumMod val="85000"/>
              </a:schemeClr>
            </a:solidFill>
            <a:scene3d>
              <a:camera prst="orthographicFront"/>
              <a:lightRig rig="threePt" dir="t"/>
            </a:scene3d>
            <a:sp3d>
              <a:bevelT/>
            </a:sp3d>
          </p:spPr>
          <p:txBody>
            <a:bodyPr wrap="none" rtlCol="0">
              <a:spAutoFit/>
            </a:bodyPr>
            <a:lstStyle/>
            <a:p>
              <a:r>
                <a:rPr lang="en-US" sz="2000" dirty="0" smtClean="0"/>
                <a:t>High Level Filter and Selection</a:t>
              </a:r>
              <a:endParaRPr lang="en-US" sz="2000" dirty="0"/>
            </a:p>
          </p:txBody>
        </p:sp>
        <p:sp>
          <p:nvSpPr>
            <p:cNvPr id="67" name="TextBox 66"/>
            <p:cNvSpPr txBox="1"/>
            <p:nvPr/>
          </p:nvSpPr>
          <p:spPr>
            <a:xfrm>
              <a:off x="5630239" y="2476708"/>
              <a:ext cx="1290313" cy="369332"/>
            </a:xfrm>
            <a:prstGeom prst="rect">
              <a:avLst/>
            </a:prstGeom>
            <a:noFill/>
          </p:spPr>
          <p:txBody>
            <a:bodyPr wrap="none" rtlCol="0">
              <a:spAutoFit/>
            </a:bodyPr>
            <a:lstStyle/>
            <a:p>
              <a:r>
                <a:rPr lang="en-US" dirty="0" smtClean="0"/>
                <a:t>1 </a:t>
              </a:r>
              <a:r>
                <a:rPr lang="en-US" dirty="0" err="1" smtClean="0"/>
                <a:t>PBytes</a:t>
              </a:r>
              <a:r>
                <a:rPr lang="en-US" dirty="0" smtClean="0"/>
                <a:t>/s</a:t>
              </a:r>
              <a:endParaRPr lang="en-US" sz="1600" dirty="0"/>
            </a:p>
          </p:txBody>
        </p:sp>
        <p:sp>
          <p:nvSpPr>
            <p:cNvPr id="68" name="TextBox 67"/>
            <p:cNvSpPr txBox="1"/>
            <p:nvPr/>
          </p:nvSpPr>
          <p:spPr>
            <a:xfrm>
              <a:off x="5572623" y="3638128"/>
              <a:ext cx="1573051" cy="369332"/>
            </a:xfrm>
            <a:prstGeom prst="rect">
              <a:avLst/>
            </a:prstGeom>
            <a:noFill/>
          </p:spPr>
          <p:txBody>
            <a:bodyPr wrap="none" rtlCol="0">
              <a:spAutoFit/>
            </a:bodyPr>
            <a:lstStyle/>
            <a:p>
              <a:r>
                <a:rPr lang="en-US" dirty="0" smtClean="0"/>
                <a:t>150 </a:t>
              </a:r>
              <a:r>
                <a:rPr lang="en-US" dirty="0" err="1" smtClean="0"/>
                <a:t>GBytes</a:t>
              </a:r>
              <a:r>
                <a:rPr lang="en-US" dirty="0" smtClean="0"/>
                <a:t>/s</a:t>
              </a:r>
              <a:endParaRPr lang="en-US" sz="1600" dirty="0"/>
            </a:p>
          </p:txBody>
        </p:sp>
        <p:sp>
          <p:nvSpPr>
            <p:cNvPr id="69" name="TextBox 68"/>
            <p:cNvSpPr txBox="1"/>
            <p:nvPr/>
          </p:nvSpPr>
          <p:spPr>
            <a:xfrm>
              <a:off x="5558076" y="5078288"/>
              <a:ext cx="1508792" cy="369332"/>
            </a:xfrm>
            <a:prstGeom prst="rect">
              <a:avLst/>
            </a:prstGeom>
            <a:noFill/>
          </p:spPr>
          <p:txBody>
            <a:bodyPr wrap="none" rtlCol="0">
              <a:spAutoFit/>
            </a:bodyPr>
            <a:lstStyle/>
            <a:p>
              <a:r>
                <a:rPr lang="en-US" dirty="0" smtClean="0"/>
                <a:t>0.6 </a:t>
              </a:r>
              <a:r>
                <a:rPr lang="en-US" dirty="0" err="1" smtClean="0"/>
                <a:t>GBytes</a:t>
              </a:r>
              <a:r>
                <a:rPr lang="en-US" dirty="0" smtClean="0"/>
                <a:t>/s</a:t>
              </a:r>
              <a:endParaRPr lang="en-US" sz="1600" dirty="0"/>
            </a:p>
          </p:txBody>
        </p:sp>
        <p:sp>
          <p:nvSpPr>
            <p:cNvPr id="76" name="TextBox 75"/>
            <p:cNvSpPr txBox="1"/>
            <p:nvPr/>
          </p:nvSpPr>
          <p:spPr>
            <a:xfrm>
              <a:off x="3898314" y="5798368"/>
              <a:ext cx="2878469" cy="400110"/>
            </a:xfrm>
            <a:prstGeom prst="rect">
              <a:avLst/>
            </a:prstGeom>
            <a:solidFill>
              <a:schemeClr val="bg1">
                <a:lumMod val="85000"/>
              </a:schemeClr>
            </a:solidFill>
            <a:scene3d>
              <a:camera prst="orthographicFront"/>
              <a:lightRig rig="threePt" dir="t"/>
            </a:scene3d>
            <a:sp3d>
              <a:bevelT/>
            </a:sp3d>
          </p:spPr>
          <p:txBody>
            <a:bodyPr wrap="square" rtlCol="0">
              <a:spAutoFit/>
            </a:bodyPr>
            <a:lstStyle/>
            <a:p>
              <a:r>
                <a:rPr lang="en-US" sz="2000" dirty="0" smtClean="0"/>
                <a:t>CERN computer centre</a:t>
              </a:r>
              <a:endParaRPr lang="en-US" sz="2000" dirty="0"/>
            </a:p>
          </p:txBody>
        </p:sp>
        <p:cxnSp>
          <p:nvCxnSpPr>
            <p:cNvPr id="78" name="Straight Arrow Connector 77"/>
            <p:cNvCxnSpPr/>
            <p:nvPr/>
          </p:nvCxnSpPr>
          <p:spPr>
            <a:xfrm rot="5400000">
              <a:off x="4915694" y="2475706"/>
              <a:ext cx="8382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5400000">
              <a:off x="4915698" y="3866305"/>
              <a:ext cx="8382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a:off x="4915698" y="5306465"/>
              <a:ext cx="8382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2" name="TextBox 81"/>
          <p:cNvSpPr txBox="1"/>
          <p:nvPr/>
        </p:nvSpPr>
        <p:spPr>
          <a:xfrm>
            <a:off x="179512" y="3429000"/>
            <a:ext cx="2376264" cy="1477328"/>
          </a:xfrm>
          <a:prstGeom prst="rect">
            <a:avLst/>
          </a:prstGeom>
          <a:noFill/>
          <a:scene3d>
            <a:camera prst="orthographicFront"/>
            <a:lightRig rig="threePt" dir="t"/>
          </a:scene3d>
          <a:sp3d>
            <a:bevelT/>
          </a:sp3d>
        </p:spPr>
        <p:txBody>
          <a:bodyPr wrap="square" rtlCol="0">
            <a:spAutoFit/>
          </a:bodyPr>
          <a:lstStyle/>
          <a:p>
            <a:r>
              <a:rPr lang="en-US" i="1" dirty="0" smtClean="0"/>
              <a:t>Constraints:</a:t>
            </a:r>
          </a:p>
          <a:p>
            <a:pPr marL="285750" indent="-285750">
              <a:buFont typeface="Arial" pitchFamily="34" charset="0"/>
              <a:buChar char="•"/>
            </a:pPr>
            <a:r>
              <a:rPr lang="en-US" i="1" dirty="0" smtClean="0"/>
              <a:t>Budget</a:t>
            </a:r>
          </a:p>
          <a:p>
            <a:pPr marL="285750" indent="-285750">
              <a:buFont typeface="Arial" pitchFamily="34" charset="0"/>
              <a:buChar char="•"/>
            </a:pPr>
            <a:r>
              <a:rPr lang="en-US" i="1" dirty="0" smtClean="0"/>
              <a:t>Physics objectives</a:t>
            </a:r>
          </a:p>
          <a:p>
            <a:pPr marL="285750" indent="-285750">
              <a:buFont typeface="Arial" pitchFamily="34" charset="0"/>
              <a:buChar char="•"/>
            </a:pPr>
            <a:r>
              <a:rPr lang="en-US" i="1" dirty="0" smtClean="0"/>
              <a:t>Downstream data flow pressure </a:t>
            </a:r>
          </a:p>
        </p:txBody>
      </p:sp>
      <p:sp>
        <p:nvSpPr>
          <p:cNvPr id="57" name="Title 56"/>
          <p:cNvSpPr>
            <a:spLocks noGrp="1"/>
          </p:cNvSpPr>
          <p:nvPr>
            <p:ph type="title"/>
          </p:nvPr>
        </p:nvSpPr>
        <p:spPr/>
        <p:txBody>
          <a:bodyPr/>
          <a:lstStyle/>
          <a:p>
            <a:r>
              <a:rPr lang="en-US" dirty="0" smtClean="0"/>
              <a:t>Data Flow – online</a:t>
            </a:r>
            <a:endParaRPr lang="en-US" dirty="0"/>
          </a:p>
        </p:txBody>
      </p:sp>
      <p:sp>
        <p:nvSpPr>
          <p:cNvPr id="4" name="Slide Number Placeholder 3"/>
          <p:cNvSpPr>
            <a:spLocks noGrp="1"/>
          </p:cNvSpPr>
          <p:nvPr>
            <p:ph type="sldNum" sz="quarter" idx="12"/>
          </p:nvPr>
        </p:nvSpPr>
        <p:spPr/>
        <p:txBody>
          <a:bodyPr/>
          <a:lstStyle/>
          <a:p>
            <a:pPr>
              <a:defRPr/>
            </a:pPr>
            <a:fld id="{77D55411-B873-4A4B-8ABD-E9E00F119508}" type="slidenum">
              <a:rPr lang="en-GB" smtClean="0"/>
              <a:pPr>
                <a:defRPr/>
              </a:pPr>
              <a:t>14</a:t>
            </a:fld>
            <a:endParaRPr lang="en-GB" dirty="0"/>
          </a:p>
        </p:txBody>
      </p:sp>
      <p:sp>
        <p:nvSpPr>
          <p:cNvPr id="3" name="Footer Placeholder 2"/>
          <p:cNvSpPr>
            <a:spLocks noGrp="1"/>
          </p:cNvSpPr>
          <p:nvPr>
            <p:ph type="ftr" sz="quarter" idx="11"/>
          </p:nvPr>
        </p:nvSpPr>
        <p:spPr>
          <a:xfrm>
            <a:off x="179512" y="6493406"/>
            <a:ext cx="5819710" cy="474663"/>
          </a:xfrm>
        </p:spPr>
        <p:txBody>
          <a:bodyPr/>
          <a:lstStyle/>
          <a:p>
            <a:pPr>
              <a:defRPr/>
            </a:pPr>
            <a:r>
              <a:rPr lang="en-GB" dirty="0" smtClean="0">
                <a:solidFill>
                  <a:schemeClr val="tx1">
                    <a:lumMod val="50000"/>
                  </a:schemeClr>
                </a:solidFill>
              </a:rPr>
              <a:t>From: Physics computing - Helge </a:t>
            </a:r>
            <a:r>
              <a:rPr lang="en-GB" dirty="0" err="1" smtClean="0">
                <a:solidFill>
                  <a:schemeClr val="tx1">
                    <a:lumMod val="50000"/>
                  </a:schemeClr>
                </a:solidFill>
              </a:rPr>
              <a:t>Meinhard</a:t>
            </a:r>
            <a:r>
              <a:rPr lang="en-GB" dirty="0" smtClean="0">
                <a:solidFill>
                  <a:schemeClr val="tx1">
                    <a:lumMod val="50000"/>
                  </a:schemeClr>
                </a:solidFill>
              </a:rPr>
              <a:t>, 2013</a:t>
            </a:r>
          </a:p>
          <a:p>
            <a:pPr>
              <a:defRPr/>
            </a:pPr>
            <a:endParaRPr lang="en-GB" dirty="0">
              <a:solidFill>
                <a:schemeClr val="tx1">
                  <a:lumMod val="50000"/>
                </a:schemeClr>
              </a:solidFill>
            </a:endParaRPr>
          </a:p>
        </p:txBody>
      </p:sp>
    </p:spTree>
    <p:extLst>
      <p:ext uri="{BB962C8B-B14F-4D97-AF65-F5344CB8AC3E}">
        <p14:creationId xmlns:p14="http://schemas.microsoft.com/office/powerpoint/2010/main" val="4029751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itle 174"/>
          <p:cNvSpPr>
            <a:spLocks noGrp="1"/>
          </p:cNvSpPr>
          <p:nvPr>
            <p:ph type="title"/>
          </p:nvPr>
        </p:nvSpPr>
        <p:spPr/>
        <p:txBody>
          <a:bodyPr/>
          <a:lstStyle/>
          <a:p>
            <a:r>
              <a:rPr lang="en-US" dirty="0" smtClean="0"/>
              <a:t>Data Flow – offline</a:t>
            </a:r>
            <a:endParaRPr lang="en-US" dirty="0"/>
          </a:p>
        </p:txBody>
      </p:sp>
      <p:pic>
        <p:nvPicPr>
          <p:cNvPr id="180" name="Picture 18" descr="accelerator_picture2"/>
          <p:cNvPicPr>
            <a:picLocks noChangeAspect="1" noChangeArrowheads="1"/>
          </p:cNvPicPr>
          <p:nvPr/>
        </p:nvPicPr>
        <p:blipFill>
          <a:blip r:embed="rId3" cstate="print"/>
          <a:srcRect/>
          <a:stretch>
            <a:fillRect/>
          </a:stretch>
        </p:blipFill>
        <p:spPr bwMode="auto">
          <a:xfrm>
            <a:off x="1428728" y="1269739"/>
            <a:ext cx="1782817" cy="1129427"/>
          </a:xfrm>
          <a:prstGeom prst="rect">
            <a:avLst/>
          </a:prstGeom>
          <a:noFill/>
          <a:ln w="9525">
            <a:noFill/>
            <a:miter lim="800000"/>
            <a:headEnd/>
            <a:tailEnd/>
          </a:ln>
        </p:spPr>
      </p:pic>
      <p:pic>
        <p:nvPicPr>
          <p:cNvPr id="181" name="Picture 19" descr="page15"/>
          <p:cNvPicPr>
            <a:picLocks noChangeAspect="1" noChangeArrowheads="1"/>
          </p:cNvPicPr>
          <p:nvPr/>
        </p:nvPicPr>
        <p:blipFill>
          <a:blip r:embed="rId4" cstate="print">
            <a:clrChange>
              <a:clrFrom>
                <a:srgbClr val="580878"/>
              </a:clrFrom>
              <a:clrTo>
                <a:srgbClr val="580878">
                  <a:alpha val="0"/>
                </a:srgbClr>
              </a:clrTo>
            </a:clrChange>
          </a:blip>
          <a:srcRect/>
          <a:stretch>
            <a:fillRect/>
          </a:stretch>
        </p:blipFill>
        <p:spPr bwMode="auto">
          <a:xfrm>
            <a:off x="2436781" y="1656825"/>
            <a:ext cx="1113646" cy="756347"/>
          </a:xfrm>
          <a:prstGeom prst="rect">
            <a:avLst/>
          </a:prstGeom>
          <a:noFill/>
          <a:ln w="9525">
            <a:noFill/>
            <a:miter lim="800000"/>
            <a:headEnd/>
            <a:tailEnd/>
          </a:ln>
        </p:spPr>
      </p:pic>
      <p:sp>
        <p:nvSpPr>
          <p:cNvPr id="182" name="Text Box 20"/>
          <p:cNvSpPr txBox="1">
            <a:spLocks noChangeArrowheads="1"/>
          </p:cNvSpPr>
          <p:nvPr/>
        </p:nvSpPr>
        <p:spPr bwMode="auto">
          <a:xfrm>
            <a:off x="1901445" y="1940774"/>
            <a:ext cx="553357" cy="307777"/>
          </a:xfrm>
          <a:prstGeom prst="rect">
            <a:avLst/>
          </a:prstGeom>
          <a:noFill/>
          <a:ln w="9525">
            <a:noFill/>
            <a:miter lim="800000"/>
            <a:headEnd/>
            <a:tailEnd/>
          </a:ln>
        </p:spPr>
        <p:txBody>
          <a:bodyPr wrap="none">
            <a:spAutoFit/>
          </a:bodyPr>
          <a:lstStyle/>
          <a:p>
            <a:r>
              <a:rPr lang="en-US" sz="1400" b="1" dirty="0"/>
              <a:t>LHC</a:t>
            </a:r>
          </a:p>
        </p:txBody>
      </p:sp>
      <p:sp>
        <p:nvSpPr>
          <p:cNvPr id="183" name="Text Box 21"/>
          <p:cNvSpPr txBox="1">
            <a:spLocks noChangeArrowheads="1"/>
          </p:cNvSpPr>
          <p:nvPr/>
        </p:nvSpPr>
        <p:spPr bwMode="auto">
          <a:xfrm>
            <a:off x="2051720" y="2401143"/>
            <a:ext cx="1200970" cy="338554"/>
          </a:xfrm>
          <a:prstGeom prst="rect">
            <a:avLst/>
          </a:prstGeom>
          <a:noFill/>
          <a:ln w="9525">
            <a:noFill/>
            <a:miter lim="800000"/>
            <a:headEnd/>
            <a:tailEnd/>
          </a:ln>
        </p:spPr>
        <p:txBody>
          <a:bodyPr wrap="none">
            <a:spAutoFit/>
          </a:bodyPr>
          <a:lstStyle/>
          <a:p>
            <a:r>
              <a:rPr lang="en-US" sz="1600" dirty="0"/>
              <a:t>4 </a:t>
            </a:r>
            <a:r>
              <a:rPr lang="en-US" sz="1600" dirty="0" smtClean="0"/>
              <a:t>detectors</a:t>
            </a:r>
            <a:endParaRPr lang="en-US" sz="1400" dirty="0"/>
          </a:p>
        </p:txBody>
      </p:sp>
      <p:sp>
        <p:nvSpPr>
          <p:cNvPr id="184" name="Text Box 22"/>
          <p:cNvSpPr txBox="1">
            <a:spLocks noChangeArrowheads="1"/>
          </p:cNvSpPr>
          <p:nvPr/>
        </p:nvSpPr>
        <p:spPr bwMode="auto">
          <a:xfrm>
            <a:off x="3771565" y="1477289"/>
            <a:ext cx="1334020" cy="584775"/>
          </a:xfrm>
          <a:prstGeom prst="rect">
            <a:avLst/>
          </a:prstGeom>
          <a:noFill/>
          <a:ln w="9525">
            <a:noFill/>
            <a:miter lim="800000"/>
            <a:headEnd/>
            <a:tailEnd/>
          </a:ln>
        </p:spPr>
        <p:txBody>
          <a:bodyPr wrap="none">
            <a:spAutoFit/>
          </a:bodyPr>
          <a:lstStyle/>
          <a:p>
            <a:pPr algn="ctr"/>
            <a:r>
              <a:rPr lang="en-US" sz="1600" dirty="0"/>
              <a:t>1000 million </a:t>
            </a:r>
          </a:p>
          <a:p>
            <a:pPr algn="ctr"/>
            <a:r>
              <a:rPr lang="en-US" sz="1600" dirty="0" smtClean="0"/>
              <a:t>events/s</a:t>
            </a:r>
            <a:endParaRPr lang="en-US" sz="1600" dirty="0"/>
          </a:p>
        </p:txBody>
      </p:sp>
      <p:sp>
        <p:nvSpPr>
          <p:cNvPr id="185" name="Line 23"/>
          <p:cNvSpPr>
            <a:spLocks noChangeShapeType="1"/>
          </p:cNvSpPr>
          <p:nvPr/>
        </p:nvSpPr>
        <p:spPr bwMode="auto">
          <a:xfrm>
            <a:off x="3707904" y="2132856"/>
            <a:ext cx="1895777" cy="17826"/>
          </a:xfrm>
          <a:prstGeom prst="line">
            <a:avLst/>
          </a:prstGeom>
          <a:noFill/>
          <a:ln w="28575">
            <a:solidFill>
              <a:schemeClr val="tx1"/>
            </a:solidFill>
            <a:round/>
            <a:headEnd/>
            <a:tailEnd type="triangle" w="med" len="med"/>
          </a:ln>
        </p:spPr>
        <p:txBody>
          <a:bodyPr/>
          <a:lstStyle/>
          <a:p>
            <a:endParaRPr lang="en-US"/>
          </a:p>
        </p:txBody>
      </p:sp>
      <p:grpSp>
        <p:nvGrpSpPr>
          <p:cNvPr id="186" name="Group 185"/>
          <p:cNvGrpSpPr/>
          <p:nvPr/>
        </p:nvGrpSpPr>
        <p:grpSpPr>
          <a:xfrm>
            <a:off x="5422876" y="1391977"/>
            <a:ext cx="2016105" cy="1074674"/>
            <a:chOff x="5164138" y="152400"/>
            <a:chExt cx="2606675" cy="1339850"/>
          </a:xfrm>
        </p:grpSpPr>
        <p:grpSp>
          <p:nvGrpSpPr>
            <p:cNvPr id="187" name="Group 2"/>
            <p:cNvGrpSpPr>
              <a:grpSpLocks/>
            </p:cNvGrpSpPr>
            <p:nvPr/>
          </p:nvGrpSpPr>
          <p:grpSpPr bwMode="auto">
            <a:xfrm>
              <a:off x="5164138" y="210207"/>
              <a:ext cx="1091572" cy="815729"/>
              <a:chOff x="1610" y="1162"/>
              <a:chExt cx="1406" cy="1134"/>
            </a:xfrm>
          </p:grpSpPr>
          <p:grpSp>
            <p:nvGrpSpPr>
              <p:cNvPr id="236" name="Group 3"/>
              <p:cNvGrpSpPr>
                <a:grpSpLocks/>
              </p:cNvGrpSpPr>
              <p:nvPr/>
            </p:nvGrpSpPr>
            <p:grpSpPr bwMode="auto">
              <a:xfrm>
                <a:off x="1610" y="1162"/>
                <a:ext cx="862" cy="590"/>
                <a:chOff x="657" y="1207"/>
                <a:chExt cx="1180" cy="908"/>
              </a:xfrm>
            </p:grpSpPr>
            <p:sp>
              <p:nvSpPr>
                <p:cNvPr id="249" name="Rectangle 4"/>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50" name="Picture 5"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37" name="Group 6"/>
              <p:cNvGrpSpPr>
                <a:grpSpLocks/>
              </p:cNvGrpSpPr>
              <p:nvPr/>
            </p:nvGrpSpPr>
            <p:grpSpPr bwMode="auto">
              <a:xfrm>
                <a:off x="1746" y="1298"/>
                <a:ext cx="862" cy="590"/>
                <a:chOff x="657" y="1207"/>
                <a:chExt cx="1180" cy="908"/>
              </a:xfrm>
            </p:grpSpPr>
            <p:sp>
              <p:nvSpPr>
                <p:cNvPr id="247" name="Rectangle 7"/>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48" name="Picture 8"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38" name="Group 9"/>
              <p:cNvGrpSpPr>
                <a:grpSpLocks/>
              </p:cNvGrpSpPr>
              <p:nvPr/>
            </p:nvGrpSpPr>
            <p:grpSpPr bwMode="auto">
              <a:xfrm>
                <a:off x="1882" y="1434"/>
                <a:ext cx="862" cy="590"/>
                <a:chOff x="657" y="1207"/>
                <a:chExt cx="1180" cy="908"/>
              </a:xfrm>
            </p:grpSpPr>
            <p:sp>
              <p:nvSpPr>
                <p:cNvPr id="245" name="Rectangle 10"/>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46" name="Picture 11"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39" name="Group 12"/>
              <p:cNvGrpSpPr>
                <a:grpSpLocks/>
              </p:cNvGrpSpPr>
              <p:nvPr/>
            </p:nvGrpSpPr>
            <p:grpSpPr bwMode="auto">
              <a:xfrm>
                <a:off x="2018" y="1570"/>
                <a:ext cx="862" cy="590"/>
                <a:chOff x="657" y="1207"/>
                <a:chExt cx="1180" cy="908"/>
              </a:xfrm>
            </p:grpSpPr>
            <p:sp>
              <p:nvSpPr>
                <p:cNvPr id="243" name="Rectangle 13"/>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44" name="Picture 14"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40" name="Group 15"/>
              <p:cNvGrpSpPr>
                <a:grpSpLocks/>
              </p:cNvGrpSpPr>
              <p:nvPr/>
            </p:nvGrpSpPr>
            <p:grpSpPr bwMode="auto">
              <a:xfrm>
                <a:off x="2154" y="1706"/>
                <a:ext cx="862" cy="590"/>
                <a:chOff x="657" y="1207"/>
                <a:chExt cx="1180" cy="908"/>
              </a:xfrm>
            </p:grpSpPr>
            <p:sp>
              <p:nvSpPr>
                <p:cNvPr id="241" name="Rectangle 16"/>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42" name="Picture 17"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grpSp>
          <p:nvGrpSpPr>
            <p:cNvPr id="188" name="Group 24"/>
            <p:cNvGrpSpPr>
              <a:grpSpLocks/>
            </p:cNvGrpSpPr>
            <p:nvPr/>
          </p:nvGrpSpPr>
          <p:grpSpPr bwMode="auto">
            <a:xfrm>
              <a:off x="6134126" y="152399"/>
              <a:ext cx="1091572" cy="815729"/>
              <a:chOff x="1610" y="1162"/>
              <a:chExt cx="1406" cy="1134"/>
            </a:xfrm>
          </p:grpSpPr>
          <p:grpSp>
            <p:nvGrpSpPr>
              <p:cNvPr id="221" name="Group 25"/>
              <p:cNvGrpSpPr>
                <a:grpSpLocks/>
              </p:cNvGrpSpPr>
              <p:nvPr/>
            </p:nvGrpSpPr>
            <p:grpSpPr bwMode="auto">
              <a:xfrm>
                <a:off x="1610" y="1162"/>
                <a:ext cx="862" cy="590"/>
                <a:chOff x="657" y="1207"/>
                <a:chExt cx="1180" cy="908"/>
              </a:xfrm>
            </p:grpSpPr>
            <p:sp>
              <p:nvSpPr>
                <p:cNvPr id="234" name="Rectangle 26"/>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35" name="Picture 27"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22" name="Group 28"/>
              <p:cNvGrpSpPr>
                <a:grpSpLocks/>
              </p:cNvGrpSpPr>
              <p:nvPr/>
            </p:nvGrpSpPr>
            <p:grpSpPr bwMode="auto">
              <a:xfrm>
                <a:off x="1746" y="1298"/>
                <a:ext cx="862" cy="590"/>
                <a:chOff x="657" y="1207"/>
                <a:chExt cx="1180" cy="908"/>
              </a:xfrm>
            </p:grpSpPr>
            <p:sp>
              <p:nvSpPr>
                <p:cNvPr id="232" name="Rectangle 29"/>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33" name="Picture 30"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23" name="Group 31"/>
              <p:cNvGrpSpPr>
                <a:grpSpLocks/>
              </p:cNvGrpSpPr>
              <p:nvPr/>
            </p:nvGrpSpPr>
            <p:grpSpPr bwMode="auto">
              <a:xfrm>
                <a:off x="1882" y="1434"/>
                <a:ext cx="862" cy="590"/>
                <a:chOff x="657" y="1207"/>
                <a:chExt cx="1180" cy="908"/>
              </a:xfrm>
            </p:grpSpPr>
            <p:sp>
              <p:nvSpPr>
                <p:cNvPr id="230" name="Rectangle 32"/>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31" name="Picture 33"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24" name="Group 34"/>
              <p:cNvGrpSpPr>
                <a:grpSpLocks/>
              </p:cNvGrpSpPr>
              <p:nvPr/>
            </p:nvGrpSpPr>
            <p:grpSpPr bwMode="auto">
              <a:xfrm>
                <a:off x="2018" y="1570"/>
                <a:ext cx="862" cy="590"/>
                <a:chOff x="657" y="1207"/>
                <a:chExt cx="1180" cy="908"/>
              </a:xfrm>
            </p:grpSpPr>
            <p:sp>
              <p:nvSpPr>
                <p:cNvPr id="228" name="Rectangle 35"/>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29" name="Picture 36"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25" name="Group 37"/>
              <p:cNvGrpSpPr>
                <a:grpSpLocks/>
              </p:cNvGrpSpPr>
              <p:nvPr/>
            </p:nvGrpSpPr>
            <p:grpSpPr bwMode="auto">
              <a:xfrm>
                <a:off x="2154" y="1706"/>
                <a:ext cx="862" cy="590"/>
                <a:chOff x="657" y="1207"/>
                <a:chExt cx="1180" cy="908"/>
              </a:xfrm>
            </p:grpSpPr>
            <p:sp>
              <p:nvSpPr>
                <p:cNvPr id="226" name="Rectangle 38"/>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27" name="Picture 39"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grpSp>
          <p:nvGrpSpPr>
            <p:cNvPr id="189" name="Group 40"/>
            <p:cNvGrpSpPr>
              <a:grpSpLocks/>
            </p:cNvGrpSpPr>
            <p:nvPr/>
          </p:nvGrpSpPr>
          <p:grpSpPr bwMode="auto">
            <a:xfrm>
              <a:off x="5709255" y="676521"/>
              <a:ext cx="1091572" cy="815729"/>
              <a:chOff x="1610" y="1162"/>
              <a:chExt cx="1406" cy="1134"/>
            </a:xfrm>
          </p:grpSpPr>
          <p:grpSp>
            <p:nvGrpSpPr>
              <p:cNvPr id="206" name="Group 41"/>
              <p:cNvGrpSpPr>
                <a:grpSpLocks/>
              </p:cNvGrpSpPr>
              <p:nvPr/>
            </p:nvGrpSpPr>
            <p:grpSpPr bwMode="auto">
              <a:xfrm>
                <a:off x="1610" y="1162"/>
                <a:ext cx="862" cy="590"/>
                <a:chOff x="657" y="1207"/>
                <a:chExt cx="1180" cy="908"/>
              </a:xfrm>
            </p:grpSpPr>
            <p:sp>
              <p:nvSpPr>
                <p:cNvPr id="219" name="Rectangle 42"/>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20" name="Picture 43"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07" name="Group 44"/>
              <p:cNvGrpSpPr>
                <a:grpSpLocks/>
              </p:cNvGrpSpPr>
              <p:nvPr/>
            </p:nvGrpSpPr>
            <p:grpSpPr bwMode="auto">
              <a:xfrm>
                <a:off x="1746" y="1298"/>
                <a:ext cx="862" cy="590"/>
                <a:chOff x="657" y="1207"/>
                <a:chExt cx="1180" cy="908"/>
              </a:xfrm>
            </p:grpSpPr>
            <p:sp>
              <p:nvSpPr>
                <p:cNvPr id="217" name="Rectangle 45"/>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18" name="Picture 46"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08" name="Group 47"/>
              <p:cNvGrpSpPr>
                <a:grpSpLocks/>
              </p:cNvGrpSpPr>
              <p:nvPr/>
            </p:nvGrpSpPr>
            <p:grpSpPr bwMode="auto">
              <a:xfrm>
                <a:off x="1882" y="1434"/>
                <a:ext cx="862" cy="590"/>
                <a:chOff x="657" y="1207"/>
                <a:chExt cx="1180" cy="908"/>
              </a:xfrm>
            </p:grpSpPr>
            <p:sp>
              <p:nvSpPr>
                <p:cNvPr id="215" name="Rectangle 48"/>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16" name="Picture 49"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09" name="Group 50"/>
              <p:cNvGrpSpPr>
                <a:grpSpLocks/>
              </p:cNvGrpSpPr>
              <p:nvPr/>
            </p:nvGrpSpPr>
            <p:grpSpPr bwMode="auto">
              <a:xfrm>
                <a:off x="2018" y="1570"/>
                <a:ext cx="862" cy="590"/>
                <a:chOff x="657" y="1207"/>
                <a:chExt cx="1180" cy="908"/>
              </a:xfrm>
            </p:grpSpPr>
            <p:sp>
              <p:nvSpPr>
                <p:cNvPr id="213" name="Rectangle 51"/>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14" name="Picture 52"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10" name="Group 53"/>
              <p:cNvGrpSpPr>
                <a:grpSpLocks/>
              </p:cNvGrpSpPr>
              <p:nvPr/>
            </p:nvGrpSpPr>
            <p:grpSpPr bwMode="auto">
              <a:xfrm>
                <a:off x="2154" y="1706"/>
                <a:ext cx="862" cy="590"/>
                <a:chOff x="657" y="1207"/>
                <a:chExt cx="1180" cy="908"/>
              </a:xfrm>
            </p:grpSpPr>
            <p:sp>
              <p:nvSpPr>
                <p:cNvPr id="211" name="Rectangle 54"/>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12" name="Picture 55"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grpSp>
          <p:nvGrpSpPr>
            <p:cNvPr id="190" name="Group 56"/>
            <p:cNvGrpSpPr>
              <a:grpSpLocks/>
            </p:cNvGrpSpPr>
            <p:nvPr/>
          </p:nvGrpSpPr>
          <p:grpSpPr bwMode="auto">
            <a:xfrm>
              <a:off x="6679243" y="617428"/>
              <a:ext cx="1091572" cy="815729"/>
              <a:chOff x="1610" y="1162"/>
              <a:chExt cx="1406" cy="1134"/>
            </a:xfrm>
          </p:grpSpPr>
          <p:grpSp>
            <p:nvGrpSpPr>
              <p:cNvPr id="191" name="Group 57"/>
              <p:cNvGrpSpPr>
                <a:grpSpLocks/>
              </p:cNvGrpSpPr>
              <p:nvPr/>
            </p:nvGrpSpPr>
            <p:grpSpPr bwMode="auto">
              <a:xfrm>
                <a:off x="1610" y="1162"/>
                <a:ext cx="862" cy="590"/>
                <a:chOff x="657" y="1207"/>
                <a:chExt cx="1180" cy="908"/>
              </a:xfrm>
            </p:grpSpPr>
            <p:sp>
              <p:nvSpPr>
                <p:cNvPr id="204" name="Rectangle 58"/>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05" name="Picture 59"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192" name="Group 60"/>
              <p:cNvGrpSpPr>
                <a:grpSpLocks/>
              </p:cNvGrpSpPr>
              <p:nvPr/>
            </p:nvGrpSpPr>
            <p:grpSpPr bwMode="auto">
              <a:xfrm>
                <a:off x="1746" y="1298"/>
                <a:ext cx="862" cy="590"/>
                <a:chOff x="657" y="1207"/>
                <a:chExt cx="1180" cy="908"/>
              </a:xfrm>
            </p:grpSpPr>
            <p:sp>
              <p:nvSpPr>
                <p:cNvPr id="202" name="Rectangle 61"/>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03" name="Picture 62"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193" name="Group 63"/>
              <p:cNvGrpSpPr>
                <a:grpSpLocks/>
              </p:cNvGrpSpPr>
              <p:nvPr/>
            </p:nvGrpSpPr>
            <p:grpSpPr bwMode="auto">
              <a:xfrm>
                <a:off x="1882" y="1434"/>
                <a:ext cx="862" cy="590"/>
                <a:chOff x="657" y="1207"/>
                <a:chExt cx="1180" cy="908"/>
              </a:xfrm>
            </p:grpSpPr>
            <p:sp>
              <p:nvSpPr>
                <p:cNvPr id="200" name="Rectangle 64"/>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01" name="Picture 65"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194" name="Group 66"/>
              <p:cNvGrpSpPr>
                <a:grpSpLocks/>
              </p:cNvGrpSpPr>
              <p:nvPr/>
            </p:nvGrpSpPr>
            <p:grpSpPr bwMode="auto">
              <a:xfrm>
                <a:off x="2018" y="1570"/>
                <a:ext cx="862" cy="590"/>
                <a:chOff x="657" y="1207"/>
                <a:chExt cx="1180" cy="908"/>
              </a:xfrm>
            </p:grpSpPr>
            <p:sp>
              <p:nvSpPr>
                <p:cNvPr id="198" name="Rectangle 67"/>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199" name="Picture 68"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195" name="Group 69"/>
              <p:cNvGrpSpPr>
                <a:grpSpLocks/>
              </p:cNvGrpSpPr>
              <p:nvPr/>
            </p:nvGrpSpPr>
            <p:grpSpPr bwMode="auto">
              <a:xfrm>
                <a:off x="2154" y="1706"/>
                <a:ext cx="862" cy="590"/>
                <a:chOff x="657" y="1207"/>
                <a:chExt cx="1180" cy="908"/>
              </a:xfrm>
            </p:grpSpPr>
            <p:sp>
              <p:nvSpPr>
                <p:cNvPr id="196" name="Rectangle 70"/>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197" name="Picture 71"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grpSp>
      <p:pic>
        <p:nvPicPr>
          <p:cNvPr id="252" name="Picture 73" descr="computer_center_downstairs11"/>
          <p:cNvPicPr>
            <a:picLocks noChangeAspect="1" noChangeArrowheads="1"/>
          </p:cNvPicPr>
          <p:nvPr/>
        </p:nvPicPr>
        <p:blipFill>
          <a:blip r:embed="rId6" cstate="print"/>
          <a:srcRect l="5429" t="7355" r="18553" b="24004"/>
          <a:stretch>
            <a:fillRect/>
          </a:stretch>
        </p:blipFill>
        <p:spPr bwMode="auto">
          <a:xfrm>
            <a:off x="1512221" y="3172376"/>
            <a:ext cx="1839297" cy="1377722"/>
          </a:xfrm>
          <a:prstGeom prst="rect">
            <a:avLst/>
          </a:prstGeom>
          <a:noFill/>
          <a:ln w="9525">
            <a:noFill/>
            <a:miter lim="800000"/>
            <a:headEnd/>
            <a:tailEnd/>
          </a:ln>
        </p:spPr>
      </p:pic>
      <p:grpSp>
        <p:nvGrpSpPr>
          <p:cNvPr id="253" name="Group 252"/>
          <p:cNvGrpSpPr/>
          <p:nvPr/>
        </p:nvGrpSpPr>
        <p:grpSpPr>
          <a:xfrm>
            <a:off x="2959839" y="3404119"/>
            <a:ext cx="669170" cy="462212"/>
            <a:chOff x="1979613" y="2997200"/>
            <a:chExt cx="865187" cy="576263"/>
          </a:xfrm>
        </p:grpSpPr>
        <p:grpSp>
          <p:nvGrpSpPr>
            <p:cNvPr id="254" name="Group 75"/>
            <p:cNvGrpSpPr>
              <a:grpSpLocks/>
            </p:cNvGrpSpPr>
            <p:nvPr/>
          </p:nvGrpSpPr>
          <p:grpSpPr bwMode="auto">
            <a:xfrm>
              <a:off x="1979613" y="2997200"/>
              <a:ext cx="530435" cy="299819"/>
              <a:chOff x="657" y="1207"/>
              <a:chExt cx="1180" cy="908"/>
            </a:xfrm>
          </p:grpSpPr>
          <p:sp>
            <p:nvSpPr>
              <p:cNvPr id="267" name="Rectangle 76"/>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68" name="Picture 77"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55" name="Group 254"/>
            <p:cNvGrpSpPr>
              <a:grpSpLocks/>
            </p:cNvGrpSpPr>
            <p:nvPr/>
          </p:nvGrpSpPr>
          <p:grpSpPr bwMode="auto">
            <a:xfrm>
              <a:off x="2063301" y="3066311"/>
              <a:ext cx="530435" cy="299819"/>
              <a:chOff x="657" y="1207"/>
              <a:chExt cx="1180" cy="908"/>
            </a:xfrm>
          </p:grpSpPr>
          <p:sp>
            <p:nvSpPr>
              <p:cNvPr id="265" name="Rectangle 79"/>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66" name="Picture 80"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56" name="Group 81"/>
            <p:cNvGrpSpPr>
              <a:grpSpLocks/>
            </p:cNvGrpSpPr>
            <p:nvPr/>
          </p:nvGrpSpPr>
          <p:grpSpPr bwMode="auto">
            <a:xfrm>
              <a:off x="2146989" y="3135422"/>
              <a:ext cx="530435" cy="299819"/>
              <a:chOff x="657" y="1207"/>
              <a:chExt cx="1180" cy="908"/>
            </a:xfrm>
          </p:grpSpPr>
          <p:sp>
            <p:nvSpPr>
              <p:cNvPr id="263" name="Rectangle 82"/>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64" name="Picture 83"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57" name="Group 84"/>
            <p:cNvGrpSpPr>
              <a:grpSpLocks/>
            </p:cNvGrpSpPr>
            <p:nvPr/>
          </p:nvGrpSpPr>
          <p:grpSpPr bwMode="auto">
            <a:xfrm>
              <a:off x="2230677" y="3204533"/>
              <a:ext cx="530435" cy="299819"/>
              <a:chOff x="657" y="1207"/>
              <a:chExt cx="1180" cy="908"/>
            </a:xfrm>
          </p:grpSpPr>
          <p:sp>
            <p:nvSpPr>
              <p:cNvPr id="261" name="Rectangle 85"/>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62" name="Picture 86"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58" name="Group 87"/>
            <p:cNvGrpSpPr>
              <a:grpSpLocks/>
            </p:cNvGrpSpPr>
            <p:nvPr/>
          </p:nvGrpSpPr>
          <p:grpSpPr bwMode="auto">
            <a:xfrm>
              <a:off x="2314365" y="3273644"/>
              <a:ext cx="530435" cy="299819"/>
              <a:chOff x="657" y="1207"/>
              <a:chExt cx="1180" cy="908"/>
            </a:xfrm>
          </p:grpSpPr>
          <p:sp>
            <p:nvSpPr>
              <p:cNvPr id="259" name="Rectangle 88"/>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60" name="Picture 89"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sp>
        <p:nvSpPr>
          <p:cNvPr id="269" name="Text Box 90"/>
          <p:cNvSpPr txBox="1">
            <a:spLocks noChangeArrowheads="1"/>
          </p:cNvSpPr>
          <p:nvPr/>
        </p:nvSpPr>
        <p:spPr bwMode="auto">
          <a:xfrm>
            <a:off x="4860032" y="3140968"/>
            <a:ext cx="1189749" cy="338554"/>
          </a:xfrm>
          <a:prstGeom prst="rect">
            <a:avLst/>
          </a:prstGeom>
          <a:noFill/>
          <a:ln w="9525">
            <a:noFill/>
            <a:miter lim="800000"/>
            <a:headEnd/>
            <a:tailEnd/>
          </a:ln>
        </p:spPr>
        <p:txBody>
          <a:bodyPr wrap="none">
            <a:spAutoFit/>
          </a:bodyPr>
          <a:lstStyle/>
          <a:p>
            <a:r>
              <a:rPr lang="en-US" sz="1600" dirty="0" smtClean="0"/>
              <a:t> 1…4 GB/s</a:t>
            </a:r>
            <a:endParaRPr lang="en-US" sz="1600" dirty="0"/>
          </a:p>
        </p:txBody>
      </p:sp>
      <p:sp>
        <p:nvSpPr>
          <p:cNvPr id="270" name="Line 91"/>
          <p:cNvSpPr>
            <a:spLocks noChangeShapeType="1"/>
          </p:cNvSpPr>
          <p:nvPr/>
        </p:nvSpPr>
        <p:spPr bwMode="auto">
          <a:xfrm flipH="1">
            <a:off x="3572528" y="2651592"/>
            <a:ext cx="2805604" cy="925696"/>
          </a:xfrm>
          <a:prstGeom prst="line">
            <a:avLst/>
          </a:prstGeom>
          <a:noFill/>
          <a:ln w="28575">
            <a:solidFill>
              <a:schemeClr val="tx1"/>
            </a:solidFill>
            <a:round/>
            <a:headEnd/>
            <a:tailEnd type="triangle" w="med" len="med"/>
          </a:ln>
        </p:spPr>
        <p:txBody>
          <a:bodyPr/>
          <a:lstStyle/>
          <a:p>
            <a:endParaRPr lang="en-US"/>
          </a:p>
        </p:txBody>
      </p:sp>
      <p:sp>
        <p:nvSpPr>
          <p:cNvPr id="271" name="Text Box 92"/>
          <p:cNvSpPr txBox="1">
            <a:spLocks noChangeArrowheads="1"/>
          </p:cNvSpPr>
          <p:nvPr/>
        </p:nvSpPr>
        <p:spPr bwMode="auto">
          <a:xfrm>
            <a:off x="1106291" y="5365266"/>
            <a:ext cx="2238113" cy="338554"/>
          </a:xfrm>
          <a:prstGeom prst="rect">
            <a:avLst/>
          </a:prstGeom>
          <a:noFill/>
          <a:ln w="9525">
            <a:noFill/>
            <a:miter lim="800000"/>
            <a:headEnd/>
            <a:tailEnd/>
          </a:ln>
        </p:spPr>
        <p:txBody>
          <a:bodyPr wrap="none">
            <a:spAutoFit/>
          </a:bodyPr>
          <a:lstStyle/>
          <a:p>
            <a:r>
              <a:rPr lang="en-US" sz="1600" dirty="0"/>
              <a:t>Store on disk and tape</a:t>
            </a:r>
          </a:p>
        </p:txBody>
      </p:sp>
      <p:sp>
        <p:nvSpPr>
          <p:cNvPr id="272" name="Text Box 93"/>
          <p:cNvSpPr txBox="1">
            <a:spLocks noChangeArrowheads="1"/>
          </p:cNvSpPr>
          <p:nvPr/>
        </p:nvSpPr>
        <p:spPr bwMode="auto">
          <a:xfrm>
            <a:off x="6357258" y="4155372"/>
            <a:ext cx="2232342" cy="369332"/>
          </a:xfrm>
          <a:prstGeom prst="rect">
            <a:avLst/>
          </a:prstGeom>
          <a:noFill/>
          <a:ln w="9525">
            <a:noFill/>
            <a:miter lim="800000"/>
            <a:headEnd/>
            <a:tailEnd/>
          </a:ln>
        </p:spPr>
        <p:txBody>
          <a:bodyPr wrap="none">
            <a:spAutoFit/>
          </a:bodyPr>
          <a:lstStyle/>
          <a:p>
            <a:r>
              <a:rPr lang="en-US" dirty="0" smtClean="0"/>
              <a:t>World-wide </a:t>
            </a:r>
            <a:r>
              <a:rPr lang="en-US" dirty="0"/>
              <a:t>a</a:t>
            </a:r>
            <a:r>
              <a:rPr lang="en-US" dirty="0" smtClean="0"/>
              <a:t>nalysis</a:t>
            </a:r>
            <a:endParaRPr lang="en-US" dirty="0"/>
          </a:p>
        </p:txBody>
      </p:sp>
      <p:sp>
        <p:nvSpPr>
          <p:cNvPr id="273" name="Text Box 94"/>
          <p:cNvSpPr txBox="1">
            <a:spLocks noChangeArrowheads="1"/>
          </p:cNvSpPr>
          <p:nvPr/>
        </p:nvSpPr>
        <p:spPr bwMode="auto">
          <a:xfrm>
            <a:off x="3962980" y="5384885"/>
            <a:ext cx="1426994" cy="338554"/>
          </a:xfrm>
          <a:prstGeom prst="rect">
            <a:avLst/>
          </a:prstGeom>
          <a:noFill/>
          <a:ln w="9525">
            <a:noFill/>
            <a:miter lim="800000"/>
            <a:headEnd/>
            <a:tailEnd/>
          </a:ln>
        </p:spPr>
        <p:txBody>
          <a:bodyPr wrap="none">
            <a:spAutoFit/>
          </a:bodyPr>
          <a:lstStyle/>
          <a:p>
            <a:r>
              <a:rPr lang="en-US" sz="1600" dirty="0"/>
              <a:t>Export copies</a:t>
            </a:r>
          </a:p>
        </p:txBody>
      </p:sp>
      <p:sp>
        <p:nvSpPr>
          <p:cNvPr id="274" name="Text Box 95"/>
          <p:cNvSpPr txBox="1">
            <a:spLocks noChangeArrowheads="1"/>
          </p:cNvSpPr>
          <p:nvPr/>
        </p:nvSpPr>
        <p:spPr bwMode="auto">
          <a:xfrm>
            <a:off x="4143372" y="3786190"/>
            <a:ext cx="2020105" cy="338554"/>
          </a:xfrm>
          <a:prstGeom prst="rect">
            <a:avLst/>
          </a:prstGeom>
          <a:noFill/>
          <a:ln w="9525">
            <a:noFill/>
            <a:miter lim="800000"/>
            <a:headEnd/>
            <a:tailEnd/>
          </a:ln>
        </p:spPr>
        <p:txBody>
          <a:bodyPr wrap="none">
            <a:spAutoFit/>
          </a:bodyPr>
          <a:lstStyle/>
          <a:p>
            <a:r>
              <a:rPr lang="en-US" sz="1600" dirty="0"/>
              <a:t>Create sub-samples</a:t>
            </a:r>
          </a:p>
        </p:txBody>
      </p:sp>
      <p:pic>
        <p:nvPicPr>
          <p:cNvPr id="275" name="Picture 96" descr="MCj04084660000[1]"/>
          <p:cNvPicPr>
            <a:picLocks noChangeAspect="1" noChangeArrowheads="1"/>
          </p:cNvPicPr>
          <p:nvPr/>
        </p:nvPicPr>
        <p:blipFill>
          <a:blip r:embed="rId7" cstate="print"/>
          <a:srcRect/>
          <a:stretch>
            <a:fillRect/>
          </a:stretch>
        </p:blipFill>
        <p:spPr bwMode="auto">
          <a:xfrm>
            <a:off x="4143372" y="5705332"/>
            <a:ext cx="1280632" cy="820012"/>
          </a:xfrm>
          <a:prstGeom prst="rect">
            <a:avLst/>
          </a:prstGeom>
          <a:noFill/>
          <a:ln w="9525">
            <a:noFill/>
            <a:miter lim="800000"/>
            <a:headEnd/>
            <a:tailEnd/>
          </a:ln>
        </p:spPr>
      </p:pic>
      <p:graphicFrame>
        <p:nvGraphicFramePr>
          <p:cNvPr id="276" name="Object 97"/>
          <p:cNvGraphicFramePr>
            <a:graphicFrameLocks noChangeAspect="1"/>
          </p:cNvGraphicFramePr>
          <p:nvPr/>
        </p:nvGraphicFramePr>
        <p:xfrm>
          <a:off x="5937338" y="5461789"/>
          <a:ext cx="2437253" cy="804732"/>
        </p:xfrm>
        <a:graphic>
          <a:graphicData uri="http://schemas.openxmlformats.org/presentationml/2006/ole">
            <mc:AlternateContent xmlns:mc="http://schemas.openxmlformats.org/markup-compatibility/2006">
              <mc:Choice xmlns:v="urn:schemas-microsoft-com:vml" Requires="v">
                <p:oleObj spid="_x0000_s2160" name="Equation" r:id="rId8" imgW="3352680" imgH="914400" progId="Equation.3">
                  <p:embed/>
                </p:oleObj>
              </mc:Choice>
              <mc:Fallback>
                <p:oleObj name="Equation" r:id="rId8" imgW="3352680" imgH="914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37338" y="5461789"/>
                        <a:ext cx="2437253" cy="804732"/>
                      </a:xfrm>
                      <a:prstGeom prst="rect">
                        <a:avLst/>
                      </a:prstGeom>
                      <a:solidFill>
                        <a:srgbClr val="E5FFE5"/>
                      </a:solidFill>
                      <a:ln w="9525">
                        <a:solidFill>
                          <a:schemeClr val="tx2"/>
                        </a:solidFill>
                        <a:miter lim="800000"/>
                        <a:headEnd/>
                        <a:tailEnd/>
                      </a:ln>
                    </p:spPr>
                  </p:pic>
                </p:oleObj>
              </mc:Fallback>
            </mc:AlternateContent>
          </a:graphicData>
        </a:graphic>
      </p:graphicFrame>
      <p:pic>
        <p:nvPicPr>
          <p:cNvPr id="277" name="Picture 98" descr="markII"/>
          <p:cNvPicPr>
            <a:picLocks noChangeAspect="1" noChangeArrowheads="1"/>
          </p:cNvPicPr>
          <p:nvPr/>
        </p:nvPicPr>
        <p:blipFill>
          <a:blip r:embed="rId10" cstate="print"/>
          <a:srcRect/>
          <a:stretch>
            <a:fillRect/>
          </a:stretch>
        </p:blipFill>
        <p:spPr bwMode="auto">
          <a:xfrm>
            <a:off x="7452487" y="4961378"/>
            <a:ext cx="1048571" cy="868398"/>
          </a:xfrm>
          <a:prstGeom prst="rect">
            <a:avLst/>
          </a:prstGeom>
          <a:noFill/>
          <a:ln w="9525">
            <a:noFill/>
            <a:miter lim="800000"/>
            <a:headEnd/>
            <a:tailEnd/>
          </a:ln>
        </p:spPr>
      </p:pic>
      <p:sp>
        <p:nvSpPr>
          <p:cNvPr id="278" name="Text Box 99"/>
          <p:cNvSpPr txBox="1">
            <a:spLocks noChangeArrowheads="1"/>
          </p:cNvSpPr>
          <p:nvPr/>
        </p:nvSpPr>
        <p:spPr bwMode="auto">
          <a:xfrm>
            <a:off x="6562307" y="4538639"/>
            <a:ext cx="2282997" cy="584775"/>
          </a:xfrm>
          <a:prstGeom prst="rect">
            <a:avLst/>
          </a:prstGeom>
          <a:solidFill>
            <a:srgbClr val="EAEAEA"/>
          </a:solidFill>
          <a:ln w="9525">
            <a:noFill/>
            <a:miter lim="800000"/>
            <a:headEnd/>
            <a:tailEnd/>
          </a:ln>
          <a:effectLst>
            <a:outerShdw dist="35921" dir="2700000" algn="ctr" rotWithShape="0">
              <a:schemeClr val="bg2"/>
            </a:outerShdw>
          </a:effectLst>
        </p:spPr>
        <p:txBody>
          <a:bodyPr wrap="none">
            <a:spAutoFit/>
          </a:bodyPr>
          <a:lstStyle/>
          <a:p>
            <a:pPr algn="ctr">
              <a:defRPr/>
            </a:pPr>
            <a:r>
              <a:rPr lang="en-US" sz="1600" b="1" dirty="0">
                <a:solidFill>
                  <a:srgbClr val="FF0000"/>
                </a:solidFill>
                <a:latin typeface="Arial" charset="0"/>
              </a:rPr>
              <a:t>Physics</a:t>
            </a:r>
          </a:p>
          <a:p>
            <a:pPr algn="ctr">
              <a:defRPr/>
            </a:pPr>
            <a:r>
              <a:rPr lang="en-US" sz="1600" b="1" dirty="0">
                <a:solidFill>
                  <a:srgbClr val="FF0000"/>
                </a:solidFill>
                <a:latin typeface="Arial" charset="0"/>
              </a:rPr>
              <a:t>Explanation of nature</a:t>
            </a:r>
          </a:p>
        </p:txBody>
      </p:sp>
      <p:grpSp>
        <p:nvGrpSpPr>
          <p:cNvPr id="279" name="Group 278"/>
          <p:cNvGrpSpPr/>
          <p:nvPr/>
        </p:nvGrpSpPr>
        <p:grpSpPr>
          <a:xfrm>
            <a:off x="1463481" y="5722456"/>
            <a:ext cx="1458668" cy="730880"/>
            <a:chOff x="790575" y="5659438"/>
            <a:chExt cx="1885950" cy="911225"/>
          </a:xfrm>
        </p:grpSpPr>
        <p:pic>
          <p:nvPicPr>
            <p:cNvPr id="280" name="Picture 101" descr="disk_picture"/>
            <p:cNvPicPr>
              <a:picLocks noChangeAspect="1" noChangeArrowheads="1"/>
            </p:cNvPicPr>
            <p:nvPr/>
          </p:nvPicPr>
          <p:blipFill>
            <a:blip r:embed="rId11" cstate="print"/>
            <a:srcRect/>
            <a:stretch>
              <a:fillRect/>
            </a:stretch>
          </p:blipFill>
          <p:spPr bwMode="auto">
            <a:xfrm>
              <a:off x="790575" y="5659438"/>
              <a:ext cx="482600" cy="442913"/>
            </a:xfrm>
            <a:prstGeom prst="rect">
              <a:avLst/>
            </a:prstGeom>
            <a:noFill/>
            <a:ln w="9525">
              <a:noFill/>
              <a:miter lim="800000"/>
              <a:headEnd/>
              <a:tailEnd/>
            </a:ln>
          </p:spPr>
        </p:pic>
        <p:pic>
          <p:nvPicPr>
            <p:cNvPr id="281" name="Picture 102" descr="tape_picture"/>
            <p:cNvPicPr>
              <a:picLocks noChangeAspect="1" noChangeArrowheads="1"/>
            </p:cNvPicPr>
            <p:nvPr/>
          </p:nvPicPr>
          <p:blipFill>
            <a:blip r:embed="rId12" cstate="print"/>
            <a:srcRect/>
            <a:stretch>
              <a:fillRect/>
            </a:stretch>
          </p:blipFill>
          <p:spPr bwMode="auto">
            <a:xfrm>
              <a:off x="790575" y="6164263"/>
              <a:ext cx="406400" cy="406400"/>
            </a:xfrm>
            <a:prstGeom prst="rect">
              <a:avLst/>
            </a:prstGeom>
            <a:noFill/>
            <a:ln w="9525">
              <a:noFill/>
              <a:miter lim="800000"/>
              <a:headEnd/>
              <a:tailEnd/>
            </a:ln>
          </p:spPr>
        </p:pic>
        <p:pic>
          <p:nvPicPr>
            <p:cNvPr id="282" name="Picture 103" descr="disk_picture"/>
            <p:cNvPicPr>
              <a:picLocks noChangeAspect="1" noChangeArrowheads="1"/>
            </p:cNvPicPr>
            <p:nvPr/>
          </p:nvPicPr>
          <p:blipFill>
            <a:blip r:embed="rId11" cstate="print"/>
            <a:srcRect/>
            <a:stretch>
              <a:fillRect/>
            </a:stretch>
          </p:blipFill>
          <p:spPr bwMode="auto">
            <a:xfrm>
              <a:off x="1258888" y="5659438"/>
              <a:ext cx="482600" cy="442913"/>
            </a:xfrm>
            <a:prstGeom prst="rect">
              <a:avLst/>
            </a:prstGeom>
            <a:noFill/>
            <a:ln w="9525">
              <a:noFill/>
              <a:miter lim="800000"/>
              <a:headEnd/>
              <a:tailEnd/>
            </a:ln>
          </p:spPr>
        </p:pic>
        <p:pic>
          <p:nvPicPr>
            <p:cNvPr id="283" name="Picture 104" descr="disk_picture"/>
            <p:cNvPicPr>
              <a:picLocks noChangeAspect="1" noChangeArrowheads="1"/>
            </p:cNvPicPr>
            <p:nvPr/>
          </p:nvPicPr>
          <p:blipFill>
            <a:blip r:embed="rId11" cstate="print"/>
            <a:srcRect/>
            <a:stretch>
              <a:fillRect/>
            </a:stretch>
          </p:blipFill>
          <p:spPr bwMode="auto">
            <a:xfrm>
              <a:off x="1690688" y="5659438"/>
              <a:ext cx="482600" cy="442913"/>
            </a:xfrm>
            <a:prstGeom prst="rect">
              <a:avLst/>
            </a:prstGeom>
            <a:noFill/>
            <a:ln w="9525">
              <a:noFill/>
              <a:miter lim="800000"/>
              <a:headEnd/>
              <a:tailEnd/>
            </a:ln>
          </p:spPr>
        </p:pic>
        <p:pic>
          <p:nvPicPr>
            <p:cNvPr id="284" name="Picture 105" descr="disk_picture"/>
            <p:cNvPicPr>
              <a:picLocks noChangeAspect="1" noChangeArrowheads="1"/>
            </p:cNvPicPr>
            <p:nvPr/>
          </p:nvPicPr>
          <p:blipFill>
            <a:blip r:embed="rId11" cstate="print"/>
            <a:srcRect/>
            <a:stretch>
              <a:fillRect/>
            </a:stretch>
          </p:blipFill>
          <p:spPr bwMode="auto">
            <a:xfrm>
              <a:off x="2193925" y="5659438"/>
              <a:ext cx="482600" cy="442913"/>
            </a:xfrm>
            <a:prstGeom prst="rect">
              <a:avLst/>
            </a:prstGeom>
            <a:noFill/>
            <a:ln w="9525">
              <a:noFill/>
              <a:miter lim="800000"/>
              <a:headEnd/>
              <a:tailEnd/>
            </a:ln>
          </p:spPr>
        </p:pic>
        <p:pic>
          <p:nvPicPr>
            <p:cNvPr id="285" name="Picture 106" descr="tape_picture"/>
            <p:cNvPicPr>
              <a:picLocks noChangeAspect="1" noChangeArrowheads="1"/>
            </p:cNvPicPr>
            <p:nvPr/>
          </p:nvPicPr>
          <p:blipFill>
            <a:blip r:embed="rId12" cstate="print"/>
            <a:srcRect/>
            <a:stretch>
              <a:fillRect/>
            </a:stretch>
          </p:blipFill>
          <p:spPr bwMode="auto">
            <a:xfrm>
              <a:off x="1258888" y="6164263"/>
              <a:ext cx="406400" cy="406400"/>
            </a:xfrm>
            <a:prstGeom prst="rect">
              <a:avLst/>
            </a:prstGeom>
            <a:noFill/>
            <a:ln w="9525">
              <a:noFill/>
              <a:miter lim="800000"/>
              <a:headEnd/>
              <a:tailEnd/>
            </a:ln>
          </p:spPr>
        </p:pic>
        <p:pic>
          <p:nvPicPr>
            <p:cNvPr id="286" name="Picture 107" descr="tape_picture"/>
            <p:cNvPicPr>
              <a:picLocks noChangeAspect="1" noChangeArrowheads="1"/>
            </p:cNvPicPr>
            <p:nvPr/>
          </p:nvPicPr>
          <p:blipFill>
            <a:blip r:embed="rId12" cstate="print"/>
            <a:srcRect/>
            <a:stretch>
              <a:fillRect/>
            </a:stretch>
          </p:blipFill>
          <p:spPr bwMode="auto">
            <a:xfrm>
              <a:off x="1690688" y="6164263"/>
              <a:ext cx="406400" cy="406400"/>
            </a:xfrm>
            <a:prstGeom prst="rect">
              <a:avLst/>
            </a:prstGeom>
            <a:noFill/>
            <a:ln w="9525">
              <a:noFill/>
              <a:miter lim="800000"/>
              <a:headEnd/>
              <a:tailEnd/>
            </a:ln>
          </p:spPr>
        </p:pic>
        <p:pic>
          <p:nvPicPr>
            <p:cNvPr id="287" name="Picture 108" descr="tape_picture"/>
            <p:cNvPicPr>
              <a:picLocks noChangeAspect="1" noChangeArrowheads="1"/>
            </p:cNvPicPr>
            <p:nvPr/>
          </p:nvPicPr>
          <p:blipFill>
            <a:blip r:embed="rId12" cstate="print"/>
            <a:srcRect/>
            <a:stretch>
              <a:fillRect/>
            </a:stretch>
          </p:blipFill>
          <p:spPr bwMode="auto">
            <a:xfrm>
              <a:off x="2122488" y="6164263"/>
              <a:ext cx="406400" cy="406400"/>
            </a:xfrm>
            <a:prstGeom prst="rect">
              <a:avLst/>
            </a:prstGeom>
            <a:noFill/>
            <a:ln w="9525">
              <a:noFill/>
              <a:miter lim="800000"/>
              <a:headEnd/>
              <a:tailEnd/>
            </a:ln>
          </p:spPr>
        </p:pic>
      </p:grpSp>
      <p:sp>
        <p:nvSpPr>
          <p:cNvPr id="288" name="Line 109"/>
          <p:cNvSpPr>
            <a:spLocks noChangeShapeType="1"/>
          </p:cNvSpPr>
          <p:nvPr/>
        </p:nvSpPr>
        <p:spPr bwMode="auto">
          <a:xfrm>
            <a:off x="2180163" y="4732182"/>
            <a:ext cx="0" cy="635382"/>
          </a:xfrm>
          <a:prstGeom prst="line">
            <a:avLst/>
          </a:prstGeom>
          <a:noFill/>
          <a:ln w="28575">
            <a:solidFill>
              <a:schemeClr val="tx1"/>
            </a:solidFill>
            <a:round/>
            <a:headEnd/>
            <a:tailEnd type="triangle" w="med" len="med"/>
          </a:ln>
        </p:spPr>
        <p:txBody>
          <a:bodyPr/>
          <a:lstStyle/>
          <a:p>
            <a:endParaRPr lang="en-US"/>
          </a:p>
        </p:txBody>
      </p:sp>
      <p:grpSp>
        <p:nvGrpSpPr>
          <p:cNvPr id="289" name="Group 288"/>
          <p:cNvGrpSpPr/>
          <p:nvPr/>
        </p:nvGrpSpPr>
        <p:grpSpPr>
          <a:xfrm>
            <a:off x="4296951" y="4155372"/>
            <a:ext cx="502185" cy="403640"/>
            <a:chOff x="3708400" y="3933825"/>
            <a:chExt cx="649288" cy="503238"/>
          </a:xfrm>
        </p:grpSpPr>
        <p:grpSp>
          <p:nvGrpSpPr>
            <p:cNvPr id="290" name="Group 111"/>
            <p:cNvGrpSpPr>
              <a:grpSpLocks/>
            </p:cNvGrpSpPr>
            <p:nvPr/>
          </p:nvGrpSpPr>
          <p:grpSpPr bwMode="auto">
            <a:xfrm>
              <a:off x="3708400" y="3933825"/>
              <a:ext cx="504825" cy="360363"/>
              <a:chOff x="657" y="1207"/>
              <a:chExt cx="1180" cy="908"/>
            </a:xfrm>
          </p:grpSpPr>
          <p:sp>
            <p:nvSpPr>
              <p:cNvPr id="297" name="Rectangle 112"/>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98" name="Picture 113"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91" name="Group 290"/>
            <p:cNvGrpSpPr>
              <a:grpSpLocks/>
            </p:cNvGrpSpPr>
            <p:nvPr/>
          </p:nvGrpSpPr>
          <p:grpSpPr bwMode="auto">
            <a:xfrm>
              <a:off x="3779838" y="4005263"/>
              <a:ext cx="504825" cy="360363"/>
              <a:chOff x="657" y="1207"/>
              <a:chExt cx="1180" cy="908"/>
            </a:xfrm>
          </p:grpSpPr>
          <p:sp>
            <p:nvSpPr>
              <p:cNvPr id="295" name="Rectangle 115"/>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96" name="Picture 116"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292" name="Group 117"/>
            <p:cNvGrpSpPr>
              <a:grpSpLocks/>
            </p:cNvGrpSpPr>
            <p:nvPr/>
          </p:nvGrpSpPr>
          <p:grpSpPr bwMode="auto">
            <a:xfrm>
              <a:off x="3852863" y="4076700"/>
              <a:ext cx="504825" cy="360363"/>
              <a:chOff x="657" y="1207"/>
              <a:chExt cx="1180" cy="908"/>
            </a:xfrm>
          </p:grpSpPr>
          <p:sp>
            <p:nvSpPr>
              <p:cNvPr id="293" name="Rectangle 118"/>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294" name="Picture 119"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grpSp>
        <p:nvGrpSpPr>
          <p:cNvPr id="299" name="Group 298"/>
          <p:cNvGrpSpPr/>
          <p:nvPr/>
        </p:nvGrpSpPr>
        <p:grpSpPr>
          <a:xfrm>
            <a:off x="4964893" y="4155372"/>
            <a:ext cx="500957" cy="403640"/>
            <a:chOff x="4572000" y="3933825"/>
            <a:chExt cx="647700" cy="503238"/>
          </a:xfrm>
        </p:grpSpPr>
        <p:grpSp>
          <p:nvGrpSpPr>
            <p:cNvPr id="300" name="Group 121"/>
            <p:cNvGrpSpPr>
              <a:grpSpLocks/>
            </p:cNvGrpSpPr>
            <p:nvPr/>
          </p:nvGrpSpPr>
          <p:grpSpPr bwMode="auto">
            <a:xfrm>
              <a:off x="4572000" y="3933825"/>
              <a:ext cx="504825" cy="360363"/>
              <a:chOff x="612" y="2840"/>
              <a:chExt cx="1179" cy="908"/>
            </a:xfrm>
          </p:grpSpPr>
          <p:sp>
            <p:nvSpPr>
              <p:cNvPr id="307" name="Rectangle 122"/>
              <p:cNvSpPr>
                <a:spLocks noChangeArrowheads="1"/>
              </p:cNvSpPr>
              <p:nvPr/>
            </p:nvSpPr>
            <p:spPr bwMode="auto">
              <a:xfrm>
                <a:off x="612" y="2840"/>
                <a:ext cx="1179"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308" name="Picture 123" descr="atlas_event"/>
              <p:cNvPicPr>
                <a:picLocks noChangeAspect="1" noChangeArrowheads="1"/>
              </p:cNvPicPr>
              <p:nvPr/>
            </p:nvPicPr>
            <p:blipFill>
              <a:blip r:embed="rId13" cstate="print"/>
              <a:srcRect/>
              <a:stretch>
                <a:fillRect/>
              </a:stretch>
            </p:blipFill>
            <p:spPr bwMode="auto">
              <a:xfrm>
                <a:off x="703" y="2931"/>
                <a:ext cx="998" cy="748"/>
              </a:xfrm>
              <a:prstGeom prst="rect">
                <a:avLst/>
              </a:prstGeom>
              <a:noFill/>
              <a:ln w="9525">
                <a:noFill/>
                <a:miter lim="800000"/>
                <a:headEnd/>
                <a:tailEnd/>
              </a:ln>
            </p:spPr>
          </p:pic>
        </p:grpSp>
        <p:grpSp>
          <p:nvGrpSpPr>
            <p:cNvPr id="301" name="Group 300"/>
            <p:cNvGrpSpPr>
              <a:grpSpLocks/>
            </p:cNvGrpSpPr>
            <p:nvPr/>
          </p:nvGrpSpPr>
          <p:grpSpPr bwMode="auto">
            <a:xfrm>
              <a:off x="4643438" y="4005263"/>
              <a:ext cx="504825" cy="360363"/>
              <a:chOff x="612" y="2840"/>
              <a:chExt cx="1179" cy="908"/>
            </a:xfrm>
          </p:grpSpPr>
          <p:sp>
            <p:nvSpPr>
              <p:cNvPr id="305" name="Rectangle 125"/>
              <p:cNvSpPr>
                <a:spLocks noChangeArrowheads="1"/>
              </p:cNvSpPr>
              <p:nvPr/>
            </p:nvSpPr>
            <p:spPr bwMode="auto">
              <a:xfrm>
                <a:off x="612" y="2840"/>
                <a:ext cx="1179"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306" name="Picture 126" descr="atlas_event"/>
              <p:cNvPicPr>
                <a:picLocks noChangeAspect="1" noChangeArrowheads="1"/>
              </p:cNvPicPr>
              <p:nvPr/>
            </p:nvPicPr>
            <p:blipFill>
              <a:blip r:embed="rId13" cstate="print"/>
              <a:srcRect/>
              <a:stretch>
                <a:fillRect/>
              </a:stretch>
            </p:blipFill>
            <p:spPr bwMode="auto">
              <a:xfrm>
                <a:off x="703" y="2931"/>
                <a:ext cx="998" cy="748"/>
              </a:xfrm>
              <a:prstGeom prst="rect">
                <a:avLst/>
              </a:prstGeom>
              <a:noFill/>
              <a:ln w="9525">
                <a:noFill/>
                <a:miter lim="800000"/>
                <a:headEnd/>
                <a:tailEnd/>
              </a:ln>
            </p:spPr>
          </p:pic>
        </p:grpSp>
        <p:grpSp>
          <p:nvGrpSpPr>
            <p:cNvPr id="302" name="Group 127"/>
            <p:cNvGrpSpPr>
              <a:grpSpLocks/>
            </p:cNvGrpSpPr>
            <p:nvPr/>
          </p:nvGrpSpPr>
          <p:grpSpPr bwMode="auto">
            <a:xfrm>
              <a:off x="4714875" y="4076700"/>
              <a:ext cx="504825" cy="360363"/>
              <a:chOff x="612" y="2840"/>
              <a:chExt cx="1179" cy="908"/>
            </a:xfrm>
          </p:grpSpPr>
          <p:sp>
            <p:nvSpPr>
              <p:cNvPr id="303" name="Rectangle 128"/>
              <p:cNvSpPr>
                <a:spLocks noChangeArrowheads="1"/>
              </p:cNvSpPr>
              <p:nvPr/>
            </p:nvSpPr>
            <p:spPr bwMode="auto">
              <a:xfrm>
                <a:off x="612" y="2840"/>
                <a:ext cx="1179"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304" name="Picture 129" descr="atlas_event"/>
              <p:cNvPicPr>
                <a:picLocks noChangeAspect="1" noChangeArrowheads="1"/>
              </p:cNvPicPr>
              <p:nvPr/>
            </p:nvPicPr>
            <p:blipFill>
              <a:blip r:embed="rId13" cstate="print"/>
              <a:srcRect/>
              <a:stretch>
                <a:fillRect/>
              </a:stretch>
            </p:blipFill>
            <p:spPr bwMode="auto">
              <a:xfrm>
                <a:off x="703" y="2931"/>
                <a:ext cx="998" cy="748"/>
              </a:xfrm>
              <a:prstGeom prst="rect">
                <a:avLst/>
              </a:prstGeom>
              <a:noFill/>
              <a:ln w="9525">
                <a:noFill/>
                <a:miter lim="800000"/>
                <a:headEnd/>
                <a:tailEnd/>
              </a:ln>
            </p:spPr>
          </p:pic>
        </p:grpSp>
      </p:grpSp>
      <p:sp>
        <p:nvSpPr>
          <p:cNvPr id="309" name="Line 130"/>
          <p:cNvSpPr>
            <a:spLocks noChangeShapeType="1"/>
          </p:cNvSpPr>
          <p:nvPr/>
        </p:nvSpPr>
        <p:spPr bwMode="auto">
          <a:xfrm>
            <a:off x="3572528" y="4328542"/>
            <a:ext cx="667942" cy="0"/>
          </a:xfrm>
          <a:prstGeom prst="line">
            <a:avLst/>
          </a:prstGeom>
          <a:noFill/>
          <a:ln w="28575">
            <a:solidFill>
              <a:schemeClr val="tx1"/>
            </a:solidFill>
            <a:round/>
            <a:headEnd/>
            <a:tailEnd type="triangle" w="med" len="med"/>
          </a:ln>
        </p:spPr>
        <p:txBody>
          <a:bodyPr/>
          <a:lstStyle/>
          <a:p>
            <a:endParaRPr lang="en-US"/>
          </a:p>
        </p:txBody>
      </p:sp>
      <p:sp>
        <p:nvSpPr>
          <p:cNvPr id="310" name="Line 131"/>
          <p:cNvSpPr>
            <a:spLocks noChangeShapeType="1"/>
          </p:cNvSpPr>
          <p:nvPr/>
        </p:nvSpPr>
        <p:spPr bwMode="auto">
          <a:xfrm>
            <a:off x="5632835" y="4328542"/>
            <a:ext cx="667942" cy="0"/>
          </a:xfrm>
          <a:prstGeom prst="line">
            <a:avLst/>
          </a:prstGeom>
          <a:noFill/>
          <a:ln w="28575">
            <a:solidFill>
              <a:schemeClr val="tx1"/>
            </a:solidFill>
            <a:round/>
            <a:headEnd type="triangle" w="med" len="med"/>
            <a:tailEnd type="triangle" w="med" len="med"/>
          </a:ln>
        </p:spPr>
        <p:txBody>
          <a:bodyPr/>
          <a:lstStyle/>
          <a:p>
            <a:endParaRPr lang="en-US"/>
          </a:p>
        </p:txBody>
      </p:sp>
      <p:sp>
        <p:nvSpPr>
          <p:cNvPr id="311" name="Line 133"/>
          <p:cNvSpPr>
            <a:spLocks noChangeShapeType="1"/>
          </p:cNvSpPr>
          <p:nvPr/>
        </p:nvSpPr>
        <p:spPr bwMode="auto">
          <a:xfrm>
            <a:off x="3517276" y="4732182"/>
            <a:ext cx="982716" cy="713042"/>
          </a:xfrm>
          <a:prstGeom prst="line">
            <a:avLst/>
          </a:prstGeom>
          <a:noFill/>
          <a:ln w="28575">
            <a:solidFill>
              <a:schemeClr val="tx1"/>
            </a:solidFill>
            <a:round/>
            <a:headEnd/>
            <a:tailEnd type="triangle" w="med" len="med"/>
          </a:ln>
        </p:spPr>
        <p:txBody>
          <a:bodyPr/>
          <a:lstStyle/>
          <a:p>
            <a:endParaRPr lang="en-US"/>
          </a:p>
        </p:txBody>
      </p:sp>
      <p:grpSp>
        <p:nvGrpSpPr>
          <p:cNvPr id="315" name="Group 314"/>
          <p:cNvGrpSpPr/>
          <p:nvPr/>
        </p:nvGrpSpPr>
        <p:grpSpPr>
          <a:xfrm>
            <a:off x="1790940" y="4212671"/>
            <a:ext cx="669170" cy="462211"/>
            <a:chOff x="468313" y="4005263"/>
            <a:chExt cx="865187" cy="576262"/>
          </a:xfrm>
        </p:grpSpPr>
        <p:grpSp>
          <p:nvGrpSpPr>
            <p:cNvPr id="316" name="Group 138"/>
            <p:cNvGrpSpPr>
              <a:grpSpLocks/>
            </p:cNvGrpSpPr>
            <p:nvPr/>
          </p:nvGrpSpPr>
          <p:grpSpPr bwMode="auto">
            <a:xfrm>
              <a:off x="468313" y="4005263"/>
              <a:ext cx="530435" cy="299819"/>
              <a:chOff x="657" y="1207"/>
              <a:chExt cx="1180" cy="908"/>
            </a:xfrm>
          </p:grpSpPr>
          <p:sp>
            <p:nvSpPr>
              <p:cNvPr id="329" name="Rectangle 139"/>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330" name="Picture 140"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317" name="Group 141"/>
            <p:cNvGrpSpPr>
              <a:grpSpLocks/>
            </p:cNvGrpSpPr>
            <p:nvPr/>
          </p:nvGrpSpPr>
          <p:grpSpPr bwMode="auto">
            <a:xfrm>
              <a:off x="552001" y="4074374"/>
              <a:ext cx="530435" cy="299819"/>
              <a:chOff x="657" y="1207"/>
              <a:chExt cx="1180" cy="908"/>
            </a:xfrm>
          </p:grpSpPr>
          <p:sp>
            <p:nvSpPr>
              <p:cNvPr id="327" name="Rectangle 142"/>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328" name="Picture 143"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318" name="Group 144"/>
            <p:cNvGrpSpPr>
              <a:grpSpLocks/>
            </p:cNvGrpSpPr>
            <p:nvPr/>
          </p:nvGrpSpPr>
          <p:grpSpPr bwMode="auto">
            <a:xfrm>
              <a:off x="635689" y="4143485"/>
              <a:ext cx="530435" cy="299819"/>
              <a:chOff x="657" y="1207"/>
              <a:chExt cx="1180" cy="908"/>
            </a:xfrm>
          </p:grpSpPr>
          <p:sp>
            <p:nvSpPr>
              <p:cNvPr id="325" name="Rectangle 145"/>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326" name="Picture 146"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319" name="Group 147"/>
            <p:cNvGrpSpPr>
              <a:grpSpLocks/>
            </p:cNvGrpSpPr>
            <p:nvPr/>
          </p:nvGrpSpPr>
          <p:grpSpPr bwMode="auto">
            <a:xfrm>
              <a:off x="719377" y="4212595"/>
              <a:ext cx="530435" cy="299819"/>
              <a:chOff x="657" y="1207"/>
              <a:chExt cx="1180" cy="908"/>
            </a:xfrm>
          </p:grpSpPr>
          <p:sp>
            <p:nvSpPr>
              <p:cNvPr id="323" name="Rectangle 148"/>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324" name="Picture 149"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320" name="Group 150"/>
            <p:cNvGrpSpPr>
              <a:grpSpLocks/>
            </p:cNvGrpSpPr>
            <p:nvPr/>
          </p:nvGrpSpPr>
          <p:grpSpPr bwMode="auto">
            <a:xfrm>
              <a:off x="803065" y="4281706"/>
              <a:ext cx="530435" cy="299819"/>
              <a:chOff x="657" y="1207"/>
              <a:chExt cx="1180" cy="908"/>
            </a:xfrm>
          </p:grpSpPr>
          <p:sp>
            <p:nvSpPr>
              <p:cNvPr id="321" name="Rectangle 151"/>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322" name="Picture 152"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grpSp>
        <p:nvGrpSpPr>
          <p:cNvPr id="331" name="Group 330"/>
          <p:cNvGrpSpPr/>
          <p:nvPr/>
        </p:nvGrpSpPr>
        <p:grpSpPr>
          <a:xfrm>
            <a:off x="2915816" y="4212671"/>
            <a:ext cx="669170" cy="462211"/>
            <a:chOff x="1979613" y="4005263"/>
            <a:chExt cx="865187" cy="576262"/>
          </a:xfrm>
        </p:grpSpPr>
        <p:grpSp>
          <p:nvGrpSpPr>
            <p:cNvPr id="332" name="Group 154"/>
            <p:cNvGrpSpPr>
              <a:grpSpLocks/>
            </p:cNvGrpSpPr>
            <p:nvPr/>
          </p:nvGrpSpPr>
          <p:grpSpPr bwMode="auto">
            <a:xfrm>
              <a:off x="1979613" y="4005263"/>
              <a:ext cx="530435" cy="299819"/>
              <a:chOff x="657" y="1207"/>
              <a:chExt cx="1180" cy="908"/>
            </a:xfrm>
          </p:grpSpPr>
          <p:sp>
            <p:nvSpPr>
              <p:cNvPr id="345" name="Rectangle 155"/>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346" name="Picture 156"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333" name="Group 157"/>
            <p:cNvGrpSpPr>
              <a:grpSpLocks/>
            </p:cNvGrpSpPr>
            <p:nvPr/>
          </p:nvGrpSpPr>
          <p:grpSpPr bwMode="auto">
            <a:xfrm>
              <a:off x="2063301" y="4074374"/>
              <a:ext cx="530435" cy="299819"/>
              <a:chOff x="657" y="1207"/>
              <a:chExt cx="1180" cy="908"/>
            </a:xfrm>
          </p:grpSpPr>
          <p:sp>
            <p:nvSpPr>
              <p:cNvPr id="343" name="Rectangle 158"/>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344" name="Picture 159"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334" name="Group 160"/>
            <p:cNvGrpSpPr>
              <a:grpSpLocks/>
            </p:cNvGrpSpPr>
            <p:nvPr/>
          </p:nvGrpSpPr>
          <p:grpSpPr bwMode="auto">
            <a:xfrm>
              <a:off x="2146989" y="4143485"/>
              <a:ext cx="530435" cy="299819"/>
              <a:chOff x="657" y="1207"/>
              <a:chExt cx="1180" cy="908"/>
            </a:xfrm>
          </p:grpSpPr>
          <p:sp>
            <p:nvSpPr>
              <p:cNvPr id="341" name="Rectangle 161"/>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342" name="Picture 162"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335" name="Group 163"/>
            <p:cNvGrpSpPr>
              <a:grpSpLocks/>
            </p:cNvGrpSpPr>
            <p:nvPr/>
          </p:nvGrpSpPr>
          <p:grpSpPr bwMode="auto">
            <a:xfrm>
              <a:off x="2230677" y="4212595"/>
              <a:ext cx="530435" cy="299819"/>
              <a:chOff x="657" y="1207"/>
              <a:chExt cx="1180" cy="908"/>
            </a:xfrm>
          </p:grpSpPr>
          <p:sp>
            <p:nvSpPr>
              <p:cNvPr id="339" name="Rectangle 164"/>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340" name="Picture 165"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nvGrpSpPr>
            <p:cNvPr id="336" name="Group 166"/>
            <p:cNvGrpSpPr>
              <a:grpSpLocks/>
            </p:cNvGrpSpPr>
            <p:nvPr/>
          </p:nvGrpSpPr>
          <p:grpSpPr bwMode="auto">
            <a:xfrm>
              <a:off x="2314365" y="4281706"/>
              <a:ext cx="530435" cy="299819"/>
              <a:chOff x="657" y="1207"/>
              <a:chExt cx="1180" cy="908"/>
            </a:xfrm>
          </p:grpSpPr>
          <p:sp>
            <p:nvSpPr>
              <p:cNvPr id="337" name="Rectangle 167"/>
              <p:cNvSpPr>
                <a:spLocks noChangeArrowheads="1"/>
              </p:cNvSpPr>
              <p:nvPr/>
            </p:nvSpPr>
            <p:spPr bwMode="auto">
              <a:xfrm>
                <a:off x="657" y="1207"/>
                <a:ext cx="1180" cy="908"/>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338" name="Picture 168" descr="atlas_event3"/>
              <p:cNvPicPr>
                <a:picLocks noChangeAspect="1" noChangeArrowheads="1"/>
              </p:cNvPicPr>
              <p:nvPr/>
            </p:nvPicPr>
            <p:blipFill>
              <a:blip r:embed="rId5" cstate="print"/>
              <a:srcRect/>
              <a:stretch>
                <a:fillRect/>
              </a:stretch>
            </p:blipFill>
            <p:spPr bwMode="auto">
              <a:xfrm>
                <a:off x="748" y="1298"/>
                <a:ext cx="990" cy="743"/>
              </a:xfrm>
              <a:prstGeom prst="rect">
                <a:avLst/>
              </a:prstGeom>
              <a:noFill/>
              <a:ln w="9525">
                <a:noFill/>
                <a:miter lim="800000"/>
                <a:headEnd/>
                <a:tailEnd/>
              </a:ln>
            </p:spPr>
          </p:pic>
        </p:grpSp>
      </p:grpSp>
      <p:sp>
        <p:nvSpPr>
          <p:cNvPr id="347" name="Line 169"/>
          <p:cNvSpPr>
            <a:spLocks noChangeShapeType="1"/>
          </p:cNvSpPr>
          <p:nvPr/>
        </p:nvSpPr>
        <p:spPr bwMode="auto">
          <a:xfrm flipV="1">
            <a:off x="4932040" y="4616310"/>
            <a:ext cx="32853" cy="828914"/>
          </a:xfrm>
          <a:prstGeom prst="line">
            <a:avLst/>
          </a:prstGeom>
          <a:noFill/>
          <a:ln w="28575">
            <a:solidFill>
              <a:schemeClr val="tx1"/>
            </a:solidFill>
            <a:round/>
            <a:headEnd type="triangle"/>
            <a:tailEnd type="none" w="med" len="med"/>
          </a:ln>
        </p:spPr>
        <p:txBody>
          <a:bodyPr/>
          <a:lstStyle/>
          <a:p>
            <a:endParaRPr lang="en-US"/>
          </a:p>
        </p:txBody>
      </p:sp>
      <p:sp>
        <p:nvSpPr>
          <p:cNvPr id="349" name="Text Box 173"/>
          <p:cNvSpPr txBox="1">
            <a:spLocks noChangeArrowheads="1"/>
          </p:cNvSpPr>
          <p:nvPr/>
        </p:nvSpPr>
        <p:spPr bwMode="auto">
          <a:xfrm>
            <a:off x="6429388" y="2484185"/>
            <a:ext cx="1454980" cy="584775"/>
          </a:xfrm>
          <a:prstGeom prst="rect">
            <a:avLst/>
          </a:prstGeom>
          <a:noFill/>
          <a:ln w="9525">
            <a:noFill/>
            <a:miter lim="800000"/>
            <a:headEnd/>
            <a:tailEnd/>
          </a:ln>
        </p:spPr>
        <p:txBody>
          <a:bodyPr wrap="square">
            <a:spAutoFit/>
          </a:bodyPr>
          <a:lstStyle/>
          <a:p>
            <a:r>
              <a:rPr lang="en-US" sz="1600" dirty="0"/>
              <a:t>Filter </a:t>
            </a:r>
            <a:r>
              <a:rPr lang="en-US" sz="1600" dirty="0" smtClean="0"/>
              <a:t>and</a:t>
            </a:r>
            <a:br>
              <a:rPr lang="en-US" sz="1600" dirty="0" smtClean="0"/>
            </a:br>
            <a:r>
              <a:rPr lang="en-US" sz="1600" dirty="0" smtClean="0"/>
              <a:t>first </a:t>
            </a:r>
            <a:r>
              <a:rPr lang="en-US" sz="1600" dirty="0"/>
              <a:t>selection</a:t>
            </a:r>
          </a:p>
        </p:txBody>
      </p:sp>
      <p:sp>
        <p:nvSpPr>
          <p:cNvPr id="173" name="Text Box 90"/>
          <p:cNvSpPr txBox="1">
            <a:spLocks noChangeArrowheads="1"/>
          </p:cNvSpPr>
          <p:nvPr/>
        </p:nvSpPr>
        <p:spPr bwMode="auto">
          <a:xfrm>
            <a:off x="2214546" y="4786322"/>
            <a:ext cx="949299" cy="338554"/>
          </a:xfrm>
          <a:prstGeom prst="rect">
            <a:avLst/>
          </a:prstGeom>
          <a:noFill/>
          <a:ln w="9525">
            <a:noFill/>
            <a:miter lim="800000"/>
            <a:headEnd/>
            <a:tailEnd/>
          </a:ln>
        </p:spPr>
        <p:txBody>
          <a:bodyPr wrap="none">
            <a:spAutoFit/>
          </a:bodyPr>
          <a:lstStyle/>
          <a:p>
            <a:r>
              <a:rPr lang="en-US" sz="1600" dirty="0" smtClean="0"/>
              <a:t>10 GB/s</a:t>
            </a:r>
            <a:endParaRPr lang="en-US" sz="1600" dirty="0"/>
          </a:p>
        </p:txBody>
      </p:sp>
      <p:sp>
        <p:nvSpPr>
          <p:cNvPr id="174" name="Text Box 90"/>
          <p:cNvSpPr txBox="1">
            <a:spLocks noChangeArrowheads="1"/>
          </p:cNvSpPr>
          <p:nvPr/>
        </p:nvSpPr>
        <p:spPr bwMode="auto">
          <a:xfrm>
            <a:off x="3902973" y="4797152"/>
            <a:ext cx="813043" cy="338554"/>
          </a:xfrm>
          <a:prstGeom prst="rect">
            <a:avLst/>
          </a:prstGeom>
          <a:noFill/>
          <a:ln w="9525">
            <a:noFill/>
            <a:miter lim="800000"/>
            <a:headEnd/>
            <a:tailEnd/>
          </a:ln>
        </p:spPr>
        <p:txBody>
          <a:bodyPr wrap="none">
            <a:spAutoFit/>
          </a:bodyPr>
          <a:lstStyle/>
          <a:p>
            <a:r>
              <a:rPr lang="en-US" sz="1600" dirty="0" smtClean="0"/>
              <a:t>3 GB/s</a:t>
            </a:r>
            <a:endParaRPr lang="en-US" sz="1600" dirty="0"/>
          </a:p>
        </p:txBody>
      </p:sp>
      <p:sp>
        <p:nvSpPr>
          <p:cNvPr id="4" name="Slide Number Placeholder 3"/>
          <p:cNvSpPr>
            <a:spLocks noGrp="1"/>
          </p:cNvSpPr>
          <p:nvPr>
            <p:ph type="sldNum" sz="quarter" idx="12"/>
          </p:nvPr>
        </p:nvSpPr>
        <p:spPr/>
        <p:txBody>
          <a:bodyPr/>
          <a:lstStyle/>
          <a:p>
            <a:pPr>
              <a:defRPr/>
            </a:pPr>
            <a:fld id="{77D55411-B873-4A4B-8ABD-E9E00F119508}" type="slidenum">
              <a:rPr lang="en-GB" smtClean="0"/>
              <a:pPr>
                <a:defRPr/>
              </a:pPr>
              <a:t>15</a:t>
            </a:fld>
            <a:endParaRPr lang="en-GB" dirty="0"/>
          </a:p>
        </p:txBody>
      </p:sp>
      <p:sp>
        <p:nvSpPr>
          <p:cNvPr id="176" name="Footer Placeholder 2"/>
          <p:cNvSpPr>
            <a:spLocks noGrp="1"/>
          </p:cNvSpPr>
          <p:nvPr>
            <p:ph type="ftr" sz="quarter" idx="11"/>
          </p:nvPr>
        </p:nvSpPr>
        <p:spPr>
          <a:xfrm>
            <a:off x="-30260" y="6521758"/>
            <a:ext cx="5819710" cy="474663"/>
          </a:xfrm>
        </p:spPr>
        <p:txBody>
          <a:bodyPr/>
          <a:lstStyle/>
          <a:p>
            <a:pPr>
              <a:defRPr/>
            </a:pPr>
            <a:r>
              <a:rPr lang="en-GB" dirty="0" smtClean="0">
                <a:solidFill>
                  <a:schemeClr val="tx1">
                    <a:lumMod val="50000"/>
                  </a:schemeClr>
                </a:solidFill>
              </a:rPr>
              <a:t>From: Physics computing - Helge </a:t>
            </a:r>
            <a:r>
              <a:rPr lang="en-GB" dirty="0" err="1" smtClean="0">
                <a:solidFill>
                  <a:schemeClr val="tx1">
                    <a:lumMod val="50000"/>
                  </a:schemeClr>
                </a:solidFill>
              </a:rPr>
              <a:t>Meinhard</a:t>
            </a:r>
            <a:r>
              <a:rPr lang="en-GB" dirty="0" smtClean="0">
                <a:solidFill>
                  <a:schemeClr val="tx1">
                    <a:lumMod val="50000"/>
                  </a:schemeClr>
                </a:solidFill>
              </a:rPr>
              <a:t>, 2013</a:t>
            </a:r>
          </a:p>
          <a:p>
            <a:pPr>
              <a:defRPr/>
            </a:pPr>
            <a:endParaRPr lang="en-GB" dirty="0">
              <a:solidFill>
                <a:schemeClr val="tx1">
                  <a:lumMod val="50000"/>
                </a:schemeClr>
              </a:solidFill>
            </a:endParaRPr>
          </a:p>
        </p:txBody>
      </p:sp>
    </p:spTree>
    <p:extLst>
      <p:ext uri="{BB962C8B-B14F-4D97-AF65-F5344CB8AC3E}">
        <p14:creationId xmlns:p14="http://schemas.microsoft.com/office/powerpoint/2010/main" val="1836581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22"/>
          <p:cNvSpPr>
            <a:spLocks noGrp="1"/>
          </p:cNvSpPr>
          <p:nvPr>
            <p:ph type="title"/>
          </p:nvPr>
        </p:nvSpPr>
        <p:spPr/>
        <p:txBody>
          <a:bodyPr/>
          <a:lstStyle/>
          <a:p>
            <a:r>
              <a:rPr lang="en-US" dirty="0" smtClean="0"/>
              <a:t>Data Storage – CASTOR</a:t>
            </a:r>
            <a:endParaRPr lang="en-US" dirty="0"/>
          </a:p>
        </p:txBody>
      </p:sp>
      <p:sp>
        <p:nvSpPr>
          <p:cNvPr id="4" name="Slide Number Placeholder 3"/>
          <p:cNvSpPr>
            <a:spLocks noGrp="1"/>
          </p:cNvSpPr>
          <p:nvPr>
            <p:ph type="sldNum" sz="quarter" idx="12"/>
          </p:nvPr>
        </p:nvSpPr>
        <p:spPr/>
        <p:txBody>
          <a:bodyPr/>
          <a:lstStyle/>
          <a:p>
            <a:pPr>
              <a:defRPr/>
            </a:pPr>
            <a:fld id="{77D55411-B873-4A4B-8ABD-E9E00F119508}" type="slidenum">
              <a:rPr lang="en-GB" smtClean="0"/>
              <a:pPr>
                <a:defRPr/>
              </a:pPr>
              <a:t>16</a:t>
            </a:fld>
            <a:endParaRPr lang="en-GB" dirty="0"/>
          </a:p>
        </p:txBody>
      </p:sp>
      <p:sp>
        <p:nvSpPr>
          <p:cNvPr id="7" name="AutoShape 4" descr="https://lemon.cern.ch/lemon-web/index.php?target=get_rrd_graph&amp;graph_type=main&amp;width=370&amp;height=100&amp;graph_id=1&amp;user=meinhard&amp;type=host&amp;entity=castor2&amp;is_host=0&amp;location=virtual_clusters&amp;time_window=525948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https://lemon.cern.ch/lemon-web/index.php?target=get_rrd_graph&amp;graph_type=main&amp;width=370&amp;height=100&amp;graph_id=1&amp;user=meinhard&amp;type=host&amp;entity=castor2&amp;is_host=0&amp;location=virtual_clusters&amp;time_window=525948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8" descr="https://lemon.cern.ch/lemon-web/index.php?target=get_rrd_graph&amp;graph_type=main&amp;width=370&amp;height=100&amp;graph_id=1&amp;user=meinhard&amp;type=host&amp;entity=castor2&amp;is_host=0&amp;location=virtual_clusters&amp;time_window=5259488"/>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12" descr="https://lemon.cern.ch/lemon-web/index.php?target=get_rrd_graph&amp;graph_type=main&amp;width=370&amp;height=100&amp;graph_id=1&amp;user=meinhard&amp;type=host&amp;entity=castor2&amp;is_host=0&amp;location=virtual_clusters&amp;time_window=525948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14" descr="https://lemon.cern.ch/lemon-web/index.php?target=get_rrd_graph&amp;graph_type=main&amp;width=370&amp;height=100&amp;graph_id=1&amp;user=meinhard&amp;type=host&amp;entity=castor2&amp;is_host=0&amp;location=virtual_clusters&amp;time_window=5259488"/>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Footer Placeholder 2"/>
          <p:cNvSpPr>
            <a:spLocks noGrp="1"/>
          </p:cNvSpPr>
          <p:nvPr>
            <p:ph type="ftr" sz="quarter" idx="11"/>
          </p:nvPr>
        </p:nvSpPr>
        <p:spPr>
          <a:xfrm>
            <a:off x="53008" y="6490762"/>
            <a:ext cx="5819710" cy="474663"/>
          </a:xfrm>
        </p:spPr>
        <p:txBody>
          <a:bodyPr/>
          <a:lstStyle/>
          <a:p>
            <a:pPr>
              <a:defRPr/>
            </a:pPr>
            <a:r>
              <a:rPr lang="en-GB" dirty="0" smtClean="0">
                <a:solidFill>
                  <a:schemeClr val="tx1">
                    <a:lumMod val="50000"/>
                  </a:schemeClr>
                </a:solidFill>
              </a:rPr>
              <a:t>Credits: CASTOR project, http://</a:t>
            </a:r>
            <a:r>
              <a:rPr lang="en-GB" dirty="0">
                <a:solidFill>
                  <a:schemeClr val="tx1">
                    <a:lumMod val="50000"/>
                  </a:schemeClr>
                </a:solidFill>
              </a:rPr>
              <a:t>castor.web.cern.ch/</a:t>
            </a:r>
          </a:p>
        </p:txBody>
      </p:sp>
      <p:pic>
        <p:nvPicPr>
          <p:cNvPr id="4098" name="Picture 2" descr="http://castor.web.cern.ch/sites/castor.web.cern.ch/files/CASTOR_architecture_2013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271587"/>
            <a:ext cx="6465821" cy="42243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castor.web.cern.ch/sites/castor.web.cern.ch/files/storagete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718" y="4610099"/>
            <a:ext cx="3048000" cy="22479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encrypted-tbn0.gstatic.com/images?q=tbn:ANd9GcSstnnd8hMdIApAtqzX0hX4E7f_5o7JznA73pRgGn57AlWX5kGCcKwXX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0550" y="1645443"/>
            <a:ext cx="1243012" cy="1243013"/>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6553200" y="2266950"/>
            <a:ext cx="536400" cy="3714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76307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castorwww.web.cern.ch/castorwww/global_statistic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1126795"/>
            <a:ext cx="7199864" cy="5399898"/>
          </a:xfrm>
          <a:prstGeom prst="rect">
            <a:avLst/>
          </a:prstGeom>
          <a:noFill/>
          <a:extLst>
            <a:ext uri="{909E8E84-426E-40DD-AFC4-6F175D3DCCD1}">
              <a14:hiddenFill xmlns:a14="http://schemas.microsoft.com/office/drawing/2010/main">
                <a:solidFill>
                  <a:srgbClr val="FFFFFF"/>
                </a:solidFill>
              </a14:hiddenFill>
            </a:ext>
          </a:extLst>
        </p:spPr>
      </p:pic>
      <p:sp>
        <p:nvSpPr>
          <p:cNvPr id="123" name="Title 122"/>
          <p:cNvSpPr>
            <a:spLocks noGrp="1"/>
          </p:cNvSpPr>
          <p:nvPr>
            <p:ph type="title"/>
          </p:nvPr>
        </p:nvSpPr>
        <p:spPr/>
        <p:txBody>
          <a:bodyPr/>
          <a:lstStyle/>
          <a:p>
            <a:r>
              <a:rPr lang="en-US" dirty="0" smtClean="0"/>
              <a:t>Data Storage – CASTOR</a:t>
            </a:r>
            <a:endParaRPr lang="en-US" dirty="0"/>
          </a:p>
        </p:txBody>
      </p:sp>
      <p:sp>
        <p:nvSpPr>
          <p:cNvPr id="4" name="Slide Number Placeholder 3"/>
          <p:cNvSpPr>
            <a:spLocks noGrp="1"/>
          </p:cNvSpPr>
          <p:nvPr>
            <p:ph type="sldNum" sz="quarter" idx="12"/>
          </p:nvPr>
        </p:nvSpPr>
        <p:spPr/>
        <p:txBody>
          <a:bodyPr/>
          <a:lstStyle/>
          <a:p>
            <a:pPr>
              <a:defRPr/>
            </a:pPr>
            <a:fld id="{77D55411-B873-4A4B-8ABD-E9E00F119508}" type="slidenum">
              <a:rPr lang="en-GB" smtClean="0"/>
              <a:pPr>
                <a:defRPr/>
              </a:pPr>
              <a:t>17</a:t>
            </a:fld>
            <a:endParaRPr lang="en-GB" dirty="0"/>
          </a:p>
        </p:txBody>
      </p:sp>
      <p:sp>
        <p:nvSpPr>
          <p:cNvPr id="11" name="TextBox 10"/>
          <p:cNvSpPr txBox="1"/>
          <p:nvPr/>
        </p:nvSpPr>
        <p:spPr>
          <a:xfrm>
            <a:off x="2307707" y="1807470"/>
            <a:ext cx="2057400" cy="646331"/>
          </a:xfrm>
          <a:prstGeom prst="rect">
            <a:avLst/>
          </a:prstGeom>
          <a:solidFill>
            <a:srgbClr val="FFFF00"/>
          </a:solidFill>
        </p:spPr>
        <p:txBody>
          <a:bodyPr wrap="square" rtlCol="0">
            <a:spAutoFit/>
          </a:bodyPr>
          <a:lstStyle/>
          <a:p>
            <a:r>
              <a:rPr lang="en-US" dirty="0" smtClean="0"/>
              <a:t>Data: ~ </a:t>
            </a:r>
            <a:r>
              <a:rPr lang="en-US" b="1" dirty="0" smtClean="0">
                <a:solidFill>
                  <a:srgbClr val="FF0000"/>
                </a:solidFill>
              </a:rPr>
              <a:t>100 PB</a:t>
            </a:r>
            <a:r>
              <a:rPr lang="en-US" dirty="0" smtClean="0"/>
              <a:t/>
            </a:r>
            <a:br>
              <a:rPr lang="en-US" dirty="0" smtClean="0"/>
            </a:br>
            <a:r>
              <a:rPr lang="en-US" dirty="0" smtClean="0"/>
              <a:t>Files: ~ 300 M </a:t>
            </a:r>
            <a:endParaRPr lang="en-GB" dirty="0"/>
          </a:p>
        </p:txBody>
      </p:sp>
      <p:sp>
        <p:nvSpPr>
          <p:cNvPr id="10" name="TextBox 9"/>
          <p:cNvSpPr txBox="1"/>
          <p:nvPr/>
        </p:nvSpPr>
        <p:spPr>
          <a:xfrm>
            <a:off x="3480509" y="3365079"/>
            <a:ext cx="3657600" cy="923330"/>
          </a:xfrm>
          <a:prstGeom prst="rect">
            <a:avLst/>
          </a:prstGeom>
          <a:solidFill>
            <a:srgbClr val="FFFF00"/>
          </a:solidFill>
        </p:spPr>
        <p:txBody>
          <a:bodyPr wrap="square" rtlCol="0">
            <a:spAutoFit/>
          </a:bodyPr>
          <a:lstStyle/>
          <a:p>
            <a:r>
              <a:rPr lang="en-US" dirty="0" smtClean="0"/>
              <a:t>Example of activity (Jul 2013):</a:t>
            </a:r>
            <a:br>
              <a:rPr lang="en-US" dirty="0" smtClean="0"/>
            </a:br>
            <a:r>
              <a:rPr lang="en-US" dirty="0" smtClean="0"/>
              <a:t>In: </a:t>
            </a:r>
            <a:r>
              <a:rPr lang="en-US" dirty="0" err="1" smtClean="0"/>
              <a:t>avg</a:t>
            </a:r>
            <a:r>
              <a:rPr lang="en-US" dirty="0" smtClean="0"/>
              <a:t> 1.7 GB/s, peak 4.2 GB/s</a:t>
            </a:r>
            <a:br>
              <a:rPr lang="en-US" dirty="0" smtClean="0"/>
            </a:br>
            <a:r>
              <a:rPr lang="en-US" dirty="0" smtClean="0"/>
              <a:t>Out: </a:t>
            </a:r>
            <a:r>
              <a:rPr lang="en-US" dirty="0" err="1" smtClean="0"/>
              <a:t>avg</a:t>
            </a:r>
            <a:r>
              <a:rPr lang="en-US" dirty="0" smtClean="0"/>
              <a:t> 2.5 GB/s, peak 6.0 GB/s</a:t>
            </a:r>
            <a:endParaRPr lang="en-GB" dirty="0"/>
          </a:p>
        </p:txBody>
      </p:sp>
      <p:sp>
        <p:nvSpPr>
          <p:cNvPr id="7" name="AutoShape 4" descr="https://lemon.cern.ch/lemon-web/index.php?target=get_rrd_graph&amp;graph_type=main&amp;width=370&amp;height=100&amp;graph_id=1&amp;user=meinhard&amp;type=host&amp;entity=castor2&amp;is_host=0&amp;location=virtual_clusters&amp;time_window=525948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https://lemon.cern.ch/lemon-web/index.php?target=get_rrd_graph&amp;graph_type=main&amp;width=370&amp;height=100&amp;graph_id=1&amp;user=meinhard&amp;type=host&amp;entity=castor2&amp;is_host=0&amp;location=virtual_clusters&amp;time_window=525948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8" descr="https://lemon.cern.ch/lemon-web/index.php?target=get_rrd_graph&amp;graph_type=main&amp;width=370&amp;height=100&amp;graph_id=1&amp;user=meinhard&amp;type=host&amp;entity=castor2&amp;is_host=0&amp;location=virtual_clusters&amp;time_window=5259488"/>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12" descr="https://lemon.cern.ch/lemon-web/index.php?target=get_rrd_graph&amp;graph_type=main&amp;width=370&amp;height=100&amp;graph_id=1&amp;user=meinhard&amp;type=host&amp;entity=castor2&amp;is_host=0&amp;location=virtual_clusters&amp;time_window=525948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14" descr="https://lemon.cern.ch/lemon-web/index.php?target=get_rrd_graph&amp;graph_type=main&amp;width=370&amp;height=100&amp;graph_id=1&amp;user=meinhard&amp;type=host&amp;entity=castor2&amp;is_host=0&amp;location=virtual_clusters&amp;time_window=5259488"/>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151" y="4365317"/>
            <a:ext cx="2801674" cy="1488000"/>
          </a:xfrm>
          <a:prstGeom prst="rect">
            <a:avLst/>
          </a:prstGeom>
        </p:spPr>
      </p:pic>
      <p:sp>
        <p:nvSpPr>
          <p:cNvPr id="16" name="Footer Placeholder 2"/>
          <p:cNvSpPr>
            <a:spLocks noGrp="1"/>
          </p:cNvSpPr>
          <p:nvPr>
            <p:ph type="ftr" sz="quarter" idx="11"/>
          </p:nvPr>
        </p:nvSpPr>
        <p:spPr>
          <a:xfrm>
            <a:off x="8409065" y="1807470"/>
            <a:ext cx="612775" cy="4547555"/>
          </a:xfrm>
        </p:spPr>
        <p:txBody>
          <a:bodyPr vert="vert270"/>
          <a:lstStyle/>
          <a:p>
            <a:pPr>
              <a:defRPr/>
            </a:pPr>
            <a:r>
              <a:rPr lang="en-GB" dirty="0">
                <a:solidFill>
                  <a:schemeClr val="tx1">
                    <a:lumMod val="50000"/>
                  </a:schemeClr>
                </a:solidFill>
              </a:rPr>
              <a:t>Data: http://castor.web.cern.ch/</a:t>
            </a:r>
          </a:p>
        </p:txBody>
      </p:sp>
    </p:spTree>
    <p:extLst>
      <p:ext uri="{BB962C8B-B14F-4D97-AF65-F5344CB8AC3E}">
        <p14:creationId xmlns:p14="http://schemas.microsoft.com/office/powerpoint/2010/main" val="13836322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Storage - EOS</a:t>
            </a:r>
            <a:endParaRPr lang="en-GB" dirty="0"/>
          </a:p>
        </p:txBody>
      </p:sp>
      <p:sp>
        <p:nvSpPr>
          <p:cNvPr id="6" name="Content Placeholder 5"/>
          <p:cNvSpPr>
            <a:spLocks noGrp="1"/>
          </p:cNvSpPr>
          <p:nvPr>
            <p:ph idx="1"/>
          </p:nvPr>
        </p:nvSpPr>
        <p:spPr/>
        <p:txBody>
          <a:bodyPr/>
          <a:lstStyle/>
          <a:p>
            <a:r>
              <a:rPr lang="en-US" dirty="0" smtClean="0">
                <a:solidFill>
                  <a:srgbClr val="FF0000"/>
                </a:solidFill>
              </a:rPr>
              <a:t>Disk-only</a:t>
            </a:r>
            <a:r>
              <a:rPr lang="en-US" dirty="0" smtClean="0"/>
              <a:t> storage for analysis use case</a:t>
            </a:r>
          </a:p>
          <a:p>
            <a:pPr lvl="1"/>
            <a:r>
              <a:rPr lang="en-GB" sz="2800" dirty="0"/>
              <a:t>Optimized for </a:t>
            </a:r>
            <a:r>
              <a:rPr lang="en-GB" sz="2800" b="1" dirty="0" smtClean="0"/>
              <a:t>concurrency</a:t>
            </a:r>
          </a:p>
          <a:p>
            <a:pPr lvl="1"/>
            <a:r>
              <a:rPr lang="en-GB" sz="2800" dirty="0">
                <a:solidFill>
                  <a:srgbClr val="FF0000"/>
                </a:solidFill>
              </a:rPr>
              <a:t>Multi-replica</a:t>
            </a:r>
            <a:r>
              <a:rPr lang="en-GB" sz="2800" dirty="0"/>
              <a:t> on different </a:t>
            </a:r>
            <a:r>
              <a:rPr lang="en-GB" sz="2800" dirty="0" err="1" smtClean="0"/>
              <a:t>diskservers</a:t>
            </a:r>
            <a:r>
              <a:rPr lang="en-GB" sz="2800" dirty="0" smtClean="0"/>
              <a:t> (JBODs)</a:t>
            </a:r>
            <a:endParaRPr lang="en-GB" sz="2800" dirty="0"/>
          </a:p>
          <a:p>
            <a:r>
              <a:rPr lang="en-GB" dirty="0" smtClean="0">
                <a:solidFill>
                  <a:srgbClr val="FF0000"/>
                </a:solidFill>
              </a:rPr>
              <a:t>20PB</a:t>
            </a:r>
            <a:r>
              <a:rPr lang="en-GB" dirty="0"/>
              <a:t>, </a:t>
            </a:r>
            <a:r>
              <a:rPr lang="en-GB" dirty="0" smtClean="0"/>
              <a:t>158M </a:t>
            </a:r>
            <a:r>
              <a:rPr lang="en-GB" dirty="0"/>
              <a:t>files, ~1100 </a:t>
            </a:r>
            <a:r>
              <a:rPr lang="en-GB" dirty="0" err="1" smtClean="0"/>
              <a:t>diskservers</a:t>
            </a:r>
            <a:endParaRPr lang="en-GB" dirty="0" smtClean="0"/>
          </a:p>
          <a:p>
            <a:pPr lvl="1"/>
            <a:r>
              <a:rPr lang="en-GB" dirty="0" smtClean="0"/>
              <a:t>Data: </a:t>
            </a:r>
            <a:r>
              <a:rPr lang="en-GB" dirty="0"/>
              <a:t>Xavier Espinal, CHEP </a:t>
            </a:r>
            <a:r>
              <a:rPr lang="en-GB" dirty="0" smtClean="0"/>
              <a:t>conference, Oct 2013</a:t>
            </a:r>
          </a:p>
        </p:txBody>
      </p:sp>
      <p:sp>
        <p:nvSpPr>
          <p:cNvPr id="5" name="Slide Number Placeholder 4"/>
          <p:cNvSpPr>
            <a:spLocks noGrp="1"/>
          </p:cNvSpPr>
          <p:nvPr>
            <p:ph type="sldNum" sz="quarter" idx="4294967295"/>
          </p:nvPr>
        </p:nvSpPr>
        <p:spPr>
          <a:xfrm>
            <a:off x="6553200" y="6482729"/>
            <a:ext cx="2130425" cy="474663"/>
          </a:xfrm>
          <a:prstGeom prst="rect">
            <a:avLst/>
          </a:prstGeom>
        </p:spPr>
        <p:txBody>
          <a:bodyPr/>
          <a:lstStyle/>
          <a:p>
            <a:pPr>
              <a:defRPr/>
            </a:pPr>
            <a:fld id="{77D55411-B873-4A4B-8ABD-E9E00F119508}" type="slidenum">
              <a:rPr lang="en-GB" smtClean="0"/>
              <a:pPr>
                <a:defRPr/>
              </a:pPr>
              <a:t>18</a:t>
            </a:fld>
            <a:endParaRPr lang="en-GB" dirty="0"/>
          </a:p>
        </p:txBody>
      </p:sp>
      <p:sp>
        <p:nvSpPr>
          <p:cNvPr id="7" name="AutoShape 2" descr="https://lemon.cern.ch/lemon-web/index.php?target=get_rrd_graph&amp;graph_type=main&amp;width=370&amp;height=100&amp;graph_id=1&amp;user=meinhard&amp;type=host&amp;entity=eos_storage&amp;is_host=0&amp;location=virtual_clusters&amp;time_window=525948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384" y="3861023"/>
            <a:ext cx="4286250" cy="2276475"/>
          </a:xfrm>
          <a:prstGeom prst="rect">
            <a:avLst/>
          </a:prstGeom>
        </p:spPr>
      </p:pic>
      <p:sp>
        <p:nvSpPr>
          <p:cNvPr id="9" name="AutoShape 4" descr="https://lemon.cern.ch/lemon-web/index.php?target=get_rrd_graph&amp;graph_type=main&amp;width=370&amp;height=100&amp;graph_id=1&amp;user=meinhard&amp;type=host&amp;entity=eos_storage&amp;is_host=0&amp;location=virtual_clusters&amp;time_window=525948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p:cNvSpPr txBox="1"/>
          <p:nvPr/>
        </p:nvSpPr>
        <p:spPr>
          <a:xfrm>
            <a:off x="5131204" y="4159944"/>
            <a:ext cx="3888432" cy="923330"/>
          </a:xfrm>
          <a:prstGeom prst="rect">
            <a:avLst/>
          </a:prstGeom>
          <a:solidFill>
            <a:srgbClr val="FFFF00"/>
          </a:solidFill>
        </p:spPr>
        <p:txBody>
          <a:bodyPr wrap="square" rtlCol="0">
            <a:spAutoFit/>
          </a:bodyPr>
          <a:lstStyle/>
          <a:p>
            <a:r>
              <a:rPr lang="en-US" dirty="0" smtClean="0"/>
              <a:t>Example of activity (Jul 2013):</a:t>
            </a:r>
            <a:br>
              <a:rPr lang="en-US" dirty="0" smtClean="0"/>
            </a:br>
            <a:r>
              <a:rPr lang="en-US" dirty="0" smtClean="0"/>
              <a:t>In: </a:t>
            </a:r>
            <a:r>
              <a:rPr lang="en-US" dirty="0" err="1" smtClean="0"/>
              <a:t>avg</a:t>
            </a:r>
            <a:r>
              <a:rPr lang="en-US" dirty="0" smtClean="0"/>
              <a:t> 3.4 GB/s, peak 16.6 GB/s</a:t>
            </a:r>
            <a:br>
              <a:rPr lang="en-US" dirty="0" smtClean="0"/>
            </a:br>
            <a:r>
              <a:rPr lang="en-US" dirty="0" smtClean="0"/>
              <a:t>Out: </a:t>
            </a:r>
            <a:r>
              <a:rPr lang="en-US" dirty="0" err="1" smtClean="0"/>
              <a:t>avg</a:t>
            </a:r>
            <a:r>
              <a:rPr lang="en-US" dirty="0" smtClean="0"/>
              <a:t> 11.9 GB/s, peak 30.6 GB/s</a:t>
            </a:r>
            <a:endParaRPr lang="en-GB" dirty="0"/>
          </a:p>
        </p:txBody>
      </p:sp>
      <p:sp>
        <p:nvSpPr>
          <p:cNvPr id="11" name="Footer Placeholder 2"/>
          <p:cNvSpPr txBox="1">
            <a:spLocks/>
          </p:cNvSpPr>
          <p:nvPr/>
        </p:nvSpPr>
        <p:spPr>
          <a:xfrm>
            <a:off x="162961" y="6383337"/>
            <a:ext cx="6390239" cy="4746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GB" dirty="0" smtClean="0">
                <a:solidFill>
                  <a:schemeClr val="tx1">
                    <a:lumMod val="50000"/>
                  </a:schemeClr>
                </a:solidFill>
              </a:rPr>
              <a:t>Credits: EOS project, </a:t>
            </a:r>
            <a:r>
              <a:rPr lang="en-GB" dirty="0">
                <a:solidFill>
                  <a:schemeClr val="tx1">
                    <a:lumMod val="50000"/>
                  </a:schemeClr>
                </a:solidFill>
              </a:rPr>
              <a:t>http://eos.cern.ch/</a:t>
            </a:r>
            <a:endParaRPr lang="en-GB" dirty="0" smtClean="0">
              <a:solidFill>
                <a:schemeClr val="tx1">
                  <a:lumMod val="50000"/>
                </a:schemeClr>
              </a:solidFill>
            </a:endParaRPr>
          </a:p>
          <a:p>
            <a:pPr>
              <a:defRPr/>
            </a:pPr>
            <a:endParaRPr lang="en-GB" dirty="0">
              <a:solidFill>
                <a:schemeClr val="tx1">
                  <a:lumMod val="50000"/>
                </a:schemeClr>
              </a:solidFill>
            </a:endParaRPr>
          </a:p>
        </p:txBody>
      </p:sp>
    </p:spTree>
    <p:extLst>
      <p:ext uri="{BB962C8B-B14F-4D97-AF65-F5344CB8AC3E}">
        <p14:creationId xmlns:p14="http://schemas.microsoft.com/office/powerpoint/2010/main" val="283456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752725" y="6480175"/>
            <a:ext cx="3495675" cy="365125"/>
          </a:xfrm>
        </p:spPr>
        <p:txBody>
          <a:bodyPr/>
          <a:lstStyle/>
          <a:p>
            <a:r>
              <a:rPr lang="en-US" dirty="0"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19</a:t>
            </a:fld>
            <a:endParaRPr lang="en-US" dirty="0">
              <a:solidFill>
                <a:prstClr val="black">
                  <a:tint val="75000"/>
                </a:prstClr>
              </a:solidFill>
              <a:latin typeface="Calibri"/>
            </a:endParaRPr>
          </a:p>
        </p:txBody>
      </p:sp>
      <p:sp>
        <p:nvSpPr>
          <p:cNvPr id="5" name="Title 4"/>
          <p:cNvSpPr>
            <a:spLocks noGrp="1"/>
          </p:cNvSpPr>
          <p:nvPr>
            <p:ph type="title"/>
          </p:nvPr>
        </p:nvSpPr>
        <p:spPr/>
        <p:txBody>
          <a:bodyPr>
            <a:normAutofit fontScale="90000"/>
          </a:bodyPr>
          <a:lstStyle/>
          <a:p>
            <a:r>
              <a:rPr lang="en-US" dirty="0" smtClean="0"/>
              <a:t>Original Computing model</a:t>
            </a:r>
            <a:endParaRPr lang="en-US" dirty="0"/>
          </a:p>
        </p:txBody>
      </p:sp>
      <p:pic>
        <p:nvPicPr>
          <p:cNvPr id="41" name="Picture 40" descr="Screen shot 2011-05-03 at 15.14.5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940" y="764704"/>
            <a:ext cx="8291326" cy="5760640"/>
          </a:xfrm>
          <a:prstGeom prst="rect">
            <a:avLst/>
          </a:prstGeom>
        </p:spPr>
      </p:pic>
    </p:spTree>
    <p:extLst>
      <p:ext uri="{BB962C8B-B14F-4D97-AF65-F5344CB8AC3E}">
        <p14:creationId xmlns:p14="http://schemas.microsoft.com/office/powerpoint/2010/main" val="1312541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38354" b="12329"/>
          <a:stretch>
            <a:fillRect/>
          </a:stretch>
        </p:blipFill>
        <p:spPr bwMode="auto">
          <a:xfrm>
            <a:off x="228600" y="3429000"/>
            <a:ext cx="8723313"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315" name="Title 3"/>
          <p:cNvSpPr>
            <a:spLocks noGrp="1"/>
          </p:cNvSpPr>
          <p:nvPr>
            <p:ph type="ctrTitle"/>
          </p:nvPr>
        </p:nvSpPr>
        <p:spPr>
          <a:xfrm>
            <a:off x="161924" y="534988"/>
            <a:ext cx="8856663" cy="1250950"/>
          </a:xfrm>
        </p:spPr>
        <p:txBody>
          <a:bodyPr>
            <a:normAutofit fontScale="90000"/>
          </a:bodyPr>
          <a:lstStyle/>
          <a:p>
            <a:r>
              <a:rPr lang="en-GB" b="1" dirty="0"/>
              <a:t>A </a:t>
            </a:r>
            <a:r>
              <a:rPr lang="en-GB" b="1" dirty="0" smtClean="0"/>
              <a:t>Tale </a:t>
            </a:r>
            <a:r>
              <a:rPr lang="en-GB" b="1" dirty="0"/>
              <a:t>of </a:t>
            </a:r>
            <a:r>
              <a:rPr lang="en-GB" b="1" dirty="0" smtClean="0"/>
              <a:t>Two File Systems:</a:t>
            </a:r>
            <a:r>
              <a:rPr lang="en-US" b="1" dirty="0" smtClean="0">
                <a:latin typeface="Helvetica" pitchFamily="34" charset="0"/>
                <a:cs typeface="Helvetica" pitchFamily="34" charset="0"/>
              </a:rPr>
              <a:t/>
            </a:r>
            <a:br>
              <a:rPr lang="en-US" b="1" dirty="0" smtClean="0">
                <a:latin typeface="Helvetica" pitchFamily="34" charset="0"/>
                <a:cs typeface="Helvetica" pitchFamily="34" charset="0"/>
              </a:rPr>
            </a:br>
            <a:r>
              <a:rPr lang="en-GB" sz="3200" dirty="0" smtClean="0"/>
              <a:t>data </a:t>
            </a:r>
            <a:r>
              <a:rPr lang="en-GB" sz="3200" dirty="0"/>
              <a:t>storage for Physics at CERN and a deep dive into Oracle ASM.</a:t>
            </a:r>
            <a:endParaRPr lang="en-US" sz="3000" dirty="0" smtClean="0">
              <a:latin typeface="Helvetica" pitchFamily="34" charset="0"/>
              <a:cs typeface="Helvetica" pitchFamily="34" charset="0"/>
            </a:endParaRPr>
          </a:p>
        </p:txBody>
      </p:sp>
      <p:sp>
        <p:nvSpPr>
          <p:cNvPr id="8" name="Subtitle 4"/>
          <p:cNvSpPr txBox="1">
            <a:spLocks/>
          </p:cNvSpPr>
          <p:nvPr/>
        </p:nvSpPr>
        <p:spPr bwMode="auto">
          <a:xfrm>
            <a:off x="207963" y="2085975"/>
            <a:ext cx="6629400" cy="877888"/>
          </a:xfrm>
          <a:prstGeom prst="rect">
            <a:avLst/>
          </a:prstGeom>
          <a:noFill/>
          <a:ln w="9525">
            <a:noFill/>
            <a:miter lim="800000"/>
            <a:headEnd/>
            <a:tailEnd/>
          </a:ln>
        </p:spPr>
        <p:txBody>
          <a:bodyPr/>
          <a:lstStyle/>
          <a:p>
            <a:pPr defTabSz="914400" eaLnBrk="0" hangingPunct="0">
              <a:spcBef>
                <a:spcPct val="20000"/>
              </a:spcBef>
              <a:buClr>
                <a:srgbClr val="003399"/>
              </a:buClr>
              <a:buFont typeface="Wingdings" pitchFamily="2" charset="2"/>
              <a:buNone/>
              <a:defRPr/>
            </a:pPr>
            <a:r>
              <a:rPr lang="en-US" sz="2200" b="1" kern="0" dirty="0">
                <a:solidFill>
                  <a:srgbClr val="003399"/>
                </a:solidFill>
                <a:latin typeface="Helvetica" pitchFamily="34" charset="0"/>
                <a:cs typeface="Helvetica" pitchFamily="34" charset="0"/>
              </a:rPr>
              <a:t>Luca Canali</a:t>
            </a:r>
            <a:r>
              <a:rPr lang="en-US" sz="2200" kern="0" dirty="0">
                <a:solidFill>
                  <a:srgbClr val="003399"/>
                </a:solidFill>
                <a:latin typeface="Helvetica" pitchFamily="34" charset="0"/>
                <a:cs typeface="Helvetica" pitchFamily="34" charset="0"/>
              </a:rPr>
              <a:t>, CERN</a:t>
            </a:r>
          </a:p>
          <a:p>
            <a:pPr defTabSz="914400" eaLnBrk="0" hangingPunct="0">
              <a:spcBef>
                <a:spcPct val="20000"/>
              </a:spcBef>
              <a:buClr>
                <a:srgbClr val="003399"/>
              </a:buClr>
              <a:buFont typeface="Wingdings" pitchFamily="2" charset="2"/>
              <a:buNone/>
              <a:defRPr/>
            </a:pPr>
            <a:r>
              <a:rPr lang="en-US" sz="2200" i="1" kern="0" dirty="0" err="1" smtClean="0">
                <a:solidFill>
                  <a:srgbClr val="003399"/>
                </a:solidFill>
                <a:latin typeface="Helvetica" pitchFamily="34" charset="0"/>
                <a:cs typeface="Helvetica" pitchFamily="34" charset="0"/>
              </a:rPr>
              <a:t>Enkitec</a:t>
            </a:r>
            <a:r>
              <a:rPr lang="en-US" sz="2200" i="1" kern="0" dirty="0" smtClean="0">
                <a:solidFill>
                  <a:srgbClr val="003399"/>
                </a:solidFill>
                <a:latin typeface="Helvetica" pitchFamily="34" charset="0"/>
                <a:cs typeface="Helvetica" pitchFamily="34" charset="0"/>
              </a:rPr>
              <a:t> E4, Dallas, June 2014</a:t>
            </a:r>
            <a:endParaRPr lang="en-US" sz="2200" i="1" kern="0" dirty="0">
              <a:solidFill>
                <a:srgbClr val="003399"/>
              </a:solidFill>
              <a:latin typeface="Helvetica" pitchFamily="34" charset="0"/>
              <a:cs typeface="Helvetica" pitchFamily="34" charset="0"/>
            </a:endParaRPr>
          </a:p>
        </p:txBody>
      </p:sp>
    </p:spTree>
    <p:extLst>
      <p:ext uri="{BB962C8B-B14F-4D97-AF65-F5344CB8AC3E}">
        <p14:creationId xmlns:p14="http://schemas.microsoft.com/office/powerpoint/2010/main" val="2080093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1000" y="1219200"/>
            <a:ext cx="3786187" cy="5047536"/>
          </a:xfrm>
          <a:prstGeom prst="rect">
            <a:avLst/>
          </a:prstGeom>
          <a:solidFill>
            <a:schemeClr val="tx1"/>
          </a:solidFill>
        </p:spPr>
        <p:txBody>
          <a:bodyPr wrap="square" rtlCol="0">
            <a:spAutoFit/>
          </a:bodyPr>
          <a:lstStyle/>
          <a:p>
            <a:r>
              <a:rPr lang="en-US" sz="1600" b="1" dirty="0" smtClean="0"/>
              <a:t> </a:t>
            </a:r>
            <a:r>
              <a:rPr lang="en-US" sz="1600" b="1" dirty="0" smtClean="0">
                <a:solidFill>
                  <a:schemeClr val="bg1"/>
                </a:solidFill>
              </a:rPr>
              <a:t>Tier 0 (CERN)</a:t>
            </a:r>
          </a:p>
          <a:p>
            <a:pPr marL="179388" lvl="1" indent="-96838">
              <a:buFont typeface="Arial" pitchFamily="34" charset="0"/>
              <a:buChar char="•"/>
            </a:pPr>
            <a:r>
              <a:rPr lang="en-US" sz="1600" dirty="0">
                <a:solidFill>
                  <a:srgbClr val="FFFF00"/>
                </a:solidFill>
                <a:latin typeface="Arial" pitchFamily="34" charset="0"/>
              </a:rPr>
              <a:t>Data </a:t>
            </a:r>
            <a:r>
              <a:rPr lang="en-US" sz="1600" dirty="0" smtClean="0">
                <a:solidFill>
                  <a:srgbClr val="FFFF00"/>
                </a:solidFill>
                <a:latin typeface="Arial" pitchFamily="34" charset="0"/>
              </a:rPr>
              <a:t>recording</a:t>
            </a:r>
            <a:endParaRPr lang="en-US" sz="1600" dirty="0">
              <a:solidFill>
                <a:srgbClr val="FFFF00"/>
              </a:solidFill>
              <a:latin typeface="Arial" pitchFamily="34" charset="0"/>
            </a:endParaRPr>
          </a:p>
          <a:p>
            <a:pPr marL="179388" lvl="1" indent="-96838">
              <a:buFont typeface="Arial" pitchFamily="34" charset="0"/>
              <a:buChar char="•"/>
            </a:pPr>
            <a:r>
              <a:rPr lang="en-US" sz="1600" dirty="0">
                <a:solidFill>
                  <a:srgbClr val="FFFF00"/>
                </a:solidFill>
                <a:latin typeface="Arial" pitchFamily="34" charset="0"/>
              </a:rPr>
              <a:t>Initial data </a:t>
            </a:r>
            <a:r>
              <a:rPr lang="en-US" sz="1600" dirty="0" smtClean="0">
                <a:solidFill>
                  <a:srgbClr val="FFFF00"/>
                </a:solidFill>
                <a:latin typeface="Arial" pitchFamily="34" charset="0"/>
              </a:rPr>
              <a:t>reconstruction</a:t>
            </a:r>
          </a:p>
          <a:p>
            <a:pPr marL="179388" lvl="1" indent="-96838">
              <a:buFont typeface="Arial" pitchFamily="34" charset="0"/>
              <a:buChar char="•"/>
            </a:pPr>
            <a:r>
              <a:rPr lang="en-US" sz="1600" dirty="0" smtClean="0">
                <a:solidFill>
                  <a:srgbClr val="FFFF00"/>
                </a:solidFill>
                <a:latin typeface="Arial" pitchFamily="34" charset="0"/>
              </a:rPr>
              <a:t>Data distribution</a:t>
            </a:r>
            <a:r>
              <a:rPr lang="en-US" dirty="0" smtClean="0"/>
              <a:t/>
            </a:r>
            <a:br>
              <a:rPr lang="en-US" dirty="0" smtClean="0"/>
            </a:br>
            <a:endParaRPr lang="en-US" dirty="0" smtClean="0"/>
          </a:p>
          <a:p>
            <a:r>
              <a:rPr lang="en-US" sz="1600" b="1" dirty="0" smtClean="0"/>
              <a:t> </a:t>
            </a:r>
            <a:r>
              <a:rPr lang="en-US" sz="1600" b="1" dirty="0" smtClean="0">
                <a:solidFill>
                  <a:schemeClr val="bg1"/>
                </a:solidFill>
              </a:rPr>
              <a:t>Tier 1 (11 + </a:t>
            </a:r>
            <a:r>
              <a:rPr lang="en-US" sz="1600" b="1" dirty="0" err="1" smtClean="0">
                <a:solidFill>
                  <a:schemeClr val="bg1"/>
                </a:solidFill>
              </a:rPr>
              <a:t>KISTI,Korea</a:t>
            </a:r>
            <a:r>
              <a:rPr lang="en-US" sz="1600" b="1" dirty="0" smtClean="0">
                <a:solidFill>
                  <a:schemeClr val="bg1"/>
                </a:solidFill>
              </a:rPr>
              <a:t> in progress)</a:t>
            </a:r>
          </a:p>
          <a:p>
            <a:pPr marL="179388" lvl="1" indent="-96838">
              <a:buFont typeface="Arial" pitchFamily="34" charset="0"/>
              <a:buChar char="•"/>
            </a:pPr>
            <a:r>
              <a:rPr lang="en-US" sz="1600" dirty="0" smtClean="0">
                <a:solidFill>
                  <a:srgbClr val="FFFF00"/>
                </a:solidFill>
                <a:latin typeface="Arial" pitchFamily="34" charset="0"/>
              </a:rPr>
              <a:t>Permanent storage</a:t>
            </a:r>
          </a:p>
          <a:p>
            <a:pPr marL="179388" lvl="1" indent="-96838">
              <a:buFont typeface="Arial" pitchFamily="34" charset="0"/>
              <a:buChar char="•"/>
            </a:pPr>
            <a:r>
              <a:rPr lang="en-US" sz="1600" dirty="0" smtClean="0">
                <a:solidFill>
                  <a:srgbClr val="FFFF00"/>
                </a:solidFill>
                <a:latin typeface="Arial" pitchFamily="34" charset="0"/>
              </a:rPr>
              <a:t>Re-processing</a:t>
            </a:r>
          </a:p>
          <a:p>
            <a:pPr marL="179388" lvl="1" indent="-96838">
              <a:buFont typeface="Arial" pitchFamily="34" charset="0"/>
              <a:buChar char="•"/>
            </a:pPr>
            <a:r>
              <a:rPr lang="en-US" sz="1600" dirty="0" smtClean="0">
                <a:solidFill>
                  <a:srgbClr val="FFFF00"/>
                </a:solidFill>
                <a:latin typeface="Arial" pitchFamily="34" charset="0"/>
              </a:rPr>
              <a:t>Analysis</a:t>
            </a:r>
          </a:p>
          <a:p>
            <a:pPr marL="179388" lvl="1" indent="-96838">
              <a:buFont typeface="Arial" pitchFamily="34" charset="0"/>
              <a:buChar char="•"/>
            </a:pPr>
            <a:r>
              <a:rPr lang="en-US" sz="1600" dirty="0" smtClean="0">
                <a:solidFill>
                  <a:srgbClr val="FFFF00"/>
                </a:solidFill>
                <a:latin typeface="Arial" pitchFamily="34" charset="0"/>
              </a:rPr>
              <a:t>10 </a:t>
            </a:r>
            <a:r>
              <a:rPr lang="en-US" sz="1600" dirty="0" err="1" smtClean="0">
                <a:solidFill>
                  <a:srgbClr val="FFFF00"/>
                </a:solidFill>
                <a:latin typeface="Arial" pitchFamily="34" charset="0"/>
              </a:rPr>
              <a:t>Gbit</a:t>
            </a:r>
            <a:r>
              <a:rPr lang="en-US" sz="1600" dirty="0" smtClean="0">
                <a:solidFill>
                  <a:srgbClr val="FFFF00"/>
                </a:solidFill>
                <a:latin typeface="Arial" pitchFamily="34" charset="0"/>
              </a:rPr>
              <a:t>/s links</a:t>
            </a:r>
          </a:p>
          <a:p>
            <a:pPr marL="179388" lvl="1" indent="-96838">
              <a:buFont typeface="Arial" pitchFamily="34" charset="0"/>
              <a:buChar char="•"/>
            </a:pPr>
            <a:endParaRPr lang="en-US" sz="1600" dirty="0" smtClean="0">
              <a:solidFill>
                <a:schemeClr val="tx1"/>
              </a:solidFill>
              <a:latin typeface="Arial" pitchFamily="34" charset="0"/>
            </a:endParaRPr>
          </a:p>
          <a:p>
            <a:pPr marL="82550" lvl="1"/>
            <a:r>
              <a:rPr lang="en-US" sz="1600" b="1" dirty="0">
                <a:solidFill>
                  <a:schemeClr val="bg1"/>
                </a:solidFill>
              </a:rPr>
              <a:t>Tier 2 (~</a:t>
            </a:r>
            <a:r>
              <a:rPr lang="en-US" sz="1600" b="1" dirty="0" smtClean="0">
                <a:solidFill>
                  <a:schemeClr val="bg1"/>
                </a:solidFill>
              </a:rPr>
              <a:t>150 </a:t>
            </a:r>
            <a:r>
              <a:rPr lang="en-US" sz="1600" b="1" dirty="0" err="1">
                <a:solidFill>
                  <a:schemeClr val="bg1"/>
                </a:solidFill>
              </a:rPr>
              <a:t>centres</a:t>
            </a:r>
            <a:r>
              <a:rPr lang="en-US" sz="1600" b="1" dirty="0" smtClean="0">
                <a:solidFill>
                  <a:schemeClr val="bg1"/>
                </a:solidFill>
              </a:rPr>
              <a:t>)</a:t>
            </a:r>
          </a:p>
          <a:p>
            <a:pPr marL="179388" lvl="1" indent="-96838">
              <a:buFont typeface="Arial" pitchFamily="34" charset="0"/>
              <a:buChar char="•"/>
            </a:pPr>
            <a:r>
              <a:rPr lang="en-US" sz="1600" dirty="0">
                <a:solidFill>
                  <a:srgbClr val="FFFF00"/>
                </a:solidFill>
                <a:latin typeface="Arial" pitchFamily="34" charset="0"/>
              </a:rPr>
              <a:t>Simulation</a:t>
            </a:r>
          </a:p>
          <a:p>
            <a:pPr marL="179388" lvl="1" indent="-96838">
              <a:buFont typeface="Arial" pitchFamily="34" charset="0"/>
              <a:buChar char="•"/>
            </a:pPr>
            <a:r>
              <a:rPr lang="en-US" sz="1600" dirty="0">
                <a:solidFill>
                  <a:srgbClr val="FFFF00"/>
                </a:solidFill>
                <a:latin typeface="Arial" pitchFamily="34" charset="0"/>
              </a:rPr>
              <a:t>End-user </a:t>
            </a:r>
            <a:r>
              <a:rPr lang="en-US" sz="1600" dirty="0" smtClean="0">
                <a:solidFill>
                  <a:srgbClr val="FFFF00"/>
                </a:solidFill>
                <a:latin typeface="Arial" pitchFamily="34" charset="0"/>
              </a:rPr>
              <a:t>analysis</a:t>
            </a:r>
          </a:p>
          <a:p>
            <a:pPr marL="179388" lvl="1" indent="-96838">
              <a:buFont typeface="Arial" pitchFamily="34" charset="0"/>
              <a:buChar char="•"/>
            </a:pPr>
            <a:endParaRPr lang="en-US" sz="1600" dirty="0" smtClean="0">
              <a:solidFill>
                <a:srgbClr val="FFFF00"/>
              </a:solidFill>
              <a:latin typeface="Arial" pitchFamily="34" charset="0"/>
            </a:endParaRPr>
          </a:p>
          <a:p>
            <a:pPr marL="82550" lvl="1"/>
            <a:r>
              <a:rPr lang="en-US" sz="1600" b="1" dirty="0" smtClean="0">
                <a:solidFill>
                  <a:schemeClr val="bg1"/>
                </a:solidFill>
                <a:latin typeface="Arial" pitchFamily="34" charset="0"/>
              </a:rPr>
              <a:t>Overall</a:t>
            </a:r>
          </a:p>
          <a:p>
            <a:pPr marL="179388" lvl="1" indent="-96838">
              <a:buFont typeface="Arial" pitchFamily="34" charset="0"/>
              <a:buChar char="•"/>
            </a:pPr>
            <a:r>
              <a:rPr lang="en-US" sz="1600" b="1" dirty="0" smtClean="0">
                <a:solidFill>
                  <a:srgbClr val="FFFF00"/>
                </a:solidFill>
                <a:latin typeface="Arial" pitchFamily="34" charset="0"/>
              </a:rPr>
              <a:t>~160 sites, 39 countries</a:t>
            </a:r>
          </a:p>
          <a:p>
            <a:pPr marL="179388" lvl="1" indent="-96838">
              <a:buFont typeface="Arial" pitchFamily="34" charset="0"/>
              <a:buChar char="•"/>
            </a:pPr>
            <a:r>
              <a:rPr lang="en-US" sz="1600" b="1" dirty="0" smtClean="0">
                <a:solidFill>
                  <a:srgbClr val="FFFF00"/>
                </a:solidFill>
                <a:latin typeface="Arial" pitchFamily="34" charset="0"/>
              </a:rPr>
              <a:t>300,000 cores</a:t>
            </a:r>
          </a:p>
          <a:p>
            <a:pPr marL="179388" lvl="1" indent="-96838">
              <a:buFont typeface="Arial" pitchFamily="34" charset="0"/>
              <a:buChar char="•"/>
            </a:pPr>
            <a:r>
              <a:rPr lang="en-US" sz="1600" b="1" dirty="0" smtClean="0">
                <a:solidFill>
                  <a:srgbClr val="FFFF00"/>
                </a:solidFill>
                <a:latin typeface="Arial" pitchFamily="34" charset="0"/>
              </a:rPr>
              <a:t>200 PB of storage</a:t>
            </a:r>
          </a:p>
          <a:p>
            <a:pPr marL="179388" lvl="1" indent="-96838">
              <a:buFont typeface="Arial" pitchFamily="34" charset="0"/>
              <a:buChar char="•"/>
            </a:pPr>
            <a:r>
              <a:rPr lang="en-US" sz="1600" b="1" dirty="0" smtClean="0">
                <a:solidFill>
                  <a:srgbClr val="FFFF00"/>
                </a:solidFill>
                <a:latin typeface="Arial" pitchFamily="34" charset="0"/>
              </a:rPr>
              <a:t>2 million jobs/day</a:t>
            </a:r>
          </a:p>
        </p:txBody>
      </p:sp>
      <p:sp>
        <p:nvSpPr>
          <p:cNvPr id="10" name="Rectangle 7"/>
          <p:cNvSpPr>
            <a:spLocks noChangeArrowheads="1"/>
          </p:cNvSpPr>
          <p:nvPr/>
        </p:nvSpPr>
        <p:spPr bwMode="auto">
          <a:xfrm>
            <a:off x="-31519" y="123825"/>
            <a:ext cx="9305925" cy="762000"/>
          </a:xfrm>
          <a:prstGeom prst="rect">
            <a:avLst/>
          </a:prstGeom>
          <a:noFill/>
          <a:ln w="9525">
            <a:noFill/>
            <a:miter lim="800000"/>
            <a:headEnd/>
            <a:tailEnd/>
          </a:ln>
        </p:spPr>
        <p:txBody>
          <a:bodyPr lIns="91330" tIns="45667" rIns="91330" bIns="45667" anchor="ctr"/>
          <a:lstStyle/>
          <a:p>
            <a:pPr algn="ctr">
              <a:lnSpc>
                <a:spcPct val="130000"/>
              </a:lnSpc>
            </a:pPr>
            <a:r>
              <a:rPr lang="en-GB" sz="4000" dirty="0" smtClean="0">
                <a:latin typeface="+mj-lt"/>
              </a:rPr>
              <a:t>WLCG: Worldwide </a:t>
            </a:r>
            <a:r>
              <a:rPr lang="en-GB" sz="4000" dirty="0">
                <a:latin typeface="+mj-lt"/>
              </a:rPr>
              <a:t>LHC Computing Grid</a:t>
            </a:r>
            <a:endParaRPr lang="en-GB" sz="4000" i="1" dirty="0">
              <a:latin typeface="+mj-lt"/>
              <a:cs typeface="Times New Roman" pitchFamily="18" charset="0"/>
            </a:endParaRPr>
          </a:p>
        </p:txBody>
      </p:sp>
      <p:grpSp>
        <p:nvGrpSpPr>
          <p:cNvPr id="20" name="Group 19"/>
          <p:cNvGrpSpPr/>
          <p:nvPr/>
        </p:nvGrpSpPr>
        <p:grpSpPr>
          <a:xfrm>
            <a:off x="3657600" y="1295400"/>
            <a:ext cx="5213814" cy="4876800"/>
            <a:chOff x="228599" y="1219200"/>
            <a:chExt cx="5213814" cy="4876800"/>
          </a:xfrm>
        </p:grpSpPr>
        <p:pic>
          <p:nvPicPr>
            <p:cNvPr id="8" name="Picture 7" descr="CCOct13-T1_2_circle.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599" y="1219200"/>
              <a:ext cx="5213814" cy="4876800"/>
            </a:xfrm>
            <a:prstGeom prst="rect">
              <a:avLst/>
            </a:prstGeom>
          </p:spPr>
        </p:pic>
        <p:grpSp>
          <p:nvGrpSpPr>
            <p:cNvPr id="18" name="Group 17"/>
            <p:cNvGrpSpPr/>
            <p:nvPr/>
          </p:nvGrpSpPr>
          <p:grpSpPr>
            <a:xfrm>
              <a:off x="2133600" y="1371600"/>
              <a:ext cx="1219200" cy="457200"/>
              <a:chOff x="2133600" y="1371600"/>
              <a:chExt cx="1219200" cy="457200"/>
            </a:xfrm>
          </p:grpSpPr>
          <p:sp>
            <p:nvSpPr>
              <p:cNvPr id="16" name="Rounded Rectangle 15"/>
              <p:cNvSpPr/>
              <p:nvPr/>
            </p:nvSpPr>
            <p:spPr>
              <a:xfrm>
                <a:off x="2133600" y="1371600"/>
                <a:ext cx="1219200" cy="457200"/>
              </a:xfrm>
              <a:prstGeom prst="roundRect">
                <a:avLst>
                  <a:gd name="adj" fmla="val 50000"/>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09800" y="1371600"/>
                <a:ext cx="1066800" cy="438582"/>
              </a:xfrm>
              <a:prstGeom prst="rect">
                <a:avLst/>
              </a:prstGeom>
              <a:noFill/>
              <a:effectLst>
                <a:innerShdw blurRad="114300">
                  <a:prstClr val="black"/>
                </a:innerShdw>
              </a:effectLst>
            </p:spPr>
            <p:txBody>
              <a:bodyPr wrap="square" rtlCol="0">
                <a:spAutoFit/>
              </a:bodyPr>
              <a:lstStyle/>
              <a:p>
                <a:pPr algn="ctr"/>
                <a:r>
                  <a:rPr lang="en-US" sz="1200" b="1" dirty="0" smtClean="0">
                    <a:solidFill>
                      <a:srgbClr val="FFFFFF"/>
                    </a:solidFill>
                  </a:rPr>
                  <a:t>Tier-2 sites</a:t>
                </a:r>
              </a:p>
              <a:p>
                <a:pPr algn="ctr"/>
                <a:r>
                  <a:rPr lang="en-US" sz="1050" b="1" dirty="0" smtClean="0">
                    <a:solidFill>
                      <a:srgbClr val="FFFFFF"/>
                    </a:solidFill>
                  </a:rPr>
                  <a:t>(about 150)</a:t>
                </a:r>
                <a:endParaRPr lang="en-US" sz="1050" b="1" dirty="0">
                  <a:solidFill>
                    <a:srgbClr val="FFFFFF"/>
                  </a:solidFill>
                </a:endParaRPr>
              </a:p>
            </p:txBody>
          </p:sp>
        </p:grpSp>
        <p:grpSp>
          <p:nvGrpSpPr>
            <p:cNvPr id="19" name="Group 18"/>
            <p:cNvGrpSpPr/>
            <p:nvPr/>
          </p:nvGrpSpPr>
          <p:grpSpPr>
            <a:xfrm>
              <a:off x="2156280" y="2003880"/>
              <a:ext cx="1219200" cy="457200"/>
              <a:chOff x="2156280" y="2003880"/>
              <a:chExt cx="1219200" cy="457200"/>
            </a:xfrm>
          </p:grpSpPr>
          <p:sp>
            <p:nvSpPr>
              <p:cNvPr id="15" name="Rounded Rectangle 14"/>
              <p:cNvSpPr/>
              <p:nvPr/>
            </p:nvSpPr>
            <p:spPr>
              <a:xfrm>
                <a:off x="2156280" y="2003880"/>
                <a:ext cx="1219200" cy="457200"/>
              </a:xfrm>
              <a:prstGeom prst="roundRect">
                <a:avLst>
                  <a:gd name="adj" fmla="val 50000"/>
                </a:avLst>
              </a:prstGeom>
              <a:solidFill>
                <a:srgbClr val="008000"/>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261755" y="2022902"/>
                <a:ext cx="1039091" cy="41549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200" b="1" dirty="0" smtClean="0">
                    <a:solidFill>
                      <a:srgbClr val="FFFFFF"/>
                    </a:solidFill>
                  </a:rPr>
                  <a:t>Tier-1 sites</a:t>
                </a:r>
              </a:p>
              <a:p>
                <a:pPr algn="ctr"/>
                <a:r>
                  <a:rPr lang="en-US" sz="800" b="1" dirty="0" smtClean="0">
                    <a:solidFill>
                      <a:schemeClr val="tx1"/>
                    </a:solidFill>
                  </a:rPr>
                  <a:t>- - - -</a:t>
                </a:r>
                <a:r>
                  <a:rPr lang="en-US" sz="800" b="1" dirty="0" smtClean="0">
                    <a:solidFill>
                      <a:schemeClr val="bg1"/>
                    </a:solidFill>
                  </a:rPr>
                  <a:t> 10 </a:t>
                </a:r>
                <a:r>
                  <a:rPr lang="en-US" sz="800" b="1" dirty="0" err="1" smtClean="0">
                    <a:solidFill>
                      <a:schemeClr val="bg1"/>
                    </a:solidFill>
                  </a:rPr>
                  <a:t>Gbit</a:t>
                </a:r>
                <a:r>
                  <a:rPr lang="en-US" sz="800" b="1" dirty="0" smtClean="0">
                    <a:solidFill>
                      <a:schemeClr val="bg1"/>
                    </a:solidFill>
                  </a:rPr>
                  <a:t>/s links</a:t>
                </a:r>
                <a:endParaRPr lang="en-US" sz="800" b="1" dirty="0">
                  <a:solidFill>
                    <a:schemeClr val="bg1"/>
                  </a:solidFill>
                </a:endParaRPr>
              </a:p>
            </p:txBody>
          </p:sp>
        </p:grpSp>
      </p:grpSp>
    </p:spTree>
    <p:extLst>
      <p:ext uri="{BB962C8B-B14F-4D97-AF65-F5344CB8AC3E}">
        <p14:creationId xmlns:p14="http://schemas.microsoft.com/office/powerpoint/2010/main" val="181588092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182011" y="95337"/>
            <a:ext cx="8827129" cy="940443"/>
          </a:xfrm>
        </p:spPr>
        <p:txBody>
          <a:bodyPr lIns="0" tIns="28224" rIns="0" bIns="0">
            <a:normAutofit/>
          </a:bodyPr>
          <a:lstStyle/>
          <a:p>
            <a:pPr hangingPunct="1">
              <a:tabLst>
                <a:tab pos="723900" algn="l"/>
                <a:tab pos="1447800" algn="l"/>
                <a:tab pos="2171700" algn="l"/>
                <a:tab pos="2895600" algn="l"/>
                <a:tab pos="3619500" algn="l"/>
                <a:tab pos="4343400" algn="l"/>
                <a:tab pos="5067300" algn="l"/>
                <a:tab pos="5791200" algn="l"/>
                <a:tab pos="6515100" algn="l"/>
              </a:tabLst>
            </a:pPr>
            <a:r>
              <a:rPr lang="en-GB" b="1" dirty="0" smtClean="0"/>
              <a:t>From experiment to discovery</a:t>
            </a:r>
            <a:endParaRPr lang="en-US" b="1" dirty="0" smtClean="0"/>
          </a:p>
        </p:txBody>
      </p:sp>
      <p:sp>
        <p:nvSpPr>
          <p:cNvPr id="18" name="Oval 3"/>
          <p:cNvSpPr>
            <a:spLocks noChangeArrowheads="1"/>
          </p:cNvSpPr>
          <p:nvPr/>
        </p:nvSpPr>
        <p:spPr bwMode="auto">
          <a:xfrm>
            <a:off x="381000" y="3733800"/>
            <a:ext cx="2819400" cy="1930400"/>
          </a:xfrm>
          <a:prstGeom prst="ellipse">
            <a:avLst/>
          </a:prstGeom>
          <a:solidFill>
            <a:srgbClr val="FBC5FF"/>
          </a:solidFill>
          <a:ln w="9525">
            <a:solidFill>
              <a:schemeClr val="tx1"/>
            </a:solidFill>
            <a:round/>
            <a:headEnd/>
            <a:tailEnd/>
          </a:ln>
          <a:effectLst/>
        </p:spPr>
        <p:txBody>
          <a:bodyPr wrap="none" lIns="92075" tIns="46038" rIns="92075" bIns="46038" anchor="ctr"/>
          <a:lstStyle/>
          <a:p>
            <a:pPr algn="ctr" eaLnBrk="0" hangingPunct="0">
              <a:lnSpc>
                <a:spcPct val="90000"/>
              </a:lnSpc>
            </a:pPr>
            <a:endParaRPr lang="en-US" sz="1200" dirty="0"/>
          </a:p>
          <a:p>
            <a:pPr algn="ctr" eaLnBrk="0" hangingPunct="0">
              <a:lnSpc>
                <a:spcPct val="90000"/>
              </a:lnSpc>
            </a:pPr>
            <a:r>
              <a:rPr lang="en-US" sz="1200" dirty="0" err="1" smtClean="0">
                <a:solidFill>
                  <a:srgbClr val="CC3300"/>
                </a:solidFill>
              </a:rPr>
              <a:t>generation</a:t>
            </a:r>
            <a:r>
              <a:rPr lang="en-US" sz="1200" dirty="0" err="1" smtClean="0">
                <a:solidFill>
                  <a:srgbClr val="CC3300"/>
                </a:solidFill>
                <a:sym typeface="Wingdings" pitchFamily="2" charset="2"/>
              </a:rPr>
              <a:t></a:t>
            </a:r>
            <a:r>
              <a:rPr lang="en-US" sz="1200" dirty="0" err="1" smtClean="0">
                <a:solidFill>
                  <a:srgbClr val="CC3300"/>
                </a:solidFill>
              </a:rPr>
              <a:t>simulation</a:t>
            </a:r>
            <a:r>
              <a:rPr lang="en-US" sz="1200" dirty="0" err="1" smtClean="0">
                <a:solidFill>
                  <a:srgbClr val="CC3300"/>
                </a:solidFill>
                <a:sym typeface="Wingdings" pitchFamily="2" charset="2"/>
              </a:rPr>
              <a:t>digitization</a:t>
            </a:r>
            <a:endParaRPr lang="en-US" sz="1200" dirty="0">
              <a:solidFill>
                <a:srgbClr val="CC3300"/>
              </a:solidFill>
            </a:endParaRPr>
          </a:p>
        </p:txBody>
      </p:sp>
      <p:pic>
        <p:nvPicPr>
          <p:cNvPr id="19" name="Picture 4" descr="qze2znuk[1]"/>
          <p:cNvPicPr>
            <a:picLocks noChangeAspect="1" noChangeArrowheads="1"/>
          </p:cNvPicPr>
          <p:nvPr/>
        </p:nvPicPr>
        <p:blipFill>
          <a:blip r:embed="rId3"/>
          <a:srcRect/>
          <a:stretch>
            <a:fillRect/>
          </a:stretch>
        </p:blipFill>
        <p:spPr bwMode="auto">
          <a:xfrm>
            <a:off x="1631915" y="5080580"/>
            <a:ext cx="581405" cy="466725"/>
          </a:xfrm>
          <a:prstGeom prst="rect">
            <a:avLst/>
          </a:prstGeom>
          <a:noFill/>
          <a:ln w="9525">
            <a:noFill/>
            <a:miter lim="800000"/>
            <a:headEnd/>
            <a:tailEnd/>
          </a:ln>
          <a:effectLst/>
        </p:spPr>
      </p:pic>
      <p:sp>
        <p:nvSpPr>
          <p:cNvPr id="21" name="Oval 6"/>
          <p:cNvSpPr>
            <a:spLocks noChangeArrowheads="1"/>
          </p:cNvSpPr>
          <p:nvPr/>
        </p:nvSpPr>
        <p:spPr bwMode="auto">
          <a:xfrm>
            <a:off x="2658522" y="2172734"/>
            <a:ext cx="2697328" cy="2420359"/>
          </a:xfrm>
          <a:prstGeom prst="ellipse">
            <a:avLst/>
          </a:prstGeom>
          <a:solidFill>
            <a:srgbClr val="C5FFE9"/>
          </a:solidFill>
          <a:ln w="9525">
            <a:solidFill>
              <a:schemeClr val="tx1"/>
            </a:solidFill>
            <a:round/>
            <a:headEnd/>
            <a:tailEnd/>
          </a:ln>
          <a:effectLst/>
        </p:spPr>
        <p:txBody>
          <a:bodyPr wrap="none" lIns="92075" tIns="46038" rIns="92075" bIns="46038" anchor="ctr"/>
          <a:lstStyle/>
          <a:p>
            <a:pPr algn="ctr" eaLnBrk="0" hangingPunct="0">
              <a:lnSpc>
                <a:spcPct val="90000"/>
              </a:lnSpc>
            </a:pPr>
            <a:endParaRPr lang="en-US" sz="1400" dirty="0" smtClean="0">
              <a:solidFill>
                <a:srgbClr val="CC3300"/>
              </a:solidFill>
            </a:endParaRPr>
          </a:p>
          <a:p>
            <a:pPr algn="ctr" eaLnBrk="0" hangingPunct="0">
              <a:lnSpc>
                <a:spcPct val="90000"/>
              </a:lnSpc>
            </a:pPr>
            <a:endParaRPr lang="en-US" sz="1400" dirty="0">
              <a:solidFill>
                <a:srgbClr val="CC3300"/>
              </a:solidFill>
            </a:endParaRPr>
          </a:p>
          <a:p>
            <a:pPr algn="ctr" eaLnBrk="0" hangingPunct="0">
              <a:lnSpc>
                <a:spcPct val="90000"/>
              </a:lnSpc>
            </a:pPr>
            <a:endParaRPr lang="en-US" sz="1600" b="1" dirty="0" smtClean="0">
              <a:solidFill>
                <a:srgbClr val="CC3300"/>
              </a:solidFill>
            </a:endParaRPr>
          </a:p>
          <a:p>
            <a:pPr eaLnBrk="0" hangingPunct="0">
              <a:lnSpc>
                <a:spcPct val="90000"/>
              </a:lnSpc>
            </a:pPr>
            <a:r>
              <a:rPr lang="en-US" sz="1600" b="1" dirty="0" smtClean="0">
                <a:solidFill>
                  <a:srgbClr val="CC3300"/>
                </a:solidFill>
              </a:rPr>
              <a:t>reconstruction</a:t>
            </a:r>
            <a:endParaRPr lang="en-US" sz="1600" b="1" dirty="0">
              <a:solidFill>
                <a:srgbClr val="CC3300"/>
              </a:solidFill>
            </a:endParaRPr>
          </a:p>
          <a:p>
            <a:pPr algn="ctr" eaLnBrk="0" hangingPunct="0">
              <a:lnSpc>
                <a:spcPct val="90000"/>
              </a:lnSpc>
            </a:pPr>
            <a:endParaRPr lang="en-US" sz="1400" i="1" dirty="0">
              <a:solidFill>
                <a:schemeClr val="bg1"/>
              </a:solidFill>
              <a:latin typeface="Times New Roman" pitchFamily="16" charset="0"/>
            </a:endParaRPr>
          </a:p>
          <a:p>
            <a:pPr algn="ctr" eaLnBrk="0" hangingPunct="0">
              <a:lnSpc>
                <a:spcPct val="90000"/>
              </a:lnSpc>
            </a:pPr>
            <a:endParaRPr lang="en-US" sz="1400" i="1" dirty="0">
              <a:solidFill>
                <a:schemeClr val="bg1"/>
              </a:solidFill>
              <a:latin typeface="Times New Roman" pitchFamily="16" charset="0"/>
            </a:endParaRPr>
          </a:p>
          <a:p>
            <a:pPr algn="ctr" eaLnBrk="0" hangingPunct="0">
              <a:lnSpc>
                <a:spcPct val="90000"/>
              </a:lnSpc>
            </a:pPr>
            <a:endParaRPr lang="en-US" sz="1400" i="1" dirty="0">
              <a:solidFill>
                <a:schemeClr val="bg1"/>
              </a:solidFill>
              <a:latin typeface="Times New Roman" pitchFamily="16" charset="0"/>
            </a:endParaRPr>
          </a:p>
          <a:p>
            <a:pPr algn="ctr" eaLnBrk="0" hangingPunct="0">
              <a:lnSpc>
                <a:spcPct val="90000"/>
              </a:lnSpc>
            </a:pPr>
            <a:endParaRPr lang="en-US" sz="1400" i="1" dirty="0">
              <a:solidFill>
                <a:schemeClr val="bg1"/>
              </a:solidFill>
              <a:latin typeface="Times New Roman" pitchFamily="16" charset="0"/>
            </a:endParaRPr>
          </a:p>
        </p:txBody>
      </p:sp>
      <p:sp>
        <p:nvSpPr>
          <p:cNvPr id="22" name="Oval 7"/>
          <p:cNvSpPr>
            <a:spLocks noChangeArrowheads="1"/>
          </p:cNvSpPr>
          <p:nvPr/>
        </p:nvSpPr>
        <p:spPr bwMode="auto">
          <a:xfrm>
            <a:off x="5305301" y="1295401"/>
            <a:ext cx="3835474" cy="3826281"/>
          </a:xfrm>
          <a:prstGeom prst="ellipse">
            <a:avLst/>
          </a:prstGeom>
          <a:solidFill>
            <a:srgbClr val="D0FFC5"/>
          </a:solidFill>
          <a:ln w="9525">
            <a:solidFill>
              <a:schemeClr val="tx1"/>
            </a:solidFill>
            <a:round/>
            <a:headEnd/>
            <a:tailEnd/>
          </a:ln>
          <a:effectLst/>
        </p:spPr>
        <p:txBody>
          <a:bodyPr wrap="none" lIns="92075" tIns="46038" rIns="92075" bIns="46038" anchor="ctr"/>
          <a:lstStyle/>
          <a:p>
            <a:pPr algn="ctr" eaLnBrk="0" hangingPunct="0">
              <a:lnSpc>
                <a:spcPct val="90000"/>
              </a:lnSpc>
            </a:pPr>
            <a:r>
              <a:rPr lang="en-US" sz="2400" dirty="0">
                <a:solidFill>
                  <a:srgbClr val="CC3300"/>
                </a:solidFill>
              </a:rPr>
              <a:t> </a:t>
            </a:r>
            <a:r>
              <a:rPr lang="en-US" sz="2400" dirty="0" smtClean="0">
                <a:solidFill>
                  <a:srgbClr val="CC3300"/>
                </a:solidFill>
              </a:rPr>
              <a:t>                          </a:t>
            </a:r>
            <a:r>
              <a:rPr lang="en-US" sz="2400" b="1" dirty="0" smtClean="0">
                <a:solidFill>
                  <a:srgbClr val="CC3300"/>
                </a:solidFill>
              </a:rPr>
              <a:t>analysis</a:t>
            </a:r>
          </a:p>
          <a:p>
            <a:pPr algn="ctr" eaLnBrk="0" hangingPunct="0">
              <a:lnSpc>
                <a:spcPct val="90000"/>
              </a:lnSpc>
            </a:pPr>
            <a:endParaRPr lang="en-US" sz="2400" dirty="0">
              <a:solidFill>
                <a:srgbClr val="CC3300"/>
              </a:solidFill>
            </a:endParaRPr>
          </a:p>
          <a:p>
            <a:pPr algn="ctr" eaLnBrk="0" hangingPunct="0">
              <a:lnSpc>
                <a:spcPct val="90000"/>
              </a:lnSpc>
            </a:pPr>
            <a:r>
              <a:rPr lang="en-US" sz="2400" dirty="0" smtClean="0">
                <a:solidFill>
                  <a:schemeClr val="bg1"/>
                </a:solidFill>
              </a:rPr>
              <a:t>                             </a:t>
            </a:r>
            <a:endParaRPr lang="en-US" sz="2400" dirty="0">
              <a:solidFill>
                <a:schemeClr val="bg1"/>
              </a:solidFill>
            </a:endParaRPr>
          </a:p>
          <a:p>
            <a:pPr algn="ctr" eaLnBrk="0" hangingPunct="0">
              <a:lnSpc>
                <a:spcPct val="90000"/>
              </a:lnSpc>
            </a:pPr>
            <a:endParaRPr lang="en-US" sz="2400" dirty="0">
              <a:solidFill>
                <a:schemeClr val="bg1"/>
              </a:solidFill>
            </a:endParaRPr>
          </a:p>
        </p:txBody>
      </p:sp>
      <p:sp>
        <p:nvSpPr>
          <p:cNvPr id="23" name="AutoShape 8"/>
          <p:cNvSpPr>
            <a:spLocks noChangeArrowheads="1"/>
          </p:cNvSpPr>
          <p:nvPr/>
        </p:nvSpPr>
        <p:spPr bwMode="auto">
          <a:xfrm>
            <a:off x="6324601" y="2742461"/>
            <a:ext cx="405799" cy="273051"/>
          </a:xfrm>
          <a:prstGeom prst="can">
            <a:avLst>
              <a:gd name="adj" fmla="val 25000"/>
            </a:avLst>
          </a:prstGeom>
          <a:solidFill>
            <a:srgbClr val="7030A0"/>
          </a:solidFill>
          <a:ln w="9525">
            <a:solidFill>
              <a:schemeClr val="tx1"/>
            </a:solidFill>
            <a:round/>
            <a:headEnd/>
            <a:tailEnd/>
          </a:ln>
          <a:effectLst/>
        </p:spPr>
        <p:txBody>
          <a:bodyPr wrap="none" lIns="92075" tIns="46038" rIns="92075" bIns="46038" anchor="ctr"/>
          <a:lstStyle/>
          <a:p>
            <a:endParaRPr lang="en-US"/>
          </a:p>
        </p:txBody>
      </p:sp>
      <p:sp>
        <p:nvSpPr>
          <p:cNvPr id="24" name="Rectangle 9"/>
          <p:cNvSpPr>
            <a:spLocks noChangeArrowheads="1"/>
          </p:cNvSpPr>
          <p:nvPr/>
        </p:nvSpPr>
        <p:spPr bwMode="auto">
          <a:xfrm>
            <a:off x="5867401" y="3948725"/>
            <a:ext cx="1547653" cy="600807"/>
          </a:xfrm>
          <a:prstGeom prst="rect">
            <a:avLst/>
          </a:prstGeom>
          <a:noFill/>
          <a:ln w="9525">
            <a:noFill/>
            <a:miter lim="800000"/>
            <a:headEnd/>
            <a:tailEnd/>
          </a:ln>
          <a:effectLst/>
        </p:spPr>
        <p:txBody>
          <a:bodyPr wrap="square" lIns="92075" tIns="46038" rIns="92075" bIns="46038">
            <a:spAutoFit/>
          </a:bodyPr>
          <a:lstStyle/>
          <a:p>
            <a:pPr eaLnBrk="0" hangingPunct="0"/>
            <a:r>
              <a:rPr lang="en-GB" sz="1100" i="1" dirty="0"/>
              <a:t>interactive</a:t>
            </a:r>
          </a:p>
          <a:p>
            <a:pPr eaLnBrk="0" hangingPunct="0"/>
            <a:r>
              <a:rPr lang="en-GB" sz="1100" i="1" dirty="0"/>
              <a:t>p</a:t>
            </a:r>
            <a:r>
              <a:rPr lang="en-GB" sz="1100" i="1" dirty="0" smtClean="0"/>
              <a:t>hysics analysis  </a:t>
            </a:r>
          </a:p>
          <a:p>
            <a:pPr eaLnBrk="0" hangingPunct="0"/>
            <a:r>
              <a:rPr lang="en-GB" sz="1100" i="1" dirty="0" smtClean="0"/>
              <a:t>(thousands of users!)</a:t>
            </a:r>
            <a:endParaRPr lang="en-GB" sz="1100" i="1" dirty="0"/>
          </a:p>
        </p:txBody>
      </p:sp>
      <p:sp>
        <p:nvSpPr>
          <p:cNvPr id="25" name="AutoShape 10"/>
          <p:cNvSpPr>
            <a:spLocks noChangeArrowheads="1"/>
          </p:cNvSpPr>
          <p:nvPr/>
        </p:nvSpPr>
        <p:spPr bwMode="auto">
          <a:xfrm>
            <a:off x="7079069" y="1395100"/>
            <a:ext cx="1161587" cy="781872"/>
          </a:xfrm>
          <a:prstGeom prst="roundRect">
            <a:avLst>
              <a:gd name="adj" fmla="val 12495"/>
            </a:avLst>
          </a:prstGeom>
          <a:solidFill>
            <a:srgbClr val="FFCCFF"/>
          </a:solidFill>
          <a:ln w="12700">
            <a:solidFill>
              <a:schemeClr val="tx1"/>
            </a:solidFill>
            <a:round/>
            <a:headEnd/>
            <a:tailEnd/>
          </a:ln>
          <a:effectLst>
            <a:outerShdw dist="107763" dir="2700000" algn="ctr" rotWithShape="0">
              <a:schemeClr val="bg2"/>
            </a:outerShdw>
          </a:effectLst>
        </p:spPr>
        <p:txBody>
          <a:bodyPr wrap="none" lIns="92075" tIns="46038" rIns="92075" bIns="46038" anchor="ctr"/>
          <a:lstStyle/>
          <a:p>
            <a:pPr algn="ctr" eaLnBrk="0" hangingPunct="0"/>
            <a:r>
              <a:rPr lang="en-GB" sz="1400" b="1" dirty="0" smtClean="0"/>
              <a:t>event</a:t>
            </a:r>
            <a:endParaRPr lang="en-GB" sz="1400" b="1" dirty="0"/>
          </a:p>
          <a:p>
            <a:pPr algn="ctr" eaLnBrk="0" hangingPunct="0"/>
            <a:r>
              <a:rPr lang="en-GB" sz="1400" b="1" dirty="0"/>
              <a:t>analysis</a:t>
            </a:r>
          </a:p>
        </p:txBody>
      </p:sp>
      <p:grpSp>
        <p:nvGrpSpPr>
          <p:cNvPr id="26" name="Group 13"/>
          <p:cNvGrpSpPr>
            <a:grpSpLocks/>
          </p:cNvGrpSpPr>
          <p:nvPr/>
        </p:nvGrpSpPr>
        <p:grpSpPr bwMode="auto">
          <a:xfrm>
            <a:off x="3810001" y="3719504"/>
            <a:ext cx="867709" cy="623896"/>
            <a:chOff x="2633" y="1558"/>
            <a:chExt cx="660" cy="568"/>
          </a:xfrm>
        </p:grpSpPr>
        <p:sp>
          <p:nvSpPr>
            <p:cNvPr id="27" name="Oval 14"/>
            <p:cNvSpPr>
              <a:spLocks noChangeArrowheads="1"/>
            </p:cNvSpPr>
            <p:nvPr/>
          </p:nvSpPr>
          <p:spPr bwMode="auto">
            <a:xfrm>
              <a:off x="2637" y="1765"/>
              <a:ext cx="364" cy="73"/>
            </a:xfrm>
            <a:prstGeom prst="ellipse">
              <a:avLst/>
            </a:prstGeom>
            <a:solidFill>
              <a:srgbClr val="FFBC79"/>
            </a:solidFill>
            <a:ln w="12700">
              <a:solidFill>
                <a:schemeClr val="tx1"/>
              </a:solidFill>
              <a:round/>
              <a:headEnd/>
              <a:tailEnd/>
            </a:ln>
            <a:effectLst/>
          </p:spPr>
          <p:txBody>
            <a:bodyPr wrap="none" anchor="ctr"/>
            <a:lstStyle/>
            <a:p>
              <a:endParaRPr lang="en-US"/>
            </a:p>
          </p:txBody>
        </p:sp>
        <p:sp>
          <p:nvSpPr>
            <p:cNvPr id="28" name="Line 15"/>
            <p:cNvSpPr>
              <a:spLocks noChangeShapeType="1"/>
            </p:cNvSpPr>
            <p:nvPr/>
          </p:nvSpPr>
          <p:spPr bwMode="auto">
            <a:xfrm>
              <a:off x="2633" y="1589"/>
              <a:ext cx="0" cy="21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9" name="Line 16"/>
            <p:cNvSpPr>
              <a:spLocks noChangeShapeType="1"/>
            </p:cNvSpPr>
            <p:nvPr/>
          </p:nvSpPr>
          <p:spPr bwMode="auto">
            <a:xfrm>
              <a:off x="3005" y="1600"/>
              <a:ext cx="0" cy="196"/>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30" name="Rectangle 17"/>
            <p:cNvSpPr>
              <a:spLocks noChangeArrowheads="1"/>
            </p:cNvSpPr>
            <p:nvPr/>
          </p:nvSpPr>
          <p:spPr bwMode="auto">
            <a:xfrm>
              <a:off x="2643" y="1586"/>
              <a:ext cx="348" cy="216"/>
            </a:xfrm>
            <a:prstGeom prst="rect">
              <a:avLst/>
            </a:prstGeom>
            <a:solidFill>
              <a:srgbClr val="FFBC79"/>
            </a:solidFill>
            <a:ln w="9525">
              <a:noFill/>
              <a:miter lim="800000"/>
              <a:headEnd/>
              <a:tailEnd/>
            </a:ln>
            <a:effectLst/>
          </p:spPr>
          <p:txBody>
            <a:bodyPr wrap="none" anchor="ctr"/>
            <a:lstStyle/>
            <a:p>
              <a:endParaRPr lang="en-US"/>
            </a:p>
          </p:txBody>
        </p:sp>
        <p:sp>
          <p:nvSpPr>
            <p:cNvPr id="31" name="Oval 18"/>
            <p:cNvSpPr>
              <a:spLocks noChangeArrowheads="1"/>
            </p:cNvSpPr>
            <p:nvPr/>
          </p:nvSpPr>
          <p:spPr bwMode="auto">
            <a:xfrm>
              <a:off x="2637" y="1558"/>
              <a:ext cx="364" cy="73"/>
            </a:xfrm>
            <a:prstGeom prst="ellipse">
              <a:avLst/>
            </a:prstGeom>
            <a:solidFill>
              <a:srgbClr val="FFBC79"/>
            </a:solidFill>
            <a:ln w="12700">
              <a:solidFill>
                <a:schemeClr val="tx1"/>
              </a:solidFill>
              <a:round/>
              <a:headEnd/>
              <a:tailEnd/>
            </a:ln>
            <a:effectLst/>
          </p:spPr>
          <p:txBody>
            <a:bodyPr wrap="none" anchor="ctr"/>
            <a:lstStyle/>
            <a:p>
              <a:endParaRPr lang="en-US"/>
            </a:p>
          </p:txBody>
        </p:sp>
        <p:sp>
          <p:nvSpPr>
            <p:cNvPr id="32" name="Oval 19"/>
            <p:cNvSpPr>
              <a:spLocks noChangeArrowheads="1"/>
            </p:cNvSpPr>
            <p:nvPr/>
          </p:nvSpPr>
          <p:spPr bwMode="auto">
            <a:xfrm>
              <a:off x="2733" y="1861"/>
              <a:ext cx="364" cy="73"/>
            </a:xfrm>
            <a:prstGeom prst="ellipse">
              <a:avLst/>
            </a:prstGeom>
            <a:solidFill>
              <a:srgbClr val="FFBC79"/>
            </a:solidFill>
            <a:ln w="12700">
              <a:solidFill>
                <a:schemeClr val="tx1"/>
              </a:solidFill>
              <a:round/>
              <a:headEnd/>
              <a:tailEnd/>
            </a:ln>
            <a:effectLst/>
          </p:spPr>
          <p:txBody>
            <a:bodyPr wrap="none" anchor="ctr"/>
            <a:lstStyle/>
            <a:p>
              <a:endParaRPr lang="en-US"/>
            </a:p>
          </p:txBody>
        </p:sp>
        <p:sp>
          <p:nvSpPr>
            <p:cNvPr id="33" name="Line 20"/>
            <p:cNvSpPr>
              <a:spLocks noChangeShapeType="1"/>
            </p:cNvSpPr>
            <p:nvPr/>
          </p:nvSpPr>
          <p:spPr bwMode="auto">
            <a:xfrm>
              <a:off x="2729" y="1685"/>
              <a:ext cx="0" cy="21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34" name="Line 21"/>
            <p:cNvSpPr>
              <a:spLocks noChangeShapeType="1"/>
            </p:cNvSpPr>
            <p:nvPr/>
          </p:nvSpPr>
          <p:spPr bwMode="auto">
            <a:xfrm>
              <a:off x="3101" y="1696"/>
              <a:ext cx="0" cy="196"/>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35" name="Rectangle 22"/>
            <p:cNvSpPr>
              <a:spLocks noChangeArrowheads="1"/>
            </p:cNvSpPr>
            <p:nvPr/>
          </p:nvSpPr>
          <p:spPr bwMode="auto">
            <a:xfrm>
              <a:off x="2739" y="1682"/>
              <a:ext cx="348" cy="216"/>
            </a:xfrm>
            <a:prstGeom prst="rect">
              <a:avLst/>
            </a:prstGeom>
            <a:solidFill>
              <a:srgbClr val="FFBC79"/>
            </a:solidFill>
            <a:ln w="9525">
              <a:noFill/>
              <a:miter lim="800000"/>
              <a:headEnd/>
              <a:tailEnd/>
            </a:ln>
            <a:effectLst/>
          </p:spPr>
          <p:txBody>
            <a:bodyPr wrap="none" anchor="ctr"/>
            <a:lstStyle/>
            <a:p>
              <a:endParaRPr lang="en-US"/>
            </a:p>
          </p:txBody>
        </p:sp>
        <p:sp>
          <p:nvSpPr>
            <p:cNvPr id="36" name="Oval 23"/>
            <p:cNvSpPr>
              <a:spLocks noChangeArrowheads="1"/>
            </p:cNvSpPr>
            <p:nvPr/>
          </p:nvSpPr>
          <p:spPr bwMode="auto">
            <a:xfrm>
              <a:off x="2733" y="1654"/>
              <a:ext cx="364" cy="73"/>
            </a:xfrm>
            <a:prstGeom prst="ellipse">
              <a:avLst/>
            </a:prstGeom>
            <a:solidFill>
              <a:srgbClr val="FFBC79"/>
            </a:solidFill>
            <a:ln w="12700">
              <a:solidFill>
                <a:schemeClr val="tx1"/>
              </a:solidFill>
              <a:round/>
              <a:headEnd/>
              <a:tailEnd/>
            </a:ln>
            <a:effectLst/>
          </p:spPr>
          <p:txBody>
            <a:bodyPr wrap="none" anchor="ctr"/>
            <a:lstStyle/>
            <a:p>
              <a:endParaRPr lang="en-US"/>
            </a:p>
          </p:txBody>
        </p:sp>
        <p:sp>
          <p:nvSpPr>
            <p:cNvPr id="37" name="Oval 24"/>
            <p:cNvSpPr>
              <a:spLocks noChangeArrowheads="1"/>
            </p:cNvSpPr>
            <p:nvPr/>
          </p:nvSpPr>
          <p:spPr bwMode="auto">
            <a:xfrm>
              <a:off x="2829" y="1957"/>
              <a:ext cx="364" cy="73"/>
            </a:xfrm>
            <a:prstGeom prst="ellipse">
              <a:avLst/>
            </a:prstGeom>
            <a:solidFill>
              <a:srgbClr val="FFBC79"/>
            </a:solidFill>
            <a:ln w="12700">
              <a:solidFill>
                <a:schemeClr val="tx1"/>
              </a:solidFill>
              <a:round/>
              <a:headEnd/>
              <a:tailEnd/>
            </a:ln>
            <a:effectLst/>
          </p:spPr>
          <p:txBody>
            <a:bodyPr wrap="none" anchor="ctr"/>
            <a:lstStyle/>
            <a:p>
              <a:endParaRPr lang="en-US"/>
            </a:p>
          </p:txBody>
        </p:sp>
        <p:sp>
          <p:nvSpPr>
            <p:cNvPr id="38" name="Line 25"/>
            <p:cNvSpPr>
              <a:spLocks noChangeShapeType="1"/>
            </p:cNvSpPr>
            <p:nvPr/>
          </p:nvSpPr>
          <p:spPr bwMode="auto">
            <a:xfrm>
              <a:off x="2825" y="1781"/>
              <a:ext cx="0" cy="21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39" name="Line 26"/>
            <p:cNvSpPr>
              <a:spLocks noChangeShapeType="1"/>
            </p:cNvSpPr>
            <p:nvPr/>
          </p:nvSpPr>
          <p:spPr bwMode="auto">
            <a:xfrm>
              <a:off x="3197" y="1792"/>
              <a:ext cx="0" cy="196"/>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40" name="Rectangle 27"/>
            <p:cNvSpPr>
              <a:spLocks noChangeArrowheads="1"/>
            </p:cNvSpPr>
            <p:nvPr/>
          </p:nvSpPr>
          <p:spPr bwMode="auto">
            <a:xfrm>
              <a:off x="2835" y="1778"/>
              <a:ext cx="348" cy="216"/>
            </a:xfrm>
            <a:prstGeom prst="rect">
              <a:avLst/>
            </a:prstGeom>
            <a:solidFill>
              <a:srgbClr val="FFBC79"/>
            </a:solidFill>
            <a:ln w="9525">
              <a:noFill/>
              <a:miter lim="800000"/>
              <a:headEnd/>
              <a:tailEnd/>
            </a:ln>
            <a:effectLst/>
          </p:spPr>
          <p:txBody>
            <a:bodyPr wrap="none" anchor="ctr"/>
            <a:lstStyle/>
            <a:p>
              <a:endParaRPr lang="en-US"/>
            </a:p>
          </p:txBody>
        </p:sp>
        <p:sp>
          <p:nvSpPr>
            <p:cNvPr id="41" name="Oval 28"/>
            <p:cNvSpPr>
              <a:spLocks noChangeArrowheads="1"/>
            </p:cNvSpPr>
            <p:nvPr/>
          </p:nvSpPr>
          <p:spPr bwMode="auto">
            <a:xfrm>
              <a:off x="2829" y="1750"/>
              <a:ext cx="364" cy="73"/>
            </a:xfrm>
            <a:prstGeom prst="ellipse">
              <a:avLst/>
            </a:prstGeom>
            <a:solidFill>
              <a:srgbClr val="FFBC79"/>
            </a:solidFill>
            <a:ln w="12700">
              <a:solidFill>
                <a:schemeClr val="tx1"/>
              </a:solidFill>
              <a:round/>
              <a:headEnd/>
              <a:tailEnd/>
            </a:ln>
            <a:effectLst/>
          </p:spPr>
          <p:txBody>
            <a:bodyPr wrap="none" anchor="ctr"/>
            <a:lstStyle/>
            <a:p>
              <a:endParaRPr lang="en-US"/>
            </a:p>
          </p:txBody>
        </p:sp>
        <p:sp>
          <p:nvSpPr>
            <p:cNvPr id="42" name="Oval 29"/>
            <p:cNvSpPr>
              <a:spLocks noChangeArrowheads="1"/>
            </p:cNvSpPr>
            <p:nvPr/>
          </p:nvSpPr>
          <p:spPr bwMode="auto">
            <a:xfrm>
              <a:off x="2925" y="2053"/>
              <a:ext cx="364" cy="73"/>
            </a:xfrm>
            <a:prstGeom prst="ellipse">
              <a:avLst/>
            </a:prstGeom>
            <a:solidFill>
              <a:srgbClr val="FFBC79"/>
            </a:solidFill>
            <a:ln w="12700">
              <a:solidFill>
                <a:schemeClr val="tx1"/>
              </a:solidFill>
              <a:round/>
              <a:headEnd/>
              <a:tailEnd/>
            </a:ln>
            <a:effectLst/>
          </p:spPr>
          <p:txBody>
            <a:bodyPr wrap="none" anchor="ctr"/>
            <a:lstStyle/>
            <a:p>
              <a:endParaRPr lang="en-US"/>
            </a:p>
          </p:txBody>
        </p:sp>
        <p:sp>
          <p:nvSpPr>
            <p:cNvPr id="43" name="Line 30"/>
            <p:cNvSpPr>
              <a:spLocks noChangeShapeType="1"/>
            </p:cNvSpPr>
            <p:nvPr/>
          </p:nvSpPr>
          <p:spPr bwMode="auto">
            <a:xfrm>
              <a:off x="2921" y="1877"/>
              <a:ext cx="0" cy="21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44" name="Line 31"/>
            <p:cNvSpPr>
              <a:spLocks noChangeShapeType="1"/>
            </p:cNvSpPr>
            <p:nvPr/>
          </p:nvSpPr>
          <p:spPr bwMode="auto">
            <a:xfrm>
              <a:off x="3293" y="1888"/>
              <a:ext cx="0" cy="196"/>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45" name="Rectangle 32"/>
            <p:cNvSpPr>
              <a:spLocks noChangeArrowheads="1"/>
            </p:cNvSpPr>
            <p:nvPr/>
          </p:nvSpPr>
          <p:spPr bwMode="auto">
            <a:xfrm>
              <a:off x="2931" y="1874"/>
              <a:ext cx="348" cy="216"/>
            </a:xfrm>
            <a:prstGeom prst="rect">
              <a:avLst/>
            </a:prstGeom>
            <a:solidFill>
              <a:srgbClr val="FFBC79"/>
            </a:solidFill>
            <a:ln w="9525">
              <a:noFill/>
              <a:miter lim="800000"/>
              <a:headEnd/>
              <a:tailEnd/>
            </a:ln>
            <a:effectLst/>
          </p:spPr>
          <p:txBody>
            <a:bodyPr wrap="none" anchor="ctr"/>
            <a:lstStyle/>
            <a:p>
              <a:endParaRPr lang="en-US"/>
            </a:p>
          </p:txBody>
        </p:sp>
        <p:sp>
          <p:nvSpPr>
            <p:cNvPr id="46" name="Oval 33"/>
            <p:cNvSpPr>
              <a:spLocks noChangeArrowheads="1"/>
            </p:cNvSpPr>
            <p:nvPr/>
          </p:nvSpPr>
          <p:spPr bwMode="auto">
            <a:xfrm>
              <a:off x="2925" y="1846"/>
              <a:ext cx="364" cy="73"/>
            </a:xfrm>
            <a:prstGeom prst="ellipse">
              <a:avLst/>
            </a:prstGeom>
            <a:solidFill>
              <a:srgbClr val="FFBC79"/>
            </a:solidFill>
            <a:ln w="12700">
              <a:solidFill>
                <a:schemeClr val="tx1"/>
              </a:solidFill>
              <a:round/>
              <a:headEnd/>
              <a:tailEnd/>
            </a:ln>
            <a:effectLst/>
          </p:spPr>
          <p:txBody>
            <a:bodyPr wrap="none" anchor="ctr"/>
            <a:lstStyle/>
            <a:p>
              <a:endParaRPr lang="en-US"/>
            </a:p>
          </p:txBody>
        </p:sp>
      </p:grpSp>
      <p:sp>
        <p:nvSpPr>
          <p:cNvPr id="61" name="Rectangle 50"/>
          <p:cNvSpPr>
            <a:spLocks noChangeArrowheads="1"/>
          </p:cNvSpPr>
          <p:nvPr/>
        </p:nvSpPr>
        <p:spPr bwMode="auto">
          <a:xfrm>
            <a:off x="685801" y="2754013"/>
            <a:ext cx="809517" cy="277641"/>
          </a:xfrm>
          <a:prstGeom prst="rect">
            <a:avLst/>
          </a:prstGeom>
          <a:noFill/>
          <a:ln w="9525">
            <a:noFill/>
            <a:miter lim="800000"/>
            <a:headEnd/>
            <a:tailEnd/>
          </a:ln>
          <a:effectLst/>
        </p:spPr>
        <p:txBody>
          <a:bodyPr wrap="none" lIns="92075" tIns="46038" rIns="92075" bIns="46038">
            <a:spAutoFit/>
          </a:bodyPr>
          <a:lstStyle/>
          <a:p>
            <a:pPr eaLnBrk="0" hangingPunct="0"/>
            <a:r>
              <a:rPr lang="en-GB" sz="1200" b="1" dirty="0"/>
              <a:t>r</a:t>
            </a:r>
            <a:r>
              <a:rPr lang="en-GB" sz="1200" b="1" dirty="0" smtClean="0"/>
              <a:t>aw data</a:t>
            </a:r>
            <a:endParaRPr lang="en-GB" sz="1200" b="1" dirty="0"/>
          </a:p>
        </p:txBody>
      </p:sp>
      <p:sp>
        <p:nvSpPr>
          <p:cNvPr id="64" name="AutoShape 55"/>
          <p:cNvSpPr>
            <a:spLocks noChangeArrowheads="1"/>
          </p:cNvSpPr>
          <p:nvPr/>
        </p:nvSpPr>
        <p:spPr bwMode="auto">
          <a:xfrm>
            <a:off x="3577538" y="2187722"/>
            <a:ext cx="1375463" cy="750791"/>
          </a:xfrm>
          <a:prstGeom prst="roundRect">
            <a:avLst>
              <a:gd name="adj" fmla="val 12495"/>
            </a:avLst>
          </a:prstGeom>
          <a:solidFill>
            <a:srgbClr val="FFFFCC"/>
          </a:solidFill>
          <a:ln w="12700">
            <a:solidFill>
              <a:schemeClr val="tx1"/>
            </a:solidFill>
            <a:round/>
            <a:headEnd/>
            <a:tailEnd/>
          </a:ln>
          <a:effectLst>
            <a:outerShdw dist="107763" dir="2700000" algn="ctr" rotWithShape="0">
              <a:schemeClr val="bg2"/>
            </a:outerShdw>
          </a:effectLst>
        </p:spPr>
        <p:txBody>
          <a:bodyPr wrap="none" lIns="92075" tIns="46038" rIns="92075" bIns="46038" anchor="ctr"/>
          <a:lstStyle/>
          <a:p>
            <a:pPr algn="ctr" eaLnBrk="0" hangingPunct="0"/>
            <a:r>
              <a:rPr lang="en-GB" sz="1400" b="1" dirty="0"/>
              <a:t>event</a:t>
            </a:r>
          </a:p>
          <a:p>
            <a:pPr algn="ctr" eaLnBrk="0" hangingPunct="0"/>
            <a:r>
              <a:rPr lang="en-GB" sz="1400" b="1" dirty="0" smtClean="0"/>
              <a:t>reconstruction</a:t>
            </a:r>
            <a:endParaRPr lang="en-GB" sz="1400" b="1" dirty="0"/>
          </a:p>
        </p:txBody>
      </p:sp>
      <p:sp>
        <p:nvSpPr>
          <p:cNvPr id="71" name="Arc 66"/>
          <p:cNvSpPr>
            <a:spLocks/>
          </p:cNvSpPr>
          <p:nvPr/>
        </p:nvSpPr>
        <p:spPr bwMode="auto">
          <a:xfrm>
            <a:off x="7296125" y="2936130"/>
            <a:ext cx="1847875" cy="628676"/>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72" name="Rectangle 67"/>
          <p:cNvSpPr>
            <a:spLocks noChangeArrowheads="1"/>
          </p:cNvSpPr>
          <p:nvPr/>
        </p:nvSpPr>
        <p:spPr bwMode="auto">
          <a:xfrm>
            <a:off x="5466010" y="2142429"/>
            <a:ext cx="2001591" cy="431529"/>
          </a:xfrm>
          <a:prstGeom prst="rect">
            <a:avLst/>
          </a:prstGeom>
          <a:noFill/>
          <a:ln w="9525">
            <a:noFill/>
            <a:miter lim="800000"/>
            <a:headEnd/>
            <a:tailEnd/>
          </a:ln>
          <a:effectLst/>
        </p:spPr>
        <p:txBody>
          <a:bodyPr wrap="square" lIns="92075" tIns="46038" rIns="92075" bIns="46038">
            <a:spAutoFit/>
          </a:bodyPr>
          <a:lstStyle/>
          <a:p>
            <a:pPr algn="ctr" eaLnBrk="0" hangingPunct="0"/>
            <a:r>
              <a:rPr lang="en-GB" sz="1100" b="1" dirty="0"/>
              <a:t>analysis objects</a:t>
            </a:r>
          </a:p>
          <a:p>
            <a:pPr algn="ctr" eaLnBrk="0" hangingPunct="0"/>
            <a:r>
              <a:rPr lang="en-GB" sz="1100" dirty="0"/>
              <a:t>(extracted </a:t>
            </a:r>
            <a:r>
              <a:rPr lang="en-GB" sz="1100" dirty="0" smtClean="0"/>
              <a:t>per </a:t>
            </a:r>
            <a:r>
              <a:rPr lang="en-GB" sz="1100" dirty="0"/>
              <a:t>physics topic)</a:t>
            </a:r>
          </a:p>
        </p:txBody>
      </p:sp>
      <p:sp>
        <p:nvSpPr>
          <p:cNvPr id="76" name="AutoShape 103"/>
          <p:cNvSpPr>
            <a:spLocks noChangeArrowheads="1"/>
          </p:cNvSpPr>
          <p:nvPr/>
        </p:nvSpPr>
        <p:spPr bwMode="auto">
          <a:xfrm>
            <a:off x="6299802" y="3255443"/>
            <a:ext cx="405799" cy="273051"/>
          </a:xfrm>
          <a:prstGeom prst="can">
            <a:avLst>
              <a:gd name="adj" fmla="val 25000"/>
            </a:avLst>
          </a:prstGeom>
          <a:solidFill>
            <a:srgbClr val="0070C0"/>
          </a:solidFill>
          <a:ln w="9525">
            <a:solidFill>
              <a:schemeClr val="tx1"/>
            </a:solidFill>
            <a:round/>
            <a:headEnd/>
            <a:tailEnd/>
          </a:ln>
          <a:effectLst/>
        </p:spPr>
        <p:txBody>
          <a:bodyPr wrap="none" lIns="92075" tIns="46038" rIns="92075" bIns="46038" anchor="ctr"/>
          <a:lstStyle/>
          <a:p>
            <a:endParaRPr lang="en-US"/>
          </a:p>
        </p:txBody>
      </p:sp>
      <p:sp>
        <p:nvSpPr>
          <p:cNvPr id="77" name="AutoShape 104"/>
          <p:cNvSpPr>
            <a:spLocks noChangeArrowheads="1"/>
          </p:cNvSpPr>
          <p:nvPr/>
        </p:nvSpPr>
        <p:spPr bwMode="auto">
          <a:xfrm>
            <a:off x="6220584" y="3735073"/>
            <a:ext cx="408817" cy="273051"/>
          </a:xfrm>
          <a:prstGeom prst="can">
            <a:avLst>
              <a:gd name="adj" fmla="val 25000"/>
            </a:avLst>
          </a:prstGeom>
          <a:solidFill>
            <a:srgbClr val="002060"/>
          </a:solidFill>
          <a:ln w="9525">
            <a:solidFill>
              <a:schemeClr val="tx1"/>
            </a:solidFill>
            <a:round/>
            <a:headEnd/>
            <a:tailEnd/>
          </a:ln>
          <a:effectLst/>
        </p:spPr>
        <p:txBody>
          <a:bodyPr wrap="none" lIns="92075" tIns="46038" rIns="92075" bIns="46038" anchor="ctr"/>
          <a:lstStyle/>
          <a:p>
            <a:endParaRPr lang="en-US"/>
          </a:p>
        </p:txBody>
      </p:sp>
      <p:sp>
        <p:nvSpPr>
          <p:cNvPr id="81" name="Oval 3"/>
          <p:cNvSpPr>
            <a:spLocks noChangeArrowheads="1"/>
          </p:cNvSpPr>
          <p:nvPr/>
        </p:nvSpPr>
        <p:spPr bwMode="auto">
          <a:xfrm>
            <a:off x="1075441" y="914400"/>
            <a:ext cx="2186042" cy="1814803"/>
          </a:xfrm>
          <a:prstGeom prst="ellipse">
            <a:avLst/>
          </a:prstGeom>
          <a:solidFill>
            <a:srgbClr val="FBC5FF"/>
          </a:solidFill>
          <a:ln w="9525">
            <a:solidFill>
              <a:schemeClr val="tx1"/>
            </a:solidFill>
            <a:round/>
            <a:headEnd/>
            <a:tailEnd/>
          </a:ln>
          <a:effectLst/>
        </p:spPr>
        <p:txBody>
          <a:bodyPr wrap="none" lIns="92075" tIns="46038" rIns="92075" bIns="46038" anchor="ctr"/>
          <a:lstStyle/>
          <a:p>
            <a:pPr algn="ctr" eaLnBrk="0" hangingPunct="0">
              <a:lnSpc>
                <a:spcPct val="90000"/>
              </a:lnSpc>
            </a:pPr>
            <a:r>
              <a:rPr lang="en-US" sz="1400" dirty="0"/>
              <a:t>                  </a:t>
            </a:r>
            <a:endParaRPr lang="en-US" sz="1400" dirty="0" smtClean="0"/>
          </a:p>
          <a:p>
            <a:pPr algn="ctr" eaLnBrk="0" hangingPunct="0">
              <a:lnSpc>
                <a:spcPct val="90000"/>
              </a:lnSpc>
            </a:pPr>
            <a:endParaRPr lang="en-US" sz="1400" dirty="0" smtClean="0">
              <a:solidFill>
                <a:srgbClr val="CC3300"/>
              </a:solidFill>
            </a:endParaRPr>
          </a:p>
          <a:p>
            <a:pPr algn="ctr" eaLnBrk="0" hangingPunct="0">
              <a:lnSpc>
                <a:spcPct val="90000"/>
              </a:lnSpc>
            </a:pPr>
            <a:endParaRPr lang="en-US" sz="1400" dirty="0" smtClean="0">
              <a:solidFill>
                <a:srgbClr val="CC3300"/>
              </a:solidFill>
            </a:endParaRPr>
          </a:p>
          <a:p>
            <a:pPr algn="ctr" eaLnBrk="0" hangingPunct="0">
              <a:lnSpc>
                <a:spcPct val="90000"/>
              </a:lnSpc>
            </a:pPr>
            <a:r>
              <a:rPr lang="en-US" sz="1600" dirty="0">
                <a:solidFill>
                  <a:srgbClr val="CC3300"/>
                </a:solidFill>
              </a:rPr>
              <a:t>d</a:t>
            </a:r>
            <a:r>
              <a:rPr lang="en-US" sz="1600" dirty="0" smtClean="0">
                <a:solidFill>
                  <a:srgbClr val="CC3300"/>
                </a:solidFill>
              </a:rPr>
              <a:t>ata acquisition</a:t>
            </a:r>
          </a:p>
        </p:txBody>
      </p:sp>
      <p:sp>
        <p:nvSpPr>
          <p:cNvPr id="60" name="Arc 47"/>
          <p:cNvSpPr>
            <a:spLocks/>
          </p:cNvSpPr>
          <p:nvPr/>
        </p:nvSpPr>
        <p:spPr bwMode="auto">
          <a:xfrm>
            <a:off x="1961388" y="3112038"/>
            <a:ext cx="1162813" cy="60959"/>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57150" cap="rnd" cmpd="tri">
            <a:solidFill>
              <a:schemeClr val="tx1"/>
            </a:solidFill>
            <a:round/>
            <a:headEnd type="stealth" w="med" len="lg"/>
            <a:tailEnd type="none" w="sm" len="sm"/>
          </a:ln>
          <a:effectLst/>
        </p:spPr>
        <p:txBody>
          <a:bodyPr wrap="none" anchor="ctr"/>
          <a:lstStyle/>
          <a:p>
            <a:endParaRPr lang="en-US"/>
          </a:p>
        </p:txBody>
      </p:sp>
      <p:sp>
        <p:nvSpPr>
          <p:cNvPr id="83" name="AutoShape 58"/>
          <p:cNvSpPr>
            <a:spLocks noChangeArrowheads="1"/>
          </p:cNvSpPr>
          <p:nvPr/>
        </p:nvSpPr>
        <p:spPr bwMode="auto">
          <a:xfrm>
            <a:off x="2336112" y="990601"/>
            <a:ext cx="1169089" cy="901700"/>
          </a:xfrm>
          <a:prstGeom prst="roundRect">
            <a:avLst>
              <a:gd name="adj" fmla="val 12495"/>
            </a:avLst>
          </a:prstGeom>
          <a:solidFill>
            <a:srgbClr val="CCECFF"/>
          </a:solidFill>
          <a:ln w="12700">
            <a:solidFill>
              <a:schemeClr val="tx1"/>
            </a:solidFill>
            <a:round/>
            <a:headEnd/>
            <a:tailEnd/>
          </a:ln>
          <a:effectLst>
            <a:outerShdw dist="107763" dir="2700000" algn="ctr" rotWithShape="0">
              <a:schemeClr val="bg2"/>
            </a:outerShdw>
          </a:effectLst>
        </p:spPr>
        <p:txBody>
          <a:bodyPr wrap="none" lIns="92075" tIns="46038" rIns="92075" bIns="46038" anchor="ctr"/>
          <a:lstStyle/>
          <a:p>
            <a:pPr algn="ctr" eaLnBrk="0" hangingPunct="0"/>
            <a:r>
              <a:rPr lang="en-GB" sz="1400" b="1" dirty="0" smtClean="0"/>
              <a:t>event </a:t>
            </a:r>
          </a:p>
          <a:p>
            <a:pPr algn="ctr" eaLnBrk="0" hangingPunct="0"/>
            <a:r>
              <a:rPr lang="en-GB" sz="1400" b="1" dirty="0" smtClean="0"/>
              <a:t>data taking</a:t>
            </a:r>
          </a:p>
        </p:txBody>
      </p:sp>
      <p:sp>
        <p:nvSpPr>
          <p:cNvPr id="85" name="Arc 54"/>
          <p:cNvSpPr>
            <a:spLocks/>
          </p:cNvSpPr>
          <p:nvPr/>
        </p:nvSpPr>
        <p:spPr bwMode="auto">
          <a:xfrm>
            <a:off x="2177090" y="3314701"/>
            <a:ext cx="947111" cy="381271"/>
          </a:xfrm>
          <a:custGeom>
            <a:avLst/>
            <a:gdLst>
              <a:gd name="G0" fmla="+- 21600 0 0"/>
              <a:gd name="G1" fmla="+- 21600 0 0"/>
              <a:gd name="G2" fmla="+- 21600 0 0"/>
              <a:gd name="T0" fmla="*/ 0 w 21600"/>
              <a:gd name="T1" fmla="*/ 21600 h 21600"/>
              <a:gd name="T2" fmla="*/ 2156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4"/>
                  <a:pt x="9649" y="19"/>
                  <a:pt x="21565" y="0"/>
                </a:cubicBezTo>
              </a:path>
              <a:path w="21600" h="21600" stroke="0" extrusionOk="0">
                <a:moveTo>
                  <a:pt x="0" y="21600"/>
                </a:moveTo>
                <a:cubicBezTo>
                  <a:pt x="0" y="9684"/>
                  <a:pt x="9649" y="19"/>
                  <a:pt x="21565" y="0"/>
                </a:cubicBezTo>
                <a:lnTo>
                  <a:pt x="21600" y="21600"/>
                </a:lnTo>
                <a:close/>
              </a:path>
            </a:pathLst>
          </a:custGeom>
          <a:noFill/>
          <a:ln w="57150" cap="rnd" cmpd="tri">
            <a:solidFill>
              <a:schemeClr val="tx1"/>
            </a:solidFill>
            <a:round/>
            <a:headEnd type="none" w="sm" len="sm"/>
            <a:tailEnd type="stealth" w="med" len="lg"/>
          </a:ln>
          <a:effectLst/>
        </p:spPr>
        <p:txBody>
          <a:bodyPr wrap="none" anchor="ctr"/>
          <a:lstStyle/>
          <a:p>
            <a:endParaRPr lang="en-US"/>
          </a:p>
        </p:txBody>
      </p:sp>
      <p:sp>
        <p:nvSpPr>
          <p:cNvPr id="86" name="Rectangle 49"/>
          <p:cNvSpPr>
            <a:spLocks noChangeArrowheads="1"/>
          </p:cNvSpPr>
          <p:nvPr/>
        </p:nvSpPr>
        <p:spPr bwMode="auto">
          <a:xfrm>
            <a:off x="3048002" y="3733801"/>
            <a:ext cx="1026903" cy="646973"/>
          </a:xfrm>
          <a:prstGeom prst="rect">
            <a:avLst/>
          </a:prstGeom>
          <a:noFill/>
          <a:ln w="9525">
            <a:noFill/>
            <a:miter lim="800000"/>
            <a:headEnd/>
            <a:tailEnd/>
          </a:ln>
          <a:effectLst/>
        </p:spPr>
        <p:txBody>
          <a:bodyPr wrap="square" lIns="92075" tIns="46038" rIns="92075" bIns="46038">
            <a:spAutoFit/>
          </a:bodyPr>
          <a:lstStyle/>
          <a:p>
            <a:pPr eaLnBrk="0" hangingPunct="0"/>
            <a:r>
              <a:rPr lang="en-GB" sz="1200" b="1" dirty="0"/>
              <a:t>event </a:t>
            </a:r>
          </a:p>
          <a:p>
            <a:pPr eaLnBrk="0" hangingPunct="0"/>
            <a:r>
              <a:rPr lang="en-GB" sz="1200" b="1" dirty="0"/>
              <a:t> </a:t>
            </a:r>
            <a:r>
              <a:rPr lang="en-GB" sz="1200" b="1" dirty="0" smtClean="0"/>
              <a:t>summary</a:t>
            </a:r>
            <a:endParaRPr lang="en-GB" sz="1200" b="1" dirty="0"/>
          </a:p>
          <a:p>
            <a:pPr eaLnBrk="0" hangingPunct="0"/>
            <a:r>
              <a:rPr lang="en-GB" sz="1200" b="1" dirty="0"/>
              <a:t>            data</a:t>
            </a:r>
          </a:p>
        </p:txBody>
      </p:sp>
      <p:sp>
        <p:nvSpPr>
          <p:cNvPr id="87" name="Rectangle 50"/>
          <p:cNvSpPr>
            <a:spLocks noChangeArrowheads="1"/>
          </p:cNvSpPr>
          <p:nvPr/>
        </p:nvSpPr>
        <p:spPr bwMode="auto">
          <a:xfrm>
            <a:off x="666360" y="3482133"/>
            <a:ext cx="1370568" cy="246863"/>
          </a:xfrm>
          <a:prstGeom prst="rect">
            <a:avLst/>
          </a:prstGeom>
          <a:noFill/>
          <a:ln w="9525">
            <a:noFill/>
            <a:miter lim="800000"/>
            <a:headEnd/>
            <a:tailEnd/>
          </a:ln>
          <a:effectLst/>
        </p:spPr>
        <p:txBody>
          <a:bodyPr wrap="none" lIns="92075" tIns="46038" rIns="92075" bIns="46038">
            <a:spAutoFit/>
          </a:bodyPr>
          <a:lstStyle/>
          <a:p>
            <a:pPr eaLnBrk="0" hangingPunct="0"/>
            <a:r>
              <a:rPr lang="en-GB" sz="1000" b="1" dirty="0"/>
              <a:t>s</a:t>
            </a:r>
            <a:r>
              <a:rPr lang="en-GB" sz="1000" b="1" dirty="0" smtClean="0"/>
              <a:t>imulated raw data </a:t>
            </a:r>
          </a:p>
        </p:txBody>
      </p:sp>
      <p:grpSp>
        <p:nvGrpSpPr>
          <p:cNvPr id="88" name="Group 34"/>
          <p:cNvGrpSpPr>
            <a:grpSpLocks/>
          </p:cNvGrpSpPr>
          <p:nvPr/>
        </p:nvGrpSpPr>
        <p:grpSpPr bwMode="auto">
          <a:xfrm>
            <a:off x="1456388" y="2532829"/>
            <a:ext cx="491693" cy="802873"/>
            <a:chOff x="1069" y="1659"/>
            <a:chExt cx="570" cy="861"/>
          </a:xfrm>
        </p:grpSpPr>
        <p:sp>
          <p:nvSpPr>
            <p:cNvPr id="89" name="AutoShape 35"/>
            <p:cNvSpPr>
              <a:spLocks noChangeArrowheads="1"/>
            </p:cNvSpPr>
            <p:nvPr/>
          </p:nvSpPr>
          <p:spPr bwMode="auto">
            <a:xfrm rot="5400000">
              <a:off x="1077" y="2002"/>
              <a:ext cx="582" cy="94"/>
            </a:xfrm>
            <a:prstGeom prst="parallelogram">
              <a:avLst>
                <a:gd name="adj" fmla="val 104596"/>
              </a:avLst>
            </a:prstGeom>
            <a:solidFill>
              <a:srgbClr val="FF5050"/>
            </a:solidFill>
            <a:ln w="12700">
              <a:solidFill>
                <a:schemeClr val="tx1"/>
              </a:solidFill>
              <a:miter lim="800000"/>
              <a:headEnd/>
              <a:tailEnd/>
            </a:ln>
            <a:effectLst/>
          </p:spPr>
          <p:txBody>
            <a:bodyPr wrap="none" anchor="ctr"/>
            <a:lstStyle/>
            <a:p>
              <a:endParaRPr lang="en-US"/>
            </a:p>
          </p:txBody>
        </p:sp>
        <p:sp>
          <p:nvSpPr>
            <p:cNvPr id="90" name="AutoShape 36"/>
            <p:cNvSpPr>
              <a:spLocks noChangeArrowheads="1"/>
            </p:cNvSpPr>
            <p:nvPr/>
          </p:nvSpPr>
          <p:spPr bwMode="auto">
            <a:xfrm>
              <a:off x="1312" y="1659"/>
              <a:ext cx="325" cy="190"/>
            </a:xfrm>
            <a:prstGeom prst="octagon">
              <a:avLst>
                <a:gd name="adj" fmla="val 49995"/>
              </a:avLst>
            </a:prstGeom>
            <a:solidFill>
              <a:srgbClr val="CC0000"/>
            </a:solidFill>
            <a:ln w="12700">
              <a:solidFill>
                <a:schemeClr val="tx1"/>
              </a:solidFill>
              <a:miter lim="800000"/>
              <a:headEnd/>
              <a:tailEnd/>
            </a:ln>
            <a:effectLst/>
          </p:spPr>
          <p:txBody>
            <a:bodyPr wrap="none" anchor="ctr"/>
            <a:lstStyle/>
            <a:p>
              <a:endParaRPr lang="en-US"/>
            </a:p>
          </p:txBody>
        </p:sp>
        <p:sp>
          <p:nvSpPr>
            <p:cNvPr id="91" name="AutoShape 37"/>
            <p:cNvSpPr>
              <a:spLocks noChangeArrowheads="1"/>
            </p:cNvSpPr>
            <p:nvPr/>
          </p:nvSpPr>
          <p:spPr bwMode="auto">
            <a:xfrm rot="16200000" flipH="1">
              <a:off x="1299" y="2008"/>
              <a:ext cx="586" cy="94"/>
            </a:xfrm>
            <a:prstGeom prst="parallelogram">
              <a:avLst>
                <a:gd name="adj" fmla="val 105315"/>
              </a:avLst>
            </a:prstGeom>
            <a:solidFill>
              <a:srgbClr val="FF5050"/>
            </a:solidFill>
            <a:ln w="12700">
              <a:solidFill>
                <a:schemeClr val="tx1"/>
              </a:solidFill>
              <a:miter lim="800000"/>
              <a:headEnd/>
              <a:tailEnd/>
            </a:ln>
            <a:effectLst/>
          </p:spPr>
          <p:txBody>
            <a:bodyPr wrap="none" anchor="ctr"/>
            <a:lstStyle/>
            <a:p>
              <a:endParaRPr lang="en-US"/>
            </a:p>
          </p:txBody>
        </p:sp>
        <p:sp>
          <p:nvSpPr>
            <p:cNvPr id="92" name="Rectangle 38"/>
            <p:cNvSpPr>
              <a:spLocks noChangeArrowheads="1"/>
            </p:cNvSpPr>
            <p:nvPr/>
          </p:nvSpPr>
          <p:spPr bwMode="auto">
            <a:xfrm>
              <a:off x="1411" y="1857"/>
              <a:ext cx="136" cy="469"/>
            </a:xfrm>
            <a:prstGeom prst="rect">
              <a:avLst/>
            </a:prstGeom>
            <a:solidFill>
              <a:srgbClr val="FF5050"/>
            </a:solidFill>
            <a:ln w="12700">
              <a:solidFill>
                <a:schemeClr val="tx1"/>
              </a:solidFill>
              <a:miter lim="800000"/>
              <a:headEnd/>
              <a:tailEnd/>
            </a:ln>
            <a:effectLst/>
          </p:spPr>
          <p:txBody>
            <a:bodyPr wrap="none" anchor="ctr"/>
            <a:lstStyle/>
            <a:p>
              <a:endParaRPr lang="en-US"/>
            </a:p>
          </p:txBody>
        </p:sp>
        <p:sp>
          <p:nvSpPr>
            <p:cNvPr id="93" name="AutoShape 39"/>
            <p:cNvSpPr>
              <a:spLocks noChangeArrowheads="1"/>
            </p:cNvSpPr>
            <p:nvPr/>
          </p:nvSpPr>
          <p:spPr bwMode="auto">
            <a:xfrm rot="5400000">
              <a:off x="839" y="2096"/>
              <a:ext cx="572" cy="96"/>
            </a:xfrm>
            <a:prstGeom prst="parallelogram">
              <a:avLst>
                <a:gd name="adj" fmla="val 100657"/>
              </a:avLst>
            </a:prstGeom>
            <a:solidFill>
              <a:srgbClr val="FF5050"/>
            </a:solidFill>
            <a:ln w="12700">
              <a:solidFill>
                <a:schemeClr val="tx1"/>
              </a:solidFill>
              <a:miter lim="800000"/>
              <a:headEnd/>
              <a:tailEnd/>
            </a:ln>
            <a:effectLst/>
          </p:spPr>
          <p:txBody>
            <a:bodyPr wrap="none" anchor="ctr"/>
            <a:lstStyle/>
            <a:p>
              <a:endParaRPr lang="en-US"/>
            </a:p>
          </p:txBody>
        </p:sp>
        <p:sp>
          <p:nvSpPr>
            <p:cNvPr id="94" name="AutoShape 40"/>
            <p:cNvSpPr>
              <a:spLocks noChangeArrowheads="1"/>
            </p:cNvSpPr>
            <p:nvPr/>
          </p:nvSpPr>
          <p:spPr bwMode="auto">
            <a:xfrm>
              <a:off x="1069" y="1749"/>
              <a:ext cx="325" cy="190"/>
            </a:xfrm>
            <a:prstGeom prst="octagon">
              <a:avLst>
                <a:gd name="adj" fmla="val 49995"/>
              </a:avLst>
            </a:prstGeom>
            <a:solidFill>
              <a:srgbClr val="CC0000"/>
            </a:solidFill>
            <a:ln w="12700">
              <a:solidFill>
                <a:schemeClr val="tx1"/>
              </a:solidFill>
              <a:miter lim="800000"/>
              <a:headEnd/>
              <a:tailEnd/>
            </a:ln>
            <a:effectLst/>
          </p:spPr>
          <p:txBody>
            <a:bodyPr wrap="none" anchor="ctr"/>
            <a:lstStyle/>
            <a:p>
              <a:endParaRPr lang="en-US"/>
            </a:p>
          </p:txBody>
        </p:sp>
        <p:sp>
          <p:nvSpPr>
            <p:cNvPr id="95" name="AutoShape 41"/>
            <p:cNvSpPr>
              <a:spLocks noChangeArrowheads="1"/>
            </p:cNvSpPr>
            <p:nvPr/>
          </p:nvSpPr>
          <p:spPr bwMode="auto">
            <a:xfrm rot="16200000" flipH="1">
              <a:off x="1075" y="2099"/>
              <a:ext cx="574" cy="90"/>
            </a:xfrm>
            <a:prstGeom prst="parallelogram">
              <a:avLst>
                <a:gd name="adj" fmla="val 107743"/>
              </a:avLst>
            </a:prstGeom>
            <a:solidFill>
              <a:srgbClr val="FF5050"/>
            </a:solidFill>
            <a:ln w="12700">
              <a:solidFill>
                <a:schemeClr val="tx1"/>
              </a:solidFill>
              <a:miter lim="800000"/>
              <a:headEnd/>
              <a:tailEnd/>
            </a:ln>
            <a:effectLst/>
          </p:spPr>
          <p:txBody>
            <a:bodyPr wrap="none" anchor="ctr"/>
            <a:lstStyle/>
            <a:p>
              <a:endParaRPr lang="en-US"/>
            </a:p>
          </p:txBody>
        </p:sp>
        <p:sp>
          <p:nvSpPr>
            <p:cNvPr id="96" name="Rectangle 42"/>
            <p:cNvSpPr>
              <a:spLocks noChangeArrowheads="1"/>
            </p:cNvSpPr>
            <p:nvPr/>
          </p:nvSpPr>
          <p:spPr bwMode="auto">
            <a:xfrm>
              <a:off x="1168" y="1947"/>
              <a:ext cx="136" cy="479"/>
            </a:xfrm>
            <a:prstGeom prst="rect">
              <a:avLst/>
            </a:prstGeom>
            <a:solidFill>
              <a:srgbClr val="FF5050"/>
            </a:solidFill>
            <a:ln w="12700">
              <a:solidFill>
                <a:schemeClr val="tx1"/>
              </a:solidFill>
              <a:miter lim="800000"/>
              <a:headEnd/>
              <a:tailEnd/>
            </a:ln>
            <a:effectLst/>
          </p:spPr>
          <p:txBody>
            <a:bodyPr wrap="none" anchor="ctr"/>
            <a:lstStyle/>
            <a:p>
              <a:endParaRPr lang="en-US"/>
            </a:p>
          </p:txBody>
        </p:sp>
        <p:sp>
          <p:nvSpPr>
            <p:cNvPr id="97" name="AutoShape 43"/>
            <p:cNvSpPr>
              <a:spLocks noChangeArrowheads="1"/>
            </p:cNvSpPr>
            <p:nvPr/>
          </p:nvSpPr>
          <p:spPr bwMode="auto">
            <a:xfrm rot="5400000">
              <a:off x="1077" y="2182"/>
              <a:ext cx="582" cy="94"/>
            </a:xfrm>
            <a:prstGeom prst="parallelogram">
              <a:avLst>
                <a:gd name="adj" fmla="val 104596"/>
              </a:avLst>
            </a:prstGeom>
            <a:solidFill>
              <a:srgbClr val="FF5050"/>
            </a:solidFill>
            <a:ln w="12700">
              <a:solidFill>
                <a:schemeClr val="tx1"/>
              </a:solidFill>
              <a:miter lim="800000"/>
              <a:headEnd/>
              <a:tailEnd/>
            </a:ln>
            <a:effectLst/>
          </p:spPr>
          <p:txBody>
            <a:bodyPr wrap="none" anchor="ctr"/>
            <a:lstStyle/>
            <a:p>
              <a:endParaRPr lang="en-US"/>
            </a:p>
          </p:txBody>
        </p:sp>
        <p:sp>
          <p:nvSpPr>
            <p:cNvPr id="98" name="AutoShape 44"/>
            <p:cNvSpPr>
              <a:spLocks noChangeArrowheads="1"/>
            </p:cNvSpPr>
            <p:nvPr/>
          </p:nvSpPr>
          <p:spPr bwMode="auto">
            <a:xfrm>
              <a:off x="1312" y="1839"/>
              <a:ext cx="325" cy="190"/>
            </a:xfrm>
            <a:prstGeom prst="octagon">
              <a:avLst>
                <a:gd name="adj" fmla="val 49995"/>
              </a:avLst>
            </a:prstGeom>
            <a:solidFill>
              <a:srgbClr val="CC0000"/>
            </a:solidFill>
            <a:ln w="12700">
              <a:solidFill>
                <a:schemeClr val="tx1"/>
              </a:solidFill>
              <a:miter lim="800000"/>
              <a:headEnd/>
              <a:tailEnd/>
            </a:ln>
            <a:effectLst/>
          </p:spPr>
          <p:txBody>
            <a:bodyPr wrap="none" anchor="ctr"/>
            <a:lstStyle/>
            <a:p>
              <a:endParaRPr lang="en-US"/>
            </a:p>
          </p:txBody>
        </p:sp>
        <p:sp>
          <p:nvSpPr>
            <p:cNvPr id="99" name="AutoShape 45"/>
            <p:cNvSpPr>
              <a:spLocks noChangeArrowheads="1"/>
            </p:cNvSpPr>
            <p:nvPr/>
          </p:nvSpPr>
          <p:spPr bwMode="auto">
            <a:xfrm rot="16200000" flipH="1">
              <a:off x="1314" y="2189"/>
              <a:ext cx="566" cy="84"/>
            </a:xfrm>
            <a:prstGeom prst="parallelogram">
              <a:avLst>
                <a:gd name="adj" fmla="val 113830"/>
              </a:avLst>
            </a:prstGeom>
            <a:solidFill>
              <a:srgbClr val="FF5050"/>
            </a:solidFill>
            <a:ln w="12700">
              <a:solidFill>
                <a:schemeClr val="tx1"/>
              </a:solidFill>
              <a:miter lim="800000"/>
              <a:headEnd/>
              <a:tailEnd/>
            </a:ln>
            <a:effectLst/>
          </p:spPr>
          <p:txBody>
            <a:bodyPr wrap="none" anchor="ctr"/>
            <a:lstStyle/>
            <a:p>
              <a:endParaRPr lang="en-US"/>
            </a:p>
          </p:txBody>
        </p:sp>
        <p:sp>
          <p:nvSpPr>
            <p:cNvPr id="100" name="Rectangle 46"/>
            <p:cNvSpPr>
              <a:spLocks noChangeArrowheads="1"/>
            </p:cNvSpPr>
            <p:nvPr/>
          </p:nvSpPr>
          <p:spPr bwMode="auto">
            <a:xfrm>
              <a:off x="1411" y="2037"/>
              <a:ext cx="136" cy="479"/>
            </a:xfrm>
            <a:prstGeom prst="rect">
              <a:avLst/>
            </a:prstGeom>
            <a:solidFill>
              <a:srgbClr val="FF5050"/>
            </a:solidFill>
            <a:ln w="12700">
              <a:solidFill>
                <a:schemeClr val="tx1"/>
              </a:solidFill>
              <a:miter lim="800000"/>
              <a:headEnd/>
              <a:tailEnd/>
            </a:ln>
            <a:effectLst/>
          </p:spPr>
          <p:txBody>
            <a:bodyPr wrap="none" anchor="ctr"/>
            <a:lstStyle/>
            <a:p>
              <a:endParaRPr lang="en-US"/>
            </a:p>
          </p:txBody>
        </p:sp>
      </p:grpSp>
      <p:grpSp>
        <p:nvGrpSpPr>
          <p:cNvPr id="101" name="Group 34"/>
          <p:cNvGrpSpPr>
            <a:grpSpLocks/>
          </p:cNvGrpSpPr>
          <p:nvPr/>
        </p:nvGrpSpPr>
        <p:grpSpPr bwMode="auto">
          <a:xfrm>
            <a:off x="1757857" y="3710662"/>
            <a:ext cx="491693" cy="802873"/>
            <a:chOff x="1069" y="1659"/>
            <a:chExt cx="570" cy="861"/>
          </a:xfrm>
          <a:solidFill>
            <a:srgbClr val="00B050"/>
          </a:solidFill>
        </p:grpSpPr>
        <p:sp>
          <p:nvSpPr>
            <p:cNvPr id="102" name="AutoShape 35"/>
            <p:cNvSpPr>
              <a:spLocks noChangeArrowheads="1"/>
            </p:cNvSpPr>
            <p:nvPr/>
          </p:nvSpPr>
          <p:spPr bwMode="auto">
            <a:xfrm rot="5400000">
              <a:off x="1077" y="2002"/>
              <a:ext cx="582" cy="94"/>
            </a:xfrm>
            <a:prstGeom prst="parallelogram">
              <a:avLst>
                <a:gd name="adj" fmla="val 104596"/>
              </a:avLst>
            </a:prstGeom>
            <a:grpFill/>
            <a:ln w="12700">
              <a:solidFill>
                <a:schemeClr val="tx1"/>
              </a:solidFill>
              <a:miter lim="800000"/>
              <a:headEnd/>
              <a:tailEnd/>
            </a:ln>
            <a:effectLst/>
          </p:spPr>
          <p:txBody>
            <a:bodyPr wrap="none" anchor="ctr"/>
            <a:lstStyle/>
            <a:p>
              <a:endParaRPr lang="en-US"/>
            </a:p>
          </p:txBody>
        </p:sp>
        <p:sp>
          <p:nvSpPr>
            <p:cNvPr id="103" name="AutoShape 36"/>
            <p:cNvSpPr>
              <a:spLocks noChangeArrowheads="1"/>
            </p:cNvSpPr>
            <p:nvPr/>
          </p:nvSpPr>
          <p:spPr bwMode="auto">
            <a:xfrm>
              <a:off x="1312" y="1659"/>
              <a:ext cx="325" cy="190"/>
            </a:xfrm>
            <a:prstGeom prst="octagon">
              <a:avLst>
                <a:gd name="adj" fmla="val 49995"/>
              </a:avLst>
            </a:prstGeom>
            <a:grpFill/>
            <a:ln w="12700">
              <a:solidFill>
                <a:schemeClr val="tx1"/>
              </a:solidFill>
              <a:miter lim="800000"/>
              <a:headEnd/>
              <a:tailEnd/>
            </a:ln>
            <a:effectLst/>
          </p:spPr>
          <p:txBody>
            <a:bodyPr wrap="none" anchor="ctr"/>
            <a:lstStyle/>
            <a:p>
              <a:endParaRPr lang="en-US"/>
            </a:p>
          </p:txBody>
        </p:sp>
        <p:sp>
          <p:nvSpPr>
            <p:cNvPr id="104" name="AutoShape 37"/>
            <p:cNvSpPr>
              <a:spLocks noChangeArrowheads="1"/>
            </p:cNvSpPr>
            <p:nvPr/>
          </p:nvSpPr>
          <p:spPr bwMode="auto">
            <a:xfrm rot="16200000" flipH="1">
              <a:off x="1299" y="2008"/>
              <a:ext cx="586" cy="94"/>
            </a:xfrm>
            <a:prstGeom prst="parallelogram">
              <a:avLst>
                <a:gd name="adj" fmla="val 105315"/>
              </a:avLst>
            </a:prstGeom>
            <a:grpFill/>
            <a:ln w="12700">
              <a:solidFill>
                <a:schemeClr val="tx1"/>
              </a:solidFill>
              <a:miter lim="800000"/>
              <a:headEnd/>
              <a:tailEnd/>
            </a:ln>
            <a:effectLst/>
          </p:spPr>
          <p:txBody>
            <a:bodyPr wrap="none" anchor="ctr"/>
            <a:lstStyle/>
            <a:p>
              <a:endParaRPr lang="en-US"/>
            </a:p>
          </p:txBody>
        </p:sp>
        <p:sp>
          <p:nvSpPr>
            <p:cNvPr id="105" name="Rectangle 38"/>
            <p:cNvSpPr>
              <a:spLocks noChangeArrowheads="1"/>
            </p:cNvSpPr>
            <p:nvPr/>
          </p:nvSpPr>
          <p:spPr bwMode="auto">
            <a:xfrm>
              <a:off x="1411" y="1857"/>
              <a:ext cx="136" cy="469"/>
            </a:xfrm>
            <a:prstGeom prst="rect">
              <a:avLst/>
            </a:prstGeom>
            <a:grpFill/>
            <a:ln w="12700">
              <a:solidFill>
                <a:schemeClr val="tx1"/>
              </a:solidFill>
              <a:miter lim="800000"/>
              <a:headEnd/>
              <a:tailEnd/>
            </a:ln>
            <a:effectLst/>
          </p:spPr>
          <p:txBody>
            <a:bodyPr wrap="none" anchor="ctr"/>
            <a:lstStyle/>
            <a:p>
              <a:endParaRPr lang="en-US"/>
            </a:p>
          </p:txBody>
        </p:sp>
        <p:sp>
          <p:nvSpPr>
            <p:cNvPr id="106" name="AutoShape 39"/>
            <p:cNvSpPr>
              <a:spLocks noChangeArrowheads="1"/>
            </p:cNvSpPr>
            <p:nvPr/>
          </p:nvSpPr>
          <p:spPr bwMode="auto">
            <a:xfrm rot="5400000">
              <a:off x="839" y="2096"/>
              <a:ext cx="572" cy="96"/>
            </a:xfrm>
            <a:prstGeom prst="parallelogram">
              <a:avLst>
                <a:gd name="adj" fmla="val 100657"/>
              </a:avLst>
            </a:prstGeom>
            <a:grpFill/>
            <a:ln w="12700">
              <a:solidFill>
                <a:schemeClr val="tx1"/>
              </a:solidFill>
              <a:miter lim="800000"/>
              <a:headEnd/>
              <a:tailEnd/>
            </a:ln>
            <a:effectLst/>
          </p:spPr>
          <p:txBody>
            <a:bodyPr wrap="none" anchor="ctr"/>
            <a:lstStyle/>
            <a:p>
              <a:endParaRPr lang="en-US"/>
            </a:p>
          </p:txBody>
        </p:sp>
        <p:sp>
          <p:nvSpPr>
            <p:cNvPr id="107" name="AutoShape 40"/>
            <p:cNvSpPr>
              <a:spLocks noChangeArrowheads="1"/>
            </p:cNvSpPr>
            <p:nvPr/>
          </p:nvSpPr>
          <p:spPr bwMode="auto">
            <a:xfrm>
              <a:off x="1069" y="1749"/>
              <a:ext cx="325" cy="190"/>
            </a:xfrm>
            <a:prstGeom prst="octagon">
              <a:avLst>
                <a:gd name="adj" fmla="val 49995"/>
              </a:avLst>
            </a:prstGeom>
            <a:grpFill/>
            <a:ln w="12700">
              <a:solidFill>
                <a:schemeClr val="tx1"/>
              </a:solidFill>
              <a:miter lim="800000"/>
              <a:headEnd/>
              <a:tailEnd/>
            </a:ln>
            <a:effectLst/>
          </p:spPr>
          <p:txBody>
            <a:bodyPr wrap="none" anchor="ctr"/>
            <a:lstStyle/>
            <a:p>
              <a:endParaRPr lang="en-US"/>
            </a:p>
          </p:txBody>
        </p:sp>
        <p:sp>
          <p:nvSpPr>
            <p:cNvPr id="108" name="AutoShape 41"/>
            <p:cNvSpPr>
              <a:spLocks noChangeArrowheads="1"/>
            </p:cNvSpPr>
            <p:nvPr/>
          </p:nvSpPr>
          <p:spPr bwMode="auto">
            <a:xfrm rot="16200000" flipH="1">
              <a:off x="1075" y="2099"/>
              <a:ext cx="574" cy="90"/>
            </a:xfrm>
            <a:prstGeom prst="parallelogram">
              <a:avLst>
                <a:gd name="adj" fmla="val 107743"/>
              </a:avLst>
            </a:prstGeom>
            <a:grpFill/>
            <a:ln w="12700">
              <a:solidFill>
                <a:schemeClr val="tx1"/>
              </a:solidFill>
              <a:miter lim="800000"/>
              <a:headEnd/>
              <a:tailEnd/>
            </a:ln>
            <a:effectLst/>
          </p:spPr>
          <p:txBody>
            <a:bodyPr wrap="none" anchor="ctr"/>
            <a:lstStyle/>
            <a:p>
              <a:endParaRPr lang="en-US"/>
            </a:p>
          </p:txBody>
        </p:sp>
        <p:sp>
          <p:nvSpPr>
            <p:cNvPr id="109" name="Rectangle 42"/>
            <p:cNvSpPr>
              <a:spLocks noChangeArrowheads="1"/>
            </p:cNvSpPr>
            <p:nvPr/>
          </p:nvSpPr>
          <p:spPr bwMode="auto">
            <a:xfrm>
              <a:off x="1168" y="1947"/>
              <a:ext cx="136" cy="479"/>
            </a:xfrm>
            <a:prstGeom prst="rect">
              <a:avLst/>
            </a:prstGeom>
            <a:grpFill/>
            <a:ln w="12700">
              <a:solidFill>
                <a:schemeClr val="tx1"/>
              </a:solidFill>
              <a:miter lim="800000"/>
              <a:headEnd/>
              <a:tailEnd/>
            </a:ln>
            <a:effectLst/>
          </p:spPr>
          <p:txBody>
            <a:bodyPr wrap="none" anchor="ctr"/>
            <a:lstStyle/>
            <a:p>
              <a:endParaRPr lang="en-US"/>
            </a:p>
          </p:txBody>
        </p:sp>
        <p:sp>
          <p:nvSpPr>
            <p:cNvPr id="110" name="AutoShape 43"/>
            <p:cNvSpPr>
              <a:spLocks noChangeArrowheads="1"/>
            </p:cNvSpPr>
            <p:nvPr/>
          </p:nvSpPr>
          <p:spPr bwMode="auto">
            <a:xfrm rot="5400000">
              <a:off x="1077" y="2182"/>
              <a:ext cx="582" cy="94"/>
            </a:xfrm>
            <a:prstGeom prst="parallelogram">
              <a:avLst>
                <a:gd name="adj" fmla="val 104596"/>
              </a:avLst>
            </a:prstGeom>
            <a:grpFill/>
            <a:ln w="12700">
              <a:solidFill>
                <a:schemeClr val="tx1"/>
              </a:solidFill>
              <a:miter lim="800000"/>
              <a:headEnd/>
              <a:tailEnd/>
            </a:ln>
            <a:effectLst/>
          </p:spPr>
          <p:txBody>
            <a:bodyPr wrap="none" anchor="ctr"/>
            <a:lstStyle/>
            <a:p>
              <a:endParaRPr lang="en-US"/>
            </a:p>
          </p:txBody>
        </p:sp>
        <p:sp>
          <p:nvSpPr>
            <p:cNvPr id="111" name="AutoShape 44"/>
            <p:cNvSpPr>
              <a:spLocks noChangeArrowheads="1"/>
            </p:cNvSpPr>
            <p:nvPr/>
          </p:nvSpPr>
          <p:spPr bwMode="auto">
            <a:xfrm>
              <a:off x="1312" y="1839"/>
              <a:ext cx="325" cy="190"/>
            </a:xfrm>
            <a:prstGeom prst="octagon">
              <a:avLst>
                <a:gd name="adj" fmla="val 49995"/>
              </a:avLst>
            </a:prstGeom>
            <a:grpFill/>
            <a:ln w="12700">
              <a:solidFill>
                <a:schemeClr val="tx1"/>
              </a:solidFill>
              <a:miter lim="800000"/>
              <a:headEnd/>
              <a:tailEnd/>
            </a:ln>
            <a:effectLst/>
          </p:spPr>
          <p:txBody>
            <a:bodyPr wrap="none" anchor="ctr"/>
            <a:lstStyle/>
            <a:p>
              <a:endParaRPr lang="en-US"/>
            </a:p>
          </p:txBody>
        </p:sp>
        <p:sp>
          <p:nvSpPr>
            <p:cNvPr id="112" name="AutoShape 45"/>
            <p:cNvSpPr>
              <a:spLocks noChangeArrowheads="1"/>
            </p:cNvSpPr>
            <p:nvPr/>
          </p:nvSpPr>
          <p:spPr bwMode="auto">
            <a:xfrm rot="16200000" flipH="1">
              <a:off x="1314" y="2189"/>
              <a:ext cx="566" cy="84"/>
            </a:xfrm>
            <a:prstGeom prst="parallelogram">
              <a:avLst>
                <a:gd name="adj" fmla="val 113830"/>
              </a:avLst>
            </a:prstGeom>
            <a:grpFill/>
            <a:ln w="12700">
              <a:solidFill>
                <a:schemeClr val="tx1"/>
              </a:solidFill>
              <a:miter lim="800000"/>
              <a:headEnd/>
              <a:tailEnd/>
            </a:ln>
            <a:effectLst/>
          </p:spPr>
          <p:txBody>
            <a:bodyPr wrap="none" anchor="ctr"/>
            <a:lstStyle/>
            <a:p>
              <a:endParaRPr lang="en-US"/>
            </a:p>
          </p:txBody>
        </p:sp>
        <p:sp>
          <p:nvSpPr>
            <p:cNvPr id="113" name="Rectangle 46"/>
            <p:cNvSpPr>
              <a:spLocks noChangeArrowheads="1"/>
            </p:cNvSpPr>
            <p:nvPr/>
          </p:nvSpPr>
          <p:spPr bwMode="auto">
            <a:xfrm>
              <a:off x="1411" y="2037"/>
              <a:ext cx="136" cy="479"/>
            </a:xfrm>
            <a:prstGeom prst="rect">
              <a:avLst/>
            </a:prstGeom>
            <a:grpFill/>
            <a:ln w="12700">
              <a:solidFill>
                <a:schemeClr val="tx1"/>
              </a:solidFill>
              <a:miter lim="800000"/>
              <a:headEnd/>
              <a:tailEnd/>
            </a:ln>
            <a:effectLst/>
          </p:spPr>
          <p:txBody>
            <a:bodyPr wrap="none" anchor="ctr"/>
            <a:lstStyle/>
            <a:p>
              <a:endParaRPr lang="en-US"/>
            </a:p>
          </p:txBody>
        </p:sp>
      </p:grpSp>
      <p:sp>
        <p:nvSpPr>
          <p:cNvPr id="116" name="Rectangle 49"/>
          <p:cNvSpPr>
            <a:spLocks noChangeArrowheads="1"/>
          </p:cNvSpPr>
          <p:nvPr/>
        </p:nvSpPr>
        <p:spPr bwMode="auto">
          <a:xfrm>
            <a:off x="6649695" y="2775632"/>
            <a:ext cx="697662" cy="262252"/>
          </a:xfrm>
          <a:prstGeom prst="rect">
            <a:avLst/>
          </a:prstGeom>
          <a:noFill/>
          <a:ln w="9525">
            <a:noFill/>
            <a:miter lim="800000"/>
            <a:headEnd/>
            <a:tailEnd/>
          </a:ln>
          <a:effectLst/>
        </p:spPr>
        <p:txBody>
          <a:bodyPr wrap="square" lIns="92075" tIns="46038" rIns="92075" bIns="46038">
            <a:spAutoFit/>
          </a:bodyPr>
          <a:lstStyle/>
          <a:p>
            <a:pPr eaLnBrk="0" hangingPunct="0"/>
            <a:r>
              <a:rPr lang="en-GB" sz="1100" b="1" dirty="0" smtClean="0"/>
              <a:t>ntuple1</a:t>
            </a:r>
            <a:endParaRPr lang="en-GB" sz="1100" b="1" dirty="0"/>
          </a:p>
        </p:txBody>
      </p:sp>
      <p:sp>
        <p:nvSpPr>
          <p:cNvPr id="117" name="Rectangle 49"/>
          <p:cNvSpPr>
            <a:spLocks noChangeArrowheads="1"/>
          </p:cNvSpPr>
          <p:nvPr/>
        </p:nvSpPr>
        <p:spPr bwMode="auto">
          <a:xfrm>
            <a:off x="6621870" y="3275370"/>
            <a:ext cx="697662" cy="262252"/>
          </a:xfrm>
          <a:prstGeom prst="rect">
            <a:avLst/>
          </a:prstGeom>
          <a:noFill/>
          <a:ln w="9525">
            <a:noFill/>
            <a:miter lim="800000"/>
            <a:headEnd/>
            <a:tailEnd/>
          </a:ln>
          <a:effectLst/>
        </p:spPr>
        <p:txBody>
          <a:bodyPr wrap="square" lIns="92075" tIns="46038" rIns="92075" bIns="46038">
            <a:spAutoFit/>
          </a:bodyPr>
          <a:lstStyle/>
          <a:p>
            <a:pPr eaLnBrk="0" hangingPunct="0"/>
            <a:r>
              <a:rPr lang="en-GB" sz="1100" b="1" dirty="0" smtClean="0"/>
              <a:t>ntuple2</a:t>
            </a:r>
            <a:endParaRPr lang="en-GB" sz="1100" b="1" dirty="0"/>
          </a:p>
        </p:txBody>
      </p:sp>
      <p:sp>
        <p:nvSpPr>
          <p:cNvPr id="118" name="Rectangle 49"/>
          <p:cNvSpPr>
            <a:spLocks noChangeArrowheads="1"/>
          </p:cNvSpPr>
          <p:nvPr/>
        </p:nvSpPr>
        <p:spPr bwMode="auto">
          <a:xfrm>
            <a:off x="6593166" y="3739072"/>
            <a:ext cx="722035" cy="262252"/>
          </a:xfrm>
          <a:prstGeom prst="rect">
            <a:avLst/>
          </a:prstGeom>
          <a:noFill/>
          <a:ln w="9525">
            <a:noFill/>
            <a:miter lim="800000"/>
            <a:headEnd/>
            <a:tailEnd/>
          </a:ln>
          <a:effectLst/>
        </p:spPr>
        <p:txBody>
          <a:bodyPr wrap="square" lIns="92075" tIns="46038" rIns="92075" bIns="46038">
            <a:spAutoFit/>
          </a:bodyPr>
          <a:lstStyle/>
          <a:p>
            <a:pPr eaLnBrk="0" hangingPunct="0"/>
            <a:r>
              <a:rPr lang="en-GB" sz="1100" b="1" dirty="0" err="1" smtClean="0"/>
              <a:t>ntupleN</a:t>
            </a:r>
            <a:endParaRPr lang="en-GB" sz="1100" b="1" dirty="0"/>
          </a:p>
        </p:txBody>
      </p:sp>
      <p:pic>
        <p:nvPicPr>
          <p:cNvPr id="119" name="Picture 63"/>
          <p:cNvPicPr>
            <a:picLocks noChangeArrowheads="1"/>
          </p:cNvPicPr>
          <p:nvPr/>
        </p:nvPicPr>
        <p:blipFill>
          <a:blip r:embed="rId4"/>
          <a:srcRect/>
          <a:stretch>
            <a:fillRect/>
          </a:stretch>
        </p:blipFill>
        <p:spPr bwMode="auto">
          <a:xfrm>
            <a:off x="8418575" y="3263545"/>
            <a:ext cx="518186" cy="475256"/>
          </a:xfrm>
          <a:prstGeom prst="rect">
            <a:avLst/>
          </a:prstGeom>
          <a:noFill/>
          <a:ln w="9525">
            <a:noFill/>
            <a:miter lim="800000"/>
            <a:headEnd/>
            <a:tailEnd/>
          </a:ln>
          <a:effectLst/>
        </p:spPr>
      </p:pic>
      <p:pic>
        <p:nvPicPr>
          <p:cNvPr id="120" name="Picture 63"/>
          <p:cNvPicPr>
            <a:picLocks noChangeArrowheads="1"/>
          </p:cNvPicPr>
          <p:nvPr/>
        </p:nvPicPr>
        <p:blipFill>
          <a:blip r:embed="rId4"/>
          <a:srcRect/>
          <a:stretch>
            <a:fillRect/>
          </a:stretch>
        </p:blipFill>
        <p:spPr bwMode="auto">
          <a:xfrm>
            <a:off x="8622588" y="3397432"/>
            <a:ext cx="518186" cy="475256"/>
          </a:xfrm>
          <a:prstGeom prst="rect">
            <a:avLst/>
          </a:prstGeom>
          <a:noFill/>
          <a:ln w="9525">
            <a:noFill/>
            <a:miter lim="800000"/>
            <a:headEnd/>
            <a:tailEnd/>
          </a:ln>
          <a:effectLst/>
        </p:spPr>
      </p:pic>
      <p:pic>
        <p:nvPicPr>
          <p:cNvPr id="121" name="Picture 63"/>
          <p:cNvPicPr>
            <a:picLocks noChangeArrowheads="1"/>
          </p:cNvPicPr>
          <p:nvPr/>
        </p:nvPicPr>
        <p:blipFill>
          <a:blip r:embed="rId4"/>
          <a:srcRect/>
          <a:stretch>
            <a:fillRect/>
          </a:stretch>
        </p:blipFill>
        <p:spPr bwMode="auto">
          <a:xfrm>
            <a:off x="8828396" y="3513377"/>
            <a:ext cx="518186" cy="475256"/>
          </a:xfrm>
          <a:prstGeom prst="rect">
            <a:avLst/>
          </a:prstGeom>
          <a:noFill/>
          <a:ln w="9525">
            <a:noFill/>
            <a:miter lim="800000"/>
            <a:headEnd/>
            <a:tailEnd/>
          </a:ln>
          <a:effectLst/>
        </p:spPr>
      </p:pic>
      <p:pic>
        <p:nvPicPr>
          <p:cNvPr id="125" name="Picture 63"/>
          <p:cNvPicPr>
            <a:picLocks noChangeArrowheads="1"/>
          </p:cNvPicPr>
          <p:nvPr/>
        </p:nvPicPr>
        <p:blipFill>
          <a:blip r:embed="rId4"/>
          <a:srcRect/>
          <a:stretch>
            <a:fillRect/>
          </a:stretch>
        </p:blipFill>
        <p:spPr bwMode="auto">
          <a:xfrm>
            <a:off x="7860588" y="3670975"/>
            <a:ext cx="518186" cy="475256"/>
          </a:xfrm>
          <a:prstGeom prst="rect">
            <a:avLst/>
          </a:prstGeom>
          <a:noFill/>
          <a:ln w="9525">
            <a:noFill/>
            <a:miter lim="800000"/>
            <a:headEnd/>
            <a:tailEnd/>
          </a:ln>
          <a:effectLst/>
        </p:spPr>
      </p:pic>
      <p:pic>
        <p:nvPicPr>
          <p:cNvPr id="126" name="Picture 63"/>
          <p:cNvPicPr>
            <a:picLocks noChangeArrowheads="1"/>
          </p:cNvPicPr>
          <p:nvPr/>
        </p:nvPicPr>
        <p:blipFill>
          <a:blip r:embed="rId4"/>
          <a:srcRect/>
          <a:stretch>
            <a:fillRect/>
          </a:stretch>
        </p:blipFill>
        <p:spPr bwMode="auto">
          <a:xfrm>
            <a:off x="8089188" y="3869605"/>
            <a:ext cx="518186" cy="475256"/>
          </a:xfrm>
          <a:prstGeom prst="rect">
            <a:avLst/>
          </a:prstGeom>
          <a:noFill/>
          <a:ln w="9525">
            <a:noFill/>
            <a:miter lim="800000"/>
            <a:headEnd/>
            <a:tailEnd/>
          </a:ln>
          <a:effectLst/>
        </p:spPr>
      </p:pic>
      <p:pic>
        <p:nvPicPr>
          <p:cNvPr id="127" name="Picture 63"/>
          <p:cNvPicPr>
            <a:picLocks noChangeArrowheads="1"/>
          </p:cNvPicPr>
          <p:nvPr/>
        </p:nvPicPr>
        <p:blipFill>
          <a:blip r:embed="rId4"/>
          <a:srcRect/>
          <a:stretch>
            <a:fillRect/>
          </a:stretch>
        </p:blipFill>
        <p:spPr bwMode="auto">
          <a:xfrm>
            <a:off x="8310210" y="4022005"/>
            <a:ext cx="518186" cy="475256"/>
          </a:xfrm>
          <a:prstGeom prst="rect">
            <a:avLst/>
          </a:prstGeom>
          <a:noFill/>
          <a:ln w="9525">
            <a:noFill/>
            <a:miter lim="800000"/>
            <a:headEnd/>
            <a:tailEnd/>
          </a:ln>
          <a:effectLst/>
        </p:spPr>
      </p:pic>
      <p:pic>
        <p:nvPicPr>
          <p:cNvPr id="130" name="Picture 63"/>
          <p:cNvPicPr>
            <a:picLocks noChangeArrowheads="1"/>
          </p:cNvPicPr>
          <p:nvPr/>
        </p:nvPicPr>
        <p:blipFill>
          <a:blip r:embed="rId4"/>
          <a:srcRect/>
          <a:stretch>
            <a:fillRect/>
          </a:stretch>
        </p:blipFill>
        <p:spPr bwMode="auto">
          <a:xfrm>
            <a:off x="7264841" y="4289699"/>
            <a:ext cx="518186" cy="475256"/>
          </a:xfrm>
          <a:prstGeom prst="rect">
            <a:avLst/>
          </a:prstGeom>
          <a:noFill/>
          <a:ln w="9525">
            <a:noFill/>
            <a:miter lim="800000"/>
            <a:headEnd/>
            <a:tailEnd/>
          </a:ln>
          <a:effectLst/>
        </p:spPr>
      </p:pic>
      <p:pic>
        <p:nvPicPr>
          <p:cNvPr id="131" name="Picture 63"/>
          <p:cNvPicPr>
            <a:picLocks noChangeArrowheads="1"/>
          </p:cNvPicPr>
          <p:nvPr/>
        </p:nvPicPr>
        <p:blipFill>
          <a:blip r:embed="rId4"/>
          <a:srcRect/>
          <a:stretch>
            <a:fillRect/>
          </a:stretch>
        </p:blipFill>
        <p:spPr bwMode="auto">
          <a:xfrm>
            <a:off x="7417241" y="4442099"/>
            <a:ext cx="518186" cy="475256"/>
          </a:xfrm>
          <a:prstGeom prst="rect">
            <a:avLst/>
          </a:prstGeom>
          <a:noFill/>
          <a:ln w="9525">
            <a:noFill/>
            <a:miter lim="800000"/>
            <a:headEnd/>
            <a:tailEnd/>
          </a:ln>
          <a:effectLst/>
        </p:spPr>
      </p:pic>
      <p:pic>
        <p:nvPicPr>
          <p:cNvPr id="132" name="Picture 63"/>
          <p:cNvPicPr>
            <a:picLocks noChangeArrowheads="1"/>
          </p:cNvPicPr>
          <p:nvPr/>
        </p:nvPicPr>
        <p:blipFill>
          <a:blip r:embed="rId4"/>
          <a:srcRect/>
          <a:stretch>
            <a:fillRect/>
          </a:stretch>
        </p:blipFill>
        <p:spPr bwMode="auto">
          <a:xfrm>
            <a:off x="7569641" y="4594499"/>
            <a:ext cx="518186" cy="475256"/>
          </a:xfrm>
          <a:prstGeom prst="rect">
            <a:avLst/>
          </a:prstGeom>
          <a:noFill/>
          <a:ln w="9525">
            <a:noFill/>
            <a:miter lim="800000"/>
            <a:headEnd/>
            <a:tailEnd/>
          </a:ln>
          <a:effectLst/>
        </p:spPr>
      </p:pic>
      <p:pic>
        <p:nvPicPr>
          <p:cNvPr id="133" name="Picture 63"/>
          <p:cNvPicPr>
            <a:picLocks noChangeArrowheads="1"/>
          </p:cNvPicPr>
          <p:nvPr/>
        </p:nvPicPr>
        <p:blipFill>
          <a:blip r:embed="rId4"/>
          <a:srcRect/>
          <a:stretch>
            <a:fillRect/>
          </a:stretch>
        </p:blipFill>
        <p:spPr bwMode="auto">
          <a:xfrm>
            <a:off x="7722041" y="4746899"/>
            <a:ext cx="518186" cy="475256"/>
          </a:xfrm>
          <a:prstGeom prst="rect">
            <a:avLst/>
          </a:prstGeom>
          <a:noFill/>
          <a:ln w="9525">
            <a:noFill/>
            <a:miter lim="800000"/>
            <a:headEnd/>
            <a:tailEnd/>
          </a:ln>
          <a:effectLst/>
        </p:spPr>
      </p:pic>
      <p:sp>
        <p:nvSpPr>
          <p:cNvPr id="136" name="Arc 66"/>
          <p:cNvSpPr>
            <a:spLocks/>
          </p:cNvSpPr>
          <p:nvPr/>
        </p:nvSpPr>
        <p:spPr bwMode="auto">
          <a:xfrm>
            <a:off x="7267704" y="2936131"/>
            <a:ext cx="1310584" cy="364459"/>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39" name="Arc 66"/>
          <p:cNvSpPr>
            <a:spLocks/>
          </p:cNvSpPr>
          <p:nvPr/>
        </p:nvSpPr>
        <p:spPr bwMode="auto">
          <a:xfrm>
            <a:off x="7251727" y="3416400"/>
            <a:ext cx="838116" cy="279571"/>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41" name="Arc 66"/>
          <p:cNvSpPr>
            <a:spLocks/>
          </p:cNvSpPr>
          <p:nvPr/>
        </p:nvSpPr>
        <p:spPr bwMode="auto">
          <a:xfrm>
            <a:off x="7231469" y="3855708"/>
            <a:ext cx="512623" cy="586392"/>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42" name="Arc 66"/>
          <p:cNvSpPr>
            <a:spLocks/>
          </p:cNvSpPr>
          <p:nvPr/>
        </p:nvSpPr>
        <p:spPr bwMode="auto">
          <a:xfrm>
            <a:off x="7249635" y="3865044"/>
            <a:ext cx="202863" cy="461763"/>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45" name="Arc 66"/>
          <p:cNvSpPr>
            <a:spLocks/>
          </p:cNvSpPr>
          <p:nvPr/>
        </p:nvSpPr>
        <p:spPr bwMode="auto">
          <a:xfrm>
            <a:off x="7296125" y="3879702"/>
            <a:ext cx="575356" cy="714797"/>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46" name="Arc 66"/>
          <p:cNvSpPr>
            <a:spLocks/>
          </p:cNvSpPr>
          <p:nvPr/>
        </p:nvSpPr>
        <p:spPr bwMode="auto">
          <a:xfrm>
            <a:off x="7231470" y="3848711"/>
            <a:ext cx="849724" cy="953351"/>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47" name="Arc 66"/>
          <p:cNvSpPr>
            <a:spLocks/>
          </p:cNvSpPr>
          <p:nvPr/>
        </p:nvSpPr>
        <p:spPr bwMode="auto">
          <a:xfrm>
            <a:off x="7296128" y="3440195"/>
            <a:ext cx="1066626" cy="445800"/>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48" name="Arc 66"/>
          <p:cNvSpPr>
            <a:spLocks/>
          </p:cNvSpPr>
          <p:nvPr/>
        </p:nvSpPr>
        <p:spPr bwMode="auto">
          <a:xfrm>
            <a:off x="7251726" y="3440197"/>
            <a:ext cx="1326666" cy="627655"/>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49" name="Arc 66"/>
          <p:cNvSpPr>
            <a:spLocks/>
          </p:cNvSpPr>
          <p:nvPr/>
        </p:nvSpPr>
        <p:spPr bwMode="auto">
          <a:xfrm>
            <a:off x="7319532" y="2936130"/>
            <a:ext cx="1626672" cy="532159"/>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50" name="Arc 47"/>
          <p:cNvSpPr>
            <a:spLocks/>
          </p:cNvSpPr>
          <p:nvPr/>
        </p:nvSpPr>
        <p:spPr bwMode="auto">
          <a:xfrm>
            <a:off x="1295401" y="2031076"/>
            <a:ext cx="143791" cy="797701"/>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57150" cap="rnd" cmpd="tri">
            <a:solidFill>
              <a:schemeClr val="tx1"/>
            </a:solidFill>
            <a:round/>
            <a:headEnd type="stealth" w="med" len="lg"/>
            <a:tailEnd type="none" w="sm" len="sm"/>
          </a:ln>
          <a:effectLst/>
        </p:spPr>
        <p:txBody>
          <a:bodyPr wrap="none" anchor="ctr"/>
          <a:lstStyle/>
          <a:p>
            <a:endParaRPr lang="en-US"/>
          </a:p>
        </p:txBody>
      </p:sp>
      <p:sp>
        <p:nvSpPr>
          <p:cNvPr id="151" name="Arc 54"/>
          <p:cNvSpPr>
            <a:spLocks/>
          </p:cNvSpPr>
          <p:nvPr/>
        </p:nvSpPr>
        <p:spPr bwMode="auto">
          <a:xfrm>
            <a:off x="985503" y="4015942"/>
            <a:ext cx="817665" cy="307733"/>
          </a:xfrm>
          <a:custGeom>
            <a:avLst/>
            <a:gdLst>
              <a:gd name="G0" fmla="+- 21600 0 0"/>
              <a:gd name="G1" fmla="+- 21600 0 0"/>
              <a:gd name="G2" fmla="+- 21600 0 0"/>
              <a:gd name="T0" fmla="*/ 0 w 21600"/>
              <a:gd name="T1" fmla="*/ 21600 h 21600"/>
              <a:gd name="T2" fmla="*/ 2156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4"/>
                  <a:pt x="9649" y="19"/>
                  <a:pt x="21565" y="0"/>
                </a:cubicBezTo>
              </a:path>
              <a:path w="21600" h="21600" stroke="0" extrusionOk="0">
                <a:moveTo>
                  <a:pt x="0" y="21600"/>
                </a:moveTo>
                <a:cubicBezTo>
                  <a:pt x="0" y="9684"/>
                  <a:pt x="9649" y="19"/>
                  <a:pt x="21565" y="0"/>
                </a:cubicBezTo>
                <a:lnTo>
                  <a:pt x="21600" y="21600"/>
                </a:lnTo>
                <a:close/>
              </a:path>
            </a:pathLst>
          </a:custGeom>
          <a:noFill/>
          <a:ln w="57150" cap="rnd" cmpd="tri">
            <a:solidFill>
              <a:schemeClr val="tx1"/>
            </a:solidFill>
            <a:round/>
            <a:headEnd type="none" w="sm" len="sm"/>
            <a:tailEnd type="stealth" w="med" len="lg"/>
          </a:ln>
          <a:effectLst/>
        </p:spPr>
        <p:txBody>
          <a:bodyPr wrap="none" anchor="ctr"/>
          <a:lstStyle/>
          <a:p>
            <a:endParaRPr lang="en-US"/>
          </a:p>
        </p:txBody>
      </p:sp>
      <p:sp>
        <p:nvSpPr>
          <p:cNvPr id="66" name="AutoShape 58"/>
          <p:cNvSpPr>
            <a:spLocks noChangeArrowheads="1"/>
          </p:cNvSpPr>
          <p:nvPr/>
        </p:nvSpPr>
        <p:spPr bwMode="auto">
          <a:xfrm>
            <a:off x="304800" y="3761782"/>
            <a:ext cx="914400" cy="802273"/>
          </a:xfrm>
          <a:prstGeom prst="roundRect">
            <a:avLst>
              <a:gd name="adj" fmla="val 12495"/>
            </a:avLst>
          </a:prstGeom>
          <a:solidFill>
            <a:srgbClr val="CCECFF"/>
          </a:solidFill>
          <a:ln w="12700">
            <a:solidFill>
              <a:schemeClr val="tx1"/>
            </a:solidFill>
            <a:round/>
            <a:headEnd/>
            <a:tailEnd/>
          </a:ln>
          <a:effectLst>
            <a:outerShdw dist="107763" dir="2700000" algn="ctr" rotWithShape="0">
              <a:schemeClr val="bg2"/>
            </a:outerShdw>
          </a:effectLst>
        </p:spPr>
        <p:txBody>
          <a:bodyPr wrap="none" lIns="92075" tIns="46038" rIns="92075" bIns="46038" anchor="ctr"/>
          <a:lstStyle/>
          <a:p>
            <a:pPr algn="ctr" eaLnBrk="0" hangingPunct="0"/>
            <a:r>
              <a:rPr lang="en-GB" sz="1200" b="1" dirty="0"/>
              <a:t>event</a:t>
            </a:r>
          </a:p>
          <a:p>
            <a:pPr eaLnBrk="0" hangingPunct="0"/>
            <a:r>
              <a:rPr lang="en-GB" sz="1200" b="1" dirty="0" smtClean="0"/>
              <a:t>simulation</a:t>
            </a:r>
          </a:p>
        </p:txBody>
      </p:sp>
      <p:sp>
        <p:nvSpPr>
          <p:cNvPr id="152" name="Arc 66"/>
          <p:cNvSpPr>
            <a:spLocks/>
          </p:cNvSpPr>
          <p:nvPr/>
        </p:nvSpPr>
        <p:spPr bwMode="auto">
          <a:xfrm flipV="1">
            <a:off x="4677711" y="3416399"/>
            <a:ext cx="1622091" cy="425885"/>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53" name="Arc 66"/>
          <p:cNvSpPr>
            <a:spLocks/>
          </p:cNvSpPr>
          <p:nvPr/>
        </p:nvSpPr>
        <p:spPr bwMode="auto">
          <a:xfrm flipV="1">
            <a:off x="4677710" y="3779706"/>
            <a:ext cx="1563159" cy="143573"/>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54" name="Arc 66"/>
          <p:cNvSpPr>
            <a:spLocks/>
          </p:cNvSpPr>
          <p:nvPr/>
        </p:nvSpPr>
        <p:spPr bwMode="auto">
          <a:xfrm>
            <a:off x="3815259" y="3416399"/>
            <a:ext cx="134100" cy="246695"/>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14" name="TextBox 113"/>
          <p:cNvSpPr txBox="1"/>
          <p:nvPr/>
        </p:nvSpPr>
        <p:spPr>
          <a:xfrm>
            <a:off x="2895600" y="5369005"/>
            <a:ext cx="6172200" cy="584775"/>
          </a:xfrm>
          <a:prstGeom prst="rect">
            <a:avLst/>
          </a:prstGeom>
          <a:noFill/>
        </p:spPr>
        <p:txBody>
          <a:bodyPr wrap="square" rtlCol="0">
            <a:spAutoFit/>
          </a:bodyPr>
          <a:lstStyle/>
          <a:p>
            <a:r>
              <a:rPr lang="en-GB" sz="1600" dirty="0" smtClean="0"/>
              <a:t>Global computing resources to store, distribute and analyse LHC data are provided by the </a:t>
            </a:r>
            <a:r>
              <a:rPr lang="en-GB" sz="1600" dirty="0"/>
              <a:t>Worldwide LHC Computing Grid (</a:t>
            </a:r>
            <a:r>
              <a:rPr lang="en-GB" sz="1600" b="1" dirty="0"/>
              <a:t>WLCG</a:t>
            </a:r>
            <a:r>
              <a:rPr lang="en-GB" sz="1600" dirty="0" smtClean="0"/>
              <a:t>)</a:t>
            </a:r>
            <a:endParaRPr lang="en-GB" sz="1600" b="1" dirty="0" smtClean="0"/>
          </a:p>
        </p:txBody>
      </p:sp>
      <p:sp>
        <p:nvSpPr>
          <p:cNvPr id="115" name="Arc 66"/>
          <p:cNvSpPr>
            <a:spLocks/>
          </p:cNvSpPr>
          <p:nvPr/>
        </p:nvSpPr>
        <p:spPr bwMode="auto">
          <a:xfrm flipV="1">
            <a:off x="4672450" y="2877156"/>
            <a:ext cx="1627351" cy="873101"/>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pic>
        <p:nvPicPr>
          <p:cNvPr id="122" name="Picture 2" descr="http://continuum-hypothesis.com/geneva_06/DSC00305.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19200" y="934507"/>
            <a:ext cx="914400" cy="957794"/>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4294967295"/>
          </p:nvPr>
        </p:nvSpPr>
        <p:spPr>
          <a:xfrm>
            <a:off x="5521" y="6541856"/>
            <a:ext cx="9144000" cy="316144"/>
          </a:xfrm>
          <a:prstGeom prst="rect">
            <a:avLst/>
          </a:prstGeom>
        </p:spPr>
        <p:txBody>
          <a:bodyPr/>
          <a:lstStyle/>
          <a:p>
            <a:r>
              <a:rPr lang="en-GB" sz="1600" dirty="0" smtClean="0"/>
              <a:t>From: Maaike Limper – CERN </a:t>
            </a:r>
            <a:r>
              <a:rPr lang="en-GB" sz="1600" dirty="0" err="1" smtClean="0"/>
              <a:t>openlab</a:t>
            </a:r>
            <a:r>
              <a:rPr lang="en-GB" sz="1600" dirty="0" smtClean="0"/>
              <a:t>    </a:t>
            </a:r>
            <a:endParaRPr lang="en-GB" sz="1600" dirty="0"/>
          </a:p>
        </p:txBody>
      </p:sp>
      <p:sp>
        <p:nvSpPr>
          <p:cNvPr id="10" name="Slide Number Placeholder 9"/>
          <p:cNvSpPr>
            <a:spLocks noGrp="1"/>
          </p:cNvSpPr>
          <p:nvPr>
            <p:ph type="sldNum" sz="quarter" idx="4294967295"/>
          </p:nvPr>
        </p:nvSpPr>
        <p:spPr>
          <a:xfrm>
            <a:off x="7010400" y="6492875"/>
            <a:ext cx="2133600" cy="365125"/>
          </a:xfrm>
          <a:prstGeom prst="rect">
            <a:avLst/>
          </a:prstGeom>
        </p:spPr>
        <p:txBody>
          <a:bodyPr/>
          <a:lstStyle/>
          <a:p>
            <a:fld id="{94EB1264-2DC2-4921-94A1-13F831F55EAC}" type="slidenum">
              <a:rPr lang="en-GB" smtClean="0"/>
              <a:pPr/>
              <a:t>21</a:t>
            </a:fld>
            <a:endParaRPr lang="en-GB" dirty="0"/>
          </a:p>
        </p:txBody>
      </p:sp>
    </p:spTree>
    <p:extLst>
      <p:ext uri="{BB962C8B-B14F-4D97-AF65-F5344CB8AC3E}">
        <p14:creationId xmlns:p14="http://schemas.microsoft.com/office/powerpoint/2010/main" val="213999763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782426" y="2087698"/>
            <a:ext cx="1557326" cy="1557326"/>
          </a:xfrm>
          <a:prstGeom prst="rect">
            <a:avLst/>
          </a:prstGeom>
          <a:noFill/>
          <a:ln w="9525">
            <a:noFill/>
            <a:miter lim="800000"/>
            <a:headEnd/>
            <a:tailEnd/>
          </a:ln>
          <a:effectLst/>
        </p:spPr>
      </p:pic>
      <p:grpSp>
        <p:nvGrpSpPr>
          <p:cNvPr id="40" name="Group 39"/>
          <p:cNvGrpSpPr/>
          <p:nvPr/>
        </p:nvGrpSpPr>
        <p:grpSpPr>
          <a:xfrm>
            <a:off x="6768752" y="5520134"/>
            <a:ext cx="1530106" cy="783882"/>
            <a:chOff x="6643702" y="5357826"/>
            <a:chExt cx="1530106" cy="783882"/>
          </a:xfrm>
        </p:grpSpPr>
        <p:grpSp>
          <p:nvGrpSpPr>
            <p:cNvPr id="23" name="Group 22"/>
            <p:cNvGrpSpPr/>
            <p:nvPr/>
          </p:nvGrpSpPr>
          <p:grpSpPr>
            <a:xfrm>
              <a:off x="6715140" y="5786454"/>
              <a:ext cx="1458668" cy="355254"/>
              <a:chOff x="1928794" y="5643578"/>
              <a:chExt cx="1458668" cy="355254"/>
            </a:xfrm>
          </p:grpSpPr>
          <p:pic>
            <p:nvPicPr>
              <p:cNvPr id="4" name="Picture 101" descr="disk_picture"/>
              <p:cNvPicPr>
                <a:picLocks noChangeAspect="1" noChangeArrowheads="1"/>
              </p:cNvPicPr>
              <p:nvPr/>
            </p:nvPicPr>
            <p:blipFill>
              <a:blip r:embed="rId3" cstate="print"/>
              <a:srcRect/>
              <a:stretch>
                <a:fillRect/>
              </a:stretch>
            </p:blipFill>
            <p:spPr bwMode="auto">
              <a:xfrm>
                <a:off x="1928794" y="5643578"/>
                <a:ext cx="373262" cy="355254"/>
              </a:xfrm>
              <a:prstGeom prst="rect">
                <a:avLst/>
              </a:prstGeom>
              <a:noFill/>
              <a:ln w="9525">
                <a:noFill/>
                <a:miter lim="800000"/>
                <a:headEnd/>
                <a:tailEnd/>
              </a:ln>
            </p:spPr>
          </p:pic>
          <p:pic>
            <p:nvPicPr>
              <p:cNvPr id="6" name="Picture 103" descr="disk_picture"/>
              <p:cNvPicPr>
                <a:picLocks noChangeAspect="1" noChangeArrowheads="1"/>
              </p:cNvPicPr>
              <p:nvPr/>
            </p:nvPicPr>
            <p:blipFill>
              <a:blip r:embed="rId3" cstate="print"/>
              <a:srcRect/>
              <a:stretch>
                <a:fillRect/>
              </a:stretch>
            </p:blipFill>
            <p:spPr bwMode="auto">
              <a:xfrm>
                <a:off x="2291006" y="5643578"/>
                <a:ext cx="373262" cy="355254"/>
              </a:xfrm>
              <a:prstGeom prst="rect">
                <a:avLst/>
              </a:prstGeom>
              <a:noFill/>
              <a:ln w="9525">
                <a:noFill/>
                <a:miter lim="800000"/>
                <a:headEnd/>
                <a:tailEnd/>
              </a:ln>
            </p:spPr>
          </p:pic>
          <p:pic>
            <p:nvPicPr>
              <p:cNvPr id="7" name="Picture 104" descr="disk_picture"/>
              <p:cNvPicPr>
                <a:picLocks noChangeAspect="1" noChangeArrowheads="1"/>
              </p:cNvPicPr>
              <p:nvPr/>
            </p:nvPicPr>
            <p:blipFill>
              <a:blip r:embed="rId3" cstate="print"/>
              <a:srcRect/>
              <a:stretch>
                <a:fillRect/>
              </a:stretch>
            </p:blipFill>
            <p:spPr bwMode="auto">
              <a:xfrm>
                <a:off x="2624977" y="5643578"/>
                <a:ext cx="373262" cy="355254"/>
              </a:xfrm>
              <a:prstGeom prst="rect">
                <a:avLst/>
              </a:prstGeom>
              <a:noFill/>
              <a:ln w="9525">
                <a:noFill/>
                <a:miter lim="800000"/>
                <a:headEnd/>
                <a:tailEnd/>
              </a:ln>
            </p:spPr>
          </p:pic>
          <p:pic>
            <p:nvPicPr>
              <p:cNvPr id="8" name="Picture 105" descr="disk_picture"/>
              <p:cNvPicPr>
                <a:picLocks noChangeAspect="1" noChangeArrowheads="1"/>
              </p:cNvPicPr>
              <p:nvPr/>
            </p:nvPicPr>
            <p:blipFill>
              <a:blip r:embed="rId3" cstate="print"/>
              <a:srcRect/>
              <a:stretch>
                <a:fillRect/>
              </a:stretch>
            </p:blipFill>
            <p:spPr bwMode="auto">
              <a:xfrm>
                <a:off x="3014200" y="5643578"/>
                <a:ext cx="373262" cy="355254"/>
              </a:xfrm>
              <a:prstGeom prst="rect">
                <a:avLst/>
              </a:prstGeom>
              <a:noFill/>
              <a:ln w="9525">
                <a:noFill/>
                <a:miter lim="800000"/>
                <a:headEnd/>
                <a:tailEnd/>
              </a:ln>
            </p:spPr>
          </p:pic>
        </p:grpSp>
        <p:grpSp>
          <p:nvGrpSpPr>
            <p:cNvPr id="24" name="Group 23"/>
            <p:cNvGrpSpPr/>
            <p:nvPr/>
          </p:nvGrpSpPr>
          <p:grpSpPr>
            <a:xfrm>
              <a:off x="6643702" y="5357826"/>
              <a:ext cx="1458668" cy="355254"/>
              <a:chOff x="6233271" y="4714884"/>
              <a:chExt cx="1458668" cy="355254"/>
            </a:xfrm>
          </p:grpSpPr>
          <p:pic>
            <p:nvPicPr>
              <p:cNvPr id="19" name="Picture 101" descr="disk_picture"/>
              <p:cNvPicPr>
                <a:picLocks noChangeAspect="1" noChangeArrowheads="1"/>
              </p:cNvPicPr>
              <p:nvPr/>
            </p:nvPicPr>
            <p:blipFill>
              <a:blip r:embed="rId3" cstate="print"/>
              <a:srcRect/>
              <a:stretch>
                <a:fillRect/>
              </a:stretch>
            </p:blipFill>
            <p:spPr bwMode="auto">
              <a:xfrm>
                <a:off x="6233271" y="4714884"/>
                <a:ext cx="373262" cy="355254"/>
              </a:xfrm>
              <a:prstGeom prst="rect">
                <a:avLst/>
              </a:prstGeom>
              <a:noFill/>
              <a:ln w="9525">
                <a:noFill/>
                <a:miter lim="800000"/>
                <a:headEnd/>
                <a:tailEnd/>
              </a:ln>
            </p:spPr>
          </p:pic>
          <p:pic>
            <p:nvPicPr>
              <p:cNvPr id="20" name="Picture 103" descr="disk_picture"/>
              <p:cNvPicPr>
                <a:picLocks noChangeAspect="1" noChangeArrowheads="1"/>
              </p:cNvPicPr>
              <p:nvPr/>
            </p:nvPicPr>
            <p:blipFill>
              <a:blip r:embed="rId3" cstate="print"/>
              <a:srcRect/>
              <a:stretch>
                <a:fillRect/>
              </a:stretch>
            </p:blipFill>
            <p:spPr bwMode="auto">
              <a:xfrm>
                <a:off x="6595483" y="4714884"/>
                <a:ext cx="373262" cy="355254"/>
              </a:xfrm>
              <a:prstGeom prst="rect">
                <a:avLst/>
              </a:prstGeom>
              <a:noFill/>
              <a:ln w="9525">
                <a:noFill/>
                <a:miter lim="800000"/>
                <a:headEnd/>
                <a:tailEnd/>
              </a:ln>
            </p:spPr>
          </p:pic>
          <p:pic>
            <p:nvPicPr>
              <p:cNvPr id="21" name="Picture 104" descr="disk_picture"/>
              <p:cNvPicPr>
                <a:picLocks noChangeAspect="1" noChangeArrowheads="1"/>
              </p:cNvPicPr>
              <p:nvPr/>
            </p:nvPicPr>
            <p:blipFill>
              <a:blip r:embed="rId3" cstate="print"/>
              <a:srcRect/>
              <a:stretch>
                <a:fillRect/>
              </a:stretch>
            </p:blipFill>
            <p:spPr bwMode="auto">
              <a:xfrm>
                <a:off x="6929454" y="4714884"/>
                <a:ext cx="373262" cy="355254"/>
              </a:xfrm>
              <a:prstGeom prst="rect">
                <a:avLst/>
              </a:prstGeom>
              <a:noFill/>
              <a:ln w="9525">
                <a:noFill/>
                <a:miter lim="800000"/>
                <a:headEnd/>
                <a:tailEnd/>
              </a:ln>
            </p:spPr>
          </p:pic>
          <p:pic>
            <p:nvPicPr>
              <p:cNvPr id="22" name="Picture 105" descr="disk_picture"/>
              <p:cNvPicPr>
                <a:picLocks noChangeAspect="1" noChangeArrowheads="1"/>
              </p:cNvPicPr>
              <p:nvPr/>
            </p:nvPicPr>
            <p:blipFill>
              <a:blip r:embed="rId3" cstate="print"/>
              <a:srcRect/>
              <a:stretch>
                <a:fillRect/>
              </a:stretch>
            </p:blipFill>
            <p:spPr bwMode="auto">
              <a:xfrm>
                <a:off x="7318677" y="4714884"/>
                <a:ext cx="373262" cy="355254"/>
              </a:xfrm>
              <a:prstGeom prst="rect">
                <a:avLst/>
              </a:prstGeom>
              <a:noFill/>
              <a:ln w="9525">
                <a:noFill/>
                <a:miter lim="800000"/>
                <a:headEnd/>
                <a:tailEnd/>
              </a:ln>
            </p:spPr>
          </p:pic>
        </p:grpSp>
      </p:grpSp>
      <p:grpSp>
        <p:nvGrpSpPr>
          <p:cNvPr id="38" name="Group 37"/>
          <p:cNvGrpSpPr/>
          <p:nvPr/>
        </p:nvGrpSpPr>
        <p:grpSpPr>
          <a:xfrm>
            <a:off x="6032142" y="1075588"/>
            <a:ext cx="2500298" cy="3000396"/>
            <a:chOff x="6643702" y="928670"/>
            <a:chExt cx="2500298" cy="3000396"/>
          </a:xfrm>
        </p:grpSpPr>
        <p:pic>
          <p:nvPicPr>
            <p:cNvPr id="12" name="Picture 11" descr="1u_server_chassis.jpg"/>
            <p:cNvPicPr>
              <a:picLocks noChangeAspect="1"/>
            </p:cNvPicPr>
            <p:nvPr/>
          </p:nvPicPr>
          <p:blipFill>
            <a:blip r:embed="rId4" cstate="print"/>
            <a:stretch>
              <a:fillRect/>
            </a:stretch>
          </p:blipFill>
          <p:spPr>
            <a:xfrm>
              <a:off x="6643702" y="928670"/>
              <a:ext cx="1151381" cy="785818"/>
            </a:xfrm>
            <a:prstGeom prst="rect">
              <a:avLst/>
            </a:prstGeom>
          </p:spPr>
        </p:pic>
        <p:pic>
          <p:nvPicPr>
            <p:cNvPr id="13" name="Picture 12" descr="1u_server_chassis.jpg"/>
            <p:cNvPicPr>
              <a:picLocks noChangeAspect="1"/>
            </p:cNvPicPr>
            <p:nvPr/>
          </p:nvPicPr>
          <p:blipFill>
            <a:blip r:embed="rId4" cstate="print"/>
            <a:stretch>
              <a:fillRect/>
            </a:stretch>
          </p:blipFill>
          <p:spPr>
            <a:xfrm>
              <a:off x="6858016" y="2928934"/>
              <a:ext cx="1151381" cy="785818"/>
            </a:xfrm>
            <a:prstGeom prst="rect">
              <a:avLst/>
            </a:prstGeom>
          </p:spPr>
        </p:pic>
        <p:pic>
          <p:nvPicPr>
            <p:cNvPr id="14" name="Picture 13" descr="1u_server_chassis.jpg"/>
            <p:cNvPicPr>
              <a:picLocks noChangeAspect="1"/>
            </p:cNvPicPr>
            <p:nvPr/>
          </p:nvPicPr>
          <p:blipFill>
            <a:blip r:embed="rId4" cstate="print"/>
            <a:stretch>
              <a:fillRect/>
            </a:stretch>
          </p:blipFill>
          <p:spPr>
            <a:xfrm>
              <a:off x="6786578" y="2285992"/>
              <a:ext cx="1151381" cy="785818"/>
            </a:xfrm>
            <a:prstGeom prst="rect">
              <a:avLst/>
            </a:prstGeom>
          </p:spPr>
        </p:pic>
        <p:pic>
          <p:nvPicPr>
            <p:cNvPr id="15" name="Picture 14" descr="1u_server_chassis.jpg"/>
            <p:cNvPicPr>
              <a:picLocks noChangeAspect="1"/>
            </p:cNvPicPr>
            <p:nvPr/>
          </p:nvPicPr>
          <p:blipFill>
            <a:blip r:embed="rId4" cstate="print"/>
            <a:stretch>
              <a:fillRect/>
            </a:stretch>
          </p:blipFill>
          <p:spPr>
            <a:xfrm>
              <a:off x="7992619" y="2357430"/>
              <a:ext cx="1151381" cy="785818"/>
            </a:xfrm>
            <a:prstGeom prst="rect">
              <a:avLst/>
            </a:prstGeom>
          </p:spPr>
        </p:pic>
        <p:pic>
          <p:nvPicPr>
            <p:cNvPr id="16" name="Picture 15" descr="1u_server_chassis.jpg"/>
            <p:cNvPicPr>
              <a:picLocks noChangeAspect="1"/>
            </p:cNvPicPr>
            <p:nvPr/>
          </p:nvPicPr>
          <p:blipFill>
            <a:blip r:embed="rId4" cstate="print"/>
            <a:stretch>
              <a:fillRect/>
            </a:stretch>
          </p:blipFill>
          <p:spPr>
            <a:xfrm>
              <a:off x="7786710" y="1643050"/>
              <a:ext cx="1151381" cy="785818"/>
            </a:xfrm>
            <a:prstGeom prst="rect">
              <a:avLst/>
            </a:prstGeom>
          </p:spPr>
        </p:pic>
        <p:pic>
          <p:nvPicPr>
            <p:cNvPr id="18" name="Picture 17" descr="1u_server_chassis.jpg"/>
            <p:cNvPicPr>
              <a:picLocks noChangeAspect="1"/>
            </p:cNvPicPr>
            <p:nvPr/>
          </p:nvPicPr>
          <p:blipFill>
            <a:blip r:embed="rId4" cstate="print"/>
            <a:stretch>
              <a:fillRect/>
            </a:stretch>
          </p:blipFill>
          <p:spPr>
            <a:xfrm>
              <a:off x="7786710" y="928670"/>
              <a:ext cx="1151381" cy="785818"/>
            </a:xfrm>
            <a:prstGeom prst="rect">
              <a:avLst/>
            </a:prstGeom>
          </p:spPr>
        </p:pic>
        <p:pic>
          <p:nvPicPr>
            <p:cNvPr id="17" name="Picture 16" descr="1u_server_chassis.jpg"/>
            <p:cNvPicPr>
              <a:picLocks noChangeAspect="1"/>
            </p:cNvPicPr>
            <p:nvPr/>
          </p:nvPicPr>
          <p:blipFill>
            <a:blip r:embed="rId4" cstate="print"/>
            <a:stretch>
              <a:fillRect/>
            </a:stretch>
          </p:blipFill>
          <p:spPr>
            <a:xfrm>
              <a:off x="6643702" y="1643050"/>
              <a:ext cx="1151381" cy="785818"/>
            </a:xfrm>
            <a:prstGeom prst="rect">
              <a:avLst/>
            </a:prstGeom>
          </p:spPr>
        </p:pic>
        <p:pic>
          <p:nvPicPr>
            <p:cNvPr id="25" name="Picture 24" descr="1u_server_chassis.jpg"/>
            <p:cNvPicPr>
              <a:picLocks noChangeAspect="1"/>
            </p:cNvPicPr>
            <p:nvPr/>
          </p:nvPicPr>
          <p:blipFill>
            <a:blip r:embed="rId4" cstate="print"/>
            <a:stretch>
              <a:fillRect/>
            </a:stretch>
          </p:blipFill>
          <p:spPr>
            <a:xfrm>
              <a:off x="7992619" y="3143248"/>
              <a:ext cx="1151381" cy="785818"/>
            </a:xfrm>
            <a:prstGeom prst="rect">
              <a:avLst/>
            </a:prstGeom>
          </p:spPr>
        </p:pic>
      </p:grpSp>
      <p:sp>
        <p:nvSpPr>
          <p:cNvPr id="26" name="32-Point Star 25"/>
          <p:cNvSpPr/>
          <p:nvPr/>
        </p:nvSpPr>
        <p:spPr>
          <a:xfrm>
            <a:off x="3246060" y="3647356"/>
            <a:ext cx="1357322" cy="1285884"/>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674292" y="1229851"/>
            <a:ext cx="2590774" cy="830997"/>
          </a:xfrm>
          <a:prstGeom prst="rect">
            <a:avLst/>
          </a:prstGeom>
          <a:noFill/>
        </p:spPr>
        <p:txBody>
          <a:bodyPr wrap="none" rtlCol="0">
            <a:spAutoFit/>
          </a:bodyPr>
          <a:lstStyle/>
          <a:p>
            <a:r>
              <a:rPr lang="en-US" sz="1200" dirty="0" smtClean="0"/>
              <a:t>Here is my program and I want to </a:t>
            </a:r>
          </a:p>
          <a:p>
            <a:r>
              <a:rPr lang="en-US" sz="1200" dirty="0" smtClean="0"/>
              <a:t>analyze the ATLAS data from the </a:t>
            </a:r>
          </a:p>
          <a:p>
            <a:r>
              <a:rPr lang="en-US" sz="1200" dirty="0" smtClean="0"/>
              <a:t>special run on June 16</a:t>
            </a:r>
            <a:r>
              <a:rPr lang="en-US" sz="1200" baseline="30000" dirty="0" smtClean="0"/>
              <a:t>th</a:t>
            </a:r>
            <a:r>
              <a:rPr lang="en-US" sz="1200" dirty="0" smtClean="0"/>
              <a:t> 14:45h</a:t>
            </a:r>
          </a:p>
          <a:p>
            <a:r>
              <a:rPr lang="en-US" sz="1200" dirty="0" smtClean="0"/>
              <a:t>or all data with detector signature X</a:t>
            </a:r>
            <a:endParaRPr lang="en-US" sz="1200" dirty="0"/>
          </a:p>
        </p:txBody>
      </p:sp>
      <p:cxnSp>
        <p:nvCxnSpPr>
          <p:cNvPr id="29" name="Straight Arrow Connector 28"/>
          <p:cNvCxnSpPr/>
          <p:nvPr/>
        </p:nvCxnSpPr>
        <p:spPr>
          <a:xfrm>
            <a:off x="2460242" y="3290166"/>
            <a:ext cx="714380" cy="5000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flipV="1">
            <a:off x="1888738" y="4790364"/>
            <a:ext cx="1214446" cy="1000132"/>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680520" y="4728046"/>
            <a:ext cx="1872208" cy="10081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608512" y="3071862"/>
            <a:ext cx="1500198" cy="85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536504" y="2639814"/>
            <a:ext cx="1440160"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680520" y="3431902"/>
            <a:ext cx="144016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flipH="1" flipV="1">
            <a:off x="7350740" y="4722122"/>
            <a:ext cx="1285884"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750057" y="2855838"/>
            <a:ext cx="2467342" cy="830997"/>
          </a:xfrm>
          <a:prstGeom prst="rect">
            <a:avLst/>
          </a:prstGeom>
          <a:noFill/>
        </p:spPr>
        <p:txBody>
          <a:bodyPr wrap="none" rtlCol="0">
            <a:spAutoFit/>
          </a:bodyPr>
          <a:lstStyle/>
          <a:p>
            <a:pPr algn="ctr"/>
            <a:r>
              <a:rPr lang="en-US" sz="1600" u="sng" dirty="0" smtClean="0"/>
              <a:t>‘Batch’ system </a:t>
            </a:r>
            <a:r>
              <a:rPr lang="en-US" sz="1600" dirty="0" smtClean="0"/>
              <a:t>to decide</a:t>
            </a:r>
          </a:p>
          <a:p>
            <a:pPr algn="ctr"/>
            <a:r>
              <a:rPr lang="en-US" sz="1600" dirty="0" smtClean="0"/>
              <a:t>where is free computing </a:t>
            </a:r>
          </a:p>
          <a:p>
            <a:pPr algn="ctr"/>
            <a:r>
              <a:rPr lang="en-US" sz="1600" dirty="0" smtClean="0"/>
              <a:t>time</a:t>
            </a:r>
            <a:endParaRPr lang="en-US" sz="1600" dirty="0"/>
          </a:p>
        </p:txBody>
      </p:sp>
      <p:sp>
        <p:nvSpPr>
          <p:cNvPr id="43" name="TextBox 42"/>
          <p:cNvSpPr txBox="1"/>
          <p:nvPr/>
        </p:nvSpPr>
        <p:spPr>
          <a:xfrm>
            <a:off x="5184576" y="4079974"/>
            <a:ext cx="2626040" cy="830997"/>
          </a:xfrm>
          <a:prstGeom prst="rect">
            <a:avLst/>
          </a:prstGeom>
          <a:noFill/>
        </p:spPr>
        <p:txBody>
          <a:bodyPr wrap="none" rtlCol="0">
            <a:spAutoFit/>
          </a:bodyPr>
          <a:lstStyle/>
          <a:p>
            <a:r>
              <a:rPr lang="en-US" sz="1600" u="sng" dirty="0" smtClean="0"/>
              <a:t>Data management system</a:t>
            </a:r>
          </a:p>
          <a:p>
            <a:r>
              <a:rPr lang="en-US" sz="1600" dirty="0" smtClean="0"/>
              <a:t>where is the data and how</a:t>
            </a:r>
          </a:p>
          <a:p>
            <a:r>
              <a:rPr lang="en-US" sz="1600" dirty="0" smtClean="0"/>
              <a:t>to transfer to the program</a:t>
            </a:r>
            <a:endParaRPr lang="en-US" sz="1600" dirty="0"/>
          </a:p>
        </p:txBody>
      </p:sp>
      <p:sp>
        <p:nvSpPr>
          <p:cNvPr id="44" name="TextBox 43"/>
          <p:cNvSpPr txBox="1"/>
          <p:nvPr/>
        </p:nvSpPr>
        <p:spPr>
          <a:xfrm>
            <a:off x="179512" y="5805264"/>
            <a:ext cx="5618846" cy="830997"/>
          </a:xfrm>
          <a:prstGeom prst="rect">
            <a:avLst/>
          </a:prstGeom>
          <a:noFill/>
        </p:spPr>
        <p:txBody>
          <a:bodyPr wrap="none" rtlCol="0">
            <a:spAutoFit/>
          </a:bodyPr>
          <a:lstStyle/>
          <a:p>
            <a:r>
              <a:rPr lang="en-US" sz="1600" u="sng" dirty="0" smtClean="0"/>
              <a:t>Database system</a:t>
            </a:r>
          </a:p>
          <a:p>
            <a:r>
              <a:rPr lang="en-US" sz="1600" dirty="0" smtClean="0"/>
              <a:t>Translate the user request into physical location</a:t>
            </a:r>
          </a:p>
          <a:p>
            <a:r>
              <a:rPr lang="en-US" sz="1600" dirty="0" smtClean="0"/>
              <a:t>and provide meta-data (e.g. calibration data) to the program</a:t>
            </a:r>
            <a:endParaRPr lang="en-US" sz="1600" dirty="0"/>
          </a:p>
        </p:txBody>
      </p:sp>
      <p:sp>
        <p:nvSpPr>
          <p:cNvPr id="45" name="TextBox 44"/>
          <p:cNvSpPr txBox="1"/>
          <p:nvPr/>
        </p:nvSpPr>
        <p:spPr>
          <a:xfrm>
            <a:off x="5580112" y="1124744"/>
            <a:ext cx="3171061" cy="338554"/>
          </a:xfrm>
          <a:prstGeom prst="rect">
            <a:avLst/>
          </a:prstGeom>
          <a:solidFill>
            <a:schemeClr val="bg1">
              <a:lumMod val="85000"/>
            </a:schemeClr>
          </a:solidFill>
          <a:scene3d>
            <a:camera prst="orthographicFront"/>
            <a:lightRig rig="threePt" dir="t"/>
          </a:scene3d>
          <a:sp3d>
            <a:bevelT/>
          </a:sp3d>
        </p:spPr>
        <p:txBody>
          <a:bodyPr wrap="none" rtlCol="0">
            <a:spAutoFit/>
          </a:bodyPr>
          <a:lstStyle/>
          <a:p>
            <a:r>
              <a:rPr lang="en-US" sz="1600" dirty="0" smtClean="0"/>
              <a:t>Processing nodes (CPU servers)</a:t>
            </a:r>
            <a:endParaRPr lang="en-US" sz="1600" dirty="0"/>
          </a:p>
        </p:txBody>
      </p:sp>
      <p:sp>
        <p:nvSpPr>
          <p:cNvPr id="46" name="TextBox 45"/>
          <p:cNvSpPr txBox="1"/>
          <p:nvPr/>
        </p:nvSpPr>
        <p:spPr>
          <a:xfrm>
            <a:off x="6768752" y="6456238"/>
            <a:ext cx="1324402" cy="338554"/>
          </a:xfrm>
          <a:prstGeom prst="rect">
            <a:avLst/>
          </a:prstGeom>
          <a:solidFill>
            <a:schemeClr val="bg1">
              <a:lumMod val="85000"/>
            </a:schemeClr>
          </a:solidFill>
          <a:scene3d>
            <a:camera prst="orthographicFront"/>
            <a:lightRig rig="threePt" dir="t"/>
          </a:scene3d>
          <a:sp3d>
            <a:bevelT/>
          </a:sp3d>
        </p:spPr>
        <p:txBody>
          <a:bodyPr wrap="none" rtlCol="0">
            <a:spAutoFit/>
          </a:bodyPr>
          <a:lstStyle/>
          <a:p>
            <a:r>
              <a:rPr lang="en-US" sz="1600" dirty="0" smtClean="0"/>
              <a:t>Disk storage</a:t>
            </a:r>
            <a:endParaRPr lang="en-US" sz="1600" dirty="0"/>
          </a:p>
        </p:txBody>
      </p:sp>
      <p:sp>
        <p:nvSpPr>
          <p:cNvPr id="36" name="TextBox 35"/>
          <p:cNvSpPr txBox="1"/>
          <p:nvPr/>
        </p:nvSpPr>
        <p:spPr>
          <a:xfrm>
            <a:off x="2520280" y="4079974"/>
            <a:ext cx="2467342" cy="369332"/>
          </a:xfrm>
          <a:prstGeom prst="rect">
            <a:avLst/>
          </a:prstGeom>
          <a:solidFill>
            <a:schemeClr val="bg1">
              <a:lumMod val="85000"/>
            </a:schemeClr>
          </a:solidFill>
          <a:scene3d>
            <a:camera prst="orthographicFront"/>
            <a:lightRig rig="threePt" dir="t"/>
          </a:scene3d>
          <a:sp3d>
            <a:bevelT/>
          </a:sp3d>
        </p:spPr>
        <p:txBody>
          <a:bodyPr wrap="none" rtlCol="0">
            <a:spAutoFit/>
          </a:bodyPr>
          <a:lstStyle/>
          <a:p>
            <a:r>
              <a:rPr lang="en-US" dirty="0" smtClean="0"/>
              <a:t>Management software</a:t>
            </a:r>
            <a:endParaRPr lang="en-US" dirty="0"/>
          </a:p>
        </p:txBody>
      </p:sp>
      <p:sp>
        <p:nvSpPr>
          <p:cNvPr id="47" name="Title 46"/>
          <p:cNvSpPr>
            <a:spLocks noGrp="1"/>
          </p:cNvSpPr>
          <p:nvPr>
            <p:ph type="title"/>
          </p:nvPr>
        </p:nvSpPr>
        <p:spPr>
          <a:xfrm>
            <a:off x="161999" y="116632"/>
            <a:ext cx="8226425" cy="1143000"/>
          </a:xfrm>
        </p:spPr>
        <p:txBody>
          <a:bodyPr/>
          <a:lstStyle/>
          <a:p>
            <a:r>
              <a:rPr lang="en-US" dirty="0" smtClean="0"/>
              <a:t>Job Data and Control Flow (1)</a:t>
            </a:r>
            <a:endParaRPr lang="en-US" dirty="0"/>
          </a:p>
        </p:txBody>
      </p:sp>
      <p:sp>
        <p:nvSpPr>
          <p:cNvPr id="9" name="Slide Number Placeholder 8"/>
          <p:cNvSpPr>
            <a:spLocks noGrp="1"/>
          </p:cNvSpPr>
          <p:nvPr>
            <p:ph type="sldNum" sz="quarter" idx="12"/>
          </p:nvPr>
        </p:nvSpPr>
        <p:spPr/>
        <p:txBody>
          <a:bodyPr/>
          <a:lstStyle/>
          <a:p>
            <a:pPr>
              <a:defRPr/>
            </a:pPr>
            <a:fld id="{77D55411-B873-4A4B-8ABD-E9E00F119508}" type="slidenum">
              <a:rPr lang="en-GB" smtClean="0"/>
              <a:pPr>
                <a:defRPr/>
              </a:pPr>
              <a:t>22</a:t>
            </a:fld>
            <a:endParaRPr lang="en-GB" dirty="0"/>
          </a:p>
        </p:txBody>
      </p:sp>
      <p:sp>
        <p:nvSpPr>
          <p:cNvPr id="48" name="Footer Placeholder 2"/>
          <p:cNvSpPr>
            <a:spLocks noGrp="1"/>
          </p:cNvSpPr>
          <p:nvPr>
            <p:ph type="ftr" sz="quarter" idx="11"/>
          </p:nvPr>
        </p:nvSpPr>
        <p:spPr>
          <a:xfrm>
            <a:off x="8683625" y="1505865"/>
            <a:ext cx="435270" cy="5242155"/>
          </a:xfrm>
        </p:spPr>
        <p:txBody>
          <a:bodyPr vert="vert270"/>
          <a:lstStyle/>
          <a:p>
            <a:pPr>
              <a:defRPr/>
            </a:pPr>
            <a:r>
              <a:rPr lang="en-GB" dirty="0" smtClean="0">
                <a:solidFill>
                  <a:schemeClr val="tx1">
                    <a:lumMod val="50000"/>
                  </a:schemeClr>
                </a:solidFill>
              </a:rPr>
              <a:t>From: Physics computing - Helge </a:t>
            </a:r>
            <a:r>
              <a:rPr lang="en-GB" dirty="0" err="1" smtClean="0">
                <a:solidFill>
                  <a:schemeClr val="tx1">
                    <a:lumMod val="50000"/>
                  </a:schemeClr>
                </a:solidFill>
              </a:rPr>
              <a:t>Meinhard</a:t>
            </a:r>
            <a:r>
              <a:rPr lang="en-GB" dirty="0" smtClean="0">
                <a:solidFill>
                  <a:schemeClr val="tx1">
                    <a:lumMod val="50000"/>
                  </a:schemeClr>
                </a:solidFill>
              </a:rPr>
              <a:t>, 2013</a:t>
            </a:r>
          </a:p>
          <a:p>
            <a:pPr>
              <a:defRPr/>
            </a:pPr>
            <a:endParaRPr lang="en-GB" dirty="0">
              <a:solidFill>
                <a:schemeClr val="tx1">
                  <a:lumMod val="50000"/>
                </a:schemeClr>
              </a:solidFill>
            </a:endParaRPr>
          </a:p>
        </p:txBody>
      </p:sp>
    </p:spTree>
    <p:extLst>
      <p:ext uri="{BB962C8B-B14F-4D97-AF65-F5344CB8AC3E}">
        <p14:creationId xmlns:p14="http://schemas.microsoft.com/office/powerpoint/2010/main" val="17109287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itle 209"/>
          <p:cNvSpPr>
            <a:spLocks noGrp="1"/>
          </p:cNvSpPr>
          <p:nvPr>
            <p:ph type="title"/>
          </p:nvPr>
        </p:nvSpPr>
        <p:spPr/>
        <p:txBody>
          <a:bodyPr/>
          <a:lstStyle/>
          <a:p>
            <a:r>
              <a:rPr lang="en-US" dirty="0" smtClean="0"/>
              <a:t>Job Data and Control Flow (2)</a:t>
            </a:r>
            <a:endParaRPr lang="en-US" dirty="0"/>
          </a:p>
        </p:txBody>
      </p:sp>
      <p:pic>
        <p:nvPicPr>
          <p:cNvPr id="197" name="Picture 2"/>
          <p:cNvPicPr>
            <a:picLocks noChangeAspect="1" noChangeArrowheads="1"/>
          </p:cNvPicPr>
          <p:nvPr/>
        </p:nvPicPr>
        <p:blipFill>
          <a:blip r:embed="rId2" cstate="print"/>
          <a:srcRect/>
          <a:stretch>
            <a:fillRect/>
          </a:stretch>
        </p:blipFill>
        <p:spPr bwMode="auto">
          <a:xfrm>
            <a:off x="1397948" y="1156492"/>
            <a:ext cx="1414450" cy="1414450"/>
          </a:xfrm>
          <a:prstGeom prst="rect">
            <a:avLst/>
          </a:prstGeom>
          <a:noFill/>
          <a:ln w="9525">
            <a:noFill/>
            <a:miter lim="800000"/>
            <a:headEnd/>
            <a:tailEnd/>
          </a:ln>
          <a:effectLst/>
        </p:spPr>
      </p:pic>
      <p:sp>
        <p:nvSpPr>
          <p:cNvPr id="682" name="Rectangle 681"/>
          <p:cNvSpPr/>
          <p:nvPr/>
        </p:nvSpPr>
        <p:spPr>
          <a:xfrm>
            <a:off x="3969716" y="2585252"/>
            <a:ext cx="2071702" cy="1643074"/>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4" name="Group 583"/>
          <p:cNvGrpSpPr/>
          <p:nvPr/>
        </p:nvGrpSpPr>
        <p:grpSpPr>
          <a:xfrm>
            <a:off x="4255468" y="2728128"/>
            <a:ext cx="1681170" cy="823914"/>
            <a:chOff x="4786314" y="4071942"/>
            <a:chExt cx="1681170" cy="823914"/>
          </a:xfrm>
        </p:grpSpPr>
        <p:grpSp>
          <p:nvGrpSpPr>
            <p:cNvPr id="372" name="Group 371"/>
            <p:cNvGrpSpPr/>
            <p:nvPr/>
          </p:nvGrpSpPr>
          <p:grpSpPr>
            <a:xfrm>
              <a:off x="4786314" y="4071942"/>
              <a:ext cx="1071570" cy="214314"/>
              <a:chOff x="2000232" y="3214686"/>
              <a:chExt cx="1071570" cy="214314"/>
            </a:xfrm>
          </p:grpSpPr>
          <p:sp>
            <p:nvSpPr>
              <p:cNvPr id="373" name="AutoShape 20"/>
              <p:cNvSpPr>
                <a:spLocks noChangeArrowheads="1"/>
              </p:cNvSpPr>
              <p:nvPr/>
            </p:nvSpPr>
            <p:spPr bwMode="auto">
              <a:xfrm>
                <a:off x="2000232"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74" name="AutoShape 20"/>
              <p:cNvSpPr>
                <a:spLocks noChangeArrowheads="1"/>
              </p:cNvSpPr>
              <p:nvPr/>
            </p:nvSpPr>
            <p:spPr bwMode="auto">
              <a:xfrm>
                <a:off x="2214546"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75" name="AutoShape 20"/>
              <p:cNvSpPr>
                <a:spLocks noChangeArrowheads="1"/>
              </p:cNvSpPr>
              <p:nvPr/>
            </p:nvSpPr>
            <p:spPr bwMode="auto">
              <a:xfrm>
                <a:off x="2428860"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76" name="AutoShape 20"/>
              <p:cNvSpPr>
                <a:spLocks noChangeArrowheads="1"/>
              </p:cNvSpPr>
              <p:nvPr/>
            </p:nvSpPr>
            <p:spPr bwMode="auto">
              <a:xfrm>
                <a:off x="2643174"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77" name="AutoShape 20"/>
              <p:cNvSpPr>
                <a:spLocks noChangeArrowheads="1"/>
              </p:cNvSpPr>
              <p:nvPr/>
            </p:nvSpPr>
            <p:spPr bwMode="auto">
              <a:xfrm>
                <a:off x="2857488"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grpSp>
        <p:grpSp>
          <p:nvGrpSpPr>
            <p:cNvPr id="378" name="Group 377"/>
            <p:cNvGrpSpPr/>
            <p:nvPr/>
          </p:nvGrpSpPr>
          <p:grpSpPr>
            <a:xfrm>
              <a:off x="4938714" y="4224342"/>
              <a:ext cx="1071570" cy="214314"/>
              <a:chOff x="2000232" y="3214686"/>
              <a:chExt cx="1071570" cy="214314"/>
            </a:xfrm>
          </p:grpSpPr>
          <p:sp>
            <p:nvSpPr>
              <p:cNvPr id="379" name="AutoShape 20"/>
              <p:cNvSpPr>
                <a:spLocks noChangeArrowheads="1"/>
              </p:cNvSpPr>
              <p:nvPr/>
            </p:nvSpPr>
            <p:spPr bwMode="auto">
              <a:xfrm>
                <a:off x="2000232"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80" name="AutoShape 20"/>
              <p:cNvSpPr>
                <a:spLocks noChangeArrowheads="1"/>
              </p:cNvSpPr>
              <p:nvPr/>
            </p:nvSpPr>
            <p:spPr bwMode="auto">
              <a:xfrm>
                <a:off x="2214546"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81" name="AutoShape 20"/>
              <p:cNvSpPr>
                <a:spLocks noChangeArrowheads="1"/>
              </p:cNvSpPr>
              <p:nvPr/>
            </p:nvSpPr>
            <p:spPr bwMode="auto">
              <a:xfrm>
                <a:off x="2428860"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82" name="AutoShape 20"/>
              <p:cNvSpPr>
                <a:spLocks noChangeArrowheads="1"/>
              </p:cNvSpPr>
              <p:nvPr/>
            </p:nvSpPr>
            <p:spPr bwMode="auto">
              <a:xfrm>
                <a:off x="2643174"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83" name="AutoShape 20"/>
              <p:cNvSpPr>
                <a:spLocks noChangeArrowheads="1"/>
              </p:cNvSpPr>
              <p:nvPr/>
            </p:nvSpPr>
            <p:spPr bwMode="auto">
              <a:xfrm>
                <a:off x="2857488"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grpSp>
        <p:grpSp>
          <p:nvGrpSpPr>
            <p:cNvPr id="384" name="Group 383"/>
            <p:cNvGrpSpPr/>
            <p:nvPr/>
          </p:nvGrpSpPr>
          <p:grpSpPr>
            <a:xfrm>
              <a:off x="5091114" y="4376742"/>
              <a:ext cx="1071570" cy="214314"/>
              <a:chOff x="2000232" y="3214686"/>
              <a:chExt cx="1071570" cy="214314"/>
            </a:xfrm>
          </p:grpSpPr>
          <p:sp>
            <p:nvSpPr>
              <p:cNvPr id="385" name="AutoShape 20"/>
              <p:cNvSpPr>
                <a:spLocks noChangeArrowheads="1"/>
              </p:cNvSpPr>
              <p:nvPr/>
            </p:nvSpPr>
            <p:spPr bwMode="auto">
              <a:xfrm>
                <a:off x="2000232"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86" name="AutoShape 20"/>
              <p:cNvSpPr>
                <a:spLocks noChangeArrowheads="1"/>
              </p:cNvSpPr>
              <p:nvPr/>
            </p:nvSpPr>
            <p:spPr bwMode="auto">
              <a:xfrm>
                <a:off x="2214546"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87" name="AutoShape 20"/>
              <p:cNvSpPr>
                <a:spLocks noChangeArrowheads="1"/>
              </p:cNvSpPr>
              <p:nvPr/>
            </p:nvSpPr>
            <p:spPr bwMode="auto">
              <a:xfrm>
                <a:off x="2428860"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88" name="AutoShape 20"/>
              <p:cNvSpPr>
                <a:spLocks noChangeArrowheads="1"/>
              </p:cNvSpPr>
              <p:nvPr/>
            </p:nvSpPr>
            <p:spPr bwMode="auto">
              <a:xfrm>
                <a:off x="2643174"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89" name="AutoShape 20"/>
              <p:cNvSpPr>
                <a:spLocks noChangeArrowheads="1"/>
              </p:cNvSpPr>
              <p:nvPr/>
            </p:nvSpPr>
            <p:spPr bwMode="auto">
              <a:xfrm>
                <a:off x="2857488"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grpSp>
        <p:grpSp>
          <p:nvGrpSpPr>
            <p:cNvPr id="390" name="Group 389"/>
            <p:cNvGrpSpPr/>
            <p:nvPr/>
          </p:nvGrpSpPr>
          <p:grpSpPr>
            <a:xfrm>
              <a:off x="5243514" y="4529142"/>
              <a:ext cx="1071570" cy="214314"/>
              <a:chOff x="2000232" y="3214686"/>
              <a:chExt cx="1071570" cy="214314"/>
            </a:xfrm>
          </p:grpSpPr>
          <p:sp>
            <p:nvSpPr>
              <p:cNvPr id="391" name="AutoShape 20"/>
              <p:cNvSpPr>
                <a:spLocks noChangeArrowheads="1"/>
              </p:cNvSpPr>
              <p:nvPr/>
            </p:nvSpPr>
            <p:spPr bwMode="auto">
              <a:xfrm>
                <a:off x="2000232"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92" name="AutoShape 20"/>
              <p:cNvSpPr>
                <a:spLocks noChangeArrowheads="1"/>
              </p:cNvSpPr>
              <p:nvPr/>
            </p:nvSpPr>
            <p:spPr bwMode="auto">
              <a:xfrm>
                <a:off x="2214546"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93" name="AutoShape 20"/>
              <p:cNvSpPr>
                <a:spLocks noChangeArrowheads="1"/>
              </p:cNvSpPr>
              <p:nvPr/>
            </p:nvSpPr>
            <p:spPr bwMode="auto">
              <a:xfrm>
                <a:off x="2428860"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94" name="AutoShape 20"/>
              <p:cNvSpPr>
                <a:spLocks noChangeArrowheads="1"/>
              </p:cNvSpPr>
              <p:nvPr/>
            </p:nvSpPr>
            <p:spPr bwMode="auto">
              <a:xfrm>
                <a:off x="2643174"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95" name="AutoShape 20"/>
              <p:cNvSpPr>
                <a:spLocks noChangeArrowheads="1"/>
              </p:cNvSpPr>
              <p:nvPr/>
            </p:nvSpPr>
            <p:spPr bwMode="auto">
              <a:xfrm>
                <a:off x="2857488"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grpSp>
        <p:grpSp>
          <p:nvGrpSpPr>
            <p:cNvPr id="396" name="Group 395"/>
            <p:cNvGrpSpPr/>
            <p:nvPr/>
          </p:nvGrpSpPr>
          <p:grpSpPr>
            <a:xfrm>
              <a:off x="5395914" y="4681542"/>
              <a:ext cx="1071570" cy="214314"/>
              <a:chOff x="2000232" y="3214686"/>
              <a:chExt cx="1071570" cy="214314"/>
            </a:xfrm>
          </p:grpSpPr>
          <p:sp>
            <p:nvSpPr>
              <p:cNvPr id="397" name="AutoShape 20"/>
              <p:cNvSpPr>
                <a:spLocks noChangeArrowheads="1"/>
              </p:cNvSpPr>
              <p:nvPr/>
            </p:nvSpPr>
            <p:spPr bwMode="auto">
              <a:xfrm>
                <a:off x="2000232"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98" name="AutoShape 20"/>
              <p:cNvSpPr>
                <a:spLocks noChangeArrowheads="1"/>
              </p:cNvSpPr>
              <p:nvPr/>
            </p:nvSpPr>
            <p:spPr bwMode="auto">
              <a:xfrm>
                <a:off x="2214546"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99" name="AutoShape 20"/>
              <p:cNvSpPr>
                <a:spLocks noChangeArrowheads="1"/>
              </p:cNvSpPr>
              <p:nvPr/>
            </p:nvSpPr>
            <p:spPr bwMode="auto">
              <a:xfrm>
                <a:off x="2428860"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400" name="AutoShape 20"/>
              <p:cNvSpPr>
                <a:spLocks noChangeArrowheads="1"/>
              </p:cNvSpPr>
              <p:nvPr/>
            </p:nvSpPr>
            <p:spPr bwMode="auto">
              <a:xfrm>
                <a:off x="2643174"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401" name="AutoShape 20"/>
              <p:cNvSpPr>
                <a:spLocks noChangeArrowheads="1"/>
              </p:cNvSpPr>
              <p:nvPr/>
            </p:nvSpPr>
            <p:spPr bwMode="auto">
              <a:xfrm>
                <a:off x="2857488"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grpSp>
      </p:grpSp>
      <p:grpSp>
        <p:nvGrpSpPr>
          <p:cNvPr id="651" name="Group 21"/>
          <p:cNvGrpSpPr>
            <a:grpSpLocks/>
          </p:cNvGrpSpPr>
          <p:nvPr/>
        </p:nvGrpSpPr>
        <p:grpSpPr bwMode="auto">
          <a:xfrm>
            <a:off x="7112988" y="3942574"/>
            <a:ext cx="287338" cy="423862"/>
            <a:chOff x="4604" y="3294"/>
            <a:chExt cx="250" cy="448"/>
          </a:xfrm>
        </p:grpSpPr>
        <p:sp>
          <p:nvSpPr>
            <p:cNvPr id="670"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671"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672"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673"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674"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nvGrpSpPr>
          <p:cNvPr id="652" name="Group 21"/>
          <p:cNvGrpSpPr>
            <a:grpSpLocks/>
          </p:cNvGrpSpPr>
          <p:nvPr/>
        </p:nvGrpSpPr>
        <p:grpSpPr bwMode="auto">
          <a:xfrm>
            <a:off x="6184294" y="1585120"/>
            <a:ext cx="287338" cy="423862"/>
            <a:chOff x="4604" y="3294"/>
            <a:chExt cx="250" cy="448"/>
          </a:xfrm>
        </p:grpSpPr>
        <p:sp>
          <p:nvSpPr>
            <p:cNvPr id="665"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666"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667"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668"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669"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nvGrpSpPr>
          <p:cNvPr id="653" name="Group 21"/>
          <p:cNvGrpSpPr>
            <a:grpSpLocks/>
          </p:cNvGrpSpPr>
          <p:nvPr/>
        </p:nvGrpSpPr>
        <p:grpSpPr bwMode="auto">
          <a:xfrm>
            <a:off x="7470178" y="3013880"/>
            <a:ext cx="287338" cy="423862"/>
            <a:chOff x="4604" y="3294"/>
            <a:chExt cx="250" cy="448"/>
          </a:xfrm>
        </p:grpSpPr>
        <p:sp>
          <p:nvSpPr>
            <p:cNvPr id="660"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661"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662"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663"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664"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sp>
        <p:nvSpPr>
          <p:cNvPr id="683" name="TextBox 682"/>
          <p:cNvSpPr txBox="1"/>
          <p:nvPr/>
        </p:nvSpPr>
        <p:spPr>
          <a:xfrm>
            <a:off x="395536" y="1835532"/>
            <a:ext cx="2643206" cy="369332"/>
          </a:xfrm>
          <a:prstGeom prst="rect">
            <a:avLst/>
          </a:prstGeom>
          <a:noFill/>
        </p:spPr>
        <p:txBody>
          <a:bodyPr wrap="square" rtlCol="0">
            <a:spAutoFit/>
          </a:bodyPr>
          <a:lstStyle/>
          <a:p>
            <a:r>
              <a:rPr lang="en-US" dirty="0" smtClean="0"/>
              <a:t>Users</a:t>
            </a:r>
            <a:endParaRPr lang="en-US" dirty="0"/>
          </a:p>
        </p:txBody>
      </p:sp>
      <p:grpSp>
        <p:nvGrpSpPr>
          <p:cNvPr id="198" name="Group 197"/>
          <p:cNvGrpSpPr/>
          <p:nvPr/>
        </p:nvGrpSpPr>
        <p:grpSpPr>
          <a:xfrm>
            <a:off x="1326510" y="3013880"/>
            <a:ext cx="1571636" cy="1000132"/>
            <a:chOff x="1857356" y="2428868"/>
            <a:chExt cx="1571636" cy="1000132"/>
          </a:xfrm>
        </p:grpSpPr>
        <p:sp>
          <p:nvSpPr>
            <p:cNvPr id="680" name="Rectangle 679"/>
            <p:cNvSpPr/>
            <p:nvPr/>
          </p:nvSpPr>
          <p:spPr>
            <a:xfrm>
              <a:off x="1857356" y="2428868"/>
              <a:ext cx="1571636" cy="1000132"/>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1" name="Group 370"/>
            <p:cNvGrpSpPr/>
            <p:nvPr/>
          </p:nvGrpSpPr>
          <p:grpSpPr>
            <a:xfrm>
              <a:off x="2071670" y="2500306"/>
              <a:ext cx="1071570" cy="214314"/>
              <a:chOff x="2000232" y="3214686"/>
              <a:chExt cx="1071570" cy="214314"/>
            </a:xfrm>
          </p:grpSpPr>
          <p:sp>
            <p:nvSpPr>
              <p:cNvPr id="365" name="AutoShape 20"/>
              <p:cNvSpPr>
                <a:spLocks noChangeArrowheads="1"/>
              </p:cNvSpPr>
              <p:nvPr/>
            </p:nvSpPr>
            <p:spPr bwMode="auto">
              <a:xfrm>
                <a:off x="2000232"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66" name="AutoShape 20"/>
              <p:cNvSpPr>
                <a:spLocks noChangeArrowheads="1"/>
              </p:cNvSpPr>
              <p:nvPr/>
            </p:nvSpPr>
            <p:spPr bwMode="auto">
              <a:xfrm>
                <a:off x="2214546"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67" name="AutoShape 20"/>
              <p:cNvSpPr>
                <a:spLocks noChangeArrowheads="1"/>
              </p:cNvSpPr>
              <p:nvPr/>
            </p:nvSpPr>
            <p:spPr bwMode="auto">
              <a:xfrm>
                <a:off x="2428860"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68" name="AutoShape 20"/>
              <p:cNvSpPr>
                <a:spLocks noChangeArrowheads="1"/>
              </p:cNvSpPr>
              <p:nvPr/>
            </p:nvSpPr>
            <p:spPr bwMode="auto">
              <a:xfrm>
                <a:off x="2643174"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sp>
            <p:nvSpPr>
              <p:cNvPr id="369" name="AutoShape 20"/>
              <p:cNvSpPr>
                <a:spLocks noChangeArrowheads="1"/>
              </p:cNvSpPr>
              <p:nvPr/>
            </p:nvSpPr>
            <p:spPr bwMode="auto">
              <a:xfrm>
                <a:off x="2857488" y="3214686"/>
                <a:ext cx="214314" cy="214314"/>
              </a:xfrm>
              <a:prstGeom prst="cube">
                <a:avLst>
                  <a:gd name="adj" fmla="val 25000"/>
                </a:avLst>
              </a:prstGeom>
              <a:solidFill>
                <a:srgbClr val="00CCFF"/>
              </a:solidFill>
              <a:ln w="9525">
                <a:solidFill>
                  <a:schemeClr val="tx1"/>
                </a:solidFill>
                <a:miter lim="800000"/>
                <a:headEnd/>
                <a:tailEnd/>
              </a:ln>
              <a:effectLst/>
            </p:spPr>
            <p:txBody>
              <a:bodyPr wrap="none" anchor="ctr"/>
              <a:lstStyle/>
              <a:p>
                <a:endParaRPr lang="en-US"/>
              </a:p>
            </p:txBody>
          </p:sp>
        </p:grpSp>
        <p:sp>
          <p:nvSpPr>
            <p:cNvPr id="684" name="TextBox 683"/>
            <p:cNvSpPr txBox="1"/>
            <p:nvPr/>
          </p:nvSpPr>
          <p:spPr>
            <a:xfrm>
              <a:off x="2000232" y="2786058"/>
              <a:ext cx="1249060" cy="369332"/>
            </a:xfrm>
            <a:prstGeom prst="rect">
              <a:avLst/>
            </a:prstGeom>
            <a:noFill/>
          </p:spPr>
          <p:txBody>
            <a:bodyPr wrap="none" rtlCol="0">
              <a:spAutoFit/>
            </a:bodyPr>
            <a:lstStyle/>
            <a:p>
              <a:r>
                <a:rPr lang="en-US" dirty="0" smtClean="0"/>
                <a:t>Interactive</a:t>
              </a:r>
            </a:p>
          </p:txBody>
        </p:sp>
      </p:grpSp>
      <p:sp>
        <p:nvSpPr>
          <p:cNvPr id="685" name="TextBox 684"/>
          <p:cNvSpPr txBox="1"/>
          <p:nvPr/>
        </p:nvSpPr>
        <p:spPr>
          <a:xfrm>
            <a:off x="4112592" y="3585384"/>
            <a:ext cx="1851789" cy="646331"/>
          </a:xfrm>
          <a:prstGeom prst="rect">
            <a:avLst/>
          </a:prstGeom>
          <a:noFill/>
        </p:spPr>
        <p:txBody>
          <a:bodyPr wrap="none" rtlCol="0">
            <a:spAutoFit/>
          </a:bodyPr>
          <a:lstStyle/>
          <a:p>
            <a:r>
              <a:rPr lang="en-US" dirty="0" smtClean="0"/>
              <a:t>Data processing</a:t>
            </a:r>
          </a:p>
          <a:p>
            <a:r>
              <a:rPr lang="en-US" i="1" dirty="0" smtClean="0"/>
              <a:t>batch</a:t>
            </a:r>
            <a:endParaRPr lang="en-US" i="1" dirty="0"/>
          </a:p>
        </p:txBody>
      </p:sp>
      <p:cxnSp>
        <p:nvCxnSpPr>
          <p:cNvPr id="690" name="Straight Arrow Connector 689"/>
          <p:cNvCxnSpPr/>
          <p:nvPr/>
        </p:nvCxnSpPr>
        <p:spPr>
          <a:xfrm rot="5400000">
            <a:off x="1898808" y="2727334"/>
            <a:ext cx="428628" cy="1588"/>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91" name="Straight Arrow Connector 690"/>
          <p:cNvCxnSpPr/>
          <p:nvPr/>
        </p:nvCxnSpPr>
        <p:spPr>
          <a:xfrm rot="10800000">
            <a:off x="3112460" y="3442508"/>
            <a:ext cx="785818" cy="1588"/>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93" name="Straight Arrow Connector 692"/>
          <p:cNvCxnSpPr/>
          <p:nvPr/>
        </p:nvCxnSpPr>
        <p:spPr>
          <a:xfrm rot="10800000" flipV="1">
            <a:off x="3255336" y="4299764"/>
            <a:ext cx="928694" cy="785818"/>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02" name="Straight Arrow Connector 701"/>
          <p:cNvCxnSpPr/>
          <p:nvPr/>
        </p:nvCxnSpPr>
        <p:spPr>
          <a:xfrm rot="10800000" flipV="1">
            <a:off x="5541352" y="1942310"/>
            <a:ext cx="571504" cy="500066"/>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05" name="Straight Arrow Connector 704"/>
          <p:cNvCxnSpPr/>
          <p:nvPr/>
        </p:nvCxnSpPr>
        <p:spPr>
          <a:xfrm rot="10800000">
            <a:off x="6112856" y="3156756"/>
            <a:ext cx="1214446" cy="1588"/>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06" name="Straight Arrow Connector 705"/>
          <p:cNvCxnSpPr/>
          <p:nvPr/>
        </p:nvCxnSpPr>
        <p:spPr>
          <a:xfrm rot="10800000">
            <a:off x="6184294" y="3871136"/>
            <a:ext cx="785818" cy="285752"/>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11" name="TextBox 710"/>
          <p:cNvSpPr txBox="1"/>
          <p:nvPr/>
        </p:nvSpPr>
        <p:spPr>
          <a:xfrm>
            <a:off x="6755798" y="1727996"/>
            <a:ext cx="1571636" cy="1200329"/>
          </a:xfrm>
          <a:prstGeom prst="rect">
            <a:avLst/>
          </a:prstGeom>
          <a:noFill/>
        </p:spPr>
        <p:txBody>
          <a:bodyPr wrap="square" rtlCol="0">
            <a:spAutoFit/>
          </a:bodyPr>
          <a:lstStyle/>
          <a:p>
            <a:r>
              <a:rPr lang="en-US" dirty="0" smtClean="0"/>
              <a:t>Repositories</a:t>
            </a:r>
          </a:p>
          <a:p>
            <a:r>
              <a:rPr lang="en-US" dirty="0" smtClean="0"/>
              <a:t>   - code</a:t>
            </a:r>
          </a:p>
          <a:p>
            <a:r>
              <a:rPr lang="en-US" dirty="0" smtClean="0"/>
              <a:t>   - metadata</a:t>
            </a:r>
          </a:p>
          <a:p>
            <a:r>
              <a:rPr lang="en-US" dirty="0" smtClean="0"/>
              <a:t>   - …….</a:t>
            </a:r>
            <a:endParaRPr lang="en-US" dirty="0"/>
          </a:p>
        </p:txBody>
      </p:sp>
      <p:grpSp>
        <p:nvGrpSpPr>
          <p:cNvPr id="199" name="Group 21"/>
          <p:cNvGrpSpPr>
            <a:grpSpLocks/>
          </p:cNvGrpSpPr>
          <p:nvPr/>
        </p:nvGrpSpPr>
        <p:grpSpPr bwMode="auto">
          <a:xfrm>
            <a:off x="969320" y="4942706"/>
            <a:ext cx="287338" cy="423862"/>
            <a:chOff x="4604" y="3294"/>
            <a:chExt cx="250" cy="448"/>
          </a:xfrm>
        </p:grpSpPr>
        <p:sp>
          <p:nvSpPr>
            <p:cNvPr id="200"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201"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202"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203"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204"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cxnSp>
        <p:nvCxnSpPr>
          <p:cNvPr id="205" name="Straight Arrow Connector 204"/>
          <p:cNvCxnSpPr/>
          <p:nvPr/>
        </p:nvCxnSpPr>
        <p:spPr>
          <a:xfrm rot="10800000">
            <a:off x="1326510" y="5085582"/>
            <a:ext cx="785818" cy="285752"/>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6" name="TextBox 205"/>
          <p:cNvSpPr txBox="1"/>
          <p:nvPr/>
        </p:nvSpPr>
        <p:spPr>
          <a:xfrm>
            <a:off x="683568" y="5442772"/>
            <a:ext cx="1571636" cy="646331"/>
          </a:xfrm>
          <a:prstGeom prst="rect">
            <a:avLst/>
          </a:prstGeom>
          <a:noFill/>
        </p:spPr>
        <p:txBody>
          <a:bodyPr wrap="square" rtlCol="0">
            <a:spAutoFit/>
          </a:bodyPr>
          <a:lstStyle/>
          <a:p>
            <a:r>
              <a:rPr lang="en-US" dirty="0" smtClean="0"/>
              <a:t>Bookkeeping</a:t>
            </a:r>
          </a:p>
          <a:p>
            <a:r>
              <a:rPr lang="en-US" dirty="0" smtClean="0"/>
              <a:t>Data base</a:t>
            </a:r>
          </a:p>
        </p:txBody>
      </p:sp>
      <p:sp>
        <p:nvSpPr>
          <p:cNvPr id="681" name="Rectangle 680"/>
          <p:cNvSpPr/>
          <p:nvPr/>
        </p:nvSpPr>
        <p:spPr>
          <a:xfrm>
            <a:off x="2183766" y="5157020"/>
            <a:ext cx="6000792" cy="1500198"/>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5" name="Group 584"/>
          <p:cNvGrpSpPr/>
          <p:nvPr/>
        </p:nvGrpSpPr>
        <p:grpSpPr>
          <a:xfrm>
            <a:off x="2326642" y="5228458"/>
            <a:ext cx="1735146" cy="728662"/>
            <a:chOff x="2143108" y="4429132"/>
            <a:chExt cx="1735146" cy="728662"/>
          </a:xfrm>
        </p:grpSpPr>
        <p:grpSp>
          <p:nvGrpSpPr>
            <p:cNvPr id="432" name="Group 431"/>
            <p:cNvGrpSpPr/>
            <p:nvPr/>
          </p:nvGrpSpPr>
          <p:grpSpPr>
            <a:xfrm>
              <a:off x="2143108" y="4429132"/>
              <a:ext cx="1430346" cy="423862"/>
              <a:chOff x="2143108" y="4429132"/>
              <a:chExt cx="1430346" cy="423862"/>
            </a:xfrm>
          </p:grpSpPr>
          <p:grpSp>
            <p:nvGrpSpPr>
              <p:cNvPr id="359" name="Group 21"/>
              <p:cNvGrpSpPr>
                <a:grpSpLocks/>
              </p:cNvGrpSpPr>
              <p:nvPr/>
            </p:nvGrpSpPr>
            <p:grpSpPr bwMode="auto">
              <a:xfrm>
                <a:off x="2428860" y="4429132"/>
                <a:ext cx="287338" cy="423862"/>
                <a:chOff x="4604" y="3294"/>
                <a:chExt cx="250" cy="448"/>
              </a:xfrm>
            </p:grpSpPr>
            <p:sp>
              <p:nvSpPr>
                <p:cNvPr id="360"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361"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362"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363"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364"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nvGrpSpPr>
              <p:cNvPr id="402" name="Group 21"/>
              <p:cNvGrpSpPr>
                <a:grpSpLocks/>
              </p:cNvGrpSpPr>
              <p:nvPr/>
            </p:nvGrpSpPr>
            <p:grpSpPr bwMode="auto">
              <a:xfrm>
                <a:off x="2143108" y="4429132"/>
                <a:ext cx="287338" cy="423862"/>
                <a:chOff x="4604" y="3294"/>
                <a:chExt cx="250" cy="448"/>
              </a:xfrm>
            </p:grpSpPr>
            <p:sp>
              <p:nvSpPr>
                <p:cNvPr id="403"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404"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405"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406"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407"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nvGrpSpPr>
              <p:cNvPr id="408" name="Group 21"/>
              <p:cNvGrpSpPr>
                <a:grpSpLocks/>
              </p:cNvGrpSpPr>
              <p:nvPr/>
            </p:nvGrpSpPr>
            <p:grpSpPr bwMode="auto">
              <a:xfrm>
                <a:off x="2714612" y="4429132"/>
                <a:ext cx="287338" cy="423862"/>
                <a:chOff x="4604" y="3294"/>
                <a:chExt cx="250" cy="448"/>
              </a:xfrm>
            </p:grpSpPr>
            <p:sp>
              <p:nvSpPr>
                <p:cNvPr id="409"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410"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411"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412"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413"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nvGrpSpPr>
              <p:cNvPr id="420" name="Group 21"/>
              <p:cNvGrpSpPr>
                <a:grpSpLocks/>
              </p:cNvGrpSpPr>
              <p:nvPr/>
            </p:nvGrpSpPr>
            <p:grpSpPr bwMode="auto">
              <a:xfrm>
                <a:off x="3000364" y="4429132"/>
                <a:ext cx="287338" cy="423862"/>
                <a:chOff x="4604" y="3294"/>
                <a:chExt cx="250" cy="448"/>
              </a:xfrm>
            </p:grpSpPr>
            <p:sp>
              <p:nvSpPr>
                <p:cNvPr id="421"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422"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423"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424"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425"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nvGrpSpPr>
              <p:cNvPr id="426" name="Group 21"/>
              <p:cNvGrpSpPr>
                <a:grpSpLocks/>
              </p:cNvGrpSpPr>
              <p:nvPr/>
            </p:nvGrpSpPr>
            <p:grpSpPr bwMode="auto">
              <a:xfrm>
                <a:off x="3286116" y="4429132"/>
                <a:ext cx="287338" cy="423862"/>
                <a:chOff x="4604" y="3294"/>
                <a:chExt cx="250" cy="448"/>
              </a:xfrm>
            </p:grpSpPr>
            <p:sp>
              <p:nvSpPr>
                <p:cNvPr id="427"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428"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429"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430"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431"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grpSp>
          <p:nvGrpSpPr>
            <p:cNvPr id="433" name="Group 432"/>
            <p:cNvGrpSpPr/>
            <p:nvPr/>
          </p:nvGrpSpPr>
          <p:grpSpPr>
            <a:xfrm>
              <a:off x="2295508" y="4581532"/>
              <a:ext cx="1430346" cy="423862"/>
              <a:chOff x="2143108" y="4429132"/>
              <a:chExt cx="1430346" cy="423862"/>
            </a:xfrm>
          </p:grpSpPr>
          <p:grpSp>
            <p:nvGrpSpPr>
              <p:cNvPr id="434" name="Group 21"/>
              <p:cNvGrpSpPr>
                <a:grpSpLocks/>
              </p:cNvGrpSpPr>
              <p:nvPr/>
            </p:nvGrpSpPr>
            <p:grpSpPr bwMode="auto">
              <a:xfrm>
                <a:off x="2428860" y="4429132"/>
                <a:ext cx="287338" cy="423862"/>
                <a:chOff x="4604" y="3294"/>
                <a:chExt cx="250" cy="448"/>
              </a:xfrm>
            </p:grpSpPr>
            <p:sp>
              <p:nvSpPr>
                <p:cNvPr id="459"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460"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461"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462"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463"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nvGrpSpPr>
              <p:cNvPr id="435" name="Group 21"/>
              <p:cNvGrpSpPr>
                <a:grpSpLocks/>
              </p:cNvGrpSpPr>
              <p:nvPr/>
            </p:nvGrpSpPr>
            <p:grpSpPr bwMode="auto">
              <a:xfrm>
                <a:off x="2143108" y="4429132"/>
                <a:ext cx="287338" cy="423862"/>
                <a:chOff x="4604" y="3294"/>
                <a:chExt cx="250" cy="448"/>
              </a:xfrm>
            </p:grpSpPr>
            <p:sp>
              <p:nvSpPr>
                <p:cNvPr id="454"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455"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456"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457"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458"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nvGrpSpPr>
              <p:cNvPr id="436" name="Group 21"/>
              <p:cNvGrpSpPr>
                <a:grpSpLocks/>
              </p:cNvGrpSpPr>
              <p:nvPr/>
            </p:nvGrpSpPr>
            <p:grpSpPr bwMode="auto">
              <a:xfrm>
                <a:off x="2714612" y="4429132"/>
                <a:ext cx="287338" cy="423862"/>
                <a:chOff x="4604" y="3294"/>
                <a:chExt cx="250" cy="448"/>
              </a:xfrm>
            </p:grpSpPr>
            <p:sp>
              <p:nvSpPr>
                <p:cNvPr id="449"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450"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451"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452"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453"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nvGrpSpPr>
              <p:cNvPr id="437" name="Group 21"/>
              <p:cNvGrpSpPr>
                <a:grpSpLocks/>
              </p:cNvGrpSpPr>
              <p:nvPr/>
            </p:nvGrpSpPr>
            <p:grpSpPr bwMode="auto">
              <a:xfrm>
                <a:off x="3000364" y="4429132"/>
                <a:ext cx="287338" cy="423862"/>
                <a:chOff x="4604" y="3294"/>
                <a:chExt cx="250" cy="448"/>
              </a:xfrm>
            </p:grpSpPr>
            <p:sp>
              <p:nvSpPr>
                <p:cNvPr id="444"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445"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446"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447"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448"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nvGrpSpPr>
              <p:cNvPr id="438" name="Group 21"/>
              <p:cNvGrpSpPr>
                <a:grpSpLocks/>
              </p:cNvGrpSpPr>
              <p:nvPr/>
            </p:nvGrpSpPr>
            <p:grpSpPr bwMode="auto">
              <a:xfrm>
                <a:off x="3286116" y="4429132"/>
                <a:ext cx="287338" cy="423862"/>
                <a:chOff x="4604" y="3294"/>
                <a:chExt cx="250" cy="448"/>
              </a:xfrm>
            </p:grpSpPr>
            <p:sp>
              <p:nvSpPr>
                <p:cNvPr id="439"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440"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441"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442"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443"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grpSp>
          <p:nvGrpSpPr>
            <p:cNvPr id="464" name="Group 463"/>
            <p:cNvGrpSpPr/>
            <p:nvPr/>
          </p:nvGrpSpPr>
          <p:grpSpPr>
            <a:xfrm>
              <a:off x="2447908" y="4733932"/>
              <a:ext cx="1430346" cy="423862"/>
              <a:chOff x="2143108" y="4429132"/>
              <a:chExt cx="1430346" cy="423862"/>
            </a:xfrm>
          </p:grpSpPr>
          <p:grpSp>
            <p:nvGrpSpPr>
              <p:cNvPr id="465" name="Group 21"/>
              <p:cNvGrpSpPr>
                <a:grpSpLocks/>
              </p:cNvGrpSpPr>
              <p:nvPr/>
            </p:nvGrpSpPr>
            <p:grpSpPr bwMode="auto">
              <a:xfrm>
                <a:off x="2428860" y="4429132"/>
                <a:ext cx="287338" cy="423862"/>
                <a:chOff x="4604" y="3294"/>
                <a:chExt cx="250" cy="448"/>
              </a:xfrm>
            </p:grpSpPr>
            <p:sp>
              <p:nvSpPr>
                <p:cNvPr id="490"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491"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492"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493"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494"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nvGrpSpPr>
              <p:cNvPr id="466" name="Group 21"/>
              <p:cNvGrpSpPr>
                <a:grpSpLocks/>
              </p:cNvGrpSpPr>
              <p:nvPr/>
            </p:nvGrpSpPr>
            <p:grpSpPr bwMode="auto">
              <a:xfrm>
                <a:off x="2143108" y="4429132"/>
                <a:ext cx="287338" cy="423862"/>
                <a:chOff x="4604" y="3294"/>
                <a:chExt cx="250" cy="448"/>
              </a:xfrm>
            </p:grpSpPr>
            <p:sp>
              <p:nvSpPr>
                <p:cNvPr id="485"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486"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487"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488"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489"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nvGrpSpPr>
              <p:cNvPr id="467" name="Group 21"/>
              <p:cNvGrpSpPr>
                <a:grpSpLocks/>
              </p:cNvGrpSpPr>
              <p:nvPr/>
            </p:nvGrpSpPr>
            <p:grpSpPr bwMode="auto">
              <a:xfrm>
                <a:off x="2714612" y="4429132"/>
                <a:ext cx="287338" cy="423862"/>
                <a:chOff x="4604" y="3294"/>
                <a:chExt cx="250" cy="448"/>
              </a:xfrm>
            </p:grpSpPr>
            <p:sp>
              <p:nvSpPr>
                <p:cNvPr id="480"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481"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482"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483"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484"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nvGrpSpPr>
              <p:cNvPr id="468" name="Group 21"/>
              <p:cNvGrpSpPr>
                <a:grpSpLocks/>
              </p:cNvGrpSpPr>
              <p:nvPr/>
            </p:nvGrpSpPr>
            <p:grpSpPr bwMode="auto">
              <a:xfrm>
                <a:off x="3000364" y="4429132"/>
                <a:ext cx="287338" cy="423862"/>
                <a:chOff x="4604" y="3294"/>
                <a:chExt cx="250" cy="448"/>
              </a:xfrm>
            </p:grpSpPr>
            <p:sp>
              <p:nvSpPr>
                <p:cNvPr id="475"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476"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477"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478"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479"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nvGrpSpPr>
              <p:cNvPr id="469" name="Group 21"/>
              <p:cNvGrpSpPr>
                <a:grpSpLocks/>
              </p:cNvGrpSpPr>
              <p:nvPr/>
            </p:nvGrpSpPr>
            <p:grpSpPr bwMode="auto">
              <a:xfrm>
                <a:off x="3286116" y="4429132"/>
                <a:ext cx="287338" cy="423862"/>
                <a:chOff x="4604" y="3294"/>
                <a:chExt cx="250" cy="448"/>
              </a:xfrm>
            </p:grpSpPr>
            <p:sp>
              <p:nvSpPr>
                <p:cNvPr id="470" name="AutoShape 22"/>
                <p:cNvSpPr>
                  <a:spLocks noChangeArrowheads="1"/>
                </p:cNvSpPr>
                <p:nvPr/>
              </p:nvSpPr>
              <p:spPr bwMode="auto">
                <a:xfrm>
                  <a:off x="4614" y="3294"/>
                  <a:ext cx="240" cy="259"/>
                </a:xfrm>
                <a:prstGeom prst="cube">
                  <a:avLst>
                    <a:gd name="adj" fmla="val 25000"/>
                  </a:avLst>
                </a:prstGeom>
                <a:solidFill>
                  <a:srgbClr val="3366FF"/>
                </a:solidFill>
                <a:ln w="9525">
                  <a:solidFill>
                    <a:schemeClr val="tx1"/>
                  </a:solidFill>
                  <a:miter lim="800000"/>
                  <a:headEnd/>
                  <a:tailEnd/>
                </a:ln>
                <a:effectLst/>
              </p:spPr>
              <p:txBody>
                <a:bodyPr wrap="none" anchor="ctr"/>
                <a:lstStyle/>
                <a:p>
                  <a:endParaRPr lang="en-US"/>
                </a:p>
              </p:txBody>
            </p:sp>
            <p:sp>
              <p:nvSpPr>
                <p:cNvPr id="471" name="Line 23"/>
                <p:cNvSpPr>
                  <a:spLocks noChangeShapeType="1"/>
                </p:cNvSpPr>
                <p:nvPr/>
              </p:nvSpPr>
              <p:spPr bwMode="auto">
                <a:xfrm>
                  <a:off x="4674" y="3553"/>
                  <a:ext cx="0" cy="65"/>
                </a:xfrm>
                <a:prstGeom prst="line">
                  <a:avLst/>
                </a:prstGeom>
                <a:noFill/>
                <a:ln w="9525">
                  <a:solidFill>
                    <a:schemeClr val="tx1"/>
                  </a:solidFill>
                  <a:round/>
                  <a:headEnd/>
                  <a:tailEnd/>
                </a:ln>
                <a:effectLst/>
              </p:spPr>
              <p:txBody>
                <a:bodyPr wrap="none" anchor="ctr"/>
                <a:lstStyle/>
                <a:p>
                  <a:endParaRPr lang="en-US"/>
                </a:p>
              </p:txBody>
            </p:sp>
            <p:sp>
              <p:nvSpPr>
                <p:cNvPr id="472" name="Line 24"/>
                <p:cNvSpPr>
                  <a:spLocks noChangeShapeType="1"/>
                </p:cNvSpPr>
                <p:nvPr/>
              </p:nvSpPr>
              <p:spPr bwMode="auto">
                <a:xfrm>
                  <a:off x="4734" y="3553"/>
                  <a:ext cx="6" cy="104"/>
                </a:xfrm>
                <a:prstGeom prst="line">
                  <a:avLst/>
                </a:prstGeom>
                <a:noFill/>
                <a:ln w="9525">
                  <a:solidFill>
                    <a:schemeClr val="tx1"/>
                  </a:solidFill>
                  <a:round/>
                  <a:headEnd/>
                  <a:tailEnd/>
                </a:ln>
                <a:effectLst/>
              </p:spPr>
              <p:txBody>
                <a:bodyPr wrap="none" anchor="ctr"/>
                <a:lstStyle/>
                <a:p>
                  <a:endParaRPr lang="en-US"/>
                </a:p>
              </p:txBody>
            </p:sp>
            <p:sp>
              <p:nvSpPr>
                <p:cNvPr id="473" name="AutoShape 25"/>
                <p:cNvSpPr>
                  <a:spLocks noChangeArrowheads="1"/>
                </p:cNvSpPr>
                <p:nvPr/>
              </p:nvSpPr>
              <p:spPr bwMode="auto">
                <a:xfrm>
                  <a:off x="4614" y="3294"/>
                  <a:ext cx="240" cy="260"/>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474" name="AutoShape 26"/>
                <p:cNvSpPr>
                  <a:spLocks noChangeArrowheads="1"/>
                </p:cNvSpPr>
                <p:nvPr/>
              </p:nvSpPr>
              <p:spPr bwMode="auto">
                <a:xfrm>
                  <a:off x="4604" y="3612"/>
                  <a:ext cx="180" cy="130"/>
                </a:xfrm>
                <a:prstGeom prst="flowChartMagneticDisk">
                  <a:avLst/>
                </a:prstGeom>
                <a:solidFill>
                  <a:schemeClr val="bg2"/>
                </a:solidFill>
                <a:ln w="9525">
                  <a:solidFill>
                    <a:schemeClr val="tx1"/>
                  </a:solidFill>
                  <a:round/>
                  <a:headEnd/>
                  <a:tailEnd/>
                </a:ln>
                <a:effectLst/>
              </p:spPr>
              <p:txBody>
                <a:bodyPr wrap="none" anchor="ctr"/>
                <a:lstStyle/>
                <a:p>
                  <a:endParaRPr lang="en-US"/>
                </a:p>
              </p:txBody>
            </p:sp>
          </p:grpSp>
        </p:grpSp>
      </p:grpSp>
      <p:sp>
        <p:nvSpPr>
          <p:cNvPr id="686" name="TextBox 685"/>
          <p:cNvSpPr txBox="1"/>
          <p:nvPr/>
        </p:nvSpPr>
        <p:spPr>
          <a:xfrm>
            <a:off x="2612394" y="5942838"/>
            <a:ext cx="1467068" cy="369332"/>
          </a:xfrm>
          <a:prstGeom prst="rect">
            <a:avLst/>
          </a:prstGeom>
          <a:noFill/>
        </p:spPr>
        <p:txBody>
          <a:bodyPr wrap="none" rtlCol="0">
            <a:spAutoFit/>
          </a:bodyPr>
          <a:lstStyle/>
          <a:p>
            <a:r>
              <a:rPr lang="en-US" dirty="0" smtClean="0"/>
              <a:t>Disk storage</a:t>
            </a:r>
            <a:endParaRPr lang="en-US" dirty="0"/>
          </a:p>
        </p:txBody>
      </p:sp>
      <p:sp>
        <p:nvSpPr>
          <p:cNvPr id="687" name="TextBox 686"/>
          <p:cNvSpPr txBox="1"/>
          <p:nvPr/>
        </p:nvSpPr>
        <p:spPr>
          <a:xfrm>
            <a:off x="6541484" y="5728524"/>
            <a:ext cx="1518429" cy="369332"/>
          </a:xfrm>
          <a:prstGeom prst="rect">
            <a:avLst/>
          </a:prstGeom>
          <a:noFill/>
        </p:spPr>
        <p:txBody>
          <a:bodyPr wrap="none" rtlCol="0">
            <a:spAutoFit/>
          </a:bodyPr>
          <a:lstStyle/>
          <a:p>
            <a:r>
              <a:rPr lang="en-US" dirty="0" smtClean="0"/>
              <a:t>Tape storage</a:t>
            </a:r>
            <a:endParaRPr lang="en-US" dirty="0"/>
          </a:p>
        </p:txBody>
      </p:sp>
      <p:sp>
        <p:nvSpPr>
          <p:cNvPr id="688" name="TextBox 687"/>
          <p:cNvSpPr txBox="1"/>
          <p:nvPr/>
        </p:nvSpPr>
        <p:spPr>
          <a:xfrm>
            <a:off x="2267744" y="6300028"/>
            <a:ext cx="6143668" cy="369332"/>
          </a:xfrm>
          <a:prstGeom prst="rect">
            <a:avLst/>
          </a:prstGeom>
          <a:noFill/>
        </p:spPr>
        <p:txBody>
          <a:bodyPr wrap="square" rtlCol="0">
            <a:spAutoFit/>
          </a:bodyPr>
          <a:lstStyle/>
          <a:p>
            <a:r>
              <a:rPr lang="en-US" i="1" dirty="0" smtClean="0"/>
              <a:t>Hierarchical Mass Storage Management System (HSM) </a:t>
            </a:r>
            <a:endParaRPr lang="en-US" i="1" dirty="0"/>
          </a:p>
        </p:txBody>
      </p:sp>
      <p:cxnSp>
        <p:nvCxnSpPr>
          <p:cNvPr id="692" name="Straight Arrow Connector 691"/>
          <p:cNvCxnSpPr/>
          <p:nvPr/>
        </p:nvCxnSpPr>
        <p:spPr>
          <a:xfrm>
            <a:off x="4398344" y="5585648"/>
            <a:ext cx="2071702" cy="1588"/>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7" name="TextBox 206"/>
          <p:cNvSpPr txBox="1"/>
          <p:nvPr/>
        </p:nvSpPr>
        <p:spPr>
          <a:xfrm>
            <a:off x="4612658" y="6014276"/>
            <a:ext cx="1155124" cy="369332"/>
          </a:xfrm>
          <a:prstGeom prst="rect">
            <a:avLst/>
          </a:prstGeom>
          <a:noFill/>
        </p:spPr>
        <p:txBody>
          <a:bodyPr wrap="none" rtlCol="0">
            <a:spAutoFit/>
          </a:bodyPr>
          <a:lstStyle/>
          <a:p>
            <a:r>
              <a:rPr lang="en-US" i="1" dirty="0" smtClean="0"/>
              <a:t>CASTOR</a:t>
            </a:r>
            <a:endParaRPr lang="en-US" i="1" dirty="0"/>
          </a:p>
        </p:txBody>
      </p:sp>
      <p:grpSp>
        <p:nvGrpSpPr>
          <p:cNvPr id="208" name="Group 207"/>
          <p:cNvGrpSpPr/>
          <p:nvPr/>
        </p:nvGrpSpPr>
        <p:grpSpPr>
          <a:xfrm>
            <a:off x="6755798" y="5371334"/>
            <a:ext cx="1098687" cy="403077"/>
            <a:chOff x="3714744" y="1142984"/>
            <a:chExt cx="1098687" cy="403077"/>
          </a:xfrm>
        </p:grpSpPr>
        <p:grpSp>
          <p:nvGrpSpPr>
            <p:cNvPr id="354" name="Group 15"/>
            <p:cNvGrpSpPr>
              <a:grpSpLocks/>
            </p:cNvGrpSpPr>
            <p:nvPr/>
          </p:nvGrpSpPr>
          <p:grpSpPr bwMode="auto">
            <a:xfrm rot="21531846">
              <a:off x="3714744" y="1142984"/>
              <a:ext cx="237505" cy="398367"/>
              <a:chOff x="5040" y="3264"/>
              <a:chExt cx="192" cy="384"/>
            </a:xfrm>
          </p:grpSpPr>
          <p:sp>
            <p:nvSpPr>
              <p:cNvPr id="355" name="Line 16"/>
              <p:cNvSpPr>
                <a:spLocks noChangeShapeType="1"/>
              </p:cNvSpPr>
              <p:nvPr/>
            </p:nvSpPr>
            <p:spPr bwMode="auto">
              <a:xfrm>
                <a:off x="5136" y="3456"/>
                <a:ext cx="0" cy="48"/>
              </a:xfrm>
              <a:prstGeom prst="line">
                <a:avLst/>
              </a:prstGeom>
              <a:noFill/>
              <a:ln w="9525">
                <a:solidFill>
                  <a:schemeClr val="tx1"/>
                </a:solidFill>
                <a:round/>
                <a:headEnd/>
                <a:tailEnd/>
              </a:ln>
              <a:effectLst/>
            </p:spPr>
            <p:txBody>
              <a:bodyPr wrap="none" anchor="ctr"/>
              <a:lstStyle/>
              <a:p>
                <a:endParaRPr lang="en-US"/>
              </a:p>
            </p:txBody>
          </p:sp>
          <p:sp>
            <p:nvSpPr>
              <p:cNvPr id="356" name="Line 17"/>
              <p:cNvSpPr>
                <a:spLocks noChangeShapeType="1"/>
              </p:cNvSpPr>
              <p:nvPr/>
            </p:nvSpPr>
            <p:spPr bwMode="auto">
              <a:xfrm>
                <a:off x="5088" y="3456"/>
                <a:ext cx="0" cy="48"/>
              </a:xfrm>
              <a:prstGeom prst="line">
                <a:avLst/>
              </a:prstGeom>
              <a:noFill/>
              <a:ln w="9525">
                <a:solidFill>
                  <a:schemeClr val="tx1"/>
                </a:solidFill>
                <a:round/>
                <a:headEnd/>
                <a:tailEnd/>
              </a:ln>
              <a:effectLst/>
            </p:spPr>
            <p:txBody>
              <a:bodyPr wrap="none" anchor="ctr"/>
              <a:lstStyle/>
              <a:p>
                <a:endParaRPr lang="en-US"/>
              </a:p>
            </p:txBody>
          </p:sp>
          <p:sp>
            <p:nvSpPr>
              <p:cNvPr id="357" name="AutoShape 18"/>
              <p:cNvSpPr>
                <a:spLocks noChangeArrowheads="1"/>
              </p:cNvSpPr>
              <p:nvPr/>
            </p:nvSpPr>
            <p:spPr bwMode="auto">
              <a:xfrm>
                <a:off x="5040" y="3264"/>
                <a:ext cx="192" cy="192"/>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358" name="AutoShape 19"/>
              <p:cNvSpPr>
                <a:spLocks noChangeArrowheads="1"/>
              </p:cNvSpPr>
              <p:nvPr/>
            </p:nvSpPr>
            <p:spPr bwMode="auto">
              <a:xfrm>
                <a:off x="5040" y="3504"/>
                <a:ext cx="144" cy="144"/>
              </a:xfrm>
              <a:prstGeom prst="flowChartMagneticTape">
                <a:avLst/>
              </a:prstGeom>
              <a:solidFill>
                <a:srgbClr val="FF7C80"/>
              </a:solidFill>
              <a:ln w="9525">
                <a:solidFill>
                  <a:schemeClr val="tx1"/>
                </a:solidFill>
                <a:miter lim="800000"/>
                <a:headEnd/>
                <a:tailEnd/>
              </a:ln>
              <a:effectLst/>
            </p:spPr>
            <p:txBody>
              <a:bodyPr wrap="none" anchor="ctr"/>
              <a:lstStyle/>
              <a:p>
                <a:endParaRPr lang="en-US"/>
              </a:p>
            </p:txBody>
          </p:sp>
        </p:grpSp>
        <p:grpSp>
          <p:nvGrpSpPr>
            <p:cNvPr id="500" name="Group 15"/>
            <p:cNvGrpSpPr>
              <a:grpSpLocks/>
            </p:cNvGrpSpPr>
            <p:nvPr/>
          </p:nvGrpSpPr>
          <p:grpSpPr bwMode="auto">
            <a:xfrm rot="21531846">
              <a:off x="4000496" y="1147694"/>
              <a:ext cx="237505" cy="398367"/>
              <a:chOff x="5040" y="3264"/>
              <a:chExt cx="192" cy="384"/>
            </a:xfrm>
          </p:grpSpPr>
          <p:sp>
            <p:nvSpPr>
              <p:cNvPr id="501" name="Line 16"/>
              <p:cNvSpPr>
                <a:spLocks noChangeShapeType="1"/>
              </p:cNvSpPr>
              <p:nvPr/>
            </p:nvSpPr>
            <p:spPr bwMode="auto">
              <a:xfrm>
                <a:off x="5136" y="3456"/>
                <a:ext cx="0" cy="48"/>
              </a:xfrm>
              <a:prstGeom prst="line">
                <a:avLst/>
              </a:prstGeom>
              <a:noFill/>
              <a:ln w="9525">
                <a:solidFill>
                  <a:schemeClr val="tx1"/>
                </a:solidFill>
                <a:round/>
                <a:headEnd/>
                <a:tailEnd/>
              </a:ln>
              <a:effectLst/>
            </p:spPr>
            <p:txBody>
              <a:bodyPr wrap="none" anchor="ctr"/>
              <a:lstStyle/>
              <a:p>
                <a:endParaRPr lang="en-US"/>
              </a:p>
            </p:txBody>
          </p:sp>
          <p:sp>
            <p:nvSpPr>
              <p:cNvPr id="502" name="Line 17"/>
              <p:cNvSpPr>
                <a:spLocks noChangeShapeType="1"/>
              </p:cNvSpPr>
              <p:nvPr/>
            </p:nvSpPr>
            <p:spPr bwMode="auto">
              <a:xfrm>
                <a:off x="5088" y="3456"/>
                <a:ext cx="0" cy="48"/>
              </a:xfrm>
              <a:prstGeom prst="line">
                <a:avLst/>
              </a:prstGeom>
              <a:noFill/>
              <a:ln w="9525">
                <a:solidFill>
                  <a:schemeClr val="tx1"/>
                </a:solidFill>
                <a:round/>
                <a:headEnd/>
                <a:tailEnd/>
              </a:ln>
              <a:effectLst/>
            </p:spPr>
            <p:txBody>
              <a:bodyPr wrap="none" anchor="ctr"/>
              <a:lstStyle/>
              <a:p>
                <a:endParaRPr lang="en-US"/>
              </a:p>
            </p:txBody>
          </p:sp>
          <p:sp>
            <p:nvSpPr>
              <p:cNvPr id="503" name="AutoShape 18"/>
              <p:cNvSpPr>
                <a:spLocks noChangeArrowheads="1"/>
              </p:cNvSpPr>
              <p:nvPr/>
            </p:nvSpPr>
            <p:spPr bwMode="auto">
              <a:xfrm>
                <a:off x="5040" y="3264"/>
                <a:ext cx="192" cy="192"/>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504" name="AutoShape 19"/>
              <p:cNvSpPr>
                <a:spLocks noChangeArrowheads="1"/>
              </p:cNvSpPr>
              <p:nvPr/>
            </p:nvSpPr>
            <p:spPr bwMode="auto">
              <a:xfrm>
                <a:off x="5040" y="3504"/>
                <a:ext cx="144" cy="144"/>
              </a:xfrm>
              <a:prstGeom prst="flowChartMagneticTape">
                <a:avLst/>
              </a:prstGeom>
              <a:solidFill>
                <a:srgbClr val="FF7C80"/>
              </a:solidFill>
              <a:ln w="9525">
                <a:solidFill>
                  <a:schemeClr val="tx1"/>
                </a:solidFill>
                <a:miter lim="800000"/>
                <a:headEnd/>
                <a:tailEnd/>
              </a:ln>
              <a:effectLst/>
            </p:spPr>
            <p:txBody>
              <a:bodyPr wrap="none" anchor="ctr"/>
              <a:lstStyle/>
              <a:p>
                <a:endParaRPr lang="en-US"/>
              </a:p>
            </p:txBody>
          </p:sp>
        </p:grpSp>
        <p:grpSp>
          <p:nvGrpSpPr>
            <p:cNvPr id="510" name="Group 15"/>
            <p:cNvGrpSpPr>
              <a:grpSpLocks/>
            </p:cNvGrpSpPr>
            <p:nvPr/>
          </p:nvGrpSpPr>
          <p:grpSpPr bwMode="auto">
            <a:xfrm rot="21531846">
              <a:off x="4290172" y="1145299"/>
              <a:ext cx="237505" cy="398367"/>
              <a:chOff x="5040" y="3264"/>
              <a:chExt cx="192" cy="384"/>
            </a:xfrm>
          </p:grpSpPr>
          <p:sp>
            <p:nvSpPr>
              <p:cNvPr id="511" name="Line 16"/>
              <p:cNvSpPr>
                <a:spLocks noChangeShapeType="1"/>
              </p:cNvSpPr>
              <p:nvPr/>
            </p:nvSpPr>
            <p:spPr bwMode="auto">
              <a:xfrm>
                <a:off x="5136" y="3456"/>
                <a:ext cx="0" cy="48"/>
              </a:xfrm>
              <a:prstGeom prst="line">
                <a:avLst/>
              </a:prstGeom>
              <a:noFill/>
              <a:ln w="9525">
                <a:solidFill>
                  <a:schemeClr val="tx1"/>
                </a:solidFill>
                <a:round/>
                <a:headEnd/>
                <a:tailEnd/>
              </a:ln>
              <a:effectLst/>
            </p:spPr>
            <p:txBody>
              <a:bodyPr wrap="none" anchor="ctr"/>
              <a:lstStyle/>
              <a:p>
                <a:endParaRPr lang="en-US"/>
              </a:p>
            </p:txBody>
          </p:sp>
          <p:sp>
            <p:nvSpPr>
              <p:cNvPr id="512" name="Line 17"/>
              <p:cNvSpPr>
                <a:spLocks noChangeShapeType="1"/>
              </p:cNvSpPr>
              <p:nvPr/>
            </p:nvSpPr>
            <p:spPr bwMode="auto">
              <a:xfrm>
                <a:off x="5088" y="3456"/>
                <a:ext cx="0" cy="48"/>
              </a:xfrm>
              <a:prstGeom prst="line">
                <a:avLst/>
              </a:prstGeom>
              <a:noFill/>
              <a:ln w="9525">
                <a:solidFill>
                  <a:schemeClr val="tx1"/>
                </a:solidFill>
                <a:round/>
                <a:headEnd/>
                <a:tailEnd/>
              </a:ln>
              <a:effectLst/>
            </p:spPr>
            <p:txBody>
              <a:bodyPr wrap="none" anchor="ctr"/>
              <a:lstStyle/>
              <a:p>
                <a:endParaRPr lang="en-US"/>
              </a:p>
            </p:txBody>
          </p:sp>
          <p:sp>
            <p:nvSpPr>
              <p:cNvPr id="513" name="AutoShape 18"/>
              <p:cNvSpPr>
                <a:spLocks noChangeArrowheads="1"/>
              </p:cNvSpPr>
              <p:nvPr/>
            </p:nvSpPr>
            <p:spPr bwMode="auto">
              <a:xfrm>
                <a:off x="5040" y="3264"/>
                <a:ext cx="192" cy="192"/>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514" name="AutoShape 19"/>
              <p:cNvSpPr>
                <a:spLocks noChangeArrowheads="1"/>
              </p:cNvSpPr>
              <p:nvPr/>
            </p:nvSpPr>
            <p:spPr bwMode="auto">
              <a:xfrm>
                <a:off x="5040" y="3504"/>
                <a:ext cx="144" cy="144"/>
              </a:xfrm>
              <a:prstGeom prst="flowChartMagneticTape">
                <a:avLst/>
              </a:prstGeom>
              <a:solidFill>
                <a:srgbClr val="FF7C80"/>
              </a:solidFill>
              <a:ln w="9525">
                <a:solidFill>
                  <a:schemeClr val="tx1"/>
                </a:solidFill>
                <a:miter lim="800000"/>
                <a:headEnd/>
                <a:tailEnd/>
              </a:ln>
              <a:effectLst/>
            </p:spPr>
            <p:txBody>
              <a:bodyPr wrap="none" anchor="ctr"/>
              <a:lstStyle/>
              <a:p>
                <a:endParaRPr lang="en-US"/>
              </a:p>
            </p:txBody>
          </p:sp>
        </p:grpSp>
        <p:grpSp>
          <p:nvGrpSpPr>
            <p:cNvPr id="261" name="Group 15"/>
            <p:cNvGrpSpPr>
              <a:grpSpLocks/>
            </p:cNvGrpSpPr>
            <p:nvPr/>
          </p:nvGrpSpPr>
          <p:grpSpPr bwMode="auto">
            <a:xfrm rot="21531846">
              <a:off x="4575926" y="1145299"/>
              <a:ext cx="237505" cy="398367"/>
              <a:chOff x="5040" y="3264"/>
              <a:chExt cx="192" cy="384"/>
            </a:xfrm>
          </p:grpSpPr>
          <p:sp>
            <p:nvSpPr>
              <p:cNvPr id="262" name="Line 16"/>
              <p:cNvSpPr>
                <a:spLocks noChangeShapeType="1"/>
              </p:cNvSpPr>
              <p:nvPr/>
            </p:nvSpPr>
            <p:spPr bwMode="auto">
              <a:xfrm>
                <a:off x="5136" y="3456"/>
                <a:ext cx="0" cy="48"/>
              </a:xfrm>
              <a:prstGeom prst="line">
                <a:avLst/>
              </a:prstGeom>
              <a:noFill/>
              <a:ln w="9525">
                <a:solidFill>
                  <a:schemeClr val="tx1"/>
                </a:solidFill>
                <a:round/>
                <a:headEnd/>
                <a:tailEnd/>
              </a:ln>
              <a:effectLst/>
            </p:spPr>
            <p:txBody>
              <a:bodyPr wrap="none" anchor="ctr"/>
              <a:lstStyle/>
              <a:p>
                <a:endParaRPr lang="en-US"/>
              </a:p>
            </p:txBody>
          </p:sp>
          <p:sp>
            <p:nvSpPr>
              <p:cNvPr id="263" name="Line 17"/>
              <p:cNvSpPr>
                <a:spLocks noChangeShapeType="1"/>
              </p:cNvSpPr>
              <p:nvPr/>
            </p:nvSpPr>
            <p:spPr bwMode="auto">
              <a:xfrm>
                <a:off x="5088" y="3456"/>
                <a:ext cx="0" cy="48"/>
              </a:xfrm>
              <a:prstGeom prst="line">
                <a:avLst/>
              </a:prstGeom>
              <a:noFill/>
              <a:ln w="9525">
                <a:solidFill>
                  <a:schemeClr val="tx1"/>
                </a:solidFill>
                <a:round/>
                <a:headEnd/>
                <a:tailEnd/>
              </a:ln>
              <a:effectLst/>
            </p:spPr>
            <p:txBody>
              <a:bodyPr wrap="none" anchor="ctr"/>
              <a:lstStyle/>
              <a:p>
                <a:endParaRPr lang="en-US"/>
              </a:p>
            </p:txBody>
          </p:sp>
          <p:sp>
            <p:nvSpPr>
              <p:cNvPr id="264" name="AutoShape 18"/>
              <p:cNvSpPr>
                <a:spLocks noChangeArrowheads="1"/>
              </p:cNvSpPr>
              <p:nvPr/>
            </p:nvSpPr>
            <p:spPr bwMode="auto">
              <a:xfrm>
                <a:off x="5040" y="3264"/>
                <a:ext cx="192" cy="192"/>
              </a:xfrm>
              <a:prstGeom prst="cube">
                <a:avLst>
                  <a:gd name="adj" fmla="val 25000"/>
                </a:avLst>
              </a:prstGeom>
              <a:solidFill>
                <a:srgbClr val="33CCFF"/>
              </a:solidFill>
              <a:ln w="9525">
                <a:solidFill>
                  <a:schemeClr val="tx1"/>
                </a:solidFill>
                <a:miter lim="800000"/>
                <a:headEnd/>
                <a:tailEnd/>
              </a:ln>
              <a:effectLst/>
            </p:spPr>
            <p:txBody>
              <a:bodyPr wrap="none" anchor="ctr"/>
              <a:lstStyle/>
              <a:p>
                <a:endParaRPr lang="en-US"/>
              </a:p>
            </p:txBody>
          </p:sp>
          <p:sp>
            <p:nvSpPr>
              <p:cNvPr id="265" name="AutoShape 19"/>
              <p:cNvSpPr>
                <a:spLocks noChangeArrowheads="1"/>
              </p:cNvSpPr>
              <p:nvPr/>
            </p:nvSpPr>
            <p:spPr bwMode="auto">
              <a:xfrm>
                <a:off x="5040" y="3504"/>
                <a:ext cx="144" cy="144"/>
              </a:xfrm>
              <a:prstGeom prst="flowChartMagneticTape">
                <a:avLst/>
              </a:prstGeom>
              <a:solidFill>
                <a:srgbClr val="FF7C80"/>
              </a:solidFill>
              <a:ln w="9525">
                <a:solidFill>
                  <a:schemeClr val="tx1"/>
                </a:solidFill>
                <a:miter lim="800000"/>
                <a:headEnd/>
                <a:tailEnd/>
              </a:ln>
              <a:effectLst/>
            </p:spPr>
            <p:txBody>
              <a:bodyPr wrap="none" anchor="ctr"/>
              <a:lstStyle/>
              <a:p>
                <a:endParaRPr lang="en-US"/>
              </a:p>
            </p:txBody>
          </p:sp>
        </p:grpSp>
      </p:grpSp>
      <p:sp>
        <p:nvSpPr>
          <p:cNvPr id="209" name="TextBox 208"/>
          <p:cNvSpPr txBox="1"/>
          <p:nvPr/>
        </p:nvSpPr>
        <p:spPr>
          <a:xfrm>
            <a:off x="3680544" y="1281128"/>
            <a:ext cx="1992853" cy="369332"/>
          </a:xfrm>
          <a:prstGeom prst="rect">
            <a:avLst/>
          </a:prstGeom>
          <a:noFill/>
        </p:spPr>
        <p:txBody>
          <a:bodyPr wrap="none" rtlCol="0">
            <a:spAutoFit/>
          </a:bodyPr>
          <a:lstStyle/>
          <a:p>
            <a:r>
              <a:rPr lang="en-US" dirty="0" smtClean="0"/>
              <a:t>CERN installation</a:t>
            </a:r>
            <a:endParaRPr lang="en-US" dirty="0"/>
          </a:p>
        </p:txBody>
      </p:sp>
      <p:sp>
        <p:nvSpPr>
          <p:cNvPr id="4" name="Slide Number Placeholder 3"/>
          <p:cNvSpPr>
            <a:spLocks noGrp="1"/>
          </p:cNvSpPr>
          <p:nvPr>
            <p:ph type="sldNum" sz="quarter" idx="12"/>
          </p:nvPr>
        </p:nvSpPr>
        <p:spPr/>
        <p:txBody>
          <a:bodyPr/>
          <a:lstStyle/>
          <a:p>
            <a:pPr>
              <a:defRPr/>
            </a:pPr>
            <a:fld id="{77D55411-B873-4A4B-8ABD-E9E00F119508}" type="slidenum">
              <a:rPr lang="en-GB" smtClean="0"/>
              <a:pPr>
                <a:defRPr/>
              </a:pPr>
              <a:t>23</a:t>
            </a:fld>
            <a:endParaRPr lang="en-GB" dirty="0"/>
          </a:p>
        </p:txBody>
      </p:sp>
      <p:sp>
        <p:nvSpPr>
          <p:cNvPr id="212" name="Footer Placeholder 2"/>
          <p:cNvSpPr txBox="1">
            <a:spLocks/>
          </p:cNvSpPr>
          <p:nvPr/>
        </p:nvSpPr>
        <p:spPr>
          <a:xfrm>
            <a:off x="8683625" y="1505865"/>
            <a:ext cx="435270" cy="5242155"/>
          </a:xfrm>
          <a:prstGeom prst="rect">
            <a:avLst/>
          </a:prstGeom>
          <a:ln/>
        </p:spPr>
        <p:txBody>
          <a:bodyPr vert="vert27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mtClean="0">
                <a:solidFill>
                  <a:schemeClr val="tx1">
                    <a:lumMod val="50000"/>
                  </a:schemeClr>
                </a:solidFill>
              </a:rPr>
              <a:t>From: Physics computing - Helge Meinhard, 2013</a:t>
            </a:r>
          </a:p>
          <a:p>
            <a:pPr>
              <a:defRPr/>
            </a:pPr>
            <a:endParaRPr lang="en-GB" dirty="0">
              <a:solidFill>
                <a:schemeClr val="tx1">
                  <a:lumMod val="50000"/>
                </a:schemeClr>
              </a:solidFill>
            </a:endParaRPr>
          </a:p>
        </p:txBody>
      </p:sp>
    </p:spTree>
    <p:extLst>
      <p:ext uri="{BB962C8B-B14F-4D97-AF65-F5344CB8AC3E}">
        <p14:creationId xmlns:p14="http://schemas.microsoft.com/office/powerpoint/2010/main" val="25294495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a:spLocks noGrp="1" noChangeArrowheads="1"/>
          </p:cNvSpPr>
          <p:nvPr>
            <p:ph type="title"/>
          </p:nvPr>
        </p:nvSpPr>
        <p:spPr/>
        <p:txBody>
          <a:bodyPr/>
          <a:lstStyle/>
          <a:p>
            <a:pPr eaLnBrk="1" hangingPunct="1"/>
            <a:r>
              <a:rPr lang="en-US" dirty="0" smtClean="0">
                <a:solidFill>
                  <a:srgbClr val="0055A0"/>
                </a:solidFill>
              </a:rPr>
              <a:t>Data and Algorithms</a:t>
            </a:r>
          </a:p>
        </p:txBody>
      </p:sp>
      <p:sp>
        <p:nvSpPr>
          <p:cNvPr id="37894" name="Rectangle 3"/>
          <p:cNvSpPr>
            <a:spLocks noGrp="1" noChangeArrowheads="1"/>
          </p:cNvSpPr>
          <p:nvPr>
            <p:ph idx="1"/>
          </p:nvPr>
        </p:nvSpPr>
        <p:spPr>
          <a:xfrm>
            <a:off x="340190" y="1369476"/>
            <a:ext cx="3528906" cy="4912015"/>
          </a:xfrm>
        </p:spPr>
        <p:txBody>
          <a:bodyPr>
            <a:normAutofit/>
          </a:bodyPr>
          <a:lstStyle/>
          <a:p>
            <a:pPr eaLnBrk="1" hangingPunct="1"/>
            <a:r>
              <a:rPr lang="en-US" sz="2000" dirty="0" smtClean="0">
                <a:solidFill>
                  <a:srgbClr val="0055A0"/>
                </a:solidFill>
              </a:rPr>
              <a:t>HEP data are organized as </a:t>
            </a:r>
            <a:r>
              <a:rPr lang="en-US" sz="2000" i="1" dirty="0" smtClean="0">
                <a:solidFill>
                  <a:srgbClr val="0055A0"/>
                </a:solidFill>
              </a:rPr>
              <a:t>Events</a:t>
            </a:r>
            <a:r>
              <a:rPr lang="en-US" sz="2000" dirty="0" smtClean="0">
                <a:solidFill>
                  <a:srgbClr val="0055A0"/>
                </a:solidFill>
              </a:rPr>
              <a:t> (particle collisions)</a:t>
            </a:r>
          </a:p>
          <a:p>
            <a:pPr eaLnBrk="1" hangingPunct="1"/>
            <a:r>
              <a:rPr lang="en-US" sz="2000" dirty="0" smtClean="0">
                <a:solidFill>
                  <a:srgbClr val="0055A0"/>
                </a:solidFill>
              </a:rPr>
              <a:t>Simulation, Reconstruction and Analysis programs process “one event at a time” </a:t>
            </a:r>
          </a:p>
          <a:p>
            <a:r>
              <a:rPr lang="en-US" sz="2200" dirty="0" smtClean="0">
                <a:solidFill>
                  <a:srgbClr val="0055A0"/>
                </a:solidFill>
              </a:rPr>
              <a:t>Events are fairly independent  </a:t>
            </a:r>
            <a:r>
              <a:rPr lang="en-US" sz="2200" dirty="0" smtClean="0">
                <a:solidFill>
                  <a:srgbClr val="0055A0"/>
                </a:solidFill>
                <a:sym typeface="Wingdings" pitchFamily="2" charset="2"/>
              </a:rPr>
              <a:t> </a:t>
            </a:r>
            <a:r>
              <a:rPr lang="en-US" sz="2200" dirty="0">
                <a:solidFill>
                  <a:srgbClr val="FF0000"/>
                </a:solidFill>
              </a:rPr>
              <a:t>embarrassingly parallel problem</a:t>
            </a:r>
            <a:endParaRPr lang="en-US" sz="2200" dirty="0" smtClean="0">
              <a:solidFill>
                <a:srgbClr val="FF0000"/>
              </a:solidFill>
            </a:endParaRPr>
          </a:p>
        </p:txBody>
      </p:sp>
      <p:grpSp>
        <p:nvGrpSpPr>
          <p:cNvPr id="7" name="Group 6"/>
          <p:cNvGrpSpPr/>
          <p:nvPr/>
        </p:nvGrpSpPr>
        <p:grpSpPr>
          <a:xfrm>
            <a:off x="3781425" y="1239517"/>
            <a:ext cx="5017763" cy="4817020"/>
            <a:chOff x="3869096" y="1227483"/>
            <a:chExt cx="5122177" cy="5286412"/>
          </a:xfrm>
        </p:grpSpPr>
        <p:sp>
          <p:nvSpPr>
            <p:cNvPr id="51" name="Rounded Rectangle 50"/>
            <p:cNvSpPr/>
            <p:nvPr/>
          </p:nvSpPr>
          <p:spPr>
            <a:xfrm>
              <a:off x="3869096" y="1227483"/>
              <a:ext cx="5122177" cy="5286412"/>
            </a:xfrm>
            <a:prstGeom prst="roundRect">
              <a:avLst/>
            </a:prstGeom>
            <a:solidFill>
              <a:srgbClr val="FFFFFF"/>
            </a:solidFill>
            <a:ln w="25400" cap="flat" cmpd="sng" algn="ctr">
              <a:solidFill>
                <a:srgbClr val="C0504D"/>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52" name="Text Box 12"/>
            <p:cNvSpPr txBox="1">
              <a:spLocks noChangeArrowheads="1"/>
            </p:cNvSpPr>
            <p:nvPr/>
          </p:nvSpPr>
          <p:spPr bwMode="auto">
            <a:xfrm>
              <a:off x="6821059" y="2794266"/>
              <a:ext cx="2154436" cy="462307"/>
            </a:xfrm>
            <a:prstGeom prst="rect">
              <a:avLst/>
            </a:prstGeom>
            <a:solidFill>
              <a:srgbClr val="FFFFFF"/>
            </a:solid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Arial" charset="0"/>
                  <a:ea typeface="ＭＳ Ｐゴシック" pitchFamily="-65" charset="-128"/>
                </a:rPr>
                <a:t>Pseudo-physical information:</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Arial" charset="0"/>
                  <a:ea typeface="ＭＳ Ｐゴシック" pitchFamily="-65" charset="-128"/>
                </a:rPr>
                <a:t>Clusters, track candidates </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p:txBody>
        </p:sp>
        <p:sp>
          <p:nvSpPr>
            <p:cNvPr id="53" name="Text Box 18"/>
            <p:cNvSpPr txBox="1">
              <a:spLocks noChangeArrowheads="1"/>
            </p:cNvSpPr>
            <p:nvPr/>
          </p:nvSpPr>
          <p:spPr bwMode="auto">
            <a:xfrm>
              <a:off x="6824013" y="4013470"/>
              <a:ext cx="2167260" cy="831639"/>
            </a:xfrm>
            <a:prstGeom prst="rect">
              <a:avLst/>
            </a:prstGeom>
            <a:solidFill>
              <a:srgbClr val="FFFFFF"/>
            </a:solid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Physical information</a:t>
              </a:r>
              <a:r>
                <a:rPr kumimoji="0" lang="it-IT"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Transverse momentum,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Association of particles, jets,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Arial" charset="0"/>
                  <a:ea typeface="ＭＳ Ｐゴシック" pitchFamily="-65" charset="-128"/>
                </a:rPr>
                <a:t>id </a:t>
              </a: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of </a:t>
              </a:r>
              <a:r>
                <a:rPr kumimoji="0" lang="en-US" altLang="ja-JP" sz="1200" b="0" i="0" u="none" strike="noStrike" kern="0" cap="none" spc="0" normalizeH="0" baseline="0" noProof="0" dirty="0" smtClean="0">
                  <a:ln>
                    <a:noFill/>
                  </a:ln>
                  <a:solidFill>
                    <a:srgbClr val="000000"/>
                  </a:solidFill>
                  <a:effectLst/>
                  <a:uLnTx/>
                  <a:uFillTx/>
                  <a:latin typeface="Arial" charset="0"/>
                  <a:ea typeface="ＭＳ Ｐゴシック" pitchFamily="-65" charset="-128"/>
                </a:rPr>
                <a:t>particles</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p:txBody>
        </p:sp>
        <p:sp>
          <p:nvSpPr>
            <p:cNvPr id="54" name="Oval 5"/>
            <p:cNvSpPr>
              <a:spLocks noChangeArrowheads="1"/>
            </p:cNvSpPr>
            <p:nvPr/>
          </p:nvSpPr>
          <p:spPr bwMode="auto">
            <a:xfrm>
              <a:off x="3967412" y="1351228"/>
              <a:ext cx="1125436" cy="838200"/>
            </a:xfrm>
            <a:prstGeom prst="ellipse">
              <a:avLst/>
            </a:prstGeom>
            <a:solidFill>
              <a:srgbClr val="FFFF00"/>
            </a:solidFill>
            <a:ln w="25400">
              <a:noFill/>
              <a:round/>
              <a:headEnd/>
              <a:tailEnd/>
            </a:ln>
          </p:spPr>
          <p:txBody>
            <a:bodyPr wrap="none"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800" b="0" i="0" u="none" strike="noStrike" kern="0" cap="none" spc="0" normalizeH="0" baseline="0" noProof="0" dirty="0">
                  <a:ln>
                    <a:noFill/>
                  </a:ln>
                  <a:solidFill>
                    <a:srgbClr val="000099"/>
                  </a:solidFill>
                  <a:effectLst/>
                  <a:uLnTx/>
                  <a:uFillTx/>
                  <a:latin typeface="Arial" charset="0"/>
                  <a:ea typeface="ＭＳ Ｐゴシック" pitchFamily="-65" charset="-128"/>
                </a:rPr>
                <a:t>RAW</a:t>
              </a:r>
            </a:p>
          </p:txBody>
        </p:sp>
        <p:sp>
          <p:nvSpPr>
            <p:cNvPr id="55" name="Text Box 7"/>
            <p:cNvSpPr txBox="1">
              <a:spLocks noChangeArrowheads="1"/>
            </p:cNvSpPr>
            <p:nvPr/>
          </p:nvSpPr>
          <p:spPr bwMode="auto">
            <a:xfrm>
              <a:off x="6821098" y="1581415"/>
              <a:ext cx="1532471" cy="277641"/>
            </a:xfrm>
            <a:prstGeom prst="rect">
              <a:avLst/>
            </a:prstGeom>
            <a:solidFill>
              <a:srgbClr val="FFFFFF"/>
            </a:solid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Detector </a:t>
              </a:r>
              <a:r>
                <a:rPr kumimoji="0" lang="en-US" altLang="ja-JP" sz="1200" b="0" i="0" u="none" strike="noStrike" kern="0" cap="none" spc="0" normalizeH="0" baseline="0" noProof="0" dirty="0" err="1">
                  <a:ln>
                    <a:noFill/>
                  </a:ln>
                  <a:solidFill>
                    <a:srgbClr val="000000"/>
                  </a:solidFill>
                  <a:effectLst/>
                  <a:uLnTx/>
                  <a:uFillTx/>
                  <a:latin typeface="Arial" charset="0"/>
                  <a:ea typeface="ＭＳ Ｐゴシック" pitchFamily="-65" charset="-128"/>
                </a:rPr>
                <a:t>digiti</a:t>
              </a:r>
              <a:r>
                <a:rPr kumimoji="0" lang="it-IT"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s</a:t>
              </a:r>
              <a:r>
                <a:rPr kumimoji="0" lang="en-US" altLang="ja-JP" sz="1200" b="0" i="0" u="none" strike="noStrike" kern="0" cap="none" spc="0" normalizeH="0" baseline="0" noProof="0" dirty="0" err="1">
                  <a:ln>
                    <a:noFill/>
                  </a:ln>
                  <a:solidFill>
                    <a:srgbClr val="000000"/>
                  </a:solidFill>
                  <a:effectLst/>
                  <a:uLnTx/>
                  <a:uFillTx/>
                  <a:latin typeface="Arial" charset="0"/>
                  <a:ea typeface="ＭＳ Ｐゴシック" pitchFamily="-65" charset="-128"/>
                </a:rPr>
                <a:t>ation</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p:txBody>
        </p:sp>
        <p:sp>
          <p:nvSpPr>
            <p:cNvPr id="56" name="Text Box 8"/>
            <p:cNvSpPr txBox="1">
              <a:spLocks noChangeArrowheads="1"/>
            </p:cNvSpPr>
            <p:nvPr/>
          </p:nvSpPr>
          <p:spPr bwMode="auto">
            <a:xfrm>
              <a:off x="4062083" y="1941768"/>
              <a:ext cx="896630" cy="339196"/>
            </a:xfrm>
            <a:prstGeom prst="rect">
              <a:avLst/>
            </a:prstGeom>
            <a:noFill/>
            <a:ln w="25400">
              <a:noFill/>
              <a:miter lim="800000"/>
              <a:headEnd/>
              <a:tailEnd/>
            </a:ln>
          </p:spPr>
          <p:txBody>
            <a:bodyPr wrap="none" lIns="92075" tIns="46038" rIns="92075" bIns="46038">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~2 MB/event</a:t>
              </a:r>
            </a:p>
          </p:txBody>
        </p:sp>
        <p:sp>
          <p:nvSpPr>
            <p:cNvPr id="57" name="Oval 10"/>
            <p:cNvSpPr>
              <a:spLocks noChangeArrowheads="1"/>
            </p:cNvSpPr>
            <p:nvPr/>
          </p:nvSpPr>
          <p:spPr bwMode="auto">
            <a:xfrm>
              <a:off x="3967412" y="2646628"/>
              <a:ext cx="1125436" cy="838200"/>
            </a:xfrm>
            <a:prstGeom prst="ellipse">
              <a:avLst/>
            </a:prstGeom>
            <a:solidFill>
              <a:srgbClr val="FFFF00"/>
            </a:solidFill>
            <a:ln w="25400">
              <a:noFill/>
              <a:round/>
              <a:headEnd/>
              <a:tailEnd/>
            </a:ln>
          </p:spPr>
          <p:txBody>
            <a:bodyPr wrap="none"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800" b="0" i="0" u="none" strike="noStrike" kern="0" cap="none" spc="0" normalizeH="0" baseline="0" noProof="0">
                  <a:ln>
                    <a:noFill/>
                  </a:ln>
                  <a:solidFill>
                    <a:srgbClr val="000099"/>
                  </a:solidFill>
                  <a:effectLst/>
                  <a:uLnTx/>
                  <a:uFillTx/>
                  <a:latin typeface="Arial" charset="0"/>
                  <a:ea typeface="ＭＳ Ｐゴシック" pitchFamily="-65" charset="-128"/>
                </a:rPr>
                <a:t>ESD/RECO</a:t>
              </a:r>
            </a:p>
          </p:txBody>
        </p:sp>
        <p:cxnSp>
          <p:nvCxnSpPr>
            <p:cNvPr id="58" name="AutoShape 11"/>
            <p:cNvCxnSpPr>
              <a:cxnSpLocks noChangeShapeType="1"/>
              <a:stCxn id="54" idx="4"/>
              <a:endCxn id="57" idx="0"/>
            </p:cNvCxnSpPr>
            <p:nvPr/>
          </p:nvCxnSpPr>
          <p:spPr bwMode="auto">
            <a:xfrm>
              <a:off x="4530127" y="2189428"/>
              <a:ext cx="0" cy="457200"/>
            </a:xfrm>
            <a:prstGeom prst="straightConnector1">
              <a:avLst/>
            </a:prstGeom>
            <a:solidFill>
              <a:srgbClr val="FFFFFF"/>
            </a:solidFill>
            <a:ln w="25400">
              <a:solidFill>
                <a:srgbClr val="0000FF"/>
              </a:solidFill>
              <a:round/>
              <a:headEnd/>
              <a:tailEnd type="triangle" w="med" len="med"/>
            </a:ln>
          </p:spPr>
        </p:cxnSp>
        <p:sp>
          <p:nvSpPr>
            <p:cNvPr id="59" name="Text Box 14"/>
            <p:cNvSpPr txBox="1">
              <a:spLocks noChangeArrowheads="1"/>
            </p:cNvSpPr>
            <p:nvPr/>
          </p:nvSpPr>
          <p:spPr bwMode="auto">
            <a:xfrm>
              <a:off x="3990645" y="3227652"/>
              <a:ext cx="1002430" cy="339196"/>
            </a:xfrm>
            <a:prstGeom prst="rect">
              <a:avLst/>
            </a:prstGeom>
            <a:no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~100 </a:t>
              </a:r>
              <a:r>
                <a:rPr kumimoji="0" lang="en-US" altLang="ja-JP" sz="1600" b="0" i="0" u="none" strike="noStrike" kern="0" cap="none" spc="0" normalizeH="0" baseline="0" noProof="0" dirty="0" err="1">
                  <a:ln>
                    <a:noFill/>
                  </a:ln>
                  <a:solidFill>
                    <a:srgbClr val="006600"/>
                  </a:solidFill>
                  <a:effectLst/>
                  <a:uLnTx/>
                  <a:uFillTx/>
                  <a:latin typeface="Arial" charset="0"/>
                  <a:ea typeface="ＭＳ Ｐゴシック" pitchFamily="-65" charset="-128"/>
                </a:rPr>
                <a:t>kB</a:t>
              </a: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/event</a:t>
              </a:r>
            </a:p>
          </p:txBody>
        </p:sp>
        <p:sp>
          <p:nvSpPr>
            <p:cNvPr id="60" name="Oval 16"/>
            <p:cNvSpPr>
              <a:spLocks noChangeArrowheads="1"/>
            </p:cNvSpPr>
            <p:nvPr/>
          </p:nvSpPr>
          <p:spPr bwMode="auto">
            <a:xfrm>
              <a:off x="3967412" y="4018228"/>
              <a:ext cx="1125436" cy="838200"/>
            </a:xfrm>
            <a:prstGeom prst="ellipse">
              <a:avLst/>
            </a:prstGeom>
            <a:solidFill>
              <a:srgbClr val="FFFF00"/>
            </a:solidFill>
            <a:ln w="25400">
              <a:noFill/>
              <a:round/>
              <a:headEnd/>
              <a:tailEnd/>
            </a:ln>
          </p:spPr>
          <p:txBody>
            <a:bodyPr wrap="none"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800" b="0" i="0" u="none" strike="noStrike" kern="0" cap="none" spc="0" normalizeH="0" baseline="0" noProof="0" dirty="0">
                  <a:ln>
                    <a:noFill/>
                  </a:ln>
                  <a:solidFill>
                    <a:srgbClr val="000099"/>
                  </a:solidFill>
                  <a:effectLst/>
                  <a:uLnTx/>
                  <a:uFillTx/>
                  <a:latin typeface="Arial" charset="0"/>
                  <a:ea typeface="ＭＳ Ｐゴシック" pitchFamily="-65" charset="-128"/>
                </a:rPr>
                <a:t>AOD</a:t>
              </a:r>
            </a:p>
          </p:txBody>
        </p:sp>
        <p:cxnSp>
          <p:nvCxnSpPr>
            <p:cNvPr id="61" name="AutoShape 17"/>
            <p:cNvCxnSpPr>
              <a:cxnSpLocks noChangeShapeType="1"/>
              <a:stCxn id="57" idx="4"/>
              <a:endCxn id="60" idx="0"/>
            </p:cNvCxnSpPr>
            <p:nvPr/>
          </p:nvCxnSpPr>
          <p:spPr bwMode="auto">
            <a:xfrm>
              <a:off x="4530127" y="3484828"/>
              <a:ext cx="0" cy="533400"/>
            </a:xfrm>
            <a:prstGeom prst="straightConnector1">
              <a:avLst/>
            </a:prstGeom>
            <a:solidFill>
              <a:srgbClr val="FFFFFF"/>
            </a:solidFill>
            <a:ln w="25400">
              <a:solidFill>
                <a:srgbClr val="0000FF"/>
              </a:solidFill>
              <a:round/>
              <a:headEnd/>
              <a:tailEnd type="triangle" w="med" len="med"/>
            </a:ln>
          </p:spPr>
        </p:cxnSp>
        <p:sp>
          <p:nvSpPr>
            <p:cNvPr id="62" name="Text Box 20"/>
            <p:cNvSpPr txBox="1">
              <a:spLocks noChangeArrowheads="1"/>
            </p:cNvSpPr>
            <p:nvPr/>
          </p:nvSpPr>
          <p:spPr bwMode="auto">
            <a:xfrm>
              <a:off x="4062083" y="4584974"/>
              <a:ext cx="926553" cy="339196"/>
            </a:xfrm>
            <a:prstGeom prst="rect">
              <a:avLst/>
            </a:prstGeom>
            <a:no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~10 </a:t>
              </a:r>
              <a:r>
                <a:rPr kumimoji="0" lang="en-US" altLang="ja-JP" sz="1600" b="0" i="0" u="none" strike="noStrike" kern="0" cap="none" spc="0" normalizeH="0" baseline="0" noProof="0" dirty="0" err="1">
                  <a:ln>
                    <a:noFill/>
                  </a:ln>
                  <a:solidFill>
                    <a:srgbClr val="006600"/>
                  </a:solidFill>
                  <a:effectLst/>
                  <a:uLnTx/>
                  <a:uFillTx/>
                  <a:latin typeface="Arial" charset="0"/>
                  <a:ea typeface="ＭＳ Ｐゴシック" pitchFamily="-65" charset="-128"/>
                </a:rPr>
                <a:t>kB</a:t>
              </a: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/event</a:t>
              </a:r>
            </a:p>
          </p:txBody>
        </p:sp>
        <p:sp>
          <p:nvSpPr>
            <p:cNvPr id="63" name="Oval 22"/>
            <p:cNvSpPr>
              <a:spLocks noChangeArrowheads="1"/>
            </p:cNvSpPr>
            <p:nvPr/>
          </p:nvSpPr>
          <p:spPr bwMode="auto">
            <a:xfrm>
              <a:off x="3967412" y="5313628"/>
              <a:ext cx="1125436" cy="838200"/>
            </a:xfrm>
            <a:prstGeom prst="ellipse">
              <a:avLst/>
            </a:prstGeom>
            <a:solidFill>
              <a:srgbClr val="FFFF00"/>
            </a:solidFill>
            <a:ln w="25400">
              <a:noFill/>
              <a:round/>
              <a:headEnd/>
              <a:tailEnd/>
            </a:ln>
          </p:spPr>
          <p:txBody>
            <a:bodyPr wrap="none"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800" b="0" i="0" u="none" strike="noStrike" kern="0" cap="none" spc="0" normalizeH="0" baseline="0" noProof="0">
                  <a:ln>
                    <a:noFill/>
                  </a:ln>
                  <a:solidFill>
                    <a:srgbClr val="000099"/>
                  </a:solidFill>
                  <a:effectLst/>
                  <a:uLnTx/>
                  <a:uFillTx/>
                  <a:latin typeface="Arial" charset="0"/>
                  <a:ea typeface="ＭＳ Ｐゴシック" pitchFamily="-65" charset="-128"/>
                </a:rPr>
                <a:t>TAG</a:t>
              </a:r>
            </a:p>
          </p:txBody>
        </p:sp>
        <p:cxnSp>
          <p:nvCxnSpPr>
            <p:cNvPr id="64" name="AutoShape 23"/>
            <p:cNvCxnSpPr>
              <a:cxnSpLocks noChangeShapeType="1"/>
              <a:stCxn id="60" idx="4"/>
              <a:endCxn id="63" idx="0"/>
            </p:cNvCxnSpPr>
            <p:nvPr/>
          </p:nvCxnSpPr>
          <p:spPr bwMode="auto">
            <a:xfrm>
              <a:off x="4530127" y="4856428"/>
              <a:ext cx="0" cy="457200"/>
            </a:xfrm>
            <a:prstGeom prst="straightConnector1">
              <a:avLst/>
            </a:prstGeom>
            <a:solidFill>
              <a:srgbClr val="FFFFFF"/>
            </a:solidFill>
            <a:ln w="25400">
              <a:solidFill>
                <a:srgbClr val="0000FF"/>
              </a:solidFill>
              <a:round/>
              <a:headEnd/>
              <a:tailEnd type="triangle" w="med" len="med"/>
            </a:ln>
          </p:spPr>
        </p:cxnSp>
        <p:sp>
          <p:nvSpPr>
            <p:cNvPr id="65" name="Text Box 25"/>
            <p:cNvSpPr txBox="1">
              <a:spLocks noChangeArrowheads="1"/>
            </p:cNvSpPr>
            <p:nvPr/>
          </p:nvSpPr>
          <p:spPr bwMode="auto">
            <a:xfrm>
              <a:off x="4133521" y="5942296"/>
              <a:ext cx="850676" cy="339196"/>
            </a:xfrm>
            <a:prstGeom prst="rect">
              <a:avLst/>
            </a:prstGeom>
            <a:no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~1 </a:t>
              </a:r>
              <a:r>
                <a:rPr kumimoji="0" lang="en-US" altLang="ja-JP" sz="1600" b="0" i="0" u="none" strike="noStrike" kern="0" cap="none" spc="0" normalizeH="0" baseline="0" noProof="0" dirty="0" err="1">
                  <a:ln>
                    <a:noFill/>
                  </a:ln>
                  <a:solidFill>
                    <a:srgbClr val="006600"/>
                  </a:solidFill>
                  <a:effectLst/>
                  <a:uLnTx/>
                  <a:uFillTx/>
                  <a:latin typeface="Arial" charset="0"/>
                  <a:ea typeface="ＭＳ Ｐゴシック" pitchFamily="-65" charset="-128"/>
                </a:rPr>
                <a:t>kB</a:t>
              </a: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/event</a:t>
              </a:r>
            </a:p>
          </p:txBody>
        </p:sp>
        <p:sp>
          <p:nvSpPr>
            <p:cNvPr id="66" name="Text Box 26"/>
            <p:cNvSpPr txBox="1">
              <a:spLocks noChangeArrowheads="1"/>
            </p:cNvSpPr>
            <p:nvPr/>
          </p:nvSpPr>
          <p:spPr bwMode="auto">
            <a:xfrm>
              <a:off x="6848165" y="5513668"/>
              <a:ext cx="1723229" cy="462307"/>
            </a:xfrm>
            <a:prstGeom prst="rect">
              <a:avLst/>
            </a:prstGeom>
            <a:solidFill>
              <a:srgbClr val="FFFFFF"/>
            </a:solid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it-IT"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Relevant information </a:t>
              </a:r>
            </a:p>
            <a:p>
              <a:pPr marL="0" marR="0" lvl="0" indent="0" defTabSz="914400" eaLnBrk="0" fontAlgn="base" latinLnBrk="0" hangingPunct="0">
                <a:lnSpc>
                  <a:spcPct val="100000"/>
                </a:lnSpc>
                <a:spcBef>
                  <a:spcPct val="0"/>
                </a:spcBef>
                <a:spcAft>
                  <a:spcPct val="0"/>
                </a:spcAft>
                <a:buClrTx/>
                <a:buSzTx/>
                <a:buFontTx/>
                <a:buNone/>
                <a:tabLst/>
                <a:defRPr/>
              </a:pPr>
              <a:r>
                <a:rPr kumimoji="0" lang="it-IT"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for fast event selection</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p:txBody>
        </p:sp>
        <p:sp>
          <p:nvSpPr>
            <p:cNvPr id="67" name="Rectangle 29"/>
            <p:cNvSpPr>
              <a:spLocks noChangeArrowheads="1"/>
            </p:cNvSpPr>
            <p:nvPr/>
          </p:nvSpPr>
          <p:spPr bwMode="auto">
            <a:xfrm>
              <a:off x="5358573" y="1498865"/>
              <a:ext cx="1346716" cy="646331"/>
            </a:xfrm>
            <a:prstGeom prst="rect">
              <a:avLst/>
            </a:prstGeom>
            <a:solidFill>
              <a:srgbClr val="FFFFFF"/>
            </a:solidFill>
            <a:ln w="9525">
              <a:noFill/>
              <a:miter lim="800000"/>
              <a:headEnd/>
              <a:tailEnd/>
            </a:ln>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Triggered events</a:t>
              </a:r>
              <a:endParaRPr kumimoji="0" lang="en-GB" sz="1200" b="0" i="0" u="none" strike="noStrike" kern="0" cap="none" spc="0" normalizeH="0" baseline="0" noProof="0" dirty="0">
                <a:ln>
                  <a:noFill/>
                </a:ln>
                <a:solidFill>
                  <a:srgbClr val="3333FF"/>
                </a:solidFill>
                <a:effectLst/>
                <a:uLnTx/>
                <a:uFillTx/>
                <a:latin typeface="Arial" charset="0"/>
                <a:ea typeface="ＭＳ Ｐゴシック" pitchFamily="-65"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recorded by DAQ</a:t>
              </a:r>
            </a:p>
          </p:txBody>
        </p:sp>
        <p:sp>
          <p:nvSpPr>
            <p:cNvPr id="68" name="Rectangle 30"/>
            <p:cNvSpPr>
              <a:spLocks noChangeArrowheads="1"/>
            </p:cNvSpPr>
            <p:nvPr/>
          </p:nvSpPr>
          <p:spPr bwMode="auto">
            <a:xfrm>
              <a:off x="5347967" y="2870462"/>
              <a:ext cx="1357323" cy="506652"/>
            </a:xfrm>
            <a:prstGeom prst="rect">
              <a:avLst/>
            </a:prstGeom>
            <a:solidFill>
              <a:srgbClr val="FFFFFF"/>
            </a:solidFill>
            <a:ln w="9525">
              <a:noFill/>
              <a:miter lim="800000"/>
              <a:headEnd/>
              <a:tailEnd/>
            </a:ln>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Reconstructed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information</a:t>
              </a:r>
            </a:p>
          </p:txBody>
        </p:sp>
        <p:sp>
          <p:nvSpPr>
            <p:cNvPr id="69" name="Rectangle 31"/>
            <p:cNvSpPr>
              <a:spLocks noChangeArrowheads="1"/>
            </p:cNvSpPr>
            <p:nvPr/>
          </p:nvSpPr>
          <p:spPr bwMode="auto">
            <a:xfrm>
              <a:off x="5419405" y="4227784"/>
              <a:ext cx="989526" cy="461665"/>
            </a:xfrm>
            <a:prstGeom prst="rect">
              <a:avLst/>
            </a:prstGeom>
            <a:solidFill>
              <a:srgbClr val="FFFFFF"/>
            </a:solidFill>
            <a:ln w="9525">
              <a:noFill/>
              <a:miter lim="800000"/>
              <a:headEnd/>
              <a:tailEnd/>
            </a:ln>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Analysis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information</a:t>
              </a:r>
            </a:p>
          </p:txBody>
        </p:sp>
        <p:sp>
          <p:nvSpPr>
            <p:cNvPr id="70" name="Rectangle 32"/>
            <p:cNvSpPr>
              <a:spLocks noChangeArrowheads="1"/>
            </p:cNvSpPr>
            <p:nvPr/>
          </p:nvSpPr>
          <p:spPr bwMode="auto">
            <a:xfrm>
              <a:off x="5347967" y="5442229"/>
              <a:ext cx="1272172" cy="506652"/>
            </a:xfrm>
            <a:prstGeom prst="rect">
              <a:avLst/>
            </a:prstGeom>
            <a:solidFill>
              <a:srgbClr val="FFFFFF"/>
            </a:solidFill>
            <a:ln w="9525">
              <a:noFill/>
              <a:miter lim="800000"/>
              <a:headEnd/>
              <a:tailEnd/>
            </a:ln>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Classification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information</a:t>
              </a:r>
            </a:p>
          </p:txBody>
        </p:sp>
      </p:grpSp>
      <p:sp>
        <p:nvSpPr>
          <p:cNvPr id="25" name="Footer Placeholder 5"/>
          <p:cNvSpPr txBox="1">
            <a:spLocks/>
          </p:cNvSpPr>
          <p:nvPr/>
        </p:nvSpPr>
        <p:spPr>
          <a:xfrm>
            <a:off x="5190050" y="6440369"/>
            <a:ext cx="38012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dirty="0" err="1" smtClean="0">
                <a:solidFill>
                  <a:prstClr val="black">
                    <a:tint val="75000"/>
                  </a:prstClr>
                </a:solidFill>
                <a:latin typeface="Calibri"/>
              </a:rPr>
              <a:t>From</a:t>
            </a:r>
            <a:r>
              <a:rPr lang="fr-FR" dirty="0" smtClean="0">
                <a:solidFill>
                  <a:prstClr val="black">
                    <a:tint val="75000"/>
                  </a:prstClr>
                </a:solidFill>
                <a:latin typeface="Calibri"/>
              </a:rPr>
              <a:t>: Ian.Bird@cern.ch / August 2012</a:t>
            </a:r>
            <a:endParaRPr lang="fr-FR" dirty="0">
              <a:solidFill>
                <a:prstClr val="black">
                  <a:tint val="75000"/>
                </a:prstClr>
              </a:solidFill>
              <a:latin typeface="Calibri"/>
            </a:endParaRPr>
          </a:p>
        </p:txBody>
      </p:sp>
    </p:spTree>
    <p:extLst>
      <p:ext uri="{BB962C8B-B14F-4D97-AF65-F5344CB8AC3E}">
        <p14:creationId xmlns:p14="http://schemas.microsoft.com/office/powerpoint/2010/main" val="2200394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55A0"/>
                </a:solidFill>
              </a:rPr>
              <a:t>Data Analysis</a:t>
            </a:r>
            <a:endParaRPr lang="en-US" dirty="0">
              <a:solidFill>
                <a:srgbClr val="0055A0"/>
              </a:solidFill>
            </a:endParaRPr>
          </a:p>
        </p:txBody>
      </p:sp>
      <p:sp>
        <p:nvSpPr>
          <p:cNvPr id="3" name="Content Placeholder 2"/>
          <p:cNvSpPr>
            <a:spLocks noGrp="1"/>
          </p:cNvSpPr>
          <p:nvPr>
            <p:ph idx="1"/>
          </p:nvPr>
        </p:nvSpPr>
        <p:spPr/>
        <p:txBody>
          <a:bodyPr>
            <a:normAutofit/>
          </a:bodyPr>
          <a:lstStyle/>
          <a:p>
            <a:pPr>
              <a:spcBef>
                <a:spcPts val="0"/>
              </a:spcBef>
            </a:pPr>
            <a:r>
              <a:rPr lang="en-US" sz="2400" dirty="0" smtClean="0">
                <a:solidFill>
                  <a:srgbClr val="0055A0"/>
                </a:solidFill>
              </a:rPr>
              <a:t>Huge quantity of data collected, but most of events are simply reflecting well-known physics processes</a:t>
            </a:r>
          </a:p>
          <a:p>
            <a:pPr lvl="1">
              <a:spcBef>
                <a:spcPts val="0"/>
              </a:spcBef>
              <a:spcAft>
                <a:spcPts val="600"/>
              </a:spcAft>
            </a:pPr>
            <a:r>
              <a:rPr lang="en-US" sz="2000" dirty="0" smtClean="0">
                <a:solidFill>
                  <a:srgbClr val="0055A0"/>
                </a:solidFill>
              </a:rPr>
              <a:t>New physics effects expected in a tiny fraction of the total events: few tens</a:t>
            </a:r>
          </a:p>
          <a:p>
            <a:pPr>
              <a:spcBef>
                <a:spcPts val="0"/>
              </a:spcBef>
            </a:pPr>
            <a:r>
              <a:rPr lang="en-US" sz="2400" dirty="0">
                <a:solidFill>
                  <a:srgbClr val="0055A0"/>
                </a:solidFill>
              </a:rPr>
              <a:t>Crucial to have a good discrimination between interesting </a:t>
            </a:r>
            <a:r>
              <a:rPr lang="en-US" sz="2400" dirty="0" smtClean="0">
                <a:solidFill>
                  <a:srgbClr val="0055A0"/>
                </a:solidFill>
              </a:rPr>
              <a:t>events </a:t>
            </a:r>
            <a:r>
              <a:rPr lang="en-US" sz="2400" dirty="0">
                <a:solidFill>
                  <a:srgbClr val="0055A0"/>
                </a:solidFill>
              </a:rPr>
              <a:t>and the </a:t>
            </a:r>
            <a:r>
              <a:rPr lang="en-US" sz="2400" dirty="0" smtClean="0">
                <a:solidFill>
                  <a:srgbClr val="0055A0"/>
                </a:solidFill>
              </a:rPr>
              <a:t>rest, i.e. different species</a:t>
            </a:r>
            <a:endParaRPr lang="en-US" sz="2400" dirty="0">
              <a:solidFill>
                <a:srgbClr val="0055A0"/>
              </a:solidFill>
            </a:endParaRPr>
          </a:p>
          <a:p>
            <a:pPr lvl="1">
              <a:spcBef>
                <a:spcPts val="0"/>
              </a:spcBef>
              <a:spcAft>
                <a:spcPts val="600"/>
              </a:spcAft>
            </a:pPr>
            <a:r>
              <a:rPr lang="en-US" sz="2000" dirty="0">
                <a:solidFill>
                  <a:srgbClr val="0055A0"/>
                </a:solidFill>
              </a:rPr>
              <a:t>D</a:t>
            </a:r>
            <a:r>
              <a:rPr lang="en-US" sz="2000" dirty="0" smtClean="0">
                <a:solidFill>
                  <a:srgbClr val="0055A0"/>
                </a:solidFill>
              </a:rPr>
              <a:t>ata </a:t>
            </a:r>
            <a:r>
              <a:rPr lang="en-US" sz="2000" dirty="0">
                <a:solidFill>
                  <a:srgbClr val="0055A0"/>
                </a:solidFill>
              </a:rPr>
              <a:t>analysis </a:t>
            </a:r>
            <a:r>
              <a:rPr lang="en-US" sz="2000" dirty="0" smtClean="0">
                <a:solidFill>
                  <a:srgbClr val="0055A0"/>
                </a:solidFill>
              </a:rPr>
              <a:t>techniques play a crucial role in this “fight”</a:t>
            </a:r>
          </a:p>
        </p:txBody>
      </p:sp>
      <p:pic>
        <p:nvPicPr>
          <p:cNvPr id="6" name="Picture 5" descr="atlasTo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886" y="4222460"/>
            <a:ext cx="2133681" cy="2143845"/>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2449" y="4222460"/>
            <a:ext cx="2974121" cy="2029838"/>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4307" y="4077072"/>
            <a:ext cx="2708375" cy="2412806"/>
          </a:xfrm>
          <a:prstGeom prst="rect">
            <a:avLst/>
          </a:prstGeom>
        </p:spPr>
      </p:pic>
      <p:sp>
        <p:nvSpPr>
          <p:cNvPr id="8" name="Striped Right Arrow 7"/>
          <p:cNvSpPr/>
          <p:nvPr/>
        </p:nvSpPr>
        <p:spPr>
          <a:xfrm>
            <a:off x="2245510" y="5004407"/>
            <a:ext cx="553047" cy="414938"/>
          </a:xfrm>
          <a:prstGeom prst="stripedRightArrow">
            <a:avLst>
              <a:gd name="adj1" fmla="val 50000"/>
              <a:gd name="adj2" fmla="val 45098"/>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82964" tIns="41482" rIns="82964" bIns="41482" rtlCol="0" anchor="ctr"/>
          <a:lstStyle/>
          <a:p>
            <a:pPr algn="ctr" defTabSz="914400"/>
            <a:endParaRPr lang="en-US">
              <a:solidFill>
                <a:srgbClr val="FFFFFF"/>
              </a:solidFill>
              <a:latin typeface="Franklin Gothic Demi"/>
            </a:endParaRPr>
          </a:p>
        </p:txBody>
      </p:sp>
      <p:sp>
        <p:nvSpPr>
          <p:cNvPr id="9" name="Striped Right Arrow 8"/>
          <p:cNvSpPr/>
          <p:nvPr/>
        </p:nvSpPr>
        <p:spPr>
          <a:xfrm>
            <a:off x="5326942" y="4983179"/>
            <a:ext cx="553047" cy="414938"/>
          </a:xfrm>
          <a:prstGeom prst="stripedRightArrow">
            <a:avLst>
              <a:gd name="adj1" fmla="val 50000"/>
              <a:gd name="adj2" fmla="val 45098"/>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82964" tIns="41482" rIns="82964" bIns="41482" rtlCol="0" anchor="ctr"/>
          <a:lstStyle/>
          <a:p>
            <a:pPr algn="ctr" defTabSz="914400"/>
            <a:endParaRPr lang="en-US">
              <a:solidFill>
                <a:srgbClr val="FFFFFF"/>
              </a:solidFill>
              <a:latin typeface="Franklin Gothic Demi"/>
            </a:endParaRPr>
          </a:p>
        </p:txBody>
      </p:sp>
      <p:sp>
        <p:nvSpPr>
          <p:cNvPr id="4" name="Oval 3"/>
          <p:cNvSpPr/>
          <p:nvPr/>
        </p:nvSpPr>
        <p:spPr>
          <a:xfrm>
            <a:off x="3890420" y="5740003"/>
            <a:ext cx="282207" cy="393700"/>
          </a:xfrm>
          <a:prstGeom prst="ellipse">
            <a:avLst/>
          </a:prstGeom>
          <a:noFill/>
          <a:ln w="28575"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2" name="Oval 11"/>
          <p:cNvSpPr/>
          <p:nvPr/>
        </p:nvSpPr>
        <p:spPr>
          <a:xfrm>
            <a:off x="6223000" y="4807557"/>
            <a:ext cx="469900" cy="393700"/>
          </a:xfrm>
          <a:prstGeom prst="ellipse">
            <a:avLst/>
          </a:prstGeom>
          <a:noFill/>
          <a:ln w="28575"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cxnSp>
        <p:nvCxnSpPr>
          <p:cNvPr id="19" name="Straight Arrow Connector 18"/>
          <p:cNvCxnSpPr>
            <a:stCxn id="4" idx="6"/>
            <a:endCxn id="12" idx="4"/>
          </p:cNvCxnSpPr>
          <p:nvPr/>
        </p:nvCxnSpPr>
        <p:spPr>
          <a:xfrm flipV="1">
            <a:off x="4172627" y="5201257"/>
            <a:ext cx="2285323" cy="735596"/>
          </a:xfrm>
          <a:prstGeom prst="curvedConnector2">
            <a:avLst/>
          </a:prstGeom>
          <a:ln>
            <a:solidFill>
              <a:srgbClr val="3366FF"/>
            </a:solidFill>
            <a:tailEnd type="stealth" w="med" len="med"/>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559577"/>
            <a:ext cx="1406988" cy="307777"/>
          </a:xfrm>
          <a:prstGeom prst="rect">
            <a:avLst/>
          </a:prstGeom>
          <a:noFill/>
        </p:spPr>
        <p:txBody>
          <a:bodyPr wrap="none" rtlCol="0">
            <a:spAutoFit/>
          </a:bodyPr>
          <a:lstStyle/>
          <a:p>
            <a:pPr defTabSz="914400"/>
            <a:r>
              <a:rPr lang="en-GB" sz="1400" dirty="0">
                <a:solidFill>
                  <a:prstClr val="white">
                    <a:lumMod val="65000"/>
                  </a:prstClr>
                </a:solidFill>
                <a:latin typeface="Calibri"/>
              </a:rPr>
              <a:t>Credit: A.Lazzaro</a:t>
            </a:r>
          </a:p>
        </p:txBody>
      </p:sp>
    </p:spTree>
    <p:extLst>
      <p:ext uri="{BB962C8B-B14F-4D97-AF65-F5344CB8AC3E}">
        <p14:creationId xmlns:p14="http://schemas.microsoft.com/office/powerpoint/2010/main" val="34883593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65" y="303861"/>
            <a:ext cx="6012493" cy="762000"/>
          </a:xfrm>
        </p:spPr>
        <p:txBody>
          <a:bodyPr>
            <a:normAutofit fontScale="90000"/>
          </a:bodyPr>
          <a:lstStyle/>
          <a:p>
            <a:r>
              <a:rPr lang="en-GB" dirty="0" smtClean="0">
                <a:solidFill>
                  <a:srgbClr val="0055A0"/>
                </a:solidFill>
              </a:rPr>
              <a:t>ROOT Object-Oriented  toolkit</a:t>
            </a:r>
            <a:endParaRPr lang="en-GB" dirty="0">
              <a:solidFill>
                <a:srgbClr val="0055A0"/>
              </a:solidFill>
            </a:endParaRPr>
          </a:p>
        </p:txBody>
      </p:sp>
      <p:sp>
        <p:nvSpPr>
          <p:cNvPr id="3" name="Content Placeholder 2"/>
          <p:cNvSpPr>
            <a:spLocks noGrp="1"/>
          </p:cNvSpPr>
          <p:nvPr>
            <p:ph idx="1"/>
          </p:nvPr>
        </p:nvSpPr>
        <p:spPr>
          <a:xfrm>
            <a:off x="656466" y="1295400"/>
            <a:ext cx="5272087" cy="4800600"/>
          </a:xfrm>
        </p:spPr>
        <p:txBody>
          <a:bodyPr>
            <a:normAutofit fontScale="92500" lnSpcReduction="20000"/>
          </a:bodyPr>
          <a:lstStyle/>
          <a:p>
            <a:r>
              <a:rPr lang="en-GB" dirty="0" smtClean="0">
                <a:solidFill>
                  <a:srgbClr val="0055A0"/>
                </a:solidFill>
              </a:rPr>
              <a:t>Data Analysis toolkit</a:t>
            </a:r>
          </a:p>
          <a:p>
            <a:pPr lvl="1"/>
            <a:r>
              <a:rPr lang="en-GB" dirty="0" smtClean="0">
                <a:solidFill>
                  <a:srgbClr val="0055A0"/>
                </a:solidFill>
              </a:rPr>
              <a:t>Written in C++ (millions of lines)</a:t>
            </a:r>
          </a:p>
          <a:p>
            <a:pPr lvl="1"/>
            <a:r>
              <a:rPr lang="en-GB" dirty="0" smtClean="0">
                <a:solidFill>
                  <a:srgbClr val="0055A0"/>
                </a:solidFill>
              </a:rPr>
              <a:t>Open source</a:t>
            </a:r>
          </a:p>
          <a:p>
            <a:pPr lvl="1"/>
            <a:r>
              <a:rPr lang="en-GB" dirty="0" smtClean="0">
                <a:solidFill>
                  <a:srgbClr val="0055A0"/>
                </a:solidFill>
              </a:rPr>
              <a:t>Integrated interpreter</a:t>
            </a:r>
          </a:p>
          <a:p>
            <a:pPr lvl="1"/>
            <a:r>
              <a:rPr lang="en-GB" dirty="0" smtClean="0">
                <a:solidFill>
                  <a:srgbClr val="0055A0"/>
                </a:solidFill>
              </a:rPr>
              <a:t>File formats</a:t>
            </a:r>
          </a:p>
          <a:p>
            <a:pPr lvl="1"/>
            <a:r>
              <a:rPr lang="en-GB" dirty="0">
                <a:solidFill>
                  <a:srgbClr val="0055A0"/>
                </a:solidFill>
              </a:rPr>
              <a:t>I/O handling, graphics, plotting, math, </a:t>
            </a:r>
            <a:r>
              <a:rPr lang="en-GB" dirty="0" smtClean="0">
                <a:solidFill>
                  <a:srgbClr val="0055A0"/>
                </a:solidFill>
              </a:rPr>
              <a:t>histogram binning, event </a:t>
            </a:r>
            <a:r>
              <a:rPr lang="en-GB" dirty="0">
                <a:solidFill>
                  <a:srgbClr val="0055A0"/>
                </a:solidFill>
              </a:rPr>
              <a:t>display, geometric navigation</a:t>
            </a:r>
          </a:p>
          <a:p>
            <a:pPr lvl="1"/>
            <a:r>
              <a:rPr lang="en-GB" dirty="0">
                <a:solidFill>
                  <a:srgbClr val="0055A0"/>
                </a:solidFill>
              </a:rPr>
              <a:t>Powerful fitting (</a:t>
            </a:r>
            <a:r>
              <a:rPr lang="en-GB" dirty="0" err="1" smtClean="0">
                <a:solidFill>
                  <a:srgbClr val="0055A0"/>
                </a:solidFill>
              </a:rPr>
              <a:t>RooFit</a:t>
            </a:r>
            <a:r>
              <a:rPr lang="en-GB" dirty="0">
                <a:solidFill>
                  <a:srgbClr val="0055A0"/>
                </a:solidFill>
              </a:rPr>
              <a:t>) and statistical (</a:t>
            </a:r>
            <a:r>
              <a:rPr lang="en-GB" dirty="0" err="1">
                <a:solidFill>
                  <a:srgbClr val="0055A0"/>
                </a:solidFill>
              </a:rPr>
              <a:t>RooStats</a:t>
            </a:r>
            <a:r>
              <a:rPr lang="en-GB" dirty="0">
                <a:solidFill>
                  <a:srgbClr val="0055A0"/>
                </a:solidFill>
              </a:rPr>
              <a:t>) packages on top</a:t>
            </a:r>
          </a:p>
          <a:p>
            <a:pPr lvl="1"/>
            <a:r>
              <a:rPr lang="en-GB" dirty="0" smtClean="0">
                <a:solidFill>
                  <a:srgbClr val="0055A0"/>
                </a:solidFill>
              </a:rPr>
              <a:t>In use by all HEP experiments</a:t>
            </a:r>
          </a:p>
          <a:p>
            <a:pPr marL="448056" lvl="1" indent="0">
              <a:buNone/>
            </a:pPr>
            <a:endParaRPr lang="en-GB" dirty="0" smtClean="0">
              <a:solidFill>
                <a:srgbClr val="0055A0"/>
              </a:solidFill>
            </a:endParaRPr>
          </a:p>
        </p:txBody>
      </p:sp>
      <p:pic>
        <p:nvPicPr>
          <p:cNvPr id="7"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6244431" y="57101"/>
            <a:ext cx="2840038" cy="2959100"/>
          </a:xfrm>
          <a:prstGeom prst="rect">
            <a:avLst/>
          </a:prstGeom>
          <a:noFill/>
          <a:ln w="3175" cap="flat">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84901" y="3501008"/>
            <a:ext cx="2917036" cy="2664296"/>
          </a:xfrm>
          <a:prstGeom prst="rect">
            <a:avLst/>
          </a:prstGeom>
          <a:noFill/>
          <a:ln w="3175" cap="flat">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6559577"/>
            <a:ext cx="1497461" cy="276999"/>
          </a:xfrm>
          <a:prstGeom prst="rect">
            <a:avLst/>
          </a:prstGeom>
          <a:noFill/>
        </p:spPr>
        <p:txBody>
          <a:bodyPr wrap="none" rtlCol="0">
            <a:spAutoFit/>
          </a:bodyPr>
          <a:lstStyle/>
          <a:p>
            <a:pPr defTabSz="914400"/>
            <a:r>
              <a:rPr lang="en-GB" sz="1200" dirty="0">
                <a:solidFill>
                  <a:prstClr val="white">
                    <a:lumMod val="65000"/>
                  </a:prstClr>
                </a:solidFill>
                <a:latin typeface="Calibri"/>
              </a:rPr>
              <a:t>Credit: </a:t>
            </a:r>
            <a:r>
              <a:rPr lang="en-GB" sz="1200" dirty="0" err="1">
                <a:solidFill>
                  <a:prstClr val="white">
                    <a:lumMod val="65000"/>
                  </a:prstClr>
                </a:solidFill>
                <a:latin typeface="Calibri"/>
              </a:rPr>
              <a:t>F.Rademakers</a:t>
            </a:r>
            <a:endParaRPr lang="en-GB" sz="1200" dirty="0">
              <a:solidFill>
                <a:prstClr val="white">
                  <a:lumMod val="65000"/>
                </a:prstClr>
              </a:solidFill>
              <a:latin typeface="Calibri"/>
            </a:endParaRPr>
          </a:p>
        </p:txBody>
      </p:sp>
    </p:spTree>
    <p:extLst>
      <p:ext uri="{BB962C8B-B14F-4D97-AF65-F5344CB8AC3E}">
        <p14:creationId xmlns:p14="http://schemas.microsoft.com/office/powerpoint/2010/main" val="140198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6806912" presetClass="entr" presetSubtype="69512656" fill="hold" nodeType="afterEffect">
                                  <p:stCondLst>
                                    <p:cond delay="100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1832192" presetClass="entr" presetSubtype="43529128"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p:txBody>
          <a:bodyPr lIns="0" tIns="28224" rIns="0" bIns="0">
            <a:normAutofit/>
          </a:bodyPr>
          <a:lstStyle/>
          <a:p>
            <a:pPr hangingPunct="1">
              <a:tabLst>
                <a:tab pos="723900" algn="l"/>
                <a:tab pos="1447800" algn="l"/>
                <a:tab pos="2171700" algn="l"/>
                <a:tab pos="2895600" algn="l"/>
                <a:tab pos="3619500" algn="l"/>
                <a:tab pos="4343400" algn="l"/>
                <a:tab pos="5067300" algn="l"/>
                <a:tab pos="5791200" algn="l"/>
                <a:tab pos="6515100" algn="l"/>
              </a:tabLst>
            </a:pPr>
            <a:r>
              <a:rPr lang="en-GB" b="1" dirty="0" smtClean="0"/>
              <a:t>Data Analysis in Practice</a:t>
            </a:r>
            <a:endParaRPr lang="en-US" b="1" dirty="0" smtClean="0"/>
          </a:p>
        </p:txBody>
      </p:sp>
      <p:sp>
        <p:nvSpPr>
          <p:cNvPr id="28674" name="Text Box 2"/>
          <p:cNvSpPr txBox="1">
            <a:spLocks noChangeArrowheads="1"/>
          </p:cNvSpPr>
          <p:nvPr/>
        </p:nvSpPr>
        <p:spPr bwMode="auto">
          <a:xfrm>
            <a:off x="1143001" y="3621021"/>
            <a:ext cx="5078845" cy="2243747"/>
          </a:xfrm>
          <a:prstGeom prst="rect">
            <a:avLst/>
          </a:prstGeom>
          <a:solidFill>
            <a:schemeClr val="accent6">
              <a:lumMod val="20000"/>
              <a:lumOff val="80000"/>
            </a:schemeClr>
          </a:solidFill>
          <a:ln w="9360">
            <a:noFill/>
            <a:miter lim="800000"/>
            <a:headEnd/>
            <a:tailEnd/>
          </a:ln>
          <a:effectLst>
            <a:outerShdw blurRad="50800" dist="38100" dir="2700000" algn="tl" rotWithShape="0">
              <a:prstClr val="black">
                <a:alpha val="40000"/>
              </a:prstClr>
            </a:outerShdw>
          </a:effectLst>
        </p:spPr>
        <p:txBody>
          <a:bodyPr/>
          <a:lstStyle/>
          <a:p>
            <a:pPr marL="1587">
              <a:spcBef>
                <a:spcPts val="563"/>
              </a:spcBef>
              <a:buClr>
                <a:srgbClr val="003399"/>
              </a:buClr>
              <a:tabLst>
                <a:tab pos="723900" algn="l"/>
                <a:tab pos="1447800" algn="l"/>
                <a:tab pos="2171700" algn="l"/>
                <a:tab pos="2895600" algn="l"/>
                <a:tab pos="3619500" algn="l"/>
                <a:tab pos="4343400" algn="l"/>
                <a:tab pos="5067300" algn="l"/>
                <a:tab pos="5791200" algn="l"/>
                <a:tab pos="6515100" algn="l"/>
                <a:tab pos="7239000" algn="l"/>
              </a:tabLst>
            </a:pPr>
            <a:r>
              <a:rPr lang="en-GB" sz="1400" b="1" i="1" dirty="0" smtClean="0">
                <a:solidFill>
                  <a:srgbClr val="15539C"/>
                </a:solidFill>
                <a:ea typeface="DejaVu Sans Condensed"/>
                <a:cs typeface="DejaVu Sans Condensed"/>
              </a:rPr>
              <a:t>ROOT-</a:t>
            </a:r>
            <a:r>
              <a:rPr lang="en-GB" sz="1400" b="1" i="1" dirty="0" err="1" smtClean="0">
                <a:solidFill>
                  <a:srgbClr val="15539C"/>
                </a:solidFill>
                <a:ea typeface="DejaVu Sans Condensed"/>
                <a:cs typeface="DejaVu Sans Condensed"/>
              </a:rPr>
              <a:t>ntuples</a:t>
            </a:r>
            <a:r>
              <a:rPr lang="en-GB" sz="1400" b="1" i="1" dirty="0" smtClean="0">
                <a:solidFill>
                  <a:srgbClr val="15539C"/>
                </a:solidFill>
                <a:ea typeface="DejaVu Sans Condensed"/>
                <a:cs typeface="DejaVu Sans Condensed"/>
              </a:rPr>
              <a:t> are centrally produced by physics groups from previously reconstructed event summary data</a:t>
            </a:r>
          </a:p>
          <a:p>
            <a:pPr marL="1587">
              <a:spcBef>
                <a:spcPts val="563"/>
              </a:spcBef>
              <a:buClr>
                <a:srgbClr val="003399"/>
              </a:buClr>
              <a:tabLst>
                <a:tab pos="723900" algn="l"/>
                <a:tab pos="1447800" algn="l"/>
                <a:tab pos="2171700" algn="l"/>
                <a:tab pos="2895600" algn="l"/>
                <a:tab pos="3619500" algn="l"/>
                <a:tab pos="4343400" algn="l"/>
                <a:tab pos="5067300" algn="l"/>
                <a:tab pos="5791200" algn="l"/>
                <a:tab pos="6515100" algn="l"/>
                <a:tab pos="7239000" algn="l"/>
              </a:tabLst>
            </a:pPr>
            <a:r>
              <a:rPr lang="en-GB" sz="1400" i="1" dirty="0" smtClean="0">
                <a:solidFill>
                  <a:srgbClr val="15539C"/>
                </a:solidFill>
                <a:ea typeface="DejaVu Sans Condensed"/>
                <a:cs typeface="DejaVu Sans Condensed"/>
              </a:rPr>
              <a:t>Each physics group determines specific content of </a:t>
            </a:r>
            <a:r>
              <a:rPr lang="en-GB" sz="1400" i="1" dirty="0" err="1" smtClean="0">
                <a:solidFill>
                  <a:srgbClr val="15539C"/>
                </a:solidFill>
                <a:ea typeface="DejaVu Sans Condensed"/>
                <a:cs typeface="DejaVu Sans Condensed"/>
              </a:rPr>
              <a:t>ntuple</a:t>
            </a:r>
            <a:endParaRPr lang="en-GB" sz="1400" i="1" dirty="0" smtClean="0">
              <a:solidFill>
                <a:srgbClr val="15539C"/>
              </a:solidFill>
              <a:ea typeface="DejaVu Sans Condensed"/>
              <a:cs typeface="DejaVu Sans Condensed"/>
            </a:endParaRPr>
          </a:p>
          <a:p>
            <a:pPr marL="287337" indent="-285750">
              <a:spcBef>
                <a:spcPts val="563"/>
              </a:spcBef>
              <a:buClr>
                <a:srgbClr val="003399"/>
              </a:buClr>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Lst>
            </a:pPr>
            <a:r>
              <a:rPr lang="en-GB" sz="1400" i="1" dirty="0" smtClean="0">
                <a:solidFill>
                  <a:srgbClr val="15539C"/>
                </a:solidFill>
                <a:ea typeface="DejaVu Sans Condensed"/>
                <a:cs typeface="DejaVu Sans Condensed"/>
              </a:rPr>
              <a:t>Physics objects to include </a:t>
            </a:r>
            <a:r>
              <a:rPr lang="en-GB" sz="1400" i="1" dirty="0">
                <a:solidFill>
                  <a:srgbClr val="15539C"/>
                </a:solidFill>
                <a:ea typeface="DejaVu Sans Condensed"/>
                <a:cs typeface="DejaVu Sans Condensed"/>
              </a:rPr>
              <a:t>	</a:t>
            </a:r>
            <a:endParaRPr lang="en-GB" sz="1400" i="1" dirty="0" smtClean="0">
              <a:solidFill>
                <a:srgbClr val="15539C"/>
              </a:solidFill>
              <a:ea typeface="DejaVu Sans Condensed"/>
              <a:cs typeface="DejaVu Sans Condensed"/>
            </a:endParaRPr>
          </a:p>
          <a:p>
            <a:pPr marL="287337" indent="-285750">
              <a:spcBef>
                <a:spcPts val="563"/>
              </a:spcBef>
              <a:buClr>
                <a:srgbClr val="003399"/>
              </a:buClr>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Lst>
            </a:pPr>
            <a:r>
              <a:rPr lang="en-GB" sz="1400" i="1" dirty="0" smtClean="0">
                <a:solidFill>
                  <a:srgbClr val="15539C"/>
                </a:solidFill>
                <a:ea typeface="DejaVu Sans Condensed"/>
                <a:cs typeface="DejaVu Sans Condensed"/>
              </a:rPr>
              <a:t>Level of detail to be stored per physics object</a:t>
            </a:r>
            <a:endParaRPr lang="en-GB" sz="1400" i="1" dirty="0" smtClean="0">
              <a:ea typeface="DejaVu Sans Condensed"/>
              <a:cs typeface="DejaVu Sans Condensed"/>
            </a:endParaRPr>
          </a:p>
          <a:p>
            <a:pPr marL="287337" indent="-285750">
              <a:spcBef>
                <a:spcPts val="563"/>
              </a:spcBef>
              <a:buClr>
                <a:srgbClr val="003399"/>
              </a:buClr>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Lst>
            </a:pPr>
            <a:r>
              <a:rPr lang="en-GB" sz="1400" i="1" dirty="0" smtClean="0">
                <a:solidFill>
                  <a:srgbClr val="15539C"/>
                </a:solidFill>
                <a:ea typeface="DejaVu Sans Condensed"/>
                <a:cs typeface="DejaVu Sans Condensed"/>
              </a:rPr>
              <a:t>Event filter and/or pre-analysis steps</a:t>
            </a:r>
            <a:endParaRPr lang="en-GB" sz="1400" dirty="0" smtClean="0">
              <a:solidFill>
                <a:srgbClr val="15539C"/>
              </a:solidFill>
              <a:ea typeface="DejaVu Sans Condensed"/>
              <a:cs typeface="DejaVu Sans Condensed"/>
            </a:endParaRPr>
          </a:p>
        </p:txBody>
      </p:sp>
      <p:sp>
        <p:nvSpPr>
          <p:cNvPr id="7" name="AutoShape 8"/>
          <p:cNvSpPr>
            <a:spLocks noChangeArrowheads="1"/>
          </p:cNvSpPr>
          <p:nvPr/>
        </p:nvSpPr>
        <p:spPr bwMode="auto">
          <a:xfrm>
            <a:off x="7445887" y="4566968"/>
            <a:ext cx="368278" cy="304429"/>
          </a:xfrm>
          <a:prstGeom prst="can">
            <a:avLst>
              <a:gd name="adj" fmla="val 25000"/>
            </a:avLst>
          </a:prstGeom>
          <a:solidFill>
            <a:srgbClr val="7030A0"/>
          </a:solidFill>
          <a:ln w="9525">
            <a:solidFill>
              <a:schemeClr val="tx1"/>
            </a:solidFill>
            <a:round/>
            <a:headEnd/>
            <a:tailEnd/>
          </a:ln>
          <a:effectLst/>
        </p:spPr>
        <p:txBody>
          <a:bodyPr wrap="none" lIns="92075" tIns="46038" rIns="92075" bIns="46038" anchor="ctr"/>
          <a:lstStyle/>
          <a:p>
            <a:endParaRPr lang="en-US" sz="1100"/>
          </a:p>
        </p:txBody>
      </p:sp>
      <p:grpSp>
        <p:nvGrpSpPr>
          <p:cNvPr id="8" name="Group 13"/>
          <p:cNvGrpSpPr>
            <a:grpSpLocks/>
          </p:cNvGrpSpPr>
          <p:nvPr/>
        </p:nvGrpSpPr>
        <p:grpSpPr bwMode="auto">
          <a:xfrm>
            <a:off x="5713631" y="4692193"/>
            <a:ext cx="887154" cy="835412"/>
            <a:chOff x="2633" y="1558"/>
            <a:chExt cx="660" cy="568"/>
          </a:xfrm>
        </p:grpSpPr>
        <p:sp>
          <p:nvSpPr>
            <p:cNvPr id="9" name="Oval 14"/>
            <p:cNvSpPr>
              <a:spLocks noChangeArrowheads="1"/>
            </p:cNvSpPr>
            <p:nvPr/>
          </p:nvSpPr>
          <p:spPr bwMode="auto">
            <a:xfrm>
              <a:off x="2637" y="1765"/>
              <a:ext cx="364" cy="73"/>
            </a:xfrm>
            <a:prstGeom prst="ellipse">
              <a:avLst/>
            </a:prstGeom>
            <a:solidFill>
              <a:srgbClr val="FFBC79"/>
            </a:solidFill>
            <a:ln w="12700">
              <a:solidFill>
                <a:schemeClr val="tx1"/>
              </a:solidFill>
              <a:round/>
              <a:headEnd/>
              <a:tailEnd/>
            </a:ln>
            <a:effectLst/>
          </p:spPr>
          <p:txBody>
            <a:bodyPr wrap="none" anchor="ctr"/>
            <a:lstStyle/>
            <a:p>
              <a:endParaRPr lang="en-US" sz="1100"/>
            </a:p>
          </p:txBody>
        </p:sp>
        <p:sp>
          <p:nvSpPr>
            <p:cNvPr id="10" name="Line 15"/>
            <p:cNvSpPr>
              <a:spLocks noChangeShapeType="1"/>
            </p:cNvSpPr>
            <p:nvPr/>
          </p:nvSpPr>
          <p:spPr bwMode="auto">
            <a:xfrm>
              <a:off x="2633" y="1589"/>
              <a:ext cx="0" cy="218"/>
            </a:xfrm>
            <a:prstGeom prst="line">
              <a:avLst/>
            </a:prstGeom>
            <a:noFill/>
            <a:ln w="12700">
              <a:solidFill>
                <a:schemeClr val="tx1"/>
              </a:solidFill>
              <a:round/>
              <a:headEnd type="none" w="sm" len="sm"/>
              <a:tailEnd type="none" w="sm" len="sm"/>
            </a:ln>
            <a:effectLst/>
          </p:spPr>
          <p:txBody>
            <a:bodyPr wrap="none" anchor="ctr"/>
            <a:lstStyle/>
            <a:p>
              <a:endParaRPr lang="en-US" sz="1100"/>
            </a:p>
          </p:txBody>
        </p:sp>
        <p:sp>
          <p:nvSpPr>
            <p:cNvPr id="11" name="Line 16"/>
            <p:cNvSpPr>
              <a:spLocks noChangeShapeType="1"/>
            </p:cNvSpPr>
            <p:nvPr/>
          </p:nvSpPr>
          <p:spPr bwMode="auto">
            <a:xfrm>
              <a:off x="3005" y="1600"/>
              <a:ext cx="0" cy="196"/>
            </a:xfrm>
            <a:prstGeom prst="line">
              <a:avLst/>
            </a:prstGeom>
            <a:noFill/>
            <a:ln w="12700">
              <a:solidFill>
                <a:schemeClr val="tx1"/>
              </a:solidFill>
              <a:round/>
              <a:headEnd type="none" w="sm" len="sm"/>
              <a:tailEnd type="none" w="sm" len="sm"/>
            </a:ln>
            <a:effectLst/>
          </p:spPr>
          <p:txBody>
            <a:bodyPr wrap="none" anchor="ctr"/>
            <a:lstStyle/>
            <a:p>
              <a:endParaRPr lang="en-US" sz="1100"/>
            </a:p>
          </p:txBody>
        </p:sp>
        <p:sp>
          <p:nvSpPr>
            <p:cNvPr id="12" name="Rectangle 17"/>
            <p:cNvSpPr>
              <a:spLocks noChangeArrowheads="1"/>
            </p:cNvSpPr>
            <p:nvPr/>
          </p:nvSpPr>
          <p:spPr bwMode="auto">
            <a:xfrm>
              <a:off x="2643" y="1586"/>
              <a:ext cx="348" cy="216"/>
            </a:xfrm>
            <a:prstGeom prst="rect">
              <a:avLst/>
            </a:prstGeom>
            <a:solidFill>
              <a:srgbClr val="FFBC79"/>
            </a:solidFill>
            <a:ln w="9525">
              <a:noFill/>
              <a:miter lim="800000"/>
              <a:headEnd/>
              <a:tailEnd/>
            </a:ln>
            <a:effectLst/>
          </p:spPr>
          <p:txBody>
            <a:bodyPr wrap="none" anchor="ctr"/>
            <a:lstStyle/>
            <a:p>
              <a:endParaRPr lang="en-US" sz="1100"/>
            </a:p>
          </p:txBody>
        </p:sp>
        <p:sp>
          <p:nvSpPr>
            <p:cNvPr id="13" name="Oval 18"/>
            <p:cNvSpPr>
              <a:spLocks noChangeArrowheads="1"/>
            </p:cNvSpPr>
            <p:nvPr/>
          </p:nvSpPr>
          <p:spPr bwMode="auto">
            <a:xfrm>
              <a:off x="2637" y="1558"/>
              <a:ext cx="364" cy="73"/>
            </a:xfrm>
            <a:prstGeom prst="ellipse">
              <a:avLst/>
            </a:prstGeom>
            <a:solidFill>
              <a:srgbClr val="FFBC79"/>
            </a:solidFill>
            <a:ln w="12700">
              <a:solidFill>
                <a:schemeClr val="tx1"/>
              </a:solidFill>
              <a:round/>
              <a:headEnd/>
              <a:tailEnd/>
            </a:ln>
            <a:effectLst/>
          </p:spPr>
          <p:txBody>
            <a:bodyPr wrap="none" anchor="ctr"/>
            <a:lstStyle/>
            <a:p>
              <a:endParaRPr lang="en-US" sz="1100"/>
            </a:p>
          </p:txBody>
        </p:sp>
        <p:sp>
          <p:nvSpPr>
            <p:cNvPr id="14" name="Oval 19"/>
            <p:cNvSpPr>
              <a:spLocks noChangeArrowheads="1"/>
            </p:cNvSpPr>
            <p:nvPr/>
          </p:nvSpPr>
          <p:spPr bwMode="auto">
            <a:xfrm>
              <a:off x="2733" y="1861"/>
              <a:ext cx="364" cy="73"/>
            </a:xfrm>
            <a:prstGeom prst="ellipse">
              <a:avLst/>
            </a:prstGeom>
            <a:solidFill>
              <a:srgbClr val="FFBC79"/>
            </a:solidFill>
            <a:ln w="12700">
              <a:solidFill>
                <a:schemeClr val="tx1"/>
              </a:solidFill>
              <a:round/>
              <a:headEnd/>
              <a:tailEnd/>
            </a:ln>
            <a:effectLst/>
          </p:spPr>
          <p:txBody>
            <a:bodyPr wrap="none" anchor="ctr"/>
            <a:lstStyle/>
            <a:p>
              <a:endParaRPr lang="en-US" sz="1100"/>
            </a:p>
          </p:txBody>
        </p:sp>
        <p:sp>
          <p:nvSpPr>
            <p:cNvPr id="15" name="Line 20"/>
            <p:cNvSpPr>
              <a:spLocks noChangeShapeType="1"/>
            </p:cNvSpPr>
            <p:nvPr/>
          </p:nvSpPr>
          <p:spPr bwMode="auto">
            <a:xfrm>
              <a:off x="2729" y="1685"/>
              <a:ext cx="0" cy="218"/>
            </a:xfrm>
            <a:prstGeom prst="line">
              <a:avLst/>
            </a:prstGeom>
            <a:noFill/>
            <a:ln w="12700">
              <a:solidFill>
                <a:schemeClr val="tx1"/>
              </a:solidFill>
              <a:round/>
              <a:headEnd type="none" w="sm" len="sm"/>
              <a:tailEnd type="none" w="sm" len="sm"/>
            </a:ln>
            <a:effectLst/>
          </p:spPr>
          <p:txBody>
            <a:bodyPr wrap="none" anchor="ctr"/>
            <a:lstStyle/>
            <a:p>
              <a:endParaRPr lang="en-US" sz="1100"/>
            </a:p>
          </p:txBody>
        </p:sp>
        <p:sp>
          <p:nvSpPr>
            <p:cNvPr id="16" name="Line 21"/>
            <p:cNvSpPr>
              <a:spLocks noChangeShapeType="1"/>
            </p:cNvSpPr>
            <p:nvPr/>
          </p:nvSpPr>
          <p:spPr bwMode="auto">
            <a:xfrm>
              <a:off x="3101" y="1696"/>
              <a:ext cx="0" cy="196"/>
            </a:xfrm>
            <a:prstGeom prst="line">
              <a:avLst/>
            </a:prstGeom>
            <a:noFill/>
            <a:ln w="12700">
              <a:solidFill>
                <a:schemeClr val="tx1"/>
              </a:solidFill>
              <a:round/>
              <a:headEnd type="none" w="sm" len="sm"/>
              <a:tailEnd type="none" w="sm" len="sm"/>
            </a:ln>
            <a:effectLst/>
          </p:spPr>
          <p:txBody>
            <a:bodyPr wrap="none" anchor="ctr"/>
            <a:lstStyle/>
            <a:p>
              <a:endParaRPr lang="en-US" sz="1100"/>
            </a:p>
          </p:txBody>
        </p:sp>
        <p:sp>
          <p:nvSpPr>
            <p:cNvPr id="17" name="Rectangle 22"/>
            <p:cNvSpPr>
              <a:spLocks noChangeArrowheads="1"/>
            </p:cNvSpPr>
            <p:nvPr/>
          </p:nvSpPr>
          <p:spPr bwMode="auto">
            <a:xfrm>
              <a:off x="2739" y="1682"/>
              <a:ext cx="348" cy="216"/>
            </a:xfrm>
            <a:prstGeom prst="rect">
              <a:avLst/>
            </a:prstGeom>
            <a:solidFill>
              <a:srgbClr val="FFBC79"/>
            </a:solidFill>
            <a:ln w="9525">
              <a:noFill/>
              <a:miter lim="800000"/>
              <a:headEnd/>
              <a:tailEnd/>
            </a:ln>
            <a:effectLst/>
          </p:spPr>
          <p:txBody>
            <a:bodyPr wrap="none" anchor="ctr"/>
            <a:lstStyle/>
            <a:p>
              <a:endParaRPr lang="en-US" sz="1100"/>
            </a:p>
          </p:txBody>
        </p:sp>
        <p:sp>
          <p:nvSpPr>
            <p:cNvPr id="18" name="Oval 23"/>
            <p:cNvSpPr>
              <a:spLocks noChangeArrowheads="1"/>
            </p:cNvSpPr>
            <p:nvPr/>
          </p:nvSpPr>
          <p:spPr bwMode="auto">
            <a:xfrm>
              <a:off x="2733" y="1654"/>
              <a:ext cx="364" cy="73"/>
            </a:xfrm>
            <a:prstGeom prst="ellipse">
              <a:avLst/>
            </a:prstGeom>
            <a:solidFill>
              <a:srgbClr val="FFBC79"/>
            </a:solidFill>
            <a:ln w="12700">
              <a:solidFill>
                <a:schemeClr val="tx1"/>
              </a:solidFill>
              <a:round/>
              <a:headEnd/>
              <a:tailEnd/>
            </a:ln>
            <a:effectLst/>
          </p:spPr>
          <p:txBody>
            <a:bodyPr wrap="none" anchor="ctr"/>
            <a:lstStyle/>
            <a:p>
              <a:endParaRPr lang="en-US" sz="1100"/>
            </a:p>
          </p:txBody>
        </p:sp>
        <p:sp>
          <p:nvSpPr>
            <p:cNvPr id="19" name="Oval 24"/>
            <p:cNvSpPr>
              <a:spLocks noChangeArrowheads="1"/>
            </p:cNvSpPr>
            <p:nvPr/>
          </p:nvSpPr>
          <p:spPr bwMode="auto">
            <a:xfrm>
              <a:off x="2829" y="1957"/>
              <a:ext cx="364" cy="73"/>
            </a:xfrm>
            <a:prstGeom prst="ellipse">
              <a:avLst/>
            </a:prstGeom>
            <a:solidFill>
              <a:srgbClr val="FFBC79"/>
            </a:solidFill>
            <a:ln w="12700">
              <a:solidFill>
                <a:schemeClr val="tx1"/>
              </a:solidFill>
              <a:round/>
              <a:headEnd/>
              <a:tailEnd/>
            </a:ln>
            <a:effectLst/>
          </p:spPr>
          <p:txBody>
            <a:bodyPr wrap="none" anchor="ctr"/>
            <a:lstStyle/>
            <a:p>
              <a:endParaRPr lang="en-US" sz="1100"/>
            </a:p>
          </p:txBody>
        </p:sp>
        <p:sp>
          <p:nvSpPr>
            <p:cNvPr id="20" name="Line 25"/>
            <p:cNvSpPr>
              <a:spLocks noChangeShapeType="1"/>
            </p:cNvSpPr>
            <p:nvPr/>
          </p:nvSpPr>
          <p:spPr bwMode="auto">
            <a:xfrm>
              <a:off x="2825" y="1781"/>
              <a:ext cx="0" cy="218"/>
            </a:xfrm>
            <a:prstGeom prst="line">
              <a:avLst/>
            </a:prstGeom>
            <a:noFill/>
            <a:ln w="12700">
              <a:solidFill>
                <a:schemeClr val="tx1"/>
              </a:solidFill>
              <a:round/>
              <a:headEnd type="none" w="sm" len="sm"/>
              <a:tailEnd type="none" w="sm" len="sm"/>
            </a:ln>
            <a:effectLst/>
          </p:spPr>
          <p:txBody>
            <a:bodyPr wrap="none" anchor="ctr"/>
            <a:lstStyle/>
            <a:p>
              <a:endParaRPr lang="en-US" sz="1100"/>
            </a:p>
          </p:txBody>
        </p:sp>
        <p:sp>
          <p:nvSpPr>
            <p:cNvPr id="21" name="Line 26"/>
            <p:cNvSpPr>
              <a:spLocks noChangeShapeType="1"/>
            </p:cNvSpPr>
            <p:nvPr/>
          </p:nvSpPr>
          <p:spPr bwMode="auto">
            <a:xfrm>
              <a:off x="3197" y="1792"/>
              <a:ext cx="0" cy="196"/>
            </a:xfrm>
            <a:prstGeom prst="line">
              <a:avLst/>
            </a:prstGeom>
            <a:noFill/>
            <a:ln w="12700">
              <a:solidFill>
                <a:schemeClr val="tx1"/>
              </a:solidFill>
              <a:round/>
              <a:headEnd type="none" w="sm" len="sm"/>
              <a:tailEnd type="none" w="sm" len="sm"/>
            </a:ln>
            <a:effectLst/>
          </p:spPr>
          <p:txBody>
            <a:bodyPr wrap="none" anchor="ctr"/>
            <a:lstStyle/>
            <a:p>
              <a:endParaRPr lang="en-US" sz="1100"/>
            </a:p>
          </p:txBody>
        </p:sp>
        <p:sp>
          <p:nvSpPr>
            <p:cNvPr id="22" name="Rectangle 27"/>
            <p:cNvSpPr>
              <a:spLocks noChangeArrowheads="1"/>
            </p:cNvSpPr>
            <p:nvPr/>
          </p:nvSpPr>
          <p:spPr bwMode="auto">
            <a:xfrm>
              <a:off x="2835" y="1778"/>
              <a:ext cx="348" cy="216"/>
            </a:xfrm>
            <a:prstGeom prst="rect">
              <a:avLst/>
            </a:prstGeom>
            <a:solidFill>
              <a:srgbClr val="FFBC79"/>
            </a:solidFill>
            <a:ln w="9525">
              <a:noFill/>
              <a:miter lim="800000"/>
              <a:headEnd/>
              <a:tailEnd/>
            </a:ln>
            <a:effectLst/>
          </p:spPr>
          <p:txBody>
            <a:bodyPr wrap="none" anchor="ctr"/>
            <a:lstStyle/>
            <a:p>
              <a:endParaRPr lang="en-US" sz="1100"/>
            </a:p>
          </p:txBody>
        </p:sp>
        <p:sp>
          <p:nvSpPr>
            <p:cNvPr id="23" name="Oval 28"/>
            <p:cNvSpPr>
              <a:spLocks noChangeArrowheads="1"/>
            </p:cNvSpPr>
            <p:nvPr/>
          </p:nvSpPr>
          <p:spPr bwMode="auto">
            <a:xfrm>
              <a:off x="2829" y="1750"/>
              <a:ext cx="364" cy="73"/>
            </a:xfrm>
            <a:prstGeom prst="ellipse">
              <a:avLst/>
            </a:prstGeom>
            <a:solidFill>
              <a:srgbClr val="FFBC79"/>
            </a:solidFill>
            <a:ln w="12700">
              <a:solidFill>
                <a:schemeClr val="tx1"/>
              </a:solidFill>
              <a:round/>
              <a:headEnd/>
              <a:tailEnd/>
            </a:ln>
            <a:effectLst/>
          </p:spPr>
          <p:txBody>
            <a:bodyPr wrap="none" anchor="ctr"/>
            <a:lstStyle/>
            <a:p>
              <a:endParaRPr lang="en-US" sz="1100"/>
            </a:p>
          </p:txBody>
        </p:sp>
        <p:sp>
          <p:nvSpPr>
            <p:cNvPr id="24" name="Oval 29"/>
            <p:cNvSpPr>
              <a:spLocks noChangeArrowheads="1"/>
            </p:cNvSpPr>
            <p:nvPr/>
          </p:nvSpPr>
          <p:spPr bwMode="auto">
            <a:xfrm>
              <a:off x="2925" y="2053"/>
              <a:ext cx="364" cy="73"/>
            </a:xfrm>
            <a:prstGeom prst="ellipse">
              <a:avLst/>
            </a:prstGeom>
            <a:solidFill>
              <a:srgbClr val="FFBC79"/>
            </a:solidFill>
            <a:ln w="12700">
              <a:solidFill>
                <a:schemeClr val="tx1"/>
              </a:solidFill>
              <a:round/>
              <a:headEnd/>
              <a:tailEnd/>
            </a:ln>
            <a:effectLst/>
          </p:spPr>
          <p:txBody>
            <a:bodyPr wrap="none" anchor="ctr"/>
            <a:lstStyle/>
            <a:p>
              <a:endParaRPr lang="en-US" sz="1100"/>
            </a:p>
          </p:txBody>
        </p:sp>
        <p:sp>
          <p:nvSpPr>
            <p:cNvPr id="25" name="Line 30"/>
            <p:cNvSpPr>
              <a:spLocks noChangeShapeType="1"/>
            </p:cNvSpPr>
            <p:nvPr/>
          </p:nvSpPr>
          <p:spPr bwMode="auto">
            <a:xfrm>
              <a:off x="2921" y="1877"/>
              <a:ext cx="0" cy="218"/>
            </a:xfrm>
            <a:prstGeom prst="line">
              <a:avLst/>
            </a:prstGeom>
            <a:noFill/>
            <a:ln w="12700">
              <a:solidFill>
                <a:schemeClr val="tx1"/>
              </a:solidFill>
              <a:round/>
              <a:headEnd type="none" w="sm" len="sm"/>
              <a:tailEnd type="none" w="sm" len="sm"/>
            </a:ln>
            <a:effectLst/>
          </p:spPr>
          <p:txBody>
            <a:bodyPr wrap="none" anchor="ctr"/>
            <a:lstStyle/>
            <a:p>
              <a:endParaRPr lang="en-US" sz="1100"/>
            </a:p>
          </p:txBody>
        </p:sp>
        <p:sp>
          <p:nvSpPr>
            <p:cNvPr id="26" name="Line 31"/>
            <p:cNvSpPr>
              <a:spLocks noChangeShapeType="1"/>
            </p:cNvSpPr>
            <p:nvPr/>
          </p:nvSpPr>
          <p:spPr bwMode="auto">
            <a:xfrm>
              <a:off x="3293" y="1888"/>
              <a:ext cx="0" cy="196"/>
            </a:xfrm>
            <a:prstGeom prst="line">
              <a:avLst/>
            </a:prstGeom>
            <a:noFill/>
            <a:ln w="12700">
              <a:solidFill>
                <a:schemeClr val="tx1"/>
              </a:solidFill>
              <a:round/>
              <a:headEnd type="none" w="sm" len="sm"/>
              <a:tailEnd type="none" w="sm" len="sm"/>
            </a:ln>
            <a:effectLst/>
          </p:spPr>
          <p:txBody>
            <a:bodyPr wrap="none" anchor="ctr"/>
            <a:lstStyle/>
            <a:p>
              <a:endParaRPr lang="en-US" sz="1100"/>
            </a:p>
          </p:txBody>
        </p:sp>
        <p:sp>
          <p:nvSpPr>
            <p:cNvPr id="27" name="Rectangle 32"/>
            <p:cNvSpPr>
              <a:spLocks noChangeArrowheads="1"/>
            </p:cNvSpPr>
            <p:nvPr/>
          </p:nvSpPr>
          <p:spPr bwMode="auto">
            <a:xfrm>
              <a:off x="2931" y="1874"/>
              <a:ext cx="348" cy="216"/>
            </a:xfrm>
            <a:prstGeom prst="rect">
              <a:avLst/>
            </a:prstGeom>
            <a:solidFill>
              <a:srgbClr val="FFBC79"/>
            </a:solidFill>
            <a:ln w="9525">
              <a:noFill/>
              <a:miter lim="800000"/>
              <a:headEnd/>
              <a:tailEnd/>
            </a:ln>
            <a:effectLst/>
          </p:spPr>
          <p:txBody>
            <a:bodyPr wrap="none" anchor="ctr"/>
            <a:lstStyle/>
            <a:p>
              <a:endParaRPr lang="en-US" sz="1100"/>
            </a:p>
          </p:txBody>
        </p:sp>
        <p:sp>
          <p:nvSpPr>
            <p:cNvPr id="28" name="Oval 33"/>
            <p:cNvSpPr>
              <a:spLocks noChangeArrowheads="1"/>
            </p:cNvSpPr>
            <p:nvPr/>
          </p:nvSpPr>
          <p:spPr bwMode="auto">
            <a:xfrm>
              <a:off x="2925" y="1846"/>
              <a:ext cx="364" cy="73"/>
            </a:xfrm>
            <a:prstGeom prst="ellipse">
              <a:avLst/>
            </a:prstGeom>
            <a:solidFill>
              <a:srgbClr val="FFBC79"/>
            </a:solidFill>
            <a:ln w="12700">
              <a:solidFill>
                <a:schemeClr val="tx1"/>
              </a:solidFill>
              <a:round/>
              <a:headEnd/>
              <a:tailEnd/>
            </a:ln>
            <a:effectLst/>
          </p:spPr>
          <p:txBody>
            <a:bodyPr wrap="none" anchor="ctr"/>
            <a:lstStyle/>
            <a:p>
              <a:endParaRPr lang="en-US" sz="1100"/>
            </a:p>
          </p:txBody>
        </p:sp>
      </p:grpSp>
      <p:sp>
        <p:nvSpPr>
          <p:cNvPr id="29" name="AutoShape 103"/>
          <p:cNvSpPr>
            <a:spLocks noChangeArrowheads="1"/>
          </p:cNvSpPr>
          <p:nvPr/>
        </p:nvSpPr>
        <p:spPr bwMode="auto">
          <a:xfrm>
            <a:off x="7404816" y="5138904"/>
            <a:ext cx="368278" cy="304429"/>
          </a:xfrm>
          <a:prstGeom prst="can">
            <a:avLst>
              <a:gd name="adj" fmla="val 25000"/>
            </a:avLst>
          </a:prstGeom>
          <a:solidFill>
            <a:srgbClr val="0070C0"/>
          </a:solidFill>
          <a:ln w="9525">
            <a:solidFill>
              <a:schemeClr val="tx1"/>
            </a:solidFill>
            <a:round/>
            <a:headEnd/>
            <a:tailEnd/>
          </a:ln>
          <a:effectLst/>
        </p:spPr>
        <p:txBody>
          <a:bodyPr wrap="none" lIns="92075" tIns="46038" rIns="92075" bIns="46038" anchor="ctr"/>
          <a:lstStyle/>
          <a:p>
            <a:endParaRPr lang="en-US" sz="1100"/>
          </a:p>
        </p:txBody>
      </p:sp>
      <p:sp>
        <p:nvSpPr>
          <p:cNvPr id="30" name="AutoShape 104"/>
          <p:cNvSpPr>
            <a:spLocks noChangeArrowheads="1"/>
          </p:cNvSpPr>
          <p:nvPr/>
        </p:nvSpPr>
        <p:spPr bwMode="auto">
          <a:xfrm>
            <a:off x="7362375" y="5673655"/>
            <a:ext cx="371017" cy="304429"/>
          </a:xfrm>
          <a:prstGeom prst="can">
            <a:avLst>
              <a:gd name="adj" fmla="val 25000"/>
            </a:avLst>
          </a:prstGeom>
          <a:solidFill>
            <a:srgbClr val="002060"/>
          </a:solidFill>
          <a:ln w="9525">
            <a:solidFill>
              <a:schemeClr val="tx1"/>
            </a:solidFill>
            <a:round/>
            <a:headEnd/>
            <a:tailEnd/>
          </a:ln>
          <a:effectLst/>
        </p:spPr>
        <p:txBody>
          <a:bodyPr wrap="none" lIns="92075" tIns="46038" rIns="92075" bIns="46038" anchor="ctr"/>
          <a:lstStyle/>
          <a:p>
            <a:endParaRPr lang="en-US" sz="1100"/>
          </a:p>
        </p:txBody>
      </p:sp>
      <p:sp>
        <p:nvSpPr>
          <p:cNvPr id="31" name="Rectangle 49"/>
          <p:cNvSpPr>
            <a:spLocks noChangeArrowheads="1"/>
          </p:cNvSpPr>
          <p:nvPr/>
        </p:nvSpPr>
        <p:spPr bwMode="auto">
          <a:xfrm>
            <a:off x="5192606" y="4912260"/>
            <a:ext cx="937757" cy="600807"/>
          </a:xfrm>
          <a:prstGeom prst="rect">
            <a:avLst/>
          </a:prstGeom>
          <a:noFill/>
          <a:ln w="9525">
            <a:noFill/>
            <a:miter lim="800000"/>
            <a:headEnd/>
            <a:tailEnd/>
          </a:ln>
          <a:effectLst/>
        </p:spPr>
        <p:txBody>
          <a:bodyPr wrap="none" lIns="92075" tIns="46038" rIns="92075" bIns="46038">
            <a:spAutoFit/>
          </a:bodyPr>
          <a:lstStyle/>
          <a:p>
            <a:pPr eaLnBrk="0" hangingPunct="0"/>
            <a:r>
              <a:rPr lang="en-GB" sz="1100" b="1" dirty="0"/>
              <a:t>event </a:t>
            </a:r>
          </a:p>
          <a:p>
            <a:pPr eaLnBrk="0" hangingPunct="0"/>
            <a:r>
              <a:rPr lang="en-GB" sz="1100" b="1" dirty="0"/>
              <a:t> </a:t>
            </a:r>
            <a:r>
              <a:rPr lang="en-GB" sz="1100" b="1" dirty="0" smtClean="0"/>
              <a:t>summary</a:t>
            </a:r>
            <a:endParaRPr lang="en-GB" sz="1100" b="1" dirty="0"/>
          </a:p>
          <a:p>
            <a:pPr eaLnBrk="0" hangingPunct="0"/>
            <a:r>
              <a:rPr lang="en-GB" sz="1100" b="1" dirty="0"/>
              <a:t>            data</a:t>
            </a:r>
          </a:p>
        </p:txBody>
      </p:sp>
      <p:sp>
        <p:nvSpPr>
          <p:cNvPr id="32" name="Rectangle 49"/>
          <p:cNvSpPr>
            <a:spLocks noChangeArrowheads="1"/>
          </p:cNvSpPr>
          <p:nvPr/>
        </p:nvSpPr>
        <p:spPr bwMode="auto">
          <a:xfrm>
            <a:off x="7757389" y="4603951"/>
            <a:ext cx="687689" cy="262252"/>
          </a:xfrm>
          <a:prstGeom prst="rect">
            <a:avLst/>
          </a:prstGeom>
          <a:noFill/>
          <a:ln w="9525">
            <a:noFill/>
            <a:miter lim="800000"/>
            <a:headEnd/>
            <a:tailEnd/>
          </a:ln>
          <a:effectLst/>
        </p:spPr>
        <p:txBody>
          <a:bodyPr wrap="none" lIns="92075" tIns="46038" rIns="92075" bIns="46038">
            <a:spAutoFit/>
          </a:bodyPr>
          <a:lstStyle/>
          <a:p>
            <a:pPr eaLnBrk="0" hangingPunct="0"/>
            <a:r>
              <a:rPr lang="en-GB" sz="1100" b="1" dirty="0" smtClean="0"/>
              <a:t>ntuple1</a:t>
            </a:r>
            <a:endParaRPr lang="en-GB" sz="1100" b="1" dirty="0"/>
          </a:p>
        </p:txBody>
      </p:sp>
      <p:sp>
        <p:nvSpPr>
          <p:cNvPr id="33" name="Rectangle 49"/>
          <p:cNvSpPr>
            <a:spLocks noChangeArrowheads="1"/>
          </p:cNvSpPr>
          <p:nvPr/>
        </p:nvSpPr>
        <p:spPr bwMode="auto">
          <a:xfrm>
            <a:off x="7757389" y="5161121"/>
            <a:ext cx="687689" cy="262252"/>
          </a:xfrm>
          <a:prstGeom prst="rect">
            <a:avLst/>
          </a:prstGeom>
          <a:noFill/>
          <a:ln w="9525">
            <a:noFill/>
            <a:miter lim="800000"/>
            <a:headEnd/>
            <a:tailEnd/>
          </a:ln>
          <a:effectLst/>
        </p:spPr>
        <p:txBody>
          <a:bodyPr wrap="none" lIns="92075" tIns="46038" rIns="92075" bIns="46038">
            <a:spAutoFit/>
          </a:bodyPr>
          <a:lstStyle/>
          <a:p>
            <a:pPr eaLnBrk="0" hangingPunct="0"/>
            <a:r>
              <a:rPr lang="en-GB" sz="1100" b="1" dirty="0" smtClean="0"/>
              <a:t>ntuple2</a:t>
            </a:r>
            <a:endParaRPr lang="en-GB" sz="1100" b="1" dirty="0"/>
          </a:p>
        </p:txBody>
      </p:sp>
      <p:sp>
        <p:nvSpPr>
          <p:cNvPr id="34" name="Rectangle 49"/>
          <p:cNvSpPr>
            <a:spLocks noChangeArrowheads="1"/>
          </p:cNvSpPr>
          <p:nvPr/>
        </p:nvSpPr>
        <p:spPr bwMode="auto">
          <a:xfrm>
            <a:off x="7733392" y="5678114"/>
            <a:ext cx="711733" cy="262252"/>
          </a:xfrm>
          <a:prstGeom prst="rect">
            <a:avLst/>
          </a:prstGeom>
          <a:noFill/>
          <a:ln w="9525">
            <a:noFill/>
            <a:miter lim="800000"/>
            <a:headEnd/>
            <a:tailEnd/>
          </a:ln>
          <a:effectLst/>
        </p:spPr>
        <p:txBody>
          <a:bodyPr wrap="none" lIns="92075" tIns="46038" rIns="92075" bIns="46038">
            <a:spAutoFit/>
          </a:bodyPr>
          <a:lstStyle/>
          <a:p>
            <a:pPr eaLnBrk="0" hangingPunct="0"/>
            <a:r>
              <a:rPr lang="en-GB" sz="1100" b="1" dirty="0" err="1" smtClean="0"/>
              <a:t>ntupleN</a:t>
            </a:r>
            <a:endParaRPr lang="en-GB" sz="1100" b="1" dirty="0"/>
          </a:p>
        </p:txBody>
      </p:sp>
      <p:sp>
        <p:nvSpPr>
          <p:cNvPr id="35" name="Arc 66"/>
          <p:cNvSpPr>
            <a:spLocks/>
          </p:cNvSpPr>
          <p:nvPr/>
        </p:nvSpPr>
        <p:spPr bwMode="auto">
          <a:xfrm flipV="1">
            <a:off x="6517655" y="4683574"/>
            <a:ext cx="928232" cy="50973"/>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sz="1100"/>
          </a:p>
        </p:txBody>
      </p:sp>
      <p:sp>
        <p:nvSpPr>
          <p:cNvPr id="36" name="Arc 66"/>
          <p:cNvSpPr>
            <a:spLocks/>
          </p:cNvSpPr>
          <p:nvPr/>
        </p:nvSpPr>
        <p:spPr bwMode="auto">
          <a:xfrm>
            <a:off x="6517654" y="4871399"/>
            <a:ext cx="887161" cy="308805"/>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sz="1100"/>
          </a:p>
        </p:txBody>
      </p:sp>
      <p:sp>
        <p:nvSpPr>
          <p:cNvPr id="37" name="Arc 66"/>
          <p:cNvSpPr>
            <a:spLocks/>
          </p:cNvSpPr>
          <p:nvPr/>
        </p:nvSpPr>
        <p:spPr bwMode="auto">
          <a:xfrm>
            <a:off x="6517655" y="5025801"/>
            <a:ext cx="841018" cy="697616"/>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sz="1100"/>
          </a:p>
        </p:txBody>
      </p:sp>
      <p:sp>
        <p:nvSpPr>
          <p:cNvPr id="41" name="Text Box 2"/>
          <p:cNvSpPr txBox="1">
            <a:spLocks noChangeArrowheads="1"/>
          </p:cNvSpPr>
          <p:nvPr/>
        </p:nvSpPr>
        <p:spPr bwMode="auto">
          <a:xfrm>
            <a:off x="1975215" y="1420837"/>
            <a:ext cx="4834441" cy="1515428"/>
          </a:xfrm>
          <a:prstGeom prst="rect">
            <a:avLst/>
          </a:prstGeom>
          <a:solidFill>
            <a:srgbClr val="FFFF99"/>
          </a:solidFill>
          <a:ln w="9360">
            <a:noFill/>
            <a:miter lim="800000"/>
            <a:headEnd/>
            <a:tailEnd/>
          </a:ln>
          <a:effectLst>
            <a:outerShdw blurRad="50800" dist="38100" dir="2700000" algn="tl" rotWithShape="0">
              <a:prstClr val="black">
                <a:alpha val="40000"/>
              </a:prstClr>
            </a:outerShdw>
          </a:effectLst>
        </p:spPr>
        <p:txBody>
          <a:bodyPr/>
          <a:lstStyle/>
          <a:p>
            <a:pPr marL="1587">
              <a:spcBef>
                <a:spcPts val="563"/>
              </a:spcBef>
              <a:buClr>
                <a:srgbClr val="003399"/>
              </a:buClr>
              <a:tabLst>
                <a:tab pos="723900" algn="l"/>
                <a:tab pos="1447800" algn="l"/>
                <a:tab pos="2171700" algn="l"/>
                <a:tab pos="2895600" algn="l"/>
                <a:tab pos="3619500" algn="l"/>
                <a:tab pos="4343400" algn="l"/>
                <a:tab pos="5067300" algn="l"/>
                <a:tab pos="5791200" algn="l"/>
                <a:tab pos="6515100" algn="l"/>
                <a:tab pos="7239000" algn="l"/>
              </a:tabLst>
            </a:pPr>
            <a:r>
              <a:rPr lang="en-GB" sz="1400" b="1" dirty="0" smtClean="0">
                <a:solidFill>
                  <a:srgbClr val="FF0000"/>
                </a:solidFill>
              </a:rPr>
              <a:t>LHC Physics Analysis is done with ROOT</a:t>
            </a:r>
          </a:p>
          <a:p>
            <a:pPr marL="344487" indent="-342900">
              <a:spcBef>
                <a:spcPts val="563"/>
              </a:spcBef>
              <a:buClr>
                <a:srgbClr val="003399"/>
              </a:buClr>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Lst>
            </a:pPr>
            <a:r>
              <a:rPr lang="en-GB" sz="1400" dirty="0" smtClean="0">
                <a:solidFill>
                  <a:srgbClr val="15539C"/>
                </a:solidFill>
              </a:rPr>
              <a:t>Dedicated C++ framework</a:t>
            </a:r>
            <a:r>
              <a:rPr lang="en-US" sz="1400" dirty="0">
                <a:solidFill>
                  <a:srgbClr val="15539C"/>
                </a:solidFill>
              </a:rPr>
              <a:t> </a:t>
            </a:r>
            <a:r>
              <a:rPr lang="en-US" sz="1400" dirty="0" smtClean="0">
                <a:solidFill>
                  <a:srgbClr val="15539C"/>
                </a:solidFill>
              </a:rPr>
              <a:t>developed by the High Energy Physics community, </a:t>
            </a:r>
            <a:r>
              <a:rPr lang="en-US" sz="1400" dirty="0" smtClean="0">
                <a:solidFill>
                  <a:srgbClr val="15539C"/>
                </a:solidFill>
                <a:hlinkClick r:id="rId3"/>
              </a:rPr>
              <a:t>http://root.cern.ch</a:t>
            </a:r>
            <a:r>
              <a:rPr lang="en-US" sz="1400" dirty="0" smtClean="0">
                <a:solidFill>
                  <a:srgbClr val="15539C"/>
                </a:solidFill>
              </a:rPr>
              <a:t> </a:t>
            </a:r>
            <a:endParaRPr lang="en-US" sz="1400" dirty="0">
              <a:solidFill>
                <a:srgbClr val="15539C"/>
              </a:solidFill>
            </a:endParaRPr>
          </a:p>
          <a:p>
            <a:pPr marL="344487" indent="-342900">
              <a:spcBef>
                <a:spcPts val="563"/>
              </a:spcBef>
              <a:buClr>
                <a:srgbClr val="003399"/>
              </a:buClr>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Lst>
            </a:pPr>
            <a:r>
              <a:rPr lang="en-US" sz="1400" dirty="0" smtClean="0">
                <a:solidFill>
                  <a:srgbClr val="15539C"/>
                </a:solidFill>
              </a:rPr>
              <a:t>Provides tools for plotting/fitting/statistic analysis etc. </a:t>
            </a:r>
          </a:p>
        </p:txBody>
      </p:sp>
      <p:pic>
        <p:nvPicPr>
          <p:cNvPr id="7170" name="Picture 2" descr="http://root.cern.ch/drupal/sites/default/files/rootdrawing-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7" y="872232"/>
            <a:ext cx="999621" cy="175923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root.cern.ch/drupal/sites/default/files/images/Atlas0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4962" y="1649256"/>
            <a:ext cx="1953441" cy="206777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4294967295"/>
          </p:nvPr>
        </p:nvSpPr>
        <p:spPr>
          <a:xfrm>
            <a:off x="5521" y="6541856"/>
            <a:ext cx="9144000" cy="316144"/>
          </a:xfrm>
          <a:prstGeom prst="rect">
            <a:avLst/>
          </a:prstGeom>
        </p:spPr>
        <p:txBody>
          <a:bodyPr/>
          <a:lstStyle/>
          <a:p>
            <a:r>
              <a:rPr lang="en-GB" sz="1600" dirty="0" smtClean="0"/>
              <a:t>Credit: Maaike Limper – CERN </a:t>
            </a:r>
            <a:r>
              <a:rPr lang="en-GB" sz="1600" dirty="0" err="1" smtClean="0"/>
              <a:t>Openlab</a:t>
            </a:r>
            <a:r>
              <a:rPr lang="en-GB" sz="1600" dirty="0" smtClean="0"/>
              <a:t>    </a:t>
            </a:r>
            <a:endParaRPr lang="en-GB" sz="1600" dirty="0"/>
          </a:p>
        </p:txBody>
      </p:sp>
      <p:sp>
        <p:nvSpPr>
          <p:cNvPr id="7173" name="Slide Number Placeholder 7172"/>
          <p:cNvSpPr>
            <a:spLocks noGrp="1"/>
          </p:cNvSpPr>
          <p:nvPr>
            <p:ph type="sldNum" sz="quarter" idx="4294967295"/>
          </p:nvPr>
        </p:nvSpPr>
        <p:spPr>
          <a:xfrm>
            <a:off x="7010400" y="6492875"/>
            <a:ext cx="2133600" cy="365125"/>
          </a:xfrm>
          <a:prstGeom prst="rect">
            <a:avLst/>
          </a:prstGeom>
        </p:spPr>
        <p:txBody>
          <a:bodyPr/>
          <a:lstStyle/>
          <a:p>
            <a:fld id="{94EB1264-2DC2-4921-94A1-13F831F55EAC}" type="slidenum">
              <a:rPr lang="en-GB" smtClean="0"/>
              <a:pPr/>
              <a:t>27</a:t>
            </a:fld>
            <a:endParaRPr lang="en-GB" dirty="0"/>
          </a:p>
        </p:txBody>
      </p:sp>
    </p:spTree>
    <p:extLst>
      <p:ext uri="{BB962C8B-B14F-4D97-AF65-F5344CB8AC3E}">
        <p14:creationId xmlns:p14="http://schemas.microsoft.com/office/powerpoint/2010/main" val="2530953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p:txBody>
          <a:bodyPr lIns="0" tIns="28224" rIns="0" bIns="0">
            <a:normAutofit/>
          </a:bodyPr>
          <a:lstStyle/>
          <a:p>
            <a:pPr hangingPunct="1">
              <a:tabLst>
                <a:tab pos="723900" algn="l"/>
                <a:tab pos="1447800" algn="l"/>
                <a:tab pos="2171700" algn="l"/>
                <a:tab pos="2895600" algn="l"/>
                <a:tab pos="3619500" algn="l"/>
                <a:tab pos="4343400" algn="l"/>
                <a:tab pos="5067300" algn="l"/>
                <a:tab pos="5791200" algn="l"/>
                <a:tab pos="6515100" algn="l"/>
              </a:tabLst>
            </a:pPr>
            <a:r>
              <a:rPr lang="en-GB" b="1" dirty="0" smtClean="0"/>
              <a:t>Data Analysis in </a:t>
            </a:r>
            <a:r>
              <a:rPr lang="en-GB" b="1" dirty="0"/>
              <a:t>P</a:t>
            </a:r>
            <a:r>
              <a:rPr lang="en-GB" b="1" dirty="0" smtClean="0"/>
              <a:t>ractice</a:t>
            </a:r>
            <a:endParaRPr lang="en-US" b="1" dirty="0" smtClean="0"/>
          </a:p>
        </p:txBody>
      </p:sp>
      <p:sp>
        <p:nvSpPr>
          <p:cNvPr id="22" name="Oval 7"/>
          <p:cNvSpPr>
            <a:spLocks noChangeArrowheads="1"/>
          </p:cNvSpPr>
          <p:nvPr/>
        </p:nvSpPr>
        <p:spPr bwMode="auto">
          <a:xfrm>
            <a:off x="-76200" y="1635846"/>
            <a:ext cx="3954089" cy="3826281"/>
          </a:xfrm>
          <a:prstGeom prst="ellipse">
            <a:avLst/>
          </a:prstGeom>
          <a:solidFill>
            <a:srgbClr val="D0FFC5"/>
          </a:solidFill>
          <a:ln w="9525">
            <a:solidFill>
              <a:schemeClr val="tx1"/>
            </a:solidFill>
            <a:round/>
            <a:headEnd/>
            <a:tailEnd/>
          </a:ln>
          <a:effectLst/>
        </p:spPr>
        <p:txBody>
          <a:bodyPr wrap="none" lIns="92075" tIns="46038" rIns="92075" bIns="46038" anchor="ctr"/>
          <a:lstStyle/>
          <a:p>
            <a:pPr algn="ctr" eaLnBrk="0" hangingPunct="0">
              <a:lnSpc>
                <a:spcPct val="90000"/>
              </a:lnSpc>
            </a:pPr>
            <a:r>
              <a:rPr lang="en-US" sz="2400" dirty="0">
                <a:solidFill>
                  <a:srgbClr val="CC3300"/>
                </a:solidFill>
              </a:rPr>
              <a:t> </a:t>
            </a:r>
            <a:r>
              <a:rPr lang="en-US" sz="2400" dirty="0" smtClean="0">
                <a:solidFill>
                  <a:srgbClr val="CC3300"/>
                </a:solidFill>
              </a:rPr>
              <a:t>                          analysis</a:t>
            </a:r>
          </a:p>
          <a:p>
            <a:pPr algn="ctr" eaLnBrk="0" hangingPunct="0">
              <a:lnSpc>
                <a:spcPct val="90000"/>
              </a:lnSpc>
            </a:pPr>
            <a:endParaRPr lang="en-US" sz="2400" dirty="0">
              <a:solidFill>
                <a:srgbClr val="CC3300"/>
              </a:solidFill>
            </a:endParaRPr>
          </a:p>
          <a:p>
            <a:pPr algn="ctr" eaLnBrk="0" hangingPunct="0">
              <a:lnSpc>
                <a:spcPct val="90000"/>
              </a:lnSpc>
            </a:pPr>
            <a:r>
              <a:rPr lang="en-US" sz="2400" dirty="0" smtClean="0">
                <a:solidFill>
                  <a:schemeClr val="bg1"/>
                </a:solidFill>
              </a:rPr>
              <a:t>                             </a:t>
            </a:r>
            <a:endParaRPr lang="en-US" sz="2400" dirty="0">
              <a:solidFill>
                <a:schemeClr val="bg1"/>
              </a:solidFill>
            </a:endParaRPr>
          </a:p>
          <a:p>
            <a:pPr algn="ctr" eaLnBrk="0" hangingPunct="0">
              <a:lnSpc>
                <a:spcPct val="90000"/>
              </a:lnSpc>
            </a:pPr>
            <a:endParaRPr lang="en-US" sz="2400" dirty="0">
              <a:solidFill>
                <a:schemeClr val="bg1"/>
              </a:solidFill>
            </a:endParaRPr>
          </a:p>
        </p:txBody>
      </p:sp>
      <p:sp>
        <p:nvSpPr>
          <p:cNvPr id="23" name="AutoShape 8"/>
          <p:cNvSpPr>
            <a:spLocks noChangeArrowheads="1"/>
          </p:cNvSpPr>
          <p:nvPr/>
        </p:nvSpPr>
        <p:spPr bwMode="auto">
          <a:xfrm>
            <a:off x="906995" y="3082907"/>
            <a:ext cx="405799" cy="273051"/>
          </a:xfrm>
          <a:prstGeom prst="can">
            <a:avLst>
              <a:gd name="adj" fmla="val 25000"/>
            </a:avLst>
          </a:prstGeom>
          <a:solidFill>
            <a:srgbClr val="7030A0"/>
          </a:solidFill>
          <a:ln w="9525">
            <a:solidFill>
              <a:schemeClr val="tx1"/>
            </a:solidFill>
            <a:round/>
            <a:headEnd/>
            <a:tailEnd/>
          </a:ln>
          <a:effectLst/>
        </p:spPr>
        <p:txBody>
          <a:bodyPr wrap="none" lIns="92075" tIns="46038" rIns="92075" bIns="46038" anchor="ctr"/>
          <a:lstStyle/>
          <a:p>
            <a:endParaRPr lang="en-US"/>
          </a:p>
        </p:txBody>
      </p:sp>
      <p:sp>
        <p:nvSpPr>
          <p:cNvPr id="24" name="Rectangle 9"/>
          <p:cNvSpPr>
            <a:spLocks noChangeArrowheads="1"/>
          </p:cNvSpPr>
          <p:nvPr/>
        </p:nvSpPr>
        <p:spPr bwMode="auto">
          <a:xfrm>
            <a:off x="538967" y="4370642"/>
            <a:ext cx="1547653" cy="600807"/>
          </a:xfrm>
          <a:prstGeom prst="rect">
            <a:avLst/>
          </a:prstGeom>
          <a:noFill/>
          <a:ln w="9525">
            <a:noFill/>
            <a:miter lim="800000"/>
            <a:headEnd/>
            <a:tailEnd/>
          </a:ln>
          <a:effectLst/>
        </p:spPr>
        <p:txBody>
          <a:bodyPr wrap="square" lIns="92075" tIns="46038" rIns="92075" bIns="46038">
            <a:spAutoFit/>
          </a:bodyPr>
          <a:lstStyle/>
          <a:p>
            <a:pPr eaLnBrk="0" hangingPunct="0"/>
            <a:r>
              <a:rPr lang="en-GB" sz="1100" i="1" dirty="0"/>
              <a:t>interactive</a:t>
            </a:r>
          </a:p>
          <a:p>
            <a:pPr eaLnBrk="0" hangingPunct="0"/>
            <a:r>
              <a:rPr lang="en-GB" sz="1100" i="1" dirty="0"/>
              <a:t>p</a:t>
            </a:r>
            <a:r>
              <a:rPr lang="en-GB" sz="1100" i="1" dirty="0" smtClean="0"/>
              <a:t>hysics analysis  </a:t>
            </a:r>
          </a:p>
          <a:p>
            <a:pPr eaLnBrk="0" hangingPunct="0"/>
            <a:r>
              <a:rPr lang="en-GB" sz="1100" i="1" dirty="0" smtClean="0"/>
              <a:t>(thousands of users!)</a:t>
            </a:r>
            <a:endParaRPr lang="en-GB" sz="1100" i="1" dirty="0"/>
          </a:p>
        </p:txBody>
      </p:sp>
      <p:sp>
        <p:nvSpPr>
          <p:cNvPr id="25" name="AutoShape 10"/>
          <p:cNvSpPr>
            <a:spLocks noChangeArrowheads="1"/>
          </p:cNvSpPr>
          <p:nvPr/>
        </p:nvSpPr>
        <p:spPr bwMode="auto">
          <a:xfrm>
            <a:off x="1697569" y="1735545"/>
            <a:ext cx="1161587" cy="781872"/>
          </a:xfrm>
          <a:prstGeom prst="roundRect">
            <a:avLst>
              <a:gd name="adj" fmla="val 12495"/>
            </a:avLst>
          </a:prstGeom>
          <a:solidFill>
            <a:srgbClr val="FFCCFF"/>
          </a:solidFill>
          <a:ln w="12700">
            <a:solidFill>
              <a:schemeClr val="tx1"/>
            </a:solidFill>
            <a:round/>
            <a:headEnd/>
            <a:tailEnd/>
          </a:ln>
          <a:effectLst>
            <a:outerShdw dist="107763" dir="2700000" algn="ctr" rotWithShape="0">
              <a:schemeClr val="bg2"/>
            </a:outerShdw>
          </a:effectLst>
        </p:spPr>
        <p:txBody>
          <a:bodyPr wrap="none" lIns="92075" tIns="46038" rIns="92075" bIns="46038" anchor="ctr"/>
          <a:lstStyle/>
          <a:p>
            <a:pPr algn="ctr" eaLnBrk="0" hangingPunct="0"/>
            <a:r>
              <a:rPr lang="en-GB" sz="1400" b="1" dirty="0" smtClean="0"/>
              <a:t>event</a:t>
            </a:r>
            <a:endParaRPr lang="en-GB" sz="1400" b="1" dirty="0"/>
          </a:p>
          <a:p>
            <a:pPr algn="ctr" eaLnBrk="0" hangingPunct="0"/>
            <a:r>
              <a:rPr lang="en-GB" sz="1400" b="1" dirty="0"/>
              <a:t>analysis</a:t>
            </a:r>
          </a:p>
        </p:txBody>
      </p:sp>
      <p:sp>
        <p:nvSpPr>
          <p:cNvPr id="71" name="Arc 66"/>
          <p:cNvSpPr>
            <a:spLocks/>
          </p:cNvSpPr>
          <p:nvPr/>
        </p:nvSpPr>
        <p:spPr bwMode="auto">
          <a:xfrm>
            <a:off x="1965857" y="3281107"/>
            <a:ext cx="1796643" cy="624144"/>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72" name="Rectangle 67"/>
          <p:cNvSpPr>
            <a:spLocks noChangeArrowheads="1"/>
          </p:cNvSpPr>
          <p:nvPr/>
        </p:nvSpPr>
        <p:spPr bwMode="auto">
          <a:xfrm>
            <a:off x="119219" y="2550309"/>
            <a:ext cx="2001591" cy="431529"/>
          </a:xfrm>
          <a:prstGeom prst="rect">
            <a:avLst/>
          </a:prstGeom>
          <a:noFill/>
          <a:ln w="9525">
            <a:noFill/>
            <a:miter lim="800000"/>
            <a:headEnd/>
            <a:tailEnd/>
          </a:ln>
          <a:effectLst/>
        </p:spPr>
        <p:txBody>
          <a:bodyPr wrap="square" lIns="92075" tIns="46038" rIns="92075" bIns="46038">
            <a:spAutoFit/>
          </a:bodyPr>
          <a:lstStyle/>
          <a:p>
            <a:pPr algn="ctr" eaLnBrk="0" hangingPunct="0"/>
            <a:r>
              <a:rPr lang="en-GB" sz="1100" b="1" dirty="0"/>
              <a:t>analysis objects</a:t>
            </a:r>
          </a:p>
          <a:p>
            <a:pPr algn="ctr" eaLnBrk="0" hangingPunct="0"/>
            <a:r>
              <a:rPr lang="en-GB" sz="1100" dirty="0"/>
              <a:t>(extracted </a:t>
            </a:r>
            <a:r>
              <a:rPr lang="en-GB" sz="1100" dirty="0" smtClean="0"/>
              <a:t>per </a:t>
            </a:r>
            <a:r>
              <a:rPr lang="en-GB" sz="1100" dirty="0"/>
              <a:t>physics topic)</a:t>
            </a:r>
          </a:p>
        </p:txBody>
      </p:sp>
      <p:sp>
        <p:nvSpPr>
          <p:cNvPr id="76" name="AutoShape 103"/>
          <p:cNvSpPr>
            <a:spLocks noChangeArrowheads="1"/>
          </p:cNvSpPr>
          <p:nvPr/>
        </p:nvSpPr>
        <p:spPr bwMode="auto">
          <a:xfrm>
            <a:off x="859370" y="3595888"/>
            <a:ext cx="405799" cy="273051"/>
          </a:xfrm>
          <a:prstGeom prst="can">
            <a:avLst>
              <a:gd name="adj" fmla="val 25000"/>
            </a:avLst>
          </a:prstGeom>
          <a:solidFill>
            <a:srgbClr val="0070C0"/>
          </a:solidFill>
          <a:ln w="9525">
            <a:solidFill>
              <a:schemeClr val="tx1"/>
            </a:solidFill>
            <a:round/>
            <a:headEnd/>
            <a:tailEnd/>
          </a:ln>
          <a:effectLst/>
        </p:spPr>
        <p:txBody>
          <a:bodyPr wrap="none" lIns="92075" tIns="46038" rIns="92075" bIns="46038" anchor="ctr"/>
          <a:lstStyle/>
          <a:p>
            <a:endParaRPr lang="en-US"/>
          </a:p>
        </p:txBody>
      </p:sp>
      <p:sp>
        <p:nvSpPr>
          <p:cNvPr id="77" name="AutoShape 104"/>
          <p:cNvSpPr>
            <a:spLocks noChangeArrowheads="1"/>
          </p:cNvSpPr>
          <p:nvPr/>
        </p:nvSpPr>
        <p:spPr bwMode="auto">
          <a:xfrm>
            <a:off x="810157" y="4075519"/>
            <a:ext cx="408817" cy="273051"/>
          </a:xfrm>
          <a:prstGeom prst="can">
            <a:avLst>
              <a:gd name="adj" fmla="val 25000"/>
            </a:avLst>
          </a:prstGeom>
          <a:solidFill>
            <a:srgbClr val="002060"/>
          </a:solidFill>
          <a:ln w="9525">
            <a:solidFill>
              <a:schemeClr val="tx1"/>
            </a:solidFill>
            <a:round/>
            <a:headEnd/>
            <a:tailEnd/>
          </a:ln>
          <a:effectLst/>
        </p:spPr>
        <p:txBody>
          <a:bodyPr wrap="none" lIns="92075" tIns="46038" rIns="92075" bIns="46038" anchor="ctr"/>
          <a:lstStyle/>
          <a:p>
            <a:endParaRPr lang="en-US"/>
          </a:p>
        </p:txBody>
      </p:sp>
      <p:sp>
        <p:nvSpPr>
          <p:cNvPr id="116" name="Rectangle 49"/>
          <p:cNvSpPr>
            <a:spLocks noChangeArrowheads="1"/>
          </p:cNvSpPr>
          <p:nvPr/>
        </p:nvSpPr>
        <p:spPr bwMode="auto">
          <a:xfrm>
            <a:off x="1268195" y="3116078"/>
            <a:ext cx="697662" cy="262252"/>
          </a:xfrm>
          <a:prstGeom prst="rect">
            <a:avLst/>
          </a:prstGeom>
          <a:noFill/>
          <a:ln w="9525">
            <a:noFill/>
            <a:miter lim="800000"/>
            <a:headEnd/>
            <a:tailEnd/>
          </a:ln>
          <a:effectLst/>
        </p:spPr>
        <p:txBody>
          <a:bodyPr wrap="square" lIns="92075" tIns="46038" rIns="92075" bIns="46038">
            <a:spAutoFit/>
          </a:bodyPr>
          <a:lstStyle/>
          <a:p>
            <a:pPr eaLnBrk="0" hangingPunct="0"/>
            <a:r>
              <a:rPr lang="en-GB" sz="1100" b="1" dirty="0" smtClean="0"/>
              <a:t>ntuple1</a:t>
            </a:r>
            <a:endParaRPr lang="en-GB" sz="1100" b="1" dirty="0"/>
          </a:p>
        </p:txBody>
      </p:sp>
      <p:sp>
        <p:nvSpPr>
          <p:cNvPr id="117" name="Rectangle 49"/>
          <p:cNvSpPr>
            <a:spLocks noChangeArrowheads="1"/>
          </p:cNvSpPr>
          <p:nvPr/>
        </p:nvSpPr>
        <p:spPr bwMode="auto">
          <a:xfrm>
            <a:off x="1240370" y="3615815"/>
            <a:ext cx="697662" cy="262252"/>
          </a:xfrm>
          <a:prstGeom prst="rect">
            <a:avLst/>
          </a:prstGeom>
          <a:noFill/>
          <a:ln w="9525">
            <a:noFill/>
            <a:miter lim="800000"/>
            <a:headEnd/>
            <a:tailEnd/>
          </a:ln>
          <a:effectLst/>
        </p:spPr>
        <p:txBody>
          <a:bodyPr wrap="square" lIns="92075" tIns="46038" rIns="92075" bIns="46038">
            <a:spAutoFit/>
          </a:bodyPr>
          <a:lstStyle/>
          <a:p>
            <a:pPr eaLnBrk="0" hangingPunct="0"/>
            <a:r>
              <a:rPr lang="en-GB" sz="1100" b="1" dirty="0" smtClean="0"/>
              <a:t>ntuple2</a:t>
            </a:r>
            <a:endParaRPr lang="en-GB" sz="1100" b="1" dirty="0"/>
          </a:p>
        </p:txBody>
      </p:sp>
      <p:sp>
        <p:nvSpPr>
          <p:cNvPr id="118" name="Rectangle 49"/>
          <p:cNvSpPr>
            <a:spLocks noChangeArrowheads="1"/>
          </p:cNvSpPr>
          <p:nvPr/>
        </p:nvSpPr>
        <p:spPr bwMode="auto">
          <a:xfrm>
            <a:off x="1164170" y="4079518"/>
            <a:ext cx="722035" cy="262252"/>
          </a:xfrm>
          <a:prstGeom prst="rect">
            <a:avLst/>
          </a:prstGeom>
          <a:noFill/>
          <a:ln w="9525">
            <a:noFill/>
            <a:miter lim="800000"/>
            <a:headEnd/>
            <a:tailEnd/>
          </a:ln>
          <a:effectLst/>
        </p:spPr>
        <p:txBody>
          <a:bodyPr wrap="square" lIns="92075" tIns="46038" rIns="92075" bIns="46038">
            <a:spAutoFit/>
          </a:bodyPr>
          <a:lstStyle/>
          <a:p>
            <a:pPr eaLnBrk="0" hangingPunct="0"/>
            <a:r>
              <a:rPr lang="en-GB" sz="1100" b="1" dirty="0" err="1" smtClean="0"/>
              <a:t>ntupleN</a:t>
            </a:r>
            <a:endParaRPr lang="en-GB" sz="1100" b="1" dirty="0"/>
          </a:p>
        </p:txBody>
      </p:sp>
      <p:pic>
        <p:nvPicPr>
          <p:cNvPr id="119" name="Picture 63"/>
          <p:cNvPicPr>
            <a:picLocks noChangeArrowheads="1"/>
          </p:cNvPicPr>
          <p:nvPr/>
        </p:nvPicPr>
        <p:blipFill>
          <a:blip r:embed="rId3"/>
          <a:srcRect/>
          <a:stretch>
            <a:fillRect/>
          </a:stretch>
        </p:blipFill>
        <p:spPr bwMode="auto">
          <a:xfrm>
            <a:off x="3037075" y="3603991"/>
            <a:ext cx="518186" cy="475256"/>
          </a:xfrm>
          <a:prstGeom prst="rect">
            <a:avLst/>
          </a:prstGeom>
          <a:noFill/>
          <a:ln w="9525">
            <a:noFill/>
            <a:miter lim="800000"/>
            <a:headEnd/>
            <a:tailEnd/>
          </a:ln>
          <a:effectLst/>
        </p:spPr>
      </p:pic>
      <p:pic>
        <p:nvPicPr>
          <p:cNvPr id="120" name="Picture 63"/>
          <p:cNvPicPr>
            <a:picLocks noChangeArrowheads="1"/>
          </p:cNvPicPr>
          <p:nvPr/>
        </p:nvPicPr>
        <p:blipFill>
          <a:blip r:embed="rId3"/>
          <a:srcRect/>
          <a:stretch>
            <a:fillRect/>
          </a:stretch>
        </p:blipFill>
        <p:spPr bwMode="auto">
          <a:xfrm>
            <a:off x="3241088" y="3737877"/>
            <a:ext cx="518186" cy="475256"/>
          </a:xfrm>
          <a:prstGeom prst="rect">
            <a:avLst/>
          </a:prstGeom>
          <a:noFill/>
          <a:ln w="9525">
            <a:noFill/>
            <a:miter lim="800000"/>
            <a:headEnd/>
            <a:tailEnd/>
          </a:ln>
          <a:effectLst/>
        </p:spPr>
      </p:pic>
      <p:pic>
        <p:nvPicPr>
          <p:cNvPr id="121" name="Picture 63"/>
          <p:cNvPicPr>
            <a:picLocks noChangeArrowheads="1"/>
          </p:cNvPicPr>
          <p:nvPr/>
        </p:nvPicPr>
        <p:blipFill>
          <a:blip r:embed="rId3"/>
          <a:srcRect/>
          <a:stretch>
            <a:fillRect/>
          </a:stretch>
        </p:blipFill>
        <p:spPr bwMode="auto">
          <a:xfrm>
            <a:off x="3484262" y="3890005"/>
            <a:ext cx="518186" cy="475256"/>
          </a:xfrm>
          <a:prstGeom prst="rect">
            <a:avLst/>
          </a:prstGeom>
          <a:noFill/>
          <a:ln w="9525">
            <a:noFill/>
            <a:miter lim="800000"/>
            <a:headEnd/>
            <a:tailEnd/>
          </a:ln>
          <a:effectLst/>
        </p:spPr>
      </p:pic>
      <p:pic>
        <p:nvPicPr>
          <p:cNvPr id="125" name="Picture 63"/>
          <p:cNvPicPr>
            <a:picLocks noChangeArrowheads="1"/>
          </p:cNvPicPr>
          <p:nvPr/>
        </p:nvPicPr>
        <p:blipFill>
          <a:blip r:embed="rId3"/>
          <a:srcRect/>
          <a:stretch>
            <a:fillRect/>
          </a:stretch>
        </p:blipFill>
        <p:spPr bwMode="auto">
          <a:xfrm>
            <a:off x="2479088" y="4011420"/>
            <a:ext cx="518186" cy="475256"/>
          </a:xfrm>
          <a:prstGeom prst="rect">
            <a:avLst/>
          </a:prstGeom>
          <a:noFill/>
          <a:ln w="9525">
            <a:noFill/>
            <a:miter lim="800000"/>
            <a:headEnd/>
            <a:tailEnd/>
          </a:ln>
          <a:effectLst/>
        </p:spPr>
      </p:pic>
      <p:pic>
        <p:nvPicPr>
          <p:cNvPr id="126" name="Picture 63"/>
          <p:cNvPicPr>
            <a:picLocks noChangeArrowheads="1"/>
          </p:cNvPicPr>
          <p:nvPr/>
        </p:nvPicPr>
        <p:blipFill>
          <a:blip r:embed="rId3"/>
          <a:srcRect/>
          <a:stretch>
            <a:fillRect/>
          </a:stretch>
        </p:blipFill>
        <p:spPr bwMode="auto">
          <a:xfrm>
            <a:off x="2707688" y="4210051"/>
            <a:ext cx="518186" cy="475256"/>
          </a:xfrm>
          <a:prstGeom prst="rect">
            <a:avLst/>
          </a:prstGeom>
          <a:noFill/>
          <a:ln w="9525">
            <a:noFill/>
            <a:miter lim="800000"/>
            <a:headEnd/>
            <a:tailEnd/>
          </a:ln>
          <a:effectLst/>
        </p:spPr>
      </p:pic>
      <p:pic>
        <p:nvPicPr>
          <p:cNvPr id="127" name="Picture 63"/>
          <p:cNvPicPr>
            <a:picLocks noChangeArrowheads="1"/>
          </p:cNvPicPr>
          <p:nvPr/>
        </p:nvPicPr>
        <p:blipFill>
          <a:blip r:embed="rId3"/>
          <a:srcRect/>
          <a:stretch>
            <a:fillRect/>
          </a:stretch>
        </p:blipFill>
        <p:spPr bwMode="auto">
          <a:xfrm>
            <a:off x="2928710" y="4362451"/>
            <a:ext cx="518186" cy="475256"/>
          </a:xfrm>
          <a:prstGeom prst="rect">
            <a:avLst/>
          </a:prstGeom>
          <a:noFill/>
          <a:ln w="9525">
            <a:noFill/>
            <a:miter lim="800000"/>
            <a:headEnd/>
            <a:tailEnd/>
          </a:ln>
          <a:effectLst/>
        </p:spPr>
      </p:pic>
      <p:pic>
        <p:nvPicPr>
          <p:cNvPr id="130" name="Picture 63"/>
          <p:cNvPicPr>
            <a:picLocks noChangeArrowheads="1"/>
          </p:cNvPicPr>
          <p:nvPr/>
        </p:nvPicPr>
        <p:blipFill>
          <a:blip r:embed="rId3"/>
          <a:srcRect/>
          <a:stretch>
            <a:fillRect/>
          </a:stretch>
        </p:blipFill>
        <p:spPr bwMode="auto">
          <a:xfrm>
            <a:off x="1883341" y="4630144"/>
            <a:ext cx="518186" cy="475256"/>
          </a:xfrm>
          <a:prstGeom prst="rect">
            <a:avLst/>
          </a:prstGeom>
          <a:noFill/>
          <a:ln w="9525">
            <a:noFill/>
            <a:miter lim="800000"/>
            <a:headEnd/>
            <a:tailEnd/>
          </a:ln>
          <a:effectLst/>
        </p:spPr>
      </p:pic>
      <p:pic>
        <p:nvPicPr>
          <p:cNvPr id="131" name="Picture 63"/>
          <p:cNvPicPr>
            <a:picLocks noChangeArrowheads="1"/>
          </p:cNvPicPr>
          <p:nvPr/>
        </p:nvPicPr>
        <p:blipFill>
          <a:blip r:embed="rId3"/>
          <a:srcRect/>
          <a:stretch>
            <a:fillRect/>
          </a:stretch>
        </p:blipFill>
        <p:spPr bwMode="auto">
          <a:xfrm>
            <a:off x="2035741" y="4782544"/>
            <a:ext cx="518186" cy="475256"/>
          </a:xfrm>
          <a:prstGeom prst="rect">
            <a:avLst/>
          </a:prstGeom>
          <a:noFill/>
          <a:ln w="9525">
            <a:noFill/>
            <a:miter lim="800000"/>
            <a:headEnd/>
            <a:tailEnd/>
          </a:ln>
          <a:effectLst/>
        </p:spPr>
      </p:pic>
      <p:pic>
        <p:nvPicPr>
          <p:cNvPr id="132" name="Picture 63"/>
          <p:cNvPicPr>
            <a:picLocks noChangeArrowheads="1"/>
          </p:cNvPicPr>
          <p:nvPr/>
        </p:nvPicPr>
        <p:blipFill>
          <a:blip r:embed="rId3"/>
          <a:srcRect/>
          <a:stretch>
            <a:fillRect/>
          </a:stretch>
        </p:blipFill>
        <p:spPr bwMode="auto">
          <a:xfrm>
            <a:off x="2188141" y="4934944"/>
            <a:ext cx="518186" cy="475256"/>
          </a:xfrm>
          <a:prstGeom prst="rect">
            <a:avLst/>
          </a:prstGeom>
          <a:noFill/>
          <a:ln w="9525">
            <a:noFill/>
            <a:miter lim="800000"/>
            <a:headEnd/>
            <a:tailEnd/>
          </a:ln>
          <a:effectLst/>
        </p:spPr>
      </p:pic>
      <p:pic>
        <p:nvPicPr>
          <p:cNvPr id="133" name="Picture 63"/>
          <p:cNvPicPr>
            <a:picLocks noChangeArrowheads="1"/>
          </p:cNvPicPr>
          <p:nvPr/>
        </p:nvPicPr>
        <p:blipFill>
          <a:blip r:embed="rId3"/>
          <a:srcRect/>
          <a:stretch>
            <a:fillRect/>
          </a:stretch>
        </p:blipFill>
        <p:spPr bwMode="auto">
          <a:xfrm>
            <a:off x="2340541" y="5087344"/>
            <a:ext cx="518186" cy="475256"/>
          </a:xfrm>
          <a:prstGeom prst="rect">
            <a:avLst/>
          </a:prstGeom>
          <a:noFill/>
          <a:ln w="9525">
            <a:noFill/>
            <a:miter lim="800000"/>
            <a:headEnd/>
            <a:tailEnd/>
          </a:ln>
          <a:effectLst/>
        </p:spPr>
      </p:pic>
      <p:sp>
        <p:nvSpPr>
          <p:cNvPr id="136" name="Arc 66"/>
          <p:cNvSpPr>
            <a:spLocks/>
          </p:cNvSpPr>
          <p:nvPr/>
        </p:nvSpPr>
        <p:spPr bwMode="auto">
          <a:xfrm>
            <a:off x="1938032" y="3290913"/>
            <a:ext cx="1258756" cy="350121"/>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39" name="Arc 66"/>
          <p:cNvSpPr>
            <a:spLocks/>
          </p:cNvSpPr>
          <p:nvPr/>
        </p:nvSpPr>
        <p:spPr bwMode="auto">
          <a:xfrm>
            <a:off x="1883342" y="3790649"/>
            <a:ext cx="825001" cy="245767"/>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41" name="Arc 66"/>
          <p:cNvSpPr>
            <a:spLocks/>
          </p:cNvSpPr>
          <p:nvPr/>
        </p:nvSpPr>
        <p:spPr bwMode="auto">
          <a:xfrm>
            <a:off x="1900845" y="4213136"/>
            <a:ext cx="442761" cy="569409"/>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42" name="Arc 66"/>
          <p:cNvSpPr>
            <a:spLocks/>
          </p:cNvSpPr>
          <p:nvPr/>
        </p:nvSpPr>
        <p:spPr bwMode="auto">
          <a:xfrm>
            <a:off x="1914628" y="4213135"/>
            <a:ext cx="156369" cy="454117"/>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45" name="Arc 66"/>
          <p:cNvSpPr>
            <a:spLocks/>
          </p:cNvSpPr>
          <p:nvPr/>
        </p:nvSpPr>
        <p:spPr bwMode="auto">
          <a:xfrm>
            <a:off x="1914625" y="4220147"/>
            <a:ext cx="575356" cy="714797"/>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46" name="Arc 66"/>
          <p:cNvSpPr>
            <a:spLocks/>
          </p:cNvSpPr>
          <p:nvPr/>
        </p:nvSpPr>
        <p:spPr bwMode="auto">
          <a:xfrm>
            <a:off x="1900844" y="4213134"/>
            <a:ext cx="798850" cy="929373"/>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47" name="Arc 66"/>
          <p:cNvSpPr>
            <a:spLocks/>
          </p:cNvSpPr>
          <p:nvPr/>
        </p:nvSpPr>
        <p:spPr bwMode="auto">
          <a:xfrm>
            <a:off x="1914628" y="3780640"/>
            <a:ext cx="1066626" cy="445800"/>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48" name="Arc 66"/>
          <p:cNvSpPr>
            <a:spLocks/>
          </p:cNvSpPr>
          <p:nvPr/>
        </p:nvSpPr>
        <p:spPr bwMode="auto">
          <a:xfrm>
            <a:off x="1886204" y="3780641"/>
            <a:ext cx="1310688" cy="627656"/>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49" name="Arc 66"/>
          <p:cNvSpPr>
            <a:spLocks/>
          </p:cNvSpPr>
          <p:nvPr/>
        </p:nvSpPr>
        <p:spPr bwMode="auto">
          <a:xfrm>
            <a:off x="1938033" y="3290912"/>
            <a:ext cx="1626672" cy="517821"/>
          </a:xfrm>
          <a:custGeom>
            <a:avLst/>
            <a:gdLst>
              <a:gd name="G0" fmla="+- 20 0 0"/>
              <a:gd name="G1" fmla="+- 21600 0 0"/>
              <a:gd name="G2" fmla="+- 21600 0 0"/>
              <a:gd name="T0" fmla="*/ 0 w 21620"/>
              <a:gd name="T1" fmla="*/ 0 h 21600"/>
              <a:gd name="T2" fmla="*/ 21620 w 21620"/>
              <a:gd name="T3" fmla="*/ 21600 h 21600"/>
              <a:gd name="T4" fmla="*/ 20 w 21620"/>
              <a:gd name="T5" fmla="*/ 21600 h 21600"/>
            </a:gdLst>
            <a:ahLst/>
            <a:cxnLst>
              <a:cxn ang="0">
                <a:pos x="T0" y="T1"/>
              </a:cxn>
              <a:cxn ang="0">
                <a:pos x="T2" y="T3"/>
              </a:cxn>
              <a:cxn ang="0">
                <a:pos x="T4" y="T5"/>
              </a:cxn>
            </a:cxnLst>
            <a:rect l="0" t="0" r="r" b="b"/>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chemeClr val="tx1"/>
            </a:solidFill>
            <a:round/>
            <a:headEnd type="none" w="sm" len="sm"/>
            <a:tailEnd type="stealth" w="med" len="lg"/>
          </a:ln>
          <a:effectLst/>
        </p:spPr>
        <p:txBody>
          <a:bodyPr wrap="none" anchor="ctr"/>
          <a:lstStyle/>
          <a:p>
            <a:endParaRPr lang="en-US"/>
          </a:p>
        </p:txBody>
      </p:sp>
      <p:sp>
        <p:nvSpPr>
          <p:cNvPr id="114" name="TextBox 113"/>
          <p:cNvSpPr txBox="1"/>
          <p:nvPr/>
        </p:nvSpPr>
        <p:spPr>
          <a:xfrm>
            <a:off x="4098105" y="2201546"/>
            <a:ext cx="4869113" cy="2215991"/>
          </a:xfrm>
          <a:prstGeom prst="rect">
            <a:avLst/>
          </a:prstGeom>
          <a:noFill/>
        </p:spPr>
        <p:txBody>
          <a:bodyPr wrap="square" rtlCol="0">
            <a:spAutoFit/>
          </a:bodyPr>
          <a:lstStyle/>
          <a:p>
            <a:r>
              <a:rPr lang="en-GB" sz="1600" dirty="0" smtClean="0">
                <a:solidFill>
                  <a:srgbClr val="15539C"/>
                </a:solidFill>
              </a:rPr>
              <a:t>Small datasets</a:t>
            </a:r>
            <a:r>
              <a:rPr lang="en-GB" sz="1600" dirty="0" smtClean="0">
                <a:solidFill>
                  <a:srgbClr val="15539C"/>
                </a:solidFill>
                <a:sym typeface="Wingdings" pitchFamily="2" charset="2"/>
              </a:rPr>
              <a:t></a:t>
            </a:r>
            <a:r>
              <a:rPr lang="en-GB" sz="1600" dirty="0" smtClean="0">
                <a:solidFill>
                  <a:srgbClr val="15539C"/>
                </a:solidFill>
              </a:rPr>
              <a:t> copy data and run analysis locally</a:t>
            </a:r>
          </a:p>
          <a:p>
            <a:endParaRPr lang="en-GB" sz="1600" b="1" dirty="0" smtClean="0">
              <a:solidFill>
                <a:srgbClr val="15539C"/>
              </a:solidFill>
            </a:endParaRPr>
          </a:p>
          <a:p>
            <a:r>
              <a:rPr lang="en-GB" sz="1600" b="1" dirty="0" smtClean="0">
                <a:solidFill>
                  <a:srgbClr val="15539C"/>
                </a:solidFill>
              </a:rPr>
              <a:t>Large datasets:</a:t>
            </a:r>
            <a:r>
              <a:rPr lang="en-GB" sz="1600" b="1" dirty="0" smtClean="0">
                <a:solidFill>
                  <a:srgbClr val="15539C"/>
                </a:solidFill>
                <a:sym typeface="Wingdings" pitchFamily="2" charset="2"/>
              </a:rPr>
              <a:t></a:t>
            </a:r>
            <a:r>
              <a:rPr lang="en-GB" sz="1600" b="1" dirty="0" smtClean="0">
                <a:solidFill>
                  <a:srgbClr val="15539C"/>
                </a:solidFill>
              </a:rPr>
              <a:t>use the LHC Computing Grid </a:t>
            </a:r>
          </a:p>
          <a:p>
            <a:pPr marL="285750" indent="-285750">
              <a:buFont typeface="Arial" pitchFamily="34" charset="0"/>
              <a:buChar char="•"/>
            </a:pPr>
            <a:r>
              <a:rPr lang="en-GB" sz="1200" b="1" dirty="0" smtClean="0">
                <a:solidFill>
                  <a:srgbClr val="15539C"/>
                </a:solidFill>
              </a:rPr>
              <a:t>Grid computing tools split the analysis job in multiple jobs each running on a subset of the data</a:t>
            </a:r>
          </a:p>
          <a:p>
            <a:pPr marL="285750" indent="-285750">
              <a:buFont typeface="Arial" pitchFamily="34" charset="0"/>
              <a:buChar char="•"/>
            </a:pPr>
            <a:r>
              <a:rPr lang="en-GB" sz="1200" dirty="0" smtClean="0">
                <a:solidFill>
                  <a:srgbClr val="15539C"/>
                </a:solidFill>
              </a:rPr>
              <a:t>Each sub-job is sent to Grid site where input files are available</a:t>
            </a:r>
          </a:p>
          <a:p>
            <a:pPr marL="285750" indent="-285750">
              <a:buFont typeface="Arial" pitchFamily="34" charset="0"/>
              <a:buChar char="•"/>
            </a:pPr>
            <a:r>
              <a:rPr lang="en-GB" sz="1200" dirty="0" smtClean="0">
                <a:solidFill>
                  <a:srgbClr val="15539C"/>
                </a:solidFill>
              </a:rPr>
              <a:t>Results produced by sub-jobs are summed </a:t>
            </a:r>
          </a:p>
          <a:p>
            <a:endParaRPr lang="en-GB" sz="1400" b="1" dirty="0" smtClean="0">
              <a:solidFill>
                <a:srgbClr val="15539C"/>
              </a:solidFill>
            </a:endParaRPr>
          </a:p>
          <a:p>
            <a:r>
              <a:rPr lang="en-GB" sz="1400" b="1" i="1" dirty="0" smtClean="0">
                <a:solidFill>
                  <a:srgbClr val="15539C"/>
                </a:solidFill>
              </a:rPr>
              <a:t>Bored waiting days for all grid-jobs to finish</a:t>
            </a:r>
            <a:r>
              <a:rPr lang="en-GB" sz="1400" b="1" i="1" dirty="0" smtClean="0">
                <a:solidFill>
                  <a:srgbClr val="15539C"/>
                </a:solidFill>
                <a:sym typeface="Wingdings" pitchFamily="2" charset="2"/>
              </a:rPr>
              <a:t></a:t>
            </a:r>
            <a:endParaRPr lang="en-GB" sz="1400" b="1" i="1" dirty="0" smtClean="0">
              <a:solidFill>
                <a:srgbClr val="15539C"/>
              </a:solidFill>
            </a:endParaRPr>
          </a:p>
          <a:p>
            <a:r>
              <a:rPr lang="en-GB" sz="1400" b="1" i="1" dirty="0" smtClean="0">
                <a:solidFill>
                  <a:srgbClr val="15539C"/>
                </a:solidFill>
              </a:rPr>
              <a:t>Filter data and produce private mini-</a:t>
            </a:r>
            <a:r>
              <a:rPr lang="en-GB" sz="1400" b="1" i="1" dirty="0" err="1" smtClean="0">
                <a:solidFill>
                  <a:srgbClr val="15539C"/>
                </a:solidFill>
              </a:rPr>
              <a:t>ntuples</a:t>
            </a:r>
            <a:endParaRPr lang="en-GB" sz="1400" b="1" i="1" dirty="0" smtClean="0">
              <a:solidFill>
                <a:srgbClr val="15539C"/>
              </a:solidFill>
            </a:endParaRPr>
          </a:p>
        </p:txBody>
      </p:sp>
      <p:sp>
        <p:nvSpPr>
          <p:cNvPr id="3" name="Rectangle 2"/>
          <p:cNvSpPr/>
          <p:nvPr/>
        </p:nvSpPr>
        <p:spPr>
          <a:xfrm>
            <a:off x="3187803" y="1410143"/>
            <a:ext cx="5779414" cy="338554"/>
          </a:xfrm>
          <a:prstGeom prst="rect">
            <a:avLst/>
          </a:prstGeom>
          <a:solidFill>
            <a:srgbClr val="FFFF99"/>
          </a:solidFill>
          <a:effectLst>
            <a:outerShdw blurRad="50800" dist="38100" dir="2700000" algn="tl" rotWithShape="0">
              <a:prstClr val="black">
                <a:alpha val="40000"/>
              </a:prstClr>
            </a:outerShdw>
          </a:effectLst>
        </p:spPr>
        <p:txBody>
          <a:bodyPr wrap="square">
            <a:spAutoFit/>
          </a:bodyPr>
          <a:lstStyle/>
          <a:p>
            <a:r>
              <a:rPr lang="en-GB" sz="1600" b="1" dirty="0" smtClean="0"/>
              <a:t>Analysis is </a:t>
            </a:r>
            <a:r>
              <a:rPr lang="en-GB" sz="1600" b="1" dirty="0"/>
              <a:t>typically I/O intensive and </a:t>
            </a:r>
            <a:r>
              <a:rPr lang="en-GB" sz="1600" b="1" dirty="0" smtClean="0"/>
              <a:t>runs </a:t>
            </a:r>
            <a:r>
              <a:rPr lang="en-GB" sz="1600" b="1" dirty="0"/>
              <a:t>on many files</a:t>
            </a:r>
          </a:p>
        </p:txBody>
      </p:sp>
      <p:sp>
        <p:nvSpPr>
          <p:cNvPr id="115" name="Rectangle 114"/>
          <p:cNvSpPr/>
          <p:nvPr/>
        </p:nvSpPr>
        <p:spPr>
          <a:xfrm>
            <a:off x="1447801" y="5657893"/>
            <a:ext cx="7119707" cy="584775"/>
          </a:xfrm>
          <a:prstGeom prst="rect">
            <a:avLst/>
          </a:prstGeom>
          <a:solidFill>
            <a:srgbClr val="FFFF99"/>
          </a:solidFill>
          <a:effectLst>
            <a:outerShdw blurRad="50800" dist="38100" dir="2700000" algn="tl" rotWithShape="0">
              <a:prstClr val="black">
                <a:alpha val="40000"/>
              </a:prstClr>
            </a:outerShdw>
          </a:effectLst>
        </p:spPr>
        <p:txBody>
          <a:bodyPr wrap="square">
            <a:spAutoFit/>
          </a:bodyPr>
          <a:lstStyle/>
          <a:p>
            <a:r>
              <a:rPr lang="en-GB" sz="1600" b="1" dirty="0" smtClean="0"/>
              <a:t>An </a:t>
            </a:r>
            <a:r>
              <a:rPr lang="en-GB" sz="1600" b="1" dirty="0" err="1" smtClean="0"/>
              <a:t>Openlab</a:t>
            </a:r>
            <a:r>
              <a:rPr lang="en-GB" sz="1600" b="1" dirty="0" smtClean="0"/>
              <a:t> Project: </a:t>
            </a:r>
            <a:r>
              <a:rPr lang="en-GB" sz="1600" b="1" i="1" dirty="0" smtClean="0"/>
              <a:t>Can we replace the </a:t>
            </a:r>
            <a:r>
              <a:rPr lang="en-GB" sz="1600" b="1" i="1" dirty="0" err="1" smtClean="0"/>
              <a:t>ntuple</a:t>
            </a:r>
            <a:r>
              <a:rPr lang="en-GB" sz="1600" b="1" i="1" dirty="0"/>
              <a:t> </a:t>
            </a:r>
            <a:r>
              <a:rPr lang="en-GB" sz="1600" b="1" i="1" dirty="0" smtClean="0"/>
              <a:t>analysis with a model where data is analysed inside a centrally accessible Oracle database?</a:t>
            </a:r>
            <a:endParaRPr lang="en-GB" sz="1600" b="1" i="1" dirty="0"/>
          </a:p>
        </p:txBody>
      </p:sp>
      <p:sp>
        <p:nvSpPr>
          <p:cNvPr id="7" name="Footer Placeholder 6"/>
          <p:cNvSpPr>
            <a:spLocks noGrp="1"/>
          </p:cNvSpPr>
          <p:nvPr>
            <p:ph type="ftr" sz="quarter" idx="4294967295"/>
          </p:nvPr>
        </p:nvSpPr>
        <p:spPr>
          <a:xfrm>
            <a:off x="5521" y="6541856"/>
            <a:ext cx="9144000" cy="316144"/>
          </a:xfrm>
          <a:prstGeom prst="rect">
            <a:avLst/>
          </a:prstGeom>
        </p:spPr>
        <p:txBody>
          <a:bodyPr/>
          <a:lstStyle/>
          <a:p>
            <a:r>
              <a:rPr lang="en-GB" dirty="0" smtClean="0"/>
              <a:t>Credit: Maaike Limper – CERN </a:t>
            </a:r>
            <a:r>
              <a:rPr lang="en-GB" dirty="0" err="1" smtClean="0"/>
              <a:t>Openlab</a:t>
            </a:r>
            <a:r>
              <a:rPr lang="en-GB" dirty="0" smtClean="0"/>
              <a:t>    </a:t>
            </a:r>
            <a:endParaRPr lang="en-GB" dirty="0"/>
          </a:p>
        </p:txBody>
      </p:sp>
      <p:sp>
        <p:nvSpPr>
          <p:cNvPr id="11" name="Slide Number Placeholder 10"/>
          <p:cNvSpPr>
            <a:spLocks noGrp="1"/>
          </p:cNvSpPr>
          <p:nvPr>
            <p:ph type="sldNum" sz="quarter" idx="4294967295"/>
          </p:nvPr>
        </p:nvSpPr>
        <p:spPr>
          <a:xfrm>
            <a:off x="7010400" y="6492875"/>
            <a:ext cx="2133600" cy="365125"/>
          </a:xfrm>
          <a:prstGeom prst="rect">
            <a:avLst/>
          </a:prstGeom>
        </p:spPr>
        <p:txBody>
          <a:bodyPr/>
          <a:lstStyle/>
          <a:p>
            <a:fld id="{94EB1264-2DC2-4921-94A1-13F831F55EAC}" type="slidenum">
              <a:rPr lang="en-GB" smtClean="0"/>
              <a:pPr/>
              <a:t>28</a:t>
            </a:fld>
            <a:endParaRPr lang="en-GB" dirty="0"/>
          </a:p>
        </p:txBody>
      </p:sp>
    </p:spTree>
    <p:extLst>
      <p:ext uri="{BB962C8B-B14F-4D97-AF65-F5344CB8AC3E}">
        <p14:creationId xmlns:p14="http://schemas.microsoft.com/office/powerpoint/2010/main" val="18277283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dirty="0" smtClean="0"/>
              <a:t>Recap</a:t>
            </a:r>
            <a:endParaRPr lang="en-US" altLang="en-US" dirty="0"/>
          </a:p>
        </p:txBody>
      </p:sp>
      <p:sp>
        <p:nvSpPr>
          <p:cNvPr id="58371" name="Rectangle 3"/>
          <p:cNvSpPr>
            <a:spLocks noGrp="1" noChangeArrowheads="1"/>
          </p:cNvSpPr>
          <p:nvPr>
            <p:ph type="body" idx="1"/>
          </p:nvPr>
        </p:nvSpPr>
        <p:spPr>
          <a:xfrm>
            <a:off x="162961" y="1176950"/>
            <a:ext cx="8827129" cy="5325450"/>
          </a:xfrm>
        </p:spPr>
        <p:txBody>
          <a:bodyPr>
            <a:normAutofit fontScale="92500" lnSpcReduction="10000"/>
          </a:bodyPr>
          <a:lstStyle/>
          <a:p>
            <a:r>
              <a:rPr lang="en-US" altLang="en-US" dirty="0" smtClean="0">
                <a:solidFill>
                  <a:srgbClr val="FF0000"/>
                </a:solidFill>
              </a:rPr>
              <a:t>Data</a:t>
            </a:r>
            <a:r>
              <a:rPr lang="en-US" altLang="en-US" dirty="0" smtClean="0"/>
              <a:t> is crucial for High Energy Physics</a:t>
            </a:r>
          </a:p>
          <a:p>
            <a:pPr lvl="1"/>
            <a:r>
              <a:rPr lang="en-US" altLang="en-US" dirty="0" smtClean="0"/>
              <a:t>Currently </a:t>
            </a:r>
            <a:r>
              <a:rPr lang="en-US" altLang="en-US" dirty="0" smtClean="0">
                <a:solidFill>
                  <a:srgbClr val="FF0000"/>
                </a:solidFill>
              </a:rPr>
              <a:t>100PB</a:t>
            </a:r>
            <a:r>
              <a:rPr lang="en-US" altLang="en-US" dirty="0" smtClean="0"/>
              <a:t> of </a:t>
            </a:r>
            <a:r>
              <a:rPr lang="en-US" altLang="en-US" dirty="0" smtClean="0"/>
              <a:t>LHC-related </a:t>
            </a:r>
            <a:r>
              <a:rPr lang="en-US" altLang="en-US" dirty="0" smtClean="0"/>
              <a:t>data at CERN</a:t>
            </a:r>
          </a:p>
          <a:p>
            <a:pPr lvl="1"/>
            <a:r>
              <a:rPr lang="en-US" altLang="en-US" dirty="0" smtClean="0">
                <a:solidFill>
                  <a:srgbClr val="FF0000"/>
                </a:solidFill>
              </a:rPr>
              <a:t>Tape</a:t>
            </a:r>
            <a:r>
              <a:rPr lang="en-US" altLang="en-US" dirty="0"/>
              <a:t> </a:t>
            </a:r>
            <a:r>
              <a:rPr lang="en-US" altLang="en-US" dirty="0" smtClean="0"/>
              <a:t>for archive + </a:t>
            </a:r>
            <a:r>
              <a:rPr lang="en-US" altLang="en-US" dirty="0" smtClean="0">
                <a:solidFill>
                  <a:srgbClr val="FF0000"/>
                </a:solidFill>
              </a:rPr>
              <a:t>Disk </a:t>
            </a:r>
            <a:r>
              <a:rPr lang="en-US" altLang="en-US" dirty="0" err="1" smtClean="0"/>
              <a:t>filesystem</a:t>
            </a:r>
            <a:r>
              <a:rPr lang="en-US" altLang="en-US" dirty="0" smtClean="0"/>
              <a:t> for analysis</a:t>
            </a:r>
          </a:p>
          <a:p>
            <a:r>
              <a:rPr lang="en-US" altLang="en-US" dirty="0" smtClean="0">
                <a:solidFill>
                  <a:srgbClr val="FF0000"/>
                </a:solidFill>
              </a:rPr>
              <a:t>GRID</a:t>
            </a:r>
            <a:r>
              <a:rPr lang="en-US" altLang="en-US" dirty="0" smtClean="0"/>
              <a:t> processing</a:t>
            </a:r>
          </a:p>
          <a:p>
            <a:pPr lvl="1"/>
            <a:r>
              <a:rPr lang="en-US" altLang="en-US" dirty="0"/>
              <a:t>Embarrassingly parallel problems</a:t>
            </a:r>
          </a:p>
          <a:p>
            <a:pPr lvl="1"/>
            <a:r>
              <a:rPr lang="en-US" altLang="en-US" dirty="0" smtClean="0"/>
              <a:t>It’s </a:t>
            </a:r>
            <a:r>
              <a:rPr lang="en-US" altLang="en-US" dirty="0" smtClean="0"/>
              <a:t>an international </a:t>
            </a:r>
            <a:r>
              <a:rPr lang="en-US" altLang="en-US" dirty="0" smtClean="0">
                <a:solidFill>
                  <a:srgbClr val="FF0000"/>
                </a:solidFill>
              </a:rPr>
              <a:t>distributed</a:t>
            </a:r>
            <a:r>
              <a:rPr lang="en-US" altLang="en-US" dirty="0" smtClean="0"/>
              <a:t> effort</a:t>
            </a:r>
          </a:p>
          <a:p>
            <a:pPr lvl="1"/>
            <a:r>
              <a:rPr lang="en-US" altLang="en-US" dirty="0" smtClean="0"/>
              <a:t>Various processes of data reduction/filtering to increase </a:t>
            </a:r>
            <a:r>
              <a:rPr lang="en-US" altLang="en-US" dirty="0" smtClean="0">
                <a:solidFill>
                  <a:srgbClr val="FF0000"/>
                </a:solidFill>
              </a:rPr>
              <a:t>efficiency</a:t>
            </a:r>
            <a:r>
              <a:rPr lang="en-US" altLang="en-US" dirty="0" smtClean="0"/>
              <a:t> of storage and analysis</a:t>
            </a:r>
          </a:p>
          <a:p>
            <a:r>
              <a:rPr lang="en-US" altLang="en-US" dirty="0" smtClean="0"/>
              <a:t>Future</a:t>
            </a:r>
          </a:p>
          <a:p>
            <a:pPr lvl="1"/>
            <a:r>
              <a:rPr lang="en-US" altLang="en-US" dirty="0"/>
              <a:t>Heading towards the </a:t>
            </a:r>
            <a:r>
              <a:rPr lang="en-US" altLang="en-US" dirty="0">
                <a:solidFill>
                  <a:srgbClr val="FF0000"/>
                </a:solidFill>
              </a:rPr>
              <a:t>Exabyte</a:t>
            </a:r>
            <a:r>
              <a:rPr lang="en-US" altLang="en-US" dirty="0"/>
              <a:t> scale!</a:t>
            </a:r>
          </a:p>
          <a:p>
            <a:pPr lvl="1"/>
            <a:r>
              <a:rPr lang="en-US" altLang="en-US" dirty="0" smtClean="0"/>
              <a:t>Challenges to </a:t>
            </a:r>
            <a:r>
              <a:rPr lang="en-US" altLang="en-US" dirty="0" smtClean="0">
                <a:solidFill>
                  <a:srgbClr val="FF0000"/>
                </a:solidFill>
              </a:rPr>
              <a:t>increase </a:t>
            </a:r>
            <a:r>
              <a:rPr lang="en-US" altLang="en-US" dirty="0" smtClean="0"/>
              <a:t>data rates, </a:t>
            </a:r>
            <a:r>
              <a:rPr lang="en-US" altLang="en-US" dirty="0" smtClean="0">
                <a:solidFill>
                  <a:srgbClr val="FF0000"/>
                </a:solidFill>
              </a:rPr>
              <a:t>storage</a:t>
            </a:r>
            <a:r>
              <a:rPr lang="en-US" altLang="en-US" dirty="0" smtClean="0"/>
              <a:t> size and </a:t>
            </a:r>
            <a:r>
              <a:rPr lang="en-US" altLang="en-US" dirty="0" smtClean="0">
                <a:solidFill>
                  <a:srgbClr val="FF0000"/>
                </a:solidFill>
              </a:rPr>
              <a:t>computing</a:t>
            </a:r>
            <a:r>
              <a:rPr lang="en-US" altLang="en-US" dirty="0" smtClean="0"/>
              <a:t> efficiency</a:t>
            </a:r>
            <a:endParaRPr lang="en-US" altLang="en-US" dirty="0"/>
          </a:p>
          <a:p>
            <a:pPr lvl="1"/>
            <a:endParaRPr lang="en-US" altLang="en-US" dirty="0"/>
          </a:p>
        </p:txBody>
      </p:sp>
    </p:spTree>
    <p:extLst>
      <p:ext uri="{BB962C8B-B14F-4D97-AF65-F5344CB8AC3E}">
        <p14:creationId xmlns:p14="http://schemas.microsoft.com/office/powerpoint/2010/main" val="2820882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About Me</a:t>
            </a:r>
            <a:endParaRPr lang="en-GB" dirty="0"/>
          </a:p>
        </p:txBody>
      </p:sp>
      <p:sp>
        <p:nvSpPr>
          <p:cNvPr id="6" name="Content Placeholder 5"/>
          <p:cNvSpPr>
            <a:spLocks noGrp="1"/>
          </p:cNvSpPr>
          <p:nvPr>
            <p:ph idx="1"/>
          </p:nvPr>
        </p:nvSpPr>
        <p:spPr/>
        <p:txBody>
          <a:bodyPr/>
          <a:lstStyle/>
          <a:p>
            <a:r>
              <a:rPr lang="en-US" dirty="0" smtClean="0"/>
              <a:t>Senior </a:t>
            </a:r>
            <a:r>
              <a:rPr lang="en-US" dirty="0" smtClean="0">
                <a:solidFill>
                  <a:srgbClr val="FF0000"/>
                </a:solidFill>
              </a:rPr>
              <a:t>DBA</a:t>
            </a:r>
            <a:r>
              <a:rPr lang="en-US" dirty="0" smtClean="0"/>
              <a:t> and team lead at </a:t>
            </a:r>
            <a:r>
              <a:rPr lang="en-US" dirty="0" smtClean="0">
                <a:solidFill>
                  <a:srgbClr val="FF0000"/>
                </a:solidFill>
              </a:rPr>
              <a:t>CERN</a:t>
            </a:r>
            <a:r>
              <a:rPr lang="en-US" dirty="0" smtClean="0"/>
              <a:t> IT </a:t>
            </a:r>
          </a:p>
          <a:p>
            <a:pPr lvl="1"/>
            <a:r>
              <a:rPr lang="en-US" dirty="0" smtClean="0"/>
              <a:t>Joined CERN in 2005</a:t>
            </a:r>
          </a:p>
          <a:p>
            <a:pPr lvl="1"/>
            <a:r>
              <a:rPr lang="en-US" dirty="0" smtClean="0"/>
              <a:t>Working with </a:t>
            </a:r>
            <a:r>
              <a:rPr lang="en-US" dirty="0"/>
              <a:t>Oracle </a:t>
            </a:r>
            <a:r>
              <a:rPr lang="en-US" dirty="0" smtClean="0"/>
              <a:t>RDBMS since 2000</a:t>
            </a:r>
            <a:endParaRPr lang="en-US" dirty="0"/>
          </a:p>
          <a:p>
            <a:r>
              <a:rPr lang="en-GB" dirty="0" smtClean="0"/>
              <a:t>Passionate </a:t>
            </a:r>
            <a:r>
              <a:rPr lang="en-GB" dirty="0"/>
              <a:t>to </a:t>
            </a:r>
            <a:r>
              <a:rPr lang="en-GB" dirty="0" smtClean="0"/>
              <a:t>learn and share knowledge, how to get most value from database technology</a:t>
            </a:r>
          </a:p>
          <a:p>
            <a:r>
              <a:rPr lang="en-GB" dirty="0" smtClean="0"/>
              <a:t>@</a:t>
            </a:r>
            <a:r>
              <a:rPr lang="en-GB" dirty="0" err="1" smtClean="0"/>
              <a:t>LucaCanaliDB</a:t>
            </a:r>
            <a:endParaRPr lang="en-GB" dirty="0" smtClean="0"/>
          </a:p>
        </p:txBody>
      </p:sp>
      <p:sp>
        <p:nvSpPr>
          <p:cNvPr id="4" name="Slide Number Placeholder 3"/>
          <p:cNvSpPr>
            <a:spLocks noGrp="1"/>
          </p:cNvSpPr>
          <p:nvPr>
            <p:ph type="sldNum" sz="quarter" idx="4"/>
          </p:nvPr>
        </p:nvSpPr>
        <p:spPr/>
        <p:txBody>
          <a:bodyPr/>
          <a:lstStyle/>
          <a:p>
            <a:fld id="{17918391-D411-FE40-AAD7-861AE5233E0E}" type="slidenum">
              <a:rPr lang="en-US" smtClean="0"/>
              <a:pPr/>
              <a:t>3</a:t>
            </a:fld>
            <a:endParaRPr lang="en-US" dirty="0"/>
          </a:p>
        </p:txBody>
      </p:sp>
      <p:pic>
        <p:nvPicPr>
          <p:cNvPr id="4098" name="Picture 2" descr="C:\Working_Set\Activities\blog\figures_flamegraph\flamegraph_SLOB_physicalio_filtered_edit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99" y="4229777"/>
            <a:ext cx="4048125" cy="23746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Working_Set\Activities\blog\figures_blog_entry_calibrate_io\SLOB_test_850_slaves_with_latency_ma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51" y="4199369"/>
            <a:ext cx="3676649" cy="240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1406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Outline</a:t>
            </a:r>
            <a:endParaRPr lang="en-GB" dirty="0"/>
          </a:p>
        </p:txBody>
      </p:sp>
      <p:sp>
        <p:nvSpPr>
          <p:cNvPr id="6" name="Content Placeholder 5"/>
          <p:cNvSpPr>
            <a:spLocks noGrp="1"/>
          </p:cNvSpPr>
          <p:nvPr>
            <p:ph idx="1"/>
          </p:nvPr>
        </p:nvSpPr>
        <p:spPr>
          <a:xfrm>
            <a:off x="0" y="1566229"/>
            <a:ext cx="6746658" cy="3809558"/>
          </a:xfrm>
        </p:spPr>
        <p:txBody>
          <a:bodyPr>
            <a:normAutofit/>
          </a:bodyPr>
          <a:lstStyle/>
          <a:p>
            <a:pPr>
              <a:lnSpc>
                <a:spcPct val="110000"/>
              </a:lnSpc>
            </a:pPr>
            <a:r>
              <a:rPr lang="en-US" sz="2800" dirty="0" smtClean="0">
                <a:solidFill>
                  <a:schemeClr val="accent2"/>
                </a:solidFill>
              </a:rPr>
              <a:t>Introduction to CERN</a:t>
            </a:r>
            <a:endParaRPr lang="en-US" sz="2800" dirty="0">
              <a:solidFill>
                <a:schemeClr val="accent2"/>
              </a:solidFill>
            </a:endParaRPr>
          </a:p>
          <a:p>
            <a:pPr>
              <a:lnSpc>
                <a:spcPct val="110000"/>
              </a:lnSpc>
            </a:pPr>
            <a:r>
              <a:rPr lang="en-US" sz="2800" dirty="0">
                <a:solidFill>
                  <a:schemeClr val="accent2"/>
                </a:solidFill>
              </a:rPr>
              <a:t>LHC Data Storage and Analysis</a:t>
            </a:r>
          </a:p>
          <a:p>
            <a:pPr>
              <a:lnSpc>
                <a:spcPct val="110000"/>
              </a:lnSpc>
            </a:pPr>
            <a:r>
              <a:rPr lang="en-US" sz="2800" dirty="0"/>
              <a:t>Oracle </a:t>
            </a:r>
            <a:r>
              <a:rPr lang="en-US" sz="2800" dirty="0" smtClean="0"/>
              <a:t>Databases at </a:t>
            </a:r>
            <a:r>
              <a:rPr lang="en-US" sz="2800" dirty="0"/>
              <a:t>CERN</a:t>
            </a:r>
          </a:p>
          <a:p>
            <a:pPr>
              <a:lnSpc>
                <a:spcPct val="110000"/>
              </a:lnSpc>
            </a:pPr>
            <a:r>
              <a:rPr lang="en-US" sz="2800" dirty="0"/>
              <a:t>ASM deep dive</a:t>
            </a:r>
          </a:p>
          <a:p>
            <a:pPr>
              <a:lnSpc>
                <a:spcPct val="110000"/>
              </a:lnSpc>
            </a:pPr>
            <a:r>
              <a:rPr lang="en-US" sz="2800" dirty="0">
                <a:solidFill>
                  <a:schemeClr val="accent2"/>
                </a:solidFill>
              </a:rPr>
              <a:t>Conclusions</a:t>
            </a:r>
          </a:p>
          <a:p>
            <a:endParaRPr lang="en-GB"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30</a:t>
            </a:fld>
            <a:endParaRPr lang="en-US" dirty="0"/>
          </a:p>
        </p:txBody>
      </p:sp>
    </p:spTree>
    <p:extLst>
      <p:ext uri="{BB962C8B-B14F-4D97-AF65-F5344CB8AC3E}">
        <p14:creationId xmlns:p14="http://schemas.microsoft.com/office/powerpoint/2010/main" val="3644268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17918391-D411-FE40-AAD7-861AE5233E0E}" type="slidenum">
              <a:rPr lang="en-US" smtClean="0"/>
              <a:pPr/>
              <a:t>31</a:t>
            </a:fld>
            <a:endParaRPr lang="en-US" dirty="0"/>
          </a:p>
        </p:txBody>
      </p:sp>
      <p:sp>
        <p:nvSpPr>
          <p:cNvPr id="7" name="Title 1"/>
          <p:cNvSpPr txBox="1">
            <a:spLocks/>
          </p:cNvSpPr>
          <p:nvPr/>
        </p:nvSpPr>
        <p:spPr>
          <a:xfrm>
            <a:off x="457200" y="233493"/>
            <a:ext cx="8226854" cy="940443"/>
          </a:xfrm>
          <a:prstGeom prst="rect">
            <a:avLst/>
          </a:prstGeom>
        </p:spPr>
        <p:txBody>
          <a:bodyPr vert="horz" lIns="45720" rIns="45720" anchor="ctr">
            <a:normAutofit fontScale="97500"/>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smtClean="0"/>
              <a:t>Oracle at CERN</a:t>
            </a:r>
            <a:endParaRPr lang="en-GB" dirty="0"/>
          </a:p>
        </p:txBody>
      </p:sp>
      <p:sp>
        <p:nvSpPr>
          <p:cNvPr id="8" name="Content Placeholder 3"/>
          <p:cNvSpPr txBox="1">
            <a:spLocks/>
          </p:cNvSpPr>
          <p:nvPr/>
        </p:nvSpPr>
        <p:spPr>
          <a:xfrm>
            <a:off x="457200" y="1325607"/>
            <a:ext cx="8226854" cy="4667421"/>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GB" dirty="0" smtClean="0"/>
              <a:t>Since 1982</a:t>
            </a:r>
          </a:p>
          <a:p>
            <a:pPr marL="36576" indent="0">
              <a:buNone/>
            </a:pPr>
            <a:r>
              <a:rPr lang="en-GB" dirty="0" smtClean="0"/>
              <a:t>(</a:t>
            </a:r>
            <a:r>
              <a:rPr lang="en-GB" i="1" dirty="0" smtClean="0"/>
              <a:t>accelerator </a:t>
            </a:r>
            <a:br>
              <a:rPr lang="en-GB" i="1" dirty="0" smtClean="0"/>
            </a:br>
            <a:r>
              <a:rPr lang="en-GB" i="1" dirty="0" smtClean="0"/>
              <a:t>controls</a:t>
            </a:r>
            <a:r>
              <a:rPr lang="en-GB" dirty="0" smtClean="0"/>
              <a:t>)</a:t>
            </a:r>
          </a:p>
          <a:p>
            <a:pPr marL="36576" indent="0">
              <a:buNone/>
            </a:pPr>
            <a:endParaRPr lang="en-GB" dirty="0"/>
          </a:p>
          <a:p>
            <a:pPr marL="36576" indent="0">
              <a:buNone/>
            </a:pPr>
            <a:r>
              <a:rPr lang="en-GB" dirty="0" smtClean="0"/>
              <a:t>More recent:</a:t>
            </a:r>
          </a:p>
          <a:p>
            <a:pPr marL="36576" indent="0">
              <a:buNone/>
            </a:pPr>
            <a:r>
              <a:rPr lang="en-GB" dirty="0" smtClean="0"/>
              <a:t>use for Physics</a:t>
            </a:r>
          </a:p>
          <a:p>
            <a:pPr marL="36576" indent="0">
              <a:buNone/>
            </a:pPr>
            <a:endParaRPr lang="en-GB" dirty="0" smtClean="0"/>
          </a:p>
        </p:txBody>
      </p:sp>
      <p:pic>
        <p:nvPicPr>
          <p:cNvPr id="9" name="Picture 8" descr="01-manua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0551" y="1325607"/>
            <a:ext cx="5703449" cy="4841187"/>
          </a:xfrm>
          <a:prstGeom prst="rect">
            <a:avLst/>
          </a:prstGeom>
        </p:spPr>
      </p:pic>
      <p:sp>
        <p:nvSpPr>
          <p:cNvPr id="10" name="Content Placeholder 3"/>
          <p:cNvSpPr txBox="1">
            <a:spLocks/>
          </p:cNvSpPr>
          <p:nvPr/>
        </p:nvSpPr>
        <p:spPr>
          <a:xfrm>
            <a:off x="6596743" y="5922100"/>
            <a:ext cx="2374002" cy="456387"/>
          </a:xfrm>
          <a:prstGeom prst="rect">
            <a:avLst/>
          </a:prstGeom>
        </p:spPr>
        <p:txBody>
          <a:bodyPr vert="horz">
            <a:normAutofit/>
          </a:bodyPr>
          <a:lst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Font typeface="Arial"/>
              <a:buNone/>
            </a:pPr>
            <a:r>
              <a:rPr lang="fr-FR" sz="1000" i="1" dirty="0" smtClean="0"/>
              <a:t>Source: N. Segura Chinchilla, CERN</a:t>
            </a:r>
          </a:p>
        </p:txBody>
      </p:sp>
    </p:spTree>
    <p:extLst>
      <p:ext uri="{BB962C8B-B14F-4D97-AF65-F5344CB8AC3E}">
        <p14:creationId xmlns:p14="http://schemas.microsoft.com/office/powerpoint/2010/main" val="23377666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71" y="157642"/>
            <a:ext cx="8827129" cy="940443"/>
          </a:xfrm>
        </p:spPr>
        <p:txBody>
          <a:bodyPr>
            <a:normAutofit/>
          </a:bodyPr>
          <a:lstStyle/>
          <a:p>
            <a:r>
              <a:rPr lang="en-US" dirty="0" smtClean="0"/>
              <a:t>CERN’s</a:t>
            </a:r>
            <a:r>
              <a:rPr lang="pl-PL" dirty="0" smtClean="0"/>
              <a:t> Databases</a:t>
            </a:r>
            <a:endParaRPr lang="en-GB" dirty="0"/>
          </a:p>
        </p:txBody>
      </p:sp>
      <p:sp>
        <p:nvSpPr>
          <p:cNvPr id="3" name="Content Placeholder 2"/>
          <p:cNvSpPr>
            <a:spLocks noGrp="1"/>
          </p:cNvSpPr>
          <p:nvPr>
            <p:ph idx="1"/>
          </p:nvPr>
        </p:nvSpPr>
        <p:spPr>
          <a:xfrm>
            <a:off x="162961" y="1408036"/>
            <a:ext cx="8827129" cy="4888872"/>
          </a:xfrm>
        </p:spPr>
        <p:txBody>
          <a:bodyPr>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olidFill>
                  <a:srgbClr val="FF0000"/>
                </a:solidFill>
                <a:ea typeface="DejaVu Sans" charset="0"/>
                <a:cs typeface="DejaVu Sans" charset="0"/>
              </a:rPr>
              <a:t>~</a:t>
            </a:r>
            <a:r>
              <a:rPr lang="en-US" sz="2400" dirty="0" smtClean="0">
                <a:solidFill>
                  <a:srgbClr val="FF0000"/>
                </a:solidFill>
                <a:ea typeface="DejaVu Sans" charset="0"/>
                <a:cs typeface="DejaVu Sans" charset="0"/>
              </a:rPr>
              <a:t>100</a:t>
            </a:r>
            <a:r>
              <a:rPr lang="en-US" sz="2400" dirty="0" smtClean="0">
                <a:solidFill>
                  <a:srgbClr val="0055A0"/>
                </a:solidFill>
                <a:ea typeface="DejaVu Sans" charset="0"/>
                <a:cs typeface="DejaVu Sans" charset="0"/>
              </a:rPr>
              <a:t> </a:t>
            </a:r>
            <a:r>
              <a:rPr lang="en-US" sz="2400" dirty="0">
                <a:solidFill>
                  <a:srgbClr val="0055A0"/>
                </a:solidFill>
                <a:ea typeface="DejaVu Sans" charset="0"/>
                <a:cs typeface="DejaVu Sans" charset="0"/>
              </a:rPr>
              <a:t>Oracle databases, most of them RAC</a:t>
            </a:r>
            <a:endParaRPr lang="en-US" sz="2400" dirty="0" smtClean="0">
              <a:solidFill>
                <a:srgbClr val="0055A0"/>
              </a:solidFill>
              <a:ea typeface="DejaVu Sans" charset="0"/>
              <a:cs typeface="DejaVu Sans" charset="0"/>
            </a:endParaRP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srgbClr val="0055A0"/>
                </a:solidFill>
                <a:ea typeface="DejaVu Sans" charset="0"/>
                <a:cs typeface="DejaVu Sans" charset="0"/>
              </a:rPr>
              <a:t>Mostly </a:t>
            </a:r>
            <a:r>
              <a:rPr lang="en-US" sz="2000" dirty="0">
                <a:solidFill>
                  <a:srgbClr val="FF0000"/>
                </a:solidFill>
                <a:ea typeface="DejaVu Sans" charset="0"/>
                <a:cs typeface="DejaVu Sans" charset="0"/>
              </a:rPr>
              <a:t>NAS</a:t>
            </a:r>
            <a:r>
              <a:rPr lang="en-US" sz="2000" dirty="0">
                <a:solidFill>
                  <a:srgbClr val="0055A0"/>
                </a:solidFill>
                <a:ea typeface="DejaVu Sans" charset="0"/>
                <a:cs typeface="DejaVu Sans" charset="0"/>
              </a:rPr>
              <a:t> storage plus some </a:t>
            </a:r>
            <a:r>
              <a:rPr lang="en-US" sz="2000" dirty="0">
                <a:solidFill>
                  <a:srgbClr val="FF0000"/>
                </a:solidFill>
                <a:ea typeface="DejaVu Sans" charset="0"/>
                <a:cs typeface="DejaVu Sans" charset="0"/>
              </a:rPr>
              <a:t>SAN</a:t>
            </a:r>
            <a:r>
              <a:rPr lang="en-US" sz="2000" dirty="0">
                <a:solidFill>
                  <a:srgbClr val="0055A0"/>
                </a:solidFill>
                <a:ea typeface="DejaVu Sans" charset="0"/>
                <a:cs typeface="DejaVu Sans" charset="0"/>
              </a:rPr>
              <a:t> with ASM</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smtClean="0">
                <a:solidFill>
                  <a:srgbClr val="FF0000"/>
                </a:solidFill>
                <a:ea typeface="DejaVu Sans" charset="0"/>
                <a:cs typeface="DejaVu Sans" charset="0"/>
              </a:rPr>
              <a:t>~500 </a:t>
            </a:r>
            <a:r>
              <a:rPr lang="en-US" sz="2000" dirty="0">
                <a:solidFill>
                  <a:srgbClr val="FF0000"/>
                </a:solidFill>
                <a:ea typeface="DejaVu Sans" charset="0"/>
                <a:cs typeface="DejaVu Sans" charset="0"/>
              </a:rPr>
              <a:t>TB </a:t>
            </a:r>
            <a:r>
              <a:rPr lang="en-US" sz="2000" dirty="0">
                <a:solidFill>
                  <a:schemeClr val="tx2"/>
                </a:solidFill>
                <a:ea typeface="DejaVu Sans" charset="0"/>
                <a:cs typeface="DejaVu Sans" charset="0"/>
              </a:rPr>
              <a:t>of </a:t>
            </a:r>
            <a:r>
              <a:rPr lang="en-US" sz="2000" dirty="0" smtClean="0">
                <a:solidFill>
                  <a:schemeClr val="tx2"/>
                </a:solidFill>
                <a:ea typeface="DejaVu Sans" charset="0"/>
                <a:cs typeface="DejaVu Sans" charset="0"/>
              </a:rPr>
              <a:t>data files </a:t>
            </a:r>
            <a:r>
              <a:rPr lang="en-US" sz="2000" dirty="0">
                <a:solidFill>
                  <a:schemeClr val="tx2"/>
                </a:solidFill>
                <a:ea typeface="DejaVu Sans" charset="0"/>
                <a:cs typeface="DejaVu Sans" charset="0"/>
              </a:rPr>
              <a:t>for production DBs in total</a:t>
            </a:r>
          </a:p>
          <a:p>
            <a:pPr marL="36576" inden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pl-PL" sz="2400" dirty="0" smtClean="0">
              <a:solidFill>
                <a:schemeClr val="tx2"/>
              </a:solidFill>
              <a:ea typeface="DejaVu Sans" charset="0"/>
              <a:cs typeface="DejaVu Sans" charset="0"/>
            </a:endParaRP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smtClean="0">
                <a:solidFill>
                  <a:schemeClr val="tx2"/>
                </a:solidFill>
                <a:ea typeface="DejaVu Sans" charset="0"/>
                <a:cs typeface="DejaVu Sans" charset="0"/>
              </a:rPr>
              <a:t>Examples</a:t>
            </a:r>
            <a:r>
              <a:rPr lang="pl-PL" sz="2400" dirty="0" smtClean="0">
                <a:solidFill>
                  <a:schemeClr val="tx2"/>
                </a:solidFill>
                <a:ea typeface="DejaVu Sans" charset="0"/>
                <a:cs typeface="DejaVu Sans" charset="0"/>
              </a:rPr>
              <a:t> </a:t>
            </a:r>
            <a:r>
              <a:rPr lang="pl-PL" sz="2400" dirty="0">
                <a:solidFill>
                  <a:schemeClr val="tx2"/>
                </a:solidFill>
                <a:ea typeface="DejaVu Sans" charset="0"/>
                <a:cs typeface="DejaVu Sans" charset="0"/>
              </a:rPr>
              <a:t>of critical production DBs:</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pl-PL" sz="2000" dirty="0">
                <a:solidFill>
                  <a:schemeClr val="tx2"/>
                </a:solidFill>
                <a:ea typeface="DejaVu Sans" charset="0"/>
                <a:cs typeface="DejaVu Sans" charset="0"/>
              </a:rPr>
              <a:t>LHC logging database </a:t>
            </a:r>
            <a:r>
              <a:rPr lang="pl-PL" sz="2000" dirty="0" smtClean="0">
                <a:solidFill>
                  <a:srgbClr val="FF0000"/>
                </a:solidFill>
                <a:ea typeface="DejaVu Sans" charset="0"/>
                <a:cs typeface="DejaVu Sans" charset="0"/>
              </a:rPr>
              <a:t>~</a:t>
            </a:r>
            <a:r>
              <a:rPr lang="en-GB" sz="2000" dirty="0" smtClean="0">
                <a:solidFill>
                  <a:srgbClr val="FF0000"/>
                </a:solidFill>
                <a:ea typeface="DejaVu Sans" charset="0"/>
                <a:cs typeface="DejaVu Sans" charset="0"/>
              </a:rPr>
              <a:t>170</a:t>
            </a:r>
            <a:r>
              <a:rPr lang="pl-PL" sz="2000" dirty="0" smtClean="0">
                <a:solidFill>
                  <a:srgbClr val="FF0000"/>
                </a:solidFill>
                <a:ea typeface="DejaVu Sans" charset="0"/>
                <a:cs typeface="DejaVu Sans" charset="0"/>
              </a:rPr>
              <a:t> </a:t>
            </a:r>
            <a:r>
              <a:rPr lang="pl-PL" sz="2000" dirty="0">
                <a:solidFill>
                  <a:srgbClr val="FF0000"/>
                </a:solidFill>
                <a:ea typeface="DejaVu Sans" charset="0"/>
                <a:cs typeface="DejaVu Sans" charset="0"/>
              </a:rPr>
              <a:t>TB</a:t>
            </a:r>
            <a:r>
              <a:rPr lang="pl-PL" sz="2000" dirty="0">
                <a:solidFill>
                  <a:schemeClr val="tx2"/>
                </a:solidFill>
                <a:ea typeface="DejaVu Sans" charset="0"/>
                <a:cs typeface="DejaVu Sans" charset="0"/>
              </a:rPr>
              <a:t>, expected growth up to </a:t>
            </a:r>
            <a:r>
              <a:rPr lang="en-US" sz="2000" dirty="0" smtClean="0">
                <a:solidFill>
                  <a:srgbClr val="FF0000"/>
                </a:solidFill>
                <a:ea typeface="DejaVu Sans" charset="0"/>
                <a:cs typeface="DejaVu Sans" charset="0"/>
              </a:rPr>
              <a:t>~</a:t>
            </a:r>
            <a:r>
              <a:rPr lang="pl-PL" sz="2000" dirty="0" smtClean="0">
                <a:solidFill>
                  <a:srgbClr val="FF0000"/>
                </a:solidFill>
                <a:ea typeface="DejaVu Sans" charset="0"/>
                <a:cs typeface="DejaVu Sans" charset="0"/>
              </a:rPr>
              <a:t>70 </a:t>
            </a:r>
            <a:r>
              <a:rPr lang="pl-PL" sz="2000" dirty="0">
                <a:solidFill>
                  <a:srgbClr val="FF0000"/>
                </a:solidFill>
                <a:ea typeface="DejaVu Sans" charset="0"/>
                <a:cs typeface="DejaVu Sans" charset="0"/>
              </a:rPr>
              <a:t>TB / year</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pl-PL" sz="2000" dirty="0" smtClean="0">
                <a:solidFill>
                  <a:schemeClr val="tx2"/>
                </a:solidFill>
                <a:ea typeface="DejaVu Sans" charset="0"/>
                <a:cs typeface="DejaVu Sans" charset="0"/>
              </a:rPr>
              <a:t>13 </a:t>
            </a:r>
            <a:r>
              <a:rPr lang="en-GB" sz="2000" dirty="0" smtClean="0">
                <a:solidFill>
                  <a:schemeClr val="tx2"/>
                </a:solidFill>
                <a:ea typeface="DejaVu Sans" charset="0"/>
                <a:cs typeface="DejaVu Sans" charset="0"/>
              </a:rPr>
              <a:t>p</a:t>
            </a:r>
            <a:r>
              <a:rPr lang="pl-PL" sz="2000" dirty="0" smtClean="0">
                <a:solidFill>
                  <a:schemeClr val="tx2"/>
                </a:solidFill>
                <a:ea typeface="DejaVu Sans" charset="0"/>
                <a:cs typeface="DejaVu Sans" charset="0"/>
              </a:rPr>
              <a:t>roduction </a:t>
            </a:r>
            <a:r>
              <a:rPr lang="pl-PL" sz="2000" dirty="0">
                <a:solidFill>
                  <a:schemeClr val="tx2"/>
                </a:solidFill>
                <a:ea typeface="DejaVu Sans" charset="0"/>
                <a:cs typeface="DejaVu Sans" charset="0"/>
              </a:rPr>
              <a:t>experiments’ databases ~</a:t>
            </a:r>
            <a:r>
              <a:rPr lang="pl-PL" sz="2000" dirty="0" smtClean="0">
                <a:solidFill>
                  <a:schemeClr val="tx2"/>
                </a:solidFill>
                <a:ea typeface="DejaVu Sans" charset="0"/>
                <a:cs typeface="DejaVu Sans" charset="0"/>
              </a:rPr>
              <a:t>1</a:t>
            </a:r>
            <a:r>
              <a:rPr lang="en-US" sz="2000" dirty="0" smtClean="0">
                <a:solidFill>
                  <a:schemeClr val="tx2"/>
                </a:solidFill>
                <a:ea typeface="DejaVu Sans" charset="0"/>
                <a:cs typeface="DejaVu Sans" charset="0"/>
              </a:rPr>
              <a:t>0-20</a:t>
            </a:r>
            <a:r>
              <a:rPr lang="pl-PL" sz="2000" dirty="0" smtClean="0">
                <a:solidFill>
                  <a:schemeClr val="tx2"/>
                </a:solidFill>
                <a:ea typeface="DejaVu Sans" charset="0"/>
                <a:cs typeface="DejaVu Sans" charset="0"/>
              </a:rPr>
              <a:t> </a:t>
            </a:r>
            <a:r>
              <a:rPr lang="pl-PL" sz="2000" dirty="0">
                <a:solidFill>
                  <a:schemeClr val="tx2"/>
                </a:solidFill>
                <a:ea typeface="DejaVu Sans" charset="0"/>
                <a:cs typeface="DejaVu Sans" charset="0"/>
              </a:rPr>
              <a:t>TB in </a:t>
            </a:r>
            <a:r>
              <a:rPr lang="en-GB" sz="2000" dirty="0" smtClean="0">
                <a:solidFill>
                  <a:schemeClr val="tx2"/>
                </a:solidFill>
                <a:ea typeface="DejaVu Sans" charset="0"/>
                <a:cs typeface="DejaVu Sans" charset="0"/>
              </a:rPr>
              <a:t>each</a:t>
            </a:r>
            <a:endParaRPr lang="en-GB" sz="1800" dirty="0">
              <a:solidFill>
                <a:schemeClr val="tx2"/>
              </a:solidFill>
              <a:ea typeface="DejaVu Sans" charset="0"/>
              <a:cs typeface="DejaVu Sans" charset="0"/>
            </a:endParaRP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chemeClr val="tx2"/>
                </a:solidFill>
                <a:ea typeface="DejaVu Sans" charset="0"/>
                <a:cs typeface="DejaVu Sans" charset="0"/>
              </a:rPr>
              <a:t>Read-only copies (Active Data Guard</a:t>
            </a:r>
            <a:r>
              <a:rPr lang="en-GB" sz="2000" dirty="0" smtClean="0">
                <a:solidFill>
                  <a:schemeClr val="tx2"/>
                </a:solidFill>
                <a:ea typeface="DejaVu Sans" charset="0"/>
                <a:cs typeface="DejaVu Sans" charset="0"/>
              </a:rPr>
              <a:t>)</a:t>
            </a:r>
            <a:endParaRPr lang="en-US" sz="2400" dirty="0" smtClean="0">
              <a:solidFill>
                <a:schemeClr val="tx2"/>
              </a:solidFill>
              <a:ea typeface="DejaVu Sans" charset="0"/>
              <a:cs typeface="DejaVu Sans" charset="0"/>
            </a:endParaRPr>
          </a:p>
        </p:txBody>
      </p:sp>
      <p:pic>
        <p:nvPicPr>
          <p:cNvPr id="16" name="Picture 2" descr="C:\mblaszcz private\PRESENTATIONS MAIN\aaa UKOUG 2013\pics\Picture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13950" y="531960"/>
            <a:ext cx="1314921" cy="12517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mblaszcz private\PRESENTATIONS MAIN\aaa UKOUG 2013\pics\Picture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44415" y="788134"/>
            <a:ext cx="1314921" cy="12517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mblaszcz private\PRESENTATIONS MAIN\aaa UKOUG 2013\pics\Picture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43392" y="1053115"/>
            <a:ext cx="1314921" cy="12517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mblaszcz private\PRESENTATIONS MAIN\aaa UKOUG 2013\pics\Picture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22216" y="1315755"/>
            <a:ext cx="1314921" cy="1251724"/>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
          <p:cNvSpPr>
            <a:spLocks noGrp="1"/>
          </p:cNvSpPr>
          <p:nvPr>
            <p:ph type="sldNum" sz="quarter" idx="4"/>
          </p:nvPr>
        </p:nvSpPr>
        <p:spPr>
          <a:xfrm>
            <a:off x="8185376" y="6356350"/>
            <a:ext cx="501424" cy="365125"/>
          </a:xfrm>
        </p:spPr>
        <p:txBody>
          <a:bodyPr/>
          <a:lstStyle/>
          <a:p>
            <a:fld id="{17918391-D411-FE40-AAD7-861AE5233E0E}" type="slidenum">
              <a:rPr lang="en-US" smtClean="0"/>
              <a:pPr/>
              <a:t>32</a:t>
            </a:fld>
            <a:endParaRPr lang="en-US" dirty="0"/>
          </a:p>
        </p:txBody>
      </p:sp>
    </p:spTree>
    <p:extLst>
      <p:ext uri="{BB962C8B-B14F-4D97-AF65-F5344CB8AC3E}">
        <p14:creationId xmlns:p14="http://schemas.microsoft.com/office/powerpoint/2010/main" val="29324132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91901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dirty="0" smtClean="0"/>
              <a:t>ASM and Our Experience</a:t>
            </a:r>
            <a:endParaRPr lang="en-US" altLang="en-US" dirty="0"/>
          </a:p>
        </p:txBody>
      </p:sp>
      <p:sp>
        <p:nvSpPr>
          <p:cNvPr id="8195" name="Rectangle 3"/>
          <p:cNvSpPr>
            <a:spLocks noGrp="1" noChangeArrowheads="1"/>
          </p:cNvSpPr>
          <p:nvPr>
            <p:ph type="body" idx="1"/>
          </p:nvPr>
        </p:nvSpPr>
        <p:spPr/>
        <p:txBody>
          <a:bodyPr>
            <a:normAutofit/>
          </a:bodyPr>
          <a:lstStyle/>
          <a:p>
            <a:r>
              <a:rPr lang="en-US" altLang="en-US" dirty="0" smtClean="0"/>
              <a:t>Used </a:t>
            </a:r>
            <a:r>
              <a:rPr lang="en-US" altLang="en-US" dirty="0"/>
              <a:t>to build </a:t>
            </a:r>
            <a:r>
              <a:rPr lang="en-US" altLang="en-US" dirty="0">
                <a:solidFill>
                  <a:srgbClr val="FF0000"/>
                </a:solidFill>
              </a:rPr>
              <a:t>RAC</a:t>
            </a:r>
            <a:r>
              <a:rPr lang="en-US" altLang="en-US" dirty="0"/>
              <a:t> on commodity </a:t>
            </a:r>
            <a:r>
              <a:rPr lang="en-US" altLang="en-US" dirty="0" smtClean="0"/>
              <a:t>HW</a:t>
            </a:r>
          </a:p>
          <a:p>
            <a:pPr lvl="1"/>
            <a:r>
              <a:rPr lang="en-US" altLang="en-US" dirty="0"/>
              <a:t>Normal redundancy (scale out)</a:t>
            </a:r>
          </a:p>
          <a:p>
            <a:pPr lvl="1"/>
            <a:r>
              <a:rPr lang="en-US" altLang="en-US" dirty="0" smtClean="0"/>
              <a:t>Goals </a:t>
            </a:r>
            <a:r>
              <a:rPr lang="en-US" altLang="en-US" dirty="0"/>
              <a:t>of increasing performance and reducing cost</a:t>
            </a:r>
          </a:p>
          <a:p>
            <a:pPr lvl="1"/>
            <a:r>
              <a:rPr lang="en-US" altLang="en-US" dirty="0" smtClean="0">
                <a:solidFill>
                  <a:srgbClr val="FF0000"/>
                </a:solidFill>
              </a:rPr>
              <a:t>Commodity</a:t>
            </a:r>
            <a:r>
              <a:rPr lang="en-US" altLang="en-US" dirty="0" smtClean="0"/>
              <a:t> HW -&gt; ASM is the cluster </a:t>
            </a:r>
            <a:r>
              <a:rPr lang="en-US" altLang="en-US" dirty="0" err="1" smtClean="0"/>
              <a:t>filesystem</a:t>
            </a:r>
            <a:endParaRPr lang="en-US" altLang="en-US" dirty="0"/>
          </a:p>
          <a:p>
            <a:endParaRPr lang="en-US" altLang="en-US" dirty="0" smtClean="0"/>
          </a:p>
          <a:p>
            <a:r>
              <a:rPr lang="en-US" altLang="en-US" dirty="0" smtClean="0"/>
              <a:t>Why investigating the internals?</a:t>
            </a:r>
          </a:p>
          <a:p>
            <a:pPr lvl="1"/>
            <a:r>
              <a:rPr lang="en-US" altLang="en-US" dirty="0" smtClean="0"/>
              <a:t>New technology, at the time we started (10gR1)</a:t>
            </a:r>
          </a:p>
          <a:p>
            <a:pPr lvl="2"/>
            <a:r>
              <a:rPr lang="en-US" altLang="en-US" dirty="0" smtClean="0"/>
              <a:t>understand the stability and performance</a:t>
            </a:r>
          </a:p>
          <a:p>
            <a:pPr lvl="2"/>
            <a:r>
              <a:rPr lang="en-US" altLang="en-US" dirty="0" smtClean="0"/>
              <a:t>Result: white paper on ASM internals studies in 2006</a:t>
            </a:r>
          </a:p>
          <a:p>
            <a:pPr lvl="1"/>
            <a:endParaRPr lang="en-US" altLang="en-US" dirty="0" smtClean="0"/>
          </a:p>
          <a:p>
            <a:pPr lvl="1"/>
            <a:endParaRPr lang="en-US" altLang="en-US" dirty="0"/>
          </a:p>
          <a:p>
            <a:pPr lvl="2">
              <a:buFontTx/>
              <a:buNone/>
            </a:pPr>
            <a:endParaRPr lang="en-US" altLang="en-US" dirty="0"/>
          </a:p>
        </p:txBody>
      </p:sp>
    </p:spTree>
    <p:extLst>
      <p:ext uri="{BB962C8B-B14F-4D97-AF65-F5344CB8AC3E}">
        <p14:creationId xmlns:p14="http://schemas.microsoft.com/office/powerpoint/2010/main" val="316673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ooter Placeholder 3"/>
          <p:cNvSpPr>
            <a:spLocks noGrp="1"/>
          </p:cNvSpPr>
          <p:nvPr>
            <p:ph type="ftr" sz="quarter" idx="4294967295"/>
          </p:nvPr>
        </p:nvSpPr>
        <p:spPr>
          <a:xfrm>
            <a:off x="1835780" y="6467475"/>
            <a:ext cx="6477000" cy="457200"/>
          </a:xfrm>
          <a:prstGeom prst="rect">
            <a:avLst/>
          </a:prstGeom>
        </p:spPr>
        <p:txBody>
          <a:bodyPr/>
          <a:lstStyle/>
          <a:p>
            <a:r>
              <a:rPr lang="en-US" altLang="en-US" dirty="0" smtClean="0"/>
              <a:t>From: Inside </a:t>
            </a:r>
            <a:r>
              <a:rPr lang="en-US" altLang="en-US" dirty="0"/>
              <a:t>Oracle ASM, UKOUG Dec </a:t>
            </a:r>
            <a:r>
              <a:rPr lang="en-US" altLang="en-US" dirty="0" smtClean="0"/>
              <a:t>2007</a:t>
            </a:r>
            <a:endParaRPr lang="en-US" altLang="en-US" dirty="0"/>
          </a:p>
        </p:txBody>
      </p:sp>
      <p:sp>
        <p:nvSpPr>
          <p:cNvPr id="28674" name="Rectangle 2"/>
          <p:cNvSpPr>
            <a:spLocks noGrp="1" noChangeArrowheads="1"/>
          </p:cNvSpPr>
          <p:nvPr>
            <p:ph type="title"/>
          </p:nvPr>
        </p:nvSpPr>
        <p:spPr/>
        <p:txBody>
          <a:bodyPr/>
          <a:lstStyle/>
          <a:p>
            <a:r>
              <a:rPr lang="en-US" altLang="en-US" sz="2800"/>
              <a:t>ASM for a Clustered Architecture</a:t>
            </a:r>
          </a:p>
        </p:txBody>
      </p:sp>
      <p:sp>
        <p:nvSpPr>
          <p:cNvPr id="28675" name="Rectangle 3"/>
          <p:cNvSpPr>
            <a:spLocks noGrp="1" noChangeArrowheads="1"/>
          </p:cNvSpPr>
          <p:nvPr>
            <p:ph type="body" idx="1"/>
          </p:nvPr>
        </p:nvSpPr>
        <p:spPr/>
        <p:txBody>
          <a:bodyPr/>
          <a:lstStyle/>
          <a:p>
            <a:pPr lvl="2">
              <a:buFontTx/>
              <a:buNone/>
            </a:pPr>
            <a:endParaRPr lang="en-US" altLang="en-US" dirty="0"/>
          </a:p>
          <a:p>
            <a:pPr lvl="1"/>
            <a:endParaRPr lang="en-US" altLang="en-US" dirty="0"/>
          </a:p>
          <a:p>
            <a:pPr lvl="1"/>
            <a:endParaRPr lang="en-US" altLang="en-US" dirty="0"/>
          </a:p>
          <a:p>
            <a:endParaRPr lang="en-US" altLang="en-US" dirty="0"/>
          </a:p>
        </p:txBody>
      </p:sp>
      <p:sp>
        <p:nvSpPr>
          <p:cNvPr id="28676" name="Rectangle 4"/>
          <p:cNvSpPr>
            <a:spLocks noChangeArrowheads="1"/>
          </p:cNvSpPr>
          <p:nvPr/>
        </p:nvSpPr>
        <p:spPr bwMode="auto">
          <a:xfrm>
            <a:off x="461963" y="1060339"/>
            <a:ext cx="7920037" cy="462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rgbClr val="006600"/>
              </a:buClr>
              <a:buChar char="•"/>
              <a:defRPr sz="2800">
                <a:solidFill>
                  <a:schemeClr val="tx1"/>
                </a:solidFill>
                <a:latin typeface="Arial" charset="0"/>
              </a:defRPr>
            </a:lvl1pPr>
            <a:lvl2pPr marL="742950" indent="-285750">
              <a:spcBef>
                <a:spcPct val="20000"/>
              </a:spcBef>
              <a:buClr>
                <a:schemeClr val="accent2"/>
              </a:buClr>
              <a:buFont typeface="Arial" charset="0"/>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r>
              <a:rPr lang="en-US" altLang="en-US" dirty="0"/>
              <a:t>Oracle architecture of redundant low-cost components</a:t>
            </a:r>
          </a:p>
          <a:p>
            <a:pPr>
              <a:buFontTx/>
              <a:buNone/>
            </a:pPr>
            <a:endParaRPr lang="en-US" altLang="en-US" sz="2000" dirty="0"/>
          </a:p>
        </p:txBody>
      </p:sp>
      <p:grpSp>
        <p:nvGrpSpPr>
          <p:cNvPr id="28711" name="Group 39"/>
          <p:cNvGrpSpPr>
            <a:grpSpLocks/>
          </p:cNvGrpSpPr>
          <p:nvPr/>
        </p:nvGrpSpPr>
        <p:grpSpPr bwMode="auto">
          <a:xfrm>
            <a:off x="974884" y="2411302"/>
            <a:ext cx="7924800" cy="3276600"/>
            <a:chOff x="385" y="1706"/>
            <a:chExt cx="5125" cy="1939"/>
          </a:xfrm>
        </p:grpSpPr>
        <p:grpSp>
          <p:nvGrpSpPr>
            <p:cNvPr id="28712" name="Group 40"/>
            <p:cNvGrpSpPr>
              <a:grpSpLocks/>
            </p:cNvGrpSpPr>
            <p:nvPr/>
          </p:nvGrpSpPr>
          <p:grpSpPr bwMode="auto">
            <a:xfrm>
              <a:off x="385" y="1706"/>
              <a:ext cx="2256" cy="1920"/>
              <a:chOff x="383" y="1536"/>
              <a:chExt cx="2256" cy="1920"/>
            </a:xfrm>
          </p:grpSpPr>
          <p:pic>
            <p:nvPicPr>
              <p:cNvPr id="28713"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 y="1536"/>
                <a:ext cx="384" cy="572"/>
              </a:xfrm>
              <a:prstGeom prst="rect">
                <a:avLst/>
              </a:prstGeom>
              <a:noFill/>
              <a:extLst>
                <a:ext uri="{909E8E84-426E-40DD-AFC4-6F175D3DCCD1}">
                  <a14:hiddenFill xmlns:a14="http://schemas.microsoft.com/office/drawing/2010/main">
                    <a:solidFill>
                      <a:srgbClr val="FFFFFF"/>
                    </a:solidFill>
                  </a14:hiddenFill>
                </a:ext>
              </a:extLst>
            </p:spPr>
          </p:pic>
          <p:pic>
            <p:nvPicPr>
              <p:cNvPr id="28714"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 y="1536"/>
                <a:ext cx="385" cy="572"/>
              </a:xfrm>
              <a:prstGeom prst="rect">
                <a:avLst/>
              </a:prstGeom>
              <a:noFill/>
              <a:extLst>
                <a:ext uri="{909E8E84-426E-40DD-AFC4-6F175D3DCCD1}">
                  <a14:hiddenFill xmlns:a14="http://schemas.microsoft.com/office/drawing/2010/main">
                    <a:solidFill>
                      <a:srgbClr val="FFFFFF"/>
                    </a:solidFill>
                  </a14:hiddenFill>
                </a:ext>
              </a:extLst>
            </p:spPr>
          </p:pic>
          <p:pic>
            <p:nvPicPr>
              <p:cNvPr id="28715" name="Picture 4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 y="2474"/>
                <a:ext cx="517" cy="1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716" name="Picture 4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 y="2474"/>
                <a:ext cx="517" cy="1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717" name="Line 45"/>
              <p:cNvSpPr>
                <a:spLocks noChangeShapeType="1"/>
              </p:cNvSpPr>
              <p:nvPr/>
            </p:nvSpPr>
            <p:spPr bwMode="auto">
              <a:xfrm>
                <a:off x="383" y="2330"/>
                <a:ext cx="2256" cy="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18" name="Line 46"/>
              <p:cNvSpPr>
                <a:spLocks noChangeShapeType="1"/>
              </p:cNvSpPr>
              <p:nvPr/>
            </p:nvSpPr>
            <p:spPr bwMode="auto">
              <a:xfrm>
                <a:off x="1074" y="2113"/>
                <a:ext cx="0" cy="217"/>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19" name="Line 47"/>
              <p:cNvSpPr>
                <a:spLocks noChangeShapeType="1"/>
              </p:cNvSpPr>
              <p:nvPr/>
            </p:nvSpPr>
            <p:spPr bwMode="auto">
              <a:xfrm>
                <a:off x="1764" y="2113"/>
                <a:ext cx="1" cy="217"/>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20" name="Line 48"/>
              <p:cNvSpPr>
                <a:spLocks noChangeShapeType="1"/>
              </p:cNvSpPr>
              <p:nvPr/>
            </p:nvSpPr>
            <p:spPr bwMode="auto">
              <a:xfrm>
                <a:off x="1948" y="2330"/>
                <a:ext cx="1" cy="144"/>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21" name="Line 49"/>
              <p:cNvSpPr>
                <a:spLocks noChangeShapeType="1"/>
              </p:cNvSpPr>
              <p:nvPr/>
            </p:nvSpPr>
            <p:spPr bwMode="auto">
              <a:xfrm>
                <a:off x="1027" y="2330"/>
                <a:ext cx="1" cy="144"/>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22" name="Line 50"/>
              <p:cNvSpPr>
                <a:spLocks noChangeShapeType="1"/>
              </p:cNvSpPr>
              <p:nvPr/>
            </p:nvSpPr>
            <p:spPr bwMode="auto">
              <a:xfrm>
                <a:off x="383" y="2763"/>
                <a:ext cx="2256" cy="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23" name="Line 51"/>
              <p:cNvSpPr>
                <a:spLocks noChangeShapeType="1"/>
              </p:cNvSpPr>
              <p:nvPr/>
            </p:nvSpPr>
            <p:spPr bwMode="auto">
              <a:xfrm>
                <a:off x="1027" y="2618"/>
                <a:ext cx="1" cy="145"/>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24" name="Line 52"/>
              <p:cNvSpPr>
                <a:spLocks noChangeShapeType="1"/>
              </p:cNvSpPr>
              <p:nvPr/>
            </p:nvSpPr>
            <p:spPr bwMode="auto">
              <a:xfrm>
                <a:off x="1948" y="2618"/>
                <a:ext cx="1" cy="145"/>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25" name="Line 53"/>
              <p:cNvSpPr>
                <a:spLocks noChangeShapeType="1"/>
              </p:cNvSpPr>
              <p:nvPr/>
            </p:nvSpPr>
            <p:spPr bwMode="auto">
              <a:xfrm flipH="1">
                <a:off x="1775" y="2784"/>
                <a:ext cx="0" cy="288"/>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pic>
            <p:nvPicPr>
              <p:cNvPr id="28726" name="Picture 5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 y="3051"/>
                <a:ext cx="347" cy="4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727" name="Picture 5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0" y="3051"/>
                <a:ext cx="347" cy="4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728" name="Line 56"/>
              <p:cNvSpPr>
                <a:spLocks noChangeShapeType="1"/>
              </p:cNvSpPr>
              <p:nvPr/>
            </p:nvSpPr>
            <p:spPr bwMode="auto">
              <a:xfrm flipH="1" flipV="1">
                <a:off x="1391" y="3264"/>
                <a:ext cx="185" cy="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29" name="Line 57"/>
              <p:cNvSpPr>
                <a:spLocks noChangeShapeType="1"/>
              </p:cNvSpPr>
              <p:nvPr/>
            </p:nvSpPr>
            <p:spPr bwMode="auto">
              <a:xfrm flipH="1" flipV="1">
                <a:off x="1199" y="1824"/>
                <a:ext cx="288" cy="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30" name="Line 58"/>
              <p:cNvSpPr>
                <a:spLocks noChangeShapeType="1"/>
              </p:cNvSpPr>
              <p:nvPr/>
            </p:nvSpPr>
            <p:spPr bwMode="auto">
              <a:xfrm flipH="1">
                <a:off x="1247" y="2784"/>
                <a:ext cx="0" cy="288"/>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grpSp>
        <p:grpSp>
          <p:nvGrpSpPr>
            <p:cNvPr id="28731" name="Group 59"/>
            <p:cNvGrpSpPr>
              <a:grpSpLocks/>
            </p:cNvGrpSpPr>
            <p:nvPr/>
          </p:nvGrpSpPr>
          <p:grpSpPr bwMode="auto">
            <a:xfrm>
              <a:off x="3152" y="1752"/>
              <a:ext cx="2358" cy="1893"/>
              <a:chOff x="3167" y="1584"/>
              <a:chExt cx="2358" cy="1893"/>
            </a:xfrm>
          </p:grpSpPr>
          <p:pic>
            <p:nvPicPr>
              <p:cNvPr id="28732" name="Picture 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 y="1584"/>
                <a:ext cx="364" cy="538"/>
              </a:xfrm>
              <a:prstGeom prst="rect">
                <a:avLst/>
              </a:prstGeom>
              <a:noFill/>
              <a:extLst>
                <a:ext uri="{909E8E84-426E-40DD-AFC4-6F175D3DCCD1}">
                  <a14:hiddenFill xmlns:a14="http://schemas.microsoft.com/office/drawing/2010/main">
                    <a:solidFill>
                      <a:srgbClr val="FFFFFF"/>
                    </a:solidFill>
                  </a14:hiddenFill>
                </a:ext>
              </a:extLst>
            </p:spPr>
          </p:pic>
          <p:pic>
            <p:nvPicPr>
              <p:cNvPr id="28733" name="Picture 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 y="1584"/>
                <a:ext cx="363" cy="538"/>
              </a:xfrm>
              <a:prstGeom prst="rect">
                <a:avLst/>
              </a:prstGeom>
              <a:noFill/>
              <a:extLst>
                <a:ext uri="{909E8E84-426E-40DD-AFC4-6F175D3DCCD1}">
                  <a14:hiddenFill xmlns:a14="http://schemas.microsoft.com/office/drawing/2010/main">
                    <a:solidFill>
                      <a:srgbClr val="FFFFFF"/>
                    </a:solidFill>
                  </a14:hiddenFill>
                </a:ext>
              </a:extLst>
            </p:spPr>
          </p:pic>
          <p:pic>
            <p:nvPicPr>
              <p:cNvPr id="28734"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 y="1584"/>
                <a:ext cx="363" cy="538"/>
              </a:xfrm>
              <a:prstGeom prst="rect">
                <a:avLst/>
              </a:prstGeom>
              <a:noFill/>
              <a:extLst>
                <a:ext uri="{909E8E84-426E-40DD-AFC4-6F175D3DCCD1}">
                  <a14:hiddenFill xmlns:a14="http://schemas.microsoft.com/office/drawing/2010/main">
                    <a:solidFill>
                      <a:srgbClr val="FFFFFF"/>
                    </a:solidFill>
                  </a14:hiddenFill>
                </a:ext>
              </a:extLst>
            </p:spPr>
          </p:pic>
          <p:pic>
            <p:nvPicPr>
              <p:cNvPr id="28735" name="Picture 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 y="1584"/>
                <a:ext cx="364" cy="538"/>
              </a:xfrm>
              <a:prstGeom prst="rect">
                <a:avLst/>
              </a:prstGeom>
              <a:noFill/>
              <a:extLst>
                <a:ext uri="{909E8E84-426E-40DD-AFC4-6F175D3DCCD1}">
                  <a14:hiddenFill xmlns:a14="http://schemas.microsoft.com/office/drawing/2010/main">
                    <a:solidFill>
                      <a:srgbClr val="FFFFFF"/>
                    </a:solidFill>
                  </a14:hiddenFill>
                </a:ext>
              </a:extLst>
            </p:spPr>
          </p:pic>
          <p:pic>
            <p:nvPicPr>
              <p:cNvPr id="28736" name="Picture 6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9" y="2466"/>
                <a:ext cx="489" cy="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737" name="Picture 6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 y="2466"/>
                <a:ext cx="489" cy="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738" name="Line 66"/>
              <p:cNvSpPr>
                <a:spLocks noChangeShapeType="1"/>
              </p:cNvSpPr>
              <p:nvPr/>
            </p:nvSpPr>
            <p:spPr bwMode="auto">
              <a:xfrm>
                <a:off x="3216" y="2330"/>
                <a:ext cx="2309" cy="1"/>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39" name="Line 67"/>
              <p:cNvSpPr>
                <a:spLocks noChangeShapeType="1"/>
              </p:cNvSpPr>
              <p:nvPr/>
            </p:nvSpPr>
            <p:spPr bwMode="auto">
              <a:xfrm>
                <a:off x="3434" y="2127"/>
                <a:ext cx="0" cy="203"/>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40" name="Line 68"/>
              <p:cNvSpPr>
                <a:spLocks noChangeShapeType="1"/>
              </p:cNvSpPr>
              <p:nvPr/>
            </p:nvSpPr>
            <p:spPr bwMode="auto">
              <a:xfrm>
                <a:off x="4044" y="2127"/>
                <a:ext cx="0" cy="203"/>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41" name="Line 69"/>
              <p:cNvSpPr>
                <a:spLocks noChangeShapeType="1"/>
              </p:cNvSpPr>
              <p:nvPr/>
            </p:nvSpPr>
            <p:spPr bwMode="auto">
              <a:xfrm>
                <a:off x="4697" y="2127"/>
                <a:ext cx="1" cy="203"/>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42" name="Line 70"/>
              <p:cNvSpPr>
                <a:spLocks noChangeShapeType="1"/>
              </p:cNvSpPr>
              <p:nvPr/>
            </p:nvSpPr>
            <p:spPr bwMode="auto">
              <a:xfrm>
                <a:off x="5307" y="2127"/>
                <a:ext cx="1" cy="203"/>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43" name="Line 71"/>
              <p:cNvSpPr>
                <a:spLocks noChangeShapeType="1"/>
              </p:cNvSpPr>
              <p:nvPr/>
            </p:nvSpPr>
            <p:spPr bwMode="auto">
              <a:xfrm>
                <a:off x="4871" y="2330"/>
                <a:ext cx="1" cy="136"/>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44" name="Line 72"/>
              <p:cNvSpPr>
                <a:spLocks noChangeShapeType="1"/>
              </p:cNvSpPr>
              <p:nvPr/>
            </p:nvSpPr>
            <p:spPr bwMode="auto">
              <a:xfrm>
                <a:off x="4000" y="2330"/>
                <a:ext cx="0" cy="136"/>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45" name="Line 73"/>
              <p:cNvSpPr>
                <a:spLocks noChangeShapeType="1"/>
              </p:cNvSpPr>
              <p:nvPr/>
            </p:nvSpPr>
            <p:spPr bwMode="auto">
              <a:xfrm>
                <a:off x="3215" y="2784"/>
                <a:ext cx="2310" cy="2"/>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pic>
            <p:nvPicPr>
              <p:cNvPr id="28746" name="Picture 7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 y="3072"/>
                <a:ext cx="347" cy="4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747" name="Picture 7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1" y="3072"/>
                <a:ext cx="347" cy="4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748" name="Line 76"/>
              <p:cNvSpPr>
                <a:spLocks noChangeShapeType="1"/>
              </p:cNvSpPr>
              <p:nvPr/>
            </p:nvSpPr>
            <p:spPr bwMode="auto">
              <a:xfrm flipH="1" flipV="1">
                <a:off x="3839" y="3264"/>
                <a:ext cx="185" cy="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pic>
            <p:nvPicPr>
              <p:cNvPr id="28749" name="Picture 7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9" y="3072"/>
                <a:ext cx="347" cy="4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750" name="Picture 78"/>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 y="3072"/>
                <a:ext cx="347" cy="4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751" name="Line 79"/>
              <p:cNvSpPr>
                <a:spLocks noChangeShapeType="1"/>
              </p:cNvSpPr>
              <p:nvPr/>
            </p:nvSpPr>
            <p:spPr bwMode="auto">
              <a:xfrm flipH="1" flipV="1">
                <a:off x="4895" y="3264"/>
                <a:ext cx="185" cy="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52" name="Line 80"/>
              <p:cNvSpPr>
                <a:spLocks noChangeShapeType="1"/>
              </p:cNvSpPr>
              <p:nvPr/>
            </p:nvSpPr>
            <p:spPr bwMode="auto">
              <a:xfrm flipH="1" flipV="1">
                <a:off x="4367" y="3264"/>
                <a:ext cx="185" cy="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53" name="Line 81"/>
              <p:cNvSpPr>
                <a:spLocks noChangeShapeType="1"/>
              </p:cNvSpPr>
              <p:nvPr/>
            </p:nvSpPr>
            <p:spPr bwMode="auto">
              <a:xfrm flipH="1">
                <a:off x="3647" y="2784"/>
                <a:ext cx="0" cy="288"/>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54" name="Line 82"/>
              <p:cNvSpPr>
                <a:spLocks noChangeShapeType="1"/>
              </p:cNvSpPr>
              <p:nvPr/>
            </p:nvSpPr>
            <p:spPr bwMode="auto">
              <a:xfrm flipH="1">
                <a:off x="4175" y="2784"/>
                <a:ext cx="0" cy="288"/>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55" name="Line 83"/>
              <p:cNvSpPr>
                <a:spLocks noChangeShapeType="1"/>
              </p:cNvSpPr>
              <p:nvPr/>
            </p:nvSpPr>
            <p:spPr bwMode="auto">
              <a:xfrm flipH="1">
                <a:off x="4703" y="2784"/>
                <a:ext cx="0" cy="288"/>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56" name="Line 84"/>
              <p:cNvSpPr>
                <a:spLocks noChangeShapeType="1"/>
              </p:cNvSpPr>
              <p:nvPr/>
            </p:nvSpPr>
            <p:spPr bwMode="auto">
              <a:xfrm flipH="1">
                <a:off x="5231" y="2784"/>
                <a:ext cx="0" cy="288"/>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57" name="Line 85"/>
              <p:cNvSpPr>
                <a:spLocks noChangeShapeType="1"/>
              </p:cNvSpPr>
              <p:nvPr/>
            </p:nvSpPr>
            <p:spPr bwMode="auto">
              <a:xfrm flipH="1" flipV="1">
                <a:off x="3503" y="1824"/>
                <a:ext cx="336" cy="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58" name="Line 86"/>
              <p:cNvSpPr>
                <a:spLocks noChangeShapeType="1"/>
              </p:cNvSpPr>
              <p:nvPr/>
            </p:nvSpPr>
            <p:spPr bwMode="auto">
              <a:xfrm flipH="1" flipV="1">
                <a:off x="4175" y="1824"/>
                <a:ext cx="288" cy="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59" name="Line 87"/>
              <p:cNvSpPr>
                <a:spLocks noChangeShapeType="1"/>
              </p:cNvSpPr>
              <p:nvPr/>
            </p:nvSpPr>
            <p:spPr bwMode="auto">
              <a:xfrm flipH="1" flipV="1">
                <a:off x="4799" y="1824"/>
                <a:ext cx="240" cy="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60" name="Line 88"/>
              <p:cNvSpPr>
                <a:spLocks noChangeShapeType="1"/>
              </p:cNvSpPr>
              <p:nvPr/>
            </p:nvSpPr>
            <p:spPr bwMode="auto">
              <a:xfrm>
                <a:off x="4895" y="2640"/>
                <a:ext cx="0" cy="144"/>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28761" name="Line 89"/>
              <p:cNvSpPr>
                <a:spLocks noChangeShapeType="1"/>
              </p:cNvSpPr>
              <p:nvPr/>
            </p:nvSpPr>
            <p:spPr bwMode="auto">
              <a:xfrm>
                <a:off x="4031" y="2640"/>
                <a:ext cx="0" cy="144"/>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grpSp>
        <p:sp>
          <p:nvSpPr>
            <p:cNvPr id="28762" name="Text Box 90"/>
            <p:cNvSpPr txBox="1">
              <a:spLocks noChangeArrowheads="1"/>
            </p:cNvSpPr>
            <p:nvPr/>
          </p:nvSpPr>
          <p:spPr bwMode="auto">
            <a:xfrm>
              <a:off x="2382" y="1887"/>
              <a:ext cx="72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66"/>
                  </a:solidFill>
                  <a:latin typeface="Times New Roman" pitchFamily="18" charset="0"/>
                </a:rPr>
                <a:t>Servers</a:t>
              </a:r>
            </a:p>
          </p:txBody>
        </p:sp>
        <p:sp>
          <p:nvSpPr>
            <p:cNvPr id="28763" name="Text Box 91"/>
            <p:cNvSpPr txBox="1">
              <a:spLocks noChangeArrowheads="1"/>
            </p:cNvSpPr>
            <p:nvPr/>
          </p:nvSpPr>
          <p:spPr bwMode="auto">
            <a:xfrm>
              <a:off x="2381" y="2568"/>
              <a:ext cx="63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66"/>
                  </a:solidFill>
                  <a:latin typeface="Times New Roman" pitchFamily="18" charset="0"/>
                </a:rPr>
                <a:t>SAN</a:t>
              </a:r>
            </a:p>
          </p:txBody>
        </p:sp>
        <p:sp>
          <p:nvSpPr>
            <p:cNvPr id="28764" name="Text Box 92"/>
            <p:cNvSpPr txBox="1">
              <a:spLocks noChangeArrowheads="1"/>
            </p:cNvSpPr>
            <p:nvPr/>
          </p:nvSpPr>
          <p:spPr bwMode="auto">
            <a:xfrm>
              <a:off x="2381" y="3294"/>
              <a:ext cx="817"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66"/>
                  </a:solidFill>
                  <a:latin typeface="Times New Roman" pitchFamily="18" charset="0"/>
                </a:rPr>
                <a:t>Storage</a:t>
              </a:r>
            </a:p>
          </p:txBody>
        </p:sp>
      </p:grpSp>
    </p:spTree>
    <p:extLst>
      <p:ext uri="{BB962C8B-B14F-4D97-AF65-F5344CB8AC3E}">
        <p14:creationId xmlns:p14="http://schemas.microsoft.com/office/powerpoint/2010/main" val="8159117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619250"/>
            <a:ext cx="6477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p:cNvSpPr>
            <a:spLocks noGrp="1"/>
          </p:cNvSpPr>
          <p:nvPr>
            <p:ph type="title"/>
          </p:nvPr>
        </p:nvSpPr>
        <p:spPr>
          <a:xfrm>
            <a:off x="1857375" y="76200"/>
            <a:ext cx="6686550" cy="762000"/>
          </a:xfrm>
        </p:spPr>
        <p:txBody>
          <a:bodyPr>
            <a:normAutofit fontScale="90000"/>
          </a:bodyPr>
          <a:lstStyle/>
          <a:p>
            <a:pPr defTabSz="912813" eaLnBrk="1" hangingPunct="1"/>
            <a:r>
              <a:rPr lang="en-US" dirty="0" smtClean="0">
                <a:latin typeface="Helvetica" pitchFamily="34" charset="0"/>
                <a:cs typeface="Helvetica" pitchFamily="34" charset="0"/>
              </a:rPr>
              <a:t>ASM Normal Redundancy</a:t>
            </a:r>
          </a:p>
        </p:txBody>
      </p:sp>
      <p:sp>
        <p:nvSpPr>
          <p:cNvPr id="18436" name="Content Placeholder 2"/>
          <p:cNvSpPr>
            <a:spLocks noGrp="1"/>
          </p:cNvSpPr>
          <p:nvPr>
            <p:ph idx="1"/>
          </p:nvPr>
        </p:nvSpPr>
        <p:spPr>
          <a:xfrm>
            <a:off x="1295400" y="838200"/>
            <a:ext cx="7772400" cy="1219200"/>
          </a:xfrm>
          <a:solidFill>
            <a:schemeClr val="bg1"/>
          </a:solidFill>
        </p:spPr>
        <p:txBody>
          <a:bodyPr/>
          <a:lstStyle/>
          <a:p>
            <a:pPr defTabSz="912813">
              <a:lnSpc>
                <a:spcPct val="70000"/>
              </a:lnSpc>
              <a:spcAft>
                <a:spcPts val="600"/>
              </a:spcAft>
            </a:pPr>
            <a:r>
              <a:rPr lang="en-US" sz="2100" smtClean="0">
                <a:latin typeface="Helvetica" pitchFamily="34" charset="0"/>
                <a:cs typeface="Helvetica" pitchFamily="34" charset="0"/>
              </a:rPr>
              <a:t>Dual-CPU quad-core blade servers, 24GB memory, Intel </a:t>
            </a:r>
            <a:r>
              <a:rPr lang="en-US" sz="2400" b="1" smtClean="0">
                <a:latin typeface="Helvetica" pitchFamily="34" charset="0"/>
                <a:cs typeface="Helvetica" pitchFamily="34" charset="0"/>
              </a:rPr>
              <a:t>Nehalem </a:t>
            </a:r>
            <a:r>
              <a:rPr lang="en-US" sz="2400" smtClean="0">
                <a:latin typeface="Helvetica" pitchFamily="34" charset="0"/>
                <a:cs typeface="Helvetica" pitchFamily="34" charset="0"/>
              </a:rPr>
              <a:t>low power</a:t>
            </a:r>
            <a:r>
              <a:rPr lang="en-US" sz="2100" b="1" smtClean="0">
                <a:latin typeface="Helvetica" pitchFamily="34" charset="0"/>
                <a:cs typeface="Helvetica" pitchFamily="34" charset="0"/>
              </a:rPr>
              <a:t>; 2.26GHz clock</a:t>
            </a:r>
          </a:p>
          <a:p>
            <a:pPr defTabSz="912813">
              <a:lnSpc>
                <a:spcPct val="70000"/>
              </a:lnSpc>
              <a:spcAft>
                <a:spcPts val="1200"/>
              </a:spcAft>
            </a:pPr>
            <a:r>
              <a:rPr lang="en-US" sz="2100" smtClean="0">
                <a:latin typeface="Helvetica" pitchFamily="34" charset="0"/>
                <a:cs typeface="Helvetica" pitchFamily="34" charset="0"/>
              </a:rPr>
              <a:t>Redundant power, mirrored local disks, 4 NIC (2 private/            2 public), dual HBAs, “RAID 1+0 like” with </a:t>
            </a:r>
            <a:r>
              <a:rPr lang="en-US" sz="2100" smtClean="0">
                <a:solidFill>
                  <a:srgbClr val="FF0000"/>
                </a:solidFill>
                <a:latin typeface="Helvetica" pitchFamily="34" charset="0"/>
                <a:cs typeface="Helvetica" pitchFamily="34" charset="0"/>
              </a:rPr>
              <a:t>ASM</a:t>
            </a:r>
            <a:r>
              <a:rPr lang="en-US" sz="2100" smtClean="0">
                <a:latin typeface="Helvetica" pitchFamily="34" charset="0"/>
                <a:cs typeface="Helvetica" pitchFamily="34" charset="0"/>
              </a:rPr>
              <a:t> </a:t>
            </a:r>
            <a:endParaRPr lang="en-US" sz="2100" b="1" smtClean="0">
              <a:latin typeface="Helvetica" pitchFamily="34" charset="0"/>
              <a:cs typeface="Helvetica" pitchFamily="34" charset="0"/>
            </a:endParaRPr>
          </a:p>
        </p:txBody>
      </p:sp>
      <p:grpSp>
        <p:nvGrpSpPr>
          <p:cNvPr id="2" name="Group 10"/>
          <p:cNvGrpSpPr>
            <a:grpSpLocks/>
          </p:cNvGrpSpPr>
          <p:nvPr/>
        </p:nvGrpSpPr>
        <p:grpSpPr bwMode="auto">
          <a:xfrm>
            <a:off x="904875" y="1177925"/>
            <a:ext cx="7639050" cy="4876800"/>
            <a:chOff x="838200" y="920750"/>
            <a:chExt cx="7639050" cy="4876800"/>
          </a:xfrm>
        </p:grpSpPr>
        <p:pic>
          <p:nvPicPr>
            <p:cNvPr id="18442" name="Picture 30" descr="racphoto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996950"/>
              <a:ext cx="36004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31" descr="racphoto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92075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descr="test_servers.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963" y="2647950"/>
            <a:ext cx="573722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fiber_switch.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0575" y="1177925"/>
            <a:ext cx="588010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Slide Number Placeholder 8"/>
          <p:cNvSpPr>
            <a:spLocks noGrp="1"/>
          </p:cNvSpPr>
          <p:nvPr>
            <p:ph type="sldNum" sz="quarter" idx="4294967295"/>
          </p:nvPr>
        </p:nvSpPr>
        <p:spPr>
          <a:xfrm>
            <a:off x="7848600" y="6553200"/>
            <a:ext cx="9906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fld id="{77FA5792-DDA2-4562-89F2-211C7902D2AB}" type="slidenum">
              <a:rPr lang="en-GB" sz="1200" smtClean="0">
                <a:solidFill>
                  <a:srgbClr val="15539C"/>
                </a:solidFill>
              </a:rPr>
              <a:pPr eaLnBrk="1" hangingPunct="1"/>
              <a:t>36</a:t>
            </a:fld>
            <a:endParaRPr lang="en-GB" sz="1200" smtClean="0">
              <a:solidFill>
                <a:srgbClr val="15539C"/>
              </a:solidFill>
            </a:endParaRPr>
          </a:p>
        </p:txBody>
      </p:sp>
      <p:sp>
        <p:nvSpPr>
          <p:cNvPr id="18441" name="Footer Placeholder 9"/>
          <p:cNvSpPr>
            <a:spLocks noGrp="1"/>
          </p:cNvSpPr>
          <p:nvPr>
            <p:ph type="ftr" sz="quarter" idx="4294967295"/>
          </p:nvPr>
        </p:nvSpPr>
        <p:spPr>
          <a:xfrm>
            <a:off x="2590800" y="6553200"/>
            <a:ext cx="450215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r>
              <a:rPr lang="en-GB" sz="1200" dirty="0" smtClean="0">
                <a:solidFill>
                  <a:srgbClr val="15539C"/>
                </a:solidFill>
                <a:latin typeface="Helvetica" pitchFamily="34" charset="0"/>
              </a:rPr>
              <a:t>Testing Storage for RAC 11g – Luca Canali, Dawid Wojcik, 2011</a:t>
            </a:r>
            <a:endParaRPr lang="en-GB" sz="1200" dirty="0" smtClean="0">
              <a:solidFill>
                <a:srgbClr val="15539C"/>
              </a:solidFill>
            </a:endParaRPr>
          </a:p>
        </p:txBody>
      </p:sp>
      <p:sp>
        <p:nvSpPr>
          <p:cNvPr id="12" name="Rounded Rectangle 11"/>
          <p:cNvSpPr/>
          <p:nvPr/>
        </p:nvSpPr>
        <p:spPr>
          <a:xfrm>
            <a:off x="503411" y="6597352"/>
            <a:ext cx="180157" cy="180976"/>
          </a:xfrm>
          <a:prstGeom prst="roundRect">
            <a:avLst/>
          </a:prstGeom>
          <a:gradFill>
            <a:gsLst>
              <a:gs pos="0">
                <a:srgbClr val="FFFF00"/>
              </a:gs>
              <a:gs pos="100000">
                <a:srgbClr val="FFC000"/>
              </a:gs>
            </a:gsLst>
            <a:lin ang="16200000" scaled="0"/>
          </a:gra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accent3">
                    <a:lumMod val="65000"/>
                  </a:schemeClr>
                </a:solidFill>
              </a:rPr>
              <a:t>L</a:t>
            </a:r>
            <a:endParaRPr lang="en-US" sz="1200" b="1" dirty="0">
              <a:solidFill>
                <a:schemeClr val="accent3">
                  <a:lumMod val="65000"/>
                </a:schemeClr>
              </a:solidFill>
            </a:endParaRPr>
          </a:p>
        </p:txBody>
      </p:sp>
    </p:spTree>
    <p:extLst>
      <p:ext uri="{BB962C8B-B14F-4D97-AF65-F5344CB8AC3E}">
        <p14:creationId xmlns:p14="http://schemas.microsoft.com/office/powerpoint/2010/main" val="1367594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28625" y="228600"/>
            <a:ext cx="8410575" cy="762000"/>
          </a:xfrm>
        </p:spPr>
        <p:txBody>
          <a:bodyPr>
            <a:normAutofit fontScale="90000"/>
          </a:bodyPr>
          <a:lstStyle/>
          <a:p>
            <a:r>
              <a:rPr lang="en-US" altLang="en-US" dirty="0" smtClean="0">
                <a:latin typeface="Helvetica" pitchFamily="34" charset="0"/>
                <a:cs typeface="Helvetica" pitchFamily="34" charset="0"/>
              </a:rPr>
              <a:t>Automatic Storage Management</a:t>
            </a:r>
          </a:p>
        </p:txBody>
      </p:sp>
      <p:sp>
        <p:nvSpPr>
          <p:cNvPr id="22531" name="Content Placeholder 2"/>
          <p:cNvSpPr>
            <a:spLocks noGrp="1"/>
          </p:cNvSpPr>
          <p:nvPr>
            <p:ph idx="1"/>
          </p:nvPr>
        </p:nvSpPr>
        <p:spPr/>
        <p:txBody>
          <a:bodyPr/>
          <a:lstStyle/>
          <a:p>
            <a:r>
              <a:rPr lang="en-US" altLang="en-US" sz="2400" smtClean="0">
                <a:solidFill>
                  <a:srgbClr val="FF0000"/>
                </a:solidFill>
                <a:latin typeface="Helvetica" pitchFamily="34" charset="0"/>
                <a:cs typeface="Helvetica" pitchFamily="34" charset="0"/>
              </a:rPr>
              <a:t>ASM</a:t>
            </a:r>
            <a:r>
              <a:rPr lang="en-US" altLang="en-US" sz="2400" smtClean="0">
                <a:latin typeface="Helvetica" pitchFamily="34" charset="0"/>
                <a:cs typeface="Helvetica" pitchFamily="34" charset="0"/>
              </a:rPr>
              <a:t> (Automatic Storage Management)</a:t>
            </a:r>
          </a:p>
          <a:p>
            <a:pPr lvl="1"/>
            <a:r>
              <a:rPr lang="en-US" altLang="en-US" sz="2000" smtClean="0">
                <a:latin typeface="Helvetica" pitchFamily="34" charset="0"/>
                <a:cs typeface="Helvetica" pitchFamily="34" charset="0"/>
              </a:rPr>
              <a:t>Oracle’s cluster file system and volume manager for Oracle databases </a:t>
            </a:r>
          </a:p>
          <a:p>
            <a:pPr lvl="1"/>
            <a:r>
              <a:rPr lang="en-US" altLang="en-US" sz="2000" smtClean="0">
                <a:solidFill>
                  <a:srgbClr val="FF0000"/>
                </a:solidFill>
                <a:latin typeface="Helvetica" pitchFamily="34" charset="0"/>
                <a:cs typeface="Helvetica" pitchFamily="34" charset="0"/>
              </a:rPr>
              <a:t>HA</a:t>
            </a:r>
            <a:r>
              <a:rPr lang="en-US" altLang="en-US" sz="2000" smtClean="0">
                <a:latin typeface="Helvetica" pitchFamily="34" charset="0"/>
                <a:cs typeface="Helvetica" pitchFamily="34" charset="0"/>
              </a:rPr>
              <a:t>: fault tolerant, online storage reorganization/addition</a:t>
            </a:r>
          </a:p>
          <a:p>
            <a:pPr lvl="1"/>
            <a:r>
              <a:rPr lang="en-US" altLang="en-US" sz="2000" smtClean="0">
                <a:solidFill>
                  <a:srgbClr val="FF0000"/>
                </a:solidFill>
                <a:latin typeface="Helvetica" pitchFamily="34" charset="0"/>
                <a:cs typeface="Helvetica" pitchFamily="34" charset="0"/>
              </a:rPr>
              <a:t>Performance</a:t>
            </a:r>
            <a:r>
              <a:rPr lang="en-US" altLang="en-US" sz="2000" smtClean="0">
                <a:latin typeface="Helvetica" pitchFamily="34" charset="0"/>
                <a:cs typeface="Helvetica" pitchFamily="34" charset="0"/>
              </a:rPr>
              <a:t>: stripe and mirroring everything </a:t>
            </a:r>
          </a:p>
          <a:p>
            <a:pPr lvl="1"/>
            <a:r>
              <a:rPr lang="en-US" altLang="en-US" sz="2000" smtClean="0">
                <a:solidFill>
                  <a:srgbClr val="FF0000"/>
                </a:solidFill>
                <a:latin typeface="Helvetica" pitchFamily="34" charset="0"/>
                <a:cs typeface="Helvetica" pitchFamily="34" charset="0"/>
              </a:rPr>
              <a:t>Commodity HW</a:t>
            </a:r>
            <a:r>
              <a:rPr lang="en-US" altLang="en-US" sz="2000" smtClean="0">
                <a:latin typeface="Helvetica" pitchFamily="34" charset="0"/>
                <a:cs typeface="Helvetica" pitchFamily="34" charset="0"/>
              </a:rPr>
              <a:t>: Physics databases at CERN use ASM normal redundancy (similar to RAID 1+0 across multiple disks and storage arrays)</a:t>
            </a:r>
          </a:p>
          <a:p>
            <a:endParaRPr lang="en-US" altLang="en-US" sz="2400" smtClean="0">
              <a:latin typeface="Helvetica" pitchFamily="34" charset="0"/>
              <a:cs typeface="Helvetica" pitchFamily="34" charset="0"/>
            </a:endParaRPr>
          </a:p>
        </p:txBody>
      </p:sp>
      <p:sp>
        <p:nvSpPr>
          <p:cNvPr id="22532" name="Footer Placeholder 3"/>
          <p:cNvSpPr>
            <a:spLocks noGrp="1"/>
          </p:cNvSpPr>
          <p:nvPr>
            <p:ph type="ftr" sz="quarter" idx="4294967295"/>
          </p:nvPr>
        </p:nvSpPr>
        <p:spPr>
          <a:xfrm>
            <a:off x="2590799" y="6553200"/>
            <a:ext cx="487521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r>
              <a:rPr lang="en-US" altLang="en-US" sz="1200" dirty="0" smtClean="0">
                <a:solidFill>
                  <a:srgbClr val="15539C"/>
                </a:solidFill>
                <a:latin typeface="Helvetica" pitchFamily="34" charset="0"/>
              </a:rPr>
              <a:t>ACFS under scrutiny – </a:t>
            </a:r>
            <a:r>
              <a:rPr lang="en-US" altLang="en-US" sz="1200" dirty="0" smtClean="0">
                <a:solidFill>
                  <a:srgbClr val="15539C"/>
                </a:solidFill>
              </a:rPr>
              <a:t>Luca Canali, Dawid Wojcik, UKOUG 2010</a:t>
            </a:r>
            <a:endParaRPr lang="en-GB" altLang="en-US" sz="1200" dirty="0" smtClean="0">
              <a:solidFill>
                <a:srgbClr val="15539C"/>
              </a:solidFill>
            </a:endParaRPr>
          </a:p>
        </p:txBody>
      </p:sp>
      <p:sp>
        <p:nvSpPr>
          <p:cNvPr id="22533" name="Slide Number Placeholder 4"/>
          <p:cNvSpPr>
            <a:spLocks noGrp="1"/>
          </p:cNvSpPr>
          <p:nvPr>
            <p:ph type="sldNum" sz="quarter" idx="4294967295"/>
          </p:nvPr>
        </p:nvSpPr>
        <p:spPr>
          <a:xfrm>
            <a:off x="7848600" y="6553200"/>
            <a:ext cx="9906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fld id="{FB439FFD-268F-4FED-B7AE-90D51F17A1EA}" type="slidenum">
              <a:rPr lang="en-GB" altLang="en-US" sz="1200" smtClean="0">
                <a:solidFill>
                  <a:srgbClr val="15539C"/>
                </a:solidFill>
              </a:rPr>
              <a:pPr eaLnBrk="1" hangingPunct="1"/>
              <a:t>37</a:t>
            </a:fld>
            <a:endParaRPr lang="en-GB" altLang="en-US" sz="1200" dirty="0" smtClean="0">
              <a:solidFill>
                <a:srgbClr val="15539C"/>
              </a:solidFill>
            </a:endParaRPr>
          </a:p>
        </p:txBody>
      </p:sp>
      <p:sp>
        <p:nvSpPr>
          <p:cNvPr id="7" name="AutoShape 1"/>
          <p:cNvSpPr>
            <a:spLocks noChangeArrowheads="1"/>
          </p:cNvSpPr>
          <p:nvPr/>
        </p:nvSpPr>
        <p:spPr bwMode="auto">
          <a:xfrm>
            <a:off x="6553200" y="4494213"/>
            <a:ext cx="1603375" cy="1389062"/>
          </a:xfrm>
          <a:prstGeom prst="roundRect">
            <a:avLst>
              <a:gd name="adj" fmla="val 16667"/>
            </a:avLst>
          </a:prstGeom>
          <a:solidFill>
            <a:srgbClr val="CCCC00">
              <a:alpha val="79999"/>
            </a:srgbClr>
          </a:solidFill>
          <a:ln w="9525">
            <a:solidFill>
              <a:schemeClr val="bg2"/>
            </a:solidFill>
            <a:round/>
            <a:headEnd/>
            <a:tailEnd/>
          </a:ln>
          <a:effectLst/>
        </p:spPr>
        <p:txBody>
          <a:bodyPr wrap="none" lIns="90000" tIns="45000" rIns="90000" bIns="450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a:solidFill>
                  <a:srgbClr val="000000"/>
                </a:solidFill>
                <a:effectLst>
                  <a:outerShdw blurRad="38100" dist="38100" dir="2700000" algn="tl">
                    <a:srgbClr val="FFFFFF"/>
                  </a:outerShdw>
                </a:effectLst>
              </a:rPr>
              <a:t>Failgroup4</a:t>
            </a:r>
          </a:p>
        </p:txBody>
      </p:sp>
      <p:sp>
        <p:nvSpPr>
          <p:cNvPr id="8" name="AutoShape 2"/>
          <p:cNvSpPr>
            <a:spLocks noChangeArrowheads="1"/>
          </p:cNvSpPr>
          <p:nvPr/>
        </p:nvSpPr>
        <p:spPr bwMode="auto">
          <a:xfrm>
            <a:off x="2773363" y="4494213"/>
            <a:ext cx="1603375" cy="1389062"/>
          </a:xfrm>
          <a:prstGeom prst="roundRect">
            <a:avLst>
              <a:gd name="adj" fmla="val 16667"/>
            </a:avLst>
          </a:prstGeom>
          <a:solidFill>
            <a:srgbClr val="CCCC00">
              <a:alpha val="80000"/>
            </a:srgbClr>
          </a:solidFill>
          <a:ln w="9525">
            <a:solidFill>
              <a:schemeClr val="bg2"/>
            </a:solidFill>
            <a:round/>
            <a:headEnd/>
            <a:tailEnd/>
          </a:ln>
          <a:effectLst/>
        </p:spPr>
        <p:txBody>
          <a:bodyPr wrap="none" lIns="90000" tIns="45000" rIns="90000" bIns="450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a:solidFill>
                  <a:srgbClr val="000000"/>
                </a:solidFill>
                <a:effectLst>
                  <a:outerShdw blurRad="38100" dist="38100" dir="2700000" algn="tl">
                    <a:srgbClr val="FFFFFF"/>
                  </a:outerShdw>
                </a:effectLst>
              </a:rPr>
              <a:t>Failgroup2</a:t>
            </a:r>
          </a:p>
        </p:txBody>
      </p:sp>
      <p:sp>
        <p:nvSpPr>
          <p:cNvPr id="9" name="AutoShape 3"/>
          <p:cNvSpPr>
            <a:spLocks noChangeArrowheads="1"/>
          </p:cNvSpPr>
          <p:nvPr/>
        </p:nvSpPr>
        <p:spPr bwMode="auto">
          <a:xfrm>
            <a:off x="4681538" y="4494213"/>
            <a:ext cx="1603375" cy="1389062"/>
          </a:xfrm>
          <a:prstGeom prst="roundRect">
            <a:avLst>
              <a:gd name="adj" fmla="val 16667"/>
            </a:avLst>
          </a:prstGeom>
          <a:solidFill>
            <a:srgbClr val="CCCC00">
              <a:alpha val="80000"/>
            </a:srgbClr>
          </a:solidFill>
          <a:ln w="9525">
            <a:solidFill>
              <a:schemeClr val="bg2"/>
            </a:solidFill>
            <a:round/>
            <a:headEnd/>
            <a:tailEnd/>
          </a:ln>
          <a:effectLst/>
        </p:spPr>
        <p:txBody>
          <a:bodyPr wrap="none" lIns="90000" tIns="45000" rIns="90000" bIns="450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a:solidFill>
                  <a:srgbClr val="000000"/>
                </a:solidFill>
                <a:effectLst>
                  <a:outerShdw blurRad="38100" dist="38100" dir="2700000" algn="tl">
                    <a:srgbClr val="FFFFFF"/>
                  </a:outerShdw>
                </a:effectLst>
              </a:rPr>
              <a:t>Failgroup3</a:t>
            </a:r>
          </a:p>
        </p:txBody>
      </p:sp>
      <p:sp>
        <p:nvSpPr>
          <p:cNvPr id="10" name="AutoShape 6"/>
          <p:cNvSpPr>
            <a:spLocks noChangeArrowheads="1"/>
          </p:cNvSpPr>
          <p:nvPr/>
        </p:nvSpPr>
        <p:spPr bwMode="auto">
          <a:xfrm>
            <a:off x="900113" y="4494213"/>
            <a:ext cx="1603375" cy="1389062"/>
          </a:xfrm>
          <a:prstGeom prst="roundRect">
            <a:avLst>
              <a:gd name="adj" fmla="val 16667"/>
            </a:avLst>
          </a:prstGeom>
          <a:solidFill>
            <a:srgbClr val="CCCC00">
              <a:alpha val="80000"/>
            </a:srgbClr>
          </a:solidFill>
          <a:ln w="9525">
            <a:solidFill>
              <a:schemeClr val="bg2"/>
            </a:solidFill>
            <a:round/>
            <a:headEnd/>
            <a:tailEnd/>
          </a:ln>
          <a:effectLst/>
        </p:spPr>
        <p:txBody>
          <a:bodyPr wrap="none" lIns="90000" tIns="45000" rIns="90000" bIns="450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a:solidFill>
                <a:srgbClr val="000000"/>
              </a:solidFill>
              <a:effectLst>
                <a:outerShdw blurRad="38100" dist="38100" dir="2700000" algn="tl">
                  <a:srgbClr val="FFFFFF"/>
                </a:outerShdw>
              </a:effectLst>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a:solidFill>
                  <a:srgbClr val="000000"/>
                </a:solidFill>
                <a:effectLst>
                  <a:outerShdw blurRad="38100" dist="38100" dir="2700000" algn="tl">
                    <a:srgbClr val="FFFFFF"/>
                  </a:outerShdw>
                </a:effectLst>
              </a:rPr>
              <a:t>Failgroup1</a:t>
            </a:r>
          </a:p>
        </p:txBody>
      </p:sp>
      <p:grpSp>
        <p:nvGrpSpPr>
          <p:cNvPr id="22538" name="Group 7"/>
          <p:cNvGrpSpPr>
            <a:grpSpLocks/>
          </p:cNvGrpSpPr>
          <p:nvPr/>
        </p:nvGrpSpPr>
        <p:grpSpPr bwMode="auto">
          <a:xfrm>
            <a:off x="998538" y="4686300"/>
            <a:ext cx="1430337" cy="1006475"/>
            <a:chOff x="924" y="3100"/>
            <a:chExt cx="901" cy="634"/>
          </a:xfrm>
        </p:grpSpPr>
        <p:sp>
          <p:nvSpPr>
            <p:cNvPr id="22569" name="AutoShape 8"/>
            <p:cNvSpPr>
              <a:spLocks noChangeArrowheads="1"/>
            </p:cNvSpPr>
            <p:nvPr/>
          </p:nvSpPr>
          <p:spPr bwMode="auto">
            <a:xfrm>
              <a:off x="1588"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70" name="AutoShape 9"/>
            <p:cNvSpPr>
              <a:spLocks noChangeArrowheads="1"/>
            </p:cNvSpPr>
            <p:nvPr/>
          </p:nvSpPr>
          <p:spPr bwMode="auto">
            <a:xfrm>
              <a:off x="1494"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71" name="AutoShape 10"/>
            <p:cNvSpPr>
              <a:spLocks noChangeArrowheads="1"/>
            </p:cNvSpPr>
            <p:nvPr/>
          </p:nvSpPr>
          <p:spPr bwMode="auto">
            <a:xfrm>
              <a:off x="1399"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72" name="AutoShape 11"/>
            <p:cNvSpPr>
              <a:spLocks noChangeArrowheads="1"/>
            </p:cNvSpPr>
            <p:nvPr/>
          </p:nvSpPr>
          <p:spPr bwMode="auto">
            <a:xfrm>
              <a:off x="1303" y="3100"/>
              <a:ext cx="238" cy="635"/>
            </a:xfrm>
            <a:prstGeom prst="can">
              <a:avLst>
                <a:gd name="adj" fmla="val 66702"/>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73" name="AutoShape 12"/>
            <p:cNvSpPr>
              <a:spLocks noChangeArrowheads="1"/>
            </p:cNvSpPr>
            <p:nvPr/>
          </p:nvSpPr>
          <p:spPr bwMode="auto">
            <a:xfrm>
              <a:off x="1209"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74" name="AutoShape 13"/>
            <p:cNvSpPr>
              <a:spLocks noChangeArrowheads="1"/>
            </p:cNvSpPr>
            <p:nvPr/>
          </p:nvSpPr>
          <p:spPr bwMode="auto">
            <a:xfrm>
              <a:off x="1114"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75" name="AutoShape 14"/>
            <p:cNvSpPr>
              <a:spLocks noChangeArrowheads="1"/>
            </p:cNvSpPr>
            <p:nvPr/>
          </p:nvSpPr>
          <p:spPr bwMode="auto">
            <a:xfrm>
              <a:off x="1019"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76" name="AutoShape 15"/>
            <p:cNvSpPr>
              <a:spLocks noChangeArrowheads="1"/>
            </p:cNvSpPr>
            <p:nvPr/>
          </p:nvSpPr>
          <p:spPr bwMode="auto">
            <a:xfrm>
              <a:off x="924"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grpSp>
      <p:grpSp>
        <p:nvGrpSpPr>
          <p:cNvPr id="22539" name="Group 16"/>
          <p:cNvGrpSpPr>
            <a:grpSpLocks/>
          </p:cNvGrpSpPr>
          <p:nvPr/>
        </p:nvGrpSpPr>
        <p:grpSpPr bwMode="auto">
          <a:xfrm>
            <a:off x="2847975" y="4686300"/>
            <a:ext cx="1430338" cy="1006475"/>
            <a:chOff x="2089" y="3100"/>
            <a:chExt cx="901" cy="634"/>
          </a:xfrm>
        </p:grpSpPr>
        <p:sp>
          <p:nvSpPr>
            <p:cNvPr id="22561" name="AutoShape 17"/>
            <p:cNvSpPr>
              <a:spLocks noChangeArrowheads="1"/>
            </p:cNvSpPr>
            <p:nvPr/>
          </p:nvSpPr>
          <p:spPr bwMode="auto">
            <a:xfrm>
              <a:off x="2754"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62" name="AutoShape 18"/>
            <p:cNvSpPr>
              <a:spLocks noChangeArrowheads="1"/>
            </p:cNvSpPr>
            <p:nvPr/>
          </p:nvSpPr>
          <p:spPr bwMode="auto">
            <a:xfrm>
              <a:off x="2659"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63" name="AutoShape 19"/>
            <p:cNvSpPr>
              <a:spLocks noChangeArrowheads="1"/>
            </p:cNvSpPr>
            <p:nvPr/>
          </p:nvSpPr>
          <p:spPr bwMode="auto">
            <a:xfrm>
              <a:off x="2564"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64" name="AutoShape 20"/>
            <p:cNvSpPr>
              <a:spLocks noChangeArrowheads="1"/>
            </p:cNvSpPr>
            <p:nvPr/>
          </p:nvSpPr>
          <p:spPr bwMode="auto">
            <a:xfrm>
              <a:off x="2469"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65" name="AutoShape 21"/>
            <p:cNvSpPr>
              <a:spLocks noChangeArrowheads="1"/>
            </p:cNvSpPr>
            <p:nvPr/>
          </p:nvSpPr>
          <p:spPr bwMode="auto">
            <a:xfrm>
              <a:off x="2374"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66" name="AutoShape 22"/>
            <p:cNvSpPr>
              <a:spLocks noChangeArrowheads="1"/>
            </p:cNvSpPr>
            <p:nvPr/>
          </p:nvSpPr>
          <p:spPr bwMode="auto">
            <a:xfrm>
              <a:off x="2279"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67" name="AutoShape 23"/>
            <p:cNvSpPr>
              <a:spLocks noChangeArrowheads="1"/>
            </p:cNvSpPr>
            <p:nvPr/>
          </p:nvSpPr>
          <p:spPr bwMode="auto">
            <a:xfrm>
              <a:off x="2184"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68" name="AutoShape 24"/>
            <p:cNvSpPr>
              <a:spLocks noChangeArrowheads="1"/>
            </p:cNvSpPr>
            <p:nvPr/>
          </p:nvSpPr>
          <p:spPr bwMode="auto">
            <a:xfrm>
              <a:off x="2089"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grpSp>
      <p:grpSp>
        <p:nvGrpSpPr>
          <p:cNvPr id="22540" name="Group 25"/>
          <p:cNvGrpSpPr>
            <a:grpSpLocks/>
          </p:cNvGrpSpPr>
          <p:nvPr/>
        </p:nvGrpSpPr>
        <p:grpSpPr bwMode="auto">
          <a:xfrm>
            <a:off x="4775200" y="4686300"/>
            <a:ext cx="1430338" cy="1006475"/>
            <a:chOff x="3303" y="3100"/>
            <a:chExt cx="901" cy="634"/>
          </a:xfrm>
        </p:grpSpPr>
        <p:sp>
          <p:nvSpPr>
            <p:cNvPr id="22553" name="AutoShape 26"/>
            <p:cNvSpPr>
              <a:spLocks noChangeArrowheads="1"/>
            </p:cNvSpPr>
            <p:nvPr/>
          </p:nvSpPr>
          <p:spPr bwMode="auto">
            <a:xfrm>
              <a:off x="3968"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54" name="AutoShape 27"/>
            <p:cNvSpPr>
              <a:spLocks noChangeArrowheads="1"/>
            </p:cNvSpPr>
            <p:nvPr/>
          </p:nvSpPr>
          <p:spPr bwMode="auto">
            <a:xfrm>
              <a:off x="3873"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55" name="AutoShape 28"/>
            <p:cNvSpPr>
              <a:spLocks noChangeArrowheads="1"/>
            </p:cNvSpPr>
            <p:nvPr/>
          </p:nvSpPr>
          <p:spPr bwMode="auto">
            <a:xfrm>
              <a:off x="3778"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56" name="AutoShape 29"/>
            <p:cNvSpPr>
              <a:spLocks noChangeArrowheads="1"/>
            </p:cNvSpPr>
            <p:nvPr/>
          </p:nvSpPr>
          <p:spPr bwMode="auto">
            <a:xfrm>
              <a:off x="3683"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57" name="AutoShape 30"/>
            <p:cNvSpPr>
              <a:spLocks noChangeArrowheads="1"/>
            </p:cNvSpPr>
            <p:nvPr/>
          </p:nvSpPr>
          <p:spPr bwMode="auto">
            <a:xfrm>
              <a:off x="3588"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58" name="AutoShape 31"/>
            <p:cNvSpPr>
              <a:spLocks noChangeArrowheads="1"/>
            </p:cNvSpPr>
            <p:nvPr/>
          </p:nvSpPr>
          <p:spPr bwMode="auto">
            <a:xfrm>
              <a:off x="3493"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59" name="AutoShape 32"/>
            <p:cNvSpPr>
              <a:spLocks noChangeArrowheads="1"/>
            </p:cNvSpPr>
            <p:nvPr/>
          </p:nvSpPr>
          <p:spPr bwMode="auto">
            <a:xfrm>
              <a:off x="3398"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60" name="AutoShape 33"/>
            <p:cNvSpPr>
              <a:spLocks noChangeArrowheads="1"/>
            </p:cNvSpPr>
            <p:nvPr/>
          </p:nvSpPr>
          <p:spPr bwMode="auto">
            <a:xfrm>
              <a:off x="3303"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grpSp>
      <p:grpSp>
        <p:nvGrpSpPr>
          <p:cNvPr id="22541" name="Group 34"/>
          <p:cNvGrpSpPr>
            <a:grpSpLocks/>
          </p:cNvGrpSpPr>
          <p:nvPr/>
        </p:nvGrpSpPr>
        <p:grpSpPr bwMode="auto">
          <a:xfrm>
            <a:off x="6637338" y="4686300"/>
            <a:ext cx="1430337" cy="1006475"/>
            <a:chOff x="4476" y="3100"/>
            <a:chExt cx="901" cy="634"/>
          </a:xfrm>
        </p:grpSpPr>
        <p:sp>
          <p:nvSpPr>
            <p:cNvPr id="22545" name="AutoShape 35"/>
            <p:cNvSpPr>
              <a:spLocks noChangeArrowheads="1"/>
            </p:cNvSpPr>
            <p:nvPr/>
          </p:nvSpPr>
          <p:spPr bwMode="auto">
            <a:xfrm>
              <a:off x="5141"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46" name="AutoShape 36"/>
            <p:cNvSpPr>
              <a:spLocks noChangeArrowheads="1"/>
            </p:cNvSpPr>
            <p:nvPr/>
          </p:nvSpPr>
          <p:spPr bwMode="auto">
            <a:xfrm>
              <a:off x="5046"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47" name="AutoShape 37"/>
            <p:cNvSpPr>
              <a:spLocks noChangeArrowheads="1"/>
            </p:cNvSpPr>
            <p:nvPr/>
          </p:nvSpPr>
          <p:spPr bwMode="auto">
            <a:xfrm>
              <a:off x="4951"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48" name="AutoShape 38"/>
            <p:cNvSpPr>
              <a:spLocks noChangeArrowheads="1"/>
            </p:cNvSpPr>
            <p:nvPr/>
          </p:nvSpPr>
          <p:spPr bwMode="auto">
            <a:xfrm>
              <a:off x="4856"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49" name="AutoShape 39"/>
            <p:cNvSpPr>
              <a:spLocks noChangeArrowheads="1"/>
            </p:cNvSpPr>
            <p:nvPr/>
          </p:nvSpPr>
          <p:spPr bwMode="auto">
            <a:xfrm>
              <a:off x="4761"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50" name="AutoShape 40"/>
            <p:cNvSpPr>
              <a:spLocks noChangeArrowheads="1"/>
            </p:cNvSpPr>
            <p:nvPr/>
          </p:nvSpPr>
          <p:spPr bwMode="auto">
            <a:xfrm>
              <a:off x="4666"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51" name="AutoShape 41"/>
            <p:cNvSpPr>
              <a:spLocks noChangeArrowheads="1"/>
            </p:cNvSpPr>
            <p:nvPr/>
          </p:nvSpPr>
          <p:spPr bwMode="auto">
            <a:xfrm>
              <a:off x="4571"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sp>
          <p:nvSpPr>
            <p:cNvPr id="22552" name="AutoShape 42"/>
            <p:cNvSpPr>
              <a:spLocks noChangeArrowheads="1"/>
            </p:cNvSpPr>
            <p:nvPr/>
          </p:nvSpPr>
          <p:spPr bwMode="auto">
            <a:xfrm>
              <a:off x="4476" y="3100"/>
              <a:ext cx="237" cy="635"/>
            </a:xfrm>
            <a:prstGeom prst="can">
              <a:avLst>
                <a:gd name="adj" fmla="val 66983"/>
              </a:avLst>
            </a:prstGeom>
            <a:gradFill rotWithShape="0">
              <a:gsLst>
                <a:gs pos="0">
                  <a:srgbClr val="666699"/>
                </a:gs>
                <a:gs pos="100000">
                  <a:srgbClr val="9999CC"/>
                </a:gs>
              </a:gsLst>
              <a:lin ang="5400000" scaled="1"/>
            </a:gradFill>
            <a:ln w="9525">
              <a:solidFill>
                <a:srgbClr val="000000"/>
              </a:solidFill>
              <a:round/>
              <a:headEnd/>
              <a:tailEnd/>
            </a:ln>
          </p:spPr>
          <p:txBody>
            <a:bodyPr wrap="none"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ltLang="en-US"/>
            </a:p>
          </p:txBody>
        </p:sp>
      </p:grpSp>
      <p:sp>
        <p:nvSpPr>
          <p:cNvPr id="47" name="AutoShape 43"/>
          <p:cNvSpPr>
            <a:spLocks noChangeArrowheads="1"/>
          </p:cNvSpPr>
          <p:nvPr/>
        </p:nvSpPr>
        <p:spPr bwMode="auto">
          <a:xfrm>
            <a:off x="950913" y="4781550"/>
            <a:ext cx="7159625" cy="376238"/>
          </a:xfrm>
          <a:prstGeom prst="roundRect">
            <a:avLst>
              <a:gd name="adj" fmla="val 16667"/>
            </a:avLst>
          </a:prstGeom>
          <a:solidFill>
            <a:srgbClr val="33CC66">
              <a:alpha val="79999"/>
            </a:srgbClr>
          </a:solidFill>
          <a:ln w="9525">
            <a:solidFill>
              <a:srgbClr val="000000"/>
            </a:solidFill>
            <a:round/>
            <a:headEnd/>
            <a:tailEnd/>
          </a:ln>
          <a:effectLst/>
        </p:spPr>
        <p:txBody>
          <a:bodyPr wrap="none" lIns="90000" tIns="45000" rIns="90000" bIns="450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b="1" dirty="0" err="1">
                <a:solidFill>
                  <a:srgbClr val="000000"/>
                </a:solidFill>
                <a:effectLst>
                  <a:outerShdw blurRad="38100" dist="38100" dir="2700000" algn="tl">
                    <a:srgbClr val="FFFFFF"/>
                  </a:outerShdw>
                </a:effectLst>
              </a:rPr>
              <a:t>DATA_DiskGroup</a:t>
            </a:r>
            <a:endParaRPr lang="en-GB" b="1" dirty="0">
              <a:solidFill>
                <a:srgbClr val="000000"/>
              </a:solidFill>
              <a:effectLst>
                <a:outerShdw blurRad="38100" dist="38100" dir="2700000" algn="tl">
                  <a:srgbClr val="FFFFFF"/>
                </a:outerShdw>
              </a:effectLst>
            </a:endParaRPr>
          </a:p>
        </p:txBody>
      </p:sp>
      <p:sp>
        <p:nvSpPr>
          <p:cNvPr id="48" name="AutoShape 44"/>
          <p:cNvSpPr>
            <a:spLocks noChangeArrowheads="1"/>
          </p:cNvSpPr>
          <p:nvPr/>
        </p:nvSpPr>
        <p:spPr bwMode="auto">
          <a:xfrm>
            <a:off x="954088" y="5256213"/>
            <a:ext cx="7156450" cy="376237"/>
          </a:xfrm>
          <a:prstGeom prst="roundRect">
            <a:avLst>
              <a:gd name="adj" fmla="val 16667"/>
            </a:avLst>
          </a:prstGeom>
          <a:solidFill>
            <a:srgbClr val="FF6633">
              <a:alpha val="79999"/>
            </a:srgbClr>
          </a:solidFill>
          <a:ln w="9525">
            <a:solidFill>
              <a:srgbClr val="000000"/>
            </a:solidFill>
            <a:round/>
            <a:headEnd/>
            <a:tailEnd/>
          </a:ln>
          <a:effectLst/>
        </p:spPr>
        <p:txBody>
          <a:bodyPr wrap="none" lIns="90000" tIns="45000" rIns="90000" bIns="450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b="1" dirty="0" err="1">
                <a:solidFill>
                  <a:srgbClr val="000000"/>
                </a:solidFill>
                <a:effectLst>
                  <a:outerShdw blurRad="38100" dist="38100" dir="2700000" algn="tl">
                    <a:srgbClr val="FFFFFF"/>
                  </a:outerShdw>
                </a:effectLst>
              </a:rPr>
              <a:t>RECOVERY_DiskGroup</a:t>
            </a:r>
            <a:endParaRPr lang="en-GB" b="1" dirty="0">
              <a:solidFill>
                <a:srgbClr val="000000"/>
              </a:solidFill>
              <a:effectLst>
                <a:outerShdw blurRad="38100" dist="38100" dir="2700000" algn="tl">
                  <a:srgbClr val="FFFFFF"/>
                </a:outerShdw>
              </a:effectLst>
            </a:endParaRPr>
          </a:p>
        </p:txBody>
      </p:sp>
      <p:pic>
        <p:nvPicPr>
          <p:cNvPr id="49" name="Picture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775" y="4192588"/>
            <a:ext cx="1776413"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127514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additive="repl">
                                        <p:cTn id="6" dur="1" fill="hold">
                                          <p:stCondLst>
                                            <p:cond delay="0"/>
                                          </p:stCondLst>
                                        </p:cTn>
                                        <p:tgtEl>
                                          <p:spTgt spid="49"/>
                                        </p:tgtEl>
                                        <p:attrNameLst>
                                          <p:attrName>style.visibility</p:attrName>
                                        </p:attrNameLst>
                                      </p:cBhvr>
                                      <p:to>
                                        <p:strVal val="visible"/>
                                      </p:to>
                                    </p:set>
                                    <p:animEffect transition="in" filter="wipe(down)">
                                      <p:cBhvr additive="repl">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ASM Is not a Black Box</a:t>
            </a:r>
          </a:p>
        </p:txBody>
      </p:sp>
      <p:sp>
        <p:nvSpPr>
          <p:cNvPr id="58371" name="Rectangle 3"/>
          <p:cNvSpPr>
            <a:spLocks noGrp="1" noChangeArrowheads="1"/>
          </p:cNvSpPr>
          <p:nvPr>
            <p:ph type="body" idx="1"/>
          </p:nvPr>
        </p:nvSpPr>
        <p:spPr/>
        <p:txBody>
          <a:bodyPr/>
          <a:lstStyle/>
          <a:p>
            <a:r>
              <a:rPr lang="en-US" altLang="en-US" dirty="0"/>
              <a:t>ASM is implemented as an Oracle instance</a:t>
            </a:r>
          </a:p>
          <a:p>
            <a:pPr lvl="1"/>
            <a:r>
              <a:rPr lang="en-US" altLang="en-US" dirty="0"/>
              <a:t>Familiar operations for the DBA</a:t>
            </a:r>
          </a:p>
          <a:p>
            <a:pPr lvl="1"/>
            <a:r>
              <a:rPr lang="en-US" altLang="en-US" dirty="0"/>
              <a:t>Configured with SQL commands</a:t>
            </a:r>
          </a:p>
          <a:p>
            <a:pPr lvl="1"/>
            <a:r>
              <a:rPr lang="en-US" altLang="en-US" dirty="0"/>
              <a:t>Info in V$ views </a:t>
            </a:r>
          </a:p>
          <a:p>
            <a:pPr lvl="1"/>
            <a:r>
              <a:rPr lang="en-US" altLang="en-US" dirty="0"/>
              <a:t>Logs in </a:t>
            </a:r>
            <a:r>
              <a:rPr lang="en-US" altLang="en-US" dirty="0" err="1"/>
              <a:t>udump</a:t>
            </a:r>
            <a:r>
              <a:rPr lang="en-US" altLang="en-US" dirty="0"/>
              <a:t> and </a:t>
            </a:r>
            <a:r>
              <a:rPr lang="en-US" altLang="en-US" dirty="0" err="1"/>
              <a:t>bdump</a:t>
            </a:r>
            <a:endParaRPr lang="en-US" altLang="en-US" dirty="0"/>
          </a:p>
          <a:p>
            <a:pPr lvl="1"/>
            <a:r>
              <a:rPr lang="en-US" altLang="en-US" dirty="0"/>
              <a:t>Some ‘secret’ details hidden in X$TABLES and ‘underscore’ </a:t>
            </a:r>
            <a:r>
              <a:rPr lang="en-US" altLang="en-US" dirty="0" smtClean="0"/>
              <a:t>parameters</a:t>
            </a:r>
          </a:p>
          <a:p>
            <a:r>
              <a:rPr lang="en-US" altLang="en-US" dirty="0" smtClean="0"/>
              <a:t>ASM internals</a:t>
            </a:r>
          </a:p>
          <a:p>
            <a:pPr lvl="1"/>
            <a:r>
              <a:rPr lang="en-US" altLang="en-US" dirty="0" smtClean="0"/>
              <a:t>Topics is vast. Here we will focus internals of storage and ignore volumes and ACFS internals</a:t>
            </a:r>
            <a:endParaRPr lang="en-US" altLang="en-US" dirty="0"/>
          </a:p>
          <a:p>
            <a:pPr lvl="1">
              <a:buFont typeface="Arial" charset="0"/>
              <a:buNone/>
            </a:pPr>
            <a:endParaRPr lang="en-US" altLang="en-US" dirty="0"/>
          </a:p>
          <a:p>
            <a:pPr lvl="2">
              <a:buFontTx/>
              <a:buNone/>
            </a:pPr>
            <a:endParaRPr lang="en-US" altLang="en-US" dirty="0"/>
          </a:p>
          <a:p>
            <a:pPr lvl="1"/>
            <a:endParaRPr lang="en-US" altLang="en-US" dirty="0"/>
          </a:p>
          <a:p>
            <a:pPr lvl="1"/>
            <a:endParaRPr lang="en-US" altLang="en-US" dirty="0"/>
          </a:p>
          <a:p>
            <a:endParaRPr lang="en-US" altLang="en-US" dirty="0"/>
          </a:p>
        </p:txBody>
      </p:sp>
    </p:spTree>
    <p:extLst>
      <p:ext uri="{BB962C8B-B14F-4D97-AF65-F5344CB8AC3E}">
        <p14:creationId xmlns:p14="http://schemas.microsoft.com/office/powerpoint/2010/main" val="2778688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ASM – Oracle Kernel Functions</a:t>
            </a:r>
            <a:endParaRPr lang="en-GB" dirty="0"/>
          </a:p>
        </p:txBody>
      </p:sp>
      <p:sp>
        <p:nvSpPr>
          <p:cNvPr id="3" name="Content Placeholder 2"/>
          <p:cNvSpPr>
            <a:spLocks noGrp="1"/>
          </p:cNvSpPr>
          <p:nvPr>
            <p:ph idx="1"/>
          </p:nvPr>
        </p:nvSpPr>
        <p:spPr/>
        <p:txBody>
          <a:bodyPr/>
          <a:lstStyle/>
          <a:p>
            <a:r>
              <a:rPr lang="en-GB" dirty="0" smtClean="0"/>
              <a:t>First rule of ASM internals investigations</a:t>
            </a:r>
          </a:p>
          <a:p>
            <a:pPr lvl="1"/>
            <a:r>
              <a:rPr lang="en-GB" dirty="0" smtClean="0"/>
              <a:t>look for the KF prefix! </a:t>
            </a:r>
          </a:p>
          <a:p>
            <a:endParaRPr lang="en-GB" dirty="0"/>
          </a:p>
          <a:p>
            <a:pPr marL="36576" indent="0">
              <a:buNone/>
            </a:pPr>
            <a:endParaRPr lang="en-GB"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39</a:t>
            </a:fld>
            <a:endParaRPr lang="en-US" dirty="0"/>
          </a:p>
        </p:txBody>
      </p:sp>
      <p:pic>
        <p:nvPicPr>
          <p:cNvPr id="5123" name="Picture 3" descr="C:\Working_Set\Activities\blog\figures_asm_internals\ASM_oradebug_doc_kernel_functio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2261738"/>
            <a:ext cx="6492875" cy="445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0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Outline</a:t>
            </a:r>
            <a:endParaRPr lang="en-GB" dirty="0"/>
          </a:p>
        </p:txBody>
      </p:sp>
      <p:sp>
        <p:nvSpPr>
          <p:cNvPr id="6" name="Content Placeholder 5"/>
          <p:cNvSpPr>
            <a:spLocks noGrp="1"/>
          </p:cNvSpPr>
          <p:nvPr>
            <p:ph idx="1"/>
          </p:nvPr>
        </p:nvSpPr>
        <p:spPr>
          <a:xfrm>
            <a:off x="0" y="1566229"/>
            <a:ext cx="6746658" cy="3809558"/>
          </a:xfrm>
        </p:spPr>
        <p:txBody>
          <a:bodyPr>
            <a:normAutofit/>
          </a:bodyPr>
          <a:lstStyle/>
          <a:p>
            <a:pPr>
              <a:lnSpc>
                <a:spcPct val="110000"/>
              </a:lnSpc>
            </a:pPr>
            <a:r>
              <a:rPr lang="en-US" sz="2800" dirty="0"/>
              <a:t>Introduction to CERN</a:t>
            </a:r>
          </a:p>
          <a:p>
            <a:pPr>
              <a:lnSpc>
                <a:spcPct val="110000"/>
              </a:lnSpc>
            </a:pPr>
            <a:r>
              <a:rPr lang="en-US" sz="2800" dirty="0"/>
              <a:t>LHC Data Storage and Analysis</a:t>
            </a:r>
          </a:p>
          <a:p>
            <a:pPr>
              <a:lnSpc>
                <a:spcPct val="110000"/>
              </a:lnSpc>
            </a:pPr>
            <a:r>
              <a:rPr lang="en-US" sz="2800" dirty="0"/>
              <a:t>Oracle Databases at CERN</a:t>
            </a:r>
          </a:p>
          <a:p>
            <a:pPr>
              <a:lnSpc>
                <a:spcPct val="110000"/>
              </a:lnSpc>
            </a:pPr>
            <a:r>
              <a:rPr lang="en-US" sz="2800" dirty="0"/>
              <a:t>ASM deep dive</a:t>
            </a:r>
          </a:p>
          <a:p>
            <a:pPr>
              <a:lnSpc>
                <a:spcPct val="110000"/>
              </a:lnSpc>
            </a:pPr>
            <a:r>
              <a:rPr lang="en-US" sz="2800" dirty="0"/>
              <a:t>Conclusions</a:t>
            </a:r>
          </a:p>
          <a:p>
            <a:endParaRPr lang="en-GB"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4</a:t>
            </a:fld>
            <a:endParaRPr lang="en-US" dirty="0"/>
          </a:p>
        </p:txBody>
      </p:sp>
    </p:spTree>
    <p:extLst>
      <p:ext uri="{BB962C8B-B14F-4D97-AF65-F5344CB8AC3E}">
        <p14:creationId xmlns:p14="http://schemas.microsoft.com/office/powerpoint/2010/main" val="16073221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ASM – V$ views and X$ tables</a:t>
            </a:r>
            <a:endParaRPr lang="en-GB" dirty="0"/>
          </a:p>
        </p:txBody>
      </p:sp>
      <p:sp>
        <p:nvSpPr>
          <p:cNvPr id="3" name="Content Placeholder 2"/>
          <p:cNvSpPr>
            <a:spLocks noGrp="1"/>
          </p:cNvSpPr>
          <p:nvPr>
            <p:ph idx="1"/>
          </p:nvPr>
        </p:nvSpPr>
        <p:spPr/>
        <p:txBody>
          <a:bodyPr/>
          <a:lstStyle/>
          <a:p>
            <a:r>
              <a:rPr lang="en-GB" dirty="0" smtClean="0"/>
              <a:t>More ASM internals:</a:t>
            </a:r>
          </a:p>
          <a:p>
            <a:pPr lvl="1"/>
            <a:r>
              <a:rPr lang="en-GB" dirty="0" smtClean="0"/>
              <a:t>Documented: </a:t>
            </a:r>
            <a:r>
              <a:rPr lang="en-GB" dirty="0" err="1" smtClean="0"/>
              <a:t>GV$views</a:t>
            </a:r>
            <a:r>
              <a:rPr lang="en-GB" dirty="0" smtClean="0"/>
              <a:t> </a:t>
            </a:r>
          </a:p>
          <a:p>
            <a:pPr lvl="1"/>
            <a:r>
              <a:rPr lang="en-GB" dirty="0" smtClean="0"/>
              <a:t>Undocumented</a:t>
            </a:r>
            <a:r>
              <a:rPr lang="en-GB" dirty="0"/>
              <a:t>: </a:t>
            </a:r>
            <a:r>
              <a:rPr lang="en-GB" dirty="0" smtClean="0"/>
              <a:t>X$ tables (more than 60 X$KF.. tables in 12c)</a:t>
            </a:r>
          </a:p>
          <a:p>
            <a:endParaRPr lang="en-GB" dirty="0" smtClean="0"/>
          </a:p>
          <a:p>
            <a:r>
              <a:rPr lang="en-GB" dirty="0"/>
              <a:t>select * from </a:t>
            </a:r>
            <a:r>
              <a:rPr lang="en-GB" dirty="0" err="1"/>
              <a:t>v$fixed_table</a:t>
            </a:r>
            <a:r>
              <a:rPr lang="en-GB" dirty="0"/>
              <a:t> where name like 'X$KF</a:t>
            </a:r>
            <a:r>
              <a:rPr lang="en-GB" dirty="0" smtClean="0"/>
              <a:t>%';</a:t>
            </a:r>
          </a:p>
          <a:p>
            <a:r>
              <a:rPr lang="en-GB" dirty="0"/>
              <a:t>select * from </a:t>
            </a:r>
            <a:r>
              <a:rPr lang="en-GB" dirty="0" err="1"/>
              <a:t>v$fixed_view_definition</a:t>
            </a:r>
            <a:r>
              <a:rPr lang="en-GB" dirty="0"/>
              <a:t> where </a:t>
            </a:r>
            <a:r>
              <a:rPr lang="en-GB" dirty="0" err="1"/>
              <a:t>view_name</a:t>
            </a:r>
            <a:r>
              <a:rPr lang="en-GB" dirty="0"/>
              <a:t> like 'GV$ASM%';</a:t>
            </a:r>
          </a:p>
          <a:p>
            <a:endParaRPr lang="en-GB" dirty="0"/>
          </a:p>
          <a:p>
            <a:pPr marL="36576" indent="0">
              <a:buNone/>
            </a:pPr>
            <a:endParaRPr lang="en-GB"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40</a:t>
            </a:fld>
            <a:endParaRPr lang="en-US" dirty="0"/>
          </a:p>
        </p:txBody>
      </p:sp>
    </p:spTree>
    <p:extLst>
      <p:ext uri="{BB962C8B-B14F-4D97-AF65-F5344CB8AC3E}">
        <p14:creationId xmlns:p14="http://schemas.microsoft.com/office/powerpoint/2010/main" val="14743199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ASM – Instance Parameters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More ASM internals:</a:t>
            </a:r>
          </a:p>
          <a:p>
            <a:pPr lvl="1"/>
            <a:r>
              <a:rPr lang="en-GB" dirty="0" smtClean="0"/>
              <a:t>Instance parameters: a handful </a:t>
            </a:r>
          </a:p>
          <a:p>
            <a:pPr lvl="1"/>
            <a:r>
              <a:rPr lang="en-GB" dirty="0" smtClean="0"/>
              <a:t>Undocumented: _</a:t>
            </a:r>
            <a:r>
              <a:rPr lang="en-GB" dirty="0" err="1" smtClean="0"/>
              <a:t>asm</a:t>
            </a:r>
            <a:r>
              <a:rPr lang="en-GB" dirty="0" smtClean="0"/>
              <a:t> parameters (more than 100 in 12c)</a:t>
            </a:r>
          </a:p>
          <a:p>
            <a:endParaRPr lang="en-GB" dirty="0" smtClean="0"/>
          </a:p>
          <a:p>
            <a:pPr marL="36576" indent="0">
              <a:buNone/>
            </a:pPr>
            <a:r>
              <a:rPr lang="en-GB" dirty="0">
                <a:latin typeface="Courier New" panose="02070309020205020404" pitchFamily="49" charset="0"/>
                <a:cs typeface="Courier New" panose="02070309020205020404" pitchFamily="49" charset="0"/>
              </a:rPr>
              <a:t>select </a:t>
            </a:r>
            <a:r>
              <a:rPr lang="en-GB" dirty="0" err="1">
                <a:latin typeface="Courier New" panose="02070309020205020404" pitchFamily="49" charset="0"/>
                <a:cs typeface="Courier New" panose="02070309020205020404" pitchFamily="49" charset="0"/>
              </a:rPr>
              <a:t>a.ksppinm</a:t>
            </a:r>
            <a:r>
              <a:rPr lang="en-GB" dirty="0">
                <a:latin typeface="Courier New" panose="02070309020205020404" pitchFamily="49" charset="0"/>
                <a:cs typeface="Courier New" panose="02070309020205020404" pitchFamily="49" charset="0"/>
              </a:rPr>
              <a:t>  "Parameter", </a:t>
            </a:r>
            <a:r>
              <a:rPr lang="en-GB" dirty="0" err="1">
                <a:latin typeface="Courier New" panose="02070309020205020404" pitchFamily="49" charset="0"/>
                <a:cs typeface="Courier New" panose="02070309020205020404" pitchFamily="49" charset="0"/>
              </a:rPr>
              <a:t>c.ksppstvl</a:t>
            </a:r>
            <a:r>
              <a:rPr lang="en-GB" dirty="0">
                <a:latin typeface="Courier New" panose="02070309020205020404" pitchFamily="49" charset="0"/>
                <a:cs typeface="Courier New" panose="02070309020205020404" pitchFamily="49" charset="0"/>
              </a:rPr>
              <a:t> "Instance Value", </a:t>
            </a:r>
            <a:r>
              <a:rPr lang="en-GB" dirty="0" err="1">
                <a:latin typeface="Courier New" panose="02070309020205020404" pitchFamily="49" charset="0"/>
                <a:cs typeface="Courier New" panose="02070309020205020404" pitchFamily="49" charset="0"/>
              </a:rPr>
              <a:t>a.KSPPDESC</a:t>
            </a:r>
            <a:endParaRPr lang="en-GB" dirty="0">
              <a:latin typeface="Courier New" panose="02070309020205020404" pitchFamily="49" charset="0"/>
              <a:cs typeface="Courier New" panose="02070309020205020404" pitchFamily="49" charset="0"/>
            </a:endParaRPr>
          </a:p>
          <a:p>
            <a:pPr marL="36576" indent="0">
              <a:buNone/>
            </a:pPr>
            <a:r>
              <a:rPr lang="en-GB" dirty="0">
                <a:latin typeface="Courier New" panose="02070309020205020404" pitchFamily="49" charset="0"/>
                <a:cs typeface="Courier New" panose="02070309020205020404" pitchFamily="49" charset="0"/>
              </a:rPr>
              <a:t>  from </a:t>
            </a:r>
            <a:r>
              <a:rPr lang="en-GB" dirty="0" err="1">
                <a:latin typeface="Courier New" panose="02070309020205020404" pitchFamily="49" charset="0"/>
                <a:cs typeface="Courier New" panose="02070309020205020404" pitchFamily="49" charset="0"/>
              </a:rPr>
              <a:t>x$ksppi</a:t>
            </a:r>
            <a:r>
              <a:rPr lang="en-GB" dirty="0">
                <a:latin typeface="Courier New" panose="02070309020205020404" pitchFamily="49" charset="0"/>
                <a:cs typeface="Courier New" panose="02070309020205020404" pitchFamily="49" charset="0"/>
              </a:rPr>
              <a:t> a, </a:t>
            </a:r>
            <a:r>
              <a:rPr lang="en-GB" dirty="0" err="1">
                <a:latin typeface="Courier New" panose="02070309020205020404" pitchFamily="49" charset="0"/>
                <a:cs typeface="Courier New" panose="02070309020205020404" pitchFamily="49" charset="0"/>
              </a:rPr>
              <a:t>x$ksppsv</a:t>
            </a:r>
            <a:r>
              <a:rPr lang="en-GB" dirty="0">
                <a:latin typeface="Courier New" panose="02070309020205020404" pitchFamily="49" charset="0"/>
                <a:cs typeface="Courier New" panose="02070309020205020404" pitchFamily="49" charset="0"/>
              </a:rPr>
              <a:t> c</a:t>
            </a:r>
          </a:p>
          <a:p>
            <a:pPr marL="36576" indent="0">
              <a:buNone/>
            </a:pPr>
            <a:r>
              <a:rPr lang="en-GB" dirty="0">
                <a:latin typeface="Courier New" panose="02070309020205020404" pitchFamily="49" charset="0"/>
                <a:cs typeface="Courier New" panose="02070309020205020404" pitchFamily="49" charset="0"/>
              </a:rPr>
              <a:t> where </a:t>
            </a:r>
            <a:r>
              <a:rPr lang="en-GB" dirty="0" err="1">
                <a:latin typeface="Courier New" panose="02070309020205020404" pitchFamily="49" charset="0"/>
                <a:cs typeface="Courier New" panose="02070309020205020404" pitchFamily="49" charset="0"/>
              </a:rPr>
              <a:t>a.indx</a:t>
            </a:r>
            <a:r>
              <a:rPr lang="en-GB" dirty="0">
                <a:latin typeface="Courier New" panose="02070309020205020404" pitchFamily="49" charset="0"/>
                <a:cs typeface="Courier New" panose="02070309020205020404" pitchFamily="49" charset="0"/>
              </a:rPr>
              <a:t> = </a:t>
            </a:r>
            <a:r>
              <a:rPr lang="en-GB" dirty="0" err="1">
                <a:latin typeface="Courier New" panose="02070309020205020404" pitchFamily="49" charset="0"/>
                <a:cs typeface="Courier New" panose="02070309020205020404" pitchFamily="49" charset="0"/>
              </a:rPr>
              <a:t>c.indx</a:t>
            </a:r>
            <a:endParaRPr lang="en-GB" dirty="0">
              <a:latin typeface="Courier New" panose="02070309020205020404" pitchFamily="49" charset="0"/>
              <a:cs typeface="Courier New" panose="02070309020205020404" pitchFamily="49" charset="0"/>
            </a:endParaRPr>
          </a:p>
          <a:p>
            <a:pPr marL="36576" indent="0">
              <a:buNone/>
            </a:pPr>
            <a:r>
              <a:rPr lang="en-GB" dirty="0">
                <a:latin typeface="Courier New" panose="02070309020205020404" pitchFamily="49" charset="0"/>
                <a:cs typeface="Courier New" panose="02070309020205020404" pitchFamily="49" charset="0"/>
              </a:rPr>
              <a:t>   and </a:t>
            </a:r>
            <a:r>
              <a:rPr lang="en-GB" dirty="0" err="1">
                <a:latin typeface="Courier New" panose="02070309020205020404" pitchFamily="49" charset="0"/>
                <a:cs typeface="Courier New" panose="02070309020205020404" pitchFamily="49" charset="0"/>
              </a:rPr>
              <a:t>a.ksppinm</a:t>
            </a:r>
            <a:r>
              <a:rPr lang="en-GB" dirty="0">
                <a:latin typeface="Courier New" panose="02070309020205020404" pitchFamily="49" charset="0"/>
                <a:cs typeface="Courier New" panose="02070309020205020404" pitchFamily="49" charset="0"/>
              </a:rPr>
              <a:t> </a:t>
            </a:r>
            <a:r>
              <a:rPr lang="en-GB" dirty="0">
                <a:solidFill>
                  <a:srgbClr val="FF0000"/>
                </a:solidFill>
                <a:latin typeface="Courier New" panose="02070309020205020404" pitchFamily="49" charset="0"/>
                <a:cs typeface="Courier New" panose="02070309020205020404" pitchFamily="49" charset="0"/>
              </a:rPr>
              <a:t>like '%</a:t>
            </a:r>
            <a:r>
              <a:rPr lang="en-GB" dirty="0" err="1">
                <a:solidFill>
                  <a:srgbClr val="FF0000"/>
                </a:solidFill>
                <a:latin typeface="Courier New" panose="02070309020205020404" pitchFamily="49" charset="0"/>
                <a:cs typeface="Courier New" panose="02070309020205020404" pitchFamily="49" charset="0"/>
              </a:rPr>
              <a:t>asm</a:t>
            </a:r>
            <a:r>
              <a:rPr lang="en-GB" dirty="0">
                <a:solidFill>
                  <a:srgbClr val="FF0000"/>
                </a:solidFill>
                <a:latin typeface="Courier New" panose="02070309020205020404" pitchFamily="49" charset="0"/>
                <a:cs typeface="Courier New" panose="02070309020205020404" pitchFamily="49" charset="0"/>
              </a:rPr>
              <a:t>%'</a:t>
            </a:r>
          </a:p>
          <a:p>
            <a:pPr marL="36576" indent="0">
              <a:buNone/>
            </a:pPr>
            <a:r>
              <a:rPr lang="en-GB" dirty="0">
                <a:latin typeface="Courier New" panose="02070309020205020404" pitchFamily="49" charset="0"/>
                <a:cs typeface="Courier New" panose="02070309020205020404" pitchFamily="49" charset="0"/>
              </a:rPr>
              <a:t>order by </a:t>
            </a:r>
            <a:r>
              <a:rPr lang="en-GB" dirty="0" err="1">
                <a:latin typeface="Courier New" panose="02070309020205020404" pitchFamily="49" charset="0"/>
                <a:cs typeface="Courier New" panose="02070309020205020404" pitchFamily="49" charset="0"/>
              </a:rPr>
              <a:t>a.ksppinm</a:t>
            </a:r>
            <a:r>
              <a:rPr lang="en-GB" dirty="0">
                <a:latin typeface="Courier New" panose="02070309020205020404" pitchFamily="49" charset="0"/>
                <a:cs typeface="Courier New" panose="02070309020205020404" pitchFamily="49" charset="0"/>
              </a:rPr>
              <a:t>;</a:t>
            </a:r>
          </a:p>
          <a:p>
            <a:pPr marL="36576" indent="0">
              <a:buNone/>
            </a:pPr>
            <a:endParaRPr lang="en-GB"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41</a:t>
            </a:fld>
            <a:endParaRPr lang="en-US" dirty="0"/>
          </a:p>
        </p:txBody>
      </p:sp>
    </p:spTree>
    <p:extLst>
      <p:ext uri="{BB962C8B-B14F-4D97-AF65-F5344CB8AC3E}">
        <p14:creationId xmlns:p14="http://schemas.microsoft.com/office/powerpoint/2010/main" val="36584726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295400" y="76200"/>
            <a:ext cx="6457950" cy="838200"/>
          </a:xfrm>
        </p:spPr>
        <p:txBody>
          <a:bodyPr>
            <a:normAutofit/>
          </a:bodyPr>
          <a:lstStyle/>
          <a:p>
            <a:r>
              <a:rPr lang="en-US" altLang="en-US" sz="2800" dirty="0"/>
              <a:t>Selected V$ Views and X$ </a:t>
            </a:r>
            <a:r>
              <a:rPr lang="en-US" altLang="en-US" sz="2800" dirty="0" smtClean="0"/>
              <a:t>Tables</a:t>
            </a:r>
            <a:endParaRPr lang="en-US" altLang="en-US" sz="2800" dirty="0"/>
          </a:p>
        </p:txBody>
      </p:sp>
      <p:graphicFrame>
        <p:nvGraphicFramePr>
          <p:cNvPr id="54609" name="Group 337"/>
          <p:cNvGraphicFramePr>
            <a:graphicFrameLocks noGrp="1"/>
          </p:cNvGraphicFramePr>
          <p:nvPr>
            <p:ph sz="half" idx="2"/>
            <p:extLst>
              <p:ext uri="{D42A27DB-BD31-4B8C-83A1-F6EECF244321}">
                <p14:modId xmlns:p14="http://schemas.microsoft.com/office/powerpoint/2010/main" val="3344265035"/>
              </p:ext>
            </p:extLst>
          </p:nvPr>
        </p:nvGraphicFramePr>
        <p:xfrm>
          <a:off x="1371600" y="990600"/>
          <a:ext cx="7391400" cy="5249547"/>
        </p:xfrm>
        <a:graphic>
          <a:graphicData uri="http://schemas.openxmlformats.org/drawingml/2006/table">
            <a:tbl>
              <a:tblPr/>
              <a:tblGrid>
                <a:gridCol w="2133600"/>
                <a:gridCol w="2057400"/>
                <a:gridCol w="3200400"/>
              </a:tblGrid>
              <a:tr h="514350">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ase" latinLnBrk="0" hangingPunct="1">
                        <a:lnSpc>
                          <a:spcPct val="100000"/>
                        </a:lnSpc>
                        <a:spcBef>
                          <a:spcPct val="20000"/>
                        </a:spcBef>
                        <a:spcAft>
                          <a:spcPct val="0"/>
                        </a:spcAft>
                        <a:buClr>
                          <a:srgbClr val="006600"/>
                        </a:buClr>
                        <a:buSzTx/>
                        <a:buFontTx/>
                        <a:buNone/>
                        <a:tabLst/>
                      </a:pPr>
                      <a:r>
                        <a:rPr kumimoji="0" lang="en-US" altLang="en-US" sz="2400" b="1" i="0" u="none" strike="noStrike" cap="none" normalizeH="0" baseline="0" dirty="0" smtClean="0">
                          <a:ln>
                            <a:noFill/>
                          </a:ln>
                          <a:solidFill>
                            <a:srgbClr val="00529E"/>
                          </a:solidFill>
                          <a:effectLst/>
                          <a:latin typeface="Arial" charset="0"/>
                        </a:rPr>
                        <a:t>View Name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ase" latinLnBrk="0" hangingPunct="1">
                        <a:lnSpc>
                          <a:spcPct val="100000"/>
                        </a:lnSpc>
                        <a:spcBef>
                          <a:spcPct val="20000"/>
                        </a:spcBef>
                        <a:spcAft>
                          <a:spcPct val="0"/>
                        </a:spcAft>
                        <a:buClr>
                          <a:srgbClr val="006600"/>
                        </a:buClr>
                        <a:buSzTx/>
                        <a:buFontTx/>
                        <a:buNone/>
                        <a:tabLst/>
                      </a:pPr>
                      <a:r>
                        <a:rPr kumimoji="0" lang="en-US" altLang="en-US" sz="2400" b="1" i="0" u="none" strike="noStrike" cap="none" normalizeH="0" baseline="0" smtClean="0">
                          <a:ln>
                            <a:noFill/>
                          </a:ln>
                          <a:solidFill>
                            <a:srgbClr val="00529E"/>
                          </a:solidFill>
                          <a:effectLst/>
                          <a:latin typeface="Arial" charset="0"/>
                        </a:rPr>
                        <a:t>X$ Table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ase" latinLnBrk="0" hangingPunct="1">
                        <a:lnSpc>
                          <a:spcPct val="100000"/>
                        </a:lnSpc>
                        <a:spcBef>
                          <a:spcPct val="20000"/>
                        </a:spcBef>
                        <a:spcAft>
                          <a:spcPct val="0"/>
                        </a:spcAft>
                        <a:buClr>
                          <a:srgbClr val="006600"/>
                        </a:buClr>
                        <a:buSzTx/>
                        <a:buFontTx/>
                        <a:buNone/>
                        <a:tabLst/>
                      </a:pPr>
                      <a:r>
                        <a:rPr kumimoji="0" lang="en-US" altLang="en-US" sz="2400" b="1" i="0" u="none" strike="noStrike" cap="none" normalizeH="0" baseline="0" smtClean="0">
                          <a:ln>
                            <a:noFill/>
                          </a:ln>
                          <a:solidFill>
                            <a:srgbClr val="00529E"/>
                          </a:solidFill>
                          <a:effectLst/>
                          <a:latin typeface="Arial" charset="0"/>
                        </a:rPr>
                        <a:t>Description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9275">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V$ASM_DISKGROUP</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X$KFGRP</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performs disk discovery and lists diskgroups</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84175">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V$ASM_DISK</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X$KFDSK, X$KFKID</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performs disk discovery, lists disks and their usage metrics</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01638">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V$ASM_FILE</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rgbClr val="CC3300"/>
                          </a:solidFill>
                          <a:effectLst/>
                          <a:latin typeface="Arial" charset="0"/>
                          <a:cs typeface="Arial" charset="0"/>
                        </a:rPr>
                        <a:t>X$KFFIL</a:t>
                      </a:r>
                      <a:endParaRPr kumimoji="0" lang="en-US" altLang="en-US" sz="1500" b="1" i="0" u="none" strike="noStrike" cap="none" normalizeH="0" baseline="0" smtClean="0">
                        <a:ln>
                          <a:noFill/>
                        </a:ln>
                        <a:solidFill>
                          <a:srgbClr val="CC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lists ASM files, including metadata</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8">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V$ASM_ALIAS</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X$KFALS</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lists ASM aliases, files and directories</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226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V$ASM_TEMPLATE</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X$KFTMTA</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ASM templates and their properties</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8">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V$ASM_CLIENT</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X$KFNCL</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lists DB instances connected to ASM</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34975">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V$ASM_OPERATION</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X$KFGMG</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lists current rebalancing operations</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03225">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N.A.</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lang="en-GB" sz="1400" b="1" dirty="0" smtClean="0"/>
                        <a:t>X$KFFOF</a:t>
                      </a:r>
                      <a:endParaRPr kumimoji="0" lang="en-US" altLang="en-US" sz="15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lang="en-GB" sz="1400" dirty="0" smtClean="0"/>
                        <a:t>reports the list of open files (</a:t>
                      </a:r>
                      <a:r>
                        <a:rPr lang="en-GB" sz="1400" dirty="0" err="1" smtClean="0"/>
                        <a:t>lsof</a:t>
                      </a:r>
                      <a:r>
                        <a:rPr lang="en-GB" sz="1400" dirty="0" smtClean="0"/>
                        <a:t>)</a:t>
                      </a:r>
                      <a:endParaRPr kumimoji="0" lang="en-US" altLang="en-US" sz="15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8">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N.A.</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rgbClr val="CC3300"/>
                          </a:solidFill>
                          <a:effectLst/>
                          <a:latin typeface="Arial" charset="0"/>
                          <a:cs typeface="Arial" charset="0"/>
                        </a:rPr>
                        <a:t>X$KFDPARTNER</a:t>
                      </a:r>
                      <a:endParaRPr kumimoji="0" lang="en-US" altLang="en-US" sz="1500" b="1" i="0" u="none" strike="noStrike" cap="none" normalizeH="0" baseline="0" smtClean="0">
                        <a:ln>
                          <a:noFill/>
                        </a:ln>
                        <a:solidFill>
                          <a:srgbClr val="CC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lists disk-to-partner relationships</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7025">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N.A.</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rgbClr val="CC3300"/>
                          </a:solidFill>
                          <a:effectLst/>
                          <a:latin typeface="Arial" charset="0"/>
                          <a:cs typeface="Arial" charset="0"/>
                        </a:rPr>
                        <a:t>X$KFFXP</a:t>
                      </a:r>
                      <a:endParaRPr kumimoji="0" lang="en-US" altLang="en-US" sz="1500" b="1" i="0" u="none" strike="noStrike" cap="none" normalizeH="0" baseline="0" smtClean="0">
                        <a:ln>
                          <a:noFill/>
                        </a:ln>
                        <a:solidFill>
                          <a:srgbClr val="CC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extent map table for all ASM files</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8">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N.A.</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rgbClr val="CC3300"/>
                          </a:solidFill>
                          <a:effectLst/>
                          <a:latin typeface="Arial" charset="0"/>
                          <a:cs typeface="Arial" charset="0"/>
                        </a:rPr>
                        <a:t>X$KFDAT</a:t>
                      </a:r>
                      <a:endParaRPr kumimoji="0" lang="en-US" altLang="en-US" sz="1500" b="1" i="0" u="none" strike="noStrike" cap="none" normalizeH="0" baseline="0" smtClean="0">
                        <a:ln>
                          <a:noFill/>
                        </a:ln>
                        <a:solidFill>
                          <a:srgbClr val="CC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allocation table for all ASM disks</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13363027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295399" y="76200"/>
            <a:ext cx="6962775" cy="838200"/>
          </a:xfrm>
        </p:spPr>
        <p:txBody>
          <a:bodyPr>
            <a:normAutofit/>
          </a:bodyPr>
          <a:lstStyle/>
          <a:p>
            <a:r>
              <a:rPr lang="en-US" altLang="en-US" sz="2800" dirty="0" smtClean="0"/>
              <a:t>More Selected </a:t>
            </a:r>
            <a:r>
              <a:rPr lang="en-US" altLang="en-US" sz="2800" dirty="0"/>
              <a:t>V$ Views and X$ </a:t>
            </a:r>
            <a:r>
              <a:rPr lang="en-US" altLang="en-US" sz="2800" dirty="0" smtClean="0"/>
              <a:t>Tables</a:t>
            </a:r>
            <a:endParaRPr lang="en-US" altLang="en-US" sz="2800" dirty="0"/>
          </a:p>
        </p:txBody>
      </p:sp>
      <p:graphicFrame>
        <p:nvGraphicFramePr>
          <p:cNvPr id="54609" name="Group 337"/>
          <p:cNvGraphicFramePr>
            <a:graphicFrameLocks noGrp="1"/>
          </p:cNvGraphicFramePr>
          <p:nvPr>
            <p:ph sz="half" idx="2"/>
            <p:extLst>
              <p:ext uri="{D42A27DB-BD31-4B8C-83A1-F6EECF244321}">
                <p14:modId xmlns:p14="http://schemas.microsoft.com/office/powerpoint/2010/main" val="317274297"/>
              </p:ext>
            </p:extLst>
          </p:nvPr>
        </p:nvGraphicFramePr>
        <p:xfrm>
          <a:off x="1295399" y="990600"/>
          <a:ext cx="7391400" cy="4081145"/>
        </p:xfrm>
        <a:graphic>
          <a:graphicData uri="http://schemas.openxmlformats.org/drawingml/2006/table">
            <a:tbl>
              <a:tblPr/>
              <a:tblGrid>
                <a:gridCol w="2305051"/>
                <a:gridCol w="1885949"/>
                <a:gridCol w="3200400"/>
              </a:tblGrid>
              <a:tr h="514350">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ase" latinLnBrk="0" hangingPunct="1">
                        <a:lnSpc>
                          <a:spcPct val="100000"/>
                        </a:lnSpc>
                        <a:spcBef>
                          <a:spcPct val="20000"/>
                        </a:spcBef>
                        <a:spcAft>
                          <a:spcPct val="0"/>
                        </a:spcAft>
                        <a:buClr>
                          <a:srgbClr val="006600"/>
                        </a:buClr>
                        <a:buSzTx/>
                        <a:buFontTx/>
                        <a:buNone/>
                        <a:tabLst/>
                      </a:pPr>
                      <a:r>
                        <a:rPr kumimoji="0" lang="en-US" altLang="en-US" sz="2400" b="1" i="0" u="none" strike="noStrike" cap="none" normalizeH="0" baseline="0" dirty="0" smtClean="0">
                          <a:ln>
                            <a:noFill/>
                          </a:ln>
                          <a:solidFill>
                            <a:srgbClr val="00529E"/>
                          </a:solidFill>
                          <a:effectLst/>
                          <a:latin typeface="Arial" charset="0"/>
                        </a:rPr>
                        <a:t>View Name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ase" latinLnBrk="0" hangingPunct="1">
                        <a:lnSpc>
                          <a:spcPct val="100000"/>
                        </a:lnSpc>
                        <a:spcBef>
                          <a:spcPct val="20000"/>
                        </a:spcBef>
                        <a:spcAft>
                          <a:spcPct val="0"/>
                        </a:spcAft>
                        <a:buClr>
                          <a:srgbClr val="006600"/>
                        </a:buClr>
                        <a:buSzTx/>
                        <a:buFontTx/>
                        <a:buNone/>
                        <a:tabLst/>
                      </a:pPr>
                      <a:r>
                        <a:rPr kumimoji="0" lang="en-US" altLang="en-US" sz="2400" b="1" i="0" u="none" strike="noStrike" cap="none" normalizeH="0" baseline="0" dirty="0" smtClean="0">
                          <a:ln>
                            <a:noFill/>
                          </a:ln>
                          <a:solidFill>
                            <a:srgbClr val="00529E"/>
                          </a:solidFill>
                          <a:effectLst/>
                          <a:latin typeface="Arial" charset="0"/>
                        </a:rPr>
                        <a:t>X$ Table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ase" latinLnBrk="0" hangingPunct="1">
                        <a:lnSpc>
                          <a:spcPct val="100000"/>
                        </a:lnSpc>
                        <a:spcBef>
                          <a:spcPct val="20000"/>
                        </a:spcBef>
                        <a:spcAft>
                          <a:spcPct val="0"/>
                        </a:spcAft>
                        <a:buClr>
                          <a:srgbClr val="006600"/>
                        </a:buClr>
                        <a:buSzTx/>
                        <a:buFontTx/>
                        <a:buNone/>
                        <a:tabLst/>
                      </a:pPr>
                      <a:r>
                        <a:rPr kumimoji="0" lang="en-US" altLang="en-US" sz="2400" b="1" i="0" u="none" strike="noStrike" cap="none" normalizeH="0" baseline="0" dirty="0" smtClean="0">
                          <a:ln>
                            <a:noFill/>
                          </a:ln>
                          <a:solidFill>
                            <a:srgbClr val="00529E"/>
                          </a:solidFill>
                          <a:effectLst/>
                          <a:latin typeface="Arial" charset="0"/>
                        </a:rPr>
                        <a:t>Description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9275">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Arial" charset="0"/>
                          <a:cs typeface="Arial" charset="0"/>
                        </a:rPr>
                        <a:t>N.A.</a:t>
                      </a:r>
                      <a:endParaRPr kumimoji="0" lang="en-US" altLang="en-US" sz="15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lang="en-GB" sz="1600" b="1" dirty="0" smtClean="0"/>
                        <a:t>X$KFFOF </a:t>
                      </a:r>
                      <a:endParaRPr kumimoji="0" lang="en-US" altLang="en-US" sz="15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lang="en-GB" sz="1600" dirty="0" smtClean="0"/>
                        <a:t>reports the list of open files. it is the source for </a:t>
                      </a:r>
                      <a:r>
                        <a:rPr lang="en-GB" sz="1600" b="1" dirty="0" err="1" smtClean="0"/>
                        <a:t>lsof</a:t>
                      </a:r>
                      <a:r>
                        <a:rPr lang="en-GB" sz="1600" dirty="0" smtClean="0"/>
                        <a:t> in </a:t>
                      </a:r>
                      <a:r>
                        <a:rPr lang="en-GB" sz="1600" dirty="0" err="1" smtClean="0"/>
                        <a:t>asmcmd</a:t>
                      </a:r>
                      <a:r>
                        <a:rPr lang="en-GB" sz="1600" dirty="0" smtClean="0"/>
                        <a:t> </a:t>
                      </a:r>
                      <a:endParaRPr kumimoji="0" lang="en-US" altLang="en-US" sz="15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9275">
                <a:tc>
                  <a:txBody>
                    <a:bodyPr/>
                    <a:lstStyle/>
                    <a:p>
                      <a:pPr marL="342900" marR="0" lvl="0" indent="-342900" algn="l" defTabSz="914400" rtl="0" eaLnBrk="1" fontAlgn="t" latinLnBrk="0" hangingPunct="1">
                        <a:lnSpc>
                          <a:spcPct val="100000"/>
                        </a:lnSpc>
                        <a:spcBef>
                          <a:spcPct val="0"/>
                        </a:spcBef>
                        <a:spcAft>
                          <a:spcPct val="0"/>
                        </a:spcAft>
                        <a:buClrTx/>
                        <a:buSzTx/>
                        <a:buFontTx/>
                        <a:buNone/>
                        <a:tabLst/>
                        <a:defRPr/>
                      </a:pPr>
                      <a:r>
                        <a:rPr kumimoji="0" lang="en-US" altLang="en-US" sz="1500" b="0" i="0" u="none" strike="noStrike" cap="none" normalizeH="0" baseline="0" dirty="0" smtClean="0">
                          <a:ln>
                            <a:noFill/>
                          </a:ln>
                          <a:solidFill>
                            <a:schemeClr val="tx1"/>
                          </a:solidFill>
                          <a:effectLst/>
                          <a:latin typeface="Arial" charset="0"/>
                          <a:cs typeface="Arial" charset="0"/>
                        </a:rPr>
                        <a:t>N.A.</a:t>
                      </a:r>
                      <a:endParaRPr kumimoji="0" lang="en-US" altLang="en-US" sz="1500" b="0" i="0" u="none" strike="noStrike" cap="none" normalizeH="0" baseline="0" dirty="0" smtClean="0">
                        <a:ln>
                          <a:noFill/>
                        </a:ln>
                        <a:solidFill>
                          <a:schemeClr val="tx1"/>
                        </a:solidFill>
                        <a:effectLst/>
                        <a:latin typeface="Arial" charset="0"/>
                      </a:endParaRPr>
                    </a:p>
                    <a:p>
                      <a:pPr marL="342900" marR="0" lvl="0" indent="-342900" algn="l" defTabSz="914400" rtl="0" eaLnBrk="1" fontAlgn="t" latinLnBrk="0" hangingPunct="1">
                        <a:lnSpc>
                          <a:spcPct val="100000"/>
                        </a:lnSpc>
                        <a:spcBef>
                          <a:spcPct val="0"/>
                        </a:spcBef>
                        <a:spcAft>
                          <a:spcPct val="0"/>
                        </a:spcAft>
                        <a:buClrTx/>
                        <a:buSzTx/>
                        <a:buFontTx/>
                        <a:buNone/>
                        <a:tabLst/>
                      </a:pPr>
                      <a:endParaRPr kumimoji="0" lang="en-US" altLang="en-US" sz="15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lang="en-GB" sz="1600" b="1" dirty="0" smtClean="0"/>
                        <a:t>X$KFKLSOD </a:t>
                      </a:r>
                      <a:endParaRPr kumimoji="0" lang="en-US" altLang="en-US" sz="15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lang="en-GB" sz="1600" dirty="0" smtClean="0"/>
                        <a:t>reports the list of open devices. it is the source for </a:t>
                      </a:r>
                      <a:r>
                        <a:rPr lang="en-GB" sz="1600" b="1" dirty="0" err="1" smtClean="0"/>
                        <a:t>lsod</a:t>
                      </a:r>
                      <a:r>
                        <a:rPr lang="en-GB" sz="1600" dirty="0" smtClean="0"/>
                        <a:t> in </a:t>
                      </a:r>
                      <a:r>
                        <a:rPr lang="en-GB" sz="1600" dirty="0" err="1" smtClean="0"/>
                        <a:t>asmcmd</a:t>
                      </a:r>
                      <a:r>
                        <a:rPr lang="en-GB" sz="1600" dirty="0" smtClean="0"/>
                        <a:t> </a:t>
                      </a:r>
                      <a:endParaRPr kumimoji="0" lang="en-US" altLang="en-US" sz="15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9275">
                <a:tc>
                  <a:txBody>
                    <a:bodyPr/>
                    <a:lstStyle/>
                    <a:p>
                      <a:r>
                        <a:rPr lang="en-GB" b="1" dirty="0"/>
                        <a:t>V$ASM_ATTRIBUTE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GB" b="1" dirty="0"/>
                        <a:t>X$KFENV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GB" dirty="0"/>
                        <a:t>ASM DG attributes. Data stored in file #9 of each DG</a:t>
                      </a:r>
                      <a:br>
                        <a:rPr lang="en-GB" dirty="0"/>
                      </a:br>
                      <a:r>
                        <a:rPr lang="en-GB" dirty="0"/>
                        <a:t>Notes: the X$ table shows also 'hidden' </a:t>
                      </a:r>
                      <a:r>
                        <a:rPr lang="en-GB" dirty="0" smtClean="0"/>
                        <a:t>attributes. Example:</a:t>
                      </a:r>
                      <a:r>
                        <a:rPr lang="en-GB" baseline="0" dirty="0" smtClean="0"/>
                        <a:t> </a:t>
                      </a:r>
                      <a:r>
                        <a:rPr lang="en-GB" dirty="0" smtClean="0"/>
                        <a:t>'_</a:t>
                      </a:r>
                      <a:r>
                        <a:rPr lang="en-GB" dirty="0" err="1" smtClean="0"/>
                        <a:t>extent_counts</a:t>
                      </a:r>
                      <a:r>
                        <a:rPr lang="en-GB" dirty="0" smtClean="0"/>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9275">
                <a:tc>
                  <a:txBody>
                    <a:bodyPr/>
                    <a:lstStyle/>
                    <a:p>
                      <a:r>
                        <a:rPr lang="en-GB" b="0" dirty="0" smtClean="0"/>
                        <a:t>N.A.</a:t>
                      </a:r>
                      <a:endParaRPr lang="en-GB" b="0"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GB" b="1" dirty="0" smtClean="0"/>
                        <a:t>X$KFZPBLK </a:t>
                      </a:r>
                      <a:endParaRPr lang="en-GB" b="1"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GB" dirty="0" smtClean="0"/>
                        <a:t>info on the password files in </a:t>
                      </a:r>
                      <a:r>
                        <a:rPr lang="en-GB" dirty="0" err="1" smtClean="0"/>
                        <a:t>asm</a:t>
                      </a:r>
                      <a:endParaRPr lang="en-GB" dirty="0" smtClean="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4" name="TextBox 3"/>
          <p:cNvSpPr txBox="1"/>
          <p:nvPr/>
        </p:nvSpPr>
        <p:spPr>
          <a:xfrm>
            <a:off x="1295399" y="5524500"/>
            <a:ext cx="7391400" cy="923330"/>
          </a:xfrm>
          <a:prstGeom prst="rect">
            <a:avLst/>
          </a:prstGeom>
          <a:noFill/>
        </p:spPr>
        <p:txBody>
          <a:bodyPr wrap="square" rtlCol="0">
            <a:spAutoFit/>
          </a:bodyPr>
          <a:lstStyle/>
          <a:p>
            <a:r>
              <a:rPr lang="en-US" altLang="en-US" dirty="0" smtClean="0"/>
              <a:t>More info: https</a:t>
            </a:r>
            <a:r>
              <a:rPr lang="en-US" altLang="en-US" dirty="0"/>
              <a:t>://twiki.cern.ch/twiki/bin/view/PDBService/ASM_Internals</a:t>
            </a:r>
          </a:p>
          <a:p>
            <a:endParaRPr lang="en-GB" dirty="0"/>
          </a:p>
        </p:txBody>
      </p:sp>
    </p:spTree>
    <p:extLst>
      <p:ext uri="{BB962C8B-B14F-4D97-AF65-F5344CB8AC3E}">
        <p14:creationId xmlns:p14="http://schemas.microsoft.com/office/powerpoint/2010/main" val="16339671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tLang="en-US" dirty="0" smtClean="0"/>
              <a:t>ASM Parameters</a:t>
            </a:r>
            <a:endParaRPr lang="en-US" altLang="en-US" dirty="0"/>
          </a:p>
        </p:txBody>
      </p:sp>
      <p:sp>
        <p:nvSpPr>
          <p:cNvPr id="111619" name="Rectangle 3"/>
          <p:cNvSpPr>
            <a:spLocks noGrp="1" noChangeArrowheads="1"/>
          </p:cNvSpPr>
          <p:nvPr>
            <p:ph type="body" idx="1"/>
          </p:nvPr>
        </p:nvSpPr>
        <p:spPr/>
        <p:txBody>
          <a:bodyPr>
            <a:normAutofit/>
          </a:bodyPr>
          <a:lstStyle/>
          <a:p>
            <a:r>
              <a:rPr lang="en-US" altLang="en-US" dirty="0"/>
              <a:t>Underscore </a:t>
            </a:r>
            <a:r>
              <a:rPr lang="en-US" altLang="en-US" dirty="0" smtClean="0"/>
              <a:t>instance parameters </a:t>
            </a:r>
            <a:endParaRPr lang="en-US" altLang="en-US" dirty="0"/>
          </a:p>
          <a:p>
            <a:pPr lvl="1"/>
            <a:r>
              <a:rPr lang="en-US" altLang="en-US" dirty="0" smtClean="0"/>
              <a:t>Typically </a:t>
            </a:r>
            <a:r>
              <a:rPr lang="en-US" altLang="en-US" dirty="0"/>
              <a:t>don’t need tuning</a:t>
            </a:r>
          </a:p>
          <a:p>
            <a:pPr lvl="1"/>
            <a:r>
              <a:rPr lang="en-US" altLang="en-US" b="1" dirty="0" smtClean="0">
                <a:solidFill>
                  <a:srgbClr val="CC3300"/>
                </a:solidFill>
              </a:rPr>
              <a:t>_</a:t>
            </a:r>
            <a:r>
              <a:rPr lang="en-US" altLang="en-US" b="1" dirty="0" err="1">
                <a:solidFill>
                  <a:srgbClr val="CC3300"/>
                </a:solidFill>
              </a:rPr>
              <a:t>asm_ausize</a:t>
            </a:r>
            <a:r>
              <a:rPr lang="en-US" altLang="en-US" dirty="0"/>
              <a:t> and </a:t>
            </a:r>
            <a:r>
              <a:rPr lang="en-US" altLang="en-US" b="1" dirty="0">
                <a:solidFill>
                  <a:srgbClr val="CC3300"/>
                </a:solidFill>
              </a:rPr>
              <a:t>_</a:t>
            </a:r>
            <a:r>
              <a:rPr lang="en-US" altLang="en-US" b="1" dirty="0" err="1">
                <a:solidFill>
                  <a:srgbClr val="CC3300"/>
                </a:solidFill>
              </a:rPr>
              <a:t>asm_stripesize</a:t>
            </a:r>
            <a:endParaRPr lang="en-US" altLang="en-US" b="1" dirty="0">
              <a:solidFill>
                <a:srgbClr val="CC3300"/>
              </a:solidFill>
            </a:endParaRPr>
          </a:p>
          <a:p>
            <a:pPr lvl="2"/>
            <a:r>
              <a:rPr lang="en-US" altLang="en-US" dirty="0"/>
              <a:t>May need tuning for VLDB in 10g</a:t>
            </a:r>
          </a:p>
          <a:p>
            <a:pPr lvl="1">
              <a:buFont typeface="Arial" charset="0"/>
              <a:buNone/>
            </a:pPr>
            <a:endParaRPr lang="en-US" altLang="en-US" dirty="0"/>
          </a:p>
          <a:p>
            <a:r>
              <a:rPr lang="en-US" altLang="en-US" dirty="0"/>
              <a:t>New in 11g, </a:t>
            </a:r>
            <a:r>
              <a:rPr lang="en-US" altLang="en-US" dirty="0" err="1"/>
              <a:t>diskgroup</a:t>
            </a:r>
            <a:r>
              <a:rPr lang="en-US" altLang="en-US" dirty="0"/>
              <a:t> attributes</a:t>
            </a:r>
          </a:p>
          <a:p>
            <a:pPr lvl="1"/>
            <a:r>
              <a:rPr lang="en-US" altLang="en-US" dirty="0"/>
              <a:t>V$ASM_ATTRIBUTE, </a:t>
            </a:r>
            <a:r>
              <a:rPr lang="en-US" altLang="en-US" dirty="0" smtClean="0"/>
              <a:t>examples:</a:t>
            </a:r>
            <a:endParaRPr lang="en-US" altLang="en-US" dirty="0"/>
          </a:p>
          <a:p>
            <a:pPr lvl="2"/>
            <a:r>
              <a:rPr lang="en-US" altLang="en-US" dirty="0" err="1" smtClean="0"/>
              <a:t>disk_repair_time</a:t>
            </a:r>
            <a:r>
              <a:rPr lang="en-US" altLang="en-US" dirty="0" smtClean="0"/>
              <a:t>, </a:t>
            </a:r>
            <a:r>
              <a:rPr lang="en-US" altLang="en-US" dirty="0" err="1" smtClean="0"/>
              <a:t>au_size</a:t>
            </a:r>
            <a:r>
              <a:rPr lang="en-US" altLang="en-US" dirty="0" smtClean="0"/>
              <a:t>, </a:t>
            </a:r>
            <a:r>
              <a:rPr lang="en-GB" dirty="0"/>
              <a:t>_</a:t>
            </a:r>
            <a:r>
              <a:rPr lang="en-GB" dirty="0" err="1" smtClean="0"/>
              <a:t>extent_counts</a:t>
            </a:r>
            <a:r>
              <a:rPr lang="en-GB" dirty="0"/>
              <a:t>, </a:t>
            </a:r>
            <a:r>
              <a:rPr lang="en-GB" dirty="0" smtClean="0"/>
              <a:t>_</a:t>
            </a:r>
            <a:r>
              <a:rPr lang="en-GB" dirty="0" err="1" smtClean="0"/>
              <a:t>extent_sizes</a:t>
            </a:r>
            <a:endParaRPr lang="en-US" altLang="en-US" dirty="0"/>
          </a:p>
          <a:p>
            <a:pPr lvl="1"/>
            <a:r>
              <a:rPr lang="en-US" altLang="en-US" b="1" dirty="0">
                <a:solidFill>
                  <a:srgbClr val="CC3300"/>
                </a:solidFill>
              </a:rPr>
              <a:t>X$KFENV</a:t>
            </a:r>
            <a:r>
              <a:rPr lang="en-US" altLang="en-US" dirty="0"/>
              <a:t> shows ‘underscore’ attributes</a:t>
            </a:r>
          </a:p>
          <a:p>
            <a:endParaRPr lang="en-US" altLang="en-US" sz="2400" dirty="0">
              <a:latin typeface="Courier New" pitchFamily="49" charset="0"/>
            </a:endParaRPr>
          </a:p>
        </p:txBody>
      </p:sp>
    </p:spTree>
    <p:extLst>
      <p:ext uri="{BB962C8B-B14F-4D97-AF65-F5344CB8AC3E}">
        <p14:creationId xmlns:p14="http://schemas.microsoft.com/office/powerpoint/2010/main" val="17294799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en-US" dirty="0"/>
              <a:t>ASM Storage </a:t>
            </a:r>
            <a:r>
              <a:rPr lang="en-US" altLang="en-US" dirty="0" smtClean="0"/>
              <a:t>Basics</a:t>
            </a:r>
            <a:endParaRPr lang="en-US" altLang="en-US" dirty="0"/>
          </a:p>
        </p:txBody>
      </p:sp>
      <p:sp>
        <p:nvSpPr>
          <p:cNvPr id="110595" name="Rectangle 3"/>
          <p:cNvSpPr>
            <a:spLocks noGrp="1" noChangeArrowheads="1"/>
          </p:cNvSpPr>
          <p:nvPr>
            <p:ph type="body" idx="1"/>
          </p:nvPr>
        </p:nvSpPr>
        <p:spPr/>
        <p:txBody>
          <a:bodyPr>
            <a:normAutofit lnSpcReduction="10000"/>
          </a:bodyPr>
          <a:lstStyle/>
          <a:p>
            <a:r>
              <a:rPr lang="en-US" altLang="en-US" sz="2600" dirty="0"/>
              <a:t>ASM </a:t>
            </a:r>
            <a:r>
              <a:rPr lang="en-US" altLang="en-US" sz="2600" dirty="0">
                <a:solidFill>
                  <a:srgbClr val="CC3300"/>
                </a:solidFill>
              </a:rPr>
              <a:t>Disks</a:t>
            </a:r>
            <a:r>
              <a:rPr lang="en-US" altLang="en-US" sz="2600" dirty="0"/>
              <a:t> are divided in Allocation Units (</a:t>
            </a:r>
            <a:r>
              <a:rPr lang="en-US" altLang="en-US" sz="2600" dirty="0">
                <a:solidFill>
                  <a:srgbClr val="CC3300"/>
                </a:solidFill>
              </a:rPr>
              <a:t>AU</a:t>
            </a:r>
            <a:r>
              <a:rPr lang="en-US" altLang="en-US" sz="2600" dirty="0"/>
              <a:t>)</a:t>
            </a:r>
            <a:r>
              <a:rPr lang="en-US" altLang="en-US" sz="2400" dirty="0"/>
              <a:t> </a:t>
            </a:r>
          </a:p>
          <a:p>
            <a:pPr lvl="1"/>
            <a:r>
              <a:rPr lang="en-US" altLang="en-US" sz="2200" dirty="0"/>
              <a:t>Default size </a:t>
            </a:r>
            <a:r>
              <a:rPr lang="en-US" altLang="en-US" sz="2200" dirty="0">
                <a:solidFill>
                  <a:srgbClr val="CC3300"/>
                </a:solidFill>
              </a:rPr>
              <a:t>1 MB</a:t>
            </a:r>
            <a:r>
              <a:rPr lang="en-US" altLang="en-US" sz="2200" dirty="0"/>
              <a:t> (_</a:t>
            </a:r>
            <a:r>
              <a:rPr lang="en-US" altLang="en-US" sz="2200" dirty="0" err="1"/>
              <a:t>asm_ausize</a:t>
            </a:r>
            <a:r>
              <a:rPr lang="en-US" altLang="en-US" sz="2200" dirty="0" smtClean="0"/>
              <a:t>) (4 MB in </a:t>
            </a:r>
            <a:r>
              <a:rPr lang="en-US" altLang="en-US" sz="2200" dirty="0" err="1" smtClean="0"/>
              <a:t>Exadata</a:t>
            </a:r>
            <a:r>
              <a:rPr lang="en-US" altLang="en-US" sz="2200" dirty="0" smtClean="0"/>
              <a:t>)</a:t>
            </a:r>
            <a:endParaRPr lang="en-US" altLang="en-US" sz="2200" dirty="0"/>
          </a:p>
          <a:p>
            <a:pPr lvl="1"/>
            <a:r>
              <a:rPr lang="en-US" altLang="en-US" sz="2200" dirty="0"/>
              <a:t>Tunable </a:t>
            </a:r>
            <a:r>
              <a:rPr lang="en-US" altLang="en-US" sz="2200" dirty="0" err="1"/>
              <a:t>diskgroup</a:t>
            </a:r>
            <a:r>
              <a:rPr lang="en-US" altLang="en-US" sz="2200" dirty="0"/>
              <a:t> attribute in 11g</a:t>
            </a:r>
          </a:p>
          <a:p>
            <a:r>
              <a:rPr lang="en-US" altLang="en-US" sz="2600" dirty="0">
                <a:solidFill>
                  <a:srgbClr val="CC3300"/>
                </a:solidFill>
              </a:rPr>
              <a:t>ASM files</a:t>
            </a:r>
            <a:r>
              <a:rPr lang="en-US" altLang="en-US" sz="2600" dirty="0"/>
              <a:t> are built as a series of </a:t>
            </a:r>
            <a:r>
              <a:rPr lang="en-US" altLang="en-US" sz="2600" dirty="0">
                <a:solidFill>
                  <a:srgbClr val="CC3300"/>
                </a:solidFill>
              </a:rPr>
              <a:t>extents</a:t>
            </a:r>
          </a:p>
          <a:p>
            <a:pPr lvl="1"/>
            <a:r>
              <a:rPr lang="en-US" altLang="en-US" sz="2200" dirty="0"/>
              <a:t>Extents are </a:t>
            </a:r>
            <a:r>
              <a:rPr lang="en-US" altLang="en-US" sz="2200" dirty="0">
                <a:solidFill>
                  <a:srgbClr val="FF0000"/>
                </a:solidFill>
              </a:rPr>
              <a:t>mapped to AUs </a:t>
            </a:r>
            <a:r>
              <a:rPr lang="en-US" altLang="en-US" sz="2200" dirty="0"/>
              <a:t>using a</a:t>
            </a:r>
            <a:r>
              <a:rPr lang="en-US" altLang="en-US" dirty="0"/>
              <a:t> file extent map </a:t>
            </a:r>
          </a:p>
          <a:p>
            <a:pPr lvl="1"/>
            <a:r>
              <a:rPr lang="en-US" altLang="en-US" sz="2200" dirty="0"/>
              <a:t>When using ‘normal redundancy’, 2 mirrored extents are allocated, each on a different </a:t>
            </a:r>
            <a:r>
              <a:rPr lang="en-US" altLang="en-US" sz="2200" dirty="0" err="1">
                <a:solidFill>
                  <a:srgbClr val="CC3300"/>
                </a:solidFill>
              </a:rPr>
              <a:t>failgroup</a:t>
            </a:r>
            <a:endParaRPr lang="en-US" altLang="en-US" sz="2200" dirty="0">
              <a:solidFill>
                <a:srgbClr val="CC3300"/>
              </a:solidFill>
            </a:endParaRPr>
          </a:p>
          <a:p>
            <a:pPr lvl="1"/>
            <a:r>
              <a:rPr lang="en-US" altLang="en-US" sz="2200" dirty="0"/>
              <a:t>RDBMS read operations access </a:t>
            </a:r>
            <a:r>
              <a:rPr lang="en-US" altLang="en-US" sz="2200" dirty="0" smtClean="0"/>
              <a:t>the </a:t>
            </a:r>
            <a:r>
              <a:rPr lang="en-US" altLang="en-US" sz="2200" dirty="0"/>
              <a:t>primary extent of a mirrored couple (unless there is an IO error</a:t>
            </a:r>
            <a:r>
              <a:rPr lang="en-US" altLang="en-US" sz="2200" dirty="0" smtClean="0"/>
              <a:t>)</a:t>
            </a:r>
          </a:p>
          <a:p>
            <a:pPr lvl="2"/>
            <a:r>
              <a:rPr lang="en-US" altLang="en-US" sz="2000" dirty="0" smtClean="0"/>
              <a:t>Notable exceptions: </a:t>
            </a:r>
            <a:r>
              <a:rPr lang="en-US" altLang="en-US" sz="2000" dirty="0"/>
              <a:t>use of </a:t>
            </a:r>
            <a:r>
              <a:rPr lang="en-US" altLang="en-US" sz="2000" dirty="0" err="1"/>
              <a:t>asm_preferred_read_failure_groups</a:t>
            </a:r>
            <a:r>
              <a:rPr lang="en-US" altLang="en-US" sz="2000" dirty="0"/>
              <a:t> </a:t>
            </a:r>
            <a:r>
              <a:rPr lang="en-US" altLang="en-US" sz="2000" dirty="0" smtClean="0"/>
              <a:t>(11g) and 12c new feature of even reads</a:t>
            </a:r>
            <a:endParaRPr lang="en-US" altLang="en-US" sz="2000" dirty="0"/>
          </a:p>
          <a:p>
            <a:pPr lvl="1"/>
            <a:r>
              <a:rPr lang="en-US" altLang="en-US" sz="2200" dirty="0"/>
              <a:t>In 10g the ASM extent size = AU </a:t>
            </a:r>
            <a:r>
              <a:rPr lang="en-US" altLang="en-US" sz="2200" dirty="0" smtClean="0"/>
              <a:t>size</a:t>
            </a:r>
          </a:p>
          <a:p>
            <a:pPr lvl="2"/>
            <a:r>
              <a:rPr lang="en-US" altLang="en-US" sz="2000" dirty="0" smtClean="0"/>
              <a:t>This has changed since 11g (variable extents)</a:t>
            </a:r>
            <a:endParaRPr lang="en-US" altLang="en-US" sz="2000" dirty="0"/>
          </a:p>
        </p:txBody>
      </p:sp>
    </p:spTree>
    <p:extLst>
      <p:ext uri="{BB962C8B-B14F-4D97-AF65-F5344CB8AC3E}">
        <p14:creationId xmlns:p14="http://schemas.microsoft.com/office/powerpoint/2010/main" val="29677343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295400" y="76200"/>
            <a:ext cx="5715000" cy="838200"/>
          </a:xfrm>
        </p:spPr>
        <p:txBody>
          <a:bodyPr/>
          <a:lstStyle/>
          <a:p>
            <a:r>
              <a:rPr lang="en-US" altLang="en-US" sz="2800"/>
              <a:t>Files, Extents, and Failure Groups</a:t>
            </a:r>
          </a:p>
        </p:txBody>
      </p:sp>
      <p:sp>
        <p:nvSpPr>
          <p:cNvPr id="109571" name="Rectangle 3"/>
          <p:cNvSpPr>
            <a:spLocks noGrp="1" noChangeArrowheads="1"/>
          </p:cNvSpPr>
          <p:nvPr>
            <p:ph type="body" idx="1"/>
          </p:nvPr>
        </p:nvSpPr>
        <p:spPr>
          <a:xfrm>
            <a:off x="1362075" y="1066800"/>
            <a:ext cx="2143125" cy="4953000"/>
          </a:xfrm>
        </p:spPr>
        <p:txBody>
          <a:bodyPr/>
          <a:lstStyle/>
          <a:p>
            <a:pPr>
              <a:buFontTx/>
              <a:buNone/>
            </a:pPr>
            <a:r>
              <a:rPr lang="en-US" altLang="en-US" dirty="0"/>
              <a:t>Files and </a:t>
            </a:r>
          </a:p>
          <a:p>
            <a:pPr>
              <a:buFontTx/>
              <a:buNone/>
            </a:pPr>
            <a:r>
              <a:rPr lang="en-US" altLang="en-US" dirty="0"/>
              <a:t>extent </a:t>
            </a:r>
          </a:p>
          <a:p>
            <a:pPr>
              <a:buFontTx/>
              <a:buNone/>
            </a:pPr>
            <a:r>
              <a:rPr lang="en-US" altLang="en-US" dirty="0"/>
              <a:t>pointers</a:t>
            </a:r>
          </a:p>
          <a:p>
            <a:pPr>
              <a:buFontTx/>
              <a:buNone/>
            </a:pPr>
            <a:endParaRPr lang="en-US" altLang="en-US" dirty="0"/>
          </a:p>
          <a:p>
            <a:pPr>
              <a:buFontTx/>
              <a:buNone/>
            </a:pPr>
            <a:endParaRPr lang="en-US" altLang="en-US" dirty="0"/>
          </a:p>
          <a:p>
            <a:pPr>
              <a:buFontTx/>
              <a:buNone/>
            </a:pPr>
            <a:r>
              <a:rPr lang="en-US" altLang="en-US" dirty="0" err="1"/>
              <a:t>Failgroups</a:t>
            </a:r>
            <a:endParaRPr lang="en-US" altLang="en-US" dirty="0"/>
          </a:p>
          <a:p>
            <a:pPr>
              <a:buFontTx/>
              <a:buNone/>
            </a:pPr>
            <a:r>
              <a:rPr lang="en-US" altLang="en-US" dirty="0"/>
              <a:t>and ASM</a:t>
            </a:r>
          </a:p>
          <a:p>
            <a:pPr>
              <a:buFontTx/>
              <a:buNone/>
            </a:pPr>
            <a:r>
              <a:rPr lang="en-US" altLang="en-US" dirty="0"/>
              <a:t>mirroring</a:t>
            </a:r>
          </a:p>
        </p:txBody>
      </p:sp>
      <p:pic>
        <p:nvPicPr>
          <p:cNvPr id="1095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90600"/>
            <a:ext cx="2903538"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676650"/>
            <a:ext cx="4675188"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4070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a:t>ASM Metadata Walkthrough  </a:t>
            </a:r>
          </a:p>
        </p:txBody>
      </p:sp>
      <p:sp>
        <p:nvSpPr>
          <p:cNvPr id="114691" name="Rectangle 3"/>
          <p:cNvSpPr>
            <a:spLocks noGrp="1" noChangeArrowheads="1"/>
          </p:cNvSpPr>
          <p:nvPr>
            <p:ph type="body" idx="1"/>
          </p:nvPr>
        </p:nvSpPr>
        <p:spPr/>
        <p:txBody>
          <a:bodyPr/>
          <a:lstStyle/>
          <a:p>
            <a:pPr marL="533400" indent="-533400"/>
            <a:r>
              <a:rPr lang="en-US" altLang="en-US" sz="3200" dirty="0"/>
              <a:t>Three examples follow of how to read data directly from ASM. </a:t>
            </a:r>
          </a:p>
          <a:p>
            <a:pPr marL="533400" indent="-533400"/>
            <a:r>
              <a:rPr lang="en-US" altLang="en-US" sz="3200" dirty="0"/>
              <a:t>Motivations:</a:t>
            </a:r>
          </a:p>
          <a:p>
            <a:pPr marL="914400" lvl="1" indent="-457200"/>
            <a:r>
              <a:rPr lang="en-US" altLang="en-US" sz="2800" dirty="0"/>
              <a:t>Build confidence in the technology, i.e. ‘get a feeling’ of how ASM works</a:t>
            </a:r>
          </a:p>
          <a:p>
            <a:pPr marL="914400" lvl="1" indent="-457200"/>
            <a:r>
              <a:rPr lang="en-US" altLang="en-US" sz="2800" dirty="0" smtClean="0"/>
              <a:t>Toolkit: </a:t>
            </a:r>
            <a:r>
              <a:rPr lang="en-US" altLang="en-US" sz="2800" dirty="0"/>
              <a:t>i</a:t>
            </a:r>
            <a:r>
              <a:rPr lang="en-US" altLang="en-US" sz="2800" dirty="0" smtClean="0"/>
              <a:t>t </a:t>
            </a:r>
            <a:r>
              <a:rPr lang="en-US" altLang="en-US" sz="2800" dirty="0"/>
              <a:t>may turn out useful one day to troubleshoot a production </a:t>
            </a:r>
            <a:r>
              <a:rPr lang="en-US" altLang="en-US" sz="2800" dirty="0" smtClean="0"/>
              <a:t>issue.</a:t>
            </a:r>
            <a:endParaRPr lang="en-US" altLang="en-US" sz="2800" dirty="0"/>
          </a:p>
        </p:txBody>
      </p:sp>
    </p:spTree>
    <p:extLst>
      <p:ext uri="{BB962C8B-B14F-4D97-AF65-F5344CB8AC3E}">
        <p14:creationId xmlns:p14="http://schemas.microsoft.com/office/powerpoint/2010/main" val="7107126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sz="2800"/>
              <a:t>Example 1: Direct File Access 1/2 </a:t>
            </a:r>
          </a:p>
        </p:txBody>
      </p:sp>
      <p:sp>
        <p:nvSpPr>
          <p:cNvPr id="72707" name="Rectangle 3"/>
          <p:cNvSpPr>
            <a:spLocks noGrp="1" noChangeArrowheads="1"/>
          </p:cNvSpPr>
          <p:nvPr>
            <p:ph type="body" idx="1"/>
          </p:nvPr>
        </p:nvSpPr>
        <p:spPr/>
        <p:txBody>
          <a:bodyPr/>
          <a:lstStyle/>
          <a:p>
            <a:pPr marL="533400" indent="-533400">
              <a:lnSpc>
                <a:spcPct val="80000"/>
              </a:lnSpc>
              <a:buFontTx/>
              <a:buNone/>
            </a:pPr>
            <a:r>
              <a:rPr lang="en-US" altLang="en-US" sz="2400" b="1" dirty="0">
                <a:solidFill>
                  <a:srgbClr val="CC3300"/>
                </a:solidFill>
              </a:rPr>
              <a:t>Goal</a:t>
            </a:r>
            <a:r>
              <a:rPr lang="en-US" altLang="en-US" sz="2400" dirty="0"/>
              <a:t>: </a:t>
            </a:r>
            <a:r>
              <a:rPr lang="en-US" altLang="en-US" sz="2400" b="1" dirty="0"/>
              <a:t>Reading ASM files with OS tools, using metadata information from X$ tables</a:t>
            </a:r>
          </a:p>
          <a:p>
            <a:pPr marL="533400" indent="-533400">
              <a:lnSpc>
                <a:spcPct val="80000"/>
              </a:lnSpc>
              <a:buFontTx/>
              <a:buNone/>
            </a:pPr>
            <a:endParaRPr lang="en-US" altLang="en-US" sz="2400" b="1" dirty="0"/>
          </a:p>
          <a:p>
            <a:pPr marL="0" indent="0">
              <a:lnSpc>
                <a:spcPct val="80000"/>
              </a:lnSpc>
              <a:buNone/>
            </a:pPr>
            <a:r>
              <a:rPr lang="en-US" altLang="en-US" sz="2400" dirty="0" smtClean="0"/>
              <a:t>Example</a:t>
            </a:r>
            <a:r>
              <a:rPr lang="en-US" altLang="en-US" sz="2400" dirty="0"/>
              <a:t>: find the 2 mirrored extents of the RDBMS </a:t>
            </a:r>
            <a:r>
              <a:rPr lang="en-US" altLang="en-US" sz="2400" dirty="0" err="1" smtClean="0"/>
              <a:t>spfile</a:t>
            </a:r>
            <a:endParaRPr lang="en-US" altLang="en-US" sz="2400" dirty="0"/>
          </a:p>
          <a:p>
            <a:pPr marL="0" indent="0">
              <a:lnSpc>
                <a:spcPct val="80000"/>
              </a:lnSpc>
              <a:buNone/>
            </a:pPr>
            <a:endParaRPr lang="en-US" altLang="en-US" sz="2000" dirty="0" smtClean="0">
              <a:latin typeface="Courier New" pitchFamily="49" charset="0"/>
            </a:endParaRPr>
          </a:p>
          <a:p>
            <a:pPr marL="0" indent="0">
              <a:lnSpc>
                <a:spcPct val="80000"/>
              </a:lnSpc>
              <a:buNone/>
            </a:pPr>
            <a:r>
              <a:rPr lang="en-US" altLang="en-US" sz="2000" dirty="0" smtClean="0">
                <a:latin typeface="Courier New" pitchFamily="49" charset="0"/>
              </a:rPr>
              <a:t>sys</a:t>
            </a:r>
            <a:r>
              <a:rPr lang="en-US" altLang="en-US" sz="2000" dirty="0">
                <a:latin typeface="Courier New" pitchFamily="49" charset="0"/>
              </a:rPr>
              <a:t>@+ASM1&gt; select GROUP_KFFXP Group#, DISK_KFFXP Disk#, AU_KFFXP AU#, XNUM_KFFXP Extent#</a:t>
            </a:r>
            <a:r>
              <a:rPr lang="en-US" altLang="en-US" sz="2000" b="1" dirty="0">
                <a:latin typeface="Courier New" pitchFamily="49" charset="0"/>
              </a:rPr>
              <a:t> </a:t>
            </a:r>
            <a:r>
              <a:rPr lang="en-US" altLang="en-US" sz="2000" dirty="0">
                <a:latin typeface="Courier New" pitchFamily="49" charset="0"/>
              </a:rPr>
              <a:t>from </a:t>
            </a:r>
            <a:r>
              <a:rPr lang="en-US" altLang="en-US" b="1" dirty="0">
                <a:solidFill>
                  <a:srgbClr val="CC3300"/>
                </a:solidFill>
                <a:latin typeface="Courier New" pitchFamily="49" charset="0"/>
              </a:rPr>
              <a:t>X$KFFXP</a:t>
            </a:r>
            <a:r>
              <a:rPr lang="en-US" altLang="en-US" sz="2000" dirty="0">
                <a:latin typeface="Courier New" pitchFamily="49" charset="0"/>
              </a:rPr>
              <a:t> where </a:t>
            </a:r>
            <a:r>
              <a:rPr lang="en-US" altLang="en-US" sz="2000" dirty="0" err="1">
                <a:latin typeface="Courier New" pitchFamily="49" charset="0"/>
              </a:rPr>
              <a:t>number_kffxp</a:t>
            </a:r>
            <a:r>
              <a:rPr lang="en-US" altLang="en-US" sz="2000" dirty="0">
                <a:latin typeface="Courier New" pitchFamily="49" charset="0"/>
              </a:rPr>
              <a:t>=(select </a:t>
            </a:r>
            <a:r>
              <a:rPr lang="en-US" altLang="en-US" sz="2000" dirty="0" err="1">
                <a:latin typeface="Courier New" pitchFamily="49" charset="0"/>
              </a:rPr>
              <a:t>file_number</a:t>
            </a:r>
            <a:r>
              <a:rPr lang="en-US" altLang="en-US" sz="2000" dirty="0">
                <a:latin typeface="Courier New" pitchFamily="49" charset="0"/>
              </a:rPr>
              <a:t> from </a:t>
            </a:r>
            <a:r>
              <a:rPr lang="en-US" altLang="en-US" sz="2000" dirty="0" err="1">
                <a:latin typeface="Courier New" pitchFamily="49" charset="0"/>
              </a:rPr>
              <a:t>v$asm_alias</a:t>
            </a:r>
            <a:r>
              <a:rPr lang="en-US" altLang="en-US" sz="2000" dirty="0">
                <a:latin typeface="Courier New" pitchFamily="49" charset="0"/>
              </a:rPr>
              <a:t> where name='</a:t>
            </a:r>
            <a:r>
              <a:rPr lang="en-US" altLang="en-US" sz="2000" b="1" dirty="0">
                <a:latin typeface="Courier New" pitchFamily="49" charset="0"/>
              </a:rPr>
              <a:t>spfiletest1.ora</a:t>
            </a:r>
            <a:r>
              <a:rPr lang="en-US" altLang="en-US" sz="2000" dirty="0">
                <a:latin typeface="Courier New" pitchFamily="49" charset="0"/>
              </a:rPr>
              <a:t>');</a:t>
            </a:r>
            <a:r>
              <a:rPr lang="en-US" altLang="en-US" sz="2400" dirty="0"/>
              <a:t> </a:t>
            </a:r>
          </a:p>
          <a:p>
            <a:pPr marL="533400" indent="-533400">
              <a:lnSpc>
                <a:spcPct val="80000"/>
              </a:lnSpc>
              <a:buFontTx/>
              <a:buNone/>
            </a:pPr>
            <a:endParaRPr lang="en-US" altLang="en-US" sz="1200" dirty="0">
              <a:latin typeface="Courier New" pitchFamily="49" charset="0"/>
            </a:endParaRPr>
          </a:p>
          <a:p>
            <a:pPr marL="533400" indent="-533400">
              <a:lnSpc>
                <a:spcPct val="80000"/>
              </a:lnSpc>
              <a:buFontTx/>
              <a:buNone/>
            </a:pPr>
            <a:r>
              <a:rPr lang="fr-FR" altLang="en-US" sz="2400" dirty="0"/>
              <a:t> </a:t>
            </a:r>
            <a:r>
              <a:rPr lang="fr-FR" altLang="en-US" sz="2000" dirty="0">
                <a:latin typeface="Courier New" pitchFamily="49" charset="0"/>
              </a:rPr>
              <a:t>GROUP#      DISK#        AU#    EXTENT#</a:t>
            </a:r>
          </a:p>
          <a:p>
            <a:pPr marL="533400" indent="-533400">
              <a:lnSpc>
                <a:spcPct val="80000"/>
              </a:lnSpc>
              <a:buFontTx/>
              <a:buNone/>
            </a:pPr>
            <a:r>
              <a:rPr lang="fr-FR" altLang="en-US" sz="2000" dirty="0">
                <a:latin typeface="Courier New" pitchFamily="49" charset="0"/>
              </a:rPr>
              <a:t>---------- ---------- ---------- ----------</a:t>
            </a:r>
          </a:p>
          <a:p>
            <a:pPr marL="533400" indent="-533400">
              <a:lnSpc>
                <a:spcPct val="80000"/>
              </a:lnSpc>
              <a:buFontTx/>
              <a:buNone/>
            </a:pPr>
            <a:r>
              <a:rPr lang="fr-FR" altLang="en-US" sz="2000" dirty="0">
                <a:latin typeface="Courier New" pitchFamily="49" charset="0"/>
              </a:rPr>
              <a:t>         1         </a:t>
            </a:r>
            <a:r>
              <a:rPr lang="fr-FR" altLang="en-US" sz="2000" b="1" dirty="0">
                <a:solidFill>
                  <a:srgbClr val="CC3300"/>
                </a:solidFill>
                <a:latin typeface="Courier New" pitchFamily="49" charset="0"/>
              </a:rPr>
              <a:t>16</a:t>
            </a:r>
            <a:r>
              <a:rPr lang="fr-FR" altLang="en-US" sz="2000" b="1" dirty="0">
                <a:latin typeface="Courier New" pitchFamily="49" charset="0"/>
              </a:rPr>
              <a:t>      </a:t>
            </a:r>
            <a:r>
              <a:rPr lang="fr-FR" altLang="en-US" sz="2000" b="1" dirty="0">
                <a:solidFill>
                  <a:srgbClr val="CC3300"/>
                </a:solidFill>
                <a:latin typeface="Courier New" pitchFamily="49" charset="0"/>
              </a:rPr>
              <a:t>17528</a:t>
            </a:r>
            <a:r>
              <a:rPr lang="fr-FR" altLang="en-US" sz="2000" dirty="0">
                <a:latin typeface="Courier New" pitchFamily="49" charset="0"/>
              </a:rPr>
              <a:t>          0</a:t>
            </a:r>
          </a:p>
          <a:p>
            <a:pPr marL="533400" indent="-533400">
              <a:lnSpc>
                <a:spcPct val="80000"/>
              </a:lnSpc>
              <a:buFontTx/>
              <a:buNone/>
            </a:pPr>
            <a:r>
              <a:rPr lang="fr-FR" altLang="en-US" sz="2000" dirty="0">
                <a:latin typeface="Courier New" pitchFamily="49" charset="0"/>
              </a:rPr>
              <a:t>         1          4      14838          0</a:t>
            </a:r>
          </a:p>
        </p:txBody>
      </p:sp>
    </p:spTree>
    <p:extLst>
      <p:ext uri="{BB962C8B-B14F-4D97-AF65-F5344CB8AC3E}">
        <p14:creationId xmlns:p14="http://schemas.microsoft.com/office/powerpoint/2010/main" val="13323309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sz="2800"/>
              <a:t>Example 1: Direct File Access 2/2</a:t>
            </a:r>
          </a:p>
        </p:txBody>
      </p:sp>
      <p:sp>
        <p:nvSpPr>
          <p:cNvPr id="87043" name="Rectangle 3"/>
          <p:cNvSpPr>
            <a:spLocks noGrp="1" noChangeArrowheads="1"/>
          </p:cNvSpPr>
          <p:nvPr>
            <p:ph type="body" idx="1"/>
          </p:nvPr>
        </p:nvSpPr>
        <p:spPr/>
        <p:txBody>
          <a:bodyPr/>
          <a:lstStyle/>
          <a:p>
            <a:pPr marL="0" indent="0">
              <a:buNone/>
            </a:pPr>
            <a:r>
              <a:rPr lang="en-US" altLang="en-US" sz="2400" dirty="0"/>
              <a:t>Find the disk path</a:t>
            </a:r>
            <a:r>
              <a:rPr lang="en-US" altLang="en-US" dirty="0"/>
              <a:t> </a:t>
            </a:r>
          </a:p>
          <a:p>
            <a:pPr marL="533400" indent="-533400">
              <a:buFontTx/>
              <a:buNone/>
            </a:pPr>
            <a:r>
              <a:rPr lang="en-US" altLang="en-US" sz="2000" dirty="0">
                <a:latin typeface="Courier New" pitchFamily="49" charset="0"/>
              </a:rPr>
              <a:t>sys@+ASM1&gt; select </a:t>
            </a:r>
            <a:r>
              <a:rPr lang="en-US" altLang="en-US" sz="2000" dirty="0" err="1">
                <a:latin typeface="Courier New" pitchFamily="49" charset="0"/>
              </a:rPr>
              <a:t>disk_number,path</a:t>
            </a:r>
            <a:r>
              <a:rPr lang="en-US" altLang="en-US" sz="2000" dirty="0">
                <a:latin typeface="Courier New" pitchFamily="49" charset="0"/>
              </a:rPr>
              <a:t> from</a:t>
            </a:r>
          </a:p>
          <a:p>
            <a:pPr marL="533400" indent="-533400">
              <a:buFontTx/>
              <a:buNone/>
            </a:pPr>
            <a:r>
              <a:rPr lang="en-US" altLang="en-US" sz="2000" dirty="0" err="1">
                <a:latin typeface="Courier New" pitchFamily="49" charset="0"/>
              </a:rPr>
              <a:t>v$asm_disk</a:t>
            </a:r>
            <a:r>
              <a:rPr lang="en-US" altLang="en-US" sz="2000" dirty="0">
                <a:latin typeface="Courier New" pitchFamily="49" charset="0"/>
              </a:rPr>
              <a:t> where GROUP_NUMBER=1 and </a:t>
            </a:r>
            <a:r>
              <a:rPr lang="en-US" altLang="en-US" sz="2000" dirty="0" err="1">
                <a:latin typeface="Courier New" pitchFamily="49" charset="0"/>
              </a:rPr>
              <a:t>disk_number</a:t>
            </a:r>
            <a:endParaRPr lang="en-US" altLang="en-US" sz="2000" dirty="0">
              <a:latin typeface="Courier New" pitchFamily="49" charset="0"/>
            </a:endParaRPr>
          </a:p>
          <a:p>
            <a:pPr marL="533400" indent="-533400">
              <a:buFontTx/>
              <a:buNone/>
            </a:pPr>
            <a:r>
              <a:rPr lang="en-US" altLang="en-US" sz="2000" dirty="0">
                <a:latin typeface="Courier New" pitchFamily="49" charset="0"/>
              </a:rPr>
              <a:t>in (</a:t>
            </a:r>
            <a:r>
              <a:rPr lang="en-US" altLang="en-US" sz="2000" b="1" dirty="0">
                <a:solidFill>
                  <a:srgbClr val="CC3300"/>
                </a:solidFill>
                <a:latin typeface="Courier New" pitchFamily="49" charset="0"/>
              </a:rPr>
              <a:t>16</a:t>
            </a:r>
            <a:r>
              <a:rPr lang="en-US" altLang="en-US" sz="2000" dirty="0">
                <a:latin typeface="Courier New" pitchFamily="49" charset="0"/>
              </a:rPr>
              <a:t>,4); </a:t>
            </a:r>
          </a:p>
          <a:p>
            <a:pPr marL="533400" indent="-533400">
              <a:buFontTx/>
              <a:buNone/>
            </a:pPr>
            <a:r>
              <a:rPr lang="en-US" altLang="en-US" sz="2000" dirty="0">
                <a:latin typeface="Courier New" pitchFamily="49" charset="0"/>
              </a:rPr>
              <a:t>DISK_NUMBER PATH </a:t>
            </a:r>
          </a:p>
          <a:p>
            <a:pPr marL="533400" indent="-533400">
              <a:buFontTx/>
              <a:buNone/>
            </a:pPr>
            <a:r>
              <a:rPr lang="en-US" altLang="en-US" sz="2000" dirty="0">
                <a:latin typeface="Courier New" pitchFamily="49" charset="0"/>
              </a:rPr>
              <a:t>----------- ------------------------------------ </a:t>
            </a:r>
          </a:p>
          <a:p>
            <a:pPr marL="533400" indent="-533400">
              <a:buFontTx/>
              <a:buNone/>
            </a:pPr>
            <a:r>
              <a:rPr lang="en-US" altLang="en-US" sz="2000" dirty="0">
                <a:latin typeface="Courier New" pitchFamily="49" charset="0"/>
              </a:rPr>
              <a:t>		    4 /</a:t>
            </a:r>
            <a:r>
              <a:rPr lang="en-US" altLang="en-US" sz="2000" dirty="0" err="1" smtClean="0">
                <a:latin typeface="Courier New" pitchFamily="49" charset="0"/>
              </a:rPr>
              <a:t>dev</a:t>
            </a:r>
            <a:r>
              <a:rPr lang="en-US" altLang="en-US" sz="2000" dirty="0" smtClean="0">
                <a:latin typeface="Courier New" pitchFamily="49" charset="0"/>
              </a:rPr>
              <a:t>/mapper/mystor1_1p1 </a:t>
            </a:r>
            <a:endParaRPr lang="en-US" altLang="en-US" sz="2000" dirty="0">
              <a:latin typeface="Courier New" pitchFamily="49" charset="0"/>
            </a:endParaRPr>
          </a:p>
          <a:p>
            <a:pPr marL="533400" indent="-533400">
              <a:buFontTx/>
              <a:buNone/>
            </a:pPr>
            <a:r>
              <a:rPr lang="en-US" altLang="en-US" sz="2000" dirty="0">
                <a:latin typeface="Courier New" pitchFamily="49" charset="0"/>
              </a:rPr>
              <a:t>		   </a:t>
            </a:r>
            <a:r>
              <a:rPr lang="en-US" altLang="en-US" sz="2000" b="1" dirty="0">
                <a:solidFill>
                  <a:srgbClr val="CC3300"/>
                </a:solidFill>
                <a:latin typeface="Courier New" pitchFamily="49" charset="0"/>
              </a:rPr>
              <a:t>16 /</a:t>
            </a:r>
            <a:r>
              <a:rPr lang="en-US" altLang="en-US" sz="2000" b="1" dirty="0" err="1" smtClean="0">
                <a:solidFill>
                  <a:srgbClr val="CC3300"/>
                </a:solidFill>
                <a:latin typeface="Courier New" pitchFamily="49" charset="0"/>
              </a:rPr>
              <a:t>dev</a:t>
            </a:r>
            <a:r>
              <a:rPr lang="en-US" altLang="en-US" sz="2000" b="1" dirty="0" smtClean="0">
                <a:solidFill>
                  <a:srgbClr val="CC3300"/>
                </a:solidFill>
                <a:latin typeface="Courier New" pitchFamily="49" charset="0"/>
              </a:rPr>
              <a:t>/mapper/mystor2_6p1</a:t>
            </a:r>
            <a:r>
              <a:rPr lang="en-US" altLang="en-US" sz="2000" dirty="0" smtClean="0">
                <a:latin typeface="Courier New" pitchFamily="49" charset="0"/>
              </a:rPr>
              <a:t> </a:t>
            </a:r>
            <a:endParaRPr lang="en-US" altLang="en-US" sz="2000" dirty="0">
              <a:latin typeface="Courier New" pitchFamily="49" charset="0"/>
            </a:endParaRPr>
          </a:p>
          <a:p>
            <a:pPr marL="533400" indent="-533400">
              <a:buFontTx/>
              <a:buNone/>
            </a:pPr>
            <a:endParaRPr lang="en-US" altLang="en-US" sz="2000" dirty="0">
              <a:latin typeface="Courier New" pitchFamily="49" charset="0"/>
            </a:endParaRPr>
          </a:p>
          <a:p>
            <a:pPr marL="0" indent="0">
              <a:buNone/>
            </a:pPr>
            <a:r>
              <a:rPr lang="en-US" altLang="en-US" sz="2400" dirty="0"/>
              <a:t>Read data from disk using ‘</a:t>
            </a:r>
            <a:r>
              <a:rPr lang="en-US" altLang="en-US" sz="2400" dirty="0" err="1"/>
              <a:t>dd</a:t>
            </a:r>
            <a:r>
              <a:rPr lang="en-US" altLang="en-US" sz="2400" dirty="0"/>
              <a:t>’ </a:t>
            </a:r>
          </a:p>
          <a:p>
            <a:pPr marL="533400" indent="-533400">
              <a:buFontTx/>
              <a:buNone/>
            </a:pPr>
            <a:r>
              <a:rPr lang="en-US" altLang="en-US" sz="2400" dirty="0" err="1">
                <a:latin typeface="Courier New" pitchFamily="49" charset="0"/>
              </a:rPr>
              <a:t>dd</a:t>
            </a:r>
            <a:r>
              <a:rPr lang="en-US" altLang="en-US" sz="2400" dirty="0">
                <a:latin typeface="Courier New" pitchFamily="49" charset="0"/>
              </a:rPr>
              <a:t> </a:t>
            </a:r>
            <a:r>
              <a:rPr lang="en-US" altLang="en-US" sz="2400" dirty="0" smtClean="0">
                <a:latin typeface="Courier New" pitchFamily="49" charset="0"/>
              </a:rPr>
              <a:t>if=</a:t>
            </a:r>
            <a:r>
              <a:rPr lang="en-US" altLang="en-US" sz="2400" dirty="0" smtClean="0">
                <a:solidFill>
                  <a:srgbClr val="CC3300"/>
                </a:solidFill>
                <a:latin typeface="Courier New" pitchFamily="49" charset="0"/>
              </a:rPr>
              <a:t>/</a:t>
            </a:r>
            <a:r>
              <a:rPr lang="en-US" altLang="en-US" sz="2400" b="1" dirty="0" err="1" smtClean="0">
                <a:solidFill>
                  <a:srgbClr val="CC3300"/>
                </a:solidFill>
                <a:latin typeface="Courier New" pitchFamily="49" charset="0"/>
              </a:rPr>
              <a:t>dev</a:t>
            </a:r>
            <a:r>
              <a:rPr lang="en-US" altLang="en-US" sz="2400" b="1" dirty="0" smtClean="0">
                <a:solidFill>
                  <a:srgbClr val="CC3300"/>
                </a:solidFill>
                <a:latin typeface="Courier New" pitchFamily="49" charset="0"/>
              </a:rPr>
              <a:t>/mapper/mystor2_6p1</a:t>
            </a:r>
            <a:r>
              <a:rPr lang="en-US" altLang="en-US" sz="2400" dirty="0" smtClean="0">
                <a:latin typeface="Courier New" pitchFamily="49" charset="0"/>
              </a:rPr>
              <a:t> </a:t>
            </a:r>
            <a:r>
              <a:rPr lang="en-US" altLang="en-US" sz="2400" dirty="0" err="1" smtClean="0">
                <a:latin typeface="Courier New" pitchFamily="49" charset="0"/>
              </a:rPr>
              <a:t>bs</a:t>
            </a:r>
            <a:r>
              <a:rPr lang="en-US" altLang="en-US" sz="2400" dirty="0" smtClean="0">
                <a:latin typeface="Courier New" pitchFamily="49" charset="0"/>
              </a:rPr>
              <a:t>=1024k</a:t>
            </a:r>
            <a:endParaRPr lang="en-US" altLang="en-US" sz="2400" dirty="0">
              <a:latin typeface="Courier New" pitchFamily="49" charset="0"/>
            </a:endParaRPr>
          </a:p>
          <a:p>
            <a:pPr marL="533400" indent="-533400">
              <a:buFontTx/>
              <a:buNone/>
            </a:pPr>
            <a:r>
              <a:rPr lang="en-US" altLang="en-US" sz="2400" dirty="0">
                <a:latin typeface="Courier New" pitchFamily="49" charset="0"/>
              </a:rPr>
              <a:t>count=1 skip=</a:t>
            </a:r>
            <a:r>
              <a:rPr lang="fr-FR" altLang="en-US" sz="2400" b="1" dirty="0">
                <a:solidFill>
                  <a:srgbClr val="CC3300"/>
                </a:solidFill>
                <a:latin typeface="Courier New" pitchFamily="49" charset="0"/>
              </a:rPr>
              <a:t>17528</a:t>
            </a:r>
            <a:r>
              <a:rPr lang="en-US" altLang="en-US" sz="2400" dirty="0">
                <a:latin typeface="Courier New" pitchFamily="49" charset="0"/>
              </a:rPr>
              <a:t> |strings </a:t>
            </a:r>
          </a:p>
        </p:txBody>
      </p:sp>
    </p:spTree>
    <p:extLst>
      <p:ext uri="{BB962C8B-B14F-4D97-AF65-F5344CB8AC3E}">
        <p14:creationId xmlns:p14="http://schemas.microsoft.com/office/powerpoint/2010/main" val="2342820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CERN</a:t>
            </a:r>
            <a:endParaRPr lang="en-GB" dirty="0"/>
          </a:p>
        </p:txBody>
      </p:sp>
      <p:sp>
        <p:nvSpPr>
          <p:cNvPr id="6" name="Content Placeholder 5"/>
          <p:cNvSpPr>
            <a:spLocks noGrp="1"/>
          </p:cNvSpPr>
          <p:nvPr>
            <p:ph idx="1"/>
          </p:nvPr>
        </p:nvSpPr>
        <p:spPr/>
        <p:txBody>
          <a:bodyPr>
            <a:noAutofit/>
          </a:bodyPr>
          <a:lstStyle/>
          <a:p>
            <a:r>
              <a:rPr lang="en-US" sz="2100" dirty="0" smtClean="0"/>
              <a:t>CERN </a:t>
            </a:r>
            <a:r>
              <a:rPr lang="en-US" sz="2100" dirty="0"/>
              <a:t>- European Laboratory for Particle </a:t>
            </a:r>
            <a:r>
              <a:rPr lang="en-US" sz="2100" dirty="0" smtClean="0"/>
              <a:t>Physics</a:t>
            </a:r>
          </a:p>
          <a:p>
            <a:r>
              <a:rPr lang="en-US" sz="2100" dirty="0" smtClean="0"/>
              <a:t>Founded </a:t>
            </a:r>
            <a:r>
              <a:rPr lang="en-US" sz="2100" dirty="0"/>
              <a:t>in 1954 by 12 </a:t>
            </a:r>
            <a:r>
              <a:rPr lang="en-US" sz="2100" dirty="0" smtClean="0"/>
              <a:t>countries </a:t>
            </a:r>
            <a:r>
              <a:rPr lang="en-US" sz="2100" dirty="0"/>
              <a:t>for fundamental physics research in a post-war Europe </a:t>
            </a:r>
          </a:p>
          <a:p>
            <a:r>
              <a:rPr lang="en-US" sz="2100" dirty="0" smtClean="0"/>
              <a:t>Today 21 member states + world-wide collaborations</a:t>
            </a:r>
          </a:p>
          <a:p>
            <a:pPr marL="800100" lvl="1" indent="-342900"/>
            <a:r>
              <a:rPr lang="en-US" sz="2100" dirty="0" smtClean="0"/>
              <a:t>About ~1000 MCHF yearly budget </a:t>
            </a:r>
          </a:p>
          <a:p>
            <a:pPr marL="800100" lvl="1" indent="-342900"/>
            <a:r>
              <a:rPr lang="fr-FR" sz="2100" dirty="0" smtClean="0"/>
              <a:t>2’300 CERN personnel + </a:t>
            </a:r>
            <a:r>
              <a:rPr lang="fr-FR" sz="2100" dirty="0"/>
              <a:t>10’000 </a:t>
            </a:r>
            <a:r>
              <a:rPr lang="fr-FR" sz="2100" dirty="0" err="1" smtClean="0"/>
              <a:t>users</a:t>
            </a:r>
            <a:r>
              <a:rPr lang="fr-FR" sz="2100" dirty="0" smtClean="0"/>
              <a:t> </a:t>
            </a:r>
            <a:r>
              <a:rPr lang="fr-FR" sz="2100" dirty="0" err="1" smtClean="0"/>
              <a:t>from</a:t>
            </a:r>
            <a:r>
              <a:rPr lang="fr-FR" sz="2100" dirty="0" smtClean="0"/>
              <a:t> 110 countries </a:t>
            </a:r>
            <a:endParaRPr lang="fr-FR" sz="2100" dirty="0"/>
          </a:p>
          <a:p>
            <a:pPr marL="800100" lvl="1" indent="-342900"/>
            <a:endParaRPr lang="en-US" sz="2100" dirty="0"/>
          </a:p>
        </p:txBody>
      </p:sp>
      <p:pic>
        <p:nvPicPr>
          <p:cNvPr id="8" name="Picture 10" descr="World_users_by_Inst_2009d.jpg"/>
          <p:cNvPicPr>
            <a:picLocks noChangeAspect="1"/>
          </p:cNvPicPr>
          <p:nvPr/>
        </p:nvPicPr>
        <p:blipFill>
          <a:blip r:embed="rId3" cstate="email">
            <a:extLst>
              <a:ext uri="{28A0092B-C50C-407E-A947-70E740481C1C}">
                <a14:useLocalDpi xmlns:a14="http://schemas.microsoft.com/office/drawing/2010/main" val="0"/>
              </a:ext>
            </a:extLst>
          </a:blip>
          <a:srcRect l="694" t="829" r="1389" b="8357"/>
          <a:stretch>
            <a:fillRect/>
          </a:stretch>
        </p:blipFill>
        <p:spPr bwMode="auto">
          <a:xfrm>
            <a:off x="4598670" y="3526797"/>
            <a:ext cx="3573780" cy="2905204"/>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QPEBQUEg8VFhQWEBYZFxcUFhUUFRUWFhQXFxQVGhcYHCggGBonGxUVIjEhJSkrLi4uFx8/OjMsNygtLysBCgoKDg0OGxAQGzQkHyQ0LSwsMzgsLCw0LC0sLCwsLCwyNCwsLCwsLCwsLCwsLC8sLCwsLCwsLCwsLCwsLDQsLP/AABEIALoBDwMBEQACEQEDEQH/xAAcAAEAAQUBAQAAAAAAAAAAAAAABgIDBAUHAQj/xABDEAABAwIDBQQHBgQFAwUAAAABAAIDBBEFITEGEkFRYSJxgZEHEzJCUqGxFCNicpLRM1OCwUNEotLxFlTCFSSTsvD/xAAaAQEAAwEBAQAAAAAAAAAAAAAAAgMEBQEG/8QAMhEBAAIBAwEFBgcAAgMAAAAAAAECAwQRITESIjJBoRMUUWGRsQVCUnGB0fDh8RUjwf/aAAwDAQACEQMRAD8A7ggICAgICAgICAgICAgICAgICAgICAgICAgICAgICAgICAgICAgICAgICAgICAgICAgIMauxCKnbvSytYPxGxPcNT4KVaWvO1Y3QvkrSN7TsjNd6QIGZRRvkPM/dt+efyWumivPinZjv+IUjwxv6NJU7fVDvYZGwdxcfMm3yV9dFSOszLLb8QyT0iIYMm1lW7/MEdzWD/wAVZGmxR5KZ1mafzfZbG0VV/wBzJ5j9l77DH+lH3rN+qV6PaaqH+Zd4hp+oXk6fF8HsavNH5vsz6fbSpb7W4/vbY/6SFXOkxz0W11+WOu0txRbcsOUsLm9WEOHkbH6qi2jn8stNPxKs+KNvVIqDFYaj+HKHHlo4f0nNZb47U8UNuPNjyeGWaoLRAQEBAQEBAQEBAQEBAQEBAQEBAQEBBYrayOBhfK8MYNSfp1PQKVazadqwje9aRvaeHPcd2/fJdtK3cb/McAXnuGjfG57l0cWiiOb8uZm11p4x8fND5pnSOLnuLnHVziXE+JW2IiI2hz5mZneQI8XoIXP9hjnflBd9FG1ojrL2K2t4Y3bCLA6h2lO/xAb9bKqdRij8y2NLmn8sshuzdT/IP6mf7lH3nF8fu99zz/p9Y/sOz9SP8B3gWn6Fe+84viTpM0fl+yxLQSs9qF472ut52UoyUnpKq2HJXrWfosgqapdjdY3BsRoRkQvDokuD7VyRWbLeRnP3x4+94+ay5dLW3NeJb8GvvTi/Mev/ACm1FWsmYHRuBB+XQjgVz7Vms7S6+PJXJXtVneGQopiAgICAgICAgICAgICAgICAgINJtBtVTUA++l7driNnakPLs+6OrrBXYtPfJ4Y4U5M9MfWWvpdqnfZjV1EYihd/AivvSy30cToLjMADIXJJyVk6eJv7OvM+c+UK/eNqe0txHlHnLnWOY5LWyb8rsh7LB7LB05nmdT8l08WGuONquVlzWyzvZi0tM+V27GwudyaL/wDA6qVrRWN7SrrS1p2rG6WYVsNI+xmfuj4WZu/Uch81iya6I8EN2P8AD5nm87JXh+yVPFpECeb+2fnkPBY76jJbrLbTS4qdI/8ArdR0bWiwCpaF0Qjkg99WOSB6sckHhhHJBhVeDRS+3G09SM/PVTrktXpKu+Kl/FG7QV+xjdYnlp5O7TfPUfNaaay0eKN2LJ+HUnwTt6o1XYZLTm0jLDg4ZtPj+62Uy1v4ZczLgyYvFC5hWJPpn7zD+ZvBw5H90yY4yRtJhz2xW3r/ANuj4bXNnjD2nI+YPEHquTek0naX0GLLXJWLVZSisEBAQEBAQEBAQEBAQEBAQYuJ4lFSxmSaRrGDi7ieQGpPQZqVKWvO1YRtetY3s5VtR6SpZ7spAYY9N8/xXd3CMeZ6hdTDoq15vzLnZdXa3FOIR/Y/CfttWPWG8bbyTFxvcA6Enmdel1dqMvs6cdekKcGP2l+enWWw2mxs1s5dpG3sxN0AbztzNr+Q4LzBh9nXbz80NRm9pbfy8mds1sq+qs992RcPif3ch1VefVRj7teZ+yzBpJyd63Efd0vCsFjp27rGBo6anqTqSuXe9rzvaXVpjrSNqw2jWAKCapAQEBAQEBAQWpoGvBDgCCMwRcFexO3MPJiJjaUPx3Zfcu+AXGpZqR1b+y24dTvxf6uVqdDt3sf0/pibK4gYpg0nsvNu53un+3irNTj7Vd/OFOhzdjJ2Z6T90/abrmu49QEBAQEBAQEBAQEBAQEEZ2v2yhw5u7/EnIu2MHTk5591vzPDppwaa2XnpCjNqK4+PNxjHMamrpPWTybx90DJjBya3gPmeJK6+PFXHG1YcrJktkney9gOzk9c77plmXzkdkwc7fEeg+Sjlz0xdevwSxYb5OnROMTwVuE4dIGvLpKh7I3ONhcWJcABoN0PHH2lix5J1GaJnpHLVlpGDDMR1nhh7E7MfaSJpW/dA9lp/wAQjUn8I+Z7lZqtR2O5Xr9lWl03b79un3dUp6cNGi5Tqr6AgICAgICAgICAg8IQRHavB9z7+MWzu8DgeDx46/8AK3abNv3Lfx/Tla7Tbf8Atp/P9pRRSbzGu+JoPmLrFaNpmHTrbtVifivrxIQEBAQEBAQEBAQEBBBtvduhR3gpyHVFu07VsN+fN/IcOPI7dNpe33rdPuyajU9ju16/Zx6aV0ji57i5zjcucSXOJ4k8SutEREbQ5kzM8ynWyGwLpbS1QIbqItCer+Q/DrztoufqNbt3cf1/ptwaTfvX+n9uq0VC2Joa1oAAsAAAAOQA0XNmZmd5dCIiOIRvb3DHVb6OFtwHTu3iPdaGXce+29bqQtWlyRji1vky6rHOSa1+aTUdI2JrWsaA1rQGgaAAWAWWZmZ3lqiIiNoZK8eiAgICAgICAgICAgIKZGBwIIuCCCOYOoXsTty8mImNpWKQBlogfYiZ5doD/wCqlbnvfHdCm1e5HlEf70ZKgsEBAQEBAQEBAQEBBBvSJtp9jaYKd3/uHDtO19S08fzngOGvK+3S6bt963T7smp1HY7tev2cdF3u4uc53Uuc4nzJJK63EQ5fV03YzZJlMBPUlvrNQHEBsXici/rw4c1ytRqpydynT7ung08U71+v2TH/AKloosjWwX6SNP0KzRgyz+WfovnPjj80fV4Ns6D/AL2L9Sl7tl/TLz3jF+qGVTY7STEblXA5w0tIwnPXK91CcWSvWJ+iUZKW6TDZgqtY9QEBAQEBAQEBAQEBAQEGhwCv9fUVTgezeMN/K3fF/G1/Fac1OxSsfuw6XL7TLkny429W+WZuEBAQEBAQEBAQEEa262oGHQdmxnkuI2nhzkI+EfM2C06bB7W3PSOqjUZvZ146uFTSukc5z3FznOJc45kk5kldqIiI2hyJned5e087o3BzHFrhoRqL5ZHgeqWrFo2ki0xO8KZpXSG73OcebiXHzKRER0JnfryouvXjzeHNNnm8PbXR6zsOxeemN4aiSPo1x3fFvsnxChfHS/ijdOt7V8M7JtgXpSlYQ2qiEjfjjAa8dS32XeG6sWTQVnmk7NWPW2ji8bul4PjMNZHvwSh7eNsnNPJzTm09652THbHO1ob6ZK3jess9QTEBAQEBAQEBAQEEe2uxgQx+qYfvHjO3usOp7zoPFatNh7U9qekMGu1HYr2K9Z9IYOwrLCR3NzR+kE/+SnrJ5iFf4bXu2t/v9yl6xOmICAgICAgICAgx8QrWU8T5ZHWYxpc49By5nopVrNpisI2tFYmZfPe0OMPrqh80nvGzW8GMHssHd8yTzXexY4x1isOLkyTe02li0VFJO/cijc93JovbqToB1Kle9aRvadnla2tO1Y3TTCPRpLJYzyhg+Fg33eLjkPmsOTX1jwRu100Vp8U7JbQejqkjtvRGQ85HE/IWb8lltrMtvPZprpMUeW7dU+zFNH7NLCO6Nn7KmcuSetp+q6MVI6RH0ZX/AKLD/Jj/AEN/ZR7dvil2Y+Dm/pY2ZEfqZ4WBjbujkDAGi57THEDLg8X7lt0mS1pmu7Fq6VrEW2RfZ6gp5T6upe6Mk9iVpFgfhe0i1uuXVbMlstY3rz8mTHGK07W4+baYz6O6mAF0RE7Pw9mS35Cc/Ak9FDHrcduLcLMmjvXmOUcwzEZqKbfic6ORpsQQRfmx7TqOh+RWm9K5K7TzCil7UtvHEu47H7TMxGHeHZkbYSMvfdPAjm02Nj38lxc+CcVtp6eTrYc0ZK7x1b9ULhAQEBAQEBAQaLaLaJlKC1tnSkZN4N6u/bUrRh085OZ6Mep1dcUbRzb/AHVz6Wd0jy5xLnONyTqSunERWNocO1ptO88zLouzdF6mFrTra57zmf28Fyc1+3eZfQ6bF7LHFfPzblVLxAQEBAQEBAQEHMfTFjRHq6Rp1Akk7rkRt8w4+DV0tBi63n9oYNbk6Uj95RrZHY19baSS7Ib5H3pPy8h+Ly6X6jVRj7teZ+ynBppyczxH3ddwfA4qZgZFGGtHAcTzJ1J6lcm97Xne07unSlaRtWG0awBQSVICAgwsYw5lVA+F/svba/EHVrh1BAPgp47zS0WhDJSL1msuF4nh76WZ0Uos5p8HDg4cwQu7S8XrFocS9Jpaay3uzO2MtGAx49bD8JPaYPwO5fhOXcs+fS1ycxxK7DqrY+J5hK6+gocbZdjw2cNydYNlb0c0+23zHIhY62zaaeY49G2YxaiOJ59UEwszYLiLBMLAkNeR7EkTjbfB4gHPmCLLdfs6jFPZ/wBLHTtYMve/0O5MNwuK66pAQEBAQEGLX4jFTt3pZGtHC+p7gMz4KdMdrztWFeTLTHG9p2QzGttHSXbTgsb8Z9s9w0b369y3YtJEc35czPr5txj4+aK71zcm5JuScyTzutjmykuymEGRwlcOyPZHM/F3BYtVm2jsR/LpaHTbz7S3Ty/tP4mWC57rq0BAQEBAQEBAQEHJG4IcVxmqdJf1MM26/wDFudhkY79wk9L811Jy+xwViOs/7dzYx+2z2mekf7Z1OlpgwAAAACwAyAA0AC5bpMhAQEBAQEGg2s2ZZXx/DK0dh9tPwnm0q/BnnFPyUZ8EZY+bj+JYbJSyGOZha4eThzaeIXYpkreN6uRfHak7WWGOsQQbEaEZEHmCpyrZOK4jLUwiOWT1m7mwvsXtysQH62PEG+g5KumOtLb1jZO2a9q9m07umHbKOkbAyWN5LqSKQuZumxcCCCCR8PzXNrpZybzWfOYdO+rrjmK2jyiWbBtxRv1lc38zH/UAhQnSZY8ko1uGfP0ZjdqKQ/5qPxNvqoe75f0p+84f1Q9dtPSD/NR+Bv8ARPd8v6T3nD+qGNNtnRt/xi78rHn5kWUo0mWfJCdbhjz9Jayq9IMY/hwPd+chg+Vyrq6G3nKi34jX8tWjrts6mXJrmxj8Az/UbnystFNJjr15ZMmuy26cNFJKXkuc4ucdS4kk+JWiIiI2hkmZmd5ehHiTYBs06Qh8oIbwbxPfyHRYc+qiO7T6ujptDNu9k6fBPqanDAAAue66+gICAgICAgICAgIMDC8NZAJCyx9bO+VxHEvP7AKd7zbbfy4QpWK77efLPUExAQEBAQEBBgYthMVUzcljDhwvqDzBGYPcp0yWpO9ZQvjreNrQ51jfo+liJdTu9Y34XWbIPHR3yXRxa2s8X4c7LorRzTlGYMNkdOyB0bmve8Ns4FpF9TY8ALnwWqclYpN4niGOMdpvFJjaZZm09aJquXd9iMiJvdGAD/q3lXpqTXHG/nz9Vmqt2ss7eXH0a0K9nVhHioLx4rCCsLx4rajxusO2cnmt2NxvN+Xk3VZsmpx1+bXi0WW/WNo+aZYNsvHDYkbz/idw7hwWDLqL5OOkOnh0mPFz1n4pFHEGqhqXEBAQEBAQEBAQEBAQRD0fY6Jo30shtNTPcyx1dGxxaxw52tunuHNa9Vi7MxeOk8s2my9qJpPWEvWRpEBAQEBAQEBAIQRH0g7QsoILNsaiQERjIlgOTpegHDmfFatLgnJbnpHX+mbU5ox146+X9o/sbsXFU0Eckm+2R5e7ea7Pd3iG5EEaC+nFaM+rvTLMV6Qz4dJS+OJt1llVHo6+CpP9TAfmCPooxr586+pb8Pjyt6MR3o/mGkzD3hw/dT9+r8Fc/h9v1QN2Cm/ms8nH+ye/V+Dz/wAff9UMqHYF3vVH6Wf3LlCdd8K+qcfh3xt6f8tnS7Cwt9ovf3mw/wBIB+aqtrMk9OFtdBijrvP++Te0OBxQ+xE1vUDPz1Kz2yWv4paqYqU8MbNiyEDgoLFxAQEBAQEBAQEBAQEBAQca2/o5cNxIVMBLRKfWNcNA/SVh5g624755Lr6a1cuLsW8v9Dl6is4svbr5/wClOtj9toq9oY4iOe2cZOTuZYT7Q6aj5rDn01sXPWGzDqK5OOkpWszQICAgICAgIIjtft3DQgsjIlqNNwHssPN5Gn5Rn3arXg0tsnM8QzZtTXHxHMuU0cM+LVgD3lz5HXe/4GDUgaAAZAcyF07Wpgx8dIc6sWzX2nrLvWHUzYo2saLNa0NaOQAsB5LhTMzO8uzEREbQyl49LIPLIPbICAgICAgICAgICAgICAgICAg1m0WCx10DoZRkc2uHtMcNHDr9QSrMWW2O3ahDJjjJXsy4Rj+BzUE25KLZ3Y9t914GjmngemoXbxZa5a7w4+TFbHbaW/wD0jVVMA2W07B8ZtIB0fx/qB71Rl0WO/NeJXY9XevE8wneF+kiimsHvdC7lK02/W2487LFfRZa9I3bKavHbrwklHisEwvFURP/ACPa76FZ7UtXrGy+t626SzFBIJQa+txymg/i1UTOjpGg+V7lWVxXt0iULZKV6yjOKek6kiuIg+Z34WljPFz7fIFaKaHJPXhnvrMcdOUDx/0gVdWC1rhDGfdiJ3iORk1PhZbsWkx056yx5NVkvx0hH8KwuWqkEcLN53Hg1o+Jx4D/APZq/Jkrjje0qaY7XnasO1bHbLsoY7DtPdYvfbNx4AcmjgFxc+ectt56eTr4cMYo2jqk4CoXPUBAQEBAQEBAQEBAQEBAQEBAQEBAQEGHimGRVUZjmjD2HgefMHUHqM1Kl7Uneso2pFo2s5htD6MZGEupH77f5chAeOgfo7xt3ldLFr4ni8fywZNHMc0QbEMOlpzaaF8Z/G0gHudofArbS9b+Gd2O1LU8UbMUtB4KaPC4yZzdHuHc4j6LzaJe7zHR5JIXe04nvJP1SIiOjyeeqgABejLoMNmqDaGF7+rWktHe7QeJUL5K08U7JVpa/hjdNMC9GsjyHVL9wfBHm49C7QeF+9YsuviOKQ2Y9FM83l0rB8DipWBkUYa3pqTzJOZPUrnXyWvO9p3b6UrSNqw2gFlBJ6gICAgICAgICAgICAgICAgICAgICAgICAQgtS07XCxAIPAi4QaOs2Mo5c3UkVzxa3cPm2yurqMtelpVTgxz1rDWv9G9EdIXDulk/u5We+5vj6Qr90xfD1kZ6OKIf4Lj3ySf2cnvmb4+kHumL4estlSbHUkRu2liuOJaHHzdcqu2oy262lZXBjr0rDcxUjWiwGSpWrzWgIKkBAQEBAQEBAQEBAQEBAQEBAQEBAQEBAQEBAQEBAQEBAQEBAQEBAQEBAQEBAQEBAQEBAQEBAQEBBS94aLk2HXrkgqQW3ztbe7hkQD0JtYd+Y80FH2xnxfJ37ILwN0FLJQ69iDumxtnY2BsetiPNB5LM1lt42vp1QUNq2Egb4uTYA5XPIX1QXJZQwXcQM7DqeQ5nogpiqWuNg7tWvum7XW57pzsguoLcUu9vWGQda/MjW3cbjvBQemUBwaXDeIJA4kC1yO6480HskgaC5xAABJJyAAzJJ4BBUEHgcL2vmADbjY3sfkfJBYdWsF+3kNTnui2oLtB5oL7TcXBuCgonmbG0ue5rWtFy5xDWgcyTkAvYiZnaHkzERvLXUe0tJM8Mjq4XPJsGh7buPIfF4Ky2HJWN5rKFc2O07RMLuIY3T0zg2apijcW7wa97WktJIvYnS4PkvK4r3jesbvbZKVna07LdLtHSSvDI6yF73GzWtkaXE65AHNe2w5KxvNZeRlpM7RMFTtJSRPcySsha9ps5rpGhwPIgnJIw5JjeKyTlpE7TMMqgxGKoaXQzRyAGxMb2vAPI2ORULUtXi0bJVvW3hnd7S4hFK57I5mPdG6z2tcC5huRZwGmYPkk0tWImY6kXrMzET0ez10cb2Rvla18l9xpIDn213RxskVtMTMRxD2bRE7SyFF6ICAgICAgIPHNBBBFwRYg5gg6hBheudH937Tj/DJubj8R/Dx5i3E2QKlgjjbqfvWEmxLnEvFzYDXuQXhWN5P/APjk/wBqCuql3GkgXOjRzcTZo7rnyugx2xepcw3ycAxxPF1yWvPUuLgeZeOSCqqlDZIy4gCz9e4IKamqY9rmDtkt9luetwLn3RkczyQVPY5rmOtv2YWm1g65tdwvYZ2z8EFyOoY8ge8MwHNLXciQHDPXUc0HtVIWt7PtOO63vPHuAuT0BQVwxhjQ0aAcdT1PMoML1ZkaZG+1cGP8rL7ovycC/Pk/ogvVcgfA9w0MRI8WoDPunbvuOPZ/Cfg6A8PLkEFL2F0koBsTAwA8rmXNBVHUbgAdGWWFsgXMFuRbo3vsgyI7WG7axFxa1rHO4sggm08X2/FoKKQn7OyD1z2AkesdcgA24ZN83Ldhn2eCckdd9v2Y8se0zRjnp1b6t2LoZWhpo422IIMbRG7I3sXMsSD1VFdTlrPiXTp8U/lRLbWaGPGYHT05mjFDnG2MSk9uax3DkbHNatPFp089mdp3/b4MueaxnjtRvG37/FudmqygnqGiHC3QyNaXNkfTMiAtkbOGYOf1VWauWte9feP33XYrY5t3a7fxs0FLPQsxPEft4hIMrPV+tZv52dv2yNvd+SvmMs4aez3891ETjjNf2m3kydnWwyYyH4cy1M2mInLGuZEXG+6ACBnf1ZsPhPUqOXtRg2y9d+Pili7M598fTbn4NRCyeCsr62m7Rp614li/mQuc4v8ALdB6a8LG2ZpalMdvOOJ+auO1W9slfKef2b/FcTjq8QwiaJ12P9eRzB3W3aeRByKopSaYslZ+S694vkx2j5ugrA2iAgICAgICAgsyMJkYbZBr7+O7b6FBTWtJaLNJIew2Fr2DgTqeSD37Qf5L/wDR/uQUSweseN4ENaLjOx3zcH2TcWFx/WeSBJQMcCDvZ/jflyOuqAxryYy4Zhrg61rXyFx0NroK6mM5PZ7beHxN4tP9jwPS9w9lkcCCGbzbZ2IDge4mxHj5oLb7yFvYIDXB286wOV8gAb3N7HoSg9i7chdwbdre/wB8+Y3f6Xc0FdWwubuj3jYnSzfePfbIdSEFIo2j4v1v/dBZdTFrJWNHZLSWZ8XA7zczf2s7n4uiDMljDgQRcEZoMSnika997HsMa1x96xecwND2hf5cgF0VDuML79C0g9xuMu+yCqkjLW2NrlznWGg3nF1vmgje1uz80s0VXRva2phFrP8AYlZn2D+p36jmMiNWDNWKzjv4Z9GfNitMxenWGKcQxectY2iipu0N6V8jZRYHOzGm+fj3jVS7GnrzNt/ltsh289uOzt/O6jaSgrG4pDV01KJgyk3DeRkY3i6W/tG+jgV7ivjnDNLTtzv9nmWmSM0XrG/G33bDDcVxF8rGzYYyOMu7TxOxxaLa7oOarvjwxWZrfef2WUvlmdrV2j92PgezzhX18tRTsMcr4zEXiN9wA7esMy3Ua2UsmaPZUrWeY33Rx4p9pebRxO2z3ZnCJ8OqpYWML6GQl8bt5t4HnVhBO8W5WyB93m5M2SmWkWnxR6mLHbHeax4Z9F7ZHCZaeor3yx7rZqovjN2nebd+dgTbUaqOfJW1aRHlCWGlq2vM+ctJ/wBEyU2KwTU7b0vrHPLd4AQucwhwDSc2ns2tytwCu96i+Ga28X3U+7zXNFq9Ps6GsDcICAgICAgICAgICAgICAgICDxrbaCyD1AQEBAQEBAQEBAQEBAQEBAQEBAQEBAQEBAQEBAQEBAQEBAQEBAQEBAQEBAQEBAQEBAQEBAQE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data:image/jpeg;base64,/9j/4AAQSkZJRgABAQAAAQABAAD/2wCEAAkGBxQPEBQUEg8VFhQWEBYZFxcUFhUUFRUWFhQXFxQVGhcYHCggGBonGxUVIjEhJSkrLi4uFx8/OjMsNygtLysBCgoKDg0OGxAQGzQkHyQ0LSwsMzgsLCw0LC0sLCwsLCwyNCwsLCwsLCwsLCwsLC8sLCwsLCwsLCwsLCwsLDQsLP/AABEIALoBDwMBEQACEQEDEQH/xAAcAAEAAQUBAQAAAAAAAAAAAAAABgIDBAUHAQj/xABDEAABAwIDBQQHBgQFAwUAAAABAAIDBBEFITEGEkFRYSJxgZEHEzJCUqGxFCNicpLRM1OCwUNEotLxFlTCFSSTsvD/xAAaAQEAAwEBAQAAAAAAAAAAAAAAAgMEBQEG/8QAMhEBAAIBAwEFBgcAAgMAAAAAAAECAwQRITESIjJBoRMUUWGRsQVCUnGB0fDh8RUjwf/aAAwDAQACEQMRAD8A7ggICAgICAgICAgICAgICAgICAgICAgICAgICAgICAgICAgICAgICAgICAgICAgICAgIMauxCKnbvSytYPxGxPcNT4KVaWvO1Y3QvkrSN7TsjNd6QIGZRRvkPM/dt+efyWumivPinZjv+IUjwxv6NJU7fVDvYZGwdxcfMm3yV9dFSOszLLb8QyT0iIYMm1lW7/MEdzWD/wAVZGmxR5KZ1mafzfZbG0VV/wBzJ5j9l77DH+lH3rN+qV6PaaqH+Zd4hp+oXk6fF8HsavNH5vsz6fbSpb7W4/vbY/6SFXOkxz0W11+WOu0txRbcsOUsLm9WEOHkbH6qi2jn8stNPxKs+KNvVIqDFYaj+HKHHlo4f0nNZb47U8UNuPNjyeGWaoLRAQEBAQEBAQEBAQEBAQEBAQEBAQEBBYrayOBhfK8MYNSfp1PQKVazadqwje9aRvaeHPcd2/fJdtK3cb/McAXnuGjfG57l0cWiiOb8uZm11p4x8fND5pnSOLnuLnHVziXE+JW2IiI2hz5mZneQI8XoIXP9hjnflBd9FG1ojrL2K2t4Y3bCLA6h2lO/xAb9bKqdRij8y2NLmn8sshuzdT/IP6mf7lH3nF8fu99zz/p9Y/sOz9SP8B3gWn6Fe+84viTpM0fl+yxLQSs9qF472ut52UoyUnpKq2HJXrWfosgqapdjdY3BsRoRkQvDokuD7VyRWbLeRnP3x4+94+ay5dLW3NeJb8GvvTi/Mev/ACm1FWsmYHRuBB+XQjgVz7Vms7S6+PJXJXtVneGQopiAgICAgICAgICAgICAgICAgINJtBtVTUA++l7driNnakPLs+6OrrBXYtPfJ4Y4U5M9MfWWvpdqnfZjV1EYihd/AivvSy30cToLjMADIXJJyVk6eJv7OvM+c+UK/eNqe0txHlHnLnWOY5LWyb8rsh7LB7LB05nmdT8l08WGuONquVlzWyzvZi0tM+V27GwudyaL/wDA6qVrRWN7SrrS1p2rG6WYVsNI+xmfuj4WZu/Uch81iya6I8EN2P8AD5nm87JXh+yVPFpECeb+2fnkPBY76jJbrLbTS4qdI/8ArdR0bWiwCpaF0Qjkg99WOSB6sckHhhHJBhVeDRS+3G09SM/PVTrktXpKu+Kl/FG7QV+xjdYnlp5O7TfPUfNaaay0eKN2LJ+HUnwTt6o1XYZLTm0jLDg4ZtPj+62Uy1v4ZczLgyYvFC5hWJPpn7zD+ZvBw5H90yY4yRtJhz2xW3r/ANuj4bXNnjD2nI+YPEHquTek0naX0GLLXJWLVZSisEBAQEBAQEBAQEBAQEBAQYuJ4lFSxmSaRrGDi7ieQGpPQZqVKWvO1YRtetY3s5VtR6SpZ7spAYY9N8/xXd3CMeZ6hdTDoq15vzLnZdXa3FOIR/Y/CfttWPWG8bbyTFxvcA6Enmdel1dqMvs6cdekKcGP2l+enWWw2mxs1s5dpG3sxN0AbztzNr+Q4LzBh9nXbz80NRm9pbfy8mds1sq+qs992RcPif3ch1VefVRj7teZ+yzBpJyd63Efd0vCsFjp27rGBo6anqTqSuXe9rzvaXVpjrSNqw2jWAKCapAQEBAQEBAQWpoGvBDgCCMwRcFexO3MPJiJjaUPx3Zfcu+AXGpZqR1b+y24dTvxf6uVqdDt3sf0/pibK4gYpg0nsvNu53un+3irNTj7Vd/OFOhzdjJ2Z6T90/abrmu49QEBAQEBAQEBAQEBAQEEZ2v2yhw5u7/EnIu2MHTk5591vzPDppwaa2XnpCjNqK4+PNxjHMamrpPWTybx90DJjBya3gPmeJK6+PFXHG1YcrJktkney9gOzk9c77plmXzkdkwc7fEeg+Sjlz0xdevwSxYb5OnROMTwVuE4dIGvLpKh7I3ONhcWJcABoN0PHH2lix5J1GaJnpHLVlpGDDMR1nhh7E7MfaSJpW/dA9lp/wAQjUn8I+Z7lZqtR2O5Xr9lWl03b79un3dUp6cNGi5Tqr6AgICAgICAgICAg8IQRHavB9z7+MWzu8DgeDx46/8AK3abNv3Lfx/Tla7Tbf8Atp/P9pRRSbzGu+JoPmLrFaNpmHTrbtVifivrxIQEBAQEBAQEBAQEBBBtvduhR3gpyHVFu07VsN+fN/IcOPI7dNpe33rdPuyajU9ju16/Zx6aV0ji57i5zjcucSXOJ4k8SutEREbQ5kzM8ynWyGwLpbS1QIbqItCer+Q/DrztoufqNbt3cf1/ptwaTfvX+n9uq0VC2Joa1oAAsAAAAOQA0XNmZmd5dCIiOIRvb3DHVb6OFtwHTu3iPdaGXce+29bqQtWlyRji1vky6rHOSa1+aTUdI2JrWsaA1rQGgaAAWAWWZmZ3lqiIiNoZK8eiAgICAgICAgICAgIKZGBwIIuCCCOYOoXsTty8mImNpWKQBlogfYiZ5doD/wCqlbnvfHdCm1e5HlEf70ZKgsEBAQEBAQEBAQEBBBvSJtp9jaYKd3/uHDtO19S08fzngOGvK+3S6bt963T7smp1HY7tev2cdF3u4uc53Uuc4nzJJK63EQ5fV03YzZJlMBPUlvrNQHEBsXici/rw4c1ytRqpydynT7ung08U71+v2TH/AKloosjWwX6SNP0KzRgyz+WfovnPjj80fV4Ns6D/AL2L9Sl7tl/TLz3jF+qGVTY7STEblXA5w0tIwnPXK91CcWSvWJ+iUZKW6TDZgqtY9QEBAQEBAQEBAQEBAQEGhwCv9fUVTgezeMN/K3fF/G1/Fac1OxSsfuw6XL7TLkny429W+WZuEBAQEBAQEBAQEEa262oGHQdmxnkuI2nhzkI+EfM2C06bB7W3PSOqjUZvZ146uFTSukc5z3FznOJc45kk5kldqIiI2hyJned5e087o3BzHFrhoRqL5ZHgeqWrFo2ki0xO8KZpXSG73OcebiXHzKRER0JnfryouvXjzeHNNnm8PbXR6zsOxeemN4aiSPo1x3fFvsnxChfHS/ijdOt7V8M7JtgXpSlYQ2qiEjfjjAa8dS32XeG6sWTQVnmk7NWPW2ji8bul4PjMNZHvwSh7eNsnNPJzTm09652THbHO1ob6ZK3jess9QTEBAQEBAQEBAQEEe2uxgQx+qYfvHjO3usOp7zoPFatNh7U9qekMGu1HYr2K9Z9IYOwrLCR3NzR+kE/+SnrJ5iFf4bXu2t/v9yl6xOmICAgICAgICAgx8QrWU8T5ZHWYxpc49By5nopVrNpisI2tFYmZfPe0OMPrqh80nvGzW8GMHssHd8yTzXexY4x1isOLkyTe02li0VFJO/cijc93JovbqToB1Kle9aRvadnla2tO1Y3TTCPRpLJYzyhg+Fg33eLjkPmsOTX1jwRu100Vp8U7JbQejqkjtvRGQ85HE/IWb8lltrMtvPZprpMUeW7dU+zFNH7NLCO6Nn7KmcuSetp+q6MVI6RH0ZX/AKLD/Jj/AEN/ZR7dvil2Y+Dm/pY2ZEfqZ4WBjbujkDAGi57THEDLg8X7lt0mS1pmu7Fq6VrEW2RfZ6gp5T6upe6Mk9iVpFgfhe0i1uuXVbMlstY3rz8mTHGK07W4+baYz6O6mAF0RE7Pw9mS35Cc/Ak9FDHrcduLcLMmjvXmOUcwzEZqKbfic6ORpsQQRfmx7TqOh+RWm9K5K7TzCil7UtvHEu47H7TMxGHeHZkbYSMvfdPAjm02Nj38lxc+CcVtp6eTrYc0ZK7x1b9ULhAQEBAQEBAQaLaLaJlKC1tnSkZN4N6u/bUrRh085OZ6Mep1dcUbRzb/AHVz6Wd0jy5xLnONyTqSunERWNocO1ptO88zLouzdF6mFrTra57zmf28Fyc1+3eZfQ6bF7LHFfPzblVLxAQEBAQEBAQEHMfTFjRHq6Rp1Akk7rkRt8w4+DV0tBi63n9oYNbk6Uj95RrZHY19baSS7Ib5H3pPy8h+Ly6X6jVRj7teZ+ynBppyczxH3ddwfA4qZgZFGGtHAcTzJ1J6lcm97Xne07unSlaRtWG0awBQSVICAgwsYw5lVA+F/svba/EHVrh1BAPgp47zS0WhDJSL1msuF4nh76WZ0Uos5p8HDg4cwQu7S8XrFocS9Jpaay3uzO2MtGAx49bD8JPaYPwO5fhOXcs+fS1ycxxK7DqrY+J5hK6+gocbZdjw2cNydYNlb0c0+23zHIhY62zaaeY49G2YxaiOJ59UEwszYLiLBMLAkNeR7EkTjbfB4gHPmCLLdfs6jFPZ/wBLHTtYMve/0O5MNwuK66pAQEBAQEGLX4jFTt3pZGtHC+p7gMz4KdMdrztWFeTLTHG9p2QzGttHSXbTgsb8Z9s9w0b369y3YtJEc35czPr5txj4+aK71zcm5JuScyTzutjmykuymEGRwlcOyPZHM/F3BYtVm2jsR/LpaHTbz7S3Ty/tP4mWC57rq0BAQEBAQEBAQEHJG4IcVxmqdJf1MM26/wDFudhkY79wk9L811Jy+xwViOs/7dzYx+2z2mekf7Z1OlpgwAAAACwAyAA0AC5bpMhAQEBAQEGg2s2ZZXx/DK0dh9tPwnm0q/BnnFPyUZ8EZY+bj+JYbJSyGOZha4eThzaeIXYpkreN6uRfHak7WWGOsQQbEaEZEHmCpyrZOK4jLUwiOWT1m7mwvsXtysQH62PEG+g5KumOtLb1jZO2a9q9m07umHbKOkbAyWN5LqSKQuZumxcCCCCR8PzXNrpZybzWfOYdO+rrjmK2jyiWbBtxRv1lc38zH/UAhQnSZY8ko1uGfP0ZjdqKQ/5qPxNvqoe75f0p+84f1Q9dtPSD/NR+Bv8ARPd8v6T3nD+qGNNtnRt/xi78rHn5kWUo0mWfJCdbhjz9Jayq9IMY/hwPd+chg+Vyrq6G3nKi34jX8tWjrts6mXJrmxj8Az/UbnystFNJjr15ZMmuy26cNFJKXkuc4ucdS4kk+JWiIiI2hkmZmd5ehHiTYBs06Qh8oIbwbxPfyHRYc+qiO7T6ujptDNu9k6fBPqanDAAAue66+gICAgICAgICAgIMDC8NZAJCyx9bO+VxHEvP7AKd7zbbfy4QpWK77efLPUExAQEBAQEBBgYthMVUzcljDhwvqDzBGYPcp0yWpO9ZQvjreNrQ51jfo+liJdTu9Y34XWbIPHR3yXRxa2s8X4c7LorRzTlGYMNkdOyB0bmve8Ns4FpF9TY8ALnwWqclYpN4niGOMdpvFJjaZZm09aJquXd9iMiJvdGAD/q3lXpqTXHG/nz9Vmqt2ss7eXH0a0K9nVhHioLx4rCCsLx4rajxusO2cnmt2NxvN+Xk3VZsmpx1+bXi0WW/WNo+aZYNsvHDYkbz/idw7hwWDLqL5OOkOnh0mPFz1n4pFHEGqhqXEBAQEBAQEBAQEBAQRD0fY6Jo30shtNTPcyx1dGxxaxw52tunuHNa9Vi7MxeOk8s2my9qJpPWEvWRpEBAQEBAQEBAIQRH0g7QsoILNsaiQERjIlgOTpegHDmfFatLgnJbnpHX+mbU5ox146+X9o/sbsXFU0Eckm+2R5e7ea7Pd3iG5EEaC+nFaM+rvTLMV6Qz4dJS+OJt1llVHo6+CpP9TAfmCPooxr586+pb8Pjyt6MR3o/mGkzD3hw/dT9+r8Fc/h9v1QN2Cm/ms8nH+ye/V+Dz/wAff9UMqHYF3vVH6Wf3LlCdd8K+qcfh3xt6f8tnS7Cwt9ovf3mw/wBIB+aqtrMk9OFtdBijrvP++Te0OBxQ+xE1vUDPz1Kz2yWv4paqYqU8MbNiyEDgoLFxAQEBAQEBAQEBAQEBAQca2/o5cNxIVMBLRKfWNcNA/SVh5g624755Lr6a1cuLsW8v9Dl6is4svbr5/wClOtj9toq9oY4iOe2cZOTuZYT7Q6aj5rDn01sXPWGzDqK5OOkpWszQICAgICAgIIjtft3DQgsjIlqNNwHssPN5Gn5Rn3arXg0tsnM8QzZtTXHxHMuU0cM+LVgD3lz5HXe/4GDUgaAAZAcyF07Wpgx8dIc6sWzX2nrLvWHUzYo2saLNa0NaOQAsB5LhTMzO8uzEREbQyl49LIPLIPbICAgICAgICAgICAgICAgICAg1m0WCx10DoZRkc2uHtMcNHDr9QSrMWW2O3ahDJjjJXsy4Rj+BzUE25KLZ3Y9t914GjmngemoXbxZa5a7w4+TFbHbaW/wD0jVVMA2W07B8ZtIB0fx/qB71Rl0WO/NeJXY9XevE8wneF+kiimsHvdC7lK02/W2487LFfRZa9I3bKavHbrwklHisEwvFURP/ACPa76FZ7UtXrGy+t626SzFBIJQa+txymg/i1UTOjpGg+V7lWVxXt0iULZKV6yjOKek6kiuIg+Z34WljPFz7fIFaKaHJPXhnvrMcdOUDx/0gVdWC1rhDGfdiJ3iORk1PhZbsWkx056yx5NVkvx0hH8KwuWqkEcLN53Hg1o+Jx4D/APZq/Jkrjje0qaY7XnasO1bHbLsoY7DtPdYvfbNx4AcmjgFxc+ectt56eTr4cMYo2jqk4CoXPUBAQEBAQEBAQEBAQEBAQEBAQEBAQEGHimGRVUZjmjD2HgefMHUHqM1Kl7Uneso2pFo2s5htD6MZGEupH77f5chAeOgfo7xt3ldLFr4ni8fywZNHMc0QbEMOlpzaaF8Z/G0gHudofArbS9b+Gd2O1LU8UbMUtB4KaPC4yZzdHuHc4j6LzaJe7zHR5JIXe04nvJP1SIiOjyeeqgABejLoMNmqDaGF7+rWktHe7QeJUL5K08U7JVpa/hjdNMC9GsjyHVL9wfBHm49C7QeF+9YsuviOKQ2Y9FM83l0rB8DipWBkUYa3pqTzJOZPUrnXyWvO9p3b6UrSNqw2gFlBJ6gICAgICAgICAgICAgICAgICAgICAgICAQgtS07XCxAIPAi4QaOs2Mo5c3UkVzxa3cPm2yurqMtelpVTgxz1rDWv9G9EdIXDulk/u5We+5vj6Qr90xfD1kZ6OKIf4Lj3ySf2cnvmb4+kHumL4estlSbHUkRu2liuOJaHHzdcqu2oy262lZXBjr0rDcxUjWiwGSpWrzWgIKkBAQEBAQEBAQEBAQEBAQEBAQEBAQEBAQEBAQEBAQEBAQEBAQEBAQEBAQEBAQEBAQEBAQEBAQEBBS94aLk2HXrkgqQW3ztbe7hkQD0JtYd+Y80FH2xnxfJ37ILwN0FLJQ69iDumxtnY2BsetiPNB5LM1lt42vp1QUNq2Egb4uTYA5XPIX1QXJZQwXcQM7DqeQ5nogpiqWuNg7tWvum7XW57pzsguoLcUu9vWGQda/MjW3cbjvBQemUBwaXDeIJA4kC1yO6480HskgaC5xAABJJyAAzJJ4BBUEHgcL2vmADbjY3sfkfJBYdWsF+3kNTnui2oLtB5oL7TcXBuCgonmbG0ue5rWtFy5xDWgcyTkAvYiZnaHkzERvLXUe0tJM8Mjq4XPJsGh7buPIfF4Ky2HJWN5rKFc2O07RMLuIY3T0zg2apijcW7wa97WktJIvYnS4PkvK4r3jesbvbZKVna07LdLtHSSvDI6yF73GzWtkaXE65AHNe2w5KxvNZeRlpM7RMFTtJSRPcySsha9ps5rpGhwPIgnJIw5JjeKyTlpE7TMMqgxGKoaXQzRyAGxMb2vAPI2ORULUtXi0bJVvW3hnd7S4hFK57I5mPdG6z2tcC5huRZwGmYPkk0tWImY6kXrMzET0ez10cb2Rvla18l9xpIDn213RxskVtMTMRxD2bRE7SyFF6ICAgICAgIPHNBBBFwRYg5gg6hBheudH937Tj/DJubj8R/Dx5i3E2QKlgjjbqfvWEmxLnEvFzYDXuQXhWN5P/APjk/wBqCuql3GkgXOjRzcTZo7rnyugx2xepcw3ycAxxPF1yWvPUuLgeZeOSCqqlDZIy4gCz9e4IKamqY9rmDtkt9luetwLn3RkczyQVPY5rmOtv2YWm1g65tdwvYZ2z8EFyOoY8ge8MwHNLXciQHDPXUc0HtVIWt7PtOO63vPHuAuT0BQVwxhjQ0aAcdT1PMoML1ZkaZG+1cGP8rL7ovycC/Pk/ogvVcgfA9w0MRI8WoDPunbvuOPZ/Cfg6A8PLkEFL2F0koBsTAwA8rmXNBVHUbgAdGWWFsgXMFuRbo3vsgyI7WG7axFxa1rHO4sggm08X2/FoKKQn7OyD1z2AkesdcgA24ZN83Ldhn2eCckdd9v2Y8se0zRjnp1b6t2LoZWhpo422IIMbRG7I3sXMsSD1VFdTlrPiXTp8U/lRLbWaGPGYHT05mjFDnG2MSk9uax3DkbHNatPFp089mdp3/b4MueaxnjtRvG37/FudmqygnqGiHC3QyNaXNkfTMiAtkbOGYOf1VWauWte9feP33XYrY5t3a7fxs0FLPQsxPEft4hIMrPV+tZv52dv2yNvd+SvmMs4aez3891ETjjNf2m3kydnWwyYyH4cy1M2mInLGuZEXG+6ACBnf1ZsPhPUqOXtRg2y9d+Pili7M598fTbn4NRCyeCsr62m7Rp614li/mQuc4v8ALdB6a8LG2ZpalMdvOOJ+auO1W9slfKef2b/FcTjq8QwiaJ12P9eRzB3W3aeRByKopSaYslZ+S694vkx2j5ugrA2iAgICAgICAgsyMJkYbZBr7+O7b6FBTWtJaLNJIew2Fr2DgTqeSD37Qf5L/wDR/uQUSweseN4ENaLjOx3zcH2TcWFx/WeSBJQMcCDvZ/jflyOuqAxryYy4Zhrg61rXyFx0NroK6mM5PZ7beHxN4tP9jwPS9w9lkcCCGbzbZ2IDge4mxHj5oLb7yFvYIDXB286wOV8gAb3N7HoSg9i7chdwbdre/wB8+Y3f6Xc0FdWwubuj3jYnSzfePfbIdSEFIo2j4v1v/dBZdTFrJWNHZLSWZ8XA7zczf2s7n4uiDMljDgQRcEZoMSnika997HsMa1x96xecwND2hf5cgF0VDuML79C0g9xuMu+yCqkjLW2NrlznWGg3nF1vmgje1uz80s0VXRva2phFrP8AYlZn2D+p36jmMiNWDNWKzjv4Z9GfNitMxenWGKcQxectY2iipu0N6V8jZRYHOzGm+fj3jVS7GnrzNt/ltsh289uOzt/O6jaSgrG4pDV01KJgyk3DeRkY3i6W/tG+jgV7ivjnDNLTtzv9nmWmSM0XrG/G33bDDcVxF8rGzYYyOMu7TxOxxaLa7oOarvjwxWZrfef2WUvlmdrV2j92PgezzhX18tRTsMcr4zEXiN9wA7esMy3Ua2UsmaPZUrWeY33Rx4p9pebRxO2z3ZnCJ8OqpYWML6GQl8bt5t4HnVhBO8W5WyB93m5M2SmWkWnxR6mLHbHeax4Z9F7ZHCZaeor3yx7rZqovjN2nebd+dgTbUaqOfJW1aRHlCWGlq2vM+ctJ/wBEyU2KwTU7b0vrHPLd4AQucwhwDSc2ns2tytwCu96i+Ga28X3U+7zXNFq9Ps6GsDcICAgICAgICAgICAgICAgICDxrbaCyD1AQEBAQEBAQEBAQEBAQEBAQEBAQEBAQEBAQEBAQEBAQEBAQEBAQEBAQEBAQEBAQEBAQEBAQE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3605960"/>
            <a:ext cx="3821808" cy="282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88321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295399" y="76200"/>
            <a:ext cx="7172326" cy="838200"/>
          </a:xfrm>
        </p:spPr>
        <p:txBody>
          <a:bodyPr>
            <a:normAutofit fontScale="90000"/>
          </a:bodyPr>
          <a:lstStyle/>
          <a:p>
            <a:r>
              <a:rPr lang="en-US" altLang="en-US" dirty="0" smtClean="0"/>
              <a:t>X$KFFXP – notable columns</a:t>
            </a:r>
            <a:endParaRPr lang="en-US" altLang="en-US" dirty="0"/>
          </a:p>
        </p:txBody>
      </p:sp>
      <p:graphicFrame>
        <p:nvGraphicFramePr>
          <p:cNvPr id="83166" name="Group 222"/>
          <p:cNvGraphicFramePr>
            <a:graphicFrameLocks noGrp="1"/>
          </p:cNvGraphicFramePr>
          <p:nvPr>
            <p:ph idx="1"/>
            <p:extLst>
              <p:ext uri="{D42A27DB-BD31-4B8C-83A1-F6EECF244321}">
                <p14:modId xmlns:p14="http://schemas.microsoft.com/office/powerpoint/2010/main" val="1134322002"/>
              </p:ext>
            </p:extLst>
          </p:nvPr>
        </p:nvGraphicFramePr>
        <p:xfrm>
          <a:off x="1057275" y="914400"/>
          <a:ext cx="7543800" cy="5694046"/>
        </p:xfrm>
        <a:graphic>
          <a:graphicData uri="http://schemas.openxmlformats.org/drawingml/2006/table">
            <a:tbl>
              <a:tblPr/>
              <a:tblGrid>
                <a:gridCol w="3048000"/>
                <a:gridCol w="4495800"/>
              </a:tblGrid>
              <a:tr h="18891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n-US" altLang="en-US" sz="2200" b="1" i="0" u="none" strike="noStrike" cap="none" normalizeH="0" baseline="0" dirty="0" smtClean="0">
                          <a:ln>
                            <a:noFill/>
                          </a:ln>
                          <a:solidFill>
                            <a:srgbClr val="004F9E"/>
                          </a:solidFill>
                          <a:effectLst/>
                          <a:latin typeface="Arial" charset="0"/>
                          <a:cs typeface="Arial" charset="0"/>
                        </a:rPr>
                        <a:t>Column Name</a:t>
                      </a:r>
                      <a:endParaRPr kumimoji="0" lang="en-US" altLang="en-US" sz="2200" b="1" i="0" u="none" strike="noStrike" cap="none" normalizeH="0" baseline="0" dirty="0" smtClean="0">
                        <a:ln>
                          <a:noFill/>
                        </a:ln>
                        <a:solidFill>
                          <a:srgbClr val="004F9E"/>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n-US" altLang="en-US" sz="2200" b="1" i="0" u="none" strike="noStrike" cap="none" normalizeH="0" baseline="0" smtClean="0">
                          <a:ln>
                            <a:noFill/>
                          </a:ln>
                          <a:solidFill>
                            <a:srgbClr val="004F9E"/>
                          </a:solidFill>
                          <a:effectLst/>
                          <a:latin typeface="Arial" charset="0"/>
                          <a:cs typeface="Arial" charset="0"/>
                        </a:rPr>
                        <a:t>Description</a:t>
                      </a:r>
                      <a:endParaRPr kumimoji="0" lang="en-US" altLang="en-US" sz="2200" b="1" i="0" u="none" strike="noStrike" cap="none" normalizeH="0" baseline="0" smtClean="0">
                        <a:ln>
                          <a:noFill/>
                        </a:ln>
                        <a:solidFill>
                          <a:srgbClr val="004F9E"/>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NUMBER_KFFXP </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ASM file number. Join with v$asm_file and v$asm_alias</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6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COMPOUND_KFFXP</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File identifier. Join with compound_index in v$asm_file</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388">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INCARN_KFFXP</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File incarnation id. Join with incarnation in v$asm_file</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6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XNUM_KFFXP </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ASM file extent number (mirrored extent pairs have the same extent value)</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6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rPr>
                        <a:t>PXN</a:t>
                      </a:r>
                      <a:r>
                        <a:rPr kumimoji="0" lang="en-US" altLang="en-US" sz="1500" b="1" i="0" u="none" strike="noStrike" cap="none" normalizeH="0" baseline="0" smtClean="0">
                          <a:ln>
                            <a:noFill/>
                          </a:ln>
                          <a:solidFill>
                            <a:schemeClr val="tx1"/>
                          </a:solidFill>
                          <a:effectLst/>
                          <a:latin typeface="Arial" charset="0"/>
                          <a:cs typeface="Arial" charset="0"/>
                        </a:rPr>
                        <a:t>_KFFXP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Progressive file extent number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6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GROUP_KFFXP</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ASM disk group number. Join with v$asm_disk and v$asm_diskgroup</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6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DISK_KFFXP</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ASM disk number. Join with v$asm_disk</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006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AU_KFFXP </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Arial" charset="0"/>
                        </a:rPr>
                        <a:t>Relative position of the allocation unit from the beginning of the disk. </a:t>
                      </a:r>
                      <a:endParaRPr kumimoji="0" lang="en-US" altLang="en-US" sz="15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2925">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Arial" charset="0"/>
                        </a:rPr>
                        <a:t>LXN_KFFXP </a:t>
                      </a:r>
                      <a:endParaRPr kumimoji="0" lang="en-US" altLang="en-US" sz="15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Arial" charset="0"/>
                          <a:cs typeface="Arial" charset="0"/>
                        </a:rPr>
                        <a:t>0-&gt;primary extent,1-&gt;mirror extent, 2-&gt;2nd mirror copy (high redundancy and metadata)</a:t>
                      </a:r>
                      <a:endParaRPr kumimoji="0" lang="en-US" altLang="en-US" sz="15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2925">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lang="en-GB" sz="1600" b="1" dirty="0" smtClean="0"/>
                        <a:t>SIZE_KFFXP</a:t>
                      </a:r>
                      <a:endParaRPr kumimoji="0" lang="en-US" altLang="en-US" sz="15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lang="en-GB" sz="1600" b="1" dirty="0" smtClean="0"/>
                        <a:t>11g</a:t>
                      </a:r>
                      <a:r>
                        <a:rPr lang="en-GB" sz="1600" dirty="0" smtClean="0"/>
                        <a:t>, integer value which marks the size of the extent in AU size units. </a:t>
                      </a:r>
                      <a:endParaRPr kumimoji="0" lang="en-US" altLang="en-US" sz="15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9548196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Example 2: A Different Way</a:t>
            </a:r>
          </a:p>
        </p:txBody>
      </p:sp>
      <p:sp>
        <p:nvSpPr>
          <p:cNvPr id="89091" name="Rectangle 3"/>
          <p:cNvSpPr>
            <a:spLocks noGrp="1" noChangeArrowheads="1"/>
          </p:cNvSpPr>
          <p:nvPr>
            <p:ph type="body" idx="1"/>
          </p:nvPr>
        </p:nvSpPr>
        <p:spPr/>
        <p:txBody>
          <a:bodyPr/>
          <a:lstStyle/>
          <a:p>
            <a:pPr>
              <a:buFontTx/>
              <a:buNone/>
            </a:pPr>
            <a:r>
              <a:rPr lang="en-US" altLang="en-US" dirty="0"/>
              <a:t>A different metadata table to reach the same goal of reading ASM files directly from OS:</a:t>
            </a:r>
          </a:p>
          <a:p>
            <a:pPr>
              <a:buFontTx/>
              <a:buNone/>
            </a:pPr>
            <a:endParaRPr lang="en-US" altLang="en-US" sz="2000" dirty="0" smtClean="0">
              <a:latin typeface="Courier New" pitchFamily="49" charset="0"/>
            </a:endParaRPr>
          </a:p>
          <a:p>
            <a:pPr>
              <a:buFontTx/>
              <a:buNone/>
            </a:pPr>
            <a:r>
              <a:rPr lang="en-US" altLang="en-US" sz="2000" dirty="0" smtClean="0">
                <a:latin typeface="Courier New" pitchFamily="49" charset="0"/>
              </a:rPr>
              <a:t>sys</a:t>
            </a:r>
            <a:r>
              <a:rPr lang="en-US" altLang="en-US" sz="2000" dirty="0">
                <a:latin typeface="Courier New" pitchFamily="49" charset="0"/>
              </a:rPr>
              <a:t>@+ASM1&gt; select GROUP_KFDAT Group# ,NUMBER_KFDAT Disk#, AUNUM_KFDAT AU# from </a:t>
            </a:r>
            <a:r>
              <a:rPr lang="en-US" altLang="en-US" b="1" dirty="0">
                <a:solidFill>
                  <a:srgbClr val="CC3300"/>
                </a:solidFill>
                <a:latin typeface="Courier New" pitchFamily="49" charset="0"/>
              </a:rPr>
              <a:t>X$KFDAT</a:t>
            </a:r>
            <a:r>
              <a:rPr lang="en-US" altLang="en-US" sz="2000" dirty="0">
                <a:latin typeface="Courier New" pitchFamily="49" charset="0"/>
              </a:rPr>
              <a:t> where </a:t>
            </a:r>
            <a:r>
              <a:rPr lang="en-US" altLang="en-US" sz="2000" dirty="0" err="1">
                <a:latin typeface="Courier New" pitchFamily="49" charset="0"/>
              </a:rPr>
              <a:t>fnum_kfdat</a:t>
            </a:r>
            <a:r>
              <a:rPr lang="en-US" altLang="en-US" sz="2000" dirty="0">
                <a:latin typeface="Courier New" pitchFamily="49" charset="0"/>
              </a:rPr>
              <a:t>=(select </a:t>
            </a:r>
            <a:r>
              <a:rPr lang="en-US" altLang="en-US" sz="2000" dirty="0" err="1">
                <a:latin typeface="Courier New" pitchFamily="49" charset="0"/>
              </a:rPr>
              <a:t>file_number</a:t>
            </a:r>
            <a:r>
              <a:rPr lang="en-US" altLang="en-US" sz="2000" dirty="0">
                <a:latin typeface="Courier New" pitchFamily="49" charset="0"/>
              </a:rPr>
              <a:t> from </a:t>
            </a:r>
            <a:r>
              <a:rPr lang="en-US" altLang="en-US" sz="2000" dirty="0" err="1">
                <a:latin typeface="Courier New" pitchFamily="49" charset="0"/>
              </a:rPr>
              <a:t>v$asm_alias</a:t>
            </a:r>
            <a:r>
              <a:rPr lang="en-US" altLang="en-US" sz="2000" dirty="0">
                <a:latin typeface="Courier New" pitchFamily="49" charset="0"/>
              </a:rPr>
              <a:t> where name='spfiletest1.ora');</a:t>
            </a:r>
          </a:p>
          <a:p>
            <a:pPr lvl="1">
              <a:buFont typeface="Arial" charset="0"/>
              <a:buNone/>
            </a:pPr>
            <a:endParaRPr lang="fr-FR" altLang="en-US" sz="2000" dirty="0"/>
          </a:p>
          <a:p>
            <a:pPr>
              <a:buFontTx/>
              <a:buNone/>
            </a:pPr>
            <a:r>
              <a:rPr lang="fr-FR" altLang="en-US" sz="2000" dirty="0">
                <a:latin typeface="Courier New" pitchFamily="49" charset="0"/>
              </a:rPr>
              <a:t>    GROUP#     DISK#         AU#</a:t>
            </a:r>
          </a:p>
          <a:p>
            <a:pPr>
              <a:buFontTx/>
              <a:buNone/>
            </a:pPr>
            <a:r>
              <a:rPr lang="fr-FR" altLang="en-US" sz="2000" dirty="0">
                <a:latin typeface="Courier New" pitchFamily="49" charset="0"/>
              </a:rPr>
              <a:t>---------- ---------- ----------</a:t>
            </a:r>
          </a:p>
          <a:p>
            <a:pPr>
              <a:buFontTx/>
              <a:buNone/>
            </a:pPr>
            <a:r>
              <a:rPr lang="fr-FR" altLang="en-US" sz="2000" dirty="0">
                <a:latin typeface="Courier New" pitchFamily="49" charset="0"/>
              </a:rPr>
              <a:t>         1          4      14838</a:t>
            </a:r>
          </a:p>
          <a:p>
            <a:pPr>
              <a:buFontTx/>
              <a:buNone/>
            </a:pPr>
            <a:r>
              <a:rPr lang="fr-FR" altLang="en-US" sz="2000" dirty="0">
                <a:latin typeface="Courier New" pitchFamily="49" charset="0"/>
              </a:rPr>
              <a:t>         1         </a:t>
            </a:r>
            <a:r>
              <a:rPr lang="fr-FR" altLang="en-US" sz="2000" b="1" dirty="0">
                <a:solidFill>
                  <a:srgbClr val="CC3300"/>
                </a:solidFill>
                <a:latin typeface="Courier New" pitchFamily="49" charset="0"/>
              </a:rPr>
              <a:t>16      17528</a:t>
            </a:r>
          </a:p>
          <a:p>
            <a:pPr lvl="1">
              <a:buFont typeface="Arial" charset="0"/>
              <a:buNone/>
            </a:pPr>
            <a:endParaRPr lang="en-US" altLang="en-US" dirty="0">
              <a:latin typeface="Courier New" pitchFamily="49" charset="0"/>
            </a:endParaRPr>
          </a:p>
        </p:txBody>
      </p:sp>
    </p:spTree>
    <p:extLst>
      <p:ext uri="{BB962C8B-B14F-4D97-AF65-F5344CB8AC3E}">
        <p14:creationId xmlns:p14="http://schemas.microsoft.com/office/powerpoint/2010/main" val="14332791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52475" y="76200"/>
            <a:ext cx="7724775" cy="838200"/>
          </a:xfrm>
        </p:spPr>
        <p:txBody>
          <a:bodyPr>
            <a:normAutofit fontScale="90000"/>
          </a:bodyPr>
          <a:lstStyle/>
          <a:p>
            <a:r>
              <a:rPr lang="en-US" altLang="en-US" dirty="0" smtClean="0"/>
              <a:t>X$KFDAT – Selected Columns</a:t>
            </a:r>
            <a:endParaRPr lang="en-US" altLang="en-US" dirty="0"/>
          </a:p>
        </p:txBody>
      </p:sp>
      <p:graphicFrame>
        <p:nvGraphicFramePr>
          <p:cNvPr id="55495" name="Group 199"/>
          <p:cNvGraphicFramePr>
            <a:graphicFrameLocks noGrp="1"/>
          </p:cNvGraphicFramePr>
          <p:nvPr>
            <p:ph idx="1"/>
            <p:extLst>
              <p:ext uri="{D42A27DB-BD31-4B8C-83A1-F6EECF244321}">
                <p14:modId xmlns:p14="http://schemas.microsoft.com/office/powerpoint/2010/main" val="3835488820"/>
              </p:ext>
            </p:extLst>
          </p:nvPr>
        </p:nvGraphicFramePr>
        <p:xfrm>
          <a:off x="838200" y="1428750"/>
          <a:ext cx="7543800" cy="4312603"/>
        </p:xfrm>
        <a:graphic>
          <a:graphicData uri="http://schemas.openxmlformats.org/drawingml/2006/table">
            <a:tbl>
              <a:tblPr/>
              <a:tblGrid>
                <a:gridCol w="3614738"/>
                <a:gridCol w="3929062"/>
              </a:tblGrid>
              <a:tr h="22701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4F9E"/>
                          </a:solidFill>
                          <a:effectLst/>
                          <a:latin typeface="Arial" charset="0"/>
                          <a:cs typeface="Arial" charset="0"/>
                        </a:rPr>
                        <a:t>Column Name (subset)</a:t>
                      </a:r>
                      <a:endParaRPr kumimoji="0" lang="en-US" altLang="en-US" sz="2400" b="1" i="0" u="none" strike="noStrike" cap="none" normalizeH="0" baseline="0" dirty="0" smtClean="0">
                        <a:ln>
                          <a:noFill/>
                        </a:ln>
                        <a:solidFill>
                          <a:srgbClr val="004F9E"/>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4F9E"/>
                          </a:solidFill>
                          <a:effectLst/>
                          <a:latin typeface="Arial" charset="0"/>
                          <a:cs typeface="Arial" charset="0"/>
                        </a:rPr>
                        <a:t>Description</a:t>
                      </a:r>
                      <a:endParaRPr kumimoji="0" lang="en-US" altLang="en-US" sz="2400" b="1" i="0" u="none" strike="noStrike" cap="none" normalizeH="0" baseline="0" smtClean="0">
                        <a:ln>
                          <a:noFill/>
                        </a:ln>
                        <a:solidFill>
                          <a:srgbClr val="004F9E"/>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charset="0"/>
                          <a:cs typeface="Arial" charset="0"/>
                        </a:rPr>
                        <a:t>GROUP_KFDAT </a:t>
                      </a:r>
                      <a:endParaRPr kumimoji="0" lang="en-US"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charset="0"/>
                          <a:cs typeface="Arial" charset="0"/>
                        </a:rPr>
                        <a:t>Diskgroup number, join with v$asm_diskgroup</a:t>
                      </a:r>
                      <a:endParaRPr kumimoji="0" lang="en-US" alt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66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charset="0"/>
                          <a:cs typeface="Arial" charset="0"/>
                        </a:rPr>
                        <a:t>NUMBER_KFDAT </a:t>
                      </a:r>
                      <a:endParaRPr kumimoji="0" lang="en-US"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charset="0"/>
                          <a:cs typeface="Arial" charset="0"/>
                        </a:rPr>
                        <a:t>Disk number, join with v$asm_disk</a:t>
                      </a:r>
                      <a:endParaRPr kumimoji="0" lang="en-US" alt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671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charset="0"/>
                          <a:cs typeface="Arial" charset="0"/>
                        </a:rPr>
                        <a:t>COMPOUND_KFDAT</a:t>
                      </a:r>
                      <a:endParaRPr kumimoji="0" lang="en-US"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charset="0"/>
                          <a:cs typeface="Arial" charset="0"/>
                        </a:rPr>
                        <a:t>Disk compund_index, join with v$asm_disk</a:t>
                      </a:r>
                      <a:endParaRPr kumimoji="0" lang="en-US" alt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0875">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charset="0"/>
                          <a:cs typeface="Arial" charset="0"/>
                        </a:rPr>
                        <a:t>AUNUM_KFDAT </a:t>
                      </a:r>
                      <a:endParaRPr kumimoji="0" lang="en-US"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charset="0"/>
                          <a:cs typeface="Arial" charset="0"/>
                        </a:rPr>
                        <a:t>Disk allocation unit (relative position from the beginning of the disk), join with x$kffxp.au_kffxp</a:t>
                      </a:r>
                      <a:endParaRPr kumimoji="0" lang="en-US" alt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671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charset="0"/>
                          <a:cs typeface="Arial" charset="0"/>
                        </a:rPr>
                        <a:t>V_KFDAT </a:t>
                      </a:r>
                      <a:endParaRPr kumimoji="0" lang="en-US"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charset="0"/>
                          <a:cs typeface="Arial" charset="0"/>
                        </a:rPr>
                        <a:t>Flag: V=this Allocation Unit is used; F=AU is free</a:t>
                      </a:r>
                      <a:endParaRPr kumimoji="0" lang="en-US" alt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8300">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charset="0"/>
                          <a:cs typeface="Arial" charset="0"/>
                        </a:rPr>
                        <a:t>FNUM_KFDAT </a:t>
                      </a:r>
                      <a:endParaRPr kumimoji="0" lang="en-US"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charset="0"/>
                          <a:cs typeface="Arial" charset="0"/>
                        </a:rPr>
                        <a:t>File number, join with v$asm_file</a:t>
                      </a:r>
                      <a:endParaRPr kumimoji="0" lang="en-US" alt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charset="0"/>
                          <a:cs typeface="Arial" charset="0"/>
                        </a:rPr>
                        <a:t>XNUM_KFDAT</a:t>
                      </a:r>
                      <a:endParaRPr kumimoji="0" lang="en-US" altLang="en-US" sz="16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charset="0"/>
                          <a:cs typeface="Arial" charset="0"/>
                        </a:rPr>
                        <a:t>Progressive file extent number join with </a:t>
                      </a:r>
                      <a:r>
                        <a:rPr kumimoji="0" lang="en-US" altLang="en-US" sz="1600" b="0" i="0" u="none" strike="noStrike" cap="none" normalizeH="0" baseline="0" dirty="0" err="1" smtClean="0">
                          <a:ln>
                            <a:noFill/>
                          </a:ln>
                          <a:solidFill>
                            <a:schemeClr val="tx1"/>
                          </a:solidFill>
                          <a:effectLst/>
                          <a:latin typeface="Arial" charset="0"/>
                          <a:cs typeface="Arial" charset="0"/>
                        </a:rPr>
                        <a:t>x$kffxp.pxn_kffxp</a:t>
                      </a:r>
                      <a:endParaRPr kumimoji="0" lang="en-US" alt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3975579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dirty="0" smtClean="0"/>
              <a:t>ASMCMD</a:t>
            </a:r>
            <a:endParaRPr lang="en-US" altLang="en-US" dirty="0"/>
          </a:p>
        </p:txBody>
      </p:sp>
      <p:sp>
        <p:nvSpPr>
          <p:cNvPr id="90115" name="Rectangle 3"/>
          <p:cNvSpPr>
            <a:spLocks noGrp="1" noChangeArrowheads="1"/>
          </p:cNvSpPr>
          <p:nvPr>
            <p:ph type="body" idx="1"/>
          </p:nvPr>
        </p:nvSpPr>
        <p:spPr>
          <a:xfrm>
            <a:off x="647700" y="1200150"/>
            <a:ext cx="8077200" cy="4953000"/>
          </a:xfrm>
        </p:spPr>
        <p:txBody>
          <a:bodyPr>
            <a:normAutofit/>
          </a:bodyPr>
          <a:lstStyle/>
          <a:p>
            <a:pPr>
              <a:lnSpc>
                <a:spcPct val="80000"/>
              </a:lnSpc>
              <a:buFontTx/>
              <a:buNone/>
            </a:pPr>
            <a:r>
              <a:rPr lang="en-US" altLang="en-US" dirty="0" smtClean="0"/>
              <a:t>Metadata in </a:t>
            </a:r>
            <a:r>
              <a:rPr lang="en-US" altLang="en-US" dirty="0" smtClean="0">
                <a:solidFill>
                  <a:srgbClr val="FF0000"/>
                </a:solidFill>
              </a:rPr>
              <a:t>12c</a:t>
            </a:r>
            <a:r>
              <a:rPr lang="en-US" altLang="en-US" dirty="0" smtClean="0"/>
              <a:t> </a:t>
            </a:r>
            <a:r>
              <a:rPr lang="en-US" altLang="en-US" b="1" dirty="0" err="1" smtClean="0"/>
              <a:t>asmcmd</a:t>
            </a:r>
            <a:endParaRPr lang="en-US" altLang="en-US" b="1" dirty="0"/>
          </a:p>
          <a:p>
            <a:pPr lvl="1">
              <a:lnSpc>
                <a:spcPct val="80000"/>
              </a:lnSpc>
            </a:pPr>
            <a:endParaRPr lang="en-US" altLang="en-US" sz="2800" dirty="0">
              <a:latin typeface="Courier New" pitchFamily="49" charset="0"/>
            </a:endParaRPr>
          </a:p>
          <a:p>
            <a:pPr>
              <a:lnSpc>
                <a:spcPct val="80000"/>
              </a:lnSpc>
              <a:buFontTx/>
              <a:buNone/>
            </a:pPr>
            <a:r>
              <a:rPr lang="en-US" altLang="en-US" sz="1800" dirty="0">
                <a:latin typeface="Courier New" pitchFamily="49" charset="0"/>
              </a:rPr>
              <a:t>ASMCMD&gt;  </a:t>
            </a:r>
            <a:r>
              <a:rPr lang="en-US" altLang="en-US" sz="1800" b="1" dirty="0" err="1">
                <a:solidFill>
                  <a:srgbClr val="FF0000"/>
                </a:solidFill>
                <a:latin typeface="Courier New" pitchFamily="49" charset="0"/>
              </a:rPr>
              <a:t>mapextent</a:t>
            </a:r>
            <a:r>
              <a:rPr lang="en-US" altLang="en-US" sz="1800" dirty="0">
                <a:latin typeface="Courier New" pitchFamily="49" charset="0"/>
              </a:rPr>
              <a:t> </a:t>
            </a:r>
            <a:r>
              <a:rPr lang="en-US" altLang="en-US" sz="1800" dirty="0" smtClean="0">
                <a:latin typeface="Courier New" pitchFamily="49" charset="0"/>
              </a:rPr>
              <a:t>'+ORCL_MYTEST/ORCL/DATAFILE/mytest.256.844901607</a:t>
            </a:r>
            <a:r>
              <a:rPr lang="en-US" altLang="en-US" sz="1800" dirty="0">
                <a:latin typeface="Courier New" pitchFamily="49" charset="0"/>
              </a:rPr>
              <a:t>' 1</a:t>
            </a:r>
          </a:p>
          <a:p>
            <a:pPr>
              <a:lnSpc>
                <a:spcPct val="80000"/>
              </a:lnSpc>
              <a:buFontTx/>
              <a:buNone/>
            </a:pPr>
            <a:r>
              <a:rPr lang="en-US" altLang="en-US" sz="1800" dirty="0" err="1">
                <a:latin typeface="Courier New" pitchFamily="49" charset="0"/>
              </a:rPr>
              <a:t>Disk_Num</a:t>
            </a:r>
            <a:r>
              <a:rPr lang="en-US" altLang="en-US" sz="1800" dirty="0">
                <a:latin typeface="Courier New" pitchFamily="49" charset="0"/>
              </a:rPr>
              <a:t>         AU      </a:t>
            </a:r>
            <a:r>
              <a:rPr lang="en-US" altLang="en-US" sz="1800" dirty="0" err="1">
                <a:latin typeface="Courier New" pitchFamily="49" charset="0"/>
              </a:rPr>
              <a:t>Extent_Size</a:t>
            </a:r>
            <a:endParaRPr lang="en-US" altLang="en-US" sz="1800" dirty="0">
              <a:latin typeface="Courier New" pitchFamily="49" charset="0"/>
            </a:endParaRPr>
          </a:p>
          <a:p>
            <a:pPr>
              <a:lnSpc>
                <a:spcPct val="80000"/>
              </a:lnSpc>
              <a:buFontTx/>
              <a:buNone/>
            </a:pPr>
            <a:r>
              <a:rPr lang="en-US" altLang="en-US" sz="1800" dirty="0">
                <a:latin typeface="Courier New" pitchFamily="49" charset="0"/>
              </a:rPr>
              <a:t>1                107             1</a:t>
            </a:r>
          </a:p>
          <a:p>
            <a:pPr>
              <a:lnSpc>
                <a:spcPct val="80000"/>
              </a:lnSpc>
              <a:buFontTx/>
              <a:buNone/>
            </a:pPr>
            <a:r>
              <a:rPr lang="en-US" altLang="en-US" sz="1800" dirty="0">
                <a:latin typeface="Courier New" pitchFamily="49" charset="0"/>
              </a:rPr>
              <a:t>0                107             </a:t>
            </a:r>
            <a:r>
              <a:rPr lang="en-US" altLang="en-US" sz="1800" dirty="0" smtClean="0">
                <a:latin typeface="Courier New" pitchFamily="49" charset="0"/>
              </a:rPr>
              <a:t>1</a:t>
            </a:r>
          </a:p>
          <a:p>
            <a:pPr>
              <a:lnSpc>
                <a:spcPct val="80000"/>
              </a:lnSpc>
              <a:buFontTx/>
              <a:buNone/>
            </a:pPr>
            <a:endParaRPr lang="en-US" altLang="en-US" sz="1800" dirty="0">
              <a:latin typeface="Courier New" pitchFamily="49" charset="0"/>
            </a:endParaRPr>
          </a:p>
          <a:p>
            <a:pPr>
              <a:lnSpc>
                <a:spcPct val="80000"/>
              </a:lnSpc>
              <a:buFontTx/>
              <a:buNone/>
            </a:pPr>
            <a:endParaRPr lang="en-US" altLang="en-US" sz="1800" dirty="0" smtClean="0">
              <a:latin typeface="Courier New" pitchFamily="49" charset="0"/>
            </a:endParaRPr>
          </a:p>
          <a:p>
            <a:pPr>
              <a:lnSpc>
                <a:spcPct val="80000"/>
              </a:lnSpc>
              <a:buFontTx/>
              <a:buNone/>
            </a:pPr>
            <a:r>
              <a:rPr lang="en-US" altLang="en-US" sz="1800" dirty="0">
                <a:latin typeface="Courier New" pitchFamily="49" charset="0"/>
              </a:rPr>
              <a:t>ASMCMD&gt; </a:t>
            </a:r>
            <a:r>
              <a:rPr lang="en-US" altLang="en-US" sz="1800" b="1" dirty="0" err="1">
                <a:solidFill>
                  <a:srgbClr val="FF0000"/>
                </a:solidFill>
                <a:latin typeface="Courier New" pitchFamily="49" charset="0"/>
              </a:rPr>
              <a:t>mapau</a:t>
            </a:r>
            <a:endParaRPr lang="en-US" altLang="en-US" sz="1800" b="1" dirty="0">
              <a:solidFill>
                <a:srgbClr val="FF0000"/>
              </a:solidFill>
              <a:latin typeface="Courier New" pitchFamily="49" charset="0"/>
            </a:endParaRPr>
          </a:p>
          <a:p>
            <a:pPr>
              <a:lnSpc>
                <a:spcPct val="80000"/>
              </a:lnSpc>
              <a:buFontTx/>
              <a:buNone/>
            </a:pPr>
            <a:r>
              <a:rPr lang="en-US" altLang="en-US" sz="1800" dirty="0">
                <a:latin typeface="Courier New" pitchFamily="49" charset="0"/>
              </a:rPr>
              <a:t>usage: </a:t>
            </a:r>
            <a:r>
              <a:rPr lang="en-US" altLang="en-US" sz="1800" dirty="0" err="1">
                <a:latin typeface="Courier New" pitchFamily="49" charset="0"/>
              </a:rPr>
              <a:t>mapau</a:t>
            </a:r>
            <a:r>
              <a:rPr lang="en-US" altLang="en-US" sz="1800" dirty="0">
                <a:latin typeface="Courier New" pitchFamily="49" charset="0"/>
              </a:rPr>
              <a:t> [--</a:t>
            </a:r>
            <a:r>
              <a:rPr lang="en-US" altLang="en-US" sz="1800" dirty="0" err="1">
                <a:latin typeface="Courier New" pitchFamily="49" charset="0"/>
              </a:rPr>
              <a:t>suppressheader</a:t>
            </a:r>
            <a:r>
              <a:rPr lang="en-US" altLang="en-US" sz="1800" dirty="0">
                <a:latin typeface="Courier New" pitchFamily="49" charset="0"/>
              </a:rPr>
              <a:t>] &lt;dg number&gt; &lt;disk number&gt; &lt;au&gt;</a:t>
            </a:r>
          </a:p>
          <a:p>
            <a:pPr>
              <a:lnSpc>
                <a:spcPct val="80000"/>
              </a:lnSpc>
              <a:buFontTx/>
              <a:buNone/>
            </a:pPr>
            <a:r>
              <a:rPr lang="en-US" altLang="en-US" sz="1800" dirty="0">
                <a:latin typeface="Courier New" pitchFamily="49" charset="0"/>
              </a:rPr>
              <a:t>help:  help </a:t>
            </a:r>
            <a:r>
              <a:rPr lang="en-US" altLang="en-US" sz="1800" dirty="0" err="1">
                <a:latin typeface="Courier New" pitchFamily="49" charset="0"/>
              </a:rPr>
              <a:t>mapau</a:t>
            </a:r>
            <a:endParaRPr lang="en-US" altLang="en-US" sz="1800" dirty="0">
              <a:latin typeface="Courier New" pitchFamily="49" charset="0"/>
            </a:endParaRPr>
          </a:p>
          <a:p>
            <a:pPr>
              <a:lnSpc>
                <a:spcPct val="80000"/>
              </a:lnSpc>
              <a:buFontTx/>
              <a:buNone/>
            </a:pPr>
            <a:r>
              <a:rPr lang="en-US" altLang="en-US" sz="1800" dirty="0">
                <a:latin typeface="Courier New" pitchFamily="49" charset="0"/>
              </a:rPr>
              <a:t>ASMCMD&gt; </a:t>
            </a:r>
            <a:r>
              <a:rPr lang="en-US" altLang="en-US" sz="1800" dirty="0" err="1">
                <a:latin typeface="Courier New" pitchFamily="49" charset="0"/>
              </a:rPr>
              <a:t>mapau</a:t>
            </a:r>
            <a:r>
              <a:rPr lang="en-US" altLang="en-US" sz="1800" dirty="0">
                <a:latin typeface="Courier New" pitchFamily="49" charset="0"/>
              </a:rPr>
              <a:t> 1 1 107</a:t>
            </a:r>
          </a:p>
          <a:p>
            <a:pPr>
              <a:lnSpc>
                <a:spcPct val="80000"/>
              </a:lnSpc>
              <a:buFontTx/>
              <a:buNone/>
            </a:pPr>
            <a:r>
              <a:rPr lang="en-US" altLang="en-US" sz="1800" dirty="0" err="1">
                <a:latin typeface="Courier New" pitchFamily="49" charset="0"/>
              </a:rPr>
              <a:t>File_Num</a:t>
            </a:r>
            <a:r>
              <a:rPr lang="en-US" altLang="en-US" sz="1800" dirty="0">
                <a:latin typeface="Courier New" pitchFamily="49" charset="0"/>
              </a:rPr>
              <a:t>         Extent          </a:t>
            </a:r>
            <a:r>
              <a:rPr lang="en-US" altLang="en-US" sz="1800" dirty="0" err="1">
                <a:latin typeface="Courier New" pitchFamily="49" charset="0"/>
              </a:rPr>
              <a:t>Extent_Set</a:t>
            </a:r>
            <a:endParaRPr lang="en-US" altLang="en-US" sz="1800" dirty="0">
              <a:latin typeface="Courier New" pitchFamily="49" charset="0"/>
            </a:endParaRPr>
          </a:p>
          <a:p>
            <a:pPr>
              <a:lnSpc>
                <a:spcPct val="80000"/>
              </a:lnSpc>
              <a:buFontTx/>
              <a:buNone/>
            </a:pPr>
            <a:r>
              <a:rPr lang="en-US" altLang="en-US" sz="1800" dirty="0">
                <a:latin typeface="Courier New" pitchFamily="49" charset="0"/>
              </a:rPr>
              <a:t>261              1273            636</a:t>
            </a:r>
          </a:p>
          <a:p>
            <a:pPr>
              <a:lnSpc>
                <a:spcPct val="80000"/>
              </a:lnSpc>
              <a:buFontTx/>
              <a:buNone/>
            </a:pPr>
            <a:endParaRPr lang="en-US" altLang="en-US" sz="1800" dirty="0">
              <a:latin typeface="Courier New" pitchFamily="49" charset="0"/>
            </a:endParaRPr>
          </a:p>
        </p:txBody>
      </p:sp>
    </p:spTree>
    <p:extLst>
      <p:ext uri="{BB962C8B-B14F-4D97-AF65-F5344CB8AC3E}">
        <p14:creationId xmlns:p14="http://schemas.microsoft.com/office/powerpoint/2010/main" val="12259961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normAutofit fontScale="90000"/>
          </a:bodyPr>
          <a:lstStyle/>
          <a:p>
            <a:r>
              <a:rPr lang="en-US" altLang="en-US" dirty="0" smtClean="0"/>
              <a:t>ASMCMD and DBMS_DISKGROUP</a:t>
            </a:r>
            <a:endParaRPr lang="en-US" altLang="en-US" dirty="0"/>
          </a:p>
        </p:txBody>
      </p:sp>
      <p:sp>
        <p:nvSpPr>
          <p:cNvPr id="94211" name="Rectangle 3"/>
          <p:cNvSpPr>
            <a:spLocks noGrp="1" noChangeArrowheads="1"/>
          </p:cNvSpPr>
          <p:nvPr>
            <p:ph type="body" idx="1"/>
          </p:nvPr>
        </p:nvSpPr>
        <p:spPr>
          <a:xfrm>
            <a:off x="723900" y="1200150"/>
            <a:ext cx="7772400" cy="4953000"/>
          </a:xfrm>
        </p:spPr>
        <p:txBody>
          <a:bodyPr>
            <a:normAutofit/>
          </a:bodyPr>
          <a:lstStyle/>
          <a:p>
            <a:pPr marL="533400" indent="-533400"/>
            <a:r>
              <a:rPr lang="en-US" altLang="en-US" sz="2800" dirty="0" err="1" smtClean="0"/>
              <a:t>asmcmd</a:t>
            </a:r>
            <a:r>
              <a:rPr lang="en-US" altLang="en-US" sz="2800" dirty="0" smtClean="0"/>
              <a:t> is written in </a:t>
            </a:r>
            <a:r>
              <a:rPr lang="en-US" altLang="en-US" sz="2800" dirty="0" err="1" smtClean="0"/>
              <a:t>perl</a:t>
            </a:r>
            <a:endParaRPr lang="en-US" altLang="en-US" sz="2800" dirty="0" smtClean="0"/>
          </a:p>
          <a:p>
            <a:pPr marL="944880" lvl="1" indent="-533400"/>
            <a:r>
              <a:rPr lang="en-US" altLang="en-US" sz="2400" dirty="0" smtClean="0"/>
              <a:t>Opportunity to see how the commands are implemented</a:t>
            </a:r>
          </a:p>
          <a:p>
            <a:pPr marL="533400" indent="-533400"/>
            <a:r>
              <a:rPr lang="en-US" altLang="en-US" sz="2800" dirty="0" err="1" smtClean="0"/>
              <a:t>ls</a:t>
            </a:r>
            <a:r>
              <a:rPr lang="en-US" altLang="en-US" sz="2800" dirty="0" smtClean="0"/>
              <a:t> –l $GRID_HOME/lib/</a:t>
            </a:r>
            <a:r>
              <a:rPr lang="en-US" altLang="en-US" sz="2800" dirty="0" err="1" smtClean="0"/>
              <a:t>asmcmd</a:t>
            </a:r>
            <a:r>
              <a:rPr lang="en-US" altLang="en-US" sz="2800" dirty="0" smtClean="0"/>
              <a:t>*</a:t>
            </a:r>
          </a:p>
          <a:p>
            <a:pPr marL="944880" lvl="1" indent="-533400"/>
            <a:r>
              <a:rPr lang="en-US" altLang="en-US" sz="2400" dirty="0" smtClean="0"/>
              <a:t>17 files in 12.1.0.1</a:t>
            </a:r>
          </a:p>
          <a:p>
            <a:pPr marL="533400" indent="-533400"/>
            <a:r>
              <a:rPr lang="en-US" altLang="en-US" sz="2800" dirty="0" smtClean="0"/>
              <a:t>More info on </a:t>
            </a:r>
            <a:r>
              <a:rPr lang="en-US" altLang="en-US" sz="2800" dirty="0" err="1" smtClean="0"/>
              <a:t>dbms_diskgroup</a:t>
            </a:r>
            <a:endParaRPr lang="en-US" altLang="en-US" sz="2800" dirty="0" smtClean="0"/>
          </a:p>
          <a:p>
            <a:pPr marL="944880" lvl="1" indent="-533400"/>
            <a:r>
              <a:rPr lang="en-US" altLang="en-US" sz="2400" dirty="0" smtClean="0">
                <a:solidFill>
                  <a:srgbClr val="FF0000"/>
                </a:solidFill>
              </a:rPr>
              <a:t>Strings $ORACLE_HOME/bin/</a:t>
            </a:r>
            <a:r>
              <a:rPr lang="en-US" altLang="en-US" sz="2400" dirty="0" err="1" smtClean="0">
                <a:solidFill>
                  <a:srgbClr val="FF0000"/>
                </a:solidFill>
              </a:rPr>
              <a:t>oracle</a:t>
            </a:r>
            <a:r>
              <a:rPr lang="en-US" altLang="en-US" sz="2400" dirty="0" err="1" smtClean="0"/>
              <a:t>|grep</a:t>
            </a:r>
            <a:r>
              <a:rPr lang="en-US" altLang="en-US" sz="2400" dirty="0" smtClean="0"/>
              <a:t>  -i </a:t>
            </a:r>
            <a:r>
              <a:rPr lang="en-US" altLang="en-US" sz="2400" dirty="0" err="1" smtClean="0"/>
              <a:t>dbms_diskgroup</a:t>
            </a:r>
            <a:endParaRPr lang="en-US" altLang="en-US" sz="2400" dirty="0" smtClean="0"/>
          </a:p>
          <a:p>
            <a:pPr marL="944880" lvl="1" indent="-533400"/>
            <a:r>
              <a:rPr lang="en-GB" sz="2400" dirty="0">
                <a:solidFill>
                  <a:srgbClr val="FF0000"/>
                </a:solidFill>
              </a:rPr>
              <a:t>find $ORA_CRS_HOME -name </a:t>
            </a:r>
            <a:r>
              <a:rPr lang="en-GB" sz="2400" dirty="0" err="1">
                <a:solidFill>
                  <a:srgbClr val="FF0000"/>
                </a:solidFill>
              </a:rPr>
              <a:t>asmcmd</a:t>
            </a:r>
            <a:r>
              <a:rPr lang="en-GB" sz="2400" dirty="0">
                <a:solidFill>
                  <a:srgbClr val="FF0000"/>
                </a:solidFill>
              </a:rPr>
              <a:t>*</a:t>
            </a:r>
            <a:r>
              <a:rPr lang="en-GB" sz="2400" dirty="0"/>
              <a:t>|</a:t>
            </a:r>
            <a:r>
              <a:rPr lang="en-GB" sz="2400" dirty="0" err="1"/>
              <a:t>xargs</a:t>
            </a:r>
            <a:r>
              <a:rPr lang="en-GB" sz="2400" dirty="0"/>
              <a:t> </a:t>
            </a:r>
            <a:r>
              <a:rPr lang="en-GB" sz="2400" dirty="0" err="1"/>
              <a:t>grep</a:t>
            </a:r>
            <a:r>
              <a:rPr lang="en-GB" sz="2400" dirty="0"/>
              <a:t> -i </a:t>
            </a:r>
            <a:r>
              <a:rPr lang="en-GB" sz="2400" dirty="0" err="1"/>
              <a:t>dbms_diskgroup</a:t>
            </a:r>
            <a:endParaRPr lang="en-US" altLang="en-US" sz="2400" dirty="0"/>
          </a:p>
        </p:txBody>
      </p:sp>
    </p:spTree>
    <p:extLst>
      <p:ext uri="{BB962C8B-B14F-4D97-AF65-F5344CB8AC3E}">
        <p14:creationId xmlns:p14="http://schemas.microsoft.com/office/powerpoint/2010/main" val="11446925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ormAutofit fontScale="90000"/>
          </a:bodyPr>
          <a:lstStyle/>
          <a:p>
            <a:r>
              <a:rPr lang="en-US" altLang="en-US" dirty="0" smtClean="0"/>
              <a:t>DBMS_DISKGROUP </a:t>
            </a:r>
            <a:endParaRPr lang="en-US" altLang="en-US" dirty="0"/>
          </a:p>
        </p:txBody>
      </p:sp>
      <p:graphicFrame>
        <p:nvGraphicFramePr>
          <p:cNvPr id="91511" name="Group 375"/>
          <p:cNvGraphicFramePr>
            <a:graphicFrameLocks noGrp="1"/>
          </p:cNvGraphicFramePr>
          <p:nvPr>
            <p:ph sz="quarter" idx="3"/>
            <p:extLst>
              <p:ext uri="{D42A27DB-BD31-4B8C-83A1-F6EECF244321}">
                <p14:modId xmlns:p14="http://schemas.microsoft.com/office/powerpoint/2010/main" val="3719605025"/>
              </p:ext>
            </p:extLst>
          </p:nvPr>
        </p:nvGraphicFramePr>
        <p:xfrm>
          <a:off x="714375" y="1171575"/>
          <a:ext cx="7543800" cy="4297680"/>
        </p:xfrm>
        <a:graphic>
          <a:graphicData uri="http://schemas.openxmlformats.org/drawingml/2006/table">
            <a:tbl>
              <a:tblPr/>
              <a:tblGrid>
                <a:gridCol w="3346450"/>
                <a:gridCol w="4197350"/>
              </a:tblGrid>
              <a:tr h="200025">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4F9E"/>
                          </a:solidFill>
                          <a:effectLst/>
                          <a:latin typeface="Arial" charset="0"/>
                          <a:cs typeface="Arial" charset="0"/>
                        </a:rPr>
                        <a:t>Procedure Name</a:t>
                      </a:r>
                      <a:endParaRPr kumimoji="0" lang="en-US" altLang="en-US" sz="2400" b="1" i="0" u="none" strike="noStrike" cap="none" normalizeH="0" baseline="0" dirty="0" smtClean="0">
                        <a:ln>
                          <a:noFill/>
                        </a:ln>
                        <a:solidFill>
                          <a:srgbClr val="004F9E"/>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4F9E"/>
                          </a:solidFill>
                          <a:effectLst/>
                          <a:latin typeface="Arial" charset="0"/>
                          <a:cs typeface="Arial" charset="0"/>
                        </a:rPr>
                        <a:t>Parameters</a:t>
                      </a:r>
                      <a:endParaRPr kumimoji="0" lang="en-US" altLang="en-US" sz="2400" b="1" i="0" u="none" strike="noStrike" cap="none" normalizeH="0" baseline="0" smtClean="0">
                        <a:ln>
                          <a:noFill/>
                        </a:ln>
                        <a:solidFill>
                          <a:srgbClr val="004F9E"/>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charset="0"/>
                          <a:cs typeface="Arial" charset="0"/>
                        </a:rPr>
                        <a:t>dbms_diskgroup.open</a:t>
                      </a:r>
                      <a:endParaRPr kumimoji="0" lang="en-US" altLang="en-US" sz="1600" b="1"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charset="0"/>
                          <a:cs typeface="Arial" charset="0"/>
                        </a:rPr>
                        <a:t> (:fileName, :openMode, :fileType, :blkSz, :hdl,:plkSz, :fileSz) </a:t>
                      </a:r>
                      <a:endParaRPr kumimoji="0" lang="en-US" altLang="en-US" sz="16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dirty="0" err="1" smtClean="0">
                          <a:ln>
                            <a:noFill/>
                          </a:ln>
                          <a:solidFill>
                            <a:schemeClr val="tx1"/>
                          </a:solidFill>
                          <a:effectLst/>
                          <a:latin typeface="Arial" charset="0"/>
                          <a:cs typeface="Arial" charset="0"/>
                        </a:rPr>
                        <a:t>dbms_diskgroup.read</a:t>
                      </a:r>
                      <a:endParaRPr kumimoji="0" lang="en-US" altLang="en-US" sz="1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charset="0"/>
                          <a:cs typeface="Arial" charset="0"/>
                        </a:rPr>
                        <a:t> </a:t>
                      </a:r>
                      <a:r>
                        <a:rPr lang="en-US" altLang="en-US" sz="1600" dirty="0" smtClean="0">
                          <a:solidFill>
                            <a:srgbClr val="FF0000"/>
                          </a:solidFill>
                        </a:rPr>
                        <a:t>(:handle,:offset,:length,:buffer,:reason,:</a:t>
                      </a:r>
                      <a:r>
                        <a:rPr lang="en-US" altLang="en-US" sz="1600" dirty="0" err="1" smtClean="0">
                          <a:solidFill>
                            <a:srgbClr val="FF0000"/>
                          </a:solidFill>
                        </a:rPr>
                        <a:t>mirr</a:t>
                      </a:r>
                      <a:r>
                        <a:rPr lang="en-US" altLang="en-US" sz="1600" dirty="0" smtClean="0">
                          <a:solidFill>
                            <a:srgbClr val="FF0000"/>
                          </a:solidFill>
                        </a:rPr>
                        <a:t>)</a:t>
                      </a:r>
                      <a:endParaRPr kumimoji="0" lang="en-US" altLang="en-US" sz="16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defRPr/>
                      </a:pPr>
                      <a:r>
                        <a:rPr kumimoji="0" lang="en-US" altLang="en-US" sz="1600" b="1" i="0" u="none" strike="noStrike" cap="none" normalizeH="0" baseline="0" dirty="0" err="1" smtClean="0">
                          <a:ln>
                            <a:noFill/>
                          </a:ln>
                          <a:solidFill>
                            <a:schemeClr val="tx1"/>
                          </a:solidFill>
                          <a:effectLst/>
                          <a:latin typeface="Arial" charset="0"/>
                          <a:cs typeface="Arial" charset="0"/>
                        </a:rPr>
                        <a:t>dbms_diskgroup.write</a:t>
                      </a:r>
                      <a:endParaRPr kumimoji="0" lang="en-US" altLang="en-US" sz="1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lang="en-US" altLang="en-US" sz="1600" dirty="0" smtClean="0">
                          <a:solidFill>
                            <a:srgbClr val="FF0000"/>
                          </a:solidFill>
                        </a:rPr>
                        <a:t>(:</a:t>
                      </a:r>
                      <a:r>
                        <a:rPr lang="en-US" altLang="en-US" sz="1600" dirty="0" err="1" smtClean="0">
                          <a:solidFill>
                            <a:srgbClr val="FF0000"/>
                          </a:solidFill>
                        </a:rPr>
                        <a:t>handle,:offset,:length,:buffer,:reason</a:t>
                      </a:r>
                      <a:r>
                        <a:rPr lang="en-US" altLang="en-US" sz="1600" dirty="0" smtClean="0">
                          <a:solidFill>
                            <a:srgbClr val="FF0000"/>
                          </a:solidFill>
                        </a:rPr>
                        <a:t>)</a:t>
                      </a:r>
                      <a:endParaRPr kumimoji="0" lang="en-US" altLang="en-US" sz="16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charset="0"/>
                          <a:cs typeface="Arial" charset="0"/>
                        </a:rPr>
                        <a:t>dbms_diskgroup.createfile</a:t>
                      </a:r>
                      <a:endParaRPr kumimoji="0" lang="en-US" altLang="en-US" sz="1600" b="1"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charset="0"/>
                          <a:cs typeface="Arial" charset="0"/>
                        </a:rPr>
                        <a:t> (:fileName, :fileType, :blkSz, :fileSz, :hdl, :plkSz, :fileGenName) </a:t>
                      </a:r>
                      <a:endParaRPr kumimoji="0" lang="en-US" altLang="en-US" sz="16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4950">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dirty="0" err="1" smtClean="0">
                          <a:ln>
                            <a:noFill/>
                          </a:ln>
                          <a:solidFill>
                            <a:schemeClr val="tx1"/>
                          </a:solidFill>
                          <a:effectLst/>
                          <a:latin typeface="Arial" charset="0"/>
                          <a:cs typeface="Arial" charset="0"/>
                        </a:rPr>
                        <a:t>dbms_diskgroup.close</a:t>
                      </a:r>
                      <a:endParaRPr kumimoji="0" lang="en-US" altLang="en-US" sz="1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charset="0"/>
                          <a:cs typeface="Arial" charset="0"/>
                        </a:rPr>
                        <a:t> (:hdl) </a:t>
                      </a:r>
                      <a:endParaRPr kumimoji="0" lang="en-US" altLang="en-US" sz="16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4950">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charset="0"/>
                          <a:cs typeface="Arial" charset="0"/>
                        </a:rPr>
                        <a:t>dbms_diskgroup.commitfile</a:t>
                      </a:r>
                      <a:endParaRPr kumimoji="0" lang="en-US" altLang="en-US" sz="1600" b="1"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charset="0"/>
                          <a:cs typeface="Arial" charset="0"/>
                        </a:rPr>
                        <a:t> (:handle) </a:t>
                      </a:r>
                      <a:endParaRPr kumimoji="0" lang="en-US" altLang="en-US" sz="16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4950">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charset="0"/>
                          <a:cs typeface="Arial" charset="0"/>
                        </a:rPr>
                        <a:t>dbms_diskgroup.resizefile</a:t>
                      </a:r>
                      <a:endParaRPr kumimoji="0" lang="en-US" altLang="en-US" sz="1600" b="1"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charset="0"/>
                          <a:cs typeface="Arial" charset="0"/>
                        </a:rPr>
                        <a:t> (:handle,:fsz) </a:t>
                      </a:r>
                      <a:endParaRPr kumimoji="0" lang="en-US" altLang="en-US" sz="16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Arial" charset="0"/>
                          <a:cs typeface="Arial" charset="0"/>
                        </a:rPr>
                        <a:t>dbms_diskgroup.remap</a:t>
                      </a:r>
                      <a:endParaRPr kumimoji="0" lang="en-US" altLang="en-US" sz="1600" b="1"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charset="0"/>
                          <a:cs typeface="Arial" charset="0"/>
                        </a:rPr>
                        <a:t> (:gnum, :fnum, :virt_extent_num) </a:t>
                      </a:r>
                      <a:endParaRPr kumimoji="0" lang="en-US" altLang="en-US" sz="16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4950">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dirty="0" err="1" smtClean="0">
                          <a:ln>
                            <a:noFill/>
                          </a:ln>
                          <a:solidFill>
                            <a:schemeClr val="tx1"/>
                          </a:solidFill>
                          <a:effectLst/>
                          <a:latin typeface="Arial" charset="0"/>
                          <a:cs typeface="Arial" charset="0"/>
                        </a:rPr>
                        <a:t>dbms_diskgroup.getfileattr</a:t>
                      </a:r>
                      <a:endParaRPr kumimoji="0" lang="en-US" altLang="en-US" sz="1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charset="0"/>
                          <a:cs typeface="Arial" charset="0"/>
                        </a:rPr>
                        <a:t> (:</a:t>
                      </a:r>
                      <a:r>
                        <a:rPr kumimoji="0" lang="en-US" altLang="en-US" sz="1600" b="0" i="0" u="none" strike="noStrike" cap="none" normalizeH="0" baseline="0" dirty="0" err="1" smtClean="0">
                          <a:ln>
                            <a:noFill/>
                          </a:ln>
                          <a:solidFill>
                            <a:schemeClr val="tx1"/>
                          </a:solidFill>
                          <a:effectLst/>
                          <a:latin typeface="Arial" charset="0"/>
                          <a:cs typeface="Arial" charset="0"/>
                        </a:rPr>
                        <a:t>fileName</a:t>
                      </a:r>
                      <a:r>
                        <a:rPr kumimoji="0" lang="en-US" altLang="en-US" sz="1600" b="0" i="0" u="none" strike="noStrike" cap="none" normalizeH="0" baseline="0" dirty="0" smtClean="0">
                          <a:ln>
                            <a:noFill/>
                          </a:ln>
                          <a:solidFill>
                            <a:schemeClr val="tx1"/>
                          </a:solidFill>
                          <a:effectLst/>
                          <a:latin typeface="Arial" charset="0"/>
                          <a:cs typeface="Arial" charset="0"/>
                        </a:rPr>
                        <a:t>, :</a:t>
                      </a:r>
                      <a:r>
                        <a:rPr kumimoji="0" lang="en-US" altLang="en-US" sz="1600" b="0" i="0" u="none" strike="noStrike" cap="none" normalizeH="0" baseline="0" dirty="0" err="1" smtClean="0">
                          <a:ln>
                            <a:noFill/>
                          </a:ln>
                          <a:solidFill>
                            <a:schemeClr val="tx1"/>
                          </a:solidFill>
                          <a:effectLst/>
                          <a:latin typeface="Arial" charset="0"/>
                          <a:cs typeface="Arial" charset="0"/>
                        </a:rPr>
                        <a:t>fileType</a:t>
                      </a:r>
                      <a:r>
                        <a:rPr kumimoji="0" lang="en-US" altLang="en-US" sz="1600" b="0" i="0" u="none" strike="noStrike" cap="none" normalizeH="0" baseline="0" dirty="0" smtClean="0">
                          <a:ln>
                            <a:noFill/>
                          </a:ln>
                          <a:solidFill>
                            <a:schemeClr val="tx1"/>
                          </a:solidFill>
                          <a:effectLst/>
                          <a:latin typeface="Arial" charset="0"/>
                          <a:cs typeface="Arial" charset="0"/>
                        </a:rPr>
                        <a:t>, :</a:t>
                      </a:r>
                      <a:r>
                        <a:rPr kumimoji="0" lang="en-US" altLang="en-US" sz="1600" b="0" i="0" u="none" strike="noStrike" cap="none" normalizeH="0" baseline="0" dirty="0" err="1" smtClean="0">
                          <a:ln>
                            <a:noFill/>
                          </a:ln>
                          <a:solidFill>
                            <a:schemeClr val="tx1"/>
                          </a:solidFill>
                          <a:effectLst/>
                          <a:latin typeface="Arial" charset="0"/>
                          <a:cs typeface="Arial" charset="0"/>
                        </a:rPr>
                        <a:t>fileSz</a:t>
                      </a:r>
                      <a:r>
                        <a:rPr kumimoji="0" lang="en-US" altLang="en-US" sz="1600" b="0" i="0" u="none" strike="noStrike" cap="none" normalizeH="0" baseline="0" dirty="0" smtClean="0">
                          <a:ln>
                            <a:noFill/>
                          </a:ln>
                          <a:solidFill>
                            <a:schemeClr val="tx1"/>
                          </a:solidFill>
                          <a:effectLst/>
                          <a:latin typeface="Arial" charset="0"/>
                          <a:cs typeface="Arial" charset="0"/>
                        </a:rPr>
                        <a:t>, :</a:t>
                      </a:r>
                      <a:r>
                        <a:rPr kumimoji="0" lang="en-US" altLang="en-US" sz="1600" b="0" i="0" u="none" strike="noStrike" cap="none" normalizeH="0" baseline="0" dirty="0" err="1" smtClean="0">
                          <a:ln>
                            <a:noFill/>
                          </a:ln>
                          <a:solidFill>
                            <a:schemeClr val="tx1"/>
                          </a:solidFill>
                          <a:effectLst/>
                          <a:latin typeface="Arial" charset="0"/>
                          <a:cs typeface="Arial" charset="0"/>
                        </a:rPr>
                        <a:t>blkSz</a:t>
                      </a:r>
                      <a:r>
                        <a:rPr kumimoji="0" lang="en-US" altLang="en-US" sz="1600" b="0" i="0" u="none" strike="noStrike" cap="none" normalizeH="0" baseline="0" dirty="0" smtClean="0">
                          <a:ln>
                            <a:noFill/>
                          </a:ln>
                          <a:solidFill>
                            <a:schemeClr val="tx1"/>
                          </a:solidFill>
                          <a:effectLst/>
                          <a:latin typeface="Arial" charset="0"/>
                          <a:cs typeface="Arial" charset="0"/>
                        </a:rPr>
                        <a:t>) </a:t>
                      </a:r>
                      <a:endParaRPr kumimoji="0" lang="en-US" altLang="en-US" sz="16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495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charset="0"/>
                        </a:rPr>
                        <a:t>…</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charset="0"/>
                        </a:rPr>
                        <a:t>…</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4954326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normAutofit fontScale="90000"/>
          </a:bodyPr>
          <a:lstStyle/>
          <a:p>
            <a:r>
              <a:rPr lang="en-US" altLang="en-US" dirty="0" smtClean="0"/>
              <a:t>Yet </a:t>
            </a:r>
            <a:r>
              <a:rPr lang="en-US" altLang="en-US" dirty="0"/>
              <a:t>Another </a:t>
            </a:r>
            <a:r>
              <a:rPr lang="en-US" altLang="en-US" dirty="0" smtClean="0"/>
              <a:t>Way to Read From ASM</a:t>
            </a:r>
            <a:endParaRPr lang="en-US" altLang="en-US" dirty="0"/>
          </a:p>
        </p:txBody>
      </p:sp>
      <p:sp>
        <p:nvSpPr>
          <p:cNvPr id="90115" name="Rectangle 3"/>
          <p:cNvSpPr>
            <a:spLocks noGrp="1" noChangeArrowheads="1"/>
          </p:cNvSpPr>
          <p:nvPr>
            <p:ph type="body" idx="1"/>
          </p:nvPr>
        </p:nvSpPr>
        <p:spPr>
          <a:xfrm>
            <a:off x="684290" y="1207230"/>
            <a:ext cx="8077200" cy="4953000"/>
          </a:xfrm>
        </p:spPr>
        <p:txBody>
          <a:bodyPr/>
          <a:lstStyle/>
          <a:p>
            <a:pPr>
              <a:lnSpc>
                <a:spcPct val="80000"/>
              </a:lnSpc>
              <a:buFontTx/>
              <a:buNone/>
            </a:pPr>
            <a:r>
              <a:rPr lang="en-US" altLang="en-US" dirty="0"/>
              <a:t>Using the internal package </a:t>
            </a:r>
            <a:r>
              <a:rPr lang="en-US" altLang="en-US" b="1" dirty="0" err="1"/>
              <a:t>dbms_diskgroup</a:t>
            </a:r>
            <a:endParaRPr lang="en-US" altLang="en-US" b="1" dirty="0"/>
          </a:p>
          <a:p>
            <a:pPr lvl="1">
              <a:lnSpc>
                <a:spcPct val="80000"/>
              </a:lnSpc>
            </a:pPr>
            <a:endParaRPr lang="en-US" altLang="en-US" sz="2800" dirty="0">
              <a:latin typeface="Courier New" pitchFamily="49" charset="0"/>
            </a:endParaRPr>
          </a:p>
          <a:p>
            <a:pPr>
              <a:lnSpc>
                <a:spcPct val="80000"/>
              </a:lnSpc>
              <a:buFontTx/>
              <a:buNone/>
            </a:pPr>
            <a:r>
              <a:rPr lang="en-US" altLang="en-US" sz="1800" dirty="0">
                <a:latin typeface="Courier New" pitchFamily="49" charset="0"/>
              </a:rPr>
              <a:t>declare</a:t>
            </a:r>
          </a:p>
          <a:p>
            <a:pPr>
              <a:lnSpc>
                <a:spcPct val="80000"/>
              </a:lnSpc>
              <a:buFontTx/>
              <a:buNone/>
            </a:pPr>
            <a:r>
              <a:rPr lang="en-US" altLang="en-US" sz="1800" dirty="0">
                <a:latin typeface="Courier New" pitchFamily="49" charset="0"/>
              </a:rPr>
              <a:t> </a:t>
            </a:r>
            <a:r>
              <a:rPr lang="en-US" altLang="en-US" sz="1800" dirty="0" err="1">
                <a:latin typeface="Courier New" pitchFamily="49" charset="0"/>
              </a:rPr>
              <a:t>fileType</a:t>
            </a:r>
            <a:r>
              <a:rPr lang="en-US" altLang="en-US" sz="1800" dirty="0">
                <a:latin typeface="Courier New" pitchFamily="49" charset="0"/>
              </a:rPr>
              <a:t> varchar2(50); </a:t>
            </a:r>
            <a:r>
              <a:rPr lang="en-US" altLang="en-US" sz="1800" dirty="0" err="1">
                <a:latin typeface="Courier New" pitchFamily="49" charset="0"/>
              </a:rPr>
              <a:t>fileName</a:t>
            </a:r>
            <a:r>
              <a:rPr lang="en-US" altLang="en-US" sz="1800" dirty="0">
                <a:latin typeface="Courier New" pitchFamily="49" charset="0"/>
              </a:rPr>
              <a:t> varchar2(50);</a:t>
            </a:r>
          </a:p>
          <a:p>
            <a:pPr>
              <a:lnSpc>
                <a:spcPct val="80000"/>
              </a:lnSpc>
              <a:buFontTx/>
              <a:buNone/>
            </a:pPr>
            <a:r>
              <a:rPr lang="en-US" altLang="en-US" sz="1800" dirty="0">
                <a:latin typeface="Courier New" pitchFamily="49" charset="0"/>
              </a:rPr>
              <a:t> </a:t>
            </a:r>
            <a:r>
              <a:rPr lang="en-US" altLang="en-US" sz="1800" dirty="0" err="1">
                <a:latin typeface="Courier New" pitchFamily="49" charset="0"/>
              </a:rPr>
              <a:t>fileSz</a:t>
            </a:r>
            <a:r>
              <a:rPr lang="en-US" altLang="en-US" sz="1800" dirty="0">
                <a:latin typeface="Courier New" pitchFamily="49" charset="0"/>
              </a:rPr>
              <a:t> number; </a:t>
            </a:r>
            <a:r>
              <a:rPr lang="en-US" altLang="en-US" sz="1800" dirty="0" err="1">
                <a:latin typeface="Courier New" pitchFamily="49" charset="0"/>
              </a:rPr>
              <a:t>blkSz</a:t>
            </a:r>
            <a:r>
              <a:rPr lang="en-US" altLang="en-US" sz="1800" dirty="0">
                <a:latin typeface="Courier New" pitchFamily="49" charset="0"/>
              </a:rPr>
              <a:t> number; </a:t>
            </a:r>
            <a:r>
              <a:rPr lang="en-US" altLang="en-US" sz="1800" dirty="0" err="1">
                <a:latin typeface="Courier New" pitchFamily="49" charset="0"/>
              </a:rPr>
              <a:t>hdl</a:t>
            </a:r>
            <a:r>
              <a:rPr lang="en-US" altLang="en-US" sz="1800" dirty="0">
                <a:latin typeface="Courier New" pitchFamily="49" charset="0"/>
              </a:rPr>
              <a:t> number; </a:t>
            </a:r>
            <a:r>
              <a:rPr lang="en-US" altLang="en-US" sz="1800" dirty="0" err="1">
                <a:latin typeface="Courier New" pitchFamily="49" charset="0"/>
              </a:rPr>
              <a:t>plkSz</a:t>
            </a:r>
            <a:r>
              <a:rPr lang="en-US" altLang="en-US" sz="1800" dirty="0">
                <a:latin typeface="Courier New" pitchFamily="49" charset="0"/>
              </a:rPr>
              <a:t> number;</a:t>
            </a:r>
          </a:p>
          <a:p>
            <a:pPr>
              <a:lnSpc>
                <a:spcPct val="80000"/>
              </a:lnSpc>
              <a:buFontTx/>
              <a:buNone/>
            </a:pPr>
            <a:r>
              <a:rPr lang="en-US" altLang="en-US" sz="1800" dirty="0">
                <a:latin typeface="Courier New" pitchFamily="49" charset="0"/>
              </a:rPr>
              <a:t> </a:t>
            </a:r>
            <a:r>
              <a:rPr lang="en-US" altLang="en-US" sz="1800" dirty="0" err="1">
                <a:latin typeface="Courier New" pitchFamily="49" charset="0"/>
              </a:rPr>
              <a:t>data_buf</a:t>
            </a:r>
            <a:r>
              <a:rPr lang="en-US" altLang="en-US" sz="1800" dirty="0">
                <a:latin typeface="Courier New" pitchFamily="49" charset="0"/>
              </a:rPr>
              <a:t> raw(4096);</a:t>
            </a:r>
          </a:p>
          <a:p>
            <a:pPr>
              <a:lnSpc>
                <a:spcPct val="80000"/>
              </a:lnSpc>
              <a:buFontTx/>
              <a:buNone/>
            </a:pPr>
            <a:r>
              <a:rPr lang="en-US" altLang="en-US" sz="1800" dirty="0">
                <a:latin typeface="Courier New" pitchFamily="49" charset="0"/>
              </a:rPr>
              <a:t>begin</a:t>
            </a:r>
          </a:p>
          <a:p>
            <a:pPr>
              <a:lnSpc>
                <a:spcPct val="80000"/>
              </a:lnSpc>
              <a:buFontTx/>
              <a:buNone/>
            </a:pPr>
            <a:r>
              <a:rPr lang="en-US" altLang="en-US" sz="1800" dirty="0">
                <a:latin typeface="Courier New" pitchFamily="49" charset="0"/>
              </a:rPr>
              <a:t> </a:t>
            </a:r>
            <a:r>
              <a:rPr lang="en-US" altLang="en-US" sz="1800" dirty="0" err="1">
                <a:latin typeface="Courier New" pitchFamily="49" charset="0"/>
              </a:rPr>
              <a:t>fileName</a:t>
            </a:r>
            <a:r>
              <a:rPr lang="en-US" altLang="en-US" sz="1800" dirty="0">
                <a:latin typeface="Courier New" pitchFamily="49" charset="0"/>
              </a:rPr>
              <a:t> := </a:t>
            </a:r>
            <a:r>
              <a:rPr lang="en-US" altLang="en-US" sz="1800" dirty="0" smtClean="0">
                <a:latin typeface="Courier New" pitchFamily="49" charset="0"/>
              </a:rPr>
              <a:t>'+ORCL_DATADG1/ORCL/</a:t>
            </a:r>
            <a:r>
              <a:rPr lang="en-US" altLang="en-US" sz="1800" dirty="0" err="1" smtClean="0">
                <a:latin typeface="Courier New" pitchFamily="49" charset="0"/>
              </a:rPr>
              <a:t>spfileORCL.ora</a:t>
            </a:r>
            <a:r>
              <a:rPr lang="en-US" altLang="en-US" sz="1800" dirty="0">
                <a:latin typeface="Courier New" pitchFamily="49" charset="0"/>
              </a:rPr>
              <a:t>';</a:t>
            </a:r>
          </a:p>
          <a:p>
            <a:pPr>
              <a:lnSpc>
                <a:spcPct val="80000"/>
              </a:lnSpc>
              <a:buFontTx/>
              <a:buNone/>
            </a:pPr>
            <a:r>
              <a:rPr lang="en-US" altLang="en-US" sz="1800" dirty="0">
                <a:latin typeface="Courier New" pitchFamily="49" charset="0"/>
              </a:rPr>
              <a:t> </a:t>
            </a:r>
            <a:r>
              <a:rPr lang="en-US" altLang="en-US" sz="1800" dirty="0" err="1">
                <a:latin typeface="Courier New" pitchFamily="49" charset="0"/>
              </a:rPr>
              <a:t>dbms_diskgroup.getfileattr</a:t>
            </a:r>
            <a:r>
              <a:rPr lang="en-US" altLang="en-US" sz="1800" dirty="0">
                <a:latin typeface="Courier New" pitchFamily="49" charset="0"/>
              </a:rPr>
              <a:t>(</a:t>
            </a:r>
            <a:r>
              <a:rPr lang="en-US" altLang="en-US" sz="1800" dirty="0" err="1">
                <a:latin typeface="Courier New" pitchFamily="49" charset="0"/>
              </a:rPr>
              <a:t>fileName,fileType,fileSz</a:t>
            </a:r>
            <a:r>
              <a:rPr lang="en-US" altLang="en-US" sz="1800" dirty="0">
                <a:latin typeface="Courier New" pitchFamily="49" charset="0"/>
              </a:rPr>
              <a:t>, </a:t>
            </a:r>
            <a:r>
              <a:rPr lang="en-US" altLang="en-US" sz="1800" dirty="0" err="1">
                <a:latin typeface="Courier New" pitchFamily="49" charset="0"/>
              </a:rPr>
              <a:t>blkSz</a:t>
            </a:r>
            <a:r>
              <a:rPr lang="en-US" altLang="en-US" sz="1800" dirty="0">
                <a:latin typeface="Courier New" pitchFamily="49" charset="0"/>
              </a:rPr>
              <a:t>);</a:t>
            </a:r>
          </a:p>
          <a:p>
            <a:pPr>
              <a:lnSpc>
                <a:spcPct val="80000"/>
              </a:lnSpc>
              <a:buFontTx/>
              <a:buNone/>
            </a:pPr>
            <a:r>
              <a:rPr lang="en-US" altLang="en-US" sz="1800" dirty="0">
                <a:latin typeface="Courier New" pitchFamily="49" charset="0"/>
              </a:rPr>
              <a:t> </a:t>
            </a:r>
            <a:r>
              <a:rPr lang="en-US" altLang="en-US" sz="1800" dirty="0" err="1">
                <a:latin typeface="Courier New" pitchFamily="49" charset="0"/>
              </a:rPr>
              <a:t>dbms_diskgroup.open</a:t>
            </a:r>
            <a:r>
              <a:rPr lang="en-US" altLang="en-US" sz="1800" dirty="0">
                <a:latin typeface="Courier New" pitchFamily="49" charset="0"/>
              </a:rPr>
              <a:t>(</a:t>
            </a:r>
            <a:r>
              <a:rPr lang="en-US" altLang="en-US" sz="1800" dirty="0" err="1">
                <a:latin typeface="Courier New" pitchFamily="49" charset="0"/>
              </a:rPr>
              <a:t>fileName</a:t>
            </a:r>
            <a:r>
              <a:rPr lang="en-US" altLang="en-US" sz="1800" dirty="0">
                <a:latin typeface="Courier New" pitchFamily="49" charset="0"/>
              </a:rPr>
              <a:t>,'r',</a:t>
            </a:r>
            <a:r>
              <a:rPr lang="en-US" altLang="en-US" sz="1800" dirty="0" err="1">
                <a:latin typeface="Courier New" pitchFamily="49" charset="0"/>
              </a:rPr>
              <a:t>fileType,blkSz</a:t>
            </a:r>
            <a:r>
              <a:rPr lang="en-US" altLang="en-US" sz="1800" dirty="0">
                <a:latin typeface="Courier New" pitchFamily="49" charset="0"/>
              </a:rPr>
              <a:t>, </a:t>
            </a:r>
            <a:r>
              <a:rPr lang="en-US" altLang="en-US" sz="1800" dirty="0" err="1">
                <a:latin typeface="Courier New" pitchFamily="49" charset="0"/>
              </a:rPr>
              <a:t>hdl,plkSz</a:t>
            </a:r>
            <a:r>
              <a:rPr lang="en-US" altLang="en-US" sz="1800" dirty="0">
                <a:latin typeface="Courier New" pitchFamily="49" charset="0"/>
              </a:rPr>
              <a:t>, </a:t>
            </a:r>
            <a:r>
              <a:rPr lang="en-US" altLang="en-US" sz="1800" dirty="0" err="1">
                <a:latin typeface="Courier New" pitchFamily="49" charset="0"/>
              </a:rPr>
              <a:t>fileSz</a:t>
            </a:r>
            <a:r>
              <a:rPr lang="en-US" altLang="en-US" sz="1800" dirty="0">
                <a:latin typeface="Courier New" pitchFamily="49" charset="0"/>
              </a:rPr>
              <a:t>);</a:t>
            </a:r>
          </a:p>
          <a:p>
            <a:pPr>
              <a:lnSpc>
                <a:spcPct val="80000"/>
              </a:lnSpc>
              <a:buFontTx/>
              <a:buNone/>
            </a:pPr>
            <a:r>
              <a:rPr lang="en-US" altLang="en-US" sz="1600" b="1" dirty="0">
                <a:latin typeface="Courier New" pitchFamily="49" charset="0"/>
              </a:rPr>
              <a:t> </a:t>
            </a:r>
            <a:r>
              <a:rPr lang="en-US" altLang="en-US" sz="2300" b="1" dirty="0" err="1">
                <a:solidFill>
                  <a:srgbClr val="CC3300"/>
                </a:solidFill>
                <a:latin typeface="Courier New" pitchFamily="49" charset="0"/>
              </a:rPr>
              <a:t>dbms_diskgroup.read</a:t>
            </a:r>
            <a:r>
              <a:rPr lang="en-US" altLang="en-US" sz="2300" b="1" dirty="0">
                <a:solidFill>
                  <a:srgbClr val="CC3300"/>
                </a:solidFill>
                <a:latin typeface="Courier New" pitchFamily="49" charset="0"/>
              </a:rPr>
              <a:t>(hdl,1,blkSz,data_buf);</a:t>
            </a:r>
          </a:p>
          <a:p>
            <a:pPr>
              <a:lnSpc>
                <a:spcPct val="80000"/>
              </a:lnSpc>
              <a:buFontTx/>
              <a:buNone/>
            </a:pPr>
            <a:r>
              <a:rPr lang="en-US" altLang="en-US" sz="1800" dirty="0">
                <a:latin typeface="Courier New" pitchFamily="49" charset="0"/>
              </a:rPr>
              <a:t> </a:t>
            </a:r>
            <a:r>
              <a:rPr lang="en-US" altLang="en-US" sz="1800" dirty="0" err="1">
                <a:latin typeface="Courier New" pitchFamily="49" charset="0"/>
              </a:rPr>
              <a:t>dbms_output.put_line</a:t>
            </a:r>
            <a:r>
              <a:rPr lang="en-US" altLang="en-US" sz="1800" dirty="0">
                <a:latin typeface="Courier New" pitchFamily="49" charset="0"/>
              </a:rPr>
              <a:t>(</a:t>
            </a:r>
            <a:r>
              <a:rPr lang="en-US" altLang="en-US" sz="1800" dirty="0" err="1">
                <a:latin typeface="Courier New" pitchFamily="49" charset="0"/>
              </a:rPr>
              <a:t>data_buf</a:t>
            </a:r>
            <a:r>
              <a:rPr lang="en-US" altLang="en-US" sz="1800" dirty="0">
                <a:latin typeface="Courier New" pitchFamily="49" charset="0"/>
              </a:rPr>
              <a:t>);</a:t>
            </a:r>
          </a:p>
          <a:p>
            <a:pPr>
              <a:lnSpc>
                <a:spcPct val="80000"/>
              </a:lnSpc>
              <a:buFontTx/>
              <a:buNone/>
            </a:pPr>
            <a:r>
              <a:rPr lang="en-US" altLang="en-US" sz="1800" dirty="0">
                <a:latin typeface="Courier New" pitchFamily="49" charset="0"/>
              </a:rPr>
              <a:t>end;</a:t>
            </a:r>
          </a:p>
          <a:p>
            <a:pPr>
              <a:lnSpc>
                <a:spcPct val="80000"/>
              </a:lnSpc>
              <a:buFontTx/>
              <a:buNone/>
            </a:pPr>
            <a:r>
              <a:rPr lang="en-US" altLang="en-US" sz="1800" dirty="0">
                <a:latin typeface="Courier New" pitchFamily="49" charset="0"/>
              </a:rPr>
              <a:t>/</a:t>
            </a:r>
          </a:p>
        </p:txBody>
      </p:sp>
    </p:spTree>
    <p:extLst>
      <p:ext uri="{BB962C8B-B14F-4D97-AF65-F5344CB8AC3E}">
        <p14:creationId xmlns:p14="http://schemas.microsoft.com/office/powerpoint/2010/main" val="14043469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normAutofit/>
          </a:bodyPr>
          <a:lstStyle/>
          <a:p>
            <a:r>
              <a:rPr lang="en-US" altLang="en-US" dirty="0" smtClean="0"/>
              <a:t>DBMS_DISKGROUP, 12.1.0.1</a:t>
            </a:r>
            <a:endParaRPr lang="en-US" altLang="en-US" dirty="0"/>
          </a:p>
        </p:txBody>
      </p:sp>
      <p:sp>
        <p:nvSpPr>
          <p:cNvPr id="94211" name="Rectangle 3"/>
          <p:cNvSpPr>
            <a:spLocks noGrp="1" noChangeArrowheads="1"/>
          </p:cNvSpPr>
          <p:nvPr>
            <p:ph type="body" idx="1"/>
          </p:nvPr>
        </p:nvSpPr>
        <p:spPr>
          <a:xfrm>
            <a:off x="723900" y="1200150"/>
            <a:ext cx="7772400" cy="5257800"/>
          </a:xfrm>
        </p:spPr>
        <p:txBody>
          <a:bodyPr>
            <a:noAutofit/>
          </a:bodyPr>
          <a:lstStyle/>
          <a:p>
            <a:pPr marL="0" indent="0">
              <a:buNone/>
            </a:pPr>
            <a:r>
              <a:rPr lang="en-US" altLang="en-US" sz="1050" dirty="0" err="1" smtClean="0"/>
              <a:t>dbms_diskgroup.abortfile</a:t>
            </a:r>
            <a:r>
              <a:rPr lang="en-US" altLang="en-US" sz="1050" dirty="0"/>
              <a:t>(:handle)</a:t>
            </a:r>
          </a:p>
          <a:p>
            <a:pPr marL="0" indent="0">
              <a:buNone/>
            </a:pPr>
            <a:r>
              <a:rPr lang="en-US" altLang="en-US" sz="1050" dirty="0" err="1"/>
              <a:t>dbms_diskgroup.addcreds</a:t>
            </a:r>
            <a:r>
              <a:rPr lang="en-US" altLang="en-US" sz="1050" dirty="0"/>
              <a:t>(:</a:t>
            </a:r>
            <a:r>
              <a:rPr lang="en-US" altLang="en-US" sz="1050" dirty="0" err="1"/>
              <a:t>osuname</a:t>
            </a:r>
            <a:r>
              <a:rPr lang="en-US" altLang="en-US" sz="1050" dirty="0"/>
              <a:t>,:</a:t>
            </a:r>
            <a:r>
              <a:rPr lang="en-US" altLang="en-US" sz="1050" dirty="0" err="1"/>
              <a:t>clusid</a:t>
            </a:r>
            <a:r>
              <a:rPr lang="en-US" altLang="en-US" sz="1050" dirty="0"/>
              <a:t>,:</a:t>
            </a:r>
            <a:r>
              <a:rPr lang="en-US" altLang="en-US" sz="1050" dirty="0" err="1"/>
              <a:t>uname</a:t>
            </a:r>
            <a:r>
              <a:rPr lang="en-US" altLang="en-US" sz="1050" dirty="0"/>
              <a:t>,:</a:t>
            </a:r>
            <a:r>
              <a:rPr lang="en-US" altLang="en-US" sz="1050" dirty="0" err="1"/>
              <a:t>passwd</a:t>
            </a:r>
            <a:r>
              <a:rPr lang="en-US" altLang="en-US" sz="1050" dirty="0"/>
              <a:t>);</a:t>
            </a:r>
          </a:p>
          <a:p>
            <a:pPr marL="0" indent="0">
              <a:buNone/>
            </a:pPr>
            <a:r>
              <a:rPr lang="en-US" altLang="en-US" sz="1050" dirty="0" err="1"/>
              <a:t>dbms_diskgroup.asmcopy</a:t>
            </a:r>
            <a:r>
              <a:rPr lang="en-US" altLang="en-US" sz="1050" dirty="0"/>
              <a:t> (:</a:t>
            </a:r>
            <a:r>
              <a:rPr lang="en-US" altLang="en-US" sz="1050" dirty="0" err="1"/>
              <a:t>src_path</a:t>
            </a:r>
            <a:r>
              <a:rPr lang="en-US" altLang="en-US" sz="1050" dirty="0"/>
              <a:t>, :</a:t>
            </a:r>
            <a:r>
              <a:rPr lang="en-US" altLang="en-US" sz="1050" dirty="0" err="1"/>
              <a:t>dst_name</a:t>
            </a:r>
            <a:r>
              <a:rPr lang="en-US" altLang="en-US" sz="1050" dirty="0"/>
              <a:t>, :spfile_number,:</a:t>
            </a:r>
            <a:r>
              <a:rPr lang="en-US" altLang="en-US" sz="1050" dirty="0" err="1"/>
              <a:t>fileType</a:t>
            </a:r>
            <a:r>
              <a:rPr lang="en-US" altLang="en-US" sz="1050" dirty="0"/>
              <a:t>, :</a:t>
            </a:r>
            <a:r>
              <a:rPr lang="en-US" altLang="en-US" sz="1050" dirty="0" err="1"/>
              <a:t>blkSz</a:t>
            </a:r>
            <a:r>
              <a:rPr lang="en-US" altLang="en-US" sz="1050" dirty="0"/>
              <a:t>, :spfile_number2,:spfile_type, :</a:t>
            </a:r>
            <a:r>
              <a:rPr lang="en-US" altLang="en-US" sz="1050" dirty="0" err="1"/>
              <a:t>client_mode</a:t>
            </a:r>
            <a:r>
              <a:rPr lang="en-US" altLang="en-US" sz="1050" dirty="0"/>
              <a:t>)</a:t>
            </a:r>
          </a:p>
          <a:p>
            <a:pPr marL="0" indent="0">
              <a:buNone/>
            </a:pPr>
            <a:r>
              <a:rPr lang="en-US" altLang="en-US" sz="1050" dirty="0" err="1"/>
              <a:t>dbms_diskgroup.checkfile</a:t>
            </a:r>
            <a:r>
              <a:rPr lang="en-US" altLang="en-US" sz="1050" dirty="0"/>
              <a:t> (</a:t>
            </a:r>
            <a:r>
              <a:rPr lang="en-US" altLang="en-US" sz="1050" dirty="0" err="1"/>
              <a:t>v_AsmFileName,v_FileType,v_lbks</a:t>
            </a:r>
            <a:r>
              <a:rPr lang="en-US" altLang="en-US" sz="1050" dirty="0"/>
              <a:t>, </a:t>
            </a:r>
            <a:r>
              <a:rPr lang="en-US" altLang="en-US" sz="1050" dirty="0" err="1"/>
              <a:t>v_offstart,v_FileSize</a:t>
            </a:r>
            <a:r>
              <a:rPr lang="en-US" altLang="en-US" sz="1050" dirty="0"/>
              <a:t>)</a:t>
            </a:r>
          </a:p>
          <a:p>
            <a:pPr marL="0" indent="0">
              <a:buNone/>
            </a:pPr>
            <a:r>
              <a:rPr lang="en-US" altLang="en-US" sz="1050" dirty="0" err="1"/>
              <a:t>dbms_diskgroup.close</a:t>
            </a:r>
            <a:r>
              <a:rPr lang="en-US" altLang="en-US" sz="1050" dirty="0"/>
              <a:t> (:handle);</a:t>
            </a:r>
          </a:p>
          <a:p>
            <a:pPr marL="0" indent="0">
              <a:buNone/>
            </a:pPr>
            <a:r>
              <a:rPr lang="en-US" altLang="en-US" sz="1050" dirty="0" err="1"/>
              <a:t>dbms_diskgroup.commitfile</a:t>
            </a:r>
            <a:r>
              <a:rPr lang="en-US" altLang="en-US" sz="1050" dirty="0"/>
              <a:t> (:handle);</a:t>
            </a:r>
          </a:p>
          <a:p>
            <a:pPr marL="0" indent="0">
              <a:buNone/>
            </a:pPr>
            <a:r>
              <a:rPr lang="en-US" altLang="en-US" sz="1050" dirty="0" err="1"/>
              <a:t>dbms_diskgroup.copy</a:t>
            </a:r>
            <a:r>
              <a:rPr lang="en-US" altLang="en-US" sz="1050" dirty="0"/>
              <a:t> ('', '', '', :</a:t>
            </a:r>
            <a:r>
              <a:rPr lang="en-US" altLang="en-US" sz="1050" dirty="0" err="1"/>
              <a:t>src_path</a:t>
            </a:r>
            <a:r>
              <a:rPr lang="en-US" altLang="en-US" sz="1050" dirty="0"/>
              <a:t>, :</a:t>
            </a:r>
            <a:r>
              <a:rPr lang="en-US" altLang="en-US" sz="1050" dirty="0" err="1"/>
              <a:t>src_ftyp</a:t>
            </a:r>
            <a:r>
              <a:rPr lang="en-US" altLang="en-US" sz="1050" dirty="0"/>
              <a:t>, :src_</a:t>
            </a:r>
            <a:r>
              <a:rPr lang="en-US" altLang="en-US" sz="1050" dirty="0" err="1"/>
              <a:t>blksz</a:t>
            </a:r>
            <a:r>
              <a:rPr lang="en-US" altLang="en-US" sz="1050" dirty="0"/>
              <a:t>,:</a:t>
            </a:r>
            <a:r>
              <a:rPr lang="en-US" altLang="en-US" sz="1050" dirty="0" err="1"/>
              <a:t>src_fsiz</a:t>
            </a:r>
            <a:r>
              <a:rPr lang="en-US" altLang="en-US" sz="1050" dirty="0"/>
              <a:t>, '','','', :</a:t>
            </a:r>
            <a:r>
              <a:rPr lang="en-US" altLang="en-US" sz="1050" dirty="0" err="1"/>
              <a:t>dst_path</a:t>
            </a:r>
            <a:r>
              <a:rPr lang="en-US" altLang="en-US" sz="1050" dirty="0"/>
              <a:t>, 1)</a:t>
            </a:r>
          </a:p>
          <a:p>
            <a:pPr marL="0" indent="0">
              <a:buNone/>
            </a:pPr>
            <a:r>
              <a:rPr lang="en-US" altLang="en-US" sz="1050" dirty="0" err="1"/>
              <a:t>dbms_diskgroup.createclientcluster</a:t>
            </a:r>
            <a:r>
              <a:rPr lang="en-US" altLang="en-US" sz="1050" dirty="0"/>
              <a:t> (:</a:t>
            </a:r>
            <a:r>
              <a:rPr lang="en-US" altLang="en-US" sz="1050" dirty="0" err="1"/>
              <a:t>clname</a:t>
            </a:r>
            <a:r>
              <a:rPr lang="en-US" altLang="en-US" sz="1050" dirty="0"/>
              <a:t>, :</a:t>
            </a:r>
            <a:r>
              <a:rPr lang="en-US" altLang="en-US" sz="1050" dirty="0" err="1"/>
              <a:t>direct_access</a:t>
            </a:r>
            <a:r>
              <a:rPr lang="en-US" altLang="en-US" sz="1050" dirty="0"/>
              <a:t>)</a:t>
            </a:r>
          </a:p>
          <a:p>
            <a:pPr marL="0" indent="0">
              <a:buNone/>
            </a:pPr>
            <a:r>
              <a:rPr lang="en-US" altLang="en-US" sz="1050" dirty="0" err="1"/>
              <a:t>dbms_diskgroup.createdir</a:t>
            </a:r>
            <a:r>
              <a:rPr lang="en-US" altLang="en-US" sz="1050" dirty="0"/>
              <a:t>(:NAME);</a:t>
            </a:r>
          </a:p>
          <a:p>
            <a:pPr marL="0" indent="0">
              <a:buNone/>
            </a:pPr>
            <a:r>
              <a:rPr lang="en-US" altLang="en-US" sz="1050" dirty="0" err="1"/>
              <a:t>dbms_diskgroup.createfile</a:t>
            </a:r>
            <a:r>
              <a:rPr lang="en-US" altLang="en-US" sz="1050" dirty="0"/>
              <a:t>(:NAME,:type,:</a:t>
            </a:r>
            <a:r>
              <a:rPr lang="en-US" altLang="en-US" sz="1050" dirty="0" err="1"/>
              <a:t>lblksize</a:t>
            </a:r>
            <a:r>
              <a:rPr lang="en-US" altLang="en-US" sz="1050" dirty="0"/>
              <a:t>,:</a:t>
            </a:r>
            <a:r>
              <a:rPr lang="en-US" altLang="en-US" sz="1050" dirty="0" err="1"/>
              <a:t>fsz</a:t>
            </a:r>
            <a:r>
              <a:rPr lang="en-US" altLang="en-US" sz="1050" dirty="0"/>
              <a:t>,:handle,:</a:t>
            </a:r>
            <a:r>
              <a:rPr lang="en-US" altLang="en-US" sz="1050" dirty="0" err="1"/>
              <a:t>pblksz</a:t>
            </a:r>
            <a:r>
              <a:rPr lang="en-US" altLang="en-US" sz="1050" dirty="0"/>
              <a:t>,:</a:t>
            </a:r>
            <a:r>
              <a:rPr lang="en-US" altLang="en-US" sz="1050" dirty="0" err="1"/>
              <a:t>genfname</a:t>
            </a:r>
            <a:r>
              <a:rPr lang="en-US" altLang="en-US" sz="1050" dirty="0"/>
              <a:t>);</a:t>
            </a:r>
          </a:p>
          <a:p>
            <a:pPr marL="0" indent="0">
              <a:buNone/>
            </a:pPr>
            <a:r>
              <a:rPr lang="en-US" altLang="en-US" sz="1050" dirty="0" err="1"/>
              <a:t>dbms_diskgroup.dropdir</a:t>
            </a:r>
            <a:r>
              <a:rPr lang="en-US" altLang="en-US" sz="1050" dirty="0"/>
              <a:t>(:DIRNAME)</a:t>
            </a:r>
          </a:p>
          <a:p>
            <a:pPr marL="0" indent="0">
              <a:buNone/>
            </a:pPr>
            <a:r>
              <a:rPr lang="en-US" altLang="en-US" sz="1050" dirty="0" err="1"/>
              <a:t>dbms_diskgroup.dropfile</a:t>
            </a:r>
            <a:r>
              <a:rPr lang="en-US" altLang="en-US" sz="1050" dirty="0"/>
              <a:t>(:</a:t>
            </a:r>
            <a:r>
              <a:rPr lang="en-US" altLang="en-US" sz="1050" dirty="0" err="1"/>
              <a:t>NAME,:type</a:t>
            </a:r>
            <a:r>
              <a:rPr lang="en-US" altLang="en-US" sz="1050" dirty="0"/>
              <a:t>);</a:t>
            </a:r>
          </a:p>
          <a:p>
            <a:pPr marL="0" indent="0">
              <a:buNone/>
            </a:pPr>
            <a:r>
              <a:rPr lang="en-US" altLang="en-US" sz="1050" dirty="0" err="1"/>
              <a:t>dbms_diskgroup.getfileattr</a:t>
            </a:r>
            <a:r>
              <a:rPr lang="en-US" altLang="en-US" sz="1050" dirty="0"/>
              <a:t> (:</a:t>
            </a:r>
            <a:r>
              <a:rPr lang="en-US" altLang="en-US" sz="1050" dirty="0" err="1"/>
              <a:t>src_path</a:t>
            </a:r>
            <a:r>
              <a:rPr lang="en-US" altLang="en-US" sz="1050" dirty="0"/>
              <a:t>, :</a:t>
            </a:r>
            <a:r>
              <a:rPr lang="en-US" altLang="en-US" sz="1050" dirty="0" err="1"/>
              <a:t>fileType</a:t>
            </a:r>
            <a:r>
              <a:rPr lang="en-US" altLang="en-US" sz="1050" dirty="0"/>
              <a:t>, :</a:t>
            </a:r>
            <a:r>
              <a:rPr lang="en-US" altLang="en-US" sz="1050" dirty="0" err="1"/>
              <a:t>fileSz</a:t>
            </a:r>
            <a:r>
              <a:rPr lang="en-US" altLang="en-US" sz="1050" dirty="0"/>
              <a:t>, :</a:t>
            </a:r>
            <a:r>
              <a:rPr lang="en-US" altLang="en-US" sz="1050" dirty="0" err="1"/>
              <a:t>blkSz</a:t>
            </a:r>
            <a:r>
              <a:rPr lang="en-US" altLang="en-US" sz="1050" dirty="0"/>
              <a:t>)</a:t>
            </a:r>
          </a:p>
          <a:p>
            <a:pPr marL="0" indent="0">
              <a:buNone/>
            </a:pPr>
            <a:r>
              <a:rPr lang="en-US" altLang="en-US" sz="1050" dirty="0" err="1"/>
              <a:t>dbms_diskgroup.getfileattr</a:t>
            </a:r>
            <a:r>
              <a:rPr lang="en-US" altLang="en-US" sz="1050" dirty="0"/>
              <a:t>(:NAME,:type,:</a:t>
            </a:r>
            <a:r>
              <a:rPr lang="en-US" altLang="en-US" sz="1050" dirty="0" err="1"/>
              <a:t>fsz</a:t>
            </a:r>
            <a:r>
              <a:rPr lang="en-US" altLang="en-US" sz="1050" dirty="0"/>
              <a:t>,:</a:t>
            </a:r>
            <a:r>
              <a:rPr lang="en-US" altLang="en-US" sz="1050" dirty="0" err="1"/>
              <a:t>lblksize</a:t>
            </a:r>
            <a:r>
              <a:rPr lang="en-US" altLang="en-US" sz="1050" dirty="0"/>
              <a:t>, 1,:hideerr);</a:t>
            </a:r>
          </a:p>
          <a:p>
            <a:pPr marL="0" indent="0">
              <a:buNone/>
            </a:pPr>
            <a:r>
              <a:rPr lang="en-US" altLang="en-US" sz="1050" dirty="0" err="1"/>
              <a:t>dbms_diskgroup.getfilephyblksize</a:t>
            </a:r>
            <a:r>
              <a:rPr lang="en-US" altLang="en-US" sz="1050" dirty="0"/>
              <a:t> (:</a:t>
            </a:r>
            <a:r>
              <a:rPr lang="en-US" altLang="en-US" sz="1050" dirty="0" err="1"/>
              <a:t>fileName</a:t>
            </a:r>
            <a:r>
              <a:rPr lang="en-US" altLang="en-US" sz="1050" dirty="0"/>
              <a:t>, :flag, :</a:t>
            </a:r>
            <a:r>
              <a:rPr lang="en-US" altLang="en-US" sz="1050" dirty="0" err="1"/>
              <a:t>pblksize</a:t>
            </a:r>
            <a:r>
              <a:rPr lang="en-US" altLang="en-US" sz="1050" dirty="0"/>
              <a:t>)</a:t>
            </a:r>
          </a:p>
          <a:p>
            <a:pPr marL="0" indent="0">
              <a:buNone/>
            </a:pPr>
            <a:r>
              <a:rPr lang="en-US" altLang="en-US" sz="1050" dirty="0" err="1"/>
              <a:t>dbms_diskgroup.gethdlattr</a:t>
            </a:r>
            <a:r>
              <a:rPr lang="en-US" altLang="en-US" sz="1050" dirty="0"/>
              <a:t>(:handle,:</a:t>
            </a:r>
            <a:r>
              <a:rPr lang="en-US" altLang="en-US" sz="1050" dirty="0" err="1"/>
              <a:t>attr</a:t>
            </a:r>
            <a:r>
              <a:rPr lang="en-US" altLang="en-US" sz="1050" dirty="0"/>
              <a:t>,:</a:t>
            </a:r>
            <a:r>
              <a:rPr lang="en-US" altLang="en-US" sz="1050" dirty="0" err="1"/>
              <a:t>nval</a:t>
            </a:r>
            <a:r>
              <a:rPr lang="en-US" altLang="en-US" sz="1050" dirty="0"/>
              <a:t>,:</a:t>
            </a:r>
            <a:r>
              <a:rPr lang="en-US" altLang="en-US" sz="1050" dirty="0" err="1"/>
              <a:t>sval</a:t>
            </a:r>
            <a:r>
              <a:rPr lang="en-US" altLang="en-US" sz="1050" dirty="0"/>
              <a:t>);</a:t>
            </a:r>
          </a:p>
          <a:p>
            <a:pPr marL="0" indent="0">
              <a:buNone/>
            </a:pPr>
            <a:r>
              <a:rPr lang="en-US" altLang="en-US" sz="1050" dirty="0" err="1"/>
              <a:t>dbms_diskgroup.gpnpsetsp</a:t>
            </a:r>
            <a:r>
              <a:rPr lang="en-US" altLang="en-US" sz="1050" dirty="0"/>
              <a:t>(:</a:t>
            </a:r>
            <a:r>
              <a:rPr lang="en-US" altLang="en-US" sz="1050" dirty="0" err="1"/>
              <a:t>spfile_path</a:t>
            </a:r>
            <a:r>
              <a:rPr lang="en-US" altLang="en-US" sz="1050" dirty="0"/>
              <a:t>)</a:t>
            </a:r>
          </a:p>
          <a:p>
            <a:pPr marL="0" indent="0">
              <a:buNone/>
            </a:pPr>
            <a:r>
              <a:rPr lang="en-US" altLang="en-US" sz="1050" dirty="0" err="1"/>
              <a:t>dbms_diskgroup.mapau</a:t>
            </a:r>
            <a:r>
              <a:rPr lang="en-US" altLang="en-US" sz="1050" dirty="0"/>
              <a:t> (:</a:t>
            </a:r>
            <a:r>
              <a:rPr lang="en-US" altLang="en-US" sz="1050" dirty="0" err="1"/>
              <a:t>gnum</a:t>
            </a:r>
            <a:r>
              <a:rPr lang="en-US" altLang="en-US" sz="1050" dirty="0"/>
              <a:t>, :disk, :au, :file, :extent, :</a:t>
            </a:r>
            <a:r>
              <a:rPr lang="en-US" altLang="en-US" sz="1050" dirty="0" err="1"/>
              <a:t>xsn</a:t>
            </a:r>
            <a:r>
              <a:rPr lang="en-US" altLang="en-US" sz="1050" dirty="0"/>
              <a:t>)</a:t>
            </a:r>
          </a:p>
          <a:p>
            <a:pPr marL="0" indent="0">
              <a:buNone/>
            </a:pPr>
            <a:r>
              <a:rPr lang="en-US" altLang="en-US" sz="1050" dirty="0" err="1"/>
              <a:t>dbms_diskgroup.mapextent</a:t>
            </a:r>
            <a:r>
              <a:rPr lang="en-US" altLang="en-US" sz="1050" dirty="0"/>
              <a:t>(:NAME,:xsn,:mapcount,:extsize,:disk1,:au1,:disk2,:au2,:disk3,:au3);</a:t>
            </a:r>
          </a:p>
          <a:p>
            <a:pPr marL="0" indent="0">
              <a:buNone/>
            </a:pPr>
            <a:r>
              <a:rPr lang="en-US" altLang="en-US" sz="1050" dirty="0" err="1"/>
              <a:t>dbms_diskgroup.mkdir</a:t>
            </a:r>
            <a:r>
              <a:rPr lang="en-US" altLang="en-US" sz="1050" dirty="0"/>
              <a:t> (:DIRNAME)</a:t>
            </a:r>
          </a:p>
          <a:p>
            <a:pPr marL="0" indent="0">
              <a:buNone/>
            </a:pPr>
            <a:r>
              <a:rPr lang="en-US" altLang="en-US" sz="1050" dirty="0" err="1"/>
              <a:t>dbms_diskgroup.open</a:t>
            </a:r>
            <a:r>
              <a:rPr lang="en-US" altLang="en-US" sz="1050" dirty="0"/>
              <a:t>(:NAME,:</a:t>
            </a:r>
            <a:r>
              <a:rPr lang="en-US" altLang="en-US" sz="1050" dirty="0" err="1"/>
              <a:t>fmode</a:t>
            </a:r>
            <a:r>
              <a:rPr lang="en-US" altLang="en-US" sz="1050" dirty="0"/>
              <a:t>,:type,:</a:t>
            </a:r>
            <a:r>
              <a:rPr lang="en-US" altLang="en-US" sz="1050" dirty="0" err="1"/>
              <a:t>lblksize</a:t>
            </a:r>
            <a:r>
              <a:rPr lang="en-US" altLang="en-US" sz="1050" dirty="0"/>
              <a:t>,:handle,:</a:t>
            </a:r>
            <a:r>
              <a:rPr lang="en-US" altLang="en-US" sz="1050" dirty="0" err="1"/>
              <a:t>pblksz</a:t>
            </a:r>
            <a:r>
              <a:rPr lang="en-US" altLang="en-US" sz="1050" dirty="0"/>
              <a:t>,:</a:t>
            </a:r>
            <a:r>
              <a:rPr lang="en-US" altLang="en-US" sz="1050" dirty="0" err="1"/>
              <a:t>fsz</a:t>
            </a:r>
            <a:r>
              <a:rPr lang="en-US" altLang="en-US" sz="1050" dirty="0"/>
              <a:t>);</a:t>
            </a:r>
          </a:p>
          <a:p>
            <a:pPr marL="0" indent="0">
              <a:buNone/>
            </a:pPr>
            <a:r>
              <a:rPr lang="en-US" altLang="en-US" sz="1050" dirty="0" err="1"/>
              <a:t>dbms_diskgroup.openpwfile</a:t>
            </a:r>
            <a:r>
              <a:rPr lang="en-US" altLang="en-US" sz="1050" dirty="0"/>
              <a:t>(:NAME,:</a:t>
            </a:r>
            <a:r>
              <a:rPr lang="en-US" altLang="en-US" sz="1050" dirty="0" err="1"/>
              <a:t>lblksize</a:t>
            </a:r>
            <a:r>
              <a:rPr lang="en-US" altLang="en-US" sz="1050" dirty="0"/>
              <a:t>,:</a:t>
            </a:r>
            <a:r>
              <a:rPr lang="en-US" altLang="en-US" sz="1050" dirty="0" err="1"/>
              <a:t>fsz</a:t>
            </a:r>
            <a:r>
              <a:rPr lang="en-US" altLang="en-US" sz="1050" dirty="0"/>
              <a:t>,:handle,:</a:t>
            </a:r>
            <a:r>
              <a:rPr lang="en-US" altLang="en-US" sz="1050" dirty="0" err="1"/>
              <a:t>pblksz</a:t>
            </a:r>
            <a:r>
              <a:rPr lang="en-US" altLang="en-US" sz="1050" dirty="0"/>
              <a:t>,:</a:t>
            </a:r>
            <a:r>
              <a:rPr lang="en-US" altLang="en-US" sz="1050" dirty="0" err="1"/>
              <a:t>fmode</a:t>
            </a:r>
            <a:r>
              <a:rPr lang="en-US" altLang="en-US" sz="1050" dirty="0"/>
              <a:t>,:</a:t>
            </a:r>
            <a:r>
              <a:rPr lang="en-US" altLang="en-US" sz="1050" dirty="0" err="1"/>
              <a:t>genfname</a:t>
            </a:r>
            <a:r>
              <a:rPr lang="en-US" altLang="en-US" sz="1050" dirty="0"/>
              <a:t>,:</a:t>
            </a:r>
            <a:r>
              <a:rPr lang="en-US" altLang="en-US" sz="1050" dirty="0" err="1"/>
              <a:t>dbname</a:t>
            </a:r>
            <a:r>
              <a:rPr lang="en-US" altLang="en-US" sz="1050" dirty="0"/>
              <a:t>);</a:t>
            </a:r>
          </a:p>
          <a:p>
            <a:pPr marL="0" indent="0">
              <a:buNone/>
            </a:pPr>
            <a:r>
              <a:rPr lang="en-US" altLang="en-US" sz="1050" dirty="0" err="1"/>
              <a:t>dbms_diskgroup.patchfile</a:t>
            </a:r>
            <a:r>
              <a:rPr lang="en-US" altLang="en-US" sz="1050" dirty="0"/>
              <a:t> (v_AsmFilename,v_filetype,v_lbks,v_offstart,0,v_numblks,v_FsFilename,v_filetype,1,1)</a:t>
            </a:r>
          </a:p>
          <a:p>
            <a:pPr marL="0" indent="0">
              <a:buNone/>
            </a:pPr>
            <a:r>
              <a:rPr lang="en-US" altLang="en-US" sz="1050" dirty="0" err="1"/>
              <a:t>dbms_diskgroup.read</a:t>
            </a:r>
            <a:r>
              <a:rPr lang="en-US" altLang="en-US" sz="1050" dirty="0"/>
              <a:t>(:handle,:offset,:length,:buffer,:reason,:</a:t>
            </a:r>
            <a:r>
              <a:rPr lang="en-US" altLang="en-US" sz="1050" dirty="0" err="1"/>
              <a:t>mirr</a:t>
            </a:r>
            <a:r>
              <a:rPr lang="en-US" altLang="en-US" sz="1050" dirty="0"/>
              <a:t>);</a:t>
            </a:r>
          </a:p>
          <a:p>
            <a:pPr marL="0" indent="0">
              <a:buNone/>
            </a:pPr>
            <a:r>
              <a:rPr lang="en-US" altLang="en-US" sz="1050" dirty="0" err="1"/>
              <a:t>dbms_diskgroup.remap</a:t>
            </a:r>
            <a:r>
              <a:rPr lang="en-US" altLang="en-US" sz="1050" dirty="0"/>
              <a:t> (:</a:t>
            </a:r>
            <a:r>
              <a:rPr lang="en-US" altLang="en-US" sz="1050" dirty="0" err="1"/>
              <a:t>gnum</a:t>
            </a:r>
            <a:r>
              <a:rPr lang="en-US" altLang="en-US" sz="1050" dirty="0"/>
              <a:t>, :</a:t>
            </a:r>
            <a:r>
              <a:rPr lang="en-US" altLang="en-US" sz="1050" dirty="0" err="1"/>
              <a:t>fnum</a:t>
            </a:r>
            <a:r>
              <a:rPr lang="en-US" altLang="en-US" sz="1050" dirty="0"/>
              <a:t>, :</a:t>
            </a:r>
            <a:r>
              <a:rPr lang="en-US" altLang="en-US" sz="1050" dirty="0" err="1"/>
              <a:t>vxn</a:t>
            </a:r>
            <a:r>
              <a:rPr lang="en-US" altLang="en-US" sz="1050" dirty="0"/>
              <a:t>)</a:t>
            </a:r>
          </a:p>
          <a:p>
            <a:pPr marL="0" indent="0">
              <a:buNone/>
            </a:pPr>
            <a:r>
              <a:rPr lang="en-US" altLang="en-US" sz="1050" dirty="0" err="1"/>
              <a:t>dbms_diskgroup.renamefile</a:t>
            </a:r>
            <a:r>
              <a:rPr lang="en-US" altLang="en-US" sz="1050" dirty="0"/>
              <a:t>(:NAME,:</a:t>
            </a:r>
            <a:r>
              <a:rPr lang="en-US" altLang="en-US" sz="1050" dirty="0" err="1"/>
              <a:t>tname</a:t>
            </a:r>
            <a:r>
              <a:rPr lang="en-US" altLang="en-US" sz="1050" dirty="0"/>
              <a:t>,:type,:</a:t>
            </a:r>
            <a:r>
              <a:rPr lang="en-US" altLang="en-US" sz="1050" dirty="0" err="1"/>
              <a:t>genfname</a:t>
            </a:r>
            <a:r>
              <a:rPr lang="en-US" altLang="en-US" sz="1050" dirty="0"/>
              <a:t>);</a:t>
            </a:r>
          </a:p>
          <a:p>
            <a:pPr marL="0" indent="0">
              <a:buNone/>
            </a:pPr>
            <a:r>
              <a:rPr lang="en-US" altLang="en-US" sz="1050" dirty="0" err="1"/>
              <a:t>dbms_diskgroup.resizefile</a:t>
            </a:r>
            <a:r>
              <a:rPr lang="en-US" altLang="en-US" sz="1050" dirty="0"/>
              <a:t>(:handle,:</a:t>
            </a:r>
            <a:r>
              <a:rPr lang="en-US" altLang="en-US" sz="1050" dirty="0" err="1"/>
              <a:t>fsz</a:t>
            </a:r>
            <a:r>
              <a:rPr lang="en-US" altLang="en-US" sz="1050" dirty="0"/>
              <a:t>);</a:t>
            </a:r>
          </a:p>
          <a:p>
            <a:pPr marL="0" indent="0">
              <a:buNone/>
            </a:pPr>
            <a:r>
              <a:rPr lang="en-US" altLang="en-US" sz="1050" dirty="0" err="1"/>
              <a:t>dbms_diskgroup.write</a:t>
            </a:r>
            <a:r>
              <a:rPr lang="en-US" altLang="en-US" sz="1050" dirty="0"/>
              <a:t>(:</a:t>
            </a:r>
            <a:r>
              <a:rPr lang="en-US" altLang="en-US" sz="1050" dirty="0" err="1"/>
              <a:t>handle,:offset,:length,:buffer,:reason</a:t>
            </a:r>
            <a:r>
              <a:rPr lang="en-US" altLang="en-US" sz="1050" dirty="0"/>
              <a:t>);</a:t>
            </a:r>
          </a:p>
          <a:p>
            <a:pPr marL="0" indent="0">
              <a:buNone/>
            </a:pPr>
            <a:endParaRPr lang="en-US" altLang="en-US" sz="1050" dirty="0" smtClean="0"/>
          </a:p>
          <a:p>
            <a:pPr marL="0" indent="0">
              <a:buNone/>
            </a:pPr>
            <a:endParaRPr lang="en-US" altLang="en-US" sz="1050" dirty="0" smtClean="0"/>
          </a:p>
        </p:txBody>
      </p:sp>
    </p:spTree>
    <p:extLst>
      <p:ext uri="{BB962C8B-B14F-4D97-AF65-F5344CB8AC3E}">
        <p14:creationId xmlns:p14="http://schemas.microsoft.com/office/powerpoint/2010/main" val="2881700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Generating Lost Write Issues in Test</a:t>
            </a:r>
            <a:endParaRPr lang="en-GB" dirty="0"/>
          </a:p>
        </p:txBody>
      </p:sp>
      <p:sp>
        <p:nvSpPr>
          <p:cNvPr id="3" name="Content Placeholder 2"/>
          <p:cNvSpPr>
            <a:spLocks noGrp="1"/>
          </p:cNvSpPr>
          <p:nvPr>
            <p:ph idx="1"/>
          </p:nvPr>
        </p:nvSpPr>
        <p:spPr>
          <a:xfrm>
            <a:off x="162961" y="1121655"/>
            <a:ext cx="8827129" cy="5084412"/>
          </a:xfrm>
        </p:spPr>
        <p:txBody>
          <a:bodyPr>
            <a:normAutofit/>
          </a:bodyPr>
          <a:lstStyle/>
          <a:p>
            <a:r>
              <a:rPr lang="en-US" dirty="0"/>
              <a:t>Read/Write a single block from Oracle data files:</a:t>
            </a:r>
          </a:p>
          <a:p>
            <a:pPr lvl="1"/>
            <a:r>
              <a:rPr lang="en-GB" dirty="0" smtClean="0">
                <a:solidFill>
                  <a:srgbClr val="FF0000"/>
                </a:solidFill>
              </a:rPr>
              <a:t>ASM:</a:t>
            </a:r>
            <a:r>
              <a:rPr lang="en-GB" dirty="0" smtClean="0"/>
              <a:t> example for block number 132</a:t>
            </a:r>
          </a:p>
          <a:p>
            <a:pPr lvl="2"/>
            <a:r>
              <a:rPr lang="en-US" dirty="0" smtClean="0"/>
              <a:t>Read:</a:t>
            </a:r>
            <a:endParaRPr lang="en-GB" dirty="0" smtClean="0"/>
          </a:p>
          <a:p>
            <a:pPr lvl="2"/>
            <a:endParaRPr lang="en-GB" dirty="0" smtClean="0"/>
          </a:p>
          <a:p>
            <a:pPr lvl="2"/>
            <a:endParaRPr lang="en-GB" dirty="0" smtClean="0"/>
          </a:p>
          <a:p>
            <a:pPr lvl="2"/>
            <a:r>
              <a:rPr lang="en-US" dirty="0" smtClean="0"/>
              <a:t>Write:</a:t>
            </a:r>
          </a:p>
          <a:p>
            <a:pPr lvl="2"/>
            <a:endParaRPr lang="en-US" dirty="0"/>
          </a:p>
          <a:p>
            <a:pPr lvl="2"/>
            <a:endParaRPr lang="en-US" dirty="0" smtClean="0"/>
          </a:p>
          <a:p>
            <a:pPr lvl="2"/>
            <a:endParaRPr lang="en-US" dirty="0" smtClean="0"/>
          </a:p>
          <a:p>
            <a:pPr lvl="2"/>
            <a:r>
              <a:rPr lang="en-GB" dirty="0" err="1" smtClean="0"/>
              <a:t>asmblk_edit</a:t>
            </a:r>
            <a:r>
              <a:rPr lang="en-GB" dirty="0" smtClean="0"/>
              <a:t> is based on DBMS_DISKGROUP</a:t>
            </a:r>
          </a:p>
          <a:p>
            <a:pPr lvl="2"/>
            <a:r>
              <a:rPr lang="en-GB" dirty="0" smtClean="0"/>
              <a:t>Download from: </a:t>
            </a:r>
            <a:r>
              <a:rPr lang="en-GB" dirty="0"/>
              <a:t>http://cern.ch/canali/resources.htm</a:t>
            </a:r>
          </a:p>
          <a:p>
            <a:pPr lvl="2"/>
            <a:endParaRPr lang="en-GB" dirty="0" smtClean="0"/>
          </a:p>
          <a:p>
            <a:pPr lvl="1"/>
            <a:endParaRPr lang="en-GB" dirty="0" smtClean="0"/>
          </a:p>
          <a:p>
            <a:pPr lvl="1"/>
            <a:endParaRPr lang="en-GB" sz="2600" b="1" dirty="0" smtClean="0">
              <a:solidFill>
                <a:schemeClr val="accent5"/>
              </a:solidFill>
              <a:latin typeface="Courier New" panose="02070309020205020404" pitchFamily="49" charset="0"/>
              <a:cs typeface="Courier New" panose="02070309020205020404" pitchFamily="49" charset="0"/>
            </a:endParaRPr>
          </a:p>
          <a:p>
            <a:pPr marL="36576" indent="0">
              <a:buNone/>
            </a:pPr>
            <a:endParaRPr lang="en-GB" sz="2600" b="1" dirty="0" smtClean="0">
              <a:solidFill>
                <a:schemeClr val="accent5"/>
              </a:solidFill>
              <a:latin typeface="Courier New" panose="02070309020205020404" pitchFamily="49" charset="0"/>
              <a:cs typeface="Courier New" panose="02070309020205020404" pitchFamily="49" charset="0"/>
            </a:endParaRPr>
          </a:p>
          <a:p>
            <a:pPr marL="36576" indent="0">
              <a:buNone/>
            </a:pPr>
            <a:endParaRPr lang="en-US" sz="2600" b="1" dirty="0">
              <a:solidFill>
                <a:schemeClr val="accent5"/>
              </a:solidFill>
              <a:latin typeface="Courier New" panose="02070309020205020404" pitchFamily="49" charset="0"/>
              <a:cs typeface="Courier New" panose="02070309020205020404" pitchFamily="49" charset="0"/>
            </a:endParaRPr>
          </a:p>
          <a:p>
            <a:pPr marL="36576" indent="0">
              <a:buNone/>
            </a:pPr>
            <a:endParaRPr lang="en-US" sz="2600" b="1" dirty="0" smtClean="0">
              <a:solidFill>
                <a:schemeClr val="accent5"/>
              </a:solidFill>
              <a:latin typeface="Courier New" panose="02070309020205020404" pitchFamily="49" charset="0"/>
              <a:cs typeface="Courier New" panose="02070309020205020404" pitchFamily="49" charset="0"/>
            </a:endParaRPr>
          </a:p>
          <a:p>
            <a:pPr marL="36576" indent="0">
              <a:buNone/>
            </a:pPr>
            <a:endParaRPr lang="en-GB" sz="2600" b="1" dirty="0">
              <a:solidFill>
                <a:schemeClr val="accent5"/>
              </a:solidFill>
              <a:latin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sz="quarter" idx="4"/>
          </p:nvPr>
        </p:nvSpPr>
        <p:spPr/>
        <p:txBody>
          <a:bodyPr/>
          <a:lstStyle/>
          <a:p>
            <a:fld id="{17918391-D411-FE40-AAD7-861AE5233E0E}" type="slidenum">
              <a:rPr lang="en-US" smtClean="0"/>
              <a:pPr/>
              <a:t>58</a:t>
            </a:fld>
            <a:endParaRPr lang="en-US" dirty="0"/>
          </a:p>
        </p:txBody>
      </p:sp>
      <p:sp>
        <p:nvSpPr>
          <p:cNvPr id="5" name="Content Placeholder 2"/>
          <p:cNvSpPr txBox="1">
            <a:spLocks/>
          </p:cNvSpPr>
          <p:nvPr/>
        </p:nvSpPr>
        <p:spPr>
          <a:xfrm>
            <a:off x="-256939" y="5776433"/>
            <a:ext cx="9317811" cy="341325"/>
          </a:xfrm>
          <a:prstGeom prst="rect">
            <a:avLst/>
          </a:prstGeom>
        </p:spPr>
        <p:txBody>
          <a:bodyPr vert="horz">
            <a:normAutofit fontScale="700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48056" lvl="1" indent="0">
              <a:buNone/>
            </a:pPr>
            <a:r>
              <a:rPr lang="en-US" sz="2800" dirty="0" smtClean="0"/>
              <a:t> </a:t>
            </a:r>
            <a:endParaRPr lang="en-US" dirty="0"/>
          </a:p>
        </p:txBody>
      </p:sp>
      <p:sp>
        <p:nvSpPr>
          <p:cNvPr id="9" name="Rectangle 8"/>
          <p:cNvSpPr/>
          <p:nvPr/>
        </p:nvSpPr>
        <p:spPr>
          <a:xfrm>
            <a:off x="1027757" y="2589835"/>
            <a:ext cx="7942432" cy="857533"/>
          </a:xfrm>
          <a:prstGeom prst="rect">
            <a:avLst/>
          </a:prstGeom>
          <a:solidFill>
            <a:schemeClr val="tx1"/>
          </a:solidFill>
          <a:ln w="25400">
            <a:solidFill>
              <a:schemeClr val="accent4"/>
            </a:solidFill>
          </a:ln>
        </p:spPr>
        <p:txBody>
          <a:bodyPr wrap="square" tIns="72000">
            <a:spAutoFit/>
          </a:bodyPr>
          <a:lstStyle/>
          <a:p>
            <a:r>
              <a:rPr lang="en-US" sz="1600" b="1" dirty="0">
                <a:solidFill>
                  <a:schemeClr val="bg1"/>
                </a:solidFill>
                <a:effectLst>
                  <a:outerShdw blurRad="38100" dist="38100" dir="2700000" algn="tl">
                    <a:srgbClr val="000000">
                      <a:alpha val="43137"/>
                    </a:srgbClr>
                  </a:outerShdw>
                </a:effectLst>
                <a:latin typeface="Courier" pitchFamily="49" charset="0"/>
              </a:rPr>
              <a:t>./</a:t>
            </a:r>
            <a:r>
              <a:rPr lang="en-US" sz="1600" b="1" dirty="0" err="1">
                <a:solidFill>
                  <a:srgbClr val="92D050"/>
                </a:solidFill>
                <a:effectLst>
                  <a:outerShdw blurRad="38100" dist="38100" dir="2700000" algn="tl">
                    <a:srgbClr val="000000">
                      <a:alpha val="43137"/>
                    </a:srgbClr>
                  </a:outerShdw>
                </a:effectLst>
                <a:latin typeface="Courier" pitchFamily="49" charset="0"/>
              </a:rPr>
              <a:t>asmblk_edit</a:t>
            </a:r>
            <a:r>
              <a:rPr lang="en-US" sz="1600" b="1" dirty="0">
                <a:solidFill>
                  <a:srgbClr val="92D050"/>
                </a:solidFill>
                <a:effectLst>
                  <a:outerShdw blurRad="38100" dist="38100" dir="2700000" algn="tl">
                    <a:srgbClr val="000000">
                      <a:alpha val="43137"/>
                    </a:srgbClr>
                  </a:outerShdw>
                </a:effectLst>
                <a:latin typeface="Courier" pitchFamily="49" charset="0"/>
              </a:rPr>
              <a:t> </a:t>
            </a:r>
            <a:r>
              <a:rPr lang="en-US" sz="1600" b="1" dirty="0">
                <a:solidFill>
                  <a:schemeClr val="bg1"/>
                </a:solidFill>
                <a:effectLst>
                  <a:outerShdw blurRad="38100" dist="38100" dir="2700000" algn="tl">
                    <a:srgbClr val="000000">
                      <a:alpha val="43137"/>
                    </a:srgbClr>
                  </a:outerShdw>
                </a:effectLst>
                <a:latin typeface="Courier" pitchFamily="49" charset="0"/>
              </a:rPr>
              <a:t>-r -s 132 </a:t>
            </a:r>
            <a:endParaRPr lang="en-US" sz="1600" b="1" dirty="0" smtClean="0">
              <a:solidFill>
                <a:schemeClr val="bg1"/>
              </a:solidFill>
              <a:effectLst>
                <a:outerShdw blurRad="38100" dist="38100" dir="2700000" algn="tl">
                  <a:srgbClr val="000000">
                    <a:alpha val="43137"/>
                  </a:srgbClr>
                </a:outerShdw>
              </a:effectLst>
              <a:latin typeface="Courier" pitchFamily="49" charset="0"/>
            </a:endParaRPr>
          </a:p>
          <a:p>
            <a:r>
              <a:rPr lang="en-US" sz="1600" b="1" dirty="0" smtClean="0">
                <a:solidFill>
                  <a:schemeClr val="bg1"/>
                </a:solidFill>
                <a:effectLst>
                  <a:outerShdw blurRad="38100" dist="38100" dir="2700000" algn="tl">
                    <a:srgbClr val="000000">
                      <a:alpha val="43137"/>
                    </a:srgbClr>
                  </a:outerShdw>
                </a:effectLst>
                <a:latin typeface="Courier" pitchFamily="49" charset="0"/>
              </a:rPr>
              <a:t>-</a:t>
            </a:r>
            <a:r>
              <a:rPr lang="en-US" sz="1600" b="1" dirty="0">
                <a:solidFill>
                  <a:schemeClr val="bg1"/>
                </a:solidFill>
                <a:effectLst>
                  <a:outerShdw blurRad="38100" dist="38100" dir="2700000" algn="tl">
                    <a:srgbClr val="000000">
                      <a:alpha val="43137"/>
                    </a:srgbClr>
                  </a:outerShdw>
                </a:effectLst>
                <a:latin typeface="Courier" pitchFamily="49" charset="0"/>
              </a:rPr>
              <a:t>a +TEST_DATADG1/test/</a:t>
            </a:r>
            <a:r>
              <a:rPr lang="en-US" sz="1600" b="1" dirty="0" err="1">
                <a:solidFill>
                  <a:schemeClr val="bg1"/>
                </a:solidFill>
                <a:effectLst>
                  <a:outerShdw blurRad="38100" dist="38100" dir="2700000" algn="tl">
                    <a:srgbClr val="000000">
                      <a:alpha val="43137"/>
                    </a:srgbClr>
                  </a:outerShdw>
                </a:effectLst>
                <a:latin typeface="Courier" pitchFamily="49" charset="0"/>
              </a:rPr>
              <a:t>datafile</a:t>
            </a:r>
            <a:r>
              <a:rPr lang="en-US" sz="1600" b="1" dirty="0">
                <a:solidFill>
                  <a:schemeClr val="bg1"/>
                </a:solidFill>
                <a:effectLst>
                  <a:outerShdw blurRad="38100" dist="38100" dir="2700000" algn="tl">
                    <a:srgbClr val="000000">
                      <a:alpha val="43137"/>
                    </a:srgbClr>
                  </a:outerShdw>
                </a:effectLst>
                <a:latin typeface="Courier" pitchFamily="49" charset="0"/>
              </a:rPr>
              <a:t>/testlostwritetbs.4138.831900273 </a:t>
            </a:r>
            <a:endParaRPr lang="en-US" sz="1600" b="1" dirty="0" smtClean="0">
              <a:solidFill>
                <a:schemeClr val="bg1"/>
              </a:solidFill>
              <a:effectLst>
                <a:outerShdw blurRad="38100" dist="38100" dir="2700000" algn="tl">
                  <a:srgbClr val="000000">
                    <a:alpha val="43137"/>
                  </a:srgbClr>
                </a:outerShdw>
              </a:effectLst>
              <a:latin typeface="Courier" pitchFamily="49" charset="0"/>
            </a:endParaRPr>
          </a:p>
          <a:p>
            <a:r>
              <a:rPr lang="en-US" sz="1600" b="1" dirty="0" smtClean="0">
                <a:solidFill>
                  <a:schemeClr val="bg1"/>
                </a:solidFill>
                <a:effectLst>
                  <a:outerShdw blurRad="38100" dist="38100" dir="2700000" algn="tl">
                    <a:srgbClr val="000000">
                      <a:alpha val="43137"/>
                    </a:srgbClr>
                  </a:outerShdw>
                </a:effectLst>
                <a:latin typeface="Courier" pitchFamily="49" charset="0"/>
              </a:rPr>
              <a:t>-</a:t>
            </a:r>
            <a:r>
              <a:rPr lang="en-US" sz="1600" b="1" dirty="0">
                <a:solidFill>
                  <a:schemeClr val="bg1"/>
                </a:solidFill>
                <a:effectLst>
                  <a:outerShdw blurRad="38100" dist="38100" dir="2700000" algn="tl">
                    <a:srgbClr val="000000">
                      <a:alpha val="43137"/>
                    </a:srgbClr>
                  </a:outerShdw>
                </a:effectLst>
                <a:latin typeface="Courier" pitchFamily="49" charset="0"/>
              </a:rPr>
              <a:t>f blk132.dmp</a:t>
            </a:r>
          </a:p>
        </p:txBody>
      </p:sp>
      <p:sp>
        <p:nvSpPr>
          <p:cNvPr id="10" name="Rectangle 9"/>
          <p:cNvSpPr/>
          <p:nvPr/>
        </p:nvSpPr>
        <p:spPr>
          <a:xfrm>
            <a:off x="1027756" y="3949685"/>
            <a:ext cx="7942434" cy="857533"/>
          </a:xfrm>
          <a:prstGeom prst="rect">
            <a:avLst/>
          </a:prstGeom>
          <a:solidFill>
            <a:schemeClr val="tx1"/>
          </a:solidFill>
          <a:ln w="25400">
            <a:solidFill>
              <a:schemeClr val="accent3"/>
            </a:solidFill>
          </a:ln>
        </p:spPr>
        <p:txBody>
          <a:bodyPr wrap="square" tIns="72000">
            <a:spAutoFit/>
          </a:bodyPr>
          <a:lstStyle/>
          <a:p>
            <a:r>
              <a:rPr lang="en-US" sz="1600" b="1" dirty="0">
                <a:solidFill>
                  <a:schemeClr val="bg1"/>
                </a:solidFill>
                <a:effectLst>
                  <a:outerShdw blurRad="38100" dist="38100" dir="2700000" algn="tl">
                    <a:srgbClr val="000000">
                      <a:alpha val="43137"/>
                    </a:srgbClr>
                  </a:outerShdw>
                </a:effectLst>
                <a:latin typeface="Courier" pitchFamily="49" charset="0"/>
              </a:rPr>
              <a:t>./</a:t>
            </a:r>
            <a:r>
              <a:rPr lang="en-US" sz="1600" b="1" dirty="0" err="1">
                <a:solidFill>
                  <a:srgbClr val="92D050"/>
                </a:solidFill>
                <a:effectLst>
                  <a:outerShdw blurRad="38100" dist="38100" dir="2700000" algn="tl">
                    <a:srgbClr val="000000">
                      <a:alpha val="43137"/>
                    </a:srgbClr>
                  </a:outerShdw>
                </a:effectLst>
                <a:latin typeface="Courier" pitchFamily="49" charset="0"/>
              </a:rPr>
              <a:t>asmblk_edit</a:t>
            </a:r>
            <a:r>
              <a:rPr lang="en-US" sz="1600" b="1" dirty="0">
                <a:solidFill>
                  <a:srgbClr val="92D050"/>
                </a:solidFill>
                <a:effectLst>
                  <a:outerShdw blurRad="38100" dist="38100" dir="2700000" algn="tl">
                    <a:srgbClr val="000000">
                      <a:alpha val="43137"/>
                    </a:srgbClr>
                  </a:outerShdw>
                </a:effectLst>
                <a:latin typeface="Courier" pitchFamily="49" charset="0"/>
              </a:rPr>
              <a:t> </a:t>
            </a:r>
            <a:r>
              <a:rPr lang="en-US" sz="1600" b="1" dirty="0">
                <a:solidFill>
                  <a:schemeClr val="bg1"/>
                </a:solidFill>
                <a:effectLst>
                  <a:outerShdw blurRad="38100" dist="38100" dir="2700000" algn="tl">
                    <a:srgbClr val="000000">
                      <a:alpha val="43137"/>
                    </a:srgbClr>
                  </a:outerShdw>
                </a:effectLst>
                <a:latin typeface="Courier" pitchFamily="49" charset="0"/>
              </a:rPr>
              <a:t>-w -s 132 </a:t>
            </a:r>
            <a:endParaRPr lang="en-US" sz="1600" b="1" dirty="0" smtClean="0">
              <a:solidFill>
                <a:schemeClr val="bg1"/>
              </a:solidFill>
              <a:effectLst>
                <a:outerShdw blurRad="38100" dist="38100" dir="2700000" algn="tl">
                  <a:srgbClr val="000000">
                    <a:alpha val="43137"/>
                  </a:srgbClr>
                </a:outerShdw>
              </a:effectLst>
              <a:latin typeface="Courier" pitchFamily="49" charset="0"/>
            </a:endParaRPr>
          </a:p>
          <a:p>
            <a:r>
              <a:rPr lang="en-US" sz="1600" b="1" dirty="0" smtClean="0">
                <a:solidFill>
                  <a:schemeClr val="bg1"/>
                </a:solidFill>
                <a:effectLst>
                  <a:outerShdw blurRad="38100" dist="38100" dir="2700000" algn="tl">
                    <a:srgbClr val="000000">
                      <a:alpha val="43137"/>
                    </a:srgbClr>
                  </a:outerShdw>
                </a:effectLst>
                <a:latin typeface="Courier" pitchFamily="49" charset="0"/>
              </a:rPr>
              <a:t>-a +TEST_DATADG1/test/</a:t>
            </a:r>
            <a:r>
              <a:rPr lang="en-US" sz="1600" b="1" dirty="0" err="1" smtClean="0">
                <a:solidFill>
                  <a:schemeClr val="bg1"/>
                </a:solidFill>
                <a:effectLst>
                  <a:outerShdw blurRad="38100" dist="38100" dir="2700000" algn="tl">
                    <a:srgbClr val="000000">
                      <a:alpha val="43137"/>
                    </a:srgbClr>
                  </a:outerShdw>
                </a:effectLst>
                <a:latin typeface="Courier" pitchFamily="49" charset="0"/>
              </a:rPr>
              <a:t>datafile</a:t>
            </a:r>
            <a:r>
              <a:rPr lang="en-US" sz="1600" b="1" dirty="0" smtClean="0">
                <a:solidFill>
                  <a:schemeClr val="bg1"/>
                </a:solidFill>
                <a:effectLst>
                  <a:outerShdw blurRad="38100" dist="38100" dir="2700000" algn="tl">
                    <a:srgbClr val="000000">
                      <a:alpha val="43137"/>
                    </a:srgbClr>
                  </a:outerShdw>
                </a:effectLst>
                <a:latin typeface="Courier" pitchFamily="49" charset="0"/>
              </a:rPr>
              <a:t>/testlostwritetbs.4138.831900273</a:t>
            </a:r>
          </a:p>
          <a:p>
            <a:r>
              <a:rPr lang="en-US" sz="1600" b="1" dirty="0" smtClean="0">
                <a:solidFill>
                  <a:schemeClr val="bg1"/>
                </a:solidFill>
                <a:effectLst>
                  <a:outerShdw blurRad="38100" dist="38100" dir="2700000" algn="tl">
                    <a:srgbClr val="000000">
                      <a:alpha val="43137"/>
                    </a:srgbClr>
                  </a:outerShdw>
                </a:effectLst>
                <a:latin typeface="Courier" pitchFamily="49" charset="0"/>
              </a:rPr>
              <a:t>-</a:t>
            </a:r>
            <a:r>
              <a:rPr lang="en-US" sz="1600" b="1" dirty="0">
                <a:solidFill>
                  <a:schemeClr val="bg1"/>
                </a:solidFill>
                <a:effectLst>
                  <a:outerShdw blurRad="38100" dist="38100" dir="2700000" algn="tl">
                    <a:srgbClr val="000000">
                      <a:alpha val="43137"/>
                    </a:srgbClr>
                  </a:outerShdw>
                </a:effectLst>
                <a:latin typeface="Courier" pitchFamily="49" charset="0"/>
              </a:rPr>
              <a:t>f blk132.dmp</a:t>
            </a:r>
          </a:p>
        </p:txBody>
      </p:sp>
    </p:spTree>
    <p:extLst>
      <p:ext uri="{BB962C8B-B14F-4D97-AF65-F5344CB8AC3E}">
        <p14:creationId xmlns:p14="http://schemas.microsoft.com/office/powerpoint/2010/main" val="17172442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a:t>Strace and ASM 1/3</a:t>
            </a:r>
          </a:p>
        </p:txBody>
      </p:sp>
      <p:sp>
        <p:nvSpPr>
          <p:cNvPr id="94211" name="Rectangle 3"/>
          <p:cNvSpPr>
            <a:spLocks noGrp="1" noChangeArrowheads="1"/>
          </p:cNvSpPr>
          <p:nvPr>
            <p:ph type="body" idx="1"/>
          </p:nvPr>
        </p:nvSpPr>
        <p:spPr>
          <a:xfrm>
            <a:off x="723900" y="1200150"/>
            <a:ext cx="7772400" cy="4953000"/>
          </a:xfrm>
        </p:spPr>
        <p:txBody>
          <a:bodyPr/>
          <a:lstStyle/>
          <a:p>
            <a:pPr marL="533400" indent="-533400">
              <a:buFontTx/>
              <a:buNone/>
            </a:pPr>
            <a:r>
              <a:rPr lang="en-US" altLang="en-US" sz="3200" b="1" dirty="0">
                <a:solidFill>
                  <a:srgbClr val="CC3300"/>
                </a:solidFill>
              </a:rPr>
              <a:t>Goal</a:t>
            </a:r>
            <a:r>
              <a:rPr lang="en-US" altLang="en-US" sz="3200" dirty="0"/>
              <a:t>: </a:t>
            </a:r>
            <a:r>
              <a:rPr lang="en-US" altLang="en-US" sz="3200" b="1" dirty="0"/>
              <a:t>understand </a:t>
            </a:r>
            <a:r>
              <a:rPr lang="en-US" altLang="en-US" sz="3200" b="1" dirty="0" err="1"/>
              <a:t>strace</a:t>
            </a:r>
            <a:r>
              <a:rPr lang="en-US" altLang="en-US" sz="3200" b="1" dirty="0"/>
              <a:t> output when using ASM storage </a:t>
            </a:r>
          </a:p>
          <a:p>
            <a:pPr marL="533400" indent="-533400"/>
            <a:r>
              <a:rPr lang="en-US" altLang="en-US" sz="2400" dirty="0"/>
              <a:t>Example:</a:t>
            </a:r>
          </a:p>
          <a:p>
            <a:pPr marL="533400" indent="-533400">
              <a:buFontTx/>
              <a:buNone/>
            </a:pPr>
            <a:r>
              <a:rPr lang="en-US" altLang="en-US" sz="2200" b="1" dirty="0" err="1" smtClean="0">
                <a:latin typeface="Courier New" pitchFamily="49" charset="0"/>
              </a:rPr>
              <a:t>pread</a:t>
            </a:r>
            <a:r>
              <a:rPr lang="en-US" altLang="en-US" sz="2200" b="1" dirty="0" smtClean="0">
                <a:latin typeface="Courier New" pitchFamily="49" charset="0"/>
              </a:rPr>
              <a:t>(</a:t>
            </a:r>
            <a:r>
              <a:rPr lang="en-US" altLang="en-US" sz="2200" b="1" dirty="0" smtClean="0">
                <a:solidFill>
                  <a:srgbClr val="CC3300"/>
                </a:solidFill>
                <a:latin typeface="Courier New" pitchFamily="49" charset="0"/>
              </a:rPr>
              <a:t>256</a:t>
            </a:r>
            <a:r>
              <a:rPr lang="en-US" altLang="en-US" sz="2200" b="1" dirty="0" smtClean="0">
                <a:latin typeface="Courier New" pitchFamily="49" charset="0"/>
              </a:rPr>
              <a:t>,"#</a:t>
            </a:r>
            <a:r>
              <a:rPr lang="en-US" altLang="en-US" sz="2200" b="1" dirty="0">
                <a:latin typeface="Courier New" pitchFamily="49" charset="0"/>
              </a:rPr>
              <a:t>33\0@\"..., 8192, </a:t>
            </a:r>
            <a:r>
              <a:rPr lang="en-US" altLang="en-US" sz="2200" b="1" dirty="0">
                <a:solidFill>
                  <a:srgbClr val="CC3300"/>
                </a:solidFill>
                <a:latin typeface="Courier New" pitchFamily="49" charset="0"/>
              </a:rPr>
              <a:t>473128960</a:t>
            </a:r>
            <a:r>
              <a:rPr lang="en-US" altLang="en-US" sz="2200" b="1" dirty="0">
                <a:latin typeface="Courier New" pitchFamily="49" charset="0"/>
              </a:rPr>
              <a:t>)=8192</a:t>
            </a:r>
            <a:r>
              <a:rPr lang="en-US" altLang="en-US" sz="2000" dirty="0">
                <a:latin typeface="Courier New" pitchFamily="49" charset="0"/>
              </a:rPr>
              <a:t> </a:t>
            </a:r>
            <a:endParaRPr lang="en-US" altLang="en-US" sz="2400" dirty="0">
              <a:latin typeface="Courier New" pitchFamily="49" charset="0"/>
            </a:endParaRPr>
          </a:p>
          <a:p>
            <a:pPr marL="533400" indent="-533400"/>
            <a:r>
              <a:rPr lang="en-US" altLang="en-US" sz="2400" dirty="0"/>
              <a:t>This is a read operation of 8KB from FD </a:t>
            </a:r>
            <a:r>
              <a:rPr lang="en-US" altLang="en-US" sz="2400" dirty="0" smtClean="0"/>
              <a:t>256 </a:t>
            </a:r>
            <a:r>
              <a:rPr lang="en-US" altLang="en-US" sz="2400" dirty="0"/>
              <a:t>at offset 473128960</a:t>
            </a:r>
          </a:p>
          <a:p>
            <a:pPr marL="533400" indent="-533400"/>
            <a:r>
              <a:rPr lang="en-US" altLang="en-US" sz="2400" dirty="0"/>
              <a:t>What is the segment name, type, file# and block# ?</a:t>
            </a:r>
          </a:p>
        </p:txBody>
      </p:sp>
    </p:spTree>
    <p:extLst>
      <p:ext uri="{BB962C8B-B14F-4D97-AF65-F5344CB8AC3E}">
        <p14:creationId xmlns:p14="http://schemas.microsoft.com/office/powerpoint/2010/main" val="4161587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dirty="0" smtClean="0"/>
              <a:t>LHC</a:t>
            </a:r>
            <a:endParaRPr lang="en-GB" dirty="0"/>
          </a:p>
        </p:txBody>
      </p:sp>
      <p:sp>
        <p:nvSpPr>
          <p:cNvPr id="3" name="Content Placeholder 2"/>
          <p:cNvSpPr>
            <a:spLocks noGrp="1"/>
          </p:cNvSpPr>
          <p:nvPr>
            <p:ph idx="1"/>
          </p:nvPr>
        </p:nvSpPr>
        <p:spPr>
          <a:xfrm>
            <a:off x="371474" y="1086942"/>
            <a:ext cx="7858125" cy="5163022"/>
          </a:xfrm>
        </p:spPr>
        <p:txBody>
          <a:bodyPr>
            <a:no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solidFill>
                  <a:srgbClr val="0055A0"/>
                </a:solidFill>
                <a:ea typeface="DejaVu Sans" charset="0"/>
                <a:cs typeface="DejaVu Sans" charset="0"/>
              </a:rPr>
              <a:t>Large Hadron Collider (LHC)</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smtClean="0">
                <a:solidFill>
                  <a:srgbClr val="0055A0"/>
                </a:solidFill>
              </a:rPr>
              <a:t>World’s </a:t>
            </a:r>
            <a:r>
              <a:rPr lang="en-GB" sz="2400" dirty="0">
                <a:solidFill>
                  <a:srgbClr val="FF0000"/>
                </a:solidFill>
              </a:rPr>
              <a:t>largest</a:t>
            </a:r>
            <a:r>
              <a:rPr lang="en-GB" sz="2400" dirty="0">
                <a:solidFill>
                  <a:srgbClr val="0055A0"/>
                </a:solidFill>
              </a:rPr>
              <a:t> and most powerful </a:t>
            </a:r>
            <a:r>
              <a:rPr lang="en-GB" sz="2400" dirty="0" smtClean="0">
                <a:solidFill>
                  <a:srgbClr val="FF0000"/>
                </a:solidFill>
              </a:rPr>
              <a:t>particle accelerator</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smtClean="0">
                <a:solidFill>
                  <a:srgbClr val="0055A0"/>
                </a:solidFill>
              </a:rPr>
              <a:t>27km </a:t>
            </a:r>
            <a:r>
              <a:rPr lang="en-GB" sz="2400" dirty="0">
                <a:solidFill>
                  <a:srgbClr val="0055A0"/>
                </a:solidFill>
              </a:rPr>
              <a:t>ring of superconducting magnets</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smtClean="0">
                <a:solidFill>
                  <a:srgbClr val="0055A0"/>
                </a:solidFill>
                <a:ea typeface="DejaVu Sans" charset="0"/>
                <a:cs typeface="DejaVu Sans" charset="0"/>
              </a:rPr>
              <a:t>Currently undergoing upgrades, </a:t>
            </a:r>
            <a:r>
              <a:rPr lang="en-US" sz="2400" dirty="0" smtClean="0">
                <a:solidFill>
                  <a:srgbClr val="FF0000"/>
                </a:solidFill>
                <a:ea typeface="DejaVu Sans" charset="0"/>
                <a:cs typeface="DejaVu Sans" charset="0"/>
              </a:rPr>
              <a:t>restart in 2015</a:t>
            </a:r>
          </a:p>
        </p:txBody>
      </p:sp>
      <p:pic>
        <p:nvPicPr>
          <p:cNvPr id="10" name="Picture 9" descr="CERN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150" y="3335423"/>
            <a:ext cx="5048250" cy="3383971"/>
          </a:xfrm>
          <a:prstGeom prst="rect">
            <a:avLst/>
          </a:prstGeom>
        </p:spPr>
      </p:pic>
    </p:spTree>
    <p:extLst>
      <p:ext uri="{BB962C8B-B14F-4D97-AF65-F5344CB8AC3E}">
        <p14:creationId xmlns:p14="http://schemas.microsoft.com/office/powerpoint/2010/main" val="21207491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ltLang="en-US"/>
              <a:t>Strace and ASM 2/3</a:t>
            </a:r>
          </a:p>
        </p:txBody>
      </p:sp>
      <p:sp>
        <p:nvSpPr>
          <p:cNvPr id="138243" name="Rectangle 3"/>
          <p:cNvSpPr>
            <a:spLocks noGrp="1" noChangeArrowheads="1"/>
          </p:cNvSpPr>
          <p:nvPr>
            <p:ph type="body" idx="1"/>
          </p:nvPr>
        </p:nvSpPr>
        <p:spPr>
          <a:xfrm>
            <a:off x="162961" y="1176950"/>
            <a:ext cx="8827129" cy="5414350"/>
          </a:xfrm>
        </p:spPr>
        <p:txBody>
          <a:bodyPr/>
          <a:lstStyle/>
          <a:p>
            <a:pPr marL="533400" indent="-533400">
              <a:lnSpc>
                <a:spcPct val="90000"/>
              </a:lnSpc>
              <a:buFontTx/>
              <a:buAutoNum type="arabicPeriod"/>
            </a:pPr>
            <a:r>
              <a:rPr lang="en-US" altLang="en-US" sz="2400" dirty="0"/>
              <a:t>From /</a:t>
            </a:r>
            <a:r>
              <a:rPr lang="en-US" altLang="en-US" sz="2400" dirty="0" err="1"/>
              <a:t>proc</a:t>
            </a:r>
            <a:r>
              <a:rPr lang="en-US" altLang="en-US" sz="2400" dirty="0"/>
              <a:t>/&lt;</a:t>
            </a:r>
            <a:r>
              <a:rPr lang="en-US" altLang="en-US" sz="2400" dirty="0" err="1"/>
              <a:t>pid</a:t>
            </a:r>
            <a:r>
              <a:rPr lang="en-US" altLang="en-US" sz="2400" dirty="0"/>
              <a:t>&gt;/</a:t>
            </a:r>
            <a:r>
              <a:rPr lang="en-US" altLang="en-US" sz="2400" dirty="0" err="1"/>
              <a:t>fd</a:t>
            </a:r>
            <a:r>
              <a:rPr lang="en-US" altLang="en-US" sz="2400" dirty="0"/>
              <a:t> I find that </a:t>
            </a:r>
            <a:r>
              <a:rPr lang="en-US" altLang="en-US" sz="2400" dirty="0" smtClean="0"/>
              <a:t>FD=256 </a:t>
            </a:r>
            <a:r>
              <a:rPr lang="en-US" altLang="en-US" sz="2400" dirty="0"/>
              <a:t>is</a:t>
            </a:r>
          </a:p>
          <a:p>
            <a:pPr marL="914400" lvl="1" indent="-457200">
              <a:lnSpc>
                <a:spcPct val="90000"/>
              </a:lnSpc>
              <a:buFontTx/>
              <a:buNone/>
            </a:pPr>
            <a:r>
              <a:rPr lang="en-US" altLang="en-US" sz="1800" dirty="0">
                <a:latin typeface="Courier New" pitchFamily="49" charset="0"/>
              </a:rPr>
              <a:t>	</a:t>
            </a:r>
            <a:r>
              <a:rPr lang="en-US" altLang="en-US" sz="2000" dirty="0">
                <a:latin typeface="Courier New" pitchFamily="49" charset="0"/>
              </a:rPr>
              <a:t>/</a:t>
            </a:r>
            <a:r>
              <a:rPr lang="en-US" altLang="en-US" sz="2000" dirty="0" err="1" smtClean="0">
                <a:latin typeface="Courier New" pitchFamily="49" charset="0"/>
              </a:rPr>
              <a:t>dev</a:t>
            </a:r>
            <a:r>
              <a:rPr lang="en-US" altLang="en-US" sz="2000" dirty="0" smtClean="0">
                <a:latin typeface="Courier New" pitchFamily="49" charset="0"/>
              </a:rPr>
              <a:t>/mapper/mystor4_1p1</a:t>
            </a:r>
            <a:endParaRPr lang="en-US" altLang="en-US" sz="2000" dirty="0">
              <a:latin typeface="Courier New" pitchFamily="49" charset="0"/>
            </a:endParaRPr>
          </a:p>
          <a:p>
            <a:pPr marL="533400" indent="-533400">
              <a:lnSpc>
                <a:spcPct val="90000"/>
              </a:lnSpc>
              <a:buFontTx/>
              <a:buAutoNum type="arabicPeriod"/>
            </a:pPr>
            <a:r>
              <a:rPr lang="en-US" altLang="en-US" sz="2400" dirty="0"/>
              <a:t>This is disk 20 of D.G.=1 (from </a:t>
            </a:r>
            <a:r>
              <a:rPr lang="en-US" altLang="en-US" sz="2400" dirty="0" err="1"/>
              <a:t>v$asm_disk</a:t>
            </a:r>
            <a:r>
              <a:rPr lang="en-US" altLang="en-US" sz="2400" dirty="0"/>
              <a:t>)</a:t>
            </a:r>
          </a:p>
          <a:p>
            <a:pPr marL="533400" indent="-533400">
              <a:lnSpc>
                <a:spcPct val="90000"/>
              </a:lnSpc>
              <a:buFontTx/>
              <a:buAutoNum type="arabicPeriod"/>
            </a:pPr>
            <a:r>
              <a:rPr lang="en-US" altLang="en-US" sz="2400" dirty="0"/>
              <a:t>From </a:t>
            </a:r>
            <a:r>
              <a:rPr lang="en-US" altLang="en-US" sz="2400" dirty="0" err="1" smtClean="0"/>
              <a:t>x$kffxp</a:t>
            </a:r>
            <a:r>
              <a:rPr lang="en-US" altLang="en-US" sz="2400" dirty="0" smtClean="0"/>
              <a:t> find </a:t>
            </a:r>
            <a:r>
              <a:rPr lang="en-US" altLang="en-US" sz="2400" dirty="0"/>
              <a:t>the ASM file# and extent#:</a:t>
            </a:r>
          </a:p>
          <a:p>
            <a:pPr marL="914400" lvl="1" indent="-457200">
              <a:lnSpc>
                <a:spcPct val="90000"/>
              </a:lnSpc>
              <a:buFontTx/>
              <a:buChar char="•"/>
            </a:pPr>
            <a:r>
              <a:rPr lang="en-US" altLang="en-US" sz="2000" dirty="0"/>
              <a:t>Note: offset 473128960 = 451 MB + 27 *8KB</a:t>
            </a:r>
          </a:p>
          <a:p>
            <a:pPr marL="533400" indent="-533400">
              <a:lnSpc>
                <a:spcPct val="90000"/>
              </a:lnSpc>
              <a:buFontTx/>
              <a:buNone/>
            </a:pPr>
            <a:endParaRPr lang="en-US" altLang="en-US" sz="2400" dirty="0" smtClean="0">
              <a:latin typeface="Courier New" pitchFamily="49" charset="0"/>
            </a:endParaRPr>
          </a:p>
          <a:p>
            <a:pPr marL="533400" indent="-533400">
              <a:lnSpc>
                <a:spcPct val="90000"/>
              </a:lnSpc>
              <a:buFontTx/>
              <a:buNone/>
            </a:pPr>
            <a:r>
              <a:rPr lang="en-US" altLang="en-US" sz="2400" dirty="0" smtClean="0">
                <a:latin typeface="Courier New" pitchFamily="49" charset="0"/>
              </a:rPr>
              <a:t>sys</a:t>
            </a:r>
            <a:r>
              <a:rPr lang="en-US" altLang="en-US" sz="2400" dirty="0">
                <a:latin typeface="Courier New" pitchFamily="49" charset="0"/>
              </a:rPr>
              <a:t>@+</a:t>
            </a:r>
            <a:r>
              <a:rPr lang="en-US" altLang="en-US" sz="2400" dirty="0" smtClean="0">
                <a:latin typeface="Courier New" pitchFamily="49" charset="0"/>
              </a:rPr>
              <a:t>ASM1&gt;</a:t>
            </a:r>
            <a:r>
              <a:rPr lang="en-GB" sz="2400" dirty="0">
                <a:latin typeface="Courier New" pitchFamily="49" charset="0"/>
              </a:rPr>
              <a:t>select </a:t>
            </a:r>
            <a:r>
              <a:rPr lang="en-GB" sz="2400" dirty="0" err="1">
                <a:latin typeface="Courier New" pitchFamily="49" charset="0"/>
              </a:rPr>
              <a:t>number_kffxp</a:t>
            </a:r>
            <a:r>
              <a:rPr lang="en-GB" sz="2400" dirty="0">
                <a:latin typeface="Courier New" pitchFamily="49" charset="0"/>
              </a:rPr>
              <a:t>, </a:t>
            </a:r>
            <a:r>
              <a:rPr lang="en-GB" sz="2400" dirty="0" err="1" smtClean="0">
                <a:latin typeface="Courier New" pitchFamily="49" charset="0"/>
              </a:rPr>
              <a:t>XNUM_KFFXP,size_kffxp</a:t>
            </a:r>
            <a:r>
              <a:rPr lang="en-GB" sz="2400" dirty="0" smtClean="0">
                <a:latin typeface="Courier New" pitchFamily="49" charset="0"/>
              </a:rPr>
              <a:t> from </a:t>
            </a:r>
            <a:r>
              <a:rPr lang="en-GB" sz="2400" dirty="0" err="1">
                <a:latin typeface="Courier New" pitchFamily="49" charset="0"/>
              </a:rPr>
              <a:t>x$kffxp</a:t>
            </a:r>
            <a:r>
              <a:rPr lang="en-GB" sz="2400" dirty="0">
                <a:latin typeface="Courier New" pitchFamily="49" charset="0"/>
              </a:rPr>
              <a:t> where </a:t>
            </a:r>
            <a:r>
              <a:rPr lang="en-GB" sz="2400" dirty="0" err="1">
                <a:latin typeface="Courier New" pitchFamily="49" charset="0"/>
              </a:rPr>
              <a:t>group_kffxp</a:t>
            </a:r>
            <a:r>
              <a:rPr lang="en-GB" sz="2400" dirty="0">
                <a:latin typeface="Courier New" pitchFamily="49" charset="0"/>
              </a:rPr>
              <a:t>=1 and </a:t>
            </a:r>
            <a:r>
              <a:rPr lang="en-GB" sz="2400" dirty="0" err="1">
                <a:latin typeface="Courier New" pitchFamily="49" charset="0"/>
              </a:rPr>
              <a:t>disk_kffxp</a:t>
            </a:r>
            <a:r>
              <a:rPr lang="en-GB" sz="2400" dirty="0">
                <a:latin typeface="Courier New" pitchFamily="49" charset="0"/>
              </a:rPr>
              <a:t>=20 and </a:t>
            </a:r>
            <a:r>
              <a:rPr lang="en-GB" sz="2400" dirty="0" err="1">
                <a:latin typeface="Courier New" pitchFamily="49" charset="0"/>
              </a:rPr>
              <a:t>au_kffxp</a:t>
            </a:r>
            <a:r>
              <a:rPr lang="en-GB" sz="2400" dirty="0">
                <a:latin typeface="Courier New" pitchFamily="49" charset="0"/>
              </a:rPr>
              <a:t>=451</a:t>
            </a:r>
            <a:r>
              <a:rPr lang="en-US" altLang="en-US" sz="2400" dirty="0">
                <a:latin typeface="Courier New" pitchFamily="49" charset="0"/>
              </a:rPr>
              <a:t>; </a:t>
            </a:r>
          </a:p>
          <a:p>
            <a:pPr marL="533400" indent="-533400">
              <a:lnSpc>
                <a:spcPct val="90000"/>
              </a:lnSpc>
              <a:buFontTx/>
              <a:buNone/>
            </a:pPr>
            <a:endParaRPr lang="en-US" altLang="en-US" sz="2400" dirty="0">
              <a:latin typeface="Courier New" pitchFamily="49" charset="0"/>
            </a:endParaRPr>
          </a:p>
          <a:p>
            <a:pPr marL="533400" indent="-533400">
              <a:lnSpc>
                <a:spcPct val="90000"/>
              </a:lnSpc>
              <a:buNone/>
            </a:pPr>
            <a:r>
              <a:rPr lang="en-GB" sz="2400" dirty="0">
                <a:latin typeface="Courier New" pitchFamily="49" charset="0"/>
              </a:rPr>
              <a:t>NUMBER_KFFXP </a:t>
            </a:r>
            <a:r>
              <a:rPr lang="en-GB" sz="2400" dirty="0" smtClean="0">
                <a:latin typeface="Courier New" pitchFamily="49" charset="0"/>
              </a:rPr>
              <a:t>  XNUM_KFFXP </a:t>
            </a:r>
            <a:r>
              <a:rPr lang="en-US" altLang="en-US" sz="2400" dirty="0" smtClean="0">
                <a:latin typeface="Courier New" pitchFamily="49" charset="0"/>
              </a:rPr>
              <a:t>SIZE_KFFXP</a:t>
            </a:r>
            <a:endParaRPr lang="en-US" altLang="en-US" sz="2400" dirty="0">
              <a:latin typeface="Courier New" pitchFamily="49" charset="0"/>
            </a:endParaRPr>
          </a:p>
          <a:p>
            <a:pPr marL="533400" indent="-533400">
              <a:lnSpc>
                <a:spcPct val="90000"/>
              </a:lnSpc>
              <a:buFontTx/>
              <a:buNone/>
            </a:pPr>
            <a:r>
              <a:rPr lang="en-US" altLang="en-US" sz="2400" dirty="0">
                <a:latin typeface="Courier New" pitchFamily="49" charset="0"/>
              </a:rPr>
              <a:t>------------ </a:t>
            </a:r>
            <a:r>
              <a:rPr lang="en-US" altLang="en-US" sz="2400" dirty="0" smtClean="0">
                <a:latin typeface="Courier New" pitchFamily="49" charset="0"/>
              </a:rPr>
              <a:t>------------ ----------</a:t>
            </a:r>
            <a:endParaRPr lang="en-US" altLang="en-US" sz="2400" dirty="0">
              <a:latin typeface="Courier New" pitchFamily="49" charset="0"/>
            </a:endParaRPr>
          </a:p>
          <a:p>
            <a:pPr marL="533400" indent="-533400">
              <a:lnSpc>
                <a:spcPct val="90000"/>
              </a:lnSpc>
              <a:buFontTx/>
              <a:buNone/>
            </a:pPr>
            <a:r>
              <a:rPr lang="en-US" altLang="en-US" sz="2400" dirty="0">
                <a:latin typeface="Courier New" pitchFamily="49" charset="0"/>
              </a:rPr>
              <a:t>         </a:t>
            </a:r>
            <a:r>
              <a:rPr lang="en-US" altLang="en-US" sz="2400" b="1" dirty="0">
                <a:latin typeface="Courier New" pitchFamily="49" charset="0"/>
              </a:rPr>
              <a:t>268        </a:t>
            </a:r>
            <a:r>
              <a:rPr lang="en-US" altLang="en-US" sz="2400" b="1" dirty="0" smtClean="0">
                <a:latin typeface="Courier New" pitchFamily="49" charset="0"/>
              </a:rPr>
              <a:t>   </a:t>
            </a:r>
            <a:r>
              <a:rPr lang="en-US" altLang="en-US" sz="2400" b="1" dirty="0">
                <a:latin typeface="Courier New" pitchFamily="49" charset="0"/>
              </a:rPr>
              <a:t>17</a:t>
            </a:r>
            <a:r>
              <a:rPr lang="en-US" altLang="en-US" sz="2400" dirty="0">
                <a:latin typeface="Courier New" pitchFamily="49" charset="0"/>
              </a:rPr>
              <a:t>  </a:t>
            </a:r>
            <a:r>
              <a:rPr lang="en-US" altLang="en-US" sz="2400" dirty="0" smtClean="0">
                <a:latin typeface="Courier New" pitchFamily="49" charset="0"/>
              </a:rPr>
              <a:t>        </a:t>
            </a:r>
            <a:r>
              <a:rPr lang="en-US" altLang="en-US" sz="2400" b="1" dirty="0" smtClean="0">
                <a:latin typeface="Courier New" pitchFamily="49" charset="0"/>
              </a:rPr>
              <a:t>1</a:t>
            </a:r>
            <a:endParaRPr lang="en-US" altLang="en-US" sz="2400" b="1" dirty="0">
              <a:latin typeface="Courier New" pitchFamily="49" charset="0"/>
            </a:endParaRPr>
          </a:p>
        </p:txBody>
      </p:sp>
    </p:spTree>
    <p:extLst>
      <p:ext uri="{BB962C8B-B14F-4D97-AF65-F5344CB8AC3E}">
        <p14:creationId xmlns:p14="http://schemas.microsoft.com/office/powerpoint/2010/main" val="10640184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tLang="en-US"/>
              <a:t>Strace and ASM 3/3</a:t>
            </a:r>
          </a:p>
        </p:txBody>
      </p:sp>
      <p:sp>
        <p:nvSpPr>
          <p:cNvPr id="113667" name="Rectangle 3"/>
          <p:cNvSpPr>
            <a:spLocks noGrp="1" noChangeArrowheads="1"/>
          </p:cNvSpPr>
          <p:nvPr>
            <p:ph type="body" idx="1"/>
          </p:nvPr>
        </p:nvSpPr>
        <p:spPr>
          <a:xfrm>
            <a:off x="162961" y="1176950"/>
            <a:ext cx="8827129" cy="5281000"/>
          </a:xfrm>
        </p:spPr>
        <p:txBody>
          <a:bodyPr/>
          <a:lstStyle/>
          <a:p>
            <a:pPr marL="533400" indent="-533400">
              <a:lnSpc>
                <a:spcPct val="90000"/>
              </a:lnSpc>
              <a:buFontTx/>
              <a:buAutoNum type="arabicPeriod" startAt="4"/>
            </a:pPr>
            <a:r>
              <a:rPr lang="en-US" altLang="en-US" sz="2400" dirty="0"/>
              <a:t>From </a:t>
            </a:r>
            <a:r>
              <a:rPr lang="en-US" altLang="en-US" sz="2400" dirty="0" err="1"/>
              <a:t>v$asm_alias</a:t>
            </a:r>
            <a:r>
              <a:rPr lang="en-US" altLang="en-US" sz="2400" dirty="0"/>
              <a:t> I find the file alias for file 268: USERS.268.612033477 </a:t>
            </a:r>
          </a:p>
          <a:p>
            <a:pPr marL="533400" indent="-533400">
              <a:lnSpc>
                <a:spcPct val="90000"/>
              </a:lnSpc>
              <a:buFontTx/>
              <a:buAutoNum type="arabicPeriod" startAt="4"/>
            </a:pPr>
            <a:r>
              <a:rPr lang="en-US" altLang="en-US" sz="2400" dirty="0"/>
              <a:t>From </a:t>
            </a:r>
            <a:r>
              <a:rPr lang="en-US" altLang="en-US" sz="2400" dirty="0" err="1"/>
              <a:t>v$datafile</a:t>
            </a:r>
            <a:r>
              <a:rPr lang="en-US" altLang="en-US" sz="2400" dirty="0"/>
              <a:t> view I find the RDBMS file#: 9</a:t>
            </a:r>
          </a:p>
          <a:p>
            <a:pPr marL="533400" indent="-533400">
              <a:lnSpc>
                <a:spcPct val="90000"/>
              </a:lnSpc>
              <a:buFontTx/>
              <a:buAutoNum type="arabicPeriod" startAt="4"/>
            </a:pPr>
            <a:r>
              <a:rPr lang="en-US" altLang="en-US" sz="2400" dirty="0"/>
              <a:t>From </a:t>
            </a:r>
            <a:r>
              <a:rPr lang="en-US" altLang="en-US" sz="2400" dirty="0" err="1"/>
              <a:t>dba</a:t>
            </a:r>
            <a:r>
              <a:rPr lang="en-US" altLang="en-US" sz="2400" dirty="0"/>
              <a:t> extents finally find the owner and segment name relative to the original </a:t>
            </a:r>
            <a:r>
              <a:rPr lang="en-US" altLang="en-US" sz="2400" dirty="0" smtClean="0"/>
              <a:t>I/O </a:t>
            </a:r>
            <a:r>
              <a:rPr lang="en-US" altLang="en-US" sz="2400" dirty="0"/>
              <a:t>operation: </a:t>
            </a:r>
          </a:p>
          <a:p>
            <a:pPr marL="533400" indent="-533400">
              <a:lnSpc>
                <a:spcPct val="90000"/>
              </a:lnSpc>
              <a:buFontTx/>
              <a:buNone/>
            </a:pPr>
            <a:endParaRPr lang="en-US" altLang="en-US" sz="2000" dirty="0" smtClean="0">
              <a:latin typeface="Courier New" pitchFamily="49" charset="0"/>
            </a:endParaRPr>
          </a:p>
          <a:p>
            <a:pPr marL="533400" indent="-533400">
              <a:lnSpc>
                <a:spcPct val="90000"/>
              </a:lnSpc>
              <a:buFontTx/>
              <a:buNone/>
            </a:pPr>
            <a:r>
              <a:rPr lang="en-US" altLang="en-US" sz="2000" dirty="0" err="1" smtClean="0">
                <a:latin typeface="Courier New" pitchFamily="49" charset="0"/>
              </a:rPr>
              <a:t>sys@ORCL</a:t>
            </a:r>
            <a:r>
              <a:rPr lang="en-US" altLang="en-US" sz="2000" dirty="0" smtClean="0">
                <a:latin typeface="Courier New" pitchFamily="49" charset="0"/>
              </a:rPr>
              <a:t>&gt;select </a:t>
            </a:r>
            <a:r>
              <a:rPr lang="en-US" altLang="en-US" sz="2000" dirty="0" err="1">
                <a:latin typeface="Courier New" pitchFamily="49" charset="0"/>
              </a:rPr>
              <a:t>owner,segment_name,segment_type</a:t>
            </a:r>
            <a:r>
              <a:rPr lang="en-US" altLang="en-US" sz="2000" dirty="0">
                <a:latin typeface="Courier New" pitchFamily="49" charset="0"/>
              </a:rPr>
              <a:t> from </a:t>
            </a:r>
            <a:r>
              <a:rPr lang="en-US" altLang="en-US" sz="2000" dirty="0" err="1">
                <a:latin typeface="Courier New" pitchFamily="49" charset="0"/>
              </a:rPr>
              <a:t>dba_extents</a:t>
            </a:r>
            <a:r>
              <a:rPr lang="en-US" altLang="en-US" sz="2000" dirty="0">
                <a:latin typeface="Courier New" pitchFamily="49" charset="0"/>
              </a:rPr>
              <a:t> where FILE_ID=</a:t>
            </a:r>
            <a:r>
              <a:rPr lang="en-US" altLang="en-US" sz="2000" b="1" dirty="0">
                <a:latin typeface="Courier New" pitchFamily="49" charset="0"/>
              </a:rPr>
              <a:t>9</a:t>
            </a:r>
            <a:r>
              <a:rPr lang="en-US" altLang="en-US" sz="2000" dirty="0">
                <a:latin typeface="Courier New" pitchFamily="49" charset="0"/>
              </a:rPr>
              <a:t> and </a:t>
            </a:r>
            <a:r>
              <a:rPr lang="en-US" altLang="en-US" sz="2000" dirty="0" smtClean="0">
                <a:latin typeface="Courier New" pitchFamily="49" charset="0"/>
              </a:rPr>
              <a:t>27+</a:t>
            </a:r>
            <a:r>
              <a:rPr lang="en-US" altLang="en-US" sz="2000" b="1" dirty="0" smtClean="0">
                <a:latin typeface="Courier New" pitchFamily="49" charset="0"/>
              </a:rPr>
              <a:t>17</a:t>
            </a:r>
            <a:r>
              <a:rPr lang="en-US" altLang="en-US" sz="2000" dirty="0" smtClean="0">
                <a:latin typeface="Courier New" pitchFamily="49" charset="0"/>
              </a:rPr>
              <a:t>*1024*1024/8192 </a:t>
            </a:r>
            <a:r>
              <a:rPr lang="en-US" altLang="en-US" sz="2000" dirty="0">
                <a:latin typeface="Courier New" pitchFamily="49" charset="0"/>
              </a:rPr>
              <a:t>between </a:t>
            </a:r>
            <a:r>
              <a:rPr lang="en-US" altLang="en-US" sz="2000" dirty="0" err="1">
                <a:latin typeface="Courier New" pitchFamily="49" charset="0"/>
              </a:rPr>
              <a:t>block_id</a:t>
            </a:r>
            <a:r>
              <a:rPr lang="en-US" altLang="en-US" sz="2000" dirty="0">
                <a:latin typeface="Courier New" pitchFamily="49" charset="0"/>
              </a:rPr>
              <a:t> and </a:t>
            </a:r>
            <a:r>
              <a:rPr lang="en-US" altLang="en-US" sz="2000" dirty="0" err="1">
                <a:latin typeface="Courier New" pitchFamily="49" charset="0"/>
              </a:rPr>
              <a:t>block_id+blocks</a:t>
            </a:r>
            <a:r>
              <a:rPr lang="en-US" altLang="en-US" sz="2000" dirty="0">
                <a:latin typeface="Courier New" pitchFamily="49" charset="0"/>
              </a:rPr>
              <a:t>; </a:t>
            </a:r>
          </a:p>
          <a:p>
            <a:pPr marL="533400" indent="-533400">
              <a:lnSpc>
                <a:spcPct val="90000"/>
              </a:lnSpc>
              <a:buFontTx/>
              <a:buNone/>
            </a:pPr>
            <a:endParaRPr lang="en-US" altLang="en-US" sz="2000" dirty="0">
              <a:latin typeface="Courier New" pitchFamily="49" charset="0"/>
            </a:endParaRPr>
          </a:p>
          <a:p>
            <a:pPr marL="533400" indent="-533400">
              <a:lnSpc>
                <a:spcPct val="90000"/>
              </a:lnSpc>
              <a:buFontTx/>
              <a:buNone/>
            </a:pPr>
            <a:r>
              <a:rPr lang="en-US" altLang="en-US" sz="2000" dirty="0">
                <a:latin typeface="Courier New" pitchFamily="49" charset="0"/>
              </a:rPr>
              <a:t>OWNER SEGMENT_NAME SEGMENT_TYPE </a:t>
            </a:r>
          </a:p>
          <a:p>
            <a:pPr marL="533400" indent="-533400">
              <a:lnSpc>
                <a:spcPct val="90000"/>
              </a:lnSpc>
              <a:buFontTx/>
              <a:buNone/>
            </a:pPr>
            <a:r>
              <a:rPr lang="en-US" altLang="en-US" sz="2000" dirty="0">
                <a:latin typeface="Courier New" pitchFamily="49" charset="0"/>
              </a:rPr>
              <a:t>----- ------------ ------------</a:t>
            </a:r>
          </a:p>
          <a:p>
            <a:pPr marL="533400" indent="-533400">
              <a:lnSpc>
                <a:spcPct val="90000"/>
              </a:lnSpc>
              <a:buFontTx/>
              <a:buNone/>
            </a:pPr>
            <a:r>
              <a:rPr lang="en-US" altLang="en-US" sz="2000" b="1" dirty="0">
                <a:latin typeface="Courier New" pitchFamily="49" charset="0"/>
              </a:rPr>
              <a:t>SCOTT          EMP        TABLE </a:t>
            </a:r>
            <a:endParaRPr lang="en-US" altLang="en-US" sz="2400" b="1" dirty="0">
              <a:latin typeface="Courier New" pitchFamily="49" charset="0"/>
            </a:endParaRPr>
          </a:p>
        </p:txBody>
      </p:sp>
    </p:spTree>
    <p:extLst>
      <p:ext uri="{BB962C8B-B14F-4D97-AF65-F5344CB8AC3E}">
        <p14:creationId xmlns:p14="http://schemas.microsoft.com/office/powerpoint/2010/main" val="30921689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a:t>Investigation of Fine Striping</a:t>
            </a:r>
          </a:p>
        </p:txBody>
      </p:sp>
      <p:sp>
        <p:nvSpPr>
          <p:cNvPr id="95235" name="Rectangle 3"/>
          <p:cNvSpPr>
            <a:spLocks noGrp="1" noChangeArrowheads="1"/>
          </p:cNvSpPr>
          <p:nvPr>
            <p:ph type="body" idx="1"/>
          </p:nvPr>
        </p:nvSpPr>
        <p:spPr/>
        <p:txBody>
          <a:bodyPr/>
          <a:lstStyle/>
          <a:p>
            <a:r>
              <a:rPr lang="en-US" altLang="en-US" sz="2400" dirty="0"/>
              <a:t>An application: finding the layout of fine-striped files</a:t>
            </a:r>
          </a:p>
          <a:p>
            <a:pPr lvl="1"/>
            <a:r>
              <a:rPr lang="en-US" altLang="en-US" dirty="0"/>
              <a:t>Explored using </a:t>
            </a:r>
            <a:r>
              <a:rPr lang="en-US" altLang="en-US" dirty="0" err="1"/>
              <a:t>strace</a:t>
            </a:r>
            <a:r>
              <a:rPr lang="en-US" altLang="en-US" dirty="0"/>
              <a:t> of an oracle session executing ‘alter system dump </a:t>
            </a:r>
            <a:r>
              <a:rPr lang="en-US" altLang="en-US" dirty="0" err="1"/>
              <a:t>logfile</a:t>
            </a:r>
            <a:r>
              <a:rPr lang="en-US" altLang="en-US" dirty="0"/>
              <a:t> ..’ </a:t>
            </a:r>
          </a:p>
          <a:p>
            <a:pPr lvl="1"/>
            <a:r>
              <a:rPr lang="en-US" altLang="en-US" dirty="0"/>
              <a:t>Result: round robin distribution over 8 x 1MB </a:t>
            </a:r>
            <a:r>
              <a:rPr lang="en-US" altLang="en-US" dirty="0" smtClean="0"/>
              <a:t>extents</a:t>
            </a:r>
          </a:p>
          <a:p>
            <a:pPr lvl="2"/>
            <a:r>
              <a:rPr lang="en-US" altLang="en-US" dirty="0" smtClean="0"/>
              <a:t>Note: since 11gR2 Oracle by default does not use fine striping for online logs</a:t>
            </a:r>
            <a:endParaRPr lang="en-US" altLang="en-US" dirty="0"/>
          </a:p>
          <a:p>
            <a:pPr lvl="1">
              <a:buFont typeface="Arial" charset="0"/>
              <a:buNone/>
            </a:pPr>
            <a:endParaRPr lang="en-US" altLang="en-US" dirty="0"/>
          </a:p>
          <a:p>
            <a:endParaRPr lang="en-US" altLang="en-US" dirty="0"/>
          </a:p>
        </p:txBody>
      </p:sp>
      <p:grpSp>
        <p:nvGrpSpPr>
          <p:cNvPr id="95285" name="Group 53"/>
          <p:cNvGrpSpPr>
            <a:grpSpLocks/>
          </p:cNvGrpSpPr>
          <p:nvPr/>
        </p:nvGrpSpPr>
        <p:grpSpPr bwMode="auto">
          <a:xfrm>
            <a:off x="1205851" y="3837400"/>
            <a:ext cx="7010400" cy="2651125"/>
            <a:chOff x="960" y="2496"/>
            <a:chExt cx="3779" cy="1334"/>
          </a:xfrm>
        </p:grpSpPr>
        <p:sp>
          <p:nvSpPr>
            <p:cNvPr id="95286" name="Line 54"/>
            <p:cNvSpPr>
              <a:spLocks noChangeShapeType="1"/>
            </p:cNvSpPr>
            <p:nvPr/>
          </p:nvSpPr>
          <p:spPr bwMode="auto">
            <a:xfrm flipH="1" flipV="1">
              <a:off x="2208" y="3552"/>
              <a:ext cx="336" cy="0"/>
            </a:xfrm>
            <a:prstGeom prst="line">
              <a:avLst/>
            </a:prstGeom>
            <a:noFill/>
            <a:ln w="38100">
              <a:solidFill>
                <a:srgbClr val="FF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95287" name="Rectangle 55"/>
            <p:cNvSpPr>
              <a:spLocks noChangeArrowheads="1"/>
            </p:cNvSpPr>
            <p:nvPr/>
          </p:nvSpPr>
          <p:spPr bwMode="auto">
            <a:xfrm>
              <a:off x="1344" y="3648"/>
              <a:ext cx="3024" cy="182"/>
            </a:xfrm>
            <a:prstGeom prst="rect">
              <a:avLst/>
            </a:prstGeom>
            <a:noFill/>
            <a:ln>
              <a:noFill/>
            </a:ln>
            <a:extLst>
              <a:ext uri="{909E8E84-426E-40DD-AFC4-6F175D3DCCD1}">
                <a14:hiddenFill xmlns:a14="http://schemas.microsoft.com/office/drawing/2010/main">
                  <a:solidFill>
                    <a:srgbClr val="FF8D8D"/>
                  </a:solidFill>
                </a14:hiddenFill>
              </a:ext>
              <a:ext uri="{91240B29-F687-4F45-9708-019B960494DF}">
                <a14:hiddenLine xmlns:a14="http://schemas.microsoft.com/office/drawing/2010/main" w="38100">
                  <a:solidFill>
                    <a:srgbClr val="009999"/>
                  </a:solidFill>
                  <a:miter lim="800000"/>
                  <a:headEnd/>
                  <a:tailEnd/>
                </a14:hiddenLine>
              </a:ext>
            </a:extLst>
          </p:spPr>
          <p:txBody>
            <a:bodyPr lIns="56693" tIns="28346" rIns="56693" bIns="28346" anchor="ctr"/>
            <a:lstStyle/>
            <a:p>
              <a:pPr algn="ctr"/>
              <a:r>
                <a:rPr lang="en-US" altLang="en-US" sz="2000">
                  <a:latin typeface="Times New Roman" pitchFamily="18" charset="0"/>
                </a:rPr>
                <a:t>Fine striping size = 128KB (1MB/8)</a:t>
              </a:r>
            </a:p>
          </p:txBody>
        </p:sp>
        <p:grpSp>
          <p:nvGrpSpPr>
            <p:cNvPr id="95288" name="Group 56"/>
            <p:cNvGrpSpPr>
              <a:grpSpLocks/>
            </p:cNvGrpSpPr>
            <p:nvPr/>
          </p:nvGrpSpPr>
          <p:grpSpPr bwMode="auto">
            <a:xfrm>
              <a:off x="1344" y="2496"/>
              <a:ext cx="3395" cy="1016"/>
              <a:chOff x="1008" y="2304"/>
              <a:chExt cx="3395" cy="1016"/>
            </a:xfrm>
          </p:grpSpPr>
          <p:grpSp>
            <p:nvGrpSpPr>
              <p:cNvPr id="95289" name="Group 57"/>
              <p:cNvGrpSpPr>
                <a:grpSpLocks/>
              </p:cNvGrpSpPr>
              <p:nvPr/>
            </p:nvGrpSpPr>
            <p:grpSpPr bwMode="auto">
              <a:xfrm>
                <a:off x="1008" y="2304"/>
                <a:ext cx="371" cy="1016"/>
                <a:chOff x="1008" y="2304"/>
                <a:chExt cx="371" cy="1016"/>
              </a:xfrm>
            </p:grpSpPr>
            <p:pic>
              <p:nvPicPr>
                <p:cNvPr id="95290" name="Picture 58" descr="data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 y="2400"/>
                  <a:ext cx="304" cy="854"/>
                </a:xfrm>
                <a:prstGeom prst="rect">
                  <a:avLst/>
                </a:prstGeom>
                <a:noFill/>
                <a:extLst>
                  <a:ext uri="{909E8E84-426E-40DD-AFC4-6F175D3DCCD1}">
                    <a14:hiddenFill xmlns:a14="http://schemas.microsoft.com/office/drawing/2010/main">
                      <a:solidFill>
                        <a:srgbClr val="FFFFFF"/>
                      </a:solidFill>
                    </a14:hiddenFill>
                  </a:ext>
                </a:extLst>
              </p:spPr>
            </p:pic>
            <p:sp>
              <p:nvSpPr>
                <p:cNvPr id="95291" name="Text Box 59"/>
                <p:cNvSpPr txBox="1">
                  <a:spLocks noChangeArrowheads="1"/>
                </p:cNvSpPr>
                <p:nvPr/>
              </p:nvSpPr>
              <p:spPr bwMode="auto">
                <a:xfrm rot="5400000">
                  <a:off x="926" y="2866"/>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sp>
              <p:nvSpPr>
                <p:cNvPr id="95292" name="Rectangle 60"/>
                <p:cNvSpPr>
                  <a:spLocks noChangeArrowheads="1"/>
                </p:cNvSpPr>
                <p:nvPr/>
              </p:nvSpPr>
              <p:spPr bwMode="auto">
                <a:xfrm>
                  <a:off x="1008" y="3072"/>
                  <a:ext cx="336" cy="144"/>
                </a:xfrm>
                <a:prstGeom prst="rect">
                  <a:avLst/>
                </a:prstGeom>
                <a:solidFill>
                  <a:srgbClr val="9999FF">
                    <a:alpha val="50000"/>
                  </a:srgbClr>
                </a:solidFill>
                <a:ln w="9525">
                  <a:solidFill>
                    <a:srgbClr val="000000"/>
                  </a:solidFill>
                  <a:miter lim="800000"/>
                  <a:headEnd/>
                  <a:tailEnd/>
                </a:ln>
              </p:spPr>
              <p:txBody>
                <a:bodyPr anchor="ctr"/>
                <a:lstStyle/>
                <a:p>
                  <a:pPr algn="ctr"/>
                  <a:r>
                    <a:rPr lang="en-US" altLang="en-US">
                      <a:latin typeface="Times New Roman" pitchFamily="18" charset="0"/>
                    </a:rPr>
                    <a:t>A0</a:t>
                  </a:r>
                </a:p>
              </p:txBody>
            </p:sp>
            <p:sp>
              <p:nvSpPr>
                <p:cNvPr id="95293" name="Rectangle 61"/>
                <p:cNvSpPr>
                  <a:spLocks noChangeArrowheads="1"/>
                </p:cNvSpPr>
                <p:nvPr/>
              </p:nvSpPr>
              <p:spPr bwMode="auto">
                <a:xfrm>
                  <a:off x="1008" y="2736"/>
                  <a:ext cx="336" cy="144"/>
                </a:xfrm>
                <a:prstGeom prst="rect">
                  <a:avLst/>
                </a:prstGeom>
                <a:solidFill>
                  <a:srgbClr val="00FFFF">
                    <a:alpha val="50000"/>
                  </a:srgbClr>
                </a:solidFill>
                <a:ln w="9525">
                  <a:solidFill>
                    <a:srgbClr val="000000"/>
                  </a:solidFill>
                  <a:miter lim="800000"/>
                  <a:headEnd/>
                  <a:tailEnd/>
                </a:ln>
              </p:spPr>
              <p:txBody>
                <a:bodyPr anchor="ctr"/>
                <a:lstStyle/>
                <a:p>
                  <a:pPr algn="ctr"/>
                  <a:r>
                    <a:rPr lang="en-US" altLang="en-US">
                      <a:latin typeface="Times New Roman" pitchFamily="18" charset="0"/>
                    </a:rPr>
                    <a:t>B0</a:t>
                  </a:r>
                </a:p>
              </p:txBody>
            </p:sp>
            <p:sp>
              <p:nvSpPr>
                <p:cNvPr id="95294" name="Text Box 62"/>
                <p:cNvSpPr txBox="1">
                  <a:spLocks noChangeArrowheads="1"/>
                </p:cNvSpPr>
                <p:nvPr/>
              </p:nvSpPr>
              <p:spPr bwMode="auto">
                <a:xfrm rot="5400000">
                  <a:off x="926" y="2530"/>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grpSp>
          <p:grpSp>
            <p:nvGrpSpPr>
              <p:cNvPr id="95295" name="Group 63"/>
              <p:cNvGrpSpPr>
                <a:grpSpLocks/>
              </p:cNvGrpSpPr>
              <p:nvPr/>
            </p:nvGrpSpPr>
            <p:grpSpPr bwMode="auto">
              <a:xfrm>
                <a:off x="1440" y="2304"/>
                <a:ext cx="371" cy="1016"/>
                <a:chOff x="1008" y="2304"/>
                <a:chExt cx="371" cy="1016"/>
              </a:xfrm>
            </p:grpSpPr>
            <p:pic>
              <p:nvPicPr>
                <p:cNvPr id="95296" name="Picture 64" descr="data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 y="2400"/>
                  <a:ext cx="304" cy="854"/>
                </a:xfrm>
                <a:prstGeom prst="rect">
                  <a:avLst/>
                </a:prstGeom>
                <a:noFill/>
                <a:extLst>
                  <a:ext uri="{909E8E84-426E-40DD-AFC4-6F175D3DCCD1}">
                    <a14:hiddenFill xmlns:a14="http://schemas.microsoft.com/office/drawing/2010/main">
                      <a:solidFill>
                        <a:srgbClr val="FFFFFF"/>
                      </a:solidFill>
                    </a14:hiddenFill>
                  </a:ext>
                </a:extLst>
              </p:spPr>
            </p:pic>
            <p:sp>
              <p:nvSpPr>
                <p:cNvPr id="95297" name="Text Box 65"/>
                <p:cNvSpPr txBox="1">
                  <a:spLocks noChangeArrowheads="1"/>
                </p:cNvSpPr>
                <p:nvPr/>
              </p:nvSpPr>
              <p:spPr bwMode="auto">
                <a:xfrm rot="5400000">
                  <a:off x="926" y="2866"/>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sp>
              <p:nvSpPr>
                <p:cNvPr id="95298" name="Rectangle 66"/>
                <p:cNvSpPr>
                  <a:spLocks noChangeArrowheads="1"/>
                </p:cNvSpPr>
                <p:nvPr/>
              </p:nvSpPr>
              <p:spPr bwMode="auto">
                <a:xfrm>
                  <a:off x="1008" y="3072"/>
                  <a:ext cx="336" cy="144"/>
                </a:xfrm>
                <a:prstGeom prst="rect">
                  <a:avLst/>
                </a:prstGeom>
                <a:solidFill>
                  <a:srgbClr val="9999FF">
                    <a:alpha val="50000"/>
                  </a:srgbClr>
                </a:solidFill>
                <a:ln w="9525">
                  <a:solidFill>
                    <a:srgbClr val="000000"/>
                  </a:solidFill>
                  <a:miter lim="800000"/>
                  <a:headEnd/>
                  <a:tailEnd/>
                </a:ln>
              </p:spPr>
              <p:txBody>
                <a:bodyPr anchor="ctr"/>
                <a:lstStyle/>
                <a:p>
                  <a:pPr algn="ctr"/>
                  <a:r>
                    <a:rPr lang="en-US" altLang="en-US">
                      <a:latin typeface="Times New Roman" pitchFamily="18" charset="0"/>
                    </a:rPr>
                    <a:t>A1</a:t>
                  </a:r>
                </a:p>
              </p:txBody>
            </p:sp>
            <p:sp>
              <p:nvSpPr>
                <p:cNvPr id="95299" name="Rectangle 67"/>
                <p:cNvSpPr>
                  <a:spLocks noChangeArrowheads="1"/>
                </p:cNvSpPr>
                <p:nvPr/>
              </p:nvSpPr>
              <p:spPr bwMode="auto">
                <a:xfrm>
                  <a:off x="1008" y="2736"/>
                  <a:ext cx="336" cy="144"/>
                </a:xfrm>
                <a:prstGeom prst="rect">
                  <a:avLst/>
                </a:prstGeom>
                <a:solidFill>
                  <a:srgbClr val="00FFFF">
                    <a:alpha val="50000"/>
                  </a:srgbClr>
                </a:solidFill>
                <a:ln w="9525">
                  <a:solidFill>
                    <a:srgbClr val="000000"/>
                  </a:solidFill>
                  <a:miter lim="800000"/>
                  <a:headEnd/>
                  <a:tailEnd/>
                </a:ln>
              </p:spPr>
              <p:txBody>
                <a:bodyPr anchor="ctr"/>
                <a:lstStyle/>
                <a:p>
                  <a:pPr algn="ctr"/>
                  <a:r>
                    <a:rPr lang="en-US" altLang="en-US">
                      <a:latin typeface="Times New Roman" pitchFamily="18" charset="0"/>
                    </a:rPr>
                    <a:t>B1</a:t>
                  </a:r>
                </a:p>
              </p:txBody>
            </p:sp>
            <p:sp>
              <p:nvSpPr>
                <p:cNvPr id="95300" name="Text Box 68"/>
                <p:cNvSpPr txBox="1">
                  <a:spLocks noChangeArrowheads="1"/>
                </p:cNvSpPr>
                <p:nvPr/>
              </p:nvSpPr>
              <p:spPr bwMode="auto">
                <a:xfrm rot="5400000">
                  <a:off x="926" y="2530"/>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grpSp>
          <p:grpSp>
            <p:nvGrpSpPr>
              <p:cNvPr id="95301" name="Group 69"/>
              <p:cNvGrpSpPr>
                <a:grpSpLocks/>
              </p:cNvGrpSpPr>
              <p:nvPr/>
            </p:nvGrpSpPr>
            <p:grpSpPr bwMode="auto">
              <a:xfrm>
                <a:off x="1872" y="2304"/>
                <a:ext cx="371" cy="1016"/>
                <a:chOff x="1008" y="2304"/>
                <a:chExt cx="371" cy="1016"/>
              </a:xfrm>
            </p:grpSpPr>
            <p:pic>
              <p:nvPicPr>
                <p:cNvPr id="95302" name="Picture 70" descr="data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 y="2400"/>
                  <a:ext cx="304" cy="854"/>
                </a:xfrm>
                <a:prstGeom prst="rect">
                  <a:avLst/>
                </a:prstGeom>
                <a:noFill/>
                <a:extLst>
                  <a:ext uri="{909E8E84-426E-40DD-AFC4-6F175D3DCCD1}">
                    <a14:hiddenFill xmlns:a14="http://schemas.microsoft.com/office/drawing/2010/main">
                      <a:solidFill>
                        <a:srgbClr val="FFFFFF"/>
                      </a:solidFill>
                    </a14:hiddenFill>
                  </a:ext>
                </a:extLst>
              </p:spPr>
            </p:pic>
            <p:sp>
              <p:nvSpPr>
                <p:cNvPr id="95303" name="Text Box 71"/>
                <p:cNvSpPr txBox="1">
                  <a:spLocks noChangeArrowheads="1"/>
                </p:cNvSpPr>
                <p:nvPr/>
              </p:nvSpPr>
              <p:spPr bwMode="auto">
                <a:xfrm rot="5400000">
                  <a:off x="926" y="2866"/>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sp>
              <p:nvSpPr>
                <p:cNvPr id="95304" name="Rectangle 72"/>
                <p:cNvSpPr>
                  <a:spLocks noChangeArrowheads="1"/>
                </p:cNvSpPr>
                <p:nvPr/>
              </p:nvSpPr>
              <p:spPr bwMode="auto">
                <a:xfrm>
                  <a:off x="1008" y="3072"/>
                  <a:ext cx="336" cy="144"/>
                </a:xfrm>
                <a:prstGeom prst="rect">
                  <a:avLst/>
                </a:prstGeom>
                <a:solidFill>
                  <a:srgbClr val="9999FF">
                    <a:alpha val="50000"/>
                  </a:srgbClr>
                </a:solidFill>
                <a:ln w="9525">
                  <a:solidFill>
                    <a:srgbClr val="000000"/>
                  </a:solidFill>
                  <a:miter lim="800000"/>
                  <a:headEnd/>
                  <a:tailEnd/>
                </a:ln>
              </p:spPr>
              <p:txBody>
                <a:bodyPr anchor="ctr"/>
                <a:lstStyle/>
                <a:p>
                  <a:pPr algn="ctr"/>
                  <a:r>
                    <a:rPr lang="en-US" altLang="en-US">
                      <a:latin typeface="Times New Roman" pitchFamily="18" charset="0"/>
                    </a:rPr>
                    <a:t>A2</a:t>
                  </a:r>
                </a:p>
              </p:txBody>
            </p:sp>
            <p:sp>
              <p:nvSpPr>
                <p:cNvPr id="95305" name="Rectangle 73"/>
                <p:cNvSpPr>
                  <a:spLocks noChangeArrowheads="1"/>
                </p:cNvSpPr>
                <p:nvPr/>
              </p:nvSpPr>
              <p:spPr bwMode="auto">
                <a:xfrm>
                  <a:off x="1008" y="2736"/>
                  <a:ext cx="336" cy="144"/>
                </a:xfrm>
                <a:prstGeom prst="rect">
                  <a:avLst/>
                </a:prstGeom>
                <a:solidFill>
                  <a:srgbClr val="00FFFF">
                    <a:alpha val="50000"/>
                  </a:srgbClr>
                </a:solidFill>
                <a:ln w="9525">
                  <a:solidFill>
                    <a:srgbClr val="000000"/>
                  </a:solidFill>
                  <a:miter lim="800000"/>
                  <a:headEnd/>
                  <a:tailEnd/>
                </a:ln>
              </p:spPr>
              <p:txBody>
                <a:bodyPr anchor="ctr"/>
                <a:lstStyle/>
                <a:p>
                  <a:pPr algn="ctr"/>
                  <a:r>
                    <a:rPr lang="en-US" altLang="en-US">
                      <a:latin typeface="Times New Roman" pitchFamily="18" charset="0"/>
                    </a:rPr>
                    <a:t>B2</a:t>
                  </a:r>
                </a:p>
              </p:txBody>
            </p:sp>
            <p:sp>
              <p:nvSpPr>
                <p:cNvPr id="95306" name="Text Box 74"/>
                <p:cNvSpPr txBox="1">
                  <a:spLocks noChangeArrowheads="1"/>
                </p:cNvSpPr>
                <p:nvPr/>
              </p:nvSpPr>
              <p:spPr bwMode="auto">
                <a:xfrm rot="5400000">
                  <a:off x="926" y="2530"/>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grpSp>
          <p:grpSp>
            <p:nvGrpSpPr>
              <p:cNvPr id="95307" name="Group 75"/>
              <p:cNvGrpSpPr>
                <a:grpSpLocks/>
              </p:cNvGrpSpPr>
              <p:nvPr/>
            </p:nvGrpSpPr>
            <p:grpSpPr bwMode="auto">
              <a:xfrm>
                <a:off x="2304" y="2304"/>
                <a:ext cx="371" cy="1016"/>
                <a:chOff x="1008" y="2304"/>
                <a:chExt cx="371" cy="1016"/>
              </a:xfrm>
            </p:grpSpPr>
            <p:pic>
              <p:nvPicPr>
                <p:cNvPr id="95308" name="Picture 76" descr="data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 y="2400"/>
                  <a:ext cx="304" cy="854"/>
                </a:xfrm>
                <a:prstGeom prst="rect">
                  <a:avLst/>
                </a:prstGeom>
                <a:noFill/>
                <a:extLst>
                  <a:ext uri="{909E8E84-426E-40DD-AFC4-6F175D3DCCD1}">
                    <a14:hiddenFill xmlns:a14="http://schemas.microsoft.com/office/drawing/2010/main">
                      <a:solidFill>
                        <a:srgbClr val="FFFFFF"/>
                      </a:solidFill>
                    </a14:hiddenFill>
                  </a:ext>
                </a:extLst>
              </p:spPr>
            </p:pic>
            <p:sp>
              <p:nvSpPr>
                <p:cNvPr id="95309" name="Text Box 77"/>
                <p:cNvSpPr txBox="1">
                  <a:spLocks noChangeArrowheads="1"/>
                </p:cNvSpPr>
                <p:nvPr/>
              </p:nvSpPr>
              <p:spPr bwMode="auto">
                <a:xfrm rot="5400000">
                  <a:off x="926" y="2866"/>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sp>
              <p:nvSpPr>
                <p:cNvPr id="95310" name="Rectangle 78"/>
                <p:cNvSpPr>
                  <a:spLocks noChangeArrowheads="1"/>
                </p:cNvSpPr>
                <p:nvPr/>
              </p:nvSpPr>
              <p:spPr bwMode="auto">
                <a:xfrm>
                  <a:off x="1008" y="3072"/>
                  <a:ext cx="336" cy="144"/>
                </a:xfrm>
                <a:prstGeom prst="rect">
                  <a:avLst/>
                </a:prstGeom>
                <a:solidFill>
                  <a:srgbClr val="9999FF">
                    <a:alpha val="50000"/>
                  </a:srgbClr>
                </a:solidFill>
                <a:ln w="9525">
                  <a:solidFill>
                    <a:srgbClr val="000000"/>
                  </a:solidFill>
                  <a:miter lim="800000"/>
                  <a:headEnd/>
                  <a:tailEnd/>
                </a:ln>
              </p:spPr>
              <p:txBody>
                <a:bodyPr anchor="ctr"/>
                <a:lstStyle/>
                <a:p>
                  <a:pPr algn="ctr"/>
                  <a:r>
                    <a:rPr lang="en-US" altLang="en-US">
                      <a:latin typeface="Times New Roman" pitchFamily="18" charset="0"/>
                    </a:rPr>
                    <a:t>A3</a:t>
                  </a:r>
                </a:p>
              </p:txBody>
            </p:sp>
            <p:sp>
              <p:nvSpPr>
                <p:cNvPr id="95311" name="Rectangle 79"/>
                <p:cNvSpPr>
                  <a:spLocks noChangeArrowheads="1"/>
                </p:cNvSpPr>
                <p:nvPr/>
              </p:nvSpPr>
              <p:spPr bwMode="auto">
                <a:xfrm>
                  <a:off x="1008" y="2736"/>
                  <a:ext cx="336" cy="144"/>
                </a:xfrm>
                <a:prstGeom prst="rect">
                  <a:avLst/>
                </a:prstGeom>
                <a:solidFill>
                  <a:srgbClr val="00FFFF">
                    <a:alpha val="50000"/>
                  </a:srgbClr>
                </a:solidFill>
                <a:ln w="9525">
                  <a:solidFill>
                    <a:srgbClr val="000000"/>
                  </a:solidFill>
                  <a:miter lim="800000"/>
                  <a:headEnd/>
                  <a:tailEnd/>
                </a:ln>
              </p:spPr>
              <p:txBody>
                <a:bodyPr anchor="ctr"/>
                <a:lstStyle/>
                <a:p>
                  <a:pPr algn="ctr"/>
                  <a:r>
                    <a:rPr lang="en-US" altLang="en-US">
                      <a:latin typeface="Times New Roman" pitchFamily="18" charset="0"/>
                    </a:rPr>
                    <a:t>B3</a:t>
                  </a:r>
                </a:p>
              </p:txBody>
            </p:sp>
            <p:sp>
              <p:nvSpPr>
                <p:cNvPr id="95312" name="Text Box 80"/>
                <p:cNvSpPr txBox="1">
                  <a:spLocks noChangeArrowheads="1"/>
                </p:cNvSpPr>
                <p:nvPr/>
              </p:nvSpPr>
              <p:spPr bwMode="auto">
                <a:xfrm rot="5400000">
                  <a:off x="926" y="2530"/>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grpSp>
          <p:grpSp>
            <p:nvGrpSpPr>
              <p:cNvPr id="95313" name="Group 81"/>
              <p:cNvGrpSpPr>
                <a:grpSpLocks/>
              </p:cNvGrpSpPr>
              <p:nvPr/>
            </p:nvGrpSpPr>
            <p:grpSpPr bwMode="auto">
              <a:xfrm>
                <a:off x="2736" y="2304"/>
                <a:ext cx="371" cy="1016"/>
                <a:chOff x="1008" y="2304"/>
                <a:chExt cx="371" cy="1016"/>
              </a:xfrm>
            </p:grpSpPr>
            <p:pic>
              <p:nvPicPr>
                <p:cNvPr id="95314" name="Picture 82" descr="data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 y="2400"/>
                  <a:ext cx="304" cy="854"/>
                </a:xfrm>
                <a:prstGeom prst="rect">
                  <a:avLst/>
                </a:prstGeom>
                <a:noFill/>
                <a:extLst>
                  <a:ext uri="{909E8E84-426E-40DD-AFC4-6F175D3DCCD1}">
                    <a14:hiddenFill xmlns:a14="http://schemas.microsoft.com/office/drawing/2010/main">
                      <a:solidFill>
                        <a:srgbClr val="FFFFFF"/>
                      </a:solidFill>
                    </a14:hiddenFill>
                  </a:ext>
                </a:extLst>
              </p:spPr>
            </p:pic>
            <p:sp>
              <p:nvSpPr>
                <p:cNvPr id="95315" name="Text Box 83"/>
                <p:cNvSpPr txBox="1">
                  <a:spLocks noChangeArrowheads="1"/>
                </p:cNvSpPr>
                <p:nvPr/>
              </p:nvSpPr>
              <p:spPr bwMode="auto">
                <a:xfrm rot="5400000">
                  <a:off x="926" y="2866"/>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sp>
              <p:nvSpPr>
                <p:cNvPr id="95316" name="Rectangle 84"/>
                <p:cNvSpPr>
                  <a:spLocks noChangeArrowheads="1"/>
                </p:cNvSpPr>
                <p:nvPr/>
              </p:nvSpPr>
              <p:spPr bwMode="auto">
                <a:xfrm>
                  <a:off x="1008" y="3072"/>
                  <a:ext cx="336" cy="144"/>
                </a:xfrm>
                <a:prstGeom prst="rect">
                  <a:avLst/>
                </a:prstGeom>
                <a:solidFill>
                  <a:srgbClr val="9999FF">
                    <a:alpha val="50000"/>
                  </a:srgbClr>
                </a:solidFill>
                <a:ln w="9525">
                  <a:solidFill>
                    <a:srgbClr val="000000"/>
                  </a:solidFill>
                  <a:miter lim="800000"/>
                  <a:headEnd/>
                  <a:tailEnd/>
                </a:ln>
              </p:spPr>
              <p:txBody>
                <a:bodyPr anchor="ctr"/>
                <a:lstStyle/>
                <a:p>
                  <a:pPr algn="ctr"/>
                  <a:r>
                    <a:rPr lang="en-US" altLang="en-US">
                      <a:latin typeface="Times New Roman" pitchFamily="18" charset="0"/>
                    </a:rPr>
                    <a:t>A4</a:t>
                  </a:r>
                </a:p>
              </p:txBody>
            </p:sp>
            <p:sp>
              <p:nvSpPr>
                <p:cNvPr id="95317" name="Rectangle 85"/>
                <p:cNvSpPr>
                  <a:spLocks noChangeArrowheads="1"/>
                </p:cNvSpPr>
                <p:nvPr/>
              </p:nvSpPr>
              <p:spPr bwMode="auto">
                <a:xfrm>
                  <a:off x="1008" y="2736"/>
                  <a:ext cx="336" cy="144"/>
                </a:xfrm>
                <a:prstGeom prst="rect">
                  <a:avLst/>
                </a:prstGeom>
                <a:solidFill>
                  <a:srgbClr val="00FFFF">
                    <a:alpha val="50000"/>
                  </a:srgbClr>
                </a:solidFill>
                <a:ln w="9525">
                  <a:solidFill>
                    <a:srgbClr val="000000"/>
                  </a:solidFill>
                  <a:miter lim="800000"/>
                  <a:headEnd/>
                  <a:tailEnd/>
                </a:ln>
              </p:spPr>
              <p:txBody>
                <a:bodyPr anchor="ctr"/>
                <a:lstStyle/>
                <a:p>
                  <a:pPr algn="ctr"/>
                  <a:r>
                    <a:rPr lang="en-US" altLang="en-US">
                      <a:latin typeface="Times New Roman" pitchFamily="18" charset="0"/>
                    </a:rPr>
                    <a:t>B4</a:t>
                  </a:r>
                </a:p>
              </p:txBody>
            </p:sp>
            <p:sp>
              <p:nvSpPr>
                <p:cNvPr id="95318" name="Text Box 86"/>
                <p:cNvSpPr txBox="1">
                  <a:spLocks noChangeArrowheads="1"/>
                </p:cNvSpPr>
                <p:nvPr/>
              </p:nvSpPr>
              <p:spPr bwMode="auto">
                <a:xfrm rot="5400000">
                  <a:off x="926" y="2530"/>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grpSp>
          <p:grpSp>
            <p:nvGrpSpPr>
              <p:cNvPr id="95319" name="Group 87"/>
              <p:cNvGrpSpPr>
                <a:grpSpLocks/>
              </p:cNvGrpSpPr>
              <p:nvPr/>
            </p:nvGrpSpPr>
            <p:grpSpPr bwMode="auto">
              <a:xfrm>
                <a:off x="3168" y="2304"/>
                <a:ext cx="371" cy="1016"/>
                <a:chOff x="1008" y="2304"/>
                <a:chExt cx="371" cy="1016"/>
              </a:xfrm>
            </p:grpSpPr>
            <p:pic>
              <p:nvPicPr>
                <p:cNvPr id="95320" name="Picture 88" descr="data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 y="2400"/>
                  <a:ext cx="304" cy="854"/>
                </a:xfrm>
                <a:prstGeom prst="rect">
                  <a:avLst/>
                </a:prstGeom>
                <a:noFill/>
                <a:extLst>
                  <a:ext uri="{909E8E84-426E-40DD-AFC4-6F175D3DCCD1}">
                    <a14:hiddenFill xmlns:a14="http://schemas.microsoft.com/office/drawing/2010/main">
                      <a:solidFill>
                        <a:srgbClr val="FFFFFF"/>
                      </a:solidFill>
                    </a14:hiddenFill>
                  </a:ext>
                </a:extLst>
              </p:spPr>
            </p:pic>
            <p:sp>
              <p:nvSpPr>
                <p:cNvPr id="95321" name="Text Box 89"/>
                <p:cNvSpPr txBox="1">
                  <a:spLocks noChangeArrowheads="1"/>
                </p:cNvSpPr>
                <p:nvPr/>
              </p:nvSpPr>
              <p:spPr bwMode="auto">
                <a:xfrm rot="5400000">
                  <a:off x="926" y="2866"/>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sp>
              <p:nvSpPr>
                <p:cNvPr id="95322" name="Rectangle 90"/>
                <p:cNvSpPr>
                  <a:spLocks noChangeArrowheads="1"/>
                </p:cNvSpPr>
                <p:nvPr/>
              </p:nvSpPr>
              <p:spPr bwMode="auto">
                <a:xfrm>
                  <a:off x="1008" y="3072"/>
                  <a:ext cx="336" cy="144"/>
                </a:xfrm>
                <a:prstGeom prst="rect">
                  <a:avLst/>
                </a:prstGeom>
                <a:solidFill>
                  <a:srgbClr val="9999FF">
                    <a:alpha val="50000"/>
                  </a:srgbClr>
                </a:solidFill>
                <a:ln w="9525">
                  <a:solidFill>
                    <a:srgbClr val="000000"/>
                  </a:solidFill>
                  <a:miter lim="800000"/>
                  <a:headEnd/>
                  <a:tailEnd/>
                </a:ln>
              </p:spPr>
              <p:txBody>
                <a:bodyPr anchor="ctr"/>
                <a:lstStyle/>
                <a:p>
                  <a:pPr algn="ctr"/>
                  <a:r>
                    <a:rPr lang="en-US" altLang="en-US">
                      <a:latin typeface="Times New Roman" pitchFamily="18" charset="0"/>
                    </a:rPr>
                    <a:t>A5</a:t>
                  </a:r>
                </a:p>
              </p:txBody>
            </p:sp>
            <p:sp>
              <p:nvSpPr>
                <p:cNvPr id="95323" name="Rectangle 91"/>
                <p:cNvSpPr>
                  <a:spLocks noChangeArrowheads="1"/>
                </p:cNvSpPr>
                <p:nvPr/>
              </p:nvSpPr>
              <p:spPr bwMode="auto">
                <a:xfrm>
                  <a:off x="1008" y="2736"/>
                  <a:ext cx="336" cy="144"/>
                </a:xfrm>
                <a:prstGeom prst="rect">
                  <a:avLst/>
                </a:prstGeom>
                <a:solidFill>
                  <a:srgbClr val="00FFFF">
                    <a:alpha val="50000"/>
                  </a:srgbClr>
                </a:solidFill>
                <a:ln w="9525">
                  <a:solidFill>
                    <a:srgbClr val="000000"/>
                  </a:solidFill>
                  <a:miter lim="800000"/>
                  <a:headEnd/>
                  <a:tailEnd/>
                </a:ln>
              </p:spPr>
              <p:txBody>
                <a:bodyPr anchor="ctr"/>
                <a:lstStyle/>
                <a:p>
                  <a:pPr algn="ctr"/>
                  <a:r>
                    <a:rPr lang="en-US" altLang="en-US">
                      <a:latin typeface="Times New Roman" pitchFamily="18" charset="0"/>
                    </a:rPr>
                    <a:t>B5</a:t>
                  </a:r>
                </a:p>
              </p:txBody>
            </p:sp>
            <p:sp>
              <p:nvSpPr>
                <p:cNvPr id="95324" name="Text Box 92"/>
                <p:cNvSpPr txBox="1">
                  <a:spLocks noChangeArrowheads="1"/>
                </p:cNvSpPr>
                <p:nvPr/>
              </p:nvSpPr>
              <p:spPr bwMode="auto">
                <a:xfrm rot="5400000">
                  <a:off x="926" y="2530"/>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grpSp>
          <p:grpSp>
            <p:nvGrpSpPr>
              <p:cNvPr id="95325" name="Group 93"/>
              <p:cNvGrpSpPr>
                <a:grpSpLocks/>
              </p:cNvGrpSpPr>
              <p:nvPr/>
            </p:nvGrpSpPr>
            <p:grpSpPr bwMode="auto">
              <a:xfrm>
                <a:off x="3600" y="2304"/>
                <a:ext cx="371" cy="1016"/>
                <a:chOff x="1008" y="2304"/>
                <a:chExt cx="371" cy="1016"/>
              </a:xfrm>
            </p:grpSpPr>
            <p:pic>
              <p:nvPicPr>
                <p:cNvPr id="95326" name="Picture 94" descr="data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 y="2400"/>
                  <a:ext cx="304" cy="854"/>
                </a:xfrm>
                <a:prstGeom prst="rect">
                  <a:avLst/>
                </a:prstGeom>
                <a:noFill/>
                <a:extLst>
                  <a:ext uri="{909E8E84-426E-40DD-AFC4-6F175D3DCCD1}">
                    <a14:hiddenFill xmlns:a14="http://schemas.microsoft.com/office/drawing/2010/main">
                      <a:solidFill>
                        <a:srgbClr val="FFFFFF"/>
                      </a:solidFill>
                    </a14:hiddenFill>
                  </a:ext>
                </a:extLst>
              </p:spPr>
            </p:pic>
            <p:sp>
              <p:nvSpPr>
                <p:cNvPr id="95327" name="Text Box 95"/>
                <p:cNvSpPr txBox="1">
                  <a:spLocks noChangeArrowheads="1"/>
                </p:cNvSpPr>
                <p:nvPr/>
              </p:nvSpPr>
              <p:spPr bwMode="auto">
                <a:xfrm rot="5400000">
                  <a:off x="926" y="2866"/>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sp>
              <p:nvSpPr>
                <p:cNvPr id="95328" name="Rectangle 96"/>
                <p:cNvSpPr>
                  <a:spLocks noChangeArrowheads="1"/>
                </p:cNvSpPr>
                <p:nvPr/>
              </p:nvSpPr>
              <p:spPr bwMode="auto">
                <a:xfrm>
                  <a:off x="1008" y="3072"/>
                  <a:ext cx="336" cy="144"/>
                </a:xfrm>
                <a:prstGeom prst="rect">
                  <a:avLst/>
                </a:prstGeom>
                <a:solidFill>
                  <a:srgbClr val="9999FF">
                    <a:alpha val="50000"/>
                  </a:srgbClr>
                </a:solidFill>
                <a:ln w="9525">
                  <a:solidFill>
                    <a:srgbClr val="000000"/>
                  </a:solidFill>
                  <a:miter lim="800000"/>
                  <a:headEnd/>
                  <a:tailEnd/>
                </a:ln>
              </p:spPr>
              <p:txBody>
                <a:bodyPr anchor="ctr"/>
                <a:lstStyle/>
                <a:p>
                  <a:pPr algn="ctr"/>
                  <a:r>
                    <a:rPr lang="en-US" altLang="en-US">
                      <a:latin typeface="Times New Roman" pitchFamily="18" charset="0"/>
                    </a:rPr>
                    <a:t>A6</a:t>
                  </a:r>
                </a:p>
              </p:txBody>
            </p:sp>
            <p:sp>
              <p:nvSpPr>
                <p:cNvPr id="95329" name="Rectangle 97"/>
                <p:cNvSpPr>
                  <a:spLocks noChangeArrowheads="1"/>
                </p:cNvSpPr>
                <p:nvPr/>
              </p:nvSpPr>
              <p:spPr bwMode="auto">
                <a:xfrm>
                  <a:off x="1008" y="2736"/>
                  <a:ext cx="336" cy="144"/>
                </a:xfrm>
                <a:prstGeom prst="rect">
                  <a:avLst/>
                </a:prstGeom>
                <a:solidFill>
                  <a:srgbClr val="00FFFF">
                    <a:alpha val="50000"/>
                  </a:srgbClr>
                </a:solidFill>
                <a:ln w="9525">
                  <a:solidFill>
                    <a:srgbClr val="000000"/>
                  </a:solidFill>
                  <a:miter lim="800000"/>
                  <a:headEnd/>
                  <a:tailEnd/>
                </a:ln>
              </p:spPr>
              <p:txBody>
                <a:bodyPr anchor="ctr"/>
                <a:lstStyle/>
                <a:p>
                  <a:pPr algn="ctr"/>
                  <a:r>
                    <a:rPr lang="en-US" altLang="en-US">
                      <a:latin typeface="Times New Roman" pitchFamily="18" charset="0"/>
                    </a:rPr>
                    <a:t>B6</a:t>
                  </a:r>
                </a:p>
              </p:txBody>
            </p:sp>
            <p:sp>
              <p:nvSpPr>
                <p:cNvPr id="95330" name="Text Box 98"/>
                <p:cNvSpPr txBox="1">
                  <a:spLocks noChangeArrowheads="1"/>
                </p:cNvSpPr>
                <p:nvPr/>
              </p:nvSpPr>
              <p:spPr bwMode="auto">
                <a:xfrm rot="5400000">
                  <a:off x="926" y="2530"/>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grpSp>
          <p:grpSp>
            <p:nvGrpSpPr>
              <p:cNvPr id="95331" name="Group 99"/>
              <p:cNvGrpSpPr>
                <a:grpSpLocks/>
              </p:cNvGrpSpPr>
              <p:nvPr/>
            </p:nvGrpSpPr>
            <p:grpSpPr bwMode="auto">
              <a:xfrm>
                <a:off x="4032" y="2304"/>
                <a:ext cx="371" cy="1016"/>
                <a:chOff x="1008" y="2304"/>
                <a:chExt cx="371" cy="1016"/>
              </a:xfrm>
            </p:grpSpPr>
            <p:pic>
              <p:nvPicPr>
                <p:cNvPr id="95332" name="Picture 100" descr="data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 y="2400"/>
                  <a:ext cx="304" cy="854"/>
                </a:xfrm>
                <a:prstGeom prst="rect">
                  <a:avLst/>
                </a:prstGeom>
                <a:noFill/>
                <a:extLst>
                  <a:ext uri="{909E8E84-426E-40DD-AFC4-6F175D3DCCD1}">
                    <a14:hiddenFill xmlns:a14="http://schemas.microsoft.com/office/drawing/2010/main">
                      <a:solidFill>
                        <a:srgbClr val="FFFFFF"/>
                      </a:solidFill>
                    </a14:hiddenFill>
                  </a:ext>
                </a:extLst>
              </p:spPr>
            </p:pic>
            <p:sp>
              <p:nvSpPr>
                <p:cNvPr id="95333" name="Text Box 101"/>
                <p:cNvSpPr txBox="1">
                  <a:spLocks noChangeArrowheads="1"/>
                </p:cNvSpPr>
                <p:nvPr/>
              </p:nvSpPr>
              <p:spPr bwMode="auto">
                <a:xfrm rot="5400000">
                  <a:off x="926" y="2866"/>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a:solidFill>
                        <a:srgbClr val="FF0000"/>
                      </a:solidFill>
                      <a:latin typeface="Times" pitchFamily="18" charset="0"/>
                    </a:rPr>
                    <a:t>…</a:t>
                  </a:r>
                </a:p>
                <a:p>
                  <a:pPr algn="ctr"/>
                  <a:r>
                    <a:rPr lang="en-US" altLang="en-US" sz="1400" b="1">
                      <a:solidFill>
                        <a:srgbClr val="FF0000"/>
                      </a:solidFill>
                      <a:latin typeface="Times" pitchFamily="18" charset="0"/>
                    </a:rPr>
                    <a:t>…</a:t>
                  </a:r>
                  <a:endParaRPr lang="en-US" altLang="en-US" sz="2800">
                    <a:solidFill>
                      <a:srgbClr val="FF0000"/>
                    </a:solidFill>
                    <a:latin typeface="Times New Roman" pitchFamily="18" charset="0"/>
                  </a:endParaRPr>
                </a:p>
              </p:txBody>
            </p:sp>
            <p:sp>
              <p:nvSpPr>
                <p:cNvPr id="95334" name="Rectangle 102"/>
                <p:cNvSpPr>
                  <a:spLocks noChangeArrowheads="1"/>
                </p:cNvSpPr>
                <p:nvPr/>
              </p:nvSpPr>
              <p:spPr bwMode="auto">
                <a:xfrm>
                  <a:off x="1008" y="3072"/>
                  <a:ext cx="336" cy="144"/>
                </a:xfrm>
                <a:prstGeom prst="rect">
                  <a:avLst/>
                </a:prstGeom>
                <a:solidFill>
                  <a:srgbClr val="9999FF">
                    <a:alpha val="50000"/>
                  </a:srgbClr>
                </a:solidFill>
                <a:ln w="9525">
                  <a:solidFill>
                    <a:srgbClr val="000000"/>
                  </a:solidFill>
                  <a:miter lim="800000"/>
                  <a:headEnd/>
                  <a:tailEnd/>
                </a:ln>
              </p:spPr>
              <p:txBody>
                <a:bodyPr anchor="ctr"/>
                <a:lstStyle/>
                <a:p>
                  <a:pPr algn="ctr"/>
                  <a:r>
                    <a:rPr lang="en-US" altLang="en-US">
                      <a:latin typeface="Times New Roman" pitchFamily="18" charset="0"/>
                    </a:rPr>
                    <a:t>A7</a:t>
                  </a:r>
                </a:p>
              </p:txBody>
            </p:sp>
            <p:sp>
              <p:nvSpPr>
                <p:cNvPr id="95335" name="Rectangle 103"/>
                <p:cNvSpPr>
                  <a:spLocks noChangeArrowheads="1"/>
                </p:cNvSpPr>
                <p:nvPr/>
              </p:nvSpPr>
              <p:spPr bwMode="auto">
                <a:xfrm>
                  <a:off x="1008" y="2736"/>
                  <a:ext cx="336" cy="144"/>
                </a:xfrm>
                <a:prstGeom prst="rect">
                  <a:avLst/>
                </a:prstGeom>
                <a:solidFill>
                  <a:srgbClr val="00FFFF">
                    <a:alpha val="50000"/>
                  </a:srgbClr>
                </a:solidFill>
                <a:ln w="9525">
                  <a:solidFill>
                    <a:srgbClr val="000000"/>
                  </a:solidFill>
                  <a:miter lim="800000"/>
                  <a:headEnd/>
                  <a:tailEnd/>
                </a:ln>
              </p:spPr>
              <p:txBody>
                <a:bodyPr anchor="ctr"/>
                <a:lstStyle/>
                <a:p>
                  <a:pPr algn="ctr"/>
                  <a:r>
                    <a:rPr lang="en-US" altLang="en-US">
                      <a:latin typeface="Times New Roman" pitchFamily="18" charset="0"/>
                    </a:rPr>
                    <a:t>B7</a:t>
                  </a:r>
                </a:p>
              </p:txBody>
            </p:sp>
            <p:sp>
              <p:nvSpPr>
                <p:cNvPr id="95336" name="Text Box 104"/>
                <p:cNvSpPr txBox="1">
                  <a:spLocks noChangeArrowheads="1"/>
                </p:cNvSpPr>
                <p:nvPr/>
              </p:nvSpPr>
              <p:spPr bwMode="auto">
                <a:xfrm rot="5400000">
                  <a:off x="926" y="2530"/>
                  <a:ext cx="680" cy="2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6693" tIns="28346" rIns="56693" bIns="28346"/>
                <a:lstStyle/>
                <a:p>
                  <a:pPr algn="ctr"/>
                  <a:r>
                    <a:rPr lang="en-US" altLang="en-US" sz="1400" b="1" dirty="0">
                      <a:solidFill>
                        <a:srgbClr val="FF0000"/>
                      </a:solidFill>
                      <a:latin typeface="Times" pitchFamily="18" charset="0"/>
                    </a:rPr>
                    <a:t>…</a:t>
                  </a:r>
                </a:p>
                <a:p>
                  <a:pPr algn="ctr"/>
                  <a:r>
                    <a:rPr lang="en-US" altLang="en-US" sz="1400" b="1" dirty="0">
                      <a:solidFill>
                        <a:srgbClr val="FF0000"/>
                      </a:solidFill>
                      <a:latin typeface="Times" pitchFamily="18" charset="0"/>
                    </a:rPr>
                    <a:t>…</a:t>
                  </a:r>
                  <a:endParaRPr lang="en-US" altLang="en-US" sz="2800" dirty="0">
                    <a:solidFill>
                      <a:srgbClr val="FF0000"/>
                    </a:solidFill>
                    <a:latin typeface="Times New Roman" pitchFamily="18" charset="0"/>
                  </a:endParaRPr>
                </a:p>
              </p:txBody>
            </p:sp>
          </p:grpSp>
        </p:grpSp>
        <p:sp>
          <p:nvSpPr>
            <p:cNvPr id="95337" name="Line 105"/>
            <p:cNvSpPr>
              <a:spLocks noChangeShapeType="1"/>
            </p:cNvSpPr>
            <p:nvPr/>
          </p:nvSpPr>
          <p:spPr bwMode="auto">
            <a:xfrm flipH="1">
              <a:off x="1248" y="2736"/>
              <a:ext cx="0" cy="672"/>
            </a:xfrm>
            <a:prstGeom prst="line">
              <a:avLst/>
            </a:prstGeom>
            <a:noFill/>
            <a:ln w="38100">
              <a:solidFill>
                <a:srgbClr val="FF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777777"/>
                    </a:outerShdw>
                  </a:effectLst>
                </a14:hiddenEffects>
              </a:ext>
            </a:extLst>
          </p:spPr>
          <p:txBody>
            <a:bodyPr/>
            <a:lstStyle/>
            <a:p>
              <a:endParaRPr lang="en-GB"/>
            </a:p>
          </p:txBody>
        </p:sp>
        <p:sp>
          <p:nvSpPr>
            <p:cNvPr id="95338" name="Rectangle 106"/>
            <p:cNvSpPr>
              <a:spLocks noChangeArrowheads="1"/>
            </p:cNvSpPr>
            <p:nvPr/>
          </p:nvSpPr>
          <p:spPr bwMode="auto">
            <a:xfrm rot="16200000">
              <a:off x="643" y="3005"/>
              <a:ext cx="816" cy="182"/>
            </a:xfrm>
            <a:prstGeom prst="rect">
              <a:avLst/>
            </a:prstGeom>
            <a:noFill/>
            <a:ln>
              <a:noFill/>
            </a:ln>
            <a:extLst>
              <a:ext uri="{909E8E84-426E-40DD-AFC4-6F175D3DCCD1}">
                <a14:hiddenFill xmlns:a14="http://schemas.microsoft.com/office/drawing/2010/main">
                  <a:solidFill>
                    <a:srgbClr val="FF8D8D"/>
                  </a:solidFill>
                </a14:hiddenFill>
              </a:ext>
              <a:ext uri="{91240B29-F687-4F45-9708-019B960494DF}">
                <a14:hiddenLine xmlns:a14="http://schemas.microsoft.com/office/drawing/2010/main" w="38100">
                  <a:solidFill>
                    <a:srgbClr val="009999"/>
                  </a:solidFill>
                  <a:miter lim="800000"/>
                  <a:headEnd/>
                  <a:tailEnd/>
                </a14:hiddenLine>
              </a:ext>
            </a:extLst>
          </p:spPr>
          <p:txBody>
            <a:bodyPr lIns="56693" tIns="28346" rIns="56693" bIns="28346" anchor="ctr"/>
            <a:lstStyle/>
            <a:p>
              <a:pPr algn="ctr"/>
              <a:r>
                <a:rPr lang="en-US" altLang="en-US" sz="2000">
                  <a:latin typeface="Times New Roman" pitchFamily="18" charset="0"/>
                </a:rPr>
                <a:t>AU = 1MB</a:t>
              </a:r>
            </a:p>
          </p:txBody>
        </p:sp>
      </p:grpSp>
    </p:spTree>
    <p:extLst>
      <p:ext uri="{BB962C8B-B14F-4D97-AF65-F5344CB8AC3E}">
        <p14:creationId xmlns:p14="http://schemas.microsoft.com/office/powerpoint/2010/main" val="29427450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a:t>Metadata Files </a:t>
            </a:r>
          </a:p>
        </p:txBody>
      </p:sp>
      <p:sp>
        <p:nvSpPr>
          <p:cNvPr id="88067" name="Rectangle 3"/>
          <p:cNvSpPr>
            <a:spLocks noGrp="1" noChangeArrowheads="1"/>
          </p:cNvSpPr>
          <p:nvPr>
            <p:ph type="body" idx="1"/>
          </p:nvPr>
        </p:nvSpPr>
        <p:spPr/>
        <p:txBody>
          <a:bodyPr>
            <a:normAutofit fontScale="92500" lnSpcReduction="10000"/>
          </a:bodyPr>
          <a:lstStyle/>
          <a:p>
            <a:pPr>
              <a:lnSpc>
                <a:spcPct val="80000"/>
              </a:lnSpc>
            </a:pPr>
            <a:r>
              <a:rPr lang="en-US" altLang="en-US" dirty="0"/>
              <a:t>ASM </a:t>
            </a:r>
            <a:r>
              <a:rPr lang="en-US" altLang="en-US" dirty="0" err="1"/>
              <a:t>diskgroups</a:t>
            </a:r>
            <a:r>
              <a:rPr lang="en-US" altLang="en-US" dirty="0"/>
              <a:t> contain ‘hidden files’</a:t>
            </a:r>
            <a:r>
              <a:rPr lang="en-US" altLang="en-US" sz="2400" dirty="0"/>
              <a:t> </a:t>
            </a:r>
          </a:p>
          <a:p>
            <a:pPr lvl="1">
              <a:lnSpc>
                <a:spcPct val="80000"/>
              </a:lnSpc>
            </a:pPr>
            <a:r>
              <a:rPr lang="en-US" altLang="en-US" sz="2200" dirty="0" smtClean="0"/>
              <a:t>Most of them not </a:t>
            </a:r>
            <a:r>
              <a:rPr lang="en-US" altLang="en-US" sz="2200" dirty="0"/>
              <a:t>listed in V$ASM_FILE </a:t>
            </a:r>
          </a:p>
          <a:p>
            <a:pPr lvl="1">
              <a:lnSpc>
                <a:spcPct val="80000"/>
              </a:lnSpc>
            </a:pPr>
            <a:r>
              <a:rPr lang="en-US" altLang="en-US" sz="2200" dirty="0"/>
              <a:t>Details are available in </a:t>
            </a:r>
            <a:r>
              <a:rPr lang="en-US" altLang="en-US" sz="2200" b="1" dirty="0">
                <a:solidFill>
                  <a:srgbClr val="CC3300"/>
                </a:solidFill>
              </a:rPr>
              <a:t>X$KFFIL</a:t>
            </a:r>
            <a:r>
              <a:rPr lang="en-US" altLang="en-US" sz="2200" dirty="0"/>
              <a:t> </a:t>
            </a:r>
          </a:p>
          <a:p>
            <a:pPr lvl="1">
              <a:lnSpc>
                <a:spcPct val="80000"/>
              </a:lnSpc>
            </a:pPr>
            <a:r>
              <a:rPr lang="en-US" altLang="en-US" sz="2200" dirty="0" smtClean="0"/>
              <a:t>Example </a:t>
            </a:r>
            <a:r>
              <a:rPr lang="en-US" altLang="en-US" sz="2200" dirty="0"/>
              <a:t>(</a:t>
            </a:r>
            <a:r>
              <a:rPr lang="en-US" altLang="en-US" sz="2200" dirty="0" smtClean="0"/>
              <a:t>12c):</a:t>
            </a:r>
            <a:endParaRPr lang="en-US" altLang="en-US" sz="2200" dirty="0"/>
          </a:p>
          <a:p>
            <a:pPr lvl="1">
              <a:lnSpc>
                <a:spcPct val="80000"/>
              </a:lnSpc>
            </a:pPr>
            <a:endParaRPr lang="en-US" altLang="en-US" sz="2200" dirty="0"/>
          </a:p>
          <a:p>
            <a:pPr>
              <a:lnSpc>
                <a:spcPct val="80000"/>
              </a:lnSpc>
              <a:buFontTx/>
              <a:buNone/>
            </a:pPr>
            <a:r>
              <a:rPr lang="en-GB" altLang="en-US" sz="1600" b="1" dirty="0">
                <a:latin typeface="Courier New" pitchFamily="49" charset="0"/>
              </a:rPr>
              <a:t>GROUP#          FILE# </a:t>
            </a:r>
            <a:r>
              <a:rPr lang="en-GB" altLang="en-US" sz="1600" b="1" dirty="0" smtClean="0">
                <a:latin typeface="Courier New" pitchFamily="49" charset="0"/>
              </a:rPr>
              <a:t>	      FILESIZE_AFTER_MIRR  RAW_FILE_SIZE</a:t>
            </a:r>
            <a:endParaRPr lang="en-GB" altLang="en-US" sz="1600" b="1" dirty="0">
              <a:latin typeface="Courier New" pitchFamily="49" charset="0"/>
            </a:endParaRPr>
          </a:p>
          <a:p>
            <a:pPr>
              <a:lnSpc>
                <a:spcPct val="80000"/>
              </a:lnSpc>
              <a:buFontTx/>
              <a:buNone/>
            </a:pPr>
            <a:r>
              <a:rPr lang="en-GB" altLang="en-US" sz="1600" b="1" dirty="0">
                <a:latin typeface="Courier New" pitchFamily="49" charset="0"/>
              </a:rPr>
              <a:t>-------------- -------------- ------------------- --------------</a:t>
            </a:r>
          </a:p>
          <a:p>
            <a:pPr>
              <a:lnSpc>
                <a:spcPct val="80000"/>
              </a:lnSpc>
              <a:buFontTx/>
              <a:buNone/>
            </a:pPr>
            <a:r>
              <a:rPr lang="en-GB" altLang="en-US" sz="1600" b="1" dirty="0">
                <a:latin typeface="Courier New" pitchFamily="49" charset="0"/>
              </a:rPr>
              <a:t>             1              1             2097152        6291456</a:t>
            </a:r>
          </a:p>
          <a:p>
            <a:pPr>
              <a:lnSpc>
                <a:spcPct val="80000"/>
              </a:lnSpc>
              <a:buFontTx/>
              <a:buNone/>
            </a:pPr>
            <a:r>
              <a:rPr lang="en-GB" altLang="en-US" sz="1600" b="1" dirty="0">
                <a:latin typeface="Courier New" pitchFamily="49" charset="0"/>
              </a:rPr>
              <a:t>             1              2             1048576        3145728</a:t>
            </a:r>
          </a:p>
          <a:p>
            <a:pPr>
              <a:lnSpc>
                <a:spcPct val="80000"/>
              </a:lnSpc>
              <a:buFontTx/>
              <a:buNone/>
            </a:pPr>
            <a:r>
              <a:rPr lang="en-GB" altLang="en-US" sz="1600" b="1" dirty="0">
                <a:latin typeface="Courier New" pitchFamily="49" charset="0"/>
              </a:rPr>
              <a:t>             1              3            88080384      267386880</a:t>
            </a:r>
          </a:p>
          <a:p>
            <a:pPr>
              <a:lnSpc>
                <a:spcPct val="80000"/>
              </a:lnSpc>
              <a:buFontTx/>
              <a:buNone/>
            </a:pPr>
            <a:r>
              <a:rPr lang="en-GB" altLang="en-US" sz="1600" b="1" dirty="0">
                <a:latin typeface="Courier New" pitchFamily="49" charset="0"/>
              </a:rPr>
              <a:t>             1              4             8331264       25165824</a:t>
            </a:r>
          </a:p>
          <a:p>
            <a:pPr>
              <a:lnSpc>
                <a:spcPct val="80000"/>
              </a:lnSpc>
              <a:buFontTx/>
              <a:buNone/>
            </a:pPr>
            <a:r>
              <a:rPr lang="en-GB" altLang="en-US" sz="1600" b="1" dirty="0">
                <a:latin typeface="Courier New" pitchFamily="49" charset="0"/>
              </a:rPr>
              <a:t>             1              5             1048576        3145728</a:t>
            </a:r>
          </a:p>
          <a:p>
            <a:pPr>
              <a:lnSpc>
                <a:spcPct val="80000"/>
              </a:lnSpc>
              <a:buFontTx/>
              <a:buNone/>
            </a:pPr>
            <a:r>
              <a:rPr lang="en-GB" altLang="en-US" sz="1600" b="1" dirty="0">
                <a:latin typeface="Courier New" pitchFamily="49" charset="0"/>
              </a:rPr>
              <a:t>             1              6             1048576        3145728</a:t>
            </a:r>
          </a:p>
          <a:p>
            <a:pPr>
              <a:lnSpc>
                <a:spcPct val="80000"/>
              </a:lnSpc>
              <a:buFontTx/>
              <a:buNone/>
            </a:pPr>
            <a:r>
              <a:rPr lang="en-GB" altLang="en-US" sz="1600" b="1" dirty="0">
                <a:latin typeface="Courier New" pitchFamily="49" charset="0"/>
              </a:rPr>
              <a:t>             1              7             1048576        3145728</a:t>
            </a:r>
          </a:p>
          <a:p>
            <a:pPr>
              <a:lnSpc>
                <a:spcPct val="80000"/>
              </a:lnSpc>
              <a:buFontTx/>
              <a:buNone/>
            </a:pPr>
            <a:r>
              <a:rPr lang="en-GB" altLang="en-US" sz="1600" b="1" dirty="0">
                <a:latin typeface="Courier New" pitchFamily="49" charset="0"/>
              </a:rPr>
              <a:t>             1              8             1048576        3145728</a:t>
            </a:r>
          </a:p>
          <a:p>
            <a:pPr>
              <a:lnSpc>
                <a:spcPct val="80000"/>
              </a:lnSpc>
              <a:buFontTx/>
              <a:buNone/>
            </a:pPr>
            <a:r>
              <a:rPr lang="en-GB" altLang="en-US" sz="1600" b="1" dirty="0">
                <a:latin typeface="Courier New" pitchFamily="49" charset="0"/>
              </a:rPr>
              <a:t>             1              9             1048576        3145728</a:t>
            </a:r>
          </a:p>
          <a:p>
            <a:pPr>
              <a:lnSpc>
                <a:spcPct val="80000"/>
              </a:lnSpc>
              <a:buFontTx/>
              <a:buNone/>
            </a:pPr>
            <a:r>
              <a:rPr lang="en-GB" altLang="en-US" sz="1600" b="1" dirty="0">
                <a:latin typeface="Courier New" pitchFamily="49" charset="0"/>
              </a:rPr>
              <a:t>             1             12             1048576        3145728</a:t>
            </a:r>
          </a:p>
          <a:p>
            <a:pPr>
              <a:lnSpc>
                <a:spcPct val="80000"/>
              </a:lnSpc>
              <a:buFontTx/>
              <a:buNone/>
            </a:pPr>
            <a:r>
              <a:rPr lang="en-GB" altLang="en-US" sz="1600" b="1" dirty="0">
                <a:latin typeface="Courier New" pitchFamily="49" charset="0"/>
              </a:rPr>
              <a:t>             1             13             1048576        3145728</a:t>
            </a:r>
          </a:p>
          <a:p>
            <a:pPr>
              <a:lnSpc>
                <a:spcPct val="80000"/>
              </a:lnSpc>
              <a:buFontTx/>
              <a:buNone/>
            </a:pPr>
            <a:r>
              <a:rPr lang="en-GB" altLang="en-US" sz="1600" b="1" dirty="0">
                <a:latin typeface="Courier New" pitchFamily="49" charset="0"/>
              </a:rPr>
              <a:t>             1            253                1536        2097152</a:t>
            </a:r>
          </a:p>
          <a:p>
            <a:pPr>
              <a:lnSpc>
                <a:spcPct val="80000"/>
              </a:lnSpc>
              <a:buFontTx/>
              <a:buNone/>
            </a:pPr>
            <a:r>
              <a:rPr lang="en-GB" altLang="en-US" sz="1600" b="1" dirty="0">
                <a:latin typeface="Courier New" pitchFamily="49" charset="0"/>
              </a:rPr>
              <a:t>             1            254             2097152        6291456</a:t>
            </a:r>
          </a:p>
          <a:p>
            <a:pPr>
              <a:lnSpc>
                <a:spcPct val="80000"/>
              </a:lnSpc>
              <a:buFontTx/>
              <a:buNone/>
            </a:pPr>
            <a:r>
              <a:rPr lang="en-GB" altLang="en-US" sz="1600" b="1" dirty="0">
                <a:latin typeface="Courier New" pitchFamily="49" charset="0"/>
              </a:rPr>
              <a:t>             1            255           165974016      336592896</a:t>
            </a:r>
            <a:endParaRPr lang="en-US" altLang="en-US" sz="1600" b="1" dirty="0">
              <a:latin typeface="Courier New" pitchFamily="49" charset="0"/>
            </a:endParaRPr>
          </a:p>
          <a:p>
            <a:pPr>
              <a:lnSpc>
                <a:spcPct val="80000"/>
              </a:lnSpc>
            </a:pPr>
            <a:endParaRPr lang="en-US" altLang="en-US" sz="1600" dirty="0">
              <a:latin typeface="Courier New" pitchFamily="49" charset="0"/>
            </a:endParaRPr>
          </a:p>
          <a:p>
            <a:pPr>
              <a:lnSpc>
                <a:spcPct val="80000"/>
              </a:lnSpc>
            </a:pPr>
            <a:endParaRPr lang="en-US" altLang="en-US" sz="2400" dirty="0"/>
          </a:p>
          <a:p>
            <a:pPr>
              <a:lnSpc>
                <a:spcPct val="80000"/>
              </a:lnSpc>
            </a:pPr>
            <a:endParaRPr lang="en-US" altLang="en-US" sz="2400" dirty="0"/>
          </a:p>
        </p:txBody>
      </p:sp>
    </p:spTree>
    <p:extLst>
      <p:ext uri="{BB962C8B-B14F-4D97-AF65-F5344CB8AC3E}">
        <p14:creationId xmlns:p14="http://schemas.microsoft.com/office/powerpoint/2010/main" val="40358723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ltLang="en-US" dirty="0"/>
              <a:t>ASM Metadata </a:t>
            </a:r>
            <a:r>
              <a:rPr lang="en-US" altLang="en-US" dirty="0" smtClean="0"/>
              <a:t>1/2</a:t>
            </a:r>
            <a:endParaRPr lang="en-US" altLang="en-US" dirty="0"/>
          </a:p>
        </p:txBody>
      </p:sp>
      <p:sp>
        <p:nvSpPr>
          <p:cNvPr id="115715" name="Rectangle 3"/>
          <p:cNvSpPr>
            <a:spLocks noGrp="1" noChangeArrowheads="1"/>
          </p:cNvSpPr>
          <p:nvPr>
            <p:ph type="body" idx="1"/>
          </p:nvPr>
        </p:nvSpPr>
        <p:spPr>
          <a:xfrm>
            <a:off x="542924" y="1273904"/>
            <a:ext cx="8334375" cy="5469795"/>
          </a:xfrm>
        </p:spPr>
        <p:txBody>
          <a:bodyPr>
            <a:normAutofit fontScale="92500" lnSpcReduction="20000"/>
          </a:bodyPr>
          <a:lstStyle/>
          <a:p>
            <a:r>
              <a:rPr lang="en-US" altLang="en-US" sz="2400" b="1" dirty="0"/>
              <a:t>File#0, AU=0: disk header (disk name, </a:t>
            </a:r>
            <a:r>
              <a:rPr lang="en-US" altLang="en-US" sz="2400" b="1" dirty="0" err="1"/>
              <a:t>etc</a:t>
            </a:r>
            <a:r>
              <a:rPr lang="en-US" altLang="en-US" sz="2400" b="1" dirty="0"/>
              <a:t>), Allocation Table (AT) and Free Space Table (FST)</a:t>
            </a:r>
          </a:p>
          <a:p>
            <a:r>
              <a:rPr lang="en-US" altLang="en-US" sz="2400" b="1" dirty="0"/>
              <a:t>File#0, AU=1: Partner Status Table (PST)</a:t>
            </a:r>
            <a:r>
              <a:rPr lang="en-US" altLang="en-US" sz="2400" dirty="0"/>
              <a:t> </a:t>
            </a:r>
            <a:endParaRPr lang="en-US" altLang="en-US" sz="2400" dirty="0" smtClean="0"/>
          </a:p>
          <a:p>
            <a:endParaRPr lang="en-US" altLang="en-US" sz="2400" dirty="0"/>
          </a:p>
          <a:p>
            <a:r>
              <a:rPr lang="en-US" altLang="en-US" sz="2400" dirty="0"/>
              <a:t>File#1: File Directory (files and their extent pointers) </a:t>
            </a:r>
            <a:endParaRPr lang="en-US" altLang="en-US" sz="2400" dirty="0" smtClean="0"/>
          </a:p>
          <a:p>
            <a:pPr lvl="1"/>
            <a:r>
              <a:rPr lang="en-US" altLang="en-US" sz="2000" dirty="0" smtClean="0"/>
              <a:t>Files with more than 60 extents have also indirect pointers</a:t>
            </a:r>
            <a:endParaRPr lang="en-US" altLang="en-US" sz="2000" dirty="0"/>
          </a:p>
          <a:p>
            <a:r>
              <a:rPr lang="en-US" altLang="en-US" sz="2400" dirty="0"/>
              <a:t>File#2: Disk Directory</a:t>
            </a:r>
          </a:p>
          <a:p>
            <a:r>
              <a:rPr lang="en-US" altLang="en-US" sz="2400" b="1" dirty="0"/>
              <a:t>File#3: Active Change Directory (ACD)</a:t>
            </a:r>
          </a:p>
          <a:p>
            <a:pPr lvl="1"/>
            <a:r>
              <a:rPr lang="en-US" altLang="en-US" dirty="0"/>
              <a:t>The ACD is analogous to a redo log, where changes to the metadata are logged. </a:t>
            </a:r>
          </a:p>
          <a:p>
            <a:pPr lvl="1"/>
            <a:r>
              <a:rPr lang="en-US" altLang="en-US" dirty="0"/>
              <a:t>Size=42MB * number of instances</a:t>
            </a:r>
            <a:endParaRPr lang="en-US" altLang="en-US" sz="1800" dirty="0"/>
          </a:p>
          <a:p>
            <a:pPr>
              <a:buFontTx/>
              <a:buNone/>
            </a:pPr>
            <a:endParaRPr lang="en-US" altLang="en-US" sz="2000" dirty="0"/>
          </a:p>
          <a:p>
            <a:pPr>
              <a:buFontTx/>
              <a:buNone/>
            </a:pPr>
            <a:r>
              <a:rPr lang="en-US" altLang="en-US" sz="2000" dirty="0" smtClean="0"/>
              <a:t>Sources: </a:t>
            </a:r>
          </a:p>
          <a:p>
            <a:pPr>
              <a:buFontTx/>
              <a:buNone/>
            </a:pPr>
            <a:r>
              <a:rPr lang="en-US" altLang="en-US" sz="2000" dirty="0" smtClean="0"/>
              <a:t>Oracle </a:t>
            </a:r>
            <a:r>
              <a:rPr lang="en-US" altLang="en-US" sz="2000" dirty="0"/>
              <a:t>Automatic Storage Management, Oracle Press Nov 2007, N. </a:t>
            </a:r>
            <a:r>
              <a:rPr lang="en-US" altLang="en-US" sz="2000" dirty="0" err="1"/>
              <a:t>Vengurlekar</a:t>
            </a:r>
            <a:r>
              <a:rPr lang="en-US" altLang="en-US" sz="2000" dirty="0"/>
              <a:t>, M. </a:t>
            </a:r>
            <a:r>
              <a:rPr lang="en-US" altLang="en-US" sz="2000" dirty="0" err="1"/>
              <a:t>Vallath</a:t>
            </a:r>
            <a:r>
              <a:rPr lang="en-US" altLang="en-US" sz="2000" dirty="0"/>
              <a:t>, </a:t>
            </a:r>
            <a:r>
              <a:rPr lang="en-US" altLang="en-US" sz="2000" dirty="0" err="1" smtClean="0"/>
              <a:t>R.Long</a:t>
            </a:r>
            <a:endParaRPr lang="en-US" altLang="en-US" sz="2000" dirty="0" smtClean="0"/>
          </a:p>
          <a:p>
            <a:pPr>
              <a:buFontTx/>
              <a:buNone/>
            </a:pPr>
            <a:r>
              <a:rPr lang="en-US" altLang="en-US" sz="2000" dirty="0"/>
              <a:t>asmsupportguy.blogspot.com (Bane </a:t>
            </a:r>
            <a:r>
              <a:rPr lang="en-US" altLang="en-US" sz="2000" dirty="0" err="1" smtClean="0"/>
              <a:t>Radulovic</a:t>
            </a:r>
            <a:r>
              <a:rPr lang="en-US" altLang="en-US" sz="2000" dirty="0" smtClean="0"/>
              <a:t>)</a:t>
            </a:r>
            <a:endParaRPr lang="en-US" altLang="en-US" sz="2000" dirty="0"/>
          </a:p>
        </p:txBody>
      </p:sp>
    </p:spTree>
    <p:extLst>
      <p:ext uri="{BB962C8B-B14F-4D97-AF65-F5344CB8AC3E}">
        <p14:creationId xmlns:p14="http://schemas.microsoft.com/office/powerpoint/2010/main" val="10320945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ltLang="en-US" dirty="0"/>
              <a:t>ASM Metadata </a:t>
            </a:r>
            <a:r>
              <a:rPr lang="en-US" altLang="en-US" dirty="0" smtClean="0"/>
              <a:t>2/2</a:t>
            </a:r>
            <a:endParaRPr lang="en-US" altLang="en-US" dirty="0"/>
          </a:p>
        </p:txBody>
      </p:sp>
      <p:sp>
        <p:nvSpPr>
          <p:cNvPr id="120835" name="Rectangle 3"/>
          <p:cNvSpPr>
            <a:spLocks noGrp="1" noChangeArrowheads="1"/>
          </p:cNvSpPr>
          <p:nvPr>
            <p:ph type="body" idx="1"/>
          </p:nvPr>
        </p:nvSpPr>
        <p:spPr>
          <a:xfrm>
            <a:off x="162961" y="1176950"/>
            <a:ext cx="8827129" cy="5439750"/>
          </a:xfrm>
        </p:spPr>
        <p:txBody>
          <a:bodyPr>
            <a:normAutofit lnSpcReduction="10000"/>
          </a:bodyPr>
          <a:lstStyle/>
          <a:p>
            <a:r>
              <a:rPr lang="en-US" altLang="en-US" sz="2400" b="1" dirty="0"/>
              <a:t>File#4: Continuing Operation Directory (COD).</a:t>
            </a:r>
            <a:r>
              <a:rPr lang="en-US" altLang="en-US" sz="2400" dirty="0"/>
              <a:t> </a:t>
            </a:r>
          </a:p>
          <a:p>
            <a:pPr lvl="1"/>
            <a:r>
              <a:rPr lang="en-US" altLang="en-US" dirty="0"/>
              <a:t>The COD is analogous to an undo </a:t>
            </a:r>
            <a:r>
              <a:rPr lang="en-US" altLang="en-US" dirty="0" err="1"/>
              <a:t>tablespace</a:t>
            </a:r>
            <a:r>
              <a:rPr lang="en-US" altLang="en-US" dirty="0"/>
              <a:t>. It maintains the state of active ASM operations such as disk or </a:t>
            </a:r>
            <a:r>
              <a:rPr lang="en-US" altLang="en-US" dirty="0" err="1"/>
              <a:t>datafile</a:t>
            </a:r>
            <a:r>
              <a:rPr lang="en-US" altLang="en-US" dirty="0"/>
              <a:t> drop/add. The COD log record is either committed or rolled back based on the success of the operation. </a:t>
            </a:r>
          </a:p>
          <a:p>
            <a:r>
              <a:rPr lang="en-US" altLang="en-US" sz="2400" dirty="0"/>
              <a:t>File#5: Template directory</a:t>
            </a:r>
          </a:p>
          <a:p>
            <a:r>
              <a:rPr lang="en-US" altLang="en-US" sz="2400" dirty="0"/>
              <a:t>File#6: Alias directory</a:t>
            </a:r>
          </a:p>
          <a:p>
            <a:r>
              <a:rPr lang="en-US" altLang="en-US" sz="2400" dirty="0"/>
              <a:t>11g, File#9: Attribute Directory</a:t>
            </a:r>
          </a:p>
          <a:p>
            <a:r>
              <a:rPr lang="en-US" altLang="en-US" sz="2400" dirty="0"/>
              <a:t>11g, </a:t>
            </a:r>
            <a:r>
              <a:rPr lang="en-US" altLang="en-US" sz="2400" b="1" dirty="0"/>
              <a:t>File#12 Staleness directory </a:t>
            </a:r>
            <a:r>
              <a:rPr lang="en-US" altLang="en-US" sz="2400" dirty="0"/>
              <a:t>created when needed to track offline </a:t>
            </a:r>
            <a:r>
              <a:rPr lang="en-US" altLang="en-US" sz="2400" dirty="0" smtClean="0"/>
              <a:t>disks</a:t>
            </a:r>
            <a:endParaRPr lang="en-US" altLang="en-US" sz="2400" b="1" dirty="0" smtClean="0"/>
          </a:p>
          <a:p>
            <a:r>
              <a:rPr lang="en-US" altLang="en-US" sz="2400" dirty="0"/>
              <a:t>12c, </a:t>
            </a:r>
            <a:r>
              <a:rPr lang="en-US" altLang="en-US" sz="2400" b="1" dirty="0"/>
              <a:t>File#13: </a:t>
            </a:r>
            <a:r>
              <a:rPr lang="en-US" altLang="en-US" sz="2400" dirty="0"/>
              <a:t>ASM password </a:t>
            </a:r>
            <a:r>
              <a:rPr lang="en-US" altLang="en-US" sz="2400" dirty="0" smtClean="0"/>
              <a:t>directory</a:t>
            </a:r>
          </a:p>
          <a:p>
            <a:r>
              <a:rPr lang="en-US" altLang="en-US" sz="2400" dirty="0" smtClean="0"/>
              <a:t>11g</a:t>
            </a:r>
            <a:r>
              <a:rPr lang="en-US" altLang="en-US" sz="2400" dirty="0"/>
              <a:t>, </a:t>
            </a:r>
            <a:r>
              <a:rPr lang="en-US" altLang="en-US" sz="2400" b="1" dirty="0" smtClean="0"/>
              <a:t>File#254: and registry</a:t>
            </a:r>
            <a:r>
              <a:rPr lang="en-US" altLang="en-US" sz="2400" dirty="0"/>
              <a:t>, created when needed to track offline disks</a:t>
            </a:r>
          </a:p>
          <a:p>
            <a:pPr marL="36576" indent="0">
              <a:buNone/>
            </a:pPr>
            <a:endParaRPr lang="en-US" altLang="en-US" sz="2000" dirty="0"/>
          </a:p>
        </p:txBody>
      </p:sp>
    </p:spTree>
    <p:extLst>
      <p:ext uri="{BB962C8B-B14F-4D97-AF65-F5344CB8AC3E}">
        <p14:creationId xmlns:p14="http://schemas.microsoft.com/office/powerpoint/2010/main" val="796371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normAutofit/>
          </a:bodyPr>
          <a:lstStyle/>
          <a:p>
            <a:r>
              <a:rPr lang="en-US" altLang="en-US" dirty="0"/>
              <a:t>ASM </a:t>
            </a:r>
            <a:r>
              <a:rPr lang="en-US" altLang="en-US" dirty="0" smtClean="0"/>
              <a:t>special files</a:t>
            </a:r>
            <a:endParaRPr lang="en-US" altLang="en-US" dirty="0"/>
          </a:p>
        </p:txBody>
      </p:sp>
      <p:sp>
        <p:nvSpPr>
          <p:cNvPr id="120835" name="Rectangle 3"/>
          <p:cNvSpPr>
            <a:spLocks noGrp="1" noChangeArrowheads="1"/>
          </p:cNvSpPr>
          <p:nvPr>
            <p:ph type="body" idx="1"/>
          </p:nvPr>
        </p:nvSpPr>
        <p:spPr/>
        <p:txBody>
          <a:bodyPr/>
          <a:lstStyle/>
          <a:p>
            <a:r>
              <a:rPr lang="en-US" altLang="en-US" sz="2400" dirty="0" smtClean="0"/>
              <a:t>11gR2 File#253 (visible in </a:t>
            </a:r>
            <a:r>
              <a:rPr lang="en-US" altLang="en-US" sz="2400" dirty="0" err="1" smtClean="0"/>
              <a:t>v$asm_file</a:t>
            </a:r>
            <a:r>
              <a:rPr lang="en-US" altLang="en-US" sz="2400" dirty="0" smtClean="0"/>
              <a:t>) -&gt; ASM </a:t>
            </a:r>
            <a:r>
              <a:rPr lang="en-US" altLang="en-US" sz="2400" dirty="0" err="1" smtClean="0"/>
              <a:t>spfile</a:t>
            </a:r>
            <a:endParaRPr lang="en-US" altLang="en-US" sz="2400" dirty="0" smtClean="0"/>
          </a:p>
          <a:p>
            <a:r>
              <a:rPr lang="en-US" altLang="en-US" sz="2400" dirty="0" smtClean="0"/>
              <a:t>11gR2 File#255 </a:t>
            </a:r>
            <a:r>
              <a:rPr lang="en-US" altLang="en-US" sz="2400" dirty="0"/>
              <a:t>(visible in </a:t>
            </a:r>
            <a:r>
              <a:rPr lang="en-US" altLang="en-US" sz="2400" dirty="0" err="1"/>
              <a:t>v$asm_file</a:t>
            </a:r>
            <a:r>
              <a:rPr lang="en-US" altLang="en-US" sz="2400" dirty="0"/>
              <a:t>) </a:t>
            </a:r>
            <a:r>
              <a:rPr lang="en-US" altLang="en-US" sz="2400" dirty="0" smtClean="0"/>
              <a:t>-&gt; OCR registry</a:t>
            </a:r>
          </a:p>
          <a:p>
            <a:endParaRPr lang="en-GB" altLang="en-US" sz="2400" dirty="0" smtClean="0"/>
          </a:p>
          <a:p>
            <a:r>
              <a:rPr lang="en-GB" altLang="en-US" sz="2400" dirty="0" smtClean="0"/>
              <a:t>11gR2, </a:t>
            </a:r>
            <a:r>
              <a:rPr lang="en-GB" altLang="en-US" sz="2400" dirty="0"/>
              <a:t>File#1048572 (Hex=FFFFC), not a real file#, only appears in X$KFDAT, it's the voting disk in ASM (11gR2 and 12c</a:t>
            </a:r>
            <a:r>
              <a:rPr lang="en-GB" altLang="en-US" sz="2400" dirty="0" smtClean="0"/>
              <a:t>)</a:t>
            </a:r>
          </a:p>
          <a:p>
            <a:endParaRPr lang="en-US" altLang="en-US" sz="2400" dirty="0"/>
          </a:p>
          <a:p>
            <a:r>
              <a:rPr lang="en-US" altLang="en-US" sz="2400" dirty="0" smtClean="0"/>
              <a:t>File#256</a:t>
            </a:r>
          </a:p>
          <a:p>
            <a:pPr lvl="1"/>
            <a:r>
              <a:rPr lang="en-US" altLang="en-US" sz="2000" dirty="0" smtClean="0"/>
              <a:t>first user file, typically the first one created in the </a:t>
            </a:r>
            <a:r>
              <a:rPr lang="en-US" altLang="en-US" sz="2000" dirty="0" err="1" smtClean="0"/>
              <a:t>diskgroup</a:t>
            </a:r>
            <a:r>
              <a:rPr lang="en-US" altLang="en-US" sz="2000" dirty="0" smtClean="0"/>
              <a:t>. Often it’s the DB control file. In 12c it can be the DB password file (new </a:t>
            </a:r>
            <a:r>
              <a:rPr lang="en-US" altLang="en-US" sz="2000" dirty="0" smtClean="0"/>
              <a:t>12c feature </a:t>
            </a:r>
            <a:r>
              <a:rPr lang="en-US" altLang="en-US" sz="2000" dirty="0" smtClean="0"/>
              <a:t>of </a:t>
            </a:r>
            <a:r>
              <a:rPr lang="en-US" altLang="en-US" sz="2000" dirty="0" smtClean="0"/>
              <a:t>DB password </a:t>
            </a:r>
            <a:r>
              <a:rPr lang="en-US" altLang="en-US" sz="2000" dirty="0" smtClean="0"/>
              <a:t>file in ASM).</a:t>
            </a:r>
            <a:endParaRPr lang="en-US" altLang="en-US" sz="2000" dirty="0"/>
          </a:p>
          <a:p>
            <a:endParaRPr lang="en-US" altLang="en-US" sz="2000" dirty="0"/>
          </a:p>
        </p:txBody>
      </p:sp>
    </p:spTree>
    <p:extLst>
      <p:ext uri="{BB962C8B-B14F-4D97-AF65-F5344CB8AC3E}">
        <p14:creationId xmlns:p14="http://schemas.microsoft.com/office/powerpoint/2010/main" val="18770427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295400" y="76200"/>
            <a:ext cx="7181850" cy="838200"/>
          </a:xfrm>
        </p:spPr>
        <p:txBody>
          <a:bodyPr>
            <a:normAutofit/>
          </a:bodyPr>
          <a:lstStyle/>
          <a:p>
            <a:r>
              <a:rPr lang="en-US" altLang="en-US" dirty="0" smtClean="0"/>
              <a:t>X$KFDPARTNER</a:t>
            </a:r>
            <a:endParaRPr lang="en-US" altLang="en-US" dirty="0"/>
          </a:p>
        </p:txBody>
      </p:sp>
      <p:graphicFrame>
        <p:nvGraphicFramePr>
          <p:cNvPr id="55495" name="Group 199"/>
          <p:cNvGraphicFramePr>
            <a:graphicFrameLocks noGrp="1"/>
          </p:cNvGraphicFramePr>
          <p:nvPr>
            <p:ph idx="1"/>
            <p:extLst>
              <p:ext uri="{D42A27DB-BD31-4B8C-83A1-F6EECF244321}">
                <p14:modId xmlns:p14="http://schemas.microsoft.com/office/powerpoint/2010/main" val="2448978676"/>
              </p:ext>
            </p:extLst>
          </p:nvPr>
        </p:nvGraphicFramePr>
        <p:xfrm>
          <a:off x="838200" y="1428750"/>
          <a:ext cx="7543800" cy="2980691"/>
        </p:xfrm>
        <a:graphic>
          <a:graphicData uri="http://schemas.openxmlformats.org/drawingml/2006/table">
            <a:tbl>
              <a:tblPr/>
              <a:tblGrid>
                <a:gridCol w="3614738"/>
                <a:gridCol w="3929062"/>
              </a:tblGrid>
              <a:tr h="22701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4F9E"/>
                          </a:solidFill>
                          <a:effectLst/>
                          <a:latin typeface="Arial" charset="0"/>
                          <a:cs typeface="Arial" charset="0"/>
                        </a:rPr>
                        <a:t>Column Name (subset)</a:t>
                      </a:r>
                      <a:endParaRPr kumimoji="0" lang="en-US" altLang="en-US" sz="2400" b="1" i="0" u="none" strike="noStrike" cap="none" normalizeH="0" baseline="0" dirty="0" smtClean="0">
                        <a:ln>
                          <a:noFill/>
                        </a:ln>
                        <a:solidFill>
                          <a:srgbClr val="004F9E"/>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4F9E"/>
                          </a:solidFill>
                          <a:effectLst/>
                          <a:latin typeface="Arial" charset="0"/>
                          <a:cs typeface="Arial" charset="0"/>
                        </a:rPr>
                        <a:t>Description</a:t>
                      </a:r>
                      <a:endParaRPr kumimoji="0" lang="en-US" altLang="en-US" sz="2400" b="1" i="0" u="none" strike="noStrike" cap="none" normalizeH="0" baseline="0" smtClean="0">
                        <a:ln>
                          <a:noFill/>
                        </a:ln>
                        <a:solidFill>
                          <a:srgbClr val="004F9E"/>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lang="en-GB" sz="1600" dirty="0" smtClean="0"/>
                        <a:t>GRP</a:t>
                      </a:r>
                      <a:endParaRPr kumimoji="0" lang="en-US" altLang="en-US" sz="16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charset="0"/>
                          <a:cs typeface="Arial" charset="0"/>
                        </a:rPr>
                        <a:t>Diskgroup number, join with v$asm_diskgroup</a:t>
                      </a:r>
                      <a:endParaRPr kumimoji="0" lang="en-US" alt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66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lang="en-GB" sz="1600" dirty="0" smtClean="0"/>
                        <a:t>DISK</a:t>
                      </a:r>
                      <a:endParaRPr kumimoji="0" lang="en-US" altLang="en-US" sz="16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charset="0"/>
                          <a:cs typeface="Arial" charset="0"/>
                        </a:rPr>
                        <a:t>Disk number, join with v$asm_disk</a:t>
                      </a:r>
                      <a:endParaRPr kumimoji="0" lang="en-US" alt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6713">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lang="en-GB" sz="1600" dirty="0" smtClean="0"/>
                        <a:t>NUMBER_KFDPARTNER</a:t>
                      </a:r>
                      <a:endParaRPr kumimoji="0" lang="en-US" altLang="en-US" sz="16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lang="en-GB" sz="1600" dirty="0" smtClean="0"/>
                        <a:t>partner disk number, i.e. disk-to-partner (1-N) relationship </a:t>
                      </a:r>
                      <a:endParaRPr kumimoji="0" lang="en-US" alt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0875">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lang="en-GB" sz="1600" dirty="0" smtClean="0"/>
                        <a:t>DISKFGNUM </a:t>
                      </a:r>
                      <a:r>
                        <a:rPr kumimoji="0" lang="en-US" altLang="en-US" sz="1600" b="1" i="0" u="none" strike="noStrike" cap="none" normalizeH="0" baseline="0" dirty="0" smtClean="0">
                          <a:ln>
                            <a:noFill/>
                          </a:ln>
                          <a:solidFill>
                            <a:schemeClr val="tx1"/>
                          </a:solidFill>
                          <a:effectLst/>
                          <a:latin typeface="Arial" charset="0"/>
                          <a:cs typeface="Arial" charset="0"/>
                        </a:rPr>
                        <a:t> </a:t>
                      </a:r>
                      <a:endParaRPr kumimoji="0" lang="en-US" altLang="en-US" sz="16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rgbClr val="006600"/>
                        </a:buClr>
                        <a:defRPr sz="2400">
                          <a:solidFill>
                            <a:schemeClr val="tx1"/>
                          </a:solidFill>
                          <a:latin typeface="Arial" charset="0"/>
                        </a:defRPr>
                      </a:lvl1pPr>
                      <a:lvl2pPr marL="742950" indent="-285750">
                        <a:spcBef>
                          <a:spcPct val="20000"/>
                        </a:spcBef>
                        <a:buClr>
                          <a:schemeClr val="accent2"/>
                        </a:buClr>
                        <a:buFont typeface="Arial" charset="0"/>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fontAlgn="base">
                        <a:spcBef>
                          <a:spcPct val="20000"/>
                        </a:spcBef>
                        <a:spcAft>
                          <a:spcPct val="0"/>
                        </a:spcAft>
                        <a:defRPr sz="1600">
                          <a:solidFill>
                            <a:schemeClr val="tx1"/>
                          </a:solidFill>
                          <a:latin typeface="Arial" charset="0"/>
                        </a:defRPr>
                      </a:lvl6pPr>
                      <a:lvl7pPr marL="2971800" indent="-228600" fontAlgn="base">
                        <a:spcBef>
                          <a:spcPct val="20000"/>
                        </a:spcBef>
                        <a:spcAft>
                          <a:spcPct val="0"/>
                        </a:spcAft>
                        <a:defRPr sz="1600">
                          <a:solidFill>
                            <a:schemeClr val="tx1"/>
                          </a:solidFill>
                          <a:latin typeface="Arial" charset="0"/>
                        </a:defRPr>
                      </a:lvl7pPr>
                      <a:lvl8pPr marL="3429000" indent="-228600" fontAlgn="base">
                        <a:spcBef>
                          <a:spcPct val="20000"/>
                        </a:spcBef>
                        <a:spcAft>
                          <a:spcPct val="0"/>
                        </a:spcAft>
                        <a:defRPr sz="1600">
                          <a:solidFill>
                            <a:schemeClr val="tx1"/>
                          </a:solidFill>
                          <a:latin typeface="Arial" charset="0"/>
                        </a:defRPr>
                      </a:lvl8pPr>
                      <a:lvl9pPr marL="3886200" indent="-228600" fontAlgn="base">
                        <a:spcBef>
                          <a:spcPct val="20000"/>
                        </a:spcBef>
                        <a:spcAft>
                          <a:spcPct val="0"/>
                        </a:spcAft>
                        <a:defRPr sz="1600">
                          <a:solidFill>
                            <a:schemeClr val="tx1"/>
                          </a:solidFill>
                          <a:latin typeface="Arial"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lang="en-GB" sz="1600" dirty="0" err="1" smtClean="0"/>
                        <a:t>failgroup</a:t>
                      </a:r>
                      <a:r>
                        <a:rPr lang="en-GB" sz="1600" dirty="0" smtClean="0"/>
                        <a:t> number of the disk </a:t>
                      </a:r>
                      <a:endParaRPr kumimoji="0" lang="en-US" alt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r>
                        <a:rPr lang="en-GB" dirty="0"/>
                        <a:t>PARTNERFGNUM_KFDPARTNER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en-GB" sz="1600" kern="1200" dirty="0" smtClean="0">
                          <a:solidFill>
                            <a:schemeClr val="tx1"/>
                          </a:solidFill>
                          <a:latin typeface="Arial" charset="0"/>
                          <a:ea typeface="+mn-ea"/>
                          <a:cs typeface="+mn-cs"/>
                        </a:rPr>
                        <a:t> </a:t>
                      </a:r>
                      <a:r>
                        <a:rPr kumimoji="0" lang="en-GB" sz="1600" kern="1200" dirty="0" err="1" smtClean="0">
                          <a:solidFill>
                            <a:schemeClr val="tx1"/>
                          </a:solidFill>
                          <a:latin typeface="Arial" charset="0"/>
                          <a:ea typeface="+mn-ea"/>
                          <a:cs typeface="+mn-cs"/>
                        </a:rPr>
                        <a:t>failgroup</a:t>
                      </a:r>
                      <a:r>
                        <a:rPr kumimoji="0" lang="en-GB" sz="1600" kern="1200" dirty="0" smtClean="0">
                          <a:solidFill>
                            <a:schemeClr val="tx1"/>
                          </a:solidFill>
                          <a:latin typeface="Arial" charset="0"/>
                          <a:ea typeface="+mn-ea"/>
                          <a:cs typeface="+mn-cs"/>
                        </a:rPr>
                        <a:t> number of the partner disk </a:t>
                      </a:r>
                      <a:endParaRPr kumimoji="0" lang="en-GB" sz="1600" kern="1200" dirty="0">
                        <a:solidFill>
                          <a:schemeClr val="tx1"/>
                        </a:solidFill>
                        <a:latin typeface="Arial" charset="0"/>
                        <a:ea typeface="+mn-ea"/>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761999" y="4648200"/>
            <a:ext cx="7934325"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t>Disks are partners when they have mirror copies of one or more extents</a:t>
            </a:r>
          </a:p>
        </p:txBody>
      </p:sp>
    </p:spTree>
    <p:extLst>
      <p:ext uri="{BB962C8B-B14F-4D97-AF65-F5344CB8AC3E}">
        <p14:creationId xmlns:p14="http://schemas.microsoft.com/office/powerpoint/2010/main" val="23761988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dirty="0" smtClean="0"/>
              <a:t>Why Disk Partners</a:t>
            </a:r>
            <a:endParaRPr lang="en-US" altLang="en-US" dirty="0"/>
          </a:p>
        </p:txBody>
      </p:sp>
      <p:sp>
        <p:nvSpPr>
          <p:cNvPr id="97283" name="Rectangle 3"/>
          <p:cNvSpPr>
            <a:spLocks noGrp="1" noChangeArrowheads="1"/>
          </p:cNvSpPr>
          <p:nvPr>
            <p:ph type="body" idx="1"/>
          </p:nvPr>
        </p:nvSpPr>
        <p:spPr/>
        <p:txBody>
          <a:bodyPr>
            <a:normAutofit fontScale="92500" lnSpcReduction="10000"/>
          </a:bodyPr>
          <a:lstStyle/>
          <a:p>
            <a:pPr marL="285750" indent="-285750">
              <a:buFont typeface="Arial" panose="020B0604020202020204" pitchFamily="34" charset="0"/>
              <a:buChar char="•"/>
            </a:pPr>
            <a:r>
              <a:rPr lang="en-GB" dirty="0"/>
              <a:t>ASM limits the number of </a:t>
            </a:r>
            <a:r>
              <a:rPr lang="en-GB" dirty="0" smtClean="0"/>
              <a:t>disk partners</a:t>
            </a:r>
            <a:endParaRPr lang="en-GB" dirty="0"/>
          </a:p>
          <a:p>
            <a:pPr marL="742950" lvl="1" indent="-285750">
              <a:buFont typeface="Arial" panose="020B0604020202020204" pitchFamily="34" charset="0"/>
              <a:buChar char="•"/>
            </a:pPr>
            <a:r>
              <a:rPr lang="en-GB" dirty="0" smtClean="0"/>
              <a:t>Reduce </a:t>
            </a:r>
            <a:r>
              <a:rPr lang="en-GB" dirty="0"/>
              <a:t>impact of </a:t>
            </a:r>
            <a:r>
              <a:rPr lang="en-GB" dirty="0" smtClean="0"/>
              <a:t>multiple disk </a:t>
            </a:r>
            <a:r>
              <a:rPr lang="en-GB" dirty="0"/>
              <a:t>failures</a:t>
            </a:r>
          </a:p>
          <a:p>
            <a:pPr marL="742950" lvl="1" indent="-285750">
              <a:buFont typeface="Arial" panose="020B0604020202020204" pitchFamily="34" charset="0"/>
              <a:buChar char="•"/>
            </a:pPr>
            <a:r>
              <a:rPr lang="en-GB" dirty="0"/>
              <a:t>Limit is: _</a:t>
            </a:r>
            <a:r>
              <a:rPr lang="en-GB" dirty="0" err="1"/>
              <a:t>asm_partner_target_disk_part</a:t>
            </a:r>
            <a:r>
              <a:rPr lang="en-GB" dirty="0"/>
              <a:t> (default 8 in recent versions)</a:t>
            </a:r>
          </a:p>
          <a:p>
            <a:pPr marL="742950" lvl="1" indent="-285750">
              <a:buFont typeface="Arial" panose="020B0604020202020204" pitchFamily="34" charset="0"/>
              <a:buChar char="•"/>
            </a:pPr>
            <a:r>
              <a:rPr lang="en-GB" dirty="0"/>
              <a:t>_</a:t>
            </a:r>
            <a:r>
              <a:rPr lang="en-GB" dirty="0" err="1"/>
              <a:t>asm_partner_target_fg_rel</a:t>
            </a:r>
            <a:r>
              <a:rPr lang="en-GB" dirty="0"/>
              <a:t> (target maximum number of failure group relationships for </a:t>
            </a:r>
            <a:r>
              <a:rPr lang="en-GB" dirty="0" err="1"/>
              <a:t>repartnering</a:t>
            </a:r>
            <a:r>
              <a:rPr lang="en-GB" dirty="0"/>
              <a:t>, default 4</a:t>
            </a:r>
            <a:r>
              <a:rPr lang="en-GB" dirty="0" smtClean="0"/>
              <a:t>)</a:t>
            </a:r>
          </a:p>
          <a:p>
            <a:pPr marL="331470" indent="-285750">
              <a:buFont typeface="Arial" panose="020B0604020202020204" pitchFamily="34" charset="0"/>
              <a:buChar char="•"/>
            </a:pPr>
            <a:endParaRPr lang="en-GB" dirty="0" smtClean="0"/>
          </a:p>
          <a:p>
            <a:pPr marL="331470" indent="-285750">
              <a:buFont typeface="Arial" panose="020B0604020202020204" pitchFamily="34" charset="0"/>
              <a:buChar char="•"/>
            </a:pPr>
            <a:r>
              <a:rPr lang="en-GB" dirty="0" smtClean="0"/>
              <a:t>Configuration:</a:t>
            </a:r>
          </a:p>
          <a:p>
            <a:pPr marL="742950" lvl="1" indent="-285750">
              <a:buFont typeface="Arial" panose="020B0604020202020204" pitchFamily="34" charset="0"/>
              <a:buChar char="•"/>
            </a:pPr>
            <a:r>
              <a:rPr lang="en-GB" dirty="0" smtClean="0"/>
              <a:t>Best use 3 or more </a:t>
            </a:r>
            <a:r>
              <a:rPr lang="en-GB" dirty="0" err="1" smtClean="0"/>
              <a:t>failgroups</a:t>
            </a:r>
            <a:r>
              <a:rPr lang="en-GB" dirty="0" smtClean="0"/>
              <a:t> for normal redundancy </a:t>
            </a:r>
            <a:r>
              <a:rPr lang="en-GB" dirty="0" err="1" smtClean="0"/>
              <a:t>diskgroups</a:t>
            </a:r>
            <a:endParaRPr lang="en-GB" dirty="0" smtClean="0"/>
          </a:p>
          <a:p>
            <a:pPr marL="742950" lvl="1" indent="-285750">
              <a:buFont typeface="Arial" panose="020B0604020202020204" pitchFamily="34" charset="0"/>
              <a:buChar char="•"/>
            </a:pPr>
            <a:r>
              <a:rPr lang="en-GB" dirty="0" smtClean="0"/>
              <a:t>Probability that 2 disks contain mirrored data decreases with increasing number of disks</a:t>
            </a:r>
            <a:endParaRPr lang="en-GB" dirty="0"/>
          </a:p>
          <a:p>
            <a:pPr lvl="1">
              <a:buFont typeface="Arial" charset="0"/>
              <a:buNone/>
            </a:pPr>
            <a:endParaRPr lang="en-US" altLang="en-US" dirty="0"/>
          </a:p>
          <a:p>
            <a:pPr lvl="1"/>
            <a:endParaRPr lang="en-US" altLang="en-US" dirty="0"/>
          </a:p>
        </p:txBody>
      </p:sp>
    </p:spTree>
    <p:extLst>
      <p:ext uri="{BB962C8B-B14F-4D97-AF65-F5344CB8AC3E}">
        <p14:creationId xmlns:p14="http://schemas.microsoft.com/office/powerpoint/2010/main" val="14334492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ASM Rebalancing and VLDB</a:t>
            </a:r>
          </a:p>
        </p:txBody>
      </p:sp>
      <p:sp>
        <p:nvSpPr>
          <p:cNvPr id="97283" name="Rectangle 3"/>
          <p:cNvSpPr>
            <a:spLocks noGrp="1" noChangeArrowheads="1"/>
          </p:cNvSpPr>
          <p:nvPr>
            <p:ph type="body" idx="1"/>
          </p:nvPr>
        </p:nvSpPr>
        <p:spPr/>
        <p:txBody>
          <a:bodyPr>
            <a:normAutofit/>
          </a:bodyPr>
          <a:lstStyle/>
          <a:p>
            <a:r>
              <a:rPr lang="en-US" altLang="en-US" dirty="0"/>
              <a:t>Performance of </a:t>
            </a:r>
            <a:r>
              <a:rPr lang="en-US" altLang="en-US" dirty="0" smtClean="0"/>
              <a:t>rebalancing </a:t>
            </a:r>
            <a:r>
              <a:rPr lang="en-US" altLang="en-US" dirty="0"/>
              <a:t>is important for VLDB</a:t>
            </a:r>
          </a:p>
          <a:p>
            <a:r>
              <a:rPr lang="en-US" altLang="en-US" dirty="0"/>
              <a:t>An ASM instance can use parallel slaves</a:t>
            </a:r>
          </a:p>
          <a:p>
            <a:pPr lvl="1"/>
            <a:r>
              <a:rPr lang="en-US" altLang="en-US" dirty="0">
                <a:solidFill>
                  <a:srgbClr val="FF0000"/>
                </a:solidFill>
              </a:rPr>
              <a:t>RBAL </a:t>
            </a:r>
            <a:r>
              <a:rPr lang="en-US" altLang="en-US" dirty="0"/>
              <a:t>coordinates the rebalancing operations</a:t>
            </a:r>
          </a:p>
          <a:p>
            <a:pPr lvl="1"/>
            <a:r>
              <a:rPr lang="en-US" altLang="en-US" dirty="0" err="1">
                <a:solidFill>
                  <a:srgbClr val="FF0000"/>
                </a:solidFill>
              </a:rPr>
              <a:t>ARBx</a:t>
            </a:r>
            <a:r>
              <a:rPr lang="en-US" altLang="en-US" dirty="0">
                <a:solidFill>
                  <a:srgbClr val="FF0000"/>
                </a:solidFill>
              </a:rPr>
              <a:t> </a:t>
            </a:r>
            <a:r>
              <a:rPr lang="en-US" altLang="en-US" dirty="0"/>
              <a:t>processes pick up ‘chunks’ of work. By default they log their activity in </a:t>
            </a:r>
            <a:r>
              <a:rPr lang="en-US" altLang="en-US" dirty="0" err="1"/>
              <a:t>udump</a:t>
            </a:r>
            <a:endParaRPr lang="en-US" altLang="en-US" dirty="0"/>
          </a:p>
          <a:p>
            <a:r>
              <a:rPr lang="en-US" altLang="en-US" dirty="0"/>
              <a:t>Does </a:t>
            </a:r>
            <a:r>
              <a:rPr lang="en-US" altLang="en-US" dirty="0" smtClean="0"/>
              <a:t>rebalancing </a:t>
            </a:r>
            <a:r>
              <a:rPr lang="en-US" altLang="en-US" dirty="0" smtClean="0">
                <a:solidFill>
                  <a:srgbClr val="FF0000"/>
                </a:solidFill>
              </a:rPr>
              <a:t>scale</a:t>
            </a:r>
            <a:r>
              <a:rPr lang="en-US" altLang="en-US" dirty="0"/>
              <a:t>? </a:t>
            </a:r>
          </a:p>
          <a:p>
            <a:pPr lvl="1"/>
            <a:r>
              <a:rPr lang="en-US" altLang="en-US" dirty="0"/>
              <a:t>In 10g serialization </a:t>
            </a:r>
            <a:r>
              <a:rPr lang="en-US" altLang="en-US" dirty="0" smtClean="0"/>
              <a:t>limited scalability</a:t>
            </a:r>
            <a:endParaRPr lang="en-US" altLang="en-US" dirty="0"/>
          </a:p>
          <a:p>
            <a:pPr lvl="1"/>
            <a:r>
              <a:rPr lang="en-US" altLang="en-US" dirty="0" smtClean="0">
                <a:solidFill>
                  <a:srgbClr val="FF0000"/>
                </a:solidFill>
              </a:rPr>
              <a:t>Improved</a:t>
            </a:r>
            <a:r>
              <a:rPr lang="en-US" altLang="en-US" dirty="0" smtClean="0"/>
              <a:t> performance of rebalance in each version</a:t>
            </a:r>
          </a:p>
          <a:p>
            <a:pPr lvl="2"/>
            <a:r>
              <a:rPr lang="en-US" altLang="en-US" dirty="0" smtClean="0"/>
              <a:t>Notable </a:t>
            </a:r>
            <a:r>
              <a:rPr lang="en-US" altLang="en-US" dirty="0" smtClean="0">
                <a:solidFill>
                  <a:srgbClr val="FF0000"/>
                </a:solidFill>
              </a:rPr>
              <a:t>11gR2</a:t>
            </a:r>
            <a:r>
              <a:rPr lang="en-US" altLang="en-US" dirty="0" smtClean="0"/>
              <a:t> </a:t>
            </a:r>
            <a:r>
              <a:rPr lang="en-US" altLang="en-US" dirty="0" smtClean="0">
                <a:solidFill>
                  <a:srgbClr val="FF0000"/>
                </a:solidFill>
              </a:rPr>
              <a:t>resolved</a:t>
            </a:r>
            <a:r>
              <a:rPr lang="en-US" altLang="en-US" dirty="0" smtClean="0"/>
              <a:t> issue of excessive </a:t>
            </a:r>
            <a:r>
              <a:rPr lang="en-US" altLang="en-US" dirty="0" err="1" smtClean="0">
                <a:solidFill>
                  <a:srgbClr val="FF0000"/>
                </a:solidFill>
              </a:rPr>
              <a:t>repartnering</a:t>
            </a:r>
            <a:r>
              <a:rPr lang="en-US" altLang="en-US" dirty="0" smtClean="0">
                <a:solidFill>
                  <a:srgbClr val="FF0000"/>
                </a:solidFill>
              </a:rPr>
              <a:t> </a:t>
            </a:r>
            <a:endParaRPr lang="en-US" altLang="en-US" dirty="0">
              <a:solidFill>
                <a:srgbClr val="FF0000"/>
              </a:solidFill>
            </a:endParaRPr>
          </a:p>
          <a:p>
            <a:pPr lvl="1">
              <a:buFont typeface="Arial" charset="0"/>
              <a:buNone/>
            </a:pPr>
            <a:endParaRPr lang="en-US" altLang="en-US" dirty="0"/>
          </a:p>
          <a:p>
            <a:pPr lvl="1"/>
            <a:endParaRPr lang="en-US" altLang="en-US" dirty="0"/>
          </a:p>
        </p:txBody>
      </p:sp>
    </p:spTree>
    <p:extLst>
      <p:ext uri="{BB962C8B-B14F-4D97-AF65-F5344CB8AC3E}">
        <p14:creationId xmlns:p14="http://schemas.microsoft.com/office/powerpoint/2010/main" val="6932110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8-14 at 10.54.2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4810" y="2983035"/>
            <a:ext cx="3956170" cy="3881945"/>
          </a:xfrm>
          <a:prstGeom prst="rect">
            <a:avLst/>
          </a:prstGeom>
          <a:ln>
            <a:solidFill>
              <a:srgbClr val="FF0000"/>
            </a:solidFill>
          </a:ln>
          <a:effectLst>
            <a:innerShdw blurRad="63500" dist="50800" dir="18900000">
              <a:prstClr val="black">
                <a:alpha val="50000"/>
              </a:prstClr>
            </a:inn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0"/>
            <a:ext cx="5187830" cy="3462836"/>
          </a:xfrm>
          <a:prstGeom prst="rect">
            <a:avLst/>
          </a:prstGeom>
        </p:spPr>
      </p:pic>
      <p:sp>
        <p:nvSpPr>
          <p:cNvPr id="6" name="TextBox 5"/>
          <p:cNvSpPr txBox="1"/>
          <p:nvPr/>
        </p:nvSpPr>
        <p:spPr>
          <a:xfrm>
            <a:off x="5257898" y="580876"/>
            <a:ext cx="3813416" cy="1446550"/>
          </a:xfrm>
          <a:prstGeom prst="rect">
            <a:avLst/>
          </a:prstGeom>
          <a:noFill/>
        </p:spPr>
        <p:txBody>
          <a:bodyPr wrap="none" rtlCol="0">
            <a:spAutoFit/>
          </a:bodyPr>
          <a:lstStyle/>
          <a:p>
            <a:r>
              <a:rPr lang="en-GB" sz="4400" dirty="0" smtClean="0">
                <a:solidFill>
                  <a:srgbClr val="0055A0"/>
                </a:solidFill>
                <a:latin typeface="Arial Rounded MT Bold"/>
                <a:cs typeface="Arial Rounded MT Bold"/>
              </a:rPr>
              <a:t>From particle</a:t>
            </a:r>
          </a:p>
          <a:p>
            <a:r>
              <a:rPr lang="en-GB" sz="4400" dirty="0" smtClean="0">
                <a:solidFill>
                  <a:srgbClr val="0055A0"/>
                </a:solidFill>
                <a:latin typeface="Arial Rounded MT Bold"/>
                <a:cs typeface="Arial Rounded MT Bold"/>
              </a:rPr>
              <a:t>to article..</a:t>
            </a:r>
            <a:endParaRPr lang="en-GB" sz="4400" dirty="0">
              <a:solidFill>
                <a:srgbClr val="0055A0"/>
              </a:solidFill>
              <a:latin typeface="Arial Rounded MT Bold"/>
              <a:cs typeface="Arial Rounded MT Bold"/>
            </a:endParaRPr>
          </a:p>
        </p:txBody>
      </p:sp>
      <p:sp>
        <p:nvSpPr>
          <p:cNvPr id="7" name="TextBox 6"/>
          <p:cNvSpPr txBox="1"/>
          <p:nvPr/>
        </p:nvSpPr>
        <p:spPr>
          <a:xfrm>
            <a:off x="0" y="3872744"/>
            <a:ext cx="5187830" cy="2554545"/>
          </a:xfrm>
          <a:prstGeom prst="rect">
            <a:avLst/>
          </a:prstGeom>
          <a:noFill/>
        </p:spPr>
        <p:txBody>
          <a:bodyPr wrap="square" rtlCol="0">
            <a:spAutoFit/>
          </a:bodyPr>
          <a:lstStyle/>
          <a:p>
            <a:pPr algn="ctr"/>
            <a:r>
              <a:rPr lang="en-GB" sz="4000" dirty="0" smtClean="0">
                <a:solidFill>
                  <a:srgbClr val="0055A0"/>
                </a:solidFill>
                <a:latin typeface="Arial Rounded MT Bold"/>
                <a:cs typeface="Arial Rounded MT Bold"/>
              </a:rPr>
              <a:t>How do you get from this</a:t>
            </a:r>
          </a:p>
          <a:p>
            <a:pPr algn="ctr"/>
            <a:endParaRPr lang="en-GB" sz="4000" dirty="0">
              <a:solidFill>
                <a:srgbClr val="FFFF00"/>
              </a:solidFill>
              <a:latin typeface="Arial Rounded MT Bold"/>
              <a:cs typeface="Arial Rounded MT Bold"/>
            </a:endParaRPr>
          </a:p>
          <a:p>
            <a:pPr algn="ctr"/>
            <a:r>
              <a:rPr lang="en-GB" sz="4000" dirty="0">
                <a:solidFill>
                  <a:srgbClr val="0055A0"/>
                </a:solidFill>
                <a:latin typeface="Arial Rounded MT Bold"/>
                <a:cs typeface="Arial Rounded MT Bold"/>
              </a:rPr>
              <a:t>t</a:t>
            </a:r>
            <a:r>
              <a:rPr lang="en-GB" sz="4000" dirty="0" smtClean="0">
                <a:solidFill>
                  <a:srgbClr val="0055A0"/>
                </a:solidFill>
                <a:latin typeface="Arial Rounded MT Bold"/>
                <a:cs typeface="Arial Rounded MT Bold"/>
              </a:rPr>
              <a:t>o this</a:t>
            </a:r>
            <a:endParaRPr lang="en-GB" sz="4000" dirty="0">
              <a:solidFill>
                <a:srgbClr val="0055A0"/>
              </a:solidFill>
              <a:latin typeface="Arial Rounded MT Bold"/>
              <a:cs typeface="Arial Rounded MT Bold"/>
            </a:endParaRPr>
          </a:p>
        </p:txBody>
      </p:sp>
      <p:cxnSp>
        <p:nvCxnSpPr>
          <p:cNvPr id="9" name="Straight Arrow Connector 8"/>
          <p:cNvCxnSpPr/>
          <p:nvPr/>
        </p:nvCxnSpPr>
        <p:spPr>
          <a:xfrm flipV="1">
            <a:off x="2421720" y="2985373"/>
            <a:ext cx="1090668" cy="954925"/>
          </a:xfrm>
          <a:prstGeom prst="straightConnector1">
            <a:avLst/>
          </a:prstGeom>
          <a:ln w="57150"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3512387" y="5630941"/>
            <a:ext cx="1675443" cy="480924"/>
          </a:xfrm>
          <a:prstGeom prst="straightConnector1">
            <a:avLst/>
          </a:prstGeom>
          <a:ln w="57150" cmpd="sng">
            <a:solidFill>
              <a:schemeClr val="tx1"/>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47477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a:t>Fast Mirror Resync</a:t>
            </a:r>
          </a:p>
        </p:txBody>
      </p:sp>
      <p:sp>
        <p:nvSpPr>
          <p:cNvPr id="108547" name="Rectangle 3"/>
          <p:cNvSpPr>
            <a:spLocks noGrp="1" noChangeArrowheads="1"/>
          </p:cNvSpPr>
          <p:nvPr>
            <p:ph type="body" idx="1"/>
          </p:nvPr>
        </p:nvSpPr>
        <p:spPr>
          <a:xfrm>
            <a:off x="162961" y="1176950"/>
            <a:ext cx="8827129" cy="5319100"/>
          </a:xfrm>
        </p:spPr>
        <p:txBody>
          <a:bodyPr>
            <a:normAutofit fontScale="92500" lnSpcReduction="10000"/>
          </a:bodyPr>
          <a:lstStyle/>
          <a:p>
            <a:r>
              <a:rPr lang="en-US" altLang="en-US" dirty="0"/>
              <a:t>ASM 10g </a:t>
            </a:r>
            <a:r>
              <a:rPr lang="en-US" altLang="en-US" dirty="0" smtClean="0"/>
              <a:t>does </a:t>
            </a:r>
            <a:r>
              <a:rPr lang="en-US" altLang="en-US" dirty="0"/>
              <a:t>not allow to </a:t>
            </a:r>
            <a:r>
              <a:rPr lang="en-US" altLang="en-US" dirty="0" smtClean="0"/>
              <a:t>temporarily offline disks</a:t>
            </a:r>
            <a:endParaRPr lang="en-US" altLang="en-US" dirty="0"/>
          </a:p>
          <a:p>
            <a:pPr lvl="1"/>
            <a:r>
              <a:rPr lang="en-US" altLang="en-US" dirty="0"/>
              <a:t>A transient error in a storage array can cause several hours of rebalancing to drop and </a:t>
            </a:r>
            <a:r>
              <a:rPr lang="en-US" altLang="en-US" dirty="0" smtClean="0"/>
              <a:t>later add back disks</a:t>
            </a:r>
            <a:endParaRPr lang="en-US" altLang="en-US" dirty="0"/>
          </a:p>
          <a:p>
            <a:pPr lvl="1"/>
            <a:r>
              <a:rPr lang="en-US" altLang="en-US" dirty="0"/>
              <a:t>It is a limiting factor for scheduled maintenances</a:t>
            </a:r>
          </a:p>
          <a:p>
            <a:r>
              <a:rPr lang="en-US" altLang="en-US" dirty="0"/>
              <a:t>11g </a:t>
            </a:r>
            <a:r>
              <a:rPr lang="en-US" altLang="en-US" dirty="0" smtClean="0"/>
              <a:t>and 12c -&gt; </a:t>
            </a:r>
            <a:r>
              <a:rPr lang="en-US" altLang="en-US" dirty="0"/>
              <a:t>‘fast mirror </a:t>
            </a:r>
            <a:r>
              <a:rPr lang="en-US" altLang="en-US" dirty="0" err="1"/>
              <a:t>resync</a:t>
            </a:r>
            <a:r>
              <a:rPr lang="en-US" altLang="en-US" dirty="0"/>
              <a:t>’</a:t>
            </a:r>
          </a:p>
          <a:p>
            <a:pPr lvl="2"/>
            <a:r>
              <a:rPr lang="en-US" altLang="en-US" dirty="0"/>
              <a:t>Redundant storage can be put </a:t>
            </a:r>
            <a:r>
              <a:rPr lang="en-US" altLang="en-US" dirty="0">
                <a:solidFill>
                  <a:srgbClr val="FF0000"/>
                </a:solidFill>
              </a:rPr>
              <a:t>offline for maintenance</a:t>
            </a:r>
          </a:p>
          <a:p>
            <a:pPr lvl="2"/>
            <a:r>
              <a:rPr lang="en-US" altLang="en-US" dirty="0"/>
              <a:t>Changes are accumulated in the staleness registry (</a:t>
            </a:r>
            <a:r>
              <a:rPr lang="en-US" altLang="en-US" dirty="0" smtClean="0"/>
              <a:t>file#12 and file#254)</a:t>
            </a:r>
            <a:endParaRPr lang="en-US" altLang="en-US" dirty="0"/>
          </a:p>
          <a:p>
            <a:pPr lvl="2"/>
            <a:r>
              <a:rPr lang="en-US" altLang="en-US" dirty="0"/>
              <a:t>Changes are applied when the storage is back </a:t>
            </a:r>
            <a:r>
              <a:rPr lang="en-US" altLang="en-US" dirty="0" smtClean="0"/>
              <a:t>online</a:t>
            </a:r>
          </a:p>
          <a:p>
            <a:r>
              <a:rPr lang="en-US" altLang="en-US" dirty="0" smtClean="0"/>
              <a:t>Unscheduled disk issues -&gt; disk go offline</a:t>
            </a:r>
          </a:p>
          <a:p>
            <a:pPr lvl="1"/>
            <a:r>
              <a:rPr lang="en-US" altLang="en-US" dirty="0" smtClean="0"/>
              <a:t>Regulated by </a:t>
            </a:r>
            <a:r>
              <a:rPr lang="en-US" altLang="en-US" dirty="0" err="1" smtClean="0"/>
              <a:t>diskgroup</a:t>
            </a:r>
            <a:r>
              <a:rPr lang="en-US" altLang="en-US" dirty="0" smtClean="0"/>
              <a:t> parameters: </a:t>
            </a:r>
            <a:r>
              <a:rPr lang="en-US" altLang="en-US" dirty="0" err="1" smtClean="0">
                <a:solidFill>
                  <a:srgbClr val="FF0000"/>
                </a:solidFill>
              </a:rPr>
              <a:t>disk_repair_time</a:t>
            </a:r>
            <a:r>
              <a:rPr lang="en-US" altLang="en-US" dirty="0" smtClean="0"/>
              <a:t>, default to 3.6 h</a:t>
            </a:r>
          </a:p>
          <a:p>
            <a:pPr lvl="2"/>
            <a:r>
              <a:rPr lang="en-US" altLang="en-US" dirty="0" smtClean="0"/>
              <a:t>new in </a:t>
            </a:r>
            <a:r>
              <a:rPr lang="en-US" altLang="en-US" dirty="0"/>
              <a:t>12c </a:t>
            </a:r>
            <a:r>
              <a:rPr lang="en-US" altLang="en-US" dirty="0" err="1" smtClean="0">
                <a:solidFill>
                  <a:srgbClr val="FF0000"/>
                </a:solidFill>
              </a:rPr>
              <a:t>failgroup_repair_time</a:t>
            </a:r>
            <a:r>
              <a:rPr lang="en-US" altLang="en-US" dirty="0" smtClean="0">
                <a:solidFill>
                  <a:srgbClr val="FF0000"/>
                </a:solidFill>
              </a:rPr>
              <a:t> </a:t>
            </a:r>
            <a:r>
              <a:rPr lang="en-US" altLang="en-US" dirty="0" smtClean="0"/>
              <a:t>defaults to 24.0 h</a:t>
            </a:r>
            <a:endParaRPr lang="en-US" altLang="en-US" dirty="0"/>
          </a:p>
        </p:txBody>
      </p:sp>
    </p:spTree>
    <p:extLst>
      <p:ext uri="{BB962C8B-B14F-4D97-AF65-F5344CB8AC3E}">
        <p14:creationId xmlns:p14="http://schemas.microsoft.com/office/powerpoint/2010/main" val="34144581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fontScale="90000"/>
          </a:bodyPr>
          <a:lstStyle/>
          <a:p>
            <a:r>
              <a:rPr lang="en-US" altLang="en-US" dirty="0" smtClean="0"/>
              <a:t>ASM and Primary Extent Corruption</a:t>
            </a:r>
            <a:endParaRPr lang="en-US" altLang="en-US" dirty="0"/>
          </a:p>
        </p:txBody>
      </p:sp>
      <p:sp>
        <p:nvSpPr>
          <p:cNvPr id="97283" name="Rectangle 3"/>
          <p:cNvSpPr>
            <a:spLocks noGrp="1" noChangeArrowheads="1"/>
          </p:cNvSpPr>
          <p:nvPr>
            <p:ph type="body" idx="1"/>
          </p:nvPr>
        </p:nvSpPr>
        <p:spPr>
          <a:xfrm>
            <a:off x="162961" y="1176950"/>
            <a:ext cx="8827129" cy="5109550"/>
          </a:xfrm>
        </p:spPr>
        <p:txBody>
          <a:bodyPr>
            <a:normAutofit fontScale="55000" lnSpcReduction="20000"/>
          </a:bodyPr>
          <a:lstStyle/>
          <a:p>
            <a:r>
              <a:rPr lang="en-US" altLang="en-US" sz="4400" dirty="0" smtClean="0"/>
              <a:t>When unavailable or corrupt data is found</a:t>
            </a:r>
          </a:p>
          <a:p>
            <a:pPr lvl="1"/>
            <a:r>
              <a:rPr lang="en-US" altLang="en-US" sz="4400" dirty="0" smtClean="0"/>
              <a:t>ASM will read data from mirror  </a:t>
            </a:r>
          </a:p>
          <a:p>
            <a:pPr lvl="1"/>
            <a:r>
              <a:rPr lang="en-US" altLang="en-US" sz="4400" dirty="0" smtClean="0"/>
              <a:t>ASM will try to fix the wrong data and write to ASM</a:t>
            </a:r>
          </a:p>
          <a:p>
            <a:pPr lvl="2"/>
            <a:r>
              <a:rPr lang="en-US" altLang="en-US" sz="4400" dirty="0" smtClean="0"/>
              <a:t>For example writing </a:t>
            </a:r>
            <a:r>
              <a:rPr lang="en-US" altLang="en-US" sz="4400" dirty="0"/>
              <a:t>back corrected data does not seem to be done when </a:t>
            </a:r>
            <a:r>
              <a:rPr lang="en-US" altLang="en-US" sz="4400" dirty="0" smtClean="0"/>
              <a:t>I/O is direct read (e.g. backup)</a:t>
            </a:r>
          </a:p>
          <a:p>
            <a:r>
              <a:rPr lang="en-US" altLang="en-US" sz="4400" dirty="0" smtClean="0"/>
              <a:t>Example (corruption generated with </a:t>
            </a:r>
            <a:r>
              <a:rPr lang="en-US" altLang="en-US" sz="4400" dirty="0" err="1" smtClean="0"/>
              <a:t>dd</a:t>
            </a:r>
            <a:r>
              <a:rPr lang="en-US" altLang="en-US" sz="4400" dirty="0" smtClean="0"/>
              <a:t>), from alert log:</a:t>
            </a:r>
          </a:p>
          <a:p>
            <a:endParaRPr lang="en-US" altLang="en-US" sz="4200" dirty="0" smtClean="0"/>
          </a:p>
          <a:p>
            <a:pPr marL="36576" indent="0">
              <a:buNone/>
            </a:pPr>
            <a:r>
              <a:rPr lang="en-US" altLang="en-US" b="1" dirty="0">
                <a:solidFill>
                  <a:srgbClr val="FF0000"/>
                </a:solidFill>
                <a:latin typeface="Courier New" panose="02070309020205020404" pitchFamily="49" charset="0"/>
                <a:cs typeface="Courier New" panose="02070309020205020404" pitchFamily="49" charset="0"/>
              </a:rPr>
              <a:t>Corrupt block </a:t>
            </a:r>
            <a:r>
              <a:rPr lang="en-US" altLang="en-US" dirty="0">
                <a:latin typeface="Courier New" panose="02070309020205020404" pitchFamily="49" charset="0"/>
                <a:cs typeface="Courier New" panose="02070309020205020404" pitchFamily="49" charset="0"/>
              </a:rPr>
              <a:t>relative </a:t>
            </a:r>
            <a:r>
              <a:rPr lang="en-US" altLang="en-US" dirty="0" err="1">
                <a:latin typeface="Courier New" panose="02070309020205020404" pitchFamily="49" charset="0"/>
                <a:cs typeface="Courier New" panose="02070309020205020404" pitchFamily="49" charset="0"/>
              </a:rPr>
              <a:t>dba</a:t>
            </a:r>
            <a:r>
              <a:rPr lang="en-US" altLang="en-US" dirty="0">
                <a:latin typeface="Courier New" panose="02070309020205020404" pitchFamily="49" charset="0"/>
                <a:cs typeface="Courier New" panose="02070309020205020404" pitchFamily="49" charset="0"/>
              </a:rPr>
              <a:t>: 0x000021ff (file 11, block 8703)</a:t>
            </a:r>
          </a:p>
          <a:p>
            <a:pPr marL="36576" indent="0">
              <a:buNone/>
            </a:pPr>
            <a:r>
              <a:rPr lang="en-US" altLang="en-US" dirty="0">
                <a:latin typeface="Courier New" panose="02070309020205020404" pitchFamily="49" charset="0"/>
                <a:cs typeface="Courier New" panose="02070309020205020404" pitchFamily="49" charset="0"/>
              </a:rPr>
              <a:t>Completely zero block found during </a:t>
            </a:r>
            <a:r>
              <a:rPr lang="en-US" altLang="en-US" dirty="0" err="1">
                <a:latin typeface="Courier New" panose="02070309020205020404" pitchFamily="49" charset="0"/>
                <a:cs typeface="Courier New" panose="02070309020205020404" pitchFamily="49" charset="0"/>
              </a:rPr>
              <a:t>multiblock</a:t>
            </a:r>
            <a:r>
              <a:rPr lang="en-US" altLang="en-US" dirty="0">
                <a:latin typeface="Courier New" panose="02070309020205020404" pitchFamily="49" charset="0"/>
                <a:cs typeface="Courier New" panose="02070309020205020404" pitchFamily="49" charset="0"/>
              </a:rPr>
              <a:t> buffer read</a:t>
            </a:r>
          </a:p>
          <a:p>
            <a:pPr marL="36576" indent="0">
              <a:buNone/>
            </a:pPr>
            <a:r>
              <a:rPr lang="en-US" altLang="en-US" dirty="0" smtClean="0">
                <a:latin typeface="Courier New" panose="02070309020205020404" pitchFamily="49" charset="0"/>
                <a:cs typeface="Courier New" panose="02070309020205020404" pitchFamily="49" charset="0"/>
              </a:rPr>
              <a:t>Reading </a:t>
            </a:r>
            <a:r>
              <a:rPr lang="en-US" altLang="en-US" dirty="0" err="1">
                <a:latin typeface="Courier New" panose="02070309020205020404" pitchFamily="49" charset="0"/>
                <a:cs typeface="Courier New" panose="02070309020205020404" pitchFamily="49" charset="0"/>
              </a:rPr>
              <a:t>datafile</a:t>
            </a:r>
            <a:r>
              <a:rPr lang="en-US" altLang="en-US" dirty="0">
                <a:latin typeface="Courier New" panose="02070309020205020404" pitchFamily="49" charset="0"/>
                <a:cs typeface="Courier New" panose="02070309020205020404" pitchFamily="49" charset="0"/>
              </a:rPr>
              <a:t> </a:t>
            </a:r>
            <a:r>
              <a:rPr lang="en-US" altLang="en-US" dirty="0" smtClean="0">
                <a:latin typeface="Courier New" panose="02070309020205020404" pitchFamily="49" charset="0"/>
                <a:cs typeface="Courier New" panose="02070309020205020404" pitchFamily="49" charset="0"/>
              </a:rPr>
              <a:t>'+ORCL_DATADG/ORCL/DATAFILE/mytest.259.848360345</a:t>
            </a:r>
            <a:r>
              <a:rPr lang="en-US" altLang="en-US" dirty="0">
                <a:latin typeface="Courier New" panose="02070309020205020404" pitchFamily="49" charset="0"/>
                <a:cs typeface="Courier New" panose="02070309020205020404" pitchFamily="49" charset="0"/>
              </a:rPr>
              <a:t>' for corruption at </a:t>
            </a:r>
            <a:r>
              <a:rPr lang="en-US" altLang="en-US" dirty="0" err="1">
                <a:latin typeface="Courier New" panose="02070309020205020404" pitchFamily="49" charset="0"/>
                <a:cs typeface="Courier New" panose="02070309020205020404" pitchFamily="49" charset="0"/>
              </a:rPr>
              <a:t>rdba</a:t>
            </a:r>
            <a:r>
              <a:rPr lang="en-US" altLang="en-US" dirty="0">
                <a:latin typeface="Courier New" panose="02070309020205020404" pitchFamily="49" charset="0"/>
                <a:cs typeface="Courier New" panose="02070309020205020404" pitchFamily="49" charset="0"/>
              </a:rPr>
              <a:t>: 0x000021ff (file 11, block 8703)</a:t>
            </a:r>
          </a:p>
          <a:p>
            <a:pPr marL="36576" indent="0">
              <a:buNone/>
            </a:pPr>
            <a:r>
              <a:rPr lang="en-US" altLang="en-US" dirty="0">
                <a:solidFill>
                  <a:srgbClr val="FF0000"/>
                </a:solidFill>
                <a:latin typeface="Courier New" panose="02070309020205020404" pitchFamily="49" charset="0"/>
                <a:cs typeface="Courier New" panose="02070309020205020404" pitchFamily="49" charset="0"/>
              </a:rPr>
              <a:t>Read </a:t>
            </a:r>
            <a:r>
              <a:rPr lang="en-US" altLang="en-US" dirty="0" err="1">
                <a:solidFill>
                  <a:srgbClr val="FF0000"/>
                </a:solidFill>
                <a:latin typeface="Courier New" panose="02070309020205020404" pitchFamily="49" charset="0"/>
                <a:cs typeface="Courier New" panose="02070309020205020404" pitchFamily="49" charset="0"/>
              </a:rPr>
              <a:t>datafile</a:t>
            </a:r>
            <a:r>
              <a:rPr lang="en-US" altLang="en-US" dirty="0">
                <a:solidFill>
                  <a:srgbClr val="FF0000"/>
                </a:solidFill>
                <a:latin typeface="Courier New" panose="02070309020205020404" pitchFamily="49" charset="0"/>
                <a:cs typeface="Courier New" panose="02070309020205020404" pitchFamily="49" charset="0"/>
              </a:rPr>
              <a:t> mirror </a:t>
            </a:r>
            <a:r>
              <a:rPr lang="en-US" altLang="en-US" dirty="0" smtClean="0">
                <a:latin typeface="Courier New" panose="02070309020205020404" pitchFamily="49" charset="0"/>
                <a:cs typeface="Courier New" panose="02070309020205020404" pitchFamily="49" charset="0"/>
              </a:rPr>
              <a:t>'</a:t>
            </a:r>
            <a:r>
              <a:rPr lang="en-US" altLang="en-US" dirty="0">
                <a:latin typeface="Courier New" panose="02070309020205020404" pitchFamily="49" charset="0"/>
                <a:cs typeface="Courier New" panose="02070309020205020404" pitchFamily="49" charset="0"/>
              </a:rPr>
              <a:t> </a:t>
            </a:r>
            <a:r>
              <a:rPr lang="en-US" altLang="en-US" dirty="0" smtClean="0">
                <a:latin typeface="Courier New" panose="02070309020205020404" pitchFamily="49" charset="0"/>
                <a:cs typeface="Courier New" panose="02070309020205020404" pitchFamily="49" charset="0"/>
              </a:rPr>
              <a:t>ORCL_DATADG_0000' </a:t>
            </a:r>
            <a:r>
              <a:rPr lang="en-US" altLang="en-US" dirty="0">
                <a:latin typeface="Courier New" panose="02070309020205020404" pitchFamily="49" charset="0"/>
                <a:cs typeface="Courier New" panose="02070309020205020404" pitchFamily="49" charset="0"/>
              </a:rPr>
              <a:t>(file 11, block 8703) found same corrupt data (no logical check)</a:t>
            </a:r>
          </a:p>
          <a:p>
            <a:pPr marL="36576" indent="0">
              <a:buNone/>
            </a:pPr>
            <a:r>
              <a:rPr lang="en-US" altLang="en-US" dirty="0">
                <a:solidFill>
                  <a:srgbClr val="FF0000"/>
                </a:solidFill>
                <a:latin typeface="Courier New" panose="02070309020205020404" pitchFamily="49" charset="0"/>
                <a:cs typeface="Courier New" panose="02070309020205020404" pitchFamily="49" charset="0"/>
              </a:rPr>
              <a:t>Read </a:t>
            </a:r>
            <a:r>
              <a:rPr lang="en-US" altLang="en-US" dirty="0" err="1">
                <a:solidFill>
                  <a:srgbClr val="FF0000"/>
                </a:solidFill>
                <a:latin typeface="Courier New" panose="02070309020205020404" pitchFamily="49" charset="0"/>
                <a:cs typeface="Courier New" panose="02070309020205020404" pitchFamily="49" charset="0"/>
              </a:rPr>
              <a:t>datafile</a:t>
            </a:r>
            <a:r>
              <a:rPr lang="en-US" altLang="en-US" dirty="0">
                <a:solidFill>
                  <a:srgbClr val="FF0000"/>
                </a:solidFill>
                <a:latin typeface="Courier New" panose="02070309020205020404" pitchFamily="49" charset="0"/>
                <a:cs typeface="Courier New" panose="02070309020205020404" pitchFamily="49" charset="0"/>
              </a:rPr>
              <a:t> mirror </a:t>
            </a:r>
            <a:r>
              <a:rPr lang="en-US" altLang="en-US" dirty="0" smtClean="0">
                <a:latin typeface="Courier New" panose="02070309020205020404" pitchFamily="49" charset="0"/>
                <a:cs typeface="Courier New" panose="02070309020205020404" pitchFamily="49" charset="0"/>
              </a:rPr>
              <a:t>‘ORCL_DATADG_0001' </a:t>
            </a:r>
            <a:r>
              <a:rPr lang="en-US" altLang="en-US" dirty="0">
                <a:latin typeface="Courier New" panose="02070309020205020404" pitchFamily="49" charset="0"/>
                <a:cs typeface="Courier New" panose="02070309020205020404" pitchFamily="49" charset="0"/>
              </a:rPr>
              <a:t>(file 11, block 8703) found valid data</a:t>
            </a:r>
          </a:p>
          <a:p>
            <a:pPr marL="36576" indent="0">
              <a:buNone/>
            </a:pPr>
            <a:r>
              <a:rPr lang="en-US" altLang="en-US" dirty="0">
                <a:latin typeface="Courier New" panose="02070309020205020404" pitchFamily="49" charset="0"/>
                <a:cs typeface="Courier New" panose="02070309020205020404" pitchFamily="49" charset="0"/>
              </a:rPr>
              <a:t>Hex dump of (file 11, block 8703) in trace file </a:t>
            </a:r>
            <a:r>
              <a:rPr lang="en-US" altLang="en-US" dirty="0" smtClean="0">
                <a:latin typeface="Courier New" panose="02070309020205020404" pitchFamily="49" charset="0"/>
                <a:cs typeface="Courier New" panose="02070309020205020404" pitchFamily="49" charset="0"/>
              </a:rPr>
              <a:t>{…}</a:t>
            </a:r>
            <a:endParaRPr lang="en-US" altLang="en-US" dirty="0">
              <a:latin typeface="Courier New" panose="02070309020205020404" pitchFamily="49" charset="0"/>
              <a:cs typeface="Courier New" panose="02070309020205020404" pitchFamily="49" charset="0"/>
            </a:endParaRPr>
          </a:p>
          <a:p>
            <a:pPr marL="36576" indent="0">
              <a:buNone/>
            </a:pPr>
            <a:r>
              <a:rPr lang="en-US" altLang="en-US" b="1" dirty="0">
                <a:solidFill>
                  <a:srgbClr val="FF0000"/>
                </a:solidFill>
                <a:latin typeface="Courier New" panose="02070309020205020404" pitchFamily="49" charset="0"/>
                <a:cs typeface="Courier New" panose="02070309020205020404" pitchFamily="49" charset="0"/>
              </a:rPr>
              <a:t>Repaired </a:t>
            </a:r>
            <a:r>
              <a:rPr lang="en-US" altLang="en-US" dirty="0">
                <a:latin typeface="Courier New" panose="02070309020205020404" pitchFamily="49" charset="0"/>
                <a:cs typeface="Courier New" panose="02070309020205020404" pitchFamily="49" charset="0"/>
              </a:rPr>
              <a:t>corruption at (file 11, block 8703</a:t>
            </a:r>
            <a:r>
              <a:rPr lang="en-US" altLang="en-US" dirty="0" smtClean="0">
                <a:latin typeface="Courier New" panose="02070309020205020404" pitchFamily="49" charset="0"/>
                <a:cs typeface="Courier New" panose="02070309020205020404" pitchFamily="49" charset="0"/>
              </a:rPr>
              <a:t>)</a:t>
            </a:r>
            <a:endParaRPr lang="en-US" altLang="en-US" dirty="0"/>
          </a:p>
          <a:p>
            <a:pPr lvl="1"/>
            <a:endParaRPr lang="en-US" altLang="en-US" dirty="0"/>
          </a:p>
        </p:txBody>
      </p:sp>
    </p:spTree>
    <p:extLst>
      <p:ext uri="{BB962C8B-B14F-4D97-AF65-F5344CB8AC3E}">
        <p14:creationId xmlns:p14="http://schemas.microsoft.com/office/powerpoint/2010/main" val="15726118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dirty="0" smtClean="0"/>
              <a:t>Silent Corruption</a:t>
            </a:r>
            <a:endParaRPr lang="en-US" altLang="en-US" dirty="0"/>
          </a:p>
        </p:txBody>
      </p:sp>
      <p:sp>
        <p:nvSpPr>
          <p:cNvPr id="97283" name="Rectangle 3"/>
          <p:cNvSpPr>
            <a:spLocks noGrp="1" noChangeArrowheads="1"/>
          </p:cNvSpPr>
          <p:nvPr>
            <p:ph type="body" idx="1"/>
          </p:nvPr>
        </p:nvSpPr>
        <p:spPr/>
        <p:txBody>
          <a:bodyPr>
            <a:normAutofit fontScale="92500"/>
          </a:bodyPr>
          <a:lstStyle/>
          <a:p>
            <a:pPr marL="36576" indent="0">
              <a:buNone/>
            </a:pPr>
            <a:r>
              <a:rPr lang="en-GB" b="1" dirty="0" smtClean="0"/>
              <a:t>Search for silently corrupted secondary extents</a:t>
            </a:r>
          </a:p>
          <a:p>
            <a:r>
              <a:rPr lang="en-GB" altLang="en-US" dirty="0" smtClean="0"/>
              <a:t>PL/SQL script based on: </a:t>
            </a:r>
            <a:r>
              <a:rPr lang="en-GB" altLang="en-US" dirty="0" err="1" smtClean="0">
                <a:solidFill>
                  <a:srgbClr val="FF0000"/>
                </a:solidFill>
              </a:rPr>
              <a:t>dbms_diskgroup.checkfile</a:t>
            </a:r>
            <a:r>
              <a:rPr lang="en-GB" altLang="en-US" dirty="0" smtClean="0">
                <a:solidFill>
                  <a:srgbClr val="FF0000"/>
                </a:solidFill>
              </a:rPr>
              <a:t> </a:t>
            </a:r>
          </a:p>
          <a:p>
            <a:pPr lvl="1"/>
            <a:r>
              <a:rPr lang="en-GB" altLang="en-US" dirty="0" smtClean="0"/>
              <a:t>Undocumented</a:t>
            </a:r>
            <a:r>
              <a:rPr lang="en-GB" altLang="en-US" dirty="0" smtClean="0"/>
              <a:t>, </a:t>
            </a:r>
            <a:r>
              <a:rPr lang="en-GB" altLang="en-US" dirty="0" smtClean="0"/>
              <a:t>a script used to be in MOS</a:t>
            </a:r>
          </a:p>
          <a:p>
            <a:pPr lvl="1"/>
            <a:r>
              <a:rPr lang="en-GB" altLang="en-US" dirty="0" smtClean="0"/>
              <a:t>See also notes in this slide </a:t>
            </a:r>
            <a:endParaRPr lang="en-GB" altLang="en-US" dirty="0"/>
          </a:p>
          <a:p>
            <a:endParaRPr lang="en-US" altLang="en-US" dirty="0" smtClean="0"/>
          </a:p>
          <a:p>
            <a:r>
              <a:rPr lang="en-GB" dirty="0" err="1" smtClean="0">
                <a:solidFill>
                  <a:srgbClr val="FF0000"/>
                </a:solidFill>
              </a:rPr>
              <a:t>amdu</a:t>
            </a:r>
            <a:r>
              <a:rPr lang="en-GB" dirty="0" smtClean="0"/>
              <a:t> </a:t>
            </a:r>
            <a:r>
              <a:rPr lang="en-GB" dirty="0"/>
              <a:t>-dis '/</a:t>
            </a:r>
            <a:r>
              <a:rPr lang="en-GB" dirty="0" err="1"/>
              <a:t>dev</a:t>
            </a:r>
            <a:r>
              <a:rPr lang="en-GB" dirty="0"/>
              <a:t>/mapper/</a:t>
            </a:r>
            <a:r>
              <a:rPr lang="en-GB" dirty="0" err="1"/>
              <a:t>myLUN</a:t>
            </a:r>
            <a:r>
              <a:rPr lang="en-GB" dirty="0"/>
              <a:t>*p1' -compare -extract ORCL_DATADG1.267 -</a:t>
            </a:r>
            <a:r>
              <a:rPr lang="en-GB" dirty="0" err="1"/>
              <a:t>noextract</a:t>
            </a:r>
            <a:r>
              <a:rPr lang="en-GB" dirty="0"/>
              <a:t> </a:t>
            </a:r>
          </a:p>
          <a:p>
            <a:endParaRPr lang="en-US" altLang="en-US" dirty="0" smtClean="0"/>
          </a:p>
          <a:p>
            <a:r>
              <a:rPr lang="en-US" altLang="en-US" dirty="0" smtClean="0"/>
              <a:t>RDBMS</a:t>
            </a:r>
            <a:r>
              <a:rPr lang="en-US" altLang="en-US" dirty="0"/>
              <a:t>: </a:t>
            </a:r>
            <a:r>
              <a:rPr lang="en-US" altLang="en-US" dirty="0" smtClean="0"/>
              <a:t>alter </a:t>
            </a:r>
            <a:r>
              <a:rPr lang="en-US" altLang="en-US" dirty="0"/>
              <a:t>system dump </a:t>
            </a:r>
            <a:r>
              <a:rPr lang="en-US" altLang="en-US" dirty="0" err="1"/>
              <a:t>datafile</a:t>
            </a:r>
            <a:r>
              <a:rPr lang="en-US" altLang="en-US" dirty="0"/>
              <a:t> .. block ..</a:t>
            </a:r>
          </a:p>
          <a:p>
            <a:pPr lvl="1"/>
            <a:r>
              <a:rPr lang="en-US" altLang="en-US" dirty="0"/>
              <a:t>Oracle will read both mirrors and report in alert </a:t>
            </a:r>
            <a:r>
              <a:rPr lang="en-US" altLang="en-US" dirty="0" smtClean="0"/>
              <a:t>log</a:t>
            </a:r>
          </a:p>
          <a:p>
            <a:pPr lvl="1"/>
            <a:endParaRPr lang="en-US" altLang="en-US" dirty="0"/>
          </a:p>
          <a:p>
            <a:endParaRPr lang="en-GB" dirty="0">
              <a:solidFill>
                <a:srgbClr val="FF0000"/>
              </a:solidFill>
            </a:endParaRPr>
          </a:p>
          <a:p>
            <a:pPr lvl="1">
              <a:buFont typeface="Arial" charset="0"/>
              <a:buNone/>
            </a:pPr>
            <a:endParaRPr lang="en-US" altLang="en-US" dirty="0"/>
          </a:p>
          <a:p>
            <a:pPr lvl="1"/>
            <a:endParaRPr lang="en-US" altLang="en-US" dirty="0"/>
          </a:p>
        </p:txBody>
      </p:sp>
    </p:spTree>
    <p:extLst>
      <p:ext uri="{BB962C8B-B14F-4D97-AF65-F5344CB8AC3E}">
        <p14:creationId xmlns:p14="http://schemas.microsoft.com/office/powerpoint/2010/main" val="37324817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dirty="0" smtClean="0"/>
              <a:t>AMDU</a:t>
            </a:r>
            <a:endParaRPr lang="en-US" altLang="en-US" dirty="0"/>
          </a:p>
        </p:txBody>
      </p:sp>
      <p:sp>
        <p:nvSpPr>
          <p:cNvPr id="97283" name="Rectangle 3"/>
          <p:cNvSpPr>
            <a:spLocks noGrp="1" noChangeArrowheads="1"/>
          </p:cNvSpPr>
          <p:nvPr>
            <p:ph type="body" idx="1"/>
          </p:nvPr>
        </p:nvSpPr>
        <p:spPr/>
        <p:txBody>
          <a:bodyPr>
            <a:noAutofit/>
          </a:bodyPr>
          <a:lstStyle/>
          <a:p>
            <a:r>
              <a:rPr lang="en-GB" altLang="en-US" sz="2400" dirty="0" smtClean="0"/>
              <a:t>ASM Metadata </a:t>
            </a:r>
            <a:r>
              <a:rPr lang="en-GB" altLang="en-US" sz="2400" dirty="0" smtClean="0">
                <a:solidFill>
                  <a:srgbClr val="FF0000"/>
                </a:solidFill>
              </a:rPr>
              <a:t>Dump Utility</a:t>
            </a:r>
          </a:p>
          <a:p>
            <a:pPr lvl="1"/>
            <a:r>
              <a:rPr lang="en-GB" altLang="en-US" sz="2000" dirty="0" smtClean="0"/>
              <a:t>Introduced with 11g, can be used in 10g too.</a:t>
            </a:r>
          </a:p>
          <a:p>
            <a:r>
              <a:rPr lang="en-GB" altLang="en-US" sz="2400" dirty="0" smtClean="0"/>
              <a:t>Allows </a:t>
            </a:r>
            <a:r>
              <a:rPr lang="en-GB" altLang="en-US" sz="2400" dirty="0"/>
              <a:t>to dump ASM contents without opening </a:t>
            </a:r>
            <a:r>
              <a:rPr lang="en-GB" altLang="en-US" sz="2400" dirty="0" err="1" smtClean="0"/>
              <a:t>diskgroups</a:t>
            </a:r>
            <a:r>
              <a:rPr lang="en-GB" altLang="en-US" sz="2400" dirty="0" smtClean="0"/>
              <a:t> </a:t>
            </a:r>
            <a:endParaRPr lang="en-GB" altLang="en-US" sz="2400" dirty="0"/>
          </a:p>
          <a:p>
            <a:r>
              <a:rPr lang="en-GB" altLang="en-US" sz="2400" dirty="0"/>
              <a:t>Can read from dropped </a:t>
            </a:r>
            <a:r>
              <a:rPr lang="en-GB" altLang="en-US" sz="2400" dirty="0" smtClean="0"/>
              <a:t>disks</a:t>
            </a:r>
          </a:p>
          <a:p>
            <a:r>
              <a:rPr lang="en-GB" altLang="en-US" sz="2400" dirty="0" smtClean="0"/>
              <a:t>Can find corrupted blocks</a:t>
            </a:r>
            <a:endParaRPr lang="en-GB" altLang="en-US" sz="2400" dirty="0"/>
          </a:p>
          <a:p>
            <a:r>
              <a:rPr lang="en-GB" altLang="en-US" sz="2400" dirty="0" smtClean="0"/>
              <a:t>Can check </a:t>
            </a:r>
            <a:r>
              <a:rPr lang="en-GB" altLang="en-US" sz="2400" dirty="0"/>
              <a:t>ASM file </a:t>
            </a:r>
            <a:r>
              <a:rPr lang="en-GB" altLang="en-US" sz="2400" dirty="0" smtClean="0"/>
              <a:t>mirror consistency</a:t>
            </a:r>
          </a:p>
          <a:p>
            <a:endParaRPr lang="en-GB" altLang="en-US" sz="2400" dirty="0"/>
          </a:p>
          <a:p>
            <a:r>
              <a:rPr lang="en-GB" altLang="en-US" sz="2400" dirty="0" smtClean="0"/>
              <a:t>Get started:</a:t>
            </a:r>
          </a:p>
          <a:p>
            <a:pPr lvl="1"/>
            <a:r>
              <a:rPr lang="en-GB" altLang="en-US" sz="2000" dirty="0" err="1" smtClean="0"/>
              <a:t>amdu</a:t>
            </a:r>
            <a:r>
              <a:rPr lang="en-GB" altLang="en-US" sz="2000" dirty="0" smtClean="0"/>
              <a:t> –help</a:t>
            </a:r>
          </a:p>
          <a:p>
            <a:pPr lvl="1"/>
            <a:r>
              <a:rPr lang="en-GB" altLang="en-US" sz="2000" dirty="0" err="1" smtClean="0"/>
              <a:t>amdu</a:t>
            </a:r>
            <a:r>
              <a:rPr lang="en-GB" altLang="en-US" sz="2000" dirty="0" smtClean="0"/>
              <a:t> creates an output directory and populates it with</a:t>
            </a:r>
          </a:p>
          <a:p>
            <a:pPr lvl="2"/>
            <a:r>
              <a:rPr lang="en-GB" altLang="en-US" sz="1800" b="1" dirty="0" smtClean="0">
                <a:solidFill>
                  <a:srgbClr val="FF0000"/>
                </a:solidFill>
              </a:rPr>
              <a:t>report.txt, map files, image files</a:t>
            </a:r>
            <a:endParaRPr lang="en-GB" altLang="en-US" sz="1800" b="1" dirty="0">
              <a:solidFill>
                <a:srgbClr val="FF0000"/>
              </a:solidFill>
            </a:endParaRPr>
          </a:p>
        </p:txBody>
      </p:sp>
    </p:spTree>
    <p:extLst>
      <p:ext uri="{BB962C8B-B14F-4D97-AF65-F5344CB8AC3E}">
        <p14:creationId xmlns:p14="http://schemas.microsoft.com/office/powerpoint/2010/main" val="16284004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dirty="0" smtClean="0"/>
              <a:t>AMDU - Examples</a:t>
            </a:r>
            <a:endParaRPr lang="en-US" altLang="en-US" dirty="0"/>
          </a:p>
        </p:txBody>
      </p:sp>
      <p:sp>
        <p:nvSpPr>
          <p:cNvPr id="97283" name="Rectangle 3"/>
          <p:cNvSpPr>
            <a:spLocks noGrp="1" noChangeArrowheads="1"/>
          </p:cNvSpPr>
          <p:nvPr>
            <p:ph type="body" idx="1"/>
          </p:nvPr>
        </p:nvSpPr>
        <p:spPr>
          <a:xfrm>
            <a:off x="162961" y="1176950"/>
            <a:ext cx="8827129" cy="4888872"/>
          </a:xfrm>
        </p:spPr>
        <p:txBody>
          <a:bodyPr>
            <a:noAutofit/>
          </a:bodyPr>
          <a:lstStyle/>
          <a:p>
            <a:pPr marL="36576" indent="0">
              <a:buNone/>
            </a:pPr>
            <a:r>
              <a:rPr lang="en-US" altLang="en-US" sz="1800" dirty="0" smtClean="0"/>
              <a:t># Extracts </a:t>
            </a:r>
            <a:r>
              <a:rPr lang="en-US" altLang="en-US" sz="1800" dirty="0"/>
              <a:t>file 267 from ASM </a:t>
            </a:r>
            <a:r>
              <a:rPr lang="en-US" altLang="en-US" sz="1800" dirty="0" err="1"/>
              <a:t>diskgroup</a:t>
            </a:r>
            <a:r>
              <a:rPr lang="en-US" altLang="en-US" sz="1800" dirty="0"/>
              <a:t> </a:t>
            </a:r>
            <a:r>
              <a:rPr lang="en-US" altLang="en-US" sz="1800" dirty="0" smtClean="0"/>
              <a:t>ORCL_DATADG1 </a:t>
            </a:r>
            <a:endParaRPr lang="en-US" altLang="en-US" sz="1800" dirty="0"/>
          </a:p>
          <a:p>
            <a:pPr marL="36576" indent="0">
              <a:buNone/>
            </a:pPr>
            <a:r>
              <a:rPr lang="en-US" altLang="en-US" sz="1800" dirty="0"/>
              <a:t># Note: works as </a:t>
            </a:r>
            <a:r>
              <a:rPr lang="en-US" altLang="en-US" sz="1800" dirty="0" err="1"/>
              <a:t>asmcmd</a:t>
            </a:r>
            <a:r>
              <a:rPr lang="en-US" altLang="en-US" sz="1800" dirty="0"/>
              <a:t> </a:t>
            </a:r>
            <a:r>
              <a:rPr lang="en-US" altLang="en-US" sz="1800" dirty="0" err="1"/>
              <a:t>cp</a:t>
            </a:r>
            <a:r>
              <a:rPr lang="en-US" altLang="en-US" sz="1800" dirty="0"/>
              <a:t> but </a:t>
            </a:r>
            <a:r>
              <a:rPr lang="en-US" altLang="en-US" sz="1800" dirty="0" smtClean="0"/>
              <a:t>also </a:t>
            </a:r>
            <a:r>
              <a:rPr lang="en-US" altLang="en-US" sz="1800" dirty="0"/>
              <a:t>on dismounted disk groups!</a:t>
            </a:r>
          </a:p>
          <a:p>
            <a:pPr marL="36576" indent="0">
              <a:buNone/>
            </a:pPr>
            <a:r>
              <a:rPr lang="en-US" altLang="en-US" sz="1800" dirty="0" smtClean="0">
                <a:solidFill>
                  <a:srgbClr val="FF0000"/>
                </a:solidFill>
              </a:rPr>
              <a:t>  $ </a:t>
            </a:r>
            <a:r>
              <a:rPr lang="en-US" altLang="en-US" sz="1800" dirty="0" err="1">
                <a:solidFill>
                  <a:srgbClr val="FF0000"/>
                </a:solidFill>
              </a:rPr>
              <a:t>amdu</a:t>
            </a:r>
            <a:r>
              <a:rPr lang="en-US" altLang="en-US" sz="1800" dirty="0">
                <a:solidFill>
                  <a:srgbClr val="FF0000"/>
                </a:solidFill>
              </a:rPr>
              <a:t> -dis '/</a:t>
            </a:r>
            <a:r>
              <a:rPr lang="en-US" altLang="en-US" sz="1800" dirty="0" err="1" smtClean="0">
                <a:solidFill>
                  <a:srgbClr val="FF0000"/>
                </a:solidFill>
              </a:rPr>
              <a:t>dev</a:t>
            </a:r>
            <a:r>
              <a:rPr lang="en-US" altLang="en-US" sz="1800" dirty="0" smtClean="0">
                <a:solidFill>
                  <a:srgbClr val="FF0000"/>
                </a:solidFill>
              </a:rPr>
              <a:t>/mapper/</a:t>
            </a:r>
            <a:r>
              <a:rPr lang="en-US" altLang="en-US" sz="1800" dirty="0" err="1" smtClean="0">
                <a:solidFill>
                  <a:srgbClr val="FF0000"/>
                </a:solidFill>
              </a:rPr>
              <a:t>myLUN</a:t>
            </a:r>
            <a:r>
              <a:rPr lang="en-US" altLang="en-US" sz="1800" dirty="0" smtClean="0">
                <a:solidFill>
                  <a:srgbClr val="FF0000"/>
                </a:solidFill>
              </a:rPr>
              <a:t>*p1</a:t>
            </a:r>
            <a:r>
              <a:rPr lang="en-US" altLang="en-US" sz="1800" dirty="0">
                <a:solidFill>
                  <a:srgbClr val="FF0000"/>
                </a:solidFill>
              </a:rPr>
              <a:t>' -extract </a:t>
            </a:r>
            <a:r>
              <a:rPr lang="en-US" altLang="en-US" sz="1800" dirty="0" smtClean="0">
                <a:solidFill>
                  <a:srgbClr val="FF0000"/>
                </a:solidFill>
              </a:rPr>
              <a:t>ORCL_DATADG1.267  </a:t>
            </a:r>
            <a:endParaRPr lang="en-US" altLang="en-US" sz="1800" dirty="0">
              <a:solidFill>
                <a:srgbClr val="FF0000"/>
              </a:solidFill>
            </a:endParaRPr>
          </a:p>
          <a:p>
            <a:pPr marL="36576" indent="0">
              <a:buNone/>
            </a:pPr>
            <a:endParaRPr lang="en-US" altLang="en-US" sz="1800" dirty="0"/>
          </a:p>
          <a:p>
            <a:pPr marL="36576" indent="0">
              <a:buNone/>
            </a:pPr>
            <a:r>
              <a:rPr lang="en-US" altLang="en-US" sz="1800" dirty="0" smtClean="0"/>
              <a:t># Compares primary and mirror extents in normal redundancy disk groups </a:t>
            </a:r>
          </a:p>
          <a:p>
            <a:pPr marL="36576" indent="0">
              <a:buNone/>
            </a:pPr>
            <a:r>
              <a:rPr lang="en-US" altLang="en-US" sz="1800" dirty="0" smtClean="0"/>
              <a:t># Useful to check for potential corruption issues </a:t>
            </a:r>
          </a:p>
          <a:p>
            <a:pPr marL="36576" indent="0">
              <a:buNone/>
            </a:pPr>
            <a:r>
              <a:rPr lang="en-US" altLang="en-US" sz="1800" dirty="0" smtClean="0"/>
              <a:t># results in the report.txt file</a:t>
            </a:r>
          </a:p>
          <a:p>
            <a:pPr marL="36576" indent="0">
              <a:buNone/>
            </a:pPr>
            <a:r>
              <a:rPr lang="en-US" altLang="en-US" sz="1800" b="1" dirty="0" smtClean="0">
                <a:solidFill>
                  <a:srgbClr val="FF0000"/>
                </a:solidFill>
              </a:rPr>
              <a:t>  </a:t>
            </a:r>
            <a:r>
              <a:rPr lang="en-US" altLang="en-US" sz="1800" dirty="0" smtClean="0">
                <a:solidFill>
                  <a:srgbClr val="FF0000"/>
                </a:solidFill>
              </a:rPr>
              <a:t>$ </a:t>
            </a:r>
            <a:r>
              <a:rPr lang="en-US" altLang="en-US" sz="1800" dirty="0" err="1" smtClean="0">
                <a:solidFill>
                  <a:srgbClr val="FF0000"/>
                </a:solidFill>
              </a:rPr>
              <a:t>amdu</a:t>
            </a:r>
            <a:r>
              <a:rPr lang="en-US" altLang="en-US" sz="1800" dirty="0" smtClean="0">
                <a:solidFill>
                  <a:srgbClr val="FF0000"/>
                </a:solidFill>
              </a:rPr>
              <a:t> -dis </a:t>
            </a:r>
            <a:r>
              <a:rPr lang="en-US" altLang="en-US" sz="1800" dirty="0">
                <a:solidFill>
                  <a:srgbClr val="FF0000"/>
                </a:solidFill>
              </a:rPr>
              <a:t>'/</a:t>
            </a:r>
            <a:r>
              <a:rPr lang="en-US" altLang="en-US" sz="1800" dirty="0" err="1">
                <a:solidFill>
                  <a:srgbClr val="FF0000"/>
                </a:solidFill>
              </a:rPr>
              <a:t>dev</a:t>
            </a:r>
            <a:r>
              <a:rPr lang="en-US" altLang="en-US" sz="1800" dirty="0">
                <a:solidFill>
                  <a:srgbClr val="FF0000"/>
                </a:solidFill>
              </a:rPr>
              <a:t>/mapper/</a:t>
            </a:r>
            <a:r>
              <a:rPr lang="en-US" altLang="en-US" sz="1800" dirty="0" err="1">
                <a:solidFill>
                  <a:srgbClr val="FF0000"/>
                </a:solidFill>
              </a:rPr>
              <a:t>myLUN</a:t>
            </a:r>
            <a:r>
              <a:rPr lang="en-US" altLang="en-US" sz="1800" dirty="0">
                <a:solidFill>
                  <a:srgbClr val="FF0000"/>
                </a:solidFill>
              </a:rPr>
              <a:t>*p1</a:t>
            </a:r>
            <a:r>
              <a:rPr lang="en-US" altLang="en-US" sz="1800" dirty="0" smtClean="0">
                <a:solidFill>
                  <a:srgbClr val="FF0000"/>
                </a:solidFill>
              </a:rPr>
              <a:t>' -compare -extract ORCL_DATADG1.267 -</a:t>
            </a:r>
            <a:r>
              <a:rPr lang="en-US" altLang="en-US" sz="1800" dirty="0" err="1" smtClean="0">
                <a:solidFill>
                  <a:srgbClr val="FF0000"/>
                </a:solidFill>
              </a:rPr>
              <a:t>noextract</a:t>
            </a:r>
            <a:r>
              <a:rPr lang="en-US" altLang="en-US" sz="1800" dirty="0" smtClean="0">
                <a:solidFill>
                  <a:srgbClr val="FF0000"/>
                </a:solidFill>
              </a:rPr>
              <a:t> </a:t>
            </a:r>
          </a:p>
          <a:p>
            <a:pPr marL="36576" indent="0">
              <a:buNone/>
            </a:pPr>
            <a:endParaRPr lang="en-US" altLang="en-US" sz="1800" dirty="0" smtClean="0"/>
          </a:p>
          <a:p>
            <a:pPr marL="36576" indent="0">
              <a:buNone/>
            </a:pPr>
            <a:r>
              <a:rPr lang="en-US" altLang="en-US" sz="1800" dirty="0" smtClean="0"/>
              <a:t># Dump contents of a given </a:t>
            </a:r>
            <a:r>
              <a:rPr lang="en-US" altLang="en-US" sz="1800" dirty="0" err="1" smtClean="0"/>
              <a:t>diskgroup</a:t>
            </a:r>
            <a:r>
              <a:rPr lang="en-US" altLang="en-US" sz="1800" dirty="0" smtClean="0"/>
              <a:t> and does not create image file</a:t>
            </a:r>
          </a:p>
          <a:p>
            <a:pPr marL="36576" indent="0">
              <a:buNone/>
            </a:pPr>
            <a:r>
              <a:rPr lang="en-US" altLang="en-US" sz="1800" dirty="0" smtClean="0"/>
              <a:t># The .map file reports on all files found (column number 5 prefixed by the letter F)</a:t>
            </a:r>
          </a:p>
          <a:p>
            <a:pPr marL="36576" indent="0">
              <a:buNone/>
            </a:pPr>
            <a:r>
              <a:rPr lang="en-US" altLang="en-US" sz="1800" dirty="0" smtClean="0"/>
              <a:t>  </a:t>
            </a:r>
            <a:r>
              <a:rPr lang="en-US" altLang="en-US" sz="1800" dirty="0" smtClean="0">
                <a:solidFill>
                  <a:srgbClr val="FF0000"/>
                </a:solidFill>
              </a:rPr>
              <a:t>$ </a:t>
            </a:r>
            <a:r>
              <a:rPr lang="en-US" altLang="en-US" sz="1800" dirty="0" err="1" smtClean="0">
                <a:solidFill>
                  <a:srgbClr val="FF0000"/>
                </a:solidFill>
              </a:rPr>
              <a:t>amdu</a:t>
            </a:r>
            <a:r>
              <a:rPr lang="en-US" altLang="en-US" sz="1800" dirty="0" smtClean="0">
                <a:solidFill>
                  <a:srgbClr val="FF0000"/>
                </a:solidFill>
              </a:rPr>
              <a:t> -dis </a:t>
            </a:r>
            <a:r>
              <a:rPr lang="en-US" altLang="en-US" sz="1800" dirty="0">
                <a:solidFill>
                  <a:srgbClr val="FF0000"/>
                </a:solidFill>
              </a:rPr>
              <a:t>'/</a:t>
            </a:r>
            <a:r>
              <a:rPr lang="en-US" altLang="en-US" sz="1800" dirty="0" err="1">
                <a:solidFill>
                  <a:srgbClr val="FF0000"/>
                </a:solidFill>
              </a:rPr>
              <a:t>dev</a:t>
            </a:r>
            <a:r>
              <a:rPr lang="en-US" altLang="en-US" sz="1800" dirty="0">
                <a:solidFill>
                  <a:srgbClr val="FF0000"/>
                </a:solidFill>
              </a:rPr>
              <a:t>/mapper/</a:t>
            </a:r>
            <a:r>
              <a:rPr lang="en-US" altLang="en-US" sz="1800" dirty="0" err="1">
                <a:solidFill>
                  <a:srgbClr val="FF0000"/>
                </a:solidFill>
              </a:rPr>
              <a:t>myLUN</a:t>
            </a:r>
            <a:r>
              <a:rPr lang="en-US" altLang="en-US" sz="1800" dirty="0">
                <a:solidFill>
                  <a:srgbClr val="FF0000"/>
                </a:solidFill>
              </a:rPr>
              <a:t>*p1</a:t>
            </a:r>
            <a:r>
              <a:rPr lang="en-US" altLang="en-US" sz="1800" dirty="0" smtClean="0">
                <a:solidFill>
                  <a:srgbClr val="FF0000"/>
                </a:solidFill>
              </a:rPr>
              <a:t>' -</a:t>
            </a:r>
            <a:r>
              <a:rPr lang="en-US" altLang="en-US" sz="1800" dirty="0" err="1" smtClean="0">
                <a:solidFill>
                  <a:srgbClr val="FF0000"/>
                </a:solidFill>
              </a:rPr>
              <a:t>noimage</a:t>
            </a:r>
            <a:r>
              <a:rPr lang="en-US" altLang="en-US" sz="1800" dirty="0" smtClean="0">
                <a:solidFill>
                  <a:srgbClr val="FF0000"/>
                </a:solidFill>
              </a:rPr>
              <a:t> -dump ORCL_DATADG1</a:t>
            </a:r>
          </a:p>
          <a:p>
            <a:pPr marL="36576" indent="0">
              <a:buNone/>
            </a:pPr>
            <a:endParaRPr lang="en-US" altLang="en-US" sz="1800" dirty="0">
              <a:solidFill>
                <a:srgbClr val="FF0000"/>
              </a:solidFill>
            </a:endParaRPr>
          </a:p>
          <a:p>
            <a:pPr marL="36576" indent="0">
              <a:buNone/>
            </a:pPr>
            <a:r>
              <a:rPr lang="en-US" altLang="en-US" sz="1800" dirty="0" smtClean="0">
                <a:solidFill>
                  <a:srgbClr val="FF0000"/>
                </a:solidFill>
              </a:rPr>
              <a:t>See also: </a:t>
            </a:r>
            <a:r>
              <a:rPr lang="en-US" altLang="en-US" sz="1800" dirty="0"/>
              <a:t>https://twiki.cern.ch/twiki/bin/view/PDBService/ASM_utilities</a:t>
            </a:r>
            <a:endParaRPr lang="en-US" altLang="en-US" sz="1800" dirty="0" smtClean="0"/>
          </a:p>
          <a:p>
            <a:pPr marL="36576" indent="0">
              <a:buNone/>
            </a:pPr>
            <a:endParaRPr lang="en-US" altLang="en-US" sz="1800" dirty="0"/>
          </a:p>
        </p:txBody>
      </p:sp>
    </p:spTree>
    <p:extLst>
      <p:ext uri="{BB962C8B-B14F-4D97-AF65-F5344CB8AC3E}">
        <p14:creationId xmlns:p14="http://schemas.microsoft.com/office/powerpoint/2010/main" val="35134479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dirty="0" smtClean="0"/>
              <a:t>KFED</a:t>
            </a:r>
            <a:endParaRPr lang="en-US" altLang="en-US" dirty="0"/>
          </a:p>
        </p:txBody>
      </p:sp>
      <p:sp>
        <p:nvSpPr>
          <p:cNvPr id="97283" name="Rectangle 3"/>
          <p:cNvSpPr>
            <a:spLocks noGrp="1" noChangeArrowheads="1"/>
          </p:cNvSpPr>
          <p:nvPr>
            <p:ph type="body" idx="1"/>
          </p:nvPr>
        </p:nvSpPr>
        <p:spPr/>
        <p:txBody>
          <a:bodyPr>
            <a:normAutofit/>
          </a:bodyPr>
          <a:lstStyle/>
          <a:p>
            <a:r>
              <a:rPr lang="en-GB" altLang="en-US" sz="3200" dirty="0" smtClean="0"/>
              <a:t>KFED=Kernel Files </a:t>
            </a:r>
            <a:r>
              <a:rPr lang="en-GB" altLang="en-US" sz="3200" dirty="0" smtClean="0">
                <a:solidFill>
                  <a:srgbClr val="FF0000"/>
                </a:solidFill>
              </a:rPr>
              <a:t>metadata </a:t>
            </a:r>
            <a:r>
              <a:rPr lang="en-GB" altLang="en-US" sz="3200" dirty="0" err="1" smtClean="0">
                <a:solidFill>
                  <a:srgbClr val="FF0000"/>
                </a:solidFill>
              </a:rPr>
              <a:t>EDitor</a:t>
            </a:r>
            <a:endParaRPr lang="en-GB" altLang="en-US" sz="3200" dirty="0" smtClean="0">
              <a:solidFill>
                <a:srgbClr val="FF0000"/>
              </a:solidFill>
            </a:endParaRPr>
          </a:p>
          <a:p>
            <a:pPr lvl="1"/>
            <a:r>
              <a:rPr lang="en-GB" altLang="en-US" sz="2800" dirty="0" smtClean="0"/>
              <a:t>Reference: ASM </a:t>
            </a:r>
            <a:r>
              <a:rPr lang="en-GB" altLang="en-US" sz="2800" dirty="0"/>
              <a:t>tools used by Support : KFOD, KFED, AMDU (Doc ID 1485597.1</a:t>
            </a:r>
            <a:r>
              <a:rPr lang="en-GB" altLang="en-US" sz="2800" dirty="0" smtClean="0"/>
              <a:t>)</a:t>
            </a:r>
          </a:p>
          <a:p>
            <a:pPr lvl="1"/>
            <a:r>
              <a:rPr lang="en-GB" altLang="en-US" sz="2800" dirty="0" err="1"/>
              <a:t>kfed</a:t>
            </a:r>
            <a:r>
              <a:rPr lang="en-GB" altLang="en-US" sz="2800" dirty="0"/>
              <a:t> can be used to read and write ASM metadata. In particular disk headers and ASM (hidden) metadata files.</a:t>
            </a:r>
          </a:p>
          <a:p>
            <a:pPr lvl="1"/>
            <a:r>
              <a:rPr lang="en-GB" altLang="en-US" sz="2800" dirty="0" err="1"/>
              <a:t>kfed</a:t>
            </a:r>
            <a:r>
              <a:rPr lang="en-GB" altLang="en-US" sz="2800" dirty="0"/>
              <a:t> in write mode is a powerful but potentially dangerous tool </a:t>
            </a:r>
          </a:p>
          <a:p>
            <a:pPr lvl="1"/>
            <a:endParaRPr lang="en-GB" altLang="en-US" sz="2800" dirty="0"/>
          </a:p>
          <a:p>
            <a:pPr lvl="1">
              <a:buFont typeface="Arial" charset="0"/>
              <a:buNone/>
            </a:pPr>
            <a:endParaRPr lang="en-US" altLang="en-US" dirty="0"/>
          </a:p>
          <a:p>
            <a:pPr lvl="1"/>
            <a:endParaRPr lang="en-US" altLang="en-US" dirty="0"/>
          </a:p>
        </p:txBody>
      </p:sp>
    </p:spTree>
    <p:extLst>
      <p:ext uri="{BB962C8B-B14F-4D97-AF65-F5344CB8AC3E}">
        <p14:creationId xmlns:p14="http://schemas.microsoft.com/office/powerpoint/2010/main" val="31905775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dirty="0" smtClean="0"/>
              <a:t>KFED - examples</a:t>
            </a:r>
            <a:endParaRPr lang="en-US" altLang="en-US" dirty="0"/>
          </a:p>
        </p:txBody>
      </p:sp>
      <p:sp>
        <p:nvSpPr>
          <p:cNvPr id="97283" name="Rectangle 3"/>
          <p:cNvSpPr>
            <a:spLocks noGrp="1" noChangeArrowheads="1"/>
          </p:cNvSpPr>
          <p:nvPr>
            <p:ph type="body" idx="1"/>
          </p:nvPr>
        </p:nvSpPr>
        <p:spPr/>
        <p:txBody>
          <a:bodyPr>
            <a:normAutofit fontScale="77500" lnSpcReduction="20000"/>
          </a:bodyPr>
          <a:lstStyle/>
          <a:p>
            <a:pPr marL="36576" indent="0">
              <a:buNone/>
            </a:pPr>
            <a:r>
              <a:rPr lang="en-US" altLang="en-US" dirty="0" smtClean="0"/>
              <a:t># </a:t>
            </a:r>
            <a:r>
              <a:rPr lang="en-US" altLang="en-US" dirty="0"/>
              <a:t>reads the disk header to </a:t>
            </a:r>
            <a:r>
              <a:rPr lang="en-US" altLang="en-US" dirty="0" err="1"/>
              <a:t>stdout</a:t>
            </a:r>
            <a:endParaRPr lang="en-US" altLang="en-US" dirty="0"/>
          </a:p>
          <a:p>
            <a:pPr marL="36576" indent="0">
              <a:buNone/>
            </a:pPr>
            <a:r>
              <a:rPr lang="en-US" altLang="en-US" dirty="0"/>
              <a:t>  </a:t>
            </a:r>
            <a:r>
              <a:rPr lang="en-US" altLang="en-US" dirty="0">
                <a:solidFill>
                  <a:srgbClr val="FF0000"/>
                </a:solidFill>
              </a:rPr>
              <a:t>$ </a:t>
            </a:r>
            <a:r>
              <a:rPr lang="en-US" altLang="en-US" dirty="0" err="1">
                <a:solidFill>
                  <a:srgbClr val="FF0000"/>
                </a:solidFill>
              </a:rPr>
              <a:t>kfed</a:t>
            </a:r>
            <a:r>
              <a:rPr lang="en-US" altLang="en-US" dirty="0">
                <a:solidFill>
                  <a:srgbClr val="FF0000"/>
                </a:solidFill>
              </a:rPr>
              <a:t> op=read </a:t>
            </a:r>
            <a:r>
              <a:rPr lang="en-US" altLang="en-US" dirty="0" err="1">
                <a:solidFill>
                  <a:srgbClr val="FF0000"/>
                </a:solidFill>
              </a:rPr>
              <a:t>dev</a:t>
            </a:r>
            <a:r>
              <a:rPr lang="en-US" altLang="en-US" dirty="0">
                <a:solidFill>
                  <a:srgbClr val="FF0000"/>
                </a:solidFill>
              </a:rPr>
              <a:t>=/</a:t>
            </a:r>
            <a:r>
              <a:rPr lang="en-US" altLang="en-US" dirty="0" err="1" smtClean="0">
                <a:solidFill>
                  <a:srgbClr val="FF0000"/>
                </a:solidFill>
              </a:rPr>
              <a:t>dev</a:t>
            </a:r>
            <a:r>
              <a:rPr lang="en-US" altLang="en-US" dirty="0" smtClean="0">
                <a:solidFill>
                  <a:srgbClr val="FF0000"/>
                </a:solidFill>
              </a:rPr>
              <a:t>/mapper/myLUN1_p1  </a:t>
            </a:r>
            <a:endParaRPr lang="en-US" altLang="en-US" dirty="0">
              <a:solidFill>
                <a:srgbClr val="FF0000"/>
              </a:solidFill>
            </a:endParaRPr>
          </a:p>
          <a:p>
            <a:pPr marL="36576" indent="0">
              <a:buNone/>
            </a:pPr>
            <a:endParaRPr lang="en-US" altLang="en-US" dirty="0"/>
          </a:p>
          <a:p>
            <a:pPr marL="36576" indent="0">
              <a:buNone/>
            </a:pPr>
            <a:r>
              <a:rPr lang="en-US" altLang="en-US" dirty="0"/>
              <a:t># reads the </a:t>
            </a:r>
            <a:r>
              <a:rPr lang="en-US" altLang="en-US" dirty="0" smtClean="0"/>
              <a:t>metadata of a specified </a:t>
            </a:r>
            <a:r>
              <a:rPr lang="en-US" altLang="en-US" dirty="0"/>
              <a:t>AU and block into file /</a:t>
            </a:r>
            <a:r>
              <a:rPr lang="en-US" altLang="en-US" dirty="0" err="1"/>
              <a:t>tmp</a:t>
            </a:r>
            <a:r>
              <a:rPr lang="en-US" altLang="en-US" dirty="0"/>
              <a:t>/a</a:t>
            </a:r>
          </a:p>
          <a:p>
            <a:pPr marL="36576" indent="0">
              <a:buNone/>
            </a:pPr>
            <a:r>
              <a:rPr lang="en-US" altLang="en-US" dirty="0"/>
              <a:t>  </a:t>
            </a:r>
            <a:r>
              <a:rPr lang="en-US" altLang="en-US" dirty="0">
                <a:solidFill>
                  <a:srgbClr val="FF0000"/>
                </a:solidFill>
              </a:rPr>
              <a:t>$ </a:t>
            </a:r>
            <a:r>
              <a:rPr lang="en-US" altLang="en-US" dirty="0" err="1">
                <a:solidFill>
                  <a:srgbClr val="FF0000"/>
                </a:solidFill>
              </a:rPr>
              <a:t>kfed</a:t>
            </a:r>
            <a:r>
              <a:rPr lang="en-US" altLang="en-US" dirty="0">
                <a:solidFill>
                  <a:srgbClr val="FF0000"/>
                </a:solidFill>
              </a:rPr>
              <a:t> op=read </a:t>
            </a:r>
            <a:r>
              <a:rPr lang="en-US" altLang="en-US" dirty="0" err="1">
                <a:solidFill>
                  <a:srgbClr val="FF0000"/>
                </a:solidFill>
              </a:rPr>
              <a:t>dev</a:t>
            </a:r>
            <a:r>
              <a:rPr lang="en-US" altLang="en-US" dirty="0">
                <a:solidFill>
                  <a:srgbClr val="FF0000"/>
                </a:solidFill>
              </a:rPr>
              <a:t>=/</a:t>
            </a:r>
            <a:r>
              <a:rPr lang="en-US" altLang="en-US" dirty="0" err="1" smtClean="0">
                <a:solidFill>
                  <a:srgbClr val="FF0000"/>
                </a:solidFill>
              </a:rPr>
              <a:t>dev</a:t>
            </a:r>
            <a:r>
              <a:rPr lang="en-US" altLang="en-US" dirty="0" smtClean="0">
                <a:solidFill>
                  <a:srgbClr val="FF0000"/>
                </a:solidFill>
              </a:rPr>
              <a:t>/mapper/</a:t>
            </a:r>
            <a:r>
              <a:rPr lang="en-US" altLang="en-US" dirty="0">
                <a:solidFill>
                  <a:srgbClr val="FF0000"/>
                </a:solidFill>
              </a:rPr>
              <a:t>myLUN1_p1</a:t>
            </a:r>
            <a:r>
              <a:rPr lang="en-US" altLang="en-US" dirty="0" smtClean="0">
                <a:solidFill>
                  <a:srgbClr val="FF0000"/>
                </a:solidFill>
              </a:rPr>
              <a:t> </a:t>
            </a:r>
            <a:r>
              <a:rPr lang="en-US" altLang="en-US" dirty="0" err="1">
                <a:solidFill>
                  <a:srgbClr val="FF0000"/>
                </a:solidFill>
              </a:rPr>
              <a:t>aunum</a:t>
            </a:r>
            <a:r>
              <a:rPr lang="en-US" altLang="en-US" dirty="0">
                <a:solidFill>
                  <a:srgbClr val="FF0000"/>
                </a:solidFill>
              </a:rPr>
              <a:t>=3 </a:t>
            </a:r>
            <a:r>
              <a:rPr lang="en-US" altLang="en-US" dirty="0" err="1">
                <a:solidFill>
                  <a:srgbClr val="FF0000"/>
                </a:solidFill>
              </a:rPr>
              <a:t>blknum</a:t>
            </a:r>
            <a:r>
              <a:rPr lang="en-US" altLang="en-US" dirty="0">
                <a:solidFill>
                  <a:srgbClr val="FF0000"/>
                </a:solidFill>
              </a:rPr>
              <a:t>=3 text=/</a:t>
            </a:r>
            <a:r>
              <a:rPr lang="en-US" altLang="en-US" dirty="0" err="1">
                <a:solidFill>
                  <a:srgbClr val="FF0000"/>
                </a:solidFill>
              </a:rPr>
              <a:t>tmp</a:t>
            </a:r>
            <a:r>
              <a:rPr lang="en-US" altLang="en-US" dirty="0">
                <a:solidFill>
                  <a:srgbClr val="FF0000"/>
                </a:solidFill>
              </a:rPr>
              <a:t>/a </a:t>
            </a:r>
          </a:p>
          <a:p>
            <a:pPr marL="36576" indent="0">
              <a:buNone/>
            </a:pPr>
            <a:endParaRPr lang="en-US" altLang="en-US" dirty="0"/>
          </a:p>
          <a:p>
            <a:pPr marL="36576" indent="0">
              <a:buNone/>
            </a:pPr>
            <a:r>
              <a:rPr lang="en-US" altLang="en-US" dirty="0"/>
              <a:t># writes from /</a:t>
            </a:r>
            <a:r>
              <a:rPr lang="en-US" altLang="en-US" dirty="0" err="1"/>
              <a:t>tmp</a:t>
            </a:r>
            <a:r>
              <a:rPr lang="en-US" altLang="en-US" dirty="0"/>
              <a:t>/a into the specified AU and block </a:t>
            </a:r>
          </a:p>
          <a:p>
            <a:pPr marL="36576" indent="0">
              <a:buNone/>
            </a:pPr>
            <a:r>
              <a:rPr lang="en-US" altLang="en-US" dirty="0" smtClean="0"/>
              <a:t># the </a:t>
            </a:r>
            <a:r>
              <a:rPr lang="en-US" altLang="en-US" dirty="0"/>
              <a:t>checksum is computed and written together with </a:t>
            </a:r>
            <a:r>
              <a:rPr lang="en-US" altLang="en-US" dirty="0" smtClean="0"/>
              <a:t>data</a:t>
            </a:r>
          </a:p>
          <a:p>
            <a:pPr marL="36576" indent="0">
              <a:buNone/>
            </a:pPr>
            <a:r>
              <a:rPr lang="en-US" altLang="en-US" dirty="0" smtClean="0"/>
              <a:t># !! Careful, writing into ASM metadata is unsupported !!</a:t>
            </a:r>
          </a:p>
          <a:p>
            <a:pPr marL="36576" indent="0">
              <a:buNone/>
            </a:pPr>
            <a:r>
              <a:rPr lang="en-US" altLang="en-US" dirty="0" smtClean="0"/>
              <a:t>  </a:t>
            </a:r>
            <a:r>
              <a:rPr lang="en-US" altLang="en-US" dirty="0" smtClean="0">
                <a:solidFill>
                  <a:srgbClr val="FF0000"/>
                </a:solidFill>
              </a:rPr>
              <a:t>$ </a:t>
            </a:r>
            <a:r>
              <a:rPr lang="en-US" altLang="en-US" dirty="0" err="1">
                <a:solidFill>
                  <a:srgbClr val="FF0000"/>
                </a:solidFill>
              </a:rPr>
              <a:t>kfed</a:t>
            </a:r>
            <a:r>
              <a:rPr lang="en-US" altLang="en-US" dirty="0">
                <a:solidFill>
                  <a:srgbClr val="FF0000"/>
                </a:solidFill>
              </a:rPr>
              <a:t> op=write </a:t>
            </a:r>
            <a:r>
              <a:rPr lang="en-US" altLang="en-US" dirty="0" err="1">
                <a:solidFill>
                  <a:srgbClr val="FF0000"/>
                </a:solidFill>
              </a:rPr>
              <a:t>dev</a:t>
            </a:r>
            <a:r>
              <a:rPr lang="en-US" altLang="en-US" dirty="0">
                <a:solidFill>
                  <a:srgbClr val="FF0000"/>
                </a:solidFill>
              </a:rPr>
              <a:t>=/</a:t>
            </a:r>
            <a:r>
              <a:rPr lang="en-US" altLang="en-US" dirty="0" err="1" smtClean="0">
                <a:solidFill>
                  <a:srgbClr val="FF0000"/>
                </a:solidFill>
              </a:rPr>
              <a:t>dev</a:t>
            </a:r>
            <a:r>
              <a:rPr lang="en-US" altLang="en-US" dirty="0" smtClean="0">
                <a:solidFill>
                  <a:srgbClr val="FF0000"/>
                </a:solidFill>
              </a:rPr>
              <a:t>/mapper/</a:t>
            </a:r>
            <a:r>
              <a:rPr lang="en-US" altLang="en-US" dirty="0">
                <a:solidFill>
                  <a:srgbClr val="FF0000"/>
                </a:solidFill>
              </a:rPr>
              <a:t>myLUN1_p1</a:t>
            </a:r>
            <a:r>
              <a:rPr lang="en-US" altLang="en-US" dirty="0" smtClean="0">
                <a:solidFill>
                  <a:srgbClr val="FF0000"/>
                </a:solidFill>
              </a:rPr>
              <a:t> </a:t>
            </a:r>
            <a:r>
              <a:rPr lang="en-US" altLang="en-US" dirty="0" err="1">
                <a:solidFill>
                  <a:srgbClr val="FF0000"/>
                </a:solidFill>
              </a:rPr>
              <a:t>aunum</a:t>
            </a:r>
            <a:r>
              <a:rPr lang="en-US" altLang="en-US" dirty="0">
                <a:solidFill>
                  <a:srgbClr val="FF0000"/>
                </a:solidFill>
              </a:rPr>
              <a:t>=3 </a:t>
            </a:r>
            <a:r>
              <a:rPr lang="en-US" altLang="en-US" dirty="0" err="1">
                <a:solidFill>
                  <a:srgbClr val="FF0000"/>
                </a:solidFill>
              </a:rPr>
              <a:t>blknum</a:t>
            </a:r>
            <a:r>
              <a:rPr lang="en-US" altLang="en-US" dirty="0">
                <a:solidFill>
                  <a:srgbClr val="FF0000"/>
                </a:solidFill>
              </a:rPr>
              <a:t>=3 text=/</a:t>
            </a:r>
            <a:r>
              <a:rPr lang="en-US" altLang="en-US" dirty="0" err="1">
                <a:solidFill>
                  <a:srgbClr val="FF0000"/>
                </a:solidFill>
              </a:rPr>
              <a:t>tmp</a:t>
            </a:r>
            <a:r>
              <a:rPr lang="en-US" altLang="en-US" dirty="0">
                <a:solidFill>
                  <a:srgbClr val="FF0000"/>
                </a:solidFill>
              </a:rPr>
              <a:t>/a </a:t>
            </a:r>
          </a:p>
          <a:p>
            <a:pPr lvl="1">
              <a:buFont typeface="Arial" charset="0"/>
              <a:buNone/>
            </a:pPr>
            <a:endParaRPr lang="en-US" altLang="en-US" dirty="0"/>
          </a:p>
          <a:p>
            <a:pPr lvl="1"/>
            <a:endParaRPr lang="en-US" altLang="en-US" dirty="0"/>
          </a:p>
        </p:txBody>
      </p:sp>
    </p:spTree>
    <p:extLst>
      <p:ext uri="{BB962C8B-B14F-4D97-AF65-F5344CB8AC3E}">
        <p14:creationId xmlns:p14="http://schemas.microsoft.com/office/powerpoint/2010/main" val="7100898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fontScale="90000"/>
          </a:bodyPr>
          <a:lstStyle/>
          <a:p>
            <a:r>
              <a:rPr lang="en-US" altLang="en-US" dirty="0" smtClean="0"/>
              <a:t>Playing with Metadata - Examples</a:t>
            </a:r>
            <a:endParaRPr lang="en-US" altLang="en-US" dirty="0"/>
          </a:p>
        </p:txBody>
      </p:sp>
      <p:sp>
        <p:nvSpPr>
          <p:cNvPr id="97283" name="Rectangle 3"/>
          <p:cNvSpPr>
            <a:spLocks noGrp="1" noChangeArrowheads="1"/>
          </p:cNvSpPr>
          <p:nvPr>
            <p:ph type="body" idx="1"/>
          </p:nvPr>
        </p:nvSpPr>
        <p:spPr/>
        <p:txBody>
          <a:bodyPr>
            <a:normAutofit fontScale="25000" lnSpcReduction="20000"/>
          </a:bodyPr>
          <a:lstStyle/>
          <a:p>
            <a:pPr marL="36576" indent="0">
              <a:buNone/>
            </a:pPr>
            <a:r>
              <a:rPr lang="en-US" altLang="en-US" sz="6700" dirty="0" smtClean="0"/>
              <a:t>Example 1: Recover an accidentally dropped </a:t>
            </a:r>
            <a:r>
              <a:rPr lang="en-US" altLang="en-US" sz="6700" dirty="0" err="1"/>
              <a:t>diskgroup</a:t>
            </a:r>
            <a:endParaRPr lang="en-US" altLang="en-US" sz="6700" dirty="0"/>
          </a:p>
          <a:p>
            <a:pPr marL="36576" indent="0">
              <a:buNone/>
            </a:pPr>
            <a:endParaRPr lang="en-US" altLang="en-US" sz="6700" dirty="0" smtClean="0"/>
          </a:p>
          <a:p>
            <a:pPr marL="36576" indent="0">
              <a:buNone/>
            </a:pPr>
            <a:r>
              <a:rPr lang="en-US" altLang="en-US" sz="6700" dirty="0" smtClean="0"/>
              <a:t>Option 1: </a:t>
            </a:r>
            <a:r>
              <a:rPr lang="en-US" altLang="en-US" sz="6700" dirty="0"/>
              <a:t>recover files with </a:t>
            </a:r>
            <a:r>
              <a:rPr lang="en-US" altLang="en-US" sz="6700" dirty="0" smtClean="0">
                <a:solidFill>
                  <a:srgbClr val="FF0000"/>
                </a:solidFill>
              </a:rPr>
              <a:t>AMDU</a:t>
            </a:r>
          </a:p>
          <a:p>
            <a:pPr lvl="1"/>
            <a:r>
              <a:rPr lang="en-US" altLang="en-US" sz="6300" dirty="0" err="1"/>
              <a:t>amdu</a:t>
            </a:r>
            <a:r>
              <a:rPr lang="en-US" altLang="en-US" sz="6300" dirty="0"/>
              <a:t> -dis '/</a:t>
            </a:r>
            <a:r>
              <a:rPr lang="en-US" altLang="en-US" sz="6300" dirty="0" err="1"/>
              <a:t>dev</a:t>
            </a:r>
            <a:r>
              <a:rPr lang="en-US" altLang="en-US" sz="6300" dirty="0"/>
              <a:t>/mapper/MYLUN*p1' -former -extract ORCL_DATADG.256</a:t>
            </a:r>
          </a:p>
          <a:p>
            <a:pPr marL="36576" indent="0">
              <a:buNone/>
            </a:pPr>
            <a:endParaRPr lang="en-US" altLang="en-US" sz="6700" dirty="0" smtClean="0"/>
          </a:p>
          <a:p>
            <a:pPr marL="36576" indent="0">
              <a:buNone/>
            </a:pPr>
            <a:r>
              <a:rPr lang="en-US" altLang="en-US" sz="6700" dirty="0" smtClean="0"/>
              <a:t>Option 2: </a:t>
            </a:r>
            <a:r>
              <a:rPr lang="en-US" altLang="en-US" sz="6700" dirty="0"/>
              <a:t>edit metadata </a:t>
            </a:r>
            <a:r>
              <a:rPr lang="en-US" altLang="en-US" sz="6700" dirty="0" smtClean="0"/>
              <a:t>with </a:t>
            </a:r>
            <a:r>
              <a:rPr lang="en-US" altLang="en-US" sz="6700" dirty="0" smtClean="0">
                <a:solidFill>
                  <a:srgbClr val="FF0000"/>
                </a:solidFill>
              </a:rPr>
              <a:t>KFED</a:t>
            </a:r>
            <a:r>
              <a:rPr lang="en-US" altLang="en-US" sz="6700" dirty="0" smtClean="0"/>
              <a:t> an make the disk(s) visible again</a:t>
            </a:r>
            <a:endParaRPr lang="en-US" altLang="en-US" sz="6700" dirty="0"/>
          </a:p>
          <a:p>
            <a:endParaRPr lang="en-US" altLang="en-US" sz="6700" dirty="0"/>
          </a:p>
          <a:p>
            <a:pPr marL="36576" indent="0">
              <a:buNone/>
            </a:pPr>
            <a:r>
              <a:rPr lang="en-GB" altLang="en-US" sz="6700" dirty="0"/>
              <a:t>$ </a:t>
            </a:r>
            <a:r>
              <a:rPr lang="en-GB" altLang="en-US" sz="6700" dirty="0" err="1">
                <a:solidFill>
                  <a:srgbClr val="FF0000"/>
                </a:solidFill>
              </a:rPr>
              <a:t>kfed</a:t>
            </a:r>
            <a:r>
              <a:rPr lang="en-GB" altLang="en-US" sz="6700" dirty="0">
                <a:solidFill>
                  <a:srgbClr val="FF0000"/>
                </a:solidFill>
              </a:rPr>
              <a:t> read </a:t>
            </a:r>
            <a:r>
              <a:rPr lang="en-GB" altLang="en-US" sz="6700" dirty="0"/>
              <a:t>/</a:t>
            </a:r>
            <a:r>
              <a:rPr lang="en-GB" altLang="en-US" sz="6700" dirty="0" err="1"/>
              <a:t>dev</a:t>
            </a:r>
            <a:r>
              <a:rPr lang="en-GB" altLang="en-US" sz="6700" dirty="0"/>
              <a:t>/mapper/MYLUN1_p1 </a:t>
            </a:r>
            <a:r>
              <a:rPr lang="en-GB" altLang="en-US" sz="6700" dirty="0" err="1"/>
              <a:t>aunum</a:t>
            </a:r>
            <a:r>
              <a:rPr lang="en-GB" altLang="en-US" sz="6700" dirty="0"/>
              <a:t>=0 </a:t>
            </a:r>
            <a:r>
              <a:rPr lang="en-GB" altLang="en-US" sz="6700" dirty="0" err="1"/>
              <a:t>blknum</a:t>
            </a:r>
            <a:r>
              <a:rPr lang="en-GB" altLang="en-US" sz="6700" dirty="0"/>
              <a:t>=0 text=dumpfile_MYLUN1_p1</a:t>
            </a:r>
          </a:p>
          <a:p>
            <a:pPr marL="36576" indent="0">
              <a:buNone/>
            </a:pPr>
            <a:endParaRPr lang="en-GB" altLang="en-US" sz="6700" dirty="0"/>
          </a:p>
          <a:p>
            <a:pPr marL="36576" indent="0">
              <a:buNone/>
            </a:pPr>
            <a:r>
              <a:rPr lang="en-GB" altLang="en-US" sz="6700" dirty="0"/>
              <a:t>Manual edit of the local copy of the header block:</a:t>
            </a:r>
          </a:p>
          <a:p>
            <a:pPr marL="36576" indent="0">
              <a:buNone/>
            </a:pPr>
            <a:r>
              <a:rPr lang="en-GB" altLang="en-US" sz="6700" dirty="0"/>
              <a:t>$ vi dumpfile_MYLUN1_p1</a:t>
            </a:r>
          </a:p>
          <a:p>
            <a:pPr marL="36576" indent="0">
              <a:buNone/>
            </a:pPr>
            <a:endParaRPr lang="en-GB" altLang="en-US" sz="6700" dirty="0" smtClean="0"/>
          </a:p>
          <a:p>
            <a:pPr marL="36576" indent="0">
              <a:buNone/>
            </a:pPr>
            <a:r>
              <a:rPr lang="en-GB" altLang="en-US" sz="6700" dirty="0" smtClean="0"/>
              <a:t>replace </a:t>
            </a:r>
            <a:r>
              <a:rPr lang="en-GB" altLang="en-US" sz="6700" dirty="0"/>
              <a:t>the line:</a:t>
            </a:r>
          </a:p>
          <a:p>
            <a:pPr marL="36576" indent="0">
              <a:buNone/>
            </a:pPr>
            <a:r>
              <a:rPr lang="en-GB" altLang="en-US" sz="6700" dirty="0" err="1">
                <a:solidFill>
                  <a:srgbClr val="FF0000"/>
                </a:solidFill>
              </a:rPr>
              <a:t>kfdhdb.hdrsts</a:t>
            </a:r>
            <a:r>
              <a:rPr lang="en-GB" altLang="en-US" sz="6700" dirty="0">
                <a:solidFill>
                  <a:srgbClr val="FF0000"/>
                </a:solidFill>
              </a:rPr>
              <a:t>:                        4 ; 0x027: KFDHDR_FORMER</a:t>
            </a:r>
          </a:p>
          <a:p>
            <a:pPr marL="36576" indent="0">
              <a:buNone/>
            </a:pPr>
            <a:endParaRPr lang="en-GB" altLang="en-US" sz="6700" dirty="0"/>
          </a:p>
          <a:p>
            <a:pPr marL="36576" indent="0">
              <a:buNone/>
            </a:pPr>
            <a:r>
              <a:rPr lang="en-GB" altLang="en-US" sz="6700" dirty="0"/>
              <a:t>with:</a:t>
            </a:r>
          </a:p>
          <a:p>
            <a:pPr marL="36576" indent="0">
              <a:buNone/>
            </a:pPr>
            <a:r>
              <a:rPr lang="en-GB" altLang="en-US" sz="6700" dirty="0" err="1"/>
              <a:t>kfdhdb.hdrsts</a:t>
            </a:r>
            <a:r>
              <a:rPr lang="en-GB" altLang="en-US" sz="6700" dirty="0"/>
              <a:t>:                        3 ; 0x027: KFDHDR_MEMBER</a:t>
            </a:r>
          </a:p>
          <a:p>
            <a:pPr marL="36576" indent="0">
              <a:buNone/>
            </a:pPr>
            <a:endParaRPr lang="en-GB" altLang="en-US" sz="6700" dirty="0"/>
          </a:p>
          <a:p>
            <a:pPr marL="36576" indent="0">
              <a:buNone/>
            </a:pPr>
            <a:r>
              <a:rPr lang="en-GB" altLang="en-US" sz="6700" dirty="0"/>
              <a:t>Write the modified block </a:t>
            </a:r>
            <a:r>
              <a:rPr lang="en-GB" altLang="en-US" sz="6700" dirty="0" smtClean="0"/>
              <a:t>header</a:t>
            </a:r>
          </a:p>
          <a:p>
            <a:pPr marL="36576" indent="0">
              <a:buNone/>
            </a:pPr>
            <a:endParaRPr lang="en-US" altLang="en-US" sz="6700" dirty="0"/>
          </a:p>
          <a:p>
            <a:pPr marL="36576" indent="0">
              <a:buNone/>
            </a:pPr>
            <a:r>
              <a:rPr lang="en-US" altLang="en-US" sz="6700" dirty="0"/>
              <a:t>$ </a:t>
            </a:r>
            <a:r>
              <a:rPr lang="en-US" altLang="en-US" sz="6700" dirty="0" err="1">
                <a:solidFill>
                  <a:srgbClr val="FF0000"/>
                </a:solidFill>
              </a:rPr>
              <a:t>kfed</a:t>
            </a:r>
            <a:r>
              <a:rPr lang="en-US" altLang="en-US" sz="6700" dirty="0">
                <a:solidFill>
                  <a:srgbClr val="FF0000"/>
                </a:solidFill>
              </a:rPr>
              <a:t> write </a:t>
            </a:r>
            <a:r>
              <a:rPr lang="en-US" altLang="en-US" sz="6700" dirty="0"/>
              <a:t>/</a:t>
            </a:r>
            <a:r>
              <a:rPr lang="en-US" altLang="en-US" sz="6700" dirty="0" err="1"/>
              <a:t>dev</a:t>
            </a:r>
            <a:r>
              <a:rPr lang="en-US" altLang="en-US" sz="6700" dirty="0"/>
              <a:t>/mapper/MYLUN1_p1 </a:t>
            </a:r>
            <a:r>
              <a:rPr lang="en-US" altLang="en-US" sz="6700" dirty="0" err="1"/>
              <a:t>aunum</a:t>
            </a:r>
            <a:r>
              <a:rPr lang="en-US" altLang="en-US" sz="6700" dirty="0"/>
              <a:t>=0 </a:t>
            </a:r>
            <a:r>
              <a:rPr lang="en-US" altLang="en-US" sz="6700" dirty="0" err="1"/>
              <a:t>blknum</a:t>
            </a:r>
            <a:r>
              <a:rPr lang="en-US" altLang="en-US" sz="6700" dirty="0"/>
              <a:t>=0 text=dumpfile_MYLUN1_p1</a:t>
            </a:r>
          </a:p>
          <a:p>
            <a:pPr marL="36576" indent="0">
              <a:buNone/>
            </a:pPr>
            <a:endParaRPr lang="en-US" altLang="en-US" sz="6700" dirty="0"/>
          </a:p>
          <a:p>
            <a:endParaRPr lang="en-US" altLang="en-US" sz="6700" dirty="0"/>
          </a:p>
          <a:p>
            <a:pPr lvl="1">
              <a:buFont typeface="Arial" charset="0"/>
              <a:buNone/>
            </a:pPr>
            <a:endParaRPr lang="en-US" altLang="en-US" dirty="0"/>
          </a:p>
          <a:p>
            <a:pPr lvl="1"/>
            <a:endParaRPr lang="en-US" altLang="en-US" dirty="0"/>
          </a:p>
        </p:txBody>
      </p:sp>
    </p:spTree>
    <p:extLst>
      <p:ext uri="{BB962C8B-B14F-4D97-AF65-F5344CB8AC3E}">
        <p14:creationId xmlns:p14="http://schemas.microsoft.com/office/powerpoint/2010/main" val="34334568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dirty="0" smtClean="0"/>
              <a:t>Example</a:t>
            </a:r>
            <a:endParaRPr lang="en-US" altLang="en-US" dirty="0"/>
          </a:p>
        </p:txBody>
      </p:sp>
      <p:sp>
        <p:nvSpPr>
          <p:cNvPr id="97283" name="Rectangle 3"/>
          <p:cNvSpPr>
            <a:spLocks noGrp="1" noChangeArrowheads="1"/>
          </p:cNvSpPr>
          <p:nvPr>
            <p:ph type="body" idx="1"/>
          </p:nvPr>
        </p:nvSpPr>
        <p:spPr/>
        <p:txBody>
          <a:bodyPr>
            <a:normAutofit fontScale="85000" lnSpcReduction="10000"/>
          </a:bodyPr>
          <a:lstStyle/>
          <a:p>
            <a:pPr marL="36576" indent="0">
              <a:buNone/>
            </a:pPr>
            <a:r>
              <a:rPr lang="en-GB" b="1" dirty="0" smtClean="0"/>
              <a:t>How </a:t>
            </a:r>
            <a:r>
              <a:rPr lang="en-GB" b="1" dirty="0"/>
              <a:t>to change an ASM </a:t>
            </a:r>
            <a:r>
              <a:rPr lang="en-GB" b="1" dirty="0" err="1"/>
              <a:t>diskgroup</a:t>
            </a:r>
            <a:r>
              <a:rPr lang="en-GB" b="1" dirty="0"/>
              <a:t> </a:t>
            </a:r>
            <a:r>
              <a:rPr lang="en-GB" b="1" dirty="0" smtClean="0"/>
              <a:t>parameter on a dismounted disk group </a:t>
            </a:r>
          </a:p>
          <a:p>
            <a:pPr marL="36576" indent="0">
              <a:buNone/>
            </a:pPr>
            <a:endParaRPr lang="en-GB" b="1" dirty="0" smtClean="0"/>
          </a:p>
          <a:p>
            <a:r>
              <a:rPr lang="en-GB" dirty="0" smtClean="0"/>
              <a:t>ASM </a:t>
            </a:r>
            <a:r>
              <a:rPr lang="en-GB" dirty="0" err="1" smtClean="0"/>
              <a:t>diskgroup</a:t>
            </a:r>
            <a:r>
              <a:rPr lang="en-GB" dirty="0" smtClean="0"/>
              <a:t> parameters are in the (hidden) </a:t>
            </a:r>
            <a:r>
              <a:rPr lang="en-GB" dirty="0" smtClean="0">
                <a:solidFill>
                  <a:srgbClr val="FF0000"/>
                </a:solidFill>
              </a:rPr>
              <a:t>file #9</a:t>
            </a:r>
            <a:r>
              <a:rPr lang="en-GB" dirty="0" smtClean="0"/>
              <a:t> </a:t>
            </a:r>
          </a:p>
          <a:p>
            <a:r>
              <a:rPr lang="en-GB" dirty="0" smtClean="0"/>
              <a:t>Find </a:t>
            </a:r>
            <a:r>
              <a:rPr lang="en-GB" dirty="0"/>
              <a:t>AUs that contain that information </a:t>
            </a:r>
            <a:endParaRPr lang="en-GB" dirty="0" smtClean="0"/>
          </a:p>
          <a:p>
            <a:pPr lvl="1"/>
            <a:r>
              <a:rPr lang="en-GB" dirty="0" smtClean="0"/>
              <a:t>can </a:t>
            </a:r>
            <a:r>
              <a:rPr lang="en-GB" dirty="0"/>
              <a:t>be up to 3 mirrored copies in a normal redundancy </a:t>
            </a:r>
            <a:r>
              <a:rPr lang="en-GB" dirty="0" err="1"/>
              <a:t>diskgroup</a:t>
            </a:r>
            <a:r>
              <a:rPr lang="en-GB" dirty="0"/>
              <a:t> with 3 or more </a:t>
            </a:r>
            <a:r>
              <a:rPr lang="en-GB" dirty="0" err="1" smtClean="0"/>
              <a:t>failgroups</a:t>
            </a:r>
            <a:endParaRPr lang="en-GB" dirty="0"/>
          </a:p>
          <a:p>
            <a:r>
              <a:rPr lang="en-GB" dirty="0" smtClean="0"/>
              <a:t>Read </a:t>
            </a:r>
            <a:r>
              <a:rPr lang="en-GB" dirty="0"/>
              <a:t>current value into a flat file, update the file and </a:t>
            </a:r>
            <a:r>
              <a:rPr lang="en-GB" dirty="0">
                <a:solidFill>
                  <a:srgbClr val="FF0000"/>
                </a:solidFill>
              </a:rPr>
              <a:t>write</a:t>
            </a:r>
            <a:r>
              <a:rPr lang="en-GB" dirty="0"/>
              <a:t> the updated file with checksum using </a:t>
            </a:r>
            <a:r>
              <a:rPr lang="en-GB" dirty="0" smtClean="0">
                <a:solidFill>
                  <a:srgbClr val="FF0000"/>
                </a:solidFill>
              </a:rPr>
              <a:t>KFED</a:t>
            </a:r>
          </a:p>
          <a:p>
            <a:pPr lvl="1"/>
            <a:r>
              <a:rPr lang="en-GB" dirty="0" smtClean="0"/>
              <a:t>Repeat for all mirrored extents</a:t>
            </a:r>
            <a:endParaRPr lang="en-GB" dirty="0"/>
          </a:p>
          <a:p>
            <a:r>
              <a:rPr lang="en-GB" dirty="0" smtClean="0"/>
              <a:t>Dismount </a:t>
            </a:r>
            <a:r>
              <a:rPr lang="en-GB" dirty="0"/>
              <a:t>and mount </a:t>
            </a:r>
            <a:r>
              <a:rPr lang="en-GB" dirty="0" err="1"/>
              <a:t>diskgroup</a:t>
            </a:r>
            <a:r>
              <a:rPr lang="en-GB" dirty="0"/>
              <a:t> to see change </a:t>
            </a:r>
            <a:endParaRPr lang="en-GB" dirty="0" smtClean="0"/>
          </a:p>
          <a:p>
            <a:pPr lvl="1"/>
            <a:r>
              <a:rPr lang="en-GB" dirty="0" smtClean="0"/>
              <a:t>query </a:t>
            </a:r>
            <a:r>
              <a:rPr lang="en-GB" dirty="0" err="1" smtClean="0"/>
              <a:t>v$asm_attribute</a:t>
            </a:r>
            <a:r>
              <a:rPr lang="en-GB" dirty="0"/>
              <a:t> </a:t>
            </a:r>
            <a:r>
              <a:rPr lang="en-GB" dirty="0" smtClean="0"/>
              <a:t>to see the new value </a:t>
            </a:r>
            <a:endParaRPr lang="en-GB" dirty="0"/>
          </a:p>
          <a:p>
            <a:pPr marL="36576" indent="0">
              <a:buNone/>
            </a:pPr>
            <a:endParaRPr lang="en-US" altLang="en-US" dirty="0" smtClean="0"/>
          </a:p>
          <a:p>
            <a:endParaRPr lang="en-US" altLang="en-US" dirty="0"/>
          </a:p>
          <a:p>
            <a:pPr lvl="1">
              <a:buFont typeface="Arial" charset="0"/>
              <a:buNone/>
            </a:pPr>
            <a:endParaRPr lang="en-US" altLang="en-US" dirty="0"/>
          </a:p>
          <a:p>
            <a:pPr lvl="1"/>
            <a:endParaRPr lang="en-US" altLang="en-US" dirty="0"/>
          </a:p>
        </p:txBody>
      </p:sp>
    </p:spTree>
    <p:extLst>
      <p:ext uri="{BB962C8B-B14F-4D97-AF65-F5344CB8AC3E}">
        <p14:creationId xmlns:p14="http://schemas.microsoft.com/office/powerpoint/2010/main" val="17098892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a:bodyPr>
          <a:lstStyle/>
          <a:p>
            <a:r>
              <a:rPr lang="en-US" altLang="en-US" dirty="0" smtClean="0"/>
              <a:t>Example - Editing File #9 for Test </a:t>
            </a:r>
            <a:endParaRPr lang="en-US" altLang="en-US" dirty="0"/>
          </a:p>
        </p:txBody>
      </p:sp>
      <p:sp>
        <p:nvSpPr>
          <p:cNvPr id="97283" name="Rectangle 3"/>
          <p:cNvSpPr>
            <a:spLocks noGrp="1" noChangeArrowheads="1"/>
          </p:cNvSpPr>
          <p:nvPr>
            <p:ph type="body" idx="1"/>
          </p:nvPr>
        </p:nvSpPr>
        <p:spPr>
          <a:xfrm>
            <a:off x="162961" y="1319825"/>
            <a:ext cx="8827129" cy="4888872"/>
          </a:xfrm>
        </p:spPr>
        <p:txBody>
          <a:bodyPr>
            <a:normAutofit fontScale="62500" lnSpcReduction="20000"/>
          </a:bodyPr>
          <a:lstStyle/>
          <a:p>
            <a:pPr marL="36576" indent="0">
              <a:buNone/>
            </a:pPr>
            <a:r>
              <a:rPr lang="en-GB" dirty="0">
                <a:latin typeface="Courier New" panose="02070309020205020404" pitchFamily="49" charset="0"/>
                <a:cs typeface="Courier New" panose="02070309020205020404" pitchFamily="49" charset="0"/>
              </a:rPr>
              <a:t>select DISK_KFFXP,AU_KFFXP,LXN_KFFXP,SIZE_KFFXP  from </a:t>
            </a:r>
            <a:r>
              <a:rPr lang="en-GB" dirty="0" err="1">
                <a:latin typeface="Courier New" panose="02070309020205020404" pitchFamily="49" charset="0"/>
                <a:cs typeface="Courier New" panose="02070309020205020404" pitchFamily="49" charset="0"/>
              </a:rPr>
              <a:t>x$kffxp</a:t>
            </a:r>
            <a:r>
              <a:rPr lang="en-GB" dirty="0">
                <a:latin typeface="Courier New" panose="02070309020205020404" pitchFamily="49" charset="0"/>
                <a:cs typeface="Courier New" panose="02070309020205020404" pitchFamily="49" charset="0"/>
              </a:rPr>
              <a:t> where </a:t>
            </a:r>
            <a:r>
              <a:rPr lang="en-GB" dirty="0">
                <a:solidFill>
                  <a:srgbClr val="FF0000"/>
                </a:solidFill>
                <a:latin typeface="Courier New" panose="02070309020205020404" pitchFamily="49" charset="0"/>
                <a:cs typeface="Courier New" panose="02070309020205020404" pitchFamily="49" charset="0"/>
              </a:rPr>
              <a:t>NUMBER_KFFXP=9</a:t>
            </a:r>
            <a:r>
              <a:rPr lang="en-GB" dirty="0">
                <a:latin typeface="Courier New" panose="02070309020205020404" pitchFamily="49" charset="0"/>
                <a:cs typeface="Courier New" panose="02070309020205020404" pitchFamily="49" charset="0"/>
              </a:rPr>
              <a:t> and GROUP_KFFXP=2;</a:t>
            </a:r>
          </a:p>
          <a:p>
            <a:pPr marL="36576" indent="0">
              <a:buNone/>
            </a:pPr>
            <a:endParaRPr lang="en-US" altLang="en-US" dirty="0" smtClean="0">
              <a:latin typeface="Courier New" panose="02070309020205020404" pitchFamily="49" charset="0"/>
              <a:cs typeface="Courier New" panose="02070309020205020404" pitchFamily="49" charset="0"/>
            </a:endParaRPr>
          </a:p>
          <a:p>
            <a:pPr marL="36576" indent="0">
              <a:buNone/>
            </a:pPr>
            <a:r>
              <a:rPr lang="en-US" altLang="en-US" b="1" dirty="0" err="1">
                <a:solidFill>
                  <a:srgbClr val="FF0000"/>
                </a:solidFill>
                <a:latin typeface="Courier New" panose="02070309020205020404" pitchFamily="49" charset="0"/>
                <a:cs typeface="Courier New" panose="02070309020205020404" pitchFamily="49" charset="0"/>
              </a:rPr>
              <a:t>kfed</a:t>
            </a:r>
            <a:r>
              <a:rPr lang="en-US" altLang="en-US" b="1" dirty="0">
                <a:solidFill>
                  <a:srgbClr val="FF0000"/>
                </a:solidFill>
                <a:latin typeface="Courier New" panose="02070309020205020404" pitchFamily="49" charset="0"/>
                <a:cs typeface="Courier New" panose="02070309020205020404" pitchFamily="49" charset="0"/>
              </a:rPr>
              <a:t> read </a:t>
            </a:r>
            <a:r>
              <a:rPr lang="en-US" altLang="en-US" dirty="0">
                <a:latin typeface="Courier New" panose="02070309020205020404" pitchFamily="49" charset="0"/>
                <a:cs typeface="Courier New" panose="02070309020205020404" pitchFamily="49" charset="0"/>
              </a:rPr>
              <a:t>/</a:t>
            </a:r>
            <a:r>
              <a:rPr lang="en-US" altLang="en-US" dirty="0" err="1" smtClean="0">
                <a:latin typeface="Courier New" panose="02070309020205020404" pitchFamily="49" charset="0"/>
                <a:cs typeface="Courier New" panose="02070309020205020404" pitchFamily="49" charset="0"/>
              </a:rPr>
              <a:t>dev</a:t>
            </a:r>
            <a:r>
              <a:rPr lang="en-US" altLang="en-US" dirty="0" smtClean="0">
                <a:latin typeface="Courier New" panose="02070309020205020404" pitchFamily="49" charset="0"/>
                <a:cs typeface="Courier New" panose="02070309020205020404" pitchFamily="49" charset="0"/>
              </a:rPr>
              <a:t>/mapper/myLUNp1 </a:t>
            </a:r>
            <a:r>
              <a:rPr lang="en-US" altLang="en-US" dirty="0" err="1">
                <a:latin typeface="Courier New" panose="02070309020205020404" pitchFamily="49" charset="0"/>
                <a:cs typeface="Courier New" panose="02070309020205020404" pitchFamily="49" charset="0"/>
              </a:rPr>
              <a:t>aunum</a:t>
            </a:r>
            <a:r>
              <a:rPr lang="en-US" altLang="en-US" dirty="0">
                <a:latin typeface="Courier New" panose="02070309020205020404" pitchFamily="49" charset="0"/>
                <a:cs typeface="Courier New" panose="02070309020205020404" pitchFamily="49" charset="0"/>
              </a:rPr>
              <a:t>=28 </a:t>
            </a:r>
            <a:r>
              <a:rPr lang="en-US" altLang="en-US" dirty="0" err="1" smtClean="0">
                <a:latin typeface="Courier New" panose="02070309020205020404" pitchFamily="49" charset="0"/>
                <a:cs typeface="Courier New" panose="02070309020205020404" pitchFamily="49" charset="0"/>
              </a:rPr>
              <a:t>blknum</a:t>
            </a:r>
            <a:r>
              <a:rPr lang="en-US" altLang="en-US" dirty="0" smtClean="0">
                <a:latin typeface="Courier New" panose="02070309020205020404" pitchFamily="49" charset="0"/>
                <a:cs typeface="Courier New" panose="02070309020205020404" pitchFamily="49" charset="0"/>
              </a:rPr>
              <a:t>=9 text=…</a:t>
            </a:r>
            <a:endParaRPr lang="en-US" altLang="en-US" dirty="0">
              <a:latin typeface="Courier New" panose="02070309020205020404" pitchFamily="49" charset="0"/>
              <a:cs typeface="Courier New" panose="02070309020205020404" pitchFamily="49" charset="0"/>
            </a:endParaRPr>
          </a:p>
          <a:p>
            <a:pPr marL="36576" indent="0">
              <a:buNone/>
            </a:pPr>
            <a:endParaRPr lang="en-US" altLang="en-US" dirty="0">
              <a:latin typeface="Courier New" panose="02070309020205020404" pitchFamily="49" charset="0"/>
              <a:cs typeface="Courier New" panose="02070309020205020404" pitchFamily="49" charset="0"/>
            </a:endParaRPr>
          </a:p>
          <a:p>
            <a:pPr marL="36576" indent="0">
              <a:buNone/>
            </a:pPr>
            <a:r>
              <a:rPr lang="en-GB" altLang="en-US" dirty="0" err="1">
                <a:latin typeface="Courier New" panose="02070309020205020404" pitchFamily="49" charset="0"/>
                <a:cs typeface="Courier New" panose="02070309020205020404" pitchFamily="49" charset="0"/>
              </a:rPr>
              <a:t>kfede</a:t>
            </a:r>
            <a:r>
              <a:rPr lang="en-GB" altLang="en-US" dirty="0">
                <a:latin typeface="Courier New" panose="02070309020205020404" pitchFamily="49" charset="0"/>
                <a:cs typeface="Courier New" panose="02070309020205020404" pitchFamily="49" charset="0"/>
              </a:rPr>
              <a:t>[0].</a:t>
            </a:r>
            <a:r>
              <a:rPr lang="en-GB" altLang="en-US" dirty="0" smtClean="0">
                <a:latin typeface="Courier New" panose="02070309020205020404" pitchFamily="49" charset="0"/>
                <a:cs typeface="Courier New" panose="02070309020205020404" pitchFamily="49" charset="0"/>
              </a:rPr>
              <a:t>name:       </a:t>
            </a:r>
            <a:r>
              <a:rPr lang="en-GB" altLang="en-US" dirty="0" err="1" smtClean="0">
                <a:latin typeface="Courier New" panose="02070309020205020404" pitchFamily="49" charset="0"/>
                <a:cs typeface="Courier New" panose="02070309020205020404" pitchFamily="49" charset="0"/>
              </a:rPr>
              <a:t>smart_scan_capable</a:t>
            </a:r>
            <a:r>
              <a:rPr lang="en-GB" altLang="en-US" dirty="0" smtClean="0">
                <a:latin typeface="Courier New" panose="02070309020205020404" pitchFamily="49" charset="0"/>
                <a:cs typeface="Courier New" panose="02070309020205020404" pitchFamily="49" charset="0"/>
              </a:rPr>
              <a:t> </a:t>
            </a:r>
            <a:r>
              <a:rPr lang="en-GB" altLang="en-US" dirty="0">
                <a:latin typeface="Courier New" panose="02070309020205020404" pitchFamily="49" charset="0"/>
                <a:cs typeface="Courier New" panose="02070309020205020404" pitchFamily="49" charset="0"/>
              </a:rPr>
              <a:t>; 0x034: length=18</a:t>
            </a:r>
          </a:p>
          <a:p>
            <a:pPr marL="36576" indent="0">
              <a:buNone/>
            </a:pPr>
            <a:r>
              <a:rPr lang="en-GB" altLang="en-US" dirty="0" err="1">
                <a:latin typeface="Courier New" panose="02070309020205020404" pitchFamily="49" charset="0"/>
                <a:cs typeface="Courier New" panose="02070309020205020404" pitchFamily="49" charset="0"/>
              </a:rPr>
              <a:t>kfede</a:t>
            </a:r>
            <a:r>
              <a:rPr lang="en-GB" altLang="en-US" dirty="0">
                <a:latin typeface="Courier New" panose="02070309020205020404" pitchFamily="49" charset="0"/>
                <a:cs typeface="Courier New" panose="02070309020205020404" pitchFamily="49" charset="0"/>
              </a:rPr>
              <a:t>[0].value:                   FALSE ; 0x074: length=5</a:t>
            </a:r>
          </a:p>
          <a:p>
            <a:pPr marL="36576" indent="0">
              <a:buNone/>
            </a:pPr>
            <a:r>
              <a:rPr lang="en-GB" altLang="en-US" dirty="0" err="1">
                <a:latin typeface="Courier New" panose="02070309020205020404" pitchFamily="49" charset="0"/>
                <a:cs typeface="Courier New" panose="02070309020205020404" pitchFamily="49" charset="0"/>
              </a:rPr>
              <a:t>kfede</a:t>
            </a:r>
            <a:r>
              <a:rPr lang="en-GB" altLang="en-US" dirty="0">
                <a:latin typeface="Courier New" panose="02070309020205020404" pitchFamily="49" charset="0"/>
                <a:cs typeface="Courier New" panose="02070309020205020404" pitchFamily="49" charset="0"/>
              </a:rPr>
              <a:t>[0].length:                      5 ; 0x174: 0x0005</a:t>
            </a:r>
          </a:p>
          <a:p>
            <a:pPr marL="36576" indent="0">
              <a:buNone/>
            </a:pPr>
            <a:endParaRPr lang="en-GB" altLang="en-US" dirty="0" smtClean="0">
              <a:latin typeface="Courier New" panose="02070309020205020404" pitchFamily="49" charset="0"/>
              <a:cs typeface="Courier New" panose="02070309020205020404" pitchFamily="49" charset="0"/>
            </a:endParaRPr>
          </a:p>
          <a:p>
            <a:pPr marL="36576" indent="0">
              <a:buNone/>
            </a:pPr>
            <a:r>
              <a:rPr lang="en-GB" altLang="en-US" dirty="0" smtClean="0">
                <a:latin typeface="Courier New" panose="02070309020205020404" pitchFamily="49" charset="0"/>
                <a:cs typeface="Courier New" panose="02070309020205020404" pitchFamily="49" charset="0"/>
              </a:rPr>
              <a:t>#</a:t>
            </a:r>
            <a:r>
              <a:rPr lang="en-GB" altLang="en-US" b="1" dirty="0" smtClean="0">
                <a:solidFill>
                  <a:srgbClr val="FF0000"/>
                </a:solidFill>
                <a:latin typeface="Courier New" panose="02070309020205020404" pitchFamily="49" charset="0"/>
                <a:cs typeface="Courier New" panose="02070309020205020404" pitchFamily="49" charset="0"/>
              </a:rPr>
              <a:t>edit</a:t>
            </a:r>
            <a:r>
              <a:rPr lang="en-GB" altLang="en-US" dirty="0" smtClean="0">
                <a:latin typeface="Courier New" panose="02070309020205020404" pitchFamily="49" charset="0"/>
                <a:cs typeface="Courier New" panose="02070309020205020404" pitchFamily="49" charset="0"/>
              </a:rPr>
              <a:t> the file text=… with the new values</a:t>
            </a:r>
            <a:endParaRPr lang="en-GB" altLang="en-US" dirty="0">
              <a:latin typeface="Courier New" panose="02070309020205020404" pitchFamily="49" charset="0"/>
              <a:cs typeface="Courier New" panose="02070309020205020404" pitchFamily="49" charset="0"/>
            </a:endParaRPr>
          </a:p>
          <a:p>
            <a:pPr marL="36576" indent="0">
              <a:buNone/>
            </a:pPr>
            <a:endParaRPr lang="en-GB" altLang="en-US" dirty="0">
              <a:latin typeface="Courier New" panose="02070309020205020404" pitchFamily="49" charset="0"/>
              <a:cs typeface="Courier New" panose="02070309020205020404" pitchFamily="49" charset="0"/>
            </a:endParaRPr>
          </a:p>
          <a:p>
            <a:pPr marL="36576" indent="0">
              <a:buNone/>
            </a:pPr>
            <a:r>
              <a:rPr lang="en-GB" altLang="en-US" dirty="0" err="1">
                <a:latin typeface="Courier New" panose="02070309020205020404" pitchFamily="49" charset="0"/>
                <a:cs typeface="Courier New" panose="02070309020205020404" pitchFamily="49" charset="0"/>
              </a:rPr>
              <a:t>kfede</a:t>
            </a:r>
            <a:r>
              <a:rPr lang="en-GB" altLang="en-US" dirty="0">
                <a:latin typeface="Courier New" panose="02070309020205020404" pitchFamily="49" charset="0"/>
                <a:cs typeface="Courier New" panose="02070309020205020404" pitchFamily="49" charset="0"/>
              </a:rPr>
              <a:t>[0].name:       </a:t>
            </a:r>
            <a:r>
              <a:rPr lang="en-GB" altLang="en-US" dirty="0" err="1">
                <a:latin typeface="Courier New" panose="02070309020205020404" pitchFamily="49" charset="0"/>
                <a:cs typeface="Courier New" panose="02070309020205020404" pitchFamily="49" charset="0"/>
              </a:rPr>
              <a:t>smart_scan_capable</a:t>
            </a:r>
            <a:r>
              <a:rPr lang="en-GB" altLang="en-US" dirty="0">
                <a:latin typeface="Courier New" panose="02070309020205020404" pitchFamily="49" charset="0"/>
                <a:cs typeface="Courier New" panose="02070309020205020404" pitchFamily="49" charset="0"/>
              </a:rPr>
              <a:t> ; 0x034: length=18</a:t>
            </a:r>
          </a:p>
          <a:p>
            <a:pPr marL="36576" indent="0">
              <a:buNone/>
            </a:pPr>
            <a:r>
              <a:rPr lang="en-GB" altLang="en-US" dirty="0" err="1">
                <a:latin typeface="Courier New" panose="02070309020205020404" pitchFamily="49" charset="0"/>
                <a:cs typeface="Courier New" panose="02070309020205020404" pitchFamily="49" charset="0"/>
              </a:rPr>
              <a:t>kfede</a:t>
            </a:r>
            <a:r>
              <a:rPr lang="en-GB" altLang="en-US" dirty="0">
                <a:latin typeface="Courier New" panose="02070309020205020404" pitchFamily="49" charset="0"/>
                <a:cs typeface="Courier New" panose="02070309020205020404" pitchFamily="49" charset="0"/>
              </a:rPr>
              <a:t>[0].value:                    TRUE ; 0x074: length=4</a:t>
            </a:r>
          </a:p>
          <a:p>
            <a:pPr marL="36576" indent="0">
              <a:buNone/>
            </a:pPr>
            <a:r>
              <a:rPr lang="en-GB" altLang="en-US" dirty="0" err="1">
                <a:latin typeface="Courier New" panose="02070309020205020404" pitchFamily="49" charset="0"/>
                <a:cs typeface="Courier New" panose="02070309020205020404" pitchFamily="49" charset="0"/>
              </a:rPr>
              <a:t>kfede</a:t>
            </a:r>
            <a:r>
              <a:rPr lang="en-GB" altLang="en-US" dirty="0">
                <a:latin typeface="Courier New" panose="02070309020205020404" pitchFamily="49" charset="0"/>
                <a:cs typeface="Courier New" panose="02070309020205020404" pitchFamily="49" charset="0"/>
              </a:rPr>
              <a:t>[0].length:                      4 ; 0x174: 0x0004</a:t>
            </a:r>
            <a:endParaRPr lang="en-US" altLang="en-US" dirty="0">
              <a:latin typeface="Courier New" panose="02070309020205020404" pitchFamily="49" charset="0"/>
              <a:cs typeface="Courier New" panose="02070309020205020404" pitchFamily="49" charset="0"/>
            </a:endParaRPr>
          </a:p>
          <a:p>
            <a:pPr marL="448056" lvl="1" indent="0">
              <a:buNone/>
            </a:pPr>
            <a:endParaRPr lang="en-US" altLang="en-US" dirty="0">
              <a:latin typeface="Courier New" panose="02070309020205020404" pitchFamily="49" charset="0"/>
              <a:cs typeface="Courier New" panose="02070309020205020404" pitchFamily="49" charset="0"/>
            </a:endParaRPr>
          </a:p>
          <a:p>
            <a:pPr marL="36576" indent="0">
              <a:buNone/>
            </a:pPr>
            <a:r>
              <a:rPr lang="en-US" altLang="en-US" b="1" dirty="0" err="1">
                <a:solidFill>
                  <a:srgbClr val="FF0000"/>
                </a:solidFill>
                <a:latin typeface="Courier New" panose="02070309020205020404" pitchFamily="49" charset="0"/>
                <a:cs typeface="Courier New" panose="02070309020205020404" pitchFamily="49" charset="0"/>
              </a:rPr>
              <a:t>kfed</a:t>
            </a:r>
            <a:r>
              <a:rPr lang="en-US" altLang="en-US" b="1" dirty="0">
                <a:solidFill>
                  <a:srgbClr val="FF0000"/>
                </a:solidFill>
                <a:latin typeface="Courier New" panose="02070309020205020404" pitchFamily="49" charset="0"/>
                <a:cs typeface="Courier New" panose="02070309020205020404" pitchFamily="49" charset="0"/>
              </a:rPr>
              <a:t> </a:t>
            </a:r>
            <a:r>
              <a:rPr lang="en-US" altLang="en-US" b="1" dirty="0" smtClean="0">
                <a:solidFill>
                  <a:srgbClr val="FF0000"/>
                </a:solidFill>
                <a:latin typeface="Courier New" panose="02070309020205020404" pitchFamily="49" charset="0"/>
                <a:cs typeface="Courier New" panose="02070309020205020404" pitchFamily="49" charset="0"/>
              </a:rPr>
              <a:t>write </a:t>
            </a:r>
            <a:r>
              <a:rPr lang="en-US" altLang="en-US" dirty="0" smtClean="0">
                <a:latin typeface="Courier New" panose="02070309020205020404" pitchFamily="49" charset="0"/>
                <a:cs typeface="Courier New" panose="02070309020205020404" pitchFamily="49" charset="0"/>
              </a:rPr>
              <a:t>/</a:t>
            </a:r>
            <a:r>
              <a:rPr lang="en-US" altLang="en-US" dirty="0" err="1" smtClean="0">
                <a:latin typeface="Courier New" panose="02070309020205020404" pitchFamily="49" charset="0"/>
                <a:cs typeface="Courier New" panose="02070309020205020404" pitchFamily="49" charset="0"/>
              </a:rPr>
              <a:t>dev</a:t>
            </a:r>
            <a:r>
              <a:rPr lang="en-US" altLang="en-US" dirty="0" smtClean="0">
                <a:latin typeface="Courier New" panose="02070309020205020404" pitchFamily="49" charset="0"/>
                <a:cs typeface="Courier New" panose="02070309020205020404" pitchFamily="49" charset="0"/>
              </a:rPr>
              <a:t>/mapper/myLUNp1 </a:t>
            </a:r>
            <a:r>
              <a:rPr lang="en-US" altLang="en-US" dirty="0" err="1">
                <a:latin typeface="Courier New" panose="02070309020205020404" pitchFamily="49" charset="0"/>
                <a:cs typeface="Courier New" panose="02070309020205020404" pitchFamily="49" charset="0"/>
              </a:rPr>
              <a:t>aunum</a:t>
            </a:r>
            <a:r>
              <a:rPr lang="en-US" altLang="en-US" dirty="0">
                <a:latin typeface="Courier New" panose="02070309020205020404" pitchFamily="49" charset="0"/>
                <a:cs typeface="Courier New" panose="02070309020205020404" pitchFamily="49" charset="0"/>
              </a:rPr>
              <a:t>=28 </a:t>
            </a:r>
            <a:r>
              <a:rPr lang="en-US" altLang="en-US" dirty="0" err="1" smtClean="0">
                <a:latin typeface="Courier New" panose="02070309020205020404" pitchFamily="49" charset="0"/>
                <a:cs typeface="Courier New" panose="02070309020205020404" pitchFamily="49" charset="0"/>
              </a:rPr>
              <a:t>blknum</a:t>
            </a:r>
            <a:r>
              <a:rPr lang="en-US" altLang="en-US" dirty="0" smtClean="0">
                <a:latin typeface="Courier New" panose="02070309020205020404" pitchFamily="49" charset="0"/>
                <a:cs typeface="Courier New" panose="02070309020205020404" pitchFamily="49" charset="0"/>
              </a:rPr>
              <a:t>=9 text=…</a:t>
            </a:r>
            <a:endParaRPr lang="en-US" altLang="en-US" dirty="0">
              <a:latin typeface="Courier New" panose="02070309020205020404" pitchFamily="49" charset="0"/>
              <a:cs typeface="Courier New" panose="02070309020205020404" pitchFamily="49" charset="0"/>
            </a:endParaRPr>
          </a:p>
          <a:p>
            <a:pPr marL="36576" indent="0">
              <a:buNone/>
            </a:pPr>
            <a:endParaRPr lang="en-US" altLang="en-US" dirty="0" smtClean="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702873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807031_01-A4-at-144-dpi.jpg"/>
          <p:cNvPicPr>
            <a:picLocks noChangeAspect="1"/>
          </p:cNvPicPr>
          <p:nvPr/>
        </p:nvPicPr>
        <p:blipFill>
          <a:blip r:embed="rId3">
            <a:lum bright="-2000" contrast="2000"/>
            <a:extLst>
              <a:ext uri="{28A0092B-C50C-407E-A947-70E740481C1C}">
                <a14:useLocalDpi xmlns:a14="http://schemas.microsoft.com/office/drawing/2010/main"/>
              </a:ext>
            </a:extLst>
          </a:blip>
          <a:stretch>
            <a:fillRect/>
          </a:stretch>
        </p:blipFill>
        <p:spPr>
          <a:xfrm>
            <a:off x="0" y="-12958"/>
            <a:ext cx="9161277" cy="6870958"/>
          </a:xfrm>
          <a:prstGeom prst="rect">
            <a:avLst/>
          </a:prstGeom>
        </p:spPr>
      </p:pic>
      <p:sp>
        <p:nvSpPr>
          <p:cNvPr id="6" name="Rectangle 4"/>
          <p:cNvSpPr txBox="1">
            <a:spLocks noChangeArrowheads="1"/>
          </p:cNvSpPr>
          <p:nvPr/>
        </p:nvSpPr>
        <p:spPr bwMode="auto">
          <a:xfrm>
            <a:off x="0" y="76200"/>
            <a:ext cx="9144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defRPr/>
            </a:pPr>
            <a:r>
              <a:rPr lang="en-GB" sz="3600" kern="0" dirty="0" smtClean="0">
                <a:solidFill>
                  <a:srgbClr val="FFFFFF"/>
                </a:solidFill>
                <a:effectLst>
                  <a:outerShdw blurRad="38100" dist="38100" dir="2700000" algn="tl" rotWithShape="0">
                    <a:prstClr val="black"/>
                  </a:outerShdw>
                </a:effectLst>
                <a:latin typeface="Helvetica"/>
                <a:ea typeface="ＭＳ Ｐゴシック" pitchFamily="-111" charset="-128"/>
                <a:cs typeface="ＭＳ Ｐゴシック" pitchFamily="-111" charset="-128"/>
              </a:rPr>
              <a:t>LHC and Detectors</a:t>
            </a:r>
            <a:endParaRPr lang="en-GB" sz="4000" kern="0" dirty="0">
              <a:solidFill>
                <a:srgbClr val="FFFFFF"/>
              </a:solidFill>
              <a:effectLst>
                <a:outerShdw blurRad="38100" dist="38100" dir="2700000" algn="tl" rotWithShape="0">
                  <a:prstClr val="black"/>
                </a:outerShdw>
              </a:effectLst>
              <a:latin typeface="Helvetica"/>
              <a:ea typeface="ＭＳ Ｐゴシック" pitchFamily="-111" charset="-128"/>
              <a:cs typeface="ＭＳ Ｐゴシック" pitchFamily="-111" charset="-128"/>
            </a:endParaRPr>
          </a:p>
        </p:txBody>
      </p:sp>
      <p:sp>
        <p:nvSpPr>
          <p:cNvPr id="8" name="Rectangle 31"/>
          <p:cNvSpPr>
            <a:spLocks noChangeArrowheads="1"/>
          </p:cNvSpPr>
          <p:nvPr/>
        </p:nvSpPr>
        <p:spPr bwMode="auto">
          <a:xfrm>
            <a:off x="0" y="3581400"/>
            <a:ext cx="9144000" cy="903068"/>
          </a:xfrm>
          <a:prstGeom prst="rect">
            <a:avLst/>
          </a:prstGeom>
          <a:noFill/>
          <a:ln w="9525">
            <a:noFill/>
            <a:miter lim="800000"/>
            <a:headEnd/>
            <a:tailEnd/>
          </a:ln>
          <a:effectLst/>
        </p:spPr>
        <p:txBody>
          <a:bodyPr>
            <a:prstTxWarp prst="textNoShape">
              <a:avLst/>
            </a:prstTxWarp>
            <a:spAutoFit/>
          </a:bodyPr>
          <a:lstStyle/>
          <a:p>
            <a:pPr algn="ctr" defTabSz="914400" eaLnBrk="0" fontAlgn="base" hangingPunct="0">
              <a:lnSpc>
                <a:spcPct val="90000"/>
              </a:lnSpc>
              <a:spcBef>
                <a:spcPct val="0"/>
              </a:spcBef>
              <a:spcAft>
                <a:spcPct val="0"/>
              </a:spcAft>
              <a:defRPr/>
            </a:pPr>
            <a:r>
              <a:rPr lang="en-GB" sz="2900" dirty="0">
                <a:solidFill>
                  <a:srgbClr val="FCF933"/>
                </a:solidFill>
                <a:effectLst>
                  <a:outerShdw blurRad="38100" dist="38100" dir="2700000" algn="tl" rotWithShape="0">
                    <a:prstClr val="black"/>
                  </a:outerShdw>
                </a:effectLst>
                <a:latin typeface="Arial" pitchFamily="-111" charset="0"/>
                <a:ea typeface="ＭＳ Ｐゴシック" pitchFamily="-111" charset="-128"/>
                <a:cs typeface="ＭＳ Ｐゴシック" pitchFamily="-111" charset="-128"/>
              </a:rPr>
              <a:t>Exploration of a new energy frontier</a:t>
            </a:r>
          </a:p>
          <a:p>
            <a:pPr algn="ctr" defTabSz="914400" eaLnBrk="0" fontAlgn="base" hangingPunct="0">
              <a:lnSpc>
                <a:spcPct val="90000"/>
              </a:lnSpc>
              <a:spcBef>
                <a:spcPct val="0"/>
              </a:spcBef>
              <a:spcAft>
                <a:spcPct val="0"/>
              </a:spcAft>
              <a:defRPr/>
            </a:pPr>
            <a:r>
              <a:rPr lang="en-GB" sz="2900" dirty="0">
                <a:solidFill>
                  <a:srgbClr val="FCF933"/>
                </a:solidFill>
                <a:effectLst>
                  <a:outerShdw blurRad="38100" dist="38100" dir="2700000" algn="tl" rotWithShape="0">
                    <a:prstClr val="black"/>
                  </a:outerShdw>
                </a:effectLst>
                <a:latin typeface="Arial" pitchFamily="-111" charset="0"/>
                <a:ea typeface="ＭＳ Ｐゴシック" pitchFamily="-111" charset="-128"/>
                <a:cs typeface="ＭＳ Ｐゴシック" pitchFamily="-111" charset="-128"/>
              </a:rPr>
              <a:t>in p-p and Pb-Pb collisions </a:t>
            </a:r>
          </a:p>
        </p:txBody>
      </p:sp>
      <p:pic>
        <p:nvPicPr>
          <p:cNvPr id="9" name="Picture 42" descr="0510028_03-A4-at-144-dpi.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3213" y="4648200"/>
            <a:ext cx="2947987" cy="1935163"/>
          </a:xfrm>
          <a:prstGeom prst="rect">
            <a:avLst/>
          </a:prstGeom>
          <a:noFill/>
          <a:ln w="9525">
            <a:noFill/>
            <a:miter lim="800000"/>
            <a:headEnd/>
            <a:tailEnd/>
          </a:ln>
          <a:effectLst>
            <a:outerShdw blurRad="38100" dist="38100" dir="2700000" algn="tl" rotWithShape="0">
              <a:prstClr val="black"/>
            </a:outerShdw>
          </a:effectLst>
        </p:spPr>
      </p:pic>
      <p:sp>
        <p:nvSpPr>
          <p:cNvPr id="12" name="Rectangle 8"/>
          <p:cNvSpPr>
            <a:spLocks noChangeArrowheads="1"/>
          </p:cNvSpPr>
          <p:nvPr/>
        </p:nvSpPr>
        <p:spPr bwMode="auto">
          <a:xfrm>
            <a:off x="3181137" y="4648200"/>
            <a:ext cx="2326967" cy="595548"/>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lnSpc>
                <a:spcPct val="90000"/>
              </a:lnSpc>
              <a:spcBef>
                <a:spcPct val="0"/>
              </a:spcBef>
              <a:spcAft>
                <a:spcPct val="0"/>
              </a:spcAft>
            </a:pPr>
            <a:r>
              <a:rPr lang="en-GB" dirty="0">
                <a:solidFill>
                  <a:srgbClr val="FFFFFF"/>
                </a:solidFill>
                <a:effectLst>
                  <a:outerShdw blurRad="38100" dist="38100" dir="2700000" algn="tl" rotWithShape="0">
                    <a:prstClr val="black"/>
                  </a:outerShdw>
                </a:effectLst>
                <a:latin typeface="Arial" charset="0"/>
                <a:ea typeface="ＭＳ Ｐゴシック" charset="-128"/>
              </a:rPr>
              <a:t>LHC ring:</a:t>
            </a:r>
          </a:p>
          <a:p>
            <a:pPr algn="ctr" defTabSz="914400" eaLnBrk="0" fontAlgn="base" hangingPunct="0">
              <a:lnSpc>
                <a:spcPct val="90000"/>
              </a:lnSpc>
              <a:spcBef>
                <a:spcPct val="0"/>
              </a:spcBef>
              <a:spcAft>
                <a:spcPct val="0"/>
              </a:spcAft>
            </a:pPr>
            <a:r>
              <a:rPr lang="en-GB" dirty="0">
                <a:solidFill>
                  <a:srgbClr val="FFFFFF"/>
                </a:solidFill>
                <a:effectLst>
                  <a:outerShdw blurRad="38100" dist="38100" dir="2700000" algn="tl" rotWithShape="0">
                    <a:prstClr val="black"/>
                  </a:outerShdw>
                </a:effectLst>
                <a:latin typeface="Arial" charset="0"/>
                <a:ea typeface="ＭＳ Ｐゴシック" charset="-128"/>
              </a:rPr>
              <a:t>27 km circumference</a:t>
            </a:r>
            <a:endParaRPr lang="en-GB" dirty="0">
              <a:solidFill>
                <a:srgbClr val="000000"/>
              </a:solidFill>
              <a:effectLst>
                <a:outerShdw blurRad="38100" dist="38100" dir="2700000" algn="tl" rotWithShape="0">
                  <a:prstClr val="black"/>
                </a:outerShdw>
              </a:effectLst>
              <a:latin typeface="Arial" charset="0"/>
              <a:ea typeface="ＭＳ Ｐゴシック" charset="-128"/>
            </a:endParaRPr>
          </a:p>
        </p:txBody>
      </p:sp>
      <p:grpSp>
        <p:nvGrpSpPr>
          <p:cNvPr id="2" name="Group 69"/>
          <p:cNvGrpSpPr>
            <a:grpSpLocks/>
          </p:cNvGrpSpPr>
          <p:nvPr/>
        </p:nvGrpSpPr>
        <p:grpSpPr bwMode="auto">
          <a:xfrm>
            <a:off x="0" y="1676400"/>
            <a:ext cx="2667000" cy="2438400"/>
            <a:chOff x="288" y="1072"/>
            <a:chExt cx="1680" cy="1536"/>
          </a:xfrm>
        </p:grpSpPr>
        <p:sp>
          <p:nvSpPr>
            <p:cNvPr id="15" name="Line 70"/>
            <p:cNvSpPr>
              <a:spLocks noChangeShapeType="1"/>
            </p:cNvSpPr>
            <p:nvPr/>
          </p:nvSpPr>
          <p:spPr bwMode="auto">
            <a:xfrm flipH="1">
              <a:off x="816" y="2176"/>
              <a:ext cx="1152" cy="400"/>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16" name="Line 71"/>
            <p:cNvSpPr>
              <a:spLocks noChangeShapeType="1"/>
            </p:cNvSpPr>
            <p:nvPr/>
          </p:nvSpPr>
          <p:spPr bwMode="auto">
            <a:xfrm>
              <a:off x="288" y="2176"/>
              <a:ext cx="528" cy="408"/>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17" name="Oval 72"/>
            <p:cNvSpPr>
              <a:spLocks noChangeArrowheads="1"/>
            </p:cNvSpPr>
            <p:nvPr/>
          </p:nvSpPr>
          <p:spPr bwMode="auto">
            <a:xfrm>
              <a:off x="768" y="2537"/>
              <a:ext cx="93" cy="71"/>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pic>
          <p:nvPicPr>
            <p:cNvPr id="18" name="Picture 73" descr="bul-pho-2007-07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6" y="1072"/>
              <a:ext cx="1632" cy="1088"/>
            </a:xfrm>
            <a:prstGeom prst="rect">
              <a:avLst/>
            </a:prstGeom>
            <a:noFill/>
            <a:ln w="9525">
              <a:noFill/>
              <a:miter lim="800000"/>
              <a:headEnd/>
              <a:tailEnd/>
            </a:ln>
            <a:effectLst>
              <a:outerShdw blurRad="38100" dist="38100" dir="2700000" algn="tl" rotWithShape="0">
                <a:prstClr val="black"/>
              </a:outerShdw>
            </a:effectLst>
          </p:spPr>
        </p:pic>
        <p:sp>
          <p:nvSpPr>
            <p:cNvPr id="19" name="Text Box 74"/>
            <p:cNvSpPr txBox="1">
              <a:spLocks noChangeArrowheads="1"/>
            </p:cNvSpPr>
            <p:nvPr/>
          </p:nvSpPr>
          <p:spPr bwMode="auto">
            <a:xfrm>
              <a:off x="1488" y="1168"/>
              <a:ext cx="401" cy="212"/>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de-CH" sz="1600" dirty="0">
                  <a:solidFill>
                    <a:srgbClr val="EAEAEA"/>
                  </a:solidFill>
                  <a:effectLst>
                    <a:outerShdw blurRad="38100" dist="38100" dir="2700000" algn="tl" rotWithShape="0">
                      <a:prstClr val="black"/>
                    </a:outerShdw>
                  </a:effectLst>
                  <a:latin typeface="Helvetica"/>
                  <a:ea typeface="ＭＳ Ｐゴシック" pitchFamily="-111" charset="-128"/>
                  <a:cs typeface="ＭＳ Ｐゴシック" pitchFamily="-111" charset="-128"/>
                </a:rPr>
                <a:t>CMS</a:t>
              </a:r>
              <a:endParaRPr lang="de-CH" sz="2000" dirty="0">
                <a:solidFill>
                  <a:srgbClr val="EAEAEA"/>
                </a:solidFill>
                <a:effectLst>
                  <a:outerShdw blurRad="38100" dist="38100" dir="2700000" algn="tl" rotWithShape="0">
                    <a:prstClr val="black"/>
                  </a:outerShdw>
                </a:effectLst>
                <a:latin typeface="Helvetica"/>
                <a:ea typeface="ＭＳ Ｐゴシック" pitchFamily="-111" charset="-128"/>
                <a:cs typeface="ＭＳ Ｐゴシック" pitchFamily="-111" charset="-128"/>
              </a:endParaRPr>
            </a:p>
          </p:txBody>
        </p:sp>
      </p:grpSp>
      <p:grpSp>
        <p:nvGrpSpPr>
          <p:cNvPr id="3" name="Group 75"/>
          <p:cNvGrpSpPr>
            <a:grpSpLocks/>
          </p:cNvGrpSpPr>
          <p:nvPr/>
        </p:nvGrpSpPr>
        <p:grpSpPr bwMode="auto">
          <a:xfrm>
            <a:off x="7035800" y="3733799"/>
            <a:ext cx="1955800" cy="1830388"/>
            <a:chOff x="304" y="2344"/>
            <a:chExt cx="1232" cy="1153"/>
          </a:xfrm>
        </p:grpSpPr>
        <p:sp>
          <p:nvSpPr>
            <p:cNvPr id="21" name="Oval 76"/>
            <p:cNvSpPr>
              <a:spLocks noChangeArrowheads="1"/>
            </p:cNvSpPr>
            <p:nvPr/>
          </p:nvSpPr>
          <p:spPr bwMode="auto">
            <a:xfrm>
              <a:off x="1089" y="2344"/>
              <a:ext cx="84" cy="65"/>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22" name="Line 77"/>
            <p:cNvSpPr>
              <a:spLocks noChangeShapeType="1"/>
            </p:cNvSpPr>
            <p:nvPr/>
          </p:nvSpPr>
          <p:spPr bwMode="auto">
            <a:xfrm flipV="1">
              <a:off x="336" y="2392"/>
              <a:ext cx="792" cy="192"/>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23" name="Line 78"/>
            <p:cNvSpPr>
              <a:spLocks noChangeShapeType="1"/>
            </p:cNvSpPr>
            <p:nvPr/>
          </p:nvSpPr>
          <p:spPr bwMode="auto">
            <a:xfrm flipH="1" flipV="1">
              <a:off x="1152" y="2392"/>
              <a:ext cx="384" cy="240"/>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pic>
          <p:nvPicPr>
            <p:cNvPr id="24" name="Picture 79" descr="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 y="2584"/>
              <a:ext cx="1232" cy="913"/>
            </a:xfrm>
            <a:prstGeom prst="rect">
              <a:avLst/>
            </a:prstGeom>
            <a:noFill/>
            <a:ln w="9525">
              <a:noFill/>
              <a:miter lim="800000"/>
              <a:headEnd/>
              <a:tailEnd/>
            </a:ln>
            <a:effectLst>
              <a:outerShdw blurRad="38100" dist="38100" dir="2700000" algn="tl" rotWithShape="0">
                <a:prstClr val="black"/>
              </a:outerShdw>
            </a:effectLst>
          </p:spPr>
        </p:pic>
        <p:sp>
          <p:nvSpPr>
            <p:cNvPr id="25" name="Text Box 80"/>
            <p:cNvSpPr txBox="1">
              <a:spLocks noChangeArrowheads="1"/>
            </p:cNvSpPr>
            <p:nvPr/>
          </p:nvSpPr>
          <p:spPr bwMode="auto">
            <a:xfrm>
              <a:off x="960" y="2611"/>
              <a:ext cx="490" cy="213"/>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de-CH" sz="1600" dirty="0">
                  <a:solidFill>
                    <a:srgbClr val="EAEAEA"/>
                  </a:solidFill>
                  <a:effectLst>
                    <a:outerShdw blurRad="38100" dist="38100" dir="2700000" algn="tl" rotWithShape="0">
                      <a:prstClr val="black"/>
                    </a:outerShdw>
                  </a:effectLst>
                  <a:latin typeface="Helvetica"/>
                  <a:ea typeface="ＭＳ Ｐゴシック" charset="-128"/>
                </a:rPr>
                <a:t>ALICE</a:t>
              </a:r>
              <a:endParaRPr lang="de-CH" sz="2000" dirty="0">
                <a:solidFill>
                  <a:srgbClr val="EAEAEA"/>
                </a:solidFill>
                <a:effectLst>
                  <a:outerShdw blurRad="38100" dist="38100" dir="2700000" algn="tl" rotWithShape="0">
                    <a:prstClr val="black"/>
                  </a:outerShdw>
                </a:effectLst>
                <a:latin typeface="Helvetica"/>
                <a:ea typeface="ＭＳ Ｐゴシック" charset="-128"/>
              </a:endParaRPr>
            </a:p>
          </p:txBody>
        </p:sp>
      </p:grpSp>
      <p:grpSp>
        <p:nvGrpSpPr>
          <p:cNvPr id="4" name="Group 81"/>
          <p:cNvGrpSpPr>
            <a:grpSpLocks/>
          </p:cNvGrpSpPr>
          <p:nvPr/>
        </p:nvGrpSpPr>
        <p:grpSpPr bwMode="auto">
          <a:xfrm>
            <a:off x="3886200" y="762000"/>
            <a:ext cx="2244725" cy="1978025"/>
            <a:chOff x="4224" y="1084"/>
            <a:chExt cx="1414" cy="1246"/>
          </a:xfrm>
        </p:grpSpPr>
        <p:grpSp>
          <p:nvGrpSpPr>
            <p:cNvPr id="5" name="Group 82"/>
            <p:cNvGrpSpPr>
              <a:grpSpLocks/>
            </p:cNvGrpSpPr>
            <p:nvPr/>
          </p:nvGrpSpPr>
          <p:grpSpPr bwMode="auto">
            <a:xfrm>
              <a:off x="4224" y="1104"/>
              <a:ext cx="1364" cy="1226"/>
              <a:chOff x="4224" y="1104"/>
              <a:chExt cx="1364" cy="1226"/>
            </a:xfrm>
          </p:grpSpPr>
          <p:sp>
            <p:nvSpPr>
              <p:cNvPr id="30" name="Oval 83"/>
              <p:cNvSpPr>
                <a:spLocks noChangeArrowheads="1"/>
              </p:cNvSpPr>
              <p:nvPr/>
            </p:nvSpPr>
            <p:spPr bwMode="auto">
              <a:xfrm>
                <a:off x="4977" y="2274"/>
                <a:ext cx="76" cy="56"/>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1" name="Line 84"/>
              <p:cNvSpPr>
                <a:spLocks noChangeShapeType="1"/>
              </p:cNvSpPr>
              <p:nvPr/>
            </p:nvSpPr>
            <p:spPr bwMode="auto">
              <a:xfrm>
                <a:off x="4272" y="1968"/>
                <a:ext cx="743" cy="344"/>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2" name="Line 85"/>
              <p:cNvSpPr>
                <a:spLocks noChangeShapeType="1"/>
              </p:cNvSpPr>
              <p:nvPr/>
            </p:nvSpPr>
            <p:spPr bwMode="auto">
              <a:xfrm flipH="1">
                <a:off x="5015" y="1968"/>
                <a:ext cx="553" cy="344"/>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pic>
            <p:nvPicPr>
              <p:cNvPr id="33" name="Picture 86" descr="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24" y="1104"/>
                <a:ext cx="1364" cy="867"/>
              </a:xfrm>
              <a:prstGeom prst="rect">
                <a:avLst/>
              </a:prstGeom>
              <a:noFill/>
              <a:ln w="9525">
                <a:noFill/>
                <a:miter lim="800000"/>
                <a:headEnd/>
                <a:tailEnd/>
              </a:ln>
              <a:effectLst>
                <a:outerShdw blurRad="50800" dist="38100" dir="2700000">
                  <a:srgbClr val="000000"/>
                </a:outerShdw>
              </a:effectLst>
            </p:spPr>
          </p:pic>
        </p:grpSp>
        <p:sp>
          <p:nvSpPr>
            <p:cNvPr id="28" name="Rectangle 87"/>
            <p:cNvSpPr>
              <a:spLocks noChangeArrowheads="1"/>
            </p:cNvSpPr>
            <p:nvPr/>
          </p:nvSpPr>
          <p:spPr bwMode="auto">
            <a:xfrm>
              <a:off x="5208" y="1104"/>
              <a:ext cx="384" cy="192"/>
            </a:xfrm>
            <a:prstGeom prst="rect">
              <a:avLst/>
            </a:prstGeom>
            <a:gradFill rotWithShape="0">
              <a:gsLst>
                <a:gs pos="0">
                  <a:srgbClr val="C89A09"/>
                </a:gs>
                <a:gs pos="100000">
                  <a:srgbClr val="D3D90D"/>
                </a:gs>
              </a:gsLst>
              <a:lin ang="5400000" scaled="1"/>
            </a:grad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29" name="Text Box 88"/>
            <p:cNvSpPr txBox="1">
              <a:spLocks noChangeArrowheads="1"/>
            </p:cNvSpPr>
            <p:nvPr/>
          </p:nvSpPr>
          <p:spPr bwMode="auto">
            <a:xfrm>
              <a:off x="5184" y="1084"/>
              <a:ext cx="454" cy="212"/>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defTabSz="914400" eaLnBrk="0" fontAlgn="base" hangingPunct="0">
                <a:spcBef>
                  <a:spcPct val="0"/>
                </a:spcBef>
                <a:spcAft>
                  <a:spcPct val="0"/>
                </a:spcAft>
                <a:defRPr/>
              </a:pPr>
              <a:r>
                <a:rPr lang="de-CH" sz="1600" dirty="0" err="1">
                  <a:solidFill>
                    <a:srgbClr val="EAEAEA"/>
                  </a:solidFill>
                  <a:effectLst>
                    <a:outerShdw blurRad="38100" dist="38100" dir="2700000" algn="tl">
                      <a:srgbClr val="000000">
                        <a:alpha val="43137"/>
                      </a:srgbClr>
                    </a:outerShdw>
                  </a:effectLst>
                  <a:latin typeface="Helvetica"/>
                  <a:ea typeface="ＭＳ Ｐゴシック" pitchFamily="-111" charset="-128"/>
                  <a:cs typeface="ＭＳ Ｐゴシック" pitchFamily="-111" charset="-128"/>
                </a:rPr>
                <a:t>LHCb</a:t>
              </a:r>
              <a:endParaRPr lang="de-CH" sz="2000" dirty="0">
                <a:solidFill>
                  <a:srgbClr val="EAEAEA"/>
                </a:solidFill>
                <a:effectLst>
                  <a:outerShdw blurRad="38100" dist="38100" dir="2700000" algn="tl">
                    <a:srgbClr val="000000">
                      <a:alpha val="43137"/>
                    </a:srgbClr>
                  </a:outerShdw>
                </a:effectLst>
                <a:latin typeface="Helvetica"/>
                <a:ea typeface="ＭＳ Ｐゴシック" pitchFamily="-111" charset="-128"/>
                <a:cs typeface="ＭＳ Ｐゴシック" pitchFamily="-111" charset="-128"/>
              </a:endParaRPr>
            </a:p>
          </p:txBody>
        </p:sp>
      </p:grpSp>
      <p:grpSp>
        <p:nvGrpSpPr>
          <p:cNvPr id="7" name="Group 89"/>
          <p:cNvGrpSpPr>
            <a:grpSpLocks/>
          </p:cNvGrpSpPr>
          <p:nvPr/>
        </p:nvGrpSpPr>
        <p:grpSpPr bwMode="auto">
          <a:xfrm>
            <a:off x="6477001" y="761999"/>
            <a:ext cx="2667002" cy="2286000"/>
            <a:chOff x="3408" y="2112"/>
            <a:chExt cx="1680" cy="1440"/>
          </a:xfrm>
        </p:grpSpPr>
        <p:grpSp>
          <p:nvGrpSpPr>
            <p:cNvPr id="11" name="Group 90"/>
            <p:cNvGrpSpPr>
              <a:grpSpLocks/>
            </p:cNvGrpSpPr>
            <p:nvPr/>
          </p:nvGrpSpPr>
          <p:grpSpPr bwMode="auto">
            <a:xfrm>
              <a:off x="3408" y="2112"/>
              <a:ext cx="1680" cy="1440"/>
              <a:chOff x="3408" y="2112"/>
              <a:chExt cx="1680" cy="1440"/>
            </a:xfrm>
          </p:grpSpPr>
          <p:sp>
            <p:nvSpPr>
              <p:cNvPr id="38" name="Oval 91"/>
              <p:cNvSpPr>
                <a:spLocks noChangeArrowheads="1"/>
              </p:cNvSpPr>
              <p:nvPr/>
            </p:nvSpPr>
            <p:spPr bwMode="auto">
              <a:xfrm>
                <a:off x="3669" y="3492"/>
                <a:ext cx="75" cy="60"/>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9" name="Line 92"/>
              <p:cNvSpPr>
                <a:spLocks noChangeShapeType="1"/>
              </p:cNvSpPr>
              <p:nvPr/>
            </p:nvSpPr>
            <p:spPr bwMode="auto">
              <a:xfrm flipH="1" flipV="1">
                <a:off x="3456" y="3168"/>
                <a:ext cx="240" cy="288"/>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40" name="Line 93"/>
              <p:cNvSpPr>
                <a:spLocks noChangeShapeType="1"/>
              </p:cNvSpPr>
              <p:nvPr/>
            </p:nvSpPr>
            <p:spPr bwMode="auto">
              <a:xfrm flipV="1">
                <a:off x="3696" y="3168"/>
                <a:ext cx="1392" cy="336"/>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pic>
            <p:nvPicPr>
              <p:cNvPr id="41" name="Picture 94" descr="0511013_0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08" y="2112"/>
                <a:ext cx="1632" cy="1063"/>
              </a:xfrm>
              <a:prstGeom prst="rect">
                <a:avLst/>
              </a:prstGeom>
              <a:noFill/>
              <a:ln w="9525">
                <a:noFill/>
                <a:miter lim="800000"/>
                <a:headEnd/>
                <a:tailEnd/>
              </a:ln>
              <a:effectLst>
                <a:outerShdw blurRad="38100" dist="38100" dir="2700000" algn="tl" rotWithShape="0">
                  <a:prstClr val="black"/>
                </a:outerShdw>
              </a:effectLst>
            </p:spPr>
          </p:pic>
        </p:grpSp>
        <p:sp>
          <p:nvSpPr>
            <p:cNvPr id="37" name="Text Box 96"/>
            <p:cNvSpPr txBox="1">
              <a:spLocks noChangeArrowheads="1"/>
            </p:cNvSpPr>
            <p:nvPr/>
          </p:nvSpPr>
          <p:spPr bwMode="auto">
            <a:xfrm>
              <a:off x="4464" y="2928"/>
              <a:ext cx="516" cy="213"/>
            </a:xfrm>
            <a:prstGeom prst="rect">
              <a:avLst/>
            </a:prstGeom>
            <a:solidFill>
              <a:srgbClr val="7AA5BF"/>
            </a:solid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defTabSz="914400" eaLnBrk="0" fontAlgn="base" hangingPunct="0">
                <a:spcBef>
                  <a:spcPct val="0"/>
                </a:spcBef>
                <a:spcAft>
                  <a:spcPct val="0"/>
                </a:spcAft>
              </a:pPr>
              <a:r>
                <a:rPr lang="de-CH" sz="1600" dirty="0">
                  <a:solidFill>
                    <a:srgbClr val="FFFFFF"/>
                  </a:solidFill>
                  <a:effectLst>
                    <a:outerShdw blurRad="38100" dist="38100" dir="2700000" algn="tl" rotWithShape="0">
                      <a:prstClr val="black"/>
                    </a:outerShdw>
                  </a:effectLst>
                  <a:latin typeface="Helvetica"/>
                  <a:ea typeface="ＭＳ Ｐゴシック" charset="-128"/>
                </a:rPr>
                <a:t>ATLAS</a:t>
              </a:r>
            </a:p>
          </p:txBody>
        </p:sp>
      </p:grpSp>
      <p:pic>
        <p:nvPicPr>
          <p:cNvPr id="35" name="Picture 34" descr="cern_logo_1.png"/>
          <p:cNvPicPr>
            <a:picLocks noChangeAspect="1"/>
          </p:cNvPicPr>
          <p:nvPr/>
        </p:nvPicPr>
        <p:blipFill>
          <a:blip r:embed="rId9" cstate="screen">
            <a:lum bright="100000" contrast="-100000"/>
            <a:extLst>
              <a:ext uri="{28A0092B-C50C-407E-A947-70E740481C1C}">
                <a14:useLocalDpi xmlns:a14="http://schemas.microsoft.com/office/drawing/2010/main"/>
              </a:ext>
            </a:extLst>
          </a:blip>
          <a:stretch>
            <a:fillRect/>
          </a:stretch>
        </p:blipFill>
        <p:spPr>
          <a:xfrm>
            <a:off x="77630" y="6285594"/>
            <a:ext cx="493870" cy="485638"/>
          </a:xfrm>
          <a:prstGeom prst="rect">
            <a:avLst/>
          </a:prstGeom>
        </p:spPr>
      </p:pic>
      <p:sp>
        <p:nvSpPr>
          <p:cNvPr id="36" name="Rectangle 10"/>
          <p:cNvSpPr>
            <a:spLocks noChangeArrowheads="1"/>
          </p:cNvSpPr>
          <p:nvPr/>
        </p:nvSpPr>
        <p:spPr bwMode="auto">
          <a:xfrm>
            <a:off x="3148189" y="2853252"/>
            <a:ext cx="2982735" cy="1200329"/>
          </a:xfrm>
          <a:prstGeom prst="rect">
            <a:avLst/>
          </a:prstGeom>
          <a:solidFill>
            <a:schemeClr val="bg1">
              <a:alpha val="78999"/>
            </a:schemeClr>
          </a:solid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defTabSz="914400" eaLnBrk="0" fontAlgn="base" hangingPunct="0">
              <a:spcBef>
                <a:spcPct val="0"/>
              </a:spcBef>
              <a:spcAft>
                <a:spcPct val="0"/>
              </a:spcAft>
            </a:pPr>
            <a:r>
              <a:rPr lang="en-US" dirty="0">
                <a:solidFill>
                  <a:srgbClr val="1F497D"/>
                </a:solidFill>
                <a:latin typeface="Arial" pitchFamily="34" charset="0"/>
              </a:rPr>
              <a:t>General Purpose,</a:t>
            </a:r>
            <a:br>
              <a:rPr lang="en-US" dirty="0">
                <a:solidFill>
                  <a:srgbClr val="1F497D"/>
                </a:solidFill>
                <a:latin typeface="Arial" pitchFamily="34" charset="0"/>
              </a:rPr>
            </a:br>
            <a:r>
              <a:rPr lang="en-US" dirty="0">
                <a:solidFill>
                  <a:srgbClr val="1F497D"/>
                </a:solidFill>
                <a:latin typeface="Arial" pitchFamily="34" charset="0"/>
              </a:rPr>
              <a:t>proton-proton,  heavy ions</a:t>
            </a:r>
          </a:p>
          <a:p>
            <a:pPr algn="ctr" defTabSz="914400" eaLnBrk="0" fontAlgn="base" hangingPunct="0">
              <a:spcBef>
                <a:spcPct val="0"/>
              </a:spcBef>
              <a:spcAft>
                <a:spcPct val="0"/>
              </a:spcAft>
            </a:pPr>
            <a:r>
              <a:rPr lang="en-US" dirty="0">
                <a:solidFill>
                  <a:srgbClr val="1F497D"/>
                </a:solidFill>
                <a:latin typeface="Arial" pitchFamily="34" charset="0"/>
              </a:rPr>
              <a:t>Discovery of new physics: </a:t>
            </a:r>
          </a:p>
          <a:p>
            <a:pPr algn="ctr" defTabSz="914400" eaLnBrk="0" fontAlgn="base" hangingPunct="0">
              <a:spcBef>
                <a:spcPct val="0"/>
              </a:spcBef>
              <a:spcAft>
                <a:spcPct val="0"/>
              </a:spcAft>
            </a:pPr>
            <a:r>
              <a:rPr lang="en-US" dirty="0">
                <a:solidFill>
                  <a:srgbClr val="1F497D"/>
                </a:solidFill>
                <a:latin typeface="Arial" pitchFamily="34" charset="0"/>
              </a:rPr>
              <a:t>Higgs, </a:t>
            </a:r>
            <a:r>
              <a:rPr lang="en-US" dirty="0" err="1" smtClean="0">
                <a:solidFill>
                  <a:srgbClr val="1F497D"/>
                </a:solidFill>
                <a:latin typeface="Arial" pitchFamily="34" charset="0"/>
              </a:rPr>
              <a:t>SuperSymmetry</a:t>
            </a:r>
            <a:endParaRPr lang="en-US" dirty="0">
              <a:solidFill>
                <a:srgbClr val="1F497D"/>
              </a:solidFill>
              <a:latin typeface="Arial" pitchFamily="34" charset="0"/>
            </a:endParaRPr>
          </a:p>
        </p:txBody>
      </p:sp>
      <p:sp>
        <p:nvSpPr>
          <p:cNvPr id="42" name="Rectangle 30"/>
          <p:cNvSpPr>
            <a:spLocks noChangeArrowheads="1"/>
          </p:cNvSpPr>
          <p:nvPr/>
        </p:nvSpPr>
        <p:spPr bwMode="auto">
          <a:xfrm>
            <a:off x="1047947" y="741108"/>
            <a:ext cx="2838253" cy="585287"/>
          </a:xfrm>
          <a:prstGeom prst="rect">
            <a:avLst/>
          </a:prstGeom>
          <a:solidFill>
            <a:schemeClr val="bg1">
              <a:alpha val="52156"/>
            </a:schemeClr>
          </a:solidFill>
          <a:ln w="9525">
            <a:noFill/>
            <a:miter lim="800000"/>
            <a:headEnd/>
            <a:tailEnd/>
          </a:ln>
        </p:spPr>
        <p:txBody>
          <a:bodyPr wrap="none">
            <a:spAutoFit/>
          </a:bodyPr>
          <a:lstStyle/>
          <a:p>
            <a:pPr algn="ctr" defTabSz="914400" eaLnBrk="0" fontAlgn="base" hangingPunct="0">
              <a:spcBef>
                <a:spcPct val="0"/>
              </a:spcBef>
              <a:spcAft>
                <a:spcPct val="0"/>
              </a:spcAft>
            </a:pPr>
            <a:r>
              <a:rPr lang="en-US" sz="1600" dirty="0">
                <a:solidFill>
                  <a:srgbClr val="1F497D"/>
                </a:solidFill>
                <a:latin typeface="Arial" pitchFamily="34" charset="0"/>
              </a:rPr>
              <a:t>pp, B-Physics, CP Violation</a:t>
            </a:r>
          </a:p>
          <a:p>
            <a:pPr algn="ctr" defTabSz="914400" eaLnBrk="0" fontAlgn="base" hangingPunct="0">
              <a:spcBef>
                <a:spcPct val="0"/>
              </a:spcBef>
              <a:spcAft>
                <a:spcPct val="0"/>
              </a:spcAft>
            </a:pPr>
            <a:r>
              <a:rPr lang="en-US" sz="1600" dirty="0">
                <a:solidFill>
                  <a:srgbClr val="1F497D"/>
                </a:solidFill>
                <a:latin typeface="Arial" pitchFamily="34" charset="0"/>
              </a:rPr>
              <a:t>(matter-antimatter symmetry)</a:t>
            </a:r>
            <a:endParaRPr lang="en-US" sz="2400" dirty="0">
              <a:solidFill>
                <a:prstClr val="black"/>
              </a:solidFill>
              <a:latin typeface="Arial" pitchFamily="34" charset="0"/>
            </a:endParaRPr>
          </a:p>
        </p:txBody>
      </p:sp>
      <p:sp>
        <p:nvSpPr>
          <p:cNvPr id="43" name="Rectangle 21"/>
          <p:cNvSpPr>
            <a:spLocks noChangeArrowheads="1"/>
          </p:cNvSpPr>
          <p:nvPr/>
        </p:nvSpPr>
        <p:spPr bwMode="auto">
          <a:xfrm>
            <a:off x="6014108" y="5659739"/>
            <a:ext cx="3195206" cy="584776"/>
          </a:xfrm>
          <a:prstGeom prst="rect">
            <a:avLst/>
          </a:prstGeom>
          <a:solidFill>
            <a:schemeClr val="bg1">
              <a:alpha val="72156"/>
            </a:schemeClr>
          </a:solidFill>
          <a:ln w="9525">
            <a:noFill/>
            <a:miter lim="800000"/>
            <a:headEnd/>
            <a:tailEnd/>
          </a:ln>
        </p:spPr>
        <p:txBody>
          <a:bodyPr wrap="none">
            <a:spAutoFit/>
          </a:bodyPr>
          <a:lstStyle/>
          <a:p>
            <a:pPr algn="ctr" defTabSz="914400" eaLnBrk="0" fontAlgn="base" hangingPunct="0">
              <a:spcBef>
                <a:spcPct val="0"/>
              </a:spcBef>
              <a:spcAft>
                <a:spcPct val="0"/>
              </a:spcAft>
            </a:pPr>
            <a:r>
              <a:rPr lang="en-US" sz="1600" dirty="0">
                <a:solidFill>
                  <a:srgbClr val="1F497D"/>
                </a:solidFill>
                <a:latin typeface="Arial" pitchFamily="34" charset="0"/>
              </a:rPr>
              <a:t>Heavy ions, </a:t>
            </a:r>
            <a:r>
              <a:rPr lang="en-US" sz="1600" dirty="0" err="1" smtClean="0">
                <a:solidFill>
                  <a:srgbClr val="1F497D"/>
                </a:solidFill>
                <a:latin typeface="Arial" pitchFamily="34" charset="0"/>
              </a:rPr>
              <a:t>pp</a:t>
            </a:r>
            <a:endParaRPr lang="en-US" sz="1600" dirty="0" smtClean="0">
              <a:solidFill>
                <a:srgbClr val="1F497D"/>
              </a:solidFill>
              <a:latin typeface="Arial" pitchFamily="34" charset="0"/>
            </a:endParaRPr>
          </a:p>
          <a:p>
            <a:pPr algn="ctr" defTabSz="914400" eaLnBrk="0" fontAlgn="base" hangingPunct="0">
              <a:spcBef>
                <a:spcPct val="0"/>
              </a:spcBef>
              <a:spcAft>
                <a:spcPct val="0"/>
              </a:spcAft>
            </a:pPr>
            <a:r>
              <a:rPr lang="en-US" sz="1600" dirty="0" smtClean="0">
                <a:solidFill>
                  <a:srgbClr val="1F497D"/>
                </a:solidFill>
                <a:latin typeface="Arial" pitchFamily="34" charset="0"/>
              </a:rPr>
              <a:t>(state of matter of early universe)</a:t>
            </a:r>
            <a:endParaRPr lang="en-US" sz="2400" dirty="0">
              <a:solidFill>
                <a:prstClr val="black"/>
              </a:solidFill>
              <a:latin typeface="Arial" pitchFamily="34" charset="0"/>
            </a:endParaRPr>
          </a:p>
        </p:txBody>
      </p:sp>
    </p:spTree>
    <p:extLst>
      <p:ext uri="{BB962C8B-B14F-4D97-AF65-F5344CB8AC3E}">
        <p14:creationId xmlns:p14="http://schemas.microsoft.com/office/powerpoint/2010/main" val="280400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6" grpId="0" animBg="1"/>
      <p:bldP spid="42" grpId="0" animBg="1"/>
      <p:bldP spid="4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dirty="0" smtClean="0"/>
              <a:t>Example</a:t>
            </a:r>
            <a:endParaRPr lang="en-US" altLang="en-US" dirty="0"/>
          </a:p>
        </p:txBody>
      </p:sp>
      <p:sp>
        <p:nvSpPr>
          <p:cNvPr id="97283" name="Rectangle 3"/>
          <p:cNvSpPr>
            <a:spLocks noGrp="1" noChangeArrowheads="1"/>
          </p:cNvSpPr>
          <p:nvPr>
            <p:ph type="body" idx="1"/>
          </p:nvPr>
        </p:nvSpPr>
        <p:spPr/>
        <p:txBody>
          <a:bodyPr>
            <a:normAutofit/>
          </a:bodyPr>
          <a:lstStyle/>
          <a:p>
            <a:pPr marL="36576" indent="0">
              <a:buNone/>
            </a:pPr>
            <a:r>
              <a:rPr lang="en-GB" b="1" dirty="0" smtClean="0"/>
              <a:t>How </a:t>
            </a:r>
            <a:r>
              <a:rPr lang="en-GB" b="1" dirty="0"/>
              <a:t>to </a:t>
            </a:r>
            <a:r>
              <a:rPr lang="en-GB" b="1" dirty="0" smtClean="0"/>
              <a:t>rename an ASM disk</a:t>
            </a:r>
          </a:p>
          <a:p>
            <a:pPr marL="36576" indent="0">
              <a:buNone/>
            </a:pPr>
            <a:r>
              <a:rPr lang="en-GB" dirty="0" smtClean="0"/>
              <a:t>In </a:t>
            </a:r>
            <a:r>
              <a:rPr lang="en-GB" dirty="0">
                <a:solidFill>
                  <a:srgbClr val="FF0000"/>
                </a:solidFill>
              </a:rPr>
              <a:t>12c</a:t>
            </a:r>
            <a:r>
              <a:rPr lang="en-GB" dirty="0"/>
              <a:t> </a:t>
            </a:r>
            <a:r>
              <a:rPr lang="en-GB" dirty="0" smtClean="0"/>
              <a:t>a </a:t>
            </a:r>
            <a:r>
              <a:rPr lang="en-GB" dirty="0" smtClean="0">
                <a:solidFill>
                  <a:srgbClr val="FF0000"/>
                </a:solidFill>
              </a:rPr>
              <a:t>new feature </a:t>
            </a:r>
            <a:r>
              <a:rPr lang="en-GB" dirty="0" smtClean="0"/>
              <a:t>allows to rename disks:</a:t>
            </a:r>
            <a:endParaRPr lang="en-GB" dirty="0"/>
          </a:p>
          <a:p>
            <a:r>
              <a:rPr lang="en-GB" dirty="0" smtClean="0"/>
              <a:t>alter </a:t>
            </a:r>
            <a:r>
              <a:rPr lang="en-GB" dirty="0" err="1"/>
              <a:t>diskgroup</a:t>
            </a:r>
            <a:r>
              <a:rPr lang="en-GB" dirty="0"/>
              <a:t> .. mount restricted</a:t>
            </a:r>
          </a:p>
          <a:p>
            <a:r>
              <a:rPr lang="en-GB" dirty="0" smtClean="0"/>
              <a:t>alter </a:t>
            </a:r>
            <a:r>
              <a:rPr lang="en-GB" dirty="0" err="1" smtClean="0"/>
              <a:t>diskgroup</a:t>
            </a:r>
            <a:r>
              <a:rPr lang="en-GB" dirty="0" smtClean="0"/>
              <a:t> </a:t>
            </a:r>
            <a:r>
              <a:rPr lang="en-GB" dirty="0"/>
              <a:t>rename disk '...' to 'new path</a:t>
            </a:r>
            <a:r>
              <a:rPr lang="en-GB" dirty="0" smtClean="0"/>
              <a:t>';</a:t>
            </a:r>
          </a:p>
          <a:p>
            <a:r>
              <a:rPr lang="en-GB" dirty="0" smtClean="0"/>
              <a:t>In 11g (unsupported!) this can be used</a:t>
            </a:r>
          </a:p>
          <a:p>
            <a:pPr lvl="1"/>
            <a:r>
              <a:rPr lang="en-GB" altLang="en-US" dirty="0" smtClean="0">
                <a:solidFill>
                  <a:srgbClr val="FF0000"/>
                </a:solidFill>
              </a:rPr>
              <a:t>KFED</a:t>
            </a:r>
            <a:r>
              <a:rPr lang="en-GB" altLang="en-US" dirty="0" smtClean="0"/>
              <a:t> to update disk directory file #2 and disk headers (see details in slide comments)</a:t>
            </a:r>
          </a:p>
          <a:p>
            <a:pPr lvl="1"/>
            <a:r>
              <a:rPr lang="en-GB" altLang="en-US" dirty="0"/>
              <a:t>update -&gt; </a:t>
            </a:r>
            <a:r>
              <a:rPr lang="en-GB" altLang="en-US" dirty="0" err="1"/>
              <a:t>kfddde</a:t>
            </a:r>
            <a:r>
              <a:rPr lang="en-GB" altLang="en-US" dirty="0"/>
              <a:t>[0].</a:t>
            </a:r>
            <a:r>
              <a:rPr lang="en-GB" altLang="en-US" dirty="0" err="1"/>
              <a:t>dskname</a:t>
            </a:r>
            <a:r>
              <a:rPr lang="en-GB" altLang="en-US" dirty="0" smtClean="0"/>
              <a:t>: </a:t>
            </a:r>
            <a:r>
              <a:rPr lang="en-GB" altLang="en-US" dirty="0"/>
              <a:t>NEWNAME ; 0x038: length=7</a:t>
            </a:r>
          </a:p>
          <a:p>
            <a:pPr lvl="1"/>
            <a:endParaRPr lang="en-US" altLang="en-US" dirty="0"/>
          </a:p>
        </p:txBody>
      </p:sp>
    </p:spTree>
    <p:extLst>
      <p:ext uri="{BB962C8B-B14F-4D97-AF65-F5344CB8AC3E}">
        <p14:creationId xmlns:p14="http://schemas.microsoft.com/office/powerpoint/2010/main" val="23390418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dirty="0" smtClean="0"/>
              <a:t>New 12c Features for ASM</a:t>
            </a:r>
            <a:endParaRPr lang="en-US" altLang="en-US" dirty="0"/>
          </a:p>
        </p:txBody>
      </p:sp>
      <p:sp>
        <p:nvSpPr>
          <p:cNvPr id="97283" name="Rectangle 3"/>
          <p:cNvSpPr>
            <a:spLocks noGrp="1" noChangeArrowheads="1"/>
          </p:cNvSpPr>
          <p:nvPr>
            <p:ph type="body" idx="1"/>
          </p:nvPr>
        </p:nvSpPr>
        <p:spPr/>
        <p:txBody>
          <a:bodyPr>
            <a:normAutofit fontScale="92500" lnSpcReduction="20000"/>
          </a:bodyPr>
          <a:lstStyle/>
          <a:p>
            <a:r>
              <a:rPr lang="en-US" altLang="en-US" dirty="0" smtClean="0"/>
              <a:t>Notable: Flex ASM, disk header replication, even read, disk replace command, rebalance enhancements, </a:t>
            </a:r>
            <a:r>
              <a:rPr lang="en-US" altLang="en-US" dirty="0" err="1" smtClean="0"/>
              <a:t>resync</a:t>
            </a:r>
            <a:r>
              <a:rPr lang="en-US" altLang="en-US" dirty="0" smtClean="0"/>
              <a:t> enhancements, increased storage </a:t>
            </a:r>
            <a:r>
              <a:rPr lang="en-US" altLang="en-US" dirty="0" err="1" smtClean="0"/>
              <a:t>limits,etc</a:t>
            </a:r>
            <a:r>
              <a:rPr lang="en-US" altLang="en-US" dirty="0" smtClean="0"/>
              <a:t> </a:t>
            </a:r>
          </a:p>
          <a:p>
            <a:pPr marL="36576" indent="0">
              <a:buNone/>
            </a:pPr>
            <a:endParaRPr lang="en-US" altLang="en-US" dirty="0" smtClean="0"/>
          </a:p>
          <a:p>
            <a:r>
              <a:rPr lang="en-GB" altLang="en-US" dirty="0" smtClean="0">
                <a:solidFill>
                  <a:srgbClr val="FF0000"/>
                </a:solidFill>
              </a:rPr>
              <a:t>ASM </a:t>
            </a:r>
            <a:r>
              <a:rPr lang="en-GB" altLang="en-US" dirty="0" err="1" smtClean="0">
                <a:solidFill>
                  <a:srgbClr val="FF0000"/>
                </a:solidFill>
              </a:rPr>
              <a:t>diskgroup</a:t>
            </a:r>
            <a:r>
              <a:rPr lang="en-GB" altLang="en-US" dirty="0" smtClean="0">
                <a:solidFill>
                  <a:srgbClr val="FF0000"/>
                </a:solidFill>
              </a:rPr>
              <a:t> scrubbing</a:t>
            </a:r>
          </a:p>
          <a:p>
            <a:pPr lvl="2"/>
            <a:r>
              <a:rPr lang="en-GB" altLang="en-US" dirty="0" smtClean="0"/>
              <a:t>Aimed at finding </a:t>
            </a:r>
            <a:r>
              <a:rPr lang="en-GB" altLang="en-US" dirty="0"/>
              <a:t>and fixing </a:t>
            </a:r>
            <a:r>
              <a:rPr lang="en-GB" altLang="en-US" dirty="0" smtClean="0"/>
              <a:t>corruption issues</a:t>
            </a:r>
          </a:p>
          <a:p>
            <a:pPr lvl="2"/>
            <a:r>
              <a:rPr lang="en-GB" altLang="en-US" dirty="0" smtClean="0"/>
              <a:t>Current experience: need more investigations possibly on 12.1.0.2 when it’s out</a:t>
            </a:r>
          </a:p>
          <a:p>
            <a:pPr marL="749808" lvl="2" indent="0">
              <a:buNone/>
            </a:pPr>
            <a:endParaRPr lang="en-GB" altLang="en-US" dirty="0"/>
          </a:p>
          <a:p>
            <a:r>
              <a:rPr lang="en-GB" altLang="en-US" dirty="0" smtClean="0"/>
              <a:t>Notable 12c RDBMS feature</a:t>
            </a:r>
          </a:p>
          <a:p>
            <a:pPr lvl="1"/>
            <a:r>
              <a:rPr lang="en-GB" altLang="en-US" dirty="0" err="1" smtClean="0">
                <a:solidFill>
                  <a:srgbClr val="FF0000"/>
                </a:solidFill>
              </a:rPr>
              <a:t>Datafile</a:t>
            </a:r>
            <a:r>
              <a:rPr lang="en-GB" altLang="en-US" dirty="0" smtClean="0">
                <a:solidFill>
                  <a:srgbClr val="FF0000"/>
                </a:solidFill>
              </a:rPr>
              <a:t> </a:t>
            </a:r>
            <a:r>
              <a:rPr lang="en-GB" altLang="en-US" dirty="0">
                <a:solidFill>
                  <a:srgbClr val="FF0000"/>
                </a:solidFill>
              </a:rPr>
              <a:t>online </a:t>
            </a:r>
            <a:r>
              <a:rPr lang="en-GB" altLang="en-US" dirty="0" smtClean="0">
                <a:solidFill>
                  <a:srgbClr val="FF0000"/>
                </a:solidFill>
              </a:rPr>
              <a:t>move</a:t>
            </a:r>
            <a:r>
              <a:rPr lang="en-GB" altLang="en-US" dirty="0" smtClean="0"/>
              <a:t>, </a:t>
            </a:r>
            <a:r>
              <a:rPr lang="en-GB" altLang="en-US" dirty="0"/>
              <a:t>can </a:t>
            </a:r>
            <a:r>
              <a:rPr lang="en-GB" altLang="en-US" dirty="0" smtClean="0"/>
              <a:t>help for many online storage operations, including fixing mirror corruption</a:t>
            </a:r>
          </a:p>
          <a:p>
            <a:pPr marL="448056" lvl="1" indent="0">
              <a:buNone/>
            </a:pPr>
            <a:endParaRPr lang="en-US" altLang="en-US" dirty="0"/>
          </a:p>
          <a:p>
            <a:pPr lvl="1">
              <a:buFont typeface="Arial" charset="0"/>
              <a:buNone/>
            </a:pPr>
            <a:endParaRPr lang="en-US" altLang="en-US" dirty="0"/>
          </a:p>
          <a:p>
            <a:pPr lvl="1"/>
            <a:endParaRPr lang="en-US" altLang="en-US" dirty="0"/>
          </a:p>
        </p:txBody>
      </p:sp>
    </p:spTree>
    <p:extLst>
      <p:ext uri="{BB962C8B-B14F-4D97-AF65-F5344CB8AC3E}">
        <p14:creationId xmlns:p14="http://schemas.microsoft.com/office/powerpoint/2010/main" val="39514063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GB" dirty="0"/>
          </a:p>
        </p:txBody>
      </p:sp>
      <p:sp>
        <p:nvSpPr>
          <p:cNvPr id="3" name="Content Placeholder 2"/>
          <p:cNvSpPr>
            <a:spLocks noGrp="1"/>
          </p:cNvSpPr>
          <p:nvPr>
            <p:ph idx="1"/>
          </p:nvPr>
        </p:nvSpPr>
        <p:spPr>
          <a:xfrm>
            <a:off x="162961" y="1176950"/>
            <a:ext cx="8827129" cy="5681050"/>
          </a:xfrm>
        </p:spPr>
        <p:txBody>
          <a:bodyPr>
            <a:normAutofit fontScale="92500" lnSpcReduction="10000"/>
          </a:bodyPr>
          <a:lstStyle/>
          <a:p>
            <a:r>
              <a:rPr lang="en-GB" dirty="0" smtClean="0"/>
              <a:t>Basic knowledge of </a:t>
            </a:r>
            <a:r>
              <a:rPr lang="en-GB" dirty="0" smtClean="0">
                <a:solidFill>
                  <a:srgbClr val="FF0000"/>
                </a:solidFill>
              </a:rPr>
              <a:t>ASM internals </a:t>
            </a:r>
          </a:p>
          <a:p>
            <a:pPr lvl="1"/>
            <a:r>
              <a:rPr lang="en-GB" dirty="0" smtClean="0"/>
              <a:t>helps to build confidence in the technology</a:t>
            </a:r>
          </a:p>
          <a:p>
            <a:endParaRPr lang="en-GB" dirty="0" smtClean="0">
              <a:solidFill>
                <a:srgbClr val="FF0000"/>
              </a:solidFill>
            </a:endParaRPr>
          </a:p>
          <a:p>
            <a:r>
              <a:rPr lang="en-GB" dirty="0" smtClean="0">
                <a:solidFill>
                  <a:srgbClr val="FF0000"/>
                </a:solidFill>
              </a:rPr>
              <a:t>KFED and AMDU </a:t>
            </a:r>
            <a:r>
              <a:rPr lang="en-GB" dirty="0" smtClean="0"/>
              <a:t>to access metadata </a:t>
            </a:r>
          </a:p>
          <a:p>
            <a:pPr lvl="1"/>
            <a:r>
              <a:rPr lang="en-GB" dirty="0" smtClean="0"/>
              <a:t>Powerful tools, worth having some examples handy in case of need.</a:t>
            </a:r>
          </a:p>
          <a:p>
            <a:endParaRPr lang="en-US" altLang="en-US" dirty="0" smtClean="0"/>
          </a:p>
          <a:p>
            <a:r>
              <a:rPr lang="en-US" altLang="en-US" dirty="0" smtClean="0">
                <a:solidFill>
                  <a:srgbClr val="FF0000"/>
                </a:solidFill>
              </a:rPr>
              <a:t>Upgrades</a:t>
            </a:r>
            <a:r>
              <a:rPr lang="en-US" altLang="en-US" dirty="0" smtClean="0"/>
              <a:t> of ASM/</a:t>
            </a:r>
            <a:r>
              <a:rPr lang="en-US" altLang="en-US" dirty="0" err="1" smtClean="0"/>
              <a:t>Clusterware</a:t>
            </a:r>
            <a:r>
              <a:rPr lang="en-US" altLang="en-US" dirty="0" smtClean="0"/>
              <a:t> </a:t>
            </a:r>
            <a:r>
              <a:rPr lang="en-US" altLang="en-US" dirty="0"/>
              <a:t>to 12c </a:t>
            </a:r>
          </a:p>
          <a:p>
            <a:pPr lvl="1"/>
            <a:r>
              <a:rPr lang="en-US" altLang="en-US" dirty="0"/>
              <a:t>Stable for us so </a:t>
            </a:r>
            <a:r>
              <a:rPr lang="en-US" altLang="en-US" dirty="0" smtClean="0"/>
              <a:t>far </a:t>
            </a:r>
            <a:r>
              <a:rPr lang="en-US" altLang="en-US" dirty="0"/>
              <a:t>also </a:t>
            </a:r>
            <a:r>
              <a:rPr lang="en-US" altLang="en-US" dirty="0" smtClean="0"/>
              <a:t>with </a:t>
            </a:r>
            <a:r>
              <a:rPr lang="en-US" altLang="en-US" dirty="0"/>
              <a:t>11g </a:t>
            </a:r>
            <a:r>
              <a:rPr lang="en-US" altLang="en-US" dirty="0" smtClean="0"/>
              <a:t>RDBMS</a:t>
            </a:r>
          </a:p>
          <a:p>
            <a:endParaRPr lang="en-US" altLang="en-US" dirty="0" smtClean="0"/>
          </a:p>
          <a:p>
            <a:r>
              <a:rPr lang="en-US" altLang="en-US" dirty="0" smtClean="0"/>
              <a:t>RDBMS and </a:t>
            </a:r>
            <a:r>
              <a:rPr lang="en-US" altLang="en-US" dirty="0" smtClean="0"/>
              <a:t>‘scalable </a:t>
            </a:r>
            <a:r>
              <a:rPr lang="en-US" altLang="en-US" dirty="0" err="1" smtClean="0"/>
              <a:t>seuquential</a:t>
            </a:r>
            <a:r>
              <a:rPr lang="en-US" altLang="en-US" dirty="0" smtClean="0"/>
              <a:t>-access multi-PB </a:t>
            </a:r>
            <a:r>
              <a:rPr lang="en-US" altLang="en-US" dirty="0" err="1" smtClean="0"/>
              <a:t>filesystems</a:t>
            </a:r>
            <a:r>
              <a:rPr lang="en-US" altLang="en-US" dirty="0" smtClean="0"/>
              <a:t>’</a:t>
            </a:r>
          </a:p>
          <a:p>
            <a:pPr lvl="1"/>
            <a:r>
              <a:rPr lang="en-US" altLang="en-US" dirty="0" smtClean="0">
                <a:solidFill>
                  <a:srgbClr val="FF0000"/>
                </a:solidFill>
              </a:rPr>
              <a:t>Coexist</a:t>
            </a:r>
            <a:r>
              <a:rPr lang="en-US" altLang="en-US" dirty="0" smtClean="0"/>
              <a:t> and </a:t>
            </a:r>
            <a:r>
              <a:rPr lang="en-US" altLang="en-US" dirty="0" smtClean="0">
                <a:solidFill>
                  <a:srgbClr val="FF0000"/>
                </a:solidFill>
              </a:rPr>
              <a:t>complement</a:t>
            </a:r>
            <a:r>
              <a:rPr lang="en-US" altLang="en-US" dirty="0" smtClean="0"/>
              <a:t> each other</a:t>
            </a:r>
          </a:p>
          <a:p>
            <a:pPr marL="448056" lvl="1" indent="0">
              <a:buNone/>
            </a:pPr>
            <a:endParaRPr lang="en-US" altLang="en-US" dirty="0"/>
          </a:p>
          <a:p>
            <a:pPr marL="448056" lvl="1" indent="0">
              <a:buNone/>
            </a:pPr>
            <a:endParaRPr lang="en-GB" dirty="0" smtClean="0"/>
          </a:p>
        </p:txBody>
      </p:sp>
      <p:sp>
        <p:nvSpPr>
          <p:cNvPr id="4" name="Slide Number Placeholder 3"/>
          <p:cNvSpPr>
            <a:spLocks noGrp="1"/>
          </p:cNvSpPr>
          <p:nvPr>
            <p:ph type="sldNum" sz="quarter" idx="4"/>
          </p:nvPr>
        </p:nvSpPr>
        <p:spPr/>
        <p:txBody>
          <a:bodyPr/>
          <a:lstStyle/>
          <a:p>
            <a:fld id="{17918391-D411-FE40-AAD7-861AE5233E0E}" type="slidenum">
              <a:rPr lang="en-US" smtClean="0"/>
              <a:pPr/>
              <a:t>82</a:t>
            </a:fld>
            <a:endParaRPr lang="en-US" dirty="0"/>
          </a:p>
        </p:txBody>
      </p:sp>
    </p:spTree>
    <p:extLst>
      <p:ext uri="{BB962C8B-B14F-4D97-AF65-F5344CB8AC3E}">
        <p14:creationId xmlns:p14="http://schemas.microsoft.com/office/powerpoint/2010/main" val="31755736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and Contacts</a:t>
            </a:r>
            <a:endParaRPr lang="en-GB" dirty="0"/>
          </a:p>
        </p:txBody>
      </p:sp>
      <p:sp>
        <p:nvSpPr>
          <p:cNvPr id="3" name="Content Placeholder 2"/>
          <p:cNvSpPr>
            <a:spLocks noGrp="1"/>
          </p:cNvSpPr>
          <p:nvPr>
            <p:ph idx="1"/>
          </p:nvPr>
        </p:nvSpPr>
        <p:spPr/>
        <p:txBody>
          <a:bodyPr>
            <a:normAutofit lnSpcReduction="10000"/>
          </a:bodyPr>
          <a:lstStyle/>
          <a:p>
            <a:r>
              <a:rPr lang="en-US" dirty="0" smtClean="0"/>
              <a:t>CERN Colleagues and in particular the Database Services Group</a:t>
            </a:r>
          </a:p>
          <a:p>
            <a:pPr lvl="1"/>
            <a:r>
              <a:rPr lang="en-US" dirty="0" smtClean="0"/>
              <a:t>http://cern.ch/DB</a:t>
            </a:r>
          </a:p>
          <a:p>
            <a:pPr marL="36576" indent="0">
              <a:buNone/>
            </a:pPr>
            <a:endParaRPr lang="en-GB" dirty="0" smtClean="0"/>
          </a:p>
          <a:p>
            <a:r>
              <a:rPr lang="en-US" dirty="0"/>
              <a:t>Thanks to </a:t>
            </a:r>
            <a:r>
              <a:rPr lang="en-US" dirty="0" err="1" smtClean="0"/>
              <a:t>Enkitec</a:t>
            </a:r>
            <a:endParaRPr lang="en-US" dirty="0"/>
          </a:p>
          <a:p>
            <a:pPr lvl="1"/>
            <a:r>
              <a:rPr lang="en-US" dirty="0"/>
              <a:t>Kerry and </a:t>
            </a:r>
            <a:r>
              <a:rPr lang="en-US" dirty="0" err="1" smtClean="0"/>
              <a:t>Tanel</a:t>
            </a:r>
            <a:endParaRPr lang="en-GB" dirty="0"/>
          </a:p>
          <a:p>
            <a:endParaRPr lang="en-US" dirty="0" smtClean="0"/>
          </a:p>
          <a:p>
            <a:r>
              <a:rPr lang="en-US" dirty="0" smtClean="0"/>
              <a:t>Contacts </a:t>
            </a:r>
            <a:r>
              <a:rPr lang="en-US" dirty="0"/>
              <a:t>and material</a:t>
            </a:r>
          </a:p>
          <a:p>
            <a:pPr lvl="1"/>
            <a:r>
              <a:rPr lang="en-GB" sz="2800" dirty="0"/>
              <a:t>Luca.Canali@cern.ch</a:t>
            </a:r>
          </a:p>
          <a:p>
            <a:pPr lvl="1"/>
            <a:r>
              <a:rPr lang="en-GB" sz="2800" dirty="0"/>
              <a:t>http://cern.ch/canali</a:t>
            </a:r>
          </a:p>
          <a:p>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83</a:t>
            </a:fld>
            <a:endParaRPr lang="en-US" dirty="0"/>
          </a:p>
        </p:txBody>
      </p:sp>
      <p:pic>
        <p:nvPicPr>
          <p:cNvPr id="5" name="Picture 4" descr="Tu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655" y="2979054"/>
            <a:ext cx="4390110" cy="285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 descr="bande-01.eps"/>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6157663"/>
            <a:ext cx="9144000" cy="707202"/>
          </a:xfrm>
          <a:prstGeom prst="rect">
            <a:avLst/>
          </a:prstGeom>
        </p:spPr>
      </p:pic>
    </p:spTree>
    <p:extLst>
      <p:ext uri="{BB962C8B-B14F-4D97-AF65-F5344CB8AC3E}">
        <p14:creationId xmlns:p14="http://schemas.microsoft.com/office/powerpoint/2010/main" val="4304364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42350" y="6356350"/>
            <a:ext cx="501650" cy="365125"/>
          </a:xfrm>
        </p:spPr>
        <p:txBody>
          <a:bodyPr/>
          <a:lstStyle/>
          <a:p>
            <a:fld id="{17918391-D411-FE40-AAD7-861AE5233E0E}" type="slidenum">
              <a:rPr lang="en-US" smtClean="0"/>
              <a:pPr/>
              <a:t>84</a:t>
            </a:fld>
            <a:endParaRPr lang="en-US" dirty="0"/>
          </a:p>
        </p:txBody>
      </p:sp>
    </p:spTree>
    <p:extLst>
      <p:ext uri="{BB962C8B-B14F-4D97-AF65-F5344CB8AC3E}">
        <p14:creationId xmlns:p14="http://schemas.microsoft.com/office/powerpoint/2010/main" val="3536648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NSS_talk_material\Event.gif"/>
          <p:cNvPicPr>
            <a:picLocks noChangeAspect="1" noChangeArrowheads="1" noCrop="1"/>
          </p:cNvPicPr>
          <p:nvPr/>
        </p:nvPicPr>
        <p:blipFill>
          <a:blip r:embed="rId3" cstate="print"/>
          <a:srcRect/>
          <a:stretch>
            <a:fillRect/>
          </a:stretch>
        </p:blipFill>
        <p:spPr bwMode="auto">
          <a:xfrm>
            <a:off x="-23164" y="91396"/>
            <a:ext cx="9167164" cy="6630079"/>
          </a:xfrm>
          <a:prstGeom prst="rect">
            <a:avLst/>
          </a:prstGeom>
          <a:noFill/>
          <a:ln w="9525">
            <a:noFill/>
            <a:miter lim="800000"/>
            <a:headEnd/>
            <a:tailEnd/>
          </a:ln>
        </p:spPr>
      </p:pic>
      <p:sp>
        <p:nvSpPr>
          <p:cNvPr id="58371" name="Slide Number Placeholder 6"/>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fld id="{94B2F418-449E-4F7A-BF2D-3F319245930B}" type="slidenum">
              <a:rPr lang="en-GB">
                <a:solidFill>
                  <a:prstClr val="black"/>
                </a:solidFill>
              </a:rPr>
              <a:pPr/>
              <a:t>9</a:t>
            </a:fld>
            <a:endParaRPr lang="en-GB">
              <a:solidFill>
                <a:prstClr val="black"/>
              </a:solidFill>
            </a:endParaRPr>
          </a:p>
        </p:txBody>
      </p:sp>
      <p:sp>
        <p:nvSpPr>
          <p:cNvPr id="58372" name="Title 1"/>
          <p:cNvSpPr>
            <a:spLocks noGrp="1"/>
          </p:cNvSpPr>
          <p:nvPr>
            <p:ph type="title"/>
          </p:nvPr>
        </p:nvSpPr>
        <p:spPr>
          <a:xfrm>
            <a:off x="714348" y="15408"/>
            <a:ext cx="7634288" cy="1000125"/>
          </a:xfrm>
        </p:spPr>
        <p:txBody>
          <a:bodyPr/>
          <a:lstStyle/>
          <a:p>
            <a:pPr eaLnBrk="1" hangingPunct="1"/>
            <a:r>
              <a:rPr lang="en-US" dirty="0" smtClean="0">
                <a:solidFill>
                  <a:schemeClr val="bg1"/>
                </a:solidFill>
              </a:rPr>
              <a:t> A collision at LHC</a:t>
            </a:r>
          </a:p>
        </p:txBody>
      </p:sp>
    </p:spTree>
    <p:extLst>
      <p:ext uri="{BB962C8B-B14F-4D97-AF65-F5344CB8AC3E}">
        <p14:creationId xmlns:p14="http://schemas.microsoft.com/office/powerpoint/2010/main" val="371342179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CERNCorporate4-3</Template>
  <TotalTime>33974</TotalTime>
  <Words>6967</Words>
  <Application>Microsoft Office PowerPoint</Application>
  <PresentationFormat>On-screen Show (4:3)</PresentationFormat>
  <Paragraphs>1376</Paragraphs>
  <Slides>84</Slides>
  <Notes>54</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101" baseType="lpstr">
      <vt:lpstr>MS PGothic</vt:lpstr>
      <vt:lpstr>MS PGothic</vt:lpstr>
      <vt:lpstr>Arial</vt:lpstr>
      <vt:lpstr>Arial Rounded MT Bold</vt:lpstr>
      <vt:lpstr>Calibri</vt:lpstr>
      <vt:lpstr>Candara</vt:lpstr>
      <vt:lpstr>Courier</vt:lpstr>
      <vt:lpstr>Courier New</vt:lpstr>
      <vt:lpstr>DejaVu Sans</vt:lpstr>
      <vt:lpstr>DejaVu Sans Condensed</vt:lpstr>
      <vt:lpstr>Franklin Gothic Demi</vt:lpstr>
      <vt:lpstr>Helvetica</vt:lpstr>
      <vt:lpstr>Times</vt:lpstr>
      <vt:lpstr>Times New Roman</vt:lpstr>
      <vt:lpstr>Wingdings</vt:lpstr>
      <vt:lpstr>CERNCorporate4-3</vt:lpstr>
      <vt:lpstr>Equation</vt:lpstr>
      <vt:lpstr>PowerPoint Presentation</vt:lpstr>
      <vt:lpstr>A Tale of Two File Systems: data storage for Physics at CERN and a deep dive into Oracle ASM.</vt:lpstr>
      <vt:lpstr>About Me</vt:lpstr>
      <vt:lpstr>Outline</vt:lpstr>
      <vt:lpstr>CERN</vt:lpstr>
      <vt:lpstr>LHC</vt:lpstr>
      <vt:lpstr>PowerPoint Presentation</vt:lpstr>
      <vt:lpstr>PowerPoint Presentation</vt:lpstr>
      <vt:lpstr> A collision at LHC</vt:lpstr>
      <vt:lpstr>PowerPoint Presentation</vt:lpstr>
      <vt:lpstr>The “ATLAS” experiment during construction</vt:lpstr>
      <vt:lpstr>The Data Acquisition</vt:lpstr>
      <vt:lpstr>Acquisition, First pass reconstruction, Storage &amp; Distribution</vt:lpstr>
      <vt:lpstr>Data Flow – online</vt:lpstr>
      <vt:lpstr>Data Flow – offline</vt:lpstr>
      <vt:lpstr>Data Storage – CASTOR</vt:lpstr>
      <vt:lpstr>Data Storage – CASTOR</vt:lpstr>
      <vt:lpstr>Data Storage - EOS</vt:lpstr>
      <vt:lpstr>Original Computing model</vt:lpstr>
      <vt:lpstr>PowerPoint Presentation</vt:lpstr>
      <vt:lpstr>From experiment to discovery</vt:lpstr>
      <vt:lpstr>Job Data and Control Flow (1)</vt:lpstr>
      <vt:lpstr>Job Data and Control Flow (2)</vt:lpstr>
      <vt:lpstr>Data and Algorithms</vt:lpstr>
      <vt:lpstr>Data Analysis</vt:lpstr>
      <vt:lpstr>ROOT Object-Oriented  toolkit</vt:lpstr>
      <vt:lpstr>Data Analysis in Practice</vt:lpstr>
      <vt:lpstr>Data Analysis in Practice</vt:lpstr>
      <vt:lpstr>Recap</vt:lpstr>
      <vt:lpstr>Outline</vt:lpstr>
      <vt:lpstr>PowerPoint Presentation</vt:lpstr>
      <vt:lpstr>CERN’s Databases</vt:lpstr>
      <vt:lpstr>PowerPoint Presentation</vt:lpstr>
      <vt:lpstr>ASM and Our Experience</vt:lpstr>
      <vt:lpstr>ASM for a Clustered Architecture</vt:lpstr>
      <vt:lpstr>ASM Normal Redundancy</vt:lpstr>
      <vt:lpstr>Automatic Storage Management</vt:lpstr>
      <vt:lpstr>ASM Is not a Black Box</vt:lpstr>
      <vt:lpstr>ASM – Oracle Kernel Functions</vt:lpstr>
      <vt:lpstr>ASM – V$ views and X$ tables</vt:lpstr>
      <vt:lpstr>ASM – Instance Parameters</vt:lpstr>
      <vt:lpstr>Selected V$ Views and X$ Tables</vt:lpstr>
      <vt:lpstr>More Selected V$ Views and X$ Tables</vt:lpstr>
      <vt:lpstr>ASM Parameters</vt:lpstr>
      <vt:lpstr>ASM Storage Basics</vt:lpstr>
      <vt:lpstr>Files, Extents, and Failure Groups</vt:lpstr>
      <vt:lpstr>ASM Metadata Walkthrough  </vt:lpstr>
      <vt:lpstr>Example 1: Direct File Access 1/2 </vt:lpstr>
      <vt:lpstr>Example 1: Direct File Access 2/2</vt:lpstr>
      <vt:lpstr>X$KFFXP – notable columns</vt:lpstr>
      <vt:lpstr>Example 2: A Different Way</vt:lpstr>
      <vt:lpstr>X$KFDAT – Selected Columns</vt:lpstr>
      <vt:lpstr>ASMCMD</vt:lpstr>
      <vt:lpstr>ASMCMD and DBMS_DISKGROUP</vt:lpstr>
      <vt:lpstr>DBMS_DISKGROUP </vt:lpstr>
      <vt:lpstr>Yet Another Way to Read From ASM</vt:lpstr>
      <vt:lpstr>DBMS_DISKGROUP, 12.1.0.1</vt:lpstr>
      <vt:lpstr>Generating Lost Write Issues in Test</vt:lpstr>
      <vt:lpstr>Strace and ASM 1/3</vt:lpstr>
      <vt:lpstr>Strace and ASM 2/3</vt:lpstr>
      <vt:lpstr>Strace and ASM 3/3</vt:lpstr>
      <vt:lpstr>Investigation of Fine Striping</vt:lpstr>
      <vt:lpstr>Metadata Files </vt:lpstr>
      <vt:lpstr>ASM Metadata 1/2</vt:lpstr>
      <vt:lpstr>ASM Metadata 2/2</vt:lpstr>
      <vt:lpstr>ASM special files</vt:lpstr>
      <vt:lpstr>X$KFDPARTNER</vt:lpstr>
      <vt:lpstr>Why Disk Partners</vt:lpstr>
      <vt:lpstr>ASM Rebalancing and VLDB</vt:lpstr>
      <vt:lpstr>Fast Mirror Resync</vt:lpstr>
      <vt:lpstr>ASM and Primary Extent Corruption</vt:lpstr>
      <vt:lpstr>Silent Corruption</vt:lpstr>
      <vt:lpstr>AMDU</vt:lpstr>
      <vt:lpstr>AMDU - Examples</vt:lpstr>
      <vt:lpstr>KFED</vt:lpstr>
      <vt:lpstr>KFED - examples</vt:lpstr>
      <vt:lpstr>Playing with Metadata - Examples</vt:lpstr>
      <vt:lpstr>Example</vt:lpstr>
      <vt:lpstr>Example - Editing File #9 for Test </vt:lpstr>
      <vt:lpstr>Example</vt:lpstr>
      <vt:lpstr>New 12c Features for ASM</vt:lpstr>
      <vt:lpstr>Conclusions</vt:lpstr>
      <vt:lpstr>Acknowledgements and Contacts</vt:lpstr>
      <vt:lpstr>PowerPoint Presentation</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canali</dc:creator>
  <cp:lastModifiedBy>luca</cp:lastModifiedBy>
  <cp:revision>541</cp:revision>
  <dcterms:created xsi:type="dcterms:W3CDTF">2013-10-30T15:50:13Z</dcterms:created>
  <dcterms:modified xsi:type="dcterms:W3CDTF">2014-06-01T15:32:24Z</dcterms:modified>
</cp:coreProperties>
</file>