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sldIdLst>
    <p:sldId id="256" r:id="rId2"/>
    <p:sldId id="258" r:id="rId3"/>
    <p:sldId id="296" r:id="rId4"/>
    <p:sldId id="314" r:id="rId5"/>
    <p:sldId id="313" r:id="rId6"/>
    <p:sldId id="299" r:id="rId7"/>
    <p:sldId id="292" r:id="rId8"/>
    <p:sldId id="300" r:id="rId9"/>
    <p:sldId id="301" r:id="rId10"/>
    <p:sldId id="267" r:id="rId11"/>
    <p:sldId id="293" r:id="rId12"/>
    <p:sldId id="260" r:id="rId13"/>
    <p:sldId id="279" r:id="rId14"/>
    <p:sldId id="263" r:id="rId15"/>
    <p:sldId id="262" r:id="rId16"/>
    <p:sldId id="302" r:id="rId17"/>
    <p:sldId id="298" r:id="rId18"/>
    <p:sldId id="315" r:id="rId19"/>
    <p:sldId id="304" r:id="rId20"/>
    <p:sldId id="305" r:id="rId21"/>
    <p:sldId id="306" r:id="rId22"/>
    <p:sldId id="307" r:id="rId23"/>
    <p:sldId id="308" r:id="rId24"/>
    <p:sldId id="312" r:id="rId25"/>
    <p:sldId id="309" r:id="rId26"/>
    <p:sldId id="316" r:id="rId27"/>
    <p:sldId id="317" r:id="rId28"/>
    <p:sldId id="310" r:id="rId29"/>
    <p:sldId id="318" r:id="rId30"/>
    <p:sldId id="319" r:id="rId31"/>
    <p:sldId id="257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00F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06" autoAdjust="0"/>
  </p:normalViewPr>
  <p:slideViewPr>
    <p:cSldViewPr snapToGrid="0" snapToObjects="1">
      <p:cViewPr>
        <p:scale>
          <a:sx n="147" d="100"/>
          <a:sy n="147" d="100"/>
        </p:scale>
        <p:origin x="-536" y="-216"/>
      </p:cViewPr>
      <p:guideLst>
        <p:guide orient="horz" pos="1620"/>
        <p:guide pos="2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pcollier:Library:Caches:TemporaryItems:Outlook%20Temp:ME-LHC-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  <c:spPr>
              <a:solidFill>
                <a:schemeClr val="accent4">
                  <a:lumMod val="50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100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05832674842137"/>
                  <c:y val="0.0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03328658856467"/>
                  <c:y val="0.0360996650509246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17295964061651"/>
                  <c:y val="-0.196618363230333"/>
                </c:manualLayout>
              </c:layout>
              <c:spPr/>
              <c:txPr>
                <a:bodyPr anchor="t" anchorCtr="0"/>
                <a:lstStyle/>
                <a:p>
                  <a:pPr>
                    <a:defRPr sz="11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Setup</c:v>
                </c:pt>
                <c:pt idx="1">
                  <c:v>Injection</c:v>
                </c:pt>
                <c:pt idx="2">
                  <c:v>Ramp</c:v>
                </c:pt>
                <c:pt idx="3">
                  <c:v>Squeeze</c:v>
                </c:pt>
                <c:pt idx="4">
                  <c:v>Stable Beams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6.25</c:v>
                </c:pt>
                <c:pt idx="1">
                  <c:v>4.166666666666667</c:v>
                </c:pt>
                <c:pt idx="2">
                  <c:v>3.472222222222221</c:v>
                </c:pt>
                <c:pt idx="3">
                  <c:v>2.777777777777778</c:v>
                </c:pt>
                <c:pt idx="4">
                  <c:v>83.33333333333307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9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  <c:spPr>
              <a:solidFill>
                <a:schemeClr val="accent4">
                  <a:lumMod val="50000"/>
                </a:schemeClr>
              </a:solidFill>
            </c:spPr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0.0824883281419596"/>
                  <c:y val="0.2067526271098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87226277913116"/>
                  <c:y val="-0.003370938658477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61168284556014"/>
                  <c:y val="-0.197632358116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243781095580625"/>
                  <c:y val="0.02695639770305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Setup</c:v>
                </c:pt>
                <c:pt idx="1">
                  <c:v>Injection</c:v>
                </c:pt>
                <c:pt idx="2">
                  <c:v>Ramp</c:v>
                </c:pt>
                <c:pt idx="3">
                  <c:v>Squeeze</c:v>
                </c:pt>
                <c:pt idx="4">
                  <c:v>Stable Beams</c:v>
                </c:pt>
                <c:pt idx="5">
                  <c:v>No Beam (access)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27.6</c:v>
                </c:pt>
                <c:pt idx="1">
                  <c:v>15.0</c:v>
                </c:pt>
                <c:pt idx="2">
                  <c:v>2.1</c:v>
                </c:pt>
                <c:pt idx="3">
                  <c:v>5.0</c:v>
                </c:pt>
                <c:pt idx="4">
                  <c:v>36.5</c:v>
                </c:pt>
                <c:pt idx="5">
                  <c:v>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3"/>
      </c:pieChart>
    </c:plotArea>
    <c:plotVisOnly val="1"/>
    <c:dispBlanksAs val="gap"/>
    <c:showDLblsOverMax val="0"/>
  </c:chart>
  <c:txPr>
    <a:bodyPr/>
    <a:lstStyle/>
    <a:p>
      <a:pPr>
        <a:defRPr sz="1600">
          <a:solidFill>
            <a:srgbClr val="F0F0F0"/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644861302813655"/>
          <c:y val="0.114169850922221"/>
          <c:w val="0.624359858979928"/>
          <c:h val="0.903977309298473"/>
        </c:manualLayout>
      </c:layout>
      <c:pie3DChart>
        <c:varyColors val="1"/>
        <c:ser>
          <c:idx val="0"/>
          <c:order val="0"/>
          <c:tx>
            <c:strRef>
              <c:f>'LHC x 4'!$C$3</c:f>
              <c:strCache>
                <c:ptCount val="1"/>
                <c:pt idx="0">
                  <c:v>LHC 2012</c:v>
                </c:pt>
              </c:strCache>
            </c:strRef>
          </c:tx>
          <c:dLbls>
            <c:dLbl>
              <c:idx val="0"/>
              <c:layout>
                <c:manualLayout>
                  <c:x val="0.0244037788007637"/>
                  <c:y val="0.03804929896736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0353485984584567"/>
                  <c:y val="-0.0031209201590948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98844437102977"/>
                  <c:y val="-0.1677121303702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140378628190995"/>
                  <c:y val="-0.0938425985215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812592976537699"/>
                  <c:y val="-0.06136684095008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0321581089127794"/>
                  <c:y val="0.032984632689619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31248687664042"/>
                  <c:y val="0.021091376869949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0366172353455818"/>
                  <c:y val="0.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'LHC x 4'!$A$4:$A$12</c:f>
              <c:strCache>
                <c:ptCount val="9"/>
                <c:pt idx="0">
                  <c:v>Access System</c:v>
                </c:pt>
                <c:pt idx="1">
                  <c:v>Controls</c:v>
                </c:pt>
                <c:pt idx="2">
                  <c:v>Cryogenics</c:v>
                </c:pt>
                <c:pt idx="3">
                  <c:v>Electricity</c:v>
                </c:pt>
                <c:pt idx="4">
                  <c:v>Fluids</c:v>
                </c:pt>
                <c:pt idx="5">
                  <c:v>Other</c:v>
                </c:pt>
                <c:pt idx="6">
                  <c:v>Heavy Handling</c:v>
                </c:pt>
                <c:pt idx="7">
                  <c:v>Safety Systems</c:v>
                </c:pt>
                <c:pt idx="8">
                  <c:v>Technical Infrastructure</c:v>
                </c:pt>
              </c:strCache>
            </c:strRef>
          </c:cat>
          <c:val>
            <c:numRef>
              <c:f>'LHC x 4'!$C$4:$C$12</c:f>
              <c:numCache>
                <c:formatCode>General</c:formatCode>
                <c:ptCount val="9"/>
                <c:pt idx="0">
                  <c:v>527.0</c:v>
                </c:pt>
                <c:pt idx="1">
                  <c:v>158.0</c:v>
                </c:pt>
                <c:pt idx="2">
                  <c:v>655.0</c:v>
                </c:pt>
                <c:pt idx="3">
                  <c:v>455.0</c:v>
                </c:pt>
                <c:pt idx="4">
                  <c:v>657.0</c:v>
                </c:pt>
                <c:pt idx="5">
                  <c:v>12.0</c:v>
                </c:pt>
                <c:pt idx="6">
                  <c:v>266.0</c:v>
                </c:pt>
                <c:pt idx="7">
                  <c:v>233.0</c:v>
                </c:pt>
                <c:pt idx="8">
                  <c:v>124.0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 algn="ctr"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BA6DA-A153-4449-B2C3-0B435389F120}" type="datetimeFigureOut">
              <a:rPr lang="en-US" smtClean="0"/>
              <a:t>19/01/15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BE457-FB45-9847-8EC2-FC29D648C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8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</a:t>
            </a:r>
            <a:r>
              <a:rPr lang="en-US" baseline="0" dirty="0" smtClean="0"/>
              <a:t> myself: 8 years data engineering, data analytics (make sense)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6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5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76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849"/>
            <a:ext cx="9144000" cy="85725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03612"/>
      </p:ext>
    </p:extLst>
  </p:cSld>
  <p:clrMapOvr>
    <a:masterClrMapping/>
  </p:clrMapOvr>
  <p:transition xmlns:p14="http://schemas.microsoft.com/office/powerpoint/2010/main"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994205"/>
            <a:ext cx="8226854" cy="3500566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2766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  <p:sldLayoutId id="2147483683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jpe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Relationship Id="rId3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24" Type="http://schemas.openxmlformats.org/officeDocument/2006/relationships/image" Target="../media/image31.png"/><Relationship Id="rId25" Type="http://schemas.openxmlformats.org/officeDocument/2006/relationships/image" Target="../media/image32.png"/><Relationship Id="rId26" Type="http://schemas.openxmlformats.org/officeDocument/2006/relationships/image" Target="../media/image33.png"/><Relationship Id="rId27" Type="http://schemas.openxmlformats.org/officeDocument/2006/relationships/image" Target="../media/image34.gif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7133" y="1109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95% of the Universe made of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Ilc_9yr_moll409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1790700"/>
            <a:ext cx="4165600" cy="2082800"/>
          </a:xfrm>
          <a:prstGeom prst="rect">
            <a:avLst/>
          </a:prstGeom>
        </p:spPr>
      </p:pic>
      <p:pic>
        <p:nvPicPr>
          <p:cNvPr id="9" name="Picture 8" descr="121236_NewPieCharts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1485900"/>
            <a:ext cx="4144795" cy="28956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8727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cern vista aé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The Large Hadron Collider (LHC) 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586586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Largest machine</a:t>
            </a:r>
            <a:r>
              <a:rPr lang="en-US" sz="1600" dirty="0" smtClean="0">
                <a:solidFill>
                  <a:schemeClr val="bg1"/>
                </a:solidFill>
              </a:rPr>
              <a:t> in the world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27km, 6000+ superconducting magnets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853324"/>
            <a:ext cx="9144000" cy="523220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Emptiest </a:t>
            </a:r>
            <a:r>
              <a:rPr lang="en-US" sz="1400" dirty="0">
                <a:solidFill>
                  <a:schemeClr val="bg2"/>
                </a:solidFill>
              </a:rPr>
              <a:t>place in the solar system </a:t>
            </a:r>
          </a:p>
          <a:p>
            <a:r>
              <a:rPr lang="en-US" sz="1400" dirty="0">
                <a:solidFill>
                  <a:schemeClr val="bg2"/>
                </a:solidFill>
              </a:rPr>
              <a:t>	High vacuum inside the magnets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4462253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Hottest spot </a:t>
            </a:r>
            <a:r>
              <a:rPr lang="en-US" sz="1600" dirty="0">
                <a:solidFill>
                  <a:srgbClr val="FFFFFF"/>
                </a:solidFill>
              </a:rPr>
              <a:t>in the galaxy 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400" dirty="0" smtClean="0">
                <a:solidFill>
                  <a:srgbClr val="FFFFFF"/>
                </a:solidFill>
              </a:rPr>
              <a:t>During </a:t>
            </a:r>
            <a:r>
              <a:rPr lang="en-US" sz="1400" dirty="0">
                <a:solidFill>
                  <a:srgbClr val="FFFFFF"/>
                </a:solidFill>
              </a:rPr>
              <a:t>Lead ion collisions create temperatures 100 000x hotter than the heart of the sun; </a:t>
            </a:r>
            <a:endParaRPr lang="en-US" sz="1600" dirty="0">
              <a:solidFill>
                <a:srgbClr val="FFFFFF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200116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Fastest </a:t>
            </a:r>
            <a:r>
              <a:rPr lang="en-US" sz="1600" dirty="0">
                <a:solidFill>
                  <a:srgbClr val="FFFF00"/>
                </a:solidFill>
              </a:rPr>
              <a:t>racetrack </a:t>
            </a:r>
            <a:r>
              <a:rPr lang="en-US" sz="1600" dirty="0">
                <a:solidFill>
                  <a:schemeClr val="bg2"/>
                </a:solidFill>
              </a:rPr>
              <a:t>on Earth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Protons circulate 11245 times/s (99.9999991% the speed of light)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9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CERN’s Accelerator Complex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 descr="Cern-Accelerator-Comple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666" y="924594"/>
            <a:ext cx="4193202" cy="33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1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0702016_10.tif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ATLAS Detector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382453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150 Million </a:t>
            </a:r>
            <a:r>
              <a:rPr lang="en-US" sz="1600" dirty="0" smtClean="0">
                <a:solidFill>
                  <a:srgbClr val="F8F8F8"/>
                </a:solidFill>
              </a:rPr>
              <a:t>of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sensor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Control and detection sensors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598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Massive 3D camera</a:t>
            </a:r>
            <a:endParaRPr lang="en-US" sz="1600" dirty="0" smtClean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Capturing 40+ million collisions per second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Data rate </a:t>
            </a:r>
            <a:r>
              <a:rPr lang="en-US" sz="1600" dirty="0">
                <a:solidFill>
                  <a:schemeClr val="bg2"/>
                </a:solidFill>
              </a:rPr>
              <a:t>T</a:t>
            </a:r>
            <a:r>
              <a:rPr lang="en-US" sz="1600" dirty="0" smtClean="0">
                <a:solidFill>
                  <a:schemeClr val="bg2"/>
                </a:solidFill>
              </a:rPr>
              <a:t>B per second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2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19/01/15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40" y="-8639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CMS Detector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262105"/>
            <a:ext cx="9144000" cy="98488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Raw Data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	Was a detector element hint?</a:t>
            </a: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How much energy?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What time?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315324"/>
            <a:ext cx="9144000" cy="1569660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Reconstructed Data</a:t>
            </a:r>
            <a:endParaRPr lang="en-US" sz="1600" dirty="0" smtClean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Particle Type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Origin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Momentum of tracks (4 vectors)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Energy in cluster (jets)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Calibration Information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4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run204769_evt719026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7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 descr="CClhc1_03_1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17" y="1166278"/>
            <a:ext cx="3109604" cy="307850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175119"/>
            <a:ext cx="8226854" cy="6774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Worldwide LHC Computing Grid</a:t>
            </a:r>
            <a:endParaRPr lang="en-US" sz="4000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57200" y="932191"/>
            <a:ext cx="5918869" cy="3500566"/>
          </a:xfrm>
          <a:prstGeom prst="rect">
            <a:avLst/>
          </a:prstGeom>
        </p:spPr>
        <p:txBody>
          <a:bodyPr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Provides Global computing resources 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Store, distribution and analysis</a:t>
            </a:r>
          </a:p>
          <a:p>
            <a:pPr marL="448056" lvl="1" indent="0">
              <a:buNone/>
            </a:pPr>
            <a:endParaRPr lang="en-US" sz="20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/>
              <a:t>Physics Analysis using ROOT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Dedicated analysis framework 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Plotting, fitting, statistics and analysis</a:t>
            </a:r>
            <a:endParaRPr lang="en-US" sz="2400" dirty="0" smtClean="0"/>
          </a:p>
          <a:p>
            <a:pPr marL="36576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3200" dirty="0" smtClean="0"/>
          </a:p>
        </p:txBody>
      </p:sp>
      <p:pic>
        <p:nvPicPr>
          <p:cNvPr id="6" name="Picture 2" descr="http://root.cern.ch/drupal/sites/default/files/rootdrawing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996" y="1433613"/>
            <a:ext cx="562521" cy="74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3530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175119"/>
            <a:ext cx="8226854" cy="6774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Grid Data Analysis in Practice</a:t>
            </a:r>
            <a:endParaRPr lang="en-US" sz="4000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57200" y="932191"/>
            <a:ext cx="8545326" cy="3500566"/>
          </a:xfrm>
          <a:prstGeom prst="rect">
            <a:avLst/>
          </a:prstGeom>
        </p:spPr>
        <p:txBody>
          <a:bodyPr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55A0"/>
                </a:solidFill>
              </a:rPr>
              <a:t>Small Datasets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Copy files and run locally</a:t>
            </a:r>
          </a:p>
          <a:p>
            <a:r>
              <a:rPr lang="en-US" sz="2400" dirty="0" smtClean="0">
                <a:solidFill>
                  <a:srgbClr val="0055A0"/>
                </a:solidFill>
              </a:rPr>
              <a:t>Large Datasets</a:t>
            </a:r>
          </a:p>
          <a:p>
            <a:pPr lvl="1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plit the analysis in multiple jobs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Jobs sent to Grid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3200" dirty="0" smtClean="0"/>
          </a:p>
        </p:txBody>
      </p:sp>
      <p:pic>
        <p:nvPicPr>
          <p:cNvPr id="7" name="Picture 6" descr="fig_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913" y="989632"/>
            <a:ext cx="3588699" cy="34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C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CERN Control Systems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83057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Control and operations</a:t>
            </a:r>
            <a:endParaRPr lang="en-US" sz="1600" dirty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Million of sensors, large number of control devices, front-end equipment, etc.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Many critical systems: Cryogenics, Vacuums, Machine Protection, etc.  </a:t>
            </a:r>
            <a:endParaRPr lang="en-US" sz="1600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32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900" y="1314450"/>
            <a:ext cx="968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CERN Big Data Analytics as a Service Infrastructure: </a:t>
            </a:r>
            <a:endParaRPr lang="en-US" sz="2400" b="1" dirty="0" smtClean="0"/>
          </a:p>
          <a:p>
            <a:r>
              <a:rPr lang="en-US" sz="2400" b="1" dirty="0" smtClean="0"/>
              <a:t>Challenges </a:t>
            </a:r>
            <a:r>
              <a:rPr lang="en-US" sz="2400" b="1" dirty="0"/>
              <a:t>and Desired Features</a:t>
            </a:r>
            <a:endParaRPr lang="en-US" sz="24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32668" y="2137063"/>
            <a:ext cx="2978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Manuel </a:t>
            </a:r>
            <a:r>
              <a:rPr lang="en-US" sz="1400" dirty="0"/>
              <a:t>Martín Márquez</a:t>
            </a:r>
            <a:endParaRPr lang="en-US" sz="1400" dirty="0" smtClean="0"/>
          </a:p>
        </p:txBody>
      </p:sp>
      <p:pic>
        <p:nvPicPr>
          <p:cNvPr id="2" name="Picture 1" descr="openlab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29" y="2909332"/>
            <a:ext cx="2197513" cy="13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5947" y="998769"/>
            <a:ext cx="6065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2D9DFF"/>
                </a:solidFill>
              </a:rPr>
              <a:t>LHC Availability – </a:t>
            </a:r>
            <a:r>
              <a:rPr lang="en-GB" sz="2400" dirty="0" smtClean="0">
                <a:solidFill>
                  <a:schemeClr val="tx2"/>
                </a:solidFill>
              </a:rPr>
              <a:t>Estimated VS Observed </a:t>
            </a:r>
            <a:endParaRPr lang="en-GB" sz="2400" dirty="0">
              <a:solidFill>
                <a:schemeClr val="tx2"/>
              </a:solidFill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3704596"/>
              </p:ext>
            </p:extLst>
          </p:nvPr>
        </p:nvGraphicFramePr>
        <p:xfrm>
          <a:off x="1114880" y="1605950"/>
          <a:ext cx="3104133" cy="275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232913"/>
              </p:ext>
            </p:extLst>
          </p:nvPr>
        </p:nvGraphicFramePr>
        <p:xfrm>
          <a:off x="4923147" y="1460434"/>
          <a:ext cx="3316963" cy="275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8416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681210"/>
              </p:ext>
            </p:extLst>
          </p:nvPr>
        </p:nvGraphicFramePr>
        <p:xfrm>
          <a:off x="1956505" y="1615811"/>
          <a:ext cx="6730295" cy="2692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515947" y="998769"/>
            <a:ext cx="6065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2D9DFF"/>
                </a:solidFill>
              </a:rPr>
              <a:t>LHC Corrective Intervention:  </a:t>
            </a:r>
            <a:r>
              <a:rPr lang="en-GB" sz="2400" dirty="0">
                <a:solidFill>
                  <a:srgbClr val="2D9DFF"/>
                </a:solidFill>
              </a:rPr>
              <a:t>3087 / </a:t>
            </a:r>
            <a:r>
              <a:rPr lang="en-GB" sz="2400" dirty="0" smtClean="0">
                <a:solidFill>
                  <a:srgbClr val="2D9DFF"/>
                </a:solidFill>
              </a:rPr>
              <a:t>year </a:t>
            </a:r>
            <a:endParaRPr lang="en-GB" sz="2400" dirty="0">
              <a:solidFill>
                <a:srgbClr val="2D9D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6531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778" b="3056"/>
          <a:stretch/>
        </p:blipFill>
        <p:spPr bwMode="auto">
          <a:xfrm>
            <a:off x="3098758" y="880452"/>
            <a:ext cx="5086618" cy="352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947" y="880452"/>
            <a:ext cx="2836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D9DFF"/>
                </a:solidFill>
              </a:rPr>
              <a:t>Fault Drivers</a:t>
            </a:r>
            <a:endParaRPr lang="en-GB" sz="2800" dirty="0">
              <a:solidFill>
                <a:srgbClr val="2D9D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4" name="Left Arrow 3"/>
          <p:cNvSpPr/>
          <p:nvPr/>
        </p:nvSpPr>
        <p:spPr>
          <a:xfrm>
            <a:off x="6350000" y="3945464"/>
            <a:ext cx="447270" cy="220133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0207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look into the near Future</a:t>
            </a:r>
          </a:p>
          <a:p>
            <a:pPr lvl="1"/>
            <a:r>
              <a:rPr lang="en-US" sz="2800" dirty="0" smtClean="0">
                <a:solidFill>
                  <a:srgbClr val="2D9DFF"/>
                </a:solidFill>
              </a:rPr>
              <a:t>LHC </a:t>
            </a:r>
            <a:r>
              <a:rPr lang="en-US" sz="2800" dirty="0">
                <a:solidFill>
                  <a:srgbClr val="2D9DFF"/>
                </a:solidFill>
              </a:rPr>
              <a:t>run 2 (2015</a:t>
            </a:r>
            <a:r>
              <a:rPr lang="en-US" sz="2800" dirty="0" smtClean="0">
                <a:solidFill>
                  <a:srgbClr val="2D9DFF"/>
                </a:solidFill>
              </a:rPr>
              <a:t>)</a:t>
            </a:r>
            <a:endParaRPr lang="en-US" sz="2800" dirty="0">
              <a:solidFill>
                <a:srgbClr val="2D9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 descr="CClhc3_07_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88" y="2334874"/>
            <a:ext cx="6208825" cy="1676383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6993470" y="2267142"/>
            <a:ext cx="5164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2015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0950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\\typhoon\MarketingII\NIWeek\NIWeek 2013\Day 2 2013\Guest Speaker Notes\MedAustron\Content from Johannes\CERN Images\LHCLakeGenev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c 3"/>
          <p:cNvSpPr/>
          <p:nvPr/>
        </p:nvSpPr>
        <p:spPr>
          <a:xfrm rot="348906">
            <a:off x="3811317" y="794238"/>
            <a:ext cx="10782300" cy="1999912"/>
          </a:xfrm>
          <a:prstGeom prst="arc">
            <a:avLst>
              <a:gd name="adj1" fmla="val 5226402"/>
              <a:gd name="adj2" fmla="val 15693137"/>
            </a:avLst>
          </a:prstGeom>
          <a:noFill/>
          <a:ln w="3810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0" y="253160"/>
            <a:ext cx="2711201" cy="11338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967229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AF032"/>
                </a:solidFill>
                <a:latin typeface="Century Gothic"/>
                <a:cs typeface="Century Gothic"/>
              </a:rPr>
              <a:t>P</a:t>
            </a:r>
            <a:r>
              <a:rPr lang="en-US" sz="1600" b="1" dirty="0" smtClean="0">
                <a:solidFill>
                  <a:srgbClr val="FAF032"/>
                </a:solidFill>
                <a:latin typeface="Century Gothic"/>
                <a:cs typeface="Century Gothic"/>
              </a:rPr>
              <a:t>ost</a:t>
            </a:r>
            <a:r>
              <a:rPr lang="en-US" sz="1600" b="1" dirty="0">
                <a:solidFill>
                  <a:srgbClr val="FAF032"/>
                </a:solidFill>
                <a:latin typeface="Century Gothic"/>
                <a:cs typeface="Century Gothic"/>
              </a:rPr>
              <a:t>-LHC accelerator </a:t>
            </a:r>
            <a:r>
              <a:rPr lang="en-US" sz="1600" b="1" dirty="0" smtClean="0">
                <a:solidFill>
                  <a:srgbClr val="FAF032"/>
                </a:solidFill>
                <a:latin typeface="Century Gothic"/>
                <a:cs typeface="Century Gothic"/>
              </a:rPr>
              <a:t>projects</a:t>
            </a:r>
          </a:p>
          <a:p>
            <a:r>
              <a:rPr lang="en-US" sz="1600" b="1" dirty="0" smtClean="0">
                <a:solidFill>
                  <a:srgbClr val="FAF032"/>
                </a:solidFill>
                <a:latin typeface="Century Gothic"/>
                <a:cs typeface="Century Gothic"/>
              </a:rPr>
              <a:t>80-100 km 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Analytics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Profit from our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investment 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xtracting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knowledge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en-US" sz="3100" dirty="0">
                <a:solidFill>
                  <a:schemeClr val="tx2"/>
                </a:solidFill>
              </a:rPr>
              <a:t>Optimize our systems is mandatory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Reducing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predicting faults and corrective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interventions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Increase the availability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operations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efficiency 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Control and Monitoring Systems</a:t>
            </a:r>
          </a:p>
          <a:p>
            <a:pPr lvl="1"/>
            <a:r>
              <a:rPr lang="en-US" sz="2000" dirty="0">
                <a:solidFill>
                  <a:srgbClr val="2D9DFF"/>
                </a:solidFill>
              </a:rPr>
              <a:t>Proactive</a:t>
            </a:r>
          </a:p>
          <a:p>
            <a:pPr lvl="1"/>
            <a:r>
              <a:rPr lang="en-US" sz="2000" dirty="0">
                <a:solidFill>
                  <a:srgbClr val="2D9DFF"/>
                </a:solidFill>
              </a:rPr>
              <a:t>Predictive</a:t>
            </a:r>
          </a:p>
          <a:p>
            <a:pPr lvl="1"/>
            <a:r>
              <a:rPr lang="en-US" sz="2000" dirty="0">
                <a:solidFill>
                  <a:srgbClr val="2D9DFF"/>
                </a:solidFill>
              </a:rPr>
              <a:t>Intelligent</a:t>
            </a:r>
          </a:p>
          <a:p>
            <a:pPr lvl="1"/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4001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 Technology Aspects: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55A0"/>
                </a:solidFill>
              </a:rPr>
              <a:t>Near-real-time processing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GBs per second </a:t>
            </a:r>
            <a:r>
              <a:rPr lang="en-US" sz="2000" dirty="0" smtClean="0">
                <a:solidFill>
                  <a:srgbClr val="0055A0"/>
                </a:solidFill>
              </a:rPr>
              <a:t>– </a:t>
            </a:r>
            <a:r>
              <a:rPr lang="en-US" sz="2000" dirty="0" smtClean="0">
                <a:solidFill>
                  <a:srgbClr val="2D9DFF"/>
                </a:solidFill>
              </a:rPr>
              <a:t>Low Latency </a:t>
            </a:r>
            <a:r>
              <a:rPr lang="en-US" sz="2000" dirty="0" smtClean="0">
                <a:solidFill>
                  <a:srgbClr val="0055A0"/>
                </a:solidFill>
              </a:rPr>
              <a:t>(order of second)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Integrate pre-existing </a:t>
            </a:r>
            <a:r>
              <a:rPr lang="en-US" sz="2000" dirty="0" smtClean="0">
                <a:solidFill>
                  <a:srgbClr val="2D9DFF"/>
                </a:solidFill>
              </a:rPr>
              <a:t>human knowledge</a:t>
            </a:r>
            <a:r>
              <a:rPr lang="en-US" sz="2000" dirty="0" smtClean="0">
                <a:solidFill>
                  <a:srgbClr val="0055A0"/>
                </a:solidFill>
              </a:rPr>
              <a:t> and </a:t>
            </a:r>
            <a:r>
              <a:rPr lang="en-US" sz="2000" dirty="0" smtClean="0">
                <a:solidFill>
                  <a:srgbClr val="2D9DFF"/>
                </a:solidFill>
              </a:rPr>
              <a:t>inferred</a:t>
            </a:r>
            <a:r>
              <a:rPr lang="en-US" sz="2000" dirty="0" smtClean="0">
                <a:solidFill>
                  <a:srgbClr val="0055A0"/>
                </a:solidFill>
              </a:rPr>
              <a:t> from analytics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Important factors to considered</a:t>
            </a:r>
          </a:p>
          <a:p>
            <a:pPr lvl="2"/>
            <a:r>
              <a:rPr lang="en-US" sz="1800" dirty="0" smtClean="0">
                <a:solidFill>
                  <a:srgbClr val="2D9DFF"/>
                </a:solidFill>
              </a:rPr>
              <a:t>Scalability</a:t>
            </a:r>
          </a:p>
          <a:p>
            <a:pPr lvl="2"/>
            <a:r>
              <a:rPr lang="en-US" sz="1800" dirty="0" smtClean="0">
                <a:solidFill>
                  <a:srgbClr val="2D9DFF"/>
                </a:solidFill>
              </a:rPr>
              <a:t>Fault-tolerance</a:t>
            </a:r>
          </a:p>
          <a:p>
            <a:pPr lvl="2"/>
            <a:r>
              <a:rPr lang="en-US" sz="1800" dirty="0" smtClean="0">
                <a:solidFill>
                  <a:srgbClr val="2D9DFF"/>
                </a:solidFill>
              </a:rPr>
              <a:t>Guarantee all data is processed</a:t>
            </a: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pPr lvl="1"/>
            <a:endParaRPr lang="en-US" sz="2000" dirty="0" smtClean="0">
              <a:solidFill>
                <a:srgbClr val="0055A0"/>
              </a:solidFill>
            </a:endParaRP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6931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 Technology Aspects: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55A0"/>
                </a:solidFill>
              </a:rPr>
              <a:t>Batch Processing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Different Domains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Highly heterogeneous data nature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Support wide range of DA tools and programming languages </a:t>
            </a:r>
          </a:p>
          <a:p>
            <a:r>
              <a:rPr lang="en-US" sz="2400" dirty="0" smtClean="0">
                <a:solidFill>
                  <a:srgbClr val="0055A0"/>
                </a:solidFill>
              </a:rPr>
              <a:t>Data Repositories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Store large amount of data (Hundreds of TBs) 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Integrate with existing repositories</a:t>
            </a:r>
          </a:p>
          <a:p>
            <a:pPr lvl="1"/>
            <a:endParaRPr lang="en-US" sz="2000" dirty="0" smtClean="0">
              <a:solidFill>
                <a:srgbClr val="0055A0"/>
              </a:solidFill>
            </a:endParaRP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pPr lvl="1"/>
            <a:endParaRPr lang="en-US" sz="2000" dirty="0" smtClean="0">
              <a:solidFill>
                <a:srgbClr val="0055A0"/>
              </a:solidFill>
            </a:endParaRP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473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</p:spPr>
        <p:txBody>
          <a:bodyPr>
            <a:normAutofit/>
          </a:bodyPr>
          <a:lstStyle/>
          <a:p>
            <a:r>
              <a:rPr lang="en-US" sz="3600" dirty="0"/>
              <a:t>DA Technology Aspects:</a:t>
            </a:r>
            <a:endParaRPr lang="en-US" sz="2200" dirty="0">
              <a:solidFill>
                <a:srgbClr val="2D9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571" y="1046565"/>
            <a:ext cx="4314430" cy="3150786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69413" y="880453"/>
            <a:ext cx="7915963" cy="331689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CERN Accelerator Logging Service (1 million signals)</a:t>
            </a:r>
          </a:p>
          <a:p>
            <a:pPr lvl="1"/>
            <a:r>
              <a:rPr lang="en-GB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Cryogenics temperatures, </a:t>
            </a:r>
            <a:endParaRPr lang="en-GB" sz="14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Magnetic </a:t>
            </a:r>
            <a:r>
              <a:rPr lang="en-GB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field strengths,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Power </a:t>
            </a:r>
            <a:r>
              <a:rPr lang="en-GB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dissipation,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Vacuum Pressures</a:t>
            </a:r>
            <a:r>
              <a:rPr lang="en-GB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endParaRPr lang="en-GB" sz="14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Beam </a:t>
            </a:r>
            <a:r>
              <a:rPr lang="en-GB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intensities and positions…etc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…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About 5 million daily/average data requests</a:t>
            </a:r>
          </a:p>
          <a:p>
            <a:r>
              <a:rPr lang="en-US" sz="1800" dirty="0">
                <a:solidFill>
                  <a:schemeClr val="tx2"/>
                </a:solidFill>
              </a:rPr>
              <a:t>Throughput over 100TB/</a:t>
            </a:r>
            <a:r>
              <a:rPr lang="en-US" sz="1800" dirty="0" smtClean="0">
                <a:solidFill>
                  <a:schemeClr val="tx2"/>
                </a:solidFill>
              </a:rPr>
              <a:t>Year, 300TB </a:t>
            </a:r>
            <a:r>
              <a:rPr lang="en-US" sz="1800" dirty="0">
                <a:solidFill>
                  <a:schemeClr val="tx2"/>
                </a:solidFill>
              </a:rPr>
              <a:t>in </a:t>
            </a:r>
            <a:r>
              <a:rPr lang="en-US" sz="1800" dirty="0" smtClean="0">
                <a:solidFill>
                  <a:schemeClr val="tx2"/>
                </a:solidFill>
              </a:rPr>
              <a:t>2015</a:t>
            </a:r>
            <a:endParaRPr lang="en-US" sz="18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400" dirty="0" smtClean="0">
              <a:solidFill>
                <a:schemeClr val="tx2"/>
              </a:solidFill>
            </a:endParaRPr>
          </a:p>
        </p:txBody>
      </p:sp>
      <p:pic>
        <p:nvPicPr>
          <p:cNvPr id="8" name="Picture 7" descr="LoggingLa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58" y="2741254"/>
            <a:ext cx="2827577" cy="167415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3905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 Educational Aspects: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55A0"/>
                </a:solidFill>
              </a:rPr>
              <a:t>General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New professional profile</a:t>
            </a:r>
          </a:p>
          <a:p>
            <a:r>
              <a:rPr lang="en-US" sz="2400" dirty="0" smtClean="0">
                <a:solidFill>
                  <a:srgbClr val="0055A0"/>
                </a:solidFill>
              </a:rPr>
              <a:t>CERN</a:t>
            </a:r>
            <a:endParaRPr lang="en-US" sz="2400" dirty="0">
              <a:solidFill>
                <a:srgbClr val="0055A0"/>
              </a:solidFill>
            </a:endParaRPr>
          </a:p>
          <a:p>
            <a:pPr lvl="1"/>
            <a:r>
              <a:rPr lang="en-US" sz="2000" dirty="0"/>
              <a:t>Many domains of expertise </a:t>
            </a:r>
            <a:r>
              <a:rPr lang="en-US" sz="2000" dirty="0" smtClean="0"/>
              <a:t>involved</a:t>
            </a:r>
          </a:p>
          <a:p>
            <a:pPr lvl="2"/>
            <a:r>
              <a:rPr lang="en-US" sz="1800" dirty="0" smtClean="0">
                <a:solidFill>
                  <a:srgbClr val="2D9DFF"/>
                </a:solidFill>
              </a:rPr>
              <a:t>Vacuum, cryogenics, power converters</a:t>
            </a:r>
            <a:endParaRPr lang="en-US" sz="1800" dirty="0">
              <a:solidFill>
                <a:srgbClr val="2D9DFF"/>
              </a:solidFill>
            </a:endParaRPr>
          </a:p>
          <a:p>
            <a:pPr lvl="1"/>
            <a:r>
              <a:rPr lang="en-US" sz="2000" dirty="0">
                <a:solidFill>
                  <a:srgbClr val="0055A0"/>
                </a:solidFill>
              </a:rPr>
              <a:t>Engineering and Control </a:t>
            </a:r>
            <a:r>
              <a:rPr lang="en-US" sz="2000" dirty="0" smtClean="0">
                <a:solidFill>
                  <a:srgbClr val="0055A0"/>
                </a:solidFill>
              </a:rPr>
              <a:t>teams</a:t>
            </a:r>
          </a:p>
          <a:p>
            <a:pPr lvl="2"/>
            <a:r>
              <a:rPr lang="en-US" sz="1800" dirty="0" smtClean="0">
                <a:solidFill>
                  <a:srgbClr val="2D9DFF"/>
                </a:solidFill>
              </a:rPr>
              <a:t>Need to work close to data scientists</a:t>
            </a:r>
          </a:p>
          <a:p>
            <a:pPr lvl="1"/>
            <a:endParaRPr lang="en-US" sz="2400" dirty="0" smtClean="0">
              <a:solidFill>
                <a:srgbClr val="0055A0"/>
              </a:solidFill>
            </a:endParaRPr>
          </a:p>
          <a:p>
            <a:pPr lvl="1"/>
            <a:endParaRPr lang="en-US" sz="2000" dirty="0" smtClean="0">
              <a:solidFill>
                <a:srgbClr val="0055A0"/>
              </a:solidFill>
            </a:endParaRP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6678477" y="869939"/>
            <a:ext cx="1999380" cy="255594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Data </a:t>
            </a:r>
            <a:r>
              <a:rPr lang="it-IT" dirty="0" err="1" smtClean="0">
                <a:solidFill>
                  <a:srgbClr val="002060"/>
                </a:solidFill>
              </a:rPr>
              <a:t>analysis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platforms</a:t>
            </a:r>
            <a:r>
              <a:rPr lang="it-IT" dirty="0" smtClean="0">
                <a:solidFill>
                  <a:srgbClr val="002060"/>
                </a:solidFill>
              </a:rPr>
              <a:t>,</a:t>
            </a:r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dirty="0" err="1" smtClean="0">
                <a:solidFill>
                  <a:srgbClr val="002060"/>
                </a:solidFill>
              </a:rPr>
              <a:t>statistics</a:t>
            </a:r>
            <a:r>
              <a:rPr lang="it-IT" dirty="0" smtClean="0">
                <a:solidFill>
                  <a:srgbClr val="002060"/>
                </a:solidFill>
              </a:rPr>
              <a:t>, </a:t>
            </a:r>
            <a:r>
              <a:rPr lang="it-IT" dirty="0" err="1" smtClean="0">
                <a:solidFill>
                  <a:srgbClr val="002060"/>
                </a:solidFill>
              </a:rPr>
              <a:t>mathematics</a:t>
            </a:r>
            <a:r>
              <a:rPr lang="it-IT" dirty="0" smtClean="0">
                <a:solidFill>
                  <a:srgbClr val="002060"/>
                </a:solidFill>
              </a:rPr>
              <a:t>,</a:t>
            </a:r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data </a:t>
            </a:r>
            <a:r>
              <a:rPr lang="it-IT" dirty="0" err="1" smtClean="0">
                <a:solidFill>
                  <a:srgbClr val="002060"/>
                </a:solidFill>
              </a:rPr>
              <a:t>visualization</a:t>
            </a:r>
            <a:r>
              <a:rPr lang="it-IT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it-IT" dirty="0" err="1" smtClean="0">
                <a:solidFill>
                  <a:srgbClr val="002060"/>
                </a:solidFill>
              </a:rPr>
              <a:t>monitoring</a:t>
            </a:r>
            <a:r>
              <a:rPr lang="it-IT" dirty="0" smtClean="0">
                <a:solidFill>
                  <a:srgbClr val="002060"/>
                </a:solidFill>
              </a:rPr>
              <a:t>, security, 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etc.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8476" y="3425887"/>
            <a:ext cx="1999381" cy="878085"/>
          </a:xfrm>
          <a:prstGeom prst="rect">
            <a:avLst/>
          </a:prstGeom>
          <a:solidFill>
            <a:srgbClr val="002060">
              <a:alpha val="8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Scientists</a:t>
            </a:r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6425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55A0"/>
                </a:solidFill>
              </a:rPr>
              <a:t>CERN</a:t>
            </a:r>
            <a:r>
              <a:rPr lang="en-US" sz="3200" dirty="0">
                <a:solidFill>
                  <a:srgbClr val="0055A0"/>
                </a:solidFill>
              </a:rPr>
              <a:t> - </a:t>
            </a:r>
            <a:r>
              <a:rPr lang="en-US" sz="2400" b="1" dirty="0">
                <a:solidFill>
                  <a:srgbClr val="2D9DFF"/>
                </a:solidFill>
              </a:rPr>
              <a:t>European </a:t>
            </a:r>
            <a:r>
              <a:rPr lang="en-US" sz="2400" b="1" dirty="0" smtClean="0">
                <a:solidFill>
                  <a:srgbClr val="2D9DFF"/>
                </a:solidFill>
              </a:rPr>
              <a:t>Laboratory for Particle Physics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Founded in</a:t>
            </a:r>
            <a:r>
              <a:rPr lang="en-US" sz="2400" dirty="0" smtClean="0">
                <a:solidFill>
                  <a:srgbClr val="0055A0"/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1954</a:t>
            </a:r>
            <a:r>
              <a:rPr lang="en-US" sz="2400" dirty="0" smtClean="0">
                <a:solidFill>
                  <a:srgbClr val="0055A0"/>
                </a:solidFill>
              </a:rPr>
              <a:t> by </a:t>
            </a:r>
            <a:r>
              <a:rPr lang="en-US" sz="2400" b="1" dirty="0" smtClean="0">
                <a:solidFill>
                  <a:srgbClr val="2D9DFF"/>
                </a:solidFill>
              </a:rPr>
              <a:t>12 Countries </a:t>
            </a:r>
            <a:r>
              <a:rPr lang="en-US" sz="2400" dirty="0" smtClean="0">
                <a:solidFill>
                  <a:srgbClr val="0055A0"/>
                </a:solidFill>
              </a:rPr>
              <a:t>for fundamental physics research in a post-war Europe</a:t>
            </a:r>
          </a:p>
          <a:p>
            <a:pPr marL="987552" lvl="2"/>
            <a:r>
              <a:rPr lang="en-US" sz="1800" dirty="0" smtClean="0">
                <a:solidFill>
                  <a:srgbClr val="2D9DFF"/>
                </a:solidFill>
              </a:rPr>
              <a:t>Major </a:t>
            </a:r>
            <a:r>
              <a:rPr lang="en-US" sz="1800" dirty="0">
                <a:solidFill>
                  <a:srgbClr val="2D9DFF"/>
                </a:solidFill>
              </a:rPr>
              <a:t>milestone in the post-World War II recovery/reconstruction process </a:t>
            </a:r>
          </a:p>
          <a:p>
            <a:endParaRPr lang="en-US" sz="2400" dirty="0">
              <a:solidFill>
                <a:srgbClr val="2D9DFF"/>
              </a:solidFill>
            </a:endParaRPr>
          </a:p>
          <a:p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descr="logo-60-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97" y="2908746"/>
            <a:ext cx="1534466" cy="1320354"/>
          </a:xfrm>
          <a:prstGeom prst="rect">
            <a:avLst/>
          </a:prstGeom>
        </p:spPr>
      </p:pic>
      <p:pic>
        <p:nvPicPr>
          <p:cNvPr id="8" name="Picture 7" descr="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10" y="2636175"/>
            <a:ext cx="2747234" cy="182834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7047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913" y="2973432"/>
            <a:ext cx="1433105" cy="1433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 as a Service: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55A0"/>
                </a:solidFill>
              </a:rPr>
              <a:t>Integration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Use open and well-defined standards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Real-time Analysis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Batch Processing 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Data Repositories</a:t>
            </a:r>
            <a:endParaRPr lang="en-US" sz="2000" dirty="0" smtClean="0">
              <a:solidFill>
                <a:srgbClr val="0055A0"/>
              </a:solidFill>
            </a:endParaRP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Offer solution to other data analytics need in other institutions</a:t>
            </a:r>
          </a:p>
          <a:p>
            <a:pPr lvl="2"/>
            <a:r>
              <a:rPr lang="en-US" sz="1800" dirty="0" smtClean="0">
                <a:solidFill>
                  <a:srgbClr val="2D9DFF"/>
                </a:solidFill>
              </a:rPr>
              <a:t>ESA, Human Brain Project, etc.</a:t>
            </a: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81" y="3248299"/>
            <a:ext cx="1062232" cy="1062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938" y="3551505"/>
            <a:ext cx="1504252" cy="568966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3363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63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openlab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4205"/>
            <a:ext cx="7208866" cy="3500566"/>
          </a:xfrm>
        </p:spPr>
        <p:txBody>
          <a:bodyPr>
            <a:normAutofit/>
          </a:bodyPr>
          <a:lstStyle/>
          <a:p>
            <a:r>
              <a:rPr lang="en-US" sz="2400" dirty="0"/>
              <a:t>Public-private partnership between CERN and </a:t>
            </a:r>
            <a:r>
              <a:rPr lang="en-US" sz="2400" dirty="0">
                <a:solidFill>
                  <a:srgbClr val="2D9DFF"/>
                </a:solidFill>
              </a:rPr>
              <a:t>leading ICT </a:t>
            </a:r>
            <a:r>
              <a:rPr lang="en-US" sz="2400" dirty="0" smtClean="0">
                <a:solidFill>
                  <a:srgbClr val="2D9DFF"/>
                </a:solidFill>
              </a:rPr>
              <a:t>companies</a:t>
            </a:r>
          </a:p>
          <a:p>
            <a:r>
              <a:rPr lang="en-US" sz="2400" dirty="0" smtClean="0"/>
              <a:t>Accelerate </a:t>
            </a:r>
            <a:r>
              <a:rPr lang="en-US" sz="2400" dirty="0" smtClean="0">
                <a:solidFill>
                  <a:srgbClr val="2D9DFF"/>
                </a:solidFill>
              </a:rPr>
              <a:t>cutting</a:t>
            </a:r>
            <a:r>
              <a:rPr lang="en-US" sz="2400" dirty="0">
                <a:solidFill>
                  <a:srgbClr val="2D9DFF"/>
                </a:solidFill>
              </a:rPr>
              <a:t>-edge solutions </a:t>
            </a:r>
            <a:r>
              <a:rPr lang="en-US" sz="2400" dirty="0"/>
              <a:t>to be used by the worldwide LHC </a:t>
            </a:r>
            <a:r>
              <a:rPr lang="en-US" sz="2400" dirty="0" smtClean="0"/>
              <a:t>community</a:t>
            </a:r>
          </a:p>
          <a:p>
            <a:r>
              <a:rPr lang="en-US" sz="2400" dirty="0"/>
              <a:t>Train the </a:t>
            </a:r>
            <a:r>
              <a:rPr lang="en-US" sz="2400" dirty="0" smtClean="0"/>
              <a:t>next generation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2D9DFF"/>
                </a:solidFill>
              </a:rPr>
              <a:t>top </a:t>
            </a:r>
            <a:r>
              <a:rPr lang="en-US" sz="2400" dirty="0" smtClean="0">
                <a:solidFill>
                  <a:srgbClr val="2D9DFF"/>
                </a:solidFill>
              </a:rPr>
              <a:t>engineers</a:t>
            </a:r>
            <a:r>
              <a:rPr lang="en-US" sz="2400" dirty="0">
                <a:solidFill>
                  <a:srgbClr val="2D9DFF"/>
                </a:solidFill>
              </a:rPr>
              <a:t> </a:t>
            </a:r>
            <a:r>
              <a:rPr lang="en-US" sz="2400" dirty="0" smtClean="0">
                <a:solidFill>
                  <a:srgbClr val="2D9DFF"/>
                </a:solidFill>
              </a:rPr>
              <a:t>and scientists</a:t>
            </a:r>
            <a:r>
              <a:rPr lang="en-US" sz="2400" dirty="0" smtClean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2306" y="484202"/>
            <a:ext cx="1777020" cy="1078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066" y="880452"/>
            <a:ext cx="1195450" cy="29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1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openlab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896" y="1538320"/>
            <a:ext cx="1347333" cy="829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81" y="1907027"/>
            <a:ext cx="6096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2197" y="1014343"/>
            <a:ext cx="838200" cy="609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3280" y="828644"/>
            <a:ext cx="1011949" cy="346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374" y="1157319"/>
            <a:ext cx="1109498" cy="381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2459" y="2310546"/>
            <a:ext cx="1849163" cy="38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259" y="1809139"/>
            <a:ext cx="952500" cy="276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368" y="2579356"/>
            <a:ext cx="922861" cy="887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650" y="3207294"/>
            <a:ext cx="570547" cy="388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369" y="3709353"/>
            <a:ext cx="533401" cy="68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968" y="3240434"/>
            <a:ext cx="427831" cy="419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369" y="3207294"/>
            <a:ext cx="423660" cy="4879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622" y="2738574"/>
            <a:ext cx="1552575" cy="4206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111" y="2852184"/>
            <a:ext cx="851640" cy="6691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656" y="3777576"/>
            <a:ext cx="870304" cy="5665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336" y="3648633"/>
            <a:ext cx="847448" cy="5649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526" y="3023040"/>
            <a:ext cx="859948" cy="5723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81" y="2520095"/>
            <a:ext cx="502945" cy="5029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195" y="3891862"/>
            <a:ext cx="371853" cy="3718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946" y="3905457"/>
            <a:ext cx="638764" cy="3343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328" y="3840716"/>
            <a:ext cx="657432" cy="496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928" y="3484248"/>
            <a:ext cx="350572" cy="3505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048" y="3612328"/>
            <a:ext cx="945081" cy="2224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020" y="3899132"/>
            <a:ext cx="377908" cy="3779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t="29605" r="29371"/>
          <a:stretch/>
        </p:blipFill>
        <p:spPr>
          <a:xfrm>
            <a:off x="7676026" y="3159244"/>
            <a:ext cx="1092501" cy="103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3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3" name="Picture 2" descr="members-EN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7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195" y="2607717"/>
            <a:ext cx="3653476" cy="418599"/>
          </a:xfrm>
        </p:spPr>
        <p:txBody>
          <a:bodyPr>
            <a:noAutofit/>
          </a:bodyPr>
          <a:lstStyle/>
          <a:p>
            <a:r>
              <a:rPr lang="en-US" sz="1600" dirty="0"/>
              <a:t> </a:t>
            </a:r>
            <a:r>
              <a:rPr lang="en-US" sz="1400" dirty="0" smtClean="0"/>
              <a:t>A World-Wide Collaboration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374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infographic_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81" y="1385836"/>
            <a:ext cx="4050624" cy="3037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particles have mass</a:t>
            </a:r>
            <a:r>
              <a:rPr lang="en-US" dirty="0" smtClean="0"/>
              <a:t>?</a:t>
            </a:r>
            <a:endParaRPr lang="en-US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7717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Why </a:t>
            </a:r>
            <a:r>
              <a:rPr lang="en-US" sz="2400" dirty="0"/>
              <a:t>is there no antimatter left in the Universe? </a:t>
            </a:r>
            <a:endParaRPr lang="en-US" sz="2400" dirty="0">
              <a:latin typeface="Wingdings"/>
            </a:endParaRP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Nature </a:t>
            </a:r>
            <a:r>
              <a:rPr lang="en-US" sz="2400" dirty="0">
                <a:solidFill>
                  <a:srgbClr val="2D9DFF"/>
                </a:solidFill>
              </a:rPr>
              <a:t>should be symmetrical</a:t>
            </a:r>
            <a:r>
              <a:rPr lang="en-US" sz="2400" dirty="0"/>
              <a:t> </a:t>
            </a:r>
          </a:p>
          <a:p>
            <a:pPr marL="448056" lvl="1" indent="0">
              <a:buNone/>
            </a:pPr>
            <a:endParaRPr lang="en-US" sz="1800" dirty="0"/>
          </a:p>
          <a:p>
            <a:r>
              <a:rPr lang="en-US" sz="2400" dirty="0" smtClean="0"/>
              <a:t>What </a:t>
            </a:r>
            <a:r>
              <a:rPr lang="en-US" sz="2400" dirty="0"/>
              <a:t>was matter like during the first second of the Universe, right after the "Big Bang"? </a:t>
            </a: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A </a:t>
            </a:r>
            <a:r>
              <a:rPr lang="en-US" sz="2400" dirty="0">
                <a:solidFill>
                  <a:srgbClr val="2D9DFF"/>
                </a:solidFill>
              </a:rPr>
              <a:t>journey towards the beginning of the Universe gives us deeper </a:t>
            </a:r>
            <a:r>
              <a:rPr lang="en-US" sz="2400" dirty="0" smtClean="0">
                <a:solidFill>
                  <a:srgbClr val="2D9DFF"/>
                </a:solidFill>
              </a:rPr>
              <a:t>insight. </a:t>
            </a:r>
            <a:endParaRPr lang="en-US" sz="2400" dirty="0">
              <a:solidFill>
                <a:srgbClr val="2D9DFF"/>
              </a:solidFill>
            </a:endParaRPr>
          </a:p>
          <a:p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Jet Propulsion Laboratory – NASA</a:t>
            </a:r>
          </a:p>
          <a:p>
            <a:pPr algn="l"/>
            <a:r>
              <a:rPr lang="en-US" sz="1100" dirty="0" smtClean="0"/>
              <a:t>Pasadena, October 6th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8012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IWeek 2012">
    <a:dk1>
      <a:srgbClr val="092A55"/>
    </a:dk1>
    <a:lt1>
      <a:srgbClr val="F0F0F0"/>
    </a:lt1>
    <a:dk2>
      <a:srgbClr val="0067A3"/>
    </a:dk2>
    <a:lt2>
      <a:srgbClr val="FAF032"/>
    </a:lt2>
    <a:accent1>
      <a:srgbClr val="32AEBB"/>
    </a:accent1>
    <a:accent2>
      <a:srgbClr val="8AB442"/>
    </a:accent2>
    <a:accent3>
      <a:srgbClr val="E0A92C"/>
    </a:accent3>
    <a:accent4>
      <a:srgbClr val="CB6244"/>
    </a:accent4>
    <a:accent5>
      <a:srgbClr val="2C578E"/>
    </a:accent5>
    <a:accent6>
      <a:srgbClr val="A26B2D"/>
    </a:accent6>
    <a:hlink>
      <a:srgbClr val="8E5287"/>
    </a:hlink>
    <a:folHlink>
      <a:srgbClr val="5C3357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IWeek 2012">
    <a:dk1>
      <a:srgbClr val="092A55"/>
    </a:dk1>
    <a:lt1>
      <a:srgbClr val="F0F0F0"/>
    </a:lt1>
    <a:dk2>
      <a:srgbClr val="0067A3"/>
    </a:dk2>
    <a:lt2>
      <a:srgbClr val="FAF032"/>
    </a:lt2>
    <a:accent1>
      <a:srgbClr val="32AEBB"/>
    </a:accent1>
    <a:accent2>
      <a:srgbClr val="8AB442"/>
    </a:accent2>
    <a:accent3>
      <a:srgbClr val="E0A92C"/>
    </a:accent3>
    <a:accent4>
      <a:srgbClr val="CB6244"/>
    </a:accent4>
    <a:accent5>
      <a:srgbClr val="2C578E"/>
    </a:accent5>
    <a:accent6>
      <a:srgbClr val="A26B2D"/>
    </a:accent6>
    <a:hlink>
      <a:srgbClr val="8E5287"/>
    </a:hlink>
    <a:folHlink>
      <a:srgbClr val="5C3357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IWeek 2012">
    <a:dk1>
      <a:srgbClr val="092A55"/>
    </a:dk1>
    <a:lt1>
      <a:srgbClr val="F0F0F0"/>
    </a:lt1>
    <a:dk2>
      <a:srgbClr val="0067A3"/>
    </a:dk2>
    <a:lt2>
      <a:srgbClr val="FAF032"/>
    </a:lt2>
    <a:accent1>
      <a:srgbClr val="32AEBB"/>
    </a:accent1>
    <a:accent2>
      <a:srgbClr val="8AB442"/>
    </a:accent2>
    <a:accent3>
      <a:srgbClr val="E0A92C"/>
    </a:accent3>
    <a:accent4>
      <a:srgbClr val="CB6244"/>
    </a:accent4>
    <a:accent5>
      <a:srgbClr val="2C578E"/>
    </a:accent5>
    <a:accent6>
      <a:srgbClr val="A26B2D"/>
    </a:accent6>
    <a:hlink>
      <a:srgbClr val="8E5287"/>
    </a:hlink>
    <a:folHlink>
      <a:srgbClr val="5C3357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25012</TotalTime>
  <Words>853</Words>
  <Application>Microsoft Macintosh PowerPoint</Application>
  <PresentationFormat>On-screen Show (16:9)</PresentationFormat>
  <Paragraphs>239</Paragraphs>
  <Slides>31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CERNCorporate16-9</vt:lpstr>
      <vt:lpstr>PowerPoint Presentation</vt:lpstr>
      <vt:lpstr>PowerPoint Presentation</vt:lpstr>
      <vt:lpstr>CERN </vt:lpstr>
      <vt:lpstr>CERN openlab</vt:lpstr>
      <vt:lpstr>CERN openlab </vt:lpstr>
      <vt:lpstr>PowerPoint Presentation</vt:lpstr>
      <vt:lpstr> A World-Wide Collaboration</vt:lpstr>
      <vt:lpstr>Fundamental Research</vt:lpstr>
      <vt:lpstr>Fundamental Research</vt:lpstr>
      <vt:lpstr>Fundamental Research</vt:lpstr>
      <vt:lpstr>PowerPoint Presentation</vt:lpstr>
      <vt:lpstr>PowerPoint Presentation</vt:lpstr>
      <vt:lpstr>CERN’s Accelerator Complex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Challenge</vt:lpstr>
      <vt:lpstr>The Challenge</vt:lpstr>
      <vt:lpstr>The Challenge</vt:lpstr>
      <vt:lpstr>The Challenge</vt:lpstr>
      <vt:lpstr>PowerPoint Presentation</vt:lpstr>
      <vt:lpstr>Data Analytics Challenges</vt:lpstr>
      <vt:lpstr>DA Technology Aspects:</vt:lpstr>
      <vt:lpstr>DA Technology Aspects:</vt:lpstr>
      <vt:lpstr>DA Technology Aspects:</vt:lpstr>
      <vt:lpstr>DA Educational Aspects:</vt:lpstr>
      <vt:lpstr>DA as a Service: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Manuel Martin Marquez</cp:lastModifiedBy>
  <cp:revision>157</cp:revision>
  <dcterms:created xsi:type="dcterms:W3CDTF">2012-11-30T11:04:26Z</dcterms:created>
  <dcterms:modified xsi:type="dcterms:W3CDTF">2015-01-19T10:29:27Z</dcterms:modified>
</cp:coreProperties>
</file>