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9" r:id="rId2"/>
  </p:sldMasterIdLst>
  <p:notesMasterIdLst>
    <p:notesMasterId r:id="rId15"/>
  </p:notesMasterIdLst>
  <p:handoutMasterIdLst>
    <p:handoutMasterId r:id="rId16"/>
  </p:handoutMasterIdLst>
  <p:sldIdLst>
    <p:sldId id="849" r:id="rId3"/>
    <p:sldId id="856" r:id="rId4"/>
    <p:sldId id="855" r:id="rId5"/>
    <p:sldId id="850" r:id="rId6"/>
    <p:sldId id="852" r:id="rId7"/>
    <p:sldId id="853" r:id="rId8"/>
    <p:sldId id="864" r:id="rId9"/>
    <p:sldId id="860" r:id="rId10"/>
    <p:sldId id="861" r:id="rId11"/>
    <p:sldId id="863" r:id="rId12"/>
    <p:sldId id="802" r:id="rId13"/>
    <p:sldId id="862" r:id="rId1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8">
          <p15:clr>
            <a:srgbClr val="A4A3A4"/>
          </p15:clr>
        </p15:guide>
        <p15:guide id="2" pos="3153">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FFF"/>
    <a:srgbClr val="B7ECFF"/>
    <a:srgbClr val="69D8FF"/>
    <a:srgbClr val="963634"/>
    <a:srgbClr val="9EA8C0"/>
    <a:srgbClr val="5F8EB0"/>
    <a:srgbClr val="3CBBB9"/>
    <a:srgbClr val="F8981D"/>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9" autoAdjust="0"/>
    <p:restoredTop sz="86320" autoAdjust="0"/>
  </p:normalViewPr>
  <p:slideViewPr>
    <p:cSldViewPr snapToGrid="0">
      <p:cViewPr varScale="1">
        <p:scale>
          <a:sx n="144" d="100"/>
          <a:sy n="144" d="100"/>
        </p:scale>
        <p:origin x="192" y="1272"/>
      </p:cViewPr>
      <p:guideLst>
        <p:guide orient="horz" pos="1088"/>
        <p:guide pos="3153"/>
      </p:guideLst>
    </p:cSldViewPr>
  </p:slideViewPr>
  <p:outlineViewPr>
    <p:cViewPr>
      <p:scale>
        <a:sx n="33" d="100"/>
        <a:sy n="33" d="100"/>
      </p:scale>
      <p:origin x="0" y="5592"/>
    </p:cViewPr>
  </p:outlineViewPr>
  <p:notesTextViewPr>
    <p:cViewPr>
      <p:scale>
        <a:sx n="100" d="100"/>
        <a:sy n="100" d="100"/>
      </p:scale>
      <p:origin x="0" y="0"/>
    </p:cViewPr>
  </p:notesTextViewPr>
  <p:sorterViewPr>
    <p:cViewPr>
      <p:scale>
        <a:sx n="262" d="100"/>
        <a:sy n="262" d="100"/>
      </p:scale>
      <p:origin x="0" y="4608"/>
    </p:cViewPr>
  </p:sorterViewPr>
  <p:notesViewPr>
    <p:cSldViewPr snapToGrid="0">
      <p:cViewPr varScale="1">
        <p:scale>
          <a:sx n="60" d="100"/>
          <a:sy n="60" d="100"/>
        </p:scale>
        <p:origin x="-258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2B32D8C-52DD-4DA0-BEA4-61BCF7C2EDF9}" type="datetimeFigureOut">
              <a:rPr lang="en-GB" smtClean="0"/>
              <a:t>10/06/2015</a:t>
            </a:fld>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4E49DD2-7A7F-45D3-BF51-7B5A70AFB81B}" type="slidenum">
              <a:rPr lang="en-GB" smtClean="0"/>
              <a:t>‹#›</a:t>
            </a:fld>
            <a:endParaRPr lang="en-GB"/>
          </a:p>
        </p:txBody>
      </p:sp>
    </p:spTree>
    <p:extLst>
      <p:ext uri="{BB962C8B-B14F-4D97-AF65-F5344CB8AC3E}">
        <p14:creationId xmlns:p14="http://schemas.microsoft.com/office/powerpoint/2010/main" val="341879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8B76084-FF89-C546-BB62-0004C5E16AD5}" type="datetimeFigureOut">
              <a:rPr lang="en-US" smtClean="0"/>
              <a:t>6/10/15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dirty="0" smtClean="0"/>
              <a:t>Click to edit Master text styles</a:t>
            </a:r>
          </a:p>
          <a:p>
            <a:pPr lvl="0"/>
            <a:r>
              <a:rPr lang="en-GB" dirty="0" smtClean="0"/>
              <a:t>	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B2FCB79-2C0C-F84D-A224-30C295992FCE}" type="slidenum">
              <a:rPr lang="en-US" smtClean="0"/>
              <a:t>‹#›</a:t>
            </a:fld>
            <a:endParaRPr lang="en-US"/>
          </a:p>
        </p:txBody>
      </p:sp>
    </p:spTree>
    <p:extLst>
      <p:ext uri="{BB962C8B-B14F-4D97-AF65-F5344CB8AC3E}">
        <p14:creationId xmlns:p14="http://schemas.microsoft.com/office/powerpoint/2010/main" val="233634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should Cisco care about Operating System (R)evolution?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Maybe first because it is a USD14B (Gartner) market that is core to Cisco’s business</a:t>
            </a:r>
          </a:p>
          <a:p>
            <a:r>
              <a:rPr lang="en-US" baseline="0" dirty="0" smtClean="0"/>
              <a:t> </a:t>
            </a:r>
          </a:p>
          <a:p>
            <a:r>
              <a:rPr lang="en-US" baseline="0" dirty="0" smtClean="0"/>
              <a:t>How does this fit our mandate?</a:t>
            </a:r>
          </a:p>
          <a:p>
            <a:pPr marL="171450" indent="-171450">
              <a:buFontTx/>
              <a:buChar char="-"/>
            </a:pPr>
            <a:r>
              <a:rPr lang="en-US" baseline="0" dirty="0" smtClean="0"/>
              <a:t>Long term</a:t>
            </a:r>
          </a:p>
          <a:p>
            <a:pPr marL="171450" indent="-171450">
              <a:buFontTx/>
              <a:buChar char="-"/>
            </a:pPr>
            <a:r>
              <a:rPr lang="en-US" baseline="0" dirty="0" smtClean="0"/>
              <a:t>BD Investment theme</a:t>
            </a:r>
          </a:p>
          <a:p>
            <a:pPr marL="171450" indent="-171450">
              <a:buFontTx/>
              <a:buChar char="-"/>
            </a:pPr>
            <a:r>
              <a:rPr lang="en-US" baseline="0" dirty="0" smtClean="0"/>
              <a:t>Thought leadership</a:t>
            </a:r>
          </a:p>
          <a:p>
            <a:pPr marL="171450" indent="-171450">
              <a:buFontTx/>
              <a:buChar char="-"/>
            </a:pPr>
            <a:r>
              <a:rPr lang="en-US" baseline="0" dirty="0" smtClean="0"/>
              <a:t>Disruption long term..</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7B2FCB79-2C0C-F84D-A224-30C295992FCE}" type="slidenum">
              <a:rPr lang="en-US" smtClean="0"/>
              <a:t>1</a:t>
            </a:fld>
            <a:endParaRPr lang="en-US"/>
          </a:p>
        </p:txBody>
      </p:sp>
    </p:spTree>
    <p:extLst>
      <p:ext uri="{BB962C8B-B14F-4D97-AF65-F5344CB8AC3E}">
        <p14:creationId xmlns:p14="http://schemas.microsoft.com/office/powerpoint/2010/main" val="23896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effect of Dennard scaling was that as transistors got smaller the power</a:t>
            </a:r>
            <a:r>
              <a:rPr lang="en-US" baseline="0" dirty="0" smtClean="0"/>
              <a:t> density </a:t>
            </a:r>
            <a:r>
              <a:rPr lang="en-US" dirty="0" smtClean="0"/>
              <a:t>was constant –if there was a reduction in a transistor’s linear size by 2, the power it used fell by 4 (with voltage and current both halving).</a:t>
            </a: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a:t>
            </a:fld>
            <a:endParaRPr lang="en-US"/>
          </a:p>
        </p:txBody>
      </p:sp>
    </p:spTree>
    <p:extLst>
      <p:ext uri="{BB962C8B-B14F-4D97-AF65-F5344CB8AC3E}">
        <p14:creationId xmlns:p14="http://schemas.microsoft.com/office/powerpoint/2010/main" val="146983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7B2FCB79-2C0C-F84D-A224-30C295992FCE}" type="slidenum">
              <a:rPr lang="en-US" smtClean="0"/>
              <a:t>4</a:t>
            </a:fld>
            <a:endParaRPr lang="en-US"/>
          </a:p>
        </p:txBody>
      </p:sp>
    </p:spTree>
    <p:extLst>
      <p:ext uri="{BB962C8B-B14F-4D97-AF65-F5344CB8AC3E}">
        <p14:creationId xmlns:p14="http://schemas.microsoft.com/office/powerpoint/2010/main" val="78082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B2FCB79-2C0C-F84D-A224-30C295992FCE}" type="slidenum">
              <a:rPr lang="en-US" smtClean="0"/>
              <a:t>5</a:t>
            </a:fld>
            <a:endParaRPr lang="en-US"/>
          </a:p>
        </p:txBody>
      </p:sp>
    </p:spTree>
    <p:extLst>
      <p:ext uri="{BB962C8B-B14F-4D97-AF65-F5344CB8AC3E}">
        <p14:creationId xmlns:p14="http://schemas.microsoft.com/office/powerpoint/2010/main" val="18963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sz="1400" kern="1200" dirty="0" smtClean="0">
                <a:solidFill>
                  <a:schemeClr val="tx1"/>
                </a:solidFill>
                <a:latin typeface="+mj-lt"/>
                <a:ea typeface="+mn-ea"/>
                <a:cs typeface="+mn-cs"/>
              </a:rPr>
              <a:t>Keep data structures per core. Then on aggregation read all the counters.</a:t>
            </a:r>
          </a:p>
          <a:p>
            <a:pPr marL="285750" indent="-285750">
              <a:buFont typeface="Arial" charset="0"/>
              <a:buChar char="•"/>
            </a:pPr>
            <a:r>
              <a:rPr lang="en-US" sz="1400" kern="1200" dirty="0" smtClean="0">
                <a:solidFill>
                  <a:schemeClr val="tx1"/>
                </a:solidFill>
                <a:latin typeface="+mj-lt"/>
                <a:ea typeface="+mn-ea"/>
                <a:cs typeface="+mn-cs"/>
              </a:rPr>
              <a:t>Atomics. Instructions supported by the CPU that can called from C. Guaranteed to be atomic, never conflict. Expensive, so don’t want to use for everything.</a:t>
            </a:r>
          </a:p>
          <a:p>
            <a:pPr marL="285750" indent="-285750">
              <a:buFont typeface="Arial" charset="0"/>
              <a:buChar char="•"/>
            </a:pPr>
            <a:r>
              <a:rPr lang="en-US" sz="1400" kern="1200" dirty="0" smtClean="0">
                <a:solidFill>
                  <a:schemeClr val="tx1"/>
                </a:solidFill>
                <a:latin typeface="+mj-lt"/>
                <a:ea typeface="+mn-ea"/>
                <a:cs typeface="+mn-cs"/>
              </a:rPr>
              <a:t>Lock-free data structures. Accessible by threads that never stop and wait for each other. Don’t do it yourself. It’s very complex to work across different architectures.</a:t>
            </a:r>
          </a:p>
          <a:p>
            <a:pPr marL="285750" indent="-285750">
              <a:buFont typeface="Arial" charset="0"/>
              <a:buChar char="•"/>
            </a:pPr>
            <a:r>
              <a:rPr lang="en-US" sz="1400" kern="1200" dirty="0" smtClean="0">
                <a:solidFill>
                  <a:schemeClr val="tx1"/>
                </a:solidFill>
                <a:latin typeface="+mj-lt"/>
                <a:ea typeface="+mn-ea"/>
                <a:cs typeface="+mn-cs"/>
              </a:rPr>
              <a:t>Threading model. Pipelined vs worker thread model. It’s not just synchronization that’s the problem, but how your threads are architected.</a:t>
            </a:r>
          </a:p>
          <a:p>
            <a:pPr marL="285750" indent="-285750">
              <a:buFont typeface="Arial" charset="0"/>
              <a:buChar char="•"/>
            </a:pPr>
            <a:r>
              <a:rPr lang="en-US" sz="1400" kern="1200" dirty="0" smtClean="0">
                <a:solidFill>
                  <a:schemeClr val="tx1"/>
                </a:solidFill>
                <a:latin typeface="+mj-lt"/>
                <a:ea typeface="+mn-ea"/>
                <a:cs typeface="+mn-cs"/>
              </a:rPr>
              <a:t>Processor affinity. Tell the OS to use the first two cores. Then set where your threads run on which cores. You can also do the same thing with interrupts. So you own these CPUs and Linux doesn’t.</a:t>
            </a:r>
            <a:endParaRPr lang="en-US" sz="1400" b="1" dirty="0" smtClean="0">
              <a:solidFill>
                <a:srgbClr val="000000"/>
              </a:solidFill>
              <a:latin typeface="+mj-lt"/>
            </a:endParaRPr>
          </a:p>
          <a:p>
            <a:endParaRPr lang="en-US" sz="1400" b="1" dirty="0" smtClean="0">
              <a:solidFill>
                <a:srgbClr val="000000"/>
              </a:solidFill>
              <a:latin typeface="CiscoSans ExtraLight" pitchFamily="34" charset="0"/>
            </a:endParaRPr>
          </a:p>
          <a:p>
            <a:endParaRPr lang="en-US" sz="1400" b="1" dirty="0" smtClean="0">
              <a:solidFill>
                <a:srgbClr val="000000"/>
              </a:solidFill>
              <a:latin typeface="CiscoSans ExtraLight" pitchFamily="34" charset="0"/>
            </a:endParaRPr>
          </a:p>
          <a:p>
            <a:r>
              <a:rPr lang="en-US" sz="1400" b="1" dirty="0" smtClean="0">
                <a:solidFill>
                  <a:srgbClr val="000000"/>
                </a:solidFill>
                <a:latin typeface="CiscoSans ExtraLight" pitchFamily="34" charset="0"/>
              </a:rPr>
              <a:t>Kernel</a:t>
            </a:r>
          </a:p>
          <a:p>
            <a:r>
              <a:rPr lang="en-US" sz="1200" dirty="0" smtClean="0">
                <a:solidFill>
                  <a:srgbClr val="000000"/>
                </a:solidFill>
                <a:latin typeface="CiscoSans ExtraLight" pitchFamily="34" charset="0"/>
              </a:rPr>
              <a:t>Access control</a:t>
            </a:r>
          </a:p>
          <a:p>
            <a:r>
              <a:rPr lang="en-US" sz="1200" dirty="0" smtClean="0">
                <a:solidFill>
                  <a:srgbClr val="000000"/>
                </a:solidFill>
                <a:latin typeface="CiscoSans ExtraLight" pitchFamily="34" charset="0"/>
              </a:rPr>
              <a:t>Resource broker</a:t>
            </a:r>
          </a:p>
          <a:p>
            <a:r>
              <a:rPr lang="en-US" sz="1200" dirty="0" smtClean="0">
                <a:solidFill>
                  <a:srgbClr val="000000"/>
                </a:solidFill>
                <a:latin typeface="CiscoSans ExtraLight" pitchFamily="34" charset="0"/>
              </a:rPr>
              <a:t>Namespace</a:t>
            </a:r>
          </a:p>
          <a:p>
            <a:endParaRPr lang="en-US" dirty="0" smtClean="0"/>
          </a:p>
          <a:p>
            <a:r>
              <a:rPr lang="en-US" sz="1400" b="1" dirty="0" smtClean="0">
                <a:solidFill>
                  <a:srgbClr val="000000"/>
                </a:solidFill>
                <a:latin typeface="CiscoSans ExtraLight" pitchFamily="34" charset="0"/>
              </a:rPr>
              <a:t>Applications</a:t>
            </a:r>
          </a:p>
          <a:p>
            <a:r>
              <a:rPr lang="en-US" sz="1200" dirty="0" smtClean="0">
                <a:solidFill>
                  <a:srgbClr val="000000"/>
                </a:solidFill>
                <a:latin typeface="CiscoSans ExtraLight" pitchFamily="34" charset="0"/>
              </a:rPr>
              <a:t>Low-level API to HW</a:t>
            </a:r>
          </a:p>
          <a:p>
            <a:r>
              <a:rPr lang="en-US" sz="1200" dirty="0" smtClean="0">
                <a:solidFill>
                  <a:srgbClr val="000000"/>
                </a:solidFill>
                <a:latin typeface="CiscoSans ExtraLight" pitchFamily="34" charset="0"/>
              </a:rPr>
              <a:t>IO handling</a:t>
            </a:r>
          </a:p>
          <a:p>
            <a:endParaRPr lang="en-US" dirty="0" smtClean="0"/>
          </a:p>
          <a:p>
            <a:r>
              <a:rPr lang="en-US" sz="1400" b="1" dirty="0" smtClean="0">
                <a:solidFill>
                  <a:srgbClr val="000000"/>
                </a:solidFill>
                <a:latin typeface="CiscoSans ExtraLight" pitchFamily="34" charset="0"/>
              </a:rPr>
              <a:t>Hardware</a:t>
            </a:r>
          </a:p>
          <a:p>
            <a:r>
              <a:rPr lang="en-US" sz="1200" dirty="0" smtClean="0">
                <a:solidFill>
                  <a:srgbClr val="000000"/>
                </a:solidFill>
                <a:latin typeface="CiscoSans ExtraLight" pitchFamily="34" charset="0"/>
              </a:rPr>
              <a:t>IO scheduling</a:t>
            </a:r>
          </a:p>
          <a:p>
            <a:r>
              <a:rPr lang="en-US" sz="1200" dirty="0" smtClean="0">
                <a:solidFill>
                  <a:srgbClr val="000000"/>
                </a:solidFill>
                <a:latin typeface="CiscoSans ExtraLight" pitchFamily="34" charset="0"/>
              </a:rPr>
              <a:t>App multiplexing</a:t>
            </a:r>
          </a:p>
          <a:p>
            <a:r>
              <a:rPr lang="en-US" sz="1200" dirty="0" smtClean="0">
                <a:solidFill>
                  <a:srgbClr val="000000"/>
                </a:solidFill>
                <a:latin typeface="CiscoSans ExtraLight" pitchFamily="34" charset="0"/>
              </a:rPr>
              <a:t>Protection functions</a:t>
            </a:r>
          </a:p>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76706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8</a:t>
            </a:fld>
            <a:endParaRPr lang="en-US"/>
          </a:p>
        </p:txBody>
      </p:sp>
    </p:spTree>
    <p:extLst>
      <p:ext uri="{BB962C8B-B14F-4D97-AF65-F5344CB8AC3E}">
        <p14:creationId xmlns:p14="http://schemas.microsoft.com/office/powerpoint/2010/main" val="105174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11</a:t>
            </a:fld>
            <a:endParaRPr lang="en-US"/>
          </a:p>
        </p:txBody>
      </p:sp>
    </p:spTree>
    <p:extLst>
      <p:ext uri="{BB962C8B-B14F-4D97-AF65-F5344CB8AC3E}">
        <p14:creationId xmlns:p14="http://schemas.microsoft.com/office/powerpoint/2010/main" val="102013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3"/>
            <a:ext cx="8112126" cy="288131"/>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7"/>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8"/>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0" y="2622502"/>
            <a:ext cx="8302625" cy="299001"/>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2" y="307874"/>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7788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0"/>
            <a:ext cx="8659976" cy="3394075"/>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6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65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2"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1"/>
          <p:cNvSpPr>
            <a:spLocks noGrp="1"/>
          </p:cNvSpPr>
          <p:nvPr>
            <p:ph type="body" sz="quarter" idx="11" hasCustomPrompt="1"/>
          </p:nvPr>
        </p:nvSpPr>
        <p:spPr>
          <a:xfrm>
            <a:off x="5221224" y="1310763"/>
            <a:ext cx="3236976" cy="1830001"/>
          </a:xfrm>
          <a:prstGeom prst="rect">
            <a:avLst/>
          </a:prstGeom>
        </p:spPr>
        <p:txBody>
          <a:bodyPr>
            <a:noAutofit/>
          </a:bodyPr>
          <a:lstStyle>
            <a:lvl1pPr marL="85733" indent="-85733" algn="l" defTabSz="685862"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3" indent="-85733" algn="l" defTabSz="685862" rtl="0" eaLnBrk="1" latinLnBrk="0" hangingPunct="1">
              <a:defRPr lang="en-US" sz="1500" kern="1200" dirty="0" smtClean="0">
                <a:solidFill>
                  <a:schemeClr val="accent2"/>
                </a:solidFill>
                <a:latin typeface="Ciscolight" pitchFamily="2" charset="0"/>
                <a:ea typeface="+mn-ea"/>
                <a:cs typeface="+mn-cs"/>
              </a:defRPr>
            </a:lvl2pPr>
            <a:lvl3pPr marL="85733" indent="-85733" algn="l" defTabSz="685862" rtl="0" eaLnBrk="1" latinLnBrk="0" hangingPunct="1">
              <a:defRPr lang="en-US" sz="1500" kern="1200" dirty="0" smtClean="0">
                <a:solidFill>
                  <a:schemeClr val="accent2"/>
                </a:solidFill>
                <a:latin typeface="Ciscolight" pitchFamily="2" charset="0"/>
                <a:ea typeface="+mn-ea"/>
                <a:cs typeface="+mn-cs"/>
              </a:defRPr>
            </a:lvl3pPr>
            <a:lvl4pPr marL="85733" indent="-85733" algn="l" defTabSz="685862" rtl="0" eaLnBrk="1" latinLnBrk="0" hangingPunct="1">
              <a:defRPr lang="en-US" sz="1500" kern="1200" dirty="0" smtClean="0">
                <a:solidFill>
                  <a:schemeClr val="accent2"/>
                </a:solidFill>
                <a:latin typeface="Ciscolight" pitchFamily="2" charset="0"/>
                <a:ea typeface="+mn-ea"/>
                <a:cs typeface="+mn-cs"/>
              </a:defRPr>
            </a:lvl4pPr>
            <a:lvl5pPr marL="85733" indent="-85733" algn="l" defTabSz="685862"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7" y="3552444"/>
            <a:ext cx="3326071" cy="253746"/>
          </a:xfrm>
          <a:prstGeom prst="rect">
            <a:avLst/>
          </a:prstGeom>
        </p:spPr>
        <p:txBody>
          <a:bodyPr>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19"/>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613" indent="-1905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11799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947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27" tIns="34294" rIns="61727" bIns="34294" rtlCol="0" anchor="t" anchorCtr="0">
            <a:noAutofit/>
          </a:bodyPr>
          <a:lstStyle>
            <a:lvl1pPr algn="l" defTabSz="685862"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7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4" y="75438"/>
            <a:ext cx="2668457" cy="864108"/>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4" y="1201574"/>
            <a:ext cx="2668457" cy="3336008"/>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25" indent="-1905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913" indent="-16668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60000" indent="-2160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88"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399" y="1201574"/>
            <a:ext cx="2599859" cy="3336008"/>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88" indent="-17621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50"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88"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63" indent="-168275">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0"/>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0"/>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10"/>
            <a:ext cx="8168270" cy="2878673"/>
          </a:xfrm>
          <a:prstGeom prst="rect">
            <a:avLst/>
          </a:prstGeom>
        </p:spPr>
        <p:txBody>
          <a:bodyPr>
            <a:noAutofit/>
          </a:bodyPr>
          <a:lstStyle>
            <a:lvl1pPr marL="400050" indent="-400050"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901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3"/>
            <a:ext cx="8112126" cy="288131"/>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7"/>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8"/>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0" y="2622502"/>
            <a:ext cx="8302625" cy="299001"/>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2" y="307874"/>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27738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0"/>
            <a:ext cx="8168270" cy="2878673"/>
          </a:xfrm>
          <a:prstGeom prst="rect">
            <a:avLst/>
          </a:prstGeom>
        </p:spPr>
        <p:txBody>
          <a:bodyPr>
            <a:noAutofit/>
          </a:bodyPr>
          <a:lstStyle>
            <a:lvl1pPr marL="403225" indent="-403225"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8779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0"/>
            <a:ext cx="8168270" cy="2878673"/>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13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0"/>
            <a:ext cx="8168270" cy="2878673"/>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48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3" y="940710"/>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098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3" y="940710"/>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47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3" y="940710"/>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1"/>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95872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1"/>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4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245456" y="705551"/>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56"/>
            <a:ext cx="4117446" cy="2265389"/>
          </a:xfrm>
        </p:spPr>
        <p:txBody>
          <a:bodyPr vert="horz" lIns="61730" tIns="34295" rIns="61730" bIns="34295" rtlCol="0" anchor="ctr"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7956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3"/>
            <a:ext cx="8112126" cy="288131"/>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7"/>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8"/>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0" y="2622502"/>
            <a:ext cx="8302625" cy="299001"/>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userDrawn="1"/>
        </p:nvGrpSpPr>
        <p:grpSpPr>
          <a:xfrm>
            <a:off x="285162" y="307874"/>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9171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19"/>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0"/>
            <a:ext cx="8450262" cy="3043238"/>
          </a:xfrm>
          <a:prstGeom prst="rect">
            <a:avLst/>
          </a:prstGeom>
        </p:spPr>
        <p:txBody>
          <a:bodyPr>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39"/>
            <a:ext cx="7461250" cy="20774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784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19"/>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0"/>
            <a:ext cx="8450261" cy="3043238"/>
          </a:xfrm>
          <a:prstGeom prst="rect">
            <a:avLst/>
          </a:prstGeom>
        </p:spPr>
        <p:txBody>
          <a:bodyPr>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39"/>
            <a:ext cx="7461250" cy="207749"/>
          </a:xfrm>
          <a:prstGeom prst="rect">
            <a:avLst/>
          </a:prstGeom>
        </p:spPr>
        <p:txBody>
          <a:bodyPr wrap="square" anchor="b" anchorCtr="0">
            <a:noAutofit/>
          </a:bodyPr>
          <a:lstStyle>
            <a:lvl1pPr marL="0" indent="0" algn="l" defTabSz="603703">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2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39"/>
            <a:ext cx="7461250" cy="20774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57" y="302419"/>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0"/>
            <a:ext cx="8450262" cy="3043238"/>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3504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0"/>
            <a:ext cx="8450262" cy="3043238"/>
          </a:xfrm>
          <a:prstGeom prst="rect">
            <a:avLst/>
          </a:prstGeom>
        </p:spPr>
        <p:txBody>
          <a:bodyPr vert="horz">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19"/>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39"/>
            <a:ext cx="7461250" cy="207749"/>
          </a:xfrm>
          <a:prstGeom prst="rect">
            <a:avLst/>
          </a:prstGeom>
        </p:spPr>
        <p:txBody>
          <a:bodyPr wrap="square" anchor="b" anchorCtr="0">
            <a:noAutofit/>
          </a:bodyPr>
          <a:lstStyle>
            <a:lvl1pPr algn="l" defTabSz="603703">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3195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19"/>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08" y="1169322"/>
            <a:ext cx="4016375" cy="3219450"/>
          </a:xfrm>
          <a:prstGeom prst="rect">
            <a:avLst/>
          </a:prstGeom>
        </p:spPr>
        <p:txBody>
          <a:bodyPr vert="horz">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08" y="1169322"/>
            <a:ext cx="4016375" cy="3219450"/>
          </a:xfrm>
          <a:prstGeom prst="rect">
            <a:avLst/>
          </a:prstGeom>
        </p:spPr>
        <p:txBody>
          <a:bodyPr vert="horz">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19"/>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6" y="1169322"/>
            <a:ext cx="4015167" cy="3221261"/>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229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6" y="1169322"/>
            <a:ext cx="4015167" cy="3221261"/>
          </a:xfrm>
          <a:prstGeom prst="rect">
            <a:avLst/>
          </a:prstGeom>
        </p:spPr>
        <p:txBody>
          <a:bodyPr vert="horz"/>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19"/>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4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4778524" y="1169322"/>
            <a:ext cx="4015167" cy="3221261"/>
          </a:xfrm>
          <a:prstGeom prst="rect">
            <a:avLst/>
          </a:prstGeom>
        </p:spPr>
        <p:txBody>
          <a:bodyPr vert="horz">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6" name="Straight Connector 15"/>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49" name="Picture Placeholder 25"/>
          <p:cNvSpPr>
            <a:spLocks noGrp="1"/>
          </p:cNvSpPr>
          <p:nvPr>
            <p:ph type="pic" sz="quarter" idx="11" hasCustomPrompt="1"/>
          </p:nvPr>
        </p:nvSpPr>
        <p:spPr>
          <a:xfrm>
            <a:off x="3668991" y="233363"/>
            <a:ext cx="3267861" cy="1995489"/>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26" name="Picture Placeholder 25"/>
          <p:cNvSpPr>
            <a:spLocks noGrp="1"/>
          </p:cNvSpPr>
          <p:nvPr>
            <p:ph type="pic" sz="quarter" idx="10" hasCustomPrompt="1"/>
          </p:nvPr>
        </p:nvSpPr>
        <p:spPr>
          <a:xfrm>
            <a:off x="320824" y="233363"/>
            <a:ext cx="3302001" cy="1995489"/>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65" y="2271714"/>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53" name="Picture Placeholder 25"/>
          <p:cNvSpPr>
            <a:spLocks noGrp="1"/>
          </p:cNvSpPr>
          <p:nvPr>
            <p:ph type="pic" sz="quarter" idx="13" hasCustomPrompt="1"/>
          </p:nvPr>
        </p:nvSpPr>
        <p:spPr>
          <a:xfrm>
            <a:off x="320824" y="2271714"/>
            <a:ext cx="2537420" cy="2594201"/>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14"/>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55" name="Picture Placeholder 25"/>
          <p:cNvSpPr>
            <a:spLocks noGrp="1"/>
          </p:cNvSpPr>
          <p:nvPr>
            <p:ph type="pic" sz="quarter" idx="14" hasCustomPrompt="1"/>
          </p:nvPr>
        </p:nvSpPr>
        <p:spPr>
          <a:xfrm>
            <a:off x="2908334" y="2271714"/>
            <a:ext cx="4028516" cy="2594201"/>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45"/>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2"/>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CiscoSans"/>
              <a:cs typeface="CiscoSans"/>
            </a:endParaRPr>
          </a:p>
        </p:txBody>
      </p:sp>
      <p:sp>
        <p:nvSpPr>
          <p:cNvPr id="59" name="Picture Placeholder 25"/>
          <p:cNvSpPr>
            <a:spLocks noGrp="1"/>
          </p:cNvSpPr>
          <p:nvPr>
            <p:ph type="pic" sz="quarter" idx="16" hasCustomPrompt="1"/>
          </p:nvPr>
        </p:nvSpPr>
        <p:spPr>
          <a:xfrm>
            <a:off x="6979833" y="3887222"/>
            <a:ext cx="1838730" cy="978694"/>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9"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67066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3"/>
            <a:ext cx="8112126" cy="288131"/>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7"/>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8"/>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0" y="2622502"/>
            <a:ext cx="8302625" cy="299001"/>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userDrawn="1"/>
        </p:nvGrpSpPr>
        <p:grpSpPr>
          <a:xfrm>
            <a:off x="285162" y="307874"/>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6771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j-lt"/>
            </a:endParaRPr>
          </a:p>
        </p:txBody>
      </p:sp>
      <p:sp>
        <p:nvSpPr>
          <p:cNvPr id="23" name="Rectangle 22"/>
          <p:cNvSpPr/>
          <p:nvPr userDrawn="1"/>
        </p:nvSpPr>
        <p:spPr>
          <a:xfrm>
            <a:off x="1891875" y="3595764"/>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anchor="ctr" anchorCtr="0"/>
          <a:lstStyle>
            <a:lvl1pPr algn="ctr">
              <a:buFontTx/>
              <a:buNone/>
              <a:defRPr>
                <a:solidFill>
                  <a:schemeClr val="tx1"/>
                </a:solidFill>
                <a:latin typeface="+mj-lt"/>
              </a:defRPr>
            </a:lvl1pPr>
          </a:lstStyle>
          <a:p>
            <a:r>
              <a:rPr lang="en-US" smtClean="0"/>
              <a:t>Drag picture to placeholder or click icon to add</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5592" y="4912215"/>
            <a:ext cx="215777" cy="154535"/>
          </a:xfrm>
          <a:prstGeom prst="rect">
            <a:avLst/>
          </a:prstGeom>
          <a:noFill/>
          <a:ln w="9525" algn="ctr">
            <a:noFill/>
            <a:miter lim="800000"/>
            <a:headEnd/>
            <a:tailEnd/>
          </a:ln>
          <a:effectLst/>
        </p:spPr>
        <p:txBody>
          <a:bodyPr wrap="none" lIns="61601" tIns="30800" rIns="61601" bIns="30800" anchor="b">
            <a:spAutoFit/>
          </a:bodyPr>
          <a:lstStyle/>
          <a:p>
            <a:pPr algn="r" defTabSz="610872">
              <a:lnSpc>
                <a:spcPct val="100000"/>
              </a:lnSpc>
            </a:pPr>
            <a:fld id="{DFCF27A5-1A5B-48D3-A060-2758FFBB1ADD}" type="slidenum">
              <a:rPr lang="en-US" sz="600">
                <a:solidFill>
                  <a:schemeClr val="bg2"/>
                </a:solidFill>
                <a:latin typeface="+mn-lt"/>
              </a:rPr>
              <a:pPr algn="r" defTabSz="610872">
                <a:lnSpc>
                  <a:spcPct val="100000"/>
                </a:lnSpc>
              </a:pPr>
              <a:t>‹#›</a:t>
            </a:fld>
            <a:endParaRPr lang="en-US" sz="600" dirty="0">
              <a:solidFill>
                <a:schemeClr val="bg2"/>
              </a:solidFill>
              <a:latin typeface="+mn-lt"/>
            </a:endParaRPr>
          </a:p>
        </p:txBody>
      </p:sp>
      <p:sp>
        <p:nvSpPr>
          <p:cNvPr id="15"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6"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5314527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j-l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89" tIns="34295" rIns="68589" bIns="34295" rtlCol="0" anchor="ctr" anchorCtr="0">
            <a:normAutofit/>
          </a:bodyPr>
          <a:lstStyle>
            <a:lvl1pPr marL="0" indent="0" algn="ctr" defTabSz="685891"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Drag picture to placeholder or click icon to add</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891"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42" y="4916594"/>
            <a:ext cx="3420515" cy="154535"/>
          </a:xfrm>
          <a:prstGeom prst="rect">
            <a:avLst/>
          </a:prstGeom>
          <a:noFill/>
          <a:ln w="9525">
            <a:noFill/>
            <a:miter lim="800000"/>
            <a:headEnd/>
            <a:tailEnd/>
          </a:ln>
          <a:effectLst/>
        </p:spPr>
        <p:txBody>
          <a:bodyPr wrap="square" lIns="61601" tIns="30800" rIns="61601" bIns="30800" anchor="b" anchorCtr="0">
            <a:spAutoFit/>
          </a:bodyPr>
          <a:lstStyle/>
          <a:p>
            <a:pPr algn="l" defTabSz="610872">
              <a:lnSpc>
                <a:spcPct val="100000"/>
              </a:lnSpc>
            </a:pPr>
            <a:r>
              <a:rPr lang="en-US" sz="600" dirty="0" smtClean="0">
                <a:solidFill>
                  <a:schemeClr val="bg2"/>
                </a:solidFill>
                <a:latin typeface="+mj-lt"/>
              </a:rPr>
              <a:t>© 2013</a:t>
            </a:r>
            <a:r>
              <a:rPr lang="en-US" sz="600" baseline="0" dirty="0" smtClean="0">
                <a:solidFill>
                  <a:schemeClr val="bg2"/>
                </a:solidFill>
                <a:latin typeface="+mj-lt"/>
              </a:rPr>
              <a:t>  </a:t>
            </a:r>
            <a:r>
              <a:rPr lang="en-US" sz="600" dirty="0" smtClean="0">
                <a:solidFill>
                  <a:schemeClr val="bg2"/>
                </a:solidFill>
                <a:latin typeface="+mj-lt"/>
              </a:rPr>
              <a:t>Cisco and/or its affiliates. All rights reserved.</a:t>
            </a:r>
            <a:endParaRPr lang="en-US" sz="600" dirty="0">
              <a:solidFill>
                <a:schemeClr val="bg2"/>
              </a:solidFill>
              <a:latin typeface="+mj-lt"/>
            </a:endParaRPr>
          </a:p>
        </p:txBody>
      </p:sp>
      <p:sp>
        <p:nvSpPr>
          <p:cNvPr id="10" name="Rectangle 7"/>
          <p:cNvSpPr>
            <a:spLocks noChangeArrowheads="1"/>
          </p:cNvSpPr>
          <p:nvPr userDrawn="1"/>
        </p:nvSpPr>
        <p:spPr bwMode="ltGray">
          <a:xfrm>
            <a:off x="8665592" y="4912215"/>
            <a:ext cx="215777" cy="154535"/>
          </a:xfrm>
          <a:prstGeom prst="rect">
            <a:avLst/>
          </a:prstGeom>
          <a:noFill/>
          <a:ln w="9525" algn="ctr">
            <a:noFill/>
            <a:miter lim="800000"/>
            <a:headEnd/>
            <a:tailEnd/>
          </a:ln>
          <a:effectLst/>
        </p:spPr>
        <p:txBody>
          <a:bodyPr wrap="none" lIns="61601" tIns="30800" rIns="61601" bIns="30800" anchor="b">
            <a:spAutoFit/>
          </a:bodyPr>
          <a:lstStyle/>
          <a:p>
            <a:pPr algn="r" defTabSz="610872">
              <a:lnSpc>
                <a:spcPct val="100000"/>
              </a:lnSpc>
            </a:pPr>
            <a:fld id="{DFCF27A5-1A5B-48D3-A060-2758FFBB1ADD}" type="slidenum">
              <a:rPr lang="en-US" sz="600">
                <a:solidFill>
                  <a:schemeClr val="bg2"/>
                </a:solidFill>
                <a:latin typeface="+mn-lt"/>
              </a:rPr>
              <a:pPr algn="r" defTabSz="610872">
                <a:lnSpc>
                  <a:spcPct val="100000"/>
                </a:lnSpc>
              </a:pPr>
              <a:t>‹#›</a:t>
            </a:fld>
            <a:endParaRPr lang="en-US" sz="600" dirty="0">
              <a:solidFill>
                <a:schemeClr val="bg2"/>
              </a:solidFill>
              <a:latin typeface="+mn-lt"/>
            </a:endParaRPr>
          </a:p>
        </p:txBody>
      </p:sp>
      <p:sp>
        <p:nvSpPr>
          <p:cNvPr id="14"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1"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276075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j-l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anchor="ctr" anchorCtr="0"/>
          <a:lstStyle>
            <a:lvl1pPr algn="ctr">
              <a:buFontTx/>
              <a:buNone/>
              <a:defRPr>
                <a:solidFill>
                  <a:schemeClr val="tx1"/>
                </a:solidFill>
                <a:latin typeface="+mj-lt"/>
              </a:defRPr>
            </a:lvl1pPr>
          </a:lstStyle>
          <a:p>
            <a:r>
              <a:rPr lang="en-US" smtClean="0"/>
              <a:t>Drag picture to placeholder or click icon to add</a:t>
            </a:r>
            <a:endParaRPr lang="en-US" dirty="0"/>
          </a:p>
        </p:txBody>
      </p:sp>
      <p:sp>
        <p:nvSpPr>
          <p:cNvPr id="9" name="Title 8"/>
          <p:cNvSpPr>
            <a:spLocks noGrp="1"/>
          </p:cNvSpPr>
          <p:nvPr>
            <p:ph type="title"/>
          </p:nvPr>
        </p:nvSpPr>
        <p:spPr>
          <a:xfrm>
            <a:off x="254870" y="546730"/>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66" y="4916594"/>
            <a:ext cx="3420515" cy="154535"/>
          </a:xfrm>
          <a:prstGeom prst="rect">
            <a:avLst/>
          </a:prstGeom>
          <a:noFill/>
          <a:ln w="9525">
            <a:noFill/>
            <a:miter lim="800000"/>
            <a:headEnd/>
            <a:tailEnd/>
          </a:ln>
          <a:effectLst/>
        </p:spPr>
        <p:txBody>
          <a:bodyPr wrap="square" lIns="61601" tIns="30800" rIns="61601" bIns="30800" anchor="b" anchorCtr="0">
            <a:spAutoFit/>
          </a:bodyPr>
          <a:lstStyle/>
          <a:p>
            <a:pPr algn="l" defTabSz="610872">
              <a:lnSpc>
                <a:spcPct val="100000"/>
              </a:lnSpc>
            </a:pPr>
            <a:r>
              <a:rPr lang="en-US" sz="600" dirty="0" smtClean="0">
                <a:solidFill>
                  <a:schemeClr val="bg2"/>
                </a:solidFill>
                <a:latin typeface="+mn-lt"/>
              </a:rPr>
              <a:t>© 2013</a:t>
            </a:r>
            <a:r>
              <a:rPr lang="en-US" sz="600" baseline="0" dirty="0" smtClean="0">
                <a:solidFill>
                  <a:schemeClr val="bg2"/>
                </a:solidFill>
                <a:latin typeface="+mn-lt"/>
              </a:rPr>
              <a:t>  </a:t>
            </a:r>
            <a:r>
              <a:rPr lang="en-US" sz="600" dirty="0" smtClean="0">
                <a:solidFill>
                  <a:schemeClr val="bg2"/>
                </a:solidFill>
                <a:latin typeface="+mn-lt"/>
              </a:rPr>
              <a:t>Cisco and/or its affiliates. All rights reserved.</a:t>
            </a:r>
            <a:endParaRPr lang="en-US" sz="600" dirty="0">
              <a:solidFill>
                <a:schemeClr val="bg2"/>
              </a:solidFill>
              <a:latin typeface="+mn-lt"/>
            </a:endParaRPr>
          </a:p>
        </p:txBody>
      </p:sp>
      <p:sp>
        <p:nvSpPr>
          <p:cNvPr id="10" name="Rectangle 7"/>
          <p:cNvSpPr>
            <a:spLocks noChangeArrowheads="1"/>
          </p:cNvSpPr>
          <p:nvPr userDrawn="1"/>
        </p:nvSpPr>
        <p:spPr bwMode="ltGray">
          <a:xfrm>
            <a:off x="8665592" y="4912215"/>
            <a:ext cx="215777" cy="154535"/>
          </a:xfrm>
          <a:prstGeom prst="rect">
            <a:avLst/>
          </a:prstGeom>
          <a:noFill/>
          <a:ln w="9525" algn="ctr">
            <a:noFill/>
            <a:miter lim="800000"/>
            <a:headEnd/>
            <a:tailEnd/>
          </a:ln>
          <a:effectLst/>
        </p:spPr>
        <p:txBody>
          <a:bodyPr wrap="none" lIns="61601" tIns="30800" rIns="61601" bIns="30800" anchor="b">
            <a:spAutoFit/>
          </a:bodyPr>
          <a:lstStyle/>
          <a:p>
            <a:pPr algn="r" defTabSz="610872">
              <a:lnSpc>
                <a:spcPct val="100000"/>
              </a:lnSpc>
            </a:pPr>
            <a:fld id="{DFCF27A5-1A5B-48D3-A060-2758FFBB1ADD}" type="slidenum">
              <a:rPr lang="en-US" sz="600">
                <a:solidFill>
                  <a:schemeClr val="bg2"/>
                </a:solidFill>
                <a:latin typeface="+mn-lt"/>
              </a:rPr>
              <a:pPr algn="r" defTabSz="610872">
                <a:lnSpc>
                  <a:spcPct val="100000"/>
                </a:lnSpc>
              </a:pPr>
              <a:t>‹#›</a:t>
            </a:fld>
            <a:endParaRPr lang="en-US" sz="600" dirty="0">
              <a:solidFill>
                <a:schemeClr val="bg2"/>
              </a:solidFill>
              <a:latin typeface="+mn-lt"/>
            </a:endParaRPr>
          </a:p>
        </p:txBody>
      </p:sp>
      <p:sp>
        <p:nvSpPr>
          <p:cNvPr id="1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96578213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a:lstStyle>
            <a:lvl1pPr marL="0" indent="0" algn="ctr">
              <a:buNone/>
              <a:defRPr sz="1500" baseline="0">
                <a:latin typeface="+mn-lt"/>
                <a:cs typeface="CiscoSans ExtraLight"/>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707472368"/>
      </p:ext>
    </p:extLst>
  </p:cSld>
  <p:clrMapOvr>
    <a:masterClrMapping/>
  </p:clrMapOvr>
  <p:transition spd="slow">
    <p:wip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08" y="240631"/>
            <a:ext cx="8447031" cy="4408370"/>
          </a:xfrm>
          <a:prstGeom prst="rect">
            <a:avLst/>
          </a:prstGeom>
        </p:spPr>
        <p:txBody>
          <a:bodyPr vert="horz"/>
          <a:lstStyle>
            <a:lvl1pPr marL="0" indent="0" algn="ctr">
              <a:buNone/>
              <a:defRPr sz="1500" baseline="0">
                <a:latin typeface="+mn-lt"/>
                <a:cs typeface="CiscoSans ExtraLight"/>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3669924139"/>
      </p:ext>
    </p:extLst>
  </p:cSld>
  <p:clrMapOvr>
    <a:masterClrMapping/>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9144001" cy="4983479"/>
          </a:xfrm>
          <a:prstGeom prst="rect">
            <a:avLst/>
          </a:prstGeom>
        </p:spPr>
        <p:txBody>
          <a:bodyPr vert="horz"/>
          <a:lstStyle>
            <a:lvl1pPr marL="0" indent="0" algn="ctr">
              <a:buNone/>
              <a:defRPr sz="1500" baseline="0">
                <a:solidFill>
                  <a:schemeClr val="bg1"/>
                </a:solidFill>
                <a:latin typeface="+mn-lt"/>
                <a:cs typeface="CiscoSans ExtraLight"/>
              </a:defRPr>
            </a:lvl1pPr>
          </a:lstStyle>
          <a:p>
            <a:r>
              <a:rPr lang="en-US" smtClean="0"/>
              <a:t>Drag picture to placeholder or click icon to add</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2516"/>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86" tIns="34294" rIns="68586" bIns="34294" rtlCol="0" anchor="ctr">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38"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39"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39380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86" tIns="34294" rIns="68586" bIns="34294" rtlCol="0" anchor="ctr">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5598" y="4929028"/>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3"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44524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5934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3992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89" y="3209545"/>
            <a:ext cx="4684867" cy="288131"/>
          </a:xfrm>
          <a:prstGeom prst="rect">
            <a:avLst/>
          </a:prstGeom>
        </p:spPr>
        <p:txBody>
          <a:bodyPr vert="horz" lIns="68589" tIns="34295" rIns="68589" bIns="34295" rtlCol="0">
            <a:noAutofit/>
          </a:bodyPr>
          <a:lstStyle>
            <a:lvl1pPr marL="0" indent="0" algn="l" defTabSz="685891"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endParaRPr lang="en-US">
              <a:latin typeface="+mj-lt"/>
            </a:endParaRPr>
          </a:p>
        </p:txBody>
      </p:sp>
      <p:sp>
        <p:nvSpPr>
          <p:cNvPr id="2" name="Title 1"/>
          <p:cNvSpPr>
            <a:spLocks noGrp="1"/>
          </p:cNvSpPr>
          <p:nvPr>
            <p:ph type="ctrTitle" hasCustomPrompt="1"/>
          </p:nvPr>
        </p:nvSpPr>
        <p:spPr>
          <a:xfrm>
            <a:off x="248799" y="2462022"/>
            <a:ext cx="4712557" cy="766763"/>
          </a:xfrm>
        </p:spPr>
        <p:txBody>
          <a:bodyPr vert="horz" lIns="61730" tIns="34295" rIns="61730" bIns="34295" rtlCol="0" anchor="b"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endParaRPr lang="en-US">
              <a:latin typeface="+mj-lt"/>
            </a:endParaRPr>
          </a:p>
        </p:txBody>
      </p:sp>
      <p:sp>
        <p:nvSpPr>
          <p:cNvPr id="31" name="Picture Placeholder 30"/>
          <p:cNvSpPr>
            <a:spLocks noGrp="1"/>
          </p:cNvSpPr>
          <p:nvPr>
            <p:ph type="pic" sz="quarter" idx="10" hasCustomPrompt="1"/>
          </p:nvPr>
        </p:nvSpPr>
        <p:spPr>
          <a:xfrm>
            <a:off x="5540376" y="1438275"/>
            <a:ext cx="2676525" cy="2166938"/>
          </a:xfrm>
          <a:prstGeom prst="rect">
            <a:avLst/>
          </a:prstGeom>
        </p:spPr>
        <p:txBody>
          <a:bodyPr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178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0514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9830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5" y="4088804"/>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3643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12"/>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65" name="Rectangle 64"/>
          <p:cNvSpPr>
            <a:spLocks noChangeArrowheads="1"/>
          </p:cNvSpPr>
          <p:nvPr userDrawn="1"/>
        </p:nvSpPr>
        <p:spPr bwMode="black">
          <a:xfrm>
            <a:off x="6286242" y="2851173"/>
            <a:ext cx="116616" cy="441827"/>
          </a:xfrm>
          <a:prstGeom prst="rect">
            <a:avLst/>
          </a:prstGeom>
          <a:solidFill>
            <a:schemeClr val="tx1"/>
          </a:solidFill>
          <a:ln w="9525">
            <a:noFill/>
            <a:miter lim="800000"/>
            <a:headEnd/>
            <a:tailEnd/>
          </a:ln>
        </p:spPr>
        <p:txBody>
          <a:bodyPr/>
          <a:lstStyle/>
          <a:p>
            <a:endParaRPr lang="en-US">
              <a:solidFill>
                <a:srgbClr val="0096D6"/>
              </a:solidFill>
              <a:latin typeface="+mj-lt"/>
            </a:endParaRPr>
          </a:p>
        </p:txBody>
      </p:sp>
      <p:sp>
        <p:nvSpPr>
          <p:cNvPr id="66" name="Freeform 65"/>
          <p:cNvSpPr>
            <a:spLocks/>
          </p:cNvSpPr>
          <p:nvPr userDrawn="1"/>
        </p:nvSpPr>
        <p:spPr bwMode="black">
          <a:xfrm>
            <a:off x="6965595" y="284017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67" name="Freeform 66"/>
          <p:cNvSpPr>
            <a:spLocks/>
          </p:cNvSpPr>
          <p:nvPr userDrawn="1"/>
        </p:nvSpPr>
        <p:spPr bwMode="black">
          <a:xfrm>
            <a:off x="5798084" y="284017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68" name="Freeform 67"/>
          <p:cNvSpPr>
            <a:spLocks noEditPoints="1"/>
          </p:cNvSpPr>
          <p:nvPr userDrawn="1"/>
        </p:nvSpPr>
        <p:spPr bwMode="black">
          <a:xfrm>
            <a:off x="7425276" y="284017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solidFill>
                <a:srgbClr val="0096D6"/>
              </a:solidFill>
              <a:latin typeface="+mj-lt"/>
            </a:endParaRPr>
          </a:p>
        </p:txBody>
      </p:sp>
      <p:sp>
        <p:nvSpPr>
          <p:cNvPr id="69" name="Freeform 68"/>
          <p:cNvSpPr>
            <a:spLocks/>
          </p:cNvSpPr>
          <p:nvPr userDrawn="1"/>
        </p:nvSpPr>
        <p:spPr bwMode="black">
          <a:xfrm>
            <a:off x="6553370" y="284017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0" name="Freeform 69"/>
          <p:cNvSpPr>
            <a:spLocks/>
          </p:cNvSpPr>
          <p:nvPr userDrawn="1"/>
        </p:nvSpPr>
        <p:spPr bwMode="black">
          <a:xfrm>
            <a:off x="5566208"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1" name="Freeform 70"/>
          <p:cNvSpPr>
            <a:spLocks/>
          </p:cNvSpPr>
          <p:nvPr userDrawn="1"/>
        </p:nvSpPr>
        <p:spPr bwMode="black">
          <a:xfrm>
            <a:off x="5874017" y="207275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2" name="Freeform 71"/>
          <p:cNvSpPr>
            <a:spLocks/>
          </p:cNvSpPr>
          <p:nvPr userDrawn="1"/>
        </p:nvSpPr>
        <p:spPr bwMode="black">
          <a:xfrm>
            <a:off x="6176407" y="186339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3" name="Freeform 72"/>
          <p:cNvSpPr>
            <a:spLocks/>
          </p:cNvSpPr>
          <p:nvPr userDrawn="1"/>
        </p:nvSpPr>
        <p:spPr bwMode="black">
          <a:xfrm>
            <a:off x="6484216" y="207275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4" name="Freeform 73"/>
          <p:cNvSpPr>
            <a:spLocks/>
          </p:cNvSpPr>
          <p:nvPr userDrawn="1"/>
        </p:nvSpPr>
        <p:spPr bwMode="black">
          <a:xfrm>
            <a:off x="6785247" y="222501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5" name="Freeform 74"/>
          <p:cNvSpPr>
            <a:spLocks/>
          </p:cNvSpPr>
          <p:nvPr userDrawn="1"/>
        </p:nvSpPr>
        <p:spPr bwMode="black">
          <a:xfrm>
            <a:off x="7093059"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6" name="Freeform 75"/>
          <p:cNvSpPr>
            <a:spLocks/>
          </p:cNvSpPr>
          <p:nvPr userDrawn="1"/>
        </p:nvSpPr>
        <p:spPr bwMode="black">
          <a:xfrm>
            <a:off x="7400871"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7" name="Freeform 76"/>
          <p:cNvSpPr>
            <a:spLocks/>
          </p:cNvSpPr>
          <p:nvPr userDrawn="1"/>
        </p:nvSpPr>
        <p:spPr bwMode="black">
          <a:xfrm>
            <a:off x="7703255"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78" name="Freeform 77"/>
          <p:cNvSpPr>
            <a:spLocks/>
          </p:cNvSpPr>
          <p:nvPr userDrawn="1"/>
        </p:nvSpPr>
        <p:spPr bwMode="black">
          <a:xfrm>
            <a:off x="8011067" y="222501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solidFill>
                <a:srgbClr val="0096D6"/>
              </a:solidFill>
              <a:latin typeface="+mj-lt"/>
            </a:endParaRPr>
          </a:p>
        </p:txBody>
      </p:sp>
    </p:spTree>
    <p:extLst>
      <p:ext uri="{BB962C8B-B14F-4D97-AF65-F5344CB8AC3E}">
        <p14:creationId xmlns:p14="http://schemas.microsoft.com/office/powerpoint/2010/main" val="1754768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5" y="4088804"/>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871697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2" y="940710"/>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5" y="4088804"/>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0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12"/>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21" name="Rectangle 20"/>
          <p:cNvSpPr>
            <a:spLocks noChangeArrowheads="1"/>
          </p:cNvSpPr>
          <p:nvPr userDrawn="1"/>
        </p:nvSpPr>
        <p:spPr bwMode="black">
          <a:xfrm>
            <a:off x="6286242" y="2851173"/>
            <a:ext cx="116616" cy="441827"/>
          </a:xfrm>
          <a:prstGeom prst="rect">
            <a:avLst/>
          </a:prstGeom>
          <a:solidFill>
            <a:schemeClr val="tx1"/>
          </a:solidFill>
          <a:ln w="9525">
            <a:noFill/>
            <a:miter lim="800000"/>
            <a:headEnd/>
            <a:tailEnd/>
          </a:ln>
        </p:spPr>
        <p:txBody>
          <a:bodyPr/>
          <a:lstStyle/>
          <a:p>
            <a:endParaRPr lang="en-US">
              <a:solidFill>
                <a:srgbClr val="0096D6"/>
              </a:solidFill>
              <a:latin typeface="+mj-lt"/>
            </a:endParaRPr>
          </a:p>
        </p:txBody>
      </p:sp>
      <p:sp>
        <p:nvSpPr>
          <p:cNvPr id="22" name="Freeform 21"/>
          <p:cNvSpPr>
            <a:spLocks/>
          </p:cNvSpPr>
          <p:nvPr userDrawn="1"/>
        </p:nvSpPr>
        <p:spPr bwMode="black">
          <a:xfrm>
            <a:off x="6965595" y="284017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23" name="Freeform 22"/>
          <p:cNvSpPr>
            <a:spLocks/>
          </p:cNvSpPr>
          <p:nvPr userDrawn="1"/>
        </p:nvSpPr>
        <p:spPr bwMode="black">
          <a:xfrm>
            <a:off x="5798084" y="284017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0" name="Freeform 39"/>
          <p:cNvSpPr>
            <a:spLocks noEditPoints="1"/>
          </p:cNvSpPr>
          <p:nvPr userDrawn="1"/>
        </p:nvSpPr>
        <p:spPr bwMode="black">
          <a:xfrm>
            <a:off x="7425276" y="284017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solidFill>
                <a:srgbClr val="0096D6"/>
              </a:solidFill>
              <a:latin typeface="+mj-lt"/>
            </a:endParaRPr>
          </a:p>
        </p:txBody>
      </p:sp>
      <p:sp>
        <p:nvSpPr>
          <p:cNvPr id="41" name="Freeform 40"/>
          <p:cNvSpPr>
            <a:spLocks/>
          </p:cNvSpPr>
          <p:nvPr userDrawn="1"/>
        </p:nvSpPr>
        <p:spPr bwMode="black">
          <a:xfrm>
            <a:off x="6553370" y="284017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2" name="Freeform 41"/>
          <p:cNvSpPr>
            <a:spLocks/>
          </p:cNvSpPr>
          <p:nvPr userDrawn="1"/>
        </p:nvSpPr>
        <p:spPr bwMode="black">
          <a:xfrm>
            <a:off x="5566208"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3" name="Freeform 42"/>
          <p:cNvSpPr>
            <a:spLocks/>
          </p:cNvSpPr>
          <p:nvPr userDrawn="1"/>
        </p:nvSpPr>
        <p:spPr bwMode="black">
          <a:xfrm>
            <a:off x="5874017" y="207275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4" name="Freeform 43"/>
          <p:cNvSpPr>
            <a:spLocks/>
          </p:cNvSpPr>
          <p:nvPr userDrawn="1"/>
        </p:nvSpPr>
        <p:spPr bwMode="black">
          <a:xfrm>
            <a:off x="6176407" y="186339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5" name="Freeform 44"/>
          <p:cNvSpPr>
            <a:spLocks/>
          </p:cNvSpPr>
          <p:nvPr userDrawn="1"/>
        </p:nvSpPr>
        <p:spPr bwMode="black">
          <a:xfrm>
            <a:off x="6484216" y="207275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6" name="Freeform 45"/>
          <p:cNvSpPr>
            <a:spLocks/>
          </p:cNvSpPr>
          <p:nvPr userDrawn="1"/>
        </p:nvSpPr>
        <p:spPr bwMode="black">
          <a:xfrm>
            <a:off x="6785247" y="222501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7" name="Freeform 46"/>
          <p:cNvSpPr>
            <a:spLocks/>
          </p:cNvSpPr>
          <p:nvPr userDrawn="1"/>
        </p:nvSpPr>
        <p:spPr bwMode="black">
          <a:xfrm>
            <a:off x="7093059"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8" name="Freeform 47"/>
          <p:cNvSpPr>
            <a:spLocks/>
          </p:cNvSpPr>
          <p:nvPr userDrawn="1"/>
        </p:nvSpPr>
        <p:spPr bwMode="black">
          <a:xfrm>
            <a:off x="7400871"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49" name="Freeform 48"/>
          <p:cNvSpPr>
            <a:spLocks/>
          </p:cNvSpPr>
          <p:nvPr userDrawn="1"/>
        </p:nvSpPr>
        <p:spPr bwMode="black">
          <a:xfrm>
            <a:off x="7703255"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solidFill>
                <a:srgbClr val="0096D6"/>
              </a:solidFill>
              <a:latin typeface="+mj-lt"/>
            </a:endParaRPr>
          </a:p>
        </p:txBody>
      </p:sp>
      <p:sp>
        <p:nvSpPr>
          <p:cNvPr id="50" name="Freeform 49"/>
          <p:cNvSpPr>
            <a:spLocks/>
          </p:cNvSpPr>
          <p:nvPr userDrawn="1"/>
        </p:nvSpPr>
        <p:spPr bwMode="black">
          <a:xfrm>
            <a:off x="8011067" y="222501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solidFill>
                <a:srgbClr val="0096D6"/>
              </a:solidFill>
              <a:latin typeface="+mj-lt"/>
            </a:endParaRPr>
          </a:p>
        </p:txBody>
      </p:sp>
    </p:spTree>
    <p:extLst>
      <p:ext uri="{BB962C8B-B14F-4D97-AF65-F5344CB8AC3E}">
        <p14:creationId xmlns:p14="http://schemas.microsoft.com/office/powerpoint/2010/main" val="1016539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174756"/>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47" name="Rectangle 46"/>
          <p:cNvSpPr/>
          <p:nvPr/>
        </p:nvSpPr>
        <p:spPr>
          <a:xfrm>
            <a:off x="3405369" y="4461478"/>
            <a:ext cx="599089" cy="859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6" name="Rectangle 45"/>
          <p:cNvSpPr/>
          <p:nvPr/>
        </p:nvSpPr>
        <p:spPr>
          <a:xfrm>
            <a:off x="1460940" y="4461478"/>
            <a:ext cx="472965" cy="859220"/>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5" name="Rectangle 44"/>
          <p:cNvSpPr/>
          <p:nvPr/>
        </p:nvSpPr>
        <p:spPr>
          <a:xfrm>
            <a:off x="4771697" y="4461478"/>
            <a:ext cx="472965" cy="859220"/>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3" name="Rounded Rectangle 32"/>
          <p:cNvSpPr/>
          <p:nvPr/>
        </p:nvSpPr>
        <p:spPr>
          <a:xfrm rot="10800000" flipH="1">
            <a:off x="2856506" y="623470"/>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8" name="Rounded Rectangle 27"/>
          <p:cNvSpPr/>
          <p:nvPr userDrawn="1"/>
        </p:nvSpPr>
        <p:spPr>
          <a:xfrm rot="10800000" flipH="1">
            <a:off x="821966" y="3537586"/>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9" name="Rounded Rectangle 28"/>
          <p:cNvSpPr/>
          <p:nvPr userDrawn="1"/>
        </p:nvSpPr>
        <p:spPr>
          <a:xfrm rot="10800000" flipH="1">
            <a:off x="1332506" y="1485910"/>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0" name="Rounded Rectangle 29"/>
          <p:cNvSpPr/>
          <p:nvPr/>
        </p:nvSpPr>
        <p:spPr>
          <a:xfrm rot="10800000" flipH="1">
            <a:off x="5869870" y="4960620"/>
            <a:ext cx="780312" cy="2489662"/>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1" name="Rounded Rectangle 30"/>
          <p:cNvSpPr/>
          <p:nvPr/>
        </p:nvSpPr>
        <p:spPr>
          <a:xfrm rot="10800000" flipH="1">
            <a:off x="6933207" y="4960621"/>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34" name="Rounded Rectangle 33"/>
          <p:cNvSpPr/>
          <p:nvPr/>
        </p:nvSpPr>
        <p:spPr>
          <a:xfrm rot="10800000" flipH="1">
            <a:off x="2191503" y="5039605"/>
            <a:ext cx="662549" cy="474829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5" name="Rounded Rectangle 34"/>
          <p:cNvSpPr/>
          <p:nvPr/>
        </p:nvSpPr>
        <p:spPr>
          <a:xfrm rot="10800000" flipH="1">
            <a:off x="2794162" y="5001462"/>
            <a:ext cx="779356" cy="415973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6" name="Rounded Rectangle 35"/>
          <p:cNvSpPr/>
          <p:nvPr/>
        </p:nvSpPr>
        <p:spPr>
          <a:xfrm rot="10800000" flipH="1">
            <a:off x="4920835" y="768940"/>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7" name="Rounded Rectangle 36"/>
          <p:cNvSpPr/>
          <p:nvPr/>
        </p:nvSpPr>
        <p:spPr>
          <a:xfrm rot="10800000" flipH="1">
            <a:off x="5391889" y="1298875"/>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8" name="Rounded Rectangle 37"/>
          <p:cNvSpPr/>
          <p:nvPr userDrawn="1"/>
        </p:nvSpPr>
        <p:spPr>
          <a:xfrm rot="10800000" flipH="1">
            <a:off x="341314" y="5031567"/>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9" name="Rounded Rectangle 38"/>
          <p:cNvSpPr/>
          <p:nvPr/>
        </p:nvSpPr>
        <p:spPr>
          <a:xfrm rot="10800000" flipH="1">
            <a:off x="8038251" y="6238704"/>
            <a:ext cx="780312" cy="2489662"/>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1" name="Rounded Rectangle 40"/>
          <p:cNvSpPr/>
          <p:nvPr/>
        </p:nvSpPr>
        <p:spPr>
          <a:xfrm rot="10800000" flipH="1">
            <a:off x="8162250" y="1298875"/>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2" name="Rounded Rectangle 41"/>
          <p:cNvSpPr/>
          <p:nvPr/>
        </p:nvSpPr>
        <p:spPr>
          <a:xfrm rot="10800000" flipH="1">
            <a:off x="3770907" y="1485910"/>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85" name="Rectangle 84"/>
          <p:cNvSpPr/>
          <p:nvPr/>
        </p:nvSpPr>
        <p:spPr>
          <a:xfrm>
            <a:off x="0" y="1789"/>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4" name="Rectangle 43"/>
          <p:cNvSpPr/>
          <p:nvPr userDrawn="1"/>
        </p:nvSpPr>
        <p:spPr>
          <a:xfrm>
            <a:off x="1" y="4908965"/>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8" name="Subtitle 2"/>
          <p:cNvSpPr>
            <a:spLocks noGrp="1"/>
          </p:cNvSpPr>
          <p:nvPr>
            <p:ph type="subTitle" idx="1" hasCustomPrompt="1"/>
          </p:nvPr>
        </p:nvSpPr>
        <p:spPr>
          <a:xfrm>
            <a:off x="236383" y="3348067"/>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pPr marL="0" lvl="0" indent="0" algn="l" defTabSz="685435"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83"/>
            <a:ext cx="8112125" cy="2180429"/>
          </a:xfrm>
        </p:spPr>
        <p:txBody>
          <a:bodyPr/>
          <a:lstStyle>
            <a:lvl1pPr algn="l" defTabSz="685435"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815"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435"/>
              <a:endParaRPr lang="en-US" sz="1400">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435"/>
              <a:endParaRPr lang="en-US" sz="1400">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435"/>
              <a:endParaRPr lang="en-US" sz="1400">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435"/>
              <a:endParaRPr lang="en-US" sz="1400">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435"/>
              <a:endParaRPr lang="en-US" sz="1400">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435"/>
              <a:endParaRPr lang="en-US" sz="1400">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435"/>
              <a:endParaRPr lang="en-US" sz="1400">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435"/>
              <a:endParaRPr lang="en-US" sz="1400">
                <a:solidFill>
                  <a:srgbClr val="0096D6"/>
                </a:solidFill>
              </a:endParaRPr>
            </a:p>
          </p:txBody>
        </p:sp>
      </p:grpSp>
      <p:sp>
        <p:nvSpPr>
          <p:cNvPr id="57" name="Rectangle 5"/>
          <p:cNvSpPr>
            <a:spLocks noChangeArrowheads="1"/>
          </p:cNvSpPr>
          <p:nvPr userDrawn="1"/>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58"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00"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8"/>
            <a:ext cx="8124560" cy="300038"/>
          </a:xfrm>
        </p:spPr>
        <p:txBody>
          <a:bodyPr/>
          <a:lstStyle>
            <a:lvl1pPr marL="0" indent="0">
              <a:buFontTx/>
              <a:buNone/>
              <a:defRPr lang="en-US" sz="1100"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
        <p:nvSpPr>
          <p:cNvPr id="52"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3900591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3" name="Picture 52"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85" name="Rectangle 84"/>
          <p:cNvSpPr/>
          <p:nvPr/>
        </p:nvSpPr>
        <p:spPr>
          <a:xfrm>
            <a:off x="0" y="1789"/>
            <a:ext cx="9129008" cy="4783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4" name="Rectangle 43"/>
          <p:cNvSpPr/>
          <p:nvPr userDrawn="1"/>
        </p:nvSpPr>
        <p:spPr>
          <a:xfrm>
            <a:off x="1" y="4908965"/>
            <a:ext cx="9129008" cy="23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8" name="Subtitle 2"/>
          <p:cNvSpPr>
            <a:spLocks noGrp="1"/>
          </p:cNvSpPr>
          <p:nvPr>
            <p:ph type="subTitle" idx="1" hasCustomPrompt="1"/>
          </p:nvPr>
        </p:nvSpPr>
        <p:spPr>
          <a:xfrm>
            <a:off x="236383" y="3348067"/>
            <a:ext cx="8112126" cy="288131"/>
          </a:xfrm>
        </p:spPr>
        <p:txBody>
          <a:bodyPr anchor="b" anchorCtr="0">
            <a:noAutofit/>
          </a:bodyPr>
          <a:lstStyle>
            <a:lvl1pPr marL="0" indent="0" algn="l">
              <a:buNone/>
              <a:defRPr lang="en-US" sz="1500" b="0" kern="1200" dirty="0">
                <a:solidFill>
                  <a:srgbClr val="6DB344"/>
                </a:solidFill>
                <a:latin typeface="+mj-lt"/>
                <a:ea typeface="+mn-ea"/>
                <a:cs typeface="+mn-cs"/>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pPr marL="0" lvl="0" indent="0" algn="l" defTabSz="685435"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83"/>
            <a:ext cx="8112125" cy="2180429"/>
          </a:xfrm>
        </p:spPr>
        <p:txBody>
          <a:bodyPr/>
          <a:lstStyle>
            <a:lvl1pPr algn="l" defTabSz="685435" rtl="0" eaLnBrk="1" latinLnBrk="0" hangingPunct="1">
              <a:lnSpc>
                <a:spcPct val="90000"/>
              </a:lnSpc>
              <a:spcBef>
                <a:spcPct val="0"/>
              </a:spcBef>
              <a:buNone/>
              <a:defRPr lang="en-US" sz="45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815"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435"/>
              <a:endParaRPr lang="en-US" sz="1400">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435"/>
              <a:endParaRPr lang="en-US" sz="1400">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435"/>
              <a:endParaRPr lang="en-US" sz="1400">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435"/>
              <a:endParaRPr lang="en-US" sz="1400">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435"/>
              <a:endParaRPr lang="en-US" sz="1400">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435"/>
              <a:endParaRPr lang="en-US" sz="1400">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435"/>
              <a:endParaRPr lang="en-US" sz="1400">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435"/>
              <a:endParaRPr lang="en-US" sz="1400">
                <a:solidFill>
                  <a:srgbClr val="0096D6"/>
                </a:solidFill>
              </a:endParaRPr>
            </a:p>
          </p:txBody>
        </p:sp>
      </p:grpSp>
      <p:sp>
        <p:nvSpPr>
          <p:cNvPr id="57" name="Rectangle 5"/>
          <p:cNvSpPr>
            <a:spLocks noChangeArrowheads="1"/>
          </p:cNvSpPr>
          <p:nvPr userDrawn="1"/>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58"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00" kern="1200" dirty="0" smtClean="0">
                <a:solidFill>
                  <a:srgbClr val="6DB344"/>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8"/>
            <a:ext cx="8124560" cy="300038"/>
          </a:xfrm>
        </p:spPr>
        <p:txBody>
          <a:bodyPr/>
          <a:lstStyle>
            <a:lvl1pPr marL="0" indent="0">
              <a:buFontTx/>
              <a:buNone/>
              <a:defRPr lang="en-US" sz="1100" kern="1200" dirty="0" smtClean="0">
                <a:solidFill>
                  <a:srgbClr val="6DB344"/>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
        <p:nvSpPr>
          <p:cNvPr id="28"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1734042494"/>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endParaRPr lang="en-US">
              <a:latin typeface="+mj-l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endParaRPr lang="en-US">
              <a:latin typeface="+mj-lt"/>
            </a:endParaRPr>
          </a:p>
        </p:txBody>
      </p:sp>
      <p:sp>
        <p:nvSpPr>
          <p:cNvPr id="5" name="Title 1"/>
          <p:cNvSpPr>
            <a:spLocks noGrp="1"/>
          </p:cNvSpPr>
          <p:nvPr>
            <p:ph type="ctrTitle" hasCustomPrompt="1"/>
          </p:nvPr>
        </p:nvSpPr>
        <p:spPr>
          <a:xfrm>
            <a:off x="245456" y="571574"/>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781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0" name="Rounded Rectangle 29"/>
          <p:cNvSpPr/>
          <p:nvPr/>
        </p:nvSpPr>
        <p:spPr>
          <a:xfrm>
            <a:off x="0" y="-478287"/>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1" name="Rounded Rectangle 30"/>
          <p:cNvSpPr/>
          <p:nvPr/>
        </p:nvSpPr>
        <p:spPr>
          <a:xfrm rot="10800000">
            <a:off x="1013792" y="318645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2" name="Rounded Rectangle 31"/>
          <p:cNvSpPr/>
          <p:nvPr userDrawn="1"/>
        </p:nvSpPr>
        <p:spPr>
          <a:xfrm>
            <a:off x="6585484"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3" name="Rounded Rectangle 32"/>
          <p:cNvSpPr/>
          <p:nvPr userDrawn="1"/>
        </p:nvSpPr>
        <p:spPr>
          <a:xfrm>
            <a:off x="8105452" y="4274412"/>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34" name="Rounded Rectangle 33"/>
          <p:cNvSpPr/>
          <p:nvPr/>
        </p:nvSpPr>
        <p:spPr>
          <a:xfrm rot="10800000">
            <a:off x="3036073" y="1137139"/>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 name="Title 1"/>
          <p:cNvSpPr>
            <a:spLocks noGrp="1"/>
          </p:cNvSpPr>
          <p:nvPr>
            <p:ph type="ctrTitle" hasCustomPrompt="1"/>
          </p:nvPr>
        </p:nvSpPr>
        <p:spPr>
          <a:xfrm>
            <a:off x="221393" y="927520"/>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68"/>
            <a:ext cx="8112126" cy="288131"/>
          </a:xfrm>
        </p:spPr>
        <p:txBody>
          <a:bodyPr anchor="b" anchorCtr="0">
            <a:noAutofit/>
          </a:bodyPr>
          <a:lstStyle>
            <a:lvl1pPr marL="0" indent="0" algn="l">
              <a:buNone/>
              <a:defRPr sz="1500" b="0">
                <a:solidFill>
                  <a:schemeClr val="bg1"/>
                </a:solidFill>
                <a:latin typeface="+mj-lt"/>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FFFFFF"/>
                </a:solidFill>
              </a:rPr>
              <a:t>Cisco Confidential</a:t>
            </a:r>
          </a:p>
        </p:txBody>
      </p:sp>
      <p:grpSp>
        <p:nvGrpSpPr>
          <p:cNvPr id="53" name="Group 5"/>
          <p:cNvGrpSpPr>
            <a:grpSpLocks/>
          </p:cNvGrpSpPr>
          <p:nvPr userDrawn="1"/>
        </p:nvGrpSpPr>
        <p:grpSpPr bwMode="auto">
          <a:xfrm>
            <a:off x="341800" y="228602"/>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grpSp>
      <p:sp>
        <p:nvSpPr>
          <p:cNvPr id="37"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38"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
        <p:nvSpPr>
          <p:cNvPr id="39" name="Text Placeholder 38"/>
          <p:cNvSpPr>
            <a:spLocks noGrp="1"/>
          </p:cNvSpPr>
          <p:nvPr>
            <p:ph type="body" sz="quarter" idx="10" hasCustomPrompt="1"/>
          </p:nvPr>
        </p:nvSpPr>
        <p:spPr>
          <a:xfrm>
            <a:off x="235805" y="3587084"/>
            <a:ext cx="8112650" cy="288131"/>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55"/>
            <a:ext cx="8112650" cy="288131"/>
          </a:xfrm>
        </p:spPr>
        <p:txBody>
          <a:bodyPr/>
          <a:lstStyle>
            <a:lvl1pPr marL="0" indent="0">
              <a:buFontTx/>
              <a:buNone/>
              <a:defRPr lang="en-US" sz="11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9841903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grpSp>
        <p:nvGrpSpPr>
          <p:cNvPr id="46" name="Group 45"/>
          <p:cNvGrpSpPr/>
          <p:nvPr userDrawn="1"/>
        </p:nvGrpSpPr>
        <p:grpSpPr>
          <a:xfrm>
            <a:off x="16" y="-1542022"/>
            <a:ext cx="9835191" cy="14534360"/>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5"/>
              <a:endParaRPr lang="en-US" sz="1400">
                <a:solidFill>
                  <a:srgbClr val="FFFFFF"/>
                </a:solidFil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5"/>
              <a:endParaRPr lang="en-US" sz="1400">
                <a:solidFill>
                  <a:srgbClr val="FFFFFF"/>
                </a:solidFil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5"/>
              <a:endParaRPr lang="en-US" sz="1400">
                <a:solidFill>
                  <a:srgbClr val="FFFFFF"/>
                </a:solidFil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5"/>
              <a:endParaRPr lang="en-US" sz="1400">
                <a:solidFill>
                  <a:srgbClr val="FFFFFF"/>
                </a:solidFil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5"/>
              <a:endParaRPr lang="en-US" sz="1400">
                <a:solidFill>
                  <a:srgbClr val="FFFFFF"/>
                </a:solidFil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35"/>
              <a:endParaRPr lang="en-US" sz="1400">
                <a:solidFill>
                  <a:srgbClr val="FFFFFF"/>
                </a:solidFill>
              </a:endParaRPr>
            </a:p>
          </p:txBody>
        </p:sp>
      </p:grpSp>
      <p:sp>
        <p:nvSpPr>
          <p:cNvPr id="2" name="Title 1"/>
          <p:cNvSpPr>
            <a:spLocks noGrp="1"/>
          </p:cNvSpPr>
          <p:nvPr>
            <p:ph type="ctrTitle" hasCustomPrompt="1"/>
          </p:nvPr>
        </p:nvSpPr>
        <p:spPr>
          <a:xfrm>
            <a:off x="221393" y="927520"/>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68"/>
            <a:ext cx="8112126" cy="288131"/>
          </a:xfrm>
        </p:spPr>
        <p:txBody>
          <a:bodyPr anchor="b" anchorCtr="0">
            <a:noAutofit/>
          </a:bodyPr>
          <a:lstStyle>
            <a:lvl1pPr marL="0" indent="0" algn="l">
              <a:buNone/>
              <a:defRPr sz="1500" b="0">
                <a:solidFill>
                  <a:schemeClr val="bg1"/>
                </a:solidFill>
                <a:latin typeface="+mj-lt"/>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FFFFFF"/>
                </a:solidFill>
              </a:rPr>
              <a:t>Cisco Confidential</a:t>
            </a:r>
          </a:p>
        </p:txBody>
      </p:sp>
      <p:grpSp>
        <p:nvGrpSpPr>
          <p:cNvPr id="4" name="Group 5"/>
          <p:cNvGrpSpPr>
            <a:grpSpLocks/>
          </p:cNvGrpSpPr>
          <p:nvPr userDrawn="1"/>
        </p:nvGrpSpPr>
        <p:grpSpPr bwMode="auto">
          <a:xfrm>
            <a:off x="341800" y="228602"/>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grpSp>
      <p:sp>
        <p:nvSpPr>
          <p:cNvPr id="37"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38"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
        <p:nvSpPr>
          <p:cNvPr id="39" name="Text Placeholder 38"/>
          <p:cNvSpPr>
            <a:spLocks noGrp="1"/>
          </p:cNvSpPr>
          <p:nvPr>
            <p:ph type="body" sz="quarter" idx="10" hasCustomPrompt="1"/>
          </p:nvPr>
        </p:nvSpPr>
        <p:spPr>
          <a:xfrm>
            <a:off x="235805" y="3587084"/>
            <a:ext cx="8112650" cy="288131"/>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55"/>
            <a:ext cx="8112650" cy="288131"/>
          </a:xfrm>
        </p:spPr>
        <p:txBody>
          <a:bodyPr/>
          <a:lstStyle>
            <a:lvl1pPr marL="0" indent="0">
              <a:buFontTx/>
              <a:buNone/>
              <a:defRPr lang="en-US" sz="11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22407012"/>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24" name="Rectangle 5"/>
          <p:cNvSpPr>
            <a:spLocks noChangeArrowheads="1"/>
          </p:cNvSpPr>
          <p:nvPr userDrawn="1"/>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13"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31" name="Rectangle 30"/>
          <p:cNvSpPr/>
          <p:nvPr userDrawn="1"/>
        </p:nvSpPr>
        <p:spPr>
          <a:xfrm>
            <a:off x="217358" y="2267175"/>
            <a:ext cx="8694295" cy="251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 name="Title 1"/>
          <p:cNvSpPr>
            <a:spLocks noGrp="1"/>
          </p:cNvSpPr>
          <p:nvPr>
            <p:ph type="ctrTitle" hasCustomPrompt="1"/>
          </p:nvPr>
        </p:nvSpPr>
        <p:spPr>
          <a:xfrm>
            <a:off x="221393" y="312841"/>
            <a:ext cx="8112125" cy="1805282"/>
          </a:xfrm>
        </p:spPr>
        <p:txBody>
          <a:bodyPr/>
          <a:lstStyle>
            <a:lvl1pPr algn="l" defTabSz="685435" rtl="0" eaLnBrk="1" latinLnBrk="0" hangingPunct="1">
              <a:lnSpc>
                <a:spcPct val="85000"/>
              </a:lnSpc>
              <a:spcBef>
                <a:spcPct val="0"/>
              </a:spcBef>
              <a:buNone/>
              <a:defRPr lang="en-US" sz="41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2179869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24" name="Rectangle 5"/>
          <p:cNvSpPr>
            <a:spLocks noChangeArrowheads="1"/>
          </p:cNvSpPr>
          <p:nvPr userDrawn="1"/>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13"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31" name="Rectangle 30"/>
          <p:cNvSpPr/>
          <p:nvPr userDrawn="1"/>
        </p:nvSpPr>
        <p:spPr>
          <a:xfrm>
            <a:off x="217358" y="2267187"/>
            <a:ext cx="8694295" cy="129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 name="Title 1"/>
          <p:cNvSpPr>
            <a:spLocks noGrp="1"/>
          </p:cNvSpPr>
          <p:nvPr>
            <p:ph type="ctrTitle" hasCustomPrompt="1"/>
          </p:nvPr>
        </p:nvSpPr>
        <p:spPr>
          <a:xfrm>
            <a:off x="221393" y="1330906"/>
            <a:ext cx="8112125" cy="1805282"/>
          </a:xfrm>
        </p:spPr>
        <p:txBody>
          <a:bodyPr/>
          <a:lstStyle>
            <a:lvl1pPr algn="l" defTabSz="685435" rtl="0" eaLnBrk="1" latinLnBrk="0" hangingPunct="1">
              <a:lnSpc>
                <a:spcPct val="85000"/>
              </a:lnSpc>
              <a:spcBef>
                <a:spcPct val="0"/>
              </a:spcBef>
              <a:buNone/>
              <a:defRPr lang="en-US" sz="41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4"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4218858246"/>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18" y="324161"/>
            <a:ext cx="8580923" cy="628650"/>
          </a:xfrm>
        </p:spPr>
        <p:txBody>
          <a:bodyPr/>
          <a:lst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p:spPr>
        <p:txBody>
          <a:bodyPr>
            <a:noAutofit/>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4496264"/>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10"/>
            <a:ext cx="4021116" cy="3724275"/>
          </a:xfrm>
        </p:spPr>
        <p:txBody>
          <a:bodyPr>
            <a:noAutofit/>
          </a:bodyPr>
          <a:lstStyle>
            <a:lvl1pPr>
              <a:lnSpc>
                <a:spcPct val="95000"/>
              </a:lnSpc>
              <a:spcBef>
                <a:spcPts val="1110"/>
              </a:spcBef>
              <a:defRPr sz="1400">
                <a:solidFill>
                  <a:srgbClr val="435153"/>
                </a:solidFill>
                <a:latin typeface="+mj-lt"/>
              </a:defRPr>
            </a:lvl1pPr>
            <a:lvl2pPr>
              <a:lnSpc>
                <a:spcPct val="95000"/>
              </a:lnSpc>
              <a:spcBef>
                <a:spcPts val="450"/>
              </a:spcBef>
              <a:defRPr sz="1100">
                <a:solidFill>
                  <a:srgbClr val="435153"/>
                </a:solidFill>
                <a:latin typeface="+mj-lt"/>
              </a:defRPr>
            </a:lvl2pPr>
            <a:lvl3pPr>
              <a:defRPr sz="9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004810"/>
            <a:ext cx="4222440" cy="3724275"/>
          </a:xfrm>
        </p:spPr>
        <p:txBody>
          <a:bodyPr>
            <a:noAutofit/>
          </a:bodyPr>
          <a:lstStyle>
            <a:lvl1pPr>
              <a:lnSpc>
                <a:spcPct val="95000"/>
              </a:lnSpc>
              <a:spcBef>
                <a:spcPts val="1110"/>
              </a:spcBef>
              <a:defRPr sz="1400">
                <a:solidFill>
                  <a:srgbClr val="435153"/>
                </a:solidFill>
                <a:latin typeface="+mj-lt"/>
              </a:defRPr>
            </a:lvl1pPr>
            <a:lvl2pPr>
              <a:lnSpc>
                <a:spcPct val="95000"/>
              </a:lnSpc>
              <a:spcBef>
                <a:spcPts val="450"/>
              </a:spcBef>
              <a:defRPr sz="1100">
                <a:solidFill>
                  <a:srgbClr val="435153"/>
                </a:solidFill>
                <a:latin typeface="+mj-lt"/>
              </a:defRPr>
            </a:lvl2pPr>
            <a:lvl3pPr>
              <a:defRPr sz="9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18" y="324161"/>
            <a:ext cx="8580923" cy="628650"/>
          </a:xfrm>
        </p:spPr>
        <p:txBody>
          <a:bodyPr/>
          <a:lst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608633103"/>
      </p:ext>
    </p:extLst>
  </p:cSld>
  <p:clrMapOvr>
    <a:masterClrMapping/>
  </p:clrMapOvr>
  <p:transition>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17" y="324161"/>
            <a:ext cx="8580923" cy="628650"/>
          </a:xfrm>
        </p:spPr>
        <p:txBody>
          <a:bodyPr/>
          <a:lst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29" y="1004810"/>
            <a:ext cx="4011105" cy="3724275"/>
          </a:xfrm>
        </p:spPr>
        <p:txBody>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310764"/>
            <a:ext cx="3236976" cy="484748"/>
          </a:xfrm>
        </p:spPr>
        <p:txBody>
          <a:bodyPr>
            <a:noAutofit/>
          </a:bodyPr>
          <a:lstStyle>
            <a:lvl1pPr marL="85688" indent="-85688" algn="l" defTabSz="685435" rtl="0" eaLnBrk="1" latinLnBrk="0" hangingPunct="1">
              <a:lnSpc>
                <a:spcPct val="90000"/>
              </a:lnSpc>
              <a:spcBef>
                <a:spcPts val="0"/>
              </a:spcBef>
              <a:buNone/>
              <a:defRPr lang="en-US" sz="15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85688" indent="-85688" algn="l" defTabSz="685435" rtl="0" eaLnBrk="1" latinLnBrk="0" hangingPunct="1">
              <a:defRPr lang="en-US" sz="1500" kern="1200" dirty="0" smtClean="0">
                <a:solidFill>
                  <a:schemeClr val="accent2"/>
                </a:solidFill>
                <a:latin typeface="Ciscolight" pitchFamily="2" charset="0"/>
                <a:ea typeface="+mn-ea"/>
                <a:cs typeface="+mn-cs"/>
              </a:defRPr>
            </a:lvl2pPr>
            <a:lvl3pPr marL="85688" indent="-85688" algn="l" defTabSz="685435" rtl="0" eaLnBrk="1" latinLnBrk="0" hangingPunct="1">
              <a:defRPr lang="en-US" sz="1500" kern="1200" dirty="0" smtClean="0">
                <a:solidFill>
                  <a:schemeClr val="accent2"/>
                </a:solidFill>
                <a:latin typeface="Ciscolight" pitchFamily="2" charset="0"/>
                <a:ea typeface="+mn-ea"/>
                <a:cs typeface="+mn-cs"/>
              </a:defRPr>
            </a:lvl3pPr>
            <a:lvl4pPr marL="85688" indent="-85688" algn="l" defTabSz="685435" rtl="0" eaLnBrk="1" latinLnBrk="0" hangingPunct="1">
              <a:defRPr lang="en-US" sz="1500" kern="1200" dirty="0" smtClean="0">
                <a:solidFill>
                  <a:schemeClr val="accent2"/>
                </a:solidFill>
                <a:latin typeface="Ciscolight" pitchFamily="2" charset="0"/>
                <a:ea typeface="+mn-ea"/>
                <a:cs typeface="+mn-cs"/>
              </a:defRPr>
            </a:lvl4pPr>
            <a:lvl5pPr marL="85688" indent="-85688" algn="l" defTabSz="685435"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16"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19" name="Text Placeholder 18"/>
          <p:cNvSpPr>
            <a:spLocks noGrp="1"/>
          </p:cNvSpPr>
          <p:nvPr>
            <p:ph type="body" sz="quarter" idx="14" hasCustomPrompt="1"/>
          </p:nvPr>
        </p:nvSpPr>
        <p:spPr>
          <a:xfrm>
            <a:off x="5309476" y="3552444"/>
            <a:ext cx="3237819" cy="253746"/>
          </a:xfrm>
        </p:spPr>
        <p:txBody>
          <a:bodyPr>
            <a:noAutofit/>
          </a:bodyPr>
          <a:lstStyle>
            <a:lvl1pPr marL="0" indent="0">
              <a:buFontTx/>
              <a:buNone/>
              <a:defRPr sz="12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1905426979"/>
      </p:ext>
    </p:extLst>
  </p:cSld>
  <p:clrMapOvr>
    <a:masterClrMapping/>
  </p:clrMapOvr>
  <p:transition>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234236837"/>
      </p:ext>
    </p:extLst>
  </p:cSld>
  <p:clrMapOvr>
    <a:masterClrMapping/>
  </p:clrMapOvr>
  <p:transition>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26314"/>
            <a:ext cx="4123944" cy="628650"/>
          </a:xfrm>
        </p:spPr>
        <p:txBody>
          <a:bodyPr vert="horz" lIns="61682" tIns="34271" rIns="61682" bIns="34271" rtlCol="0" anchor="t" anchorCtr="0">
            <a:noAutofit/>
          </a:bodyPr>
          <a:lstStyle>
            <a:lvl1pPr algn="l" defTabSz="685435" rtl="0" eaLnBrk="1" latinLnBrk="0" hangingPunct="1">
              <a:lnSpc>
                <a:spcPct val="80000"/>
              </a:lnSpc>
              <a:spcBef>
                <a:spcPct val="0"/>
              </a:spcBef>
              <a:buNone/>
              <a:defRPr lang="en-US" sz="2700" b="0" kern="1200" spc="-75"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200150"/>
            <a:ext cx="4142232" cy="3394710"/>
          </a:xfrm>
        </p:spPr>
        <p:txBody>
          <a:bodyPr/>
          <a:lstStyle>
            <a:lvl1pPr marL="0" indent="0">
              <a:buNone/>
              <a:defRPr>
                <a:solidFill>
                  <a:schemeClr val="tx2"/>
                </a:solidFill>
                <a:latin typeface="+mj-lt"/>
              </a:defRPr>
            </a:lvl1pPr>
            <a:lvl2pPr marL="475994" indent="-171361">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p:spPr>
        <p:txBody>
          <a:bodyPr/>
          <a:lstStyle>
            <a:lvl1pPr marL="0" indent="0">
              <a:buFontTx/>
              <a:buNone/>
              <a:defRPr>
                <a:solidFill>
                  <a:schemeClr val="accent1"/>
                </a:solidFill>
                <a:latin typeface="+mj-lt"/>
              </a:defRPr>
            </a:lvl1pPr>
            <a:lvl2pPr marL="475994" indent="-171361">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14"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16" name="Text Placeholder 15"/>
          <p:cNvSpPr>
            <a:spLocks noGrp="1"/>
          </p:cNvSpPr>
          <p:nvPr>
            <p:ph type="body" sz="quarter" idx="13" hasCustomPrompt="1"/>
          </p:nvPr>
        </p:nvSpPr>
        <p:spPr>
          <a:xfrm>
            <a:off x="4822430" y="233172"/>
            <a:ext cx="3896359" cy="630936"/>
          </a:xfrm>
        </p:spPr>
        <p:txBody>
          <a:bodyPr>
            <a:noAutofit/>
          </a:bodyPr>
          <a:lstStyle>
            <a:lvl1pPr marL="0" marR="0" indent="0" algn="l" defTabSz="685435" rtl="0" eaLnBrk="1" fontAlgn="auto" latinLnBrk="0" hangingPunct="1">
              <a:lnSpc>
                <a:spcPct val="80000"/>
              </a:lnSpc>
              <a:spcBef>
                <a:spcPct val="0"/>
              </a:spcBef>
              <a:spcAft>
                <a:spcPts val="0"/>
              </a:spcAft>
              <a:buClrTx/>
              <a:buSzTx/>
              <a:buFontTx/>
              <a:buNone/>
              <a:tabLst/>
              <a:defRPr lang="en-US" sz="2700" b="0" kern="1200" spc="-75" baseline="0" dirty="0">
                <a:gradFill>
                  <a:gsLst>
                    <a:gs pos="0">
                      <a:schemeClr val="tx1"/>
                    </a:gs>
                    <a:gs pos="100000">
                      <a:srgbClr val="01BBBB"/>
                    </a:gs>
                  </a:gsLst>
                  <a:lin ang="2400000" scaled="0"/>
                </a:gradFill>
                <a:latin typeface="+mj-lt"/>
                <a:ea typeface="+mj-ea"/>
                <a:cs typeface="+mj-cs"/>
              </a:defRPr>
            </a:lvl1pPr>
          </a:lstStyle>
          <a:p>
            <a:pPr marL="0" marR="0" lvl="0" indent="0" algn="l" defTabSz="685435"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3"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Tree>
    <p:extLst>
      <p:ext uri="{BB962C8B-B14F-4D97-AF65-F5344CB8AC3E}">
        <p14:creationId xmlns:p14="http://schemas.microsoft.com/office/powerpoint/2010/main" val="3936558518"/>
      </p:ext>
    </p:extLst>
  </p:cSld>
  <p:clrMapOvr>
    <a:masterClrMapping/>
  </p:clrMapOvr>
  <p:transition>
    <p:wipe dir="r"/>
  </p:transition>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200155"/>
            <a:ext cx="2622550" cy="3293269"/>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91" y="1200151"/>
            <a:ext cx="2593975" cy="3271838"/>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200151"/>
            <a:ext cx="2633662" cy="3250406"/>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5" y="75438"/>
            <a:ext cx="2668457" cy="864108"/>
          </a:xfrm>
        </p:spPr>
        <p:txBody>
          <a:bodyPr anchor="b" anchorCtr="0">
            <a:noAutofit/>
          </a:bodyPr>
          <a:lstStyle>
            <a:lvl1pPr marL="0" marR="0" indent="0" algn="l" defTabSz="685435" rtl="0" eaLnBrk="1" fontAlgn="auto" latinLnBrk="0" hangingPunct="1">
              <a:lnSpc>
                <a:spcPct val="80000"/>
              </a:lnSpc>
              <a:spcBef>
                <a:spcPct val="0"/>
              </a:spcBef>
              <a:spcAft>
                <a:spcPts val="0"/>
              </a:spcAft>
              <a:buClrTx/>
              <a:buSzTx/>
              <a:buFontTx/>
              <a:buNone/>
              <a:tabLst/>
              <a:defRPr kumimoji="0" lang="en-US" sz="2300"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435"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p:spPr>
        <p:txBody>
          <a:bodyPr anchor="b" anchorCtr="0">
            <a:noAutofit/>
          </a:bodyPr>
          <a:lstStyle>
            <a:lvl1pPr marL="0" marR="0" indent="0" algn="l" defTabSz="685435" rtl="0" eaLnBrk="1" fontAlgn="auto" latinLnBrk="0" hangingPunct="1">
              <a:lnSpc>
                <a:spcPct val="80000"/>
              </a:lnSpc>
              <a:spcBef>
                <a:spcPct val="0"/>
              </a:spcBef>
              <a:spcAft>
                <a:spcPts val="0"/>
              </a:spcAft>
              <a:buClrTx/>
              <a:buSzTx/>
              <a:buFontTx/>
              <a:buNone/>
              <a:tabLst/>
              <a:defRPr kumimoji="0" lang="en-US" sz="2300"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435"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p:spPr>
        <p:txBody>
          <a:bodyPr anchor="b" anchorCtr="0">
            <a:noAutofit/>
          </a:bodyPr>
          <a:lstStyle>
            <a:lvl1pPr marL="0" marR="0" indent="0" algn="l" defTabSz="685435" rtl="0" eaLnBrk="1" fontAlgn="auto" latinLnBrk="0" hangingPunct="1">
              <a:lnSpc>
                <a:spcPct val="80000"/>
              </a:lnSpc>
              <a:spcBef>
                <a:spcPct val="0"/>
              </a:spcBef>
              <a:spcAft>
                <a:spcPts val="0"/>
              </a:spcAft>
              <a:buClrTx/>
              <a:buSzTx/>
              <a:buFontTx/>
              <a:buNone/>
              <a:tabLst/>
              <a:defRPr kumimoji="0" lang="en-US" sz="2300" b="0" i="0" u="none" strike="noStrike" kern="1200" cap="none" spc="-75"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685435"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820088737"/>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329783"/>
            <a:ext cx="8567244" cy="628650"/>
          </a:xfrm>
        </p:spPr>
        <p:txBody>
          <a:bodyPr/>
          <a:lst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107281"/>
            <a:ext cx="8439461" cy="3228975"/>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7" y="4546603"/>
            <a:ext cx="7461250" cy="207749"/>
          </a:xfrm>
        </p:spPr>
        <p:txBody>
          <a:bodyPr wrap="square" anchor="b" anchorCtr="0">
            <a:noAutofit/>
          </a:bodyPr>
          <a:lstStyle>
            <a:lvl1pPr algn="l" defTabSz="603325">
              <a:lnSpc>
                <a:spcPct val="100000"/>
              </a:lnSpc>
              <a:spcBef>
                <a:spcPct val="50000"/>
              </a:spcBef>
              <a:buNone/>
              <a:defRPr sz="900">
                <a:solidFill>
                  <a:schemeClr val="bg1">
                    <a:lumMod val="50000"/>
                  </a:schemeClr>
                </a:solidFill>
                <a:latin typeface="+mj-l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smtClean="0"/>
              <a:t>Source: Placeholder for Notes Is 12 Points</a:t>
            </a:r>
          </a:p>
        </p:txBody>
      </p:sp>
    </p:spTree>
    <p:extLst>
      <p:ext uri="{BB962C8B-B14F-4D97-AF65-F5344CB8AC3E}">
        <p14:creationId xmlns:p14="http://schemas.microsoft.com/office/powerpoint/2010/main" val="2641805865"/>
      </p:ext>
    </p:extLst>
  </p:cSld>
  <p:clrMapOvr>
    <a:masterClrMapping/>
  </p:clrMapOvr>
  <p:transition>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61682" tIns="34271" rIns="61682" bIns="34271" rtlCol="0" anchor="b" anchorCtr="0">
            <a:noAutofit/>
          </a:bodyPr>
          <a:lst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200150"/>
            <a:ext cx="4005072" cy="2811780"/>
          </a:xfrm>
        </p:spPr>
        <p:txBody>
          <a:bodyPr anchor="ctr" anchorCtr="0">
            <a:noAutofit/>
          </a:bodyPr>
          <a:lstStyle>
            <a:lvl1pPr marL="0" indent="0">
              <a:buFontTx/>
              <a:buNone/>
              <a:defRPr sz="18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460754"/>
            <a:ext cx="3429000" cy="2242566"/>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2384856823"/>
      </p:ext>
    </p:extLst>
  </p:cSld>
  <p:clrMapOvr>
    <a:masterClrMapping/>
  </p:clrMapOvr>
  <p:transition>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61682" tIns="34271" rIns="61682" bIns="34271" rtlCol="0" anchor="b" anchorCtr="0">
            <a:noAutofit/>
          </a:bodyPr>
          <a:lst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1187054951"/>
      </p:ext>
    </p:extLst>
  </p:cSld>
  <p:clrMapOvr>
    <a:masterClrMapping/>
  </p:clrMapOvr>
  <p:transition>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6" y="4389137"/>
            <a:ext cx="8112126" cy="288131"/>
          </a:xfrm>
        </p:spPr>
        <p:txBody>
          <a:bodyPr anchor="b" anchorCtr="0">
            <a:noAutofit/>
          </a:bodyPr>
          <a:lstStyle>
            <a:lvl1pPr marL="0" indent="0" algn="l"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2" name="Title 1"/>
          <p:cNvSpPr>
            <a:spLocks noGrp="1"/>
          </p:cNvSpPr>
          <p:nvPr>
            <p:ph type="ctrTitle" hasCustomPrompt="1"/>
          </p:nvPr>
        </p:nvSpPr>
        <p:spPr>
          <a:xfrm>
            <a:off x="219456" y="486918"/>
            <a:ext cx="8112125" cy="3360420"/>
          </a:xfrm>
        </p:spPr>
        <p:txBody>
          <a:bodyPr/>
          <a:lstStyle>
            <a:lvl1pPr marL="174931" indent="-174931" algn="l" defTabSz="685435" rtl="0" eaLnBrk="1" latinLnBrk="0" hangingPunct="1">
              <a:lnSpc>
                <a:spcPct val="80000"/>
              </a:lnSpc>
              <a:spcBef>
                <a:spcPct val="0"/>
              </a:spcBef>
              <a:buClr>
                <a:schemeClr val="tx1"/>
              </a:buClr>
              <a:buFont typeface="Arial" pitchFamily="34" charset="0"/>
              <a:buChar char="“"/>
              <a:defRPr lang="en-US" sz="41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Tree>
    <p:extLst>
      <p:ext uri="{BB962C8B-B14F-4D97-AF65-F5344CB8AC3E}">
        <p14:creationId xmlns:p14="http://schemas.microsoft.com/office/powerpoint/2010/main" val="1758301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439059"/>
            <a:ext cx="4117446" cy="2265389"/>
          </a:xfrm>
        </p:spPr>
        <p:txBody>
          <a:bodyPr vert="horz" lIns="61682" tIns="34271" rIns="61682" bIns="34271" rtlCol="0" anchor="ctr" anchorCtr="0">
            <a:noAutofit/>
          </a:bodyPr>
          <a:lstStyle>
            <a:lvl1pPr marL="0" indent="0" algn="l" defTabSz="685435" rtl="0" eaLnBrk="1" latinLnBrk="0" hangingPunct="1">
              <a:lnSpc>
                <a:spcPct val="80000"/>
              </a:lnSpc>
              <a:spcBef>
                <a:spcPct val="0"/>
              </a:spcBef>
              <a:buClr>
                <a:schemeClr val="tx1"/>
              </a:buClr>
              <a:buFont typeface="Ciscolight" pitchFamily="2" charset="0"/>
              <a:buNone/>
              <a:defRPr lang="en-US" sz="41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233172"/>
            <a:ext cx="3895344" cy="4656582"/>
          </a:xfrm>
        </p:spPr>
        <p:txBody>
          <a:bodyPr anchor="ctr" anchorCtr="0">
            <a:noAutofit/>
          </a:bodyPr>
          <a:lstStyle>
            <a:lvl1pPr marL="0" indent="0">
              <a:buFontTx/>
              <a:buNone/>
              <a:defRPr sz="1500" baseline="0">
                <a:solidFill>
                  <a:schemeClr val="tx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val="2639863744"/>
      </p:ext>
    </p:extLst>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400" y="3209561"/>
            <a:ext cx="4684867" cy="288131"/>
          </a:xfrm>
        </p:spPr>
        <p:txBody>
          <a:bodyPr vert="horz" lIns="68541" tIns="34271" rIns="68541" bIns="34271" rtlCol="0">
            <a:noAutofit/>
          </a:bodyPr>
          <a:lstStyle>
            <a:lvl1pPr marL="0" indent="0" algn="l"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pPr marL="0" lvl="0" indent="0" algn="l" defTabSz="685435"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2" name="Title 1"/>
          <p:cNvSpPr>
            <a:spLocks noGrp="1"/>
          </p:cNvSpPr>
          <p:nvPr>
            <p:ph type="ctrTitle" hasCustomPrompt="1"/>
          </p:nvPr>
        </p:nvSpPr>
        <p:spPr>
          <a:xfrm>
            <a:off x="208710" y="2462028"/>
            <a:ext cx="4712557" cy="766763"/>
          </a:xfrm>
        </p:spPr>
        <p:txBody>
          <a:bodyPr vert="horz" lIns="61682" tIns="34271" rIns="61682" bIns="34271" rtlCol="0" anchor="b" anchorCtr="0">
            <a:noAutofit/>
          </a:bodyPr>
          <a:lstStyle>
            <a:lvl1pPr marL="0" indent="0" algn="l" defTabSz="685435" rtl="0" eaLnBrk="1" latinLnBrk="0" hangingPunct="1">
              <a:lnSpc>
                <a:spcPct val="80000"/>
              </a:lnSpc>
              <a:spcBef>
                <a:spcPct val="0"/>
              </a:spcBef>
              <a:buClr>
                <a:schemeClr val="tx1"/>
              </a:buClr>
              <a:buFont typeface="Ciscolight" pitchFamily="2" charset="0"/>
              <a:buNone/>
              <a:defRPr lang="en-US" sz="41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a:solidFill>
                <a:srgbClr val="0096D6"/>
              </a:solidFill>
            </a:endParaRPr>
          </a:p>
        </p:txBody>
      </p:sp>
      <p:sp>
        <p:nvSpPr>
          <p:cNvPr id="31" name="Picture Placeholder 30"/>
          <p:cNvSpPr>
            <a:spLocks noGrp="1"/>
          </p:cNvSpPr>
          <p:nvPr>
            <p:ph type="pic" sz="quarter" idx="10" hasCustomPrompt="1"/>
          </p:nvPr>
        </p:nvSpPr>
        <p:spPr>
          <a:xfrm>
            <a:off x="5540392" y="1438276"/>
            <a:ext cx="2676525" cy="2166938"/>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0" y="226414"/>
            <a:ext cx="691030" cy="368312"/>
            <a:chOff x="609606" y="528528"/>
            <a:chExt cx="1444732" cy="763787"/>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435"/>
              <a:endParaRPr lang="en-US" sz="1400">
                <a:solidFill>
                  <a:srgbClr val="0096D6"/>
                </a:solidFill>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435"/>
              <a:endParaRPr lang="en-US" sz="1400">
                <a:solidFill>
                  <a:srgbClr val="0096D6"/>
                </a:solidFill>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435"/>
              <a:endParaRPr lang="en-US" sz="1400">
                <a:solidFill>
                  <a:srgbClr val="0096D6"/>
                </a:solidFill>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435"/>
              <a:endParaRPr lang="en-US" sz="1400">
                <a:solidFill>
                  <a:srgbClr val="0096D6"/>
                </a:solidFill>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435"/>
              <a:endParaRPr lang="en-US" sz="1400">
                <a:solidFill>
                  <a:srgbClr val="0096D6"/>
                </a:solidFill>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435"/>
              <a:endParaRPr lang="en-US" sz="1400">
                <a:solidFill>
                  <a:srgbClr val="0096D6"/>
                </a:solidFill>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435"/>
              <a:endParaRPr lang="en-US" sz="1400">
                <a:solidFill>
                  <a:srgbClr val="0096D6"/>
                </a:solidFill>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a:solidFill>
                  <a:srgbClr val="0096D6"/>
                </a:solidFill>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435"/>
              <a:endParaRPr lang="en-US" sz="1400">
                <a:solidFill>
                  <a:srgbClr val="0096D6"/>
                </a:solidFill>
              </a:endParaRPr>
            </a:p>
          </p:txBody>
        </p:sp>
      </p:grpSp>
    </p:spTree>
    <p:extLst>
      <p:ext uri="{BB962C8B-B14F-4D97-AF65-F5344CB8AC3E}">
        <p14:creationId xmlns:p14="http://schemas.microsoft.com/office/powerpoint/2010/main" val="135496065"/>
      </p:ext>
    </p:extLst>
  </p:cSld>
  <p:clrMapOvr>
    <a:masterClrMapping/>
  </p:clrMapOvr>
  <p:transition>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4606307"/>
            <a:ext cx="9156700" cy="5372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9" name="Rounded Rectangle 8"/>
          <p:cNvSpPr/>
          <p:nvPr userDrawn="1"/>
        </p:nvSpPr>
        <p:spPr>
          <a:xfrm>
            <a:off x="1823499" y="-2683566"/>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10" name="Rounded Rectangle 9"/>
          <p:cNvSpPr/>
          <p:nvPr userDrawn="1"/>
        </p:nvSpPr>
        <p:spPr>
          <a:xfrm>
            <a:off x="0" y="-483912"/>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11" name="Rounded Rectangle 10"/>
          <p:cNvSpPr/>
          <p:nvPr userDrawn="1"/>
        </p:nvSpPr>
        <p:spPr>
          <a:xfrm rot="10800000">
            <a:off x="1013792" y="-483912"/>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12" name="Rounded Rectangle 11"/>
          <p:cNvSpPr/>
          <p:nvPr/>
        </p:nvSpPr>
        <p:spPr>
          <a:xfrm>
            <a:off x="6375620" y="1283395"/>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13" name="Rounded Rectangle 12"/>
          <p:cNvSpPr/>
          <p:nvPr/>
        </p:nvSpPr>
        <p:spPr>
          <a:xfrm>
            <a:off x="8105452" y="62617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14" name="Rounded Rectangle 13"/>
          <p:cNvSpPr/>
          <p:nvPr/>
        </p:nvSpPr>
        <p:spPr>
          <a:xfrm rot="10800000">
            <a:off x="3036073" y="-253323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 name="Title 1"/>
          <p:cNvSpPr>
            <a:spLocks noGrp="1"/>
          </p:cNvSpPr>
          <p:nvPr>
            <p:ph type="title" hasCustomPrompt="1"/>
          </p:nvPr>
        </p:nvSpPr>
        <p:spPr>
          <a:xfrm>
            <a:off x="237744" y="363475"/>
            <a:ext cx="8755128" cy="3279098"/>
          </a:xfrm>
        </p:spPr>
        <p:txBody>
          <a:bodyPr anchor="b" anchorCtr="0"/>
          <a:lstStyle>
            <a:lvl1pPr marL="171361" indent="-171361">
              <a:buFont typeface="Arial" pitchFamily="34" charset="0"/>
              <a:buChar char="“"/>
              <a:defRPr sz="45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19"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7" name="Text Placeholder 4"/>
          <p:cNvSpPr>
            <a:spLocks noGrp="1"/>
          </p:cNvSpPr>
          <p:nvPr>
            <p:ph type="body" sz="quarter" idx="11" hasCustomPrompt="1"/>
          </p:nvPr>
        </p:nvSpPr>
        <p:spPr>
          <a:xfrm>
            <a:off x="401186" y="4019179"/>
            <a:ext cx="8574685" cy="460772"/>
          </a:xfrm>
        </p:spPr>
        <p:txBody>
          <a:bodyPr vert="horz" lIns="68541" tIns="34271" rIns="68541" bIns="34271" rtlCol="0">
            <a:noAutofit/>
          </a:bodyPr>
          <a:lstStyle>
            <a:lvl1pPr marL="0" indent="0">
              <a:buNone/>
              <a:defRPr lang="en-US" sz="1800" kern="1200" dirty="0" smtClean="0">
                <a:solidFill>
                  <a:schemeClr val="bg1"/>
                </a:solidFill>
                <a:latin typeface="+mj-lt"/>
                <a:ea typeface="+mn-ea"/>
                <a:cs typeface="+mn-cs"/>
              </a:defRPr>
            </a:lvl1pPr>
          </a:lstStyle>
          <a:p>
            <a:pPr marL="0" lvl="0" indent="0" algn="l" defTabSz="685435" rtl="0" eaLnBrk="1" latinLnBrk="0" hangingPunct="1">
              <a:lnSpc>
                <a:spcPct val="95000"/>
              </a:lnSpc>
              <a:spcBef>
                <a:spcPts val="108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23"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Tree>
    <p:extLst>
      <p:ext uri="{BB962C8B-B14F-4D97-AF65-F5344CB8AC3E}">
        <p14:creationId xmlns:p14="http://schemas.microsoft.com/office/powerpoint/2010/main" val="106822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3" name="Rectangle 22"/>
          <p:cNvSpPr/>
          <p:nvPr userDrawn="1"/>
        </p:nvSpPr>
        <p:spPr>
          <a:xfrm>
            <a:off x="1891875" y="3595766"/>
            <a:ext cx="5347552" cy="747279"/>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6" name="Picture Placeholder 25"/>
          <p:cNvSpPr>
            <a:spLocks noGrp="1"/>
          </p:cNvSpPr>
          <p:nvPr>
            <p:ph type="pic" sz="quarter" idx="10" hasCustomPrompt="1"/>
          </p:nvPr>
        </p:nvSpPr>
        <p:spPr>
          <a:xfrm>
            <a:off x="1900238" y="596646"/>
            <a:ext cx="5329238" cy="3003804"/>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8"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9"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10"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Tree>
    <p:extLst>
      <p:ext uri="{BB962C8B-B14F-4D97-AF65-F5344CB8AC3E}">
        <p14:creationId xmlns:p14="http://schemas.microsoft.com/office/powerpoint/2010/main" val="3194879088"/>
      </p:ext>
    </p:extLst>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6" name="Picture Placeholder 25"/>
          <p:cNvSpPr>
            <a:spLocks noGrp="1"/>
          </p:cNvSpPr>
          <p:nvPr>
            <p:ph type="pic" sz="quarter" idx="10" hasCustomPrompt="1"/>
          </p:nvPr>
        </p:nvSpPr>
        <p:spPr>
          <a:xfrm>
            <a:off x="338329"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2571750"/>
            <a:ext cx="7009298" cy="1066446"/>
          </a:xfrm>
        </p:spPr>
        <p:txBody>
          <a:bodyPr anchor="t">
            <a:noAutofit/>
          </a:bodyPr>
          <a:lstStyle>
            <a:lvl1pPr marL="0" marR="0" indent="0" algn="l" defTabSz="685435" rtl="0" eaLnBrk="1" fontAlgn="auto" latinLnBrk="0" hangingPunct="1">
              <a:lnSpc>
                <a:spcPct val="80000"/>
              </a:lnSpc>
              <a:spcBef>
                <a:spcPct val="0"/>
              </a:spcBef>
              <a:spcAft>
                <a:spcPts val="0"/>
              </a:spcAft>
              <a:buClrTx/>
              <a:buSzTx/>
              <a:buFontTx/>
              <a:buNone/>
              <a:tabLst/>
              <a:defRPr sz="4100">
                <a:solidFill>
                  <a:schemeClr val="bg1"/>
                </a:solidFill>
                <a:latin typeface="+mj-lt"/>
              </a:defRPr>
            </a:lvl1pPr>
          </a:lstStyle>
          <a:p>
            <a:r>
              <a:rPr lang="en-US" dirty="0" smtClean="0"/>
              <a:t>Large photo </a:t>
            </a:r>
            <a:br>
              <a:rPr lang="en-US" dirty="0" smtClean="0"/>
            </a:br>
            <a:r>
              <a:rPr lang="en-US" dirty="0" smtClean="0"/>
              <a:t>caption here.</a:t>
            </a:r>
          </a:p>
        </p:txBody>
      </p:sp>
      <p:sp>
        <p:nvSpPr>
          <p:cNvPr id="6"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7"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8"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10"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Tree>
    <p:extLst>
      <p:ext uri="{BB962C8B-B14F-4D97-AF65-F5344CB8AC3E}">
        <p14:creationId xmlns:p14="http://schemas.microsoft.com/office/powerpoint/2010/main" val="182457787"/>
      </p:ext>
    </p:extLst>
  </p:cSld>
  <p:clrMapOvr>
    <a:masterClrMapping/>
  </p:clrMapOvr>
  <p:transition>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6" name="Picture Placeholder 25"/>
          <p:cNvSpPr>
            <a:spLocks noGrp="1"/>
          </p:cNvSpPr>
          <p:nvPr>
            <p:ph type="pic" sz="quarter" idx="10" hasCustomPrompt="1"/>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546734"/>
            <a:ext cx="4349918" cy="813985"/>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6"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7"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8"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10"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Tree>
    <p:extLst>
      <p:ext uri="{BB962C8B-B14F-4D97-AF65-F5344CB8AC3E}">
        <p14:creationId xmlns:p14="http://schemas.microsoft.com/office/powerpoint/2010/main" val="857672214"/>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49" name="Picture Placeholder 25"/>
          <p:cNvSpPr>
            <a:spLocks noGrp="1"/>
          </p:cNvSpPr>
          <p:nvPr>
            <p:ph type="pic" sz="quarter" idx="11" hasCustomPrompt="1"/>
          </p:nvPr>
        </p:nvSpPr>
        <p:spPr>
          <a:xfrm>
            <a:off x="3669006" y="233363"/>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26" name="Picture Placeholder 25"/>
          <p:cNvSpPr>
            <a:spLocks noGrp="1"/>
          </p:cNvSpPr>
          <p:nvPr>
            <p:ph type="pic" sz="quarter" idx="10" hasCustomPrompt="1"/>
          </p:nvPr>
        </p:nvSpPr>
        <p:spPr>
          <a:xfrm>
            <a:off x="320839" y="233363"/>
            <a:ext cx="330200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51" name="Picture Placeholder 25"/>
          <p:cNvSpPr>
            <a:spLocks noGrp="1"/>
          </p:cNvSpPr>
          <p:nvPr>
            <p:ph type="pic" sz="quarter" idx="12" hasCustomPrompt="1"/>
          </p:nvPr>
        </p:nvSpPr>
        <p:spPr>
          <a:xfrm>
            <a:off x="6979833" y="233363"/>
            <a:ext cx="1838730"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80" y="2271729"/>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53" name="Picture Placeholder 25"/>
          <p:cNvSpPr>
            <a:spLocks noGrp="1"/>
          </p:cNvSpPr>
          <p:nvPr>
            <p:ph type="pic" sz="quarter" idx="13" hasCustomPrompt="1"/>
          </p:nvPr>
        </p:nvSpPr>
        <p:spPr>
          <a:xfrm>
            <a:off x="320824" y="2271729"/>
            <a:ext cx="2537420"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2271729"/>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55" name="Picture Placeholder 25"/>
          <p:cNvSpPr>
            <a:spLocks noGrp="1"/>
          </p:cNvSpPr>
          <p:nvPr>
            <p:ph type="pic" sz="quarter" idx="14" hasCustomPrompt="1"/>
          </p:nvPr>
        </p:nvSpPr>
        <p:spPr>
          <a:xfrm>
            <a:off x="2908334" y="2271729"/>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262754"/>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57" name="Picture Placeholder 25"/>
          <p:cNvSpPr>
            <a:spLocks noGrp="1"/>
          </p:cNvSpPr>
          <p:nvPr>
            <p:ph type="pic" sz="quarter" idx="15" hasCustomPrompt="1"/>
          </p:nvPr>
        </p:nvSpPr>
        <p:spPr>
          <a:xfrm>
            <a:off x="6979833" y="1257301"/>
            <a:ext cx="1838730"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59" name="Picture Placeholder 25"/>
          <p:cNvSpPr>
            <a:spLocks noGrp="1"/>
          </p:cNvSpPr>
          <p:nvPr>
            <p:ph type="pic" sz="quarter" idx="16" hasCustomPrompt="1"/>
          </p:nvPr>
        </p:nvSpPr>
        <p:spPr>
          <a:xfrm>
            <a:off x="6979833" y="3887223"/>
            <a:ext cx="1838730"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18"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20"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21"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Tree>
    <p:extLst>
      <p:ext uri="{BB962C8B-B14F-4D97-AF65-F5344CB8AC3E}">
        <p14:creationId xmlns:p14="http://schemas.microsoft.com/office/powerpoint/2010/main" val="3416231253"/>
      </p:ext>
    </p:extLst>
  </p:cSld>
  <p:clrMapOvr>
    <a:masterClrMapping/>
  </p:clrMapOvr>
  <p:transition>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233182"/>
            <a:ext cx="8476488" cy="455654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a:solidFill>
                <a:srgbClr val="FFFFFF"/>
              </a:solidFill>
            </a:endParaRPr>
          </a:p>
        </p:txBody>
      </p:sp>
      <p:sp>
        <p:nvSpPr>
          <p:cNvPr id="5" name="Picture Placeholder 4"/>
          <p:cNvSpPr>
            <a:spLocks noGrp="1"/>
          </p:cNvSpPr>
          <p:nvPr>
            <p:ph type="pic" sz="quarter" idx="10" hasCustomPrompt="1"/>
          </p:nvPr>
        </p:nvSpPr>
        <p:spPr>
          <a:xfrm>
            <a:off x="333392" y="233178"/>
            <a:ext cx="8474869" cy="4540639"/>
          </a:xfrm>
          <a:ln>
            <a:solidFill>
              <a:schemeClr val="bg2"/>
            </a:solidFill>
          </a:ln>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pic>
        <p:nvPicPr>
          <p:cNvPr id="9" name="Picture 8"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0"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
        <p:nvSpPr>
          <p:cNvPr id="13"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Tree>
    <p:extLst>
      <p:ext uri="{BB962C8B-B14F-4D97-AF65-F5344CB8AC3E}">
        <p14:creationId xmlns:p14="http://schemas.microsoft.com/office/powerpoint/2010/main" val="198644651"/>
      </p:ext>
    </p:extLst>
  </p:cSld>
  <p:clrMapOvr>
    <a:masterClrMapping/>
  </p:clrMapOvr>
  <p:transition>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 y="0"/>
            <a:ext cx="9144001" cy="51435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3639906912"/>
      </p:ext>
    </p:extLst>
  </p:cSld>
  <p:clrMapOvr>
    <a:masterClrMapping/>
  </p:clrMapOvr>
  <p:transition>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pic>
        <p:nvPicPr>
          <p:cNvPr id="55" name="Picture 54" descr="texture.png"/>
          <p:cNvPicPr>
            <a:picLocks noChangeAspect="1"/>
          </p:cNvPicPr>
          <p:nvPr userDrawn="1"/>
        </p:nvPicPr>
        <p:blipFill>
          <a:blip r:embed="rId3" cstate="print"/>
          <a:stretch>
            <a:fillRect/>
          </a:stretch>
        </p:blipFill>
        <p:spPr>
          <a:xfrm>
            <a:off x="-12700" y="1344"/>
            <a:ext cx="9156700" cy="5142161"/>
          </a:xfrm>
          <a:prstGeom prst="rect">
            <a:avLst/>
          </a:prstGeom>
        </p:spPr>
      </p:pic>
      <p:sp>
        <p:nvSpPr>
          <p:cNvPr id="21" name="Media Placeholder 20"/>
          <p:cNvSpPr>
            <a:spLocks noGrp="1"/>
          </p:cNvSpPr>
          <p:nvPr>
            <p:ph type="media" sz="quarter" idx="10" hasCustomPrompt="1"/>
          </p:nvPr>
        </p:nvSpPr>
        <p:spPr>
          <a:xfrm>
            <a:off x="4391620" y="584002"/>
            <a:ext cx="4424562"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68541" tIns="34271" rIns="68541" bIns="34271" rtlCol="0" anchor="ctr">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341800" y="4572002"/>
            <a:ext cx="631526" cy="335757"/>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35" eaLnBrk="0" fontAlgn="base" hangingPunct="0">
                <a:lnSpc>
                  <a:spcPct val="90000"/>
                </a:lnSpc>
                <a:spcBef>
                  <a:spcPct val="0"/>
                </a:spcBef>
                <a:spcAft>
                  <a:spcPct val="0"/>
                </a:spcAft>
                <a:defRPr/>
              </a:pPr>
              <a:endParaRPr lang="en-US" smtClean="0">
                <a:solidFill>
                  <a:srgbClr val="FFFFFF"/>
                </a:solidFill>
              </a:endParaRPr>
            </a:p>
          </p:txBody>
        </p:sp>
      </p:grpSp>
    </p:spTree>
    <p:extLst>
      <p:ext uri="{BB962C8B-B14F-4D97-AF65-F5344CB8AC3E}">
        <p14:creationId xmlns:p14="http://schemas.microsoft.com/office/powerpoint/2010/main" val="2204255912"/>
      </p:ext>
    </p:extLst>
  </p:cSld>
  <p:clrMapOvr>
    <a:masterClrMapping/>
  </p:clrMapOvr>
  <p:transition>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4"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53" tIns="30776" rIns="61553" bIns="30776" anchor="b">
            <a:spAutoFit/>
          </a:bodyPr>
          <a:lstStyle/>
          <a:p>
            <a:pPr algn="r" defTabSz="610464"/>
            <a:r>
              <a:rPr lang="en-US" sz="500" dirty="0">
                <a:solidFill>
                  <a:srgbClr val="FFFFFF"/>
                </a:solidFill>
              </a:rPr>
              <a:t>Cisco Confidential</a:t>
            </a:r>
          </a:p>
        </p:txBody>
      </p:sp>
      <p:sp>
        <p:nvSpPr>
          <p:cNvPr id="5"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FFFFFF"/>
                </a:solidFill>
              </a:rPr>
              <a:t>© 2012 Cisco and/or its affiliates. All rights reserved.</a:t>
            </a:r>
            <a:endParaRPr lang="en-US" sz="500" dirty="0">
              <a:solidFill>
                <a:srgbClr val="FFFFFF"/>
              </a:solidFill>
            </a:endParaRPr>
          </a:p>
        </p:txBody>
      </p:sp>
      <p:sp>
        <p:nvSpPr>
          <p:cNvPr id="6"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FFFFFF"/>
                </a:solidFill>
              </a:rPr>
              <a:pPr algn="r" defTabSz="610464"/>
              <a:t>‹#›</a:t>
            </a:fld>
            <a:endParaRPr lang="en-US" sz="500" dirty="0">
              <a:solidFill>
                <a:srgbClr val="FFFFFF"/>
              </a:solidFill>
            </a:endParaRPr>
          </a:p>
        </p:txBody>
      </p:sp>
    </p:spTree>
    <p:extLst>
      <p:ext uri="{BB962C8B-B14F-4D97-AF65-F5344CB8AC3E}">
        <p14:creationId xmlns:p14="http://schemas.microsoft.com/office/powerpoint/2010/main" val="3034661973"/>
      </p:ext>
    </p:extLst>
  </p:cSld>
  <p:clrMapOvr>
    <a:masterClrMapping/>
  </p:clrMapOvr>
  <p:transition>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4" name="Rectangle 33"/>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41" tIns="34271" rIns="68541" bIns="34271"/>
          <a:lstStyle/>
          <a:p>
            <a:pPr defTabSz="685435"/>
            <a:endParaRPr lang="en-US" sz="1400">
              <a:solidFill>
                <a:srgbClr val="0096D6"/>
              </a:solidFill>
            </a:endParaRPr>
          </a:p>
        </p:txBody>
      </p:sp>
      <p:sp>
        <p:nvSpPr>
          <p:cNvPr id="35" name="Freeform 34"/>
          <p:cNvSpPr>
            <a:spLocks/>
          </p:cNvSpPr>
          <p:nvPr userDrawn="1"/>
        </p:nvSpPr>
        <p:spPr bwMode="black">
          <a:xfrm>
            <a:off x="4595655"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6" name="Freeform 35"/>
          <p:cNvSpPr>
            <a:spLocks/>
          </p:cNvSpPr>
          <p:nvPr userDrawn="1"/>
        </p:nvSpPr>
        <p:spPr bwMode="black">
          <a:xfrm>
            <a:off x="4284392"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7" name="Freeform 36"/>
          <p:cNvSpPr>
            <a:spLocks noEditPoints="1"/>
          </p:cNvSpPr>
          <p:nvPr userDrawn="1"/>
        </p:nvSpPr>
        <p:spPr bwMode="black">
          <a:xfrm>
            <a:off x="4718192"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8" name="Freeform 37"/>
          <p:cNvSpPr>
            <a:spLocks/>
          </p:cNvSpPr>
          <p:nvPr userDrawn="1"/>
        </p:nvSpPr>
        <p:spPr bwMode="black">
          <a:xfrm>
            <a:off x="4485755"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9" name="Freeform 38"/>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0" name="Freeform 39"/>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1" name="Freeform 40"/>
          <p:cNvSpPr>
            <a:spLocks/>
          </p:cNvSpPr>
          <p:nvPr userDrawn="1"/>
        </p:nvSpPr>
        <p:spPr bwMode="black">
          <a:xfrm>
            <a:off x="4385239" y="4144282"/>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2" name="Freeform 41"/>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3" name="Freeform 42"/>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4" name="Freeform 43"/>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5" name="Freeform 44"/>
          <p:cNvSpPr>
            <a:spLocks/>
          </p:cNvSpPr>
          <p:nvPr userDrawn="1"/>
        </p:nvSpPr>
        <p:spPr bwMode="black">
          <a:xfrm>
            <a:off x="4711686" y="4144282"/>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6" name="Freeform 45"/>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7" name="Freeform 46"/>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Tree>
    <p:extLst>
      <p:ext uri="{BB962C8B-B14F-4D97-AF65-F5344CB8AC3E}">
        <p14:creationId xmlns:p14="http://schemas.microsoft.com/office/powerpoint/2010/main" val="3677429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00"/>
                                        <p:tgtEl>
                                          <p:spTgt spid="4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00"/>
                                        <p:tgtEl>
                                          <p:spTgt spid="4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00"/>
                                        <p:tgtEl>
                                          <p:spTgt spid="4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700"/>
                                        <p:tgtEl>
                                          <p:spTgt spid="46"/>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3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3"/>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5"/>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4"/>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6"/>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700"/>
                                        <p:tgtEl>
                                          <p:spTgt spid="3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34" name="TextBox 33"/>
          <p:cNvSpPr txBox="1"/>
          <p:nvPr userDrawn="1"/>
        </p:nvSpPr>
        <p:spPr>
          <a:xfrm>
            <a:off x="644707" y="2295367"/>
            <a:ext cx="1850989" cy="484748"/>
          </a:xfrm>
          <a:prstGeom prst="rect">
            <a:avLst/>
          </a:prstGeom>
          <a:noFill/>
        </p:spPr>
        <p:txBody>
          <a:bodyPr wrap="none" lIns="68541" tIns="34271" rIns="68541" bIns="34271" rtlCol="0">
            <a:spAutoFit/>
          </a:bodyPr>
          <a:lstStyle/>
          <a:p>
            <a:pPr defTabSz="685435"/>
            <a:r>
              <a:rPr lang="en-US" sz="2700" dirty="0" smtClean="0">
                <a:solidFill>
                  <a:srgbClr val="FFFFFF"/>
                </a:solidFill>
              </a:rPr>
              <a:t>Thank you.</a:t>
            </a:r>
            <a:endParaRPr lang="en-US" sz="2700" dirty="0">
              <a:solidFill>
                <a:srgbClr val="FFFFFF"/>
              </a:solidFill>
            </a:endParaRPr>
          </a:p>
        </p:txBody>
      </p:sp>
      <p:sp>
        <p:nvSpPr>
          <p:cNvPr id="20" name="Rectangle 19"/>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41" tIns="34271" rIns="68541" bIns="34271"/>
          <a:lstStyle/>
          <a:p>
            <a:pPr defTabSz="685435"/>
            <a:endParaRPr lang="en-US" sz="1400">
              <a:solidFill>
                <a:srgbClr val="0096D6"/>
              </a:solidFill>
            </a:endParaRPr>
          </a:p>
        </p:txBody>
      </p:sp>
      <p:sp>
        <p:nvSpPr>
          <p:cNvPr id="21" name="Freeform 20"/>
          <p:cNvSpPr>
            <a:spLocks/>
          </p:cNvSpPr>
          <p:nvPr userDrawn="1"/>
        </p:nvSpPr>
        <p:spPr bwMode="black">
          <a:xfrm>
            <a:off x="6818325"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2" name="Freeform 21"/>
          <p:cNvSpPr>
            <a:spLocks/>
          </p:cNvSpPr>
          <p:nvPr userDrawn="1"/>
        </p:nvSpPr>
        <p:spPr bwMode="black">
          <a:xfrm>
            <a:off x="5942464"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3" name="Freeform 22"/>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4" name="Freeform 23"/>
          <p:cNvSpPr>
            <a:spLocks/>
          </p:cNvSpPr>
          <p:nvPr userDrawn="1"/>
        </p:nvSpPr>
        <p:spPr bwMode="black">
          <a:xfrm>
            <a:off x="6509076"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5" name="Freeform 24"/>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6" name="Freeform 25"/>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7" name="Freeform 26"/>
          <p:cNvSpPr>
            <a:spLocks/>
          </p:cNvSpPr>
          <p:nvPr userDrawn="1"/>
        </p:nvSpPr>
        <p:spPr bwMode="black">
          <a:xfrm>
            <a:off x="6226265" y="2040633"/>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8" name="Freeform 27"/>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29" name="Freeform 28"/>
          <p:cNvSpPr>
            <a:spLocks/>
          </p:cNvSpPr>
          <p:nvPr userDrawn="1"/>
        </p:nvSpPr>
        <p:spPr bwMode="black">
          <a:xfrm>
            <a:off x="6683013" y="2311847"/>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0" name="Freeform 29"/>
          <p:cNvSpPr>
            <a:spLocks/>
          </p:cNvSpPr>
          <p:nvPr userDrawn="1"/>
        </p:nvSpPr>
        <p:spPr bwMode="black">
          <a:xfrm>
            <a:off x="6913948"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1" name="Freeform 30"/>
          <p:cNvSpPr>
            <a:spLocks/>
          </p:cNvSpPr>
          <p:nvPr userDrawn="1"/>
        </p:nvSpPr>
        <p:spPr bwMode="black">
          <a:xfrm>
            <a:off x="7144867" y="2040633"/>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2" name="Freeform 31"/>
          <p:cNvSpPr>
            <a:spLocks/>
          </p:cNvSpPr>
          <p:nvPr userDrawn="1"/>
        </p:nvSpPr>
        <p:spPr bwMode="black">
          <a:xfrm>
            <a:off x="7371714"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3" name="Freeform 32"/>
          <p:cNvSpPr>
            <a:spLocks/>
          </p:cNvSpPr>
          <p:nvPr userDrawn="1"/>
        </p:nvSpPr>
        <p:spPr bwMode="black">
          <a:xfrm>
            <a:off x="7602633" y="2311847"/>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Tree>
    <p:extLst>
      <p:ext uri="{BB962C8B-B14F-4D97-AF65-F5344CB8AC3E}">
        <p14:creationId xmlns:p14="http://schemas.microsoft.com/office/powerpoint/2010/main" val="2373272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5143500"/>
          </a:xfrm>
          <a:prstGeom prst="rect">
            <a:avLst/>
          </a:prstGeom>
        </p:spPr>
      </p:pic>
      <p:sp>
        <p:nvSpPr>
          <p:cNvPr id="36" name="Rectangle 35"/>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41" tIns="34271" rIns="68541" bIns="34271"/>
          <a:lstStyle/>
          <a:p>
            <a:pPr defTabSz="685435"/>
            <a:endParaRPr lang="en-US" sz="1400">
              <a:solidFill>
                <a:srgbClr val="0096D6"/>
              </a:solidFill>
            </a:endParaRPr>
          </a:p>
        </p:txBody>
      </p:sp>
      <p:sp>
        <p:nvSpPr>
          <p:cNvPr id="37" name="Freeform 36"/>
          <p:cNvSpPr>
            <a:spLocks/>
          </p:cNvSpPr>
          <p:nvPr userDrawn="1"/>
        </p:nvSpPr>
        <p:spPr bwMode="black">
          <a:xfrm>
            <a:off x="4595655"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8" name="Freeform 37"/>
          <p:cNvSpPr>
            <a:spLocks/>
          </p:cNvSpPr>
          <p:nvPr userDrawn="1"/>
        </p:nvSpPr>
        <p:spPr bwMode="black">
          <a:xfrm>
            <a:off x="4284392"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9" name="Freeform 38"/>
          <p:cNvSpPr>
            <a:spLocks noEditPoints="1"/>
          </p:cNvSpPr>
          <p:nvPr userDrawn="1"/>
        </p:nvSpPr>
        <p:spPr bwMode="black">
          <a:xfrm>
            <a:off x="4718192"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0" name="Freeform 39"/>
          <p:cNvSpPr>
            <a:spLocks/>
          </p:cNvSpPr>
          <p:nvPr userDrawn="1"/>
        </p:nvSpPr>
        <p:spPr bwMode="black">
          <a:xfrm>
            <a:off x="4485755"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1" name="Freeform 40"/>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2" name="Freeform 41"/>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3" name="Freeform 42"/>
          <p:cNvSpPr>
            <a:spLocks/>
          </p:cNvSpPr>
          <p:nvPr userDrawn="1"/>
        </p:nvSpPr>
        <p:spPr bwMode="black">
          <a:xfrm>
            <a:off x="4385239" y="4144282"/>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4" name="Freeform 43"/>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5" name="Freeform 44"/>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6" name="Freeform 45"/>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7" name="Freeform 46"/>
          <p:cNvSpPr>
            <a:spLocks/>
          </p:cNvSpPr>
          <p:nvPr userDrawn="1"/>
        </p:nvSpPr>
        <p:spPr bwMode="black">
          <a:xfrm>
            <a:off x="4711686" y="4144282"/>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8" name="Freeform 47"/>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9" name="Freeform 48"/>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Tree>
    <p:extLst>
      <p:ext uri="{BB962C8B-B14F-4D97-AF65-F5344CB8AC3E}">
        <p14:creationId xmlns:p14="http://schemas.microsoft.com/office/powerpoint/2010/main" val="38200957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00"/>
                                        <p:tgtEl>
                                          <p:spTgt spid="41"/>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700"/>
                                        <p:tgtEl>
                                          <p:spTgt spid="4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00"/>
                                        <p:tgtEl>
                                          <p:spTgt spid="4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700"/>
                                        <p:tgtEl>
                                          <p:spTgt spid="4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700"/>
                                        <p:tgtEl>
                                          <p:spTgt spid="44"/>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700"/>
                                        <p:tgtEl>
                                          <p:spTgt spid="4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00"/>
                                        <p:tgtEl>
                                          <p:spTgt spid="48"/>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41"/>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3"/>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5"/>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7"/>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9"/>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2"/>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4"/>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6"/>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8"/>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700"/>
                                        <p:tgtEl>
                                          <p:spTgt spid="38"/>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00"/>
                                        <p:tgtEl>
                                          <p:spTgt spid="3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700"/>
                                        <p:tgtEl>
                                          <p:spTgt spid="4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00"/>
                                        <p:tgtEl>
                                          <p:spTgt spid="37"/>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5143500"/>
          </a:xfrm>
          <a:prstGeom prst="rect">
            <a:avLst/>
          </a:prstGeom>
        </p:spPr>
      </p:pic>
      <p:sp>
        <p:nvSpPr>
          <p:cNvPr id="34" name="TextBox 33"/>
          <p:cNvSpPr txBox="1"/>
          <p:nvPr userDrawn="1"/>
        </p:nvSpPr>
        <p:spPr>
          <a:xfrm>
            <a:off x="644707" y="2295367"/>
            <a:ext cx="1850989" cy="484748"/>
          </a:xfrm>
          <a:prstGeom prst="rect">
            <a:avLst/>
          </a:prstGeom>
          <a:noFill/>
        </p:spPr>
        <p:txBody>
          <a:bodyPr wrap="none" lIns="68541" tIns="34271" rIns="68541" bIns="34271" rtlCol="0">
            <a:spAutoFit/>
          </a:bodyPr>
          <a:lstStyle/>
          <a:p>
            <a:pPr defTabSz="685435"/>
            <a:r>
              <a:rPr lang="en-US" sz="2700" dirty="0" smtClean="0">
                <a:solidFill>
                  <a:srgbClr val="FFFFFF"/>
                </a:solidFill>
              </a:rPr>
              <a:t>Thank you.</a:t>
            </a:r>
            <a:endParaRPr lang="en-US" sz="2700" dirty="0">
              <a:solidFill>
                <a:srgbClr val="FFFFFF"/>
              </a:solidFill>
            </a:endParaRPr>
          </a:p>
        </p:txBody>
      </p:sp>
      <p:sp>
        <p:nvSpPr>
          <p:cNvPr id="35" name="Rectangle 34"/>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41" tIns="34271" rIns="68541" bIns="34271"/>
          <a:lstStyle/>
          <a:p>
            <a:pPr defTabSz="685435"/>
            <a:endParaRPr lang="en-US" sz="1400">
              <a:solidFill>
                <a:srgbClr val="0096D6"/>
              </a:solidFill>
            </a:endParaRPr>
          </a:p>
        </p:txBody>
      </p:sp>
      <p:sp>
        <p:nvSpPr>
          <p:cNvPr id="36" name="Freeform 35"/>
          <p:cNvSpPr>
            <a:spLocks/>
          </p:cNvSpPr>
          <p:nvPr userDrawn="1"/>
        </p:nvSpPr>
        <p:spPr bwMode="black">
          <a:xfrm>
            <a:off x="6818325"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7" name="Freeform 36"/>
          <p:cNvSpPr>
            <a:spLocks/>
          </p:cNvSpPr>
          <p:nvPr userDrawn="1"/>
        </p:nvSpPr>
        <p:spPr bwMode="black">
          <a:xfrm>
            <a:off x="5942464"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8" name="Freeform 37"/>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39" name="Freeform 38"/>
          <p:cNvSpPr>
            <a:spLocks/>
          </p:cNvSpPr>
          <p:nvPr userDrawn="1"/>
        </p:nvSpPr>
        <p:spPr bwMode="black">
          <a:xfrm>
            <a:off x="6509076"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0" name="Freeform 39"/>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1" name="Freeform 40"/>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2" name="Freeform 41"/>
          <p:cNvSpPr>
            <a:spLocks/>
          </p:cNvSpPr>
          <p:nvPr userDrawn="1"/>
        </p:nvSpPr>
        <p:spPr bwMode="black">
          <a:xfrm>
            <a:off x="6226265" y="2040633"/>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3" name="Freeform 42"/>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4" name="Freeform 43"/>
          <p:cNvSpPr>
            <a:spLocks/>
          </p:cNvSpPr>
          <p:nvPr userDrawn="1"/>
        </p:nvSpPr>
        <p:spPr bwMode="black">
          <a:xfrm>
            <a:off x="6683013" y="2311847"/>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5" name="Freeform 44"/>
          <p:cNvSpPr>
            <a:spLocks/>
          </p:cNvSpPr>
          <p:nvPr userDrawn="1"/>
        </p:nvSpPr>
        <p:spPr bwMode="black">
          <a:xfrm>
            <a:off x="6913948"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6" name="Freeform 45"/>
          <p:cNvSpPr>
            <a:spLocks/>
          </p:cNvSpPr>
          <p:nvPr userDrawn="1"/>
        </p:nvSpPr>
        <p:spPr bwMode="black">
          <a:xfrm>
            <a:off x="7144867" y="2040633"/>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47" name="Freeform 46"/>
          <p:cNvSpPr>
            <a:spLocks/>
          </p:cNvSpPr>
          <p:nvPr userDrawn="1"/>
        </p:nvSpPr>
        <p:spPr bwMode="black">
          <a:xfrm>
            <a:off x="7371714"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
        <p:nvSpPr>
          <p:cNvPr id="50" name="Freeform 49"/>
          <p:cNvSpPr>
            <a:spLocks/>
          </p:cNvSpPr>
          <p:nvPr userDrawn="1"/>
        </p:nvSpPr>
        <p:spPr bwMode="black">
          <a:xfrm>
            <a:off x="7602633" y="2311847"/>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41" tIns="34271" rIns="68541" bIns="34271"/>
          <a:lstStyle/>
          <a:p>
            <a:pPr defTabSz="685435"/>
            <a:endParaRPr lang="en-US" sz="1400">
              <a:solidFill>
                <a:srgbClr val="0096D6"/>
              </a:solidFill>
            </a:endParaRPr>
          </a:p>
        </p:txBody>
      </p:sp>
    </p:spTree>
    <p:extLst>
      <p:ext uri="{BB962C8B-B14F-4D97-AF65-F5344CB8AC3E}">
        <p14:creationId xmlns:p14="http://schemas.microsoft.com/office/powerpoint/2010/main" val="3778589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00"/>
                                        <p:tgtEl>
                                          <p:spTgt spid="4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700"/>
                                        <p:tgtEl>
                                          <p:spTgt spid="4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00"/>
                                        <p:tgtEl>
                                          <p:spTgt spid="4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700"/>
                                        <p:tgtEl>
                                          <p:spTgt spid="4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00"/>
                                        <p:tgtEl>
                                          <p:spTgt spid="44"/>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00"/>
                                        <p:tgtEl>
                                          <p:spTgt spid="45"/>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700"/>
                                        <p:tgtEl>
                                          <p:spTgt spid="46"/>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00"/>
                                        <p:tgtEl>
                                          <p:spTgt spid="47"/>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00"/>
                                        <p:tgtEl>
                                          <p:spTgt spid="50"/>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4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4"/>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6"/>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50"/>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3"/>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5"/>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7"/>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700"/>
                                        <p:tgtEl>
                                          <p:spTgt spid="37"/>
                                        </p:tgtEl>
                                      </p:cBhvr>
                                    </p:animEffect>
                                  </p:childTnLst>
                                </p:cTn>
                              </p:par>
                              <p:par>
                                <p:cTn id="62" presetID="10" presetClass="entr" presetSubtype="0" fill="hold"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700"/>
                                        <p:tgtEl>
                                          <p:spTgt spid="35"/>
                                        </p:tgtEl>
                                      </p:cBhvr>
                                    </p:animEffect>
                                  </p:childTnLst>
                                </p:cTn>
                              </p:par>
                              <p:par>
                                <p:cTn id="65" presetID="10" presetClass="entr" presetSubtype="0" fill="hold" nodeType="withEffect">
                                  <p:stCondLst>
                                    <p:cond delay="2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700"/>
                                        <p:tgtEl>
                                          <p:spTgt spid="39"/>
                                        </p:tgtEl>
                                      </p:cBhvr>
                                    </p:animEffect>
                                  </p:childTnLst>
                                </p:cTn>
                              </p:par>
                              <p:par>
                                <p:cTn id="68" presetID="10" presetClass="entr" presetSubtype="0" fill="hold" nodeType="withEffect">
                                  <p:stCondLst>
                                    <p:cond delay="30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700"/>
                                        <p:tgtEl>
                                          <p:spTgt spid="36"/>
                                        </p:tgtEl>
                                      </p:cBhvr>
                                    </p:animEffect>
                                  </p:childTnLst>
                                </p:cTn>
                              </p:par>
                              <p:par>
                                <p:cTn id="71" presetID="10" presetClass="entr" presetSubtype="0" fill="hold" nodeType="withEffect">
                                  <p:stCondLst>
                                    <p:cond delay="4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1_Title Slide-animated bar_static">
    <p:spTree>
      <p:nvGrpSpPr>
        <p:cNvPr id="1" name=""/>
        <p:cNvGrpSpPr/>
        <p:nvPr/>
      </p:nvGrpSpPr>
      <p:grpSpPr>
        <a:xfrm>
          <a:off x="0" y="0"/>
          <a:ext cx="0" cy="0"/>
          <a:chOff x="0" y="0"/>
          <a:chExt cx="0" cy="0"/>
        </a:xfrm>
      </p:grpSpPr>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685435"/>
            <a:endParaRPr lang="en-US" sz="1400" dirty="0">
              <a:solidFill>
                <a:srgbClr val="0096D6"/>
              </a:solidFill>
            </a:endParaRPr>
          </a:p>
        </p:txBody>
      </p:sp>
      <p:sp>
        <p:nvSpPr>
          <p:cNvPr id="44" name="Rectangle 43"/>
          <p:cNvSpPr/>
          <p:nvPr/>
        </p:nvSpPr>
        <p:spPr>
          <a:xfrm>
            <a:off x="1" y="4903470"/>
            <a:ext cx="9129008"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dirty="0">
              <a:solidFill>
                <a:srgbClr val="FFFFFF"/>
              </a:solidFill>
            </a:endParaRPr>
          </a:p>
        </p:txBody>
      </p:sp>
      <p:sp>
        <p:nvSpPr>
          <p:cNvPr id="54"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55" name="Rectangle 7"/>
          <p:cNvSpPr>
            <a:spLocks noChangeArrowheads="1"/>
          </p:cNvSpPr>
          <p:nvPr/>
        </p:nvSpPr>
        <p:spPr bwMode="ltGray">
          <a:xfrm>
            <a:off x="8702563"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101" name="Rectangle 100"/>
          <p:cNvSpPr/>
          <p:nvPr/>
        </p:nvSpPr>
        <p:spPr>
          <a:xfrm>
            <a:off x="1" y="4903470"/>
            <a:ext cx="9129008"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dirty="0">
              <a:solidFill>
                <a:srgbClr val="FFFFFF"/>
              </a:solidFill>
            </a:endParaRPr>
          </a:p>
        </p:txBody>
      </p:sp>
      <p:sp>
        <p:nvSpPr>
          <p:cNvPr id="103"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104" name="Rectangle 7"/>
          <p:cNvSpPr>
            <a:spLocks noChangeArrowheads="1"/>
          </p:cNvSpPr>
          <p:nvPr/>
        </p:nvSpPr>
        <p:spPr bwMode="ltGray">
          <a:xfrm>
            <a:off x="8702563"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48" name="Subtitle 2"/>
          <p:cNvSpPr>
            <a:spLocks noGrp="1"/>
          </p:cNvSpPr>
          <p:nvPr>
            <p:ph type="subTitle" idx="1" hasCustomPrompt="1"/>
          </p:nvPr>
        </p:nvSpPr>
        <p:spPr>
          <a:xfrm>
            <a:off x="236383" y="3348067"/>
            <a:ext cx="8112126" cy="288131"/>
          </a:xfrm>
        </p:spPr>
        <p:txBody>
          <a:bodyPr>
            <a:normAutofit/>
          </a:bodyPr>
          <a:lstStyle>
            <a:lvl1pPr marL="0" indent="0" algn="l">
              <a:buNone/>
              <a:defRPr lang="en-US" sz="1500" kern="1200" dirty="0">
                <a:solidFill>
                  <a:srgbClr val="6DB344"/>
                </a:solidFill>
                <a:latin typeface="+mj-lt"/>
                <a:ea typeface="+mn-ea"/>
                <a:cs typeface="+mn-cs"/>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pPr marL="0" lvl="0" indent="0" algn="l" defTabSz="685435"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936183"/>
            <a:ext cx="8112125" cy="2180429"/>
          </a:xfrm>
        </p:spPr>
        <p:txBody>
          <a:bodyPr/>
          <a:lstStyle>
            <a:lvl1pPr algn="l" defTabSz="685435" rtl="0" eaLnBrk="1" latinLnBrk="0" hangingPunct="1">
              <a:lnSpc>
                <a:spcPct val="90000"/>
              </a:lnSpc>
              <a:spcBef>
                <a:spcPct val="0"/>
              </a:spcBef>
              <a:buNone/>
              <a:defRPr lang="en-US" sz="45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4903470"/>
            <a:ext cx="9129008"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dirty="0">
              <a:solidFill>
                <a:srgbClr val="FFFFFF"/>
              </a:solidFill>
            </a:endParaRPr>
          </a:p>
        </p:txBody>
      </p:sp>
      <p:sp>
        <p:nvSpPr>
          <p:cNvPr id="111"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112" name="Rectangle 7"/>
          <p:cNvSpPr>
            <a:spLocks noChangeArrowheads="1"/>
          </p:cNvSpPr>
          <p:nvPr/>
        </p:nvSpPr>
        <p:spPr bwMode="ltGray">
          <a:xfrm>
            <a:off x="8702563"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
        <p:nvSpPr>
          <p:cNvPr id="57" name="Rectangle 56"/>
          <p:cNvSpPr/>
          <p:nvPr/>
        </p:nvSpPr>
        <p:spPr>
          <a:xfrm>
            <a:off x="1" y="4903470"/>
            <a:ext cx="9129008"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435"/>
            <a:endParaRPr lang="en-US" sz="1400" dirty="0">
              <a:solidFill>
                <a:srgbClr val="FFFFFF"/>
              </a:solidFill>
            </a:endParaRPr>
          </a:p>
        </p:txBody>
      </p:sp>
      <p:sp>
        <p:nvSpPr>
          <p:cNvPr id="59"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grpSp>
        <p:nvGrpSpPr>
          <p:cNvPr id="91" name="Group 67"/>
          <p:cNvGrpSpPr/>
          <p:nvPr userDrawn="1"/>
        </p:nvGrpSpPr>
        <p:grpSpPr>
          <a:xfrm>
            <a:off x="341815" y="226414"/>
            <a:ext cx="630141" cy="335858"/>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435"/>
              <a:endParaRPr lang="en-US" sz="1400" dirty="0">
                <a:solidFill>
                  <a:srgbClr val="0096D6"/>
                </a:solidFil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435"/>
              <a:endParaRPr lang="en-US" sz="1400" dirty="0">
                <a:solidFill>
                  <a:srgbClr val="0096D6"/>
                </a:solidFil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435"/>
              <a:endParaRPr lang="en-US" sz="1400" dirty="0">
                <a:solidFill>
                  <a:srgbClr val="0096D6"/>
                </a:solidFil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435"/>
              <a:endParaRPr lang="en-US" sz="1400" dirty="0">
                <a:solidFill>
                  <a:srgbClr val="0096D6"/>
                </a:solidFil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435"/>
              <a:endParaRPr lang="en-US" sz="1400" dirty="0">
                <a:solidFill>
                  <a:srgbClr val="0096D6"/>
                </a:solidFil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435"/>
              <a:endParaRPr lang="en-US" sz="1400" dirty="0">
                <a:solidFill>
                  <a:srgbClr val="0096D6"/>
                </a:solidFil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435"/>
              <a:endParaRPr lang="en-US" sz="1400" dirty="0">
                <a:solidFill>
                  <a:srgbClr val="0096D6"/>
                </a:solidFil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435"/>
              <a:endParaRPr lang="en-US" sz="1400" dirty="0">
                <a:solidFill>
                  <a:srgbClr val="0096D6"/>
                </a:solidFil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435"/>
              <a:endParaRPr lang="en-US" sz="1400" dirty="0">
                <a:solidFill>
                  <a:srgbClr val="0096D6"/>
                </a:solidFil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435"/>
              <a:endParaRPr lang="en-US" sz="1400" dirty="0">
                <a:solidFill>
                  <a:srgbClr val="0096D6"/>
                </a:solidFil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dirty="0">
                <a:solidFill>
                  <a:srgbClr val="0096D6"/>
                </a:solidFil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435"/>
              <a:endParaRPr lang="en-US" sz="1400" dirty="0">
                <a:solidFill>
                  <a:srgbClr val="0096D6"/>
                </a:solidFil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435"/>
              <a:endParaRPr lang="en-US" sz="1400" dirty="0">
                <a:solidFill>
                  <a:srgbClr val="0096D6"/>
                </a:solidFil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435"/>
              <a:endParaRPr lang="en-US" sz="1400" dirty="0">
                <a:solidFill>
                  <a:srgbClr val="0096D6"/>
                </a:solidFill>
              </a:endParaRPr>
            </a:p>
          </p:txBody>
        </p:sp>
      </p:grpSp>
      <p:sp>
        <p:nvSpPr>
          <p:cNvPr id="34" name="Rectangle 4"/>
          <p:cNvSpPr>
            <a:spLocks noChangeArrowheads="1"/>
          </p:cNvSpPr>
          <p:nvPr userDrawn="1"/>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2010 Cisco and/or its affiliates. All rights reserved.</a:t>
            </a:r>
            <a:endParaRPr lang="en-US" sz="500" dirty="0">
              <a:solidFill>
                <a:srgbClr val="C0C0C0"/>
              </a:solidFill>
            </a:endParaRPr>
          </a:p>
        </p:txBody>
      </p:sp>
      <p:sp>
        <p:nvSpPr>
          <p:cNvPr id="35"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pic>
        <p:nvPicPr>
          <p:cNvPr id="36" name="Picture 35" descr="segue textur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Tree>
    <p:extLst>
      <p:ext uri="{BB962C8B-B14F-4D97-AF65-F5344CB8AC3E}">
        <p14:creationId xmlns:p14="http://schemas.microsoft.com/office/powerpoint/2010/main" val="3967222826"/>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0"/>
            <a:ext cx="8659976" cy="3394075"/>
          </a:xfrm>
          <a:prstGeom prst="rect">
            <a:avLst/>
          </a:prstGeom>
        </p:spPr>
        <p:txBody>
          <a:bodyPr>
            <a:noAutofit/>
          </a:bodyPr>
          <a:lstStyle>
            <a:lvl1pPr marL="285750" marR="0" indent="-285750" algn="ctr" defTabSz="457200"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377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6765055"/>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nchor="t" anchorCtr="0"/>
          <a:lstStyle>
            <a:lvl1pPr algn="l" defTabSz="685463"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110"/>
              </a:spcBef>
              <a:defRPr sz="170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2"/>
          <p:cNvSpPr/>
          <p:nvPr userDrawn="1"/>
        </p:nvSpPr>
        <p:spPr>
          <a:xfrm>
            <a:off x="0" y="1014413"/>
            <a:ext cx="9144000" cy="3771900"/>
          </a:xfrm>
          <a:prstGeom prst="rect">
            <a:avLst/>
          </a:prstGeom>
          <a:gradFill flip="none" rotWithShape="1">
            <a:gsLst>
              <a:gs pos="100000">
                <a:schemeClr val="accent3">
                  <a:lumMod val="10000"/>
                </a:schemeClr>
              </a:gs>
              <a:gs pos="0">
                <a:schemeClr val="accent3">
                  <a:lumMod val="25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44" tIns="34273" rIns="68544" bIns="34273" rtlCol="0" anchor="ctr"/>
          <a:lstStyle/>
          <a:p>
            <a:pPr algn="ctr" defTabSz="685463" fontAlgn="base">
              <a:spcBef>
                <a:spcPct val="0"/>
              </a:spcBef>
              <a:spcAft>
                <a:spcPct val="0"/>
              </a:spcAft>
            </a:pPr>
            <a:endParaRPr lang="en-US" sz="1400" dirty="0" smtClean="0">
              <a:solidFill>
                <a:srgbClr val="FFFFFF"/>
              </a:solidFill>
            </a:endParaRPr>
          </a:p>
        </p:txBody>
      </p:sp>
    </p:spTree>
    <p:extLst>
      <p:ext uri="{BB962C8B-B14F-4D97-AF65-F5344CB8AC3E}">
        <p14:creationId xmlns:p14="http://schemas.microsoft.com/office/powerpoint/2010/main" val="1955681113"/>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7.xml"/><Relationship Id="rId21" Type="http://schemas.openxmlformats.org/officeDocument/2006/relationships/slideLayout" Target="../slideLayouts/slideLayout78.xml"/><Relationship Id="rId22" Type="http://schemas.openxmlformats.org/officeDocument/2006/relationships/slideLayout" Target="../slideLayouts/slideLayout79.xml"/><Relationship Id="rId23" Type="http://schemas.openxmlformats.org/officeDocument/2006/relationships/slideLayout" Target="../slideLayouts/slideLayout80.xml"/><Relationship Id="rId24" Type="http://schemas.openxmlformats.org/officeDocument/2006/relationships/slideLayout" Target="../slideLayouts/slideLayout81.xml"/><Relationship Id="rId25" Type="http://schemas.openxmlformats.org/officeDocument/2006/relationships/slideLayout" Target="../slideLayouts/slideLayout82.xml"/><Relationship Id="rId26" Type="http://schemas.openxmlformats.org/officeDocument/2006/relationships/slideLayout" Target="../slideLayouts/slideLayout83.xml"/><Relationship Id="rId27" Type="http://schemas.openxmlformats.org/officeDocument/2006/relationships/slideLayout" Target="../slideLayouts/slideLayout84.xml"/><Relationship Id="rId28" Type="http://schemas.openxmlformats.org/officeDocument/2006/relationships/slideLayout" Target="../slideLayouts/slideLayout85.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30" Type="http://schemas.openxmlformats.org/officeDocument/2006/relationships/slideLayout" Target="../slideLayouts/slideLayout87.xml"/><Relationship Id="rId31" Type="http://schemas.openxmlformats.org/officeDocument/2006/relationships/slideLayout" Target="../slideLayouts/slideLayout88.xml"/><Relationship Id="rId32" Type="http://schemas.openxmlformats.org/officeDocument/2006/relationships/slideLayout" Target="../slideLayouts/slideLayout89.xml"/><Relationship Id="rId9" Type="http://schemas.openxmlformats.org/officeDocument/2006/relationships/slideLayout" Target="../slideLayouts/slideLayout66.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33" Type="http://schemas.openxmlformats.org/officeDocument/2006/relationships/slideLayout" Target="../slideLayouts/slideLayout90.xml"/><Relationship Id="rId34" Type="http://schemas.openxmlformats.org/officeDocument/2006/relationships/slideLayout" Target="../slideLayouts/slideLayout91.xml"/><Relationship Id="rId35" Type="http://schemas.openxmlformats.org/officeDocument/2006/relationships/theme" Target="../theme/theme2.xml"/><Relationship Id="rId36" Type="http://schemas.openxmlformats.org/officeDocument/2006/relationships/image" Target="../media/image1.jpeg"/><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Relationship Id="rId16" Type="http://schemas.openxmlformats.org/officeDocument/2006/relationships/slideLayout" Target="../slideLayouts/slideLayout73.xml"/><Relationship Id="rId17" Type="http://schemas.openxmlformats.org/officeDocument/2006/relationships/slideLayout" Target="../slideLayouts/slideLayout74.xml"/><Relationship Id="rId18" Type="http://schemas.openxmlformats.org/officeDocument/2006/relationships/slideLayout" Target="../slideLayouts/slideLayout75.xml"/><Relationship Id="rId1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19" y="341158"/>
            <a:ext cx="8659368" cy="731520"/>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231F20"/>
                </a:solidFill>
                <a:latin typeface="+mn-lt"/>
                <a:cs typeface="CiscoSans Thin"/>
              </a:rPr>
              <a:pPr algn="r" defTabSz="610846">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231F20"/>
                </a:solidFill>
                <a:latin typeface="+mn-lt"/>
                <a:cs typeface="CiscoSans Thin"/>
              </a:rPr>
              <a:t>© 2013-2014  Cisco and/or its affiliates. All rights reserved.</a:t>
            </a:r>
            <a:endParaRPr lang="en-US" sz="600" b="0" i="0" dirty="0">
              <a:solidFill>
                <a:srgbClr val="231F20"/>
              </a:solidFill>
              <a:latin typeface="+mn-lt"/>
              <a:cs typeface="CiscoSans Thin"/>
            </a:endParaRPr>
          </a:p>
        </p:txBody>
      </p:sp>
      <p:cxnSp>
        <p:nvCxnSpPr>
          <p:cNvPr id="8" name="Straight Connector 7"/>
          <p:cNvCxnSpPr/>
          <p:nvPr/>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84999"/>
      </p:ext>
    </p:extLst>
  </p:cSld>
  <p:clrMap bg1="lt1" tx1="dk1" bg2="lt2" tx2="dk2" accent1="accent1" accent2="accent2" accent3="accent3" accent4="accent4" accent5="accent5" accent6="accent6" hlink="hlink" folHlink="folHlink"/>
  <p:sldLayoutIdLst>
    <p:sldLayoutId id="2147483767" r:id="rId1"/>
    <p:sldLayoutId id="2147483662" r:id="rId2"/>
    <p:sldLayoutId id="2147483766" r:id="rId3"/>
    <p:sldLayoutId id="2147483764" r:id="rId4"/>
    <p:sldLayoutId id="2147483754" r:id="rId5"/>
    <p:sldLayoutId id="2147483665" r:id="rId6"/>
    <p:sldLayoutId id="2147483752" r:id="rId7"/>
    <p:sldLayoutId id="2147483768" r:id="rId8"/>
    <p:sldLayoutId id="2147483723" r:id="rId9"/>
    <p:sldLayoutId id="2147483758" r:id="rId10"/>
    <p:sldLayoutId id="2147483667" r:id="rId11"/>
    <p:sldLayoutId id="2147483668" r:id="rId12"/>
    <p:sldLayoutId id="2147483720" r:id="rId13"/>
    <p:sldLayoutId id="2147483669" r:id="rId14"/>
    <p:sldLayoutId id="2147483670" r:id="rId15"/>
    <p:sldLayoutId id="2147483761" r:id="rId16"/>
    <p:sldLayoutId id="2147483671" r:id="rId17"/>
    <p:sldLayoutId id="2147483672" r:id="rId18"/>
    <p:sldLayoutId id="2147483733" r:id="rId19"/>
    <p:sldLayoutId id="2147483734" r:id="rId20"/>
    <p:sldLayoutId id="2147483755" r:id="rId21"/>
    <p:sldLayoutId id="2147483760" r:id="rId22"/>
    <p:sldLayoutId id="2147483726" r:id="rId23"/>
    <p:sldLayoutId id="2147483727" r:id="rId24"/>
    <p:sldLayoutId id="2147483759" r:id="rId25"/>
    <p:sldLayoutId id="2147483731" r:id="rId26"/>
    <p:sldLayoutId id="2147483675" r:id="rId27"/>
    <p:sldLayoutId id="2147483739" r:id="rId28"/>
    <p:sldLayoutId id="2147483742" r:id="rId29"/>
    <p:sldLayoutId id="2147483738" r:id="rId30"/>
    <p:sldLayoutId id="2147483762" r:id="rId31"/>
    <p:sldLayoutId id="2147483673" r:id="rId32"/>
    <p:sldLayoutId id="2147483722" r:id="rId33"/>
    <p:sldLayoutId id="2147483730" r:id="rId34"/>
    <p:sldLayoutId id="2147483736" r:id="rId35"/>
    <p:sldLayoutId id="2147483674" r:id="rId36"/>
    <p:sldLayoutId id="2147483724" r:id="rId37"/>
    <p:sldLayoutId id="2147483725" r:id="rId38"/>
    <p:sldLayoutId id="2147483683" r:id="rId39"/>
    <p:sldLayoutId id="2147483743" r:id="rId40"/>
    <p:sldLayoutId id="2147483744" r:id="rId41"/>
    <p:sldLayoutId id="2147483745" r:id="rId42"/>
    <p:sldLayoutId id="2147483728" r:id="rId43"/>
    <p:sldLayoutId id="2147483750" r:id="rId44"/>
    <p:sldLayoutId id="2147483763" r:id="rId45"/>
    <p:sldLayoutId id="2147483686" r:id="rId46"/>
    <p:sldLayoutId id="2147483687" r:id="rId47"/>
    <p:sldLayoutId id="2147483746" r:id="rId48"/>
    <p:sldLayoutId id="2147483751" r:id="rId49"/>
    <p:sldLayoutId id="2147483756" r:id="rId50"/>
    <p:sldLayoutId id="2147483757" r:id="rId51"/>
    <p:sldLayoutId id="2147483741" r:id="rId52"/>
    <p:sldLayoutId id="2147483747" r:id="rId53"/>
    <p:sldLayoutId id="2147483748" r:id="rId54"/>
    <p:sldLayoutId id="2147483688" r:id="rId55"/>
    <p:sldLayoutId id="2147483749" r:id="rId56"/>
    <p:sldLayoutId id="2147483804" r:id="rId57"/>
  </p:sldLayoutIdLst>
  <p:transition spd="slow">
    <p:wipe/>
  </p:transition>
  <p:timing>
    <p:tnLst>
      <p:par>
        <p:cTn id="1" dur="indefinite" restart="never" nodeType="tmRoot"/>
      </p:par>
    </p:tnLst>
  </p:timing>
  <p:txStyles>
    <p:titleStyle>
      <a:lvl1pPr algn="l" defTabSz="6858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6" cstate="print"/>
          <a:srcRect t="95236" r="2996"/>
          <a:stretch>
            <a:fillRect/>
          </a:stretch>
        </p:blipFill>
        <p:spPr>
          <a:xfrm>
            <a:off x="333375" y="4786092"/>
            <a:ext cx="8477250" cy="122856"/>
          </a:xfrm>
          <a:prstGeom prst="rect">
            <a:avLst/>
          </a:prstGeom>
        </p:spPr>
      </p:pic>
      <p:sp>
        <p:nvSpPr>
          <p:cNvPr id="2" name="Title Placeholder 1"/>
          <p:cNvSpPr>
            <a:spLocks noGrp="1"/>
          </p:cNvSpPr>
          <p:nvPr>
            <p:ph type="title"/>
          </p:nvPr>
        </p:nvSpPr>
        <p:spPr>
          <a:xfrm>
            <a:off x="229701" y="324161"/>
            <a:ext cx="8580924" cy="628650"/>
          </a:xfrm>
          <a:prstGeom prst="rect">
            <a:avLst/>
          </a:prstGeom>
        </p:spPr>
        <p:txBody>
          <a:bodyPr vert="horz" lIns="61682" tIns="34271" rIns="61682" bIns="34271"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004812"/>
            <a:ext cx="8580924" cy="3724274"/>
          </a:xfrm>
          <a:prstGeom prst="rect">
            <a:avLst/>
          </a:prstGeom>
        </p:spPr>
        <p:txBody>
          <a:bodyPr vert="horz" lIns="68541" tIns="34271" rIns="68541" bIns="34271"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82" y="4928149"/>
            <a:ext cx="3420515" cy="142982"/>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500" dirty="0" smtClean="0">
                <a:solidFill>
                  <a:srgbClr val="C0C0C0"/>
                </a:solidFill>
              </a:rPr>
              <a:t>© 2012 Cisco and/or its affiliates. All rights reserved.</a:t>
            </a:r>
            <a:endParaRPr lang="en-US" sz="500" dirty="0">
              <a:solidFill>
                <a:srgbClr val="C0C0C0"/>
              </a:solidFill>
            </a:endParaRPr>
          </a:p>
        </p:txBody>
      </p:sp>
      <p:sp>
        <p:nvSpPr>
          <p:cNvPr id="11" name="Rectangle 5"/>
          <p:cNvSpPr>
            <a:spLocks noChangeArrowheads="1"/>
          </p:cNvSpPr>
          <p:nvPr/>
        </p:nvSpPr>
        <p:spPr bwMode="ltGray">
          <a:xfrm>
            <a:off x="7911346" y="4926884"/>
            <a:ext cx="664307" cy="142951"/>
          </a:xfrm>
          <a:prstGeom prst="rect">
            <a:avLst/>
          </a:prstGeom>
          <a:noFill/>
          <a:ln w="9525">
            <a:noFill/>
            <a:miter lim="800000"/>
            <a:headEnd/>
            <a:tailEnd/>
          </a:ln>
          <a:effectLst/>
        </p:spPr>
        <p:txBody>
          <a:bodyPr wrap="none" lIns="61553" tIns="30776" rIns="61553" bIns="30776" anchor="b">
            <a:spAutoFit/>
          </a:bodyPr>
          <a:lstStyle/>
          <a:p>
            <a:pPr algn="r" defTabSz="610464"/>
            <a:r>
              <a:rPr lang="en-US" sz="500" dirty="0">
                <a:solidFill>
                  <a:srgbClr val="C0C0C0"/>
                </a:solidFill>
              </a:rPr>
              <a:t>Cisco Confidential</a:t>
            </a:r>
          </a:p>
        </p:txBody>
      </p:sp>
      <p:sp>
        <p:nvSpPr>
          <p:cNvPr id="9" name="Rectangle 7"/>
          <p:cNvSpPr>
            <a:spLocks noChangeArrowheads="1"/>
          </p:cNvSpPr>
          <p:nvPr/>
        </p:nvSpPr>
        <p:spPr bwMode="ltGray">
          <a:xfrm>
            <a:off x="8673976" y="4923769"/>
            <a:ext cx="207393" cy="142982"/>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500">
                <a:solidFill>
                  <a:srgbClr val="C0C0C0"/>
                </a:solidFill>
              </a:rPr>
              <a:pPr algn="r" defTabSz="610464"/>
              <a:t>‹#›</a:t>
            </a:fld>
            <a:endParaRPr lang="en-US" sz="500" dirty="0">
              <a:solidFill>
                <a:srgbClr val="C0C0C0"/>
              </a:solidFill>
            </a:endParaRPr>
          </a:p>
        </p:txBody>
      </p:sp>
    </p:spTree>
    <p:extLst>
      <p:ext uri="{BB962C8B-B14F-4D97-AF65-F5344CB8AC3E}">
        <p14:creationId xmlns:p14="http://schemas.microsoft.com/office/powerpoint/2010/main" val="111863144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Lst>
  <p:transition>
    <p:wipe dir="r"/>
  </p:transition>
  <p:timing>
    <p:tnLst>
      <p:par>
        <p:cTn id="1" dur="indefinite" restart="never" nodeType="tmRoot"/>
      </p:par>
    </p:tnLst>
  </p:timing>
  <p:txStyles>
    <p:titleStyle>
      <a:lvl1pPr algn="l" defTabSz="685435"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171361" indent="-171361" algn="l" defTabSz="685435"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rgbClr val="546568"/>
          </a:solidFill>
          <a:latin typeface="+mj-lt"/>
          <a:ea typeface="+mn-ea"/>
          <a:cs typeface="+mn-cs"/>
        </a:defRPr>
      </a:lvl1pPr>
      <a:lvl2pPr marL="304649" indent="0" algn="l" defTabSz="685435" rtl="0" eaLnBrk="1" latinLnBrk="0" hangingPunct="1">
        <a:lnSpc>
          <a:spcPct val="95000"/>
        </a:lnSpc>
        <a:spcBef>
          <a:spcPts val="630"/>
        </a:spcBef>
        <a:buClr>
          <a:schemeClr val="tx2"/>
        </a:buClr>
        <a:buFontTx/>
        <a:buNone/>
        <a:defRPr lang="en-US" sz="1400" kern="1200" dirty="0" smtClean="0">
          <a:solidFill>
            <a:srgbClr val="546568"/>
          </a:solidFill>
          <a:latin typeface="+mj-lt"/>
          <a:ea typeface="+mn-ea"/>
          <a:cs typeface="+mn-cs"/>
        </a:defRPr>
      </a:lvl2pPr>
      <a:lvl3pPr marL="428394" indent="-1191" algn="l" defTabSz="685435" rtl="0" eaLnBrk="1" latinLnBrk="0" hangingPunct="1">
        <a:lnSpc>
          <a:spcPct val="95000"/>
        </a:lnSpc>
        <a:spcBef>
          <a:spcPts val="630"/>
        </a:spcBef>
        <a:buFont typeface="Arial" pitchFamily="34" charset="0"/>
        <a:buNone/>
        <a:defRPr lang="en-US" sz="1200" kern="1200" dirty="0" smtClean="0">
          <a:solidFill>
            <a:srgbClr val="546568"/>
          </a:solidFill>
          <a:latin typeface="+mj-lt"/>
          <a:ea typeface="+mn-ea"/>
          <a:cs typeface="+mn-cs"/>
        </a:defRPr>
      </a:lvl3pPr>
      <a:lvl4pPr marL="516463" indent="0" algn="l" defTabSz="685435" rtl="0" eaLnBrk="1" latinLnBrk="0" hangingPunct="1">
        <a:lnSpc>
          <a:spcPct val="95000"/>
        </a:lnSpc>
        <a:spcBef>
          <a:spcPts val="630"/>
        </a:spcBef>
        <a:buFont typeface="Arial" pitchFamily="34" charset="0"/>
        <a:buNone/>
        <a:defRPr lang="en-US" sz="1100" kern="1200" dirty="0" smtClean="0">
          <a:solidFill>
            <a:srgbClr val="546568"/>
          </a:solidFill>
          <a:latin typeface="+mj-lt"/>
          <a:ea typeface="+mn-ea"/>
          <a:cs typeface="+mn-cs"/>
        </a:defRPr>
      </a:lvl4pPr>
      <a:lvl5pPr marL="600946" indent="0" algn="l" defTabSz="685435" rtl="0" eaLnBrk="1" latinLnBrk="0" hangingPunct="1">
        <a:lnSpc>
          <a:spcPct val="95000"/>
        </a:lnSpc>
        <a:spcBef>
          <a:spcPts val="630"/>
        </a:spcBef>
        <a:buFont typeface="Arial" pitchFamily="34" charset="0"/>
        <a:buNone/>
        <a:defRPr lang="en-US" sz="1100" kern="1200" dirty="0">
          <a:solidFill>
            <a:srgbClr val="546568"/>
          </a:solidFill>
          <a:latin typeface="+mj-lt"/>
          <a:ea typeface="+mn-ea"/>
          <a:cs typeface="+mn-cs"/>
        </a:defRPr>
      </a:lvl5pPr>
      <a:lvl6pPr marL="1884953" indent="-171361" algn="l" defTabSz="6854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659" indent="-171361" algn="l" defTabSz="6854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380" indent="-171361" algn="l" defTabSz="6854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096" indent="-171361" algn="l" defTabSz="6854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35" rtl="0" eaLnBrk="1" latinLnBrk="0" hangingPunct="1">
        <a:defRPr sz="1400" kern="1200">
          <a:solidFill>
            <a:schemeClr val="tx1"/>
          </a:solidFill>
          <a:latin typeface="+mn-lt"/>
          <a:ea typeface="+mn-ea"/>
          <a:cs typeface="+mn-cs"/>
        </a:defRPr>
      </a:lvl1pPr>
      <a:lvl2pPr marL="342706" algn="l" defTabSz="685435" rtl="0" eaLnBrk="1" latinLnBrk="0" hangingPunct="1">
        <a:defRPr sz="1400" kern="1200">
          <a:solidFill>
            <a:schemeClr val="tx1"/>
          </a:solidFill>
          <a:latin typeface="+mn-lt"/>
          <a:ea typeface="+mn-ea"/>
          <a:cs typeface="+mn-cs"/>
        </a:defRPr>
      </a:lvl2pPr>
      <a:lvl3pPr marL="685435" algn="l" defTabSz="685435" rtl="0" eaLnBrk="1" latinLnBrk="0" hangingPunct="1">
        <a:defRPr sz="1400" kern="1200">
          <a:solidFill>
            <a:schemeClr val="tx1"/>
          </a:solidFill>
          <a:latin typeface="+mn-lt"/>
          <a:ea typeface="+mn-ea"/>
          <a:cs typeface="+mn-cs"/>
        </a:defRPr>
      </a:lvl3pPr>
      <a:lvl4pPr marL="1028149" algn="l" defTabSz="685435" rtl="0" eaLnBrk="1" latinLnBrk="0" hangingPunct="1">
        <a:defRPr sz="1400" kern="1200">
          <a:solidFill>
            <a:schemeClr val="tx1"/>
          </a:solidFill>
          <a:latin typeface="+mn-lt"/>
          <a:ea typeface="+mn-ea"/>
          <a:cs typeface="+mn-cs"/>
        </a:defRPr>
      </a:lvl4pPr>
      <a:lvl5pPr marL="1370871" algn="l" defTabSz="685435" rtl="0" eaLnBrk="1" latinLnBrk="0" hangingPunct="1">
        <a:defRPr sz="1400" kern="1200">
          <a:solidFill>
            <a:schemeClr val="tx1"/>
          </a:solidFill>
          <a:latin typeface="+mn-lt"/>
          <a:ea typeface="+mn-ea"/>
          <a:cs typeface="+mn-cs"/>
        </a:defRPr>
      </a:lvl5pPr>
      <a:lvl6pPr marL="1713577" algn="l" defTabSz="685435" rtl="0" eaLnBrk="1" latinLnBrk="0" hangingPunct="1">
        <a:defRPr sz="1400" kern="1200">
          <a:solidFill>
            <a:schemeClr val="tx1"/>
          </a:solidFill>
          <a:latin typeface="+mn-lt"/>
          <a:ea typeface="+mn-ea"/>
          <a:cs typeface="+mn-cs"/>
        </a:defRPr>
      </a:lvl6pPr>
      <a:lvl7pPr marL="2056302" algn="l" defTabSz="685435" rtl="0" eaLnBrk="1" latinLnBrk="0" hangingPunct="1">
        <a:defRPr sz="1400" kern="1200">
          <a:solidFill>
            <a:schemeClr val="tx1"/>
          </a:solidFill>
          <a:latin typeface="+mn-lt"/>
          <a:ea typeface="+mn-ea"/>
          <a:cs typeface="+mn-cs"/>
        </a:defRPr>
      </a:lvl7pPr>
      <a:lvl8pPr marL="2399020" algn="l" defTabSz="685435" rtl="0" eaLnBrk="1" latinLnBrk="0" hangingPunct="1">
        <a:defRPr sz="1400" kern="1200">
          <a:solidFill>
            <a:schemeClr val="tx1"/>
          </a:solidFill>
          <a:latin typeface="+mn-lt"/>
          <a:ea typeface="+mn-ea"/>
          <a:cs typeface="+mn-cs"/>
        </a:defRPr>
      </a:lvl8pPr>
      <a:lvl9pPr marL="2741742" algn="l" defTabSz="6854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3600" dirty="0" smtClean="0">
                <a:solidFill>
                  <a:srgbClr val="33828D"/>
                </a:solidFill>
              </a:rPr>
              <a:t>Next Generation Operating Systems</a:t>
            </a:r>
            <a:endParaRPr lang="en-US" sz="3600" dirty="0">
              <a:solidFill>
                <a:srgbClr val="33828D"/>
              </a:solidFill>
            </a:endParaRPr>
          </a:p>
        </p:txBody>
      </p:sp>
      <p:sp>
        <p:nvSpPr>
          <p:cNvPr id="8" name="Subtitle 7"/>
          <p:cNvSpPr>
            <a:spLocks noGrp="1"/>
          </p:cNvSpPr>
          <p:nvPr>
            <p:ph type="subTitle" idx="1"/>
          </p:nvPr>
        </p:nvSpPr>
        <p:spPr>
          <a:xfrm>
            <a:off x="260446" y="3427154"/>
            <a:ext cx="8112126" cy="288131"/>
          </a:xfrm>
        </p:spPr>
        <p:txBody>
          <a:bodyPr/>
          <a:lstStyle/>
          <a:p>
            <a:r>
              <a:rPr lang="en-US" dirty="0" smtClean="0">
                <a:solidFill>
                  <a:srgbClr val="33828D"/>
                </a:solidFill>
              </a:rPr>
              <a:t>Zeljko Susnjar, Cisco CTG</a:t>
            </a:r>
          </a:p>
        </p:txBody>
      </p:sp>
      <p:sp>
        <p:nvSpPr>
          <p:cNvPr id="10" name="Text Placeholder 9"/>
          <p:cNvSpPr>
            <a:spLocks noGrp="1"/>
          </p:cNvSpPr>
          <p:nvPr>
            <p:ph type="body" sz="quarter" idx="11"/>
          </p:nvPr>
        </p:nvSpPr>
        <p:spPr/>
        <p:txBody>
          <a:bodyPr/>
          <a:lstStyle/>
          <a:p>
            <a:r>
              <a:rPr lang="en-US" dirty="0" smtClean="0">
                <a:solidFill>
                  <a:srgbClr val="33828D"/>
                </a:solidFill>
              </a:rPr>
              <a:t>June 2015</a:t>
            </a:r>
            <a:endParaRPr lang="en-US" dirty="0">
              <a:solidFill>
                <a:srgbClr val="33828D"/>
              </a:solidFill>
            </a:endParaRPr>
          </a:p>
          <a:p>
            <a:endParaRPr lang="en-US" dirty="0"/>
          </a:p>
        </p:txBody>
      </p:sp>
    </p:spTree>
    <p:extLst>
      <p:ext uri="{BB962C8B-B14F-4D97-AF65-F5344CB8AC3E}">
        <p14:creationId xmlns:p14="http://schemas.microsoft.com/office/powerpoint/2010/main" val="2013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150" indent="0">
              <a:buNone/>
            </a:pPr>
            <a:r>
              <a:rPr lang="en-US" dirty="0"/>
              <a:t>DPCS: </a:t>
            </a:r>
            <a:r>
              <a:rPr lang="en-US" dirty="0" err="1"/>
              <a:t>Openlab</a:t>
            </a:r>
            <a:r>
              <a:rPr lang="en-US" dirty="0"/>
              <a:t> project investigating applicability of modern OS concepts in the ALICE O2 </a:t>
            </a:r>
            <a:r>
              <a:rPr lang="en-US" dirty="0" smtClean="0"/>
              <a:t>environment</a:t>
            </a:r>
          </a:p>
          <a:p>
            <a:pPr lvl="1"/>
            <a:r>
              <a:rPr lang="en-US" dirty="0" smtClean="0"/>
              <a:t>Data </a:t>
            </a:r>
            <a:r>
              <a:rPr lang="en-US" dirty="0"/>
              <a:t>Plane OS concept</a:t>
            </a:r>
          </a:p>
          <a:p>
            <a:pPr lvl="1"/>
            <a:r>
              <a:rPr lang="en-US" dirty="0"/>
              <a:t>I/O Virtualization</a:t>
            </a:r>
          </a:p>
          <a:p>
            <a:pPr lvl="1"/>
            <a:r>
              <a:rPr lang="en-US" dirty="0"/>
              <a:t>Multicore scaling</a:t>
            </a:r>
          </a:p>
          <a:p>
            <a:pPr lvl="1"/>
            <a:r>
              <a:rPr lang="en-US" dirty="0"/>
              <a:t>Heterogeneous compute</a:t>
            </a:r>
          </a:p>
        </p:txBody>
      </p:sp>
      <p:sp>
        <p:nvSpPr>
          <p:cNvPr id="3" name="Title 2"/>
          <p:cNvSpPr>
            <a:spLocks noGrp="1"/>
          </p:cNvSpPr>
          <p:nvPr>
            <p:ph type="ctrTitle"/>
          </p:nvPr>
        </p:nvSpPr>
        <p:spPr/>
        <p:txBody>
          <a:bodyPr/>
          <a:lstStyle/>
          <a:p>
            <a:r>
              <a:rPr lang="en-US" dirty="0"/>
              <a:t>Data Plane Computing </a:t>
            </a:r>
            <a:r>
              <a:rPr lang="en-US" dirty="0" smtClean="0"/>
              <a:t>System</a:t>
            </a:r>
            <a:endParaRPr lang="en-US" dirty="0"/>
          </a:p>
        </p:txBody>
      </p:sp>
      <p:pic>
        <p:nvPicPr>
          <p:cNvPr id="4" name="Picture 3" descr="C:\Users\dimeglio\AppData\Local\Microsoft\Windows\INetCache\Content.Word\logoCERNopenlab.png"/>
          <p:cNvPicPr/>
          <p:nvPr/>
        </p:nvPicPr>
        <p:blipFill>
          <a:blip r:embed="rId2">
            <a:extLst>
              <a:ext uri="{28A0092B-C50C-407E-A947-70E740481C1C}">
                <a14:useLocalDpi xmlns:a14="http://schemas.microsoft.com/office/drawing/2010/main" val="0"/>
              </a:ext>
            </a:extLst>
          </a:blip>
          <a:srcRect/>
          <a:stretch>
            <a:fillRect/>
          </a:stretch>
        </p:blipFill>
        <p:spPr bwMode="auto">
          <a:xfrm>
            <a:off x="1749776" y="3570111"/>
            <a:ext cx="1100668" cy="564445"/>
          </a:xfrm>
          <a:prstGeom prst="rect">
            <a:avLst/>
          </a:prstGeom>
          <a:noFill/>
          <a:ln>
            <a:noFill/>
          </a:ln>
        </p:spPr>
      </p:pic>
      <p:pic>
        <p:nvPicPr>
          <p:cNvPr id="5" name="Picture 4" descr="C:\Users\spius\Documents\CISCO BRAND ELEMENTS\LOGOS\2013\Cisco_Logos_Ver03\PNG_RGB_no_TM\Cisco_Logo_RGB_Screen_2color.png"/>
          <p:cNvPicPr/>
          <p:nvPr/>
        </p:nvPicPr>
        <p:blipFill>
          <a:blip r:embed="rId3">
            <a:extLst>
              <a:ext uri="{28A0092B-C50C-407E-A947-70E740481C1C}">
                <a14:useLocalDpi xmlns:a14="http://schemas.microsoft.com/office/drawing/2010/main" val="0"/>
              </a:ext>
            </a:extLst>
          </a:blip>
          <a:srcRect/>
          <a:stretch>
            <a:fillRect/>
          </a:stretch>
        </p:blipFill>
        <p:spPr bwMode="auto">
          <a:xfrm>
            <a:off x="3653259" y="3610997"/>
            <a:ext cx="888999" cy="451555"/>
          </a:xfrm>
          <a:prstGeom prst="rect">
            <a:avLst/>
          </a:prstGeom>
          <a:noFill/>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318" y="3610997"/>
            <a:ext cx="452273" cy="578557"/>
          </a:xfrm>
          <a:prstGeom prst="rect">
            <a:avLst/>
          </a:prstGeom>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3251" y="3570111"/>
            <a:ext cx="416074" cy="566271"/>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5215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2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Data flow in O2 facility</a:t>
            </a:r>
            <a:endParaRPr lang="en-US" dirty="0"/>
          </a:p>
        </p:txBody>
      </p:sp>
      <p:sp>
        <p:nvSpPr>
          <p:cNvPr id="4" name="AutoShape 18"/>
          <p:cNvSpPr>
            <a:spLocks noChangeArrowheads="1"/>
          </p:cNvSpPr>
          <p:nvPr/>
        </p:nvSpPr>
        <p:spPr bwMode="auto">
          <a:xfrm rot="1800000">
            <a:off x="3180275" y="2524226"/>
            <a:ext cx="2569589" cy="344556"/>
          </a:xfrm>
          <a:custGeom>
            <a:avLst/>
            <a:gdLst>
              <a:gd name="G0" fmla="min 10491 1409"/>
              <a:gd name="G1" fmla="*/ 34464 10491 1"/>
              <a:gd name="G2" fmla="*/ G1 1 G0"/>
              <a:gd name="G3" fmla="*/ 1 0 0"/>
              <a:gd name="G4" fmla="+- G3 0 50000"/>
              <a:gd name="G5" fmla="*/ 1 0 0"/>
              <a:gd name="G6" fmla="+- G2 0 50000"/>
              <a:gd name="G7" fmla="?: G6 50000 G2"/>
              <a:gd name="G8" fmla="?: G4 G5 G6"/>
              <a:gd name="G9" fmla="*/ G0 G8 1"/>
              <a:gd name="G10" fmla="*/ G9 1 34464"/>
              <a:gd name="G11" fmla="+- 10491 0 G10"/>
              <a:gd name="G12" fmla="+- G11 10491 0"/>
              <a:gd name="G13" fmla="*/ G12 1 2"/>
              <a:gd name="G14" fmla="*/ G11 1 2"/>
              <a:gd name="G15" fmla="*/ 1409 1 2"/>
              <a:gd name="G16" fmla="+- 1409 0 0"/>
              <a:gd name="G17" fmla="+- 10491 0 0"/>
            </a:gdLst>
            <a:ahLst/>
            <a:cxnLst>
              <a:cxn ang="0">
                <a:pos x="r" y="vc"/>
              </a:cxn>
              <a:cxn ang="5400000">
                <a:pos x="hc" y="b"/>
              </a:cxn>
              <a:cxn ang="10800000">
                <a:pos x="l" y="vc"/>
              </a:cxn>
              <a:cxn ang="16200000">
                <a:pos x="hc" y="t"/>
              </a:cxn>
            </a:cxnLst>
            <a:rect l="0" t="0" r="0" b="0"/>
            <a:pathLst>
              <a:path>
                <a:moveTo>
                  <a:pt x="0" y="0"/>
                </a:moveTo>
                <a:lnTo>
                  <a:pt x="2044" y="0"/>
                </a:lnTo>
                <a:lnTo>
                  <a:pt x="10491" y="705"/>
                </a:lnTo>
                <a:lnTo>
                  <a:pt x="2044" y="1409"/>
                </a:lnTo>
                <a:lnTo>
                  <a:pt x="0" y="1409"/>
                </a:lnTo>
                <a:close/>
              </a:path>
            </a:pathLst>
          </a:custGeom>
          <a:solidFill>
            <a:srgbClr val="3366FF"/>
          </a:solidFill>
          <a:ln w="9360">
            <a:solidFill>
              <a:srgbClr val="4A7EBB"/>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225">
              <a:ea typeface="ＭＳ Ｐゴシック" charset="0"/>
            </a:endParaRPr>
          </a:p>
        </p:txBody>
      </p:sp>
      <p:sp>
        <p:nvSpPr>
          <p:cNvPr id="5" name="Rectangle 3"/>
          <p:cNvSpPr/>
          <p:nvPr/>
        </p:nvSpPr>
        <p:spPr>
          <a:xfrm flipH="1">
            <a:off x="1756685" y="3903530"/>
            <a:ext cx="3874366" cy="591902"/>
          </a:xfrm>
          <a:custGeom>
            <a:avLst/>
            <a:gdLst>
              <a:gd name="connsiteX0" fmla="*/ 0 w 3025051"/>
              <a:gd name="connsiteY0" fmla="*/ 0 h 470271"/>
              <a:gd name="connsiteX1" fmla="*/ 3025051 w 3025051"/>
              <a:gd name="connsiteY1" fmla="*/ 0 h 470271"/>
              <a:gd name="connsiteX2" fmla="*/ 3025051 w 3025051"/>
              <a:gd name="connsiteY2" fmla="*/ 470271 h 470271"/>
              <a:gd name="connsiteX3" fmla="*/ 0 w 3025051"/>
              <a:gd name="connsiteY3" fmla="*/ 470271 h 470271"/>
              <a:gd name="connsiteX4" fmla="*/ 0 w 3025051"/>
              <a:gd name="connsiteY4" fmla="*/ 0 h 470271"/>
              <a:gd name="connsiteX0" fmla="*/ 0 w 3025051"/>
              <a:gd name="connsiteY0" fmla="*/ 0 h 470271"/>
              <a:gd name="connsiteX1" fmla="*/ 3025051 w 3025051"/>
              <a:gd name="connsiteY1" fmla="*/ 0 h 470271"/>
              <a:gd name="connsiteX2" fmla="*/ 3025051 w 3025051"/>
              <a:gd name="connsiteY2" fmla="*/ 470271 h 470271"/>
              <a:gd name="connsiteX3" fmla="*/ 2016208 w 3025051"/>
              <a:gd name="connsiteY3" fmla="*/ 470271 h 470271"/>
              <a:gd name="connsiteX4" fmla="*/ 0 w 3025051"/>
              <a:gd name="connsiteY4" fmla="*/ 470271 h 470271"/>
              <a:gd name="connsiteX5" fmla="*/ 0 w 3025051"/>
              <a:gd name="connsiteY5" fmla="*/ 0 h 470271"/>
              <a:gd name="connsiteX0" fmla="*/ 0 w 3025051"/>
              <a:gd name="connsiteY0" fmla="*/ 0 h 470271"/>
              <a:gd name="connsiteX1" fmla="*/ 3025051 w 3025051"/>
              <a:gd name="connsiteY1" fmla="*/ 0 h 470271"/>
              <a:gd name="connsiteX2" fmla="*/ 3025051 w 3025051"/>
              <a:gd name="connsiteY2" fmla="*/ 470271 h 470271"/>
              <a:gd name="connsiteX3" fmla="*/ 1498428 w 3025051"/>
              <a:gd name="connsiteY3" fmla="*/ 470271 h 470271"/>
              <a:gd name="connsiteX4" fmla="*/ 0 w 3025051"/>
              <a:gd name="connsiteY4" fmla="*/ 470271 h 470271"/>
              <a:gd name="connsiteX5" fmla="*/ 0 w 3025051"/>
              <a:gd name="connsiteY5" fmla="*/ 0 h 4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051" h="470271">
                <a:moveTo>
                  <a:pt x="0" y="0"/>
                </a:moveTo>
                <a:lnTo>
                  <a:pt x="3025051" y="0"/>
                </a:lnTo>
                <a:lnTo>
                  <a:pt x="3025051" y="470271"/>
                </a:lnTo>
                <a:lnTo>
                  <a:pt x="1498428" y="470271"/>
                </a:lnTo>
                <a:lnTo>
                  <a:pt x="0" y="470271"/>
                </a:lnTo>
                <a:lnTo>
                  <a:pt x="0" y="0"/>
                </a:lnTo>
                <a:close/>
              </a:path>
            </a:pathLst>
          </a:custGeom>
          <a:solidFill>
            <a:srgbClr val="EBF1DE"/>
          </a:solidFill>
          <a:ln w="9525" cap="flat" cmpd="sng" algn="ctr">
            <a:solidFill>
              <a:srgbClr val="C3D69B"/>
            </a:solidFill>
            <a:prstDash val="solid"/>
          </a:ln>
          <a:effectLst/>
        </p:spPr>
        <p:txBody>
          <a:bodyPr lIns="122455" tIns="24491" rIns="62200" bIns="24491" anchor="ctr"/>
          <a:lstStyle/>
          <a:p>
            <a:pPr defTabSz="435458">
              <a:defRPr/>
            </a:pPr>
            <a:r>
              <a:rPr lang="en-GB" sz="1089" kern="0" dirty="0">
                <a:solidFill>
                  <a:prstClr val="black">
                    <a:lumMod val="90000"/>
                    <a:lumOff val="10000"/>
                  </a:prstClr>
                </a:solidFill>
                <a:latin typeface="Calibri"/>
                <a:ea typeface="ＭＳ Ｐゴシック" charset="0"/>
                <a:cs typeface="Calibri"/>
              </a:rPr>
              <a:t>Asynchronous  event reconstruction</a:t>
            </a:r>
            <a:br>
              <a:rPr lang="en-GB" sz="1089" kern="0" dirty="0">
                <a:solidFill>
                  <a:prstClr val="black">
                    <a:lumMod val="90000"/>
                    <a:lumOff val="10000"/>
                  </a:prstClr>
                </a:solidFill>
                <a:latin typeface="Calibri"/>
                <a:ea typeface="ＭＳ Ｐゴシック" charset="0"/>
                <a:cs typeface="Calibri"/>
              </a:rPr>
            </a:br>
            <a:r>
              <a:rPr lang="en-GB" sz="1089" kern="0" dirty="0">
                <a:solidFill>
                  <a:prstClr val="black">
                    <a:lumMod val="90000"/>
                    <a:lumOff val="10000"/>
                  </a:prstClr>
                </a:solidFill>
                <a:latin typeface="Calibri"/>
                <a:ea typeface="ＭＳ Ｐゴシック" charset="0"/>
                <a:cs typeface="Calibri"/>
              </a:rPr>
              <a:t>A few hours after data taking</a:t>
            </a:r>
          </a:p>
        </p:txBody>
      </p:sp>
      <p:sp>
        <p:nvSpPr>
          <p:cNvPr id="6" name="Rectangle 5"/>
          <p:cNvSpPr/>
          <p:nvPr/>
        </p:nvSpPr>
        <p:spPr>
          <a:xfrm>
            <a:off x="3930953" y="4087150"/>
            <a:ext cx="678311" cy="220343"/>
          </a:xfrm>
          <a:prstGeom prst="rect">
            <a:avLst/>
          </a:prstGeom>
          <a:solidFill>
            <a:srgbClr val="B9CDE5"/>
          </a:solidFill>
          <a:ln w="9525" cap="flat" cmpd="sng" algn="ctr">
            <a:solidFill>
              <a:srgbClr val="4A7EBB"/>
            </a:solidFill>
            <a:prstDash val="solid"/>
          </a:ln>
          <a:effectLst/>
        </p:spPr>
        <p:txBody>
          <a:bodyPr lIns="62207" tIns="31104" rIns="62207" bIns="31104" anchor="ctr"/>
          <a:lstStyle/>
          <a:p>
            <a:pPr algn="ctr" defTabSz="311041">
              <a:defRPr/>
            </a:pPr>
            <a:endParaRPr lang="en-GB" sz="1225" kern="0">
              <a:solidFill>
                <a:prstClr val="black">
                  <a:lumMod val="90000"/>
                  <a:lumOff val="10000"/>
                </a:prstClr>
              </a:solidFill>
              <a:latin typeface="Calibri"/>
              <a:cs typeface="Calibri"/>
            </a:endParaRPr>
          </a:p>
        </p:txBody>
      </p:sp>
      <p:sp>
        <p:nvSpPr>
          <p:cNvPr id="7" name="TextBox 25"/>
          <p:cNvSpPr txBox="1">
            <a:spLocks noChangeArrowheads="1"/>
          </p:cNvSpPr>
          <p:nvPr/>
        </p:nvSpPr>
        <p:spPr bwMode="auto">
          <a:xfrm>
            <a:off x="1734307" y="1826473"/>
            <a:ext cx="2454793" cy="2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207" tIns="31104" rIns="62207" bIns="31104">
            <a:spAutoFit/>
          </a:bodyPr>
          <a:lstStyle>
            <a:lvl1pPr defTabSz="455613" eaLnBrk="0">
              <a:defRPr sz="2400">
                <a:solidFill>
                  <a:schemeClr val="tx1"/>
                </a:solidFill>
                <a:latin typeface="Arial" charset="0"/>
                <a:ea typeface="ＭＳ Ｐゴシック" charset="-128"/>
              </a:defRPr>
            </a:lvl1pPr>
            <a:lvl2pPr defTabSz="455613" eaLnBrk="0">
              <a:defRPr sz="2400">
                <a:solidFill>
                  <a:schemeClr val="tx1"/>
                </a:solidFill>
                <a:latin typeface="Arial" charset="0"/>
                <a:ea typeface="ＭＳ Ｐゴシック" charset="-128"/>
              </a:defRPr>
            </a:lvl2pPr>
            <a:lvl3pPr defTabSz="455613" eaLnBrk="0">
              <a:defRPr sz="2400">
                <a:solidFill>
                  <a:schemeClr val="tx1"/>
                </a:solidFill>
                <a:latin typeface="Arial" charset="0"/>
                <a:ea typeface="ＭＳ Ｐゴシック" charset="-128"/>
              </a:defRPr>
            </a:lvl3pPr>
            <a:lvl4pPr defTabSz="455613" eaLnBrk="0">
              <a:defRPr sz="2400">
                <a:solidFill>
                  <a:schemeClr val="tx1"/>
                </a:solidFill>
                <a:latin typeface="Arial" charset="0"/>
                <a:ea typeface="ＭＳ Ｐゴシック" charset="-128"/>
              </a:defRPr>
            </a:lvl4pPr>
            <a:lvl5pPr defTabSz="455613" eaLnBrk="0">
              <a:defRPr sz="2400">
                <a:solidFill>
                  <a:schemeClr val="tx1"/>
                </a:solidFill>
                <a:latin typeface="Arial" charset="0"/>
                <a:ea typeface="ＭＳ Ｐゴシック"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9pPr>
          </a:lstStyle>
          <a:p>
            <a:pPr algn="r" eaLnBrk="1"/>
            <a:r>
              <a:rPr lang="en-US" altLang="en-US" sz="1089" i="1">
                <a:solidFill>
                  <a:srgbClr val="000000"/>
                </a:solidFill>
                <a:latin typeface="Calibri" charset="0"/>
              </a:rPr>
              <a:t>Data of all interaction - continuous mode</a:t>
            </a:r>
            <a:endParaRPr lang="en-GB" altLang="en-US" sz="1089" i="1">
              <a:solidFill>
                <a:srgbClr val="000000"/>
              </a:solidFill>
              <a:latin typeface="Calibri" charset="0"/>
            </a:endParaRPr>
          </a:p>
        </p:txBody>
      </p:sp>
      <p:sp>
        <p:nvSpPr>
          <p:cNvPr id="8" name="Rectangle 3"/>
          <p:cNvSpPr/>
          <p:nvPr/>
        </p:nvSpPr>
        <p:spPr>
          <a:xfrm flipH="1">
            <a:off x="1756685" y="2100822"/>
            <a:ext cx="3874366" cy="592982"/>
          </a:xfrm>
          <a:custGeom>
            <a:avLst/>
            <a:gdLst>
              <a:gd name="connsiteX0" fmla="*/ 0 w 3025051"/>
              <a:gd name="connsiteY0" fmla="*/ 0 h 470271"/>
              <a:gd name="connsiteX1" fmla="*/ 3025051 w 3025051"/>
              <a:gd name="connsiteY1" fmla="*/ 0 h 470271"/>
              <a:gd name="connsiteX2" fmla="*/ 3025051 w 3025051"/>
              <a:gd name="connsiteY2" fmla="*/ 470271 h 470271"/>
              <a:gd name="connsiteX3" fmla="*/ 0 w 3025051"/>
              <a:gd name="connsiteY3" fmla="*/ 470271 h 470271"/>
              <a:gd name="connsiteX4" fmla="*/ 0 w 3025051"/>
              <a:gd name="connsiteY4" fmla="*/ 0 h 470271"/>
              <a:gd name="connsiteX0" fmla="*/ 0 w 3025051"/>
              <a:gd name="connsiteY0" fmla="*/ 0 h 470271"/>
              <a:gd name="connsiteX1" fmla="*/ 3025051 w 3025051"/>
              <a:gd name="connsiteY1" fmla="*/ 0 h 470271"/>
              <a:gd name="connsiteX2" fmla="*/ 3025051 w 3025051"/>
              <a:gd name="connsiteY2" fmla="*/ 470271 h 470271"/>
              <a:gd name="connsiteX3" fmla="*/ 2016208 w 3025051"/>
              <a:gd name="connsiteY3" fmla="*/ 470271 h 470271"/>
              <a:gd name="connsiteX4" fmla="*/ 0 w 3025051"/>
              <a:gd name="connsiteY4" fmla="*/ 470271 h 470271"/>
              <a:gd name="connsiteX5" fmla="*/ 0 w 3025051"/>
              <a:gd name="connsiteY5" fmla="*/ 0 h 4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051" h="470271">
                <a:moveTo>
                  <a:pt x="0" y="0"/>
                </a:moveTo>
                <a:lnTo>
                  <a:pt x="3025051" y="0"/>
                </a:lnTo>
                <a:lnTo>
                  <a:pt x="3025051" y="470271"/>
                </a:lnTo>
                <a:lnTo>
                  <a:pt x="2016208" y="470271"/>
                </a:lnTo>
                <a:lnTo>
                  <a:pt x="0" y="470271"/>
                </a:lnTo>
                <a:lnTo>
                  <a:pt x="0" y="0"/>
                </a:lnTo>
                <a:close/>
              </a:path>
            </a:pathLst>
          </a:custGeom>
          <a:solidFill>
            <a:srgbClr val="EBF1DE"/>
          </a:solidFill>
          <a:ln w="9525" cap="flat" cmpd="sng" algn="ctr">
            <a:solidFill>
              <a:srgbClr val="C3D69B"/>
            </a:solidFill>
            <a:prstDash val="solid"/>
          </a:ln>
          <a:effectLst/>
        </p:spPr>
        <p:txBody>
          <a:bodyPr lIns="122455" tIns="24491" rIns="62200" bIns="24491" anchor="ctr"/>
          <a:lstStyle/>
          <a:p>
            <a:pPr defTabSz="435458">
              <a:defRPr/>
            </a:pPr>
            <a:r>
              <a:rPr lang="en-GB" sz="1089" kern="0" dirty="0">
                <a:solidFill>
                  <a:prstClr val="black">
                    <a:lumMod val="90000"/>
                    <a:lumOff val="10000"/>
                  </a:prstClr>
                </a:solidFill>
                <a:latin typeface="Calibri"/>
                <a:ea typeface="ＭＳ Ｐゴシック" charset="0"/>
                <a:cs typeface="Calibri"/>
              </a:rPr>
              <a:t>Computing farm</a:t>
            </a:r>
          </a:p>
          <a:p>
            <a:pPr defTabSz="435458">
              <a:defRPr/>
            </a:pPr>
            <a:r>
              <a:rPr lang="en-GB" sz="1089" kern="0" dirty="0">
                <a:solidFill>
                  <a:prstClr val="black">
                    <a:lumMod val="90000"/>
                    <a:lumOff val="10000"/>
                  </a:prstClr>
                </a:solidFill>
                <a:latin typeface="Calibri"/>
                <a:ea typeface="ＭＳ Ｐゴシック" charset="0"/>
                <a:cs typeface="Calibri"/>
              </a:rPr>
              <a:t>Online data volume reduction by </a:t>
            </a:r>
            <a:br>
              <a:rPr lang="en-GB" sz="1089" kern="0" dirty="0">
                <a:solidFill>
                  <a:prstClr val="black">
                    <a:lumMod val="90000"/>
                    <a:lumOff val="10000"/>
                  </a:prstClr>
                </a:solidFill>
                <a:latin typeface="Calibri"/>
                <a:ea typeface="ＭＳ Ｐゴシック" charset="0"/>
                <a:cs typeface="Calibri"/>
              </a:rPr>
            </a:br>
            <a:r>
              <a:rPr lang="en-GB" sz="1089" kern="0" dirty="0">
                <a:solidFill>
                  <a:prstClr val="black">
                    <a:lumMod val="90000"/>
                    <a:lumOff val="10000"/>
                  </a:prstClr>
                </a:solidFill>
                <a:latin typeface="Calibri"/>
                <a:ea typeface="ＭＳ Ｐゴシック" charset="0"/>
                <a:cs typeface="Calibri"/>
              </a:rPr>
              <a:t>factor 14 (20 for the TPC data)</a:t>
            </a:r>
          </a:p>
        </p:txBody>
      </p:sp>
      <p:sp>
        <p:nvSpPr>
          <p:cNvPr id="9" name="Rectangle 8"/>
          <p:cNvSpPr/>
          <p:nvPr/>
        </p:nvSpPr>
        <p:spPr>
          <a:xfrm>
            <a:off x="3914752" y="2287681"/>
            <a:ext cx="710715" cy="219263"/>
          </a:xfrm>
          <a:prstGeom prst="rect">
            <a:avLst/>
          </a:prstGeom>
          <a:solidFill>
            <a:srgbClr val="B9CDE5"/>
          </a:solidFill>
          <a:ln w="9525" cap="flat" cmpd="sng" algn="ctr">
            <a:solidFill>
              <a:srgbClr val="4A7EBB"/>
            </a:solidFill>
            <a:prstDash val="solid"/>
          </a:ln>
          <a:effectLst/>
        </p:spPr>
        <p:txBody>
          <a:bodyPr lIns="62207" tIns="31104" rIns="62207" bIns="31104" anchor="ctr"/>
          <a:lstStyle/>
          <a:p>
            <a:pPr algn="ctr" defTabSz="311041">
              <a:defRPr/>
            </a:pPr>
            <a:endParaRPr lang="en-GB" sz="1225" kern="0">
              <a:solidFill>
                <a:prstClr val="black">
                  <a:lumMod val="90000"/>
                  <a:lumOff val="10000"/>
                </a:prstClr>
              </a:solidFill>
              <a:latin typeface="Calibri"/>
              <a:cs typeface="Calibri"/>
            </a:endParaRPr>
          </a:p>
        </p:txBody>
      </p:sp>
      <p:sp>
        <p:nvSpPr>
          <p:cNvPr id="10" name="Rectangle 3"/>
          <p:cNvSpPr/>
          <p:nvPr/>
        </p:nvSpPr>
        <p:spPr>
          <a:xfrm flipH="1">
            <a:off x="1756685" y="3002716"/>
            <a:ext cx="3874366" cy="591902"/>
          </a:xfrm>
          <a:custGeom>
            <a:avLst/>
            <a:gdLst>
              <a:gd name="connsiteX0" fmla="*/ 0 w 3025051"/>
              <a:gd name="connsiteY0" fmla="*/ 0 h 470271"/>
              <a:gd name="connsiteX1" fmla="*/ 3025051 w 3025051"/>
              <a:gd name="connsiteY1" fmla="*/ 0 h 470271"/>
              <a:gd name="connsiteX2" fmla="*/ 3025051 w 3025051"/>
              <a:gd name="connsiteY2" fmla="*/ 470271 h 470271"/>
              <a:gd name="connsiteX3" fmla="*/ 0 w 3025051"/>
              <a:gd name="connsiteY3" fmla="*/ 470271 h 470271"/>
              <a:gd name="connsiteX4" fmla="*/ 0 w 3025051"/>
              <a:gd name="connsiteY4" fmla="*/ 0 h 470271"/>
              <a:gd name="connsiteX0" fmla="*/ 0 w 3025051"/>
              <a:gd name="connsiteY0" fmla="*/ 0 h 470271"/>
              <a:gd name="connsiteX1" fmla="*/ 3025051 w 3025051"/>
              <a:gd name="connsiteY1" fmla="*/ 0 h 470271"/>
              <a:gd name="connsiteX2" fmla="*/ 3025051 w 3025051"/>
              <a:gd name="connsiteY2" fmla="*/ 470271 h 470271"/>
              <a:gd name="connsiteX3" fmla="*/ 2016208 w 3025051"/>
              <a:gd name="connsiteY3" fmla="*/ 470271 h 470271"/>
              <a:gd name="connsiteX4" fmla="*/ 0 w 3025051"/>
              <a:gd name="connsiteY4" fmla="*/ 470271 h 470271"/>
              <a:gd name="connsiteX5" fmla="*/ 0 w 3025051"/>
              <a:gd name="connsiteY5" fmla="*/ 0 h 470271"/>
              <a:gd name="connsiteX0" fmla="*/ 0 w 3025051"/>
              <a:gd name="connsiteY0" fmla="*/ 0 h 470271"/>
              <a:gd name="connsiteX1" fmla="*/ 3025051 w 3025051"/>
              <a:gd name="connsiteY1" fmla="*/ 0 h 470271"/>
              <a:gd name="connsiteX2" fmla="*/ 3025051 w 3025051"/>
              <a:gd name="connsiteY2" fmla="*/ 470271 h 470271"/>
              <a:gd name="connsiteX3" fmla="*/ 1498428 w 3025051"/>
              <a:gd name="connsiteY3" fmla="*/ 470271 h 470271"/>
              <a:gd name="connsiteX4" fmla="*/ 0 w 3025051"/>
              <a:gd name="connsiteY4" fmla="*/ 470271 h 470271"/>
              <a:gd name="connsiteX5" fmla="*/ 0 w 3025051"/>
              <a:gd name="connsiteY5" fmla="*/ 0 h 4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051" h="470271">
                <a:moveTo>
                  <a:pt x="0" y="0"/>
                </a:moveTo>
                <a:lnTo>
                  <a:pt x="3025051" y="0"/>
                </a:lnTo>
                <a:lnTo>
                  <a:pt x="3025051" y="470271"/>
                </a:lnTo>
                <a:lnTo>
                  <a:pt x="1498428" y="470271"/>
                </a:lnTo>
                <a:lnTo>
                  <a:pt x="0" y="470271"/>
                </a:lnTo>
                <a:lnTo>
                  <a:pt x="0" y="0"/>
                </a:lnTo>
                <a:close/>
              </a:path>
            </a:pathLst>
          </a:custGeom>
          <a:solidFill>
            <a:srgbClr val="EEECE1">
              <a:lumMod val="90000"/>
            </a:srgbClr>
          </a:solidFill>
          <a:ln w="9525" cap="flat" cmpd="sng" algn="ctr">
            <a:solidFill>
              <a:srgbClr val="EEECE1">
                <a:lumMod val="50000"/>
              </a:srgbClr>
            </a:solidFill>
            <a:prstDash val="solid"/>
          </a:ln>
          <a:effectLst/>
        </p:spPr>
        <p:txBody>
          <a:bodyPr lIns="122455" tIns="24491" rIns="62200" bIns="24491" anchor="ctr"/>
          <a:lstStyle/>
          <a:p>
            <a:pPr defTabSz="435458">
              <a:defRPr/>
            </a:pPr>
            <a:r>
              <a:rPr lang="en-GB" sz="1089" kern="0" dirty="0">
                <a:solidFill>
                  <a:prstClr val="black">
                    <a:lumMod val="90000"/>
                    <a:lumOff val="10000"/>
                  </a:prstClr>
                </a:solidFill>
                <a:latin typeface="Calibri"/>
                <a:ea typeface="ＭＳ Ｐゴシック" charset="0"/>
                <a:cs typeface="Calibri"/>
              </a:rPr>
              <a:t>Data storage for 1 year </a:t>
            </a:r>
            <a:br>
              <a:rPr lang="en-GB" sz="1089" kern="0" dirty="0">
                <a:solidFill>
                  <a:prstClr val="black">
                    <a:lumMod val="90000"/>
                    <a:lumOff val="10000"/>
                  </a:prstClr>
                </a:solidFill>
                <a:latin typeface="Calibri"/>
                <a:ea typeface="ＭＳ Ｐゴシック" charset="0"/>
                <a:cs typeface="Calibri"/>
              </a:rPr>
            </a:br>
            <a:r>
              <a:rPr lang="en-GB" sz="1089" kern="0" dirty="0">
                <a:solidFill>
                  <a:prstClr val="black">
                    <a:lumMod val="90000"/>
                    <a:lumOff val="10000"/>
                  </a:prstClr>
                </a:solidFill>
                <a:latin typeface="Calibri"/>
                <a:ea typeface="ＭＳ Ｐゴシック" charset="0"/>
                <a:cs typeface="Calibri"/>
              </a:rPr>
              <a:t>of compressed data (60 PB)</a:t>
            </a:r>
          </a:p>
        </p:txBody>
      </p:sp>
      <p:cxnSp>
        <p:nvCxnSpPr>
          <p:cNvPr id="11" name="Connecteur droit avec flèche 63"/>
          <p:cNvCxnSpPr>
            <a:cxnSpLocks noChangeShapeType="1"/>
          </p:cNvCxnSpPr>
          <p:nvPr/>
        </p:nvCxnSpPr>
        <p:spPr bwMode="auto">
          <a:xfrm>
            <a:off x="4270108" y="2506944"/>
            <a:ext cx="0" cy="578941"/>
          </a:xfrm>
          <a:prstGeom prst="straightConnector1">
            <a:avLst/>
          </a:prstGeom>
          <a:noFill/>
          <a:ln w="25400">
            <a:solidFill>
              <a:srgbClr val="4F81BD"/>
            </a:solidFill>
            <a:round/>
            <a:headEnd/>
            <a:tailEnd type="arrow" w="med" len="med"/>
          </a:ln>
          <a:extLst>
            <a:ext uri="{909E8E84-426E-40DD-AFC4-6F175D3DCCD1}">
              <a14:hiddenFill xmlns:a14="http://schemas.microsoft.com/office/drawing/2010/main">
                <a:noFill/>
              </a14:hiddenFill>
            </a:ext>
          </a:extLst>
        </p:spPr>
      </p:cxnSp>
      <p:cxnSp>
        <p:nvCxnSpPr>
          <p:cNvPr id="12" name="Connecteur droit avec flèche 187"/>
          <p:cNvCxnSpPr>
            <a:cxnSpLocks noChangeShapeType="1"/>
          </p:cNvCxnSpPr>
          <p:nvPr/>
        </p:nvCxnSpPr>
        <p:spPr bwMode="auto">
          <a:xfrm>
            <a:off x="4163178" y="3486606"/>
            <a:ext cx="0" cy="600543"/>
          </a:xfrm>
          <a:prstGeom prst="straightConnector1">
            <a:avLst/>
          </a:prstGeom>
          <a:noFill/>
          <a:ln w="25400">
            <a:solidFill>
              <a:srgbClr val="4F81BD"/>
            </a:solidFill>
            <a:round/>
            <a:headEnd/>
            <a:tailEnd type="arrow" w="med" len="med"/>
          </a:ln>
          <a:extLst>
            <a:ext uri="{909E8E84-426E-40DD-AFC4-6F175D3DCCD1}">
              <a14:hiddenFill xmlns:a14="http://schemas.microsoft.com/office/drawing/2010/main">
                <a:noFill/>
              </a14:hiddenFill>
            </a:ext>
          </a:extLst>
        </p:spPr>
      </p:cxnSp>
      <p:cxnSp>
        <p:nvCxnSpPr>
          <p:cNvPr id="13" name="Connecteur droit avec flèche 63"/>
          <p:cNvCxnSpPr>
            <a:cxnSpLocks noChangeShapeType="1"/>
          </p:cNvCxnSpPr>
          <p:nvPr/>
        </p:nvCxnSpPr>
        <p:spPr bwMode="auto">
          <a:xfrm>
            <a:off x="4595223" y="3296506"/>
            <a:ext cx="398562" cy="0"/>
          </a:xfrm>
          <a:prstGeom prst="straightConnector1">
            <a:avLst/>
          </a:prstGeom>
          <a:noFill/>
          <a:ln w="25400">
            <a:solidFill>
              <a:srgbClr val="4F81BD"/>
            </a:solidFill>
            <a:round/>
            <a:headEnd/>
            <a:tailEnd type="arrow" w="med" len="med"/>
          </a:ln>
          <a:extLst>
            <a:ext uri="{909E8E84-426E-40DD-AFC4-6F175D3DCCD1}">
              <a14:hiddenFill xmlns:a14="http://schemas.microsoft.com/office/drawing/2010/main">
                <a:noFill/>
              </a14:hiddenFill>
            </a:ext>
          </a:extLst>
        </p:spPr>
      </p:cxnSp>
      <p:sp>
        <p:nvSpPr>
          <p:cNvPr id="14" name="Stockage à accès séquentiel 62"/>
          <p:cNvSpPr/>
          <p:nvPr/>
        </p:nvSpPr>
        <p:spPr>
          <a:xfrm>
            <a:off x="4993785" y="3085885"/>
            <a:ext cx="429885" cy="421244"/>
          </a:xfrm>
          <a:prstGeom prst="flowChartMagneticTape">
            <a:avLst/>
          </a:prstGeom>
          <a:solidFill>
            <a:srgbClr val="4F81BD">
              <a:lumMod val="40000"/>
              <a:lumOff val="60000"/>
            </a:srgbClr>
          </a:solidFill>
          <a:ln w="9525" cap="flat" cmpd="sng" algn="ctr">
            <a:solidFill>
              <a:srgbClr val="4F81BD">
                <a:shade val="95000"/>
                <a:satMod val="105000"/>
              </a:srgbClr>
            </a:solidFill>
            <a:prstDash val="solid"/>
          </a:ln>
          <a:effectLst/>
        </p:spPr>
        <p:txBody>
          <a:bodyPr lIns="0" tIns="0" rIns="0" bIns="0" anchor="ctr">
            <a:normAutofit/>
          </a:bodyPr>
          <a:lstStyle/>
          <a:p>
            <a:pPr algn="ctr" defTabSz="435458">
              <a:defRPr/>
            </a:pPr>
            <a:endParaRPr lang="en-GB" sz="680" kern="0" dirty="0">
              <a:solidFill>
                <a:prstClr val="black">
                  <a:lumMod val="90000"/>
                  <a:lumOff val="10000"/>
                </a:prstClr>
              </a:solidFill>
              <a:latin typeface="Calibri"/>
              <a:ea typeface="ＭＳ Ｐゴシック" charset="0"/>
              <a:cs typeface="Calibri"/>
            </a:endParaRPr>
          </a:p>
        </p:txBody>
      </p:sp>
      <p:sp>
        <p:nvSpPr>
          <p:cNvPr id="15" name="TextBox 33"/>
          <p:cNvSpPr txBox="1">
            <a:spLocks noChangeArrowheads="1"/>
          </p:cNvSpPr>
          <p:nvPr/>
        </p:nvSpPr>
        <p:spPr bwMode="auto">
          <a:xfrm>
            <a:off x="1745321" y="2728367"/>
            <a:ext cx="1113080" cy="2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207" tIns="31104" rIns="62207" bIns="31104">
            <a:spAutoFit/>
          </a:bodyPr>
          <a:lstStyle>
            <a:lvl1pPr defTabSz="455613" eaLnBrk="0">
              <a:defRPr sz="2400">
                <a:solidFill>
                  <a:schemeClr val="tx1"/>
                </a:solidFill>
                <a:latin typeface="Arial" charset="0"/>
                <a:ea typeface="ＭＳ Ｐゴシック" charset="-128"/>
              </a:defRPr>
            </a:lvl1pPr>
            <a:lvl2pPr defTabSz="455613" eaLnBrk="0">
              <a:defRPr sz="2400">
                <a:solidFill>
                  <a:schemeClr val="tx1"/>
                </a:solidFill>
                <a:latin typeface="Arial" charset="0"/>
                <a:ea typeface="ＭＳ Ｐゴシック" charset="-128"/>
              </a:defRPr>
            </a:lvl2pPr>
            <a:lvl3pPr defTabSz="455613" eaLnBrk="0">
              <a:defRPr sz="2400">
                <a:solidFill>
                  <a:schemeClr val="tx1"/>
                </a:solidFill>
                <a:latin typeface="Arial" charset="0"/>
                <a:ea typeface="ＭＳ Ｐゴシック" charset="-128"/>
              </a:defRPr>
            </a:lvl3pPr>
            <a:lvl4pPr defTabSz="455613" eaLnBrk="0">
              <a:defRPr sz="2400">
                <a:solidFill>
                  <a:schemeClr val="tx1"/>
                </a:solidFill>
                <a:latin typeface="Arial" charset="0"/>
                <a:ea typeface="ＭＳ Ｐゴシック" charset="-128"/>
              </a:defRPr>
            </a:lvl4pPr>
            <a:lvl5pPr defTabSz="455613" eaLnBrk="0">
              <a:defRPr sz="2400">
                <a:solidFill>
                  <a:schemeClr val="tx1"/>
                </a:solidFill>
                <a:latin typeface="Arial" charset="0"/>
                <a:ea typeface="ＭＳ Ｐゴシック"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9pPr>
          </a:lstStyle>
          <a:p>
            <a:pPr algn="r" eaLnBrk="1"/>
            <a:r>
              <a:rPr lang="en-US" altLang="en-US" sz="1089" i="1">
                <a:solidFill>
                  <a:srgbClr val="000000"/>
                </a:solidFill>
                <a:latin typeface="Calibri" charset="0"/>
              </a:rPr>
              <a:t>Compressed data</a:t>
            </a:r>
            <a:endParaRPr lang="en-GB" altLang="en-US" sz="1089" i="1">
              <a:solidFill>
                <a:srgbClr val="000000"/>
              </a:solidFill>
              <a:latin typeface="Calibri" charset="0"/>
            </a:endParaRPr>
          </a:p>
        </p:txBody>
      </p:sp>
      <p:cxnSp>
        <p:nvCxnSpPr>
          <p:cNvPr id="16" name="Connecteur droit avec flèche 187"/>
          <p:cNvCxnSpPr>
            <a:cxnSpLocks noChangeShapeType="1"/>
          </p:cNvCxnSpPr>
          <p:nvPr/>
        </p:nvCxnSpPr>
        <p:spPr bwMode="auto">
          <a:xfrm flipV="1">
            <a:off x="4365158" y="3506049"/>
            <a:ext cx="0" cy="581101"/>
          </a:xfrm>
          <a:prstGeom prst="straightConnector1">
            <a:avLst/>
          </a:prstGeom>
          <a:noFill/>
          <a:ln w="25400">
            <a:solidFill>
              <a:srgbClr val="4F81BD"/>
            </a:solidFill>
            <a:round/>
            <a:headEnd/>
            <a:tailEnd type="arrow" w="med" len="med"/>
          </a:ln>
          <a:extLst>
            <a:ext uri="{909E8E84-426E-40DD-AFC4-6F175D3DCCD1}">
              <a14:hiddenFill xmlns:a14="http://schemas.microsoft.com/office/drawing/2010/main">
                <a:noFill/>
              </a14:hiddenFill>
            </a:ext>
          </a:extLst>
        </p:spPr>
      </p:cxnSp>
      <p:sp>
        <p:nvSpPr>
          <p:cNvPr id="17" name="TextBox 35"/>
          <p:cNvSpPr txBox="1">
            <a:spLocks noChangeArrowheads="1"/>
          </p:cNvSpPr>
          <p:nvPr/>
        </p:nvSpPr>
        <p:spPr bwMode="auto">
          <a:xfrm>
            <a:off x="4289232" y="3648624"/>
            <a:ext cx="1337499" cy="2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207" tIns="31104" rIns="62207" bIns="31104">
            <a:spAutoFit/>
          </a:bodyPr>
          <a:lstStyle>
            <a:lvl1pPr defTabSz="455613" eaLnBrk="0">
              <a:defRPr sz="2400">
                <a:solidFill>
                  <a:schemeClr val="tx1"/>
                </a:solidFill>
                <a:latin typeface="Arial" charset="0"/>
                <a:ea typeface="ＭＳ Ｐゴシック" charset="-128"/>
              </a:defRPr>
            </a:lvl1pPr>
            <a:lvl2pPr defTabSz="455613" eaLnBrk="0">
              <a:defRPr sz="2400">
                <a:solidFill>
                  <a:schemeClr val="tx1"/>
                </a:solidFill>
                <a:latin typeface="Arial" charset="0"/>
                <a:ea typeface="ＭＳ Ｐゴシック" charset="-128"/>
              </a:defRPr>
            </a:lvl2pPr>
            <a:lvl3pPr defTabSz="455613" eaLnBrk="0">
              <a:defRPr sz="2400">
                <a:solidFill>
                  <a:schemeClr val="tx1"/>
                </a:solidFill>
                <a:latin typeface="Arial" charset="0"/>
                <a:ea typeface="ＭＳ Ｐゴシック" charset="-128"/>
              </a:defRPr>
            </a:lvl3pPr>
            <a:lvl4pPr defTabSz="455613" eaLnBrk="0">
              <a:defRPr sz="2400">
                <a:solidFill>
                  <a:schemeClr val="tx1"/>
                </a:solidFill>
                <a:latin typeface="Arial" charset="0"/>
                <a:ea typeface="ＭＳ Ｐゴシック" charset="-128"/>
              </a:defRPr>
            </a:lvl4pPr>
            <a:lvl5pPr defTabSz="455613" eaLnBrk="0">
              <a:defRPr sz="2400">
                <a:solidFill>
                  <a:schemeClr val="tx1"/>
                </a:solidFill>
                <a:latin typeface="Arial" charset="0"/>
                <a:ea typeface="ＭＳ Ｐゴシック"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9pPr>
          </a:lstStyle>
          <a:p>
            <a:pPr algn="r" eaLnBrk="1"/>
            <a:r>
              <a:rPr lang="en-US" altLang="en-US" sz="1089" i="1">
                <a:solidFill>
                  <a:srgbClr val="000000"/>
                </a:solidFill>
                <a:latin typeface="Calibri" charset="0"/>
              </a:rPr>
              <a:t>Reconstructed events</a:t>
            </a:r>
            <a:endParaRPr lang="en-GB" altLang="en-US" sz="1089" i="1">
              <a:solidFill>
                <a:srgbClr val="000000"/>
              </a:solidFill>
              <a:latin typeface="Calibri" charset="0"/>
            </a:endParaRPr>
          </a:p>
        </p:txBody>
      </p:sp>
      <p:grpSp>
        <p:nvGrpSpPr>
          <p:cNvPr id="18" name="Group 36"/>
          <p:cNvGrpSpPr>
            <a:grpSpLocks/>
          </p:cNvGrpSpPr>
          <p:nvPr/>
        </p:nvGrpSpPr>
        <p:grpSpPr bwMode="auto">
          <a:xfrm>
            <a:off x="3944995" y="3085885"/>
            <a:ext cx="650228" cy="420164"/>
            <a:chOff x="5045184" y="2990162"/>
            <a:chExt cx="678872" cy="839564"/>
          </a:xfrm>
        </p:grpSpPr>
        <p:sp>
          <p:nvSpPr>
            <p:cNvPr id="19" name="Rectangle 18"/>
            <p:cNvSpPr/>
            <p:nvPr/>
          </p:nvSpPr>
          <p:spPr>
            <a:xfrm>
              <a:off x="5049695" y="3605267"/>
              <a:ext cx="156749" cy="77698"/>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11041">
                <a:defRPr/>
              </a:pPr>
              <a:endParaRPr lang="en-GB" sz="1225" kern="0">
                <a:solidFill>
                  <a:prstClr val="white"/>
                </a:solidFill>
                <a:latin typeface="Calibri"/>
              </a:endParaRPr>
            </a:p>
          </p:txBody>
        </p:sp>
        <p:sp>
          <p:nvSpPr>
            <p:cNvPr id="20" name="Rectangle 19"/>
            <p:cNvSpPr/>
            <p:nvPr/>
          </p:nvSpPr>
          <p:spPr>
            <a:xfrm>
              <a:off x="5057588" y="3255628"/>
              <a:ext cx="157877" cy="79856"/>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11041">
                <a:defRPr/>
              </a:pPr>
              <a:endParaRPr lang="en-GB" sz="1225" kern="0">
                <a:solidFill>
                  <a:prstClr val="white"/>
                </a:solidFill>
                <a:latin typeface="Calibri"/>
              </a:endParaRPr>
            </a:p>
          </p:txBody>
        </p:sp>
        <p:sp>
          <p:nvSpPr>
            <p:cNvPr id="21" name="Rectangle 20"/>
            <p:cNvSpPr/>
            <p:nvPr/>
          </p:nvSpPr>
          <p:spPr>
            <a:xfrm>
              <a:off x="5049695" y="3421815"/>
              <a:ext cx="156749" cy="77698"/>
            </a:xfrm>
            <a:prstGeom prst="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11041">
                <a:defRPr/>
              </a:pPr>
              <a:endParaRPr lang="en-GB" sz="1225" kern="0">
                <a:solidFill>
                  <a:prstClr val="white"/>
                </a:solidFill>
                <a:latin typeface="Calibri"/>
              </a:endParaRPr>
            </a:p>
          </p:txBody>
        </p:sp>
        <p:sp>
          <p:nvSpPr>
            <p:cNvPr id="22" name="Cylindre 61"/>
            <p:cNvSpPr/>
            <p:nvPr/>
          </p:nvSpPr>
          <p:spPr>
            <a:xfrm>
              <a:off x="5045184" y="2990162"/>
              <a:ext cx="678872" cy="839564"/>
            </a:xfrm>
            <a:prstGeom prst="can">
              <a:avLst/>
            </a:prstGeom>
            <a:solidFill>
              <a:srgbClr val="4F81BD">
                <a:lumMod val="40000"/>
                <a:lumOff val="60000"/>
              </a:srgbClr>
            </a:solidFill>
            <a:ln w="9525" cap="flat" cmpd="sng" algn="ctr">
              <a:solidFill>
                <a:srgbClr val="4F81BD">
                  <a:shade val="95000"/>
                  <a:satMod val="105000"/>
                </a:srgbClr>
              </a:solidFill>
              <a:prstDash val="solid"/>
            </a:ln>
            <a:effectLst/>
          </p:spPr>
          <p:txBody>
            <a:bodyPr lIns="62207" tIns="31104" rIns="62207" bIns="31104"/>
            <a:lstStyle/>
            <a:p>
              <a:pPr algn="ctr" defTabSz="435458">
                <a:defRPr/>
              </a:pPr>
              <a:endParaRPr lang="en-GB" sz="544" kern="0" dirty="0">
                <a:solidFill>
                  <a:prstClr val="black">
                    <a:lumMod val="90000"/>
                    <a:lumOff val="10000"/>
                  </a:prstClr>
                </a:solidFill>
                <a:latin typeface="Calibri"/>
                <a:ea typeface="ＭＳ Ｐゴシック" charset="0"/>
                <a:cs typeface="Calibri"/>
              </a:endParaRPr>
            </a:p>
          </p:txBody>
        </p:sp>
      </p:grpSp>
      <p:sp>
        <p:nvSpPr>
          <p:cNvPr id="23" name="TextBox 41"/>
          <p:cNvSpPr txBox="1">
            <a:spLocks noChangeArrowheads="1"/>
          </p:cNvSpPr>
          <p:nvPr/>
        </p:nvSpPr>
        <p:spPr bwMode="auto">
          <a:xfrm>
            <a:off x="1751801" y="3628102"/>
            <a:ext cx="1113080" cy="2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207" tIns="31104" rIns="62207" bIns="31104">
            <a:spAutoFit/>
          </a:bodyPr>
          <a:lstStyle>
            <a:lvl1pPr defTabSz="455613" eaLnBrk="0">
              <a:defRPr sz="2400">
                <a:solidFill>
                  <a:schemeClr val="tx1"/>
                </a:solidFill>
                <a:latin typeface="Arial" charset="0"/>
                <a:ea typeface="ＭＳ Ｐゴシック" charset="-128"/>
              </a:defRPr>
            </a:lvl1pPr>
            <a:lvl2pPr defTabSz="455613" eaLnBrk="0">
              <a:defRPr sz="2400">
                <a:solidFill>
                  <a:schemeClr val="tx1"/>
                </a:solidFill>
                <a:latin typeface="Arial" charset="0"/>
                <a:ea typeface="ＭＳ Ｐゴシック" charset="-128"/>
              </a:defRPr>
            </a:lvl2pPr>
            <a:lvl3pPr defTabSz="455613" eaLnBrk="0">
              <a:defRPr sz="2400">
                <a:solidFill>
                  <a:schemeClr val="tx1"/>
                </a:solidFill>
                <a:latin typeface="Arial" charset="0"/>
                <a:ea typeface="ＭＳ Ｐゴシック" charset="-128"/>
              </a:defRPr>
            </a:lvl3pPr>
            <a:lvl4pPr defTabSz="455613" eaLnBrk="0">
              <a:defRPr sz="2400">
                <a:solidFill>
                  <a:schemeClr val="tx1"/>
                </a:solidFill>
                <a:latin typeface="Arial" charset="0"/>
                <a:ea typeface="ＭＳ Ｐゴシック" charset="-128"/>
              </a:defRPr>
            </a:lvl4pPr>
            <a:lvl5pPr defTabSz="455613" eaLnBrk="0">
              <a:defRPr sz="2400">
                <a:solidFill>
                  <a:schemeClr val="tx1"/>
                </a:solidFill>
                <a:latin typeface="Arial" charset="0"/>
                <a:ea typeface="ＭＳ Ｐゴシック"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9pPr>
          </a:lstStyle>
          <a:p>
            <a:pPr algn="r" eaLnBrk="1"/>
            <a:r>
              <a:rPr lang="en-US" altLang="en-US" sz="1089" i="1">
                <a:solidFill>
                  <a:srgbClr val="000000"/>
                </a:solidFill>
                <a:latin typeface="Calibri" charset="0"/>
              </a:rPr>
              <a:t>Compressed data</a:t>
            </a:r>
            <a:endParaRPr lang="en-GB" altLang="en-US" sz="1089" i="1">
              <a:solidFill>
                <a:srgbClr val="000000"/>
              </a:solidFill>
              <a:latin typeface="Calibri" charset="0"/>
            </a:endParaRPr>
          </a:p>
        </p:txBody>
      </p:sp>
      <p:cxnSp>
        <p:nvCxnSpPr>
          <p:cNvPr id="24" name="Connecteur droit avec flèche 8"/>
          <p:cNvCxnSpPr>
            <a:cxnSpLocks noChangeShapeType="1"/>
          </p:cNvCxnSpPr>
          <p:nvPr/>
        </p:nvCxnSpPr>
        <p:spPr bwMode="auto">
          <a:xfrm>
            <a:off x="4155617" y="1732502"/>
            <a:ext cx="3241" cy="553018"/>
          </a:xfrm>
          <a:prstGeom prst="straightConnector1">
            <a:avLst/>
          </a:prstGeom>
          <a:noFill/>
          <a:ln w="25400">
            <a:solidFill>
              <a:srgbClr val="4F81BD"/>
            </a:solidFill>
            <a:round/>
            <a:headEnd/>
            <a:tailEnd type="arrow" w="med" len="med"/>
          </a:ln>
          <a:extLst>
            <a:ext uri="{909E8E84-426E-40DD-AFC4-6F175D3DCCD1}">
              <a14:hiddenFill xmlns:a14="http://schemas.microsoft.com/office/drawing/2010/main">
                <a:noFill/>
              </a14:hiddenFill>
            </a:ext>
          </a:extLst>
        </p:spPr>
      </p:cxnSp>
      <p:cxnSp>
        <p:nvCxnSpPr>
          <p:cNvPr id="25" name="Connecteur droit avec flèche 8"/>
          <p:cNvCxnSpPr>
            <a:cxnSpLocks noChangeShapeType="1"/>
          </p:cNvCxnSpPr>
          <p:nvPr/>
        </p:nvCxnSpPr>
        <p:spPr bwMode="auto">
          <a:xfrm>
            <a:off x="4407283" y="1735743"/>
            <a:ext cx="3240" cy="553018"/>
          </a:xfrm>
          <a:prstGeom prst="straightConnector1">
            <a:avLst/>
          </a:prstGeom>
          <a:noFill/>
          <a:ln w="25400">
            <a:solidFill>
              <a:srgbClr val="4F81BD"/>
            </a:solidFill>
            <a:round/>
            <a:headEnd/>
            <a:tailEnd type="arrow" w="med" len="med"/>
          </a:ln>
          <a:extLst>
            <a:ext uri="{909E8E84-426E-40DD-AFC4-6F175D3DCCD1}">
              <a14:hiddenFill xmlns:a14="http://schemas.microsoft.com/office/drawing/2010/main">
                <a:noFill/>
              </a14:hiddenFill>
            </a:ext>
          </a:extLst>
        </p:spPr>
      </p:cxnSp>
      <p:sp>
        <p:nvSpPr>
          <p:cNvPr id="26" name="Rectangle 3"/>
          <p:cNvSpPr/>
          <p:nvPr/>
        </p:nvSpPr>
        <p:spPr>
          <a:xfrm flipH="1">
            <a:off x="1750204" y="1200007"/>
            <a:ext cx="3874366" cy="591902"/>
          </a:xfrm>
          <a:custGeom>
            <a:avLst/>
            <a:gdLst>
              <a:gd name="connsiteX0" fmla="*/ 0 w 3025051"/>
              <a:gd name="connsiteY0" fmla="*/ 0 h 470271"/>
              <a:gd name="connsiteX1" fmla="*/ 3025051 w 3025051"/>
              <a:gd name="connsiteY1" fmla="*/ 0 h 470271"/>
              <a:gd name="connsiteX2" fmla="*/ 3025051 w 3025051"/>
              <a:gd name="connsiteY2" fmla="*/ 470271 h 470271"/>
              <a:gd name="connsiteX3" fmla="*/ 0 w 3025051"/>
              <a:gd name="connsiteY3" fmla="*/ 470271 h 470271"/>
              <a:gd name="connsiteX4" fmla="*/ 0 w 3025051"/>
              <a:gd name="connsiteY4" fmla="*/ 0 h 470271"/>
              <a:gd name="connsiteX0" fmla="*/ 0 w 3025051"/>
              <a:gd name="connsiteY0" fmla="*/ 0 h 470271"/>
              <a:gd name="connsiteX1" fmla="*/ 3025051 w 3025051"/>
              <a:gd name="connsiteY1" fmla="*/ 0 h 470271"/>
              <a:gd name="connsiteX2" fmla="*/ 3025051 w 3025051"/>
              <a:gd name="connsiteY2" fmla="*/ 470271 h 470271"/>
              <a:gd name="connsiteX3" fmla="*/ 2016208 w 3025051"/>
              <a:gd name="connsiteY3" fmla="*/ 470271 h 470271"/>
              <a:gd name="connsiteX4" fmla="*/ 0 w 3025051"/>
              <a:gd name="connsiteY4" fmla="*/ 470271 h 470271"/>
              <a:gd name="connsiteX5" fmla="*/ 0 w 3025051"/>
              <a:gd name="connsiteY5" fmla="*/ 0 h 4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051" h="470271">
                <a:moveTo>
                  <a:pt x="0" y="0"/>
                </a:moveTo>
                <a:lnTo>
                  <a:pt x="3025051" y="0"/>
                </a:lnTo>
                <a:lnTo>
                  <a:pt x="3025051" y="470271"/>
                </a:lnTo>
                <a:lnTo>
                  <a:pt x="2016208" y="470271"/>
                </a:lnTo>
                <a:lnTo>
                  <a:pt x="0" y="470271"/>
                </a:lnTo>
                <a:lnTo>
                  <a:pt x="0" y="0"/>
                </a:lnTo>
                <a:close/>
              </a:path>
            </a:pathLst>
          </a:custGeom>
          <a:solidFill>
            <a:srgbClr val="FDEADA"/>
          </a:solidFill>
          <a:ln w="9525" cap="flat" cmpd="sng" algn="ctr">
            <a:solidFill>
              <a:srgbClr val="4F81BD">
                <a:lumMod val="60000"/>
                <a:lumOff val="40000"/>
              </a:srgbClr>
            </a:solidFill>
            <a:prstDash val="solid"/>
          </a:ln>
          <a:effectLst/>
        </p:spPr>
        <p:txBody>
          <a:bodyPr lIns="122455" tIns="24491" rIns="62200" bIns="24491" anchor="ctr"/>
          <a:lstStyle/>
          <a:p>
            <a:pPr defTabSz="435458">
              <a:defRPr/>
            </a:pPr>
            <a:r>
              <a:rPr lang="en-GB" sz="1089" kern="0" dirty="0">
                <a:solidFill>
                  <a:prstClr val="black">
                    <a:lumMod val="90000"/>
                    <a:lumOff val="10000"/>
                  </a:prstClr>
                </a:solidFill>
                <a:latin typeface="Calibri"/>
                <a:ea typeface="ＭＳ Ｐゴシック" charset="0"/>
                <a:cs typeface="Calibri"/>
              </a:rPr>
              <a:t>Detectors electronics</a:t>
            </a:r>
          </a:p>
        </p:txBody>
      </p:sp>
      <p:sp>
        <p:nvSpPr>
          <p:cNvPr id="27" name="TextBox 45"/>
          <p:cNvSpPr txBox="1">
            <a:spLocks noChangeArrowheads="1"/>
          </p:cNvSpPr>
          <p:nvPr/>
        </p:nvSpPr>
        <p:spPr bwMode="auto">
          <a:xfrm>
            <a:off x="4448328" y="1821071"/>
            <a:ext cx="767069"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25"/>
              <a:t>1.1 TB/s</a:t>
            </a:r>
            <a:endParaRPr lang="en-GB" altLang="en-US" sz="1225"/>
          </a:p>
        </p:txBody>
      </p:sp>
      <p:sp>
        <p:nvSpPr>
          <p:cNvPr id="28" name="TextBox 46"/>
          <p:cNvSpPr txBox="1">
            <a:spLocks noChangeArrowheads="1"/>
          </p:cNvSpPr>
          <p:nvPr/>
        </p:nvSpPr>
        <p:spPr bwMode="auto">
          <a:xfrm>
            <a:off x="4455888" y="2721886"/>
            <a:ext cx="752129"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25"/>
              <a:t>90 GB/s</a:t>
            </a:r>
            <a:endParaRPr lang="en-GB" altLang="en-US" sz="1225"/>
          </a:p>
        </p:txBody>
      </p:sp>
      <p:sp>
        <p:nvSpPr>
          <p:cNvPr id="29" name="ZoneTexte 12"/>
          <p:cNvSpPr txBox="1"/>
          <p:nvPr/>
        </p:nvSpPr>
        <p:spPr>
          <a:xfrm>
            <a:off x="5845993" y="1346903"/>
            <a:ext cx="2426353" cy="3024161"/>
          </a:xfrm>
          <a:prstGeom prst="rect">
            <a:avLst/>
          </a:prstGeom>
          <a:noFill/>
        </p:spPr>
        <p:txBody>
          <a:bodyPr wrap="square">
            <a:spAutoFit/>
          </a:bodyPr>
          <a:lstStyle/>
          <a:p>
            <a:pPr>
              <a:defRPr/>
            </a:pPr>
            <a:r>
              <a:rPr lang="en-US" sz="1361" dirty="0">
                <a:latin typeface="Calibri" panose="020F0502020204030204" pitchFamily="34" charset="0"/>
                <a:ea typeface="ＭＳ Ｐゴシック" charset="0"/>
                <a:cs typeface="Calibri" panose="020F0502020204030204" pitchFamily="34" charset="0"/>
              </a:rPr>
              <a:t>~ 8000 optical links</a:t>
            </a:r>
          </a:p>
          <a:p>
            <a:pPr>
              <a:defRPr/>
            </a:pPr>
            <a:endParaRPr lang="en-US" sz="1361" dirty="0">
              <a:latin typeface="Calibri" panose="020F0502020204030204" pitchFamily="34" charset="0"/>
              <a:ea typeface="ＭＳ Ｐゴシック" charset="0"/>
              <a:cs typeface="Calibri" panose="020F0502020204030204" pitchFamily="34" charset="0"/>
            </a:endParaRPr>
          </a:p>
          <a:p>
            <a:pPr marL="194424" indent="-194424">
              <a:buFont typeface="Arial" panose="020B0604020202020204" pitchFamily="34" charset="0"/>
              <a:buChar char="•"/>
              <a:defRPr/>
            </a:pPr>
            <a:r>
              <a:rPr lang="en-US" sz="1361" dirty="0">
                <a:latin typeface="Calibri" panose="020F0502020204030204" pitchFamily="34" charset="0"/>
                <a:ea typeface="ＭＳ Ｐゴシック" charset="0"/>
                <a:cs typeface="Calibri" panose="020F0502020204030204" pitchFamily="34" charset="0"/>
              </a:rPr>
              <a:t>Read-out farm: 250 servers </a:t>
            </a:r>
            <a:br>
              <a:rPr lang="en-US" sz="1361" dirty="0">
                <a:latin typeface="Calibri" panose="020F0502020204030204" pitchFamily="34" charset="0"/>
                <a:ea typeface="ＭＳ Ｐゴシック" charset="0"/>
                <a:cs typeface="Calibri" panose="020F0502020204030204" pitchFamily="34" charset="0"/>
              </a:rPr>
            </a:br>
            <a:r>
              <a:rPr lang="en-US" sz="1361" dirty="0">
                <a:latin typeface="Calibri" panose="020F0502020204030204" pitchFamily="34" charset="0"/>
                <a:ea typeface="ＭＳ Ｐゴシック" charset="0"/>
                <a:cs typeface="Calibri" panose="020F0502020204030204" pitchFamily="34" charset="0"/>
              </a:rPr>
              <a:t>with FPGA acceleration</a:t>
            </a:r>
          </a:p>
          <a:p>
            <a:pPr>
              <a:defRPr/>
            </a:pPr>
            <a:endParaRPr lang="en-US" sz="1361" dirty="0">
              <a:latin typeface="Calibri" panose="020F0502020204030204" pitchFamily="34" charset="0"/>
              <a:ea typeface="ＭＳ Ｐゴシック" charset="0"/>
              <a:cs typeface="Calibri" panose="020F0502020204030204" pitchFamily="34" charset="0"/>
            </a:endParaRPr>
          </a:p>
          <a:p>
            <a:pPr marL="194424" indent="-194424">
              <a:buFont typeface="Arial" panose="020B0604020202020204" pitchFamily="34" charset="0"/>
              <a:buChar char="•"/>
              <a:defRPr/>
            </a:pPr>
            <a:r>
              <a:rPr lang="en-US" sz="1361" dirty="0">
                <a:latin typeface="Calibri" panose="020F0502020204030204" pitchFamily="34" charset="0"/>
                <a:ea typeface="ＭＳ Ｐゴシック" charset="0"/>
                <a:cs typeface="Calibri" panose="020F0502020204030204" pitchFamily="34" charset="0"/>
              </a:rPr>
              <a:t>Processing farm: 1500 servers with GPU acceleration</a:t>
            </a:r>
          </a:p>
          <a:p>
            <a:pPr>
              <a:defRPr/>
            </a:pPr>
            <a:endParaRPr lang="en-US" sz="1361" dirty="0">
              <a:latin typeface="Calibri" panose="020F0502020204030204" pitchFamily="34" charset="0"/>
              <a:ea typeface="ＭＳ Ｐゴシック" charset="0"/>
              <a:cs typeface="Calibri" panose="020F0502020204030204" pitchFamily="34" charset="0"/>
            </a:endParaRPr>
          </a:p>
          <a:p>
            <a:pPr marL="194424" indent="-194424">
              <a:buFont typeface="Arial" panose="020B0604020202020204" pitchFamily="34" charset="0"/>
              <a:buChar char="•"/>
              <a:defRPr/>
            </a:pPr>
            <a:r>
              <a:rPr lang="en-US" sz="1361" dirty="0">
                <a:latin typeface="Calibri" panose="020F0502020204030204" pitchFamily="34" charset="0"/>
                <a:ea typeface="ＭＳ Ｐゴシック" charset="0"/>
                <a:cs typeface="Calibri" panose="020F0502020204030204" pitchFamily="34" charset="0"/>
              </a:rPr>
              <a:t>Storage system</a:t>
            </a:r>
            <a:br>
              <a:rPr lang="en-US" sz="1361" dirty="0">
                <a:latin typeface="Calibri" panose="020F0502020204030204" pitchFamily="34" charset="0"/>
                <a:ea typeface="ＭＳ Ｐゴシック" charset="0"/>
                <a:cs typeface="Calibri" panose="020F0502020204030204" pitchFamily="34" charset="0"/>
              </a:rPr>
            </a:br>
            <a:r>
              <a:rPr lang="en-US" sz="1361" dirty="0">
                <a:latin typeface="Calibri" panose="020F0502020204030204" pitchFamily="34" charset="0"/>
                <a:ea typeface="ＭＳ Ｐゴシック" charset="0"/>
                <a:cs typeface="Calibri" panose="020F0502020204030204" pitchFamily="34" charset="0"/>
              </a:rPr>
              <a:t>68 storage units </a:t>
            </a:r>
            <a:br>
              <a:rPr lang="en-US" sz="1361" dirty="0">
                <a:latin typeface="Calibri" panose="020F0502020204030204" pitchFamily="34" charset="0"/>
                <a:ea typeface="ＭＳ Ｐゴシック" charset="0"/>
                <a:cs typeface="Calibri" panose="020F0502020204030204" pitchFamily="34" charset="0"/>
              </a:rPr>
            </a:br>
            <a:r>
              <a:rPr lang="en-US" sz="1361" dirty="0">
                <a:latin typeface="Calibri" panose="020F0502020204030204" pitchFamily="34" charset="0"/>
                <a:ea typeface="ＭＳ Ｐゴシック" charset="0"/>
                <a:cs typeface="Calibri" panose="020F0502020204030204" pitchFamily="34" charset="0"/>
              </a:rPr>
              <a:t>with 34 data servers</a:t>
            </a:r>
          </a:p>
          <a:p>
            <a:pPr marL="194424" indent="-194424">
              <a:buFont typeface="Arial" panose="020B0604020202020204" pitchFamily="34" charset="0"/>
              <a:buChar char="•"/>
              <a:defRPr/>
            </a:pPr>
            <a:endParaRPr lang="en-US" sz="1361" dirty="0">
              <a:latin typeface="Calibri" panose="020F0502020204030204" pitchFamily="34" charset="0"/>
              <a:ea typeface="ＭＳ Ｐゴシック" charset="0"/>
              <a:cs typeface="Calibri" panose="020F0502020204030204" pitchFamily="34" charset="0"/>
            </a:endParaRPr>
          </a:p>
          <a:p>
            <a:pPr>
              <a:defRPr/>
            </a:pPr>
            <a:endParaRPr lang="en-US" sz="1361" dirty="0">
              <a:latin typeface="Calibri" panose="020F0502020204030204" pitchFamily="34" charset="0"/>
              <a:ea typeface="ＭＳ Ｐゴシック" charset="0"/>
              <a:cs typeface="Calibri" panose="020F0502020204030204" pitchFamily="34" charset="0"/>
            </a:endParaRPr>
          </a:p>
        </p:txBody>
      </p:sp>
      <p:sp>
        <p:nvSpPr>
          <p:cNvPr id="30" name="Line 6"/>
          <p:cNvSpPr>
            <a:spLocks noChangeShapeType="1"/>
          </p:cNvSpPr>
          <p:nvPr/>
        </p:nvSpPr>
        <p:spPr bwMode="auto">
          <a:xfrm>
            <a:off x="1021643" y="1200007"/>
            <a:ext cx="1" cy="3295426"/>
          </a:xfrm>
          <a:prstGeom prst="line">
            <a:avLst/>
          </a:prstGeom>
          <a:noFill/>
          <a:ln w="9000">
            <a:solidFill>
              <a:srgbClr val="800000"/>
            </a:solidFill>
            <a:round/>
            <a:headEnd type="diamond" w="med" len="me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sz="1225">
              <a:ea typeface="ＭＳ Ｐゴシック" charset="0"/>
            </a:endParaRPr>
          </a:p>
        </p:txBody>
      </p:sp>
    </p:spTree>
    <p:extLst>
      <p:ext uri="{BB962C8B-B14F-4D97-AF65-F5344CB8AC3E}">
        <p14:creationId xmlns:p14="http://schemas.microsoft.com/office/powerpoint/2010/main" val="5458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end of CPU scaling</a:t>
            </a:r>
            <a:endParaRPr lang="en-US" dirty="0"/>
          </a:p>
        </p:txBody>
      </p:sp>
      <p:pic>
        <p:nvPicPr>
          <p:cNvPr id="4" name="Picture 2"/>
          <p:cNvPicPr>
            <a:picLocks noChangeAspect="1"/>
          </p:cNvPicPr>
          <p:nvPr/>
        </p:nvPicPr>
        <p:blipFill>
          <a:blip r:embed="rId3"/>
          <a:srcRect l="7069" t="10827" r="15147" b="13534"/>
          <a:stretch>
            <a:fillRect/>
          </a:stretch>
        </p:blipFill>
        <p:spPr>
          <a:xfrm>
            <a:off x="454958" y="1516675"/>
            <a:ext cx="5212658" cy="2972198"/>
          </a:xfrm>
          <a:prstGeom prst="rect">
            <a:avLst/>
          </a:prstGeom>
        </p:spPr>
      </p:pic>
      <p:sp>
        <p:nvSpPr>
          <p:cNvPr id="5" name="TextBox 4"/>
          <p:cNvSpPr txBox="1"/>
          <p:nvPr/>
        </p:nvSpPr>
        <p:spPr>
          <a:xfrm>
            <a:off x="5644056" y="2164396"/>
            <a:ext cx="3380766" cy="1077218"/>
          </a:xfrm>
          <a:prstGeom prst="rect">
            <a:avLst/>
          </a:prstGeom>
          <a:noFill/>
        </p:spPr>
        <p:txBody>
          <a:bodyPr wrap="square" rtlCol="0">
            <a:spAutoFit/>
          </a:bodyPr>
          <a:lstStyle/>
          <a:p>
            <a:r>
              <a:rPr lang="en-US" sz="1600" dirty="0" smtClean="0"/>
              <a:t>Future computing challenges</a:t>
            </a:r>
          </a:p>
          <a:p>
            <a:endParaRPr lang="en-US" sz="1600" dirty="0"/>
          </a:p>
          <a:p>
            <a:pPr marL="285750" indent="-285750">
              <a:buFont typeface="Arial" charset="0"/>
              <a:buChar char="•"/>
            </a:pPr>
            <a:r>
              <a:rPr lang="en-US" sz="1600" dirty="0" smtClean="0"/>
              <a:t>Power efficiency</a:t>
            </a:r>
          </a:p>
          <a:p>
            <a:pPr marL="285750" indent="-285750">
              <a:buFont typeface="Arial" charset="0"/>
              <a:buChar char="•"/>
            </a:pPr>
            <a:r>
              <a:rPr lang="en-US" sz="1600" dirty="0" smtClean="0"/>
              <a:t>Performance == parallelism  </a:t>
            </a:r>
          </a:p>
        </p:txBody>
      </p:sp>
    </p:spTree>
    <p:extLst>
      <p:ext uri="{BB962C8B-B14F-4D97-AF65-F5344CB8AC3E}">
        <p14:creationId xmlns:p14="http://schemas.microsoft.com/office/powerpoint/2010/main" val="8220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Paradox of the computing industry</a:t>
            </a:r>
            <a:br>
              <a:rPr lang="en-US" dirty="0" smtClean="0"/>
            </a:br>
            <a:r>
              <a:rPr lang="en-US" dirty="0" smtClean="0"/>
              <a:t>System software </a:t>
            </a:r>
            <a:r>
              <a:rPr lang="en-US" dirty="0" smtClean="0"/>
              <a:t>has not evolved at </a:t>
            </a:r>
            <a:r>
              <a:rPr lang="en-US" dirty="0" smtClean="0"/>
              <a:t>the same pace as HW</a:t>
            </a:r>
            <a:endParaRPr lang="en-US" dirty="0"/>
          </a:p>
        </p:txBody>
      </p:sp>
      <p:sp>
        <p:nvSpPr>
          <p:cNvPr id="4" name="Extract 3"/>
          <p:cNvSpPr/>
          <p:nvPr/>
        </p:nvSpPr>
        <p:spPr>
          <a:xfrm>
            <a:off x="5444360" y="1568202"/>
            <a:ext cx="2406868" cy="2220282"/>
          </a:xfrm>
          <a:prstGeom prst="flowChartExtract">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TextBox 8"/>
          <p:cNvSpPr txBox="1"/>
          <p:nvPr/>
        </p:nvSpPr>
        <p:spPr>
          <a:xfrm>
            <a:off x="5537735" y="1219440"/>
            <a:ext cx="2326278" cy="369332"/>
          </a:xfrm>
          <a:prstGeom prst="rect">
            <a:avLst/>
          </a:prstGeom>
          <a:noFill/>
        </p:spPr>
        <p:txBody>
          <a:bodyPr wrap="none" rtlCol="0">
            <a:spAutoFit/>
          </a:bodyPr>
          <a:lstStyle/>
          <a:p>
            <a:r>
              <a:rPr lang="en-US" dirty="0" smtClean="0"/>
              <a:t>Multiple applications</a:t>
            </a:r>
            <a:endParaRPr lang="en-US" dirty="0"/>
          </a:p>
        </p:txBody>
      </p:sp>
      <p:sp>
        <p:nvSpPr>
          <p:cNvPr id="10" name="TextBox 9"/>
          <p:cNvSpPr txBox="1"/>
          <p:nvPr/>
        </p:nvSpPr>
        <p:spPr>
          <a:xfrm>
            <a:off x="5265684" y="3828347"/>
            <a:ext cx="2764220" cy="369332"/>
          </a:xfrm>
          <a:prstGeom prst="rect">
            <a:avLst/>
          </a:prstGeom>
          <a:noFill/>
        </p:spPr>
        <p:txBody>
          <a:bodyPr wrap="square" rtlCol="0">
            <a:spAutoFit/>
          </a:bodyPr>
          <a:lstStyle/>
          <a:p>
            <a:r>
              <a:rPr lang="en-US" dirty="0" smtClean="0"/>
              <a:t>Massively multicore CPU</a:t>
            </a:r>
            <a:endParaRPr lang="en-US" dirty="0"/>
          </a:p>
        </p:txBody>
      </p:sp>
      <p:grpSp>
        <p:nvGrpSpPr>
          <p:cNvPr id="2" name="Group 1"/>
          <p:cNvGrpSpPr/>
          <p:nvPr/>
        </p:nvGrpSpPr>
        <p:grpSpPr>
          <a:xfrm>
            <a:off x="882252" y="1219440"/>
            <a:ext cx="2384631" cy="2958946"/>
            <a:chOff x="935421" y="1198870"/>
            <a:chExt cx="2384631" cy="2958946"/>
          </a:xfrm>
        </p:grpSpPr>
        <p:sp>
          <p:nvSpPr>
            <p:cNvPr id="5" name="Merge 4"/>
            <p:cNvSpPr/>
            <p:nvPr/>
          </p:nvSpPr>
          <p:spPr>
            <a:xfrm>
              <a:off x="935421" y="1568202"/>
              <a:ext cx="2375338" cy="2220282"/>
            </a:xfrm>
            <a:prstGeom prst="flowChartMerge">
              <a:avLst/>
            </a:prstGeom>
            <a:solidFill>
              <a:schemeClr val="accent5">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extBox 5"/>
            <p:cNvSpPr txBox="1"/>
            <p:nvPr/>
          </p:nvSpPr>
          <p:spPr>
            <a:xfrm>
              <a:off x="1057894" y="1198870"/>
              <a:ext cx="2262158" cy="369332"/>
            </a:xfrm>
            <a:prstGeom prst="rect">
              <a:avLst/>
            </a:prstGeom>
            <a:noFill/>
          </p:spPr>
          <p:txBody>
            <a:bodyPr wrap="none" rtlCol="0">
              <a:spAutoFit/>
            </a:bodyPr>
            <a:lstStyle/>
            <a:p>
              <a:r>
                <a:rPr lang="en-US" dirty="0" smtClean="0"/>
                <a:t>Multiple applications</a:t>
              </a:r>
              <a:endParaRPr lang="en-US" dirty="0"/>
            </a:p>
          </p:txBody>
        </p:sp>
        <p:sp>
          <p:nvSpPr>
            <p:cNvPr id="7" name="TextBox 6"/>
            <p:cNvSpPr txBox="1"/>
            <p:nvPr/>
          </p:nvSpPr>
          <p:spPr>
            <a:xfrm>
              <a:off x="1125237" y="3788484"/>
              <a:ext cx="1995706" cy="369332"/>
            </a:xfrm>
            <a:prstGeom prst="rect">
              <a:avLst/>
            </a:prstGeom>
            <a:noFill/>
          </p:spPr>
          <p:txBody>
            <a:bodyPr wrap="square" rtlCol="0">
              <a:spAutoFit/>
            </a:bodyPr>
            <a:lstStyle/>
            <a:p>
              <a:r>
                <a:rPr lang="en-US" dirty="0" smtClean="0"/>
                <a:t>Single core CPU</a:t>
              </a:r>
              <a:endParaRPr lang="en-US" dirty="0"/>
            </a:p>
          </p:txBody>
        </p:sp>
        <p:sp>
          <p:nvSpPr>
            <p:cNvPr id="11" name="TextBox 10"/>
            <p:cNvSpPr txBox="1"/>
            <p:nvPr/>
          </p:nvSpPr>
          <p:spPr>
            <a:xfrm>
              <a:off x="1228774" y="2415108"/>
              <a:ext cx="1920398" cy="369332"/>
            </a:xfrm>
            <a:prstGeom prst="rect">
              <a:avLst/>
            </a:prstGeom>
            <a:noFill/>
          </p:spPr>
          <p:txBody>
            <a:bodyPr wrap="none" rtlCol="0">
              <a:spAutoFit/>
            </a:bodyPr>
            <a:lstStyle/>
            <a:p>
              <a:r>
                <a:rPr lang="en-US" dirty="0" smtClean="0"/>
                <a:t>Time-sharing OS</a:t>
              </a:r>
            </a:p>
          </p:txBody>
        </p:sp>
      </p:grpSp>
      <p:sp>
        <p:nvSpPr>
          <p:cNvPr id="12" name="TextBox 11"/>
          <p:cNvSpPr txBox="1"/>
          <p:nvPr/>
        </p:nvSpPr>
        <p:spPr>
          <a:xfrm>
            <a:off x="5537735" y="2493677"/>
            <a:ext cx="2980303" cy="369332"/>
          </a:xfrm>
          <a:prstGeom prst="rect">
            <a:avLst/>
          </a:prstGeom>
          <a:noFill/>
        </p:spPr>
        <p:txBody>
          <a:bodyPr wrap="none" rtlCol="0">
            <a:spAutoFit/>
          </a:bodyPr>
          <a:lstStyle/>
          <a:p>
            <a:r>
              <a:rPr lang="en-US" dirty="0" smtClean="0"/>
              <a:t>Spatial  </a:t>
            </a:r>
            <a:r>
              <a:rPr lang="en-US" smtClean="0"/>
              <a:t>computing platform</a:t>
            </a:r>
            <a:endParaRPr lang="en-US" dirty="0" smtClean="0"/>
          </a:p>
        </p:txBody>
      </p:sp>
      <p:grpSp>
        <p:nvGrpSpPr>
          <p:cNvPr id="34" name="Group 33"/>
          <p:cNvGrpSpPr/>
          <p:nvPr/>
        </p:nvGrpSpPr>
        <p:grpSpPr>
          <a:xfrm>
            <a:off x="5802425" y="4230516"/>
            <a:ext cx="501678" cy="453691"/>
            <a:chOff x="759445" y="5449090"/>
            <a:chExt cx="1089901" cy="1113373"/>
          </a:xfrm>
        </p:grpSpPr>
        <p:pic>
          <p:nvPicPr>
            <p:cNvPr id="35" name="Picture 6" descr="http://t2.gstatic.com/images?q=tbn:ANd9GcQxaeZUizFkOVMM2b57_PlSVCcR5txzA_1jy46cO0P8MmAuFmym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45" y="5449090"/>
              <a:ext cx="971575" cy="57760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838711" y="6033756"/>
              <a:ext cx="1010635" cy="528707"/>
            </a:xfrm>
            <a:prstGeom prst="rect">
              <a:avLst/>
            </a:prstGeom>
            <a:noFill/>
          </p:spPr>
          <p:txBody>
            <a:bodyPr wrap="none" rtlCol="0">
              <a:spAutoFit/>
            </a:bodyPr>
            <a:lstStyle/>
            <a:p>
              <a:r>
                <a:rPr lang="en-GB" sz="800" dirty="0" smtClean="0"/>
                <a:t>FPGA</a:t>
              </a:r>
              <a:endParaRPr lang="en-GB" dirty="0"/>
            </a:p>
          </p:txBody>
        </p:sp>
      </p:grpSp>
      <p:grpSp>
        <p:nvGrpSpPr>
          <p:cNvPr id="37" name="Group 36"/>
          <p:cNvGrpSpPr/>
          <p:nvPr/>
        </p:nvGrpSpPr>
        <p:grpSpPr>
          <a:xfrm>
            <a:off x="6444882" y="4167624"/>
            <a:ext cx="485373" cy="533719"/>
            <a:chOff x="6011781" y="7095348"/>
            <a:chExt cx="485373" cy="533719"/>
          </a:xfrm>
        </p:grpSpPr>
        <p:pic>
          <p:nvPicPr>
            <p:cNvPr id="38" name="Picture 6" descr="NVIDIA Tesla K20 GPU Acceler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781" y="7095348"/>
              <a:ext cx="485373" cy="38829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047551" y="7413623"/>
              <a:ext cx="407484" cy="215444"/>
            </a:xfrm>
            <a:prstGeom prst="rect">
              <a:avLst/>
            </a:prstGeom>
            <a:noFill/>
          </p:spPr>
          <p:txBody>
            <a:bodyPr wrap="none" rtlCol="0">
              <a:spAutoFit/>
            </a:bodyPr>
            <a:lstStyle/>
            <a:p>
              <a:r>
                <a:rPr lang="en-GB" sz="800" dirty="0" smtClean="0"/>
                <a:t>GPU</a:t>
              </a:r>
              <a:endParaRPr lang="en-GB" dirty="0"/>
            </a:p>
          </p:txBody>
        </p:sp>
      </p:grpSp>
      <p:grpSp>
        <p:nvGrpSpPr>
          <p:cNvPr id="40" name="Group 39"/>
          <p:cNvGrpSpPr/>
          <p:nvPr/>
        </p:nvGrpSpPr>
        <p:grpSpPr>
          <a:xfrm>
            <a:off x="1827502" y="4162336"/>
            <a:ext cx="484837" cy="647126"/>
            <a:chOff x="6662750" y="5220360"/>
            <a:chExt cx="1479127" cy="1372450"/>
          </a:xfrm>
        </p:grpSpPr>
        <p:pic>
          <p:nvPicPr>
            <p:cNvPr id="41" name="Picture 40" descr="45492_intel-xeon-process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750" y="5220360"/>
              <a:ext cx="1183074" cy="915527"/>
            </a:xfrm>
            <a:prstGeom prst="rect">
              <a:avLst/>
            </a:prstGeom>
          </p:spPr>
        </p:pic>
        <p:sp>
          <p:nvSpPr>
            <p:cNvPr id="42" name="TextBox 41"/>
            <p:cNvSpPr txBox="1"/>
            <p:nvPr/>
          </p:nvSpPr>
          <p:spPr>
            <a:xfrm>
              <a:off x="6918298" y="6135888"/>
              <a:ext cx="1223579" cy="456922"/>
            </a:xfrm>
            <a:prstGeom prst="rect">
              <a:avLst/>
            </a:prstGeom>
            <a:noFill/>
          </p:spPr>
          <p:txBody>
            <a:bodyPr wrap="none" rtlCol="0">
              <a:spAutoFit/>
            </a:bodyPr>
            <a:lstStyle/>
            <a:p>
              <a:r>
                <a:rPr lang="en-GB" sz="800" dirty="0" smtClean="0"/>
                <a:t>CPU</a:t>
              </a:r>
              <a:endParaRPr lang="en-GB" sz="800" dirty="0"/>
            </a:p>
          </p:txBody>
        </p:sp>
      </p:grpSp>
      <p:grpSp>
        <p:nvGrpSpPr>
          <p:cNvPr id="43" name="Group 42"/>
          <p:cNvGrpSpPr/>
          <p:nvPr/>
        </p:nvGrpSpPr>
        <p:grpSpPr>
          <a:xfrm>
            <a:off x="7084690" y="4114539"/>
            <a:ext cx="425337" cy="578850"/>
            <a:chOff x="6662750" y="5220360"/>
            <a:chExt cx="1479127" cy="1372450"/>
          </a:xfrm>
        </p:grpSpPr>
        <p:pic>
          <p:nvPicPr>
            <p:cNvPr id="44" name="Picture 43" descr="45492_intel-xeon-process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750" y="5220360"/>
              <a:ext cx="1183074" cy="915527"/>
            </a:xfrm>
            <a:prstGeom prst="rect">
              <a:avLst/>
            </a:prstGeom>
          </p:spPr>
        </p:pic>
        <p:sp>
          <p:nvSpPr>
            <p:cNvPr id="45" name="TextBox 44"/>
            <p:cNvSpPr txBox="1"/>
            <p:nvPr/>
          </p:nvSpPr>
          <p:spPr>
            <a:xfrm>
              <a:off x="6918297" y="6135889"/>
              <a:ext cx="1223580" cy="456921"/>
            </a:xfrm>
            <a:prstGeom prst="rect">
              <a:avLst/>
            </a:prstGeom>
            <a:noFill/>
          </p:spPr>
          <p:txBody>
            <a:bodyPr wrap="none" rtlCol="0">
              <a:spAutoFit/>
            </a:bodyPr>
            <a:lstStyle/>
            <a:p>
              <a:r>
                <a:rPr lang="en-GB" sz="800" dirty="0" smtClean="0"/>
                <a:t>CPU</a:t>
              </a:r>
              <a:endParaRPr lang="en-GB" sz="800" dirty="0"/>
            </a:p>
          </p:txBody>
        </p:sp>
      </p:grpSp>
    </p:spTree>
    <p:extLst>
      <p:ext uri="{BB962C8B-B14F-4D97-AF65-F5344CB8AC3E}">
        <p14:creationId xmlns:p14="http://schemas.microsoft.com/office/powerpoint/2010/main" val="159929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158832" y="997657"/>
            <a:ext cx="2409909" cy="1243366"/>
          </a:xfrm>
          <a:prstGeom prst="rect">
            <a:avLst/>
          </a:prstGeom>
          <a:noFill/>
          <a:ln>
            <a:solidFill>
              <a:schemeClr val="accent6"/>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ext Placeholder 1"/>
          <p:cNvSpPr>
            <a:spLocks noGrp="1"/>
          </p:cNvSpPr>
          <p:nvPr>
            <p:ph type="body" sz="quarter" idx="10"/>
          </p:nvPr>
        </p:nvSpPr>
        <p:spPr>
          <a:xfrm>
            <a:off x="967280" y="3623551"/>
            <a:ext cx="3053709" cy="845084"/>
          </a:xfrm>
        </p:spPr>
        <p:txBody>
          <a:bodyPr>
            <a:noAutofit/>
          </a:bodyPr>
          <a:lstStyle/>
          <a:p>
            <a:r>
              <a:rPr lang="en-US" sz="1200" dirty="0" smtClean="0">
                <a:latin typeface="CiscoSans ExtraLight" pitchFamily="34" charset="0"/>
              </a:rPr>
              <a:t>Flexible, multi-OS, application isolation / security</a:t>
            </a:r>
          </a:p>
          <a:p>
            <a:r>
              <a:rPr lang="en-US" sz="1200" dirty="0">
                <a:latin typeface="CiscoSans ExtraLight" pitchFamily="34" charset="0"/>
              </a:rPr>
              <a:t>O</a:t>
            </a:r>
            <a:r>
              <a:rPr lang="en-US" sz="1200" dirty="0" smtClean="0">
                <a:latin typeface="CiscoSans ExtraLight" pitchFamily="34" charset="0"/>
              </a:rPr>
              <a:t>ptimizations, IO handling, expensive license fees</a:t>
            </a:r>
          </a:p>
        </p:txBody>
      </p:sp>
      <p:sp>
        <p:nvSpPr>
          <p:cNvPr id="3" name="Title 2"/>
          <p:cNvSpPr>
            <a:spLocks noGrp="1"/>
          </p:cNvSpPr>
          <p:nvPr>
            <p:ph type="ctrTitle"/>
          </p:nvPr>
        </p:nvSpPr>
        <p:spPr>
          <a:xfrm>
            <a:off x="259742" y="275269"/>
            <a:ext cx="8659976" cy="728782"/>
          </a:xfrm>
        </p:spPr>
        <p:txBody>
          <a:bodyPr>
            <a:normAutofit/>
          </a:bodyPr>
          <a:lstStyle/>
          <a:p>
            <a:r>
              <a:rPr lang="en-US" sz="2800" dirty="0" smtClean="0"/>
              <a:t>Server Virtualization is at a generational shift</a:t>
            </a:r>
            <a:endParaRPr lang="en-US" dirty="0"/>
          </a:p>
        </p:txBody>
      </p:sp>
      <p:pic>
        <p:nvPicPr>
          <p:cNvPr id="6" name="Picture 2" descr="https://www.docker.io/static/img/docker-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769" y="1070701"/>
            <a:ext cx="704979" cy="2274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246511" y="2610698"/>
            <a:ext cx="2258976" cy="305332"/>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Hardware</a:t>
            </a:r>
            <a:endParaRPr lang="en-US" sz="1000" dirty="0"/>
          </a:p>
        </p:txBody>
      </p:sp>
      <p:sp>
        <p:nvSpPr>
          <p:cNvPr id="23" name="Rectangle 22"/>
          <p:cNvSpPr/>
          <p:nvPr/>
        </p:nvSpPr>
        <p:spPr>
          <a:xfrm>
            <a:off x="1257552" y="2261756"/>
            <a:ext cx="2258976" cy="305332"/>
          </a:xfrm>
          <a:prstGeom prst="rect">
            <a:avLst/>
          </a:prstGeom>
          <a:solidFill>
            <a:srgbClr val="C00000">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dirty="0">
                <a:solidFill>
                  <a:schemeClr val="bg1"/>
                </a:solidFill>
              </a:rPr>
              <a:t>Hypervisor</a:t>
            </a:r>
          </a:p>
        </p:txBody>
      </p:sp>
      <p:sp>
        <p:nvSpPr>
          <p:cNvPr id="24" name="Rectangle 23"/>
          <p:cNvSpPr/>
          <p:nvPr/>
        </p:nvSpPr>
        <p:spPr>
          <a:xfrm>
            <a:off x="1269766" y="1068719"/>
            <a:ext cx="1097668" cy="1143191"/>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dirty="0"/>
              <a:t>Virtual machine</a:t>
            </a:r>
          </a:p>
        </p:txBody>
      </p:sp>
      <p:sp>
        <p:nvSpPr>
          <p:cNvPr id="25" name="Rectangle 24"/>
          <p:cNvSpPr/>
          <p:nvPr/>
        </p:nvSpPr>
        <p:spPr>
          <a:xfrm>
            <a:off x="1295480" y="1139161"/>
            <a:ext cx="523120" cy="459211"/>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26" name="Rectangle 25"/>
          <p:cNvSpPr/>
          <p:nvPr/>
        </p:nvSpPr>
        <p:spPr>
          <a:xfrm>
            <a:off x="1845640" y="1138783"/>
            <a:ext cx="500477" cy="459211"/>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27" name="Rectangle 26"/>
          <p:cNvSpPr/>
          <p:nvPr/>
        </p:nvSpPr>
        <p:spPr>
          <a:xfrm>
            <a:off x="2407815" y="1068719"/>
            <a:ext cx="1097668" cy="1143191"/>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dirty="0"/>
              <a:t>Virtual machine</a:t>
            </a:r>
          </a:p>
        </p:txBody>
      </p:sp>
      <p:sp>
        <p:nvSpPr>
          <p:cNvPr id="29" name="Rectangle 28"/>
          <p:cNvSpPr/>
          <p:nvPr/>
        </p:nvSpPr>
        <p:spPr>
          <a:xfrm>
            <a:off x="2447587" y="1139161"/>
            <a:ext cx="481039" cy="459211"/>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30" name="Rectangle 29"/>
          <p:cNvSpPr/>
          <p:nvPr/>
        </p:nvSpPr>
        <p:spPr>
          <a:xfrm>
            <a:off x="2956649" y="1139161"/>
            <a:ext cx="521794" cy="459211"/>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31" name="Rectangle 30"/>
          <p:cNvSpPr/>
          <p:nvPr/>
        </p:nvSpPr>
        <p:spPr>
          <a:xfrm>
            <a:off x="2447588" y="1637748"/>
            <a:ext cx="1030856" cy="282503"/>
          </a:xfrm>
          <a:prstGeom prst="rect">
            <a:avLst/>
          </a:prstGeom>
          <a:solidFill>
            <a:schemeClr val="bg1">
              <a:lumMod val="75000"/>
              <a:alpha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a:solidFill>
                  <a:schemeClr val="tx1"/>
                </a:solidFill>
              </a:rPr>
              <a:t>Operating System</a:t>
            </a:r>
          </a:p>
        </p:txBody>
      </p:sp>
      <p:sp>
        <p:nvSpPr>
          <p:cNvPr id="33" name="Text Placeholder 1"/>
          <p:cNvSpPr txBox="1">
            <a:spLocks/>
          </p:cNvSpPr>
          <p:nvPr/>
        </p:nvSpPr>
        <p:spPr>
          <a:xfrm>
            <a:off x="4736625" y="3664699"/>
            <a:ext cx="3413458" cy="694293"/>
          </a:xfrm>
          <a:prstGeom prst="rect">
            <a:avLst/>
          </a:prstGeom>
        </p:spPr>
        <p:txBody>
          <a:bodyPr>
            <a:normAutofit fontScale="85000" lnSpcReduction="20000"/>
          </a:bodyPr>
          <a:lstStyle>
            <a:lvl1pPr marL="280988" indent="-223838" algn="l" defTabSz="685891" rtl="0" eaLnBrk="1" latinLnBrk="0" hangingPunct="1">
              <a:lnSpc>
                <a:spcPct val="95000"/>
              </a:lnSpc>
              <a:spcBef>
                <a:spcPts val="1110"/>
              </a:spcBef>
              <a:buClr>
                <a:schemeClr val="tx2"/>
              </a:buClr>
              <a:buSzPct val="80000"/>
              <a:buFont typeface="Wingdings" panose="05000000000000000000" pitchFamily="2" charset="2"/>
              <a:buChar char="§"/>
              <a:tabLst/>
              <a:defRPr lang="en-US" sz="2000" b="0" i="0" kern="1200">
                <a:solidFill>
                  <a:schemeClr val="tx2"/>
                </a:solidFill>
                <a:latin typeface="+mn-lt"/>
                <a:ea typeface="+mn-ea"/>
                <a:cs typeface="CiscoSans ExtraLight"/>
              </a:defRPr>
            </a:lvl1pPr>
            <a:lvl2pPr marL="508000" indent="-215900" algn="l" defTabSz="685891" rtl="0" eaLnBrk="1" latinLnBrk="0" hangingPunct="1">
              <a:lnSpc>
                <a:spcPct val="95000"/>
              </a:lnSpc>
              <a:spcBef>
                <a:spcPts val="450"/>
              </a:spcBef>
              <a:buClr>
                <a:schemeClr val="tx2"/>
              </a:buClr>
              <a:buSzPct val="80000"/>
              <a:buFont typeface="Wingdings" panose="05000000000000000000" pitchFamily="2" charset="2"/>
              <a:buChar char="§"/>
              <a:defRPr lang="en-US" sz="1800" b="0" i="0" kern="1200">
                <a:solidFill>
                  <a:schemeClr val="tx2"/>
                </a:solidFill>
                <a:latin typeface="+mn-lt"/>
                <a:ea typeface="+mn-ea"/>
                <a:cs typeface="CiscoSans ExtraLight"/>
              </a:defRPr>
            </a:lvl2pPr>
            <a:lvl3pPr marL="747713"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600" b="0" i="0" kern="1200">
                <a:solidFill>
                  <a:schemeClr val="tx2"/>
                </a:solidFill>
                <a:latin typeface="+mn-lt"/>
                <a:ea typeface="+mn-ea"/>
                <a:cs typeface="CiscoSans ExtraLight"/>
              </a:defRPr>
            </a:lvl3pPr>
            <a:lvl4pPr marL="911225"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400" b="0" i="0" kern="1200">
                <a:solidFill>
                  <a:schemeClr val="tx2"/>
                </a:solidFill>
                <a:latin typeface="+mn-lt"/>
                <a:ea typeface="+mn-ea"/>
                <a:cs typeface="CiscoSans ExtraLight"/>
              </a:defRPr>
            </a:lvl4pPr>
            <a:lvl5pPr marL="1082675" indent="-168275"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200" b="0" i="0" kern="1200">
                <a:solidFill>
                  <a:schemeClr val="tx2"/>
                </a:solidFill>
                <a:latin typeface="+mn-l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solidFill>
                  <a:schemeClr val="tx1"/>
                </a:solidFill>
                <a:latin typeface="CiscoSans ExtraLight" pitchFamily="34" charset="0"/>
              </a:rPr>
              <a:t>N</a:t>
            </a:r>
            <a:r>
              <a:rPr lang="en-US" sz="1400" dirty="0" smtClean="0">
                <a:solidFill>
                  <a:schemeClr val="tx1"/>
                </a:solidFill>
                <a:latin typeface="CiscoSans ExtraLight" pitchFamily="34" charset="0"/>
              </a:rPr>
              <a:t>o hypervisor overhead, performance, fine grained resource control</a:t>
            </a:r>
          </a:p>
          <a:p>
            <a:r>
              <a:rPr lang="en-US" sz="1400" dirty="0" smtClean="0">
                <a:solidFill>
                  <a:schemeClr val="tx1"/>
                </a:solidFill>
                <a:latin typeface="CiscoSans ExtraLight" pitchFamily="34" charset="0"/>
              </a:rPr>
              <a:t>Linux ABI, security and app isolation</a:t>
            </a:r>
          </a:p>
          <a:p>
            <a:pPr marL="57150" indent="0">
              <a:buFont typeface="Wingdings" panose="05000000000000000000" pitchFamily="2" charset="2"/>
              <a:buNone/>
            </a:pPr>
            <a:endParaRPr lang="en-US" sz="1800" dirty="0" smtClean="0"/>
          </a:p>
        </p:txBody>
      </p:sp>
      <p:sp>
        <p:nvSpPr>
          <p:cNvPr id="34" name="Right Arrow 33"/>
          <p:cNvSpPr/>
          <p:nvPr/>
        </p:nvSpPr>
        <p:spPr>
          <a:xfrm>
            <a:off x="4020989" y="2025108"/>
            <a:ext cx="556607" cy="325898"/>
          </a:xfrm>
          <a:prstGeom prst="rightArrow">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 name="TextBox 35"/>
          <p:cNvSpPr txBox="1"/>
          <p:nvPr/>
        </p:nvSpPr>
        <p:spPr>
          <a:xfrm>
            <a:off x="6122601" y="1007182"/>
            <a:ext cx="1336551" cy="338554"/>
          </a:xfrm>
          <a:prstGeom prst="rect">
            <a:avLst/>
          </a:prstGeom>
          <a:noFill/>
        </p:spPr>
        <p:txBody>
          <a:bodyPr wrap="square" rtlCol="0">
            <a:spAutoFit/>
          </a:bodyPr>
          <a:lstStyle/>
          <a:p>
            <a:r>
              <a:rPr lang="en-US" sz="800" dirty="0" smtClean="0"/>
              <a:t>APIs and interfaces for containers management</a:t>
            </a:r>
            <a:endParaRPr lang="en-US" sz="800" dirty="0"/>
          </a:p>
        </p:txBody>
      </p:sp>
      <p:sp>
        <p:nvSpPr>
          <p:cNvPr id="5" name="TextBox 4"/>
          <p:cNvSpPr txBox="1"/>
          <p:nvPr/>
        </p:nvSpPr>
        <p:spPr>
          <a:xfrm>
            <a:off x="1158956" y="3030961"/>
            <a:ext cx="2375144" cy="523220"/>
          </a:xfrm>
          <a:prstGeom prst="rect">
            <a:avLst/>
          </a:prstGeom>
          <a:noFill/>
        </p:spPr>
        <p:txBody>
          <a:bodyPr wrap="square" rtlCol="0">
            <a:spAutoFit/>
          </a:bodyPr>
          <a:lstStyle/>
          <a:p>
            <a:pPr algn="ctr"/>
            <a:r>
              <a:rPr lang="en-US" sz="1400" b="1" dirty="0" smtClean="0">
                <a:latin typeface="CiscoSansTT Light" panose="020B0503020201020303" pitchFamily="34" charset="0"/>
              </a:rPr>
              <a:t>Hypervisors are still good, but have pitfalls</a:t>
            </a:r>
            <a:endParaRPr lang="en-US" sz="1400" b="1" dirty="0">
              <a:latin typeface="CiscoSansTT Light" panose="020B0503020201020303" pitchFamily="34" charset="0"/>
            </a:endParaRPr>
          </a:p>
        </p:txBody>
      </p:sp>
      <p:sp>
        <p:nvSpPr>
          <p:cNvPr id="37" name="TextBox 36"/>
          <p:cNvSpPr txBox="1"/>
          <p:nvPr/>
        </p:nvSpPr>
        <p:spPr>
          <a:xfrm>
            <a:off x="4976157" y="3032478"/>
            <a:ext cx="2747538" cy="523220"/>
          </a:xfrm>
          <a:prstGeom prst="rect">
            <a:avLst/>
          </a:prstGeom>
          <a:noFill/>
        </p:spPr>
        <p:txBody>
          <a:bodyPr wrap="square" rtlCol="0">
            <a:spAutoFit/>
          </a:bodyPr>
          <a:lstStyle/>
          <a:p>
            <a:pPr algn="ctr"/>
            <a:r>
              <a:rPr lang="en-US" sz="1400" b="1" dirty="0" smtClean="0">
                <a:latin typeface="CiscoSansTT Light" panose="020B0503020201020303" pitchFamily="34" charset="0"/>
              </a:rPr>
              <a:t>Application </a:t>
            </a:r>
            <a:r>
              <a:rPr lang="en-US" sz="1400" b="1" dirty="0">
                <a:latin typeface="CiscoSansTT Light" panose="020B0503020201020303" pitchFamily="34" charset="0"/>
              </a:rPr>
              <a:t>containers are the future of </a:t>
            </a:r>
            <a:r>
              <a:rPr lang="en-US" sz="1400" b="1" dirty="0" smtClean="0">
                <a:latin typeface="CiscoSansTT Light" panose="020B0503020201020303" pitchFamily="34" charset="0"/>
              </a:rPr>
              <a:t>virtualization</a:t>
            </a:r>
            <a:endParaRPr lang="en-US" sz="1400" b="1" dirty="0">
              <a:latin typeface="CiscoSansTT Light" panose="020B0503020201020303" pitchFamily="34" charset="0"/>
            </a:endParaRPr>
          </a:p>
        </p:txBody>
      </p:sp>
      <p:sp>
        <p:nvSpPr>
          <p:cNvPr id="39" name="Rectangle 38"/>
          <p:cNvSpPr/>
          <p:nvPr/>
        </p:nvSpPr>
        <p:spPr>
          <a:xfrm>
            <a:off x="5227220" y="2626600"/>
            <a:ext cx="2258976" cy="305332"/>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Hardware</a:t>
            </a:r>
            <a:endParaRPr lang="en-US" sz="1000" dirty="0"/>
          </a:p>
        </p:txBody>
      </p:sp>
      <p:sp>
        <p:nvSpPr>
          <p:cNvPr id="40" name="Rectangle 39"/>
          <p:cNvSpPr/>
          <p:nvPr/>
        </p:nvSpPr>
        <p:spPr>
          <a:xfrm>
            <a:off x="5238261" y="2277658"/>
            <a:ext cx="2258976" cy="305332"/>
          </a:xfrm>
          <a:prstGeom prst="rect">
            <a:avLst/>
          </a:prstGeom>
          <a:solidFill>
            <a:schemeClr val="bg1">
              <a:lumMod val="75000"/>
              <a:alpha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dirty="0">
                <a:solidFill>
                  <a:schemeClr val="tx1"/>
                </a:solidFill>
              </a:rPr>
              <a:t>Operating System</a:t>
            </a:r>
          </a:p>
        </p:txBody>
      </p:sp>
      <p:sp>
        <p:nvSpPr>
          <p:cNvPr id="41" name="Rectangle 40"/>
          <p:cNvSpPr/>
          <p:nvPr/>
        </p:nvSpPr>
        <p:spPr>
          <a:xfrm>
            <a:off x="5250475" y="1371132"/>
            <a:ext cx="1097668" cy="856680"/>
          </a:xfrm>
          <a:prstGeom prst="rect">
            <a:avLst/>
          </a:prstGeom>
          <a:solidFill>
            <a:schemeClr val="bg1">
              <a:lumMod val="75000"/>
              <a:alpha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000" dirty="0" smtClean="0">
                <a:solidFill>
                  <a:schemeClr val="tx1"/>
                </a:solidFill>
              </a:rPr>
              <a:t>Container</a:t>
            </a:r>
            <a:endParaRPr lang="en-US" sz="1000" dirty="0">
              <a:solidFill>
                <a:schemeClr val="tx1"/>
              </a:solidFill>
            </a:endParaRPr>
          </a:p>
        </p:txBody>
      </p:sp>
      <p:sp>
        <p:nvSpPr>
          <p:cNvPr id="42" name="Rectangle 41"/>
          <p:cNvSpPr/>
          <p:nvPr/>
        </p:nvSpPr>
        <p:spPr>
          <a:xfrm>
            <a:off x="5276189" y="1457201"/>
            <a:ext cx="523120" cy="459211"/>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43" name="Rectangle 42"/>
          <p:cNvSpPr/>
          <p:nvPr/>
        </p:nvSpPr>
        <p:spPr>
          <a:xfrm>
            <a:off x="5826349" y="1456823"/>
            <a:ext cx="500477" cy="459211"/>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44" name="Rectangle 43"/>
          <p:cNvSpPr/>
          <p:nvPr/>
        </p:nvSpPr>
        <p:spPr>
          <a:xfrm>
            <a:off x="6388524" y="1371132"/>
            <a:ext cx="1097668" cy="856680"/>
          </a:xfrm>
          <a:prstGeom prst="rect">
            <a:avLst/>
          </a:prstGeom>
          <a:solidFill>
            <a:schemeClr val="bg1">
              <a:lumMod val="75000"/>
              <a:alpha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000" dirty="0" smtClean="0">
                <a:solidFill>
                  <a:schemeClr val="tx1"/>
                </a:solidFill>
              </a:rPr>
              <a:t>Container</a:t>
            </a:r>
            <a:endParaRPr lang="en-US" sz="1000" dirty="0">
              <a:solidFill>
                <a:schemeClr val="tx1"/>
              </a:solidFill>
            </a:endParaRPr>
          </a:p>
        </p:txBody>
      </p:sp>
      <p:sp>
        <p:nvSpPr>
          <p:cNvPr id="45" name="Rectangle 44"/>
          <p:cNvSpPr/>
          <p:nvPr/>
        </p:nvSpPr>
        <p:spPr>
          <a:xfrm>
            <a:off x="6428296" y="1457201"/>
            <a:ext cx="481039" cy="459211"/>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sp>
        <p:nvSpPr>
          <p:cNvPr id="46" name="Rectangle 45"/>
          <p:cNvSpPr/>
          <p:nvPr/>
        </p:nvSpPr>
        <p:spPr>
          <a:xfrm>
            <a:off x="6937358" y="1457201"/>
            <a:ext cx="521794" cy="459211"/>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App</a:t>
            </a:r>
            <a:endParaRPr lang="en-US" sz="1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395" y="4003895"/>
            <a:ext cx="266160" cy="28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542" y="3634294"/>
            <a:ext cx="271501" cy="2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479" y="4050202"/>
            <a:ext cx="284384" cy="28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626" y="3680601"/>
            <a:ext cx="290091" cy="2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1295480" y="1637749"/>
            <a:ext cx="1050637" cy="282503"/>
          </a:xfrm>
          <a:prstGeom prst="rect">
            <a:avLst/>
          </a:prstGeom>
          <a:solidFill>
            <a:schemeClr val="bg1">
              <a:lumMod val="75000"/>
              <a:alpha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a:solidFill>
                  <a:schemeClr val="tx1"/>
                </a:solidFill>
              </a:rPr>
              <a:t>Operating System</a:t>
            </a:r>
          </a:p>
        </p:txBody>
      </p:sp>
    </p:spTree>
    <p:extLst>
      <p:ext uri="{BB962C8B-B14F-4D97-AF65-F5344CB8AC3E}">
        <p14:creationId xmlns:p14="http://schemas.microsoft.com/office/powerpoint/2010/main" val="138986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6566" y="208749"/>
            <a:ext cx="8659976" cy="728782"/>
          </a:xfrm>
        </p:spPr>
        <p:txBody>
          <a:bodyPr/>
          <a:lstStyle/>
          <a:p>
            <a:r>
              <a:rPr lang="en-US" sz="2800" dirty="0" smtClean="0"/>
              <a:t>OS constraints </a:t>
            </a:r>
            <a:r>
              <a:rPr lang="en-US" sz="2800" dirty="0" smtClean="0"/>
              <a:t>are hard </a:t>
            </a:r>
            <a:r>
              <a:rPr lang="en-US" sz="2800" dirty="0" smtClean="0"/>
              <a:t>to overcome with current design</a:t>
            </a:r>
            <a:endParaRPr lang="en-US" dirty="0"/>
          </a:p>
        </p:txBody>
      </p:sp>
      <p:sp>
        <p:nvSpPr>
          <p:cNvPr id="6" name="Text Placeholder 1"/>
          <p:cNvSpPr txBox="1">
            <a:spLocks/>
          </p:cNvSpPr>
          <p:nvPr/>
        </p:nvSpPr>
        <p:spPr>
          <a:xfrm>
            <a:off x="1938323" y="937531"/>
            <a:ext cx="5223778" cy="440029"/>
          </a:xfrm>
          <a:prstGeom prst="rect">
            <a:avLst/>
          </a:prstGeom>
        </p:spPr>
        <p:txBody>
          <a:bodyPr>
            <a:noAutofit/>
          </a:bodyPr>
          <a:lstStyle>
            <a:lvl1pPr marL="280988" indent="-223838" algn="l" defTabSz="685891" rtl="0" eaLnBrk="1" latinLnBrk="0" hangingPunct="1">
              <a:lnSpc>
                <a:spcPct val="95000"/>
              </a:lnSpc>
              <a:spcBef>
                <a:spcPts val="1110"/>
              </a:spcBef>
              <a:buClr>
                <a:schemeClr val="tx2"/>
              </a:buClr>
              <a:buSzPct val="80000"/>
              <a:buFont typeface="Wingdings" panose="05000000000000000000" pitchFamily="2" charset="2"/>
              <a:buChar char="§"/>
              <a:tabLst/>
              <a:defRPr lang="en-US" sz="2000" b="0" i="0" kern="1200">
                <a:solidFill>
                  <a:schemeClr val="tx2"/>
                </a:solidFill>
                <a:latin typeface="+mn-lt"/>
                <a:ea typeface="+mn-ea"/>
                <a:cs typeface="CiscoSans ExtraLight"/>
              </a:defRPr>
            </a:lvl1pPr>
            <a:lvl2pPr marL="508000" indent="-215900" algn="l" defTabSz="685891" rtl="0" eaLnBrk="1" latinLnBrk="0" hangingPunct="1">
              <a:lnSpc>
                <a:spcPct val="95000"/>
              </a:lnSpc>
              <a:spcBef>
                <a:spcPts val="450"/>
              </a:spcBef>
              <a:buClr>
                <a:schemeClr val="tx2"/>
              </a:buClr>
              <a:buSzPct val="80000"/>
              <a:buFont typeface="Wingdings" panose="05000000000000000000" pitchFamily="2" charset="2"/>
              <a:buChar char="§"/>
              <a:defRPr lang="en-US" sz="1800" b="0" i="0" kern="1200">
                <a:solidFill>
                  <a:schemeClr val="tx2"/>
                </a:solidFill>
                <a:latin typeface="+mn-lt"/>
                <a:ea typeface="+mn-ea"/>
                <a:cs typeface="CiscoSans ExtraLight"/>
              </a:defRPr>
            </a:lvl2pPr>
            <a:lvl3pPr marL="747713"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600" b="0" i="0" kern="1200">
                <a:solidFill>
                  <a:schemeClr val="tx2"/>
                </a:solidFill>
                <a:latin typeface="+mn-lt"/>
                <a:ea typeface="+mn-ea"/>
                <a:cs typeface="CiscoSans ExtraLight"/>
              </a:defRPr>
            </a:lvl3pPr>
            <a:lvl4pPr marL="911225"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400" b="0" i="0" kern="1200">
                <a:solidFill>
                  <a:schemeClr val="tx2"/>
                </a:solidFill>
                <a:latin typeface="+mn-lt"/>
                <a:ea typeface="+mn-ea"/>
                <a:cs typeface="CiscoSans ExtraLight"/>
              </a:defRPr>
            </a:lvl4pPr>
            <a:lvl5pPr marL="1082675" indent="-168275"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200" b="0" i="0" kern="1200">
                <a:solidFill>
                  <a:schemeClr val="tx2"/>
                </a:solidFill>
                <a:latin typeface="+mn-l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algn="ctr">
              <a:buNone/>
            </a:pPr>
            <a:r>
              <a:rPr lang="en-US" sz="1400" b="1" dirty="0" smtClean="0">
                <a:latin typeface="CiscoSans ExtraLight" pitchFamily="34" charset="0"/>
              </a:rPr>
              <a:t>Containers are built on Operating system</a:t>
            </a:r>
          </a:p>
        </p:txBody>
      </p:sp>
      <p:grpSp>
        <p:nvGrpSpPr>
          <p:cNvPr id="26" name="Group 25"/>
          <p:cNvGrpSpPr/>
          <p:nvPr/>
        </p:nvGrpSpPr>
        <p:grpSpPr>
          <a:xfrm>
            <a:off x="6025382" y="1417512"/>
            <a:ext cx="2636703" cy="3138586"/>
            <a:chOff x="6025382" y="1417512"/>
            <a:chExt cx="2636703" cy="3138586"/>
          </a:xfrm>
        </p:grpSpPr>
        <p:sp>
          <p:nvSpPr>
            <p:cNvPr id="10" name="Text Placeholder 1"/>
            <p:cNvSpPr txBox="1">
              <a:spLocks/>
            </p:cNvSpPr>
            <p:nvPr/>
          </p:nvSpPr>
          <p:spPr>
            <a:xfrm>
              <a:off x="6025382" y="3544410"/>
              <a:ext cx="2636703" cy="1011688"/>
            </a:xfrm>
            <a:prstGeom prst="rect">
              <a:avLst/>
            </a:prstGeom>
          </p:spPr>
          <p:txBody>
            <a:bodyPr>
              <a:noAutofit/>
            </a:bodyPr>
            <a:lstStyle>
              <a:lvl1pPr marL="280988" indent="-223838" algn="l" defTabSz="685891" rtl="0" eaLnBrk="1" latinLnBrk="0" hangingPunct="1">
                <a:lnSpc>
                  <a:spcPct val="95000"/>
                </a:lnSpc>
                <a:spcBef>
                  <a:spcPts val="1110"/>
                </a:spcBef>
                <a:buClr>
                  <a:schemeClr val="tx2"/>
                </a:buClr>
                <a:buSzPct val="80000"/>
                <a:buFont typeface="Wingdings" panose="05000000000000000000" pitchFamily="2" charset="2"/>
                <a:buChar char="§"/>
                <a:tabLst/>
                <a:defRPr lang="en-US" sz="2000" b="0" i="0" kern="1200">
                  <a:solidFill>
                    <a:schemeClr val="tx2"/>
                  </a:solidFill>
                  <a:latin typeface="+mn-lt"/>
                  <a:ea typeface="+mn-ea"/>
                  <a:cs typeface="CiscoSans ExtraLight"/>
                </a:defRPr>
              </a:lvl1pPr>
              <a:lvl2pPr marL="508000" indent="-215900" algn="l" defTabSz="685891" rtl="0" eaLnBrk="1" latinLnBrk="0" hangingPunct="1">
                <a:lnSpc>
                  <a:spcPct val="95000"/>
                </a:lnSpc>
                <a:spcBef>
                  <a:spcPts val="450"/>
                </a:spcBef>
                <a:buClr>
                  <a:schemeClr val="tx2"/>
                </a:buClr>
                <a:buSzPct val="80000"/>
                <a:buFont typeface="Wingdings" panose="05000000000000000000" pitchFamily="2" charset="2"/>
                <a:buChar char="§"/>
                <a:defRPr lang="en-US" sz="1800" b="0" i="0" kern="1200">
                  <a:solidFill>
                    <a:schemeClr val="tx2"/>
                  </a:solidFill>
                  <a:latin typeface="+mn-lt"/>
                  <a:ea typeface="+mn-ea"/>
                  <a:cs typeface="CiscoSans ExtraLight"/>
                </a:defRPr>
              </a:lvl2pPr>
              <a:lvl3pPr marL="747713"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600" b="0" i="0" kern="1200">
                  <a:solidFill>
                    <a:schemeClr val="tx2"/>
                  </a:solidFill>
                  <a:latin typeface="+mn-lt"/>
                  <a:ea typeface="+mn-ea"/>
                  <a:cs typeface="CiscoSans ExtraLight"/>
                </a:defRPr>
              </a:lvl3pPr>
              <a:lvl4pPr marL="911225"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400" b="0" i="0" kern="1200">
                  <a:solidFill>
                    <a:schemeClr val="tx2"/>
                  </a:solidFill>
                  <a:latin typeface="+mn-lt"/>
                  <a:ea typeface="+mn-ea"/>
                  <a:cs typeface="CiscoSans ExtraLight"/>
                </a:defRPr>
              </a:lvl4pPr>
              <a:lvl5pPr marL="1082675" indent="-168275"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200" b="0" i="0" kern="1200">
                  <a:solidFill>
                    <a:schemeClr val="tx2"/>
                  </a:solidFill>
                  <a:latin typeface="+mn-l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algn="ctr">
                <a:buNone/>
              </a:pPr>
              <a:r>
                <a:rPr lang="en-US" sz="1200" b="1" dirty="0" smtClean="0">
                  <a:latin typeface="CiscoSansTT Light" panose="020B0503020201020303" pitchFamily="34" charset="0"/>
                </a:rPr>
                <a:t>Memory scalability</a:t>
              </a:r>
            </a:p>
            <a:p>
              <a:pPr lvl="1"/>
              <a:r>
                <a:rPr lang="en-US" sz="1000" dirty="0" smtClean="0">
                  <a:solidFill>
                    <a:schemeClr val="tx1"/>
                  </a:solidFill>
                  <a:latin typeface="CiscoSansTT Light" panose="020B0503020201020303" pitchFamily="34" charset="0"/>
                </a:rPr>
                <a:t>CPU cache too small</a:t>
              </a:r>
              <a:endParaRPr lang="en-US" sz="1000" dirty="0" smtClean="0">
                <a:solidFill>
                  <a:schemeClr val="tx1"/>
                </a:solidFill>
                <a:latin typeface="CiscoSansTT Light" panose="020B0503020201020303" pitchFamily="34" charset="0"/>
                <a:sym typeface="Wingdings" panose="05000000000000000000" pitchFamily="2" charset="2"/>
              </a:endParaRPr>
            </a:p>
            <a:p>
              <a:pPr lvl="1"/>
              <a:r>
                <a:rPr lang="en-US" sz="1000" dirty="0" smtClean="0">
                  <a:solidFill>
                    <a:schemeClr val="tx1"/>
                  </a:solidFill>
                  <a:latin typeface="CiscoSansTT Light" panose="020B0503020201020303" pitchFamily="34" charset="0"/>
                </a:rPr>
                <a:t>Cache misses due to scattered data in the memory</a:t>
              </a:r>
            </a:p>
          </p:txBody>
        </p:sp>
        <p:grpSp>
          <p:nvGrpSpPr>
            <p:cNvPr id="2" name="Group 1"/>
            <p:cNvGrpSpPr/>
            <p:nvPr/>
          </p:nvGrpSpPr>
          <p:grpSpPr>
            <a:xfrm>
              <a:off x="6159140" y="1417512"/>
              <a:ext cx="2343925" cy="2001215"/>
              <a:chOff x="6326111" y="1441365"/>
              <a:chExt cx="2343925" cy="2001215"/>
            </a:xfrm>
          </p:grpSpPr>
          <p:sp>
            <p:nvSpPr>
              <p:cNvPr id="13" name="Oval 12"/>
              <p:cNvSpPr/>
              <p:nvPr/>
            </p:nvSpPr>
            <p:spPr>
              <a:xfrm>
                <a:off x="6609524" y="1441365"/>
                <a:ext cx="2001212" cy="2001215"/>
              </a:xfrm>
              <a:prstGeom prst="ellipse">
                <a:avLst/>
              </a:prstGeom>
              <a:solidFill>
                <a:schemeClr val="accent6">
                  <a:lumMod val="20000"/>
                  <a:lumOff val="80000"/>
                </a:schemeClr>
              </a:solid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14" name="Oval 13"/>
              <p:cNvSpPr>
                <a:spLocks noChangeAspect="1"/>
              </p:cNvSpPr>
              <p:nvPr/>
            </p:nvSpPr>
            <p:spPr>
              <a:xfrm>
                <a:off x="7474225" y="1640908"/>
                <a:ext cx="1054237" cy="1054238"/>
              </a:xfrm>
              <a:prstGeom prst="ellipse">
                <a:avLst/>
              </a:prstGeom>
              <a:solidFill>
                <a:schemeClr val="accent6">
                  <a:lumMod val="40000"/>
                  <a:lumOff val="60000"/>
                </a:schemeClr>
              </a:solid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15" name="Oval 14"/>
              <p:cNvSpPr>
                <a:spLocks noChangeAspect="1"/>
              </p:cNvSpPr>
              <p:nvPr/>
            </p:nvSpPr>
            <p:spPr>
              <a:xfrm>
                <a:off x="7817708" y="1693898"/>
                <a:ext cx="660496" cy="660497"/>
              </a:xfrm>
              <a:prstGeom prst="ellipse">
                <a:avLst/>
              </a:prstGeom>
              <a:solidFill>
                <a:schemeClr val="accent6">
                  <a:lumMod val="60000"/>
                  <a:lumOff val="40000"/>
                </a:schemeClr>
              </a:solid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16" name="Oval 15"/>
              <p:cNvSpPr>
                <a:spLocks noChangeAspect="1"/>
              </p:cNvSpPr>
              <p:nvPr/>
            </p:nvSpPr>
            <p:spPr>
              <a:xfrm>
                <a:off x="7971078" y="1726216"/>
                <a:ext cx="479366" cy="479368"/>
              </a:xfrm>
              <a:prstGeom prst="ellipse">
                <a:avLst/>
              </a:prstGeom>
              <a:solidFill>
                <a:schemeClr val="accent6">
                  <a:lumMod val="75000"/>
                  <a:alpha val="54000"/>
                </a:schemeClr>
              </a:solidFill>
              <a:ln w="952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17" name="Oval 16"/>
              <p:cNvSpPr/>
              <p:nvPr/>
            </p:nvSpPr>
            <p:spPr>
              <a:xfrm>
                <a:off x="7039764" y="2632357"/>
                <a:ext cx="238240" cy="0"/>
              </a:xfrm>
              <a:prstGeom prst="ellipse">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Oval 17"/>
              <p:cNvSpPr>
                <a:spLocks noChangeAspect="1"/>
              </p:cNvSpPr>
              <p:nvPr/>
            </p:nvSpPr>
            <p:spPr>
              <a:xfrm>
                <a:off x="8095696" y="1749438"/>
                <a:ext cx="330927" cy="330928"/>
              </a:xfrm>
              <a:prstGeom prst="ellipse">
                <a:avLst/>
              </a:prstGeom>
              <a:solidFill>
                <a:schemeClr val="accent6">
                  <a:lumMod val="75000"/>
                </a:schemeClr>
              </a:solidFill>
              <a:ln w="9525">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b="1" dirty="0" smtClean="0"/>
              </a:p>
            </p:txBody>
          </p:sp>
          <p:sp>
            <p:nvSpPr>
              <p:cNvPr id="19" name="TextBox 18"/>
              <p:cNvSpPr txBox="1"/>
              <p:nvPr/>
            </p:nvSpPr>
            <p:spPr>
              <a:xfrm>
                <a:off x="7949662" y="2051695"/>
                <a:ext cx="720374" cy="307777"/>
              </a:xfrm>
              <a:prstGeom prst="rect">
                <a:avLst/>
              </a:prstGeom>
              <a:noFill/>
            </p:spPr>
            <p:txBody>
              <a:bodyPr wrap="square" rtlCol="0">
                <a:spAutoFit/>
              </a:bodyPr>
              <a:lstStyle/>
              <a:p>
                <a:r>
                  <a:rPr lang="en-US" sz="700" b="1" dirty="0" smtClean="0"/>
                  <a:t>L1 cache </a:t>
                </a:r>
              </a:p>
              <a:p>
                <a:r>
                  <a:rPr lang="en-US" sz="700" dirty="0" smtClean="0"/>
                  <a:t>4 cycles</a:t>
                </a:r>
                <a:endParaRPr lang="en-US" sz="700" dirty="0"/>
              </a:p>
            </p:txBody>
          </p:sp>
          <p:sp>
            <p:nvSpPr>
              <p:cNvPr id="20" name="TextBox 19"/>
              <p:cNvSpPr txBox="1"/>
              <p:nvPr/>
            </p:nvSpPr>
            <p:spPr>
              <a:xfrm>
                <a:off x="7702203" y="2306689"/>
                <a:ext cx="638036" cy="307777"/>
              </a:xfrm>
              <a:prstGeom prst="rect">
                <a:avLst/>
              </a:prstGeom>
              <a:noFill/>
            </p:spPr>
            <p:txBody>
              <a:bodyPr wrap="square" rtlCol="0">
                <a:spAutoFit/>
              </a:bodyPr>
              <a:lstStyle/>
              <a:p>
                <a:r>
                  <a:rPr lang="en-US" sz="700" b="1" dirty="0" smtClean="0"/>
                  <a:t>L2 cache</a:t>
                </a:r>
              </a:p>
              <a:p>
                <a:r>
                  <a:rPr lang="en-US" sz="700" dirty="0" smtClean="0"/>
                  <a:t>12 cycles</a:t>
                </a:r>
                <a:endParaRPr lang="en-US" sz="700" dirty="0"/>
              </a:p>
            </p:txBody>
          </p:sp>
          <p:sp>
            <p:nvSpPr>
              <p:cNvPr id="21" name="TextBox 20"/>
              <p:cNvSpPr txBox="1"/>
              <p:nvPr/>
            </p:nvSpPr>
            <p:spPr>
              <a:xfrm>
                <a:off x="7279822" y="2617517"/>
                <a:ext cx="638036" cy="307777"/>
              </a:xfrm>
              <a:prstGeom prst="rect">
                <a:avLst/>
              </a:prstGeom>
              <a:noFill/>
            </p:spPr>
            <p:txBody>
              <a:bodyPr wrap="square" rtlCol="0">
                <a:spAutoFit/>
              </a:bodyPr>
              <a:lstStyle/>
              <a:p>
                <a:r>
                  <a:rPr lang="en-US" sz="700" b="1" dirty="0" smtClean="0"/>
                  <a:t>L3 cache </a:t>
                </a:r>
                <a:r>
                  <a:rPr lang="en-US" sz="700" dirty="0" smtClean="0"/>
                  <a:t>30 cycles</a:t>
                </a:r>
                <a:endParaRPr lang="en-US" sz="700" dirty="0"/>
              </a:p>
            </p:txBody>
          </p:sp>
          <p:sp>
            <p:nvSpPr>
              <p:cNvPr id="22" name="TextBox 21"/>
              <p:cNvSpPr txBox="1"/>
              <p:nvPr/>
            </p:nvSpPr>
            <p:spPr>
              <a:xfrm>
                <a:off x="6326111" y="3038767"/>
                <a:ext cx="763201" cy="307777"/>
              </a:xfrm>
              <a:prstGeom prst="rect">
                <a:avLst/>
              </a:prstGeom>
              <a:noFill/>
            </p:spPr>
            <p:txBody>
              <a:bodyPr wrap="square" rtlCol="0">
                <a:spAutoFit/>
              </a:bodyPr>
              <a:lstStyle/>
              <a:p>
                <a:r>
                  <a:rPr lang="en-US" sz="700" b="1" dirty="0" smtClean="0"/>
                  <a:t>DRAM </a:t>
                </a:r>
              </a:p>
              <a:p>
                <a:r>
                  <a:rPr lang="en-US" sz="700" dirty="0" smtClean="0"/>
                  <a:t>300 cycles</a:t>
                </a:r>
                <a:endParaRPr lang="en-US" sz="700" dirty="0"/>
              </a:p>
            </p:txBody>
          </p:sp>
          <p:sp>
            <p:nvSpPr>
              <p:cNvPr id="23" name="TextBox 22"/>
              <p:cNvSpPr txBox="1"/>
              <p:nvPr/>
            </p:nvSpPr>
            <p:spPr>
              <a:xfrm>
                <a:off x="8055918" y="1817730"/>
                <a:ext cx="445899" cy="215444"/>
              </a:xfrm>
              <a:prstGeom prst="rect">
                <a:avLst/>
              </a:prstGeom>
              <a:noFill/>
            </p:spPr>
            <p:txBody>
              <a:bodyPr wrap="square" rtlCol="0">
                <a:spAutoFit/>
              </a:bodyPr>
              <a:lstStyle/>
              <a:p>
                <a:r>
                  <a:rPr lang="en-US" sz="800" b="1" dirty="0" smtClean="0"/>
                  <a:t>CPU</a:t>
                </a:r>
                <a:endParaRPr lang="en-US" sz="800" b="1" dirty="0"/>
              </a:p>
            </p:txBody>
          </p:sp>
        </p:grpSp>
      </p:grpSp>
      <p:grpSp>
        <p:nvGrpSpPr>
          <p:cNvPr id="25" name="Group 24"/>
          <p:cNvGrpSpPr/>
          <p:nvPr/>
        </p:nvGrpSpPr>
        <p:grpSpPr>
          <a:xfrm>
            <a:off x="3138042" y="1615567"/>
            <a:ext cx="2919751" cy="2933514"/>
            <a:chOff x="3138042" y="1615567"/>
            <a:chExt cx="2919751" cy="2933514"/>
          </a:xfrm>
        </p:grpSpPr>
        <p:sp>
          <p:nvSpPr>
            <p:cNvPr id="8" name="Text Placeholder 1"/>
            <p:cNvSpPr txBox="1">
              <a:spLocks/>
            </p:cNvSpPr>
            <p:nvPr/>
          </p:nvSpPr>
          <p:spPr>
            <a:xfrm>
              <a:off x="3409180" y="3537393"/>
              <a:ext cx="2377474" cy="1011688"/>
            </a:xfrm>
            <a:prstGeom prst="rect">
              <a:avLst/>
            </a:prstGeom>
          </p:spPr>
          <p:txBody>
            <a:bodyPr>
              <a:noAutofit/>
            </a:bodyPr>
            <a:lstStyle>
              <a:lvl1pPr marL="280988" indent="-223838" algn="l" defTabSz="685891" rtl="0" eaLnBrk="1" latinLnBrk="0" hangingPunct="1">
                <a:lnSpc>
                  <a:spcPct val="95000"/>
                </a:lnSpc>
                <a:spcBef>
                  <a:spcPts val="1110"/>
                </a:spcBef>
                <a:buClr>
                  <a:schemeClr val="tx2"/>
                </a:buClr>
                <a:buSzPct val="80000"/>
                <a:buFont typeface="Wingdings" panose="05000000000000000000" pitchFamily="2" charset="2"/>
                <a:buChar char="§"/>
                <a:tabLst/>
                <a:defRPr lang="en-US" sz="2000" b="0" i="0" kern="1200">
                  <a:solidFill>
                    <a:schemeClr val="tx2"/>
                  </a:solidFill>
                  <a:latin typeface="+mn-lt"/>
                  <a:ea typeface="+mn-ea"/>
                  <a:cs typeface="CiscoSans ExtraLight"/>
                </a:defRPr>
              </a:lvl1pPr>
              <a:lvl2pPr marL="508000" indent="-215900" algn="l" defTabSz="685891" rtl="0" eaLnBrk="1" latinLnBrk="0" hangingPunct="1">
                <a:lnSpc>
                  <a:spcPct val="95000"/>
                </a:lnSpc>
                <a:spcBef>
                  <a:spcPts val="450"/>
                </a:spcBef>
                <a:buClr>
                  <a:schemeClr val="tx2"/>
                </a:buClr>
                <a:buSzPct val="80000"/>
                <a:buFont typeface="Wingdings" panose="05000000000000000000" pitchFamily="2" charset="2"/>
                <a:buChar char="§"/>
                <a:defRPr lang="en-US" sz="1800" b="0" i="0" kern="1200">
                  <a:solidFill>
                    <a:schemeClr val="tx2"/>
                  </a:solidFill>
                  <a:latin typeface="+mn-lt"/>
                  <a:ea typeface="+mn-ea"/>
                  <a:cs typeface="CiscoSans ExtraLight"/>
                </a:defRPr>
              </a:lvl2pPr>
              <a:lvl3pPr marL="747713"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600" b="0" i="0" kern="1200">
                  <a:solidFill>
                    <a:schemeClr val="tx2"/>
                  </a:solidFill>
                  <a:latin typeface="+mn-lt"/>
                  <a:ea typeface="+mn-ea"/>
                  <a:cs typeface="CiscoSans ExtraLight"/>
                </a:defRPr>
              </a:lvl3pPr>
              <a:lvl4pPr marL="911225"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400" b="0" i="0" kern="1200">
                  <a:solidFill>
                    <a:schemeClr val="tx2"/>
                  </a:solidFill>
                  <a:latin typeface="+mn-lt"/>
                  <a:ea typeface="+mn-ea"/>
                  <a:cs typeface="CiscoSans ExtraLight"/>
                </a:defRPr>
              </a:lvl4pPr>
              <a:lvl5pPr marL="1082675" indent="-168275"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200" b="0" i="0" kern="1200">
                  <a:solidFill>
                    <a:schemeClr val="tx2"/>
                  </a:solidFill>
                  <a:latin typeface="+mn-l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algn="ctr">
                <a:buNone/>
              </a:pPr>
              <a:r>
                <a:rPr lang="en-US" sz="1200" b="1" dirty="0" smtClean="0">
                  <a:latin typeface="CiscoSansTT Light" panose="020B0503020201020303" pitchFamily="34" charset="0"/>
                </a:rPr>
                <a:t>CPU Cores scalability</a:t>
              </a:r>
            </a:p>
            <a:p>
              <a:pPr lvl="1"/>
              <a:r>
                <a:rPr lang="en-US" sz="1000" dirty="0" smtClean="0">
                  <a:solidFill>
                    <a:schemeClr val="tx1"/>
                  </a:solidFill>
                  <a:latin typeface="CiscoSansTT Light" panose="020B0503020201020303" pitchFamily="34" charset="0"/>
                </a:rPr>
                <a:t>Many task on one core </a:t>
              </a:r>
              <a:r>
                <a:rPr lang="en-US" sz="1000" dirty="0" smtClean="0">
                  <a:solidFill>
                    <a:schemeClr val="tx1"/>
                  </a:solidFill>
                  <a:latin typeface="CiscoSansTT Light" panose="020B0503020201020303" pitchFamily="34" charset="0"/>
                  <a:sym typeface="Wingdings" panose="05000000000000000000" pitchFamily="2" charset="2"/>
                </a:rPr>
                <a:t> one task on many cores</a:t>
              </a:r>
            </a:p>
            <a:p>
              <a:pPr lvl="1"/>
              <a:r>
                <a:rPr lang="en-US" sz="1000" dirty="0" smtClean="0">
                  <a:solidFill>
                    <a:schemeClr val="tx1"/>
                  </a:solidFill>
                  <a:latin typeface="CiscoSansTT Light" panose="020B0503020201020303" pitchFamily="34" charset="0"/>
                </a:rPr>
                <a:t>Monolithic architecture based on time sharing</a:t>
              </a:r>
            </a:p>
          </p:txBody>
        </p:sp>
        <p:grpSp>
          <p:nvGrpSpPr>
            <p:cNvPr id="7" name="Group 6"/>
            <p:cNvGrpSpPr/>
            <p:nvPr/>
          </p:nvGrpSpPr>
          <p:grpSpPr>
            <a:xfrm>
              <a:off x="3138042" y="1615567"/>
              <a:ext cx="2919751" cy="1750796"/>
              <a:chOff x="3153944" y="1639420"/>
              <a:chExt cx="2919751" cy="1750796"/>
            </a:xfrm>
          </p:grpSpPr>
          <p:pic>
            <p:nvPicPr>
              <p:cNvPr id="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944" y="1639420"/>
                <a:ext cx="2919751" cy="160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1312" y="3190161"/>
                <a:ext cx="1494845" cy="200055"/>
              </a:xfrm>
              <a:prstGeom prst="rect">
                <a:avLst/>
              </a:prstGeom>
              <a:noFill/>
            </p:spPr>
            <p:txBody>
              <a:bodyPr wrap="square" rtlCol="0">
                <a:spAutoFit/>
              </a:bodyPr>
              <a:lstStyle/>
              <a:p>
                <a:pPr algn="ctr"/>
                <a:r>
                  <a:rPr lang="en-US" sz="700" b="1" dirty="0" smtClean="0"/>
                  <a:t>Number of cores</a:t>
                </a:r>
                <a:endParaRPr lang="en-US" sz="700" b="1" dirty="0"/>
              </a:p>
            </p:txBody>
          </p:sp>
        </p:grpSp>
      </p:grpSp>
      <p:grpSp>
        <p:nvGrpSpPr>
          <p:cNvPr id="11" name="Group 10"/>
          <p:cNvGrpSpPr/>
          <p:nvPr/>
        </p:nvGrpSpPr>
        <p:grpSpPr>
          <a:xfrm>
            <a:off x="266566" y="1377560"/>
            <a:ext cx="2765685" cy="3083972"/>
            <a:chOff x="253593" y="1408509"/>
            <a:chExt cx="2765685" cy="3083972"/>
          </a:xfrm>
        </p:grpSpPr>
        <p:sp>
          <p:nvSpPr>
            <p:cNvPr id="12" name="Text Placeholder 1"/>
            <p:cNvSpPr txBox="1">
              <a:spLocks/>
            </p:cNvSpPr>
            <p:nvPr/>
          </p:nvSpPr>
          <p:spPr>
            <a:xfrm>
              <a:off x="380809" y="3542532"/>
              <a:ext cx="2560320" cy="949949"/>
            </a:xfrm>
            <a:prstGeom prst="rect">
              <a:avLst/>
            </a:prstGeom>
          </p:spPr>
          <p:txBody>
            <a:bodyPr>
              <a:noAutofit/>
            </a:bodyPr>
            <a:lstStyle>
              <a:lvl1pPr marL="280988" indent="-223838" algn="l" defTabSz="685891" rtl="0" eaLnBrk="1" latinLnBrk="0" hangingPunct="1">
                <a:lnSpc>
                  <a:spcPct val="95000"/>
                </a:lnSpc>
                <a:spcBef>
                  <a:spcPts val="1110"/>
                </a:spcBef>
                <a:buClr>
                  <a:schemeClr val="tx2"/>
                </a:buClr>
                <a:buSzPct val="80000"/>
                <a:buFont typeface="Wingdings" panose="05000000000000000000" pitchFamily="2" charset="2"/>
                <a:buChar char="§"/>
                <a:tabLst/>
                <a:defRPr lang="en-US" sz="2000" b="0" i="0" kern="1200">
                  <a:solidFill>
                    <a:schemeClr val="tx2"/>
                  </a:solidFill>
                  <a:latin typeface="+mn-lt"/>
                  <a:ea typeface="+mn-ea"/>
                  <a:cs typeface="CiscoSans ExtraLight"/>
                </a:defRPr>
              </a:lvl1pPr>
              <a:lvl2pPr marL="508000" indent="-215900" algn="l" defTabSz="685891" rtl="0" eaLnBrk="1" latinLnBrk="0" hangingPunct="1">
                <a:lnSpc>
                  <a:spcPct val="95000"/>
                </a:lnSpc>
                <a:spcBef>
                  <a:spcPts val="450"/>
                </a:spcBef>
                <a:buClr>
                  <a:schemeClr val="tx2"/>
                </a:buClr>
                <a:buSzPct val="80000"/>
                <a:buFont typeface="Wingdings" panose="05000000000000000000" pitchFamily="2" charset="2"/>
                <a:buChar char="§"/>
                <a:defRPr lang="en-US" sz="1800" b="0" i="0" kern="1200">
                  <a:solidFill>
                    <a:schemeClr val="tx2"/>
                  </a:solidFill>
                  <a:latin typeface="+mn-lt"/>
                  <a:ea typeface="+mn-ea"/>
                  <a:cs typeface="CiscoSans ExtraLight"/>
                </a:defRPr>
              </a:lvl2pPr>
              <a:lvl3pPr marL="747713"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600" b="0" i="0" kern="1200">
                  <a:solidFill>
                    <a:schemeClr val="tx2"/>
                  </a:solidFill>
                  <a:latin typeface="+mn-lt"/>
                  <a:ea typeface="+mn-ea"/>
                  <a:cs typeface="CiscoSans ExtraLight"/>
                </a:defRPr>
              </a:lvl3pPr>
              <a:lvl4pPr marL="911225"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400" b="0" i="0" kern="1200">
                  <a:solidFill>
                    <a:schemeClr val="tx2"/>
                  </a:solidFill>
                  <a:latin typeface="+mn-lt"/>
                  <a:ea typeface="+mn-ea"/>
                  <a:cs typeface="CiscoSans ExtraLight"/>
                </a:defRPr>
              </a:lvl4pPr>
              <a:lvl5pPr marL="1082675" indent="-168275"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200" b="0" i="0" kern="1200">
                  <a:solidFill>
                    <a:schemeClr val="tx2"/>
                  </a:solidFill>
                  <a:latin typeface="+mn-lt"/>
                  <a:ea typeface="+mn-ea"/>
                  <a:cs typeface="CiscoSans ExtraLight"/>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50" indent="0" algn="ctr">
                <a:buNone/>
              </a:pPr>
              <a:r>
                <a:rPr lang="en-US" sz="1200" b="1" dirty="0" smtClean="0">
                  <a:latin typeface="CiscoSansTT Light" panose="020B0503020201020303" pitchFamily="34" charset="0"/>
                </a:rPr>
                <a:t>Packet scalability</a:t>
              </a:r>
            </a:p>
            <a:p>
              <a:pPr lvl="1"/>
              <a:r>
                <a:rPr lang="en-US" sz="1000" dirty="0" smtClean="0">
                  <a:solidFill>
                    <a:schemeClr val="tx1"/>
                  </a:solidFill>
                  <a:latin typeface="CiscoSansTT Light" panose="020B0503020201020303" pitchFamily="34" charset="0"/>
                </a:rPr>
                <a:t>Kernel stack too complicated</a:t>
              </a:r>
            </a:p>
            <a:p>
              <a:pPr lvl="1"/>
              <a:r>
                <a:rPr lang="en-US" sz="1000" dirty="0" smtClean="0">
                  <a:solidFill>
                    <a:schemeClr val="tx1"/>
                  </a:solidFill>
                  <a:latin typeface="CiscoSansTT Light" panose="020B0503020201020303" pitchFamily="34" charset="0"/>
                </a:rPr>
                <a:t>User mode networking stack  like PF_RING/DPDK write your own driver</a:t>
              </a:r>
            </a:p>
          </p:txBody>
        </p:sp>
        <p:grpSp>
          <p:nvGrpSpPr>
            <p:cNvPr id="9" name="Group 8"/>
            <p:cNvGrpSpPr/>
            <p:nvPr/>
          </p:nvGrpSpPr>
          <p:grpSpPr>
            <a:xfrm>
              <a:off x="253593" y="1408509"/>
              <a:ext cx="2765685" cy="2067044"/>
              <a:chOff x="253593" y="1432362"/>
              <a:chExt cx="2765685" cy="2067044"/>
            </a:xfrm>
          </p:grpSpPr>
          <p:pic>
            <p:nvPicPr>
              <p:cNvPr id="5" name="Picture 4"/>
              <p:cNvPicPr>
                <a:picLocks noChangeAspect="1"/>
              </p:cNvPicPr>
              <p:nvPr/>
            </p:nvPicPr>
            <p:blipFill>
              <a:blip r:embed="rId4"/>
              <a:stretch>
                <a:fillRect/>
              </a:stretch>
            </p:blipFill>
            <p:spPr>
              <a:xfrm>
                <a:off x="253593" y="1432362"/>
                <a:ext cx="2765685" cy="1897253"/>
              </a:xfrm>
              <a:prstGeom prst="rect">
                <a:avLst/>
              </a:prstGeom>
            </p:spPr>
          </p:pic>
          <p:sp>
            <p:nvSpPr>
              <p:cNvPr id="27" name="TextBox 26"/>
              <p:cNvSpPr txBox="1"/>
              <p:nvPr/>
            </p:nvSpPr>
            <p:spPr>
              <a:xfrm>
                <a:off x="995239" y="3314740"/>
                <a:ext cx="1494845" cy="184666"/>
              </a:xfrm>
              <a:prstGeom prst="rect">
                <a:avLst/>
              </a:prstGeom>
              <a:noFill/>
            </p:spPr>
            <p:txBody>
              <a:bodyPr wrap="square" rtlCol="0">
                <a:spAutoFit/>
              </a:bodyPr>
              <a:lstStyle/>
              <a:p>
                <a:pPr algn="ctr"/>
                <a:r>
                  <a:rPr lang="en-US" sz="600" b="1" dirty="0" smtClean="0"/>
                  <a:t>Number of cores</a:t>
                </a:r>
                <a:endParaRPr lang="en-US" sz="600" b="1" dirty="0"/>
              </a:p>
            </p:txBody>
          </p:sp>
        </p:grpSp>
      </p:grpSp>
    </p:spTree>
    <p:extLst>
      <p:ext uri="{BB962C8B-B14F-4D97-AF65-F5344CB8AC3E}">
        <p14:creationId xmlns:p14="http://schemas.microsoft.com/office/powerpoint/2010/main" val="3377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742" y="209782"/>
            <a:ext cx="8659976" cy="728782"/>
          </a:xfrm>
        </p:spPr>
        <p:txBody>
          <a:bodyPr>
            <a:noAutofit/>
          </a:bodyPr>
          <a:lstStyle/>
          <a:p>
            <a:r>
              <a:rPr lang="en-US" sz="2400" dirty="0" smtClean="0">
                <a:latin typeface="CiscoSansTT ExtraLight" panose="020B0303020201020303" pitchFamily="34" charset="0"/>
              </a:rPr>
              <a:t>Solving the problem at the lowest level of abstraction</a:t>
            </a:r>
            <a:endParaRPr lang="en-US" sz="2400" dirty="0">
              <a:latin typeface="CiscoSansTT ExtraLight" panose="020B0303020201020303" pitchFamily="34" charset="0"/>
            </a:endParaRPr>
          </a:p>
        </p:txBody>
      </p:sp>
      <p:grpSp>
        <p:nvGrpSpPr>
          <p:cNvPr id="4" name="Group 3"/>
          <p:cNvGrpSpPr/>
          <p:nvPr/>
        </p:nvGrpSpPr>
        <p:grpSpPr>
          <a:xfrm>
            <a:off x="5568878" y="832238"/>
            <a:ext cx="3396095" cy="3923582"/>
            <a:chOff x="5433596" y="1115698"/>
            <a:chExt cx="3300004" cy="3506110"/>
          </a:xfrm>
        </p:grpSpPr>
        <p:sp>
          <p:nvSpPr>
            <p:cNvPr id="6" name="Rectangle 5"/>
            <p:cNvSpPr/>
            <p:nvPr/>
          </p:nvSpPr>
          <p:spPr>
            <a:xfrm>
              <a:off x="5452973" y="1115698"/>
              <a:ext cx="3280627" cy="3506110"/>
            </a:xfrm>
            <a:prstGeom prst="rect">
              <a:avLst/>
            </a:pr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nvGrpSpPr>
            <p:cNvPr id="2" name="Group 1"/>
            <p:cNvGrpSpPr/>
            <p:nvPr/>
          </p:nvGrpSpPr>
          <p:grpSpPr>
            <a:xfrm>
              <a:off x="5433596" y="1154743"/>
              <a:ext cx="3270710" cy="2812871"/>
              <a:chOff x="5433596" y="1154743"/>
              <a:chExt cx="3270710" cy="2812871"/>
            </a:xfrm>
          </p:grpSpPr>
          <p:sp>
            <p:nvSpPr>
              <p:cNvPr id="28" name="TextBox 27"/>
              <p:cNvSpPr txBox="1"/>
              <p:nvPr/>
            </p:nvSpPr>
            <p:spPr>
              <a:xfrm>
                <a:off x="5737908" y="3747591"/>
                <a:ext cx="2796158" cy="220023"/>
              </a:xfrm>
              <a:prstGeom prst="rect">
                <a:avLst/>
              </a:prstGeom>
              <a:noFill/>
            </p:spPr>
            <p:txBody>
              <a:bodyPr wrap="square" rtlCol="0">
                <a:spAutoFit/>
              </a:bodyPr>
              <a:lstStyle/>
              <a:p>
                <a:pPr algn="ctr"/>
                <a:endParaRPr lang="en-US" sz="1000" dirty="0">
                  <a:solidFill>
                    <a:srgbClr val="000000"/>
                  </a:solidFill>
                  <a:latin typeface="CiscoSansTT ExtraLight" panose="020B0303020201020303" pitchFamily="34" charset="0"/>
                </a:endParaRPr>
              </a:p>
            </p:txBody>
          </p:sp>
          <p:sp>
            <p:nvSpPr>
              <p:cNvPr id="65" name="TextBox 64"/>
              <p:cNvSpPr txBox="1"/>
              <p:nvPr/>
            </p:nvSpPr>
            <p:spPr>
              <a:xfrm>
                <a:off x="5433596" y="1154743"/>
                <a:ext cx="3270710" cy="467549"/>
              </a:xfrm>
              <a:prstGeom prst="rect">
                <a:avLst/>
              </a:prstGeom>
              <a:noFill/>
            </p:spPr>
            <p:txBody>
              <a:bodyPr wrap="square" rtlCol="0">
                <a:spAutoFit/>
              </a:bodyPr>
              <a:lstStyle/>
              <a:p>
                <a:pPr algn="ctr"/>
                <a:r>
                  <a:rPr lang="en-US" sz="1400" b="1" dirty="0" smtClean="0">
                    <a:solidFill>
                      <a:srgbClr val="33828D"/>
                    </a:solidFill>
                  </a:rPr>
                  <a:t>Advantages of OS control/data plane separation </a:t>
                </a:r>
              </a:p>
            </p:txBody>
          </p:sp>
          <p:sp>
            <p:nvSpPr>
              <p:cNvPr id="66" name="TextBox 65"/>
              <p:cNvSpPr txBox="1"/>
              <p:nvPr/>
            </p:nvSpPr>
            <p:spPr>
              <a:xfrm>
                <a:off x="5433596" y="1794550"/>
                <a:ext cx="3173183" cy="1189501"/>
              </a:xfrm>
              <a:prstGeom prst="rect">
                <a:avLst/>
              </a:prstGeom>
              <a:noFill/>
            </p:spPr>
            <p:txBody>
              <a:bodyPr wrap="square" rtlCol="0">
                <a:spAutoFit/>
              </a:bodyPr>
              <a:lstStyle/>
              <a:p>
                <a:endParaRPr lang="en-US" sz="1050" dirty="0">
                  <a:solidFill>
                    <a:srgbClr val="000000"/>
                  </a:solidFill>
                  <a:latin typeface="CiscoSansTT ExtraLight" panose="020B0303020201020303" pitchFamily="34" charset="0"/>
                </a:endParaRPr>
              </a:p>
              <a:p>
                <a:pPr marL="171450" indent="-171450">
                  <a:buFont typeface="Courier New" panose="02070309020205020404" pitchFamily="49" charset="0"/>
                  <a:buChar char="o"/>
                </a:pPr>
                <a:r>
                  <a:rPr lang="en-US" sz="1400" dirty="0" smtClean="0"/>
                  <a:t>Greater scale-up bundled with smarter NIC processing</a:t>
                </a:r>
                <a:endParaRPr lang="en-US" sz="1400" dirty="0" smtClean="0">
                  <a:solidFill>
                    <a:srgbClr val="000000"/>
                  </a:solidFill>
                  <a:latin typeface="CiscoSansTT ExtraLight" panose="020B0303020201020303" pitchFamily="34" charset="0"/>
                </a:endParaRPr>
              </a:p>
              <a:p>
                <a:pPr marL="171450" indent="-171450">
                  <a:buFont typeface="Courier New" panose="02070309020205020404" pitchFamily="49" charset="0"/>
                  <a:buChar char="o"/>
                </a:pPr>
                <a:r>
                  <a:rPr lang="en-US" sz="1400" dirty="0" smtClean="0">
                    <a:solidFill>
                      <a:srgbClr val="000000"/>
                    </a:solidFill>
                    <a:latin typeface="CiscoSansTT ExtraLight" panose="020B0303020201020303" pitchFamily="34" charset="0"/>
                  </a:rPr>
                  <a:t>Reduce CPU kernel overhead</a:t>
                </a:r>
              </a:p>
              <a:p>
                <a:pPr marL="171450" indent="-171450">
                  <a:buFont typeface="Courier New" panose="02070309020205020404" pitchFamily="49" charset="0"/>
                  <a:buChar char="o"/>
                </a:pPr>
                <a:r>
                  <a:rPr lang="en-US" sz="1400" dirty="0" smtClean="0">
                    <a:solidFill>
                      <a:srgbClr val="000000"/>
                    </a:solidFill>
                    <a:latin typeface="CiscoSansTT ExtraLight" panose="020B0303020201020303" pitchFamily="34" charset="0"/>
                  </a:rPr>
                  <a:t>Higher network throughput by using multiple cores </a:t>
                </a:r>
              </a:p>
            </p:txBody>
          </p:sp>
        </p:grpSp>
      </p:grpSp>
      <p:grpSp>
        <p:nvGrpSpPr>
          <p:cNvPr id="5" name="Group 4"/>
          <p:cNvGrpSpPr/>
          <p:nvPr/>
        </p:nvGrpSpPr>
        <p:grpSpPr>
          <a:xfrm>
            <a:off x="192665" y="2977763"/>
            <a:ext cx="5287993" cy="1585081"/>
            <a:chOff x="1080507" y="3315256"/>
            <a:chExt cx="3424638" cy="1185596"/>
          </a:xfrm>
        </p:grpSpPr>
        <p:grpSp>
          <p:nvGrpSpPr>
            <p:cNvPr id="46" name="Group 45"/>
            <p:cNvGrpSpPr/>
            <p:nvPr/>
          </p:nvGrpSpPr>
          <p:grpSpPr>
            <a:xfrm>
              <a:off x="1080507" y="3315258"/>
              <a:ext cx="3424638" cy="1184230"/>
              <a:chOff x="1055687" y="1898771"/>
              <a:chExt cx="2270017" cy="1184230"/>
            </a:xfrm>
          </p:grpSpPr>
          <p:sp>
            <p:nvSpPr>
              <p:cNvPr id="49" name="Rectangle 48"/>
              <p:cNvSpPr/>
              <p:nvPr/>
            </p:nvSpPr>
            <p:spPr>
              <a:xfrm>
                <a:off x="1055687" y="2777669"/>
                <a:ext cx="536325" cy="305332"/>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Hardware</a:t>
                </a:r>
                <a:endParaRPr lang="en-US" sz="1000" dirty="0">
                  <a:solidFill>
                    <a:srgbClr val="FFFFFF"/>
                  </a:solidFill>
                </a:endParaRPr>
              </a:p>
            </p:txBody>
          </p:sp>
          <p:sp>
            <p:nvSpPr>
              <p:cNvPr id="50" name="Rectangle 49"/>
              <p:cNvSpPr/>
              <p:nvPr/>
            </p:nvSpPr>
            <p:spPr>
              <a:xfrm>
                <a:off x="1066728" y="2223569"/>
                <a:ext cx="2258976" cy="514345"/>
              </a:xfrm>
              <a:prstGeom prst="rect">
                <a:avLst/>
              </a:prstGeom>
              <a:solidFill>
                <a:srgbClr val="00B0F0">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rgbClr val="FFFFFF"/>
                  </a:solidFill>
                </a:endParaRPr>
              </a:p>
              <a:p>
                <a:pPr algn="ctr"/>
                <a:endParaRPr lang="en-US" sz="1000" dirty="0" smtClean="0">
                  <a:solidFill>
                    <a:srgbClr val="FFFFFF"/>
                  </a:solidFill>
                </a:endParaRPr>
              </a:p>
              <a:p>
                <a:pPr algn="ctr"/>
                <a:endParaRPr lang="en-US" sz="1000" dirty="0" smtClean="0">
                  <a:solidFill>
                    <a:srgbClr val="FFFFFF"/>
                  </a:solidFill>
                </a:endParaRPr>
              </a:p>
              <a:p>
                <a:pPr algn="ctr"/>
                <a:endParaRPr lang="en-US" sz="1000" dirty="0">
                  <a:solidFill>
                    <a:srgbClr val="FFFFFF"/>
                  </a:solidFill>
                </a:endParaRPr>
              </a:p>
            </p:txBody>
          </p:sp>
          <p:sp>
            <p:nvSpPr>
              <p:cNvPr id="57" name="Rectangle 56"/>
              <p:cNvSpPr/>
              <p:nvPr/>
            </p:nvSpPr>
            <p:spPr>
              <a:xfrm>
                <a:off x="2934916" y="1898771"/>
                <a:ext cx="376565" cy="275013"/>
              </a:xfrm>
              <a:prstGeom prst="rect">
                <a:avLst/>
              </a:prstGeom>
              <a:solidFill>
                <a:srgbClr val="3CE2ED">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App</a:t>
                </a:r>
                <a:endParaRPr lang="en-US" sz="1000" dirty="0">
                  <a:solidFill>
                    <a:srgbClr val="FFFFFF"/>
                  </a:solidFill>
                </a:endParaRPr>
              </a:p>
            </p:txBody>
          </p:sp>
        </p:grpSp>
        <p:sp>
          <p:nvSpPr>
            <p:cNvPr id="43" name="Rectangle 42"/>
            <p:cNvSpPr/>
            <p:nvPr/>
          </p:nvSpPr>
          <p:spPr>
            <a:xfrm>
              <a:off x="3399860" y="3316904"/>
              <a:ext cx="477713" cy="275013"/>
            </a:xfrm>
            <a:prstGeom prst="rect">
              <a:avLst/>
            </a:prstGeom>
            <a:solidFill>
              <a:srgbClr val="3CE2ED">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App</a:t>
              </a:r>
              <a:endParaRPr lang="en-US" sz="1000" dirty="0">
                <a:solidFill>
                  <a:srgbClr val="FFFFFF"/>
                </a:solidFill>
              </a:endParaRPr>
            </a:p>
          </p:txBody>
        </p:sp>
        <p:sp>
          <p:nvSpPr>
            <p:cNvPr id="45" name="Rectangle 44"/>
            <p:cNvSpPr/>
            <p:nvPr/>
          </p:nvSpPr>
          <p:spPr>
            <a:xfrm>
              <a:off x="2880735" y="3321743"/>
              <a:ext cx="477713" cy="275013"/>
            </a:xfrm>
            <a:prstGeom prst="rect">
              <a:avLst/>
            </a:prstGeom>
            <a:solidFill>
              <a:srgbClr val="3CE2ED">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App</a:t>
              </a:r>
              <a:endParaRPr lang="en-US" sz="1000" dirty="0">
                <a:solidFill>
                  <a:srgbClr val="FFFFFF"/>
                </a:solidFill>
              </a:endParaRPr>
            </a:p>
          </p:txBody>
        </p:sp>
        <p:sp>
          <p:nvSpPr>
            <p:cNvPr id="52" name="Rectangle 51"/>
            <p:cNvSpPr/>
            <p:nvPr/>
          </p:nvSpPr>
          <p:spPr>
            <a:xfrm>
              <a:off x="2360474" y="3315257"/>
              <a:ext cx="477713" cy="275013"/>
            </a:xfrm>
            <a:prstGeom prst="rect">
              <a:avLst/>
            </a:prstGeom>
            <a:solidFill>
              <a:srgbClr val="3CE2ED">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App</a:t>
              </a:r>
              <a:endParaRPr lang="en-US" sz="1000" dirty="0">
                <a:solidFill>
                  <a:srgbClr val="FFFFFF"/>
                </a:solidFill>
              </a:endParaRPr>
            </a:p>
          </p:txBody>
        </p:sp>
        <p:sp>
          <p:nvSpPr>
            <p:cNvPr id="55" name="Rectangle 54"/>
            <p:cNvSpPr/>
            <p:nvPr/>
          </p:nvSpPr>
          <p:spPr>
            <a:xfrm>
              <a:off x="1848700" y="3315256"/>
              <a:ext cx="477713" cy="275013"/>
            </a:xfrm>
            <a:prstGeom prst="rect">
              <a:avLst/>
            </a:prstGeom>
            <a:solidFill>
              <a:srgbClr val="3CE2ED">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App</a:t>
              </a:r>
              <a:endParaRPr lang="en-US" sz="1000" dirty="0">
                <a:solidFill>
                  <a:srgbClr val="FFFFFF"/>
                </a:solidFill>
              </a:endParaRPr>
            </a:p>
          </p:txBody>
        </p:sp>
        <p:sp>
          <p:nvSpPr>
            <p:cNvPr id="2056" name="Trapezoid 2055"/>
            <p:cNvSpPr/>
            <p:nvPr/>
          </p:nvSpPr>
          <p:spPr>
            <a:xfrm rot="10800000">
              <a:off x="1889629" y="3665983"/>
              <a:ext cx="2591529" cy="477416"/>
            </a:xfrm>
            <a:prstGeom prst="trapezoid">
              <a:avLst>
                <a:gd name="adj" fmla="val 0"/>
              </a:avLst>
            </a:prstGeom>
            <a:solidFill>
              <a:schemeClr val="bg2">
                <a:lumMod val="85000"/>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0" name="Rectangle 69"/>
            <p:cNvSpPr/>
            <p:nvPr/>
          </p:nvSpPr>
          <p:spPr>
            <a:xfrm>
              <a:off x="1950427" y="4192235"/>
              <a:ext cx="809121" cy="305332"/>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Hardware</a:t>
              </a:r>
              <a:endParaRPr lang="en-US" sz="1000" dirty="0">
                <a:solidFill>
                  <a:srgbClr val="FFFFFF"/>
                </a:solidFill>
              </a:endParaRPr>
            </a:p>
          </p:txBody>
        </p:sp>
        <p:sp>
          <p:nvSpPr>
            <p:cNvPr id="71" name="Rectangle 70"/>
            <p:cNvSpPr/>
            <p:nvPr/>
          </p:nvSpPr>
          <p:spPr>
            <a:xfrm>
              <a:off x="2814753" y="4195520"/>
              <a:ext cx="809121" cy="305332"/>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Hardware</a:t>
              </a:r>
              <a:endParaRPr lang="en-US" sz="1000" dirty="0">
                <a:solidFill>
                  <a:srgbClr val="FFFFFF"/>
                </a:solidFill>
              </a:endParaRPr>
            </a:p>
          </p:txBody>
        </p:sp>
        <p:sp>
          <p:nvSpPr>
            <p:cNvPr id="72" name="Rectangle 71"/>
            <p:cNvSpPr/>
            <p:nvPr/>
          </p:nvSpPr>
          <p:spPr>
            <a:xfrm>
              <a:off x="3696024" y="4193605"/>
              <a:ext cx="809121" cy="305332"/>
            </a:xfrm>
            <a:prstGeom prst="rect">
              <a:avLst/>
            </a:prstGeom>
            <a:solidFill>
              <a:srgbClr val="1F4E79">
                <a:alpha val="80000"/>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smtClean="0">
                  <a:solidFill>
                    <a:srgbClr val="FFFFFF"/>
                  </a:solidFill>
                </a:rPr>
                <a:t>Hardware</a:t>
              </a:r>
              <a:endParaRPr lang="en-US" sz="1000" i="1" dirty="0">
                <a:solidFill>
                  <a:srgbClr val="FFFFFF"/>
                </a:solidFill>
              </a:endParaRPr>
            </a:p>
          </p:txBody>
        </p:sp>
        <p:cxnSp>
          <p:nvCxnSpPr>
            <p:cNvPr id="90" name="Straight Arrow Connector 89"/>
            <p:cNvCxnSpPr/>
            <p:nvPr/>
          </p:nvCxnSpPr>
          <p:spPr>
            <a:xfrm>
              <a:off x="3248913" y="3596756"/>
              <a:ext cx="0" cy="5954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3743645"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212656" y="3837025"/>
              <a:ext cx="663442" cy="2076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rgbClr val="000000"/>
                  </a:solidFill>
                </a:rPr>
                <a:t>Ctrl Plane</a:t>
              </a:r>
            </a:p>
          </p:txBody>
        </p:sp>
        <p:cxnSp>
          <p:nvCxnSpPr>
            <p:cNvPr id="68" name="Straight Arrow Connector 67"/>
            <p:cNvCxnSpPr/>
            <p:nvPr/>
          </p:nvCxnSpPr>
          <p:spPr>
            <a:xfrm>
              <a:off x="3523951"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4051038"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321201"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694282"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2477558"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996607"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207394" y="3591917"/>
              <a:ext cx="0" cy="60031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005469" y="3596756"/>
              <a:ext cx="0" cy="5954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57" name="TextBox 2056"/>
            <p:cNvSpPr txBox="1"/>
            <p:nvPr/>
          </p:nvSpPr>
          <p:spPr>
            <a:xfrm>
              <a:off x="1889628" y="3837025"/>
              <a:ext cx="2591530" cy="21544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00" dirty="0" smtClean="0">
                  <a:solidFill>
                    <a:srgbClr val="000000"/>
                  </a:solidFill>
                </a:rPr>
                <a:t>Data plane</a:t>
              </a:r>
              <a:endParaRPr lang="en-US" sz="800" dirty="0">
                <a:solidFill>
                  <a:srgbClr val="000000"/>
                </a:solidFill>
              </a:endParaRPr>
            </a:p>
          </p:txBody>
        </p:sp>
        <p:cxnSp>
          <p:nvCxnSpPr>
            <p:cNvPr id="63" name="Straight Arrow Connector 62"/>
            <p:cNvCxnSpPr>
              <a:stCxn id="43" idx="2"/>
              <a:endCxn id="38" idx="0"/>
            </p:cNvCxnSpPr>
            <p:nvPr/>
          </p:nvCxnSpPr>
          <p:spPr>
            <a:xfrm flipH="1">
              <a:off x="1544377" y="3591917"/>
              <a:ext cx="2094340" cy="245108"/>
            </a:xfrm>
            <a:prstGeom prst="straightConnector1">
              <a:avLst/>
            </a:prstGeom>
            <a:ln w="15875" cmpd="sng">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7" idx="2"/>
              <a:endCxn id="38" idx="0"/>
            </p:cNvCxnSpPr>
            <p:nvPr/>
          </p:nvCxnSpPr>
          <p:spPr>
            <a:xfrm flipH="1">
              <a:off x="1544377" y="3590271"/>
              <a:ext cx="2655261" cy="246754"/>
            </a:xfrm>
            <a:prstGeom prst="straightConnector1">
              <a:avLst/>
            </a:prstGeom>
            <a:ln w="15875" cmpd="sng">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5" idx="2"/>
              <a:endCxn id="38" idx="0"/>
            </p:cNvCxnSpPr>
            <p:nvPr/>
          </p:nvCxnSpPr>
          <p:spPr>
            <a:xfrm flipH="1">
              <a:off x="1544377" y="3590269"/>
              <a:ext cx="543180" cy="246756"/>
            </a:xfrm>
            <a:prstGeom prst="straightConnector1">
              <a:avLst/>
            </a:prstGeom>
            <a:ln w="15875" cmpd="sng">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2" idx="2"/>
              <a:endCxn id="38" idx="0"/>
            </p:cNvCxnSpPr>
            <p:nvPr/>
          </p:nvCxnSpPr>
          <p:spPr>
            <a:xfrm flipH="1">
              <a:off x="1544377" y="3590270"/>
              <a:ext cx="1054954" cy="246755"/>
            </a:xfrm>
            <a:prstGeom prst="straightConnector1">
              <a:avLst/>
            </a:prstGeom>
            <a:ln w="15875" cmpd="sng">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45" idx="2"/>
              <a:endCxn id="38" idx="0"/>
            </p:cNvCxnSpPr>
            <p:nvPr/>
          </p:nvCxnSpPr>
          <p:spPr>
            <a:xfrm flipH="1">
              <a:off x="1544377" y="3596756"/>
              <a:ext cx="1575215" cy="240269"/>
            </a:xfrm>
            <a:prstGeom prst="straightConnector1">
              <a:avLst/>
            </a:prstGeom>
            <a:ln w="15875" cmpd="sng">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grpSp>
      <p:sp>
        <p:nvSpPr>
          <p:cNvPr id="54" name="TextBox 53"/>
          <p:cNvSpPr txBox="1"/>
          <p:nvPr/>
        </p:nvSpPr>
        <p:spPr>
          <a:xfrm>
            <a:off x="214487" y="923081"/>
            <a:ext cx="5631013" cy="1908215"/>
          </a:xfrm>
          <a:prstGeom prst="rect">
            <a:avLst/>
          </a:prstGeom>
          <a:noFill/>
        </p:spPr>
        <p:txBody>
          <a:bodyPr wrap="square" rtlCol="0">
            <a:spAutoFit/>
          </a:bodyPr>
          <a:lstStyle/>
          <a:p>
            <a:r>
              <a:rPr lang="en-US" sz="1400" b="1" dirty="0" smtClean="0">
                <a:solidFill>
                  <a:srgbClr val="000000"/>
                </a:solidFill>
                <a:latin typeface="CiscoSansTT ExtraLight" panose="020B0303020201020303" pitchFamily="34" charset="0"/>
              </a:rPr>
              <a:t>Next-Gen Computing</a:t>
            </a:r>
            <a:r>
              <a:rPr lang="en-US" sz="1400" dirty="0" smtClean="0">
                <a:solidFill>
                  <a:srgbClr val="000000"/>
                </a:solidFill>
                <a:latin typeface="CiscoSansTT ExtraLight" panose="020B0303020201020303" pitchFamily="34" charset="0"/>
              </a:rPr>
              <a:t>: </a:t>
            </a:r>
            <a:r>
              <a:rPr lang="en-US" sz="1400" dirty="0">
                <a:solidFill>
                  <a:srgbClr val="000000"/>
                </a:solidFill>
                <a:latin typeface="CiscoSansTT ExtraLight" panose="020B0303020201020303" pitchFamily="34" charset="0"/>
              </a:rPr>
              <a:t>Redesign of Operating System for energy efficient and linear scalable computing platform</a:t>
            </a:r>
          </a:p>
          <a:p>
            <a:r>
              <a:rPr lang="en-US" sz="1400" dirty="0" smtClean="0">
                <a:solidFill>
                  <a:srgbClr val="000000"/>
                </a:solidFill>
                <a:latin typeface="CiscoSansTT ExtraLight" panose="020B0303020201020303" pitchFamily="34" charset="0"/>
              </a:rPr>
              <a:t>New architectural </a:t>
            </a:r>
            <a:r>
              <a:rPr lang="en-US" sz="1400" dirty="0">
                <a:solidFill>
                  <a:srgbClr val="000000"/>
                </a:solidFill>
                <a:latin typeface="CiscoSansTT ExtraLight" panose="020B0303020201020303" pitchFamily="34" charset="0"/>
              </a:rPr>
              <a:t>concept, </a:t>
            </a:r>
            <a:r>
              <a:rPr lang="en-US" sz="1400" dirty="0" smtClean="0">
                <a:solidFill>
                  <a:srgbClr val="000000"/>
                </a:solidFill>
                <a:latin typeface="CiscoSansTT ExtraLight" panose="020B0303020201020303" pitchFamily="34" charset="0"/>
              </a:rPr>
              <a:t>greatly enhancing application </a:t>
            </a:r>
            <a:r>
              <a:rPr lang="en-US" sz="1400" dirty="0">
                <a:solidFill>
                  <a:srgbClr val="000000"/>
                </a:solidFill>
                <a:latin typeface="CiscoSansTT ExtraLight" panose="020B0303020201020303" pitchFamily="34" charset="0"/>
              </a:rPr>
              <a:t>performance in modern datacenters and </a:t>
            </a:r>
            <a:r>
              <a:rPr lang="en-US" sz="1400" dirty="0" smtClean="0">
                <a:solidFill>
                  <a:srgbClr val="000000"/>
                </a:solidFill>
                <a:latin typeface="CiscoSansTT ExtraLight" panose="020B0303020201020303" pitchFamily="34" charset="0"/>
              </a:rPr>
              <a:t>fundamentally addressing the </a:t>
            </a:r>
            <a:r>
              <a:rPr lang="en-US" sz="1400" dirty="0">
                <a:solidFill>
                  <a:srgbClr val="000000"/>
                </a:solidFill>
                <a:latin typeface="CiscoSansTT ExtraLight" panose="020B0303020201020303" pitchFamily="34" charset="0"/>
              </a:rPr>
              <a:t>following </a:t>
            </a:r>
            <a:r>
              <a:rPr lang="en-US" sz="1400" dirty="0" smtClean="0">
                <a:solidFill>
                  <a:srgbClr val="000000"/>
                </a:solidFill>
                <a:latin typeface="CiscoSansTT ExtraLight" panose="020B0303020201020303" pitchFamily="34" charset="0"/>
              </a:rPr>
              <a:t>challenges:</a:t>
            </a:r>
          </a:p>
          <a:p>
            <a:endParaRPr lang="en-US" sz="400" dirty="0" smtClean="0">
              <a:solidFill>
                <a:srgbClr val="000000"/>
              </a:solidFill>
              <a:latin typeface="CiscoSansTT ExtraLight" panose="020B0303020201020303" pitchFamily="34" charset="0"/>
            </a:endParaRPr>
          </a:p>
          <a:p>
            <a:pPr marL="171450" indent="-171450">
              <a:buFont typeface="Courier New" panose="02070309020205020404" pitchFamily="49" charset="0"/>
              <a:buChar char="o"/>
            </a:pPr>
            <a:r>
              <a:rPr lang="en-US" sz="1100" dirty="0" smtClean="0">
                <a:solidFill>
                  <a:srgbClr val="000000"/>
                </a:solidFill>
                <a:latin typeface="CiscoSansTT ExtraLight" panose="020B0303020201020303" pitchFamily="34" charset="0"/>
              </a:rPr>
              <a:t>Application’s parallelization driven by rapidly growing number of CPU cores per socket</a:t>
            </a:r>
          </a:p>
          <a:p>
            <a:pPr marL="171450" indent="-171450">
              <a:buFont typeface="Courier New" panose="02070309020205020404" pitchFamily="49" charset="0"/>
              <a:buChar char="o"/>
            </a:pPr>
            <a:r>
              <a:rPr lang="en-US" sz="1100" dirty="0" smtClean="0">
                <a:solidFill>
                  <a:srgbClr val="000000"/>
                </a:solidFill>
                <a:latin typeface="CiscoSansTT ExtraLight" panose="020B0303020201020303" pitchFamily="34" charset="0"/>
              </a:rPr>
              <a:t>Efficient use of heterogeneous resources </a:t>
            </a:r>
          </a:p>
          <a:p>
            <a:pPr marL="171450" indent="-171450">
              <a:buFont typeface="Courier New" panose="02070309020205020404" pitchFamily="49" charset="0"/>
              <a:buChar char="o"/>
            </a:pPr>
            <a:r>
              <a:rPr lang="en-US" sz="1100" dirty="0" smtClean="0">
                <a:solidFill>
                  <a:srgbClr val="000000"/>
                </a:solidFill>
                <a:latin typeface="CiscoSansTT ExtraLight" panose="020B0303020201020303" pitchFamily="34" charset="0"/>
              </a:rPr>
              <a:t>Data </a:t>
            </a:r>
            <a:r>
              <a:rPr lang="en-US" sz="1100" dirty="0">
                <a:solidFill>
                  <a:srgbClr val="000000"/>
                </a:solidFill>
                <a:latin typeface="CiscoSansTT ExtraLight" panose="020B0303020201020303" pitchFamily="34" charset="0"/>
              </a:rPr>
              <a:t>center wide system </a:t>
            </a:r>
            <a:r>
              <a:rPr lang="en-US" sz="1100" dirty="0" smtClean="0">
                <a:solidFill>
                  <a:srgbClr val="000000"/>
                </a:solidFill>
                <a:latin typeface="CiscoSansTT ExtraLight" panose="020B0303020201020303" pitchFamily="34" charset="0"/>
              </a:rPr>
              <a:t> consistency </a:t>
            </a:r>
            <a:endParaRPr lang="en-US" sz="1100" dirty="0">
              <a:solidFill>
                <a:srgbClr val="000000"/>
              </a:solidFill>
              <a:latin typeface="CiscoSansTT ExtraLight" panose="020B0303020201020303" pitchFamily="34" charset="0"/>
            </a:endParaRPr>
          </a:p>
        </p:txBody>
      </p:sp>
      <p:grpSp>
        <p:nvGrpSpPr>
          <p:cNvPr id="48" name="Group 47"/>
          <p:cNvGrpSpPr/>
          <p:nvPr/>
        </p:nvGrpSpPr>
        <p:grpSpPr>
          <a:xfrm>
            <a:off x="6436802" y="2986436"/>
            <a:ext cx="1952595" cy="1584218"/>
            <a:chOff x="2475354" y="2279404"/>
            <a:chExt cx="1722806" cy="1584218"/>
          </a:xfrm>
        </p:grpSpPr>
        <p:sp>
          <p:nvSpPr>
            <p:cNvPr id="51" name="Freeform 50"/>
            <p:cNvSpPr/>
            <p:nvPr/>
          </p:nvSpPr>
          <p:spPr>
            <a:xfrm>
              <a:off x="3509789" y="3175251"/>
              <a:ext cx="688371" cy="688371"/>
            </a:xfrm>
            <a:custGeom>
              <a:avLst/>
              <a:gdLst>
                <a:gd name="connsiteX0" fmla="*/ 0 w 688371"/>
                <a:gd name="connsiteY0" fmla="*/ 344186 h 688371"/>
                <a:gd name="connsiteX1" fmla="*/ 344186 w 688371"/>
                <a:gd name="connsiteY1" fmla="*/ 0 h 688371"/>
                <a:gd name="connsiteX2" fmla="*/ 688372 w 688371"/>
                <a:gd name="connsiteY2" fmla="*/ 344186 h 688371"/>
                <a:gd name="connsiteX3" fmla="*/ 344186 w 688371"/>
                <a:gd name="connsiteY3" fmla="*/ 688372 h 688371"/>
                <a:gd name="connsiteX4" fmla="*/ 0 w 688371"/>
                <a:gd name="connsiteY4" fmla="*/ 344186 h 68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71" h="688371">
                  <a:moveTo>
                    <a:pt x="0" y="344186"/>
                  </a:moveTo>
                  <a:cubicBezTo>
                    <a:pt x="0" y="154097"/>
                    <a:pt x="154097" y="0"/>
                    <a:pt x="344186" y="0"/>
                  </a:cubicBezTo>
                  <a:cubicBezTo>
                    <a:pt x="534275" y="0"/>
                    <a:pt x="688372" y="154097"/>
                    <a:pt x="688372" y="344186"/>
                  </a:cubicBezTo>
                  <a:cubicBezTo>
                    <a:pt x="688372" y="534275"/>
                    <a:pt x="534275" y="688372"/>
                    <a:pt x="344186" y="688372"/>
                  </a:cubicBezTo>
                  <a:cubicBezTo>
                    <a:pt x="154097" y="688372"/>
                    <a:pt x="0" y="534275"/>
                    <a:pt x="0" y="344186"/>
                  </a:cubicBezTo>
                  <a:close/>
                </a:path>
              </a:pathLst>
            </a:cu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640" tIns="137640" rIns="137640" bIns="137640" numCol="1" spcCol="1270" anchor="ctr" anchorCtr="0">
              <a:noAutofit/>
            </a:bodyPr>
            <a:lstStyle/>
            <a:p>
              <a:pPr lvl="0" algn="ctr" defTabSz="1289050">
                <a:lnSpc>
                  <a:spcPct val="90000"/>
                </a:lnSpc>
                <a:spcBef>
                  <a:spcPct val="0"/>
                </a:spcBef>
                <a:spcAft>
                  <a:spcPct val="35000"/>
                </a:spcAft>
              </a:pPr>
              <a:endParaRPr lang="en-US" sz="2900" kern="1200" dirty="0"/>
            </a:p>
          </p:txBody>
        </p:sp>
        <p:sp>
          <p:nvSpPr>
            <p:cNvPr id="56" name="Freeform 55"/>
            <p:cNvSpPr/>
            <p:nvPr/>
          </p:nvSpPr>
          <p:spPr>
            <a:xfrm>
              <a:off x="2475354" y="3175251"/>
              <a:ext cx="688371" cy="688371"/>
            </a:xfrm>
            <a:custGeom>
              <a:avLst/>
              <a:gdLst>
                <a:gd name="connsiteX0" fmla="*/ 0 w 688371"/>
                <a:gd name="connsiteY0" fmla="*/ 344186 h 688371"/>
                <a:gd name="connsiteX1" fmla="*/ 344186 w 688371"/>
                <a:gd name="connsiteY1" fmla="*/ 0 h 688371"/>
                <a:gd name="connsiteX2" fmla="*/ 688372 w 688371"/>
                <a:gd name="connsiteY2" fmla="*/ 344186 h 688371"/>
                <a:gd name="connsiteX3" fmla="*/ 344186 w 688371"/>
                <a:gd name="connsiteY3" fmla="*/ 688372 h 688371"/>
                <a:gd name="connsiteX4" fmla="*/ 0 w 688371"/>
                <a:gd name="connsiteY4" fmla="*/ 344186 h 68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71" h="688371">
                  <a:moveTo>
                    <a:pt x="0" y="344186"/>
                  </a:moveTo>
                  <a:cubicBezTo>
                    <a:pt x="0" y="154097"/>
                    <a:pt x="154097" y="0"/>
                    <a:pt x="344186" y="0"/>
                  </a:cubicBezTo>
                  <a:cubicBezTo>
                    <a:pt x="534275" y="0"/>
                    <a:pt x="688372" y="154097"/>
                    <a:pt x="688372" y="344186"/>
                  </a:cubicBezTo>
                  <a:cubicBezTo>
                    <a:pt x="688372" y="534275"/>
                    <a:pt x="534275" y="688372"/>
                    <a:pt x="344186" y="688372"/>
                  </a:cubicBezTo>
                  <a:cubicBezTo>
                    <a:pt x="154097" y="688372"/>
                    <a:pt x="0" y="534275"/>
                    <a:pt x="0" y="344186"/>
                  </a:cubicBezTo>
                  <a:close/>
                </a:path>
              </a:pathLst>
            </a:cu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640" tIns="137640" rIns="137640" bIns="137640" numCol="1" spcCol="1270" anchor="ctr" anchorCtr="0">
              <a:noAutofit/>
            </a:bodyPr>
            <a:lstStyle/>
            <a:p>
              <a:pPr lvl="0" algn="ctr" defTabSz="1289050">
                <a:lnSpc>
                  <a:spcPct val="90000"/>
                </a:lnSpc>
                <a:spcBef>
                  <a:spcPct val="0"/>
                </a:spcBef>
                <a:spcAft>
                  <a:spcPct val="35000"/>
                </a:spcAft>
              </a:pPr>
              <a:endParaRPr lang="en-US" sz="2900" kern="1200" dirty="0"/>
            </a:p>
          </p:txBody>
        </p:sp>
        <p:sp>
          <p:nvSpPr>
            <p:cNvPr id="58" name="Freeform 57"/>
            <p:cNvSpPr/>
            <p:nvPr/>
          </p:nvSpPr>
          <p:spPr>
            <a:xfrm>
              <a:off x="2992571" y="2279404"/>
              <a:ext cx="688371" cy="688371"/>
            </a:xfrm>
            <a:custGeom>
              <a:avLst/>
              <a:gdLst>
                <a:gd name="connsiteX0" fmla="*/ 0 w 688371"/>
                <a:gd name="connsiteY0" fmla="*/ 344186 h 688371"/>
                <a:gd name="connsiteX1" fmla="*/ 344186 w 688371"/>
                <a:gd name="connsiteY1" fmla="*/ 0 h 688371"/>
                <a:gd name="connsiteX2" fmla="*/ 688372 w 688371"/>
                <a:gd name="connsiteY2" fmla="*/ 344186 h 688371"/>
                <a:gd name="connsiteX3" fmla="*/ 344186 w 688371"/>
                <a:gd name="connsiteY3" fmla="*/ 688372 h 688371"/>
                <a:gd name="connsiteX4" fmla="*/ 0 w 688371"/>
                <a:gd name="connsiteY4" fmla="*/ 344186 h 68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71" h="688371">
                  <a:moveTo>
                    <a:pt x="0" y="344186"/>
                  </a:moveTo>
                  <a:cubicBezTo>
                    <a:pt x="0" y="154097"/>
                    <a:pt x="154097" y="0"/>
                    <a:pt x="344186" y="0"/>
                  </a:cubicBezTo>
                  <a:cubicBezTo>
                    <a:pt x="534275" y="0"/>
                    <a:pt x="688372" y="154097"/>
                    <a:pt x="688372" y="344186"/>
                  </a:cubicBezTo>
                  <a:cubicBezTo>
                    <a:pt x="688372" y="534275"/>
                    <a:pt x="534275" y="688372"/>
                    <a:pt x="344186" y="688372"/>
                  </a:cubicBezTo>
                  <a:cubicBezTo>
                    <a:pt x="154097" y="688372"/>
                    <a:pt x="0" y="534275"/>
                    <a:pt x="0" y="344186"/>
                  </a:cubicBezTo>
                  <a:close/>
                </a:path>
              </a:pathLst>
            </a:cu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640" tIns="137640" rIns="137640" bIns="137640" numCol="1" spcCol="1270" anchor="ctr" anchorCtr="0">
              <a:noAutofit/>
            </a:bodyPr>
            <a:lstStyle/>
            <a:p>
              <a:pPr lvl="0" algn="ctr" defTabSz="1289050">
                <a:lnSpc>
                  <a:spcPct val="90000"/>
                </a:lnSpc>
                <a:spcBef>
                  <a:spcPct val="0"/>
                </a:spcBef>
                <a:spcAft>
                  <a:spcPct val="35000"/>
                </a:spcAft>
              </a:pPr>
              <a:endParaRPr lang="en-US" sz="2900" kern="1200" dirty="0"/>
            </a:p>
          </p:txBody>
        </p:sp>
        <p:sp>
          <p:nvSpPr>
            <p:cNvPr id="59" name="Freeform 58"/>
            <p:cNvSpPr/>
            <p:nvPr/>
          </p:nvSpPr>
          <p:spPr>
            <a:xfrm rot="3600000">
              <a:off x="3501063" y="2950855"/>
              <a:ext cx="183413" cy="232325"/>
            </a:xfrm>
            <a:custGeom>
              <a:avLst/>
              <a:gdLst>
                <a:gd name="connsiteX0" fmla="*/ 0 w 183413"/>
                <a:gd name="connsiteY0" fmla="*/ 46465 h 232325"/>
                <a:gd name="connsiteX1" fmla="*/ 91707 w 183413"/>
                <a:gd name="connsiteY1" fmla="*/ 46465 h 232325"/>
                <a:gd name="connsiteX2" fmla="*/ 91707 w 183413"/>
                <a:gd name="connsiteY2" fmla="*/ 0 h 232325"/>
                <a:gd name="connsiteX3" fmla="*/ 183413 w 183413"/>
                <a:gd name="connsiteY3" fmla="*/ 116163 h 232325"/>
                <a:gd name="connsiteX4" fmla="*/ 91707 w 183413"/>
                <a:gd name="connsiteY4" fmla="*/ 232325 h 232325"/>
                <a:gd name="connsiteX5" fmla="*/ 91707 w 183413"/>
                <a:gd name="connsiteY5" fmla="*/ 185860 h 232325"/>
                <a:gd name="connsiteX6" fmla="*/ 0 w 183413"/>
                <a:gd name="connsiteY6" fmla="*/ 185860 h 232325"/>
                <a:gd name="connsiteX7" fmla="*/ 0 w 183413"/>
                <a:gd name="connsiteY7" fmla="*/ 46465 h 2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3" h="232325">
                  <a:moveTo>
                    <a:pt x="0" y="46465"/>
                  </a:moveTo>
                  <a:lnTo>
                    <a:pt x="91707" y="46465"/>
                  </a:lnTo>
                  <a:lnTo>
                    <a:pt x="91707" y="0"/>
                  </a:lnTo>
                  <a:lnTo>
                    <a:pt x="183413" y="116163"/>
                  </a:lnTo>
                  <a:lnTo>
                    <a:pt x="91707" y="232325"/>
                  </a:lnTo>
                  <a:lnTo>
                    <a:pt x="91707" y="185860"/>
                  </a:lnTo>
                  <a:lnTo>
                    <a:pt x="0" y="185860"/>
                  </a:lnTo>
                  <a:lnTo>
                    <a:pt x="0" y="46465"/>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46464" rIns="55023" bIns="46465" numCol="1" spcCol="1270" anchor="ctr" anchorCtr="0">
              <a:noAutofit/>
            </a:bodyPr>
            <a:lstStyle/>
            <a:p>
              <a:pPr lvl="0" algn="ctr" defTabSz="444500">
                <a:lnSpc>
                  <a:spcPct val="90000"/>
                </a:lnSpc>
                <a:spcBef>
                  <a:spcPct val="0"/>
                </a:spcBef>
                <a:spcAft>
                  <a:spcPct val="35000"/>
                </a:spcAft>
              </a:pPr>
              <a:endParaRPr lang="en-US" sz="1000" kern="1200"/>
            </a:p>
          </p:txBody>
        </p:sp>
        <p:sp>
          <p:nvSpPr>
            <p:cNvPr id="60" name="Freeform 59"/>
            <p:cNvSpPr/>
            <p:nvPr/>
          </p:nvSpPr>
          <p:spPr>
            <a:xfrm rot="21600000">
              <a:off x="3250241" y="3403273"/>
              <a:ext cx="183414" cy="232326"/>
            </a:xfrm>
            <a:custGeom>
              <a:avLst/>
              <a:gdLst>
                <a:gd name="connsiteX0" fmla="*/ 0 w 183413"/>
                <a:gd name="connsiteY0" fmla="*/ 46465 h 232325"/>
                <a:gd name="connsiteX1" fmla="*/ 91707 w 183413"/>
                <a:gd name="connsiteY1" fmla="*/ 46465 h 232325"/>
                <a:gd name="connsiteX2" fmla="*/ 91707 w 183413"/>
                <a:gd name="connsiteY2" fmla="*/ 0 h 232325"/>
                <a:gd name="connsiteX3" fmla="*/ 183413 w 183413"/>
                <a:gd name="connsiteY3" fmla="*/ 116163 h 232325"/>
                <a:gd name="connsiteX4" fmla="*/ 91707 w 183413"/>
                <a:gd name="connsiteY4" fmla="*/ 232325 h 232325"/>
                <a:gd name="connsiteX5" fmla="*/ 91707 w 183413"/>
                <a:gd name="connsiteY5" fmla="*/ 185860 h 232325"/>
                <a:gd name="connsiteX6" fmla="*/ 0 w 183413"/>
                <a:gd name="connsiteY6" fmla="*/ 185860 h 232325"/>
                <a:gd name="connsiteX7" fmla="*/ 0 w 183413"/>
                <a:gd name="connsiteY7" fmla="*/ 46465 h 2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3" h="232325">
                  <a:moveTo>
                    <a:pt x="183413" y="185860"/>
                  </a:moveTo>
                  <a:lnTo>
                    <a:pt x="91706" y="185860"/>
                  </a:lnTo>
                  <a:lnTo>
                    <a:pt x="91706" y="232325"/>
                  </a:lnTo>
                  <a:lnTo>
                    <a:pt x="0" y="116162"/>
                  </a:lnTo>
                  <a:lnTo>
                    <a:pt x="91706" y="0"/>
                  </a:lnTo>
                  <a:lnTo>
                    <a:pt x="91706" y="46465"/>
                  </a:lnTo>
                  <a:lnTo>
                    <a:pt x="183413" y="46465"/>
                  </a:lnTo>
                  <a:lnTo>
                    <a:pt x="183413" y="185860"/>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55024" tIns="46466" rIns="1" bIns="46465" numCol="1" spcCol="1270" anchor="ctr" anchorCtr="0">
              <a:noAutofit/>
            </a:bodyPr>
            <a:lstStyle/>
            <a:p>
              <a:pPr lvl="0" algn="ctr" defTabSz="444500">
                <a:lnSpc>
                  <a:spcPct val="90000"/>
                </a:lnSpc>
                <a:spcBef>
                  <a:spcPct val="0"/>
                </a:spcBef>
                <a:spcAft>
                  <a:spcPct val="35000"/>
                </a:spcAft>
              </a:pPr>
              <a:endParaRPr lang="en-US" sz="1000" kern="1200"/>
            </a:p>
          </p:txBody>
        </p:sp>
        <p:sp>
          <p:nvSpPr>
            <p:cNvPr id="64" name="Freeform 63"/>
            <p:cNvSpPr/>
            <p:nvPr/>
          </p:nvSpPr>
          <p:spPr>
            <a:xfrm rot="18000000">
              <a:off x="2983846" y="2959846"/>
              <a:ext cx="183413" cy="232325"/>
            </a:xfrm>
            <a:custGeom>
              <a:avLst/>
              <a:gdLst>
                <a:gd name="connsiteX0" fmla="*/ 0 w 183413"/>
                <a:gd name="connsiteY0" fmla="*/ 46465 h 232325"/>
                <a:gd name="connsiteX1" fmla="*/ 91707 w 183413"/>
                <a:gd name="connsiteY1" fmla="*/ 46465 h 232325"/>
                <a:gd name="connsiteX2" fmla="*/ 91707 w 183413"/>
                <a:gd name="connsiteY2" fmla="*/ 0 h 232325"/>
                <a:gd name="connsiteX3" fmla="*/ 183413 w 183413"/>
                <a:gd name="connsiteY3" fmla="*/ 116163 h 232325"/>
                <a:gd name="connsiteX4" fmla="*/ 91707 w 183413"/>
                <a:gd name="connsiteY4" fmla="*/ 232325 h 232325"/>
                <a:gd name="connsiteX5" fmla="*/ 91707 w 183413"/>
                <a:gd name="connsiteY5" fmla="*/ 185860 h 232325"/>
                <a:gd name="connsiteX6" fmla="*/ 0 w 183413"/>
                <a:gd name="connsiteY6" fmla="*/ 185860 h 232325"/>
                <a:gd name="connsiteX7" fmla="*/ 0 w 183413"/>
                <a:gd name="connsiteY7" fmla="*/ 46465 h 2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3" h="232325">
                  <a:moveTo>
                    <a:pt x="0" y="46465"/>
                  </a:moveTo>
                  <a:lnTo>
                    <a:pt x="91707" y="46465"/>
                  </a:lnTo>
                  <a:lnTo>
                    <a:pt x="91707" y="0"/>
                  </a:lnTo>
                  <a:lnTo>
                    <a:pt x="183413" y="116163"/>
                  </a:lnTo>
                  <a:lnTo>
                    <a:pt x="91707" y="232325"/>
                  </a:lnTo>
                  <a:lnTo>
                    <a:pt x="91707" y="185860"/>
                  </a:lnTo>
                  <a:lnTo>
                    <a:pt x="0" y="185860"/>
                  </a:lnTo>
                  <a:lnTo>
                    <a:pt x="0" y="46465"/>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46465" rIns="55024" bIns="46464" numCol="1" spcCol="1270" anchor="ctr" anchorCtr="0">
              <a:noAutofit/>
            </a:bodyPr>
            <a:lstStyle/>
            <a:p>
              <a:pPr lvl="0" algn="ctr" defTabSz="444500">
                <a:lnSpc>
                  <a:spcPct val="90000"/>
                </a:lnSpc>
                <a:spcBef>
                  <a:spcPct val="0"/>
                </a:spcBef>
                <a:spcAft>
                  <a:spcPct val="35000"/>
                </a:spcAft>
              </a:pPr>
              <a:endParaRPr lang="en-US" sz="1000" kern="1200"/>
            </a:p>
          </p:txBody>
        </p:sp>
      </p:grpSp>
      <p:pic>
        <p:nvPicPr>
          <p:cNvPr id="80" name="Picture 79" descr="C:\Users\spius\Documents\CISCO BRAND ELEMENTS\LOGOS\2013\Cisco_Logos_Ver03\PNG_RGB_no_TM\Cisco_Logo_RGB_Screen_2color.png"/>
          <p:cNvPicPr/>
          <p:nvPr/>
        </p:nvPicPr>
        <p:blipFill>
          <a:blip r:embed="rId3">
            <a:extLst>
              <a:ext uri="{28A0092B-C50C-407E-A947-70E740481C1C}">
                <a14:useLocalDpi xmlns:a14="http://schemas.microsoft.com/office/drawing/2010/main" val="0"/>
              </a:ext>
            </a:extLst>
          </a:blip>
          <a:srcRect/>
          <a:stretch>
            <a:fillRect/>
          </a:stretch>
        </p:blipFill>
        <p:spPr bwMode="auto">
          <a:xfrm>
            <a:off x="7082871" y="3153291"/>
            <a:ext cx="638819" cy="330843"/>
          </a:xfrm>
          <a:prstGeom prst="rect">
            <a:avLst/>
          </a:prstGeom>
          <a:noFill/>
          <a:extLst/>
        </p:spPr>
      </p:pic>
      <p:pic>
        <p:nvPicPr>
          <p:cNvPr id="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027" y="4138291"/>
            <a:ext cx="689970" cy="2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81"/>
          <p:cNvPicPr>
            <a:picLocks noChangeAspect="1"/>
          </p:cNvPicPr>
          <p:nvPr/>
        </p:nvPicPr>
        <p:blipFill>
          <a:blip r:embed="rId5"/>
          <a:stretch>
            <a:fillRect/>
          </a:stretch>
        </p:blipFill>
        <p:spPr>
          <a:xfrm>
            <a:off x="7731772" y="4057008"/>
            <a:ext cx="526506" cy="338920"/>
          </a:xfrm>
          <a:prstGeom prst="rect">
            <a:avLst/>
          </a:prstGeom>
        </p:spPr>
      </p:pic>
    </p:spTree>
    <p:extLst>
      <p:ext uri="{BB962C8B-B14F-4D97-AF65-F5344CB8AC3E}">
        <p14:creationId xmlns:p14="http://schemas.microsoft.com/office/powerpoint/2010/main" val="6245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grpSp>
        <p:nvGrpSpPr>
          <p:cNvPr id="5" name="Group 4"/>
          <p:cNvGrpSpPr/>
          <p:nvPr/>
        </p:nvGrpSpPr>
        <p:grpSpPr>
          <a:xfrm>
            <a:off x="2475354" y="2279404"/>
            <a:ext cx="1722806" cy="1584218"/>
            <a:chOff x="2475354" y="2279404"/>
            <a:chExt cx="1722806" cy="1584218"/>
          </a:xfrm>
        </p:grpSpPr>
        <p:sp>
          <p:nvSpPr>
            <p:cNvPr id="8" name="Freeform 7"/>
            <p:cNvSpPr/>
            <p:nvPr/>
          </p:nvSpPr>
          <p:spPr>
            <a:xfrm>
              <a:off x="3509789" y="3175251"/>
              <a:ext cx="688371" cy="688371"/>
            </a:xfrm>
            <a:custGeom>
              <a:avLst/>
              <a:gdLst>
                <a:gd name="connsiteX0" fmla="*/ 0 w 688371"/>
                <a:gd name="connsiteY0" fmla="*/ 344186 h 688371"/>
                <a:gd name="connsiteX1" fmla="*/ 344186 w 688371"/>
                <a:gd name="connsiteY1" fmla="*/ 0 h 688371"/>
                <a:gd name="connsiteX2" fmla="*/ 688372 w 688371"/>
                <a:gd name="connsiteY2" fmla="*/ 344186 h 688371"/>
                <a:gd name="connsiteX3" fmla="*/ 344186 w 688371"/>
                <a:gd name="connsiteY3" fmla="*/ 688372 h 688371"/>
                <a:gd name="connsiteX4" fmla="*/ 0 w 688371"/>
                <a:gd name="connsiteY4" fmla="*/ 344186 h 68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71" h="688371">
                  <a:moveTo>
                    <a:pt x="0" y="344186"/>
                  </a:moveTo>
                  <a:cubicBezTo>
                    <a:pt x="0" y="154097"/>
                    <a:pt x="154097" y="0"/>
                    <a:pt x="344186" y="0"/>
                  </a:cubicBezTo>
                  <a:cubicBezTo>
                    <a:pt x="534275" y="0"/>
                    <a:pt x="688372" y="154097"/>
                    <a:pt x="688372" y="344186"/>
                  </a:cubicBezTo>
                  <a:cubicBezTo>
                    <a:pt x="688372" y="534275"/>
                    <a:pt x="534275" y="688372"/>
                    <a:pt x="344186" y="688372"/>
                  </a:cubicBezTo>
                  <a:cubicBezTo>
                    <a:pt x="154097" y="688372"/>
                    <a:pt x="0" y="534275"/>
                    <a:pt x="0" y="344186"/>
                  </a:cubicBezTo>
                  <a:close/>
                </a:path>
              </a:pathLst>
            </a:cu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640" tIns="137640" rIns="137640" bIns="137640" numCol="1" spcCol="1270" anchor="ctr" anchorCtr="0">
              <a:noAutofit/>
            </a:bodyPr>
            <a:lstStyle/>
            <a:p>
              <a:pPr lvl="0" algn="ctr" defTabSz="1289050">
                <a:lnSpc>
                  <a:spcPct val="90000"/>
                </a:lnSpc>
                <a:spcBef>
                  <a:spcPct val="0"/>
                </a:spcBef>
                <a:spcAft>
                  <a:spcPct val="35000"/>
                </a:spcAft>
              </a:pPr>
              <a:endParaRPr lang="en-US" sz="2900" kern="1200" dirty="0"/>
            </a:p>
          </p:txBody>
        </p:sp>
        <p:sp>
          <p:nvSpPr>
            <p:cNvPr id="10" name="Freeform 9"/>
            <p:cNvSpPr/>
            <p:nvPr/>
          </p:nvSpPr>
          <p:spPr>
            <a:xfrm>
              <a:off x="2475354" y="3175251"/>
              <a:ext cx="688371" cy="688371"/>
            </a:xfrm>
            <a:custGeom>
              <a:avLst/>
              <a:gdLst>
                <a:gd name="connsiteX0" fmla="*/ 0 w 688371"/>
                <a:gd name="connsiteY0" fmla="*/ 344186 h 688371"/>
                <a:gd name="connsiteX1" fmla="*/ 344186 w 688371"/>
                <a:gd name="connsiteY1" fmla="*/ 0 h 688371"/>
                <a:gd name="connsiteX2" fmla="*/ 688372 w 688371"/>
                <a:gd name="connsiteY2" fmla="*/ 344186 h 688371"/>
                <a:gd name="connsiteX3" fmla="*/ 344186 w 688371"/>
                <a:gd name="connsiteY3" fmla="*/ 688372 h 688371"/>
                <a:gd name="connsiteX4" fmla="*/ 0 w 688371"/>
                <a:gd name="connsiteY4" fmla="*/ 344186 h 68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71" h="688371">
                  <a:moveTo>
                    <a:pt x="0" y="344186"/>
                  </a:moveTo>
                  <a:cubicBezTo>
                    <a:pt x="0" y="154097"/>
                    <a:pt x="154097" y="0"/>
                    <a:pt x="344186" y="0"/>
                  </a:cubicBezTo>
                  <a:cubicBezTo>
                    <a:pt x="534275" y="0"/>
                    <a:pt x="688372" y="154097"/>
                    <a:pt x="688372" y="344186"/>
                  </a:cubicBezTo>
                  <a:cubicBezTo>
                    <a:pt x="688372" y="534275"/>
                    <a:pt x="534275" y="688372"/>
                    <a:pt x="344186" y="688372"/>
                  </a:cubicBezTo>
                  <a:cubicBezTo>
                    <a:pt x="154097" y="688372"/>
                    <a:pt x="0" y="534275"/>
                    <a:pt x="0" y="344186"/>
                  </a:cubicBezTo>
                  <a:close/>
                </a:path>
              </a:pathLst>
            </a:cu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640" tIns="137640" rIns="137640" bIns="137640" numCol="1" spcCol="1270" anchor="ctr" anchorCtr="0">
              <a:noAutofit/>
            </a:bodyPr>
            <a:lstStyle/>
            <a:p>
              <a:pPr lvl="0" algn="ctr" defTabSz="1289050">
                <a:lnSpc>
                  <a:spcPct val="90000"/>
                </a:lnSpc>
                <a:spcBef>
                  <a:spcPct val="0"/>
                </a:spcBef>
                <a:spcAft>
                  <a:spcPct val="35000"/>
                </a:spcAft>
              </a:pPr>
              <a:endParaRPr lang="en-US" sz="2900" kern="1200" dirty="0"/>
            </a:p>
          </p:txBody>
        </p:sp>
        <p:sp>
          <p:nvSpPr>
            <p:cNvPr id="6" name="Freeform 5"/>
            <p:cNvSpPr/>
            <p:nvPr/>
          </p:nvSpPr>
          <p:spPr>
            <a:xfrm>
              <a:off x="2992571" y="2279404"/>
              <a:ext cx="688371" cy="688371"/>
            </a:xfrm>
            <a:custGeom>
              <a:avLst/>
              <a:gdLst>
                <a:gd name="connsiteX0" fmla="*/ 0 w 688371"/>
                <a:gd name="connsiteY0" fmla="*/ 344186 h 688371"/>
                <a:gd name="connsiteX1" fmla="*/ 344186 w 688371"/>
                <a:gd name="connsiteY1" fmla="*/ 0 h 688371"/>
                <a:gd name="connsiteX2" fmla="*/ 688372 w 688371"/>
                <a:gd name="connsiteY2" fmla="*/ 344186 h 688371"/>
                <a:gd name="connsiteX3" fmla="*/ 344186 w 688371"/>
                <a:gd name="connsiteY3" fmla="*/ 688372 h 688371"/>
                <a:gd name="connsiteX4" fmla="*/ 0 w 688371"/>
                <a:gd name="connsiteY4" fmla="*/ 344186 h 68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71" h="688371">
                  <a:moveTo>
                    <a:pt x="0" y="344186"/>
                  </a:moveTo>
                  <a:cubicBezTo>
                    <a:pt x="0" y="154097"/>
                    <a:pt x="154097" y="0"/>
                    <a:pt x="344186" y="0"/>
                  </a:cubicBezTo>
                  <a:cubicBezTo>
                    <a:pt x="534275" y="0"/>
                    <a:pt x="688372" y="154097"/>
                    <a:pt x="688372" y="344186"/>
                  </a:cubicBezTo>
                  <a:cubicBezTo>
                    <a:pt x="688372" y="534275"/>
                    <a:pt x="534275" y="688372"/>
                    <a:pt x="344186" y="688372"/>
                  </a:cubicBezTo>
                  <a:cubicBezTo>
                    <a:pt x="154097" y="688372"/>
                    <a:pt x="0" y="534275"/>
                    <a:pt x="0" y="344186"/>
                  </a:cubicBezTo>
                  <a:close/>
                </a:path>
              </a:pathLst>
            </a:custGeom>
            <a:solidFill>
              <a:schemeClr val="accent6">
                <a:lumMod val="20000"/>
                <a:lumOff val="8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640" tIns="137640" rIns="137640" bIns="137640" numCol="1" spcCol="1270" anchor="ctr" anchorCtr="0">
              <a:noAutofit/>
            </a:bodyPr>
            <a:lstStyle/>
            <a:p>
              <a:pPr lvl="0" algn="ctr" defTabSz="1289050">
                <a:lnSpc>
                  <a:spcPct val="90000"/>
                </a:lnSpc>
                <a:spcBef>
                  <a:spcPct val="0"/>
                </a:spcBef>
                <a:spcAft>
                  <a:spcPct val="35000"/>
                </a:spcAft>
              </a:pPr>
              <a:endParaRPr lang="en-US" sz="2900" kern="1200" dirty="0"/>
            </a:p>
          </p:txBody>
        </p:sp>
        <p:sp>
          <p:nvSpPr>
            <p:cNvPr id="7" name="Freeform 6"/>
            <p:cNvSpPr/>
            <p:nvPr/>
          </p:nvSpPr>
          <p:spPr>
            <a:xfrm rot="3600000">
              <a:off x="3501063" y="2950855"/>
              <a:ext cx="183413" cy="232325"/>
            </a:xfrm>
            <a:custGeom>
              <a:avLst/>
              <a:gdLst>
                <a:gd name="connsiteX0" fmla="*/ 0 w 183413"/>
                <a:gd name="connsiteY0" fmla="*/ 46465 h 232325"/>
                <a:gd name="connsiteX1" fmla="*/ 91707 w 183413"/>
                <a:gd name="connsiteY1" fmla="*/ 46465 h 232325"/>
                <a:gd name="connsiteX2" fmla="*/ 91707 w 183413"/>
                <a:gd name="connsiteY2" fmla="*/ 0 h 232325"/>
                <a:gd name="connsiteX3" fmla="*/ 183413 w 183413"/>
                <a:gd name="connsiteY3" fmla="*/ 116163 h 232325"/>
                <a:gd name="connsiteX4" fmla="*/ 91707 w 183413"/>
                <a:gd name="connsiteY4" fmla="*/ 232325 h 232325"/>
                <a:gd name="connsiteX5" fmla="*/ 91707 w 183413"/>
                <a:gd name="connsiteY5" fmla="*/ 185860 h 232325"/>
                <a:gd name="connsiteX6" fmla="*/ 0 w 183413"/>
                <a:gd name="connsiteY6" fmla="*/ 185860 h 232325"/>
                <a:gd name="connsiteX7" fmla="*/ 0 w 183413"/>
                <a:gd name="connsiteY7" fmla="*/ 46465 h 2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3" h="232325">
                  <a:moveTo>
                    <a:pt x="0" y="46465"/>
                  </a:moveTo>
                  <a:lnTo>
                    <a:pt x="91707" y="46465"/>
                  </a:lnTo>
                  <a:lnTo>
                    <a:pt x="91707" y="0"/>
                  </a:lnTo>
                  <a:lnTo>
                    <a:pt x="183413" y="116163"/>
                  </a:lnTo>
                  <a:lnTo>
                    <a:pt x="91707" y="232325"/>
                  </a:lnTo>
                  <a:lnTo>
                    <a:pt x="91707" y="185860"/>
                  </a:lnTo>
                  <a:lnTo>
                    <a:pt x="0" y="185860"/>
                  </a:lnTo>
                  <a:lnTo>
                    <a:pt x="0" y="46465"/>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46464" rIns="55023" bIns="46465" numCol="1" spcCol="1270" anchor="ctr" anchorCtr="0">
              <a:noAutofit/>
            </a:bodyPr>
            <a:lstStyle/>
            <a:p>
              <a:pPr lvl="0" algn="ctr" defTabSz="444500">
                <a:lnSpc>
                  <a:spcPct val="90000"/>
                </a:lnSpc>
                <a:spcBef>
                  <a:spcPct val="0"/>
                </a:spcBef>
                <a:spcAft>
                  <a:spcPct val="35000"/>
                </a:spcAft>
              </a:pPr>
              <a:endParaRPr lang="en-US" sz="1000" kern="1200"/>
            </a:p>
          </p:txBody>
        </p:sp>
        <p:sp>
          <p:nvSpPr>
            <p:cNvPr id="9" name="Freeform 8"/>
            <p:cNvSpPr/>
            <p:nvPr/>
          </p:nvSpPr>
          <p:spPr>
            <a:xfrm rot="21600000">
              <a:off x="3250241" y="3403273"/>
              <a:ext cx="183414" cy="232326"/>
            </a:xfrm>
            <a:custGeom>
              <a:avLst/>
              <a:gdLst>
                <a:gd name="connsiteX0" fmla="*/ 0 w 183413"/>
                <a:gd name="connsiteY0" fmla="*/ 46465 h 232325"/>
                <a:gd name="connsiteX1" fmla="*/ 91707 w 183413"/>
                <a:gd name="connsiteY1" fmla="*/ 46465 h 232325"/>
                <a:gd name="connsiteX2" fmla="*/ 91707 w 183413"/>
                <a:gd name="connsiteY2" fmla="*/ 0 h 232325"/>
                <a:gd name="connsiteX3" fmla="*/ 183413 w 183413"/>
                <a:gd name="connsiteY3" fmla="*/ 116163 h 232325"/>
                <a:gd name="connsiteX4" fmla="*/ 91707 w 183413"/>
                <a:gd name="connsiteY4" fmla="*/ 232325 h 232325"/>
                <a:gd name="connsiteX5" fmla="*/ 91707 w 183413"/>
                <a:gd name="connsiteY5" fmla="*/ 185860 h 232325"/>
                <a:gd name="connsiteX6" fmla="*/ 0 w 183413"/>
                <a:gd name="connsiteY6" fmla="*/ 185860 h 232325"/>
                <a:gd name="connsiteX7" fmla="*/ 0 w 183413"/>
                <a:gd name="connsiteY7" fmla="*/ 46465 h 2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3" h="232325">
                  <a:moveTo>
                    <a:pt x="183413" y="185860"/>
                  </a:moveTo>
                  <a:lnTo>
                    <a:pt x="91706" y="185860"/>
                  </a:lnTo>
                  <a:lnTo>
                    <a:pt x="91706" y="232325"/>
                  </a:lnTo>
                  <a:lnTo>
                    <a:pt x="0" y="116162"/>
                  </a:lnTo>
                  <a:lnTo>
                    <a:pt x="91706" y="0"/>
                  </a:lnTo>
                  <a:lnTo>
                    <a:pt x="91706" y="46465"/>
                  </a:lnTo>
                  <a:lnTo>
                    <a:pt x="183413" y="46465"/>
                  </a:lnTo>
                  <a:lnTo>
                    <a:pt x="183413" y="185860"/>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55024" tIns="46466" rIns="1" bIns="46465" numCol="1" spcCol="1270" anchor="ctr" anchorCtr="0">
              <a:noAutofit/>
            </a:bodyPr>
            <a:lstStyle/>
            <a:p>
              <a:pPr lvl="0" algn="ctr" defTabSz="444500">
                <a:lnSpc>
                  <a:spcPct val="90000"/>
                </a:lnSpc>
                <a:spcBef>
                  <a:spcPct val="0"/>
                </a:spcBef>
                <a:spcAft>
                  <a:spcPct val="35000"/>
                </a:spcAft>
              </a:pPr>
              <a:endParaRPr lang="en-US" sz="1000" kern="1200"/>
            </a:p>
          </p:txBody>
        </p:sp>
        <p:sp>
          <p:nvSpPr>
            <p:cNvPr id="11" name="Freeform 10"/>
            <p:cNvSpPr/>
            <p:nvPr/>
          </p:nvSpPr>
          <p:spPr>
            <a:xfrm rot="18000000">
              <a:off x="2983846" y="2959846"/>
              <a:ext cx="183413" cy="232325"/>
            </a:xfrm>
            <a:custGeom>
              <a:avLst/>
              <a:gdLst>
                <a:gd name="connsiteX0" fmla="*/ 0 w 183413"/>
                <a:gd name="connsiteY0" fmla="*/ 46465 h 232325"/>
                <a:gd name="connsiteX1" fmla="*/ 91707 w 183413"/>
                <a:gd name="connsiteY1" fmla="*/ 46465 h 232325"/>
                <a:gd name="connsiteX2" fmla="*/ 91707 w 183413"/>
                <a:gd name="connsiteY2" fmla="*/ 0 h 232325"/>
                <a:gd name="connsiteX3" fmla="*/ 183413 w 183413"/>
                <a:gd name="connsiteY3" fmla="*/ 116163 h 232325"/>
                <a:gd name="connsiteX4" fmla="*/ 91707 w 183413"/>
                <a:gd name="connsiteY4" fmla="*/ 232325 h 232325"/>
                <a:gd name="connsiteX5" fmla="*/ 91707 w 183413"/>
                <a:gd name="connsiteY5" fmla="*/ 185860 h 232325"/>
                <a:gd name="connsiteX6" fmla="*/ 0 w 183413"/>
                <a:gd name="connsiteY6" fmla="*/ 185860 h 232325"/>
                <a:gd name="connsiteX7" fmla="*/ 0 w 183413"/>
                <a:gd name="connsiteY7" fmla="*/ 46465 h 2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13" h="232325">
                  <a:moveTo>
                    <a:pt x="0" y="46465"/>
                  </a:moveTo>
                  <a:lnTo>
                    <a:pt x="91707" y="46465"/>
                  </a:lnTo>
                  <a:lnTo>
                    <a:pt x="91707" y="0"/>
                  </a:lnTo>
                  <a:lnTo>
                    <a:pt x="183413" y="116163"/>
                  </a:lnTo>
                  <a:lnTo>
                    <a:pt x="91707" y="232325"/>
                  </a:lnTo>
                  <a:lnTo>
                    <a:pt x="91707" y="185860"/>
                  </a:lnTo>
                  <a:lnTo>
                    <a:pt x="0" y="185860"/>
                  </a:lnTo>
                  <a:lnTo>
                    <a:pt x="0" y="46465"/>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46465" rIns="55024" bIns="46464" numCol="1" spcCol="1270" anchor="ctr" anchorCtr="0">
              <a:noAutofit/>
            </a:bodyPr>
            <a:lstStyle/>
            <a:p>
              <a:pPr lvl="0" algn="ctr" defTabSz="444500">
                <a:lnSpc>
                  <a:spcPct val="90000"/>
                </a:lnSpc>
                <a:spcBef>
                  <a:spcPct val="0"/>
                </a:spcBef>
                <a:spcAft>
                  <a:spcPct val="35000"/>
                </a:spcAft>
              </a:pPr>
              <a:endParaRPr lang="en-US" sz="1000" kern="1200"/>
            </a:p>
          </p:txBody>
        </p:sp>
      </p:grpSp>
      <p:pic>
        <p:nvPicPr>
          <p:cNvPr id="12" name="Picture 11" descr="C:\Users\spius\Documents\CISCO BRAND ELEMENTS\LOGOS\2013\Cisco_Logos_Ver03\PNG_RGB_no_TM\Cisco_Logo_RGB_Screen_2color.png"/>
          <p:cNvPicPr/>
          <p:nvPr/>
        </p:nvPicPr>
        <p:blipFill>
          <a:blip r:embed="rId2">
            <a:extLst>
              <a:ext uri="{28A0092B-C50C-407E-A947-70E740481C1C}">
                <a14:useLocalDpi xmlns:a14="http://schemas.microsoft.com/office/drawing/2010/main" val="0"/>
              </a:ext>
            </a:extLst>
          </a:blip>
          <a:srcRect/>
          <a:stretch>
            <a:fillRect/>
          </a:stretch>
        </p:blipFill>
        <p:spPr bwMode="auto">
          <a:xfrm>
            <a:off x="3077034" y="2446259"/>
            <a:ext cx="563640" cy="330843"/>
          </a:xfrm>
          <a:prstGeom prst="rect">
            <a:avLst/>
          </a:prstGeom>
          <a:noFill/>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578" y="3431259"/>
            <a:ext cx="608772" cy="2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4"/>
          <a:stretch>
            <a:fillRect/>
          </a:stretch>
        </p:blipFill>
        <p:spPr>
          <a:xfrm>
            <a:off x="3592769" y="3349976"/>
            <a:ext cx="464545" cy="338920"/>
          </a:xfrm>
          <a:prstGeom prst="rect">
            <a:avLst/>
          </a:prstGeom>
        </p:spPr>
      </p:pic>
    </p:spTree>
    <p:extLst>
      <p:ext uri="{BB962C8B-B14F-4D97-AF65-F5344CB8AC3E}">
        <p14:creationId xmlns:p14="http://schemas.microsoft.com/office/powerpoint/2010/main" val="693550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CERN Challenge: The Alice computing requirements	</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246" y="2898795"/>
            <a:ext cx="2081596" cy="1792753"/>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1" y="973639"/>
            <a:ext cx="1766181" cy="1732755"/>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Text Box 22"/>
          <p:cNvSpPr txBox="1">
            <a:spLocks noChangeArrowheads="1"/>
          </p:cNvSpPr>
          <p:nvPr/>
        </p:nvSpPr>
        <p:spPr bwMode="auto">
          <a:xfrm>
            <a:off x="628909" y="3597827"/>
            <a:ext cx="2498603" cy="702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42900" eaLnBrk="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1pPr>
            <a:lvl2pPr eaLnBrk="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2pPr>
            <a:lvl3pPr eaLnBrk="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3pPr>
            <a:lvl4pPr eaLnBrk="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4pPr>
            <a:lvl5pPr eaLnBrk="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128"/>
              </a:defRPr>
            </a:lvl9pPr>
          </a:lstStyle>
          <a:p>
            <a:pPr eaLnBrk="1">
              <a:lnSpc>
                <a:spcPct val="102000"/>
              </a:lnSpc>
              <a:buFont typeface="Arial" charset="0"/>
              <a:buChar char="•"/>
            </a:pPr>
            <a:r>
              <a:rPr lang="en-US" altLang="en-US" sz="1400" dirty="0">
                <a:solidFill>
                  <a:srgbClr val="000000"/>
                </a:solidFill>
                <a:latin typeface="+mj-lt"/>
              </a:rPr>
              <a:t>From Detector Readout to Analysis:</a:t>
            </a:r>
          </a:p>
          <a:p>
            <a:pPr eaLnBrk="1">
              <a:lnSpc>
                <a:spcPct val="102000"/>
              </a:lnSpc>
              <a:buFont typeface="Arial" charset="0"/>
              <a:buChar char="•"/>
            </a:pPr>
            <a:r>
              <a:rPr lang="en-US" altLang="en-US" sz="1400" dirty="0">
                <a:solidFill>
                  <a:srgbClr val="000000"/>
                </a:solidFill>
                <a:latin typeface="+mj-lt"/>
              </a:rPr>
              <a:t>What is the “optimal” computing architecture</a:t>
            </a:r>
            <a:r>
              <a:rPr lang="en-US" altLang="en-US" sz="1400" dirty="0">
                <a:solidFill>
                  <a:srgbClr val="000000"/>
                </a:solidFill>
                <a:latin typeface="Calibri" charset="0"/>
              </a:rPr>
              <a:t>?</a:t>
            </a:r>
          </a:p>
        </p:txBody>
      </p:sp>
      <p:sp>
        <p:nvSpPr>
          <p:cNvPr id="8" name="Text Box 22"/>
          <p:cNvSpPr txBox="1">
            <a:spLocks noChangeArrowheads="1"/>
          </p:cNvSpPr>
          <p:nvPr/>
        </p:nvSpPr>
        <p:spPr bwMode="auto">
          <a:xfrm>
            <a:off x="4320113" y="1275104"/>
            <a:ext cx="4013218" cy="963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pPr marL="342900" indent="-342900">
              <a:lnSpc>
                <a:spcPct val="102000"/>
              </a:lnSpc>
              <a:buFont typeface="Arial"/>
              <a:buChar char="•"/>
              <a:defRPr/>
            </a:pPr>
            <a:r>
              <a:rPr lang="en-US" sz="1600" dirty="0" smtClean="0">
                <a:latin typeface="+mj-lt"/>
              </a:rPr>
              <a:t>Detector upgrade for  Run 3 (2020)</a:t>
            </a:r>
          </a:p>
          <a:p>
            <a:pPr marL="342900" indent="-342900">
              <a:lnSpc>
                <a:spcPct val="102000"/>
              </a:lnSpc>
              <a:buFont typeface="Arial"/>
              <a:buChar char="•"/>
              <a:defRPr/>
            </a:pPr>
            <a:r>
              <a:rPr lang="en-US" sz="1600" dirty="0" smtClean="0">
                <a:latin typeface="+mj-lt"/>
              </a:rPr>
              <a:t>100 increase in event rate</a:t>
            </a:r>
          </a:p>
          <a:p>
            <a:pPr marL="342900" indent="-342900">
              <a:lnSpc>
                <a:spcPct val="102000"/>
              </a:lnSpc>
              <a:buFont typeface="Arial"/>
              <a:buChar char="•"/>
              <a:defRPr/>
            </a:pPr>
            <a:r>
              <a:rPr lang="en-US" sz="1600" dirty="0" smtClean="0">
                <a:latin typeface="+mj-lt"/>
              </a:rPr>
              <a:t>1TB/s raw data rate</a:t>
            </a:r>
          </a:p>
        </p:txBody>
      </p:sp>
      <p:sp>
        <p:nvSpPr>
          <p:cNvPr id="9" name="Pentagon 8"/>
          <p:cNvSpPr/>
          <p:nvPr/>
        </p:nvSpPr>
        <p:spPr>
          <a:xfrm rot="1815686">
            <a:off x="2491160" y="2690783"/>
            <a:ext cx="3488908" cy="416025"/>
          </a:xfrm>
          <a:prstGeom prst="homePlate">
            <a:avLst/>
          </a:prstGeom>
          <a:solidFill>
            <a:srgbClr val="3366FF">
              <a:alpha val="3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565" y="2328654"/>
            <a:ext cx="1200098" cy="153867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331" y="227565"/>
            <a:ext cx="416074" cy="566271"/>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325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O2 facility:</a:t>
            </a:r>
            <a:br>
              <a:rPr lang="en-US" dirty="0" smtClean="0"/>
            </a:br>
            <a:r>
              <a:rPr lang="en-US" dirty="0" smtClean="0"/>
              <a:t>Highly specialized heterogeneous computing platform</a:t>
            </a:r>
            <a:endParaRPr lang="en-US" dirty="0"/>
          </a:p>
        </p:txBody>
      </p:sp>
      <p:sp>
        <p:nvSpPr>
          <p:cNvPr id="5" name="TextBox 4"/>
          <p:cNvSpPr txBox="1"/>
          <p:nvPr/>
        </p:nvSpPr>
        <p:spPr>
          <a:xfrm>
            <a:off x="259742" y="1349900"/>
            <a:ext cx="5341066" cy="3139321"/>
          </a:xfrm>
          <a:prstGeom prst="rect">
            <a:avLst/>
          </a:prstGeom>
          <a:noFill/>
        </p:spPr>
        <p:txBody>
          <a:bodyPr wrap="square">
            <a:spAutoFit/>
          </a:bodyPr>
          <a:lstStyle>
            <a:lvl1pPr marL="342900" indent="-342900" eaLnBrk="0">
              <a:defRPr sz="2400">
                <a:solidFill>
                  <a:schemeClr val="tx1"/>
                </a:solidFill>
                <a:latin typeface="Arial" charset="0"/>
                <a:ea typeface="ＭＳ Ｐゴシック" charset="-128"/>
              </a:defRPr>
            </a:lvl1pPr>
            <a:lvl2pPr marL="800100" indent="-342900" eaLnBrk="0">
              <a:defRPr sz="2400">
                <a:solidFill>
                  <a:schemeClr val="tx1"/>
                </a:solidFill>
                <a:latin typeface="Arial" charset="0"/>
                <a:ea typeface="ＭＳ Ｐゴシック" charset="-128"/>
              </a:defRPr>
            </a:lvl2pPr>
            <a:lvl3pPr eaLnBrk="0">
              <a:defRPr sz="2400">
                <a:solidFill>
                  <a:schemeClr val="tx1"/>
                </a:solidFill>
                <a:latin typeface="Arial" charset="0"/>
                <a:ea typeface="ＭＳ Ｐゴシック" charset="-128"/>
              </a:defRPr>
            </a:lvl3pPr>
            <a:lvl4pPr eaLnBrk="0">
              <a:defRPr sz="2400">
                <a:solidFill>
                  <a:schemeClr val="tx1"/>
                </a:solidFill>
                <a:latin typeface="Arial" charset="0"/>
                <a:ea typeface="ＭＳ Ｐゴシック" charset="-128"/>
              </a:defRPr>
            </a:lvl4pPr>
            <a:lvl5pPr eaLnBrk="0">
              <a:defRPr sz="2400">
                <a:solidFill>
                  <a:schemeClr val="tx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ＭＳ Ｐゴシック" charset="-128"/>
              </a:defRPr>
            </a:lvl9pPr>
          </a:lstStyle>
          <a:p>
            <a:pPr eaLnBrk="1">
              <a:buFont typeface="Lucida Grande" charset="0"/>
              <a:buChar char="+"/>
            </a:pPr>
            <a:r>
              <a:rPr lang="en-US" altLang="en-US" sz="1800" dirty="0">
                <a:latin typeface="+mj-lt"/>
              </a:rPr>
              <a:t>463 FPGAs </a:t>
            </a:r>
          </a:p>
          <a:p>
            <a:pPr lvl="1" eaLnBrk="1">
              <a:buFont typeface="Arial" charset="0"/>
              <a:buChar char="•"/>
            </a:pPr>
            <a:r>
              <a:rPr lang="en-US" altLang="en-US" sz="1800" dirty="0">
                <a:latin typeface="+mj-lt"/>
              </a:rPr>
              <a:t>Detector readout and fast cluster finder</a:t>
            </a:r>
          </a:p>
          <a:p>
            <a:pPr eaLnBrk="1">
              <a:buFont typeface="Lucida Grande" charset="0"/>
              <a:buChar char="+"/>
            </a:pPr>
            <a:r>
              <a:rPr lang="en-US" altLang="en-US" sz="1800" dirty="0">
                <a:latin typeface="+mj-lt"/>
              </a:rPr>
              <a:t>100’000 CPU cores</a:t>
            </a:r>
          </a:p>
          <a:p>
            <a:pPr lvl="1" eaLnBrk="1">
              <a:buFont typeface="Arial" charset="0"/>
              <a:buChar char="•"/>
            </a:pPr>
            <a:r>
              <a:rPr lang="en-US" altLang="en-US" sz="1800" dirty="0">
                <a:latin typeface="+mj-lt"/>
              </a:rPr>
              <a:t>To compress 1.1 TB/s data stream by overall factor 14 </a:t>
            </a:r>
          </a:p>
          <a:p>
            <a:pPr eaLnBrk="1">
              <a:buFont typeface="Lucida Grande" charset="0"/>
              <a:buChar char="+"/>
            </a:pPr>
            <a:r>
              <a:rPr lang="en-US" altLang="en-US" sz="1800" dirty="0">
                <a:latin typeface="+mj-lt"/>
              </a:rPr>
              <a:t>5000 GPUs</a:t>
            </a:r>
          </a:p>
          <a:p>
            <a:pPr lvl="1" eaLnBrk="1">
              <a:buFont typeface="Arial" charset="0"/>
              <a:buChar char="•"/>
            </a:pPr>
            <a:r>
              <a:rPr lang="en-US" altLang="en-US" sz="1800" dirty="0">
                <a:latin typeface="+mj-lt"/>
              </a:rPr>
              <a:t>To speed up the reconstruction </a:t>
            </a:r>
          </a:p>
          <a:p>
            <a:pPr eaLnBrk="1">
              <a:buFont typeface="Lucida Grande" charset="0"/>
              <a:buChar char="+"/>
            </a:pPr>
            <a:r>
              <a:rPr lang="en-US" altLang="en-US" sz="1800" dirty="0">
                <a:latin typeface="+mj-lt"/>
              </a:rPr>
              <a:t>50 PB of disk</a:t>
            </a:r>
          </a:p>
          <a:p>
            <a:pPr eaLnBrk="1"/>
            <a:r>
              <a:rPr lang="en-US" altLang="en-US" sz="1800" dirty="0">
                <a:latin typeface="+mj-lt"/>
              </a:rPr>
              <a:t>--------------------------------------------------------</a:t>
            </a:r>
          </a:p>
          <a:p>
            <a:pPr eaLnBrk="1">
              <a:buFont typeface="Lucida Grande" charset="0"/>
              <a:buChar char="="/>
            </a:pPr>
            <a:r>
              <a:rPr lang="en-US" altLang="en-US" sz="1800" dirty="0">
                <a:latin typeface="+mj-lt"/>
              </a:rPr>
              <a:t>Considerable computing capacity that will be used for Online and Offline tasks</a:t>
            </a:r>
          </a:p>
        </p:txBody>
      </p:sp>
      <p:pic>
        <p:nvPicPr>
          <p:cNvPr id="6"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707" y="1349900"/>
            <a:ext cx="1052030" cy="134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160" y="2919560"/>
            <a:ext cx="2234754" cy="9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6x9_Cool_Templat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16x9_Cool_Template.potx</Template>
  <TotalTime>95310</TotalTime>
  <Words>740</Words>
  <Application>Microsoft Macintosh PowerPoint</Application>
  <PresentationFormat>On-screen Show (16:9)</PresentationFormat>
  <Paragraphs>173</Paragraphs>
  <Slides>12</Slides>
  <Notes>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12</vt:i4>
      </vt:variant>
    </vt:vector>
  </HeadingPairs>
  <TitlesOfParts>
    <vt:vector size="29" baseType="lpstr">
      <vt:lpstr>Broadway</vt:lpstr>
      <vt:lpstr>Calibri</vt:lpstr>
      <vt:lpstr>Ciscolight</vt:lpstr>
      <vt:lpstr>CiscoSans</vt:lpstr>
      <vt:lpstr>CiscoSans ExtraLight</vt:lpstr>
      <vt:lpstr>CiscoSans Thin</vt:lpstr>
      <vt:lpstr>CiscoSansTT ExtraLight</vt:lpstr>
      <vt:lpstr>CiscoSansTT Light</vt:lpstr>
      <vt:lpstr>CiscoSansTT Thin</vt:lpstr>
      <vt:lpstr>Courier New</vt:lpstr>
      <vt:lpstr>DejaVu Sans</vt:lpstr>
      <vt:lpstr>Lucida Grande</vt:lpstr>
      <vt:lpstr>ＭＳ Ｐゴシック</vt:lpstr>
      <vt:lpstr>Wingdings</vt:lpstr>
      <vt:lpstr>Arial</vt:lpstr>
      <vt:lpstr>16x9_Cool_Template</vt:lpstr>
      <vt:lpstr>Cisco Arial 16x9 template</vt:lpstr>
      <vt:lpstr>Next Generation Operating Systems</vt:lpstr>
      <vt:lpstr>The end of CPU scaling</vt:lpstr>
      <vt:lpstr>Paradox of the computing industry System software has not evolved at the same pace as HW</vt:lpstr>
      <vt:lpstr>Server Virtualization is at a generational shift</vt:lpstr>
      <vt:lpstr>OS constraints are hard to overcome with current design</vt:lpstr>
      <vt:lpstr>Solving the problem at the lowest level of abstraction</vt:lpstr>
      <vt:lpstr>PowerPoint Presentation</vt:lpstr>
      <vt:lpstr>CERN Challenge: The Alice computing requirements </vt:lpstr>
      <vt:lpstr>O2 facility: Highly specialized heterogeneous computing platform</vt:lpstr>
      <vt:lpstr>Data Plane Computing System</vt:lpstr>
      <vt:lpstr>PowerPoint Presentation</vt:lpstr>
      <vt:lpstr>Data flow in O2 facility</vt:lpstr>
    </vt:vector>
  </TitlesOfParts>
  <Company>Cisco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Start Steps</dc:title>
  <dc:creator>Information Technology</dc:creator>
  <cp:lastModifiedBy>Microsoft Office User</cp:lastModifiedBy>
  <cp:revision>1262</cp:revision>
  <cp:lastPrinted>2014-06-20T11:27:05Z</cp:lastPrinted>
  <dcterms:created xsi:type="dcterms:W3CDTF">2013-12-19T21:44:24Z</dcterms:created>
  <dcterms:modified xsi:type="dcterms:W3CDTF">2015-06-10T13:40:46Z</dcterms:modified>
</cp:coreProperties>
</file>