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0" r:id="rId4"/>
    <p:sldId id="279" r:id="rId5"/>
    <p:sldId id="283" r:id="rId6"/>
    <p:sldId id="287" r:id="rId7"/>
    <p:sldId id="286" r:id="rId8"/>
    <p:sldId id="288" r:id="rId9"/>
    <p:sldId id="289" r:id="rId10"/>
    <p:sldId id="290" r:id="rId11"/>
    <p:sldId id="25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3F10"/>
    <a:srgbClr val="CB400F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06" autoAdjust="0"/>
  </p:normalViewPr>
  <p:slideViewPr>
    <p:cSldViewPr snapToGrid="0" snapToObjects="1">
      <p:cViewPr>
        <p:scale>
          <a:sx n="150" d="100"/>
          <a:sy n="150" d="100"/>
        </p:scale>
        <p:origin x="-448" y="-160"/>
      </p:cViewPr>
      <p:guideLst>
        <p:guide orient="horz" pos="162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BA6DA-A153-4449-B2C3-0B435389F120}" type="datetimeFigureOut">
              <a:rPr lang="en-US" smtClean="0"/>
              <a:t>12/10/14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BE457-FB45-9847-8EC2-FC29D648C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8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4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BE457-FB45-9847-8EC2-FC29D648CE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7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200" y="1479046"/>
            <a:ext cx="4236081" cy="353514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7133" y="110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5068128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5063608"/>
            <a:ext cx="2895600" cy="273844"/>
          </a:xfrm>
        </p:spPr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376" y="5063608"/>
            <a:ext cx="501424" cy="273844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5" name="Date Placeholder 3"/>
          <p:cNvSpPr txBox="1">
            <a:spLocks/>
          </p:cNvSpPr>
          <p:nvPr/>
        </p:nvSpPr>
        <p:spPr>
          <a:xfrm>
            <a:off x="499535" y="464872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xx/xx/2014</a:t>
            </a:r>
            <a:endParaRPr lang="en-GB" dirty="0"/>
          </a:p>
        </p:txBody>
      </p:sp>
      <p:sp>
        <p:nvSpPr>
          <p:cNvPr id="136" name="Footer Placeholder 4"/>
          <p:cNvSpPr txBox="1">
            <a:spLocks/>
          </p:cNvSpPr>
          <p:nvPr/>
        </p:nvSpPr>
        <p:spPr>
          <a:xfrm>
            <a:off x="2886143" y="4648725"/>
            <a:ext cx="3456384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First Name and Family Name – CERN openlab</a:t>
            </a:r>
            <a:endParaRPr lang="en-GB" dirty="0"/>
          </a:p>
        </p:txBody>
      </p:sp>
      <p:sp>
        <p:nvSpPr>
          <p:cNvPr id="137" name="Slide Number Placeholder 5"/>
          <p:cNvSpPr txBox="1">
            <a:spLocks/>
          </p:cNvSpPr>
          <p:nvPr/>
        </p:nvSpPr>
        <p:spPr>
          <a:xfrm>
            <a:off x="6595535" y="4648725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EB1264-2DC2-4921-94A1-13F831F55EA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8" name="Cloud 137"/>
          <p:cNvSpPr/>
          <p:nvPr/>
        </p:nvSpPr>
        <p:spPr>
          <a:xfrm>
            <a:off x="5201095" y="689178"/>
            <a:ext cx="2795830" cy="2183912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932" y="2168279"/>
            <a:ext cx="837607" cy="863465"/>
          </a:xfrm>
          <a:prstGeom prst="rect">
            <a:avLst/>
          </a:prstGeom>
        </p:spPr>
      </p:pic>
      <p:grpSp>
        <p:nvGrpSpPr>
          <p:cNvPr id="140" name="Group 139"/>
          <p:cNvGrpSpPr/>
          <p:nvPr/>
        </p:nvGrpSpPr>
        <p:grpSpPr>
          <a:xfrm>
            <a:off x="5561574" y="1352316"/>
            <a:ext cx="851162" cy="783191"/>
            <a:chOff x="7740352" y="3281460"/>
            <a:chExt cx="1296143" cy="1068015"/>
          </a:xfrm>
        </p:grpSpPr>
        <p:sp>
          <p:nvSpPr>
            <p:cNvPr id="141" name="Round Diagonal Corner Rectangle 140"/>
            <p:cNvSpPr/>
            <p:nvPr/>
          </p:nvSpPr>
          <p:spPr>
            <a:xfrm>
              <a:off x="7740352" y="3281460"/>
              <a:ext cx="1296143" cy="1068015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800" dirty="0" smtClean="0"/>
                <a:t>Provisioning Service</a:t>
              </a:r>
              <a:endParaRPr lang="en-US" sz="800" dirty="0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372" y="3760015"/>
              <a:ext cx="581428" cy="581428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4248689" y="2137211"/>
            <a:ext cx="997760" cy="1464278"/>
            <a:chOff x="4270187" y="3351708"/>
            <a:chExt cx="1516127" cy="2033783"/>
          </a:xfrm>
        </p:grpSpPr>
        <p:grpSp>
          <p:nvGrpSpPr>
            <p:cNvPr id="144" name="Group 143"/>
            <p:cNvGrpSpPr/>
            <p:nvPr/>
          </p:nvGrpSpPr>
          <p:grpSpPr>
            <a:xfrm>
              <a:off x="4294489" y="3351708"/>
              <a:ext cx="1379875" cy="1294613"/>
              <a:chOff x="7092280" y="3278750"/>
              <a:chExt cx="1294612" cy="1294612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92280" y="3278750"/>
                <a:ext cx="989812" cy="989812"/>
              </a:xfrm>
              <a:prstGeom prst="rect">
                <a:avLst/>
              </a:prstGeom>
            </p:spPr>
          </p:pic>
          <p:pic>
            <p:nvPicPr>
              <p:cNvPr id="148" name="Picture 14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4680" y="3431150"/>
                <a:ext cx="989812" cy="989812"/>
              </a:xfrm>
              <a:prstGeom prst="rect">
                <a:avLst/>
              </a:prstGeom>
            </p:spPr>
          </p:pic>
          <p:pic>
            <p:nvPicPr>
              <p:cNvPr id="149" name="Picture 1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97080" y="3583550"/>
                <a:ext cx="989812" cy="989812"/>
              </a:xfrm>
              <a:prstGeom prst="rect">
                <a:avLst/>
              </a:prstGeom>
            </p:spPr>
          </p:pic>
        </p:grp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0187" y="4655504"/>
              <a:ext cx="1516127" cy="729987"/>
            </a:xfrm>
            <a:prstGeom prst="rect">
              <a:avLst/>
            </a:prstGeom>
          </p:spPr>
        </p:pic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14" y="2119636"/>
            <a:ext cx="677509" cy="378959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0352" y="1106024"/>
            <a:ext cx="728153" cy="40704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690" y="3449103"/>
            <a:ext cx="624325" cy="349001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grpSp>
        <p:nvGrpSpPr>
          <p:cNvPr id="153" name="Group 152"/>
          <p:cNvGrpSpPr/>
          <p:nvPr/>
        </p:nvGrpSpPr>
        <p:grpSpPr>
          <a:xfrm>
            <a:off x="7575914" y="3138186"/>
            <a:ext cx="949638" cy="1025687"/>
            <a:chOff x="7079632" y="3941649"/>
            <a:chExt cx="949638" cy="1025687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53329" y="3941649"/>
              <a:ext cx="684233" cy="709050"/>
            </a:xfrm>
            <a:prstGeom prst="rect">
              <a:avLst/>
            </a:prstGeom>
          </p:spPr>
        </p:pic>
        <p:sp>
          <p:nvSpPr>
            <p:cNvPr id="155" name="TextBox 154"/>
            <p:cNvSpPr txBox="1"/>
            <p:nvPr/>
          </p:nvSpPr>
          <p:spPr>
            <a:xfrm>
              <a:off x="7079632" y="4598004"/>
              <a:ext cx="949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Accelerator Operators</a:t>
              </a:r>
              <a:endParaRPr lang="en-US" sz="1200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281266" y="1391961"/>
            <a:ext cx="949638" cy="856877"/>
            <a:chOff x="8366889" y="3268922"/>
            <a:chExt cx="949638" cy="856877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15736" y="3268922"/>
              <a:ext cx="676625" cy="683583"/>
            </a:xfrm>
            <a:prstGeom prst="rect">
              <a:avLst/>
            </a:prstGeom>
          </p:spPr>
        </p:pic>
        <p:sp>
          <p:nvSpPr>
            <p:cNvPr id="158" name="TextBox 157"/>
            <p:cNvSpPr txBox="1"/>
            <p:nvPr/>
          </p:nvSpPr>
          <p:spPr>
            <a:xfrm>
              <a:off x="8366889" y="3894967"/>
              <a:ext cx="94963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HR</a:t>
              </a:r>
              <a:endParaRPr lang="en-US" sz="1200" dirty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414535" y="946653"/>
            <a:ext cx="1358065" cy="1197321"/>
            <a:chOff x="7111542" y="873212"/>
            <a:chExt cx="1358065" cy="1197321"/>
          </a:xfrm>
        </p:grpSpPr>
        <p:grpSp>
          <p:nvGrpSpPr>
            <p:cNvPr id="160" name="Group 159"/>
            <p:cNvGrpSpPr/>
            <p:nvPr/>
          </p:nvGrpSpPr>
          <p:grpSpPr>
            <a:xfrm>
              <a:off x="7178228" y="875483"/>
              <a:ext cx="1202728" cy="1195050"/>
              <a:chOff x="7614232" y="1311118"/>
              <a:chExt cx="1644009" cy="1584597"/>
            </a:xfrm>
          </p:grpSpPr>
          <p:sp>
            <p:nvSpPr>
              <p:cNvPr id="162" name="Round Diagonal Corner Rectangle 161"/>
              <p:cNvSpPr/>
              <p:nvPr/>
            </p:nvSpPr>
            <p:spPr>
              <a:xfrm>
                <a:off x="7614232" y="1311118"/>
                <a:ext cx="1644009" cy="1584597"/>
              </a:xfrm>
              <a:prstGeom prst="round2Diag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endParaRPr lang="en-US" sz="1200" dirty="0"/>
              </a:p>
            </p:txBody>
          </p:sp>
          <p:pic>
            <p:nvPicPr>
              <p:cNvPr id="163" name="Picture 16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8119" y="1872977"/>
                <a:ext cx="581427" cy="581429"/>
              </a:xfrm>
              <a:prstGeom prst="rect">
                <a:avLst/>
              </a:prstGeom>
            </p:spPr>
          </p:pic>
          <p:pic>
            <p:nvPicPr>
              <p:cNvPr id="164" name="Picture 16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3321" y="1803648"/>
                <a:ext cx="581427" cy="581429"/>
              </a:xfrm>
              <a:prstGeom prst="rect">
                <a:avLst/>
              </a:prstGeom>
            </p:spPr>
          </p:pic>
          <p:pic>
            <p:nvPicPr>
              <p:cNvPr id="165" name="Picture 16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3710" y="2159171"/>
                <a:ext cx="581427" cy="581429"/>
              </a:xfrm>
              <a:prstGeom prst="rect">
                <a:avLst/>
              </a:prstGeom>
            </p:spPr>
          </p:pic>
        </p:grpSp>
        <p:sp>
          <p:nvSpPr>
            <p:cNvPr id="161" name="TextBox 160"/>
            <p:cNvSpPr txBox="1"/>
            <p:nvPr/>
          </p:nvSpPr>
          <p:spPr>
            <a:xfrm>
              <a:off x="7111542" y="873212"/>
              <a:ext cx="135806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bg1"/>
                  </a:solidFill>
                </a:rPr>
                <a:t>Endeca</a:t>
              </a:r>
              <a:r>
                <a:rPr lang="en-US" sz="900" dirty="0">
                  <a:solidFill>
                    <a:schemeClr val="bg1"/>
                  </a:solidFill>
                </a:rPr>
                <a:t> Studio</a:t>
              </a:r>
            </a:p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(user group dedicated</a:t>
              </a:r>
              <a:r>
                <a:rPr lang="en-US" sz="1200" dirty="0" smtClean="0">
                  <a:solidFill>
                    <a:schemeClr val="bg1"/>
                  </a:solidFill>
                </a:rPr>
                <a:t>)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8121569" y="2393369"/>
            <a:ext cx="1088694" cy="958742"/>
            <a:chOff x="8003682" y="3926770"/>
            <a:chExt cx="1088694" cy="958742"/>
          </a:xfrm>
        </p:grpSpPr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03682" y="3926770"/>
              <a:ext cx="699790" cy="734415"/>
            </a:xfrm>
            <a:prstGeom prst="rect">
              <a:avLst/>
            </a:prstGeom>
          </p:spPr>
        </p:pic>
        <p:sp>
          <p:nvSpPr>
            <p:cNvPr id="168" name="TextBox 167"/>
            <p:cNvSpPr txBox="1"/>
            <p:nvPr/>
          </p:nvSpPr>
          <p:spPr>
            <a:xfrm>
              <a:off x="8142738" y="4516180"/>
              <a:ext cx="9496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/>
                <a:t>System Administrators</a:t>
              </a:r>
              <a:endParaRPr lang="en-US" sz="1200" dirty="0"/>
            </a:p>
          </p:txBody>
        </p:sp>
      </p:grpSp>
      <p:grpSp>
        <p:nvGrpSpPr>
          <p:cNvPr id="169" name="Group 168"/>
          <p:cNvGrpSpPr/>
          <p:nvPr/>
        </p:nvGrpSpPr>
        <p:grpSpPr>
          <a:xfrm rot="21174808">
            <a:off x="4760322" y="1079818"/>
            <a:ext cx="624729" cy="1221900"/>
            <a:chOff x="5158329" y="2367551"/>
            <a:chExt cx="990517" cy="1499487"/>
          </a:xfrm>
        </p:grpSpPr>
        <p:sp>
          <p:nvSpPr>
            <p:cNvPr id="170" name="Freeform 169"/>
            <p:cNvSpPr>
              <a:spLocks/>
            </p:cNvSpPr>
            <p:nvPr/>
          </p:nvSpPr>
          <p:spPr bwMode="auto">
            <a:xfrm rot="7308319" flipH="1">
              <a:off x="5134915" y="2853106"/>
              <a:ext cx="1330630" cy="69723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shade val="51000"/>
                    <a:satMod val="130000"/>
                    <a:alpha val="8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 rot="18108319" flipH="1">
              <a:off x="4841631" y="2684249"/>
              <a:ext cx="1330630" cy="69723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shade val="51000"/>
                    <a:satMod val="130000"/>
                    <a:alpha val="8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742670" y="807364"/>
            <a:ext cx="2739711" cy="3622463"/>
            <a:chOff x="183278" y="804112"/>
            <a:chExt cx="2739711" cy="3860913"/>
          </a:xfrm>
        </p:grpSpPr>
        <p:grpSp>
          <p:nvGrpSpPr>
            <p:cNvPr id="173" name="Group 172"/>
            <p:cNvGrpSpPr/>
            <p:nvPr/>
          </p:nvGrpSpPr>
          <p:grpSpPr>
            <a:xfrm>
              <a:off x="183278" y="804112"/>
              <a:ext cx="2739711" cy="3860913"/>
              <a:chOff x="1153998" y="408524"/>
              <a:chExt cx="2739711" cy="3860913"/>
            </a:xfrm>
          </p:grpSpPr>
          <p:sp>
            <p:nvSpPr>
              <p:cNvPr id="178" name="Hexagon 177"/>
              <p:cNvSpPr/>
              <p:nvPr/>
            </p:nvSpPr>
            <p:spPr>
              <a:xfrm>
                <a:off x="1153998" y="408524"/>
                <a:ext cx="1599068" cy="3860913"/>
              </a:xfrm>
              <a:prstGeom prst="hexagon">
                <a:avLst/>
              </a:prstGeom>
              <a:solidFill>
                <a:schemeClr val="accent1">
                  <a:lumMod val="40000"/>
                  <a:lumOff val="60000"/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9" name="Picture 178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7135" y="556480"/>
                <a:ext cx="803456" cy="612115"/>
              </a:xfrm>
              <a:prstGeom prst="rect">
                <a:avLst/>
              </a:prstGeom>
            </p:spPr>
          </p:pic>
          <p:grpSp>
            <p:nvGrpSpPr>
              <p:cNvPr id="180" name="Group 179"/>
              <p:cNvGrpSpPr/>
              <p:nvPr/>
            </p:nvGrpSpPr>
            <p:grpSpPr>
              <a:xfrm>
                <a:off x="1588274" y="1264889"/>
                <a:ext cx="706275" cy="580645"/>
                <a:chOff x="3954425" y="3986632"/>
                <a:chExt cx="978142" cy="817362"/>
              </a:xfrm>
            </p:grpSpPr>
            <p:pic>
              <p:nvPicPr>
                <p:cNvPr id="190" name="Picture 189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4425" y="3986632"/>
                  <a:ext cx="673341" cy="673341"/>
                </a:xfrm>
                <a:prstGeom prst="rect">
                  <a:avLst/>
                </a:prstGeom>
              </p:spPr>
            </p:pic>
            <p:pic>
              <p:nvPicPr>
                <p:cNvPr id="191" name="Picture 190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06824" y="4070476"/>
                  <a:ext cx="673341" cy="673341"/>
                </a:xfrm>
                <a:prstGeom prst="rect">
                  <a:avLst/>
                </a:prstGeom>
              </p:spPr>
            </p:pic>
            <p:pic>
              <p:nvPicPr>
                <p:cNvPr id="192" name="Picture 191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9226" y="4130653"/>
                  <a:ext cx="673341" cy="673341"/>
                </a:xfrm>
                <a:prstGeom prst="rect">
                  <a:avLst/>
                </a:prstGeom>
              </p:spPr>
            </p:pic>
          </p:grpSp>
          <p:grpSp>
            <p:nvGrpSpPr>
              <p:cNvPr id="181" name="Group 180"/>
              <p:cNvGrpSpPr/>
              <p:nvPr/>
            </p:nvGrpSpPr>
            <p:grpSpPr>
              <a:xfrm>
                <a:off x="1357367" y="408525"/>
                <a:ext cx="2536342" cy="2534988"/>
                <a:chOff x="5424679" y="2293772"/>
                <a:chExt cx="2536342" cy="2534988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5424679" y="3959683"/>
                  <a:ext cx="868000" cy="869077"/>
                  <a:chOff x="218777" y="2154603"/>
                  <a:chExt cx="948136" cy="999091"/>
                </a:xfrm>
              </p:grpSpPr>
              <p:pic>
                <p:nvPicPr>
                  <p:cNvPr id="187" name="Picture 186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18777" y="2154603"/>
                    <a:ext cx="643335" cy="694292"/>
                  </a:xfrm>
                  <a:prstGeom prst="rect">
                    <a:avLst/>
                  </a:prstGeom>
                </p:spPr>
              </p:pic>
              <p:pic>
                <p:nvPicPr>
                  <p:cNvPr id="188" name="Picture 187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71177" y="2307003"/>
                    <a:ext cx="643335" cy="694292"/>
                  </a:xfrm>
                  <a:prstGeom prst="rect">
                    <a:avLst/>
                  </a:prstGeom>
                </p:spPr>
              </p:pic>
              <p:pic>
                <p:nvPicPr>
                  <p:cNvPr id="189" name="Picture 188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23578" y="2459402"/>
                    <a:ext cx="643335" cy="69429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6" name="Flowchart: Off-page Connector 16"/>
                <p:cNvSpPr/>
                <p:nvPr/>
              </p:nvSpPr>
              <p:spPr>
                <a:xfrm rot="5400000">
                  <a:off x="6691392" y="1845553"/>
                  <a:ext cx="821410" cy="1717848"/>
                </a:xfrm>
                <a:prstGeom prst="flowChartOffpageConnector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  <a:alpha val="40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0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Controls and Operations</a:t>
                  </a:r>
                </a:p>
                <a:p>
                  <a:pPr algn="ctr"/>
                  <a: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System Configuration</a:t>
                  </a:r>
                  <a:b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</a:br>
                  <a: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Logging and Monitoring</a:t>
                  </a:r>
                  <a:b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</a:br>
                  <a: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Engineering</a:t>
                  </a:r>
                </a:p>
                <a:p>
                  <a:pPr algn="ctr"/>
                  <a:r>
                    <a:rPr lang="en-US" sz="900" dirty="0" smtClean="0">
                      <a:solidFill>
                        <a:schemeClr val="bg2">
                          <a:lumMod val="50000"/>
                        </a:schemeClr>
                      </a:solidFill>
                    </a:rPr>
                    <a:t>IT</a:t>
                  </a:r>
                  <a:endParaRPr lang="en-US" sz="900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</p:grpSp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84833" y="2945064"/>
                <a:ext cx="876605" cy="710879"/>
              </a:xfrm>
              <a:prstGeom prst="rect">
                <a:avLst/>
              </a:prstGeom>
            </p:spPr>
          </p:pic>
          <p:sp>
            <p:nvSpPr>
              <p:cNvPr id="184" name="TextBox 183"/>
              <p:cNvSpPr txBox="1"/>
              <p:nvPr/>
            </p:nvSpPr>
            <p:spPr>
              <a:xfrm>
                <a:off x="1483576" y="1760865"/>
                <a:ext cx="949638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tx2">
                        <a:lumMod val="50000"/>
                      </a:schemeClr>
                    </a:solidFill>
                  </a:rPr>
                  <a:t>Logs</a:t>
                </a:r>
                <a:endParaRPr lang="en-US" sz="1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695471" y="3961550"/>
              <a:ext cx="600839" cy="605023"/>
              <a:chOff x="1717007" y="5096368"/>
              <a:chExt cx="600839" cy="605023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17007" y="5096368"/>
                <a:ext cx="435899" cy="481104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90778" y="5152411"/>
                <a:ext cx="435899" cy="481104"/>
              </a:xfrm>
              <a:prstGeom prst="rect">
                <a:avLst/>
              </a:prstGeom>
            </p:spPr>
          </p:pic>
          <p:pic>
            <p:nvPicPr>
              <p:cNvPr id="177" name="Picture 176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81947" y="5220287"/>
                <a:ext cx="435899" cy="481104"/>
              </a:xfrm>
              <a:prstGeom prst="rect">
                <a:avLst/>
              </a:prstGeom>
            </p:spPr>
          </p:pic>
        </p:grpSp>
      </p:grpSp>
      <p:grpSp>
        <p:nvGrpSpPr>
          <p:cNvPr id="194" name="Group 193"/>
          <p:cNvGrpSpPr/>
          <p:nvPr/>
        </p:nvGrpSpPr>
        <p:grpSpPr>
          <a:xfrm>
            <a:off x="80504" y="1528834"/>
            <a:ext cx="1313330" cy="2679628"/>
            <a:chOff x="37457" y="1096426"/>
            <a:chExt cx="1313330" cy="2906404"/>
          </a:xfrm>
        </p:grpSpPr>
        <p:sp>
          <p:nvSpPr>
            <p:cNvPr id="195" name="Round Diagonal Corner Rectangle 194"/>
            <p:cNvSpPr/>
            <p:nvPr/>
          </p:nvSpPr>
          <p:spPr>
            <a:xfrm>
              <a:off x="74327" y="1096426"/>
              <a:ext cx="1168776" cy="2906404"/>
            </a:xfrm>
            <a:prstGeom prst="round2DiagRect">
              <a:avLst>
                <a:gd name="adj1" fmla="val 16667"/>
                <a:gd name="adj2" fmla="val 15481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68597" y="1483170"/>
              <a:ext cx="859172" cy="667339"/>
            </a:xfrm>
            <a:prstGeom prst="rect">
              <a:avLst/>
            </a:prstGeom>
          </p:spPr>
        </p:pic>
        <p:pic>
          <p:nvPicPr>
            <p:cNvPr id="197" name="Picture 19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457" y="1224889"/>
              <a:ext cx="1041705" cy="427034"/>
            </a:xfrm>
            <a:prstGeom prst="rect">
              <a:avLst/>
            </a:prstGeom>
          </p:spPr>
        </p:pic>
        <p:sp>
          <p:nvSpPr>
            <p:cNvPr id="198" name="Rectangle 197"/>
            <p:cNvSpPr/>
            <p:nvPr/>
          </p:nvSpPr>
          <p:spPr>
            <a:xfrm>
              <a:off x="70804" y="2237365"/>
              <a:ext cx="1109006" cy="3219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DIAMON</a:t>
              </a:r>
            </a:p>
          </p:txBody>
        </p:sp>
        <p:grpSp>
          <p:nvGrpSpPr>
            <p:cNvPr id="199" name="Group 198"/>
            <p:cNvGrpSpPr/>
            <p:nvPr/>
          </p:nvGrpSpPr>
          <p:grpSpPr>
            <a:xfrm>
              <a:off x="101551" y="2868336"/>
              <a:ext cx="1193468" cy="425784"/>
              <a:chOff x="1342876" y="4674849"/>
              <a:chExt cx="1193468" cy="416587"/>
            </a:xfrm>
          </p:grpSpPr>
          <p:pic>
            <p:nvPicPr>
              <p:cNvPr id="203" name="Picture 20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2876" y="4674849"/>
                <a:ext cx="667333" cy="367032"/>
              </a:xfrm>
              <a:prstGeom prst="rect">
                <a:avLst/>
              </a:prstGeom>
            </p:spPr>
          </p:pic>
          <p:sp>
            <p:nvSpPr>
              <p:cNvPr id="204" name="Rectangle 203"/>
              <p:cNvSpPr/>
              <p:nvPr/>
            </p:nvSpPr>
            <p:spPr>
              <a:xfrm>
                <a:off x="1396107" y="4691326"/>
                <a:ext cx="1140237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perspectiveLef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:r>
                  <a:rPr lang="en-US" sz="2000" b="1" dirty="0" err="1" smtClean="0">
                    <a:ln w="0"/>
                    <a:solidFill>
                      <a:schemeClr val="bg1">
                        <a:lumMod val="8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LanDB</a:t>
                </a:r>
                <a:endParaRPr lang="en-US" sz="2000" b="1" dirty="0">
                  <a:ln w="0"/>
                  <a:solidFill>
                    <a:schemeClr val="bg1">
                      <a:lumMod val="8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91270" y="3476428"/>
              <a:ext cx="1259517" cy="357480"/>
              <a:chOff x="2405293" y="5527810"/>
              <a:chExt cx="1259517" cy="349758"/>
            </a:xfrm>
          </p:grpSpPr>
          <p:pic>
            <p:nvPicPr>
              <p:cNvPr id="201" name="Picture 200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05293" y="5527810"/>
                <a:ext cx="327745" cy="349758"/>
              </a:xfrm>
              <a:prstGeom prst="rect">
                <a:avLst/>
              </a:prstGeom>
            </p:spPr>
          </p:pic>
          <p:sp>
            <p:nvSpPr>
              <p:cNvPr id="202" name="Rectangle 201"/>
              <p:cNvSpPr/>
              <p:nvPr/>
            </p:nvSpPr>
            <p:spPr>
              <a:xfrm>
                <a:off x="2550971" y="5569153"/>
                <a:ext cx="1113839" cy="27699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HR Surveys</a:t>
                </a:r>
                <a:endParaRPr lang="en-US" sz="12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sp>
        <p:nvSpPr>
          <p:cNvPr id="237" name="Freeform 236"/>
          <p:cNvSpPr>
            <a:spLocks/>
          </p:cNvSpPr>
          <p:nvPr/>
        </p:nvSpPr>
        <p:spPr bwMode="auto">
          <a:xfrm rot="10187797" flipH="1" flipV="1">
            <a:off x="2928495" y="2347820"/>
            <a:ext cx="1312256" cy="786598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46" name="Group 245"/>
          <p:cNvGrpSpPr/>
          <p:nvPr/>
        </p:nvGrpSpPr>
        <p:grpSpPr>
          <a:xfrm rot="2916822">
            <a:off x="6305791" y="1510451"/>
            <a:ext cx="295080" cy="586380"/>
            <a:chOff x="5158329" y="2367551"/>
            <a:chExt cx="990517" cy="1499487"/>
          </a:xfrm>
        </p:grpSpPr>
        <p:sp>
          <p:nvSpPr>
            <p:cNvPr id="247" name="Freeform 246"/>
            <p:cNvSpPr>
              <a:spLocks/>
            </p:cNvSpPr>
            <p:nvPr/>
          </p:nvSpPr>
          <p:spPr bwMode="auto">
            <a:xfrm rot="7308319" flipH="1">
              <a:off x="5134915" y="2853106"/>
              <a:ext cx="1330630" cy="69723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shade val="51000"/>
                    <a:satMod val="130000"/>
                    <a:alpha val="8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 rot="18108319" flipH="1">
              <a:off x="4841631" y="2684249"/>
              <a:ext cx="1330630" cy="697233"/>
            </a:xfrm>
            <a:custGeom>
              <a:avLst/>
              <a:gdLst>
                <a:gd name="T0" fmla="*/ 1642 w 1642"/>
                <a:gd name="T1" fmla="*/ 266 h 771"/>
                <a:gd name="T2" fmla="*/ 1333 w 1642"/>
                <a:gd name="T3" fmla="*/ 0 h 771"/>
                <a:gd name="T4" fmla="*/ 1333 w 1642"/>
                <a:gd name="T5" fmla="*/ 134 h 771"/>
                <a:gd name="T6" fmla="*/ 0 w 1642"/>
                <a:gd name="T7" fmla="*/ 771 h 771"/>
                <a:gd name="T8" fmla="*/ 0 w 1642"/>
                <a:gd name="T9" fmla="*/ 771 h 771"/>
                <a:gd name="T10" fmla="*/ 1333 w 1642"/>
                <a:gd name="T11" fmla="*/ 398 h 771"/>
                <a:gd name="T12" fmla="*/ 1333 w 1642"/>
                <a:gd name="T13" fmla="*/ 532 h 771"/>
                <a:gd name="T14" fmla="*/ 1642 w 1642"/>
                <a:gd name="T15" fmla="*/ 266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2" h="771">
                  <a:moveTo>
                    <a:pt x="1642" y="266"/>
                  </a:moveTo>
                  <a:cubicBezTo>
                    <a:pt x="1333" y="0"/>
                    <a:pt x="1333" y="0"/>
                    <a:pt x="1333" y="0"/>
                  </a:cubicBezTo>
                  <a:cubicBezTo>
                    <a:pt x="1333" y="134"/>
                    <a:pt x="1333" y="134"/>
                    <a:pt x="1333" y="134"/>
                  </a:cubicBezTo>
                  <a:cubicBezTo>
                    <a:pt x="1333" y="134"/>
                    <a:pt x="394" y="110"/>
                    <a:pt x="0" y="771"/>
                  </a:cubicBezTo>
                  <a:cubicBezTo>
                    <a:pt x="0" y="771"/>
                    <a:pt x="0" y="771"/>
                    <a:pt x="0" y="771"/>
                  </a:cubicBezTo>
                  <a:cubicBezTo>
                    <a:pt x="402" y="297"/>
                    <a:pt x="1333" y="398"/>
                    <a:pt x="1333" y="398"/>
                  </a:cubicBezTo>
                  <a:cubicBezTo>
                    <a:pt x="1333" y="532"/>
                    <a:pt x="1333" y="532"/>
                    <a:pt x="1333" y="532"/>
                  </a:cubicBezTo>
                  <a:lnTo>
                    <a:pt x="1642" y="266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shade val="51000"/>
                    <a:satMod val="130000"/>
                    <a:alpha val="8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249" name="Freeform 248"/>
          <p:cNvSpPr>
            <a:spLocks/>
          </p:cNvSpPr>
          <p:nvPr/>
        </p:nvSpPr>
        <p:spPr bwMode="auto">
          <a:xfrm rot="360160" flipH="1">
            <a:off x="7447042" y="1481854"/>
            <a:ext cx="1046002" cy="226948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0" name="Freeform 249"/>
          <p:cNvSpPr>
            <a:spLocks/>
          </p:cNvSpPr>
          <p:nvPr/>
        </p:nvSpPr>
        <p:spPr bwMode="auto">
          <a:xfrm rot="2754919" flipH="1" flipV="1">
            <a:off x="7020519" y="2211302"/>
            <a:ext cx="1390675" cy="169866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5" name="Freeform 254"/>
          <p:cNvSpPr>
            <a:spLocks/>
          </p:cNvSpPr>
          <p:nvPr/>
        </p:nvSpPr>
        <p:spPr bwMode="auto">
          <a:xfrm rot="4214721" flipH="1" flipV="1">
            <a:off x="6185450" y="2374601"/>
            <a:ext cx="1999745" cy="307027"/>
          </a:xfrm>
          <a:custGeom>
            <a:avLst/>
            <a:gdLst>
              <a:gd name="T0" fmla="*/ 1642 w 1642"/>
              <a:gd name="T1" fmla="*/ 266 h 771"/>
              <a:gd name="T2" fmla="*/ 1333 w 1642"/>
              <a:gd name="T3" fmla="*/ 0 h 771"/>
              <a:gd name="T4" fmla="*/ 1333 w 1642"/>
              <a:gd name="T5" fmla="*/ 134 h 771"/>
              <a:gd name="T6" fmla="*/ 0 w 1642"/>
              <a:gd name="T7" fmla="*/ 771 h 771"/>
              <a:gd name="T8" fmla="*/ 0 w 1642"/>
              <a:gd name="T9" fmla="*/ 771 h 771"/>
              <a:gd name="T10" fmla="*/ 1333 w 1642"/>
              <a:gd name="T11" fmla="*/ 398 h 771"/>
              <a:gd name="T12" fmla="*/ 1333 w 1642"/>
              <a:gd name="T13" fmla="*/ 532 h 771"/>
              <a:gd name="T14" fmla="*/ 1642 w 1642"/>
              <a:gd name="T15" fmla="*/ 266 h 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2" h="771">
                <a:moveTo>
                  <a:pt x="1642" y="266"/>
                </a:moveTo>
                <a:cubicBezTo>
                  <a:pt x="1333" y="0"/>
                  <a:pt x="1333" y="0"/>
                  <a:pt x="1333" y="0"/>
                </a:cubicBezTo>
                <a:cubicBezTo>
                  <a:pt x="1333" y="134"/>
                  <a:pt x="1333" y="134"/>
                  <a:pt x="1333" y="134"/>
                </a:cubicBezTo>
                <a:cubicBezTo>
                  <a:pt x="1333" y="134"/>
                  <a:pt x="394" y="110"/>
                  <a:pt x="0" y="771"/>
                </a:cubicBezTo>
                <a:cubicBezTo>
                  <a:pt x="0" y="771"/>
                  <a:pt x="0" y="771"/>
                  <a:pt x="0" y="771"/>
                </a:cubicBezTo>
                <a:cubicBezTo>
                  <a:pt x="402" y="297"/>
                  <a:pt x="1333" y="398"/>
                  <a:pt x="1333" y="398"/>
                </a:cubicBezTo>
                <a:cubicBezTo>
                  <a:pt x="1333" y="532"/>
                  <a:pt x="1333" y="532"/>
                  <a:pt x="1333" y="532"/>
                </a:cubicBezTo>
                <a:lnTo>
                  <a:pt x="1642" y="26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0" name="Right Arrow 259"/>
          <p:cNvSpPr/>
          <p:nvPr/>
        </p:nvSpPr>
        <p:spPr>
          <a:xfrm>
            <a:off x="1201084" y="2308598"/>
            <a:ext cx="501420" cy="695597"/>
          </a:xfrm>
          <a:prstGeom prst="rightArrow">
            <a:avLst>
              <a:gd name="adj1" fmla="val 50000"/>
              <a:gd name="adj2" fmla="val 514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0">
            <a:solidFill>
              <a:schemeClr val="accent1">
                <a:shade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Flowchart: Off-page Connector 16"/>
          <p:cNvSpPr/>
          <p:nvPr/>
        </p:nvSpPr>
        <p:spPr>
          <a:xfrm rot="5400000">
            <a:off x="3302407" y="3193796"/>
            <a:ext cx="770680" cy="1717848"/>
          </a:xfrm>
          <a:prstGeom prst="flowChartOffpageConnector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  <a:alpha val="4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Wide Range of Data Sources</a:t>
            </a:r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64" name="Title 1"/>
          <p:cNvSpPr>
            <a:spLocks noGrp="1"/>
          </p:cNvSpPr>
          <p:nvPr>
            <p:ph type="title"/>
          </p:nvPr>
        </p:nvSpPr>
        <p:spPr>
          <a:xfrm>
            <a:off x="118520" y="14247"/>
            <a:ext cx="8226854" cy="70533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Information Discovery as a Service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37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3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8650" y="1314450"/>
            <a:ext cx="7863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Endeca Information </a:t>
            </a:r>
            <a:r>
              <a:rPr lang="en-US" sz="3200" dirty="0"/>
              <a:t>Discovery for the </a:t>
            </a:r>
            <a:r>
              <a:rPr lang="en-US" sz="3200" dirty="0" smtClean="0"/>
              <a:t>Monitoring </a:t>
            </a:r>
            <a:r>
              <a:rPr lang="en-US" sz="3200" dirty="0"/>
              <a:t>&amp; </a:t>
            </a:r>
            <a:r>
              <a:rPr lang="en-US" sz="3200" dirty="0" smtClean="0"/>
              <a:t>Control </a:t>
            </a:r>
            <a:r>
              <a:rPr lang="en-US" sz="3200" dirty="0"/>
              <a:t>of the LHC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85800" y="2463800"/>
            <a:ext cx="2921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Manuel </a:t>
            </a:r>
            <a:r>
              <a:rPr lang="en-US" dirty="0"/>
              <a:t>Martín Márquez</a:t>
            </a:r>
            <a:endParaRPr lang="en-US" dirty="0" smtClean="0"/>
          </a:p>
          <a:p>
            <a:endParaRPr lang="en-US" sz="11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33" y="4631267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  <p:pic>
        <p:nvPicPr>
          <p:cNvPr id="2" name="Picture 1" descr="openlab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01" y="2325910"/>
            <a:ext cx="2768600" cy="1687291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142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cern vista aé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86586"/>
            <a:ext cx="9144000" cy="55399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Largest machine</a:t>
            </a:r>
            <a:r>
              <a:rPr lang="en-US" sz="1600" dirty="0" smtClean="0">
                <a:solidFill>
                  <a:schemeClr val="bg1"/>
                </a:solidFill>
              </a:rPr>
              <a:t> in the world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27km, 6000+ superconducting magnets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53324"/>
            <a:ext cx="9144000" cy="523220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Emptiest </a:t>
            </a:r>
            <a:r>
              <a:rPr lang="en-US" sz="1400" dirty="0">
                <a:solidFill>
                  <a:schemeClr val="bg2"/>
                </a:solidFill>
              </a:rPr>
              <a:t>place in the solar system </a:t>
            </a:r>
          </a:p>
          <a:p>
            <a:r>
              <a:rPr lang="en-US" sz="1400" dirty="0">
                <a:solidFill>
                  <a:schemeClr val="bg2"/>
                </a:solidFill>
              </a:rPr>
              <a:t>	High vacuum inside the magnets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62253"/>
            <a:ext cx="9144000" cy="58477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Hottest spot </a:t>
            </a:r>
            <a:r>
              <a:rPr lang="en-US" sz="1600" dirty="0">
                <a:solidFill>
                  <a:srgbClr val="FFFFFF"/>
                </a:solidFill>
              </a:rPr>
              <a:t>in the galaxy </a:t>
            </a:r>
            <a:endParaRPr lang="en-US" sz="1600" dirty="0" smtClean="0">
              <a:solidFill>
                <a:srgbClr val="FFFFFF"/>
              </a:solidFill>
            </a:endParaRPr>
          </a:p>
          <a:p>
            <a:r>
              <a:rPr lang="en-US" sz="1600" dirty="0">
                <a:solidFill>
                  <a:srgbClr val="FFFFFF"/>
                </a:solidFill>
              </a:rPr>
              <a:t>	</a:t>
            </a:r>
            <a:r>
              <a:rPr lang="en-US" sz="1400" dirty="0" smtClean="0">
                <a:solidFill>
                  <a:srgbClr val="FFFFFF"/>
                </a:solidFill>
              </a:rPr>
              <a:t>During </a:t>
            </a:r>
            <a:r>
              <a:rPr lang="en-US" sz="1400" dirty="0">
                <a:solidFill>
                  <a:srgbClr val="FFFFFF"/>
                </a:solidFill>
              </a:rPr>
              <a:t>Lead ion collisions create temperatures 100 000x hotter than the heart of the sun; </a:t>
            </a:r>
            <a:endParaRPr lang="en-US" sz="1600" dirty="0">
              <a:solidFill>
                <a:srgbClr val="FFFFFF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200116"/>
            <a:ext cx="9144000" cy="584776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Fastest </a:t>
            </a:r>
            <a:r>
              <a:rPr lang="en-US" sz="1600" dirty="0">
                <a:solidFill>
                  <a:srgbClr val="FFFF00"/>
                </a:solidFill>
              </a:rPr>
              <a:t>racetrack </a:t>
            </a:r>
            <a:r>
              <a:rPr lang="en-US" sz="1600" dirty="0">
                <a:solidFill>
                  <a:schemeClr val="bg2"/>
                </a:solidFill>
              </a:rPr>
              <a:t>on Earth</a:t>
            </a:r>
          </a:p>
          <a:p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400" dirty="0">
                <a:solidFill>
                  <a:schemeClr val="bg1"/>
                </a:solidFill>
              </a:rPr>
              <a:t>Protons circulate 11245 times/s (99.9999991% the speed of light)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6040"/>
            <a:ext cx="9144000" cy="46166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The Large Hadron Collider (LHC) 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79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CERN Accelerator Complex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 descr="Cern-Accelerator-Comple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6066" y="989554"/>
            <a:ext cx="4112801" cy="3323015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867" y="4631273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5714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CC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86354"/>
            <a:ext cx="9144000" cy="461665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CERN Control Centre</a:t>
            </a:r>
            <a:endParaRPr lang="en-US" sz="2800" dirty="0" smtClean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10802"/>
            <a:ext cx="9144000" cy="553998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CERN Accelerator Complex </a:t>
            </a:r>
            <a:r>
              <a:rPr lang="en-US" sz="1600" dirty="0" smtClean="0">
                <a:solidFill>
                  <a:schemeClr val="bg2"/>
                </a:solidFill>
              </a:rPr>
              <a:t>is unique </a:t>
            </a:r>
            <a:r>
              <a:rPr lang="en-US" sz="1600" dirty="0">
                <a:solidFill>
                  <a:schemeClr val="bg2"/>
                </a:solidFill>
              </a:rPr>
              <a:t>i</a:t>
            </a:r>
            <a:r>
              <a:rPr lang="en-US" sz="1600" dirty="0" smtClean="0">
                <a:solidFill>
                  <a:schemeClr val="bg2"/>
                </a:solidFill>
              </a:rPr>
              <a:t>nstallation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dirty="0" smtClean="0">
                <a:solidFill>
                  <a:schemeClr val="bg1"/>
                </a:solidFill>
              </a:rPr>
              <a:t>Therefore, we have to face unique challenges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830573"/>
            <a:ext cx="9144000" cy="83099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Control and Operations</a:t>
            </a:r>
            <a:endParaRPr lang="en-US" sz="1600" dirty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	Million of sensors, large number of control devices, front-end equipment, etc.</a:t>
            </a:r>
          </a:p>
          <a:p>
            <a:r>
              <a:rPr lang="en-US" sz="1600" dirty="0">
                <a:solidFill>
                  <a:schemeClr val="bg2"/>
                </a:solidFill>
              </a:rPr>
              <a:t>	</a:t>
            </a:r>
            <a:r>
              <a:rPr lang="en-US" sz="1600" dirty="0" smtClean="0">
                <a:solidFill>
                  <a:schemeClr val="bg2"/>
                </a:solidFill>
              </a:rPr>
              <a:t>Many critical systems: Cryogenics, Vacuums, Machine Protection, etc.  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964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Analytics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Control and Monitoring Systems</a:t>
            </a:r>
          </a:p>
          <a:p>
            <a:pPr lvl="1"/>
            <a:r>
              <a:rPr lang="en-US" sz="2000" dirty="0">
                <a:solidFill>
                  <a:srgbClr val="2D9DFF"/>
                </a:solidFill>
              </a:rPr>
              <a:t>Proactive</a:t>
            </a:r>
          </a:p>
          <a:p>
            <a:pPr lvl="1"/>
            <a:r>
              <a:rPr lang="en-US" sz="2000" dirty="0">
                <a:solidFill>
                  <a:srgbClr val="2D9DFF"/>
                </a:solidFill>
              </a:rPr>
              <a:t>Predictive</a:t>
            </a:r>
          </a:p>
          <a:p>
            <a:pPr lvl="1"/>
            <a:r>
              <a:rPr lang="en-US" sz="2000" dirty="0" smtClean="0">
                <a:solidFill>
                  <a:srgbClr val="2D9DFF"/>
                </a:solidFill>
              </a:rPr>
              <a:t>Intelligent</a:t>
            </a:r>
          </a:p>
          <a:p>
            <a:r>
              <a:rPr lang="en-US" sz="3100" dirty="0" smtClean="0">
                <a:solidFill>
                  <a:schemeClr val="tx2"/>
                </a:solidFill>
              </a:rPr>
              <a:t>Optimize our systems is mandatory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Reducing and predicting faults and corrective interventions</a:t>
            </a:r>
          </a:p>
          <a:p>
            <a:pPr lvl="1"/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the availability and operations efficiency </a:t>
            </a:r>
            <a:endParaRPr lang="en-US" sz="3100" dirty="0" smtClean="0">
              <a:solidFill>
                <a:schemeClr val="tx2"/>
              </a:solidFill>
            </a:endParaRPr>
          </a:p>
          <a:p>
            <a:r>
              <a:rPr lang="en-US" dirty="0" smtClean="0"/>
              <a:t>Profit </a:t>
            </a:r>
            <a:r>
              <a:rPr lang="en-US" dirty="0"/>
              <a:t>from our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 investment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Knowledge Extraction</a:t>
            </a:r>
          </a:p>
          <a:p>
            <a:pPr lvl="1"/>
            <a:r>
              <a:rPr lang="en-US" sz="2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Discovery</a:t>
            </a:r>
            <a:endParaRPr lang="en-US" sz="21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867" y="4631273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2004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133" y="3516151"/>
            <a:ext cx="726242" cy="34967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8840" r="-1246"/>
          <a:stretch/>
        </p:blipFill>
        <p:spPr>
          <a:xfrm>
            <a:off x="578709" y="778937"/>
            <a:ext cx="7305651" cy="3671089"/>
          </a:xfr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867" y="4631273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3516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Analytics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614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Endeca Information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133" y="994205"/>
            <a:ext cx="8466667" cy="32031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Better LHC Operations</a:t>
            </a:r>
          </a:p>
          <a:p>
            <a:pPr lvl="1"/>
            <a:r>
              <a:rPr lang="en-US" sz="1600" dirty="0" smtClean="0">
                <a:solidFill>
                  <a:srgbClr val="2D9DFF"/>
                </a:solidFill>
              </a:rPr>
              <a:t>E</a:t>
            </a:r>
            <a:r>
              <a:rPr lang="en-US" sz="1600" dirty="0" smtClean="0">
                <a:solidFill>
                  <a:srgbClr val="2D9DFF"/>
                </a:solidFill>
              </a:rPr>
              <a:t>vents Analysis</a:t>
            </a:r>
          </a:p>
          <a:p>
            <a:pPr lvl="1"/>
            <a:r>
              <a:rPr lang="en-US" sz="1600" dirty="0" smtClean="0">
                <a:solidFill>
                  <a:srgbClr val="2D9DFF"/>
                </a:solidFill>
              </a:rPr>
              <a:t>Correlate Information</a:t>
            </a:r>
          </a:p>
          <a:p>
            <a:pPr lvl="2"/>
            <a:r>
              <a:rPr lang="en-US" sz="1400" dirty="0" smtClean="0">
                <a:solidFill>
                  <a:srgbClr val="2D9DFF"/>
                </a:solidFill>
              </a:rPr>
              <a:t>Fault Tracking System</a:t>
            </a:r>
          </a:p>
          <a:p>
            <a:pPr lvl="2"/>
            <a:r>
              <a:rPr lang="en-US" sz="1400" dirty="0" smtClean="0">
                <a:solidFill>
                  <a:srgbClr val="2D9DFF"/>
                </a:solidFill>
              </a:rPr>
              <a:t>Operational Modes</a:t>
            </a:r>
            <a:endParaRPr lang="en-US" sz="1400" dirty="0" smtClean="0">
              <a:solidFill>
                <a:srgbClr val="2D9DFF"/>
              </a:solidFill>
            </a:endParaRPr>
          </a:p>
          <a:p>
            <a:pPr lvl="2"/>
            <a:r>
              <a:rPr lang="en-US" sz="1400" dirty="0" smtClean="0">
                <a:solidFill>
                  <a:srgbClr val="2D9DFF"/>
                </a:solidFill>
              </a:rPr>
              <a:t>Operational Issues</a:t>
            </a:r>
          </a:p>
          <a:p>
            <a:pPr lvl="2"/>
            <a:r>
              <a:rPr lang="en-US" sz="1400" dirty="0" smtClean="0">
                <a:solidFill>
                  <a:srgbClr val="2D9DFF"/>
                </a:solidFill>
              </a:rPr>
              <a:t>Control Equipment</a:t>
            </a:r>
            <a:endParaRPr lang="en-US" sz="1400" dirty="0">
              <a:solidFill>
                <a:srgbClr val="2D9D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46" y="994205"/>
            <a:ext cx="4644827" cy="2811015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867" y="4631273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425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Endeca Information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3" y="994205"/>
            <a:ext cx="8542867" cy="32031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Information Discovery for improving the </a:t>
            </a:r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Accelerator Complex Operations</a:t>
            </a:r>
            <a:endParaRPr lang="en-US" sz="2000" dirty="0" smtClean="0"/>
          </a:p>
          <a:p>
            <a:r>
              <a:rPr lang="en-US" sz="2000" dirty="0" smtClean="0"/>
              <a:t>Integratin</a:t>
            </a:r>
            <a:r>
              <a:rPr lang="en-US" sz="2000" dirty="0" smtClean="0"/>
              <a:t>g Data Sources</a:t>
            </a:r>
            <a:endParaRPr lang="en-US" sz="2000" dirty="0" smtClean="0"/>
          </a:p>
          <a:p>
            <a:pPr lvl="1"/>
            <a:r>
              <a:rPr lang="en-US" sz="1600" dirty="0" smtClean="0">
                <a:solidFill>
                  <a:srgbClr val="2D9DFF"/>
                </a:solidFill>
              </a:rPr>
              <a:t>Electronic Logbook </a:t>
            </a:r>
          </a:p>
          <a:p>
            <a:pPr lvl="1"/>
            <a:r>
              <a:rPr lang="en-US" sz="1600" dirty="0" smtClean="0">
                <a:solidFill>
                  <a:srgbClr val="2D9DFF"/>
                </a:solidFill>
              </a:rPr>
              <a:t>Control Configuration DB</a:t>
            </a:r>
            <a:endParaRPr lang="en-US" sz="1600" dirty="0" smtClean="0">
              <a:solidFill>
                <a:srgbClr val="2D9DFF"/>
              </a:solidFill>
            </a:endParaRPr>
          </a:p>
          <a:p>
            <a:pPr lvl="1"/>
            <a:r>
              <a:rPr lang="en-US" sz="1600" dirty="0" smtClean="0">
                <a:solidFill>
                  <a:srgbClr val="2D9DFF"/>
                </a:solidFill>
              </a:rPr>
              <a:t>JIRA (Jason)</a:t>
            </a:r>
          </a:p>
          <a:p>
            <a:pPr lvl="1"/>
            <a:endParaRPr lang="en-US" sz="1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749808" lvl="2" indent="0">
              <a:buNone/>
            </a:pPr>
            <a:endParaRPr lang="en-US" sz="1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2"/>
            <a:endParaRPr lang="en-US" sz="1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999" y="1384518"/>
            <a:ext cx="4773201" cy="30145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98891" y="4702243"/>
            <a:ext cx="2133600" cy="273844"/>
          </a:xfrm>
        </p:spPr>
        <p:txBody>
          <a:bodyPr/>
          <a:lstStyle/>
          <a:p>
            <a:r>
              <a:rPr lang="en-US" sz="1050" dirty="0" smtClean="0"/>
              <a:t>Manuel Martin Marquez</a:t>
            </a:r>
            <a:endParaRPr lang="en-US" sz="105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08867" y="4631273"/>
            <a:ext cx="2040467" cy="409834"/>
          </a:xfrm>
        </p:spPr>
        <p:txBody>
          <a:bodyPr/>
          <a:lstStyle/>
          <a:p>
            <a:pPr algn="l"/>
            <a:r>
              <a:rPr lang="en-US" sz="1100" dirty="0"/>
              <a:t>S</a:t>
            </a:r>
            <a:r>
              <a:rPr lang="en-US" sz="1100" dirty="0" smtClean="0"/>
              <a:t>trategy </a:t>
            </a:r>
            <a:r>
              <a:rPr lang="en-US" sz="1100" dirty="0"/>
              <a:t>C</a:t>
            </a:r>
            <a:r>
              <a:rPr lang="en-US" sz="1100" dirty="0" smtClean="0"/>
              <a:t>ouncil</a:t>
            </a:r>
          </a:p>
          <a:p>
            <a:pPr algn="l"/>
            <a:r>
              <a:rPr lang="en-US" sz="1100" dirty="0" smtClean="0"/>
              <a:t>London </a:t>
            </a:r>
            <a:r>
              <a:rPr lang="en-US" sz="1100" dirty="0" smtClean="0"/>
              <a:t>-  </a:t>
            </a:r>
            <a:r>
              <a:rPr lang="en-US" sz="1100" dirty="0" smtClean="0"/>
              <a:t>13</a:t>
            </a:r>
            <a:r>
              <a:rPr lang="en-US" sz="1100" dirty="0"/>
              <a:t> </a:t>
            </a:r>
            <a:r>
              <a:rPr lang="en-US" sz="1100" dirty="0" smtClean="0"/>
              <a:t>October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44375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17913</TotalTime>
  <Words>262</Words>
  <Application>Microsoft Macintosh PowerPoint</Application>
  <PresentationFormat>On-screen Show (16:9)</PresentationFormat>
  <Paragraphs>95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CERNCorporate16-9</vt:lpstr>
      <vt:lpstr>PowerPoint Presentation</vt:lpstr>
      <vt:lpstr>PowerPoint Presentation</vt:lpstr>
      <vt:lpstr>PowerPoint Presentation</vt:lpstr>
      <vt:lpstr>CERN Accelerator Complex</vt:lpstr>
      <vt:lpstr>PowerPoint Presentation</vt:lpstr>
      <vt:lpstr>Data Analytics Challenges</vt:lpstr>
      <vt:lpstr>Data Analytics Challenges</vt:lpstr>
      <vt:lpstr>Endeca Information Discovery</vt:lpstr>
      <vt:lpstr>Endeca Information Discovery</vt:lpstr>
      <vt:lpstr>Information Discovery as a Service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Manuel Martin Marquez</cp:lastModifiedBy>
  <cp:revision>107</cp:revision>
  <dcterms:created xsi:type="dcterms:W3CDTF">2012-11-30T11:04:26Z</dcterms:created>
  <dcterms:modified xsi:type="dcterms:W3CDTF">2014-10-13T01:00:00Z</dcterms:modified>
</cp:coreProperties>
</file>